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419" r:id="rId4"/>
    <p:sldId id="418" r:id="rId5"/>
    <p:sldId id="306" r:id="rId6"/>
    <p:sldId id="416" r:id="rId7"/>
    <p:sldId id="415" r:id="rId8"/>
    <p:sldId id="417" r:id="rId9"/>
    <p:sldId id="402" r:id="rId10"/>
    <p:sldId id="29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IQgqrRYjHnmILUoqLDt/3viO7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836"/>
  </p:normalViewPr>
  <p:slideViewPr>
    <p:cSldViewPr snapToGrid="0">
      <p:cViewPr varScale="1">
        <p:scale>
          <a:sx n="100" d="100"/>
          <a:sy n="100" d="100"/>
        </p:scale>
        <p:origin x="1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A9565-849D-4E7C-B0AF-071D99F51AF3}" type="doc">
      <dgm:prSet loTypeId="urn:microsoft.com/office/officeart/2008/layout/VerticalCurv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2570C-8584-415F-9622-274A9C99AA34}">
      <dgm:prSet custT="1"/>
      <dgm:spPr>
        <a:solidFill>
          <a:srgbClr val="830604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When: 6 Monthly Sessions</a:t>
          </a:r>
        </a:p>
        <a:p>
          <a:r>
            <a:rPr lang="en-US" sz="1500" b="1" dirty="0">
              <a:solidFill>
                <a:schemeClr val="bg1"/>
              </a:solidFill>
            </a:rPr>
            <a:t>Jan-June 2025</a:t>
          </a:r>
        </a:p>
        <a:p>
          <a:r>
            <a:rPr lang="en-US" sz="1500" b="1" dirty="0">
              <a:solidFill>
                <a:schemeClr val="bg1"/>
              </a:solidFill>
            </a:rPr>
            <a:t>9:30-3:30</a:t>
          </a:r>
        </a:p>
        <a:p>
          <a:endParaRPr lang="en-US" sz="1500" dirty="0">
            <a:solidFill>
              <a:schemeClr val="bg1"/>
            </a:solidFill>
          </a:endParaRPr>
        </a:p>
      </dgm:t>
    </dgm:pt>
    <dgm:pt modelId="{11FB3F89-F75B-494D-A89A-20F5AAFFB2DD}" type="parTrans" cxnId="{C895D1E3-48AD-4CD3-8C39-1BDBFB1DACD9}">
      <dgm:prSet/>
      <dgm:spPr/>
      <dgm:t>
        <a:bodyPr/>
        <a:lstStyle/>
        <a:p>
          <a:endParaRPr lang="en-US"/>
        </a:p>
      </dgm:t>
    </dgm:pt>
    <dgm:pt modelId="{B47D0F2E-A7CA-4414-B149-62A0D28D63C2}" type="sibTrans" cxnId="{C895D1E3-48AD-4CD3-8C39-1BDBFB1DACD9}">
      <dgm:prSet/>
      <dgm:spPr>
        <a:ln>
          <a:solidFill>
            <a:srgbClr val="830604"/>
          </a:solidFill>
        </a:ln>
      </dgm:spPr>
      <dgm:t>
        <a:bodyPr/>
        <a:lstStyle/>
        <a:p>
          <a:endParaRPr lang="en-US"/>
        </a:p>
      </dgm:t>
    </dgm:pt>
    <dgm:pt modelId="{F6E4C29B-E595-4224-A3D4-983B0B4ED981}">
      <dgm:prSet custT="1"/>
      <dgm:spPr>
        <a:solidFill>
          <a:srgbClr val="830604"/>
        </a:solidFill>
      </dgm:spPr>
      <dgm:t>
        <a:bodyPr/>
        <a:lstStyle/>
        <a:p>
          <a:r>
            <a:rPr lang="en-US" sz="1200" b="1" dirty="0"/>
            <a:t>Attendees: </a:t>
          </a:r>
          <a:r>
            <a:rPr lang="en-US" sz="1200" dirty="0"/>
            <a:t>Minnesota providers who support children, youth, and adults with IDD </a:t>
          </a:r>
        </a:p>
      </dgm:t>
    </dgm:pt>
    <dgm:pt modelId="{5702E10B-488C-4950-B15C-143E6D252A9A}" type="parTrans" cxnId="{1747A194-84EE-45E4-B9EB-B1D060AB3876}">
      <dgm:prSet/>
      <dgm:spPr/>
      <dgm:t>
        <a:bodyPr/>
        <a:lstStyle/>
        <a:p>
          <a:endParaRPr lang="en-US"/>
        </a:p>
      </dgm:t>
    </dgm:pt>
    <dgm:pt modelId="{0696C9FA-0B70-43D1-BFA1-1353081BE776}" type="sibTrans" cxnId="{1747A194-84EE-45E4-B9EB-B1D060AB3876}">
      <dgm:prSet/>
      <dgm:spPr/>
      <dgm:t>
        <a:bodyPr/>
        <a:lstStyle/>
        <a:p>
          <a:endParaRPr lang="en-US"/>
        </a:p>
      </dgm:t>
    </dgm:pt>
    <dgm:pt modelId="{4B9D9A80-EAE3-1643-B1C8-A53887177BC5}">
      <dgm:prSet custT="1"/>
      <dgm:spPr>
        <a:solidFill>
          <a:srgbClr val="830604"/>
        </a:solidFill>
        <a:ln>
          <a:solidFill>
            <a:srgbClr val="830604"/>
          </a:solidFill>
        </a:ln>
      </dgm:spPr>
      <dgm:t>
        <a:bodyPr/>
        <a:lstStyle/>
        <a:p>
          <a:r>
            <a:rPr lang="en-US" sz="1200" b="1" dirty="0"/>
            <a:t>Content: PBS Facilitator development, Positive Behavior Support, including Universal practices, Tiers 103, FBAs, Positive Behavior Support Plans</a:t>
          </a:r>
          <a:endParaRPr lang="en-US" sz="1000" dirty="0"/>
        </a:p>
      </dgm:t>
    </dgm:pt>
    <dgm:pt modelId="{329F7586-F77D-B845-A57A-59C8512B61A5}" type="parTrans" cxnId="{89AB9DD0-2FFD-4643-892A-1D77AD673BE4}">
      <dgm:prSet/>
      <dgm:spPr/>
      <dgm:t>
        <a:bodyPr/>
        <a:lstStyle/>
        <a:p>
          <a:endParaRPr lang="en-US"/>
        </a:p>
      </dgm:t>
    </dgm:pt>
    <dgm:pt modelId="{4CB7BCA8-E2C1-4D42-80C3-9B81D0A1B626}" type="sibTrans" cxnId="{89AB9DD0-2FFD-4643-892A-1D77AD673BE4}">
      <dgm:prSet/>
      <dgm:spPr/>
      <dgm:t>
        <a:bodyPr/>
        <a:lstStyle/>
        <a:p>
          <a:endParaRPr lang="en-US"/>
        </a:p>
      </dgm:t>
    </dgm:pt>
    <dgm:pt modelId="{31BAF272-F455-874A-A013-68BD31A0D872}" type="pres">
      <dgm:prSet presAssocID="{7F2A9565-849D-4E7C-B0AF-071D99F51AF3}" presName="Name0" presStyleCnt="0">
        <dgm:presLayoutVars>
          <dgm:chMax val="7"/>
          <dgm:chPref val="7"/>
          <dgm:dir/>
        </dgm:presLayoutVars>
      </dgm:prSet>
      <dgm:spPr/>
    </dgm:pt>
    <dgm:pt modelId="{D89CAE2C-1F89-6A40-8F23-33F740692093}" type="pres">
      <dgm:prSet presAssocID="{7F2A9565-849D-4E7C-B0AF-071D99F51AF3}" presName="Name1" presStyleCnt="0"/>
      <dgm:spPr/>
    </dgm:pt>
    <dgm:pt modelId="{D6E83880-4A1A-F34A-BE6C-A3EA21A58DB2}" type="pres">
      <dgm:prSet presAssocID="{7F2A9565-849D-4E7C-B0AF-071D99F51AF3}" presName="cycle" presStyleCnt="0"/>
      <dgm:spPr/>
    </dgm:pt>
    <dgm:pt modelId="{7838A5F1-050F-2A41-9CA4-3BCB5CC26231}" type="pres">
      <dgm:prSet presAssocID="{7F2A9565-849D-4E7C-B0AF-071D99F51AF3}" presName="srcNode" presStyleLbl="node1" presStyleIdx="0" presStyleCnt="3"/>
      <dgm:spPr/>
    </dgm:pt>
    <dgm:pt modelId="{20B84AD1-3E61-CC49-B4C0-47D5FFA330F8}" type="pres">
      <dgm:prSet presAssocID="{7F2A9565-849D-4E7C-B0AF-071D99F51AF3}" presName="conn" presStyleLbl="parChTrans1D2" presStyleIdx="0" presStyleCnt="1" custScaleX="101169" custScaleY="88899"/>
      <dgm:spPr/>
    </dgm:pt>
    <dgm:pt modelId="{14A41286-378D-BA4B-8CD0-A0085CE2534E}" type="pres">
      <dgm:prSet presAssocID="{7F2A9565-849D-4E7C-B0AF-071D99F51AF3}" presName="extraNode" presStyleLbl="node1" presStyleIdx="0" presStyleCnt="3"/>
      <dgm:spPr/>
    </dgm:pt>
    <dgm:pt modelId="{13E85C40-8AD8-6046-A839-A7FC47BDD320}" type="pres">
      <dgm:prSet presAssocID="{7F2A9565-849D-4E7C-B0AF-071D99F51AF3}" presName="dstNode" presStyleLbl="node1" presStyleIdx="0" presStyleCnt="3"/>
      <dgm:spPr/>
    </dgm:pt>
    <dgm:pt modelId="{D6F6D173-9536-B242-914B-1C8DCDBA30D6}" type="pres">
      <dgm:prSet presAssocID="{4EB2570C-8584-415F-9622-274A9C99AA34}" presName="text_1" presStyleLbl="node1" presStyleIdx="0" presStyleCnt="3" custScaleX="96689" custScaleY="175620">
        <dgm:presLayoutVars>
          <dgm:bulletEnabled val="1"/>
        </dgm:presLayoutVars>
      </dgm:prSet>
      <dgm:spPr/>
    </dgm:pt>
    <dgm:pt modelId="{D41435DD-38AD-7948-9BB7-E712F8DE204B}" type="pres">
      <dgm:prSet presAssocID="{4EB2570C-8584-415F-9622-274A9C99AA34}" presName="accent_1" presStyleCnt="0"/>
      <dgm:spPr/>
    </dgm:pt>
    <dgm:pt modelId="{A35D7FFF-D6CB-1847-B109-F5AC4CABBE66}" type="pres">
      <dgm:prSet presAssocID="{4EB2570C-8584-415F-9622-274A9C99AA34}" presName="accentRepeatNode" presStyleLbl="solidFgAcc1" presStyleIdx="0" presStyleCnt="3"/>
      <dgm:spPr>
        <a:ln>
          <a:solidFill>
            <a:srgbClr val="830604"/>
          </a:solidFill>
        </a:ln>
      </dgm:spPr>
    </dgm:pt>
    <dgm:pt modelId="{4B4BC98F-7221-5646-9F6D-5610FAD821B4}" type="pres">
      <dgm:prSet presAssocID="{F6E4C29B-E595-4224-A3D4-983B0B4ED981}" presName="text_2" presStyleLbl="node1" presStyleIdx="1" presStyleCnt="3">
        <dgm:presLayoutVars>
          <dgm:bulletEnabled val="1"/>
        </dgm:presLayoutVars>
      </dgm:prSet>
      <dgm:spPr/>
    </dgm:pt>
    <dgm:pt modelId="{7E075F78-CF8F-AA4C-A261-CEAB64D5496D}" type="pres">
      <dgm:prSet presAssocID="{F6E4C29B-E595-4224-A3D4-983B0B4ED981}" presName="accent_2" presStyleCnt="0"/>
      <dgm:spPr/>
    </dgm:pt>
    <dgm:pt modelId="{BCA3A95D-814E-0B45-B67D-C9741DBEFB00}" type="pres">
      <dgm:prSet presAssocID="{F6E4C29B-E595-4224-A3D4-983B0B4ED981}" presName="accentRepeatNode" presStyleLbl="solidFgAcc1" presStyleIdx="1" presStyleCnt="3"/>
      <dgm:spPr>
        <a:ln>
          <a:solidFill>
            <a:srgbClr val="830604"/>
          </a:solidFill>
        </a:ln>
      </dgm:spPr>
    </dgm:pt>
    <dgm:pt modelId="{3B8111DD-F405-2E43-8812-073E4BB0ACC4}" type="pres">
      <dgm:prSet presAssocID="{4B9D9A80-EAE3-1643-B1C8-A53887177BC5}" presName="text_3" presStyleLbl="node1" presStyleIdx="2" presStyleCnt="3">
        <dgm:presLayoutVars>
          <dgm:bulletEnabled val="1"/>
        </dgm:presLayoutVars>
      </dgm:prSet>
      <dgm:spPr/>
    </dgm:pt>
    <dgm:pt modelId="{E9039A36-682D-CA46-AD96-C70FEDEE0529}" type="pres">
      <dgm:prSet presAssocID="{4B9D9A80-EAE3-1643-B1C8-A53887177BC5}" presName="accent_3" presStyleCnt="0"/>
      <dgm:spPr/>
    </dgm:pt>
    <dgm:pt modelId="{4F5D572A-AFD0-ED49-BF13-921FD8863E0D}" type="pres">
      <dgm:prSet presAssocID="{4B9D9A80-EAE3-1643-B1C8-A53887177BC5}" presName="accentRepeatNode" presStyleLbl="solidFgAcc1" presStyleIdx="2" presStyleCnt="3"/>
      <dgm:spPr>
        <a:ln>
          <a:solidFill>
            <a:srgbClr val="830604"/>
          </a:solidFill>
        </a:ln>
      </dgm:spPr>
    </dgm:pt>
  </dgm:ptLst>
  <dgm:cxnLst>
    <dgm:cxn modelId="{AE3E4941-6DCB-4C44-8FC9-15F074063F63}" type="presOf" srcId="{F6E4C29B-E595-4224-A3D4-983B0B4ED981}" destId="{4B4BC98F-7221-5646-9F6D-5610FAD821B4}" srcOrd="0" destOrd="0" presId="urn:microsoft.com/office/officeart/2008/layout/VerticalCurvedList"/>
    <dgm:cxn modelId="{7364D193-F70F-F642-B9CD-A7E6BDB1B17D}" type="presOf" srcId="{7F2A9565-849D-4E7C-B0AF-071D99F51AF3}" destId="{31BAF272-F455-874A-A013-68BD31A0D872}" srcOrd="0" destOrd="0" presId="urn:microsoft.com/office/officeart/2008/layout/VerticalCurvedList"/>
    <dgm:cxn modelId="{1747A194-84EE-45E4-B9EB-B1D060AB3876}" srcId="{7F2A9565-849D-4E7C-B0AF-071D99F51AF3}" destId="{F6E4C29B-E595-4224-A3D4-983B0B4ED981}" srcOrd="1" destOrd="0" parTransId="{5702E10B-488C-4950-B15C-143E6D252A9A}" sibTransId="{0696C9FA-0B70-43D1-BFA1-1353081BE776}"/>
    <dgm:cxn modelId="{5EC67B9D-9264-5B45-B7D8-07B5FD6248FA}" type="presOf" srcId="{B47D0F2E-A7CA-4414-B149-62A0D28D63C2}" destId="{20B84AD1-3E61-CC49-B4C0-47D5FFA330F8}" srcOrd="0" destOrd="0" presId="urn:microsoft.com/office/officeart/2008/layout/VerticalCurvedList"/>
    <dgm:cxn modelId="{2B60BAB6-A166-6B4E-AF76-C7C97D2E5198}" type="presOf" srcId="{4EB2570C-8584-415F-9622-274A9C99AA34}" destId="{D6F6D173-9536-B242-914B-1C8DCDBA30D6}" srcOrd="0" destOrd="0" presId="urn:microsoft.com/office/officeart/2008/layout/VerticalCurvedList"/>
    <dgm:cxn modelId="{77AEF0B7-6DAB-664C-A2D3-0D87421ABCB3}" type="presOf" srcId="{4B9D9A80-EAE3-1643-B1C8-A53887177BC5}" destId="{3B8111DD-F405-2E43-8812-073E4BB0ACC4}" srcOrd="0" destOrd="0" presId="urn:microsoft.com/office/officeart/2008/layout/VerticalCurvedList"/>
    <dgm:cxn modelId="{89AB9DD0-2FFD-4643-892A-1D77AD673BE4}" srcId="{7F2A9565-849D-4E7C-B0AF-071D99F51AF3}" destId="{4B9D9A80-EAE3-1643-B1C8-A53887177BC5}" srcOrd="2" destOrd="0" parTransId="{329F7586-F77D-B845-A57A-59C8512B61A5}" sibTransId="{4CB7BCA8-E2C1-4D42-80C3-9B81D0A1B626}"/>
    <dgm:cxn modelId="{C895D1E3-48AD-4CD3-8C39-1BDBFB1DACD9}" srcId="{7F2A9565-849D-4E7C-B0AF-071D99F51AF3}" destId="{4EB2570C-8584-415F-9622-274A9C99AA34}" srcOrd="0" destOrd="0" parTransId="{11FB3F89-F75B-494D-A89A-20F5AAFFB2DD}" sibTransId="{B47D0F2E-A7CA-4414-B149-62A0D28D63C2}"/>
    <dgm:cxn modelId="{52A4E4CA-BF28-1643-AB0E-E32AD15A8FF5}" type="presParOf" srcId="{31BAF272-F455-874A-A013-68BD31A0D872}" destId="{D89CAE2C-1F89-6A40-8F23-33F740692093}" srcOrd="0" destOrd="0" presId="urn:microsoft.com/office/officeart/2008/layout/VerticalCurvedList"/>
    <dgm:cxn modelId="{BAF95A3F-B5C1-CC48-9497-34EA00E4433B}" type="presParOf" srcId="{D89CAE2C-1F89-6A40-8F23-33F740692093}" destId="{D6E83880-4A1A-F34A-BE6C-A3EA21A58DB2}" srcOrd="0" destOrd="0" presId="urn:microsoft.com/office/officeart/2008/layout/VerticalCurvedList"/>
    <dgm:cxn modelId="{83C84475-D9EF-8741-9BCF-322E324E2BE0}" type="presParOf" srcId="{D6E83880-4A1A-F34A-BE6C-A3EA21A58DB2}" destId="{7838A5F1-050F-2A41-9CA4-3BCB5CC26231}" srcOrd="0" destOrd="0" presId="urn:microsoft.com/office/officeart/2008/layout/VerticalCurvedList"/>
    <dgm:cxn modelId="{38707A2A-1F3E-8A47-9A67-DAA138B574D3}" type="presParOf" srcId="{D6E83880-4A1A-F34A-BE6C-A3EA21A58DB2}" destId="{20B84AD1-3E61-CC49-B4C0-47D5FFA330F8}" srcOrd="1" destOrd="0" presId="urn:microsoft.com/office/officeart/2008/layout/VerticalCurvedList"/>
    <dgm:cxn modelId="{E0D8F2DF-5646-B04E-AA25-6D3BDB030EE3}" type="presParOf" srcId="{D6E83880-4A1A-F34A-BE6C-A3EA21A58DB2}" destId="{14A41286-378D-BA4B-8CD0-A0085CE2534E}" srcOrd="2" destOrd="0" presId="urn:microsoft.com/office/officeart/2008/layout/VerticalCurvedList"/>
    <dgm:cxn modelId="{C9BA49DC-ABA5-404F-BC1D-DE22707F4844}" type="presParOf" srcId="{D6E83880-4A1A-F34A-BE6C-A3EA21A58DB2}" destId="{13E85C40-8AD8-6046-A839-A7FC47BDD320}" srcOrd="3" destOrd="0" presId="urn:microsoft.com/office/officeart/2008/layout/VerticalCurvedList"/>
    <dgm:cxn modelId="{3D403605-24F3-2144-A51A-1F03D969C1CF}" type="presParOf" srcId="{D89CAE2C-1F89-6A40-8F23-33F740692093}" destId="{D6F6D173-9536-B242-914B-1C8DCDBA30D6}" srcOrd="1" destOrd="0" presId="urn:microsoft.com/office/officeart/2008/layout/VerticalCurvedList"/>
    <dgm:cxn modelId="{B27B63B8-A794-DC46-8E37-857CAC019C17}" type="presParOf" srcId="{D89CAE2C-1F89-6A40-8F23-33F740692093}" destId="{D41435DD-38AD-7948-9BB7-E712F8DE204B}" srcOrd="2" destOrd="0" presId="urn:microsoft.com/office/officeart/2008/layout/VerticalCurvedList"/>
    <dgm:cxn modelId="{6393D3D3-3809-9148-A840-6D171F81F061}" type="presParOf" srcId="{D41435DD-38AD-7948-9BB7-E712F8DE204B}" destId="{A35D7FFF-D6CB-1847-B109-F5AC4CABBE66}" srcOrd="0" destOrd="0" presId="urn:microsoft.com/office/officeart/2008/layout/VerticalCurvedList"/>
    <dgm:cxn modelId="{4AC1EDBA-5760-9044-A0FB-7BE6DCD9212D}" type="presParOf" srcId="{D89CAE2C-1F89-6A40-8F23-33F740692093}" destId="{4B4BC98F-7221-5646-9F6D-5610FAD821B4}" srcOrd="3" destOrd="0" presId="urn:microsoft.com/office/officeart/2008/layout/VerticalCurvedList"/>
    <dgm:cxn modelId="{7F84AF8E-51A3-F544-8C9A-20443BE2B468}" type="presParOf" srcId="{D89CAE2C-1F89-6A40-8F23-33F740692093}" destId="{7E075F78-CF8F-AA4C-A261-CEAB64D5496D}" srcOrd="4" destOrd="0" presId="urn:microsoft.com/office/officeart/2008/layout/VerticalCurvedList"/>
    <dgm:cxn modelId="{F8C637BA-B3C1-D442-B7D6-6C982C382F4F}" type="presParOf" srcId="{7E075F78-CF8F-AA4C-A261-CEAB64D5496D}" destId="{BCA3A95D-814E-0B45-B67D-C9741DBEFB00}" srcOrd="0" destOrd="0" presId="urn:microsoft.com/office/officeart/2008/layout/VerticalCurvedList"/>
    <dgm:cxn modelId="{80F6E4AD-26DB-9042-AAA5-550CE2117BE6}" type="presParOf" srcId="{D89CAE2C-1F89-6A40-8F23-33F740692093}" destId="{3B8111DD-F405-2E43-8812-073E4BB0ACC4}" srcOrd="5" destOrd="0" presId="urn:microsoft.com/office/officeart/2008/layout/VerticalCurvedList"/>
    <dgm:cxn modelId="{2B2B837E-CDB4-8246-B550-01D40D06F293}" type="presParOf" srcId="{D89CAE2C-1F89-6A40-8F23-33F740692093}" destId="{E9039A36-682D-CA46-AD96-C70FEDEE0529}" srcOrd="6" destOrd="0" presId="urn:microsoft.com/office/officeart/2008/layout/VerticalCurvedList"/>
    <dgm:cxn modelId="{B1CBECB8-3F42-8C4E-92B0-37D3D5BB02F0}" type="presParOf" srcId="{E9039A36-682D-CA46-AD96-C70FEDEE0529}" destId="{4F5D572A-AFD0-ED49-BF13-921FD8863E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84AD1-3E61-CC49-B4C0-47D5FFA330F8}">
      <dsp:nvSpPr>
        <dsp:cNvPr id="0" name=""/>
        <dsp:cNvSpPr/>
      </dsp:nvSpPr>
      <dsp:spPr>
        <a:xfrm>
          <a:off x="-5890009" y="-481976"/>
          <a:ext cx="7046608" cy="6191979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rgbClr val="8306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6D173-9536-B242-914B-1C8DCDBA30D6}">
      <dsp:nvSpPr>
        <dsp:cNvPr id="0" name=""/>
        <dsp:cNvSpPr/>
      </dsp:nvSpPr>
      <dsp:spPr>
        <a:xfrm>
          <a:off x="773663" y="152967"/>
          <a:ext cx="3238987" cy="1817454"/>
        </a:xfrm>
        <a:prstGeom prst="rect">
          <a:avLst/>
        </a:prstGeom>
        <a:solidFill>
          <a:srgbClr val="8306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4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When: 6 Monthly Sessions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Jan-June 2025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9:30-3:30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773663" y="152967"/>
        <a:ext cx="3238987" cy="1817454"/>
      </dsp:txXfrm>
    </dsp:sp>
    <dsp:sp modelId="{A35D7FFF-D6CB-1847-B109-F5AC4CABBE66}">
      <dsp:nvSpPr>
        <dsp:cNvPr id="0" name=""/>
        <dsp:cNvSpPr/>
      </dsp:nvSpPr>
      <dsp:spPr>
        <a:xfrm>
          <a:off x="71406" y="414895"/>
          <a:ext cx="1293598" cy="129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3060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BC98F-7221-5646-9F6D-5610FAD821B4}">
      <dsp:nvSpPr>
        <dsp:cNvPr id="0" name=""/>
        <dsp:cNvSpPr/>
      </dsp:nvSpPr>
      <dsp:spPr>
        <a:xfrm>
          <a:off x="1094384" y="2096573"/>
          <a:ext cx="2973724" cy="1034878"/>
        </a:xfrm>
        <a:prstGeom prst="rect">
          <a:avLst/>
        </a:prstGeom>
        <a:solidFill>
          <a:srgbClr val="8306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43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Attendees: </a:t>
          </a:r>
          <a:r>
            <a:rPr lang="en-US" sz="1200" kern="1200" dirty="0"/>
            <a:t>Minnesota providers who support children, youth, and adults with IDD </a:t>
          </a:r>
        </a:p>
      </dsp:txBody>
      <dsp:txXfrm>
        <a:off x="1094384" y="2096573"/>
        <a:ext cx="2973724" cy="1034878"/>
      </dsp:txXfrm>
    </dsp:sp>
    <dsp:sp modelId="{BCA3A95D-814E-0B45-B67D-C9741DBEFB00}">
      <dsp:nvSpPr>
        <dsp:cNvPr id="0" name=""/>
        <dsp:cNvSpPr/>
      </dsp:nvSpPr>
      <dsp:spPr>
        <a:xfrm>
          <a:off x="447585" y="1967213"/>
          <a:ext cx="1293598" cy="129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3060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111DD-F405-2E43-8812-073E4BB0ACC4}">
      <dsp:nvSpPr>
        <dsp:cNvPr id="0" name=""/>
        <dsp:cNvSpPr/>
      </dsp:nvSpPr>
      <dsp:spPr>
        <a:xfrm>
          <a:off x="718205" y="3648891"/>
          <a:ext cx="3349902" cy="1034878"/>
        </a:xfrm>
        <a:prstGeom prst="rect">
          <a:avLst/>
        </a:prstGeom>
        <a:solidFill>
          <a:srgbClr val="830604"/>
        </a:solidFill>
        <a:ln w="25400" cap="flat" cmpd="sng" algn="ctr">
          <a:solidFill>
            <a:srgbClr val="83060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43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Content: PBS Facilitator development, Positive Behavior Support, including Universal practices, Tiers 103, FBAs, Positive Behavior Support Plans</a:t>
          </a:r>
          <a:endParaRPr lang="en-US" sz="1000" kern="1200" dirty="0"/>
        </a:p>
      </dsp:txBody>
      <dsp:txXfrm>
        <a:off x="718205" y="3648891"/>
        <a:ext cx="3349902" cy="1034878"/>
      </dsp:txXfrm>
    </dsp:sp>
    <dsp:sp modelId="{4F5D572A-AFD0-ED49-BF13-921FD8863E0D}">
      <dsp:nvSpPr>
        <dsp:cNvPr id="0" name=""/>
        <dsp:cNvSpPr/>
      </dsp:nvSpPr>
      <dsp:spPr>
        <a:xfrm>
          <a:off x="71406" y="3519531"/>
          <a:ext cx="1293598" cy="129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3060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A4CB0CD-F107-6A9F-4445-15987FA9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889f86da7_0_45:notes">
            <a:extLst>
              <a:ext uri="{FF2B5EF4-FFF2-40B4-BE49-F238E27FC236}">
                <a16:creationId xmlns:a16="http://schemas.microsoft.com/office/drawing/2014/main" id="{BE463B26-3EF2-9A95-7818-08EC930A28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889f86da7_0_45:notes">
            <a:extLst>
              <a:ext uri="{FF2B5EF4-FFF2-40B4-BE49-F238E27FC236}">
                <a16:creationId xmlns:a16="http://schemas.microsoft.com/office/drawing/2014/main" id="{78AA1447-06E1-FADC-4510-E8339DD7A8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State of emergency in children’s mental health declared from the COVID 19 pandemic, increase in hospitalizations for psychiatric needs.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 2021, the American Academy of Pediatrics, American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Academy of Child and Adolescent Psychiatry, and Chil-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dren’s Hospital Association declared a “…national emer-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gency in child and adolescent mental health.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41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 total ECHO sessions, 288 CEUs administered, 99 unique participants in longitudinal ECHO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59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CED0CBA3-7271-C497-B138-5DC13EA25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>
            <a:extLst>
              <a:ext uri="{FF2B5EF4-FFF2-40B4-BE49-F238E27FC236}">
                <a16:creationId xmlns:a16="http://schemas.microsoft.com/office/drawing/2014/main" id="{E1983B62-D5F0-7AC9-DF84-A9BE1024F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>
            <a:extLst>
              <a:ext uri="{FF2B5EF4-FFF2-40B4-BE49-F238E27FC236}">
                <a16:creationId xmlns:a16="http://schemas.microsoft.com/office/drawing/2014/main" id="{A31CE526-83A7-67DA-0DF8-36556C6F4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12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90002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6000"/>
              <a:buFont typeface="Arial"/>
              <a:buNone/>
              <a:defRPr sz="6000">
                <a:solidFill>
                  <a:srgbClr val="FFCC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918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9181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47278" r="47278"/>
          <a:stretch/>
        </p:blipFill>
        <p:spPr>
          <a:xfrm>
            <a:off x="-28775" y="-27100"/>
            <a:ext cx="719652" cy="6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3800" y="6311634"/>
            <a:ext cx="719650" cy="39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 l="47278" r="47278"/>
          <a:stretch/>
        </p:blipFill>
        <p:spPr>
          <a:xfrm>
            <a:off x="-28775" y="-27100"/>
            <a:ext cx="719652" cy="6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3800" y="6311634"/>
            <a:ext cx="719650" cy="39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918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918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9181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2541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2541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bs@umn.edu" TargetMode="Externa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473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449706" y="3893519"/>
            <a:ext cx="11452484" cy="9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en-US" sz="4000" b="1" dirty="0">
                <a:latin typeface="+mj-lt"/>
                <a:ea typeface="Calibri"/>
                <a:cs typeface="Calibri"/>
                <a:sym typeface="Calibri"/>
              </a:rPr>
              <a:t>Creating a Minnesota Competency-based Training Designed for and with PBS Facilitators</a:t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3700" b="1" dirty="0"/>
            </a:br>
            <a:endParaRPr sz="3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EB9C5722-2A4B-4A46-FE5C-6CD487EC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23">
            <a:extLst>
              <a:ext uri="{FF2B5EF4-FFF2-40B4-BE49-F238E27FC236}">
                <a16:creationId xmlns:a16="http://schemas.microsoft.com/office/drawing/2014/main" id="{8A113500-DD86-1251-EE5D-53121B528496}"/>
              </a:ext>
            </a:extLst>
          </p:cNvPr>
          <p:cNvSpPr txBox="1">
            <a:spLocks/>
          </p:cNvSpPr>
          <p:nvPr/>
        </p:nvSpPr>
        <p:spPr>
          <a:xfrm>
            <a:off x="1004707" y="110764"/>
            <a:ext cx="9529682" cy="134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680000"/>
                </a:solidFill>
              </a:rPr>
              <a:t>Strategies for Building Capacity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2482B-D285-88A1-DCBA-8113CB7D9B46}"/>
              </a:ext>
            </a:extLst>
          </p:cNvPr>
          <p:cNvSpPr/>
          <p:nvPr/>
        </p:nvSpPr>
        <p:spPr>
          <a:xfrm>
            <a:off x="990179" y="3774671"/>
            <a:ext cx="5283621" cy="2862560"/>
          </a:xfrm>
          <a:prstGeom prst="rect">
            <a:avLst/>
          </a:prstGeom>
          <a:solidFill>
            <a:srgbClr val="FFC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2DE58-79EC-23FF-1E75-BADF387527AE}"/>
              </a:ext>
            </a:extLst>
          </p:cNvPr>
          <p:cNvGrpSpPr/>
          <p:nvPr/>
        </p:nvGrpSpPr>
        <p:grpSpPr>
          <a:xfrm>
            <a:off x="8616940" y="303415"/>
            <a:ext cx="3054360" cy="3125585"/>
            <a:chOff x="2277130" y="1958277"/>
            <a:chExt cx="2206519" cy="2539670"/>
          </a:xfrm>
        </p:grpSpPr>
        <p:pic>
          <p:nvPicPr>
            <p:cNvPr id="142" name="Google Shape;142;p6">
              <a:extLst>
                <a:ext uri="{FF2B5EF4-FFF2-40B4-BE49-F238E27FC236}">
                  <a16:creationId xmlns:a16="http://schemas.microsoft.com/office/drawing/2014/main" id="{0990746E-5004-FD53-7C2D-57C66F51BC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8750" t="22284" r="35972" b="21420"/>
            <a:stretch/>
          </p:blipFill>
          <p:spPr>
            <a:xfrm>
              <a:off x="2605625" y="2215592"/>
              <a:ext cx="1549528" cy="2025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706FEA-0528-C02B-E661-2FF7EE298E91}"/>
                </a:ext>
              </a:extLst>
            </p:cNvPr>
            <p:cNvSpPr/>
            <p:nvPr/>
          </p:nvSpPr>
          <p:spPr>
            <a:xfrm>
              <a:off x="2277130" y="1958277"/>
              <a:ext cx="2206519" cy="2539670"/>
            </a:xfrm>
            <a:prstGeom prst="rect">
              <a:avLst/>
            </a:prstGeom>
            <a:solidFill>
              <a:srgbClr val="FFCD32">
                <a:alpha val="342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874520-48D0-A986-1111-7EA1381701D1}"/>
              </a:ext>
            </a:extLst>
          </p:cNvPr>
          <p:cNvSpPr/>
          <p:nvPr/>
        </p:nvSpPr>
        <p:spPr>
          <a:xfrm>
            <a:off x="1004706" y="1492318"/>
            <a:ext cx="7308637" cy="2127182"/>
          </a:xfrm>
          <a:prstGeom prst="rect">
            <a:avLst/>
          </a:prstGeom>
          <a:solidFill>
            <a:srgbClr val="8C19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6">
            <a:extLst>
              <a:ext uri="{FF2B5EF4-FFF2-40B4-BE49-F238E27FC236}">
                <a16:creationId xmlns:a16="http://schemas.microsoft.com/office/drawing/2014/main" id="{7E222F8F-877F-394E-05A7-98A2346DE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5412" y="1573444"/>
            <a:ext cx="6749388" cy="185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6538" lvl="0" indent="-225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rPr lang="en-US" sz="2000" b="1" dirty="0">
                <a:solidFill>
                  <a:schemeClr val="bg1"/>
                </a:solidFill>
              </a:rPr>
              <a:t>Competency-based Training</a:t>
            </a:r>
          </a:p>
          <a:p>
            <a:pPr marL="11113" indent="0">
              <a:buSzPct val="69498"/>
              <a:buNone/>
            </a:pPr>
            <a:r>
              <a:rPr lang="en-US" sz="2000" dirty="0">
                <a:solidFill>
                  <a:schemeClr val="bg1"/>
                </a:solidFill>
              </a:rPr>
              <a:t>Intensive training preparing for Analyst and Professional levels</a:t>
            </a:r>
          </a:p>
          <a:p>
            <a:pPr marL="11113" indent="0">
              <a:buSzPct val="69498"/>
              <a:buNone/>
            </a:pPr>
            <a:r>
              <a:rPr lang="en-US" sz="2000" dirty="0">
                <a:solidFill>
                  <a:schemeClr val="bg1"/>
                </a:solidFill>
              </a:rPr>
              <a:t>Application of PBS while supported by mentors</a:t>
            </a:r>
          </a:p>
          <a:p>
            <a:pPr marL="11113" indent="0">
              <a:buSzPct val="69498"/>
              <a:buNone/>
            </a:pPr>
            <a:r>
              <a:rPr lang="en-US" sz="2000" dirty="0">
                <a:solidFill>
                  <a:schemeClr val="bg1"/>
                </a:solidFill>
              </a:rPr>
              <a:t>Evidence of competencies met</a:t>
            </a:r>
          </a:p>
          <a:p>
            <a:pPr marL="354013">
              <a:buSzPct val="69498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Google Shape;141;p6">
            <a:extLst>
              <a:ext uri="{FF2B5EF4-FFF2-40B4-BE49-F238E27FC236}">
                <a16:creationId xmlns:a16="http://schemas.microsoft.com/office/drawing/2014/main" id="{EDA35321-B0D3-351F-6F43-ADF43C4480CB}"/>
              </a:ext>
            </a:extLst>
          </p:cNvPr>
          <p:cNvSpPr txBox="1">
            <a:spLocks/>
          </p:cNvSpPr>
          <p:nvPr/>
        </p:nvSpPr>
        <p:spPr>
          <a:xfrm>
            <a:off x="1249323" y="4005044"/>
            <a:ext cx="5158603" cy="241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111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rPr lang="en-US" sz="2000" b="1" dirty="0">
                <a:solidFill>
                  <a:schemeClr val="tx1"/>
                </a:solidFill>
              </a:rPr>
              <a:t>PBS Intensives</a:t>
            </a:r>
          </a:p>
          <a:p>
            <a:pPr marL="61912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69498"/>
              <a:buNone/>
            </a:pPr>
            <a:r>
              <a:rPr lang="en-US" sz="2000" dirty="0">
                <a:solidFill>
                  <a:schemeClr val="tx1"/>
                </a:solidFill>
              </a:rPr>
              <a:t>Staff who will be involved at Tier 2 and 3</a:t>
            </a:r>
          </a:p>
          <a:p>
            <a:pPr marL="61912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69498"/>
              <a:buNone/>
            </a:pPr>
            <a:r>
              <a:rPr lang="en-US" sz="2000" dirty="0">
                <a:solidFill>
                  <a:schemeClr val="tx1"/>
                </a:solidFill>
              </a:rPr>
              <a:t>Annual updates for people who support system</a:t>
            </a:r>
          </a:p>
          <a:p>
            <a:pPr marL="61912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69498"/>
              <a:buNone/>
            </a:pPr>
            <a:r>
              <a:rPr lang="en-US" sz="2000" dirty="0">
                <a:solidFill>
                  <a:schemeClr val="tx1"/>
                </a:solidFill>
              </a:rPr>
              <a:t>Tracking completion for organizations</a:t>
            </a:r>
          </a:p>
          <a:p>
            <a:pPr marL="236538" indent="-225425">
              <a:buSzPct val="69498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BF8EB-78DB-FEFB-5021-89379677E455}"/>
              </a:ext>
            </a:extLst>
          </p:cNvPr>
          <p:cNvSpPr/>
          <p:nvPr/>
        </p:nvSpPr>
        <p:spPr>
          <a:xfrm>
            <a:off x="6437213" y="3781945"/>
            <a:ext cx="4779368" cy="2862560"/>
          </a:xfrm>
          <a:prstGeom prst="rect">
            <a:avLst/>
          </a:prstGeom>
          <a:solidFill>
            <a:srgbClr val="8C19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41;p6">
            <a:extLst>
              <a:ext uri="{FF2B5EF4-FFF2-40B4-BE49-F238E27FC236}">
                <a16:creationId xmlns:a16="http://schemas.microsoft.com/office/drawing/2014/main" id="{636D20C4-FBBF-058A-5AC9-3D140608ECBC}"/>
              </a:ext>
            </a:extLst>
          </p:cNvPr>
          <p:cNvSpPr txBox="1">
            <a:spLocks/>
          </p:cNvSpPr>
          <p:nvPr/>
        </p:nvSpPr>
        <p:spPr>
          <a:xfrm>
            <a:off x="6711117" y="4180281"/>
            <a:ext cx="4231560" cy="212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111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rPr lang="en-US" sz="2000" b="1" dirty="0">
                <a:solidFill>
                  <a:schemeClr val="bg1"/>
                </a:solidFill>
              </a:rPr>
              <a:t>Echo Webinars &amp; Community of Practice</a:t>
            </a:r>
          </a:p>
          <a:p>
            <a:pPr marL="11113" indent="0">
              <a:buSzPct val="69498"/>
              <a:buNone/>
            </a:pPr>
            <a:r>
              <a:rPr lang="en-US" sz="2000" dirty="0">
                <a:solidFill>
                  <a:schemeClr val="bg1"/>
                </a:solidFill>
              </a:rPr>
              <a:t>Support reflective process at Tier 3</a:t>
            </a:r>
          </a:p>
          <a:p>
            <a:pPr marL="11113" indent="0">
              <a:buSzPct val="69498"/>
              <a:buNone/>
            </a:pPr>
            <a:r>
              <a:rPr lang="en-US" sz="2000" dirty="0">
                <a:solidFill>
                  <a:schemeClr val="bg1"/>
                </a:solidFill>
              </a:rPr>
              <a:t>Assist organizations interested in 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2236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3"/>
          <p:cNvGrpSpPr/>
          <p:nvPr/>
        </p:nvGrpSpPr>
        <p:grpSpPr>
          <a:xfrm>
            <a:off x="1409094" y="3510364"/>
            <a:ext cx="9275608" cy="2843892"/>
            <a:chOff x="-12245" y="447396"/>
            <a:chExt cx="8601027" cy="3209274"/>
          </a:xfrm>
        </p:grpSpPr>
        <p:sp>
          <p:nvSpPr>
            <p:cNvPr id="109" name="Google Shape;109;p23"/>
            <p:cNvSpPr/>
            <p:nvPr/>
          </p:nvSpPr>
          <p:spPr>
            <a:xfrm>
              <a:off x="789" y="1464155"/>
              <a:ext cx="1872590" cy="13441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8C19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 txBox="1"/>
            <p:nvPr/>
          </p:nvSpPr>
          <p:spPr>
            <a:xfrm>
              <a:off x="-12245" y="1846555"/>
              <a:ext cx="1995008" cy="62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50" tIns="43150" rIns="43150" bIns="4315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First Steps</a:t>
              </a: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986098" y="1676366"/>
              <a:ext cx="1980304" cy="19803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0" y="88315"/>
                  </a:moveTo>
                  <a:lnTo>
                    <a:pt x="13610" y="86345"/>
                  </a:lnTo>
                  <a:lnTo>
                    <a:pt x="13610" y="86345"/>
                  </a:lnTo>
                  <a:cubicBezTo>
                    <a:pt x="22507" y="102012"/>
                    <a:pt x="38711" y="112130"/>
                    <a:pt x="56694" y="113246"/>
                  </a:cubicBezTo>
                  <a:cubicBezTo>
                    <a:pt x="74677" y="114363"/>
                    <a:pt x="92008" y="106327"/>
                    <a:pt x="102775" y="91881"/>
                  </a:cubicBezTo>
                  <a:lnTo>
                    <a:pt x="100474" y="90574"/>
                  </a:lnTo>
                  <a:lnTo>
                    <a:pt x="108125" y="87330"/>
                  </a:lnTo>
                  <a:lnTo>
                    <a:pt x="108572" y="95173"/>
                  </a:lnTo>
                  <a:lnTo>
                    <a:pt x="106270" y="93865"/>
                  </a:lnTo>
                  <a:lnTo>
                    <a:pt x="106270" y="93865"/>
                  </a:lnTo>
                  <a:cubicBezTo>
                    <a:pt x="94780" y="109563"/>
                    <a:pt x="76116" y="118365"/>
                    <a:pt x="56695" y="117244"/>
                  </a:cubicBezTo>
                  <a:cubicBezTo>
                    <a:pt x="37274" y="116122"/>
                    <a:pt x="19746" y="105231"/>
                    <a:pt x="10140" y="88315"/>
                  </a:cubicBezTo>
                  <a:close/>
                </a:path>
              </a:pathLst>
            </a:custGeom>
            <a:solidFill>
              <a:srgbClr val="BDA8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392954" y="2496438"/>
              <a:ext cx="1568661" cy="623804"/>
            </a:xfrm>
            <a:prstGeom prst="roundRect">
              <a:avLst>
                <a:gd name="adj" fmla="val 10000"/>
              </a:avLst>
            </a:prstGeom>
            <a:solidFill>
              <a:srgbClr val="8C191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 txBox="1"/>
            <p:nvPr/>
          </p:nvSpPr>
          <p:spPr>
            <a:xfrm>
              <a:off x="435599" y="2592359"/>
              <a:ext cx="1532119" cy="587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35525" rIns="53325" bIns="35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C000"/>
                  </a:solidFill>
                </a:rPr>
                <a:t>Background Skills</a:t>
              </a:r>
              <a:endParaRPr sz="1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275205" y="1676365"/>
              <a:ext cx="1764744" cy="113197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8C19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 txBox="1"/>
            <p:nvPr/>
          </p:nvSpPr>
          <p:spPr>
            <a:xfrm>
              <a:off x="2308701" y="1839564"/>
              <a:ext cx="1697752" cy="93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50" tIns="43150" rIns="43150" bIns="4315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Online Course </a:t>
              </a:r>
            </a:p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Onsite </a:t>
              </a:r>
              <a:r>
                <a:rPr lang="en-US" sz="1600" b="1" dirty="0"/>
                <a:t>Training</a:t>
              </a:r>
            </a:p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Regional Groups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3245809" y="447396"/>
              <a:ext cx="2205799" cy="22057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03" y="31550"/>
                  </a:moveTo>
                  <a:lnTo>
                    <a:pt x="9903" y="31550"/>
                  </a:lnTo>
                  <a:cubicBezTo>
                    <a:pt x="19617" y="14446"/>
                    <a:pt x="37386" y="3479"/>
                    <a:pt x="57031" y="2465"/>
                  </a:cubicBezTo>
                  <a:cubicBezTo>
                    <a:pt x="76675" y="1451"/>
                    <a:pt x="95479" y="10530"/>
                    <a:pt x="106902" y="26544"/>
                  </a:cubicBezTo>
                  <a:lnTo>
                    <a:pt x="108970" y="25370"/>
                  </a:lnTo>
                  <a:lnTo>
                    <a:pt x="108539" y="32435"/>
                  </a:lnTo>
                  <a:lnTo>
                    <a:pt x="101702" y="29498"/>
                  </a:lnTo>
                  <a:lnTo>
                    <a:pt x="103769" y="28323"/>
                  </a:lnTo>
                  <a:lnTo>
                    <a:pt x="103769" y="28323"/>
                  </a:lnTo>
                  <a:cubicBezTo>
                    <a:pt x="92993" y="13432"/>
                    <a:pt x="75384" y="5042"/>
                    <a:pt x="57030" y="6052"/>
                  </a:cubicBezTo>
                  <a:cubicBezTo>
                    <a:pt x="38676" y="7063"/>
                    <a:pt x="22095" y="17335"/>
                    <a:pt x="13018" y="33319"/>
                  </a:cubicBezTo>
                  <a:close/>
                </a:path>
              </a:pathLst>
            </a:custGeom>
            <a:solidFill>
              <a:srgbClr val="BDA8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 txBox="1"/>
            <p:nvPr/>
          </p:nvSpPr>
          <p:spPr>
            <a:xfrm>
              <a:off x="2683850" y="1220960"/>
              <a:ext cx="1532119" cy="587261"/>
            </a:xfrm>
            <a:prstGeom prst="rect">
              <a:avLst/>
            </a:prstGeom>
            <a:solidFill>
              <a:srgbClr val="8C1918"/>
            </a:solidFill>
            <a:ln>
              <a:noFill/>
            </a:ln>
          </p:spPr>
          <p:txBody>
            <a:bodyPr spcFirstLastPara="1" wrap="square" lIns="53325" tIns="35525" rIns="53325" bIns="35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Introduce Basics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4549622" y="1646426"/>
              <a:ext cx="1764744" cy="11619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8C19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 txBox="1"/>
            <p:nvPr/>
          </p:nvSpPr>
          <p:spPr>
            <a:xfrm>
              <a:off x="4568412" y="1753737"/>
              <a:ext cx="1697752" cy="508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50" tIns="43150" rIns="43150" bIns="4315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Applied Work</a:t>
              </a:r>
            </a:p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Mentors Assigned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34931" y="1676366"/>
              <a:ext cx="1980304" cy="19803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0" y="88315"/>
                  </a:moveTo>
                  <a:lnTo>
                    <a:pt x="13610" y="86345"/>
                  </a:lnTo>
                  <a:lnTo>
                    <a:pt x="13610" y="86345"/>
                  </a:lnTo>
                  <a:cubicBezTo>
                    <a:pt x="22507" y="102012"/>
                    <a:pt x="38711" y="112130"/>
                    <a:pt x="56694" y="113246"/>
                  </a:cubicBezTo>
                  <a:cubicBezTo>
                    <a:pt x="74677" y="114363"/>
                    <a:pt x="92008" y="106327"/>
                    <a:pt x="102775" y="91881"/>
                  </a:cubicBezTo>
                  <a:lnTo>
                    <a:pt x="100474" y="90574"/>
                  </a:lnTo>
                  <a:lnTo>
                    <a:pt x="108125" y="87330"/>
                  </a:lnTo>
                  <a:lnTo>
                    <a:pt x="108572" y="95173"/>
                  </a:lnTo>
                  <a:lnTo>
                    <a:pt x="106270" y="93865"/>
                  </a:lnTo>
                  <a:lnTo>
                    <a:pt x="106270" y="93865"/>
                  </a:lnTo>
                  <a:cubicBezTo>
                    <a:pt x="94780" y="109563"/>
                    <a:pt x="76116" y="118365"/>
                    <a:pt x="56695" y="117244"/>
                  </a:cubicBezTo>
                  <a:cubicBezTo>
                    <a:pt x="37274" y="116122"/>
                    <a:pt x="19746" y="105231"/>
                    <a:pt x="10140" y="88315"/>
                  </a:cubicBezTo>
                  <a:close/>
                </a:path>
              </a:pathLst>
            </a:custGeom>
            <a:solidFill>
              <a:srgbClr val="BDA8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 txBox="1"/>
            <p:nvPr/>
          </p:nvSpPr>
          <p:spPr>
            <a:xfrm>
              <a:off x="4991761" y="2607573"/>
              <a:ext cx="1633713" cy="639028"/>
            </a:xfrm>
            <a:prstGeom prst="rect">
              <a:avLst/>
            </a:prstGeom>
            <a:solidFill>
              <a:srgbClr val="8C1918"/>
            </a:solidFill>
            <a:ln>
              <a:noFill/>
            </a:ln>
          </p:spPr>
          <p:txBody>
            <a:bodyPr spcFirstLastPara="1" wrap="square" lIns="53325" tIns="35525" rIns="53325" bIns="35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Applied Experience and Mentoring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6824038" y="1581101"/>
              <a:ext cx="1764744" cy="122723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8C19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6928903" y="1754495"/>
              <a:ext cx="1568661" cy="62380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 txBox="1"/>
            <p:nvPr/>
          </p:nvSpPr>
          <p:spPr>
            <a:xfrm>
              <a:off x="6927225" y="1935393"/>
              <a:ext cx="1532119" cy="587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35525" rIns="53325" bIns="35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Plan Scored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Approval from Mentors and Trainers</a:t>
              </a:r>
              <a:endParaRPr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004707" y="102616"/>
            <a:ext cx="7943350" cy="134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 dirty="0">
                <a:solidFill>
                  <a:srgbClr val="680000"/>
                </a:solidFill>
              </a:rPr>
              <a:t>Competency-based Training</a:t>
            </a:r>
            <a:endParaRPr sz="3600" b="1" dirty="0">
              <a:solidFill>
                <a:srgbClr val="680000"/>
              </a:solidFill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1016333" y="1343696"/>
            <a:ext cx="10826225" cy="193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3812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837"/>
              <a:buChar char="•"/>
            </a:pPr>
            <a:r>
              <a:rPr lang="en-US" sz="2500" dirty="0"/>
              <a:t>Establish evidence that PBS Facilitators can lead PBS planning</a:t>
            </a:r>
          </a:p>
          <a:p>
            <a:pPr marL="23812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837"/>
              <a:buChar char="•"/>
            </a:pPr>
            <a:r>
              <a:rPr lang="en-US" sz="2500" dirty="0"/>
              <a:t>Use fidelity tools for written and direct observation</a:t>
            </a:r>
          </a:p>
          <a:p>
            <a:pPr marL="23812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837"/>
              <a:buChar char="•"/>
            </a:pPr>
            <a:r>
              <a:rPr lang="en-US" sz="2500" dirty="0"/>
              <a:t>Collect baseline/intervention, quality of life data, and satisfaction data</a:t>
            </a:r>
          </a:p>
          <a:p>
            <a:pPr marL="23812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837"/>
              <a:buChar char="•"/>
            </a:pPr>
            <a:r>
              <a:rPr lang="en-US" sz="2500" dirty="0"/>
              <a:t>Create community-based agreed upon expectations for PBS</a:t>
            </a:r>
            <a:endParaRPr sz="2500" dirty="0"/>
          </a:p>
          <a:p>
            <a:pPr marL="23812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CB08-0305-2049-0DA4-198B903E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5"/>
            <a:ext cx="10515600" cy="13257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80000"/>
                </a:solidFill>
              </a:rPr>
              <a:t>Core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F3056-62D8-7DBC-627F-02003170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100" y="1028700"/>
            <a:ext cx="10515600" cy="561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Onsite Kick Off Event (Bring people together across the state)</a:t>
            </a:r>
          </a:p>
          <a:p>
            <a:r>
              <a:rPr lang="en-US" dirty="0"/>
              <a:t>Online Modules (Just in time learning)</a:t>
            </a:r>
          </a:p>
          <a:p>
            <a:r>
              <a:rPr lang="en-US" dirty="0"/>
              <a:t>Regional meetings led by local mentors</a:t>
            </a:r>
          </a:p>
          <a:p>
            <a:r>
              <a:rPr lang="en-US" dirty="0"/>
              <a:t>Assign trainees to one mentor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Invite someone to participate in person-centered planning and PBS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Regional meetings used to guide, problem solve,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Mentors observe and sign off</a:t>
            </a:r>
          </a:p>
          <a:p>
            <a:r>
              <a:rPr lang="en-US" dirty="0"/>
              <a:t>Not so much a written plan as a documentation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Document sharing key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Training 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Folder with key information</a:t>
            </a:r>
          </a:p>
          <a:p>
            <a:r>
              <a:rPr lang="en-US" dirty="0"/>
              <a:t>Question: Exam?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Purpose: Evidence person understand concepts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PBS requires understanding principles and application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75DD-0DDA-645D-7317-37B494B3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680000"/>
                </a:solidFill>
              </a:rPr>
              <a:t>Purpose of the Online Modules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991F-8D0F-65CC-672D-BDBE1787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asynchronous learning that can fit the trainee’s work patterns</a:t>
            </a:r>
          </a:p>
          <a:p>
            <a:r>
              <a:rPr lang="en-US" dirty="0"/>
              <a:t>Focus on the conceptual in modules and application in training events</a:t>
            </a:r>
          </a:p>
          <a:p>
            <a:r>
              <a:rPr lang="en-US" dirty="0"/>
              <a:t>Include adult learning strategies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Video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Visuals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Audio and PPT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Test of knowledge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Tracking that training is completed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9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5667C11F-D118-F8B6-D21A-F5F62CBE9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889f86da7_0_45">
            <a:extLst>
              <a:ext uri="{FF2B5EF4-FFF2-40B4-BE49-F238E27FC236}">
                <a16:creationId xmlns:a16="http://schemas.microsoft.com/office/drawing/2014/main" id="{B7AEB88D-07C2-2A1D-1EEA-515404E56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43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b="1" dirty="0">
                <a:solidFill>
                  <a:srgbClr val="680000"/>
                </a:solidFill>
              </a:rPr>
              <a:t>Features of Adobe Learning Management Design</a:t>
            </a:r>
            <a:br>
              <a:rPr lang="en-US" sz="3200" dirty="0">
                <a:solidFill>
                  <a:srgbClr val="680000"/>
                </a:solidFill>
              </a:rPr>
            </a:br>
            <a:endParaRPr sz="3200" dirty="0">
              <a:solidFill>
                <a:srgbClr val="68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983E9-AC23-1A1C-B370-B98302AA1AF4}"/>
              </a:ext>
            </a:extLst>
          </p:cNvPr>
          <p:cNvSpPr txBox="1"/>
          <p:nvPr/>
        </p:nvSpPr>
        <p:spPr>
          <a:xfrm>
            <a:off x="905400" y="2130005"/>
            <a:ext cx="422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Features include…..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Written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Point Narration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Records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Documents Scores and Time in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47877-0CD7-ABC9-F401-B1510FD7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21" y="2011499"/>
            <a:ext cx="6591979" cy="39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FF84-A893-DC36-4980-5C5DB388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00" y="657224"/>
            <a:ext cx="3666600" cy="51466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80000"/>
                </a:solidFill>
              </a:rPr>
              <a:t>Easy Navigation on Left Side….</a:t>
            </a:r>
            <a:br>
              <a:rPr lang="en-US" sz="3200" b="1" dirty="0">
                <a:solidFill>
                  <a:srgbClr val="680000"/>
                </a:solidFill>
              </a:rPr>
            </a:br>
            <a:br>
              <a:rPr lang="en-US" sz="3200" b="1" dirty="0">
                <a:solidFill>
                  <a:srgbClr val="680000"/>
                </a:solidFill>
              </a:rPr>
            </a:br>
            <a:r>
              <a:rPr lang="en-US" sz="3200" b="1" dirty="0">
                <a:solidFill>
                  <a:srgbClr val="680000"/>
                </a:solidFill>
              </a:rPr>
              <a:t> ….Written Content on Right Side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71DFF-DDA3-45FA-AF8C-1F2CC4813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00" y="422273"/>
            <a:ext cx="6919105" cy="56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3985-87DF-BAC9-3E8B-B2CA972B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Designing Stories and Simple Test of Knowledge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F72E2-667C-EC5C-F85C-0B6969D1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31" y="1878661"/>
            <a:ext cx="4801568" cy="3897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75BBB-B18B-47D8-31FE-42794A2A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" y="1690825"/>
            <a:ext cx="7461031" cy="44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08FE4B-20B9-E390-241E-ABA1FD9A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5" y="379413"/>
            <a:ext cx="10203622" cy="60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Content Placeholder 11">
            <a:extLst>
              <a:ext uri="{FF2B5EF4-FFF2-40B4-BE49-F238E27FC236}">
                <a16:creationId xmlns:a16="http://schemas.microsoft.com/office/drawing/2014/main" id="{F53265B7-0CA3-84DB-36B4-3A533ADB0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58274"/>
              </p:ext>
            </p:extLst>
          </p:nvPr>
        </p:nvGraphicFramePr>
        <p:xfrm>
          <a:off x="7858896" y="1007397"/>
          <a:ext cx="4139515" cy="522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F278FA-1592-C332-7917-2CCFF18E9AAD}"/>
              </a:ext>
            </a:extLst>
          </p:cNvPr>
          <p:cNvSpPr/>
          <p:nvPr/>
        </p:nvSpPr>
        <p:spPr>
          <a:xfrm>
            <a:off x="0" y="6498771"/>
            <a:ext cx="12192000" cy="359229"/>
          </a:xfrm>
          <a:prstGeom prst="rect">
            <a:avLst/>
          </a:prstGeom>
          <a:solidFill>
            <a:srgbClr val="FFC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67;p1">
            <a:extLst>
              <a:ext uri="{FF2B5EF4-FFF2-40B4-BE49-F238E27FC236}">
                <a16:creationId xmlns:a16="http://schemas.microsoft.com/office/drawing/2014/main" id="{21E85D62-A800-5D85-F478-C411548C7CEC}"/>
              </a:ext>
            </a:extLst>
          </p:cNvPr>
          <p:cNvSpPr txBox="1">
            <a:spLocks/>
          </p:cNvSpPr>
          <p:nvPr/>
        </p:nvSpPr>
        <p:spPr>
          <a:xfrm>
            <a:off x="90010" y="102458"/>
            <a:ext cx="11346426" cy="61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830604"/>
                </a:solidFill>
                <a:latin typeface="Arial"/>
                <a:cs typeface="Arial"/>
                <a:sym typeface="Arial"/>
              </a:rPr>
              <a:t>Keep PBS Intensive Training Series for General Awareness 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E990A-5E99-A0C8-E28F-446ECF7FEBEC}"/>
              </a:ext>
            </a:extLst>
          </p:cNvPr>
          <p:cNvSpPr/>
          <p:nvPr/>
        </p:nvSpPr>
        <p:spPr>
          <a:xfrm>
            <a:off x="1869338" y="3964149"/>
            <a:ext cx="1020278" cy="1009242"/>
          </a:xfrm>
          <a:prstGeom prst="rect">
            <a:avLst/>
          </a:prstGeom>
          <a:solidFill>
            <a:srgbClr val="930D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 here!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58820581-1897-3FBD-20F7-D816B89920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39043" y="3645829"/>
            <a:ext cx="481509" cy="277086"/>
          </a:xfrm>
          <a:prstGeom prst="curvedConnector3">
            <a:avLst>
              <a:gd name="adj1" fmla="val 10645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FFDFD0B-501D-63F4-8EDF-B67618578F30}"/>
              </a:ext>
            </a:extLst>
          </p:cNvPr>
          <p:cNvSpPr/>
          <p:nvPr/>
        </p:nvSpPr>
        <p:spPr>
          <a:xfrm>
            <a:off x="92765" y="5236740"/>
            <a:ext cx="3265591" cy="10955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Email: </a:t>
            </a:r>
            <a:r>
              <a:rPr lang="en-US" sz="2000" dirty="0">
                <a:hlinkClick r:id="rId8"/>
              </a:rPr>
              <a:t>pbs@umn.edu</a:t>
            </a:r>
            <a:r>
              <a:rPr lang="en-US" sz="2000" dirty="0"/>
              <a:t> for questions</a:t>
            </a:r>
          </a:p>
        </p:txBody>
      </p:sp>
      <p:pic>
        <p:nvPicPr>
          <p:cNvPr id="26" name="Google Shape;218;g2e271a50cbf_0_50">
            <a:extLst>
              <a:ext uri="{FF2B5EF4-FFF2-40B4-BE49-F238E27FC236}">
                <a16:creationId xmlns:a16="http://schemas.microsoft.com/office/drawing/2014/main" id="{B3F54783-85CD-A7C0-B5B9-345EC2B5A0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 t="1867" b="1867"/>
          <a:stretch/>
        </p:blipFill>
        <p:spPr>
          <a:xfrm>
            <a:off x="8241955" y="4857030"/>
            <a:ext cx="630195" cy="5347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95;p36">
            <a:extLst>
              <a:ext uri="{FF2B5EF4-FFF2-40B4-BE49-F238E27FC236}">
                <a16:creationId xmlns:a16="http://schemas.microsoft.com/office/drawing/2014/main" id="{6F698791-8B82-465B-F554-1E89B83CAF03}"/>
              </a:ext>
            </a:extLst>
          </p:cNvPr>
          <p:cNvSpPr/>
          <p:nvPr/>
        </p:nvSpPr>
        <p:spPr>
          <a:xfrm>
            <a:off x="8135809" y="1545171"/>
            <a:ext cx="961695" cy="9715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7998" r="-7999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" name="Google Shape;498;p64" descr="A building with a tower in the background&#10;&#10;Description automatically generated">
            <a:extLst>
              <a:ext uri="{FF2B5EF4-FFF2-40B4-BE49-F238E27FC236}">
                <a16:creationId xmlns:a16="http://schemas.microsoft.com/office/drawing/2014/main" id="{94010C0D-0A60-D483-63A7-BC9EAD0A679C}"/>
              </a:ext>
            </a:extLst>
          </p:cNvPr>
          <p:cNvPicPr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49551" y="3239145"/>
            <a:ext cx="961695" cy="78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53BA88-18F3-CC75-19D8-B718051FA7B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9105" t="13529" r="31557" b="5001"/>
          <a:stretch/>
        </p:blipFill>
        <p:spPr>
          <a:xfrm>
            <a:off x="3587773" y="833383"/>
            <a:ext cx="4063621" cy="5259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EB3DD-5A2C-859F-D9D3-B6B7FC117DF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2892" t="47900" r="35968" b="21016"/>
          <a:stretch/>
        </p:blipFill>
        <p:spPr>
          <a:xfrm>
            <a:off x="900407" y="1383876"/>
            <a:ext cx="2299993" cy="2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469</Words>
  <Application>Microsoft Macintosh PowerPoint</Application>
  <PresentationFormat>Widescreen</PresentationFormat>
  <Paragraphs>79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Courier New</vt:lpstr>
      <vt:lpstr>Arial</vt:lpstr>
      <vt:lpstr>Office Theme</vt:lpstr>
      <vt:lpstr>Creating a Minnesota Competency-based Training Designed for and with PBS Facilitators    </vt:lpstr>
      <vt:lpstr>Competency-based Training</vt:lpstr>
      <vt:lpstr>Core Activities</vt:lpstr>
      <vt:lpstr>Purpose of the Online Modules</vt:lpstr>
      <vt:lpstr>Features of Adobe Learning Management Design </vt:lpstr>
      <vt:lpstr>Easy Navigation on Left Side….   ….Written Content on Right Side</vt:lpstr>
      <vt:lpstr>Designing Stories and Simple Test of Knowledge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Rachel Freeman</cp:lastModifiedBy>
  <cp:revision>46</cp:revision>
  <dcterms:modified xsi:type="dcterms:W3CDTF">2025-05-29T17:06:52Z</dcterms:modified>
</cp:coreProperties>
</file>