
<file path=[Content_Types].xml><?xml version="1.0" encoding="utf-8"?>
<Types xmlns="http://schemas.openxmlformats.org/package/2006/content-types">
  <Default Extension="(null)" ContentType="image/x-emf"/>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omments/comment1.xml" ContentType="application/vnd.openxmlformats-officedocument.presentationml.comment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drawings/drawing2.xml" ContentType="application/vnd.openxmlformats-officedocument.drawingml.chartshapes+xml"/>
  <Override PartName="/ppt/charts/chart11.xml" ContentType="application/vnd.openxmlformats-officedocument.drawingml.chart+xml"/>
  <Override PartName="/ppt/charts/chart12.xml" ContentType="application/vnd.openxmlformats-officedocument.drawingml.chart+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Lst>
  <p:notesMasterIdLst>
    <p:notesMasterId r:id="rId43"/>
  </p:notesMasterIdLst>
  <p:sldIdLst>
    <p:sldId id="281" r:id="rId2"/>
    <p:sldId id="287" r:id="rId3"/>
    <p:sldId id="927" r:id="rId4"/>
    <p:sldId id="730" r:id="rId5"/>
    <p:sldId id="315" r:id="rId6"/>
    <p:sldId id="284" r:id="rId7"/>
    <p:sldId id="269" r:id="rId8"/>
    <p:sldId id="274" r:id="rId9"/>
    <p:sldId id="300" r:id="rId10"/>
    <p:sldId id="840" r:id="rId11"/>
    <p:sldId id="728" r:id="rId12"/>
    <p:sldId id="337" r:id="rId13"/>
    <p:sldId id="349" r:id="rId14"/>
    <p:sldId id="309" r:id="rId15"/>
    <p:sldId id="877" r:id="rId16"/>
    <p:sldId id="401" r:id="rId17"/>
    <p:sldId id="878" r:id="rId18"/>
    <p:sldId id="345" r:id="rId19"/>
    <p:sldId id="849" r:id="rId20"/>
    <p:sldId id="346" r:id="rId21"/>
    <p:sldId id="867" r:id="rId22"/>
    <p:sldId id="369" r:id="rId23"/>
    <p:sldId id="325" r:id="rId24"/>
    <p:sldId id="341" r:id="rId25"/>
    <p:sldId id="866" r:id="rId26"/>
    <p:sldId id="868" r:id="rId27"/>
    <p:sldId id="265" r:id="rId28"/>
    <p:sldId id="326" r:id="rId29"/>
    <p:sldId id="350" r:id="rId30"/>
    <p:sldId id="851" r:id="rId31"/>
    <p:sldId id="852" r:id="rId32"/>
    <p:sldId id="853" r:id="rId33"/>
    <p:sldId id="854" r:id="rId34"/>
    <p:sldId id="855" r:id="rId35"/>
    <p:sldId id="856" r:id="rId36"/>
    <p:sldId id="857" r:id="rId37"/>
    <p:sldId id="858" r:id="rId38"/>
    <p:sldId id="859" r:id="rId39"/>
    <p:sldId id="318" r:id="rId40"/>
    <p:sldId id="1416" r:id="rId41"/>
    <p:sldId id="276"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ssica J Simacek" initials="JJS" lastIdx="4" clrIdx="0">
    <p:extLst>
      <p:ext uri="{19B8F6BF-5375-455C-9EA6-DF929625EA0E}">
        <p15:presenceInfo xmlns:p15="http://schemas.microsoft.com/office/powerpoint/2012/main" userId="Jessica J Simace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C33"/>
    <a:srgbClr val="800000"/>
    <a:srgbClr val="B3D029"/>
    <a:srgbClr val="E7501F"/>
    <a:srgbClr val="0F3F59"/>
    <a:srgbClr val="626368"/>
    <a:srgbClr val="A8DED8"/>
    <a:srgbClr val="F8E7BB"/>
    <a:srgbClr val="FFCCFF"/>
    <a:srgbClr val="3F80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54" autoAdjust="0"/>
    <p:restoredTop sz="96005" autoAdjust="0"/>
  </p:normalViewPr>
  <p:slideViewPr>
    <p:cSldViewPr snapToGrid="0" snapToObjects="1">
      <p:cViewPr varScale="1">
        <p:scale>
          <a:sx n="126" d="100"/>
          <a:sy n="126" d="100"/>
        </p:scale>
        <p:origin x="1360" y="184"/>
      </p:cViewPr>
      <p:guideLst>
        <p:guide orient="horz" pos="2160"/>
        <p:guide pos="2880"/>
      </p:guideLst>
    </p:cSldViewPr>
  </p:slideViewPr>
  <p:notesTextViewPr>
    <p:cViewPr>
      <p:scale>
        <a:sx n="1" d="1"/>
        <a:sy n="1" d="1"/>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sslduluth.local\Shares\SSL%20Company\Nursing\Nursing-Pubilc\BEHAVIORAL%20SERVICES\Incident%20report%20tracking\UPDATED%20SSL%20Excel-Incident-Tracking.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sslduluth.local\Shares\SSL%20Company\Nursing\Nursing-Pubilc\BEHAVIORAL%20SERVICES\Incident%20report%20tracking\UPDATED%20SSL%20Excel-Incident-Tracking.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sslduluth.local\Shares\SSL%20Company\Nursing\Nursing-Pubilc\BEHAVIORAL%20SERVICES\Incident%20report%20tracking\UPDATED%20SSL%20Excel-Incident-Tracking.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C:\Users\meye0\AppData\Local\Box\Box%20Edit\Documents\vv0mGjGu_UOYvfTydkixdQ==\MN%20TIC%20Overall%201.26.2018%20EW.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meye0\AppData\Local\Box\Box%20Edit\Documents\c3hqlrIH1k25VzRm0UcK+w==\Onsite%20Evaluation%20Tool%20EW%202.1.2018.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1" Type="http://schemas.openxmlformats.org/officeDocument/2006/relationships/oleObject" Target="file:////sslduluth.local\Shares\SSL%20Company\Nursing\Nursing-Pubilc\BEHAVIORAL%20SERVICES\Incident%20report%20tracking\UPDATED%20SSL%20Excel-Incident-Tracking.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sslduluth.local\Shares\SSL%20Company\Nursing\Nursing-Pubilc\BEHAVIORAL%20SERVICES\Incident%20report%20tracking\UPDATED%20SSL%20Excel-Incident-Tracking.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sslduluth.local\Shares\SSL%20Company\Nursing\Nursing-Pubilc\BEHAVIORAL%20SERVICES\Incident%20report%20tracking\UPDATED%20SSL%20Excel-Incident-Tracking.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sslduluth.local\Shares\SSL%20Company\Nursing\Nursing-Pubilc\BEHAVIORAL%20SERVICES\Incident%20report%20tracking\UPDATED%20SSL%20Excel-Incident-Tracking.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sslduluth.local\Shares\SSL%20Company\Nursing\Nursing-Pubilc\BEHAVIORAL%20SERVICES\Incident%20report%20tracking\UPDATED%20SSL%20Excel-Incident-Tracking.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sslduluth.local\Shares\SSL%20Company\Nursing\Nursing-Pubilc\BEHAVIORAL%20SERVICES\Incident%20report%20tracking\UPDATED%20SSL%20Excel-Incident-Tracking.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500" b="0" i="0" u="none" strike="noStrike" kern="1200" spc="0" baseline="0">
                <a:solidFill>
                  <a:schemeClr val="tx1">
                    <a:lumMod val="65000"/>
                    <a:lumOff val="35000"/>
                  </a:schemeClr>
                </a:solidFill>
                <a:latin typeface="+mn-lt"/>
                <a:ea typeface="+mn-ea"/>
                <a:cs typeface="+mn-cs"/>
              </a:defRPr>
            </a:pPr>
            <a:r>
              <a:rPr lang="en-US" sz="1500" dirty="0"/>
              <a:t>Matrix Behaviors</a:t>
            </a:r>
          </a:p>
        </c:rich>
      </c:tx>
      <c:layout>
        <c:manualLayout>
          <c:xMode val="edge"/>
          <c:yMode val="edge"/>
          <c:x val="4.6248906386701667E-3"/>
          <c:y val="0"/>
        </c:manualLayout>
      </c:layout>
      <c:overlay val="0"/>
      <c:spPr>
        <a:noFill/>
        <a:ln>
          <a:noFill/>
        </a:ln>
        <a:effectLst/>
      </c:spPr>
      <c:txPr>
        <a:bodyPr rot="0" spcFirstLastPara="1" vertOverflow="ellipsis" vert="horz" wrap="square" anchor="ctr" anchorCtr="1"/>
        <a:lstStyle/>
        <a:p>
          <a:pPr>
            <a:defRPr sz="15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'Raw Data'!$B$15</c:f>
              <c:strCache>
                <c:ptCount val="1"/>
                <c:pt idx="0">
                  <c:v>Active involvement in conversations/mtgs/act.</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Pt>
            <c:idx val="3"/>
            <c:marker>
              <c:symbol val="circle"/>
              <c:size val="5"/>
              <c:spPr>
                <a:solidFill>
                  <a:schemeClr val="accent1"/>
                </a:solidFill>
                <a:ln w="9525">
                  <a:solidFill>
                    <a:schemeClr val="accent1"/>
                  </a:solidFill>
                </a:ln>
                <a:effectLst/>
              </c:spPr>
            </c:marker>
            <c:bubble3D val="0"/>
            <c:spPr>
              <a:ln w="28575" cap="rnd">
                <a:noFill/>
                <a:round/>
              </a:ln>
              <a:effectLst/>
            </c:spPr>
            <c:extLst>
              <c:ext xmlns:c16="http://schemas.microsoft.com/office/drawing/2014/chart" uri="{C3380CC4-5D6E-409C-BE32-E72D297353CC}">
                <c16:uniqueId val="{00000001-F4DC-439E-9166-551FDC342D4A}"/>
              </c:ext>
            </c:extLst>
          </c:dPt>
          <c:val>
            <c:numRef>
              <c:f>'Raw Data'!$C$15:$H$15</c:f>
              <c:numCache>
                <c:formatCode>General</c:formatCode>
                <c:ptCount val="6"/>
                <c:pt idx="0" formatCode="0%">
                  <c:v>0.75</c:v>
                </c:pt>
                <c:pt idx="1">
                  <c:v>0</c:v>
                </c:pt>
                <c:pt idx="2" formatCode="0%">
                  <c:v>0.75</c:v>
                </c:pt>
                <c:pt idx="3" formatCode="0%">
                  <c:v>1</c:v>
                </c:pt>
                <c:pt idx="4" formatCode="0%">
                  <c:v>0.75</c:v>
                </c:pt>
                <c:pt idx="5" formatCode="0%">
                  <c:v>1</c:v>
                </c:pt>
              </c:numCache>
            </c:numRef>
          </c:val>
          <c:smooth val="0"/>
          <c:extLst>
            <c:ext xmlns:c16="http://schemas.microsoft.com/office/drawing/2014/chart" uri="{C3380CC4-5D6E-409C-BE32-E72D297353CC}">
              <c16:uniqueId val="{00000002-F4DC-439E-9166-551FDC342D4A}"/>
            </c:ext>
          </c:extLst>
        </c:ser>
        <c:ser>
          <c:idx val="1"/>
          <c:order val="1"/>
          <c:tx>
            <c:strRef>
              <c:f>'Raw Data'!$B$16</c:f>
              <c:strCache>
                <c:ptCount val="1"/>
                <c:pt idx="0">
                  <c:v>PC Value #1 Respect</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Pt>
            <c:idx val="3"/>
            <c:marker>
              <c:symbol val="circle"/>
              <c:size val="5"/>
              <c:spPr>
                <a:solidFill>
                  <a:schemeClr val="accent2"/>
                </a:solidFill>
                <a:ln w="9525">
                  <a:solidFill>
                    <a:schemeClr val="accent2"/>
                  </a:solidFill>
                </a:ln>
                <a:effectLst/>
              </c:spPr>
            </c:marker>
            <c:bubble3D val="0"/>
            <c:spPr>
              <a:ln w="28575" cap="rnd">
                <a:noFill/>
                <a:round/>
              </a:ln>
              <a:effectLst/>
            </c:spPr>
            <c:extLst>
              <c:ext xmlns:c16="http://schemas.microsoft.com/office/drawing/2014/chart" uri="{C3380CC4-5D6E-409C-BE32-E72D297353CC}">
                <c16:uniqueId val="{00000004-F4DC-439E-9166-551FDC342D4A}"/>
              </c:ext>
            </c:extLst>
          </c:dPt>
          <c:val>
            <c:numRef>
              <c:f>'Raw Data'!$C$16:$H$16</c:f>
              <c:numCache>
                <c:formatCode>0%</c:formatCode>
                <c:ptCount val="6"/>
                <c:pt idx="0">
                  <c:v>0.25</c:v>
                </c:pt>
                <c:pt idx="1">
                  <c:v>0.25</c:v>
                </c:pt>
                <c:pt idx="2" formatCode="General">
                  <c:v>0</c:v>
                </c:pt>
                <c:pt idx="3">
                  <c:v>0</c:v>
                </c:pt>
                <c:pt idx="4">
                  <c:v>0.25</c:v>
                </c:pt>
                <c:pt idx="5">
                  <c:v>0.25</c:v>
                </c:pt>
              </c:numCache>
            </c:numRef>
          </c:val>
          <c:smooth val="0"/>
          <c:extLst>
            <c:ext xmlns:c16="http://schemas.microsoft.com/office/drawing/2014/chart" uri="{C3380CC4-5D6E-409C-BE32-E72D297353CC}">
              <c16:uniqueId val="{00000005-F4DC-439E-9166-551FDC342D4A}"/>
            </c:ext>
          </c:extLst>
        </c:ser>
        <c:ser>
          <c:idx val="2"/>
          <c:order val="2"/>
          <c:tx>
            <c:strRef>
              <c:f>'Raw Data'!$B$17</c:f>
              <c:strCache>
                <c:ptCount val="1"/>
                <c:pt idx="0">
                  <c:v>PC Value #2 Inclusion</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Pt>
            <c:idx val="3"/>
            <c:marker>
              <c:symbol val="circle"/>
              <c:size val="5"/>
              <c:spPr>
                <a:solidFill>
                  <a:schemeClr val="accent1"/>
                </a:solidFill>
                <a:ln w="34925">
                  <a:solidFill>
                    <a:schemeClr val="accent3"/>
                  </a:solidFill>
                </a:ln>
                <a:effectLst/>
              </c:spPr>
            </c:marker>
            <c:bubble3D val="0"/>
            <c:spPr>
              <a:ln w="28575" cap="rnd">
                <a:noFill/>
                <a:round/>
              </a:ln>
              <a:effectLst/>
            </c:spPr>
            <c:extLst>
              <c:ext xmlns:c16="http://schemas.microsoft.com/office/drawing/2014/chart" uri="{C3380CC4-5D6E-409C-BE32-E72D297353CC}">
                <c16:uniqueId val="{00000007-F4DC-439E-9166-551FDC342D4A}"/>
              </c:ext>
            </c:extLst>
          </c:dPt>
          <c:val>
            <c:numRef>
              <c:f>'Raw Data'!$C$17:$H$17</c:f>
              <c:numCache>
                <c:formatCode>0%</c:formatCode>
                <c:ptCount val="6"/>
                <c:pt idx="0">
                  <c:v>0.5</c:v>
                </c:pt>
                <c:pt idx="1">
                  <c:v>0.75</c:v>
                </c:pt>
                <c:pt idx="2">
                  <c:v>0.5</c:v>
                </c:pt>
                <c:pt idx="3">
                  <c:v>1</c:v>
                </c:pt>
                <c:pt idx="4">
                  <c:v>0.25</c:v>
                </c:pt>
                <c:pt idx="5">
                  <c:v>0</c:v>
                </c:pt>
              </c:numCache>
            </c:numRef>
          </c:val>
          <c:smooth val="0"/>
          <c:extLst>
            <c:ext xmlns:c16="http://schemas.microsoft.com/office/drawing/2014/chart" uri="{C3380CC4-5D6E-409C-BE32-E72D297353CC}">
              <c16:uniqueId val="{00000008-F4DC-439E-9166-551FDC342D4A}"/>
            </c:ext>
          </c:extLst>
        </c:ser>
        <c:ser>
          <c:idx val="3"/>
          <c:order val="3"/>
          <c:tx>
            <c:strRef>
              <c:f>'Raw Data'!$B$18</c:f>
              <c:strCache>
                <c:ptCount val="1"/>
                <c:pt idx="0">
                  <c:v>PC Value #3 Support</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dPt>
            <c:idx val="3"/>
            <c:marker>
              <c:symbol val="circle"/>
              <c:size val="5"/>
              <c:spPr>
                <a:solidFill>
                  <a:schemeClr val="accent4"/>
                </a:solidFill>
                <a:ln w="9525">
                  <a:solidFill>
                    <a:schemeClr val="accent4"/>
                  </a:solidFill>
                </a:ln>
                <a:effectLst/>
              </c:spPr>
            </c:marker>
            <c:bubble3D val="0"/>
            <c:spPr>
              <a:ln w="28575" cap="rnd">
                <a:noFill/>
                <a:round/>
              </a:ln>
              <a:effectLst/>
            </c:spPr>
            <c:extLst>
              <c:ext xmlns:c16="http://schemas.microsoft.com/office/drawing/2014/chart" uri="{C3380CC4-5D6E-409C-BE32-E72D297353CC}">
                <c16:uniqueId val="{0000000A-F4DC-439E-9166-551FDC342D4A}"/>
              </c:ext>
            </c:extLst>
          </c:dPt>
          <c:val>
            <c:numRef>
              <c:f>'Raw Data'!$C$18:$H$18</c:f>
              <c:numCache>
                <c:formatCode>0%</c:formatCode>
                <c:ptCount val="6"/>
                <c:pt idx="0">
                  <c:v>0.25</c:v>
                </c:pt>
                <c:pt idx="1">
                  <c:v>0.5</c:v>
                </c:pt>
                <c:pt idx="2" formatCode="General">
                  <c:v>0</c:v>
                </c:pt>
                <c:pt idx="3">
                  <c:v>0.25</c:v>
                </c:pt>
                <c:pt idx="4">
                  <c:v>1</c:v>
                </c:pt>
                <c:pt idx="5">
                  <c:v>0.75</c:v>
                </c:pt>
              </c:numCache>
            </c:numRef>
          </c:val>
          <c:smooth val="0"/>
          <c:extLst>
            <c:ext xmlns:c16="http://schemas.microsoft.com/office/drawing/2014/chart" uri="{C3380CC4-5D6E-409C-BE32-E72D297353CC}">
              <c16:uniqueId val="{0000000B-F4DC-439E-9166-551FDC342D4A}"/>
            </c:ext>
          </c:extLst>
        </c:ser>
        <c:ser>
          <c:idx val="4"/>
          <c:order val="4"/>
          <c:tx>
            <c:strRef>
              <c:f>'Raw Data'!$B$19</c:f>
              <c:strCache>
                <c:ptCount val="1"/>
                <c:pt idx="0">
                  <c:v>PC Value #4 Empathy</c:v>
                </c:pt>
              </c:strCache>
            </c:strRef>
          </c:tx>
          <c:spPr>
            <a:ln w="28575" cap="rnd">
              <a:noFill/>
              <a:round/>
            </a:ln>
            <a:effectLst/>
          </c:spPr>
          <c:marker>
            <c:symbol val="circle"/>
            <c:size val="5"/>
            <c:spPr>
              <a:solidFill>
                <a:schemeClr val="accent5"/>
              </a:solidFill>
              <a:ln w="9525">
                <a:solidFill>
                  <a:schemeClr val="accent5"/>
                </a:solidFill>
              </a:ln>
              <a:effectLst/>
            </c:spPr>
          </c:marker>
          <c:dPt>
            <c:idx val="1"/>
            <c:marker>
              <c:symbol val="circle"/>
              <c:size val="5"/>
              <c:spPr>
                <a:solidFill>
                  <a:schemeClr val="accent5"/>
                </a:solidFill>
                <a:ln w="9525">
                  <a:solidFill>
                    <a:schemeClr val="accent5"/>
                  </a:solidFill>
                </a:ln>
                <a:effectLst/>
              </c:spPr>
            </c:marker>
            <c:bubble3D val="0"/>
            <c:spPr>
              <a:ln w="28575" cap="rnd">
                <a:solidFill>
                  <a:schemeClr val="accent1"/>
                </a:solidFill>
                <a:round/>
              </a:ln>
              <a:effectLst/>
            </c:spPr>
            <c:extLst>
              <c:ext xmlns:c16="http://schemas.microsoft.com/office/drawing/2014/chart" uri="{C3380CC4-5D6E-409C-BE32-E72D297353CC}">
                <c16:uniqueId val="{0000000D-F4DC-439E-9166-551FDC342D4A}"/>
              </c:ext>
            </c:extLst>
          </c:dPt>
          <c:dPt>
            <c:idx val="2"/>
            <c:marker>
              <c:symbol val="circle"/>
              <c:size val="5"/>
              <c:spPr>
                <a:solidFill>
                  <a:schemeClr val="accent5"/>
                </a:solidFill>
                <a:ln w="9525">
                  <a:solidFill>
                    <a:schemeClr val="accent5"/>
                  </a:solidFill>
                </a:ln>
                <a:effectLst/>
              </c:spPr>
            </c:marker>
            <c:bubble3D val="0"/>
            <c:spPr>
              <a:ln w="28575" cap="rnd">
                <a:solidFill>
                  <a:schemeClr val="accent1"/>
                </a:solidFill>
                <a:round/>
              </a:ln>
              <a:effectLst/>
            </c:spPr>
            <c:extLst>
              <c:ext xmlns:c16="http://schemas.microsoft.com/office/drawing/2014/chart" uri="{C3380CC4-5D6E-409C-BE32-E72D297353CC}">
                <c16:uniqueId val="{0000000F-F4DC-439E-9166-551FDC342D4A}"/>
              </c:ext>
            </c:extLst>
          </c:dPt>
          <c:val>
            <c:numRef>
              <c:f>'Raw Data'!$C$19:$H$19</c:f>
              <c:numCache>
                <c:formatCode>0%</c:formatCode>
                <c:ptCount val="6"/>
                <c:pt idx="0">
                  <c:v>0.25</c:v>
                </c:pt>
                <c:pt idx="1">
                  <c:v>0.38</c:v>
                </c:pt>
                <c:pt idx="2">
                  <c:v>0.25</c:v>
                </c:pt>
                <c:pt idx="3">
                  <c:v>1</c:v>
                </c:pt>
                <c:pt idx="4">
                  <c:v>0.75</c:v>
                </c:pt>
                <c:pt idx="5">
                  <c:v>0.25</c:v>
                </c:pt>
              </c:numCache>
            </c:numRef>
          </c:val>
          <c:smooth val="0"/>
          <c:extLst>
            <c:ext xmlns:c16="http://schemas.microsoft.com/office/drawing/2014/chart" uri="{C3380CC4-5D6E-409C-BE32-E72D297353CC}">
              <c16:uniqueId val="{00000010-F4DC-439E-9166-551FDC342D4A}"/>
            </c:ext>
          </c:extLst>
        </c:ser>
        <c:dLbls>
          <c:showLegendKey val="0"/>
          <c:showVal val="0"/>
          <c:showCatName val="0"/>
          <c:showSerName val="0"/>
          <c:showPercent val="0"/>
          <c:showBubbleSize val="0"/>
        </c:dLbls>
        <c:marker val="1"/>
        <c:smooth val="0"/>
        <c:axId val="412533512"/>
        <c:axId val="412525968"/>
      </c:lineChart>
      <c:catAx>
        <c:axId val="41253351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20 min observations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412525968"/>
        <c:crosses val="autoZero"/>
        <c:auto val="1"/>
        <c:lblAlgn val="ctr"/>
        <c:lblOffset val="100"/>
        <c:noMultiLvlLbl val="0"/>
      </c:catAx>
      <c:valAx>
        <c:axId val="412525968"/>
        <c:scaling>
          <c:orientation val="minMax"/>
          <c:max val="1"/>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Percent of 5 min intervals</a:t>
                </a:r>
                <a:r>
                  <a:rPr lang="en-US" baseline="0" dirty="0"/>
                  <a:t> with </a:t>
                </a:r>
                <a:r>
                  <a:rPr lang="en-US" baseline="0" dirty="0" err="1"/>
                  <a:t>occurence</a:t>
                </a:r>
                <a:endParaRPr lang="en-US"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500" b="0" i="0" u="none" strike="noStrike" kern="1200" baseline="0">
                <a:solidFill>
                  <a:schemeClr val="tx1"/>
                </a:solidFill>
                <a:latin typeface="+mn-lt"/>
                <a:ea typeface="+mn-ea"/>
                <a:cs typeface="+mn-cs"/>
              </a:defRPr>
            </a:pPr>
            <a:endParaRPr lang="en-US"/>
          </a:p>
        </c:txPr>
        <c:crossAx val="4125335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955604883462802E-2"/>
          <c:y val="0.15384615384616099"/>
          <c:w val="0.84573193350834197"/>
          <c:h val="0.696172687173226"/>
        </c:manualLayout>
      </c:layout>
      <c:barChart>
        <c:barDir val="col"/>
        <c:grouping val="clustered"/>
        <c:varyColors val="1"/>
        <c:ser>
          <c:idx val="0"/>
          <c:order val="0"/>
          <c:spPr>
            <a:solidFill>
              <a:srgbClr val="4F81BD"/>
            </a:solidFill>
            <a:ln w="25400">
              <a:noFill/>
            </a:ln>
          </c:spPr>
          <c:invertIfNegative val="0"/>
          <c:dPt>
            <c:idx val="0"/>
            <c:invertIfNegative val="0"/>
            <c:bubble3D val="0"/>
            <c:spPr>
              <a:solidFill>
                <a:srgbClr val="40699C"/>
              </a:solidFill>
              <a:ln w="25400">
                <a:noFill/>
              </a:ln>
            </c:spPr>
            <c:extLst>
              <c:ext xmlns:c16="http://schemas.microsoft.com/office/drawing/2014/chart" uri="{C3380CC4-5D6E-409C-BE32-E72D297353CC}">
                <c16:uniqueId val="{00000001-F2DC-4066-95FE-F8C35008CE85}"/>
              </c:ext>
            </c:extLst>
          </c:dPt>
          <c:dPt>
            <c:idx val="1"/>
            <c:invertIfNegative val="0"/>
            <c:bubble3D val="0"/>
            <c:spPr>
              <a:solidFill>
                <a:srgbClr val="9E413E"/>
              </a:solidFill>
              <a:ln w="25400">
                <a:noFill/>
              </a:ln>
            </c:spPr>
            <c:extLst>
              <c:ext xmlns:c16="http://schemas.microsoft.com/office/drawing/2014/chart" uri="{C3380CC4-5D6E-409C-BE32-E72D297353CC}">
                <c16:uniqueId val="{00000003-F2DC-4066-95FE-F8C35008CE85}"/>
              </c:ext>
            </c:extLst>
          </c:dPt>
          <c:dPt>
            <c:idx val="2"/>
            <c:invertIfNegative val="0"/>
            <c:bubble3D val="0"/>
            <c:spPr>
              <a:solidFill>
                <a:srgbClr val="7F9A48"/>
              </a:solidFill>
              <a:ln w="25400">
                <a:noFill/>
              </a:ln>
            </c:spPr>
            <c:extLst>
              <c:ext xmlns:c16="http://schemas.microsoft.com/office/drawing/2014/chart" uri="{C3380CC4-5D6E-409C-BE32-E72D297353CC}">
                <c16:uniqueId val="{00000005-F2DC-4066-95FE-F8C35008CE85}"/>
              </c:ext>
            </c:extLst>
          </c:dPt>
          <c:dPt>
            <c:idx val="3"/>
            <c:invertIfNegative val="0"/>
            <c:bubble3D val="0"/>
            <c:spPr>
              <a:solidFill>
                <a:srgbClr val="695185"/>
              </a:solidFill>
              <a:ln w="25400">
                <a:noFill/>
              </a:ln>
            </c:spPr>
            <c:extLst>
              <c:ext xmlns:c16="http://schemas.microsoft.com/office/drawing/2014/chart" uri="{C3380CC4-5D6E-409C-BE32-E72D297353CC}">
                <c16:uniqueId val="{00000007-F2DC-4066-95FE-F8C35008CE85}"/>
              </c:ext>
            </c:extLst>
          </c:dPt>
          <c:dPt>
            <c:idx val="4"/>
            <c:invertIfNegative val="0"/>
            <c:bubble3D val="0"/>
            <c:spPr>
              <a:solidFill>
                <a:srgbClr val="3C8DA3"/>
              </a:solidFill>
              <a:ln w="25400">
                <a:noFill/>
              </a:ln>
            </c:spPr>
            <c:extLst>
              <c:ext xmlns:c16="http://schemas.microsoft.com/office/drawing/2014/chart" uri="{C3380CC4-5D6E-409C-BE32-E72D297353CC}">
                <c16:uniqueId val="{00000009-F2DC-4066-95FE-F8C35008CE85}"/>
              </c:ext>
            </c:extLst>
          </c:dPt>
          <c:dPt>
            <c:idx val="5"/>
            <c:invertIfNegative val="0"/>
            <c:bubble3D val="0"/>
            <c:spPr>
              <a:solidFill>
                <a:srgbClr val="CC7B38"/>
              </a:solidFill>
              <a:ln w="25400">
                <a:noFill/>
              </a:ln>
            </c:spPr>
            <c:extLst>
              <c:ext xmlns:c16="http://schemas.microsoft.com/office/drawing/2014/chart" uri="{C3380CC4-5D6E-409C-BE32-E72D297353CC}">
                <c16:uniqueId val="{0000000B-F2DC-4066-95FE-F8C35008CE85}"/>
              </c:ext>
            </c:extLst>
          </c:dPt>
          <c:dPt>
            <c:idx val="7"/>
            <c:invertIfNegative val="0"/>
            <c:bubble3D val="0"/>
            <c:spPr>
              <a:solidFill>
                <a:srgbClr val="C0504D"/>
              </a:solidFill>
              <a:ln w="25400">
                <a:noFill/>
              </a:ln>
            </c:spPr>
            <c:extLst>
              <c:ext xmlns:c16="http://schemas.microsoft.com/office/drawing/2014/chart" uri="{C3380CC4-5D6E-409C-BE32-E72D297353CC}">
                <c16:uniqueId val="{0000000D-F2DC-4066-95FE-F8C35008CE85}"/>
              </c:ext>
            </c:extLst>
          </c:dPt>
          <c:dPt>
            <c:idx val="8"/>
            <c:invertIfNegative val="0"/>
            <c:bubble3D val="0"/>
            <c:spPr>
              <a:solidFill>
                <a:srgbClr val="9BBB59"/>
              </a:solidFill>
              <a:ln w="25400">
                <a:noFill/>
              </a:ln>
            </c:spPr>
            <c:extLst>
              <c:ext xmlns:c16="http://schemas.microsoft.com/office/drawing/2014/chart" uri="{C3380CC4-5D6E-409C-BE32-E72D297353CC}">
                <c16:uniqueId val="{0000000F-F2DC-4066-95FE-F8C35008CE85}"/>
              </c:ext>
            </c:extLst>
          </c:dPt>
          <c:dPt>
            <c:idx val="9"/>
            <c:invertIfNegative val="0"/>
            <c:bubble3D val="0"/>
            <c:spPr>
              <a:solidFill>
                <a:srgbClr val="8064A2"/>
              </a:solidFill>
              <a:ln w="25400">
                <a:noFill/>
              </a:ln>
            </c:spPr>
            <c:extLst>
              <c:ext xmlns:c16="http://schemas.microsoft.com/office/drawing/2014/chart" uri="{C3380CC4-5D6E-409C-BE32-E72D297353CC}">
                <c16:uniqueId val="{00000011-F2DC-4066-95FE-F8C35008CE85}"/>
              </c:ext>
            </c:extLst>
          </c:dPt>
          <c:dPt>
            <c:idx val="10"/>
            <c:invertIfNegative val="0"/>
            <c:bubble3D val="0"/>
            <c:spPr>
              <a:solidFill>
                <a:srgbClr val="4BACC6"/>
              </a:solidFill>
              <a:ln w="25400">
                <a:noFill/>
              </a:ln>
            </c:spPr>
            <c:extLst>
              <c:ext xmlns:c16="http://schemas.microsoft.com/office/drawing/2014/chart" uri="{C3380CC4-5D6E-409C-BE32-E72D297353CC}">
                <c16:uniqueId val="{00000013-F2DC-4066-95FE-F8C35008CE85}"/>
              </c:ext>
            </c:extLst>
          </c:dPt>
          <c:dPt>
            <c:idx val="11"/>
            <c:invertIfNegative val="0"/>
            <c:bubble3D val="0"/>
            <c:spPr>
              <a:solidFill>
                <a:srgbClr val="F79646"/>
              </a:solidFill>
              <a:ln w="25400">
                <a:noFill/>
              </a:ln>
            </c:spPr>
            <c:extLst>
              <c:ext xmlns:c16="http://schemas.microsoft.com/office/drawing/2014/chart" uri="{C3380CC4-5D6E-409C-BE32-E72D297353CC}">
                <c16:uniqueId val="{00000015-F2DC-4066-95FE-F8C35008CE85}"/>
              </c:ext>
            </c:extLst>
          </c:dPt>
          <c:dPt>
            <c:idx val="12"/>
            <c:invertIfNegative val="0"/>
            <c:bubble3D val="0"/>
            <c:spPr>
              <a:solidFill>
                <a:srgbClr val="AABAD7"/>
              </a:solidFill>
              <a:ln w="25400">
                <a:noFill/>
              </a:ln>
            </c:spPr>
            <c:extLst>
              <c:ext xmlns:c16="http://schemas.microsoft.com/office/drawing/2014/chart" uri="{C3380CC4-5D6E-409C-BE32-E72D297353CC}">
                <c16:uniqueId val="{00000017-F2DC-4066-95FE-F8C35008CE85}"/>
              </c:ext>
            </c:extLst>
          </c:dPt>
          <c:dPt>
            <c:idx val="13"/>
            <c:invertIfNegative val="0"/>
            <c:bubble3D val="0"/>
            <c:spPr>
              <a:solidFill>
                <a:srgbClr val="D9AAA9"/>
              </a:solidFill>
              <a:ln w="25400">
                <a:noFill/>
              </a:ln>
            </c:spPr>
            <c:extLst>
              <c:ext xmlns:c16="http://schemas.microsoft.com/office/drawing/2014/chart" uri="{C3380CC4-5D6E-409C-BE32-E72D297353CC}">
                <c16:uniqueId val="{00000019-F2DC-4066-95FE-F8C35008CE85}"/>
              </c:ext>
            </c:extLst>
          </c:dPt>
          <c:cat>
            <c:strRef>
              <c:f>'Data for Graph'!$B$7:$Q$7</c:f>
              <c:strCache>
                <c:ptCount val="16"/>
                <c:pt idx="0">
                  <c:v>Arrowhead</c:v>
                </c:pt>
                <c:pt idx="1">
                  <c:v>Berkleley</c:v>
                </c:pt>
                <c:pt idx="2">
                  <c:v>Canosia</c:v>
                </c:pt>
                <c:pt idx="3">
                  <c:v>Deerwood</c:v>
                </c:pt>
                <c:pt idx="4">
                  <c:v>Duncan</c:v>
                </c:pt>
                <c:pt idx="5">
                  <c:v>Haines</c:v>
                </c:pt>
                <c:pt idx="6">
                  <c:v>Lincoln</c:v>
                </c:pt>
                <c:pt idx="7">
                  <c:v>Maple</c:v>
                </c:pt>
                <c:pt idx="8">
                  <c:v>Medin</c:v>
                </c:pt>
                <c:pt idx="9">
                  <c:v>Midway</c:v>
                </c:pt>
                <c:pt idx="10">
                  <c:v>Morris</c:v>
                </c:pt>
                <c:pt idx="11">
                  <c:v>Skyline</c:v>
                </c:pt>
                <c:pt idx="12">
                  <c:v>Thompson</c:v>
                </c:pt>
                <c:pt idx="13">
                  <c:v>Tischer</c:v>
                </c:pt>
                <c:pt idx="14">
                  <c:v>Ugstad</c:v>
                </c:pt>
                <c:pt idx="15">
                  <c:v>Wilderness</c:v>
                </c:pt>
              </c:strCache>
            </c:strRef>
          </c:cat>
          <c:val>
            <c:numRef>
              <c:f>'Data for Graph'!$B$8:$Q$8</c:f>
              <c:numCache>
                <c:formatCode>General</c:formatCode>
                <c:ptCount val="16"/>
                <c:pt idx="0">
                  <c:v>52</c:v>
                </c:pt>
                <c:pt idx="1">
                  <c:v>7</c:v>
                </c:pt>
                <c:pt idx="2">
                  <c:v>17</c:v>
                </c:pt>
                <c:pt idx="3">
                  <c:v>23</c:v>
                </c:pt>
                <c:pt idx="4">
                  <c:v>26</c:v>
                </c:pt>
                <c:pt idx="5">
                  <c:v>8</c:v>
                </c:pt>
                <c:pt idx="6">
                  <c:v>7</c:v>
                </c:pt>
                <c:pt idx="7">
                  <c:v>10</c:v>
                </c:pt>
                <c:pt idx="8">
                  <c:v>119</c:v>
                </c:pt>
                <c:pt idx="9">
                  <c:v>0</c:v>
                </c:pt>
                <c:pt idx="10">
                  <c:v>49</c:v>
                </c:pt>
                <c:pt idx="11">
                  <c:v>4</c:v>
                </c:pt>
                <c:pt idx="12">
                  <c:v>47</c:v>
                </c:pt>
                <c:pt idx="13">
                  <c:v>31</c:v>
                </c:pt>
                <c:pt idx="14">
                  <c:v>5</c:v>
                </c:pt>
                <c:pt idx="15">
                  <c:v>115</c:v>
                </c:pt>
              </c:numCache>
            </c:numRef>
          </c:val>
          <c:extLst>
            <c:ext xmlns:c16="http://schemas.microsoft.com/office/drawing/2014/chart" uri="{C3380CC4-5D6E-409C-BE32-E72D297353CC}">
              <c16:uniqueId val="{0000001A-F2DC-4066-95FE-F8C35008CE85}"/>
            </c:ext>
          </c:extLst>
        </c:ser>
        <c:dLbls>
          <c:showLegendKey val="0"/>
          <c:showVal val="0"/>
          <c:showCatName val="0"/>
          <c:showSerName val="0"/>
          <c:showPercent val="0"/>
          <c:showBubbleSize val="0"/>
        </c:dLbls>
        <c:gapWidth val="150"/>
        <c:axId val="2138271144"/>
        <c:axId val="2138274088"/>
      </c:barChart>
      <c:catAx>
        <c:axId val="2138271144"/>
        <c:scaling>
          <c:orientation val="minMax"/>
        </c:scaling>
        <c:delete val="1"/>
        <c:axPos val="b"/>
        <c:numFmt formatCode="General" sourceLinked="1"/>
        <c:majorTickMark val="out"/>
        <c:minorTickMark val="none"/>
        <c:tickLblPos val="nextTo"/>
        <c:crossAx val="2138274088"/>
        <c:crosses val="autoZero"/>
        <c:auto val="1"/>
        <c:lblAlgn val="ctr"/>
        <c:lblOffset val="100"/>
        <c:tickLblSkip val="1"/>
        <c:tickMarkSkip val="1"/>
        <c:noMultiLvlLbl val="0"/>
      </c:catAx>
      <c:valAx>
        <c:axId val="2138274088"/>
        <c:scaling>
          <c:orientation val="minMax"/>
        </c:scaling>
        <c:delete val="0"/>
        <c:axPos val="l"/>
        <c:majorGridlines>
          <c:spPr>
            <a:ln w="3175">
              <a:solidFill>
                <a:srgbClr val="808080"/>
              </a:solidFill>
              <a:prstDash val="solid"/>
            </a:ln>
          </c:spPr>
        </c:majorGridlines>
        <c:numFmt formatCode="General" sourceLinked="1"/>
        <c:majorTickMark val="out"/>
        <c:minorTickMark val="none"/>
        <c:tickLblPos val="nextTo"/>
        <c:spPr>
          <a:ln w="3175">
            <a:solidFill>
              <a:srgbClr val="808080"/>
            </a:solidFill>
            <a:prstDash val="solid"/>
          </a:ln>
        </c:spPr>
        <c:txPr>
          <a:bodyPr rot="0" vert="horz"/>
          <a:lstStyle/>
          <a:p>
            <a:pPr>
              <a:defRPr sz="1400" b="1" i="0" u="none" strike="noStrike" baseline="0">
                <a:solidFill>
                  <a:srgbClr val="000000"/>
                </a:solidFill>
                <a:latin typeface="Calibri"/>
                <a:ea typeface="Calibri"/>
                <a:cs typeface="Calibri"/>
              </a:defRPr>
            </a:pPr>
            <a:endParaRPr lang="en-US"/>
          </a:p>
        </c:txPr>
        <c:crossAx val="2138271144"/>
        <c:crosses val="autoZero"/>
        <c:crossBetween val="between"/>
      </c:valAx>
      <c:spPr>
        <a:solidFill>
          <a:srgbClr val="FFFFFF"/>
        </a:solidFill>
        <a:ln w="25400">
          <a:noFill/>
        </a:ln>
      </c:spPr>
    </c:plotArea>
    <c:plotVisOnly val="1"/>
    <c:dispBlanksAs val="gap"/>
    <c:showDLblsOverMax val="0"/>
  </c:chart>
  <c:spPr>
    <a:solidFill>
      <a:srgbClr val="FFFFFF"/>
    </a:solidFill>
    <a:ln w="3175">
      <a:noFill/>
      <a:prstDash val="solid"/>
    </a:ln>
  </c:spPr>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userShapes r:id="rId2"/>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0" i="0" u="none" strike="noStrike" baseline="0">
                <a:solidFill>
                  <a:srgbClr val="000000"/>
                </a:solidFill>
                <a:latin typeface="Calibri"/>
                <a:ea typeface="Calibri"/>
                <a:cs typeface="Calibri"/>
              </a:defRPr>
            </a:pPr>
            <a:r>
              <a:rPr lang="en-US" sz="2400" b="1" i="0" u="none" strike="noStrike" baseline="0" dirty="0">
                <a:solidFill>
                  <a:srgbClr val="000000"/>
                </a:solidFill>
                <a:latin typeface="Calibri"/>
              </a:rPr>
              <a:t>Function of Behavior</a:t>
            </a:r>
          </a:p>
        </c:rich>
      </c:tx>
      <c:layout>
        <c:manualLayout>
          <c:xMode val="edge"/>
          <c:yMode val="edge"/>
          <c:x val="0.35960048931593402"/>
          <c:y val="1.9639762705602901E-2"/>
        </c:manualLayout>
      </c:layout>
      <c:overlay val="0"/>
      <c:spPr>
        <a:noFill/>
        <a:ln w="25400">
          <a:noFill/>
        </a:ln>
      </c:spPr>
    </c:title>
    <c:autoTitleDeleted val="0"/>
    <c:plotArea>
      <c:layout>
        <c:manualLayout>
          <c:layoutTarget val="inner"/>
          <c:xMode val="edge"/>
          <c:yMode val="edge"/>
          <c:x val="6.8807465733449993E-2"/>
          <c:y val="0.140241580637889"/>
          <c:w val="0.73251942286350602"/>
          <c:h val="0.62193126022915302"/>
        </c:manualLayout>
      </c:layout>
      <c:barChart>
        <c:barDir val="col"/>
        <c:grouping val="clustered"/>
        <c:varyColors val="1"/>
        <c:ser>
          <c:idx val="0"/>
          <c:order val="0"/>
          <c:spPr>
            <a:solidFill>
              <a:srgbClr val="4F81BD"/>
            </a:solidFill>
            <a:ln w="25400">
              <a:noFill/>
            </a:ln>
          </c:spPr>
          <c:invertIfNegative val="0"/>
          <c:dPt>
            <c:idx val="0"/>
            <c:invertIfNegative val="0"/>
            <c:bubble3D val="0"/>
            <c:spPr>
              <a:solidFill>
                <a:srgbClr val="4572A7"/>
              </a:solidFill>
              <a:ln w="25400">
                <a:noFill/>
              </a:ln>
            </c:spPr>
            <c:extLst>
              <c:ext xmlns:c16="http://schemas.microsoft.com/office/drawing/2014/chart" uri="{C3380CC4-5D6E-409C-BE32-E72D297353CC}">
                <c16:uniqueId val="{00000001-AD8A-4E39-9132-389D51F07962}"/>
              </c:ext>
            </c:extLst>
          </c:dPt>
          <c:dPt>
            <c:idx val="1"/>
            <c:invertIfNegative val="0"/>
            <c:bubble3D val="0"/>
            <c:spPr>
              <a:solidFill>
                <a:srgbClr val="AA4643"/>
              </a:solidFill>
              <a:ln w="25400">
                <a:noFill/>
              </a:ln>
            </c:spPr>
            <c:extLst>
              <c:ext xmlns:c16="http://schemas.microsoft.com/office/drawing/2014/chart" uri="{C3380CC4-5D6E-409C-BE32-E72D297353CC}">
                <c16:uniqueId val="{00000003-AD8A-4E39-9132-389D51F07962}"/>
              </c:ext>
            </c:extLst>
          </c:dPt>
          <c:dPt>
            <c:idx val="2"/>
            <c:invertIfNegative val="0"/>
            <c:bubble3D val="0"/>
            <c:spPr>
              <a:solidFill>
                <a:srgbClr val="89A54E"/>
              </a:solidFill>
              <a:ln w="25400">
                <a:noFill/>
              </a:ln>
            </c:spPr>
            <c:extLst>
              <c:ext xmlns:c16="http://schemas.microsoft.com/office/drawing/2014/chart" uri="{C3380CC4-5D6E-409C-BE32-E72D297353CC}">
                <c16:uniqueId val="{00000005-AD8A-4E39-9132-389D51F07962}"/>
              </c:ext>
            </c:extLst>
          </c:dPt>
          <c:dPt>
            <c:idx val="3"/>
            <c:invertIfNegative val="0"/>
            <c:bubble3D val="0"/>
            <c:spPr>
              <a:solidFill>
                <a:srgbClr val="71588F"/>
              </a:solidFill>
              <a:ln w="25400">
                <a:noFill/>
              </a:ln>
            </c:spPr>
            <c:extLst>
              <c:ext xmlns:c16="http://schemas.microsoft.com/office/drawing/2014/chart" uri="{C3380CC4-5D6E-409C-BE32-E72D297353CC}">
                <c16:uniqueId val="{00000007-AD8A-4E39-9132-389D51F07962}"/>
              </c:ext>
            </c:extLst>
          </c:dPt>
          <c:dPt>
            <c:idx val="4"/>
            <c:invertIfNegative val="0"/>
            <c:bubble3D val="0"/>
            <c:spPr>
              <a:solidFill>
                <a:srgbClr val="4198AF"/>
              </a:solidFill>
              <a:ln w="25400">
                <a:noFill/>
              </a:ln>
            </c:spPr>
            <c:extLst>
              <c:ext xmlns:c16="http://schemas.microsoft.com/office/drawing/2014/chart" uri="{C3380CC4-5D6E-409C-BE32-E72D297353CC}">
                <c16:uniqueId val="{00000009-AD8A-4E39-9132-389D51F07962}"/>
              </c:ext>
            </c:extLst>
          </c:dPt>
          <c:dPt>
            <c:idx val="5"/>
            <c:invertIfNegative val="0"/>
            <c:bubble3D val="0"/>
            <c:spPr>
              <a:solidFill>
                <a:srgbClr val="DB843D"/>
              </a:solidFill>
              <a:ln w="25400">
                <a:noFill/>
              </a:ln>
            </c:spPr>
            <c:extLst>
              <c:ext xmlns:c16="http://schemas.microsoft.com/office/drawing/2014/chart" uri="{C3380CC4-5D6E-409C-BE32-E72D297353CC}">
                <c16:uniqueId val="{0000000B-AD8A-4E39-9132-389D51F07962}"/>
              </c:ext>
            </c:extLst>
          </c:dPt>
          <c:dPt>
            <c:idx val="6"/>
            <c:invertIfNegative val="0"/>
            <c:bubble3D val="0"/>
            <c:spPr>
              <a:solidFill>
                <a:srgbClr val="93A9CF"/>
              </a:solidFill>
              <a:ln w="25400">
                <a:noFill/>
              </a:ln>
            </c:spPr>
            <c:extLst>
              <c:ext xmlns:c16="http://schemas.microsoft.com/office/drawing/2014/chart" uri="{C3380CC4-5D6E-409C-BE32-E72D297353CC}">
                <c16:uniqueId val="{0000000D-AD8A-4E39-9132-389D51F07962}"/>
              </c:ext>
            </c:extLst>
          </c:dPt>
          <c:dPt>
            <c:idx val="7"/>
            <c:invertIfNegative val="0"/>
            <c:bubble3D val="0"/>
            <c:spPr>
              <a:solidFill>
                <a:srgbClr val="D19392"/>
              </a:solidFill>
              <a:ln w="25400">
                <a:noFill/>
              </a:ln>
            </c:spPr>
            <c:extLst>
              <c:ext xmlns:c16="http://schemas.microsoft.com/office/drawing/2014/chart" uri="{C3380CC4-5D6E-409C-BE32-E72D297353CC}">
                <c16:uniqueId val="{0000000F-AD8A-4E39-9132-389D51F07962}"/>
              </c:ext>
            </c:extLst>
          </c:dPt>
          <c:dPt>
            <c:idx val="8"/>
            <c:invertIfNegative val="0"/>
            <c:bubble3D val="0"/>
            <c:spPr>
              <a:solidFill>
                <a:srgbClr val="B9CD96"/>
              </a:solidFill>
              <a:ln w="25400">
                <a:noFill/>
              </a:ln>
            </c:spPr>
            <c:extLst>
              <c:ext xmlns:c16="http://schemas.microsoft.com/office/drawing/2014/chart" uri="{C3380CC4-5D6E-409C-BE32-E72D297353CC}">
                <c16:uniqueId val="{00000011-AD8A-4E39-9132-389D51F07962}"/>
              </c:ext>
            </c:extLst>
          </c:dPt>
          <c:dPt>
            <c:idx val="9"/>
            <c:invertIfNegative val="0"/>
            <c:bubble3D val="0"/>
            <c:spPr>
              <a:solidFill>
                <a:srgbClr val="A99BBD"/>
              </a:solidFill>
              <a:ln w="25400">
                <a:noFill/>
              </a:ln>
            </c:spPr>
            <c:extLst>
              <c:ext xmlns:c16="http://schemas.microsoft.com/office/drawing/2014/chart" uri="{C3380CC4-5D6E-409C-BE32-E72D297353CC}">
                <c16:uniqueId val="{00000013-AD8A-4E39-9132-389D51F07962}"/>
              </c:ext>
            </c:extLst>
          </c:dPt>
          <c:cat>
            <c:strRef>
              <c:f>'Data for Graph'!$B$23:$K$23</c:f>
              <c:strCache>
                <c:ptCount val="10"/>
                <c:pt idx="0">
                  <c:v>Obtain Staff Attention</c:v>
                </c:pt>
                <c:pt idx="1">
                  <c:v>Avoid Staff Attention</c:v>
                </c:pt>
                <c:pt idx="2">
                  <c:v>Obtain peer attention (OP)</c:v>
                </c:pt>
                <c:pt idx="3">
                  <c:v>Avoid Peer Attention</c:v>
                </c:pt>
                <c:pt idx="4">
                  <c:v>Obtain Item</c:v>
                </c:pt>
                <c:pt idx="5">
                  <c:v>Avoid Task</c:v>
                </c:pt>
                <c:pt idx="6">
                  <c:v>Obtain Sensory</c:v>
                </c:pt>
                <c:pt idx="7">
                  <c:v>Avoid Sensory</c:v>
                </c:pt>
                <c:pt idx="8">
                  <c:v>Other (O)</c:v>
                </c:pt>
                <c:pt idx="9">
                  <c:v>Unknown</c:v>
                </c:pt>
              </c:strCache>
            </c:strRef>
          </c:cat>
          <c:val>
            <c:numRef>
              <c:f>'Data for Graph'!$B$24:$K$24</c:f>
              <c:numCache>
                <c:formatCode>General</c:formatCode>
                <c:ptCount val="10"/>
                <c:pt idx="0">
                  <c:v>117</c:v>
                </c:pt>
                <c:pt idx="1">
                  <c:v>11</c:v>
                </c:pt>
                <c:pt idx="2">
                  <c:v>0</c:v>
                </c:pt>
                <c:pt idx="3">
                  <c:v>16</c:v>
                </c:pt>
                <c:pt idx="4">
                  <c:v>77</c:v>
                </c:pt>
                <c:pt idx="5">
                  <c:v>76</c:v>
                </c:pt>
                <c:pt idx="6">
                  <c:v>47</c:v>
                </c:pt>
                <c:pt idx="7">
                  <c:v>41</c:v>
                </c:pt>
                <c:pt idx="8">
                  <c:v>52</c:v>
                </c:pt>
                <c:pt idx="9">
                  <c:v>35</c:v>
                </c:pt>
              </c:numCache>
            </c:numRef>
          </c:val>
          <c:extLst>
            <c:ext xmlns:c16="http://schemas.microsoft.com/office/drawing/2014/chart" uri="{C3380CC4-5D6E-409C-BE32-E72D297353CC}">
              <c16:uniqueId val="{00000014-AD8A-4E39-9132-389D51F07962}"/>
            </c:ext>
          </c:extLst>
        </c:ser>
        <c:dLbls>
          <c:showLegendKey val="0"/>
          <c:showVal val="0"/>
          <c:showCatName val="0"/>
          <c:showSerName val="0"/>
          <c:showPercent val="0"/>
          <c:showBubbleSize val="0"/>
        </c:dLbls>
        <c:gapWidth val="150"/>
        <c:axId val="2093750680"/>
        <c:axId val="2093972872"/>
      </c:barChart>
      <c:catAx>
        <c:axId val="2093750680"/>
        <c:scaling>
          <c:orientation val="minMax"/>
        </c:scaling>
        <c:delete val="0"/>
        <c:axPos val="b"/>
        <c:numFmt formatCode="General" sourceLinked="1"/>
        <c:majorTickMark val="out"/>
        <c:minorTickMark val="none"/>
        <c:tickLblPos val="nextTo"/>
        <c:spPr>
          <a:ln w="3175">
            <a:solidFill>
              <a:srgbClr val="808080"/>
            </a:solidFill>
            <a:prstDash val="solid"/>
          </a:ln>
        </c:spPr>
        <c:txPr>
          <a:bodyPr rot="-2700000" vert="horz"/>
          <a:lstStyle/>
          <a:p>
            <a:pPr>
              <a:defRPr sz="1200" b="1" i="0" u="none" strike="noStrike" baseline="0">
                <a:solidFill>
                  <a:srgbClr val="000000"/>
                </a:solidFill>
                <a:latin typeface="Calibri"/>
                <a:ea typeface="Calibri"/>
                <a:cs typeface="Calibri"/>
              </a:defRPr>
            </a:pPr>
            <a:endParaRPr lang="en-US"/>
          </a:p>
        </c:txPr>
        <c:crossAx val="2093972872"/>
        <c:crosses val="autoZero"/>
        <c:auto val="1"/>
        <c:lblAlgn val="ctr"/>
        <c:lblOffset val="100"/>
        <c:tickLblSkip val="1"/>
        <c:tickMarkSkip val="1"/>
        <c:noMultiLvlLbl val="0"/>
      </c:catAx>
      <c:valAx>
        <c:axId val="2093972872"/>
        <c:scaling>
          <c:orientation val="minMax"/>
        </c:scaling>
        <c:delete val="0"/>
        <c:axPos val="l"/>
        <c:majorGridlines>
          <c:spPr>
            <a:ln w="3175">
              <a:solidFill>
                <a:srgbClr val="808080"/>
              </a:solidFill>
              <a:prstDash val="solid"/>
            </a:ln>
          </c:spPr>
        </c:majorGridlines>
        <c:numFmt formatCode="General" sourceLinked="1"/>
        <c:majorTickMark val="out"/>
        <c:minorTickMark val="none"/>
        <c:tickLblPos val="nextTo"/>
        <c:spPr>
          <a:ln w="3175">
            <a:solidFill>
              <a:srgbClr val="808080"/>
            </a:solidFill>
            <a:prstDash val="solid"/>
          </a:ln>
        </c:spPr>
        <c:txPr>
          <a:bodyPr rot="0" vert="horz"/>
          <a:lstStyle/>
          <a:p>
            <a:pPr>
              <a:defRPr sz="1400" b="1" i="0" u="none" strike="noStrike" baseline="0">
                <a:solidFill>
                  <a:srgbClr val="000000"/>
                </a:solidFill>
                <a:latin typeface="Calibri"/>
                <a:ea typeface="Calibri"/>
                <a:cs typeface="Calibri"/>
              </a:defRPr>
            </a:pPr>
            <a:endParaRPr lang="en-US"/>
          </a:p>
        </c:txPr>
        <c:crossAx val="2093750680"/>
        <c:crosses val="autoZero"/>
        <c:crossBetween val="between"/>
      </c:valAx>
      <c:spPr>
        <a:solidFill>
          <a:srgbClr val="FFFFFF"/>
        </a:solidFill>
        <a:ln w="25400">
          <a:noFill/>
        </a:ln>
      </c:spPr>
    </c:plotArea>
    <c:plotVisOnly val="1"/>
    <c:dispBlanksAs val="gap"/>
    <c:showDLblsOverMax val="0"/>
  </c:chart>
  <c:spPr>
    <a:solidFill>
      <a:srgbClr val="FFFFFF"/>
    </a:solidFill>
    <a:ln w="3175">
      <a:noFill/>
      <a:prstDash val="solid"/>
    </a:ln>
  </c:spPr>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400" b="1" i="0" u="none" strike="noStrike" baseline="0">
                <a:solidFill>
                  <a:srgbClr val="000000"/>
                </a:solidFill>
                <a:latin typeface="Calibri"/>
                <a:ea typeface="Calibri"/>
                <a:cs typeface="Calibri"/>
              </a:defRPr>
            </a:pPr>
            <a:r>
              <a:rPr lang="en-US" sz="2400"/>
              <a:t>Percent of Incidents by Gender</a:t>
            </a:r>
          </a:p>
        </c:rich>
      </c:tx>
      <c:layout>
        <c:manualLayout>
          <c:xMode val="edge"/>
          <c:yMode val="edge"/>
          <c:x val="0.28980181825098"/>
          <c:y val="9.6463662441299697E-2"/>
        </c:manualLayout>
      </c:layout>
      <c:overlay val="0"/>
      <c:spPr>
        <a:noFill/>
        <a:ln w="25400">
          <a:noFill/>
        </a:ln>
      </c:spPr>
    </c:title>
    <c:autoTitleDeleted val="0"/>
    <c:plotArea>
      <c:layout>
        <c:manualLayout>
          <c:layoutTarget val="inner"/>
          <c:xMode val="edge"/>
          <c:yMode val="edge"/>
          <c:x val="0.14437397237836"/>
          <c:y val="0.28442437923252401"/>
          <c:w val="0.600850502692309"/>
          <c:h val="0.63882618510158096"/>
        </c:manualLayout>
      </c:layout>
      <c:pieChart>
        <c:varyColors val="1"/>
        <c:ser>
          <c:idx val="0"/>
          <c:order val="0"/>
          <c:spPr>
            <a:solidFill>
              <a:srgbClr val="4F81BD"/>
            </a:solidFill>
            <a:ln w="25400">
              <a:noFill/>
            </a:ln>
          </c:spPr>
          <c:dPt>
            <c:idx val="0"/>
            <c:bubble3D val="0"/>
            <c:spPr>
              <a:solidFill>
                <a:schemeClr val="accent1">
                  <a:lumMod val="20000"/>
                  <a:lumOff val="80000"/>
                </a:schemeClr>
              </a:solidFill>
              <a:ln w="25400">
                <a:noFill/>
              </a:ln>
            </c:spPr>
            <c:extLst>
              <c:ext xmlns:c16="http://schemas.microsoft.com/office/drawing/2014/chart" uri="{C3380CC4-5D6E-409C-BE32-E72D297353CC}">
                <c16:uniqueId val="{00000002-32E8-4DC5-B664-4086E132DA89}"/>
              </c:ext>
            </c:extLst>
          </c:dPt>
          <c:dPt>
            <c:idx val="1"/>
            <c:bubble3D val="0"/>
            <c:spPr>
              <a:solidFill>
                <a:schemeClr val="accent6">
                  <a:lumMod val="20000"/>
                  <a:lumOff val="80000"/>
                </a:schemeClr>
              </a:solidFill>
              <a:ln w="25400">
                <a:noFill/>
              </a:ln>
            </c:spPr>
            <c:extLst>
              <c:ext xmlns:c16="http://schemas.microsoft.com/office/drawing/2014/chart" uri="{C3380CC4-5D6E-409C-BE32-E72D297353CC}">
                <c16:uniqueId val="{00000001-32E8-4DC5-B664-4086E132DA89}"/>
              </c:ext>
            </c:extLst>
          </c:dPt>
          <c:dLbls>
            <c:dLbl>
              <c:idx val="0"/>
              <c:layout>
                <c:manualLayout>
                  <c:x val="-0.213799022404808"/>
                  <c:y val="4.0445260745085802E-2"/>
                </c:manualLayout>
              </c:layout>
              <c:numFmt formatCode="0%" sourceLinked="0"/>
              <c:spPr>
                <a:noFill/>
                <a:ln w="25400">
                  <a:noFill/>
                </a:ln>
              </c:spPr>
              <c:txPr>
                <a:bodyPr/>
                <a:lstStyle/>
                <a:p>
                  <a:pPr>
                    <a:defRPr sz="1800" b="1" i="0" u="none" strike="noStrike" baseline="0">
                      <a:solidFill>
                        <a:srgbClr val="000000"/>
                      </a:solidFill>
                      <a:latin typeface="+mn-lt"/>
                      <a:ea typeface="Calibri"/>
                      <a:cs typeface="Calibri"/>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32E8-4DC5-B664-4086E132DA89}"/>
                </c:ext>
              </c:extLst>
            </c:dLbl>
            <c:dLbl>
              <c:idx val="1"/>
              <c:layout>
                <c:manualLayout>
                  <c:x val="0.22752776826809701"/>
                  <c:y val="-0.104392028382994"/>
                </c:manualLayout>
              </c:layout>
              <c:numFmt formatCode="0%" sourceLinked="0"/>
              <c:spPr>
                <a:noFill/>
                <a:ln w="25400">
                  <a:noFill/>
                </a:ln>
              </c:spPr>
              <c:txPr>
                <a:bodyPr/>
                <a:lstStyle/>
                <a:p>
                  <a:pPr>
                    <a:defRPr sz="1800" b="1" i="0" u="none" strike="noStrike" baseline="0">
                      <a:solidFill>
                        <a:srgbClr val="000000"/>
                      </a:solidFill>
                      <a:latin typeface="Calibri"/>
                      <a:ea typeface="Calibri"/>
                      <a:cs typeface="Calibri"/>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2E8-4DC5-B664-4086E132DA89}"/>
                </c:ext>
              </c:extLst>
            </c:dLbl>
            <c:dLbl>
              <c:idx val="2"/>
              <c:layout>
                <c:manualLayout>
                  <c:x val="0.14678141976438999"/>
                  <c:y val="9.7974383202099793E-2"/>
                </c:manualLayout>
              </c:layout>
              <c:tx>
                <c:rich>
                  <a:bodyPr/>
                  <a:lstStyle/>
                  <a:p>
                    <a:r>
                      <a:rPr lang="en-US" sz="1400" b="1" i="0" u="none" strike="noStrike" baseline="0">
                        <a:solidFill>
                          <a:srgbClr val="000000"/>
                        </a:solidFill>
                        <a:latin typeface="Calibri"/>
                      </a:rPr>
                      <a:t>Other</a:t>
                    </a:r>
                  </a:p>
                  <a:p>
                    <a:r>
                      <a:rPr lang="en-US" sz="1400" b="1" i="0" u="none" strike="noStrike" baseline="0">
                        <a:solidFill>
                          <a:srgbClr val="000000"/>
                        </a:solidFill>
                        <a:latin typeface="Calibri"/>
                      </a:rPr>
                      <a:t>31%</a:t>
                    </a:r>
                  </a:p>
                </c:rich>
              </c:tx>
              <c:dLblPos val="bestFi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32E8-4DC5-B664-4086E132DA89}"/>
                </c:ext>
              </c:extLst>
            </c:dLbl>
            <c:numFmt formatCode="0%" sourceLinked="0"/>
            <c:spPr>
              <a:noFill/>
              <a:ln w="25400">
                <a:noFill/>
              </a:ln>
            </c:spPr>
            <c:txPr>
              <a:bodyPr/>
              <a:lstStyle/>
              <a:p>
                <a:pPr>
                  <a:defRPr sz="1000" b="0" i="0" u="none" strike="noStrike" baseline="0">
                    <a:solidFill>
                      <a:srgbClr val="000000"/>
                    </a:solidFill>
                    <a:latin typeface="Calibri"/>
                    <a:ea typeface="Calibri"/>
                    <a:cs typeface="Calibri"/>
                  </a:defRPr>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'Data for Graph'!$B$41:$C$41</c:f>
              <c:strCache>
                <c:ptCount val="2"/>
                <c:pt idx="0">
                  <c:v>Male</c:v>
                </c:pt>
                <c:pt idx="1">
                  <c:v>Female</c:v>
                </c:pt>
              </c:strCache>
            </c:strRef>
          </c:cat>
          <c:val>
            <c:numRef>
              <c:f>'Data for Graph'!$B$42:$C$42</c:f>
              <c:numCache>
                <c:formatCode>General</c:formatCode>
                <c:ptCount val="2"/>
                <c:pt idx="0">
                  <c:v>232</c:v>
                </c:pt>
                <c:pt idx="1">
                  <c:v>294</c:v>
                </c:pt>
              </c:numCache>
            </c:numRef>
          </c:val>
          <c:extLst>
            <c:ext xmlns:c16="http://schemas.microsoft.com/office/drawing/2014/chart" uri="{C3380CC4-5D6E-409C-BE32-E72D297353CC}">
              <c16:uniqueId val="{00000004-32E8-4DC5-B664-4086E132DA89}"/>
            </c:ext>
          </c:extLst>
        </c:ser>
        <c:dLbls>
          <c:showLegendKey val="0"/>
          <c:showVal val="0"/>
          <c:showCatName val="0"/>
          <c:showSerName val="0"/>
          <c:showPercent val="0"/>
          <c:showBubbleSize val="0"/>
          <c:showLeaderLines val="1"/>
        </c:dLbls>
        <c:firstSliceAng val="0"/>
      </c:pieChart>
      <c:spPr>
        <a:noFill/>
        <a:ln w="25400">
          <a:noFill/>
        </a:ln>
      </c:spPr>
    </c:plotArea>
    <c:plotVisOnly val="1"/>
    <c:dispBlanksAs val="zero"/>
    <c:showDLblsOverMax val="0"/>
  </c:chart>
  <c:spPr>
    <a:solidFill>
      <a:srgbClr val="FFFFFF"/>
    </a:solidFill>
    <a:ln w="3175">
      <a:solidFill>
        <a:srgbClr val="808080"/>
      </a:solidFill>
      <a:prstDash val="solid"/>
    </a:ln>
  </c:spPr>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dirty="0"/>
              <a:t>Minnesota Team Implementation Checklist
Overall Fidelity</a:t>
            </a:r>
            <a:r>
              <a:rPr lang="en-US" sz="1800" b="1" baseline="0" dirty="0"/>
              <a:t> for </a:t>
            </a:r>
            <a:r>
              <a:rPr lang="en-US" sz="1800" b="1" dirty="0"/>
              <a:t>Provider Organization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'C2- Stepping Stones'!$B$53</c:f>
              <c:strCache>
                <c:ptCount val="1"/>
                <c:pt idx="0">
                  <c:v>6/10/2016</c:v>
                </c:pt>
              </c:strCache>
            </c:strRef>
          </c:tx>
          <c:spPr>
            <a:solidFill>
              <a:schemeClr val="accent1"/>
            </a:solidFill>
            <a:ln>
              <a:noFill/>
            </a:ln>
            <a:effectLst/>
          </c:spPr>
          <c:invertIfNegative val="0"/>
          <c:cat>
            <c:strRef>
              <c:f>'C2- Stepping Stones'!$A$54:$A$61</c:f>
              <c:strCache>
                <c:ptCount val="8"/>
                <c:pt idx="0">
                  <c:v>Team</c:v>
                </c:pt>
                <c:pt idx="1">
                  <c:v>Staff Commitment</c:v>
                </c:pt>
                <c:pt idx="2">
                  <c:v>Self-Assessment</c:v>
                </c:pt>
                <c:pt idx="3">
                  <c:v>Action Planning</c:v>
                </c:pt>
                <c:pt idx="4">
                  <c:v>Staff Development and Performance</c:v>
                </c:pt>
                <c:pt idx="5">
                  <c:v>Evaluation</c:v>
                </c:pt>
                <c:pt idx="6">
                  <c:v>Visibility</c:v>
                </c:pt>
                <c:pt idx="7">
                  <c:v>Total</c:v>
                </c:pt>
              </c:strCache>
            </c:strRef>
          </c:cat>
          <c:val>
            <c:numRef>
              <c:f>'C2- Stepping Stones'!$B$54:$B$61</c:f>
              <c:numCache>
                <c:formatCode>0%</c:formatCode>
                <c:ptCount val="8"/>
                <c:pt idx="0">
                  <c:v>0.8571428571428571</c:v>
                </c:pt>
                <c:pt idx="1">
                  <c:v>0.3</c:v>
                </c:pt>
                <c:pt idx="2">
                  <c:v>0</c:v>
                </c:pt>
                <c:pt idx="3">
                  <c:v>0</c:v>
                </c:pt>
                <c:pt idx="4">
                  <c:v>0</c:v>
                </c:pt>
                <c:pt idx="5">
                  <c:v>0</c:v>
                </c:pt>
                <c:pt idx="6">
                  <c:v>0</c:v>
                </c:pt>
                <c:pt idx="7">
                  <c:v>0.20833333333333334</c:v>
                </c:pt>
              </c:numCache>
            </c:numRef>
          </c:val>
          <c:extLst>
            <c:ext xmlns:c16="http://schemas.microsoft.com/office/drawing/2014/chart" uri="{C3380CC4-5D6E-409C-BE32-E72D297353CC}">
              <c16:uniqueId val="{00000000-9C85-4699-BDAB-37C4541C3A50}"/>
            </c:ext>
          </c:extLst>
        </c:ser>
        <c:ser>
          <c:idx val="1"/>
          <c:order val="1"/>
          <c:tx>
            <c:strRef>
              <c:f>'C2- Stepping Stones'!$C$53</c:f>
              <c:strCache>
                <c:ptCount val="1"/>
                <c:pt idx="0">
                  <c:v>9/28/2016</c:v>
                </c:pt>
              </c:strCache>
            </c:strRef>
          </c:tx>
          <c:spPr>
            <a:solidFill>
              <a:schemeClr val="accent2"/>
            </a:solidFill>
            <a:ln>
              <a:noFill/>
            </a:ln>
            <a:effectLst/>
          </c:spPr>
          <c:invertIfNegative val="0"/>
          <c:cat>
            <c:strRef>
              <c:f>'C2- Stepping Stones'!$A$54:$A$61</c:f>
              <c:strCache>
                <c:ptCount val="8"/>
                <c:pt idx="0">
                  <c:v>Team</c:v>
                </c:pt>
                <c:pt idx="1">
                  <c:v>Staff Commitment</c:v>
                </c:pt>
                <c:pt idx="2">
                  <c:v>Self-Assessment</c:v>
                </c:pt>
                <c:pt idx="3">
                  <c:v>Action Planning</c:v>
                </c:pt>
                <c:pt idx="4">
                  <c:v>Staff Development and Performance</c:v>
                </c:pt>
                <c:pt idx="5">
                  <c:v>Evaluation</c:v>
                </c:pt>
                <c:pt idx="6">
                  <c:v>Visibility</c:v>
                </c:pt>
                <c:pt idx="7">
                  <c:v>Total</c:v>
                </c:pt>
              </c:strCache>
            </c:strRef>
          </c:cat>
          <c:val>
            <c:numRef>
              <c:f>'C2- Stepping Stones'!$C$54:$C$61</c:f>
              <c:numCache>
                <c:formatCode>0%</c:formatCode>
                <c:ptCount val="8"/>
                <c:pt idx="0">
                  <c:v>0.7857142857142857</c:v>
                </c:pt>
                <c:pt idx="1">
                  <c:v>0.3</c:v>
                </c:pt>
                <c:pt idx="2">
                  <c:v>0.33333333333333331</c:v>
                </c:pt>
                <c:pt idx="3">
                  <c:v>0.5</c:v>
                </c:pt>
                <c:pt idx="4">
                  <c:v>0.58333333333333337</c:v>
                </c:pt>
                <c:pt idx="5">
                  <c:v>0.21428571428571427</c:v>
                </c:pt>
                <c:pt idx="6">
                  <c:v>0.33333333333333331</c:v>
                </c:pt>
                <c:pt idx="7">
                  <c:v>0.45833333333333331</c:v>
                </c:pt>
              </c:numCache>
            </c:numRef>
          </c:val>
          <c:extLst>
            <c:ext xmlns:c16="http://schemas.microsoft.com/office/drawing/2014/chart" uri="{C3380CC4-5D6E-409C-BE32-E72D297353CC}">
              <c16:uniqueId val="{00000001-9C85-4699-BDAB-37C4541C3A50}"/>
            </c:ext>
          </c:extLst>
        </c:ser>
        <c:ser>
          <c:idx val="2"/>
          <c:order val="2"/>
          <c:tx>
            <c:strRef>
              <c:f>'C2- Stepping Stones'!$D$53</c:f>
              <c:strCache>
                <c:ptCount val="1"/>
                <c:pt idx="0">
                  <c:v>1/17/2018</c:v>
                </c:pt>
              </c:strCache>
            </c:strRef>
          </c:tx>
          <c:spPr>
            <a:solidFill>
              <a:schemeClr val="accent3"/>
            </a:solidFill>
            <a:ln>
              <a:noFill/>
            </a:ln>
            <a:effectLst/>
          </c:spPr>
          <c:invertIfNegative val="0"/>
          <c:cat>
            <c:strRef>
              <c:f>'C2- Stepping Stones'!$A$54:$A$61</c:f>
              <c:strCache>
                <c:ptCount val="8"/>
                <c:pt idx="0">
                  <c:v>Team</c:v>
                </c:pt>
                <c:pt idx="1">
                  <c:v>Staff Commitment</c:v>
                </c:pt>
                <c:pt idx="2">
                  <c:v>Self-Assessment</c:v>
                </c:pt>
                <c:pt idx="3">
                  <c:v>Action Planning</c:v>
                </c:pt>
                <c:pt idx="4">
                  <c:v>Staff Development and Performance</c:v>
                </c:pt>
                <c:pt idx="5">
                  <c:v>Evaluation</c:v>
                </c:pt>
                <c:pt idx="6">
                  <c:v>Visibility</c:v>
                </c:pt>
                <c:pt idx="7">
                  <c:v>Total</c:v>
                </c:pt>
              </c:strCache>
            </c:strRef>
          </c:cat>
          <c:val>
            <c:numRef>
              <c:f>'C2- Stepping Stones'!$D$54:$D$61</c:f>
              <c:numCache>
                <c:formatCode>0%</c:formatCode>
                <c:ptCount val="8"/>
                <c:pt idx="0">
                  <c:v>0.9285714285714286</c:v>
                </c:pt>
                <c:pt idx="1">
                  <c:v>0.5</c:v>
                </c:pt>
                <c:pt idx="2">
                  <c:v>0.5</c:v>
                </c:pt>
                <c:pt idx="3">
                  <c:v>0.6</c:v>
                </c:pt>
                <c:pt idx="4">
                  <c:v>0.5</c:v>
                </c:pt>
                <c:pt idx="5">
                  <c:v>0.5</c:v>
                </c:pt>
                <c:pt idx="6">
                  <c:v>0.33333333333333331</c:v>
                </c:pt>
                <c:pt idx="7">
                  <c:v>0.58333333333333337</c:v>
                </c:pt>
              </c:numCache>
            </c:numRef>
          </c:val>
          <c:extLst>
            <c:ext xmlns:c16="http://schemas.microsoft.com/office/drawing/2014/chart" uri="{C3380CC4-5D6E-409C-BE32-E72D297353CC}">
              <c16:uniqueId val="{00000002-9C85-4699-BDAB-37C4541C3A50}"/>
            </c:ext>
          </c:extLst>
        </c:ser>
        <c:dLbls>
          <c:showLegendKey val="0"/>
          <c:showVal val="0"/>
          <c:showCatName val="0"/>
          <c:showSerName val="0"/>
          <c:showPercent val="0"/>
          <c:showBubbleSize val="0"/>
        </c:dLbls>
        <c:gapWidth val="219"/>
        <c:overlap val="-27"/>
        <c:axId val="-605239872"/>
        <c:axId val="-605235840"/>
      </c:barChart>
      <c:catAx>
        <c:axId val="-605239872"/>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sz="1400" b="1" dirty="0"/>
                  <a:t>Subscales</a:t>
                </a:r>
                <a:r>
                  <a:rPr lang="en-US" b="1" dirty="0"/>
                  <a:t>
</a:t>
                </a:r>
              </a:p>
            </c:rich>
          </c:tx>
          <c:layout>
            <c:manualLayout>
              <c:xMode val="edge"/>
              <c:yMode val="edge"/>
              <c:x val="0.5179581764235992"/>
              <c:y val="0.90575703381350747"/>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605235840"/>
        <c:crosses val="autoZero"/>
        <c:auto val="1"/>
        <c:lblAlgn val="ctr"/>
        <c:lblOffset val="100"/>
        <c:noMultiLvlLbl val="0"/>
      </c:catAx>
      <c:valAx>
        <c:axId val="-6052358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r>
                  <a:rPr lang="en-US" sz="1400" b="1">
                    <a:solidFill>
                      <a:schemeClr val="tx1"/>
                    </a:solidFill>
                  </a:rPr>
                  <a:t>Percent Implemented</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605239872"/>
        <c:crosses val="autoZero"/>
        <c:crossBetween val="between"/>
      </c:valAx>
      <c:spPr>
        <a:noFill/>
        <a:ln>
          <a:noFill/>
        </a:ln>
        <a:effectLst/>
      </c:spPr>
    </c:plotArea>
    <c:legend>
      <c:legendPos val="r"/>
      <c:layout>
        <c:manualLayout>
          <c:xMode val="edge"/>
          <c:yMode val="edge"/>
          <c:x val="0.76664615067221398"/>
          <c:y val="8.5338850240807285E-2"/>
          <c:w val="0.12636694976446722"/>
          <c:h val="0.21507453558596437"/>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dirty="0"/>
              <a:t>Provider Organization</a:t>
            </a:r>
          </a:p>
          <a:p>
            <a:pPr>
              <a:defRPr/>
            </a:pPr>
            <a:r>
              <a:rPr lang="en-US" sz="1800" b="1" dirty="0"/>
              <a:t>Person-centered</a:t>
            </a:r>
            <a:r>
              <a:rPr lang="en-US" sz="1800" b="1" baseline="0" dirty="0"/>
              <a:t> practices and Positive Behavior Support</a:t>
            </a:r>
          </a:p>
          <a:p>
            <a:pPr>
              <a:defRPr/>
            </a:pPr>
            <a:r>
              <a:rPr lang="en-US" sz="1800" b="1" baseline="0" dirty="0"/>
              <a:t>Systems Evaluation Tool - Onsite Evaluation</a:t>
            </a:r>
            <a:endParaRPr lang="en-US" sz="1800"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9207527777588077E-2"/>
          <c:y val="0.21964037096050618"/>
          <c:w val="0.8079651849676639"/>
          <c:h val="0.56731490648639449"/>
        </c:manualLayout>
      </c:layout>
      <c:barChart>
        <c:barDir val="col"/>
        <c:grouping val="clustered"/>
        <c:varyColors val="0"/>
        <c:ser>
          <c:idx val="0"/>
          <c:order val="0"/>
          <c:tx>
            <c:strRef>
              <c:f>'C2-Stepping Stones'!$B$56</c:f>
              <c:strCache>
                <c:ptCount val="1"/>
                <c:pt idx="0">
                  <c:v>2/15/2016</c:v>
                </c:pt>
              </c:strCache>
            </c:strRef>
          </c:tx>
          <c:spPr>
            <a:solidFill>
              <a:schemeClr val="accent5">
                <a:lumMod val="60000"/>
                <a:lumOff val="40000"/>
              </a:schemeClr>
            </a:solidFill>
            <a:ln>
              <a:noFill/>
            </a:ln>
            <a:effectLst/>
          </c:spPr>
          <c:invertIfNegative val="0"/>
          <c:cat>
            <c:strRef>
              <c:f>'C2-Stepping Stones'!$A$57:$A$64</c:f>
              <c:strCache>
                <c:ptCount val="8"/>
                <c:pt idx="0">
                  <c:v>Team Action Planning and Stakeholder Involvement</c:v>
                </c:pt>
                <c:pt idx="1">
                  <c:v>Universal Person-Centered Strategies</c:v>
                </c:pt>
                <c:pt idx="2">
                  <c:v>Universal Positive Behavior Support</c:v>
                </c:pt>
                <c:pt idx="3">
                  <c:v>Cultural Awareness and Competence Strategies</c:v>
                </c:pt>
                <c:pt idx="4">
                  <c:v>Monitoring Plans and Organization-wide Data for Decision Making</c:v>
                </c:pt>
                <c:pt idx="5">
                  <c:v>Support for Staff Learning New Skills</c:v>
                </c:pt>
                <c:pt idx="6">
                  <c:v>Visibility</c:v>
                </c:pt>
                <c:pt idx="7">
                  <c:v>Total</c:v>
                </c:pt>
              </c:strCache>
            </c:strRef>
          </c:cat>
          <c:val>
            <c:numRef>
              <c:f>'C2-Stepping Stones'!$B$57:$B$64</c:f>
              <c:numCache>
                <c:formatCode>0.0%</c:formatCode>
                <c:ptCount val="8"/>
                <c:pt idx="0">
                  <c:v>0</c:v>
                </c:pt>
                <c:pt idx="1">
                  <c:v>0.375</c:v>
                </c:pt>
                <c:pt idx="2">
                  <c:v>0.125</c:v>
                </c:pt>
                <c:pt idx="3">
                  <c:v>0.16666666666666666</c:v>
                </c:pt>
                <c:pt idx="4">
                  <c:v>0</c:v>
                </c:pt>
                <c:pt idx="5">
                  <c:v>0.16666666666666666</c:v>
                </c:pt>
                <c:pt idx="6">
                  <c:v>0</c:v>
                </c:pt>
                <c:pt idx="7">
                  <c:v>0.1206896551724138</c:v>
                </c:pt>
              </c:numCache>
            </c:numRef>
          </c:val>
          <c:extLst>
            <c:ext xmlns:c16="http://schemas.microsoft.com/office/drawing/2014/chart" uri="{C3380CC4-5D6E-409C-BE32-E72D297353CC}">
              <c16:uniqueId val="{00000000-1207-4A6B-97EB-640E7B4C77AB}"/>
            </c:ext>
          </c:extLst>
        </c:ser>
        <c:ser>
          <c:idx val="1"/>
          <c:order val="1"/>
          <c:tx>
            <c:strRef>
              <c:f>'C2-Stepping Stones'!$C$56</c:f>
              <c:strCache>
                <c:ptCount val="1"/>
                <c:pt idx="0">
                  <c:v>1/29/2018</c:v>
                </c:pt>
              </c:strCache>
            </c:strRef>
          </c:tx>
          <c:spPr>
            <a:solidFill>
              <a:srgbClr val="7030A0"/>
            </a:solidFill>
            <a:ln>
              <a:noFill/>
            </a:ln>
            <a:effectLst/>
          </c:spPr>
          <c:invertIfNegative val="0"/>
          <c:cat>
            <c:strRef>
              <c:f>'C2-Stepping Stones'!$A$57:$A$64</c:f>
              <c:strCache>
                <c:ptCount val="8"/>
                <c:pt idx="0">
                  <c:v>Team Action Planning and Stakeholder Involvement</c:v>
                </c:pt>
                <c:pt idx="1">
                  <c:v>Universal Person-Centered Strategies</c:v>
                </c:pt>
                <c:pt idx="2">
                  <c:v>Universal Positive Behavior Support</c:v>
                </c:pt>
                <c:pt idx="3">
                  <c:v>Cultural Awareness and Competence Strategies</c:v>
                </c:pt>
                <c:pt idx="4">
                  <c:v>Monitoring Plans and Organization-wide Data for Decision Making</c:v>
                </c:pt>
                <c:pt idx="5">
                  <c:v>Support for Staff Learning New Skills</c:v>
                </c:pt>
                <c:pt idx="6">
                  <c:v>Visibility</c:v>
                </c:pt>
                <c:pt idx="7">
                  <c:v>Total</c:v>
                </c:pt>
              </c:strCache>
            </c:strRef>
          </c:cat>
          <c:val>
            <c:numRef>
              <c:f>'C2-Stepping Stones'!$C$57:$C$64</c:f>
              <c:numCache>
                <c:formatCode>0.0%</c:formatCode>
                <c:ptCount val="8"/>
                <c:pt idx="0">
                  <c:v>0.75</c:v>
                </c:pt>
                <c:pt idx="1">
                  <c:v>0.625</c:v>
                </c:pt>
                <c:pt idx="2">
                  <c:v>0.375</c:v>
                </c:pt>
                <c:pt idx="3">
                  <c:v>0.66666666666666663</c:v>
                </c:pt>
                <c:pt idx="4">
                  <c:v>0.33333333333333331</c:v>
                </c:pt>
                <c:pt idx="5">
                  <c:v>0.33333333333333331</c:v>
                </c:pt>
                <c:pt idx="6">
                  <c:v>0.25</c:v>
                </c:pt>
                <c:pt idx="7">
                  <c:v>0.5</c:v>
                </c:pt>
              </c:numCache>
            </c:numRef>
          </c:val>
          <c:extLst>
            <c:ext xmlns:c16="http://schemas.microsoft.com/office/drawing/2014/chart" uri="{C3380CC4-5D6E-409C-BE32-E72D297353CC}">
              <c16:uniqueId val="{00000001-1207-4A6B-97EB-640E7B4C77AB}"/>
            </c:ext>
          </c:extLst>
        </c:ser>
        <c:dLbls>
          <c:showLegendKey val="0"/>
          <c:showVal val="0"/>
          <c:showCatName val="0"/>
          <c:showSerName val="0"/>
          <c:showPercent val="0"/>
          <c:showBubbleSize val="0"/>
        </c:dLbls>
        <c:gapWidth val="150"/>
        <c:axId val="-1360459088"/>
        <c:axId val="-1316185168"/>
      </c:barChart>
      <c:catAx>
        <c:axId val="-1360459088"/>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a:t>Subscale</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1316185168"/>
        <c:crosses val="autoZero"/>
        <c:auto val="1"/>
        <c:lblAlgn val="ctr"/>
        <c:lblOffset val="100"/>
        <c:noMultiLvlLbl val="0"/>
      </c:catAx>
      <c:valAx>
        <c:axId val="-1316185168"/>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a:t>Percent Complete</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360459088"/>
        <c:crosses val="autoZero"/>
        <c:crossBetween val="between"/>
      </c:valAx>
      <c:spPr>
        <a:noFill/>
        <a:ln>
          <a:noFill/>
        </a:ln>
        <a:effectLst/>
      </c:spPr>
    </c:plotArea>
    <c:legend>
      <c:legendPos val="r"/>
      <c:layout>
        <c:manualLayout>
          <c:xMode val="edge"/>
          <c:yMode val="edge"/>
          <c:x val="0.79200843742103788"/>
          <c:y val="3.3248186191853719E-2"/>
          <c:w val="0.12015932418681836"/>
          <c:h val="0.19841804217007256"/>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877203415027829E-2"/>
          <c:y val="4.0817843834033085E-2"/>
          <c:w val="0.85460599334075504"/>
          <c:h val="0.81178396072013104"/>
        </c:manualLayout>
      </c:layout>
      <c:barChart>
        <c:barDir val="col"/>
        <c:grouping val="clustered"/>
        <c:varyColors val="1"/>
        <c:ser>
          <c:idx val="0"/>
          <c:order val="0"/>
          <c:spPr>
            <a:solidFill>
              <a:srgbClr val="4F81BD"/>
            </a:solidFill>
            <a:ln w="25400">
              <a:noFill/>
            </a:ln>
          </c:spPr>
          <c:invertIfNegative val="0"/>
          <c:dPt>
            <c:idx val="0"/>
            <c:invertIfNegative val="0"/>
            <c:bubble3D val="0"/>
            <c:spPr>
              <a:solidFill>
                <a:srgbClr val="40699C"/>
              </a:solidFill>
              <a:ln w="25400">
                <a:noFill/>
              </a:ln>
            </c:spPr>
            <c:extLst>
              <c:ext xmlns:c16="http://schemas.microsoft.com/office/drawing/2014/chart" uri="{C3380CC4-5D6E-409C-BE32-E72D297353CC}">
                <c16:uniqueId val="{00000001-9B81-4F9A-BD56-E1478A9E6633}"/>
              </c:ext>
            </c:extLst>
          </c:dPt>
          <c:dPt>
            <c:idx val="1"/>
            <c:invertIfNegative val="0"/>
            <c:bubble3D val="0"/>
            <c:spPr>
              <a:solidFill>
                <a:srgbClr val="9E413E"/>
              </a:solidFill>
              <a:ln w="25400">
                <a:noFill/>
              </a:ln>
            </c:spPr>
            <c:extLst>
              <c:ext xmlns:c16="http://schemas.microsoft.com/office/drawing/2014/chart" uri="{C3380CC4-5D6E-409C-BE32-E72D297353CC}">
                <c16:uniqueId val="{00000003-9B81-4F9A-BD56-E1478A9E6633}"/>
              </c:ext>
            </c:extLst>
          </c:dPt>
          <c:dPt>
            <c:idx val="2"/>
            <c:invertIfNegative val="0"/>
            <c:bubble3D val="0"/>
            <c:spPr>
              <a:solidFill>
                <a:srgbClr val="7F9A48"/>
              </a:solidFill>
              <a:ln w="25400">
                <a:noFill/>
              </a:ln>
            </c:spPr>
            <c:extLst>
              <c:ext xmlns:c16="http://schemas.microsoft.com/office/drawing/2014/chart" uri="{C3380CC4-5D6E-409C-BE32-E72D297353CC}">
                <c16:uniqueId val="{00000005-9B81-4F9A-BD56-E1478A9E6633}"/>
              </c:ext>
            </c:extLst>
          </c:dPt>
          <c:dPt>
            <c:idx val="3"/>
            <c:invertIfNegative val="0"/>
            <c:bubble3D val="0"/>
            <c:spPr>
              <a:solidFill>
                <a:srgbClr val="695185"/>
              </a:solidFill>
              <a:ln w="25400">
                <a:noFill/>
              </a:ln>
            </c:spPr>
            <c:extLst>
              <c:ext xmlns:c16="http://schemas.microsoft.com/office/drawing/2014/chart" uri="{C3380CC4-5D6E-409C-BE32-E72D297353CC}">
                <c16:uniqueId val="{00000007-9B81-4F9A-BD56-E1478A9E6633}"/>
              </c:ext>
            </c:extLst>
          </c:dPt>
          <c:dPt>
            <c:idx val="4"/>
            <c:invertIfNegative val="0"/>
            <c:bubble3D val="0"/>
            <c:spPr>
              <a:solidFill>
                <a:srgbClr val="3C8DA3"/>
              </a:solidFill>
              <a:ln w="25400">
                <a:noFill/>
              </a:ln>
            </c:spPr>
            <c:extLst>
              <c:ext xmlns:c16="http://schemas.microsoft.com/office/drawing/2014/chart" uri="{C3380CC4-5D6E-409C-BE32-E72D297353CC}">
                <c16:uniqueId val="{00000009-9B81-4F9A-BD56-E1478A9E6633}"/>
              </c:ext>
            </c:extLst>
          </c:dPt>
          <c:dPt>
            <c:idx val="5"/>
            <c:invertIfNegative val="0"/>
            <c:bubble3D val="0"/>
            <c:spPr>
              <a:solidFill>
                <a:srgbClr val="CC7B38"/>
              </a:solidFill>
              <a:ln w="25400">
                <a:noFill/>
              </a:ln>
            </c:spPr>
            <c:extLst>
              <c:ext xmlns:c16="http://schemas.microsoft.com/office/drawing/2014/chart" uri="{C3380CC4-5D6E-409C-BE32-E72D297353CC}">
                <c16:uniqueId val="{0000000B-9B81-4F9A-BD56-E1478A9E6633}"/>
              </c:ext>
            </c:extLst>
          </c:dPt>
          <c:dPt>
            <c:idx val="7"/>
            <c:invertIfNegative val="0"/>
            <c:bubble3D val="0"/>
            <c:spPr>
              <a:solidFill>
                <a:srgbClr val="C0504D"/>
              </a:solidFill>
              <a:ln w="25400">
                <a:noFill/>
              </a:ln>
            </c:spPr>
            <c:extLst>
              <c:ext xmlns:c16="http://schemas.microsoft.com/office/drawing/2014/chart" uri="{C3380CC4-5D6E-409C-BE32-E72D297353CC}">
                <c16:uniqueId val="{0000000D-9B81-4F9A-BD56-E1478A9E6633}"/>
              </c:ext>
            </c:extLst>
          </c:dPt>
          <c:dPt>
            <c:idx val="8"/>
            <c:invertIfNegative val="0"/>
            <c:bubble3D val="0"/>
            <c:spPr>
              <a:solidFill>
                <a:srgbClr val="9BBB59"/>
              </a:solidFill>
              <a:ln w="25400">
                <a:noFill/>
              </a:ln>
            </c:spPr>
            <c:extLst>
              <c:ext xmlns:c16="http://schemas.microsoft.com/office/drawing/2014/chart" uri="{C3380CC4-5D6E-409C-BE32-E72D297353CC}">
                <c16:uniqueId val="{0000000F-9B81-4F9A-BD56-E1478A9E6633}"/>
              </c:ext>
            </c:extLst>
          </c:dPt>
          <c:dPt>
            <c:idx val="9"/>
            <c:invertIfNegative val="0"/>
            <c:bubble3D val="0"/>
            <c:spPr>
              <a:solidFill>
                <a:srgbClr val="8064A2"/>
              </a:solidFill>
              <a:ln w="25400">
                <a:noFill/>
              </a:ln>
            </c:spPr>
            <c:extLst>
              <c:ext xmlns:c16="http://schemas.microsoft.com/office/drawing/2014/chart" uri="{C3380CC4-5D6E-409C-BE32-E72D297353CC}">
                <c16:uniqueId val="{00000011-9B81-4F9A-BD56-E1478A9E6633}"/>
              </c:ext>
            </c:extLst>
          </c:dPt>
          <c:dPt>
            <c:idx val="10"/>
            <c:invertIfNegative val="0"/>
            <c:bubble3D val="0"/>
            <c:spPr>
              <a:solidFill>
                <a:srgbClr val="4BACC6"/>
              </a:solidFill>
              <a:ln w="25400">
                <a:noFill/>
              </a:ln>
            </c:spPr>
            <c:extLst>
              <c:ext xmlns:c16="http://schemas.microsoft.com/office/drawing/2014/chart" uri="{C3380CC4-5D6E-409C-BE32-E72D297353CC}">
                <c16:uniqueId val="{00000013-9B81-4F9A-BD56-E1478A9E6633}"/>
              </c:ext>
            </c:extLst>
          </c:dPt>
          <c:dPt>
            <c:idx val="11"/>
            <c:invertIfNegative val="0"/>
            <c:bubble3D val="0"/>
            <c:spPr>
              <a:solidFill>
                <a:srgbClr val="F79646"/>
              </a:solidFill>
              <a:ln w="25400">
                <a:noFill/>
              </a:ln>
            </c:spPr>
            <c:extLst>
              <c:ext xmlns:c16="http://schemas.microsoft.com/office/drawing/2014/chart" uri="{C3380CC4-5D6E-409C-BE32-E72D297353CC}">
                <c16:uniqueId val="{00000015-9B81-4F9A-BD56-E1478A9E6633}"/>
              </c:ext>
            </c:extLst>
          </c:dPt>
          <c:cat>
            <c:strRef>
              <c:f>'Data for Graph'!$B$31:$M$31</c:f>
              <c:strCache>
                <c:ptCount val="12"/>
                <c:pt idx="0">
                  <c:v>September </c:v>
                </c:pt>
                <c:pt idx="1">
                  <c:v>October </c:v>
                </c:pt>
                <c:pt idx="2">
                  <c:v>November </c:v>
                </c:pt>
                <c:pt idx="3">
                  <c:v>December</c:v>
                </c:pt>
                <c:pt idx="4">
                  <c:v>January </c:v>
                </c:pt>
                <c:pt idx="5">
                  <c:v>February</c:v>
                </c:pt>
                <c:pt idx="6">
                  <c:v>March </c:v>
                </c:pt>
                <c:pt idx="7">
                  <c:v>April</c:v>
                </c:pt>
                <c:pt idx="8">
                  <c:v>May </c:v>
                </c:pt>
                <c:pt idx="9">
                  <c:v>June</c:v>
                </c:pt>
                <c:pt idx="10">
                  <c:v>July</c:v>
                </c:pt>
                <c:pt idx="11">
                  <c:v>August</c:v>
                </c:pt>
              </c:strCache>
            </c:strRef>
          </c:cat>
          <c:val>
            <c:numRef>
              <c:f>'Data for Graph'!$B$32:$M$32</c:f>
              <c:numCache>
                <c:formatCode>General</c:formatCode>
                <c:ptCount val="12"/>
                <c:pt idx="0">
                  <c:v>67</c:v>
                </c:pt>
                <c:pt idx="1">
                  <c:v>17</c:v>
                </c:pt>
                <c:pt idx="2">
                  <c:v>0</c:v>
                </c:pt>
                <c:pt idx="3">
                  <c:v>0</c:v>
                </c:pt>
                <c:pt idx="4">
                  <c:v>60</c:v>
                </c:pt>
                <c:pt idx="5">
                  <c:v>43</c:v>
                </c:pt>
                <c:pt idx="6">
                  <c:v>45</c:v>
                </c:pt>
                <c:pt idx="7">
                  <c:v>36</c:v>
                </c:pt>
                <c:pt idx="8">
                  <c:v>78</c:v>
                </c:pt>
                <c:pt idx="9">
                  <c:v>71</c:v>
                </c:pt>
                <c:pt idx="10">
                  <c:v>45</c:v>
                </c:pt>
                <c:pt idx="11">
                  <c:v>62</c:v>
                </c:pt>
              </c:numCache>
            </c:numRef>
          </c:val>
          <c:extLst>
            <c:ext xmlns:c16="http://schemas.microsoft.com/office/drawing/2014/chart" uri="{C3380CC4-5D6E-409C-BE32-E72D297353CC}">
              <c16:uniqueId val="{00000016-9B81-4F9A-BD56-E1478A9E6633}"/>
            </c:ext>
          </c:extLst>
        </c:ser>
        <c:dLbls>
          <c:showLegendKey val="0"/>
          <c:showVal val="0"/>
          <c:showCatName val="0"/>
          <c:showSerName val="0"/>
          <c:showPercent val="0"/>
          <c:showBubbleSize val="0"/>
        </c:dLbls>
        <c:gapWidth val="150"/>
        <c:axId val="2096975304"/>
        <c:axId val="2096827528"/>
      </c:barChart>
      <c:catAx>
        <c:axId val="2096975304"/>
        <c:scaling>
          <c:orientation val="minMax"/>
        </c:scaling>
        <c:delete val="0"/>
        <c:axPos val="b"/>
        <c:numFmt formatCode="General" sourceLinked="1"/>
        <c:majorTickMark val="out"/>
        <c:minorTickMark val="none"/>
        <c:tickLblPos val="nextTo"/>
        <c:spPr>
          <a:ln w="3175">
            <a:solidFill>
              <a:srgbClr val="808080"/>
            </a:solidFill>
            <a:prstDash val="solid"/>
          </a:ln>
        </c:spPr>
        <c:txPr>
          <a:bodyPr rot="0" vert="horz"/>
          <a:lstStyle/>
          <a:p>
            <a:pPr>
              <a:defRPr sz="1400" b="1" i="0" u="none" strike="noStrike" baseline="0">
                <a:solidFill>
                  <a:srgbClr val="000000"/>
                </a:solidFill>
                <a:latin typeface="Calibri"/>
                <a:ea typeface="Calibri"/>
                <a:cs typeface="Calibri"/>
              </a:defRPr>
            </a:pPr>
            <a:endParaRPr lang="en-US"/>
          </a:p>
        </c:txPr>
        <c:crossAx val="2096827528"/>
        <c:crosses val="autoZero"/>
        <c:auto val="1"/>
        <c:lblAlgn val="ctr"/>
        <c:lblOffset val="100"/>
        <c:tickLblSkip val="1"/>
        <c:tickMarkSkip val="1"/>
        <c:noMultiLvlLbl val="0"/>
      </c:catAx>
      <c:valAx>
        <c:axId val="2096827528"/>
        <c:scaling>
          <c:orientation val="minMax"/>
        </c:scaling>
        <c:delete val="0"/>
        <c:axPos val="l"/>
        <c:majorGridlines>
          <c:spPr>
            <a:ln w="3175">
              <a:solidFill>
                <a:srgbClr val="808080"/>
              </a:solidFill>
              <a:prstDash val="solid"/>
            </a:ln>
          </c:spPr>
        </c:majorGridlines>
        <c:numFmt formatCode="General" sourceLinked="1"/>
        <c:majorTickMark val="out"/>
        <c:minorTickMark val="none"/>
        <c:tickLblPos val="nextTo"/>
        <c:spPr>
          <a:ln w="3175">
            <a:solidFill>
              <a:srgbClr val="808080"/>
            </a:solidFill>
            <a:prstDash val="solid"/>
          </a:ln>
        </c:spPr>
        <c:txPr>
          <a:bodyPr rot="0" vert="horz"/>
          <a:lstStyle/>
          <a:p>
            <a:pPr>
              <a:defRPr sz="1000" b="0" i="0" u="none" strike="noStrike" baseline="0">
                <a:solidFill>
                  <a:srgbClr val="000000"/>
                </a:solidFill>
                <a:latin typeface="Calibri"/>
                <a:ea typeface="Calibri"/>
                <a:cs typeface="Calibri"/>
              </a:defRPr>
            </a:pPr>
            <a:endParaRPr lang="en-US"/>
          </a:p>
        </c:txPr>
        <c:crossAx val="2096975304"/>
        <c:crosses val="autoZero"/>
        <c:crossBetween val="between"/>
      </c:valAx>
      <c:spPr>
        <a:solidFill>
          <a:srgbClr val="FFFFFF"/>
        </a:solidFill>
        <a:ln w="25400">
          <a:noFill/>
        </a:ln>
      </c:spPr>
    </c:plotArea>
    <c:plotVisOnly val="1"/>
    <c:dispBlanksAs val="gap"/>
    <c:showDLblsOverMax val="0"/>
  </c:chart>
  <c:spPr>
    <a:solidFill>
      <a:srgbClr val="FFFFFF"/>
    </a:solidFill>
    <a:ln w="3175">
      <a:noFill/>
      <a:prstDash val="solid"/>
    </a:ln>
  </c:spPr>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1065482796892303E-2"/>
          <c:y val="0.19312602291325001"/>
          <c:w val="0.94783573806883403"/>
          <c:h val="0.73813420621933201"/>
        </c:manualLayout>
      </c:layout>
      <c:barChart>
        <c:barDir val="col"/>
        <c:grouping val="clustered"/>
        <c:varyColors val="1"/>
        <c:ser>
          <c:idx val="0"/>
          <c:order val="0"/>
          <c:spPr>
            <a:solidFill>
              <a:srgbClr val="4F81BD"/>
            </a:solidFill>
            <a:ln w="25400">
              <a:noFill/>
            </a:ln>
          </c:spPr>
          <c:invertIfNegative val="0"/>
          <c:dPt>
            <c:idx val="0"/>
            <c:invertIfNegative val="0"/>
            <c:bubble3D val="0"/>
            <c:spPr>
              <a:solidFill>
                <a:srgbClr val="4572A7"/>
              </a:solidFill>
              <a:ln w="25400">
                <a:noFill/>
              </a:ln>
            </c:spPr>
            <c:extLst>
              <c:ext xmlns:c16="http://schemas.microsoft.com/office/drawing/2014/chart" uri="{C3380CC4-5D6E-409C-BE32-E72D297353CC}">
                <c16:uniqueId val="{00000001-DF3F-40F4-98CE-E67BF15DF812}"/>
              </c:ext>
            </c:extLst>
          </c:dPt>
          <c:dPt>
            <c:idx val="1"/>
            <c:invertIfNegative val="0"/>
            <c:bubble3D val="0"/>
            <c:spPr>
              <a:solidFill>
                <a:srgbClr val="AA4643"/>
              </a:solidFill>
              <a:ln w="25400">
                <a:noFill/>
              </a:ln>
            </c:spPr>
            <c:extLst>
              <c:ext xmlns:c16="http://schemas.microsoft.com/office/drawing/2014/chart" uri="{C3380CC4-5D6E-409C-BE32-E72D297353CC}">
                <c16:uniqueId val="{00000003-DF3F-40F4-98CE-E67BF15DF812}"/>
              </c:ext>
            </c:extLst>
          </c:dPt>
          <c:dPt>
            <c:idx val="2"/>
            <c:invertIfNegative val="0"/>
            <c:bubble3D val="0"/>
            <c:spPr>
              <a:solidFill>
                <a:srgbClr val="89A54E"/>
              </a:solidFill>
              <a:ln w="25400">
                <a:noFill/>
              </a:ln>
            </c:spPr>
            <c:extLst>
              <c:ext xmlns:c16="http://schemas.microsoft.com/office/drawing/2014/chart" uri="{C3380CC4-5D6E-409C-BE32-E72D297353CC}">
                <c16:uniqueId val="{00000005-DF3F-40F4-98CE-E67BF15DF812}"/>
              </c:ext>
            </c:extLst>
          </c:dPt>
          <c:dPt>
            <c:idx val="3"/>
            <c:invertIfNegative val="0"/>
            <c:bubble3D val="0"/>
            <c:spPr>
              <a:solidFill>
                <a:srgbClr val="71588F"/>
              </a:solidFill>
              <a:ln w="25400">
                <a:noFill/>
              </a:ln>
            </c:spPr>
            <c:extLst>
              <c:ext xmlns:c16="http://schemas.microsoft.com/office/drawing/2014/chart" uri="{C3380CC4-5D6E-409C-BE32-E72D297353CC}">
                <c16:uniqueId val="{00000007-DF3F-40F4-98CE-E67BF15DF812}"/>
              </c:ext>
            </c:extLst>
          </c:dPt>
          <c:dPt>
            <c:idx val="4"/>
            <c:invertIfNegative val="0"/>
            <c:bubble3D val="0"/>
            <c:spPr>
              <a:solidFill>
                <a:srgbClr val="4198AF"/>
              </a:solidFill>
              <a:ln w="25400">
                <a:noFill/>
              </a:ln>
            </c:spPr>
            <c:extLst>
              <c:ext xmlns:c16="http://schemas.microsoft.com/office/drawing/2014/chart" uri="{C3380CC4-5D6E-409C-BE32-E72D297353CC}">
                <c16:uniqueId val="{00000009-DF3F-40F4-98CE-E67BF15DF812}"/>
              </c:ext>
            </c:extLst>
          </c:dPt>
          <c:dPt>
            <c:idx val="5"/>
            <c:invertIfNegative val="0"/>
            <c:bubble3D val="0"/>
            <c:spPr>
              <a:solidFill>
                <a:srgbClr val="DB843D"/>
              </a:solidFill>
              <a:ln w="25400">
                <a:noFill/>
              </a:ln>
            </c:spPr>
            <c:extLst>
              <c:ext xmlns:c16="http://schemas.microsoft.com/office/drawing/2014/chart" uri="{C3380CC4-5D6E-409C-BE32-E72D297353CC}">
                <c16:uniqueId val="{0000000B-DF3F-40F4-98CE-E67BF15DF812}"/>
              </c:ext>
            </c:extLst>
          </c:dPt>
          <c:dPt>
            <c:idx val="6"/>
            <c:invertIfNegative val="0"/>
            <c:bubble3D val="0"/>
            <c:spPr>
              <a:solidFill>
                <a:srgbClr val="93A9CF"/>
              </a:solidFill>
              <a:ln w="25400">
                <a:noFill/>
              </a:ln>
            </c:spPr>
            <c:extLst>
              <c:ext xmlns:c16="http://schemas.microsoft.com/office/drawing/2014/chart" uri="{C3380CC4-5D6E-409C-BE32-E72D297353CC}">
                <c16:uniqueId val="{0000000D-DF3F-40F4-98CE-E67BF15DF812}"/>
              </c:ext>
            </c:extLst>
          </c:dPt>
          <c:cat>
            <c:strRef>
              <c:f>'Data for Graph'!$B$37:$H$37</c:f>
              <c:strCache>
                <c:ptCount val="7"/>
                <c:pt idx="0">
                  <c:v>Monday</c:v>
                </c:pt>
                <c:pt idx="1">
                  <c:v>Tuesday</c:v>
                </c:pt>
                <c:pt idx="2">
                  <c:v>Wednesday</c:v>
                </c:pt>
                <c:pt idx="3">
                  <c:v>Thursday</c:v>
                </c:pt>
                <c:pt idx="4">
                  <c:v>Friday</c:v>
                </c:pt>
                <c:pt idx="5">
                  <c:v>Saturday</c:v>
                </c:pt>
                <c:pt idx="6">
                  <c:v>Sunday</c:v>
                </c:pt>
              </c:strCache>
            </c:strRef>
          </c:cat>
          <c:val>
            <c:numRef>
              <c:f>'Data for Graph'!$B$38:$H$38</c:f>
              <c:numCache>
                <c:formatCode>General</c:formatCode>
                <c:ptCount val="7"/>
                <c:pt idx="0">
                  <c:v>103</c:v>
                </c:pt>
                <c:pt idx="1">
                  <c:v>88</c:v>
                </c:pt>
                <c:pt idx="2">
                  <c:v>62</c:v>
                </c:pt>
                <c:pt idx="3">
                  <c:v>60</c:v>
                </c:pt>
                <c:pt idx="4">
                  <c:v>73</c:v>
                </c:pt>
                <c:pt idx="5">
                  <c:v>68</c:v>
                </c:pt>
                <c:pt idx="6">
                  <c:v>70</c:v>
                </c:pt>
              </c:numCache>
            </c:numRef>
          </c:val>
          <c:extLst>
            <c:ext xmlns:c16="http://schemas.microsoft.com/office/drawing/2014/chart" uri="{C3380CC4-5D6E-409C-BE32-E72D297353CC}">
              <c16:uniqueId val="{0000000E-DF3F-40F4-98CE-E67BF15DF812}"/>
            </c:ext>
          </c:extLst>
        </c:ser>
        <c:dLbls>
          <c:showLegendKey val="0"/>
          <c:showVal val="0"/>
          <c:showCatName val="0"/>
          <c:showSerName val="0"/>
          <c:showPercent val="0"/>
          <c:showBubbleSize val="0"/>
        </c:dLbls>
        <c:gapWidth val="150"/>
        <c:axId val="2133501704"/>
        <c:axId val="2133489848"/>
      </c:barChart>
      <c:catAx>
        <c:axId val="2133501704"/>
        <c:scaling>
          <c:orientation val="minMax"/>
        </c:scaling>
        <c:delete val="0"/>
        <c:axPos val="b"/>
        <c:numFmt formatCode="General" sourceLinked="1"/>
        <c:majorTickMark val="out"/>
        <c:minorTickMark val="none"/>
        <c:tickLblPos val="nextTo"/>
        <c:spPr>
          <a:ln w="3175">
            <a:solidFill>
              <a:srgbClr val="808080"/>
            </a:solidFill>
            <a:prstDash val="solid"/>
          </a:ln>
        </c:spPr>
        <c:txPr>
          <a:bodyPr rot="0" vert="horz"/>
          <a:lstStyle/>
          <a:p>
            <a:pPr>
              <a:defRPr sz="1400" b="1" i="0" u="none" strike="noStrike" baseline="0">
                <a:solidFill>
                  <a:srgbClr val="000000"/>
                </a:solidFill>
                <a:latin typeface="Calibri"/>
                <a:ea typeface="Calibri"/>
                <a:cs typeface="Calibri"/>
              </a:defRPr>
            </a:pPr>
            <a:endParaRPr lang="en-US"/>
          </a:p>
        </c:txPr>
        <c:crossAx val="2133489848"/>
        <c:crosses val="autoZero"/>
        <c:auto val="1"/>
        <c:lblAlgn val="ctr"/>
        <c:lblOffset val="100"/>
        <c:tickLblSkip val="1"/>
        <c:tickMarkSkip val="1"/>
        <c:noMultiLvlLbl val="0"/>
      </c:catAx>
      <c:valAx>
        <c:axId val="2133489848"/>
        <c:scaling>
          <c:orientation val="minMax"/>
        </c:scaling>
        <c:delete val="0"/>
        <c:axPos val="l"/>
        <c:majorGridlines>
          <c:spPr>
            <a:ln w="3175">
              <a:solidFill>
                <a:srgbClr val="808080"/>
              </a:solidFill>
              <a:prstDash val="solid"/>
            </a:ln>
          </c:spPr>
        </c:majorGridlines>
        <c:numFmt formatCode="General" sourceLinked="1"/>
        <c:majorTickMark val="out"/>
        <c:minorTickMark val="none"/>
        <c:tickLblPos val="nextTo"/>
        <c:spPr>
          <a:ln w="3175">
            <a:solidFill>
              <a:srgbClr val="808080"/>
            </a:solidFill>
            <a:prstDash val="solid"/>
          </a:ln>
        </c:spPr>
        <c:txPr>
          <a:bodyPr rot="0" vert="horz"/>
          <a:lstStyle/>
          <a:p>
            <a:pPr>
              <a:defRPr sz="1000" b="0" i="0" u="none" strike="noStrike" baseline="0">
                <a:solidFill>
                  <a:srgbClr val="000000"/>
                </a:solidFill>
                <a:latin typeface="Calibri"/>
                <a:ea typeface="Calibri"/>
                <a:cs typeface="Calibri"/>
              </a:defRPr>
            </a:pPr>
            <a:endParaRPr lang="en-US"/>
          </a:p>
        </c:txPr>
        <c:crossAx val="2133501704"/>
        <c:crosses val="autoZero"/>
        <c:crossBetween val="between"/>
      </c:valAx>
      <c:spPr>
        <a:solidFill>
          <a:srgbClr val="FFFFFF"/>
        </a:solidFill>
        <a:ln w="25400">
          <a:noFill/>
        </a:ln>
      </c:spPr>
    </c:plotArea>
    <c:plotVisOnly val="1"/>
    <c:dispBlanksAs val="gap"/>
    <c:showDLblsOverMax val="0"/>
  </c:chart>
  <c:spPr>
    <a:solidFill>
      <a:srgbClr val="FFFFFF"/>
    </a:solidFill>
    <a:ln w="3175">
      <a:noFill/>
      <a:prstDash val="solid"/>
    </a:ln>
  </c:spPr>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955604883462802E-2"/>
          <c:y val="0.15384615384616099"/>
          <c:w val="0.84573193350834197"/>
          <c:h val="0.696172687173226"/>
        </c:manualLayout>
      </c:layout>
      <c:barChart>
        <c:barDir val="col"/>
        <c:grouping val="clustered"/>
        <c:varyColors val="1"/>
        <c:ser>
          <c:idx val="0"/>
          <c:order val="0"/>
          <c:spPr>
            <a:solidFill>
              <a:srgbClr val="4F81BD"/>
            </a:solidFill>
            <a:ln w="25400">
              <a:noFill/>
            </a:ln>
          </c:spPr>
          <c:invertIfNegative val="0"/>
          <c:dPt>
            <c:idx val="0"/>
            <c:invertIfNegative val="0"/>
            <c:bubble3D val="0"/>
            <c:spPr>
              <a:solidFill>
                <a:srgbClr val="3C6494"/>
              </a:solidFill>
              <a:ln w="25400">
                <a:noFill/>
              </a:ln>
            </c:spPr>
            <c:extLst>
              <c:ext xmlns:c16="http://schemas.microsoft.com/office/drawing/2014/chart" uri="{C3380CC4-5D6E-409C-BE32-E72D297353CC}">
                <c16:uniqueId val="{00000001-1995-4B00-85D9-9A4E258A674D}"/>
              </c:ext>
            </c:extLst>
          </c:dPt>
          <c:dPt>
            <c:idx val="1"/>
            <c:invertIfNegative val="0"/>
            <c:bubble3D val="0"/>
            <c:spPr>
              <a:solidFill>
                <a:srgbClr val="963D3B"/>
              </a:solidFill>
              <a:ln w="25400">
                <a:noFill/>
              </a:ln>
            </c:spPr>
            <c:extLst>
              <c:ext xmlns:c16="http://schemas.microsoft.com/office/drawing/2014/chart" uri="{C3380CC4-5D6E-409C-BE32-E72D297353CC}">
                <c16:uniqueId val="{00000003-1995-4B00-85D9-9A4E258A674D}"/>
              </c:ext>
            </c:extLst>
          </c:dPt>
          <c:dPt>
            <c:idx val="2"/>
            <c:invertIfNegative val="0"/>
            <c:bubble3D val="0"/>
            <c:spPr>
              <a:solidFill>
                <a:srgbClr val="799244"/>
              </a:solidFill>
              <a:ln w="25400">
                <a:noFill/>
              </a:ln>
            </c:spPr>
            <c:extLst>
              <c:ext xmlns:c16="http://schemas.microsoft.com/office/drawing/2014/chart" uri="{C3380CC4-5D6E-409C-BE32-E72D297353CC}">
                <c16:uniqueId val="{00000005-1995-4B00-85D9-9A4E258A674D}"/>
              </c:ext>
            </c:extLst>
          </c:dPt>
          <c:dPt>
            <c:idx val="3"/>
            <c:invertIfNegative val="0"/>
            <c:bubble3D val="0"/>
            <c:spPr>
              <a:solidFill>
                <a:srgbClr val="634D7E"/>
              </a:solidFill>
              <a:ln w="25400">
                <a:noFill/>
              </a:ln>
            </c:spPr>
            <c:extLst>
              <c:ext xmlns:c16="http://schemas.microsoft.com/office/drawing/2014/chart" uri="{C3380CC4-5D6E-409C-BE32-E72D297353CC}">
                <c16:uniqueId val="{00000007-1995-4B00-85D9-9A4E258A674D}"/>
              </c:ext>
            </c:extLst>
          </c:dPt>
          <c:dPt>
            <c:idx val="4"/>
            <c:invertIfNegative val="0"/>
            <c:bubble3D val="0"/>
            <c:spPr>
              <a:solidFill>
                <a:srgbClr val="39869B"/>
              </a:solidFill>
              <a:ln w="25400">
                <a:noFill/>
              </a:ln>
            </c:spPr>
            <c:extLst>
              <c:ext xmlns:c16="http://schemas.microsoft.com/office/drawing/2014/chart" uri="{C3380CC4-5D6E-409C-BE32-E72D297353CC}">
                <c16:uniqueId val="{00000009-1995-4B00-85D9-9A4E258A674D}"/>
              </c:ext>
            </c:extLst>
          </c:dPt>
          <c:dPt>
            <c:idx val="5"/>
            <c:invertIfNegative val="0"/>
            <c:bubble3D val="0"/>
            <c:spPr>
              <a:solidFill>
                <a:srgbClr val="C27535"/>
              </a:solidFill>
              <a:ln w="25400">
                <a:noFill/>
              </a:ln>
            </c:spPr>
            <c:extLst>
              <c:ext xmlns:c16="http://schemas.microsoft.com/office/drawing/2014/chart" uri="{C3380CC4-5D6E-409C-BE32-E72D297353CC}">
                <c16:uniqueId val="{0000000B-1995-4B00-85D9-9A4E258A674D}"/>
              </c:ext>
            </c:extLst>
          </c:dPt>
          <c:dPt>
            <c:idx val="6"/>
            <c:invertIfNegative val="0"/>
            <c:bubble3D val="0"/>
            <c:spPr>
              <a:solidFill>
                <a:srgbClr val="4978B1"/>
              </a:solidFill>
              <a:ln w="25400">
                <a:noFill/>
              </a:ln>
            </c:spPr>
            <c:extLst>
              <c:ext xmlns:c16="http://schemas.microsoft.com/office/drawing/2014/chart" uri="{C3380CC4-5D6E-409C-BE32-E72D297353CC}">
                <c16:uniqueId val="{0000000D-1995-4B00-85D9-9A4E258A674D}"/>
              </c:ext>
            </c:extLst>
          </c:dPt>
          <c:dPt>
            <c:idx val="7"/>
            <c:invertIfNegative val="0"/>
            <c:bubble3D val="0"/>
            <c:spPr>
              <a:solidFill>
                <a:srgbClr val="B34A47"/>
              </a:solidFill>
              <a:ln w="25400">
                <a:noFill/>
              </a:ln>
            </c:spPr>
            <c:extLst>
              <c:ext xmlns:c16="http://schemas.microsoft.com/office/drawing/2014/chart" uri="{C3380CC4-5D6E-409C-BE32-E72D297353CC}">
                <c16:uniqueId val="{0000000F-1995-4B00-85D9-9A4E258A674D}"/>
              </c:ext>
            </c:extLst>
          </c:dPt>
          <c:dPt>
            <c:idx val="8"/>
            <c:invertIfNegative val="0"/>
            <c:bubble3D val="0"/>
            <c:spPr>
              <a:solidFill>
                <a:srgbClr val="91AF53"/>
              </a:solidFill>
              <a:ln w="25400">
                <a:noFill/>
              </a:ln>
            </c:spPr>
            <c:extLst>
              <c:ext xmlns:c16="http://schemas.microsoft.com/office/drawing/2014/chart" uri="{C3380CC4-5D6E-409C-BE32-E72D297353CC}">
                <c16:uniqueId val="{00000011-1995-4B00-85D9-9A4E258A674D}"/>
              </c:ext>
            </c:extLst>
          </c:dPt>
          <c:dPt>
            <c:idx val="9"/>
            <c:invertIfNegative val="0"/>
            <c:bubble3D val="0"/>
            <c:spPr>
              <a:solidFill>
                <a:srgbClr val="775D97"/>
              </a:solidFill>
              <a:ln w="25400">
                <a:noFill/>
              </a:ln>
            </c:spPr>
            <c:extLst>
              <c:ext xmlns:c16="http://schemas.microsoft.com/office/drawing/2014/chart" uri="{C3380CC4-5D6E-409C-BE32-E72D297353CC}">
                <c16:uniqueId val="{00000013-1995-4B00-85D9-9A4E258A674D}"/>
              </c:ext>
            </c:extLst>
          </c:dPt>
          <c:dPt>
            <c:idx val="10"/>
            <c:invertIfNegative val="0"/>
            <c:bubble3D val="0"/>
            <c:spPr>
              <a:solidFill>
                <a:srgbClr val="46A1B9"/>
              </a:solidFill>
              <a:ln w="25400">
                <a:noFill/>
              </a:ln>
            </c:spPr>
            <c:extLst>
              <c:ext xmlns:c16="http://schemas.microsoft.com/office/drawing/2014/chart" uri="{C3380CC4-5D6E-409C-BE32-E72D297353CC}">
                <c16:uniqueId val="{00000015-1995-4B00-85D9-9A4E258A674D}"/>
              </c:ext>
            </c:extLst>
          </c:dPt>
          <c:dPt>
            <c:idx val="11"/>
            <c:invertIfNegative val="0"/>
            <c:bubble3D val="0"/>
            <c:spPr>
              <a:solidFill>
                <a:srgbClr val="E78C41"/>
              </a:solidFill>
              <a:ln w="25400">
                <a:noFill/>
              </a:ln>
            </c:spPr>
            <c:extLst>
              <c:ext xmlns:c16="http://schemas.microsoft.com/office/drawing/2014/chart" uri="{C3380CC4-5D6E-409C-BE32-E72D297353CC}">
                <c16:uniqueId val="{00000017-1995-4B00-85D9-9A4E258A674D}"/>
              </c:ext>
            </c:extLst>
          </c:dPt>
          <c:dPt>
            <c:idx val="12"/>
            <c:invertIfNegative val="0"/>
            <c:bubble3D val="0"/>
            <c:spPr>
              <a:solidFill>
                <a:srgbClr val="7E9BC8"/>
              </a:solidFill>
              <a:ln w="25400">
                <a:noFill/>
              </a:ln>
            </c:spPr>
            <c:extLst>
              <c:ext xmlns:c16="http://schemas.microsoft.com/office/drawing/2014/chart" uri="{C3380CC4-5D6E-409C-BE32-E72D297353CC}">
                <c16:uniqueId val="{00000019-1995-4B00-85D9-9A4E258A674D}"/>
              </c:ext>
            </c:extLst>
          </c:dPt>
          <c:dPt>
            <c:idx val="13"/>
            <c:invertIfNegative val="0"/>
            <c:bubble3D val="0"/>
            <c:spPr>
              <a:solidFill>
                <a:srgbClr val="CA7E7D"/>
              </a:solidFill>
              <a:ln w="25400">
                <a:noFill/>
              </a:ln>
            </c:spPr>
            <c:extLst>
              <c:ext xmlns:c16="http://schemas.microsoft.com/office/drawing/2014/chart" uri="{C3380CC4-5D6E-409C-BE32-E72D297353CC}">
                <c16:uniqueId val="{0000001B-1995-4B00-85D9-9A4E258A674D}"/>
              </c:ext>
            </c:extLst>
          </c:dPt>
          <c:dPt>
            <c:idx val="14"/>
            <c:invertIfNegative val="0"/>
            <c:bubble3D val="0"/>
            <c:spPr>
              <a:solidFill>
                <a:srgbClr val="AEC683"/>
              </a:solidFill>
              <a:ln w="25400">
                <a:noFill/>
              </a:ln>
            </c:spPr>
            <c:extLst>
              <c:ext xmlns:c16="http://schemas.microsoft.com/office/drawing/2014/chart" uri="{C3380CC4-5D6E-409C-BE32-E72D297353CC}">
                <c16:uniqueId val="{0000001D-1995-4B00-85D9-9A4E258A674D}"/>
              </c:ext>
            </c:extLst>
          </c:dPt>
          <c:dPt>
            <c:idx val="15"/>
            <c:invertIfNegative val="0"/>
            <c:bubble3D val="0"/>
            <c:spPr>
              <a:solidFill>
                <a:srgbClr val="9B89B3"/>
              </a:solidFill>
              <a:ln w="25400">
                <a:noFill/>
              </a:ln>
            </c:spPr>
            <c:extLst>
              <c:ext xmlns:c16="http://schemas.microsoft.com/office/drawing/2014/chart" uri="{C3380CC4-5D6E-409C-BE32-E72D297353CC}">
                <c16:uniqueId val="{0000001F-1995-4B00-85D9-9A4E258A674D}"/>
              </c:ext>
            </c:extLst>
          </c:dPt>
          <c:dPt>
            <c:idx val="16"/>
            <c:invertIfNegative val="0"/>
            <c:bubble3D val="0"/>
            <c:spPr>
              <a:solidFill>
                <a:srgbClr val="7CBBCF"/>
              </a:solidFill>
              <a:ln w="25400">
                <a:noFill/>
              </a:ln>
            </c:spPr>
            <c:extLst>
              <c:ext xmlns:c16="http://schemas.microsoft.com/office/drawing/2014/chart" uri="{C3380CC4-5D6E-409C-BE32-E72D297353CC}">
                <c16:uniqueId val="{00000021-1995-4B00-85D9-9A4E258A674D}"/>
              </c:ext>
            </c:extLst>
          </c:dPt>
          <c:dPt>
            <c:idx val="17"/>
            <c:invertIfNegative val="0"/>
            <c:bubble3D val="0"/>
            <c:spPr>
              <a:solidFill>
                <a:srgbClr val="F8AA79"/>
              </a:solidFill>
              <a:ln w="25400">
                <a:noFill/>
              </a:ln>
            </c:spPr>
            <c:extLst>
              <c:ext xmlns:c16="http://schemas.microsoft.com/office/drawing/2014/chart" uri="{C3380CC4-5D6E-409C-BE32-E72D297353CC}">
                <c16:uniqueId val="{00000023-1995-4B00-85D9-9A4E258A674D}"/>
              </c:ext>
            </c:extLst>
          </c:dPt>
          <c:cat>
            <c:strRef>
              <c:f>'Data for Graph'!$B$3:$T$3</c:f>
              <c:strCache>
                <c:ptCount val="19"/>
                <c:pt idx="0">
                  <c:v>Res Bathroom</c:v>
                </c:pt>
                <c:pt idx="1">
                  <c:v>Work Bathroom</c:v>
                </c:pt>
                <c:pt idx="2">
                  <c:v>Day program Bathroom</c:v>
                </c:pt>
                <c:pt idx="3">
                  <c:v>Ind. Bedroom</c:v>
                </c:pt>
                <c:pt idx="4">
                  <c:v>Other  Bedroom</c:v>
                </c:pt>
                <c:pt idx="5">
                  <c:v>Kitchen</c:v>
                </c:pt>
                <c:pt idx="6">
                  <c:v>Living Room</c:v>
                </c:pt>
                <c:pt idx="7">
                  <c:v>Dining Room</c:v>
                </c:pt>
                <c:pt idx="8">
                  <c:v>Exercise Room</c:v>
                </c:pt>
                <c:pt idx="9">
                  <c:v>R&amp;R Room</c:v>
                </c:pt>
                <c:pt idx="10">
                  <c:v>Day Program class</c:v>
                </c:pt>
                <c:pt idx="11">
                  <c:v>Office</c:v>
                </c:pt>
                <c:pt idx="12">
                  <c:v>Outside Parking Lot</c:v>
                </c:pt>
                <c:pt idx="13">
                  <c:v>Laundry Room</c:v>
                </c:pt>
                <c:pt idx="14">
                  <c:v>Church</c:v>
                </c:pt>
                <c:pt idx="15">
                  <c:v>Van</c:v>
                </c:pt>
                <c:pt idx="16">
                  <c:v>Community</c:v>
                </c:pt>
                <c:pt idx="17">
                  <c:v>Other</c:v>
                </c:pt>
                <c:pt idx="18">
                  <c:v>Work</c:v>
                </c:pt>
              </c:strCache>
            </c:strRef>
          </c:cat>
          <c:val>
            <c:numRef>
              <c:f>'Data for Graph'!$B$4:$T$4</c:f>
              <c:numCache>
                <c:formatCode>General</c:formatCode>
                <c:ptCount val="19"/>
                <c:pt idx="0">
                  <c:v>14</c:v>
                </c:pt>
                <c:pt idx="1">
                  <c:v>0</c:v>
                </c:pt>
                <c:pt idx="2">
                  <c:v>0</c:v>
                </c:pt>
                <c:pt idx="3">
                  <c:v>127</c:v>
                </c:pt>
                <c:pt idx="4">
                  <c:v>7</c:v>
                </c:pt>
                <c:pt idx="5">
                  <c:v>48</c:v>
                </c:pt>
                <c:pt idx="6">
                  <c:v>84</c:v>
                </c:pt>
                <c:pt idx="7">
                  <c:v>23</c:v>
                </c:pt>
                <c:pt idx="8">
                  <c:v>0</c:v>
                </c:pt>
                <c:pt idx="9">
                  <c:v>0</c:v>
                </c:pt>
                <c:pt idx="10">
                  <c:v>15</c:v>
                </c:pt>
                <c:pt idx="11">
                  <c:v>17</c:v>
                </c:pt>
                <c:pt idx="12">
                  <c:v>82</c:v>
                </c:pt>
                <c:pt idx="13">
                  <c:v>0</c:v>
                </c:pt>
                <c:pt idx="14">
                  <c:v>0</c:v>
                </c:pt>
                <c:pt idx="15">
                  <c:v>10</c:v>
                </c:pt>
                <c:pt idx="16">
                  <c:v>34</c:v>
                </c:pt>
                <c:pt idx="17">
                  <c:v>0</c:v>
                </c:pt>
                <c:pt idx="18">
                  <c:v>0</c:v>
                </c:pt>
              </c:numCache>
            </c:numRef>
          </c:val>
          <c:extLst>
            <c:ext xmlns:c16="http://schemas.microsoft.com/office/drawing/2014/chart" uri="{C3380CC4-5D6E-409C-BE32-E72D297353CC}">
              <c16:uniqueId val="{00000024-1995-4B00-85D9-9A4E258A674D}"/>
            </c:ext>
          </c:extLst>
        </c:ser>
        <c:dLbls>
          <c:showLegendKey val="0"/>
          <c:showVal val="0"/>
          <c:showCatName val="0"/>
          <c:showSerName val="0"/>
          <c:showPercent val="0"/>
          <c:showBubbleSize val="0"/>
        </c:dLbls>
        <c:gapWidth val="150"/>
        <c:axId val="2133389800"/>
        <c:axId val="2133393048"/>
      </c:barChart>
      <c:catAx>
        <c:axId val="2133389800"/>
        <c:scaling>
          <c:orientation val="minMax"/>
        </c:scaling>
        <c:delete val="0"/>
        <c:axPos val="b"/>
        <c:numFmt formatCode="General" sourceLinked="1"/>
        <c:majorTickMark val="out"/>
        <c:minorTickMark val="none"/>
        <c:tickLblPos val="nextTo"/>
        <c:spPr>
          <a:ln w="3175">
            <a:solidFill>
              <a:srgbClr val="808080"/>
            </a:solidFill>
            <a:prstDash val="solid"/>
          </a:ln>
        </c:spPr>
        <c:txPr>
          <a:bodyPr rot="-2760000" vert="horz"/>
          <a:lstStyle/>
          <a:p>
            <a:pPr>
              <a:defRPr sz="1050" b="1" i="0" u="none" strike="noStrike" baseline="0">
                <a:solidFill>
                  <a:srgbClr val="000000"/>
                </a:solidFill>
                <a:latin typeface="Calibri"/>
                <a:ea typeface="Calibri"/>
                <a:cs typeface="Calibri"/>
              </a:defRPr>
            </a:pPr>
            <a:endParaRPr lang="en-US"/>
          </a:p>
        </c:txPr>
        <c:crossAx val="2133393048"/>
        <c:crosses val="autoZero"/>
        <c:auto val="1"/>
        <c:lblAlgn val="ctr"/>
        <c:lblOffset val="100"/>
        <c:tickLblSkip val="1"/>
        <c:tickMarkSkip val="1"/>
        <c:noMultiLvlLbl val="0"/>
      </c:catAx>
      <c:valAx>
        <c:axId val="2133393048"/>
        <c:scaling>
          <c:orientation val="minMax"/>
        </c:scaling>
        <c:delete val="0"/>
        <c:axPos val="l"/>
        <c:majorGridlines>
          <c:spPr>
            <a:ln w="3175">
              <a:solidFill>
                <a:srgbClr val="808080"/>
              </a:solidFill>
              <a:prstDash val="solid"/>
            </a:ln>
          </c:spPr>
        </c:majorGridlines>
        <c:numFmt formatCode="General" sourceLinked="1"/>
        <c:majorTickMark val="out"/>
        <c:minorTickMark val="none"/>
        <c:tickLblPos val="nextTo"/>
        <c:spPr>
          <a:ln w="3175">
            <a:solidFill>
              <a:srgbClr val="808080"/>
            </a:solidFill>
            <a:prstDash val="solid"/>
          </a:ln>
        </c:spPr>
        <c:txPr>
          <a:bodyPr rot="0" vert="horz"/>
          <a:lstStyle/>
          <a:p>
            <a:pPr>
              <a:defRPr sz="1400" b="1" i="0" u="none" strike="noStrike" baseline="0">
                <a:solidFill>
                  <a:srgbClr val="000000"/>
                </a:solidFill>
                <a:latin typeface="Calibri"/>
                <a:ea typeface="Calibri"/>
                <a:cs typeface="Calibri"/>
              </a:defRPr>
            </a:pPr>
            <a:endParaRPr lang="en-US"/>
          </a:p>
        </c:txPr>
        <c:crossAx val="2133389800"/>
        <c:crosses val="autoZero"/>
        <c:crossBetween val="between"/>
      </c:valAx>
      <c:spPr>
        <a:solidFill>
          <a:srgbClr val="FFFFFF"/>
        </a:solidFill>
        <a:ln w="25400">
          <a:noFill/>
        </a:ln>
      </c:spPr>
    </c:plotArea>
    <c:plotVisOnly val="1"/>
    <c:dispBlanksAs val="gap"/>
    <c:showDLblsOverMax val="0"/>
  </c:chart>
  <c:spPr>
    <a:solidFill>
      <a:srgbClr val="FFFFFF"/>
    </a:solidFill>
    <a:ln w="3175">
      <a:noFill/>
      <a:prstDash val="solid"/>
    </a:ln>
  </c:spPr>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400" b="0" i="0" u="none" strike="noStrike" baseline="0">
                <a:solidFill>
                  <a:schemeClr val="tx1"/>
                </a:solidFill>
                <a:latin typeface="Calibri"/>
                <a:ea typeface="Calibri"/>
                <a:cs typeface="Calibri"/>
              </a:defRPr>
            </a:pPr>
            <a:r>
              <a:rPr lang="en-US" sz="2400" b="1" dirty="0">
                <a:solidFill>
                  <a:schemeClr val="tx1"/>
                </a:solidFill>
              </a:rPr>
              <a:t>Incidents</a:t>
            </a:r>
            <a:r>
              <a:rPr lang="en-US" sz="2400" b="1" baseline="0" dirty="0">
                <a:solidFill>
                  <a:schemeClr val="tx1"/>
                </a:solidFill>
              </a:rPr>
              <a:t> by Time</a:t>
            </a:r>
          </a:p>
        </c:rich>
      </c:tx>
      <c:layout>
        <c:manualLayout>
          <c:xMode val="edge"/>
          <c:yMode val="edge"/>
          <c:x val="0.38956706051343098"/>
          <c:y val="1.9639762705602901E-2"/>
        </c:manualLayout>
      </c:layout>
      <c:overlay val="0"/>
      <c:spPr>
        <a:noFill/>
        <a:ln w="25400">
          <a:noFill/>
        </a:ln>
      </c:spPr>
    </c:title>
    <c:autoTitleDeleted val="0"/>
    <c:plotArea>
      <c:layout>
        <c:manualLayout>
          <c:layoutTarget val="inner"/>
          <c:xMode val="edge"/>
          <c:yMode val="edge"/>
          <c:x val="4.4395116537180902E-2"/>
          <c:y val="0.15384615384616099"/>
          <c:w val="0.944506104328524"/>
          <c:h val="0.64975450081833097"/>
        </c:manualLayout>
      </c:layout>
      <c:barChart>
        <c:barDir val="col"/>
        <c:grouping val="clustered"/>
        <c:varyColors val="1"/>
        <c:ser>
          <c:idx val="0"/>
          <c:order val="0"/>
          <c:spPr>
            <a:solidFill>
              <a:srgbClr val="4F81BD"/>
            </a:solidFill>
            <a:ln w="25400">
              <a:noFill/>
            </a:ln>
          </c:spPr>
          <c:invertIfNegative val="0"/>
          <c:dPt>
            <c:idx val="0"/>
            <c:invertIfNegative val="0"/>
            <c:bubble3D val="0"/>
            <c:spPr>
              <a:solidFill>
                <a:srgbClr val="39608E"/>
              </a:solidFill>
              <a:ln w="25400">
                <a:noFill/>
              </a:ln>
            </c:spPr>
            <c:extLst>
              <c:ext xmlns:c16="http://schemas.microsoft.com/office/drawing/2014/chart" uri="{C3380CC4-5D6E-409C-BE32-E72D297353CC}">
                <c16:uniqueId val="{00000001-49A0-4F4F-B9CF-2A7A44D910FF}"/>
              </c:ext>
            </c:extLst>
          </c:dPt>
          <c:dPt>
            <c:idx val="1"/>
            <c:invertIfNegative val="0"/>
            <c:bubble3D val="0"/>
            <c:spPr>
              <a:solidFill>
                <a:srgbClr val="903A38"/>
              </a:solidFill>
              <a:ln w="25400">
                <a:noFill/>
              </a:ln>
            </c:spPr>
            <c:extLst>
              <c:ext xmlns:c16="http://schemas.microsoft.com/office/drawing/2014/chart" uri="{C3380CC4-5D6E-409C-BE32-E72D297353CC}">
                <c16:uniqueId val="{00000003-49A0-4F4F-B9CF-2A7A44D910FF}"/>
              </c:ext>
            </c:extLst>
          </c:dPt>
          <c:dPt>
            <c:idx val="2"/>
            <c:invertIfNegative val="0"/>
            <c:bubble3D val="0"/>
            <c:spPr>
              <a:solidFill>
                <a:srgbClr val="748C41"/>
              </a:solidFill>
              <a:ln w="25400">
                <a:noFill/>
              </a:ln>
            </c:spPr>
            <c:extLst>
              <c:ext xmlns:c16="http://schemas.microsoft.com/office/drawing/2014/chart" uri="{C3380CC4-5D6E-409C-BE32-E72D297353CC}">
                <c16:uniqueId val="{00000005-49A0-4F4F-B9CF-2A7A44D910FF}"/>
              </c:ext>
            </c:extLst>
          </c:dPt>
          <c:dPt>
            <c:idx val="3"/>
            <c:invertIfNegative val="0"/>
            <c:bubble3D val="0"/>
            <c:spPr>
              <a:solidFill>
                <a:srgbClr val="5F4979"/>
              </a:solidFill>
              <a:ln w="25400">
                <a:noFill/>
              </a:ln>
            </c:spPr>
            <c:extLst>
              <c:ext xmlns:c16="http://schemas.microsoft.com/office/drawing/2014/chart" uri="{C3380CC4-5D6E-409C-BE32-E72D297353CC}">
                <c16:uniqueId val="{00000007-49A0-4F4F-B9CF-2A7A44D910FF}"/>
              </c:ext>
            </c:extLst>
          </c:dPt>
          <c:dPt>
            <c:idx val="4"/>
            <c:invertIfNegative val="0"/>
            <c:bubble3D val="0"/>
            <c:spPr>
              <a:solidFill>
                <a:srgbClr val="368195"/>
              </a:solidFill>
              <a:ln w="25400">
                <a:noFill/>
              </a:ln>
            </c:spPr>
            <c:extLst>
              <c:ext xmlns:c16="http://schemas.microsoft.com/office/drawing/2014/chart" uri="{C3380CC4-5D6E-409C-BE32-E72D297353CC}">
                <c16:uniqueId val="{00000009-49A0-4F4F-B9CF-2A7A44D910FF}"/>
              </c:ext>
            </c:extLst>
          </c:dPt>
          <c:dPt>
            <c:idx val="5"/>
            <c:invertIfNegative val="0"/>
            <c:bubble3D val="0"/>
            <c:spPr>
              <a:solidFill>
                <a:srgbClr val="BA7032"/>
              </a:solidFill>
              <a:ln w="25400">
                <a:noFill/>
              </a:ln>
            </c:spPr>
            <c:extLst>
              <c:ext xmlns:c16="http://schemas.microsoft.com/office/drawing/2014/chart" uri="{C3380CC4-5D6E-409C-BE32-E72D297353CC}">
                <c16:uniqueId val="{0000000B-49A0-4F4F-B9CF-2A7A44D910FF}"/>
              </c:ext>
            </c:extLst>
          </c:dPt>
          <c:dPt>
            <c:idx val="6"/>
            <c:invertIfNegative val="0"/>
            <c:bubble3D val="0"/>
            <c:spPr>
              <a:solidFill>
                <a:srgbClr val="4572A7"/>
              </a:solidFill>
              <a:ln w="25400">
                <a:noFill/>
              </a:ln>
            </c:spPr>
            <c:extLst>
              <c:ext xmlns:c16="http://schemas.microsoft.com/office/drawing/2014/chart" uri="{C3380CC4-5D6E-409C-BE32-E72D297353CC}">
                <c16:uniqueId val="{0000000D-49A0-4F4F-B9CF-2A7A44D910FF}"/>
              </c:ext>
            </c:extLst>
          </c:dPt>
          <c:dPt>
            <c:idx val="7"/>
            <c:invertIfNegative val="0"/>
            <c:bubble3D val="0"/>
            <c:spPr>
              <a:solidFill>
                <a:srgbClr val="AA4643"/>
              </a:solidFill>
              <a:ln w="25400">
                <a:noFill/>
              </a:ln>
            </c:spPr>
            <c:extLst>
              <c:ext xmlns:c16="http://schemas.microsoft.com/office/drawing/2014/chart" uri="{C3380CC4-5D6E-409C-BE32-E72D297353CC}">
                <c16:uniqueId val="{0000000F-49A0-4F4F-B9CF-2A7A44D910FF}"/>
              </c:ext>
            </c:extLst>
          </c:dPt>
          <c:dPt>
            <c:idx val="8"/>
            <c:invertIfNegative val="0"/>
            <c:bubble3D val="0"/>
            <c:spPr>
              <a:solidFill>
                <a:srgbClr val="89A54E"/>
              </a:solidFill>
              <a:ln w="25400">
                <a:noFill/>
              </a:ln>
            </c:spPr>
            <c:extLst>
              <c:ext xmlns:c16="http://schemas.microsoft.com/office/drawing/2014/chart" uri="{C3380CC4-5D6E-409C-BE32-E72D297353CC}">
                <c16:uniqueId val="{00000011-49A0-4F4F-B9CF-2A7A44D910FF}"/>
              </c:ext>
            </c:extLst>
          </c:dPt>
          <c:dPt>
            <c:idx val="9"/>
            <c:invertIfNegative val="0"/>
            <c:bubble3D val="0"/>
            <c:spPr>
              <a:solidFill>
                <a:srgbClr val="71588F"/>
              </a:solidFill>
              <a:ln w="25400">
                <a:noFill/>
              </a:ln>
            </c:spPr>
            <c:extLst>
              <c:ext xmlns:c16="http://schemas.microsoft.com/office/drawing/2014/chart" uri="{C3380CC4-5D6E-409C-BE32-E72D297353CC}">
                <c16:uniqueId val="{00000013-49A0-4F4F-B9CF-2A7A44D910FF}"/>
              </c:ext>
            </c:extLst>
          </c:dPt>
          <c:dPt>
            <c:idx val="10"/>
            <c:invertIfNegative val="0"/>
            <c:bubble3D val="0"/>
            <c:spPr>
              <a:solidFill>
                <a:srgbClr val="4198AF"/>
              </a:solidFill>
              <a:ln w="25400">
                <a:noFill/>
              </a:ln>
            </c:spPr>
            <c:extLst>
              <c:ext xmlns:c16="http://schemas.microsoft.com/office/drawing/2014/chart" uri="{C3380CC4-5D6E-409C-BE32-E72D297353CC}">
                <c16:uniqueId val="{00000015-49A0-4F4F-B9CF-2A7A44D910FF}"/>
              </c:ext>
            </c:extLst>
          </c:dPt>
          <c:dPt>
            <c:idx val="11"/>
            <c:invertIfNegative val="0"/>
            <c:bubble3D val="0"/>
            <c:spPr>
              <a:solidFill>
                <a:srgbClr val="DB843D"/>
              </a:solidFill>
              <a:ln w="25400">
                <a:noFill/>
              </a:ln>
            </c:spPr>
            <c:extLst>
              <c:ext xmlns:c16="http://schemas.microsoft.com/office/drawing/2014/chart" uri="{C3380CC4-5D6E-409C-BE32-E72D297353CC}">
                <c16:uniqueId val="{00000017-49A0-4F4F-B9CF-2A7A44D910FF}"/>
              </c:ext>
            </c:extLst>
          </c:dPt>
          <c:dPt>
            <c:idx val="13"/>
            <c:invertIfNegative val="0"/>
            <c:bubble3D val="0"/>
            <c:spPr>
              <a:solidFill>
                <a:srgbClr val="C0504D"/>
              </a:solidFill>
              <a:ln w="25400">
                <a:noFill/>
              </a:ln>
            </c:spPr>
            <c:extLst>
              <c:ext xmlns:c16="http://schemas.microsoft.com/office/drawing/2014/chart" uri="{C3380CC4-5D6E-409C-BE32-E72D297353CC}">
                <c16:uniqueId val="{00000019-49A0-4F4F-B9CF-2A7A44D910FF}"/>
              </c:ext>
            </c:extLst>
          </c:dPt>
          <c:dPt>
            <c:idx val="14"/>
            <c:invertIfNegative val="0"/>
            <c:bubble3D val="0"/>
            <c:spPr>
              <a:solidFill>
                <a:srgbClr val="9BBB59"/>
              </a:solidFill>
              <a:ln w="25400">
                <a:noFill/>
              </a:ln>
            </c:spPr>
            <c:extLst>
              <c:ext xmlns:c16="http://schemas.microsoft.com/office/drawing/2014/chart" uri="{C3380CC4-5D6E-409C-BE32-E72D297353CC}">
                <c16:uniqueId val="{0000001B-49A0-4F4F-B9CF-2A7A44D910FF}"/>
              </c:ext>
            </c:extLst>
          </c:dPt>
          <c:dPt>
            <c:idx val="15"/>
            <c:invertIfNegative val="0"/>
            <c:bubble3D val="0"/>
            <c:spPr>
              <a:solidFill>
                <a:srgbClr val="8064A2"/>
              </a:solidFill>
              <a:ln w="25400">
                <a:noFill/>
              </a:ln>
            </c:spPr>
            <c:extLst>
              <c:ext xmlns:c16="http://schemas.microsoft.com/office/drawing/2014/chart" uri="{C3380CC4-5D6E-409C-BE32-E72D297353CC}">
                <c16:uniqueId val="{0000001D-49A0-4F4F-B9CF-2A7A44D910FF}"/>
              </c:ext>
            </c:extLst>
          </c:dPt>
          <c:dPt>
            <c:idx val="16"/>
            <c:invertIfNegative val="0"/>
            <c:bubble3D val="0"/>
            <c:spPr>
              <a:solidFill>
                <a:srgbClr val="4BACC6"/>
              </a:solidFill>
              <a:ln w="25400">
                <a:noFill/>
              </a:ln>
            </c:spPr>
            <c:extLst>
              <c:ext xmlns:c16="http://schemas.microsoft.com/office/drawing/2014/chart" uri="{C3380CC4-5D6E-409C-BE32-E72D297353CC}">
                <c16:uniqueId val="{0000001F-49A0-4F4F-B9CF-2A7A44D910FF}"/>
              </c:ext>
            </c:extLst>
          </c:dPt>
          <c:dPt>
            <c:idx val="17"/>
            <c:invertIfNegative val="0"/>
            <c:bubble3D val="0"/>
            <c:spPr>
              <a:solidFill>
                <a:srgbClr val="F79646"/>
              </a:solidFill>
              <a:ln w="25400">
                <a:noFill/>
              </a:ln>
            </c:spPr>
            <c:extLst>
              <c:ext xmlns:c16="http://schemas.microsoft.com/office/drawing/2014/chart" uri="{C3380CC4-5D6E-409C-BE32-E72D297353CC}">
                <c16:uniqueId val="{00000021-49A0-4F4F-B9CF-2A7A44D910FF}"/>
              </c:ext>
            </c:extLst>
          </c:dPt>
          <c:dPt>
            <c:idx val="18"/>
            <c:invertIfNegative val="0"/>
            <c:bubble3D val="0"/>
            <c:spPr>
              <a:solidFill>
                <a:srgbClr val="93A9CF"/>
              </a:solidFill>
              <a:ln w="25400">
                <a:noFill/>
              </a:ln>
            </c:spPr>
            <c:extLst>
              <c:ext xmlns:c16="http://schemas.microsoft.com/office/drawing/2014/chart" uri="{C3380CC4-5D6E-409C-BE32-E72D297353CC}">
                <c16:uniqueId val="{00000023-49A0-4F4F-B9CF-2A7A44D910FF}"/>
              </c:ext>
            </c:extLst>
          </c:dPt>
          <c:dPt>
            <c:idx val="19"/>
            <c:invertIfNegative val="0"/>
            <c:bubble3D val="0"/>
            <c:spPr>
              <a:solidFill>
                <a:srgbClr val="D19392"/>
              </a:solidFill>
              <a:ln w="25400">
                <a:noFill/>
              </a:ln>
            </c:spPr>
            <c:extLst>
              <c:ext xmlns:c16="http://schemas.microsoft.com/office/drawing/2014/chart" uri="{C3380CC4-5D6E-409C-BE32-E72D297353CC}">
                <c16:uniqueId val="{00000025-49A0-4F4F-B9CF-2A7A44D910FF}"/>
              </c:ext>
            </c:extLst>
          </c:dPt>
          <c:dPt>
            <c:idx val="20"/>
            <c:invertIfNegative val="0"/>
            <c:bubble3D val="0"/>
            <c:spPr>
              <a:solidFill>
                <a:srgbClr val="B9CD96"/>
              </a:solidFill>
              <a:ln w="25400">
                <a:noFill/>
              </a:ln>
            </c:spPr>
            <c:extLst>
              <c:ext xmlns:c16="http://schemas.microsoft.com/office/drawing/2014/chart" uri="{C3380CC4-5D6E-409C-BE32-E72D297353CC}">
                <c16:uniqueId val="{00000027-49A0-4F4F-B9CF-2A7A44D910FF}"/>
              </c:ext>
            </c:extLst>
          </c:dPt>
          <c:dPt>
            <c:idx val="21"/>
            <c:invertIfNegative val="0"/>
            <c:bubble3D val="0"/>
            <c:spPr>
              <a:solidFill>
                <a:srgbClr val="A99BBD"/>
              </a:solidFill>
              <a:ln w="25400">
                <a:noFill/>
              </a:ln>
            </c:spPr>
            <c:extLst>
              <c:ext xmlns:c16="http://schemas.microsoft.com/office/drawing/2014/chart" uri="{C3380CC4-5D6E-409C-BE32-E72D297353CC}">
                <c16:uniqueId val="{00000029-49A0-4F4F-B9CF-2A7A44D910FF}"/>
              </c:ext>
            </c:extLst>
          </c:dPt>
          <c:dPt>
            <c:idx val="22"/>
            <c:invertIfNegative val="0"/>
            <c:bubble3D val="0"/>
            <c:spPr>
              <a:solidFill>
                <a:srgbClr val="91C3D5"/>
              </a:solidFill>
              <a:ln w="25400">
                <a:noFill/>
              </a:ln>
            </c:spPr>
            <c:extLst>
              <c:ext xmlns:c16="http://schemas.microsoft.com/office/drawing/2014/chart" uri="{C3380CC4-5D6E-409C-BE32-E72D297353CC}">
                <c16:uniqueId val="{0000002B-49A0-4F4F-B9CF-2A7A44D910FF}"/>
              </c:ext>
            </c:extLst>
          </c:dPt>
          <c:dPt>
            <c:idx val="23"/>
            <c:invertIfNegative val="0"/>
            <c:bubble3D val="0"/>
            <c:spPr>
              <a:solidFill>
                <a:srgbClr val="F9B590"/>
              </a:solidFill>
              <a:ln w="25400">
                <a:noFill/>
              </a:ln>
            </c:spPr>
            <c:extLst>
              <c:ext xmlns:c16="http://schemas.microsoft.com/office/drawing/2014/chart" uri="{C3380CC4-5D6E-409C-BE32-E72D297353CC}">
                <c16:uniqueId val="{0000002D-49A0-4F4F-B9CF-2A7A44D910FF}"/>
              </c:ext>
            </c:extLst>
          </c:dPt>
          <c:cat>
            <c:strRef>
              <c:f>'Data for Graph'!$B$15:$Y$15</c:f>
              <c:strCache>
                <c:ptCount val="24"/>
                <c:pt idx="0">
                  <c:v>6am-7am</c:v>
                </c:pt>
                <c:pt idx="1">
                  <c:v>7am-8am</c:v>
                </c:pt>
                <c:pt idx="2">
                  <c:v>8am-9am</c:v>
                </c:pt>
                <c:pt idx="3">
                  <c:v>9am-10am</c:v>
                </c:pt>
                <c:pt idx="4">
                  <c:v>10am-11am</c:v>
                </c:pt>
                <c:pt idx="5">
                  <c:v>11am-12noon</c:v>
                </c:pt>
                <c:pt idx="6">
                  <c:v>12noon-1pm</c:v>
                </c:pt>
                <c:pt idx="7">
                  <c:v>1pm-2pm</c:v>
                </c:pt>
                <c:pt idx="8">
                  <c:v>2pm-3pm</c:v>
                </c:pt>
                <c:pt idx="9">
                  <c:v>3pm-4pm</c:v>
                </c:pt>
                <c:pt idx="10">
                  <c:v>4pm-5pm</c:v>
                </c:pt>
                <c:pt idx="11">
                  <c:v>5pm-6pm</c:v>
                </c:pt>
                <c:pt idx="12">
                  <c:v>6pm-7pm</c:v>
                </c:pt>
                <c:pt idx="13">
                  <c:v>7m-8pm</c:v>
                </c:pt>
                <c:pt idx="14">
                  <c:v>8pm-9pm</c:v>
                </c:pt>
                <c:pt idx="15">
                  <c:v>9pm-10pm</c:v>
                </c:pt>
                <c:pt idx="16">
                  <c:v>10pm-11pm</c:v>
                </c:pt>
                <c:pt idx="17">
                  <c:v>11pm-12am</c:v>
                </c:pt>
                <c:pt idx="18">
                  <c:v>12am-1am</c:v>
                </c:pt>
                <c:pt idx="19">
                  <c:v>1am-2am</c:v>
                </c:pt>
                <c:pt idx="20">
                  <c:v>2am-3am</c:v>
                </c:pt>
                <c:pt idx="21">
                  <c:v>3am-4am</c:v>
                </c:pt>
                <c:pt idx="22">
                  <c:v>4am-5am</c:v>
                </c:pt>
                <c:pt idx="23">
                  <c:v>5am-6am</c:v>
                </c:pt>
              </c:strCache>
            </c:strRef>
          </c:cat>
          <c:val>
            <c:numRef>
              <c:f>'Data for Graph'!$B$16:$Y$16</c:f>
              <c:numCache>
                <c:formatCode>General</c:formatCode>
                <c:ptCount val="24"/>
                <c:pt idx="0">
                  <c:v>2</c:v>
                </c:pt>
                <c:pt idx="1">
                  <c:v>4</c:v>
                </c:pt>
                <c:pt idx="2">
                  <c:v>16</c:v>
                </c:pt>
                <c:pt idx="3">
                  <c:v>16</c:v>
                </c:pt>
                <c:pt idx="4">
                  <c:v>15</c:v>
                </c:pt>
                <c:pt idx="5">
                  <c:v>23</c:v>
                </c:pt>
                <c:pt idx="6">
                  <c:v>38</c:v>
                </c:pt>
                <c:pt idx="7">
                  <c:v>21</c:v>
                </c:pt>
                <c:pt idx="8">
                  <c:v>24</c:v>
                </c:pt>
                <c:pt idx="9">
                  <c:v>32</c:v>
                </c:pt>
                <c:pt idx="10">
                  <c:v>64</c:v>
                </c:pt>
                <c:pt idx="11">
                  <c:v>34</c:v>
                </c:pt>
                <c:pt idx="12">
                  <c:v>45</c:v>
                </c:pt>
                <c:pt idx="13">
                  <c:v>39</c:v>
                </c:pt>
                <c:pt idx="14">
                  <c:v>57</c:v>
                </c:pt>
                <c:pt idx="15">
                  <c:v>29</c:v>
                </c:pt>
                <c:pt idx="16">
                  <c:v>23</c:v>
                </c:pt>
                <c:pt idx="17">
                  <c:v>10</c:v>
                </c:pt>
                <c:pt idx="18">
                  <c:v>7</c:v>
                </c:pt>
                <c:pt idx="19">
                  <c:v>3</c:v>
                </c:pt>
                <c:pt idx="20">
                  <c:v>3</c:v>
                </c:pt>
                <c:pt idx="21">
                  <c:v>0</c:v>
                </c:pt>
                <c:pt idx="22">
                  <c:v>0</c:v>
                </c:pt>
                <c:pt idx="23">
                  <c:v>1</c:v>
                </c:pt>
              </c:numCache>
            </c:numRef>
          </c:val>
          <c:extLst>
            <c:ext xmlns:c16="http://schemas.microsoft.com/office/drawing/2014/chart" uri="{C3380CC4-5D6E-409C-BE32-E72D297353CC}">
              <c16:uniqueId val="{0000002E-49A0-4F4F-B9CF-2A7A44D910FF}"/>
            </c:ext>
          </c:extLst>
        </c:ser>
        <c:dLbls>
          <c:showLegendKey val="0"/>
          <c:showVal val="0"/>
          <c:showCatName val="0"/>
          <c:showSerName val="0"/>
          <c:showPercent val="0"/>
          <c:showBubbleSize val="0"/>
        </c:dLbls>
        <c:gapWidth val="150"/>
        <c:axId val="2133238840"/>
        <c:axId val="2133229272"/>
      </c:barChart>
      <c:catAx>
        <c:axId val="2133238840"/>
        <c:scaling>
          <c:orientation val="minMax"/>
        </c:scaling>
        <c:delete val="0"/>
        <c:axPos val="b"/>
        <c:numFmt formatCode="General" sourceLinked="1"/>
        <c:majorTickMark val="out"/>
        <c:minorTickMark val="none"/>
        <c:tickLblPos val="nextTo"/>
        <c:spPr>
          <a:ln w="3175">
            <a:solidFill>
              <a:srgbClr val="808080"/>
            </a:solidFill>
            <a:prstDash val="solid"/>
          </a:ln>
        </c:spPr>
        <c:txPr>
          <a:bodyPr rot="-5400000" vert="horz"/>
          <a:lstStyle/>
          <a:p>
            <a:pPr>
              <a:defRPr sz="1400" b="1" i="0" u="none" strike="noStrike" baseline="0">
                <a:solidFill>
                  <a:srgbClr val="000000"/>
                </a:solidFill>
                <a:latin typeface="Calibri"/>
                <a:ea typeface="Calibri"/>
                <a:cs typeface="Calibri"/>
              </a:defRPr>
            </a:pPr>
            <a:endParaRPr lang="en-US"/>
          </a:p>
        </c:txPr>
        <c:crossAx val="2133229272"/>
        <c:crosses val="autoZero"/>
        <c:auto val="1"/>
        <c:lblAlgn val="ctr"/>
        <c:lblOffset val="100"/>
        <c:tickLblSkip val="1"/>
        <c:tickMarkSkip val="1"/>
        <c:noMultiLvlLbl val="0"/>
      </c:catAx>
      <c:valAx>
        <c:axId val="2133229272"/>
        <c:scaling>
          <c:orientation val="minMax"/>
        </c:scaling>
        <c:delete val="0"/>
        <c:axPos val="l"/>
        <c:majorGridlines>
          <c:spPr>
            <a:ln w="3175">
              <a:solidFill>
                <a:srgbClr val="808080"/>
              </a:solidFill>
              <a:prstDash val="solid"/>
            </a:ln>
          </c:spPr>
        </c:majorGridlines>
        <c:numFmt formatCode="General" sourceLinked="1"/>
        <c:majorTickMark val="out"/>
        <c:minorTickMark val="none"/>
        <c:tickLblPos val="nextTo"/>
        <c:spPr>
          <a:ln w="3175">
            <a:solidFill>
              <a:srgbClr val="808080"/>
            </a:solidFill>
            <a:prstDash val="solid"/>
          </a:ln>
        </c:spPr>
        <c:txPr>
          <a:bodyPr rot="0" vert="horz"/>
          <a:lstStyle/>
          <a:p>
            <a:pPr>
              <a:defRPr sz="1000" b="0" i="0" u="none" strike="noStrike" baseline="0">
                <a:solidFill>
                  <a:srgbClr val="000000"/>
                </a:solidFill>
                <a:latin typeface="Calibri"/>
                <a:ea typeface="Calibri"/>
                <a:cs typeface="Calibri"/>
              </a:defRPr>
            </a:pPr>
            <a:endParaRPr lang="en-US"/>
          </a:p>
        </c:txPr>
        <c:crossAx val="2133238840"/>
        <c:crosses val="autoZero"/>
        <c:crossBetween val="between"/>
      </c:valAx>
      <c:spPr>
        <a:solidFill>
          <a:srgbClr val="FFFFFF"/>
        </a:solidFill>
        <a:ln w="25400">
          <a:noFill/>
        </a:ln>
      </c:spPr>
    </c:plotArea>
    <c:plotVisOnly val="1"/>
    <c:dispBlanksAs val="gap"/>
    <c:showDLblsOverMax val="0"/>
  </c:chart>
  <c:spPr>
    <a:solidFill>
      <a:srgbClr val="FFFFFF"/>
    </a:solidFill>
    <a:ln w="3175">
      <a:noFill/>
      <a:prstDash val="solid"/>
    </a:ln>
  </c:spPr>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680355160932796E-2"/>
          <c:y val="0.158756137479547"/>
          <c:w val="0.820199778024436"/>
          <c:h val="0.58265139116203002"/>
        </c:manualLayout>
      </c:layout>
      <c:barChart>
        <c:barDir val="col"/>
        <c:grouping val="clustered"/>
        <c:varyColors val="1"/>
        <c:ser>
          <c:idx val="0"/>
          <c:order val="0"/>
          <c:spPr>
            <a:solidFill>
              <a:srgbClr val="4F81BD"/>
            </a:solidFill>
            <a:ln w="25400">
              <a:noFill/>
            </a:ln>
          </c:spPr>
          <c:invertIfNegative val="0"/>
          <c:dPt>
            <c:idx val="0"/>
            <c:invertIfNegative val="0"/>
            <c:bubble3D val="0"/>
            <c:spPr>
              <a:solidFill>
                <a:srgbClr val="40699C"/>
              </a:solidFill>
              <a:ln w="25400">
                <a:noFill/>
              </a:ln>
            </c:spPr>
            <c:extLst>
              <c:ext xmlns:c16="http://schemas.microsoft.com/office/drawing/2014/chart" uri="{C3380CC4-5D6E-409C-BE32-E72D297353CC}">
                <c16:uniqueId val="{00000001-912A-443F-8488-0FDFEC853FF1}"/>
              </c:ext>
            </c:extLst>
          </c:dPt>
          <c:dPt>
            <c:idx val="1"/>
            <c:invertIfNegative val="0"/>
            <c:bubble3D val="0"/>
            <c:spPr>
              <a:solidFill>
                <a:srgbClr val="9E413E"/>
              </a:solidFill>
              <a:ln w="25400">
                <a:noFill/>
              </a:ln>
            </c:spPr>
            <c:extLst>
              <c:ext xmlns:c16="http://schemas.microsoft.com/office/drawing/2014/chart" uri="{C3380CC4-5D6E-409C-BE32-E72D297353CC}">
                <c16:uniqueId val="{00000003-912A-443F-8488-0FDFEC853FF1}"/>
              </c:ext>
            </c:extLst>
          </c:dPt>
          <c:dPt>
            <c:idx val="2"/>
            <c:invertIfNegative val="0"/>
            <c:bubble3D val="0"/>
            <c:spPr>
              <a:solidFill>
                <a:srgbClr val="7F9A48"/>
              </a:solidFill>
              <a:ln w="25400">
                <a:noFill/>
              </a:ln>
            </c:spPr>
            <c:extLst>
              <c:ext xmlns:c16="http://schemas.microsoft.com/office/drawing/2014/chart" uri="{C3380CC4-5D6E-409C-BE32-E72D297353CC}">
                <c16:uniqueId val="{00000005-912A-443F-8488-0FDFEC853FF1}"/>
              </c:ext>
            </c:extLst>
          </c:dPt>
          <c:dPt>
            <c:idx val="3"/>
            <c:invertIfNegative val="0"/>
            <c:bubble3D val="0"/>
            <c:spPr>
              <a:solidFill>
                <a:srgbClr val="695185"/>
              </a:solidFill>
              <a:ln w="25400">
                <a:noFill/>
              </a:ln>
            </c:spPr>
            <c:extLst>
              <c:ext xmlns:c16="http://schemas.microsoft.com/office/drawing/2014/chart" uri="{C3380CC4-5D6E-409C-BE32-E72D297353CC}">
                <c16:uniqueId val="{00000007-912A-443F-8488-0FDFEC853FF1}"/>
              </c:ext>
            </c:extLst>
          </c:dPt>
          <c:dPt>
            <c:idx val="4"/>
            <c:invertIfNegative val="0"/>
            <c:bubble3D val="0"/>
            <c:spPr>
              <a:solidFill>
                <a:srgbClr val="3C8DA3"/>
              </a:solidFill>
              <a:ln w="25400">
                <a:noFill/>
              </a:ln>
            </c:spPr>
            <c:extLst>
              <c:ext xmlns:c16="http://schemas.microsoft.com/office/drawing/2014/chart" uri="{C3380CC4-5D6E-409C-BE32-E72D297353CC}">
                <c16:uniqueId val="{00000009-912A-443F-8488-0FDFEC853FF1}"/>
              </c:ext>
            </c:extLst>
          </c:dPt>
          <c:dPt>
            <c:idx val="5"/>
            <c:invertIfNegative val="0"/>
            <c:bubble3D val="0"/>
            <c:spPr>
              <a:solidFill>
                <a:srgbClr val="CC7B38"/>
              </a:solidFill>
              <a:ln w="25400">
                <a:noFill/>
              </a:ln>
            </c:spPr>
            <c:extLst>
              <c:ext xmlns:c16="http://schemas.microsoft.com/office/drawing/2014/chart" uri="{C3380CC4-5D6E-409C-BE32-E72D297353CC}">
                <c16:uniqueId val="{0000000B-912A-443F-8488-0FDFEC853FF1}"/>
              </c:ext>
            </c:extLst>
          </c:dPt>
          <c:dPt>
            <c:idx val="7"/>
            <c:invertIfNegative val="0"/>
            <c:bubble3D val="0"/>
            <c:spPr>
              <a:solidFill>
                <a:srgbClr val="C0504D"/>
              </a:solidFill>
              <a:ln w="25400">
                <a:noFill/>
              </a:ln>
            </c:spPr>
            <c:extLst>
              <c:ext xmlns:c16="http://schemas.microsoft.com/office/drawing/2014/chart" uri="{C3380CC4-5D6E-409C-BE32-E72D297353CC}">
                <c16:uniqueId val="{0000000D-912A-443F-8488-0FDFEC853FF1}"/>
              </c:ext>
            </c:extLst>
          </c:dPt>
          <c:dPt>
            <c:idx val="8"/>
            <c:invertIfNegative val="0"/>
            <c:bubble3D val="0"/>
            <c:spPr>
              <a:solidFill>
                <a:srgbClr val="9BBB59"/>
              </a:solidFill>
              <a:ln w="25400">
                <a:noFill/>
              </a:ln>
            </c:spPr>
            <c:extLst>
              <c:ext xmlns:c16="http://schemas.microsoft.com/office/drawing/2014/chart" uri="{C3380CC4-5D6E-409C-BE32-E72D297353CC}">
                <c16:uniqueId val="{0000000F-912A-443F-8488-0FDFEC853FF1}"/>
              </c:ext>
            </c:extLst>
          </c:dPt>
          <c:dPt>
            <c:idx val="9"/>
            <c:invertIfNegative val="0"/>
            <c:bubble3D val="0"/>
            <c:spPr>
              <a:solidFill>
                <a:srgbClr val="8064A2"/>
              </a:solidFill>
              <a:ln w="25400">
                <a:noFill/>
              </a:ln>
            </c:spPr>
            <c:extLst>
              <c:ext xmlns:c16="http://schemas.microsoft.com/office/drawing/2014/chart" uri="{C3380CC4-5D6E-409C-BE32-E72D297353CC}">
                <c16:uniqueId val="{00000011-912A-443F-8488-0FDFEC853FF1}"/>
              </c:ext>
            </c:extLst>
          </c:dPt>
          <c:dPt>
            <c:idx val="10"/>
            <c:invertIfNegative val="0"/>
            <c:bubble3D val="0"/>
            <c:spPr>
              <a:solidFill>
                <a:srgbClr val="4BACC6"/>
              </a:solidFill>
              <a:ln w="25400">
                <a:noFill/>
              </a:ln>
            </c:spPr>
            <c:extLst>
              <c:ext xmlns:c16="http://schemas.microsoft.com/office/drawing/2014/chart" uri="{C3380CC4-5D6E-409C-BE32-E72D297353CC}">
                <c16:uniqueId val="{00000013-912A-443F-8488-0FDFEC853FF1}"/>
              </c:ext>
            </c:extLst>
          </c:dPt>
          <c:dPt>
            <c:idx val="11"/>
            <c:invertIfNegative val="0"/>
            <c:bubble3D val="0"/>
            <c:spPr>
              <a:solidFill>
                <a:srgbClr val="F79646"/>
              </a:solidFill>
              <a:ln w="25400">
                <a:noFill/>
              </a:ln>
            </c:spPr>
            <c:extLst>
              <c:ext xmlns:c16="http://schemas.microsoft.com/office/drawing/2014/chart" uri="{C3380CC4-5D6E-409C-BE32-E72D297353CC}">
                <c16:uniqueId val="{00000015-912A-443F-8488-0FDFEC853FF1}"/>
              </c:ext>
            </c:extLst>
          </c:dPt>
          <c:dPt>
            <c:idx val="12"/>
            <c:invertIfNegative val="0"/>
            <c:bubble3D val="0"/>
            <c:spPr>
              <a:solidFill>
                <a:srgbClr val="AABAD7"/>
              </a:solidFill>
              <a:ln w="25400">
                <a:noFill/>
              </a:ln>
            </c:spPr>
            <c:extLst>
              <c:ext xmlns:c16="http://schemas.microsoft.com/office/drawing/2014/chart" uri="{C3380CC4-5D6E-409C-BE32-E72D297353CC}">
                <c16:uniqueId val="{00000017-912A-443F-8488-0FDFEC853FF1}"/>
              </c:ext>
            </c:extLst>
          </c:dPt>
          <c:dPt>
            <c:idx val="13"/>
            <c:invertIfNegative val="0"/>
            <c:bubble3D val="0"/>
            <c:spPr>
              <a:solidFill>
                <a:srgbClr val="D9AAA9"/>
              </a:solidFill>
              <a:ln w="25400">
                <a:noFill/>
              </a:ln>
            </c:spPr>
            <c:extLst>
              <c:ext xmlns:c16="http://schemas.microsoft.com/office/drawing/2014/chart" uri="{C3380CC4-5D6E-409C-BE32-E72D297353CC}">
                <c16:uniqueId val="{00000019-912A-443F-8488-0FDFEC853FF1}"/>
              </c:ext>
            </c:extLst>
          </c:dPt>
          <c:dPt>
            <c:idx val="14"/>
            <c:invertIfNegative val="0"/>
            <c:bubble3D val="0"/>
            <c:spPr>
              <a:solidFill>
                <a:srgbClr val="C6D6AC"/>
              </a:solidFill>
              <a:ln w="25400">
                <a:noFill/>
              </a:ln>
            </c:spPr>
            <c:extLst>
              <c:ext xmlns:c16="http://schemas.microsoft.com/office/drawing/2014/chart" uri="{C3380CC4-5D6E-409C-BE32-E72D297353CC}">
                <c16:uniqueId val="{0000001B-912A-443F-8488-0FDFEC853FF1}"/>
              </c:ext>
            </c:extLst>
          </c:dPt>
          <c:dPt>
            <c:idx val="15"/>
            <c:invertIfNegative val="0"/>
            <c:bubble3D val="0"/>
            <c:spPr>
              <a:solidFill>
                <a:srgbClr val="BAB0C9"/>
              </a:solidFill>
              <a:ln w="25400">
                <a:noFill/>
              </a:ln>
            </c:spPr>
            <c:extLst>
              <c:ext xmlns:c16="http://schemas.microsoft.com/office/drawing/2014/chart" uri="{C3380CC4-5D6E-409C-BE32-E72D297353CC}">
                <c16:uniqueId val="{0000001D-912A-443F-8488-0FDFEC853FF1}"/>
              </c:ext>
            </c:extLst>
          </c:dPt>
          <c:dPt>
            <c:idx val="16"/>
            <c:invertIfNegative val="0"/>
            <c:bubble3D val="0"/>
            <c:spPr>
              <a:solidFill>
                <a:srgbClr val="A9CEDC"/>
              </a:solidFill>
              <a:ln w="25400">
                <a:noFill/>
              </a:ln>
            </c:spPr>
            <c:extLst>
              <c:ext xmlns:c16="http://schemas.microsoft.com/office/drawing/2014/chart" uri="{C3380CC4-5D6E-409C-BE32-E72D297353CC}">
                <c16:uniqueId val="{0000001F-912A-443F-8488-0FDFEC853FF1}"/>
              </c:ext>
            </c:extLst>
          </c:dPt>
          <c:cat>
            <c:strRef>
              <c:f>'Data for Graph'!$B$19:$R$19</c:f>
              <c:strCache>
                <c:ptCount val="17"/>
                <c:pt idx="0">
                  <c:v>Staff Interaction</c:v>
                </c:pt>
                <c:pt idx="1">
                  <c:v>Staff Request</c:v>
                </c:pt>
                <c:pt idx="2">
                  <c:v>Peer Interaction </c:v>
                </c:pt>
                <c:pt idx="3">
                  <c:v>Prior Incident</c:v>
                </c:pt>
                <c:pt idx="4">
                  <c:v>Challenging Task</c:v>
                </c:pt>
                <c:pt idx="5">
                  <c:v>Noisy Environment</c:v>
                </c:pt>
                <c:pt idx="6">
                  <c:v>New/Changed Environment</c:v>
                </c:pt>
                <c:pt idx="7">
                  <c:v>Chane in Routine</c:v>
                </c:pt>
                <c:pt idx="8">
                  <c:v>Home Visit </c:v>
                </c:pt>
                <c:pt idx="9">
                  <c:v>Interaction with stranger</c:v>
                </c:pt>
                <c:pt idx="10">
                  <c:v>Medication</c:v>
                </c:pt>
                <c:pt idx="11">
                  <c:v>Medical</c:v>
                </c:pt>
                <c:pt idx="12">
                  <c:v>Transition</c:v>
                </c:pt>
                <c:pt idx="13">
                  <c:v>Transportation</c:v>
                </c:pt>
                <c:pt idx="14">
                  <c:v>Denied Item/Activity</c:v>
                </c:pt>
                <c:pt idx="15">
                  <c:v>Unknown</c:v>
                </c:pt>
                <c:pt idx="16">
                  <c:v>Other</c:v>
                </c:pt>
              </c:strCache>
            </c:strRef>
          </c:cat>
          <c:val>
            <c:numRef>
              <c:f>'Data for Graph'!$B$20:$R$20</c:f>
              <c:numCache>
                <c:formatCode>General</c:formatCode>
                <c:ptCount val="17"/>
                <c:pt idx="0">
                  <c:v>119</c:v>
                </c:pt>
                <c:pt idx="1">
                  <c:v>47</c:v>
                </c:pt>
                <c:pt idx="2">
                  <c:v>101</c:v>
                </c:pt>
                <c:pt idx="3">
                  <c:v>9</c:v>
                </c:pt>
                <c:pt idx="4">
                  <c:v>1</c:v>
                </c:pt>
                <c:pt idx="5">
                  <c:v>6</c:v>
                </c:pt>
                <c:pt idx="6">
                  <c:v>4</c:v>
                </c:pt>
                <c:pt idx="7">
                  <c:v>2</c:v>
                </c:pt>
                <c:pt idx="8">
                  <c:v>0</c:v>
                </c:pt>
                <c:pt idx="9">
                  <c:v>2</c:v>
                </c:pt>
                <c:pt idx="10">
                  <c:v>18</c:v>
                </c:pt>
                <c:pt idx="11">
                  <c:v>6</c:v>
                </c:pt>
                <c:pt idx="12">
                  <c:v>3</c:v>
                </c:pt>
                <c:pt idx="13">
                  <c:v>4</c:v>
                </c:pt>
                <c:pt idx="14">
                  <c:v>30</c:v>
                </c:pt>
                <c:pt idx="15">
                  <c:v>75</c:v>
                </c:pt>
                <c:pt idx="16">
                  <c:v>62</c:v>
                </c:pt>
              </c:numCache>
            </c:numRef>
          </c:val>
          <c:extLst>
            <c:ext xmlns:c16="http://schemas.microsoft.com/office/drawing/2014/chart" uri="{C3380CC4-5D6E-409C-BE32-E72D297353CC}">
              <c16:uniqueId val="{00000020-912A-443F-8488-0FDFEC853FF1}"/>
            </c:ext>
          </c:extLst>
        </c:ser>
        <c:dLbls>
          <c:showLegendKey val="0"/>
          <c:showVal val="0"/>
          <c:showCatName val="0"/>
          <c:showSerName val="0"/>
          <c:showPercent val="0"/>
          <c:showBubbleSize val="0"/>
        </c:dLbls>
        <c:gapWidth val="150"/>
        <c:axId val="2133036040"/>
        <c:axId val="2133029992"/>
      </c:barChart>
      <c:catAx>
        <c:axId val="2133036040"/>
        <c:scaling>
          <c:orientation val="minMax"/>
        </c:scaling>
        <c:delete val="0"/>
        <c:axPos val="b"/>
        <c:numFmt formatCode="General" sourceLinked="1"/>
        <c:majorTickMark val="out"/>
        <c:minorTickMark val="none"/>
        <c:tickLblPos val="nextTo"/>
        <c:spPr>
          <a:ln w="3175">
            <a:solidFill>
              <a:srgbClr val="808080"/>
            </a:solidFill>
            <a:prstDash val="solid"/>
          </a:ln>
        </c:spPr>
        <c:txPr>
          <a:bodyPr rot="-2700000" vert="horz"/>
          <a:lstStyle/>
          <a:p>
            <a:pPr>
              <a:defRPr sz="1200" b="1" i="0" u="none" strike="noStrike" baseline="0">
                <a:solidFill>
                  <a:srgbClr val="000000"/>
                </a:solidFill>
                <a:latin typeface="Calibri"/>
                <a:ea typeface="Calibri"/>
                <a:cs typeface="Calibri"/>
              </a:defRPr>
            </a:pPr>
            <a:endParaRPr lang="en-US"/>
          </a:p>
        </c:txPr>
        <c:crossAx val="2133029992"/>
        <c:crosses val="autoZero"/>
        <c:auto val="1"/>
        <c:lblAlgn val="ctr"/>
        <c:lblOffset val="100"/>
        <c:tickLblSkip val="1"/>
        <c:tickMarkSkip val="1"/>
        <c:noMultiLvlLbl val="0"/>
      </c:catAx>
      <c:valAx>
        <c:axId val="2133029992"/>
        <c:scaling>
          <c:orientation val="minMax"/>
        </c:scaling>
        <c:delete val="0"/>
        <c:axPos val="l"/>
        <c:majorGridlines>
          <c:spPr>
            <a:ln w="3175">
              <a:solidFill>
                <a:srgbClr val="808080"/>
              </a:solidFill>
              <a:prstDash val="solid"/>
            </a:ln>
          </c:spPr>
        </c:majorGridlines>
        <c:numFmt formatCode="General" sourceLinked="1"/>
        <c:majorTickMark val="out"/>
        <c:minorTickMark val="none"/>
        <c:tickLblPos val="nextTo"/>
        <c:spPr>
          <a:ln w="3175">
            <a:solidFill>
              <a:srgbClr val="808080"/>
            </a:solidFill>
            <a:prstDash val="solid"/>
          </a:ln>
        </c:spPr>
        <c:txPr>
          <a:bodyPr rot="0" vert="horz"/>
          <a:lstStyle/>
          <a:p>
            <a:pPr>
              <a:defRPr sz="1600" b="1" i="0" u="none" strike="noStrike" baseline="0">
                <a:solidFill>
                  <a:srgbClr val="000000"/>
                </a:solidFill>
                <a:latin typeface="Calibri"/>
                <a:ea typeface="Calibri"/>
                <a:cs typeface="Calibri"/>
              </a:defRPr>
            </a:pPr>
            <a:endParaRPr lang="en-US"/>
          </a:p>
        </c:txPr>
        <c:crossAx val="2133036040"/>
        <c:crosses val="autoZero"/>
        <c:crossBetween val="between"/>
      </c:valAx>
      <c:spPr>
        <a:solidFill>
          <a:srgbClr val="FFFFFF"/>
        </a:solidFill>
        <a:ln w="25400">
          <a:noFill/>
        </a:ln>
      </c:spPr>
    </c:plotArea>
    <c:plotVisOnly val="1"/>
    <c:dispBlanksAs val="gap"/>
    <c:showDLblsOverMax val="0"/>
  </c:chart>
  <c:spPr>
    <a:solidFill>
      <a:srgbClr val="FFFFFF"/>
    </a:solidFill>
    <a:ln w="3175">
      <a:noFill/>
      <a:prstDash val="solid"/>
    </a:ln>
  </c:spPr>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486672499270902E-2"/>
          <c:y val="0.14732887180933499"/>
          <c:w val="0.95351332750072904"/>
          <c:h val="0.66490349071743804"/>
        </c:manualLayout>
      </c:layout>
      <c:barChart>
        <c:barDir val="col"/>
        <c:grouping val="clustered"/>
        <c:varyColors val="1"/>
        <c:ser>
          <c:idx val="0"/>
          <c:order val="0"/>
          <c:spPr>
            <a:solidFill>
              <a:srgbClr val="4F81BD"/>
            </a:solidFill>
            <a:ln w="25400">
              <a:noFill/>
            </a:ln>
          </c:spPr>
          <c:invertIfNegative val="0"/>
          <c:dPt>
            <c:idx val="0"/>
            <c:invertIfNegative val="0"/>
            <c:bubble3D val="0"/>
            <c:spPr>
              <a:solidFill>
                <a:srgbClr val="40699C"/>
              </a:solidFill>
              <a:ln w="25400">
                <a:noFill/>
              </a:ln>
            </c:spPr>
            <c:extLst>
              <c:ext xmlns:c16="http://schemas.microsoft.com/office/drawing/2014/chart" uri="{C3380CC4-5D6E-409C-BE32-E72D297353CC}">
                <c16:uniqueId val="{00000001-5CF7-430B-94FA-1362117DDF7F}"/>
              </c:ext>
            </c:extLst>
          </c:dPt>
          <c:dPt>
            <c:idx val="1"/>
            <c:invertIfNegative val="0"/>
            <c:bubble3D val="0"/>
            <c:spPr>
              <a:solidFill>
                <a:srgbClr val="9E413E"/>
              </a:solidFill>
              <a:ln w="25400">
                <a:noFill/>
              </a:ln>
            </c:spPr>
            <c:extLst>
              <c:ext xmlns:c16="http://schemas.microsoft.com/office/drawing/2014/chart" uri="{C3380CC4-5D6E-409C-BE32-E72D297353CC}">
                <c16:uniqueId val="{00000003-5CF7-430B-94FA-1362117DDF7F}"/>
              </c:ext>
            </c:extLst>
          </c:dPt>
          <c:dPt>
            <c:idx val="2"/>
            <c:invertIfNegative val="0"/>
            <c:bubble3D val="0"/>
            <c:spPr>
              <a:solidFill>
                <a:srgbClr val="7F9A48"/>
              </a:solidFill>
              <a:ln w="25400">
                <a:noFill/>
              </a:ln>
            </c:spPr>
            <c:extLst>
              <c:ext xmlns:c16="http://schemas.microsoft.com/office/drawing/2014/chart" uri="{C3380CC4-5D6E-409C-BE32-E72D297353CC}">
                <c16:uniqueId val="{00000005-5CF7-430B-94FA-1362117DDF7F}"/>
              </c:ext>
            </c:extLst>
          </c:dPt>
          <c:dPt>
            <c:idx val="3"/>
            <c:invertIfNegative val="0"/>
            <c:bubble3D val="0"/>
            <c:spPr>
              <a:solidFill>
                <a:srgbClr val="695185"/>
              </a:solidFill>
              <a:ln w="25400">
                <a:noFill/>
              </a:ln>
            </c:spPr>
            <c:extLst>
              <c:ext xmlns:c16="http://schemas.microsoft.com/office/drawing/2014/chart" uri="{C3380CC4-5D6E-409C-BE32-E72D297353CC}">
                <c16:uniqueId val="{00000007-5CF7-430B-94FA-1362117DDF7F}"/>
              </c:ext>
            </c:extLst>
          </c:dPt>
          <c:dPt>
            <c:idx val="4"/>
            <c:invertIfNegative val="0"/>
            <c:bubble3D val="0"/>
            <c:spPr>
              <a:solidFill>
                <a:srgbClr val="3C8DA3"/>
              </a:solidFill>
              <a:ln w="25400">
                <a:noFill/>
              </a:ln>
            </c:spPr>
            <c:extLst>
              <c:ext xmlns:c16="http://schemas.microsoft.com/office/drawing/2014/chart" uri="{C3380CC4-5D6E-409C-BE32-E72D297353CC}">
                <c16:uniqueId val="{00000009-5CF7-430B-94FA-1362117DDF7F}"/>
              </c:ext>
            </c:extLst>
          </c:dPt>
          <c:dPt>
            <c:idx val="5"/>
            <c:invertIfNegative val="0"/>
            <c:bubble3D val="0"/>
            <c:spPr>
              <a:solidFill>
                <a:srgbClr val="CC7B38"/>
              </a:solidFill>
              <a:ln w="25400">
                <a:noFill/>
              </a:ln>
            </c:spPr>
            <c:extLst>
              <c:ext xmlns:c16="http://schemas.microsoft.com/office/drawing/2014/chart" uri="{C3380CC4-5D6E-409C-BE32-E72D297353CC}">
                <c16:uniqueId val="{0000000B-5CF7-430B-94FA-1362117DDF7F}"/>
              </c:ext>
            </c:extLst>
          </c:dPt>
          <c:dPt>
            <c:idx val="7"/>
            <c:invertIfNegative val="0"/>
            <c:bubble3D val="0"/>
            <c:spPr>
              <a:solidFill>
                <a:srgbClr val="C0504D"/>
              </a:solidFill>
              <a:ln w="25400">
                <a:noFill/>
              </a:ln>
            </c:spPr>
            <c:extLst>
              <c:ext xmlns:c16="http://schemas.microsoft.com/office/drawing/2014/chart" uri="{C3380CC4-5D6E-409C-BE32-E72D297353CC}">
                <c16:uniqueId val="{0000000D-5CF7-430B-94FA-1362117DDF7F}"/>
              </c:ext>
            </c:extLst>
          </c:dPt>
          <c:dPt>
            <c:idx val="8"/>
            <c:invertIfNegative val="0"/>
            <c:bubble3D val="0"/>
            <c:spPr>
              <a:solidFill>
                <a:srgbClr val="9BBB59"/>
              </a:solidFill>
              <a:ln w="25400">
                <a:noFill/>
              </a:ln>
            </c:spPr>
            <c:extLst>
              <c:ext xmlns:c16="http://schemas.microsoft.com/office/drawing/2014/chart" uri="{C3380CC4-5D6E-409C-BE32-E72D297353CC}">
                <c16:uniqueId val="{0000000F-5CF7-430B-94FA-1362117DDF7F}"/>
              </c:ext>
            </c:extLst>
          </c:dPt>
          <c:dPt>
            <c:idx val="9"/>
            <c:invertIfNegative val="0"/>
            <c:bubble3D val="0"/>
            <c:spPr>
              <a:solidFill>
                <a:srgbClr val="8064A2"/>
              </a:solidFill>
              <a:ln w="25400">
                <a:noFill/>
              </a:ln>
            </c:spPr>
            <c:extLst>
              <c:ext xmlns:c16="http://schemas.microsoft.com/office/drawing/2014/chart" uri="{C3380CC4-5D6E-409C-BE32-E72D297353CC}">
                <c16:uniqueId val="{00000011-5CF7-430B-94FA-1362117DDF7F}"/>
              </c:ext>
            </c:extLst>
          </c:dPt>
          <c:dPt>
            <c:idx val="10"/>
            <c:invertIfNegative val="0"/>
            <c:bubble3D val="0"/>
            <c:spPr>
              <a:solidFill>
                <a:srgbClr val="4BACC6"/>
              </a:solidFill>
              <a:ln w="25400">
                <a:noFill/>
              </a:ln>
            </c:spPr>
            <c:extLst>
              <c:ext xmlns:c16="http://schemas.microsoft.com/office/drawing/2014/chart" uri="{C3380CC4-5D6E-409C-BE32-E72D297353CC}">
                <c16:uniqueId val="{00000013-5CF7-430B-94FA-1362117DDF7F}"/>
              </c:ext>
            </c:extLst>
          </c:dPt>
          <c:dPt>
            <c:idx val="11"/>
            <c:invertIfNegative val="0"/>
            <c:bubble3D val="0"/>
            <c:spPr>
              <a:solidFill>
                <a:srgbClr val="F79646"/>
              </a:solidFill>
              <a:ln w="25400">
                <a:noFill/>
              </a:ln>
            </c:spPr>
            <c:extLst>
              <c:ext xmlns:c16="http://schemas.microsoft.com/office/drawing/2014/chart" uri="{C3380CC4-5D6E-409C-BE32-E72D297353CC}">
                <c16:uniqueId val="{00000015-5CF7-430B-94FA-1362117DDF7F}"/>
              </c:ext>
            </c:extLst>
          </c:dPt>
          <c:dPt>
            <c:idx val="12"/>
            <c:invertIfNegative val="0"/>
            <c:bubble3D val="0"/>
            <c:spPr>
              <a:solidFill>
                <a:srgbClr val="AABAD7"/>
              </a:solidFill>
              <a:ln w="25400">
                <a:noFill/>
              </a:ln>
            </c:spPr>
            <c:extLst>
              <c:ext xmlns:c16="http://schemas.microsoft.com/office/drawing/2014/chart" uri="{C3380CC4-5D6E-409C-BE32-E72D297353CC}">
                <c16:uniqueId val="{00000017-5CF7-430B-94FA-1362117DDF7F}"/>
              </c:ext>
            </c:extLst>
          </c:dPt>
          <c:dPt>
            <c:idx val="13"/>
            <c:invertIfNegative val="0"/>
            <c:bubble3D val="0"/>
            <c:spPr>
              <a:solidFill>
                <a:srgbClr val="D9AAA9"/>
              </a:solidFill>
              <a:ln w="25400">
                <a:noFill/>
              </a:ln>
            </c:spPr>
            <c:extLst>
              <c:ext xmlns:c16="http://schemas.microsoft.com/office/drawing/2014/chart" uri="{C3380CC4-5D6E-409C-BE32-E72D297353CC}">
                <c16:uniqueId val="{00000019-5CF7-430B-94FA-1362117DDF7F}"/>
              </c:ext>
            </c:extLst>
          </c:dPt>
          <c:cat>
            <c:strRef>
              <c:f>'Data for Graph'!$B$11:$L$11</c:f>
              <c:strCache>
                <c:ptCount val="11"/>
                <c:pt idx="0">
                  <c:v>Chemical Use</c:v>
                </c:pt>
                <c:pt idx="1">
                  <c:v>Verbal threat</c:v>
                </c:pt>
                <c:pt idx="2">
                  <c:v>Physical Assault</c:v>
                </c:pt>
                <c:pt idx="3">
                  <c:v>Physical Threat</c:v>
                </c:pt>
                <c:pt idx="4">
                  <c:v>Self-injurious/suicidal ideation</c:v>
                </c:pt>
                <c:pt idx="5">
                  <c:v>Inapp Sexual Behavior</c:v>
                </c:pt>
                <c:pt idx="6">
                  <c:v>Property Damage</c:v>
                </c:pt>
                <c:pt idx="7">
                  <c:v>SIB</c:v>
                </c:pt>
                <c:pt idx="8">
                  <c:v>Elopement</c:v>
                </c:pt>
                <c:pt idx="9">
                  <c:v>Medication Non Compliance</c:v>
                </c:pt>
                <c:pt idx="10">
                  <c:v>Other</c:v>
                </c:pt>
              </c:strCache>
            </c:strRef>
          </c:cat>
          <c:val>
            <c:numRef>
              <c:f>'Data for Graph'!$B$12:$L$12</c:f>
              <c:numCache>
                <c:formatCode>General</c:formatCode>
                <c:ptCount val="11"/>
                <c:pt idx="0">
                  <c:v>0</c:v>
                </c:pt>
                <c:pt idx="1">
                  <c:v>19</c:v>
                </c:pt>
                <c:pt idx="2">
                  <c:v>106</c:v>
                </c:pt>
                <c:pt idx="3">
                  <c:v>33</c:v>
                </c:pt>
                <c:pt idx="4">
                  <c:v>57</c:v>
                </c:pt>
                <c:pt idx="5">
                  <c:v>8</c:v>
                </c:pt>
                <c:pt idx="6">
                  <c:v>39</c:v>
                </c:pt>
                <c:pt idx="7">
                  <c:v>40</c:v>
                </c:pt>
                <c:pt idx="8">
                  <c:v>104</c:v>
                </c:pt>
                <c:pt idx="9">
                  <c:v>0</c:v>
                </c:pt>
                <c:pt idx="10">
                  <c:v>23</c:v>
                </c:pt>
              </c:numCache>
            </c:numRef>
          </c:val>
          <c:extLst>
            <c:ext xmlns:c16="http://schemas.microsoft.com/office/drawing/2014/chart" uri="{C3380CC4-5D6E-409C-BE32-E72D297353CC}">
              <c16:uniqueId val="{0000001A-5CF7-430B-94FA-1362117DDF7F}"/>
            </c:ext>
          </c:extLst>
        </c:ser>
        <c:dLbls>
          <c:showLegendKey val="0"/>
          <c:showVal val="0"/>
          <c:showCatName val="0"/>
          <c:showSerName val="0"/>
          <c:showPercent val="0"/>
          <c:showBubbleSize val="0"/>
        </c:dLbls>
        <c:gapWidth val="150"/>
        <c:axId val="2096717112"/>
        <c:axId val="2096720408"/>
      </c:barChart>
      <c:catAx>
        <c:axId val="2096717112"/>
        <c:scaling>
          <c:orientation val="minMax"/>
        </c:scaling>
        <c:delete val="0"/>
        <c:axPos val="b"/>
        <c:numFmt formatCode="General" sourceLinked="1"/>
        <c:majorTickMark val="out"/>
        <c:minorTickMark val="none"/>
        <c:tickLblPos val="nextTo"/>
        <c:spPr>
          <a:ln w="3175">
            <a:solidFill>
              <a:srgbClr val="808080"/>
            </a:solidFill>
            <a:prstDash val="solid"/>
          </a:ln>
        </c:spPr>
        <c:txPr>
          <a:bodyPr rot="-2700000" vert="horz"/>
          <a:lstStyle/>
          <a:p>
            <a:pPr>
              <a:defRPr sz="1100" b="1" i="0" u="none" strike="noStrike" baseline="0">
                <a:solidFill>
                  <a:srgbClr val="000000"/>
                </a:solidFill>
                <a:latin typeface="Calibri"/>
                <a:ea typeface="Calibri"/>
                <a:cs typeface="Calibri"/>
              </a:defRPr>
            </a:pPr>
            <a:endParaRPr lang="en-US"/>
          </a:p>
        </c:txPr>
        <c:crossAx val="2096720408"/>
        <c:crosses val="autoZero"/>
        <c:auto val="1"/>
        <c:lblAlgn val="ctr"/>
        <c:lblOffset val="100"/>
        <c:tickLblSkip val="1"/>
        <c:tickMarkSkip val="1"/>
        <c:noMultiLvlLbl val="0"/>
      </c:catAx>
      <c:valAx>
        <c:axId val="2096720408"/>
        <c:scaling>
          <c:orientation val="minMax"/>
        </c:scaling>
        <c:delete val="0"/>
        <c:axPos val="l"/>
        <c:majorGridlines>
          <c:spPr>
            <a:ln w="3175">
              <a:solidFill>
                <a:srgbClr val="808080"/>
              </a:solidFill>
              <a:prstDash val="solid"/>
            </a:ln>
          </c:spPr>
        </c:majorGridlines>
        <c:numFmt formatCode="General" sourceLinked="1"/>
        <c:majorTickMark val="out"/>
        <c:minorTickMark val="none"/>
        <c:tickLblPos val="nextTo"/>
        <c:spPr>
          <a:ln w="3175">
            <a:solidFill>
              <a:srgbClr val="808080"/>
            </a:solidFill>
            <a:prstDash val="solid"/>
          </a:ln>
        </c:spPr>
        <c:txPr>
          <a:bodyPr rot="0" vert="horz"/>
          <a:lstStyle/>
          <a:p>
            <a:pPr>
              <a:defRPr sz="1600" b="1" i="0" u="none" strike="noStrike" baseline="0">
                <a:solidFill>
                  <a:srgbClr val="000000"/>
                </a:solidFill>
                <a:latin typeface="Calibri"/>
                <a:ea typeface="Calibri"/>
                <a:cs typeface="Calibri"/>
              </a:defRPr>
            </a:pPr>
            <a:endParaRPr lang="en-US"/>
          </a:p>
        </c:txPr>
        <c:crossAx val="2096717112"/>
        <c:crosses val="autoZero"/>
        <c:crossBetween val="between"/>
      </c:valAx>
      <c:spPr>
        <a:solidFill>
          <a:srgbClr val="FFFFFF"/>
        </a:solidFill>
        <a:ln w="25400">
          <a:noFill/>
        </a:ln>
      </c:spPr>
    </c:plotArea>
    <c:plotVisOnly val="1"/>
    <c:dispBlanksAs val="gap"/>
    <c:showDLblsOverMax val="0"/>
  </c:chart>
  <c:spPr>
    <a:solidFill>
      <a:srgbClr val="FFFFFF"/>
    </a:solidFill>
    <a:ln w="3175">
      <a:noFill/>
      <a:prstDash val="solid"/>
    </a:ln>
  </c:spPr>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8-02-06T10:31:37.016" idx="3">
    <p:pos x="10" y="10"/>
    <p:text>update from recent onsites</p:text>
    <p:extLst>
      <p:ext uri="{C676402C-5697-4E1C-873F-D02D1690AC5C}">
        <p15:threadingInfo xmlns:p15="http://schemas.microsoft.com/office/powerpoint/2012/main" timeZoneBias="360"/>
      </p:ext>
    </p:extLst>
  </p:cm>
  <p:cm authorId="1" dt="2018-02-06T10:31:46.911" idx="4">
    <p:pos x="106" y="106"/>
    <p:text/>
    <p:extLst>
      <p:ext uri="{C676402C-5697-4E1C-873F-D02D1690AC5C}">
        <p15:threadingInfo xmlns:p15="http://schemas.microsoft.com/office/powerpoint/2012/main" timeZoneBias="360"/>
      </p:ext>
    </p:extLst>
  </p:cm>
</p:cmLst>
</file>

<file path=ppt/drawings/drawing1.xml><?xml version="1.0" encoding="utf-8"?>
<c:userShapes xmlns:c="http://schemas.openxmlformats.org/drawingml/2006/chart">
  <cdr:relSizeAnchor xmlns:cdr="http://schemas.openxmlformats.org/drawingml/2006/chartDrawing">
    <cdr:from>
      <cdr:x>0.11806</cdr:x>
      <cdr:y>0.05617</cdr:y>
    </cdr:from>
    <cdr:to>
      <cdr:x>0.47778</cdr:x>
      <cdr:y>0.11635</cdr:y>
    </cdr:to>
    <cdr:sp macro="" textlink="">
      <cdr:nvSpPr>
        <cdr:cNvPr id="2" name="TextBox 1"/>
        <cdr:cNvSpPr txBox="1"/>
      </cdr:nvSpPr>
      <cdr:spPr>
        <a:xfrm xmlns:a="http://schemas.openxmlformats.org/drawingml/2006/main">
          <a:off x="539750" y="177800"/>
          <a:ext cx="1644650" cy="1905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500" dirty="0"/>
            <a:t>Initial</a:t>
          </a:r>
          <a:r>
            <a:rPr lang="en-US" sz="1100" baseline="0" dirty="0"/>
            <a:t> </a:t>
          </a:r>
          <a:r>
            <a:rPr lang="en-US" sz="1500" baseline="0" dirty="0"/>
            <a:t>Observation</a:t>
          </a:r>
          <a:endParaRPr lang="en-US" sz="1500" dirty="0"/>
        </a:p>
      </cdr:txBody>
    </cdr:sp>
  </cdr:relSizeAnchor>
  <cdr:relSizeAnchor xmlns:cdr="http://schemas.openxmlformats.org/drawingml/2006/chartDrawing">
    <cdr:from>
      <cdr:x>0.68611</cdr:x>
      <cdr:y>0</cdr:y>
    </cdr:from>
    <cdr:to>
      <cdr:x>0.89028</cdr:x>
      <cdr:y>0.13641</cdr:y>
    </cdr:to>
    <cdr:sp macro="" textlink="">
      <cdr:nvSpPr>
        <cdr:cNvPr id="3" name="TextBox 1"/>
        <cdr:cNvSpPr txBox="1"/>
      </cdr:nvSpPr>
      <cdr:spPr>
        <a:xfrm xmlns:a="http://schemas.openxmlformats.org/drawingml/2006/main">
          <a:off x="3136900" y="0"/>
          <a:ext cx="933450" cy="4318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500" dirty="0"/>
            <a:t>Post-training (3 months)</a:t>
          </a:r>
          <a:r>
            <a:rPr lang="en-US" sz="1500" baseline="0" dirty="0"/>
            <a:t> </a:t>
          </a:r>
          <a:endParaRPr lang="en-US" sz="1500" dirty="0"/>
        </a:p>
      </cdr:txBody>
    </cdr:sp>
  </cdr:relSizeAnchor>
</c:userShapes>
</file>

<file path=ppt/drawings/drawing2.xml><?xml version="1.0" encoding="utf-8"?>
<c:userShapes xmlns:c="http://schemas.openxmlformats.org/drawingml/2006/chart">
  <cdr:relSizeAnchor xmlns:cdr="http://schemas.openxmlformats.org/drawingml/2006/chartDrawing">
    <cdr:from>
      <cdr:x>0.05304</cdr:x>
      <cdr:y>0.83322</cdr:y>
    </cdr:from>
    <cdr:to>
      <cdr:x>0.87746</cdr:x>
      <cdr:y>1</cdr:y>
    </cdr:to>
    <cdr:sp macro="" textlink="">
      <cdr:nvSpPr>
        <cdr:cNvPr id="2" name="TextBox 1">
          <a:extLst xmlns:a="http://schemas.openxmlformats.org/drawingml/2006/main">
            <a:ext uri="{FF2B5EF4-FFF2-40B4-BE49-F238E27FC236}">
              <a16:creationId xmlns:a16="http://schemas.microsoft.com/office/drawing/2014/main" id="{E2376594-5058-6B43-A89D-BB7C160862F6}"/>
            </a:ext>
          </a:extLst>
        </cdr:cNvPr>
        <cdr:cNvSpPr txBox="1"/>
      </cdr:nvSpPr>
      <cdr:spPr>
        <a:xfrm xmlns:a="http://schemas.openxmlformats.org/drawingml/2006/main">
          <a:off x="611616" y="3946395"/>
          <a:ext cx="9507204" cy="78992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800"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9B0124-2F64-5945-A12B-7B81DB5CC1EF}" type="datetimeFigureOut">
              <a:rPr lang="en-US" smtClean="0"/>
              <a:t>4/22/21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53B46A-D643-0A49-93D2-6742FCA04024}" type="slidenum">
              <a:rPr lang="en-US" smtClean="0"/>
              <a:t>‹#›</a:t>
            </a:fld>
            <a:endParaRPr lang="en-US"/>
          </a:p>
        </p:txBody>
      </p:sp>
    </p:spTree>
    <p:extLst>
      <p:ext uri="{BB962C8B-B14F-4D97-AF65-F5344CB8AC3E}">
        <p14:creationId xmlns:p14="http://schemas.microsoft.com/office/powerpoint/2010/main" val="994105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shows a triangle that represents a multi tiered system of support for implementing person centered and positive support practices. The triangle is divided into 3 sections: the base  of triangle is the universal stage: strategies that are used to support everyone, the middle of the Triangle is the Secondary stage: these strategies build on universal and and an extra layer of support,  not all people will need this level of support and finally the top of the triangle is the Tertiary stage: very few people will need this level of support.  This 3rd level builds on the other two levels and adds specific additional supports, The yellow that outlines the triangle represents culture. Culture is a part  of everything we do.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multi tiered system is simply a system that starts with the universal tier and implements person-centered and positive support practices that are used with everyone.  This includes a wide variety of strategies such as teaching positive social skills, relationship building, empathy, cultural responsiveness, and person-centered thinking skills.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Supporting all people includes ,people supported, families and the workforce. with these universal practices supports people to have a life that makes sense to them and increases their quality of life.  When people have a life that makes sense to them it is less likely that they will need tier 2 and 3 supports. For some people they may need additional support to have a life that makes sense and is meaningful – these are tier 2 supports. The universal supports are still in place but maybe we need to add a social skills group or maybe they need a formal person centered plan to help them figure out an area of their life that doesn’t make sense.  These additional supports may be all that is needed.  For a few people, they will need more specific additional supports.  This is where a Positive support plan might be added.  Tier 3 includes universal support as well.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a:p>
            <a:r>
              <a:rPr lang="en-US" sz="1200" dirty="0"/>
              <a:t>Person Centered Thinking and Planning</a:t>
            </a:r>
          </a:p>
          <a:p>
            <a:r>
              <a:rPr lang="en-US" sz="1200" dirty="0"/>
              <a:t>Positive Behavior Support</a:t>
            </a:r>
          </a:p>
          <a:p>
            <a:r>
              <a:rPr lang="en-US" sz="1200" dirty="0"/>
              <a:t>Cultural Humility and Responsiveness</a:t>
            </a:r>
          </a:p>
          <a:p>
            <a:endParaRPr lang="en-US" dirty="0"/>
          </a:p>
        </p:txBody>
      </p:sp>
      <p:sp>
        <p:nvSpPr>
          <p:cNvPr id="4" name="Slide Number Placeholder 3"/>
          <p:cNvSpPr>
            <a:spLocks noGrp="1"/>
          </p:cNvSpPr>
          <p:nvPr>
            <p:ph type="sldNum" sz="quarter" idx="5"/>
          </p:nvPr>
        </p:nvSpPr>
        <p:spPr/>
        <p:txBody>
          <a:bodyPr/>
          <a:lstStyle/>
          <a:p>
            <a:fld id="{F253B46A-D643-0A49-93D2-6742FCA04024}" type="slidenum">
              <a:rPr lang="en-US" smtClean="0"/>
              <a:t>3</a:t>
            </a:fld>
            <a:endParaRPr lang="en-US"/>
          </a:p>
        </p:txBody>
      </p:sp>
    </p:spTree>
    <p:extLst>
      <p:ext uri="{BB962C8B-B14F-4D97-AF65-F5344CB8AC3E}">
        <p14:creationId xmlns:p14="http://schemas.microsoft.com/office/powerpoint/2010/main" val="3891730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Verbal reference to org-wide</a:t>
            </a:r>
            <a:r>
              <a:rPr lang="en-US" baseline="0" dirty="0"/>
              <a:t> team training</a:t>
            </a:r>
            <a:endParaRPr lang="en-US" dirty="0"/>
          </a:p>
        </p:txBody>
      </p:sp>
      <p:sp>
        <p:nvSpPr>
          <p:cNvPr id="4" name="Slide Number Placeholder 3"/>
          <p:cNvSpPr>
            <a:spLocks noGrp="1"/>
          </p:cNvSpPr>
          <p:nvPr>
            <p:ph type="sldNum" sz="quarter" idx="10"/>
          </p:nvPr>
        </p:nvSpPr>
        <p:spPr/>
        <p:txBody>
          <a:bodyPr/>
          <a:lstStyle/>
          <a:p>
            <a:fld id="{C65F697D-DC3A-C846-AD39-14FEF0AD8BBC}" type="slidenum">
              <a:rPr lang="en-US" smtClean="0"/>
              <a:t>4</a:t>
            </a:fld>
            <a:endParaRPr lang="en-US"/>
          </a:p>
        </p:txBody>
      </p:sp>
    </p:spTree>
    <p:extLst>
      <p:ext uri="{BB962C8B-B14F-4D97-AF65-F5344CB8AC3E}">
        <p14:creationId xmlns:p14="http://schemas.microsoft.com/office/powerpoint/2010/main" val="1231643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Rachel does slides 8-15</a:t>
            </a:r>
          </a:p>
        </p:txBody>
      </p:sp>
      <p:sp>
        <p:nvSpPr>
          <p:cNvPr id="4" name="Slide Number Placeholder 3"/>
          <p:cNvSpPr>
            <a:spLocks noGrp="1"/>
          </p:cNvSpPr>
          <p:nvPr>
            <p:ph type="sldNum" sz="quarter" idx="10"/>
          </p:nvPr>
        </p:nvSpPr>
        <p:spPr/>
        <p:txBody>
          <a:bodyPr/>
          <a:lstStyle/>
          <a:p>
            <a:fld id="{38096DCE-9CD5-2F42-A224-59928D103C61}" type="slidenum">
              <a:rPr lang="en-US" smtClean="0"/>
              <a:t>14</a:t>
            </a:fld>
            <a:endParaRPr lang="en-US"/>
          </a:p>
        </p:txBody>
      </p:sp>
    </p:spTree>
    <p:extLst>
      <p:ext uri="{BB962C8B-B14F-4D97-AF65-F5344CB8AC3E}">
        <p14:creationId xmlns:p14="http://schemas.microsoft.com/office/powerpoint/2010/main" val="1432982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Shape 57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579" name="Shape 5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13054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Shape 5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584" name="Shape 5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3756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619A86-9A1C-4BF1-BA0E-41ACA0852B43}" type="slidenum">
              <a:rPr lang="en-US" smtClean="0"/>
              <a:pPr/>
              <a:t>18</a:t>
            </a:fld>
            <a:endParaRPr lang="en-US"/>
          </a:p>
        </p:txBody>
      </p:sp>
    </p:spTree>
    <p:extLst>
      <p:ext uri="{BB962C8B-B14F-4D97-AF65-F5344CB8AC3E}">
        <p14:creationId xmlns:p14="http://schemas.microsoft.com/office/powerpoint/2010/main" val="75931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53B46A-D643-0A49-93D2-6742FCA04024}" type="slidenum">
              <a:rPr lang="en-US" smtClean="0"/>
              <a:t>40</a:t>
            </a:fld>
            <a:endParaRPr lang="en-US"/>
          </a:p>
        </p:txBody>
      </p:sp>
    </p:spTree>
    <p:extLst>
      <p:ext uri="{BB962C8B-B14F-4D97-AF65-F5344CB8AC3E}">
        <p14:creationId xmlns:p14="http://schemas.microsoft.com/office/powerpoint/2010/main" val="39625939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6.emf"/><Relationship Id="rId4" Type="http://schemas.openxmlformats.org/officeDocument/2006/relationships/image" Target="../media/image5.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g"/><Relationship Id="rId1" Type="http://schemas.openxmlformats.org/officeDocument/2006/relationships/slideMaster" Target="../slideMasters/slideMaster1.xml"/><Relationship Id="rId5" Type="http://schemas.openxmlformats.org/officeDocument/2006/relationships/image" Target="../media/image6.emf"/><Relationship Id="rId4" Type="http://schemas.openxmlformats.org/officeDocument/2006/relationships/image" Target="../media/image5.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g"/><Relationship Id="rId1" Type="http://schemas.openxmlformats.org/officeDocument/2006/relationships/slideMaster" Target="../slideMasters/slideMaster1.xml"/><Relationship Id="rId5" Type="http://schemas.openxmlformats.org/officeDocument/2006/relationships/image" Target="../media/image6.emf"/><Relationship Id="rId4" Type="http://schemas.openxmlformats.org/officeDocument/2006/relationships/image" Target="../media/image5.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Rectangle 8"/>
          <p:cNvSpPr/>
          <p:nvPr userDrawn="1"/>
        </p:nvSpPr>
        <p:spPr>
          <a:xfrm>
            <a:off x="1" y="-1"/>
            <a:ext cx="9144000" cy="68580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rotWithShape="1">
          <a:blip r:embed="rId2"/>
          <a:srcRect l="4026" r="3467"/>
          <a:stretch/>
        </p:blipFill>
        <p:spPr>
          <a:xfrm>
            <a:off x="0" y="-1"/>
            <a:ext cx="9144000" cy="4363851"/>
          </a:xfrm>
          <a:prstGeom prst="rect">
            <a:avLst/>
          </a:prstGeom>
        </p:spPr>
      </p:pic>
      <p:sp>
        <p:nvSpPr>
          <p:cNvPr id="14" name="Rectangle 13"/>
          <p:cNvSpPr/>
          <p:nvPr userDrawn="1"/>
        </p:nvSpPr>
        <p:spPr>
          <a:xfrm>
            <a:off x="3968751" y="0"/>
            <a:ext cx="5175250" cy="4357744"/>
          </a:xfrm>
          <a:prstGeom prst="rect">
            <a:avLst/>
          </a:prstGeom>
          <a:gradFill flip="none" rotWithShape="1">
            <a:gsLst>
              <a:gs pos="0">
                <a:schemeClr val="tx1">
                  <a:alpha val="20000"/>
                </a:schemeClr>
              </a:gs>
              <a:gs pos="100000">
                <a:srgbClr val="FFFFFF">
                  <a:alpha val="0"/>
                </a:srgbClr>
              </a:gs>
            </a:gsLst>
            <a:lin ang="105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7076291" y="4576517"/>
            <a:ext cx="2067710" cy="2281483"/>
          </a:xfrm>
          <a:prstGeom prst="rect">
            <a:avLst/>
          </a:prstGeom>
          <a:solidFill>
            <a:srgbClr val="FFCC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7" name="Rectangle 16"/>
          <p:cNvSpPr/>
          <p:nvPr userDrawn="1"/>
        </p:nvSpPr>
        <p:spPr>
          <a:xfrm>
            <a:off x="1" y="4576517"/>
            <a:ext cx="6830960" cy="2281483"/>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pic>
        <p:nvPicPr>
          <p:cNvPr id="23" name="Picture 22"/>
          <p:cNvPicPr>
            <a:picLocks noChangeAspect="1"/>
          </p:cNvPicPr>
          <p:nvPr userDrawn="1"/>
        </p:nvPicPr>
        <p:blipFill>
          <a:blip r:embed="rId3"/>
          <a:stretch>
            <a:fillRect/>
          </a:stretch>
        </p:blipFill>
        <p:spPr>
          <a:xfrm>
            <a:off x="358411" y="5399953"/>
            <a:ext cx="5864590" cy="609081"/>
          </a:xfrm>
          <a:prstGeom prst="rect">
            <a:avLst/>
          </a:prstGeom>
        </p:spPr>
      </p:pic>
      <p:pic>
        <p:nvPicPr>
          <p:cNvPr id="3" name="Picture 2"/>
          <p:cNvPicPr>
            <a:picLocks noChangeAspect="1"/>
          </p:cNvPicPr>
          <p:nvPr userDrawn="1"/>
        </p:nvPicPr>
        <p:blipFill>
          <a:blip r:embed="rId4"/>
          <a:stretch>
            <a:fillRect/>
          </a:stretch>
        </p:blipFill>
        <p:spPr>
          <a:xfrm>
            <a:off x="7212138" y="6410196"/>
            <a:ext cx="1778841" cy="229528"/>
          </a:xfrm>
          <a:prstGeom prst="rect">
            <a:avLst/>
          </a:prstGeom>
        </p:spPr>
      </p:pic>
      <p:pic>
        <p:nvPicPr>
          <p:cNvPr id="4" name="Picture 3"/>
          <p:cNvPicPr>
            <a:picLocks noChangeAspect="1"/>
          </p:cNvPicPr>
          <p:nvPr userDrawn="1"/>
        </p:nvPicPr>
        <p:blipFill>
          <a:blip r:embed="rId5"/>
          <a:stretch>
            <a:fillRect/>
          </a:stretch>
        </p:blipFill>
        <p:spPr>
          <a:xfrm>
            <a:off x="7590591" y="4774354"/>
            <a:ext cx="1095361" cy="1417526"/>
          </a:xfrm>
          <a:prstGeom prst="rect">
            <a:avLst/>
          </a:prstGeom>
        </p:spPr>
      </p:pic>
    </p:spTree>
    <p:extLst>
      <p:ext uri="{BB962C8B-B14F-4D97-AF65-F5344CB8AC3E}">
        <p14:creationId xmlns:p14="http://schemas.microsoft.com/office/powerpoint/2010/main" val="4193570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AA319-9F4E-AA4F-A4E2-7625BCB29733}"/>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E34C3C-3D55-544A-AA0C-B475F489E6A8}"/>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C4098126-A906-DB46-9F69-A68D1C2B55ED}"/>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5E416A-9AAC-B845-A9D2-FE927D534F62}"/>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AF3D5B7F-2915-644D-8B32-7A81E8380617}"/>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29C1D0-191B-E841-A7A4-F3402EA6EB39}"/>
              </a:ext>
            </a:extLst>
          </p:cNvPr>
          <p:cNvSpPr>
            <a:spLocks noGrp="1"/>
          </p:cNvSpPr>
          <p:nvPr>
            <p:ph type="dt" sz="half" idx="10"/>
          </p:nvPr>
        </p:nvSpPr>
        <p:spPr/>
        <p:txBody>
          <a:bodyPr/>
          <a:lstStyle/>
          <a:p>
            <a:fld id="{7B6AFE24-5628-774B-9929-E18D46636CF7}" type="datetimeFigureOut">
              <a:rPr lang="en-US" smtClean="0"/>
              <a:t>4/22/21</a:t>
            </a:fld>
            <a:endParaRPr lang="en-US"/>
          </a:p>
        </p:txBody>
      </p:sp>
      <p:sp>
        <p:nvSpPr>
          <p:cNvPr id="8" name="Footer Placeholder 7">
            <a:extLst>
              <a:ext uri="{FF2B5EF4-FFF2-40B4-BE49-F238E27FC236}">
                <a16:creationId xmlns:a16="http://schemas.microsoft.com/office/drawing/2014/main" id="{0B8D653E-7271-1E41-952B-53B198E7F45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CE62594-8EE3-104A-8E19-DC11EF8FCEDE}"/>
              </a:ext>
            </a:extLst>
          </p:cNvPr>
          <p:cNvSpPr>
            <a:spLocks noGrp="1"/>
          </p:cNvSpPr>
          <p:nvPr>
            <p:ph type="sldNum" sz="quarter" idx="12"/>
          </p:nvPr>
        </p:nvSpPr>
        <p:spPr/>
        <p:txBody>
          <a:bodyPr/>
          <a:lstStyle/>
          <a:p>
            <a:fld id="{A8856DAB-0610-8845-861F-CDB2B9F08CE9}" type="slidenum">
              <a:rPr lang="en-US" smtClean="0"/>
              <a:t>‹#›</a:t>
            </a:fld>
            <a:endParaRPr lang="en-US"/>
          </a:p>
        </p:txBody>
      </p:sp>
    </p:spTree>
    <p:extLst>
      <p:ext uri="{BB962C8B-B14F-4D97-AF65-F5344CB8AC3E}">
        <p14:creationId xmlns:p14="http://schemas.microsoft.com/office/powerpoint/2010/main" val="500741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E2B254-A898-FC46-B220-F04637D0CE91}"/>
              </a:ext>
            </a:extLst>
          </p:cNvPr>
          <p:cNvSpPr>
            <a:spLocks noGrp="1"/>
          </p:cNvSpPr>
          <p:nvPr>
            <p:ph type="dt" sz="half" idx="10"/>
          </p:nvPr>
        </p:nvSpPr>
        <p:spPr/>
        <p:txBody>
          <a:bodyPr/>
          <a:lstStyle/>
          <a:p>
            <a:fld id="{7B6AFE24-5628-774B-9929-E18D46636CF7}" type="datetimeFigureOut">
              <a:rPr lang="en-US" smtClean="0"/>
              <a:t>4/22/21</a:t>
            </a:fld>
            <a:endParaRPr lang="en-US"/>
          </a:p>
        </p:txBody>
      </p:sp>
      <p:sp>
        <p:nvSpPr>
          <p:cNvPr id="3" name="Footer Placeholder 2">
            <a:extLst>
              <a:ext uri="{FF2B5EF4-FFF2-40B4-BE49-F238E27FC236}">
                <a16:creationId xmlns:a16="http://schemas.microsoft.com/office/drawing/2014/main" id="{7820340F-F7C9-2F4C-9244-D6B5F0579B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AE18F70-D48D-1141-8FD0-937D6429F241}"/>
              </a:ext>
            </a:extLst>
          </p:cNvPr>
          <p:cNvSpPr>
            <a:spLocks noGrp="1"/>
          </p:cNvSpPr>
          <p:nvPr>
            <p:ph type="sldNum" sz="quarter" idx="12"/>
          </p:nvPr>
        </p:nvSpPr>
        <p:spPr/>
        <p:txBody>
          <a:bodyPr/>
          <a:lstStyle/>
          <a:p>
            <a:fld id="{A8856DAB-0610-8845-861F-CDB2B9F08CE9}" type="slidenum">
              <a:rPr lang="en-US" smtClean="0"/>
              <a:t>‹#›</a:t>
            </a:fld>
            <a:endParaRPr lang="en-US"/>
          </a:p>
        </p:txBody>
      </p:sp>
    </p:spTree>
    <p:extLst>
      <p:ext uri="{BB962C8B-B14F-4D97-AF65-F5344CB8AC3E}">
        <p14:creationId xmlns:p14="http://schemas.microsoft.com/office/powerpoint/2010/main" val="20923609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2E319-E94C-684A-9087-5FAB84A0BF7F}"/>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4BCAE82-3EFC-B14B-8A44-76FA2E663422}"/>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FD00423-3222-794A-AC18-7E3717EBFB0E}"/>
              </a:ext>
            </a:extLst>
          </p:cNvPr>
          <p:cNvSpPr>
            <a:spLocks noGrp="1"/>
          </p:cNvSpPr>
          <p:nvPr>
            <p:ph type="dt" sz="half" idx="10"/>
          </p:nvPr>
        </p:nvSpPr>
        <p:spPr/>
        <p:txBody>
          <a:bodyPr/>
          <a:lstStyle/>
          <a:p>
            <a:fld id="{7B6AFE24-5628-774B-9929-E18D46636CF7}" type="datetimeFigureOut">
              <a:rPr lang="en-US" smtClean="0"/>
              <a:t>4/22/21</a:t>
            </a:fld>
            <a:endParaRPr lang="en-US"/>
          </a:p>
        </p:txBody>
      </p:sp>
      <p:sp>
        <p:nvSpPr>
          <p:cNvPr id="5" name="Footer Placeholder 4">
            <a:extLst>
              <a:ext uri="{FF2B5EF4-FFF2-40B4-BE49-F238E27FC236}">
                <a16:creationId xmlns:a16="http://schemas.microsoft.com/office/drawing/2014/main" id="{0A6B0655-3B96-1E4E-A742-04AD4C4328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C508C6-03A7-BD46-80F4-ABC91E5DF75E}"/>
              </a:ext>
            </a:extLst>
          </p:cNvPr>
          <p:cNvSpPr>
            <a:spLocks noGrp="1"/>
          </p:cNvSpPr>
          <p:nvPr>
            <p:ph type="sldNum" sz="quarter" idx="12"/>
          </p:nvPr>
        </p:nvSpPr>
        <p:spPr/>
        <p:txBody>
          <a:bodyPr/>
          <a:lstStyle/>
          <a:p>
            <a:fld id="{A8856DAB-0610-8845-861F-CDB2B9F08CE9}" type="slidenum">
              <a:rPr lang="en-US" smtClean="0"/>
              <a:t>‹#›</a:t>
            </a:fld>
            <a:endParaRPr lang="en-US"/>
          </a:p>
        </p:txBody>
      </p:sp>
    </p:spTree>
    <p:extLst>
      <p:ext uri="{BB962C8B-B14F-4D97-AF65-F5344CB8AC3E}">
        <p14:creationId xmlns:p14="http://schemas.microsoft.com/office/powerpoint/2010/main" val="672972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Rectangle 8"/>
          <p:cNvSpPr/>
          <p:nvPr userDrawn="1"/>
        </p:nvSpPr>
        <p:spPr>
          <a:xfrm>
            <a:off x="1" y="-1"/>
            <a:ext cx="9144000" cy="68580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2955" b="12266"/>
          <a:stretch/>
        </p:blipFill>
        <p:spPr>
          <a:xfrm>
            <a:off x="0" y="0"/>
            <a:ext cx="9144000" cy="4357744"/>
          </a:xfrm>
          <a:prstGeom prst="rect">
            <a:avLst/>
          </a:prstGeom>
        </p:spPr>
      </p:pic>
      <p:sp>
        <p:nvSpPr>
          <p:cNvPr id="14" name="Rectangle 13"/>
          <p:cNvSpPr/>
          <p:nvPr userDrawn="1"/>
        </p:nvSpPr>
        <p:spPr>
          <a:xfrm>
            <a:off x="3968751" y="0"/>
            <a:ext cx="5175250" cy="4357744"/>
          </a:xfrm>
          <a:prstGeom prst="rect">
            <a:avLst/>
          </a:prstGeom>
          <a:gradFill flip="none" rotWithShape="1">
            <a:gsLst>
              <a:gs pos="0">
                <a:schemeClr val="tx1">
                  <a:alpha val="20000"/>
                </a:schemeClr>
              </a:gs>
              <a:gs pos="100000">
                <a:srgbClr val="FFFFFF">
                  <a:alpha val="0"/>
                </a:srgbClr>
              </a:gs>
            </a:gsLst>
            <a:lin ang="105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7076291" y="4576517"/>
            <a:ext cx="2067710" cy="2281483"/>
          </a:xfrm>
          <a:prstGeom prst="rect">
            <a:avLst/>
          </a:prstGeom>
          <a:solidFill>
            <a:srgbClr val="FFCC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7" name="Rectangle 16"/>
          <p:cNvSpPr/>
          <p:nvPr userDrawn="1"/>
        </p:nvSpPr>
        <p:spPr>
          <a:xfrm>
            <a:off x="1" y="4576517"/>
            <a:ext cx="6830960" cy="2281483"/>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pic>
        <p:nvPicPr>
          <p:cNvPr id="23" name="Picture 22"/>
          <p:cNvPicPr>
            <a:picLocks noChangeAspect="1"/>
          </p:cNvPicPr>
          <p:nvPr userDrawn="1"/>
        </p:nvPicPr>
        <p:blipFill>
          <a:blip r:embed="rId3"/>
          <a:stretch>
            <a:fillRect/>
          </a:stretch>
        </p:blipFill>
        <p:spPr>
          <a:xfrm>
            <a:off x="358411" y="5399953"/>
            <a:ext cx="5864590" cy="609081"/>
          </a:xfrm>
          <a:prstGeom prst="rect">
            <a:avLst/>
          </a:prstGeom>
        </p:spPr>
      </p:pic>
      <p:pic>
        <p:nvPicPr>
          <p:cNvPr id="3" name="Picture 2"/>
          <p:cNvPicPr>
            <a:picLocks noChangeAspect="1"/>
          </p:cNvPicPr>
          <p:nvPr userDrawn="1"/>
        </p:nvPicPr>
        <p:blipFill>
          <a:blip r:embed="rId4"/>
          <a:stretch>
            <a:fillRect/>
          </a:stretch>
        </p:blipFill>
        <p:spPr>
          <a:xfrm>
            <a:off x="7212138" y="6410196"/>
            <a:ext cx="1778841" cy="229528"/>
          </a:xfrm>
          <a:prstGeom prst="rect">
            <a:avLst/>
          </a:prstGeom>
        </p:spPr>
      </p:pic>
      <p:pic>
        <p:nvPicPr>
          <p:cNvPr id="4" name="Picture 3"/>
          <p:cNvPicPr>
            <a:picLocks noChangeAspect="1"/>
          </p:cNvPicPr>
          <p:nvPr userDrawn="1"/>
        </p:nvPicPr>
        <p:blipFill>
          <a:blip r:embed="rId5"/>
          <a:stretch>
            <a:fillRect/>
          </a:stretch>
        </p:blipFill>
        <p:spPr>
          <a:xfrm>
            <a:off x="7590591" y="4774354"/>
            <a:ext cx="1095361" cy="1417526"/>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9" name="Rectangle 8"/>
          <p:cNvSpPr/>
          <p:nvPr userDrawn="1"/>
        </p:nvSpPr>
        <p:spPr>
          <a:xfrm>
            <a:off x="1" y="-1"/>
            <a:ext cx="9144000" cy="68580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5511" b="9756"/>
          <a:stretch/>
        </p:blipFill>
        <p:spPr>
          <a:xfrm>
            <a:off x="0" y="2823"/>
            <a:ext cx="9144000" cy="4358202"/>
          </a:xfrm>
          <a:prstGeom prst="rect">
            <a:avLst/>
          </a:prstGeom>
        </p:spPr>
      </p:pic>
      <p:sp>
        <p:nvSpPr>
          <p:cNvPr id="16" name="Rectangle 15"/>
          <p:cNvSpPr/>
          <p:nvPr userDrawn="1"/>
        </p:nvSpPr>
        <p:spPr>
          <a:xfrm>
            <a:off x="7076291" y="4576517"/>
            <a:ext cx="2067710" cy="2281483"/>
          </a:xfrm>
          <a:prstGeom prst="rect">
            <a:avLst/>
          </a:prstGeom>
          <a:solidFill>
            <a:srgbClr val="FFCC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7" name="Rectangle 16"/>
          <p:cNvSpPr/>
          <p:nvPr userDrawn="1"/>
        </p:nvSpPr>
        <p:spPr>
          <a:xfrm>
            <a:off x="1" y="4576517"/>
            <a:ext cx="6830960" cy="2281483"/>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pic>
        <p:nvPicPr>
          <p:cNvPr id="23" name="Picture 22"/>
          <p:cNvPicPr>
            <a:picLocks noChangeAspect="1"/>
          </p:cNvPicPr>
          <p:nvPr userDrawn="1"/>
        </p:nvPicPr>
        <p:blipFill>
          <a:blip r:embed="rId3"/>
          <a:stretch>
            <a:fillRect/>
          </a:stretch>
        </p:blipFill>
        <p:spPr>
          <a:xfrm>
            <a:off x="358411" y="5399953"/>
            <a:ext cx="5864590" cy="609081"/>
          </a:xfrm>
          <a:prstGeom prst="rect">
            <a:avLst/>
          </a:prstGeom>
        </p:spPr>
      </p:pic>
      <p:pic>
        <p:nvPicPr>
          <p:cNvPr id="3" name="Picture 2"/>
          <p:cNvPicPr>
            <a:picLocks noChangeAspect="1"/>
          </p:cNvPicPr>
          <p:nvPr userDrawn="1"/>
        </p:nvPicPr>
        <p:blipFill>
          <a:blip r:embed="rId4"/>
          <a:stretch>
            <a:fillRect/>
          </a:stretch>
        </p:blipFill>
        <p:spPr>
          <a:xfrm>
            <a:off x="7212138" y="6410196"/>
            <a:ext cx="1778841" cy="229528"/>
          </a:xfrm>
          <a:prstGeom prst="rect">
            <a:avLst/>
          </a:prstGeom>
        </p:spPr>
      </p:pic>
      <p:pic>
        <p:nvPicPr>
          <p:cNvPr id="4" name="Picture 3"/>
          <p:cNvPicPr>
            <a:picLocks noChangeAspect="1"/>
          </p:cNvPicPr>
          <p:nvPr userDrawn="1"/>
        </p:nvPicPr>
        <p:blipFill>
          <a:blip r:embed="rId5"/>
          <a:stretch>
            <a:fillRect/>
          </a:stretch>
        </p:blipFill>
        <p:spPr>
          <a:xfrm>
            <a:off x="7590591" y="4774354"/>
            <a:ext cx="1095361" cy="1417526"/>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p:cNvSpPr/>
          <p:nvPr userDrawn="1"/>
        </p:nvSpPr>
        <p:spPr>
          <a:xfrm>
            <a:off x="0" y="1"/>
            <a:ext cx="9143999" cy="1294189"/>
          </a:xfrm>
          <a:prstGeom prst="rect">
            <a:avLst/>
          </a:prstGeom>
          <a:solidFill>
            <a:srgbClr val="B3D0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 name="Title 1"/>
          <p:cNvSpPr>
            <a:spLocks noGrp="1"/>
          </p:cNvSpPr>
          <p:nvPr>
            <p:ph type="title"/>
          </p:nvPr>
        </p:nvSpPr>
        <p:spPr>
          <a:xfrm>
            <a:off x="457200" y="274638"/>
            <a:ext cx="8229600" cy="838124"/>
          </a:xfrm>
          <a:prstGeom prst="rect">
            <a:avLst/>
          </a:prstGeom>
        </p:spPr>
        <p:txBody>
          <a:bodyPr>
            <a:normAutofit/>
          </a:bodyPr>
          <a:lstStyle>
            <a:lvl1pPr algn="l">
              <a:defRPr sz="2800" b="1">
                <a:solidFill>
                  <a:srgbClr val="0F3F59"/>
                </a:solidFill>
                <a:latin typeface="Open Sans"/>
                <a:cs typeface="Open Sans"/>
              </a:defRPr>
            </a:lvl1pPr>
          </a:lstStyle>
          <a:p>
            <a:r>
              <a:rPr lang="en-US" dirty="0"/>
              <a:t>Click to edit Master title style</a:t>
            </a:r>
          </a:p>
        </p:txBody>
      </p:sp>
      <p:sp>
        <p:nvSpPr>
          <p:cNvPr id="3" name="Content Placeholder 2"/>
          <p:cNvSpPr>
            <a:spLocks noGrp="1"/>
          </p:cNvSpPr>
          <p:nvPr>
            <p:ph sz="quarter" idx="13"/>
          </p:nvPr>
        </p:nvSpPr>
        <p:spPr>
          <a:xfrm>
            <a:off x="457200" y="1743075"/>
            <a:ext cx="8229600" cy="3884613"/>
          </a:xfrm>
          <a:prstGeom prst="rect">
            <a:avLst/>
          </a:prstGeom>
        </p:spPr>
        <p:txBody>
          <a:bodyPr vert="horz"/>
          <a:lstStyle>
            <a:lvl1pPr>
              <a:defRPr>
                <a:solidFill>
                  <a:srgbClr val="0F3F59"/>
                </a:solidFill>
                <a:latin typeface="Open Sans"/>
                <a:cs typeface="Open Sans"/>
              </a:defRPr>
            </a:lvl1pPr>
            <a:lvl2pPr>
              <a:defRPr>
                <a:solidFill>
                  <a:srgbClr val="0F3F59"/>
                </a:solidFill>
                <a:latin typeface="Open Sans"/>
                <a:cs typeface="Open Sans"/>
              </a:defRPr>
            </a:lvl2pPr>
            <a:lvl3pPr>
              <a:defRPr>
                <a:solidFill>
                  <a:srgbClr val="0F3F59"/>
                </a:solidFill>
                <a:latin typeface="Open Sans"/>
                <a:cs typeface="Open Sans"/>
              </a:defRPr>
            </a:lvl3pPr>
            <a:lvl4pPr>
              <a:defRPr>
                <a:solidFill>
                  <a:srgbClr val="0F3F59"/>
                </a:solidFill>
                <a:latin typeface="Open Sans"/>
                <a:cs typeface="Open Sans"/>
              </a:defRPr>
            </a:lvl4pPr>
            <a:lvl5pPr>
              <a:defRPr>
                <a:solidFill>
                  <a:srgbClr val="0F3F59"/>
                </a:solidFill>
                <a:latin typeface="Open Sans"/>
                <a:cs typeface="Open San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54931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30447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Rectangle 9"/>
          <p:cNvSpPr/>
          <p:nvPr userDrawn="1"/>
        </p:nvSpPr>
        <p:spPr>
          <a:xfrm>
            <a:off x="0" y="1"/>
            <a:ext cx="9143999" cy="1294189"/>
          </a:xfrm>
          <a:prstGeom prst="rect">
            <a:avLst/>
          </a:prstGeom>
          <a:solidFill>
            <a:srgbClr val="B3D0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 name="Title 1"/>
          <p:cNvSpPr>
            <a:spLocks noGrp="1"/>
          </p:cNvSpPr>
          <p:nvPr>
            <p:ph type="title"/>
          </p:nvPr>
        </p:nvSpPr>
        <p:spPr>
          <a:xfrm>
            <a:off x="457200" y="274638"/>
            <a:ext cx="8229600" cy="838124"/>
          </a:xfrm>
          <a:prstGeom prst="rect">
            <a:avLst/>
          </a:prstGeom>
        </p:spPr>
        <p:txBody>
          <a:bodyPr>
            <a:normAutofit/>
          </a:bodyPr>
          <a:lstStyle>
            <a:lvl1pPr algn="l">
              <a:defRPr sz="2800" b="1">
                <a:solidFill>
                  <a:srgbClr val="0F3F59"/>
                </a:solidFill>
                <a:latin typeface="Open Sans"/>
                <a:cs typeface="Open Sans"/>
              </a:defRPr>
            </a:lvl1pPr>
          </a:lstStyle>
          <a:p>
            <a:r>
              <a:rPr lang="en-US" dirty="0"/>
              <a:t>Click to edit Master title style</a:t>
            </a:r>
          </a:p>
        </p:txBody>
      </p:sp>
    </p:spTree>
    <p:extLst>
      <p:ext uri="{BB962C8B-B14F-4D97-AF65-F5344CB8AC3E}">
        <p14:creationId xmlns:p14="http://schemas.microsoft.com/office/powerpoint/2010/main" val="1795799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p:cNvSpPr/>
          <p:nvPr userDrawn="1"/>
        </p:nvSpPr>
        <p:spPr>
          <a:xfrm>
            <a:off x="0" y="344845"/>
            <a:ext cx="9144000" cy="15560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p:nvPr>
        </p:nvSpPr>
        <p:spPr>
          <a:xfrm>
            <a:off x="639361" y="664457"/>
            <a:ext cx="8090436" cy="5071181"/>
          </a:xfrm>
          <a:prstGeom prst="rect">
            <a:avLst/>
          </a:prstGeom>
          <a:noFill/>
          <a:ln>
            <a:noFill/>
          </a:ln>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645850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13" name="Rectangle 4"/>
          <p:cNvSpPr>
            <a:spLocks noGrp="1" noChangeArrowheads="1"/>
          </p:cNvSpPr>
          <p:nvPr>
            <p:ph type="ctrTitle"/>
          </p:nvPr>
        </p:nvSpPr>
        <p:spPr>
          <a:xfrm>
            <a:off x="1752600" y="2509391"/>
            <a:ext cx="5791200" cy="1077218"/>
          </a:xfrm>
          <a:prstGeom prst="rect">
            <a:avLst/>
          </a:prstGeom>
        </p:spPr>
        <p:txBody>
          <a:bodyPr/>
          <a:lstStyle>
            <a:lvl1pPr algn="ctr">
              <a:defRPr b="1" i="0">
                <a:solidFill>
                  <a:srgbClr val="800000"/>
                </a:solidFill>
                <a:latin typeface="Open Sans"/>
                <a:cs typeface="Open Sans"/>
              </a:defRPr>
            </a:lvl1pPr>
          </a:lstStyle>
          <a:p>
            <a:r>
              <a:rPr lang="en-US" dirty="0"/>
              <a:t>Click to edit Master title style</a:t>
            </a:r>
          </a:p>
        </p:txBody>
      </p:sp>
      <p:sp>
        <p:nvSpPr>
          <p:cNvPr id="14" name="Rectangle 5"/>
          <p:cNvSpPr>
            <a:spLocks noGrp="1" noChangeArrowheads="1"/>
          </p:cNvSpPr>
          <p:nvPr>
            <p:ph type="subTitle" idx="1"/>
          </p:nvPr>
        </p:nvSpPr>
        <p:spPr>
          <a:xfrm>
            <a:off x="1752600" y="3733800"/>
            <a:ext cx="5715000" cy="990600"/>
          </a:xfrm>
          <a:prstGeom prst="rect">
            <a:avLst/>
          </a:prstGeom>
        </p:spPr>
        <p:txBody>
          <a:bodyPr/>
          <a:lstStyle>
            <a:lvl1pPr marL="0" indent="0" algn="ctr">
              <a:buFont typeface="Webdings" charset="2"/>
              <a:buNone/>
              <a:defRPr/>
            </a:lvl1pPr>
          </a:lstStyle>
          <a:p>
            <a:r>
              <a:rPr lang="en-US"/>
              <a:t>Click to edit Master subtitle style</a:t>
            </a:r>
            <a:endParaRPr lang="en-US" dirty="0"/>
          </a:p>
        </p:txBody>
      </p:sp>
    </p:spTree>
    <p:extLst>
      <p:ext uri="{BB962C8B-B14F-4D97-AF65-F5344CB8AC3E}">
        <p14:creationId xmlns:p14="http://schemas.microsoft.com/office/powerpoint/2010/main" val="1392283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500F5-39D0-1C4D-89A8-875EDD072D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CF2241-2836-9A40-A504-F38B39B0AEB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64C93C-CBB1-614D-96A5-C478D9116E6E}"/>
              </a:ext>
            </a:extLst>
          </p:cNvPr>
          <p:cNvSpPr>
            <a:spLocks noGrp="1"/>
          </p:cNvSpPr>
          <p:nvPr>
            <p:ph type="dt" sz="half" idx="10"/>
          </p:nvPr>
        </p:nvSpPr>
        <p:spPr/>
        <p:txBody>
          <a:bodyPr/>
          <a:lstStyle/>
          <a:p>
            <a:fld id="{7B6AFE24-5628-774B-9929-E18D46636CF7}" type="datetimeFigureOut">
              <a:rPr lang="en-US" smtClean="0"/>
              <a:t>4/22/21</a:t>
            </a:fld>
            <a:endParaRPr lang="en-US"/>
          </a:p>
        </p:txBody>
      </p:sp>
      <p:sp>
        <p:nvSpPr>
          <p:cNvPr id="5" name="Footer Placeholder 4">
            <a:extLst>
              <a:ext uri="{FF2B5EF4-FFF2-40B4-BE49-F238E27FC236}">
                <a16:creationId xmlns:a16="http://schemas.microsoft.com/office/drawing/2014/main" id="{A7B5654A-EB72-1C41-97EA-897BE985EE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E59D0A-CF7B-004B-81A0-89089945E03F}"/>
              </a:ext>
            </a:extLst>
          </p:cNvPr>
          <p:cNvSpPr>
            <a:spLocks noGrp="1"/>
          </p:cNvSpPr>
          <p:nvPr>
            <p:ph type="sldNum" sz="quarter" idx="12"/>
          </p:nvPr>
        </p:nvSpPr>
        <p:spPr/>
        <p:txBody>
          <a:bodyPr/>
          <a:lstStyle/>
          <a:p>
            <a:fld id="{A8856DAB-0610-8845-861F-CDB2B9F08CE9}" type="slidenum">
              <a:rPr lang="en-US" smtClean="0"/>
              <a:t>‹#›</a:t>
            </a:fld>
            <a:endParaRPr lang="en-US"/>
          </a:p>
        </p:txBody>
      </p:sp>
    </p:spTree>
    <p:extLst>
      <p:ext uri="{BB962C8B-B14F-4D97-AF65-F5344CB8AC3E}">
        <p14:creationId xmlns:p14="http://schemas.microsoft.com/office/powerpoint/2010/main" val="4252187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14"/>
          <a:stretch>
            <a:fillRect/>
          </a:stretch>
        </p:blipFill>
        <p:spPr>
          <a:xfrm>
            <a:off x="1161765" y="6458155"/>
            <a:ext cx="1211132" cy="371839"/>
          </a:xfrm>
          <a:prstGeom prst="rect">
            <a:avLst/>
          </a:prstGeom>
        </p:spPr>
      </p:pic>
      <p:sp>
        <p:nvSpPr>
          <p:cNvPr id="5" name="Rectangle 4"/>
          <p:cNvSpPr/>
          <p:nvPr userDrawn="1"/>
        </p:nvSpPr>
        <p:spPr>
          <a:xfrm>
            <a:off x="0" y="1"/>
            <a:ext cx="9143999" cy="1294189"/>
          </a:xfrm>
          <a:prstGeom prst="rect">
            <a:avLst/>
          </a:prstGeom>
          <a:solidFill>
            <a:srgbClr val="B3D0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4" name="Title Placeholder 13"/>
          <p:cNvSpPr>
            <a:spLocks noGrp="1"/>
          </p:cNvSpPr>
          <p:nvPr>
            <p:ph type="title"/>
          </p:nvPr>
        </p:nvSpPr>
        <p:spPr>
          <a:xfrm>
            <a:off x="319315" y="98652"/>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8" name="Rectangle 7"/>
          <p:cNvSpPr/>
          <p:nvPr userDrawn="1"/>
        </p:nvSpPr>
        <p:spPr>
          <a:xfrm>
            <a:off x="601477" y="6492403"/>
            <a:ext cx="8542521" cy="365597"/>
          </a:xfrm>
          <a:prstGeom prst="rect">
            <a:avLst/>
          </a:prstGeom>
          <a:solidFill>
            <a:srgbClr val="8D1A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sp>
        <p:nvSpPr>
          <p:cNvPr id="7" name="Rectangle 6"/>
          <p:cNvSpPr/>
          <p:nvPr userDrawn="1"/>
        </p:nvSpPr>
        <p:spPr>
          <a:xfrm>
            <a:off x="12" y="6492403"/>
            <a:ext cx="546429" cy="365597"/>
          </a:xfrm>
          <a:prstGeom prst="rect">
            <a:avLst/>
          </a:prstGeom>
          <a:solidFill>
            <a:srgbClr val="FFCC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pic>
        <p:nvPicPr>
          <p:cNvPr id="9" name="Picture 8"/>
          <p:cNvPicPr>
            <a:picLocks noChangeAspect="1"/>
          </p:cNvPicPr>
          <p:nvPr userDrawn="1"/>
        </p:nvPicPr>
        <p:blipFill>
          <a:blip r:embed="rId15"/>
          <a:stretch>
            <a:fillRect/>
          </a:stretch>
        </p:blipFill>
        <p:spPr>
          <a:xfrm>
            <a:off x="99491" y="6569062"/>
            <a:ext cx="380122" cy="208896"/>
          </a:xfrm>
          <a:prstGeom prst="rect">
            <a:avLst/>
          </a:prstGeom>
        </p:spPr>
      </p:pic>
      <p:pic>
        <p:nvPicPr>
          <p:cNvPr id="10" name="Picture 9"/>
          <p:cNvPicPr>
            <a:picLocks noChangeAspect="1"/>
          </p:cNvPicPr>
          <p:nvPr userDrawn="1"/>
        </p:nvPicPr>
        <p:blipFill>
          <a:blip r:embed="rId14"/>
          <a:stretch>
            <a:fillRect/>
          </a:stretch>
        </p:blipFill>
        <p:spPr>
          <a:xfrm>
            <a:off x="683274" y="6562967"/>
            <a:ext cx="712297" cy="224783"/>
          </a:xfrm>
          <a:prstGeom prst="rect">
            <a:avLst/>
          </a:prstGeom>
        </p:spPr>
      </p:pic>
      <p:pic>
        <p:nvPicPr>
          <p:cNvPr id="3" name="Picture 2"/>
          <p:cNvPicPr>
            <a:picLocks noChangeAspect="1"/>
          </p:cNvPicPr>
          <p:nvPr userDrawn="1"/>
        </p:nvPicPr>
        <p:blipFill>
          <a:blip r:embed="rId16"/>
          <a:stretch>
            <a:fillRect/>
          </a:stretch>
        </p:blipFill>
        <p:spPr>
          <a:xfrm>
            <a:off x="6883933" y="6569062"/>
            <a:ext cx="2151125" cy="223410"/>
          </a:xfrm>
          <a:prstGeom prst="rect">
            <a:avLst/>
          </a:prstGeom>
        </p:spPr>
      </p:pic>
      <p:sp>
        <p:nvSpPr>
          <p:cNvPr id="4" name="Text Placeholder 3"/>
          <p:cNvSpPr>
            <a:spLocks noGrp="1"/>
          </p:cNvSpPr>
          <p:nvPr userDrawn="1">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5865657"/>
      </p:ext>
    </p:extLst>
  </p:cSld>
  <p:clrMap bg1="lt1" tx1="dk1" bg2="lt2" tx2="dk2" accent1="accent1" accent2="accent2" accent3="accent3" accent4="accent4" accent5="accent5" accent6="accent6" hlink="hlink" folHlink="folHlink"/>
  <p:sldLayoutIdLst>
    <p:sldLayoutId id="2147483662" r:id="rId1"/>
    <p:sldLayoutId id="2147483678" r:id="rId2"/>
    <p:sldLayoutId id="2147483679" r:id="rId3"/>
    <p:sldLayoutId id="2147483663" r:id="rId4"/>
    <p:sldLayoutId id="2147483664" r:id="rId5"/>
    <p:sldLayoutId id="2147483667" r:id="rId6"/>
    <p:sldLayoutId id="2147483668" r:id="rId7"/>
    <p:sldLayoutId id="2147483673" r:id="rId8"/>
    <p:sldLayoutId id="2147483680" r:id="rId9"/>
    <p:sldLayoutId id="2147483681" r:id="rId10"/>
    <p:sldLayoutId id="2147483682" r:id="rId11"/>
    <p:sldLayoutId id="2147483683" r:id="rId12"/>
  </p:sldLayoutIdLst>
  <p:txStyles>
    <p:titleStyle>
      <a:lvl1pPr algn="l" defTabSz="457200" rtl="0" eaLnBrk="1" latinLnBrk="0" hangingPunct="1">
        <a:spcBef>
          <a:spcPct val="0"/>
        </a:spcBef>
        <a:buNone/>
        <a:defRPr sz="2800" b="1" kern="1200">
          <a:solidFill>
            <a:srgbClr val="0F3F59"/>
          </a:solidFill>
          <a:latin typeface="Open Sans bold"/>
          <a:ea typeface="+mj-ea"/>
          <a:cs typeface="Open Sans bold"/>
        </a:defRPr>
      </a:lvl1pPr>
    </p:titleStyle>
    <p:bodyStyle>
      <a:lvl1pPr marL="342900" indent="-342900" algn="l" defTabSz="457200" rtl="0" eaLnBrk="1" latinLnBrk="0" hangingPunct="1">
        <a:spcBef>
          <a:spcPct val="20000"/>
        </a:spcBef>
        <a:buFont typeface="Arial"/>
        <a:buChar char="•"/>
        <a:defRPr sz="2800" kern="1200">
          <a:solidFill>
            <a:schemeClr val="tx1"/>
          </a:solidFill>
          <a:latin typeface="Open Sans"/>
          <a:ea typeface="+mn-ea"/>
          <a:cs typeface="Open San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8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8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8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21.(nul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chart" Target="../charts/chart2.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4.jpg"/></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64132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mn-lt"/>
              </a:rPr>
              <a:t>Action Plan Examples</a:t>
            </a:r>
          </a:p>
        </p:txBody>
      </p:sp>
      <p:sp>
        <p:nvSpPr>
          <p:cNvPr id="3" name="Content Placeholder 2"/>
          <p:cNvSpPr>
            <a:spLocks noGrp="1"/>
          </p:cNvSpPr>
          <p:nvPr>
            <p:ph idx="1"/>
          </p:nvPr>
        </p:nvSpPr>
        <p:spPr>
          <a:xfrm>
            <a:off x="384664" y="2125266"/>
            <a:ext cx="8374673" cy="3798277"/>
          </a:xfrm>
        </p:spPr>
        <p:txBody>
          <a:bodyPr>
            <a:normAutofit fontScale="77500" lnSpcReduction="20000"/>
          </a:bodyPr>
          <a:lstStyle/>
          <a:p>
            <a:r>
              <a:rPr lang="en-US" dirty="0"/>
              <a:t>9 Person-Centered Thinking Coaches trained</a:t>
            </a:r>
          </a:p>
          <a:p>
            <a:r>
              <a:rPr lang="en-US" dirty="0"/>
              <a:t>2 Key Contacts</a:t>
            </a:r>
          </a:p>
          <a:p>
            <a:r>
              <a:rPr lang="en-US" dirty="0"/>
              <a:t>2 people are trained in Picture of a Life Planning</a:t>
            </a:r>
          </a:p>
          <a:p>
            <a:r>
              <a:rPr lang="en-US" dirty="0"/>
              <a:t>2 people are in the process of becoming PBS Facilitators</a:t>
            </a:r>
          </a:p>
          <a:p>
            <a:r>
              <a:rPr lang="en-US" dirty="0"/>
              <a:t>2 PBS Trainers already within the agency</a:t>
            </a:r>
          </a:p>
          <a:p>
            <a:r>
              <a:rPr lang="en-US" dirty="0"/>
              <a:t>Training with new employees about Person-Centered Practices</a:t>
            </a:r>
          </a:p>
          <a:p>
            <a:r>
              <a:rPr lang="en-US" dirty="0"/>
              <a:t>Adding person-centered questionnaires into behavior plans</a:t>
            </a:r>
          </a:p>
          <a:p>
            <a:r>
              <a:rPr lang="en-US" dirty="0"/>
              <a:t>Implemented social skills instruction (matrix) in two settings</a:t>
            </a:r>
          </a:p>
          <a:p>
            <a:r>
              <a:rPr lang="en-US" dirty="0"/>
              <a:t>Staff training and direct observation started</a:t>
            </a:r>
          </a:p>
          <a:p>
            <a:r>
              <a:rPr lang="en-US" dirty="0"/>
              <a:t>Improved incident reporting data collection system</a:t>
            </a:r>
          </a:p>
          <a:p>
            <a:endParaRPr lang="en-US" dirty="0"/>
          </a:p>
        </p:txBody>
      </p:sp>
    </p:spTree>
    <p:extLst>
      <p:ext uri="{BB962C8B-B14F-4D97-AF65-F5344CB8AC3E}">
        <p14:creationId xmlns:p14="http://schemas.microsoft.com/office/powerpoint/2010/main" val="30859350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1865539" y="1036083"/>
            <a:ext cx="5246540" cy="678418"/>
          </a:xfrm>
        </p:spPr>
        <p:txBody>
          <a:bodyPr>
            <a:normAutofit fontScale="90000"/>
          </a:bodyPr>
          <a:lstStyle/>
          <a:p>
            <a:r>
              <a:rPr lang="en-US" sz="2475" dirty="0">
                <a:latin typeface="+mn-lt"/>
              </a:rPr>
              <a:t>Adding Universal Positive Behavior Support Strategies</a:t>
            </a:r>
          </a:p>
        </p:txBody>
      </p:sp>
      <p:sp>
        <p:nvSpPr>
          <p:cNvPr id="7" name="Subtitle 6"/>
          <p:cNvSpPr>
            <a:spLocks noGrp="1"/>
          </p:cNvSpPr>
          <p:nvPr>
            <p:ph type="subTitle" idx="1"/>
          </p:nvPr>
        </p:nvSpPr>
        <p:spPr>
          <a:xfrm>
            <a:off x="1951264" y="2130878"/>
            <a:ext cx="6049736" cy="3539219"/>
          </a:xfrm>
        </p:spPr>
        <p:txBody>
          <a:bodyPr>
            <a:noAutofit/>
          </a:bodyPr>
          <a:lstStyle/>
          <a:p>
            <a:pPr marL="289322" indent="-289322" algn="l">
              <a:buFont typeface="+mj-lt"/>
              <a:buAutoNum type="arabicPeriod"/>
            </a:pPr>
            <a:r>
              <a:rPr lang="en-US" dirty="0">
                <a:solidFill>
                  <a:srgbClr val="000000"/>
                </a:solidFill>
              </a:rPr>
              <a:t>Teach, Promote, Model Positive Social Interactions</a:t>
            </a:r>
          </a:p>
          <a:p>
            <a:pPr marL="289322" indent="-289322" algn="l">
              <a:buFont typeface="+mj-lt"/>
              <a:buAutoNum type="arabicPeriod"/>
            </a:pPr>
            <a:endParaRPr lang="en-US" dirty="0">
              <a:solidFill>
                <a:srgbClr val="000000"/>
              </a:solidFill>
            </a:endParaRPr>
          </a:p>
          <a:p>
            <a:pPr marL="289322" indent="-289322" algn="l">
              <a:buFont typeface="+mj-lt"/>
              <a:buAutoNum type="arabicPeriod"/>
            </a:pPr>
            <a:r>
              <a:rPr lang="en-US" dirty="0">
                <a:solidFill>
                  <a:srgbClr val="000000"/>
                </a:solidFill>
              </a:rPr>
              <a:t>Design Positive, Proactive, Predictable Environments</a:t>
            </a:r>
          </a:p>
          <a:p>
            <a:pPr marL="289322" indent="-289322" algn="l">
              <a:buFont typeface="+mj-lt"/>
              <a:buAutoNum type="arabicPeriod"/>
            </a:pPr>
            <a:endParaRPr lang="en-US" dirty="0">
              <a:solidFill>
                <a:srgbClr val="000000"/>
              </a:solidFill>
            </a:endParaRPr>
          </a:p>
          <a:p>
            <a:pPr marL="289322" indent="-289322" algn="l">
              <a:buFont typeface="+mj-lt"/>
              <a:buAutoNum type="arabicPeriod"/>
            </a:pPr>
            <a:r>
              <a:rPr lang="en-US" dirty="0">
                <a:solidFill>
                  <a:srgbClr val="000000"/>
                </a:solidFill>
              </a:rPr>
              <a:t>Establish Data-based Decision Making Systems</a:t>
            </a:r>
          </a:p>
          <a:p>
            <a:pPr marL="289322" indent="-289322" algn="l">
              <a:buFont typeface="+mj-lt"/>
              <a:buAutoNum type="arabicPeriod"/>
            </a:pPr>
            <a:endParaRPr lang="en-US" dirty="0">
              <a:solidFill>
                <a:srgbClr val="000000"/>
              </a:solidFill>
            </a:endParaRPr>
          </a:p>
          <a:p>
            <a:pPr marL="289322" indent="-289322" algn="l">
              <a:buFont typeface="+mj-lt"/>
              <a:buAutoNum type="arabicPeriod"/>
            </a:pPr>
            <a:r>
              <a:rPr lang="en-US" dirty="0">
                <a:solidFill>
                  <a:srgbClr val="000000"/>
                </a:solidFill>
              </a:rPr>
              <a:t>Consistent Response to Problems</a:t>
            </a:r>
          </a:p>
          <a:p>
            <a:pPr marL="289322" indent="-289322" algn="l">
              <a:buFont typeface="+mj-lt"/>
              <a:buAutoNum type="arabicPeriod"/>
            </a:pPr>
            <a:endParaRPr lang="en-US" dirty="0">
              <a:solidFill>
                <a:srgbClr val="000000"/>
              </a:solidFill>
            </a:endParaRPr>
          </a:p>
          <a:p>
            <a:pPr marL="289322" indent="-289322" algn="l">
              <a:buFont typeface="+mj-lt"/>
              <a:buAutoNum type="arabicPeriod"/>
            </a:pPr>
            <a:r>
              <a:rPr lang="en-US" dirty="0">
                <a:solidFill>
                  <a:srgbClr val="000000"/>
                </a:solidFill>
              </a:rPr>
              <a:t>Build Capacity for Individualized PBS</a:t>
            </a:r>
          </a:p>
        </p:txBody>
      </p:sp>
    </p:spTree>
    <p:extLst>
      <p:ext uri="{BB962C8B-B14F-4D97-AF65-F5344CB8AC3E}">
        <p14:creationId xmlns:p14="http://schemas.microsoft.com/office/powerpoint/2010/main" val="21186801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BA63E59-60A8-4D18-8EFA-7CC337458156}"/>
              </a:ext>
            </a:extLst>
          </p:cNvPr>
          <p:cNvGraphicFramePr>
            <a:graphicFrameLocks noGrp="1"/>
          </p:cNvGraphicFramePr>
          <p:nvPr>
            <p:ph idx="1"/>
          </p:nvPr>
        </p:nvGraphicFramePr>
        <p:xfrm>
          <a:off x="373380" y="1360170"/>
          <a:ext cx="8322205" cy="4559645"/>
        </p:xfrm>
        <a:graphic>
          <a:graphicData uri="http://schemas.openxmlformats.org/drawingml/2006/table">
            <a:tbl>
              <a:tblPr/>
              <a:tblGrid>
                <a:gridCol w="1006117">
                  <a:extLst>
                    <a:ext uri="{9D8B030D-6E8A-4147-A177-3AD203B41FA5}">
                      <a16:colId xmlns:a16="http://schemas.microsoft.com/office/drawing/2014/main" val="1952996385"/>
                    </a:ext>
                  </a:extLst>
                </a:gridCol>
                <a:gridCol w="1217279">
                  <a:extLst>
                    <a:ext uri="{9D8B030D-6E8A-4147-A177-3AD203B41FA5}">
                      <a16:colId xmlns:a16="http://schemas.microsoft.com/office/drawing/2014/main" val="78009820"/>
                    </a:ext>
                  </a:extLst>
                </a:gridCol>
                <a:gridCol w="1220383">
                  <a:extLst>
                    <a:ext uri="{9D8B030D-6E8A-4147-A177-3AD203B41FA5}">
                      <a16:colId xmlns:a16="http://schemas.microsoft.com/office/drawing/2014/main" val="1134649574"/>
                    </a:ext>
                  </a:extLst>
                </a:gridCol>
                <a:gridCol w="1217279">
                  <a:extLst>
                    <a:ext uri="{9D8B030D-6E8A-4147-A177-3AD203B41FA5}">
                      <a16:colId xmlns:a16="http://schemas.microsoft.com/office/drawing/2014/main" val="82821220"/>
                    </a:ext>
                  </a:extLst>
                </a:gridCol>
                <a:gridCol w="1220383">
                  <a:extLst>
                    <a:ext uri="{9D8B030D-6E8A-4147-A177-3AD203B41FA5}">
                      <a16:colId xmlns:a16="http://schemas.microsoft.com/office/drawing/2014/main" val="1914688928"/>
                    </a:ext>
                  </a:extLst>
                </a:gridCol>
                <a:gridCol w="1220383">
                  <a:extLst>
                    <a:ext uri="{9D8B030D-6E8A-4147-A177-3AD203B41FA5}">
                      <a16:colId xmlns:a16="http://schemas.microsoft.com/office/drawing/2014/main" val="3591940016"/>
                    </a:ext>
                  </a:extLst>
                </a:gridCol>
                <a:gridCol w="1220383">
                  <a:extLst>
                    <a:ext uri="{9D8B030D-6E8A-4147-A177-3AD203B41FA5}">
                      <a16:colId xmlns:a16="http://schemas.microsoft.com/office/drawing/2014/main" val="1840442735"/>
                    </a:ext>
                  </a:extLst>
                </a:gridCol>
              </a:tblGrid>
              <a:tr h="195530">
                <a:tc>
                  <a:txBody>
                    <a:bodyPr/>
                    <a:lstStyle/>
                    <a:p>
                      <a:pPr algn="l" fontAlgn="b"/>
                      <a:r>
                        <a:rPr lang="en-US" sz="700" b="0" i="0" u="none" strike="noStrike" dirty="0">
                          <a:solidFill>
                            <a:srgbClr val="000000"/>
                          </a:solidFill>
                          <a:effectLst/>
                          <a:latin typeface="Calibri" panose="020F0502020204030204" pitchFamily="34" charset="0"/>
                        </a:rPr>
                        <a:t> </a:t>
                      </a:r>
                    </a:p>
                  </a:txBody>
                  <a:tcPr marL="5797" marR="5797" marT="5797" marB="0" vert="wordArtVert"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gridSpan="6">
                  <a:txBody>
                    <a:bodyPr/>
                    <a:lstStyle/>
                    <a:p>
                      <a:pPr algn="ctr" fontAlgn="b"/>
                      <a:r>
                        <a:rPr lang="en-US" sz="1100" b="1" i="0" u="none" strike="noStrike" dirty="0">
                          <a:solidFill>
                            <a:srgbClr val="000000"/>
                          </a:solidFill>
                          <a:effectLst/>
                          <a:latin typeface="Calibri" panose="020F0502020204030204" pitchFamily="34" charset="0"/>
                        </a:rPr>
                        <a:t>Time of Day</a:t>
                      </a:r>
                    </a:p>
                  </a:txBody>
                  <a:tcPr marL="5797" marR="5797" marT="5797"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90087538"/>
                  </a:ext>
                </a:extLst>
              </a:tr>
              <a:tr h="375425">
                <a:tc rowSpan="7">
                  <a:txBody>
                    <a:bodyPr/>
                    <a:lstStyle/>
                    <a:p>
                      <a:pPr algn="ctr" fontAlgn="ctr"/>
                      <a:r>
                        <a:rPr lang="en-US" sz="1100" b="1" i="0" u="none" strike="noStrike" dirty="0">
                          <a:solidFill>
                            <a:srgbClr val="000000"/>
                          </a:solidFill>
                          <a:effectLst/>
                          <a:latin typeface="Calibri" panose="020F0502020204030204" pitchFamily="34" charset="0"/>
                        </a:rPr>
                        <a:t>Values</a:t>
                      </a:r>
                    </a:p>
                  </a:txBody>
                  <a:tcPr marL="5797" marR="5797" marT="5797" marB="0" vert="wordArtVert"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endParaRPr lang="en-US" sz="1100" b="1" i="0" u="none" strike="noStrike">
                        <a:solidFill>
                          <a:srgbClr val="000000"/>
                        </a:solidFill>
                        <a:effectLst/>
                        <a:latin typeface="Calibri" panose="020F0502020204030204" pitchFamily="34" charset="0"/>
                      </a:endParaRPr>
                    </a:p>
                  </a:txBody>
                  <a:tcPr marL="5797" marR="5797" marT="57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1" i="0" u="none" strike="noStrike" dirty="0">
                          <a:solidFill>
                            <a:srgbClr val="000000"/>
                          </a:solidFill>
                          <a:effectLst/>
                          <a:latin typeface="Calibri" panose="020F0502020204030204" pitchFamily="34" charset="0"/>
                        </a:rPr>
                        <a:t>Before Day Program                     </a:t>
                      </a:r>
                    </a:p>
                  </a:txBody>
                  <a:tcPr marL="5797" marR="5797" marT="57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1" i="0" u="none" strike="noStrike" dirty="0">
                          <a:solidFill>
                            <a:srgbClr val="000000"/>
                          </a:solidFill>
                          <a:effectLst/>
                          <a:latin typeface="Calibri" panose="020F0502020204030204" pitchFamily="34" charset="0"/>
                        </a:rPr>
                        <a:t>After Day Program                </a:t>
                      </a:r>
                    </a:p>
                  </a:txBody>
                  <a:tcPr marL="5797" marR="5797" marT="57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1" i="0" u="none" strike="noStrike">
                          <a:solidFill>
                            <a:srgbClr val="000000"/>
                          </a:solidFill>
                          <a:effectLst/>
                          <a:latin typeface="Calibri" panose="020F0502020204030204" pitchFamily="34" charset="0"/>
                        </a:rPr>
                        <a:t>Dinner                           </a:t>
                      </a:r>
                    </a:p>
                  </a:txBody>
                  <a:tcPr marL="5797" marR="5797" marT="57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1" i="0" u="none" strike="noStrike">
                          <a:solidFill>
                            <a:srgbClr val="000000"/>
                          </a:solidFill>
                          <a:effectLst/>
                          <a:latin typeface="Calibri" panose="020F0502020204030204" pitchFamily="34" charset="0"/>
                        </a:rPr>
                        <a:t>Evening Activity       </a:t>
                      </a:r>
                    </a:p>
                  </a:txBody>
                  <a:tcPr marL="5797" marR="5797" marT="57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1" i="0" u="none" strike="noStrike">
                          <a:solidFill>
                            <a:srgbClr val="000000"/>
                          </a:solidFill>
                          <a:effectLst/>
                          <a:latin typeface="Calibri" panose="020F0502020204030204" pitchFamily="34" charset="0"/>
                        </a:rPr>
                        <a:t>Night time                  </a:t>
                      </a:r>
                    </a:p>
                  </a:txBody>
                  <a:tcPr marL="5797" marR="5797" marT="5797"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43095380"/>
                  </a:ext>
                </a:extLst>
              </a:tr>
              <a:tr h="375425">
                <a:tc vMerge="1">
                  <a:txBody>
                    <a:bodyPr/>
                    <a:lstStyle/>
                    <a:p>
                      <a:endParaRPr lang="en-US"/>
                    </a:p>
                  </a:txBody>
                  <a:tcPr/>
                </a:tc>
                <a:tc>
                  <a:txBody>
                    <a:bodyPr/>
                    <a:lstStyle/>
                    <a:p>
                      <a:pPr algn="ctr" fontAlgn="ctr"/>
                      <a:endParaRPr lang="en-US" sz="1100" b="1" i="0" u="none" strike="noStrike">
                        <a:solidFill>
                          <a:srgbClr val="000000"/>
                        </a:solidFill>
                        <a:effectLst/>
                        <a:latin typeface="Calibri" panose="020F0502020204030204" pitchFamily="34" charset="0"/>
                      </a:endParaRPr>
                    </a:p>
                  </a:txBody>
                  <a:tcPr marL="5797" marR="5797" marT="57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t"/>
                      <a:r>
                        <a:rPr lang="en-US" sz="1100" b="1" i="0" u="none" strike="noStrike" dirty="0">
                          <a:solidFill>
                            <a:srgbClr val="000000"/>
                          </a:solidFill>
                          <a:effectLst/>
                          <a:latin typeface="Calibri" panose="020F0502020204030204" pitchFamily="34" charset="0"/>
                        </a:rPr>
                        <a:t>7-9:30am</a:t>
                      </a:r>
                    </a:p>
                  </a:txBody>
                  <a:tcPr marL="5797" marR="5797" marT="579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t"/>
                      <a:r>
                        <a:rPr lang="en-US" sz="1100" b="1" i="0" u="none" strike="noStrike" dirty="0">
                          <a:solidFill>
                            <a:srgbClr val="000000"/>
                          </a:solidFill>
                          <a:effectLst/>
                          <a:latin typeface="Calibri" panose="020F0502020204030204" pitchFamily="34" charset="0"/>
                        </a:rPr>
                        <a:t>3:30-5pm</a:t>
                      </a:r>
                    </a:p>
                  </a:txBody>
                  <a:tcPr marL="5797" marR="5797" marT="579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t"/>
                      <a:r>
                        <a:rPr lang="en-US" sz="1100" b="1" i="0" u="none" strike="noStrike" dirty="0">
                          <a:solidFill>
                            <a:srgbClr val="000000"/>
                          </a:solidFill>
                          <a:effectLst/>
                          <a:latin typeface="Calibri" panose="020F0502020204030204" pitchFamily="34" charset="0"/>
                        </a:rPr>
                        <a:t>5-6pm</a:t>
                      </a:r>
                    </a:p>
                  </a:txBody>
                  <a:tcPr marL="5797" marR="5797" marT="579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t"/>
                      <a:r>
                        <a:rPr lang="en-US" sz="1100" b="1" i="0" u="none" strike="noStrike">
                          <a:solidFill>
                            <a:srgbClr val="000000"/>
                          </a:solidFill>
                          <a:effectLst/>
                          <a:latin typeface="Calibri" panose="020F0502020204030204" pitchFamily="34" charset="0"/>
                        </a:rPr>
                        <a:t>6-8pm</a:t>
                      </a:r>
                    </a:p>
                  </a:txBody>
                  <a:tcPr marL="5797" marR="5797" marT="579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t"/>
                      <a:r>
                        <a:rPr lang="en-US" sz="1100" b="1" i="0" u="none" strike="noStrike">
                          <a:solidFill>
                            <a:srgbClr val="000000"/>
                          </a:solidFill>
                          <a:effectLst/>
                          <a:latin typeface="Calibri" panose="020F0502020204030204" pitchFamily="34" charset="0"/>
                        </a:rPr>
                        <a:t>8-?</a:t>
                      </a:r>
                    </a:p>
                  </a:txBody>
                  <a:tcPr marL="5797" marR="5797" marT="5797" marB="0">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1077725"/>
                  </a:ext>
                </a:extLst>
              </a:tr>
              <a:tr h="348697">
                <a:tc vMerge="1">
                  <a:txBody>
                    <a:bodyPr/>
                    <a:lstStyle/>
                    <a:p>
                      <a:endParaRPr lang="en-US"/>
                    </a:p>
                  </a:txBody>
                  <a:tcPr/>
                </a:tc>
                <a:tc>
                  <a:txBody>
                    <a:bodyPr/>
                    <a:lstStyle/>
                    <a:p>
                      <a:pPr algn="ctr" fontAlgn="ctr"/>
                      <a:r>
                        <a:rPr lang="en-US" sz="1100" b="1" i="0" u="none" strike="noStrike">
                          <a:solidFill>
                            <a:srgbClr val="000000"/>
                          </a:solidFill>
                          <a:effectLst/>
                          <a:latin typeface="Calibri" panose="020F0502020204030204" pitchFamily="34" charset="0"/>
                        </a:rPr>
                        <a:t>Keeping it real</a:t>
                      </a:r>
                    </a:p>
                  </a:txBody>
                  <a:tcPr marL="5797" marR="5797" marT="57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Follow preferred routine</a:t>
                      </a:r>
                    </a:p>
                  </a:txBody>
                  <a:tcPr marL="5797" marR="5797" marT="57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Relaxing in preferred way</a:t>
                      </a:r>
                    </a:p>
                  </a:txBody>
                  <a:tcPr marL="5797" marR="5797" marT="57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Eat at respectable time</a:t>
                      </a:r>
                    </a:p>
                  </a:txBody>
                  <a:tcPr marL="5797" marR="5797" marT="57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Enjoy your time</a:t>
                      </a:r>
                    </a:p>
                  </a:txBody>
                  <a:tcPr marL="5797" marR="5797" marT="57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Allow housemates to do their thing</a:t>
                      </a:r>
                    </a:p>
                  </a:txBody>
                  <a:tcPr marL="5797" marR="5797" marT="579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8271458"/>
                  </a:ext>
                </a:extLst>
              </a:tr>
              <a:tr h="816142">
                <a:tc vMerge="1">
                  <a:txBody>
                    <a:bodyPr/>
                    <a:lstStyle/>
                    <a:p>
                      <a:endParaRPr lang="en-US"/>
                    </a:p>
                  </a:txBody>
                  <a:tcPr/>
                </a:tc>
                <a:tc>
                  <a:txBody>
                    <a:bodyPr/>
                    <a:lstStyle/>
                    <a:p>
                      <a:pPr algn="ctr" fontAlgn="ctr"/>
                      <a:r>
                        <a:rPr lang="en-US" sz="1100" b="1" i="0" u="none" strike="noStrike" dirty="0">
                          <a:solidFill>
                            <a:srgbClr val="000000"/>
                          </a:solidFill>
                          <a:effectLst/>
                          <a:latin typeface="Calibri" panose="020F0502020204030204" pitchFamily="34" charset="0"/>
                        </a:rPr>
                        <a:t>Open Line of communication</a:t>
                      </a:r>
                    </a:p>
                  </a:txBody>
                  <a:tcPr marL="5797" marR="5797" marT="57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Respectfully being woken up</a:t>
                      </a:r>
                    </a:p>
                  </a:txBody>
                  <a:tcPr marL="5797" marR="5797" marT="57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Talk about evening plan</a:t>
                      </a:r>
                    </a:p>
                  </a:txBody>
                  <a:tcPr marL="5797" marR="5797" marT="57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Know your role</a:t>
                      </a:r>
                    </a:p>
                  </a:txBody>
                  <a:tcPr marL="5797" marR="5797" marT="57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Discuss activity (who's going/expectations)</a:t>
                      </a:r>
                    </a:p>
                  </a:txBody>
                  <a:tcPr marL="5797" marR="5797" marT="57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Talk about day if needed</a:t>
                      </a:r>
                    </a:p>
                  </a:txBody>
                  <a:tcPr marL="5797" marR="5797" marT="579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5409545"/>
                  </a:ext>
                </a:extLst>
              </a:tr>
              <a:tr h="816142">
                <a:tc vMerge="1">
                  <a:txBody>
                    <a:bodyPr/>
                    <a:lstStyle/>
                    <a:p>
                      <a:endParaRPr lang="en-US"/>
                    </a:p>
                  </a:txBody>
                  <a:tcPr/>
                </a:tc>
                <a:tc>
                  <a:txBody>
                    <a:bodyPr/>
                    <a:lstStyle/>
                    <a:p>
                      <a:pPr algn="ctr" fontAlgn="ctr"/>
                      <a:r>
                        <a:rPr lang="en-US" sz="1100" b="1" i="0" u="none" strike="noStrike" dirty="0">
                          <a:solidFill>
                            <a:srgbClr val="000000"/>
                          </a:solidFill>
                          <a:effectLst/>
                          <a:latin typeface="Calibri" panose="020F0502020204030204" pitchFamily="34" charset="0"/>
                        </a:rPr>
                        <a:t>Organization</a:t>
                      </a:r>
                    </a:p>
                  </a:txBody>
                  <a:tcPr marL="5797" marR="5797" marT="57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Lunches / Tobacco for day</a:t>
                      </a:r>
                    </a:p>
                  </a:txBody>
                  <a:tcPr marL="5797" marR="5797" marT="57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Dinner prep / Tobacco for evening</a:t>
                      </a:r>
                    </a:p>
                  </a:txBody>
                  <a:tcPr marL="5797" marR="5797" marT="57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set/clean table</a:t>
                      </a:r>
                    </a:p>
                  </a:txBody>
                  <a:tcPr marL="5797" marR="5797" marT="57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proper supplies (money, meds, clothes, tobacco)</a:t>
                      </a:r>
                    </a:p>
                  </a:txBody>
                  <a:tcPr marL="5797" marR="5797" marT="57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Prepare for next day </a:t>
                      </a:r>
                    </a:p>
                  </a:txBody>
                  <a:tcPr marL="5797" marR="5797" marT="579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3461006"/>
                  </a:ext>
                </a:extLst>
              </a:tr>
              <a:tr h="816142">
                <a:tc vMerge="1">
                  <a:txBody>
                    <a:bodyPr/>
                    <a:lstStyle/>
                    <a:p>
                      <a:endParaRPr lang="en-US"/>
                    </a:p>
                  </a:txBody>
                  <a:tcPr/>
                </a:tc>
                <a:tc>
                  <a:txBody>
                    <a:bodyPr/>
                    <a:lstStyle/>
                    <a:p>
                      <a:pPr algn="ctr" fontAlgn="ctr"/>
                      <a:r>
                        <a:rPr lang="en-US" sz="1100" b="1" i="0" u="none" strike="noStrike" dirty="0">
                          <a:solidFill>
                            <a:srgbClr val="000000"/>
                          </a:solidFill>
                          <a:effectLst/>
                          <a:latin typeface="Calibri" panose="020F0502020204030204" pitchFamily="34" charset="0"/>
                        </a:rPr>
                        <a:t>Cleanliness</a:t>
                      </a:r>
                    </a:p>
                  </a:txBody>
                  <a:tcPr marL="5797" marR="5797" marT="57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Clean clothes</a:t>
                      </a:r>
                    </a:p>
                  </a:txBody>
                  <a:tcPr marL="5797" marR="5797" marT="57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Discuss Chores.  Pick up room</a:t>
                      </a:r>
                    </a:p>
                  </a:txBody>
                  <a:tcPr marL="5797" marR="5797" marT="57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Finish up chores, Compliment housemates.</a:t>
                      </a:r>
                    </a:p>
                  </a:txBody>
                  <a:tcPr marL="5797" marR="5797" marT="57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Help others prepare for activity</a:t>
                      </a:r>
                    </a:p>
                  </a:txBody>
                  <a:tcPr marL="5797" marR="5797" marT="57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Follow routine (Shower, clean room, pick up house</a:t>
                      </a:r>
                    </a:p>
                  </a:txBody>
                  <a:tcPr marL="5797" marR="5797" marT="579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84324117"/>
                  </a:ext>
                </a:extLst>
              </a:tr>
              <a:tr h="816142">
                <a:tc vMerge="1">
                  <a:txBody>
                    <a:bodyPr/>
                    <a:lstStyle/>
                    <a:p>
                      <a:endParaRPr lang="en-US"/>
                    </a:p>
                  </a:txBody>
                  <a:tcPr/>
                </a:tc>
                <a:tc>
                  <a:txBody>
                    <a:bodyPr/>
                    <a:lstStyle/>
                    <a:p>
                      <a:pPr algn="ctr" fontAlgn="ctr"/>
                      <a:r>
                        <a:rPr lang="en-US" sz="1100" b="1" i="0" u="none" strike="noStrike">
                          <a:solidFill>
                            <a:srgbClr val="000000"/>
                          </a:solidFill>
                          <a:effectLst/>
                          <a:latin typeface="Calibri" panose="020F0502020204030204" pitchFamily="34" charset="0"/>
                        </a:rPr>
                        <a:t>Respect</a:t>
                      </a:r>
                    </a:p>
                  </a:txBody>
                  <a:tcPr marL="5797" marR="5797" marT="57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Let others follow preferred routine. Staff </a:t>
                      </a:r>
                      <a:r>
                        <a:rPr lang="en-US" sz="1100" b="1" i="0" u="none" strike="noStrike" dirty="0" err="1">
                          <a:solidFill>
                            <a:srgbClr val="000000"/>
                          </a:solidFill>
                          <a:effectLst/>
                          <a:latin typeface="Calibri" panose="020F0502020204030204" pitchFamily="34" charset="0"/>
                        </a:rPr>
                        <a:t>passdown</a:t>
                      </a:r>
                      <a:endParaRPr lang="en-US" sz="1100" b="1" i="0" u="none" strike="noStrike" dirty="0">
                        <a:solidFill>
                          <a:srgbClr val="000000"/>
                        </a:solidFill>
                        <a:effectLst/>
                        <a:latin typeface="Calibri" panose="020F0502020204030204" pitchFamily="34" charset="0"/>
                      </a:endParaRPr>
                    </a:p>
                  </a:txBody>
                  <a:tcPr marL="5797" marR="5797" marT="57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Allow other to relax as they prefer</a:t>
                      </a:r>
                    </a:p>
                  </a:txBody>
                  <a:tcPr marL="5797" marR="5797" marT="57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Rinse own dishes and put in dishwasher - Thank each other</a:t>
                      </a:r>
                    </a:p>
                  </a:txBody>
                  <a:tcPr marL="5797" marR="5797" marT="57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Calibri" panose="020F0502020204030204" pitchFamily="34" charset="0"/>
                        </a:rPr>
                        <a:t>Allow housemates to enjoy activity</a:t>
                      </a:r>
                    </a:p>
                  </a:txBody>
                  <a:tcPr marL="5797" marR="5797" marT="57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Respect quiet time and </a:t>
                      </a:r>
                      <a:r>
                        <a:rPr lang="en-US" sz="1100" b="1" i="0" u="none" strike="noStrike" dirty="0" err="1">
                          <a:solidFill>
                            <a:srgbClr val="000000"/>
                          </a:solidFill>
                          <a:effectLst/>
                          <a:latin typeface="Calibri" panose="020F0502020204030204" pitchFamily="34" charset="0"/>
                        </a:rPr>
                        <a:t>passdown</a:t>
                      </a:r>
                      <a:endParaRPr lang="en-US" sz="1100" b="1" i="0" u="none" strike="noStrike" dirty="0">
                        <a:solidFill>
                          <a:srgbClr val="000000"/>
                        </a:solidFill>
                        <a:effectLst/>
                        <a:latin typeface="Calibri" panose="020F0502020204030204" pitchFamily="34" charset="0"/>
                      </a:endParaRPr>
                    </a:p>
                  </a:txBody>
                  <a:tcPr marL="5797" marR="5797" marT="5797"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7444912"/>
                  </a:ext>
                </a:extLst>
              </a:tr>
            </a:tbl>
          </a:graphicData>
        </a:graphic>
      </p:graphicFrame>
      <p:sp>
        <p:nvSpPr>
          <p:cNvPr id="2" name="TextBox 1">
            <a:extLst>
              <a:ext uri="{FF2B5EF4-FFF2-40B4-BE49-F238E27FC236}">
                <a16:creationId xmlns:a16="http://schemas.microsoft.com/office/drawing/2014/main" id="{24943BD2-13EE-A04D-9D2F-0DE4DE837396}"/>
              </a:ext>
            </a:extLst>
          </p:cNvPr>
          <p:cNvSpPr txBox="1"/>
          <p:nvPr/>
        </p:nvSpPr>
        <p:spPr>
          <a:xfrm>
            <a:off x="2674649" y="948690"/>
            <a:ext cx="3962175" cy="369332"/>
          </a:xfrm>
          <a:prstGeom prst="rect">
            <a:avLst/>
          </a:prstGeom>
          <a:noFill/>
        </p:spPr>
        <p:txBody>
          <a:bodyPr wrap="none" rtlCol="0">
            <a:spAutoFit/>
          </a:bodyPr>
          <a:lstStyle/>
          <a:p>
            <a:pPr algn="ctr"/>
            <a:r>
              <a:rPr lang="en-US" b="1" dirty="0"/>
              <a:t>Matrix Developed in Residential Setting</a:t>
            </a:r>
          </a:p>
        </p:txBody>
      </p:sp>
    </p:spTree>
    <p:extLst>
      <p:ext uri="{BB962C8B-B14F-4D97-AF65-F5344CB8AC3E}">
        <p14:creationId xmlns:p14="http://schemas.microsoft.com/office/powerpoint/2010/main" val="19141629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1510" y="857251"/>
            <a:ext cx="7886700" cy="994172"/>
          </a:xfrm>
        </p:spPr>
        <p:txBody>
          <a:bodyPr>
            <a:normAutofit/>
          </a:bodyPr>
          <a:lstStyle/>
          <a:p>
            <a:pPr algn="ctr"/>
            <a:r>
              <a:rPr lang="en-US" sz="2700" dirty="0">
                <a:latin typeface="+mn-lt"/>
              </a:rPr>
              <a:t>Meetings Matrix for Organizational Meetings</a:t>
            </a:r>
          </a:p>
        </p:txBody>
      </p:sp>
      <p:pic>
        <p:nvPicPr>
          <p:cNvPr id="1029" name="Picture 5"/>
          <p:cNvPicPr>
            <a:picLocks noGrp="1" noChangeAspect="1" noChangeArrowheads="1"/>
          </p:cNvPicPr>
          <p:nvPr>
            <p:ph idx="1"/>
          </p:nvPr>
        </p:nvPicPr>
        <p:blipFill>
          <a:blip r:embed="rId2" cstate="print"/>
          <a:srcRect/>
          <a:stretch>
            <a:fillRect/>
          </a:stretch>
        </p:blipFill>
        <p:spPr bwMode="auto">
          <a:xfrm>
            <a:off x="1531620" y="1678066"/>
            <a:ext cx="5774911" cy="4322684"/>
          </a:xfrm>
          <a:prstGeom prst="rect">
            <a:avLst/>
          </a:prstGeom>
          <a:noFill/>
          <a:ln w="9525">
            <a:noFill/>
            <a:miter lim="800000"/>
            <a:headEnd/>
            <a:tailEnd/>
          </a:ln>
        </p:spPr>
      </p:pic>
    </p:spTree>
    <p:extLst>
      <p:ext uri="{BB962C8B-B14F-4D97-AF65-F5344CB8AC3E}">
        <p14:creationId xmlns:p14="http://schemas.microsoft.com/office/powerpoint/2010/main" val="42268739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17321" y="1766420"/>
            <a:ext cx="6407297" cy="919631"/>
          </a:xfrm>
        </p:spPr>
        <p:txBody>
          <a:bodyPr>
            <a:noAutofit/>
          </a:bodyPr>
          <a:lstStyle/>
          <a:p>
            <a:r>
              <a:rPr lang="en-US" sz="3300" dirty="0">
                <a:latin typeface="+mn-lt"/>
              </a:rPr>
              <a:t>Working Towards Outcome Data</a:t>
            </a:r>
          </a:p>
        </p:txBody>
      </p:sp>
      <p:sp>
        <p:nvSpPr>
          <p:cNvPr id="4" name="TextBox 3"/>
          <p:cNvSpPr txBox="1"/>
          <p:nvPr/>
        </p:nvSpPr>
        <p:spPr>
          <a:xfrm>
            <a:off x="3487512" y="3897562"/>
            <a:ext cx="184731" cy="300082"/>
          </a:xfrm>
          <a:prstGeom prst="rect">
            <a:avLst/>
          </a:prstGeom>
          <a:noFill/>
        </p:spPr>
        <p:txBody>
          <a:bodyPr wrap="none" rtlCol="0">
            <a:spAutoFit/>
          </a:bodyPr>
          <a:lstStyle/>
          <a:p>
            <a:endParaRPr lang="en-US" sz="1350" dirty="0"/>
          </a:p>
        </p:txBody>
      </p:sp>
      <p:pic>
        <p:nvPicPr>
          <p:cNvPr id="6" name="Picture 5" descr="m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80254"/>
            <a:ext cx="9144000" cy="920496"/>
          </a:xfrm>
          <a:prstGeom prst="rect">
            <a:avLst/>
          </a:prstGeom>
        </p:spPr>
      </p:pic>
      <p:pic>
        <p:nvPicPr>
          <p:cNvPr id="7" name="Picture 7" descr="UofM_Driven_whi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6633" y="5335026"/>
            <a:ext cx="2689189" cy="4575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a:extLst>
              <a:ext uri="{FF2B5EF4-FFF2-40B4-BE49-F238E27FC236}">
                <a16:creationId xmlns:a16="http://schemas.microsoft.com/office/drawing/2014/main" id="{18AB3EC3-8A30-9944-A3B5-3749CA193318}"/>
              </a:ext>
            </a:extLst>
          </p:cNvPr>
          <p:cNvPicPr>
            <a:picLocks noChangeAspect="1"/>
          </p:cNvPicPr>
          <p:nvPr/>
        </p:nvPicPr>
        <p:blipFill>
          <a:blip r:embed="rId5"/>
          <a:stretch>
            <a:fillRect/>
          </a:stretch>
        </p:blipFill>
        <p:spPr>
          <a:xfrm>
            <a:off x="3251426" y="3569724"/>
            <a:ext cx="2200275" cy="1209675"/>
          </a:xfrm>
          <a:prstGeom prst="rect">
            <a:avLst/>
          </a:prstGeom>
        </p:spPr>
      </p:pic>
    </p:spTree>
    <p:extLst>
      <p:ext uri="{BB962C8B-B14F-4D97-AF65-F5344CB8AC3E}">
        <p14:creationId xmlns:p14="http://schemas.microsoft.com/office/powerpoint/2010/main" val="31909479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4B4DC-3DE6-8341-A297-99B2B01D271A}"/>
              </a:ext>
            </a:extLst>
          </p:cNvPr>
          <p:cNvSpPr>
            <a:spLocks noGrp="1"/>
          </p:cNvSpPr>
          <p:nvPr>
            <p:ph type="title"/>
          </p:nvPr>
        </p:nvSpPr>
        <p:spPr/>
        <p:txBody>
          <a:bodyPr/>
          <a:lstStyle/>
          <a:p>
            <a:pPr algn="ctr"/>
            <a:r>
              <a:rPr lang="en-US" b="1" dirty="0">
                <a:latin typeface="+mn-lt"/>
              </a:rPr>
              <a:t>Responding to:</a:t>
            </a:r>
            <a:br>
              <a:rPr lang="en-US" b="1" dirty="0">
                <a:latin typeface="+mn-lt"/>
              </a:rPr>
            </a:br>
            <a:r>
              <a:rPr lang="en-US" b="1" i="1" dirty="0">
                <a:latin typeface="+mn-lt"/>
              </a:rPr>
              <a:t>“Our Agency is Already Person-Centered”</a:t>
            </a:r>
          </a:p>
        </p:txBody>
      </p:sp>
      <p:sp>
        <p:nvSpPr>
          <p:cNvPr id="3" name="Content Placeholder 2">
            <a:extLst>
              <a:ext uri="{FF2B5EF4-FFF2-40B4-BE49-F238E27FC236}">
                <a16:creationId xmlns:a16="http://schemas.microsoft.com/office/drawing/2014/main" id="{861FEBD3-54EC-7F44-B0D7-9DF9C7182C21}"/>
              </a:ext>
            </a:extLst>
          </p:cNvPr>
          <p:cNvSpPr>
            <a:spLocks noGrp="1"/>
          </p:cNvSpPr>
          <p:nvPr>
            <p:ph idx="1"/>
          </p:nvPr>
        </p:nvSpPr>
        <p:spPr/>
        <p:txBody>
          <a:bodyPr>
            <a:normAutofit lnSpcReduction="10000"/>
          </a:bodyPr>
          <a:lstStyle/>
          <a:p>
            <a:pPr marL="0" indent="0">
              <a:buNone/>
            </a:pPr>
            <a:r>
              <a:rPr lang="en-US" sz="2700" b="1" dirty="0"/>
              <a:t>Fidelity of Implementation</a:t>
            </a:r>
            <a:endParaRPr lang="en-US" sz="2700" dirty="0"/>
          </a:p>
          <a:p>
            <a:r>
              <a:rPr lang="en-US" dirty="0"/>
              <a:t>Strategy for Providing Evidence That an Organization is Implementing a Practice in the Manner Intended </a:t>
            </a:r>
          </a:p>
          <a:p>
            <a:r>
              <a:rPr lang="en-US" dirty="0"/>
              <a:t>A List of Key Elements of a Practice Teams Can Use for</a:t>
            </a:r>
          </a:p>
          <a:p>
            <a:pPr lvl="1"/>
            <a:r>
              <a:rPr lang="en-US" dirty="0"/>
              <a:t>Self-Assessment and Evaluation</a:t>
            </a:r>
          </a:p>
          <a:p>
            <a:pPr lvl="1"/>
            <a:r>
              <a:rPr lang="en-US" dirty="0"/>
              <a:t>Help Guide Implementation</a:t>
            </a:r>
          </a:p>
          <a:p>
            <a:r>
              <a:rPr lang="en-US" dirty="0"/>
              <a:t>External Evaluation</a:t>
            </a:r>
          </a:p>
          <a:p>
            <a:pPr lvl="1"/>
            <a:r>
              <a:rPr lang="en-US" dirty="0"/>
              <a:t>Unbiased Assessment of Practice</a:t>
            </a:r>
          </a:p>
          <a:p>
            <a:endParaRPr lang="en-US" dirty="0"/>
          </a:p>
          <a:p>
            <a:endParaRPr lang="en-US" dirty="0"/>
          </a:p>
        </p:txBody>
      </p:sp>
    </p:spTree>
    <p:extLst>
      <p:ext uri="{BB962C8B-B14F-4D97-AF65-F5344CB8AC3E}">
        <p14:creationId xmlns:p14="http://schemas.microsoft.com/office/powerpoint/2010/main" val="21171116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graphicFrame>
        <p:nvGraphicFramePr>
          <p:cNvPr id="581" name="Shape 581" descr="evaluation and data systems&#10;&#10;organization-wide evaluation&#10;What impact did the training have on capacity building?&#10;What are the strengths and needs of the organization?&#10;How well are the practices implemented?&#10;Are there improvements in conceptual knowledge of staff?&#10;Are there changes in behavior of staff and people living and working in a setting?&#10;Are there changes in universal quality of life?&#10;&#10;&#10;Evaluation data/tools&#10;Number of caches, key contacts&#10;Number of staff involved in implementation&#10;Number of people supported&#10;Person-centered organizational tool&#10;Quality of social and physical environment&#10;Fidelity of implementation self-assessment &#10;Onsite evaluation&#10;Pre/post tests for staff using DC/CDS&#10;Direct observation of staff person-centered practices&#10;Direct observation of staff person-centered practices&#10;Direct observation of people supported.&#10;Incident reports, restraint, 911 calls, etc.&#10;Organizational data (retention/tenure/etc.)&#10;Quality of social and physical environment interview&#10;Regional Quality Council Interview Tools" title="table"/>
          <p:cNvGraphicFramePr/>
          <p:nvPr/>
        </p:nvGraphicFramePr>
        <p:xfrm>
          <a:off x="881744" y="1051836"/>
          <a:ext cx="7619999" cy="4339677"/>
        </p:xfrm>
        <a:graphic>
          <a:graphicData uri="http://schemas.openxmlformats.org/drawingml/2006/table">
            <a:tbl>
              <a:tblPr firstRow="1" bandRow="1">
                <a:noFill/>
              </a:tblPr>
              <a:tblGrid>
                <a:gridCol w="3684399">
                  <a:extLst>
                    <a:ext uri="{9D8B030D-6E8A-4147-A177-3AD203B41FA5}">
                      <a16:colId xmlns:a16="http://schemas.microsoft.com/office/drawing/2014/main" val="20000"/>
                    </a:ext>
                  </a:extLst>
                </a:gridCol>
                <a:gridCol w="3935600">
                  <a:extLst>
                    <a:ext uri="{9D8B030D-6E8A-4147-A177-3AD203B41FA5}">
                      <a16:colId xmlns:a16="http://schemas.microsoft.com/office/drawing/2014/main" val="20001"/>
                    </a:ext>
                  </a:extLst>
                </a:gridCol>
              </a:tblGrid>
              <a:tr h="306947">
                <a:tc gridSpan="2">
                  <a:txBody>
                    <a:bodyPr/>
                    <a:lstStyle/>
                    <a:p>
                      <a:pPr marL="0" marR="0" lvl="0" indent="0" algn="ctr" rtl="0">
                        <a:spcBef>
                          <a:spcPts val="0"/>
                        </a:spcBef>
                        <a:buSzPct val="25000"/>
                        <a:buNone/>
                      </a:pPr>
                      <a:r>
                        <a:rPr lang="en-US" sz="1500" b="1" u="none" strike="noStrike" cap="none" dirty="0"/>
                        <a:t>Evaluation &amp; Data Systems</a:t>
                      </a:r>
                    </a:p>
                  </a:txBody>
                  <a:tcPr marL="14288" marR="14288" marT="7144" marB="7144">
                    <a:solidFill>
                      <a:srgbClr val="F2F2F2"/>
                    </a:solidFill>
                  </a:tcPr>
                </a:tc>
                <a:tc hMerge="1">
                  <a:txBody>
                    <a:bodyPr/>
                    <a:lstStyle/>
                    <a:p>
                      <a:endParaRPr lang="en-US"/>
                    </a:p>
                  </a:txBody>
                  <a:tcPr/>
                </a:tc>
                <a:extLst>
                  <a:ext uri="{0D108BD9-81ED-4DB2-BD59-A6C34878D82A}">
                    <a16:rowId xmlns:a16="http://schemas.microsoft.com/office/drawing/2014/main" val="10000"/>
                  </a:ext>
                </a:extLst>
              </a:tr>
              <a:tr h="234725">
                <a:tc>
                  <a:txBody>
                    <a:bodyPr/>
                    <a:lstStyle/>
                    <a:p>
                      <a:pPr marL="0" marR="0" lvl="0" indent="0" algn="l" rtl="0">
                        <a:spcBef>
                          <a:spcPts val="0"/>
                        </a:spcBef>
                        <a:buSzPct val="25000"/>
                        <a:buNone/>
                      </a:pPr>
                      <a:r>
                        <a:rPr lang="en-US" sz="1100" b="1" u="none" strike="noStrike" cap="none"/>
                        <a:t>Organization-Wide Evaluation</a:t>
                      </a:r>
                    </a:p>
                  </a:txBody>
                  <a:tcPr marL="14288" marR="14288" marT="7144" marB="7144">
                    <a:solidFill>
                      <a:srgbClr val="D8D8D8"/>
                    </a:solidFill>
                  </a:tcPr>
                </a:tc>
                <a:tc>
                  <a:txBody>
                    <a:bodyPr/>
                    <a:lstStyle/>
                    <a:p>
                      <a:pPr marL="0" marR="0" lvl="0" indent="0" algn="l" rtl="0">
                        <a:spcBef>
                          <a:spcPts val="0"/>
                        </a:spcBef>
                        <a:buSzPct val="25000"/>
                        <a:buNone/>
                      </a:pPr>
                      <a:r>
                        <a:rPr lang="en-US" sz="1100" b="1" dirty="0"/>
                        <a:t>Related Evaluation Data/Tools</a:t>
                      </a:r>
                    </a:p>
                  </a:txBody>
                  <a:tcPr marL="14288" marR="14288" marT="7144" marB="7144">
                    <a:solidFill>
                      <a:srgbClr val="D8D8D8"/>
                    </a:solidFill>
                  </a:tcPr>
                </a:tc>
                <a:extLst>
                  <a:ext uri="{0D108BD9-81ED-4DB2-BD59-A6C34878D82A}">
                    <a16:rowId xmlns:a16="http://schemas.microsoft.com/office/drawing/2014/main" val="10001"/>
                  </a:ext>
                </a:extLst>
              </a:tr>
              <a:tr h="724835">
                <a:tc>
                  <a:txBody>
                    <a:bodyPr/>
                    <a:lstStyle/>
                    <a:p>
                      <a:pPr marL="0" marR="0" lvl="0" indent="0" algn="l" rtl="0">
                        <a:spcBef>
                          <a:spcPts val="0"/>
                        </a:spcBef>
                        <a:buSzPct val="25000"/>
                        <a:buNone/>
                      </a:pPr>
                      <a:r>
                        <a:rPr lang="en-US" sz="1100" b="1" dirty="0"/>
                        <a:t>What impact did the training have on capacity building?</a:t>
                      </a:r>
                    </a:p>
                  </a:txBody>
                  <a:tcPr marL="14288" marR="14288" marT="7144" marB="7144">
                    <a:solidFill>
                      <a:srgbClr val="F2F2F2"/>
                    </a:solidFill>
                  </a:tcPr>
                </a:tc>
                <a:tc>
                  <a:txBody>
                    <a:bodyPr/>
                    <a:lstStyle/>
                    <a:p>
                      <a:pPr marL="0" marR="0" lvl="0" indent="0" algn="l" rtl="0">
                        <a:spcBef>
                          <a:spcPts val="0"/>
                        </a:spcBef>
                        <a:buClr>
                          <a:schemeClr val="dk1"/>
                        </a:buClr>
                        <a:buSzPct val="100000"/>
                        <a:buFont typeface="Arial"/>
                        <a:buNone/>
                      </a:pPr>
                      <a:r>
                        <a:rPr lang="en-US" sz="1100" b="1" dirty="0"/>
                        <a:t>Number of coaches, key contacts </a:t>
                      </a:r>
                    </a:p>
                    <a:p>
                      <a:pPr marL="0" marR="0" lvl="0" indent="0" algn="l" rtl="0">
                        <a:spcBef>
                          <a:spcPts val="0"/>
                        </a:spcBef>
                        <a:buClr>
                          <a:schemeClr val="dk1"/>
                        </a:buClr>
                        <a:buSzPct val="100000"/>
                        <a:buFont typeface="Arial"/>
                        <a:buNone/>
                      </a:pPr>
                      <a:r>
                        <a:rPr lang="en-US" sz="1100" b="1" dirty="0"/>
                        <a:t>Number of staff involved in implementation</a:t>
                      </a:r>
                    </a:p>
                    <a:p>
                      <a:pPr marL="0" marR="0" lvl="0" indent="0" algn="l" rtl="0">
                        <a:spcBef>
                          <a:spcPts val="0"/>
                        </a:spcBef>
                        <a:buClr>
                          <a:schemeClr val="dk1"/>
                        </a:buClr>
                        <a:buSzPct val="100000"/>
                        <a:buFont typeface="Arial"/>
                        <a:buNone/>
                      </a:pPr>
                      <a:r>
                        <a:rPr lang="en-US" sz="1100" b="1" dirty="0"/>
                        <a:t>Number of people supported</a:t>
                      </a:r>
                    </a:p>
                  </a:txBody>
                  <a:tcPr marL="14288" marR="14288" marT="7144" marB="7144">
                    <a:solidFill>
                      <a:srgbClr val="F2F2F2"/>
                    </a:solidFill>
                  </a:tcPr>
                </a:tc>
                <a:extLst>
                  <a:ext uri="{0D108BD9-81ED-4DB2-BD59-A6C34878D82A}">
                    <a16:rowId xmlns:a16="http://schemas.microsoft.com/office/drawing/2014/main" val="10002"/>
                  </a:ext>
                </a:extLst>
              </a:tr>
              <a:tr h="668062">
                <a:tc>
                  <a:txBody>
                    <a:bodyPr/>
                    <a:lstStyle/>
                    <a:p>
                      <a:pPr marL="0" marR="0" lvl="0" indent="0" algn="l" rtl="0">
                        <a:spcBef>
                          <a:spcPts val="0"/>
                        </a:spcBef>
                        <a:buSzPct val="25000"/>
                        <a:buNone/>
                      </a:pPr>
                      <a:r>
                        <a:rPr lang="en-US" sz="1100" b="1" dirty="0"/>
                        <a:t>What are the strengths and needs of the organization?</a:t>
                      </a:r>
                    </a:p>
                  </a:txBody>
                  <a:tcPr marL="14288" marR="14288" marT="7144" marB="7144">
                    <a:solidFill>
                      <a:srgbClr val="D8D8D8"/>
                    </a:solidFill>
                  </a:tcPr>
                </a:tc>
                <a:tc>
                  <a:txBody>
                    <a:bodyPr/>
                    <a:lstStyle/>
                    <a:p>
                      <a:pPr marL="0" marR="0" lvl="0" indent="0" algn="l" rtl="0">
                        <a:spcBef>
                          <a:spcPts val="0"/>
                        </a:spcBef>
                        <a:buClr>
                          <a:schemeClr val="dk1"/>
                        </a:buClr>
                        <a:buSzPct val="100000"/>
                        <a:buFont typeface="Arial"/>
                        <a:buNone/>
                      </a:pPr>
                      <a:r>
                        <a:rPr lang="en-US" sz="1100" b="1" dirty="0"/>
                        <a:t>Person-centered organizational tool</a:t>
                      </a:r>
                    </a:p>
                    <a:p>
                      <a:pPr marL="0" marR="0" lvl="0" indent="0" algn="l" rtl="0">
                        <a:spcBef>
                          <a:spcPts val="0"/>
                        </a:spcBef>
                        <a:buClr>
                          <a:schemeClr val="dk1"/>
                        </a:buClr>
                        <a:buSzPct val="100000"/>
                        <a:buFont typeface="Arial"/>
                        <a:buNone/>
                      </a:pPr>
                      <a:r>
                        <a:rPr lang="en-US" sz="1100" b="1" dirty="0"/>
                        <a:t>Quality of social and physical environment</a:t>
                      </a:r>
                    </a:p>
                    <a:p>
                      <a:pPr marL="0" marR="0" lvl="0" indent="0" algn="l" rtl="0">
                        <a:spcBef>
                          <a:spcPts val="0"/>
                        </a:spcBef>
                        <a:buClr>
                          <a:schemeClr val="dk1"/>
                        </a:buClr>
                        <a:buSzPct val="25000"/>
                        <a:buFont typeface="Arial" charset="0"/>
                        <a:buNone/>
                      </a:pPr>
                      <a:endParaRPr sz="1100" b="1" dirty="0"/>
                    </a:p>
                  </a:txBody>
                  <a:tcPr marL="14288" marR="14288" marT="7144" marB="7144">
                    <a:solidFill>
                      <a:srgbClr val="D8D8D8"/>
                    </a:solidFill>
                  </a:tcPr>
                </a:tc>
                <a:extLst>
                  <a:ext uri="{0D108BD9-81ED-4DB2-BD59-A6C34878D82A}">
                    <a16:rowId xmlns:a16="http://schemas.microsoft.com/office/drawing/2014/main" val="10003"/>
                  </a:ext>
                </a:extLst>
              </a:tr>
              <a:tr h="668062">
                <a:tc>
                  <a:txBody>
                    <a:bodyPr/>
                    <a:lstStyle/>
                    <a:p>
                      <a:pPr marL="0" marR="0" lvl="0" indent="0" algn="l" rtl="0">
                        <a:spcBef>
                          <a:spcPts val="0"/>
                        </a:spcBef>
                        <a:buSzPct val="25000"/>
                        <a:buNone/>
                      </a:pPr>
                      <a:r>
                        <a:rPr lang="en-US" sz="1100" b="1" dirty="0"/>
                        <a:t>How well are the practices implemented?</a:t>
                      </a:r>
                    </a:p>
                  </a:txBody>
                  <a:tcPr marL="14288" marR="14288" marT="7144" marB="7144">
                    <a:solidFill>
                      <a:srgbClr val="F2F2F2"/>
                    </a:solidFill>
                  </a:tcPr>
                </a:tc>
                <a:tc>
                  <a:txBody>
                    <a:bodyPr/>
                    <a:lstStyle/>
                    <a:p>
                      <a:pPr marL="0" marR="0" lvl="0" indent="0" algn="l" rtl="0">
                        <a:spcBef>
                          <a:spcPts val="0"/>
                        </a:spcBef>
                        <a:buClr>
                          <a:schemeClr val="dk1"/>
                        </a:buClr>
                        <a:buSzPct val="100000"/>
                        <a:buFont typeface="Arial"/>
                        <a:buNone/>
                      </a:pPr>
                      <a:r>
                        <a:rPr lang="en-US" sz="1100" b="1" dirty="0"/>
                        <a:t>Fidelity of implementation self-assessment  (twice a year)</a:t>
                      </a:r>
                    </a:p>
                    <a:p>
                      <a:pPr marL="0" marR="0" lvl="0" indent="0" algn="l" rtl="0">
                        <a:spcBef>
                          <a:spcPts val="0"/>
                        </a:spcBef>
                        <a:buClr>
                          <a:schemeClr val="dk1"/>
                        </a:buClr>
                        <a:buSzPct val="100000"/>
                        <a:buFont typeface="Arial"/>
                        <a:buNone/>
                      </a:pPr>
                      <a:r>
                        <a:rPr lang="en-US" sz="1100" b="1" dirty="0"/>
                        <a:t>Onsite evaluation (annual)</a:t>
                      </a:r>
                    </a:p>
                    <a:p>
                      <a:pPr marL="0" marR="0" lvl="0" indent="0" algn="l" rtl="0">
                        <a:spcBef>
                          <a:spcPts val="0"/>
                        </a:spcBef>
                        <a:buClr>
                          <a:schemeClr val="dk1"/>
                        </a:buClr>
                        <a:buSzPct val="25000"/>
                        <a:buFont typeface="Arial" charset="0"/>
                        <a:buNone/>
                      </a:pPr>
                      <a:endParaRPr sz="1100" b="1" dirty="0"/>
                    </a:p>
                  </a:txBody>
                  <a:tcPr marL="14288" marR="14288" marT="7144" marB="7144">
                    <a:solidFill>
                      <a:srgbClr val="F2F2F2"/>
                    </a:solidFill>
                  </a:tcPr>
                </a:tc>
                <a:extLst>
                  <a:ext uri="{0D108BD9-81ED-4DB2-BD59-A6C34878D82A}">
                    <a16:rowId xmlns:a16="http://schemas.microsoft.com/office/drawing/2014/main" val="10004"/>
                  </a:ext>
                </a:extLst>
              </a:tr>
              <a:tr h="1318068">
                <a:tc>
                  <a:txBody>
                    <a:bodyPr/>
                    <a:lstStyle/>
                    <a:p>
                      <a:pPr marL="0" marR="0" lvl="0" indent="0" algn="l" rtl="0">
                        <a:spcBef>
                          <a:spcPts val="0"/>
                        </a:spcBef>
                        <a:buSzPct val="25000"/>
                        <a:buNone/>
                      </a:pPr>
                      <a:r>
                        <a:rPr lang="en-US" sz="1100" b="1" dirty="0"/>
                        <a:t>Are there changes in behavior of staff and people living and working in a setting?</a:t>
                      </a:r>
                    </a:p>
                  </a:txBody>
                  <a:tcPr marL="14288" marR="14288" marT="7144" marB="7144">
                    <a:solidFill>
                      <a:srgbClr val="F2F2F2"/>
                    </a:solidFill>
                  </a:tcPr>
                </a:tc>
                <a:tc>
                  <a:txBody>
                    <a:bodyPr/>
                    <a:lstStyle/>
                    <a:p>
                      <a:pPr marL="0" marR="0" lvl="0" indent="0" algn="l" rtl="0">
                        <a:spcBef>
                          <a:spcPts val="0"/>
                        </a:spcBef>
                        <a:buClr>
                          <a:schemeClr val="dk1"/>
                        </a:buClr>
                        <a:buSzPct val="100000"/>
                        <a:buFont typeface="Arial"/>
                        <a:buNone/>
                      </a:pPr>
                      <a:r>
                        <a:rPr lang="en-US" sz="1100" b="1" dirty="0"/>
                        <a:t>Direct observation of staff person-centered practices (Quarterly)</a:t>
                      </a:r>
                    </a:p>
                    <a:p>
                      <a:pPr marL="0" marR="0" lvl="0" indent="0" algn="l" rtl="0">
                        <a:spcBef>
                          <a:spcPts val="0"/>
                        </a:spcBef>
                        <a:spcAft>
                          <a:spcPts val="0"/>
                        </a:spcAft>
                        <a:buClr>
                          <a:schemeClr val="dk1"/>
                        </a:buClr>
                        <a:buSzPct val="100000"/>
                        <a:buFont typeface="Arial"/>
                        <a:buNone/>
                      </a:pPr>
                      <a:r>
                        <a:rPr lang="en-US" sz="1100" b="1" dirty="0"/>
                        <a:t>Direct observation of people supported (Quarterly)</a:t>
                      </a:r>
                    </a:p>
                    <a:p>
                      <a:pPr marL="0" marR="0" lvl="0" indent="0" algn="l" rtl="0">
                        <a:lnSpc>
                          <a:spcPct val="100000"/>
                        </a:lnSpc>
                        <a:spcBef>
                          <a:spcPts val="0"/>
                        </a:spcBef>
                        <a:spcAft>
                          <a:spcPts val="0"/>
                        </a:spcAft>
                        <a:buClr>
                          <a:schemeClr val="dk1"/>
                        </a:buClr>
                        <a:buSzPct val="100000"/>
                        <a:buFont typeface="Arial"/>
                        <a:buNone/>
                      </a:pPr>
                      <a:r>
                        <a:rPr lang="en-US" sz="1100" b="1" dirty="0"/>
                        <a:t>Incident reports, restraint, 911 calls, etc. (Quarterly)</a:t>
                      </a:r>
                    </a:p>
                    <a:p>
                      <a:pPr marL="0" marR="0" lvl="0" indent="0" algn="l" rtl="0">
                        <a:lnSpc>
                          <a:spcPct val="100000"/>
                        </a:lnSpc>
                        <a:spcBef>
                          <a:spcPts val="0"/>
                        </a:spcBef>
                        <a:spcAft>
                          <a:spcPts val="0"/>
                        </a:spcAft>
                        <a:buClr>
                          <a:schemeClr val="dk1"/>
                        </a:buClr>
                        <a:buSzPct val="100000"/>
                        <a:buFont typeface="Arial"/>
                        <a:buNone/>
                      </a:pPr>
                      <a:r>
                        <a:rPr lang="en-US" sz="1100" b="1" dirty="0"/>
                        <a:t>Organizational data (retention/tenure, etc.) </a:t>
                      </a:r>
                    </a:p>
                    <a:p>
                      <a:pPr marL="0" marR="0" lvl="0" indent="0" algn="l" rtl="0">
                        <a:lnSpc>
                          <a:spcPct val="100000"/>
                        </a:lnSpc>
                        <a:spcBef>
                          <a:spcPts val="0"/>
                        </a:spcBef>
                        <a:spcAft>
                          <a:spcPts val="0"/>
                        </a:spcAft>
                        <a:buClr>
                          <a:schemeClr val="dk1"/>
                        </a:buClr>
                        <a:buSzPct val="25000"/>
                        <a:buFont typeface="Arial" charset="0"/>
                        <a:buNone/>
                      </a:pPr>
                      <a:endParaRPr sz="1100" b="1" dirty="0"/>
                    </a:p>
                  </a:txBody>
                  <a:tcPr marL="14288" marR="14288" marT="7144" marB="7144">
                    <a:solidFill>
                      <a:srgbClr val="F2F2F2"/>
                    </a:solidFill>
                  </a:tcPr>
                </a:tc>
                <a:extLst>
                  <a:ext uri="{0D108BD9-81ED-4DB2-BD59-A6C34878D82A}">
                    <a16:rowId xmlns:a16="http://schemas.microsoft.com/office/drawing/2014/main" val="10006"/>
                  </a:ext>
                </a:extLst>
              </a:tr>
              <a:tr h="418979">
                <a:tc>
                  <a:txBody>
                    <a:bodyPr/>
                    <a:lstStyle/>
                    <a:p>
                      <a:pPr marL="0" marR="0" lvl="0" indent="0" algn="l" rtl="0">
                        <a:spcBef>
                          <a:spcPts val="0"/>
                        </a:spcBef>
                        <a:buSzPct val="25000"/>
                        <a:buNone/>
                      </a:pPr>
                      <a:r>
                        <a:rPr lang="en-US" sz="1100" b="1"/>
                        <a:t>Are there changes in universal quality of life?  </a:t>
                      </a:r>
                    </a:p>
                  </a:txBody>
                  <a:tcPr marL="14288" marR="14288" marT="7144" marB="7144">
                    <a:solidFill>
                      <a:srgbClr val="D8D8D8"/>
                    </a:solidFill>
                  </a:tcPr>
                </a:tc>
                <a:tc>
                  <a:txBody>
                    <a:bodyPr/>
                    <a:lstStyle/>
                    <a:p>
                      <a:pPr marL="0" marR="0" lvl="0" indent="0" algn="l" rtl="0">
                        <a:spcBef>
                          <a:spcPts val="0"/>
                        </a:spcBef>
                        <a:buClr>
                          <a:schemeClr val="dk1"/>
                        </a:buClr>
                        <a:buSzPct val="100000"/>
                        <a:buFont typeface="Arial"/>
                        <a:buNone/>
                      </a:pPr>
                      <a:r>
                        <a:rPr lang="en-US" sz="1100" b="1" dirty="0"/>
                        <a:t>Quality of social and physical environment interviews</a:t>
                      </a:r>
                    </a:p>
                    <a:p>
                      <a:pPr marL="0" marR="0" lvl="0" indent="0" algn="l" rtl="0">
                        <a:spcBef>
                          <a:spcPts val="0"/>
                        </a:spcBef>
                        <a:buClr>
                          <a:schemeClr val="dk1"/>
                        </a:buClr>
                        <a:buSzPct val="100000"/>
                        <a:buFont typeface="Arial"/>
                        <a:buNone/>
                      </a:pPr>
                      <a:r>
                        <a:rPr lang="en-US" sz="1100" b="1" dirty="0"/>
                        <a:t>Regional Quality Council Interview Tools</a:t>
                      </a:r>
                    </a:p>
                  </a:txBody>
                  <a:tcPr marL="14288" marR="14288" marT="7144" marB="7144">
                    <a:solidFill>
                      <a:srgbClr val="D8D8D8"/>
                    </a:solidFill>
                  </a:tcPr>
                </a:tc>
                <a:extLst>
                  <a:ext uri="{0D108BD9-81ED-4DB2-BD59-A6C34878D82A}">
                    <a16:rowId xmlns:a16="http://schemas.microsoft.com/office/drawing/2014/main" val="10007"/>
                  </a:ext>
                </a:extLst>
              </a:tr>
            </a:tbl>
          </a:graphicData>
        </a:graphic>
      </p:graphicFrame>
      <p:sp>
        <p:nvSpPr>
          <p:cNvPr id="3" name="Title 2"/>
          <p:cNvSpPr>
            <a:spLocks noGrp="1"/>
          </p:cNvSpPr>
          <p:nvPr>
            <p:ph type="title"/>
          </p:nvPr>
        </p:nvSpPr>
        <p:spPr>
          <a:xfrm>
            <a:off x="0" y="-649705"/>
            <a:ext cx="9144000" cy="622760"/>
          </a:xfrm>
        </p:spPr>
        <p:txBody>
          <a:bodyPr>
            <a:normAutofit/>
          </a:bodyPr>
          <a:lstStyle/>
          <a:p>
            <a:r>
              <a:rPr lang="en-US" sz="1500" dirty="0"/>
              <a:t>Evaluation &amp; Data Systems</a:t>
            </a:r>
          </a:p>
        </p:txBody>
      </p:sp>
    </p:spTree>
    <p:extLst>
      <p:ext uri="{BB962C8B-B14F-4D97-AF65-F5344CB8AC3E}">
        <p14:creationId xmlns:p14="http://schemas.microsoft.com/office/powerpoint/2010/main" val="41773942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Shape 586"/>
          <p:cNvSpPr txBox="1">
            <a:spLocks noGrp="1"/>
          </p:cNvSpPr>
          <p:nvPr>
            <p:ph type="title"/>
          </p:nvPr>
        </p:nvSpPr>
        <p:spPr>
          <a:xfrm>
            <a:off x="1740823" y="865827"/>
            <a:ext cx="6209009" cy="575108"/>
          </a:xfrm>
          <a:prstGeom prst="rect">
            <a:avLst/>
          </a:prstGeom>
          <a:noFill/>
          <a:ln>
            <a:noFill/>
          </a:ln>
        </p:spPr>
        <p:txBody>
          <a:bodyPr vert="horz" lIns="51427" tIns="25706" rIns="51427" bIns="25706" rtlCol="0" anchor="ctr" anchorCtr="0">
            <a:noAutofit/>
          </a:bodyPr>
          <a:lstStyle/>
          <a:p>
            <a:pPr>
              <a:spcBef>
                <a:spcPts val="0"/>
              </a:spcBef>
              <a:buClr>
                <a:schemeClr val="dk1"/>
              </a:buClr>
              <a:buSzPct val="25000"/>
            </a:pPr>
            <a:r>
              <a:rPr lang="en-US" sz="2700" dirty="0">
                <a:solidFill>
                  <a:schemeClr val="dk1"/>
                </a:solidFill>
                <a:latin typeface="Calibri"/>
                <a:ea typeface="Calibri"/>
                <a:cs typeface="Calibri"/>
                <a:sym typeface="Calibri"/>
              </a:rPr>
              <a:t>Examples of Evaluation Data </a:t>
            </a:r>
          </a:p>
        </p:txBody>
      </p:sp>
      <p:sp>
        <p:nvSpPr>
          <p:cNvPr id="587" name="Shape 587"/>
          <p:cNvSpPr txBox="1">
            <a:spLocks noGrp="1"/>
          </p:cNvSpPr>
          <p:nvPr>
            <p:ph type="body" idx="1"/>
          </p:nvPr>
        </p:nvSpPr>
        <p:spPr>
          <a:xfrm>
            <a:off x="954158" y="1432358"/>
            <a:ext cx="7782339" cy="4147377"/>
          </a:xfrm>
          <a:prstGeom prst="rect">
            <a:avLst/>
          </a:prstGeom>
          <a:noFill/>
          <a:ln>
            <a:noFill/>
          </a:ln>
        </p:spPr>
        <p:txBody>
          <a:bodyPr vert="horz" lIns="51427" tIns="25706" rIns="51427" bIns="25706" rtlCol="0" anchor="t" anchorCtr="0">
            <a:noAutofit/>
          </a:bodyPr>
          <a:lstStyle/>
          <a:p>
            <a:pPr marL="0" indent="0">
              <a:spcBef>
                <a:spcPts val="270"/>
              </a:spcBef>
              <a:buClr>
                <a:schemeClr val="dk1"/>
              </a:buClr>
              <a:buSzPct val="100000"/>
              <a:buNone/>
            </a:pPr>
            <a:r>
              <a:rPr lang="en-US" sz="2400" b="1" dirty="0">
                <a:solidFill>
                  <a:schemeClr val="dk1"/>
                </a:solidFill>
                <a:latin typeface="Calibri"/>
                <a:ea typeface="Calibri"/>
                <a:cs typeface="Calibri"/>
                <a:sym typeface="Calibri"/>
              </a:rPr>
              <a:t>Effort</a:t>
            </a:r>
          </a:p>
          <a:p>
            <a:pPr>
              <a:spcBef>
                <a:spcPts val="270"/>
              </a:spcBef>
              <a:buClr>
                <a:schemeClr val="dk1"/>
              </a:buClr>
              <a:buSzPct val="100000"/>
            </a:pPr>
            <a:r>
              <a:rPr lang="en-US" sz="1800" dirty="0">
                <a:solidFill>
                  <a:schemeClr val="dk1"/>
                </a:solidFill>
                <a:latin typeface="Calibri"/>
                <a:ea typeface="Calibri"/>
                <a:cs typeface="Calibri"/>
                <a:sym typeface="Calibri"/>
              </a:rPr>
              <a:t>Coaches, Key Contacts. PBS Facilitators</a:t>
            </a:r>
          </a:p>
          <a:p>
            <a:pPr>
              <a:spcBef>
                <a:spcPts val="270"/>
              </a:spcBef>
              <a:buClr>
                <a:schemeClr val="dk1"/>
              </a:buClr>
              <a:buSzPct val="100000"/>
            </a:pPr>
            <a:r>
              <a:rPr lang="en-US" sz="1800" dirty="0">
                <a:solidFill>
                  <a:schemeClr val="dk1"/>
                </a:solidFill>
                <a:latin typeface="Calibri"/>
                <a:ea typeface="Calibri"/>
                <a:cs typeface="Calibri"/>
                <a:sym typeface="Calibri"/>
              </a:rPr>
              <a:t>Homes, Areas of Organization (parameters)</a:t>
            </a:r>
          </a:p>
          <a:p>
            <a:pPr marL="0" indent="0">
              <a:spcBef>
                <a:spcPts val="270"/>
              </a:spcBef>
              <a:buClr>
                <a:schemeClr val="dk1"/>
              </a:buClr>
              <a:buSzPct val="100000"/>
              <a:buNone/>
            </a:pPr>
            <a:endParaRPr lang="en-US" sz="2400" b="1" dirty="0">
              <a:solidFill>
                <a:schemeClr val="dk1"/>
              </a:solidFill>
              <a:latin typeface="Calibri"/>
              <a:ea typeface="Calibri"/>
              <a:cs typeface="Calibri"/>
              <a:sym typeface="Calibri"/>
            </a:endParaRPr>
          </a:p>
          <a:p>
            <a:pPr marL="0" indent="0">
              <a:spcBef>
                <a:spcPts val="270"/>
              </a:spcBef>
              <a:buClr>
                <a:schemeClr val="dk1"/>
              </a:buClr>
              <a:buSzPct val="100000"/>
              <a:buNone/>
            </a:pPr>
            <a:r>
              <a:rPr lang="en-US" sz="2400" b="1" dirty="0">
                <a:solidFill>
                  <a:schemeClr val="dk1"/>
                </a:solidFill>
                <a:latin typeface="Calibri"/>
                <a:ea typeface="Calibri"/>
                <a:cs typeface="Calibri"/>
                <a:sym typeface="Calibri"/>
              </a:rPr>
              <a:t>Fidelity</a:t>
            </a:r>
          </a:p>
          <a:p>
            <a:pPr marL="192881" indent="-192881">
              <a:spcBef>
                <a:spcPts val="270"/>
              </a:spcBef>
              <a:buClr>
                <a:schemeClr val="dk1"/>
              </a:buClr>
              <a:buSzPct val="100000"/>
            </a:pPr>
            <a:r>
              <a:rPr lang="en-US" sz="1800" dirty="0">
                <a:solidFill>
                  <a:schemeClr val="dk1"/>
                </a:solidFill>
                <a:latin typeface="Calibri"/>
                <a:ea typeface="Calibri"/>
                <a:cs typeface="Calibri"/>
                <a:sym typeface="Calibri"/>
              </a:rPr>
              <a:t>Self-Assessment</a:t>
            </a:r>
          </a:p>
          <a:p>
            <a:pPr marL="192881" indent="-192881">
              <a:spcBef>
                <a:spcPts val="270"/>
              </a:spcBef>
              <a:buClr>
                <a:schemeClr val="dk1"/>
              </a:buClr>
              <a:buSzPct val="100000"/>
            </a:pPr>
            <a:r>
              <a:rPr lang="en-US" sz="1800" dirty="0">
                <a:solidFill>
                  <a:schemeClr val="dk1"/>
                </a:solidFill>
                <a:latin typeface="Calibri"/>
                <a:ea typeface="Calibri"/>
                <a:cs typeface="Calibri"/>
                <a:sym typeface="Calibri"/>
              </a:rPr>
              <a:t>Onsite Evaluation</a:t>
            </a:r>
          </a:p>
          <a:p>
            <a:pPr marL="0" indent="0">
              <a:spcBef>
                <a:spcPts val="270"/>
              </a:spcBef>
              <a:buClr>
                <a:schemeClr val="dk1"/>
              </a:buClr>
              <a:buSzPct val="100000"/>
              <a:buNone/>
            </a:pPr>
            <a:endParaRPr lang="en-US" sz="2400" b="1" dirty="0">
              <a:solidFill>
                <a:schemeClr val="dk1"/>
              </a:solidFill>
              <a:latin typeface="Calibri"/>
              <a:ea typeface="Calibri"/>
              <a:cs typeface="Calibri"/>
              <a:sym typeface="Calibri"/>
            </a:endParaRPr>
          </a:p>
          <a:p>
            <a:pPr marL="0" indent="0">
              <a:spcBef>
                <a:spcPts val="270"/>
              </a:spcBef>
              <a:buClr>
                <a:schemeClr val="dk1"/>
              </a:buClr>
              <a:buSzPct val="100000"/>
              <a:buNone/>
            </a:pPr>
            <a:r>
              <a:rPr lang="en-US" sz="2400" b="1" dirty="0">
                <a:solidFill>
                  <a:schemeClr val="dk1"/>
                </a:solidFill>
                <a:latin typeface="Calibri"/>
                <a:ea typeface="Calibri"/>
                <a:cs typeface="Calibri"/>
                <a:sym typeface="Calibri"/>
              </a:rPr>
              <a:t>Outcome</a:t>
            </a:r>
            <a:endParaRPr lang="en-US" sz="2400" dirty="0">
              <a:solidFill>
                <a:schemeClr val="dk1"/>
              </a:solidFill>
              <a:latin typeface="Calibri"/>
              <a:ea typeface="Calibri"/>
              <a:cs typeface="Calibri"/>
              <a:sym typeface="Calibri"/>
            </a:endParaRPr>
          </a:p>
          <a:p>
            <a:pPr marL="192881" indent="-192881">
              <a:spcBef>
                <a:spcPts val="270"/>
              </a:spcBef>
              <a:buClr>
                <a:schemeClr val="dk1"/>
              </a:buClr>
              <a:buSzPct val="100000"/>
            </a:pPr>
            <a:r>
              <a:rPr lang="en-US" sz="1800" dirty="0">
                <a:solidFill>
                  <a:schemeClr val="dk1"/>
                </a:solidFill>
                <a:latin typeface="Calibri"/>
                <a:ea typeface="Calibri"/>
                <a:cs typeface="Calibri"/>
                <a:sym typeface="Calibri"/>
              </a:rPr>
              <a:t>Quality of Life</a:t>
            </a:r>
          </a:p>
          <a:p>
            <a:pPr marL="192881" indent="-192881">
              <a:spcBef>
                <a:spcPts val="270"/>
              </a:spcBef>
              <a:buClr>
                <a:schemeClr val="dk1"/>
              </a:buClr>
              <a:buSzPct val="100000"/>
            </a:pPr>
            <a:r>
              <a:rPr lang="en-US" sz="1800" dirty="0">
                <a:solidFill>
                  <a:schemeClr val="dk1"/>
                </a:solidFill>
                <a:ea typeface="Calibri"/>
                <a:cs typeface="Calibri"/>
                <a:sym typeface="Calibri"/>
              </a:rPr>
              <a:t>Incident Reports </a:t>
            </a:r>
            <a:endParaRPr lang="en-US" sz="1800" dirty="0">
              <a:solidFill>
                <a:schemeClr val="dk1"/>
              </a:solidFill>
              <a:latin typeface="Calibri"/>
              <a:ea typeface="Calibri"/>
              <a:cs typeface="Calibri"/>
              <a:sym typeface="Calibri"/>
            </a:endParaRPr>
          </a:p>
          <a:p>
            <a:pPr marL="192881" indent="-192881">
              <a:spcBef>
                <a:spcPts val="270"/>
              </a:spcBef>
              <a:buClr>
                <a:schemeClr val="dk1"/>
              </a:buClr>
              <a:buSzPct val="100000"/>
            </a:pPr>
            <a:r>
              <a:rPr lang="en-US" sz="1800" dirty="0">
                <a:solidFill>
                  <a:schemeClr val="dk1"/>
                </a:solidFill>
                <a:latin typeface="Calibri"/>
                <a:ea typeface="Calibri"/>
                <a:cs typeface="Calibri"/>
                <a:sym typeface="Calibri"/>
              </a:rPr>
              <a:t>Injuries, Sick Days</a:t>
            </a:r>
          </a:p>
          <a:p>
            <a:pPr marL="192881" indent="-192881">
              <a:spcBef>
                <a:spcPts val="270"/>
              </a:spcBef>
              <a:buClr>
                <a:schemeClr val="dk1"/>
              </a:buClr>
              <a:buSzPct val="100000"/>
            </a:pPr>
            <a:r>
              <a:rPr lang="en-US" sz="1800" dirty="0">
                <a:solidFill>
                  <a:schemeClr val="dk1"/>
                </a:solidFill>
                <a:latin typeface="Calibri"/>
                <a:ea typeface="Calibri"/>
                <a:cs typeface="Calibri"/>
                <a:sym typeface="Calibri"/>
              </a:rPr>
              <a:t>Attrition/Retention, Workers Compensation</a:t>
            </a:r>
          </a:p>
        </p:txBody>
      </p:sp>
    </p:spTree>
    <p:extLst>
      <p:ext uri="{BB962C8B-B14F-4D97-AF65-F5344CB8AC3E}">
        <p14:creationId xmlns:p14="http://schemas.microsoft.com/office/powerpoint/2010/main" val="12696547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C0D67-A228-594C-B01A-36ABF4BC4689}"/>
              </a:ext>
            </a:extLst>
          </p:cNvPr>
          <p:cNvSpPr>
            <a:spLocks noGrp="1"/>
          </p:cNvSpPr>
          <p:nvPr>
            <p:ph type="title"/>
          </p:nvPr>
        </p:nvSpPr>
        <p:spPr/>
        <p:txBody>
          <a:bodyPr>
            <a:normAutofit/>
          </a:bodyPr>
          <a:lstStyle/>
          <a:p>
            <a:pPr algn="ctr"/>
            <a:r>
              <a:rPr lang="en-US" sz="3600" dirty="0">
                <a:latin typeface="+mn-lt"/>
              </a:rPr>
              <a:t>Employment Matrix &amp; Direct Observations</a:t>
            </a:r>
          </a:p>
        </p:txBody>
      </p:sp>
      <p:sp>
        <p:nvSpPr>
          <p:cNvPr id="3" name="Text Placeholder 2">
            <a:extLst>
              <a:ext uri="{FF2B5EF4-FFF2-40B4-BE49-F238E27FC236}">
                <a16:creationId xmlns:a16="http://schemas.microsoft.com/office/drawing/2014/main" id="{E523123B-DBB0-924B-890C-AB5FE4222EA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9766749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BF6ECB-37DB-3B4D-81DA-D2424658A29D}"/>
              </a:ext>
            </a:extLst>
          </p:cNvPr>
          <p:cNvSpPr>
            <a:spLocks noGrp="1"/>
          </p:cNvSpPr>
          <p:nvPr>
            <p:ph type="title"/>
          </p:nvPr>
        </p:nvSpPr>
        <p:spPr>
          <a:xfrm>
            <a:off x="434341" y="1501866"/>
            <a:ext cx="4064099" cy="1214664"/>
          </a:xfrm>
        </p:spPr>
        <p:txBody>
          <a:bodyPr>
            <a:normAutofit/>
          </a:bodyPr>
          <a:lstStyle/>
          <a:p>
            <a:pPr algn="ctr"/>
            <a:r>
              <a:rPr lang="en-US" b="1" dirty="0">
                <a:latin typeface="+mn-lt"/>
              </a:rPr>
              <a:t>Collaborative Process for Creating the Matrix</a:t>
            </a:r>
          </a:p>
        </p:txBody>
      </p:sp>
      <p:sp>
        <p:nvSpPr>
          <p:cNvPr id="5" name="Content Placeholder 4">
            <a:extLst>
              <a:ext uri="{FF2B5EF4-FFF2-40B4-BE49-F238E27FC236}">
                <a16:creationId xmlns:a16="http://schemas.microsoft.com/office/drawing/2014/main" id="{B0121724-5DD6-E548-9481-2C9090A88BEB}"/>
              </a:ext>
            </a:extLst>
          </p:cNvPr>
          <p:cNvSpPr>
            <a:spLocks noGrp="1"/>
          </p:cNvSpPr>
          <p:nvPr>
            <p:ph idx="1"/>
          </p:nvPr>
        </p:nvSpPr>
        <p:spPr>
          <a:xfrm>
            <a:off x="656982" y="3319336"/>
            <a:ext cx="7740258" cy="2148014"/>
          </a:xfrm>
        </p:spPr>
        <p:txBody>
          <a:bodyPr>
            <a:normAutofit fontScale="55000" lnSpcReduction="20000"/>
          </a:bodyPr>
          <a:lstStyle/>
          <a:p>
            <a:r>
              <a:rPr lang="en-US" dirty="0"/>
              <a:t>Team of staff members, supervisor involved in observations, people supported met to identify positive social values</a:t>
            </a:r>
          </a:p>
          <a:p>
            <a:r>
              <a:rPr lang="en-US" dirty="0"/>
              <a:t>Following initial observations, the PBS team member and employment site supervisor initiated:</a:t>
            </a:r>
          </a:p>
          <a:p>
            <a:pPr lvl="1"/>
            <a:r>
              <a:rPr lang="en-US" dirty="0"/>
              <a:t>Large printed versions of the matrix displayed in hallways, employment classrooms, and the cafeteria</a:t>
            </a:r>
          </a:p>
          <a:p>
            <a:pPr lvl="1"/>
            <a:r>
              <a:rPr lang="en-US" dirty="0"/>
              <a:t>Larger scale employee training on the matrix</a:t>
            </a:r>
          </a:p>
          <a:p>
            <a:pPr lvl="1"/>
            <a:r>
              <a:rPr lang="en-US" dirty="0"/>
              <a:t>Training and education on the matrix to the employees and people being supported during employment classes.</a:t>
            </a:r>
          </a:p>
          <a:p>
            <a:pPr lvl="1"/>
            <a:endParaRPr lang="en-US" dirty="0"/>
          </a:p>
        </p:txBody>
      </p:sp>
      <p:pic>
        <p:nvPicPr>
          <p:cNvPr id="2" name="Picture 2" descr="A close up of a piece of paper&#10;&#10;Description generated with high confidence">
            <a:extLst>
              <a:ext uri="{FF2B5EF4-FFF2-40B4-BE49-F238E27FC236}">
                <a16:creationId xmlns:a16="http://schemas.microsoft.com/office/drawing/2014/main" id="{5B3599D2-12A7-4012-9842-53DBF1D4CEBF}"/>
              </a:ext>
            </a:extLst>
          </p:cNvPr>
          <p:cNvPicPr>
            <a:picLocks noChangeAspect="1"/>
          </p:cNvPicPr>
          <p:nvPr/>
        </p:nvPicPr>
        <p:blipFill>
          <a:blip r:embed="rId2"/>
          <a:stretch>
            <a:fillRect/>
          </a:stretch>
        </p:blipFill>
        <p:spPr>
          <a:xfrm>
            <a:off x="5494972" y="1298912"/>
            <a:ext cx="2902268" cy="1761999"/>
          </a:xfrm>
          <a:prstGeom prst="rect">
            <a:avLst/>
          </a:prstGeom>
        </p:spPr>
      </p:pic>
    </p:spTree>
    <p:extLst>
      <p:ext uri="{BB962C8B-B14F-4D97-AF65-F5344CB8AC3E}">
        <p14:creationId xmlns:p14="http://schemas.microsoft.com/office/powerpoint/2010/main" val="1141729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5909" r="6106"/>
          <a:stretch/>
        </p:blipFill>
        <p:spPr>
          <a:xfrm>
            <a:off x="0" y="0"/>
            <a:ext cx="9144000" cy="6407624"/>
          </a:xfrm>
          <a:prstGeom prst="rect">
            <a:avLst/>
          </a:prstGeom>
        </p:spPr>
      </p:pic>
      <p:sp>
        <p:nvSpPr>
          <p:cNvPr id="2" name="Title 3"/>
          <p:cNvSpPr txBox="1">
            <a:spLocks/>
          </p:cNvSpPr>
          <p:nvPr/>
        </p:nvSpPr>
        <p:spPr>
          <a:xfrm>
            <a:off x="0" y="3760119"/>
            <a:ext cx="9144000" cy="10615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kern="1200">
                <a:solidFill>
                  <a:srgbClr val="800000"/>
                </a:solidFill>
                <a:latin typeface="Open Sans bold"/>
                <a:ea typeface="+mj-ea"/>
                <a:cs typeface="Open Sans bold"/>
              </a:defRPr>
            </a:lvl1pPr>
          </a:lstStyle>
          <a:p>
            <a:pPr algn="ctr"/>
            <a:r>
              <a:rPr lang="en-US" sz="5400" dirty="0">
                <a:solidFill>
                  <a:srgbClr val="FFFFFF"/>
                </a:solidFill>
              </a:rPr>
              <a:t>Title of presentation</a:t>
            </a:r>
            <a:br>
              <a:rPr lang="en-US" sz="5400" dirty="0">
                <a:solidFill>
                  <a:srgbClr val="FFFFFF"/>
                </a:solidFill>
              </a:rPr>
            </a:br>
            <a:r>
              <a:rPr lang="en-US" sz="4000" b="0" dirty="0">
                <a:solidFill>
                  <a:srgbClr val="FFFFFF"/>
                </a:solidFill>
              </a:rPr>
              <a:t>More smaller words could go here</a:t>
            </a:r>
          </a:p>
        </p:txBody>
      </p:sp>
    </p:spTree>
    <p:extLst>
      <p:ext uri="{BB962C8B-B14F-4D97-AF65-F5344CB8AC3E}">
        <p14:creationId xmlns:p14="http://schemas.microsoft.com/office/powerpoint/2010/main" val="17287461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19169-6AFA-4B4A-8F40-E542F29F92E6}"/>
              </a:ext>
            </a:extLst>
          </p:cNvPr>
          <p:cNvSpPr>
            <a:spLocks noGrp="1"/>
          </p:cNvSpPr>
          <p:nvPr>
            <p:ph type="title"/>
          </p:nvPr>
        </p:nvSpPr>
        <p:spPr>
          <a:xfrm>
            <a:off x="628650" y="1016794"/>
            <a:ext cx="7886700" cy="994172"/>
          </a:xfrm>
        </p:spPr>
        <p:txBody>
          <a:bodyPr>
            <a:normAutofit/>
          </a:bodyPr>
          <a:lstStyle/>
          <a:p>
            <a:pPr algn="ctr"/>
            <a:r>
              <a:rPr lang="en-US" sz="2700" dirty="0">
                <a:latin typeface="+mn-lt"/>
              </a:rPr>
              <a:t>Development of Employment Matrix</a:t>
            </a:r>
          </a:p>
        </p:txBody>
      </p:sp>
      <p:sp>
        <p:nvSpPr>
          <p:cNvPr id="3" name="Content Placeholder 2">
            <a:extLst>
              <a:ext uri="{FF2B5EF4-FFF2-40B4-BE49-F238E27FC236}">
                <a16:creationId xmlns:a16="http://schemas.microsoft.com/office/drawing/2014/main" id="{A76C40D3-08BA-4897-ACB5-B6F2E84A4433}"/>
              </a:ext>
            </a:extLst>
          </p:cNvPr>
          <p:cNvSpPr>
            <a:spLocks noGrp="1"/>
          </p:cNvSpPr>
          <p:nvPr>
            <p:ph idx="1"/>
          </p:nvPr>
        </p:nvSpPr>
        <p:spPr/>
        <p:txBody>
          <a:bodyPr>
            <a:normAutofit lnSpcReduction="10000"/>
          </a:bodyPr>
          <a:lstStyle/>
          <a:p>
            <a:r>
              <a:rPr lang="en-US" dirty="0"/>
              <a:t>Collaboratively Developed with People Supported &amp; PBS Team including:</a:t>
            </a:r>
          </a:p>
          <a:p>
            <a:pPr lvl="1"/>
            <a:r>
              <a:rPr lang="en-US" dirty="0"/>
              <a:t>Supervisor of the employment site (also on the PBS team)</a:t>
            </a:r>
          </a:p>
          <a:p>
            <a:pPr lvl="1"/>
            <a:r>
              <a:rPr lang="en-US" dirty="0"/>
              <a:t>Employees at the employment site </a:t>
            </a:r>
          </a:p>
          <a:p>
            <a:pPr lvl="1"/>
            <a:r>
              <a:rPr lang="en-US" dirty="0"/>
              <a:t>People being supported at the employment site </a:t>
            </a:r>
            <a:endParaRPr lang="en-US" b="1" dirty="0"/>
          </a:p>
          <a:p>
            <a:r>
              <a:rPr lang="en-US" dirty="0"/>
              <a:t>Observations Conducted in Two Settings</a:t>
            </a:r>
          </a:p>
          <a:p>
            <a:pPr marL="600075" lvl="1" indent="-257175"/>
            <a:r>
              <a:rPr lang="en-US" dirty="0"/>
              <a:t>Lunch </a:t>
            </a:r>
          </a:p>
          <a:p>
            <a:pPr marL="600075" lvl="1" indent="-257175"/>
            <a:r>
              <a:rPr lang="en-US" dirty="0"/>
              <a:t>Employment classes</a:t>
            </a:r>
          </a:p>
          <a:p>
            <a:pPr lvl="1">
              <a:buNone/>
            </a:pPr>
            <a:endParaRPr lang="en-US" dirty="0"/>
          </a:p>
        </p:txBody>
      </p:sp>
    </p:spTree>
    <p:extLst>
      <p:ext uri="{BB962C8B-B14F-4D97-AF65-F5344CB8AC3E}">
        <p14:creationId xmlns:p14="http://schemas.microsoft.com/office/powerpoint/2010/main" val="23683746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309257" y="1578670"/>
          <a:ext cx="6515254" cy="3772892"/>
        </p:xfrm>
        <a:graphic>
          <a:graphicData uri="http://schemas.openxmlformats.org/drawingml/2006/table">
            <a:tbl>
              <a:tblPr>
                <a:tableStyleId>{5C22544A-7EE6-4342-B048-85BDC9FD1C3A}</a:tableStyleId>
              </a:tblPr>
              <a:tblGrid>
                <a:gridCol w="860141">
                  <a:extLst>
                    <a:ext uri="{9D8B030D-6E8A-4147-A177-3AD203B41FA5}">
                      <a16:colId xmlns:a16="http://schemas.microsoft.com/office/drawing/2014/main" val="1546612972"/>
                    </a:ext>
                  </a:extLst>
                </a:gridCol>
                <a:gridCol w="968473">
                  <a:extLst>
                    <a:ext uri="{9D8B030D-6E8A-4147-A177-3AD203B41FA5}">
                      <a16:colId xmlns:a16="http://schemas.microsoft.com/office/drawing/2014/main" val="2623984260"/>
                    </a:ext>
                  </a:extLst>
                </a:gridCol>
                <a:gridCol w="1112354">
                  <a:extLst>
                    <a:ext uri="{9D8B030D-6E8A-4147-A177-3AD203B41FA5}">
                      <a16:colId xmlns:a16="http://schemas.microsoft.com/office/drawing/2014/main" val="1070072472"/>
                    </a:ext>
                  </a:extLst>
                </a:gridCol>
                <a:gridCol w="1168043">
                  <a:extLst>
                    <a:ext uri="{9D8B030D-6E8A-4147-A177-3AD203B41FA5}">
                      <a16:colId xmlns:a16="http://schemas.microsoft.com/office/drawing/2014/main" val="2329517811"/>
                    </a:ext>
                  </a:extLst>
                </a:gridCol>
                <a:gridCol w="1077321">
                  <a:extLst>
                    <a:ext uri="{9D8B030D-6E8A-4147-A177-3AD203B41FA5}">
                      <a16:colId xmlns:a16="http://schemas.microsoft.com/office/drawing/2014/main" val="1366480625"/>
                    </a:ext>
                  </a:extLst>
                </a:gridCol>
                <a:gridCol w="1328922">
                  <a:extLst>
                    <a:ext uri="{9D8B030D-6E8A-4147-A177-3AD203B41FA5}">
                      <a16:colId xmlns:a16="http://schemas.microsoft.com/office/drawing/2014/main" val="2406480460"/>
                    </a:ext>
                  </a:extLst>
                </a:gridCol>
              </a:tblGrid>
              <a:tr h="689372">
                <a:tc>
                  <a:txBody>
                    <a:bodyPr/>
                    <a:lstStyle/>
                    <a:p>
                      <a:pPr algn="ctr" fontAlgn="b"/>
                      <a:endParaRPr lang="en-US" sz="1100" b="0" i="0" u="none" strike="noStrike" dirty="0">
                        <a:solidFill>
                          <a:srgbClr val="000000"/>
                        </a:solidFill>
                        <a:effectLst/>
                        <a:latin typeface="Calibri" panose="020F0502020204030204" pitchFamily="34" charset="0"/>
                      </a:endParaRPr>
                    </a:p>
                  </a:txBody>
                  <a:tcPr marL="3572" marR="3572" marT="3572" marB="0" anchor="b"/>
                </a:tc>
                <a:tc>
                  <a:txBody>
                    <a:bodyPr/>
                    <a:lstStyle/>
                    <a:p>
                      <a:pPr algn="ctr" fontAlgn="ctr"/>
                      <a:endParaRPr lang="en-US" sz="1100" b="1" i="0" u="none" strike="noStrike" dirty="0">
                        <a:solidFill>
                          <a:schemeClr val="dk1"/>
                        </a:solidFill>
                        <a:effectLst/>
                        <a:latin typeface="+mn-lt"/>
                      </a:endParaRPr>
                    </a:p>
                    <a:p>
                      <a:pPr algn="ctr" fontAlgn="ctr"/>
                      <a:endParaRPr lang="en-US" sz="1100" b="1" i="0" u="none" strike="noStrike" dirty="0">
                        <a:solidFill>
                          <a:schemeClr val="dk1"/>
                        </a:solidFill>
                        <a:effectLst/>
                        <a:latin typeface="+mn-lt"/>
                      </a:endParaRPr>
                    </a:p>
                    <a:p>
                      <a:pPr algn="ctr" fontAlgn="ctr"/>
                      <a:r>
                        <a:rPr lang="en-US" sz="1100" b="1" i="0" u="none" strike="noStrike" dirty="0">
                          <a:solidFill>
                            <a:schemeClr val="dk1"/>
                          </a:solidFill>
                          <a:effectLst/>
                          <a:latin typeface="+mn-lt"/>
                        </a:rPr>
                        <a:t>Before</a:t>
                      </a:r>
                      <a:r>
                        <a:rPr lang="en-US" sz="1100" b="1" i="0" u="none" strike="noStrike" baseline="0" dirty="0">
                          <a:solidFill>
                            <a:schemeClr val="dk1"/>
                          </a:solidFill>
                          <a:effectLst/>
                          <a:latin typeface="+mn-lt"/>
                        </a:rPr>
                        <a:t> Day Program</a:t>
                      </a:r>
                      <a:endParaRPr lang="en-US" sz="1100" b="1" i="0" u="none" strike="noStrike" dirty="0">
                        <a:solidFill>
                          <a:srgbClr val="000000"/>
                        </a:solidFill>
                        <a:effectLst/>
                        <a:latin typeface="Calibri" panose="020F0502020204030204" pitchFamily="34" charset="0"/>
                      </a:endParaRPr>
                    </a:p>
                  </a:txBody>
                  <a:tcPr marL="3572" marR="3572" marT="3572" marB="0" anchor="ctr"/>
                </a:tc>
                <a:tc>
                  <a:txBody>
                    <a:bodyPr/>
                    <a:lstStyle/>
                    <a:p>
                      <a:pPr algn="ctr" fontAlgn="b"/>
                      <a:r>
                        <a:rPr lang="en-US" sz="1100" b="1" i="0" u="none" strike="noStrike" dirty="0">
                          <a:effectLst/>
                        </a:rPr>
                        <a:t>Arrival </a:t>
                      </a:r>
                      <a:endParaRPr lang="en-US" sz="1100" b="1" i="0" u="none" strike="noStrike" dirty="0">
                        <a:solidFill>
                          <a:srgbClr val="000000"/>
                        </a:solidFill>
                        <a:effectLst/>
                        <a:latin typeface="Calibri" panose="020F0502020204030204" pitchFamily="34" charset="0"/>
                      </a:endParaRPr>
                    </a:p>
                  </a:txBody>
                  <a:tcPr marL="3572" marR="3572" marT="3572" marB="0" anchor="b"/>
                </a:tc>
                <a:tc>
                  <a:txBody>
                    <a:bodyPr/>
                    <a:lstStyle/>
                    <a:p>
                      <a:pPr algn="l" fontAlgn="b"/>
                      <a:r>
                        <a:rPr lang="en-US" sz="1100" b="1" i="0" u="none" strike="noStrike" dirty="0">
                          <a:effectLst/>
                        </a:rPr>
                        <a:t>In Class</a:t>
                      </a:r>
                      <a:endParaRPr lang="en-US" sz="1100" b="1" i="0" u="none" strike="noStrike" dirty="0">
                        <a:solidFill>
                          <a:srgbClr val="000000"/>
                        </a:solidFill>
                        <a:effectLst/>
                        <a:latin typeface="Calibri" panose="020F0502020204030204" pitchFamily="34" charset="0"/>
                      </a:endParaRPr>
                    </a:p>
                  </a:txBody>
                  <a:tcPr marL="3572" marR="3572" marT="3572" marB="0" anchor="b"/>
                </a:tc>
                <a:tc>
                  <a:txBody>
                    <a:bodyPr/>
                    <a:lstStyle/>
                    <a:p>
                      <a:pPr algn="ctr" fontAlgn="b"/>
                      <a:r>
                        <a:rPr lang="en-US" sz="1100" b="1" i="0" u="none" strike="noStrike" dirty="0">
                          <a:effectLst/>
                        </a:rPr>
                        <a:t>Break Times</a:t>
                      </a:r>
                      <a:endParaRPr lang="en-US" sz="1100" b="1" i="0" u="none" strike="noStrike" dirty="0">
                        <a:solidFill>
                          <a:srgbClr val="000000"/>
                        </a:solidFill>
                        <a:effectLst/>
                        <a:latin typeface="Calibri" panose="020F0502020204030204" pitchFamily="34" charset="0"/>
                      </a:endParaRPr>
                    </a:p>
                  </a:txBody>
                  <a:tcPr marL="3572" marR="3572" marT="3572" marB="0" anchor="b"/>
                </a:tc>
                <a:tc>
                  <a:txBody>
                    <a:bodyPr/>
                    <a:lstStyle/>
                    <a:p>
                      <a:pPr algn="l" fontAlgn="b"/>
                      <a:r>
                        <a:rPr lang="en-US" sz="1100" b="1" i="0" u="none" strike="noStrike" dirty="0">
                          <a:effectLst/>
                        </a:rPr>
                        <a:t>Lunchtime</a:t>
                      </a:r>
                      <a:endParaRPr lang="en-US" sz="1100" b="1" i="0" u="none" strike="noStrike" dirty="0">
                        <a:solidFill>
                          <a:srgbClr val="000000"/>
                        </a:solidFill>
                        <a:effectLst/>
                        <a:latin typeface="Calibri" panose="020F0502020204030204" pitchFamily="34" charset="0"/>
                      </a:endParaRPr>
                    </a:p>
                  </a:txBody>
                  <a:tcPr marL="3572" marR="3572" marT="3572" marB="0" anchor="b"/>
                </a:tc>
                <a:extLst>
                  <a:ext uri="{0D108BD9-81ED-4DB2-BD59-A6C34878D82A}">
                    <a16:rowId xmlns:a16="http://schemas.microsoft.com/office/drawing/2014/main" val="3173193369"/>
                  </a:ext>
                </a:extLst>
              </a:tr>
              <a:tr h="689372">
                <a:tc>
                  <a:txBody>
                    <a:bodyPr/>
                    <a:lstStyle/>
                    <a:p>
                      <a:pPr algn="ctr" fontAlgn="ctr"/>
                      <a:r>
                        <a:rPr lang="en-US" sz="1100" b="1" u="none" strike="noStrike" dirty="0">
                          <a:effectLst/>
                        </a:rPr>
                        <a:t>Respect</a:t>
                      </a:r>
                      <a:endParaRPr lang="en-US" sz="1100" b="1" i="0" u="none" strike="noStrike" dirty="0">
                        <a:solidFill>
                          <a:srgbClr val="000000"/>
                        </a:solidFill>
                        <a:effectLst/>
                        <a:latin typeface="Calibri" panose="020F0502020204030204" pitchFamily="34" charset="0"/>
                      </a:endParaRPr>
                    </a:p>
                  </a:txBody>
                  <a:tcPr marL="3572" marR="3572" marT="3572" marB="0" anchor="ctr"/>
                </a:tc>
                <a:tc>
                  <a:txBody>
                    <a:bodyPr/>
                    <a:lstStyle/>
                    <a:p>
                      <a:pPr algn="l" fontAlgn="ctr"/>
                      <a:r>
                        <a:rPr lang="en-US" sz="1100" u="none" strike="noStrike" dirty="0">
                          <a:effectLst/>
                        </a:rPr>
                        <a:t>Communicate thoroughly</a:t>
                      </a:r>
                      <a:endParaRPr lang="en-US" sz="1100" b="0" i="0" u="none" strike="noStrike" dirty="0">
                        <a:solidFill>
                          <a:srgbClr val="000000"/>
                        </a:solidFill>
                        <a:effectLst/>
                        <a:latin typeface="Calibri" panose="020F0502020204030204" pitchFamily="34" charset="0"/>
                      </a:endParaRPr>
                    </a:p>
                  </a:txBody>
                  <a:tcPr marL="3572" marR="3572" marT="3572" marB="0" anchor="ctr"/>
                </a:tc>
                <a:tc>
                  <a:txBody>
                    <a:bodyPr/>
                    <a:lstStyle/>
                    <a:p>
                      <a:pPr algn="l" fontAlgn="ctr"/>
                      <a:r>
                        <a:rPr lang="en-US" sz="1100" u="none" strike="noStrike" dirty="0">
                          <a:effectLst/>
                        </a:rPr>
                        <a:t>Being Prepared &amp;  Communicate            </a:t>
                      </a:r>
                      <a:endParaRPr lang="en-US" sz="1100" b="0" i="0" u="none" strike="noStrike" dirty="0">
                        <a:solidFill>
                          <a:srgbClr val="000000"/>
                        </a:solidFill>
                        <a:effectLst/>
                        <a:latin typeface="Calibri" panose="020F0502020204030204" pitchFamily="34" charset="0"/>
                      </a:endParaRPr>
                    </a:p>
                  </a:txBody>
                  <a:tcPr marL="3572" marR="3572" marT="3572" marB="0" anchor="ctr"/>
                </a:tc>
                <a:tc>
                  <a:txBody>
                    <a:bodyPr/>
                    <a:lstStyle/>
                    <a:p>
                      <a:pPr algn="l" fontAlgn="ctr"/>
                      <a:r>
                        <a:rPr lang="en-US" sz="1100" u="none" strike="noStrike" dirty="0">
                          <a:effectLst/>
                        </a:rPr>
                        <a:t>Be Prepared &amp; Be on time</a:t>
                      </a:r>
                      <a:endParaRPr lang="en-US" sz="1100" b="0" i="0" u="none" strike="noStrike" dirty="0">
                        <a:solidFill>
                          <a:srgbClr val="000000"/>
                        </a:solidFill>
                        <a:effectLst/>
                        <a:latin typeface="Calibri" panose="020F0502020204030204" pitchFamily="34" charset="0"/>
                      </a:endParaRPr>
                    </a:p>
                  </a:txBody>
                  <a:tcPr marL="3572" marR="3572" marT="3572" marB="0" anchor="ctr"/>
                </a:tc>
                <a:tc>
                  <a:txBody>
                    <a:bodyPr/>
                    <a:lstStyle/>
                    <a:p>
                      <a:pPr algn="l" fontAlgn="ctr"/>
                      <a:r>
                        <a:rPr lang="en-US" sz="1100" u="none" strike="noStrike" dirty="0">
                          <a:effectLst/>
                        </a:rPr>
                        <a:t>Clean up, Be Timely,</a:t>
                      </a:r>
                      <a:r>
                        <a:rPr lang="en-US" sz="1100" u="none" strike="noStrike" baseline="0" dirty="0">
                          <a:effectLst/>
                        </a:rPr>
                        <a:t> &amp; </a:t>
                      </a:r>
                      <a:r>
                        <a:rPr lang="en-US" sz="1100" u="none" strike="noStrike" dirty="0">
                          <a:effectLst/>
                        </a:rPr>
                        <a:t> Communicate Respectfully</a:t>
                      </a:r>
                      <a:endParaRPr lang="en-US" sz="1100" b="0" i="0" u="none" strike="noStrike" dirty="0">
                        <a:solidFill>
                          <a:srgbClr val="000000"/>
                        </a:solidFill>
                        <a:effectLst/>
                        <a:latin typeface="Calibri" panose="020F0502020204030204" pitchFamily="34" charset="0"/>
                      </a:endParaRPr>
                    </a:p>
                  </a:txBody>
                  <a:tcPr marL="3572" marR="3572" marT="3572" marB="0" anchor="ctr"/>
                </a:tc>
                <a:tc>
                  <a:txBody>
                    <a:bodyPr/>
                    <a:lstStyle/>
                    <a:p>
                      <a:pPr algn="l" fontAlgn="ctr"/>
                      <a:r>
                        <a:rPr lang="en-US" sz="1100" u="none" strike="noStrike" dirty="0">
                          <a:effectLst/>
                        </a:rPr>
                        <a:t>Clean up &amp; Be Timely   </a:t>
                      </a:r>
                      <a:endParaRPr lang="en-US" sz="1100" b="0" i="0" u="none" strike="noStrike" dirty="0">
                        <a:solidFill>
                          <a:srgbClr val="000000"/>
                        </a:solidFill>
                        <a:effectLst/>
                        <a:latin typeface="Calibri" panose="020F0502020204030204" pitchFamily="34" charset="0"/>
                      </a:endParaRPr>
                    </a:p>
                  </a:txBody>
                  <a:tcPr marL="3572" marR="3572" marT="3572" marB="0" anchor="ctr"/>
                </a:tc>
                <a:extLst>
                  <a:ext uri="{0D108BD9-81ED-4DB2-BD59-A6C34878D82A}">
                    <a16:rowId xmlns:a16="http://schemas.microsoft.com/office/drawing/2014/main" val="3652297805"/>
                  </a:ext>
                </a:extLst>
              </a:tr>
              <a:tr h="627605">
                <a:tc>
                  <a:txBody>
                    <a:bodyPr/>
                    <a:lstStyle/>
                    <a:p>
                      <a:pPr algn="ctr" fontAlgn="ctr"/>
                      <a:r>
                        <a:rPr lang="en-US" sz="1100" b="1" u="none" strike="noStrike">
                          <a:effectLst/>
                        </a:rPr>
                        <a:t>Inclusion</a:t>
                      </a:r>
                      <a:endParaRPr lang="en-US" sz="1100" b="1" i="0" u="none" strike="noStrike">
                        <a:solidFill>
                          <a:srgbClr val="000000"/>
                        </a:solidFill>
                        <a:effectLst/>
                        <a:latin typeface="Calibri" panose="020F0502020204030204" pitchFamily="34" charset="0"/>
                      </a:endParaRPr>
                    </a:p>
                  </a:txBody>
                  <a:tcPr marL="3572" marR="3572" marT="3572" marB="0" anchor="ctr"/>
                </a:tc>
                <a:tc>
                  <a:txBody>
                    <a:bodyPr/>
                    <a:lstStyle/>
                    <a:p>
                      <a:pPr algn="l" fontAlgn="ctr"/>
                      <a:r>
                        <a:rPr lang="en-US" sz="1100" u="none" strike="noStrike">
                          <a:effectLst/>
                        </a:rPr>
                        <a:t>Motivate on an individual level</a:t>
                      </a:r>
                      <a:endParaRPr lang="en-US" sz="1100" b="0" i="0" u="none" strike="noStrike">
                        <a:solidFill>
                          <a:srgbClr val="000000"/>
                        </a:solidFill>
                        <a:effectLst/>
                        <a:latin typeface="Calibri" panose="020F0502020204030204" pitchFamily="34" charset="0"/>
                      </a:endParaRPr>
                    </a:p>
                  </a:txBody>
                  <a:tcPr marL="3572" marR="3572" marT="3572" marB="0" anchor="ctr"/>
                </a:tc>
                <a:tc>
                  <a:txBody>
                    <a:bodyPr/>
                    <a:lstStyle/>
                    <a:p>
                      <a:pPr algn="l" fontAlgn="ctr"/>
                      <a:r>
                        <a:rPr lang="en-US" sz="1100" u="none" strike="noStrike">
                          <a:effectLst/>
                        </a:rPr>
                        <a:t>Communicate and work as a team</a:t>
                      </a:r>
                      <a:endParaRPr lang="en-US" sz="1100" b="0" i="0" u="none" strike="noStrike">
                        <a:solidFill>
                          <a:srgbClr val="000000"/>
                        </a:solidFill>
                        <a:effectLst/>
                        <a:latin typeface="Calibri" panose="020F0502020204030204" pitchFamily="34" charset="0"/>
                      </a:endParaRPr>
                    </a:p>
                  </a:txBody>
                  <a:tcPr marL="3572" marR="3572" marT="3572" marB="0" anchor="ctr"/>
                </a:tc>
                <a:tc>
                  <a:txBody>
                    <a:bodyPr/>
                    <a:lstStyle/>
                    <a:p>
                      <a:pPr algn="l" fontAlgn="ctr"/>
                      <a:r>
                        <a:rPr lang="en-US" sz="1100" u="none" strike="noStrike" dirty="0">
                          <a:effectLst/>
                        </a:rPr>
                        <a:t>Participate and hear one another</a:t>
                      </a:r>
                      <a:endParaRPr lang="en-US" sz="1100" b="0" i="0" u="none" strike="noStrike" dirty="0">
                        <a:solidFill>
                          <a:srgbClr val="000000"/>
                        </a:solidFill>
                        <a:effectLst/>
                        <a:latin typeface="Calibri" panose="020F0502020204030204" pitchFamily="34" charset="0"/>
                      </a:endParaRPr>
                    </a:p>
                  </a:txBody>
                  <a:tcPr marL="3572" marR="3572" marT="3572" marB="0" anchor="ctr"/>
                </a:tc>
                <a:tc>
                  <a:txBody>
                    <a:bodyPr/>
                    <a:lstStyle/>
                    <a:p>
                      <a:pPr algn="l" fontAlgn="ctr"/>
                      <a:r>
                        <a:rPr lang="en-US" sz="1100" u="none" strike="noStrike" dirty="0">
                          <a:effectLst/>
                        </a:rPr>
                        <a:t>Involve Everyone</a:t>
                      </a:r>
                      <a:endParaRPr lang="en-US" sz="1100" b="0" i="0" u="none" strike="noStrike" dirty="0">
                        <a:solidFill>
                          <a:srgbClr val="000000"/>
                        </a:solidFill>
                        <a:effectLst/>
                        <a:latin typeface="Calibri" panose="020F0502020204030204" pitchFamily="34" charset="0"/>
                      </a:endParaRPr>
                    </a:p>
                  </a:txBody>
                  <a:tcPr marL="3572" marR="3572" marT="3572" marB="0" anchor="ctr"/>
                </a:tc>
                <a:tc>
                  <a:txBody>
                    <a:bodyPr/>
                    <a:lstStyle/>
                    <a:p>
                      <a:pPr algn="l" fontAlgn="ctr"/>
                      <a:r>
                        <a:rPr lang="en-US" sz="1100" u="none" strike="noStrike">
                          <a:effectLst/>
                        </a:rPr>
                        <a:t>Communicate your needs                                           Encourage Socialbility</a:t>
                      </a:r>
                      <a:endParaRPr lang="en-US" sz="1100" b="0" i="0" u="none" strike="noStrike">
                        <a:solidFill>
                          <a:srgbClr val="000000"/>
                        </a:solidFill>
                        <a:effectLst/>
                        <a:latin typeface="Calibri" panose="020F0502020204030204" pitchFamily="34" charset="0"/>
                      </a:endParaRPr>
                    </a:p>
                  </a:txBody>
                  <a:tcPr marL="3572" marR="3572" marT="3572" marB="0" anchor="ctr"/>
                </a:tc>
                <a:extLst>
                  <a:ext uri="{0D108BD9-81ED-4DB2-BD59-A6C34878D82A}">
                    <a16:rowId xmlns:a16="http://schemas.microsoft.com/office/drawing/2014/main" val="2358058699"/>
                  </a:ext>
                </a:extLst>
              </a:tr>
              <a:tr h="1203722">
                <a:tc>
                  <a:txBody>
                    <a:bodyPr/>
                    <a:lstStyle/>
                    <a:p>
                      <a:pPr algn="ctr" fontAlgn="ctr"/>
                      <a:r>
                        <a:rPr lang="en-US" sz="1100" b="1" u="none" strike="noStrike">
                          <a:effectLst/>
                        </a:rPr>
                        <a:t>Support</a:t>
                      </a:r>
                      <a:endParaRPr lang="en-US" sz="1100" b="1" i="0" u="none" strike="noStrike">
                        <a:solidFill>
                          <a:srgbClr val="000000"/>
                        </a:solidFill>
                        <a:effectLst/>
                        <a:latin typeface="Calibri" panose="020F0502020204030204" pitchFamily="34" charset="0"/>
                      </a:endParaRPr>
                    </a:p>
                  </a:txBody>
                  <a:tcPr marL="3572" marR="3572" marT="3572" marB="0" anchor="ctr"/>
                </a:tc>
                <a:tc>
                  <a:txBody>
                    <a:bodyPr/>
                    <a:lstStyle/>
                    <a:p>
                      <a:pPr algn="l" fontAlgn="ctr"/>
                      <a:r>
                        <a:rPr lang="en-US" sz="1100" u="none" strike="noStrike" dirty="0">
                          <a:effectLst/>
                        </a:rPr>
                        <a:t>Communicate with one another                                     Prep necessary items (Meals, </a:t>
                      </a:r>
                      <a:r>
                        <a:rPr lang="en-US" sz="1100" u="none" strike="noStrike" dirty="0" err="1">
                          <a:effectLst/>
                        </a:rPr>
                        <a:t>Meds,Phone</a:t>
                      </a:r>
                      <a:r>
                        <a:rPr lang="en-US" sz="1100" u="none" strike="noStrike" dirty="0">
                          <a:effectLst/>
                        </a:rPr>
                        <a:t>, </a:t>
                      </a:r>
                      <a:r>
                        <a:rPr lang="en-US" sz="1100" u="none" strike="noStrike" dirty="0" err="1">
                          <a:effectLst/>
                        </a:rPr>
                        <a:t>etc</a:t>
                      </a:r>
                      <a:r>
                        <a:rPr lang="en-US" sz="1100" u="none" strike="noStrike" dirty="0">
                          <a:effectLst/>
                        </a:rPr>
                        <a:t>)</a:t>
                      </a:r>
                      <a:endParaRPr lang="en-US" sz="1100" b="0" i="0" u="none" strike="noStrike" dirty="0">
                        <a:solidFill>
                          <a:srgbClr val="000000"/>
                        </a:solidFill>
                        <a:effectLst/>
                        <a:latin typeface="Calibri" panose="020F0502020204030204" pitchFamily="34" charset="0"/>
                      </a:endParaRPr>
                    </a:p>
                  </a:txBody>
                  <a:tcPr marL="3572" marR="3572" marT="3572" marB="0" anchor="ctr"/>
                </a:tc>
                <a:tc>
                  <a:txBody>
                    <a:bodyPr/>
                    <a:lstStyle/>
                    <a:p>
                      <a:pPr algn="l" fontAlgn="ctr"/>
                      <a:r>
                        <a:rPr lang="en-US" sz="1100" u="none" strike="noStrike" dirty="0">
                          <a:effectLst/>
                        </a:rPr>
                        <a:t>Communicate and have a plan</a:t>
                      </a:r>
                      <a:endParaRPr lang="en-US" sz="1100" b="0" i="0" u="none" strike="noStrike" dirty="0">
                        <a:solidFill>
                          <a:srgbClr val="000000"/>
                        </a:solidFill>
                        <a:effectLst/>
                        <a:latin typeface="Calibri" panose="020F0502020204030204" pitchFamily="34" charset="0"/>
                      </a:endParaRPr>
                    </a:p>
                  </a:txBody>
                  <a:tcPr marL="3572" marR="3572" marT="3572" marB="0" anchor="ctr"/>
                </a:tc>
                <a:tc>
                  <a:txBody>
                    <a:bodyPr/>
                    <a:lstStyle/>
                    <a:p>
                      <a:pPr algn="l" fontAlgn="ctr"/>
                      <a:r>
                        <a:rPr lang="en-US" sz="1100" u="none" strike="noStrike" dirty="0">
                          <a:effectLst/>
                        </a:rPr>
                        <a:t>Be Involved, Limit Interruptions</a:t>
                      </a:r>
                      <a:endParaRPr lang="en-US" sz="1100" b="0" i="0" u="none" strike="noStrike" dirty="0">
                        <a:solidFill>
                          <a:srgbClr val="000000"/>
                        </a:solidFill>
                        <a:effectLst/>
                        <a:latin typeface="Calibri" panose="020F0502020204030204" pitchFamily="34" charset="0"/>
                      </a:endParaRPr>
                    </a:p>
                  </a:txBody>
                  <a:tcPr marL="3572" marR="3572" marT="3572" marB="0" anchor="ctr"/>
                </a:tc>
                <a:tc>
                  <a:txBody>
                    <a:bodyPr/>
                    <a:lstStyle/>
                    <a:p>
                      <a:pPr algn="l" fontAlgn="ctr"/>
                      <a:r>
                        <a:rPr lang="en-US" sz="1100" u="none" strike="noStrike" dirty="0">
                          <a:effectLst/>
                        </a:rPr>
                        <a:t>Help each other be timely        Communicate your breaks with others</a:t>
                      </a:r>
                      <a:endParaRPr lang="en-US" sz="1100" b="0" i="0" u="none" strike="noStrike" dirty="0">
                        <a:solidFill>
                          <a:srgbClr val="000000"/>
                        </a:solidFill>
                        <a:effectLst/>
                        <a:latin typeface="Calibri" panose="020F0502020204030204" pitchFamily="34" charset="0"/>
                      </a:endParaRPr>
                    </a:p>
                  </a:txBody>
                  <a:tcPr marL="3572" marR="3572" marT="3572" marB="0" anchor="ctr"/>
                </a:tc>
                <a:tc>
                  <a:txBody>
                    <a:bodyPr/>
                    <a:lstStyle/>
                    <a:p>
                      <a:pPr algn="l" fontAlgn="ctr"/>
                      <a:r>
                        <a:rPr lang="en-US" sz="1100" u="none" strike="noStrike" dirty="0">
                          <a:effectLst/>
                        </a:rPr>
                        <a:t>Be Timely, Help each other                             Encourage Sociability</a:t>
                      </a:r>
                      <a:endParaRPr lang="en-US" sz="1100" b="0" i="0" u="none" strike="noStrike" dirty="0">
                        <a:solidFill>
                          <a:srgbClr val="000000"/>
                        </a:solidFill>
                        <a:effectLst/>
                        <a:latin typeface="Calibri" panose="020F0502020204030204" pitchFamily="34" charset="0"/>
                      </a:endParaRPr>
                    </a:p>
                  </a:txBody>
                  <a:tcPr marL="3572" marR="3572" marT="3572" marB="0" anchor="ctr"/>
                </a:tc>
                <a:extLst>
                  <a:ext uri="{0D108BD9-81ED-4DB2-BD59-A6C34878D82A}">
                    <a16:rowId xmlns:a16="http://schemas.microsoft.com/office/drawing/2014/main" val="1986692466"/>
                  </a:ext>
                </a:extLst>
              </a:tr>
              <a:tr h="562821">
                <a:tc>
                  <a:txBody>
                    <a:bodyPr/>
                    <a:lstStyle/>
                    <a:p>
                      <a:pPr algn="ctr" fontAlgn="ctr"/>
                      <a:r>
                        <a:rPr lang="en-US" sz="1100" b="1" u="none" strike="noStrike" dirty="0">
                          <a:effectLst/>
                        </a:rPr>
                        <a:t>Empathy</a:t>
                      </a:r>
                      <a:endParaRPr lang="en-US" sz="1100" b="1" i="0" u="none" strike="noStrike" dirty="0">
                        <a:solidFill>
                          <a:srgbClr val="000000"/>
                        </a:solidFill>
                        <a:effectLst/>
                        <a:latin typeface="Calibri" panose="020F0502020204030204" pitchFamily="34" charset="0"/>
                      </a:endParaRPr>
                    </a:p>
                  </a:txBody>
                  <a:tcPr marL="3572" marR="3572" marT="3572" marB="0" anchor="ctr"/>
                </a:tc>
                <a:tc>
                  <a:txBody>
                    <a:bodyPr/>
                    <a:lstStyle/>
                    <a:p>
                      <a:pPr algn="l" fontAlgn="ctr"/>
                      <a:r>
                        <a:rPr lang="en-US" sz="1100" u="none" strike="noStrike" dirty="0">
                          <a:effectLst/>
                        </a:rPr>
                        <a:t>Be understanding</a:t>
                      </a:r>
                      <a:endParaRPr lang="en-US" sz="1100" b="0" i="0" u="none" strike="noStrike" dirty="0">
                        <a:solidFill>
                          <a:srgbClr val="000000"/>
                        </a:solidFill>
                        <a:effectLst/>
                        <a:latin typeface="Calibri" panose="020F0502020204030204" pitchFamily="34" charset="0"/>
                      </a:endParaRPr>
                    </a:p>
                  </a:txBody>
                  <a:tcPr marL="3572" marR="3572" marT="3572" marB="0" anchor="ctr"/>
                </a:tc>
                <a:tc>
                  <a:txBody>
                    <a:bodyPr/>
                    <a:lstStyle/>
                    <a:p>
                      <a:pPr algn="l" fontAlgn="ctr"/>
                      <a:r>
                        <a:rPr lang="en-US" sz="1100" u="none" strike="noStrike" dirty="0">
                          <a:effectLst/>
                        </a:rPr>
                        <a:t>Be Flexible &amp; Offer Choices             </a:t>
                      </a:r>
                      <a:endParaRPr lang="en-US" sz="1100" b="0" i="0" u="none" strike="noStrike" dirty="0">
                        <a:solidFill>
                          <a:srgbClr val="000000"/>
                        </a:solidFill>
                        <a:effectLst/>
                        <a:latin typeface="Calibri" panose="020F0502020204030204" pitchFamily="34" charset="0"/>
                      </a:endParaRPr>
                    </a:p>
                  </a:txBody>
                  <a:tcPr marL="3572" marR="3572" marT="3572" marB="0" anchor="ctr"/>
                </a:tc>
                <a:tc>
                  <a:txBody>
                    <a:bodyPr/>
                    <a:lstStyle/>
                    <a:p>
                      <a:pPr algn="l" fontAlgn="ctr"/>
                      <a:r>
                        <a:rPr lang="en-US" sz="1100" u="none" strike="noStrike" dirty="0">
                          <a:effectLst/>
                        </a:rPr>
                        <a:t>Make it fun,</a:t>
                      </a:r>
                      <a:r>
                        <a:rPr lang="en-US" sz="1100" u="none" strike="noStrike" baseline="0" dirty="0">
                          <a:effectLst/>
                        </a:rPr>
                        <a:t> </a:t>
                      </a:r>
                      <a:r>
                        <a:rPr lang="en-US" sz="1100" u="none" strike="noStrike" dirty="0">
                          <a:effectLst/>
                        </a:rPr>
                        <a:t>Know your audience</a:t>
                      </a:r>
                      <a:endParaRPr lang="en-US" sz="1100" b="0" i="0" u="none" strike="noStrike" dirty="0">
                        <a:solidFill>
                          <a:srgbClr val="000000"/>
                        </a:solidFill>
                        <a:effectLst/>
                        <a:latin typeface="Calibri" panose="020F0502020204030204" pitchFamily="34" charset="0"/>
                      </a:endParaRPr>
                    </a:p>
                  </a:txBody>
                  <a:tcPr marL="3572" marR="3572" marT="3572" marB="0" anchor="ctr"/>
                </a:tc>
                <a:tc>
                  <a:txBody>
                    <a:bodyPr/>
                    <a:lstStyle/>
                    <a:p>
                      <a:pPr algn="l" fontAlgn="ctr"/>
                      <a:r>
                        <a:rPr lang="en-US" sz="1100" u="none" strike="noStrike" dirty="0">
                          <a:effectLst/>
                        </a:rPr>
                        <a:t>Involve Everyone,</a:t>
                      </a:r>
                      <a:r>
                        <a:rPr lang="en-US" sz="1100" u="none" strike="noStrike" baseline="0" dirty="0">
                          <a:effectLst/>
                        </a:rPr>
                        <a:t> </a:t>
                      </a:r>
                      <a:r>
                        <a:rPr lang="en-US" sz="1100" u="none" strike="noStrike" dirty="0">
                          <a:effectLst/>
                        </a:rPr>
                        <a:t>Communicate Respectfully</a:t>
                      </a:r>
                      <a:endParaRPr lang="en-US" sz="1100" b="0" i="0" u="none" strike="noStrike" dirty="0">
                        <a:solidFill>
                          <a:srgbClr val="000000"/>
                        </a:solidFill>
                        <a:effectLst/>
                        <a:latin typeface="Calibri" panose="020F0502020204030204" pitchFamily="34" charset="0"/>
                      </a:endParaRPr>
                    </a:p>
                  </a:txBody>
                  <a:tcPr marL="3572" marR="3572" marT="3572" marB="0" anchor="ctr"/>
                </a:tc>
                <a:tc>
                  <a:txBody>
                    <a:bodyPr/>
                    <a:lstStyle/>
                    <a:p>
                      <a:pPr algn="l" fontAlgn="ctr"/>
                      <a:r>
                        <a:rPr lang="en-US" sz="1100" u="none" strike="noStrike" dirty="0">
                          <a:effectLst/>
                        </a:rPr>
                        <a:t>Help each other </a:t>
                      </a:r>
                      <a:endParaRPr lang="en-US" sz="1100" b="0" i="0" u="none" strike="noStrike" dirty="0">
                        <a:solidFill>
                          <a:srgbClr val="000000"/>
                        </a:solidFill>
                        <a:effectLst/>
                        <a:latin typeface="Calibri" panose="020F0502020204030204" pitchFamily="34" charset="0"/>
                      </a:endParaRPr>
                    </a:p>
                  </a:txBody>
                  <a:tcPr marL="3572" marR="3572" marT="3572" marB="0" anchor="ctr"/>
                </a:tc>
                <a:extLst>
                  <a:ext uri="{0D108BD9-81ED-4DB2-BD59-A6C34878D82A}">
                    <a16:rowId xmlns:a16="http://schemas.microsoft.com/office/drawing/2014/main" val="404739502"/>
                  </a:ext>
                </a:extLst>
              </a:tr>
            </a:tbl>
          </a:graphicData>
        </a:graphic>
      </p:graphicFrame>
      <p:sp>
        <p:nvSpPr>
          <p:cNvPr id="2" name="Oval 1"/>
          <p:cNvSpPr/>
          <p:nvPr/>
        </p:nvSpPr>
        <p:spPr>
          <a:xfrm>
            <a:off x="3626509" y="1878387"/>
            <a:ext cx="2041240" cy="3461430"/>
          </a:xfrm>
          <a:prstGeom prst="ellipse">
            <a:avLst/>
          </a:prstGeom>
          <a:noFill/>
          <a:ln w="762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5" name="Oval 4"/>
          <p:cNvSpPr/>
          <p:nvPr/>
        </p:nvSpPr>
        <p:spPr>
          <a:xfrm>
            <a:off x="5996616" y="1783628"/>
            <a:ext cx="1895933" cy="3574185"/>
          </a:xfrm>
          <a:prstGeom prst="ellipse">
            <a:avLst/>
          </a:prstGeom>
          <a:noFill/>
          <a:ln w="7620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18300300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29941" t="7926" r="30896" b="12686"/>
          <a:stretch/>
        </p:blipFill>
        <p:spPr>
          <a:xfrm>
            <a:off x="4160520" y="857250"/>
            <a:ext cx="4495800" cy="5126308"/>
          </a:xfrm>
          <a:prstGeom prst="rect">
            <a:avLst/>
          </a:prstGeom>
        </p:spPr>
      </p:pic>
      <p:sp>
        <p:nvSpPr>
          <p:cNvPr id="5" name="TextBox 4"/>
          <p:cNvSpPr txBox="1"/>
          <p:nvPr/>
        </p:nvSpPr>
        <p:spPr>
          <a:xfrm>
            <a:off x="442653" y="1721081"/>
            <a:ext cx="3542608" cy="2908489"/>
          </a:xfrm>
          <a:prstGeom prst="rect">
            <a:avLst/>
          </a:prstGeom>
          <a:noFill/>
        </p:spPr>
        <p:txBody>
          <a:bodyPr wrap="square" rtlCol="0">
            <a:spAutoFit/>
          </a:bodyPr>
          <a:lstStyle/>
          <a:p>
            <a:pPr algn="ctr"/>
            <a:r>
              <a:rPr lang="en-US" sz="2100" b="1" dirty="0"/>
              <a:t>Direct Observation Tool</a:t>
            </a:r>
          </a:p>
          <a:p>
            <a:pPr algn="ctr"/>
            <a:endParaRPr lang="en-US" sz="1350" b="1" dirty="0"/>
          </a:p>
          <a:p>
            <a:pPr marL="214313" indent="-214313">
              <a:buFont typeface="Arial" panose="020B0604020202020204" pitchFamily="34" charset="0"/>
              <a:buChar char="•"/>
            </a:pPr>
            <a:r>
              <a:rPr lang="en-US" sz="1350" dirty="0"/>
              <a:t>Train the trainer model to collect direct observation data</a:t>
            </a:r>
          </a:p>
          <a:p>
            <a:endParaRPr lang="en-US" sz="1350" dirty="0"/>
          </a:p>
          <a:p>
            <a:pPr marL="214313" indent="-214313">
              <a:buFont typeface="Arial" panose="020B0604020202020204" pitchFamily="34" charset="0"/>
              <a:buChar char="•"/>
            </a:pPr>
            <a:r>
              <a:rPr lang="en-US" sz="1350" dirty="0"/>
              <a:t>Utilize ‘</a:t>
            </a:r>
            <a:r>
              <a:rPr lang="en-US" sz="1350" dirty="0" err="1"/>
              <a:t>TelePBS</a:t>
            </a:r>
            <a:r>
              <a:rPr lang="en-US" sz="1350" dirty="0"/>
              <a:t>’ (e.g., live coaching and data collection via video conferencing) to increase the number of data collection/training opportunities</a:t>
            </a:r>
          </a:p>
          <a:p>
            <a:pPr marL="214313" indent="-214313">
              <a:buFont typeface="Arial" panose="020B0604020202020204" pitchFamily="34" charset="0"/>
              <a:buChar char="•"/>
            </a:pPr>
            <a:endParaRPr lang="en-US" sz="1350" dirty="0"/>
          </a:p>
          <a:p>
            <a:pPr marL="214313" indent="-214313">
              <a:buFont typeface="Arial" panose="020B0604020202020204" pitchFamily="34" charset="0"/>
              <a:buChar char="•"/>
            </a:pPr>
            <a:r>
              <a:rPr lang="en-US" sz="1350" dirty="0"/>
              <a:t>Work together to curate and analyze data to inform matrix training practices.</a:t>
            </a:r>
          </a:p>
          <a:p>
            <a:endParaRPr lang="en-US" sz="1350" dirty="0"/>
          </a:p>
        </p:txBody>
      </p:sp>
    </p:spTree>
    <p:extLst>
      <p:ext uri="{BB962C8B-B14F-4D97-AF65-F5344CB8AC3E}">
        <p14:creationId xmlns:p14="http://schemas.microsoft.com/office/powerpoint/2010/main" val="33988898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B5DA4-69B6-6044-97CB-03F63B5708C2}"/>
              </a:ext>
            </a:extLst>
          </p:cNvPr>
          <p:cNvSpPr>
            <a:spLocks noGrp="1"/>
          </p:cNvSpPr>
          <p:nvPr>
            <p:ph type="title"/>
          </p:nvPr>
        </p:nvSpPr>
        <p:spPr/>
        <p:txBody>
          <a:bodyPr/>
          <a:lstStyle/>
          <a:p>
            <a:pPr algn="ctr"/>
            <a:r>
              <a:rPr lang="en-US" b="1" dirty="0"/>
              <a:t>Interrater Agreement for Direct Observations</a:t>
            </a:r>
          </a:p>
        </p:txBody>
      </p:sp>
      <p:sp>
        <p:nvSpPr>
          <p:cNvPr id="3" name="Content Placeholder 2">
            <a:extLst>
              <a:ext uri="{FF2B5EF4-FFF2-40B4-BE49-F238E27FC236}">
                <a16:creationId xmlns:a16="http://schemas.microsoft.com/office/drawing/2014/main" id="{0BBB0DBC-4FA6-994D-B992-21F31EF3D8AF}"/>
              </a:ext>
            </a:extLst>
          </p:cNvPr>
          <p:cNvSpPr>
            <a:spLocks noGrp="1"/>
          </p:cNvSpPr>
          <p:nvPr>
            <p:ph idx="1"/>
          </p:nvPr>
        </p:nvSpPr>
        <p:spPr/>
        <p:txBody>
          <a:bodyPr/>
          <a:lstStyle/>
          <a:p>
            <a:r>
              <a:rPr lang="en-US" dirty="0"/>
              <a:t>Supervisor and ICI Tele-PBS Mentor Connect Via Distance Strategies</a:t>
            </a:r>
          </a:p>
          <a:p>
            <a:r>
              <a:rPr lang="en-US" dirty="0"/>
              <a:t>Date Set to Organize Direct Observation</a:t>
            </a:r>
          </a:p>
          <a:p>
            <a:r>
              <a:rPr lang="en-US" dirty="0"/>
              <a:t>Supervisor and Tele-PBS Mentor Observe Direct Support Staff Using Direct Observation Tool</a:t>
            </a:r>
          </a:p>
          <a:p>
            <a:r>
              <a:rPr lang="en-US" dirty="0"/>
              <a:t>Initial Results of Inter-Rater Session</a:t>
            </a:r>
          </a:p>
        </p:txBody>
      </p:sp>
    </p:spTree>
    <p:extLst>
      <p:ext uri="{BB962C8B-B14F-4D97-AF65-F5344CB8AC3E}">
        <p14:creationId xmlns:p14="http://schemas.microsoft.com/office/powerpoint/2010/main" val="5163247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nvGraphicFramePr>
        <p:xfrm>
          <a:off x="182881" y="1214302"/>
          <a:ext cx="8511539" cy="4611188"/>
        </p:xfrm>
        <a:graphic>
          <a:graphicData uri="http://schemas.openxmlformats.org/drawingml/2006/chart">
            <c:chart xmlns:c="http://schemas.openxmlformats.org/drawingml/2006/chart" xmlns:r="http://schemas.openxmlformats.org/officeDocument/2006/relationships" r:id="rId2"/>
          </a:graphicData>
        </a:graphic>
      </p:graphicFrame>
      <p:cxnSp>
        <p:nvCxnSpPr>
          <p:cNvPr id="4" name="Straight Connector 3"/>
          <p:cNvCxnSpPr/>
          <p:nvPr/>
        </p:nvCxnSpPr>
        <p:spPr>
          <a:xfrm flipV="1">
            <a:off x="4029075" y="1285876"/>
            <a:ext cx="0" cy="2730953"/>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265973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8FE-66D9-4C47-9786-B2D400B99C81}"/>
              </a:ext>
            </a:extLst>
          </p:cNvPr>
          <p:cNvSpPr>
            <a:spLocks noGrp="1"/>
          </p:cNvSpPr>
          <p:nvPr>
            <p:ph type="title" idx="4294967295"/>
          </p:nvPr>
        </p:nvSpPr>
        <p:spPr>
          <a:xfrm>
            <a:off x="816835" y="1669018"/>
            <a:ext cx="1692176" cy="653654"/>
          </a:xfrm>
        </p:spPr>
        <p:txBody>
          <a:bodyPr/>
          <a:lstStyle/>
          <a:p>
            <a:r>
              <a:rPr lang="en-US" b="1" dirty="0">
                <a:latin typeface="+mn-lt"/>
              </a:rPr>
              <a:t>Part 2</a:t>
            </a:r>
          </a:p>
        </p:txBody>
      </p:sp>
      <p:pic>
        <p:nvPicPr>
          <p:cNvPr id="6" name="Picture 5" descr="Opportunities to participate in positive social interaction" title="Minnesota Direct Observation Form">
            <a:extLst>
              <a:ext uri="{FF2B5EF4-FFF2-40B4-BE49-F238E27FC236}">
                <a16:creationId xmlns:a16="http://schemas.microsoft.com/office/drawing/2014/main" id="{B91A1878-85DF-D14A-85A8-034BD821F342}"/>
              </a:ext>
            </a:extLst>
          </p:cNvPr>
          <p:cNvPicPr>
            <a:picLocks noChangeAspect="1"/>
          </p:cNvPicPr>
          <p:nvPr/>
        </p:nvPicPr>
        <p:blipFill>
          <a:blip r:embed="rId2"/>
          <a:stretch>
            <a:fillRect/>
          </a:stretch>
        </p:blipFill>
        <p:spPr>
          <a:xfrm>
            <a:off x="3692428" y="962101"/>
            <a:ext cx="3893501" cy="5038649"/>
          </a:xfrm>
          <a:prstGeom prst="rect">
            <a:avLst/>
          </a:prstGeom>
        </p:spPr>
      </p:pic>
      <p:sp>
        <p:nvSpPr>
          <p:cNvPr id="7" name="Oval 6" title="red oval">
            <a:extLst>
              <a:ext uri="{FF2B5EF4-FFF2-40B4-BE49-F238E27FC236}">
                <a16:creationId xmlns:a16="http://schemas.microsoft.com/office/drawing/2014/main" id="{D20E6BD7-2238-C944-8838-8F34FAA2DE74}"/>
              </a:ext>
            </a:extLst>
          </p:cNvPr>
          <p:cNvSpPr/>
          <p:nvPr/>
        </p:nvSpPr>
        <p:spPr>
          <a:xfrm>
            <a:off x="3692428" y="3569019"/>
            <a:ext cx="3893501" cy="2248852"/>
          </a:xfrm>
          <a:prstGeom prst="ellipse">
            <a:avLst/>
          </a:prstGeom>
          <a:noFill/>
          <a:ln w="47625">
            <a:solidFill>
              <a:srgbClr val="A332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8" name="TextBox 7">
            <a:extLst>
              <a:ext uri="{FF2B5EF4-FFF2-40B4-BE49-F238E27FC236}">
                <a16:creationId xmlns:a16="http://schemas.microsoft.com/office/drawing/2014/main" id="{6C737A97-6903-2F4A-9932-05F887EB6B35}"/>
              </a:ext>
            </a:extLst>
          </p:cNvPr>
          <p:cNvSpPr txBox="1"/>
          <p:nvPr/>
        </p:nvSpPr>
        <p:spPr>
          <a:xfrm>
            <a:off x="419100" y="2407682"/>
            <a:ext cx="2687956" cy="1200329"/>
          </a:xfrm>
          <a:prstGeom prst="rect">
            <a:avLst/>
          </a:prstGeom>
          <a:noFill/>
        </p:spPr>
        <p:txBody>
          <a:bodyPr wrap="square" rtlCol="0">
            <a:spAutoFit/>
          </a:bodyPr>
          <a:lstStyle/>
          <a:p>
            <a:r>
              <a:rPr lang="en-US" b="1" dirty="0"/>
              <a:t>Are People Actively Using the Social Interactional Skills Considered Important?</a:t>
            </a:r>
          </a:p>
        </p:txBody>
      </p:sp>
      <p:cxnSp>
        <p:nvCxnSpPr>
          <p:cNvPr id="10" name="Straight Arrow Connector 9" title="straight arrow connector">
            <a:extLst>
              <a:ext uri="{FF2B5EF4-FFF2-40B4-BE49-F238E27FC236}">
                <a16:creationId xmlns:a16="http://schemas.microsoft.com/office/drawing/2014/main" id="{EA3F69D8-A123-0A4D-991A-36ED0F62D0B0}"/>
              </a:ext>
            </a:extLst>
          </p:cNvPr>
          <p:cNvCxnSpPr>
            <a:cxnSpLocks/>
          </p:cNvCxnSpPr>
          <p:nvPr/>
        </p:nvCxnSpPr>
        <p:spPr>
          <a:xfrm>
            <a:off x="2751297" y="3185191"/>
            <a:ext cx="941131" cy="857219"/>
          </a:xfrm>
          <a:prstGeom prst="straightConnector1">
            <a:avLst/>
          </a:prstGeom>
          <a:ln w="60325">
            <a:solidFill>
              <a:srgbClr val="A33224"/>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388385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60466" y="971550"/>
            <a:ext cx="8547946" cy="4808220"/>
          </a:xfrm>
          <a:prstGeom prst="rect">
            <a:avLst/>
          </a:prstGeom>
        </p:spPr>
      </p:pic>
    </p:spTree>
    <p:extLst>
      <p:ext uri="{BB962C8B-B14F-4D97-AF65-F5344CB8AC3E}">
        <p14:creationId xmlns:p14="http://schemas.microsoft.com/office/powerpoint/2010/main" val="286824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978694"/>
            <a:ext cx="7886700" cy="994172"/>
          </a:xfrm>
        </p:spPr>
        <p:txBody>
          <a:bodyPr>
            <a:normAutofit/>
          </a:bodyPr>
          <a:lstStyle/>
          <a:p>
            <a:pPr algn="ctr"/>
            <a:r>
              <a:rPr lang="en-US" sz="2700" dirty="0">
                <a:latin typeface="+mn-lt"/>
              </a:rPr>
              <a:t>Overall Fidelity Data for Provider Organization</a:t>
            </a:r>
            <a:br>
              <a:rPr lang="en-US" sz="2700" dirty="0">
                <a:latin typeface="+mn-lt"/>
              </a:rPr>
            </a:br>
            <a:r>
              <a:rPr lang="en-US" sz="2700" dirty="0">
                <a:latin typeface="+mn-lt"/>
              </a:rPr>
              <a:t>Team Self-Assessment</a:t>
            </a:r>
          </a:p>
        </p:txBody>
      </p:sp>
      <p:graphicFrame>
        <p:nvGraphicFramePr>
          <p:cNvPr id="7" name="Content Placeholder 6">
            <a:extLst>
              <a:ext uri="{FF2B5EF4-FFF2-40B4-BE49-F238E27FC236}">
                <a16:creationId xmlns:a16="http://schemas.microsoft.com/office/drawing/2014/main" id="{871511BD-0C86-4F6B-B344-3C9406733775}"/>
              </a:ext>
            </a:extLst>
          </p:cNvPr>
          <p:cNvGraphicFramePr>
            <a:graphicFrameLocks noGrp="1"/>
          </p:cNvGraphicFramePr>
          <p:nvPr>
            <p:ph idx="1"/>
          </p:nvPr>
        </p:nvGraphicFramePr>
        <p:xfrm>
          <a:off x="182880" y="1972866"/>
          <a:ext cx="8724900" cy="39243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68693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C67F6-C57F-4462-A196-B1759EB0BB9A}"/>
              </a:ext>
            </a:extLst>
          </p:cNvPr>
          <p:cNvSpPr>
            <a:spLocks noGrp="1"/>
          </p:cNvSpPr>
          <p:nvPr>
            <p:ph type="title"/>
          </p:nvPr>
        </p:nvSpPr>
        <p:spPr>
          <a:xfrm>
            <a:off x="617220" y="1016794"/>
            <a:ext cx="7886700" cy="994172"/>
          </a:xfrm>
        </p:spPr>
        <p:txBody>
          <a:bodyPr>
            <a:normAutofit/>
          </a:bodyPr>
          <a:lstStyle/>
          <a:p>
            <a:pPr algn="ctr"/>
            <a:r>
              <a:rPr lang="en-US" sz="2700" dirty="0">
                <a:latin typeface="+mn-lt"/>
              </a:rPr>
              <a:t>Fidelity of Implementation</a:t>
            </a:r>
            <a:br>
              <a:rPr lang="en-US" sz="2700" dirty="0">
                <a:latin typeface="+mn-lt"/>
              </a:rPr>
            </a:br>
            <a:r>
              <a:rPr lang="en-US" sz="2700" i="1" dirty="0">
                <a:solidFill>
                  <a:srgbClr val="7030A0"/>
                </a:solidFill>
                <a:latin typeface="+mn-lt"/>
              </a:rPr>
              <a:t>Onsite External Evaluation Sco</a:t>
            </a:r>
            <a:r>
              <a:rPr lang="en-US" sz="2700" dirty="0">
                <a:solidFill>
                  <a:srgbClr val="7030A0"/>
                </a:solidFill>
                <a:latin typeface="+mn-lt"/>
              </a:rPr>
              <a:t>res</a:t>
            </a:r>
          </a:p>
        </p:txBody>
      </p:sp>
      <p:graphicFrame>
        <p:nvGraphicFramePr>
          <p:cNvPr id="4" name="Content Placeholder 3">
            <a:extLst>
              <a:ext uri="{FF2B5EF4-FFF2-40B4-BE49-F238E27FC236}">
                <a16:creationId xmlns:a16="http://schemas.microsoft.com/office/drawing/2014/main" id="{00000000-0008-0000-0D00-000002000000}"/>
              </a:ext>
            </a:extLst>
          </p:cNvPr>
          <p:cNvGraphicFramePr>
            <a:graphicFrameLocks noGrp="1"/>
          </p:cNvGraphicFramePr>
          <p:nvPr>
            <p:ph idx="1"/>
          </p:nvPr>
        </p:nvGraphicFramePr>
        <p:xfrm>
          <a:off x="167640" y="2010966"/>
          <a:ext cx="8785860" cy="387858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430389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EC71AE-67C0-4356-AD79-AC8FBC1D42F0}"/>
              </a:ext>
            </a:extLst>
          </p:cNvPr>
          <p:cNvSpPr>
            <a:spLocks noGrp="1"/>
          </p:cNvSpPr>
          <p:nvPr>
            <p:ph type="title"/>
          </p:nvPr>
        </p:nvSpPr>
        <p:spPr>
          <a:xfrm>
            <a:off x="623888" y="1468994"/>
            <a:ext cx="7886700" cy="2139553"/>
          </a:xfrm>
        </p:spPr>
        <p:txBody>
          <a:bodyPr/>
          <a:lstStyle/>
          <a:p>
            <a:pPr algn="ctr"/>
            <a:r>
              <a:rPr lang="en-US" b="1" dirty="0">
                <a:latin typeface="+mn-lt"/>
              </a:rPr>
              <a:t>Incident Report Graphs</a:t>
            </a:r>
          </a:p>
        </p:txBody>
      </p:sp>
      <p:sp>
        <p:nvSpPr>
          <p:cNvPr id="5" name="Text Placeholder 4">
            <a:extLst>
              <a:ext uri="{FF2B5EF4-FFF2-40B4-BE49-F238E27FC236}">
                <a16:creationId xmlns:a16="http://schemas.microsoft.com/office/drawing/2014/main" id="{FE835859-04FD-4BC5-B380-2BBAC618A37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65483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EE92A4-79DC-E54C-9216-90F9DF31CC36}"/>
              </a:ext>
            </a:extLst>
          </p:cNvPr>
          <p:cNvSpPr>
            <a:spLocks noGrp="1"/>
          </p:cNvSpPr>
          <p:nvPr>
            <p:ph type="title"/>
          </p:nvPr>
        </p:nvSpPr>
        <p:spPr/>
        <p:txBody>
          <a:bodyPr>
            <a:normAutofit fontScale="90000"/>
          </a:bodyPr>
          <a:lstStyle/>
          <a:p>
            <a:r>
              <a:rPr lang="en-US" sz="3600" dirty="0">
                <a:latin typeface="+mj-lt"/>
                <a:ea typeface="Open Sans Condensed" charset="0"/>
                <a:cs typeface="Open Sans Condensed" charset="0"/>
              </a:rPr>
              <a:t>Implementing Multi-Tiered Systems of Support</a:t>
            </a:r>
            <a:br>
              <a:rPr lang="en-US" dirty="0">
                <a:ea typeface="Open Sans Condensed" charset="0"/>
                <a:cs typeface="Open Sans Condensed" charset="0"/>
              </a:rPr>
            </a:br>
            <a:endParaRPr lang="en-US" dirty="0"/>
          </a:p>
        </p:txBody>
      </p:sp>
      <p:pic>
        <p:nvPicPr>
          <p:cNvPr id="7" name="Content Placeholder 6" descr="A pyramid divided into 3 sections.  The bottom section is the largest and says &quot;All People&quot; the middle section of the pyramid says &quot;Some&quot; and the top of the pyramid is the smalles section adn says &quot; Few&quot; ">
            <a:extLst>
              <a:ext uri="{FF2B5EF4-FFF2-40B4-BE49-F238E27FC236}">
                <a16:creationId xmlns:a16="http://schemas.microsoft.com/office/drawing/2014/main" id="{AD0E8477-C635-C64C-9DAC-E45877C1D88E}"/>
              </a:ext>
            </a:extLst>
          </p:cNvPr>
          <p:cNvPicPr>
            <a:picLocks noGrp="1" noChangeAspect="1"/>
          </p:cNvPicPr>
          <p:nvPr>
            <p:ph sz="quarter" idx="13"/>
          </p:nvPr>
        </p:nvPicPr>
        <p:blipFill>
          <a:blip r:embed="rId3"/>
          <a:stretch>
            <a:fillRect/>
          </a:stretch>
        </p:blipFill>
        <p:spPr>
          <a:xfrm>
            <a:off x="2556890" y="1282658"/>
            <a:ext cx="4030220" cy="5115509"/>
          </a:xfrm>
          <a:prstGeom prst="rect">
            <a:avLst/>
          </a:prstGeom>
        </p:spPr>
      </p:pic>
    </p:spTree>
    <p:extLst>
      <p:ext uri="{BB962C8B-B14F-4D97-AF65-F5344CB8AC3E}">
        <p14:creationId xmlns:p14="http://schemas.microsoft.com/office/powerpoint/2010/main" val="14837352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AE90C-7537-4325-A495-35B989E30052}"/>
              </a:ext>
            </a:extLst>
          </p:cNvPr>
          <p:cNvSpPr>
            <a:spLocks noGrp="1"/>
          </p:cNvSpPr>
          <p:nvPr>
            <p:ph type="title"/>
          </p:nvPr>
        </p:nvSpPr>
        <p:spPr>
          <a:xfrm>
            <a:off x="628650" y="924745"/>
            <a:ext cx="7886700" cy="994172"/>
          </a:xfrm>
        </p:spPr>
        <p:txBody>
          <a:bodyPr/>
          <a:lstStyle/>
          <a:p>
            <a:pPr algn="ctr"/>
            <a:r>
              <a:rPr lang="en-US" b="1" dirty="0">
                <a:latin typeface="+mn-lt"/>
              </a:rPr>
              <a:t>Incidents by Month</a:t>
            </a:r>
          </a:p>
        </p:txBody>
      </p:sp>
      <p:graphicFrame>
        <p:nvGraphicFramePr>
          <p:cNvPr id="4" name="Content Placeholder 3">
            <a:extLst>
              <a:ext uri="{FF2B5EF4-FFF2-40B4-BE49-F238E27FC236}">
                <a16:creationId xmlns:a16="http://schemas.microsoft.com/office/drawing/2014/main" id="{815E6750-FFD4-4E56-82C6-E2DC5BF9C429}"/>
              </a:ext>
            </a:extLst>
          </p:cNvPr>
          <p:cNvGraphicFramePr>
            <a:graphicFrameLocks noGrp="1"/>
          </p:cNvGraphicFramePr>
          <p:nvPr>
            <p:ph idx="1"/>
          </p:nvPr>
        </p:nvGraphicFramePr>
        <p:xfrm>
          <a:off x="440924" y="1918917"/>
          <a:ext cx="8513117" cy="3636990"/>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a:extLst>
              <a:ext uri="{FF2B5EF4-FFF2-40B4-BE49-F238E27FC236}">
                <a16:creationId xmlns:a16="http://schemas.microsoft.com/office/drawing/2014/main" id="{BDD72675-CC69-A841-BD90-4887216E2C15}"/>
              </a:ext>
            </a:extLst>
          </p:cNvPr>
          <p:cNvSpPr/>
          <p:nvPr/>
        </p:nvSpPr>
        <p:spPr>
          <a:xfrm>
            <a:off x="4303765" y="5367465"/>
            <a:ext cx="740908" cy="300082"/>
          </a:xfrm>
          <a:prstGeom prst="rect">
            <a:avLst/>
          </a:prstGeom>
        </p:spPr>
        <p:txBody>
          <a:bodyPr wrap="none">
            <a:spAutoFit/>
          </a:bodyPr>
          <a:lstStyle/>
          <a:p>
            <a:r>
              <a:rPr lang="en-US" sz="1350" b="1" dirty="0"/>
              <a:t>Months</a:t>
            </a:r>
            <a:endParaRPr lang="en-US" sz="1350" dirty="0"/>
          </a:p>
        </p:txBody>
      </p:sp>
      <p:sp>
        <p:nvSpPr>
          <p:cNvPr id="5" name="TextBox 4">
            <a:extLst>
              <a:ext uri="{FF2B5EF4-FFF2-40B4-BE49-F238E27FC236}">
                <a16:creationId xmlns:a16="http://schemas.microsoft.com/office/drawing/2014/main" id="{8EF64103-32D5-CE4C-B688-446B1E42C2FF}"/>
              </a:ext>
            </a:extLst>
          </p:cNvPr>
          <p:cNvSpPr txBox="1"/>
          <p:nvPr/>
        </p:nvSpPr>
        <p:spPr>
          <a:xfrm rot="16200000">
            <a:off x="-571192" y="3735984"/>
            <a:ext cx="1651414" cy="300082"/>
          </a:xfrm>
          <a:prstGeom prst="rect">
            <a:avLst/>
          </a:prstGeom>
          <a:noFill/>
        </p:spPr>
        <p:txBody>
          <a:bodyPr wrap="none" rtlCol="0">
            <a:spAutoFit/>
          </a:bodyPr>
          <a:lstStyle/>
          <a:p>
            <a:r>
              <a:rPr lang="en-US" sz="1350" b="1" dirty="0"/>
              <a:t>Number of Incidents</a:t>
            </a:r>
          </a:p>
        </p:txBody>
      </p:sp>
      <p:sp>
        <p:nvSpPr>
          <p:cNvPr id="6" name="TextBox 5">
            <a:extLst>
              <a:ext uri="{FF2B5EF4-FFF2-40B4-BE49-F238E27FC236}">
                <a16:creationId xmlns:a16="http://schemas.microsoft.com/office/drawing/2014/main" id="{9050B2F7-CB15-9746-B752-DAC32D139F04}"/>
              </a:ext>
            </a:extLst>
          </p:cNvPr>
          <p:cNvSpPr txBox="1"/>
          <p:nvPr/>
        </p:nvSpPr>
        <p:spPr>
          <a:xfrm>
            <a:off x="393015" y="5644464"/>
            <a:ext cx="5902065" cy="300082"/>
          </a:xfrm>
          <a:prstGeom prst="rect">
            <a:avLst/>
          </a:prstGeom>
          <a:noFill/>
        </p:spPr>
        <p:txBody>
          <a:bodyPr wrap="none" rtlCol="0">
            <a:spAutoFit/>
          </a:bodyPr>
          <a:lstStyle/>
          <a:p>
            <a:r>
              <a:rPr lang="en-US" sz="1350" dirty="0"/>
              <a:t>* The Organization Entered Data After Year Began Resulting in Some Missing Data</a:t>
            </a:r>
          </a:p>
        </p:txBody>
      </p:sp>
    </p:spTree>
    <p:extLst>
      <p:ext uri="{BB962C8B-B14F-4D97-AF65-F5344CB8AC3E}">
        <p14:creationId xmlns:p14="http://schemas.microsoft.com/office/powerpoint/2010/main" val="3105460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A4998-A27A-469C-B460-7B2788CC1758}"/>
              </a:ext>
            </a:extLst>
          </p:cNvPr>
          <p:cNvSpPr>
            <a:spLocks noGrp="1"/>
          </p:cNvSpPr>
          <p:nvPr>
            <p:ph type="title"/>
          </p:nvPr>
        </p:nvSpPr>
        <p:spPr/>
        <p:txBody>
          <a:bodyPr/>
          <a:lstStyle/>
          <a:p>
            <a:pPr algn="ctr"/>
            <a:r>
              <a:rPr lang="en-US" b="1" dirty="0">
                <a:latin typeface="+mn-lt"/>
              </a:rPr>
              <a:t>Incidents by Day of the Week</a:t>
            </a:r>
          </a:p>
        </p:txBody>
      </p:sp>
      <p:graphicFrame>
        <p:nvGraphicFramePr>
          <p:cNvPr id="4" name="Content Placeholder 3">
            <a:extLst>
              <a:ext uri="{FF2B5EF4-FFF2-40B4-BE49-F238E27FC236}">
                <a16:creationId xmlns:a16="http://schemas.microsoft.com/office/drawing/2014/main" id="{48BBB857-774B-48CC-A905-AF13A403E61A}"/>
              </a:ext>
            </a:extLst>
          </p:cNvPr>
          <p:cNvGraphicFramePr>
            <a:graphicFrameLocks noGrp="1"/>
          </p:cNvGraphicFramePr>
          <p:nvPr>
            <p:ph idx="1"/>
          </p:nvPr>
        </p:nvGraphicFramePr>
        <p:xfrm>
          <a:off x="382464" y="2271053"/>
          <a:ext cx="8480183" cy="3355145"/>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F9DAC3E9-7E5B-484C-949F-5F9CA478FB5B}"/>
              </a:ext>
            </a:extLst>
          </p:cNvPr>
          <p:cNvSpPr txBox="1"/>
          <p:nvPr/>
        </p:nvSpPr>
        <p:spPr>
          <a:xfrm rot="16200000">
            <a:off x="-581744" y="3708180"/>
            <a:ext cx="1651414" cy="300082"/>
          </a:xfrm>
          <a:prstGeom prst="rect">
            <a:avLst/>
          </a:prstGeom>
          <a:noFill/>
        </p:spPr>
        <p:txBody>
          <a:bodyPr wrap="none" rtlCol="0">
            <a:spAutoFit/>
          </a:bodyPr>
          <a:lstStyle/>
          <a:p>
            <a:r>
              <a:rPr lang="en-US" sz="1350" b="1" dirty="0"/>
              <a:t>Number of Incidents</a:t>
            </a:r>
          </a:p>
        </p:txBody>
      </p:sp>
      <p:sp>
        <p:nvSpPr>
          <p:cNvPr id="3" name="Rectangle 2">
            <a:extLst>
              <a:ext uri="{FF2B5EF4-FFF2-40B4-BE49-F238E27FC236}">
                <a16:creationId xmlns:a16="http://schemas.microsoft.com/office/drawing/2014/main" id="{0CB7E1FB-A73E-2B42-81F0-68636566441F}"/>
              </a:ext>
            </a:extLst>
          </p:cNvPr>
          <p:cNvSpPr/>
          <p:nvPr/>
        </p:nvSpPr>
        <p:spPr>
          <a:xfrm>
            <a:off x="3463411" y="5723751"/>
            <a:ext cx="1434239" cy="300082"/>
          </a:xfrm>
          <a:prstGeom prst="rect">
            <a:avLst/>
          </a:prstGeom>
        </p:spPr>
        <p:txBody>
          <a:bodyPr wrap="none">
            <a:spAutoFit/>
          </a:bodyPr>
          <a:lstStyle/>
          <a:p>
            <a:r>
              <a:rPr lang="en-US" sz="1350" b="1" dirty="0"/>
              <a:t>Days of the Week</a:t>
            </a:r>
            <a:endParaRPr lang="en-US" sz="1350" dirty="0"/>
          </a:p>
        </p:txBody>
      </p:sp>
    </p:spTree>
    <p:extLst>
      <p:ext uri="{BB962C8B-B14F-4D97-AF65-F5344CB8AC3E}">
        <p14:creationId xmlns:p14="http://schemas.microsoft.com/office/powerpoint/2010/main" val="18341927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4B24C-38B5-4AA9-AE4B-0A68DD5265B4}"/>
              </a:ext>
            </a:extLst>
          </p:cNvPr>
          <p:cNvSpPr>
            <a:spLocks noGrp="1"/>
          </p:cNvSpPr>
          <p:nvPr>
            <p:ph type="title"/>
          </p:nvPr>
        </p:nvSpPr>
        <p:spPr>
          <a:xfrm>
            <a:off x="628650" y="735441"/>
            <a:ext cx="7886700" cy="994172"/>
          </a:xfrm>
        </p:spPr>
        <p:txBody>
          <a:bodyPr>
            <a:normAutofit/>
          </a:bodyPr>
          <a:lstStyle/>
          <a:p>
            <a:pPr algn="ctr"/>
            <a:r>
              <a:rPr lang="en-US" sz="3000" dirty="0">
                <a:latin typeface="+mn-lt"/>
              </a:rPr>
              <a:t>Incidents by Location</a:t>
            </a:r>
          </a:p>
        </p:txBody>
      </p:sp>
      <p:graphicFrame>
        <p:nvGraphicFramePr>
          <p:cNvPr id="4" name="Content Placeholder 3">
            <a:extLst>
              <a:ext uri="{FF2B5EF4-FFF2-40B4-BE49-F238E27FC236}">
                <a16:creationId xmlns:a16="http://schemas.microsoft.com/office/drawing/2014/main" id="{342E9378-1026-46AE-870A-12C92E74375E}"/>
              </a:ext>
            </a:extLst>
          </p:cNvPr>
          <p:cNvGraphicFramePr>
            <a:graphicFrameLocks noGrp="1"/>
          </p:cNvGraphicFramePr>
          <p:nvPr>
            <p:ph idx="1"/>
          </p:nvPr>
        </p:nvGraphicFramePr>
        <p:xfrm>
          <a:off x="461596" y="1729613"/>
          <a:ext cx="8374673" cy="382273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FCDD1633-6B23-AA46-BA6E-A39B79FE7AAB}"/>
              </a:ext>
            </a:extLst>
          </p:cNvPr>
          <p:cNvSpPr txBox="1"/>
          <p:nvPr/>
        </p:nvSpPr>
        <p:spPr>
          <a:xfrm rot="16200000">
            <a:off x="-502611" y="3272385"/>
            <a:ext cx="1651414" cy="300082"/>
          </a:xfrm>
          <a:prstGeom prst="rect">
            <a:avLst/>
          </a:prstGeom>
          <a:noFill/>
        </p:spPr>
        <p:txBody>
          <a:bodyPr wrap="none" rtlCol="0">
            <a:spAutoFit/>
          </a:bodyPr>
          <a:lstStyle/>
          <a:p>
            <a:r>
              <a:rPr lang="en-US" sz="1350" b="1" dirty="0"/>
              <a:t>Number of Incidents</a:t>
            </a:r>
          </a:p>
        </p:txBody>
      </p:sp>
      <p:sp>
        <p:nvSpPr>
          <p:cNvPr id="5" name="Rectangle 4">
            <a:extLst>
              <a:ext uri="{FF2B5EF4-FFF2-40B4-BE49-F238E27FC236}">
                <a16:creationId xmlns:a16="http://schemas.microsoft.com/office/drawing/2014/main" id="{BAC5D64E-16B4-D24F-AD37-D106A072F8C2}"/>
              </a:ext>
            </a:extLst>
          </p:cNvPr>
          <p:cNvSpPr/>
          <p:nvPr/>
        </p:nvSpPr>
        <p:spPr>
          <a:xfrm>
            <a:off x="3756825" y="5552342"/>
            <a:ext cx="863313" cy="300082"/>
          </a:xfrm>
          <a:prstGeom prst="rect">
            <a:avLst/>
          </a:prstGeom>
        </p:spPr>
        <p:txBody>
          <a:bodyPr wrap="none">
            <a:spAutoFit/>
          </a:bodyPr>
          <a:lstStyle/>
          <a:p>
            <a:r>
              <a:rPr lang="en-US" sz="1350" b="1" dirty="0"/>
              <a:t>Locations</a:t>
            </a:r>
          </a:p>
        </p:txBody>
      </p:sp>
    </p:spTree>
    <p:extLst>
      <p:ext uri="{BB962C8B-B14F-4D97-AF65-F5344CB8AC3E}">
        <p14:creationId xmlns:p14="http://schemas.microsoft.com/office/powerpoint/2010/main" val="9956768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28A9B-CAED-4116-AFB1-BDB937C2DDFC}"/>
              </a:ext>
            </a:extLst>
          </p:cNvPr>
          <p:cNvSpPr>
            <a:spLocks noGrp="1"/>
          </p:cNvSpPr>
          <p:nvPr>
            <p:ph type="title"/>
          </p:nvPr>
        </p:nvSpPr>
        <p:spPr/>
        <p:txBody>
          <a:bodyPr/>
          <a:lstStyle/>
          <a:p>
            <a:pPr algn="ctr"/>
            <a:r>
              <a:rPr lang="en-US" b="1" dirty="0">
                <a:latin typeface="+mn-lt"/>
              </a:rPr>
              <a:t>Incidents by Time of Day</a:t>
            </a:r>
          </a:p>
        </p:txBody>
      </p:sp>
      <p:graphicFrame>
        <p:nvGraphicFramePr>
          <p:cNvPr id="4" name="Content Placeholder 3">
            <a:extLst>
              <a:ext uri="{FF2B5EF4-FFF2-40B4-BE49-F238E27FC236}">
                <a16:creationId xmlns:a16="http://schemas.microsoft.com/office/drawing/2014/main" id="{C44A8235-4FB0-4ABE-808D-05658DED2A11}"/>
              </a:ext>
            </a:extLst>
          </p:cNvPr>
          <p:cNvGraphicFramePr>
            <a:graphicFrameLocks noGrp="1"/>
          </p:cNvGraphicFramePr>
          <p:nvPr>
            <p:ph idx="1"/>
          </p:nvPr>
        </p:nvGraphicFramePr>
        <p:xfrm>
          <a:off x="461596" y="2226468"/>
          <a:ext cx="8474906" cy="3494686"/>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6E457BBC-238F-C446-9089-E5A060608226}"/>
              </a:ext>
            </a:extLst>
          </p:cNvPr>
          <p:cNvSpPr txBox="1"/>
          <p:nvPr/>
        </p:nvSpPr>
        <p:spPr>
          <a:xfrm rot="16200000">
            <a:off x="-502611" y="3272385"/>
            <a:ext cx="1651414" cy="300082"/>
          </a:xfrm>
          <a:prstGeom prst="rect">
            <a:avLst/>
          </a:prstGeom>
          <a:noFill/>
        </p:spPr>
        <p:txBody>
          <a:bodyPr wrap="none" rtlCol="0">
            <a:spAutoFit/>
          </a:bodyPr>
          <a:lstStyle/>
          <a:p>
            <a:r>
              <a:rPr lang="en-US" sz="1350" b="1" dirty="0"/>
              <a:t>Number of Incidents</a:t>
            </a:r>
          </a:p>
        </p:txBody>
      </p:sp>
    </p:spTree>
    <p:extLst>
      <p:ext uri="{BB962C8B-B14F-4D97-AF65-F5344CB8AC3E}">
        <p14:creationId xmlns:p14="http://schemas.microsoft.com/office/powerpoint/2010/main" val="20843674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BB6C0-2E21-4590-B0CC-DA284C3281DE}"/>
              </a:ext>
            </a:extLst>
          </p:cNvPr>
          <p:cNvSpPr>
            <a:spLocks noGrp="1"/>
          </p:cNvSpPr>
          <p:nvPr>
            <p:ph type="title"/>
          </p:nvPr>
        </p:nvSpPr>
        <p:spPr>
          <a:xfrm>
            <a:off x="589085" y="857251"/>
            <a:ext cx="7886700" cy="994172"/>
          </a:xfrm>
        </p:spPr>
        <p:txBody>
          <a:bodyPr>
            <a:normAutofit/>
          </a:bodyPr>
          <a:lstStyle/>
          <a:p>
            <a:pPr algn="ctr"/>
            <a:r>
              <a:rPr lang="en-US" sz="2700" dirty="0">
                <a:latin typeface="+mn-lt"/>
              </a:rPr>
              <a:t>Incidents by Antecedents</a:t>
            </a:r>
          </a:p>
        </p:txBody>
      </p:sp>
      <p:graphicFrame>
        <p:nvGraphicFramePr>
          <p:cNvPr id="4" name="Content Placeholder 3">
            <a:extLst>
              <a:ext uri="{FF2B5EF4-FFF2-40B4-BE49-F238E27FC236}">
                <a16:creationId xmlns:a16="http://schemas.microsoft.com/office/drawing/2014/main" id="{158902DD-4EFE-4F58-BA2A-D6E6D60A3B4D}"/>
              </a:ext>
            </a:extLst>
          </p:cNvPr>
          <p:cNvGraphicFramePr>
            <a:graphicFrameLocks noGrp="1"/>
          </p:cNvGraphicFramePr>
          <p:nvPr>
            <p:ph idx="1"/>
          </p:nvPr>
        </p:nvGraphicFramePr>
        <p:xfrm>
          <a:off x="329709" y="1745915"/>
          <a:ext cx="8625257" cy="370595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EF03B474-7C7C-9146-8759-011C9EADE444}"/>
              </a:ext>
            </a:extLst>
          </p:cNvPr>
          <p:cNvSpPr txBox="1"/>
          <p:nvPr/>
        </p:nvSpPr>
        <p:spPr>
          <a:xfrm rot="16200000">
            <a:off x="-495998" y="3272386"/>
            <a:ext cx="1651414" cy="300082"/>
          </a:xfrm>
          <a:prstGeom prst="rect">
            <a:avLst/>
          </a:prstGeom>
          <a:noFill/>
        </p:spPr>
        <p:txBody>
          <a:bodyPr wrap="none" rtlCol="0">
            <a:spAutoFit/>
          </a:bodyPr>
          <a:lstStyle/>
          <a:p>
            <a:r>
              <a:rPr lang="en-US" sz="1350" b="1" dirty="0"/>
              <a:t>Number of Incidents</a:t>
            </a:r>
          </a:p>
        </p:txBody>
      </p:sp>
      <p:sp>
        <p:nvSpPr>
          <p:cNvPr id="6" name="TextBox 5">
            <a:extLst>
              <a:ext uri="{FF2B5EF4-FFF2-40B4-BE49-F238E27FC236}">
                <a16:creationId xmlns:a16="http://schemas.microsoft.com/office/drawing/2014/main" id="{5D4119F4-DC60-8F43-89BA-30AA68AD42B4}"/>
              </a:ext>
            </a:extLst>
          </p:cNvPr>
          <p:cNvSpPr txBox="1"/>
          <p:nvPr/>
        </p:nvSpPr>
        <p:spPr>
          <a:xfrm>
            <a:off x="3696100" y="5552342"/>
            <a:ext cx="1716047" cy="300082"/>
          </a:xfrm>
          <a:prstGeom prst="rect">
            <a:avLst/>
          </a:prstGeom>
          <a:noFill/>
        </p:spPr>
        <p:txBody>
          <a:bodyPr wrap="none" rtlCol="0">
            <a:spAutoFit/>
          </a:bodyPr>
          <a:lstStyle/>
          <a:p>
            <a:r>
              <a:rPr lang="en-US" sz="1350" b="1" dirty="0"/>
              <a:t>Types of Antecedents</a:t>
            </a:r>
          </a:p>
        </p:txBody>
      </p:sp>
    </p:spTree>
    <p:extLst>
      <p:ext uri="{BB962C8B-B14F-4D97-AF65-F5344CB8AC3E}">
        <p14:creationId xmlns:p14="http://schemas.microsoft.com/office/powerpoint/2010/main" val="22594097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6406C-828B-49FB-986C-A87102C02EF1}"/>
              </a:ext>
            </a:extLst>
          </p:cNvPr>
          <p:cNvSpPr>
            <a:spLocks noGrp="1"/>
          </p:cNvSpPr>
          <p:nvPr>
            <p:ph type="title"/>
          </p:nvPr>
        </p:nvSpPr>
        <p:spPr>
          <a:xfrm>
            <a:off x="655027" y="857251"/>
            <a:ext cx="7886700" cy="994172"/>
          </a:xfrm>
        </p:spPr>
        <p:txBody>
          <a:bodyPr>
            <a:normAutofit/>
          </a:bodyPr>
          <a:lstStyle/>
          <a:p>
            <a:pPr algn="ctr"/>
            <a:r>
              <a:rPr lang="en-US" sz="2700" dirty="0">
                <a:latin typeface="+mn-lt"/>
              </a:rPr>
              <a:t>Incidents by Behavior</a:t>
            </a:r>
          </a:p>
        </p:txBody>
      </p:sp>
      <p:graphicFrame>
        <p:nvGraphicFramePr>
          <p:cNvPr id="4" name="Content Placeholder 3">
            <a:extLst>
              <a:ext uri="{FF2B5EF4-FFF2-40B4-BE49-F238E27FC236}">
                <a16:creationId xmlns:a16="http://schemas.microsoft.com/office/drawing/2014/main" id="{9DAD39ED-2E76-40C0-992A-7CC6F3F27BAD}"/>
              </a:ext>
            </a:extLst>
          </p:cNvPr>
          <p:cNvGraphicFramePr>
            <a:graphicFrameLocks noGrp="1"/>
          </p:cNvGraphicFramePr>
          <p:nvPr>
            <p:ph idx="1"/>
          </p:nvPr>
        </p:nvGraphicFramePr>
        <p:xfrm>
          <a:off x="514349" y="1851423"/>
          <a:ext cx="8466993" cy="3550078"/>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9C0D280B-630D-A247-A77A-59DCB46F028C}"/>
              </a:ext>
            </a:extLst>
          </p:cNvPr>
          <p:cNvSpPr txBox="1"/>
          <p:nvPr/>
        </p:nvSpPr>
        <p:spPr>
          <a:xfrm rot="16200000">
            <a:off x="-581744" y="3708180"/>
            <a:ext cx="1651414" cy="300082"/>
          </a:xfrm>
          <a:prstGeom prst="rect">
            <a:avLst/>
          </a:prstGeom>
          <a:noFill/>
        </p:spPr>
        <p:txBody>
          <a:bodyPr wrap="none" rtlCol="0">
            <a:spAutoFit/>
          </a:bodyPr>
          <a:lstStyle/>
          <a:p>
            <a:r>
              <a:rPr lang="en-US" sz="1350" b="1" dirty="0"/>
              <a:t>Number of Incidents</a:t>
            </a:r>
          </a:p>
        </p:txBody>
      </p:sp>
      <p:sp>
        <p:nvSpPr>
          <p:cNvPr id="3" name="Rectangle 2">
            <a:extLst>
              <a:ext uri="{FF2B5EF4-FFF2-40B4-BE49-F238E27FC236}">
                <a16:creationId xmlns:a16="http://schemas.microsoft.com/office/drawing/2014/main" id="{7CBE8E79-93DD-A041-919C-C978AC0C61A8}"/>
              </a:ext>
            </a:extLst>
          </p:cNvPr>
          <p:cNvSpPr/>
          <p:nvPr/>
        </p:nvSpPr>
        <p:spPr>
          <a:xfrm>
            <a:off x="4008532" y="5638851"/>
            <a:ext cx="1524456" cy="300082"/>
          </a:xfrm>
          <a:prstGeom prst="rect">
            <a:avLst/>
          </a:prstGeom>
        </p:spPr>
        <p:txBody>
          <a:bodyPr wrap="none">
            <a:spAutoFit/>
          </a:bodyPr>
          <a:lstStyle/>
          <a:p>
            <a:r>
              <a:rPr lang="en-US" sz="1350" b="1" dirty="0"/>
              <a:t>Types of Behaviors</a:t>
            </a:r>
            <a:endParaRPr lang="en-US" sz="1350" dirty="0"/>
          </a:p>
        </p:txBody>
      </p:sp>
    </p:spTree>
    <p:extLst>
      <p:ext uri="{BB962C8B-B14F-4D97-AF65-F5344CB8AC3E}">
        <p14:creationId xmlns:p14="http://schemas.microsoft.com/office/powerpoint/2010/main" val="20036568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ED779-CA2B-4D63-92E7-ED72A6B74A22}"/>
              </a:ext>
            </a:extLst>
          </p:cNvPr>
          <p:cNvSpPr>
            <a:spLocks noGrp="1"/>
          </p:cNvSpPr>
          <p:nvPr>
            <p:ph type="title"/>
          </p:nvPr>
        </p:nvSpPr>
        <p:spPr/>
        <p:txBody>
          <a:bodyPr/>
          <a:lstStyle/>
          <a:p>
            <a:pPr algn="ctr"/>
            <a:r>
              <a:rPr lang="en-US" b="1" dirty="0">
                <a:latin typeface="+mn-lt"/>
              </a:rPr>
              <a:t>Incidents by Program</a:t>
            </a:r>
          </a:p>
        </p:txBody>
      </p:sp>
      <p:graphicFrame>
        <p:nvGraphicFramePr>
          <p:cNvPr id="4" name="Content Placeholder 3">
            <a:extLst>
              <a:ext uri="{FF2B5EF4-FFF2-40B4-BE49-F238E27FC236}">
                <a16:creationId xmlns:a16="http://schemas.microsoft.com/office/drawing/2014/main" id="{F3E8F190-7E3C-46B3-AB8D-8222381BE958}"/>
              </a:ext>
            </a:extLst>
          </p:cNvPr>
          <p:cNvGraphicFramePr>
            <a:graphicFrameLocks noGrp="1"/>
          </p:cNvGraphicFramePr>
          <p:nvPr>
            <p:ph idx="1"/>
          </p:nvPr>
        </p:nvGraphicFramePr>
        <p:xfrm>
          <a:off x="393016" y="2038937"/>
          <a:ext cx="8554532" cy="3222436"/>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a:extLst>
              <a:ext uri="{FF2B5EF4-FFF2-40B4-BE49-F238E27FC236}">
                <a16:creationId xmlns:a16="http://schemas.microsoft.com/office/drawing/2014/main" id="{6FFD6322-E0CC-DB4A-BC6F-00FEA71EA75B}"/>
              </a:ext>
            </a:extLst>
          </p:cNvPr>
          <p:cNvSpPr/>
          <p:nvPr/>
        </p:nvSpPr>
        <p:spPr>
          <a:xfrm>
            <a:off x="3522934" y="5591175"/>
            <a:ext cx="2021194" cy="323165"/>
          </a:xfrm>
          <a:prstGeom prst="rect">
            <a:avLst/>
          </a:prstGeom>
        </p:spPr>
        <p:txBody>
          <a:bodyPr wrap="none">
            <a:spAutoFit/>
          </a:bodyPr>
          <a:lstStyle/>
          <a:p>
            <a:r>
              <a:rPr lang="en-US" sz="1500" b="1" dirty="0"/>
              <a:t>Organizational Settings</a:t>
            </a:r>
            <a:endParaRPr lang="en-US" sz="1500" dirty="0"/>
          </a:p>
        </p:txBody>
      </p:sp>
      <p:sp>
        <p:nvSpPr>
          <p:cNvPr id="6" name="TextBox 5">
            <a:extLst>
              <a:ext uri="{FF2B5EF4-FFF2-40B4-BE49-F238E27FC236}">
                <a16:creationId xmlns:a16="http://schemas.microsoft.com/office/drawing/2014/main" id="{DBED4C9F-CF2E-0D4E-B19E-528B40FB611A}"/>
              </a:ext>
            </a:extLst>
          </p:cNvPr>
          <p:cNvSpPr txBox="1"/>
          <p:nvPr/>
        </p:nvSpPr>
        <p:spPr>
          <a:xfrm rot="16200000">
            <a:off x="-571192" y="3708180"/>
            <a:ext cx="1651414" cy="300082"/>
          </a:xfrm>
          <a:prstGeom prst="rect">
            <a:avLst/>
          </a:prstGeom>
          <a:noFill/>
        </p:spPr>
        <p:txBody>
          <a:bodyPr wrap="none" rtlCol="0">
            <a:spAutoFit/>
          </a:bodyPr>
          <a:lstStyle/>
          <a:p>
            <a:r>
              <a:rPr lang="en-US" sz="1350" b="1" dirty="0"/>
              <a:t>Number of Incidents</a:t>
            </a:r>
          </a:p>
        </p:txBody>
      </p:sp>
      <p:sp>
        <p:nvSpPr>
          <p:cNvPr id="5" name="Rectangle 4">
            <a:extLst>
              <a:ext uri="{FF2B5EF4-FFF2-40B4-BE49-F238E27FC236}">
                <a16:creationId xmlns:a16="http://schemas.microsoft.com/office/drawing/2014/main" id="{6EB9AD8B-41F4-5E4A-BF83-B2F54814D64A}"/>
              </a:ext>
            </a:extLst>
          </p:cNvPr>
          <p:cNvSpPr/>
          <p:nvPr/>
        </p:nvSpPr>
        <p:spPr>
          <a:xfrm>
            <a:off x="801886" y="5274676"/>
            <a:ext cx="7540229" cy="300082"/>
          </a:xfrm>
          <a:prstGeom prst="rect">
            <a:avLst/>
          </a:prstGeom>
        </p:spPr>
        <p:txBody>
          <a:bodyPr wrap="square">
            <a:spAutoFit/>
          </a:bodyPr>
          <a:lstStyle/>
          <a:p>
            <a:r>
              <a:rPr lang="en-US" sz="1350" b="1" dirty="0"/>
              <a:t>A         B         C         D         E         F          G           H        I          J         K          L         M         N        O          P         </a:t>
            </a:r>
          </a:p>
        </p:txBody>
      </p:sp>
    </p:spTree>
    <p:extLst>
      <p:ext uri="{BB962C8B-B14F-4D97-AF65-F5344CB8AC3E}">
        <p14:creationId xmlns:p14="http://schemas.microsoft.com/office/powerpoint/2010/main" val="32455102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DD3E0-FB05-4CC1-B929-C31FAA32D22F}"/>
              </a:ext>
            </a:extLst>
          </p:cNvPr>
          <p:cNvSpPr>
            <a:spLocks noGrp="1"/>
          </p:cNvSpPr>
          <p:nvPr>
            <p:ph type="title"/>
          </p:nvPr>
        </p:nvSpPr>
        <p:spPr/>
        <p:txBody>
          <a:bodyPr/>
          <a:lstStyle/>
          <a:p>
            <a:pPr algn="ctr"/>
            <a:r>
              <a:rPr lang="en-US" b="1" dirty="0">
                <a:latin typeface="+mn-lt"/>
              </a:rPr>
              <a:t>Incidents by Motivation</a:t>
            </a:r>
          </a:p>
        </p:txBody>
      </p:sp>
      <p:graphicFrame>
        <p:nvGraphicFramePr>
          <p:cNvPr id="4" name="Content Placeholder 3">
            <a:extLst>
              <a:ext uri="{FF2B5EF4-FFF2-40B4-BE49-F238E27FC236}">
                <a16:creationId xmlns:a16="http://schemas.microsoft.com/office/drawing/2014/main" id="{59D9555E-ABE6-40C9-BE02-EE0A0E08C5FA}"/>
              </a:ext>
            </a:extLst>
          </p:cNvPr>
          <p:cNvGraphicFramePr>
            <a:graphicFrameLocks noGrp="1"/>
          </p:cNvGraphicFramePr>
          <p:nvPr>
            <p:ph idx="1"/>
          </p:nvPr>
        </p:nvGraphicFramePr>
        <p:xfrm>
          <a:off x="382464" y="2051410"/>
          <a:ext cx="8585690" cy="3701396"/>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A6707559-5AEF-0849-A185-7EB59FC49FB4}"/>
              </a:ext>
            </a:extLst>
          </p:cNvPr>
          <p:cNvSpPr txBox="1"/>
          <p:nvPr/>
        </p:nvSpPr>
        <p:spPr>
          <a:xfrm rot="16200000">
            <a:off x="-581744" y="3708180"/>
            <a:ext cx="1651414" cy="300082"/>
          </a:xfrm>
          <a:prstGeom prst="rect">
            <a:avLst/>
          </a:prstGeom>
          <a:noFill/>
        </p:spPr>
        <p:txBody>
          <a:bodyPr wrap="none" rtlCol="0">
            <a:spAutoFit/>
          </a:bodyPr>
          <a:lstStyle/>
          <a:p>
            <a:r>
              <a:rPr lang="en-US" sz="1350" b="1" dirty="0"/>
              <a:t>Number of Incidents</a:t>
            </a:r>
          </a:p>
        </p:txBody>
      </p:sp>
    </p:spTree>
    <p:extLst>
      <p:ext uri="{BB962C8B-B14F-4D97-AF65-F5344CB8AC3E}">
        <p14:creationId xmlns:p14="http://schemas.microsoft.com/office/powerpoint/2010/main" val="8948089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9E5E4-3489-4398-9A9D-2F86E43EA54E}"/>
              </a:ext>
            </a:extLst>
          </p:cNvPr>
          <p:cNvSpPr>
            <a:spLocks noGrp="1"/>
          </p:cNvSpPr>
          <p:nvPr>
            <p:ph type="title"/>
          </p:nvPr>
        </p:nvSpPr>
        <p:spPr/>
        <p:txBody>
          <a:bodyPr/>
          <a:lstStyle/>
          <a:p>
            <a:pPr algn="ctr"/>
            <a:r>
              <a:rPr lang="en-US" b="1" dirty="0">
                <a:latin typeface="+mn-lt"/>
              </a:rPr>
              <a:t>Incidents by Gender</a:t>
            </a:r>
          </a:p>
        </p:txBody>
      </p:sp>
      <p:graphicFrame>
        <p:nvGraphicFramePr>
          <p:cNvPr id="4" name="Content Placeholder 3">
            <a:extLst>
              <a:ext uri="{FF2B5EF4-FFF2-40B4-BE49-F238E27FC236}">
                <a16:creationId xmlns:a16="http://schemas.microsoft.com/office/drawing/2014/main" id="{5CF9302B-3455-4751-B92C-80F8D57B520F}"/>
              </a:ext>
            </a:extLst>
          </p:cNvPr>
          <p:cNvGraphicFramePr>
            <a:graphicFrameLocks noGrp="1"/>
          </p:cNvGraphicFramePr>
          <p:nvPr>
            <p:ph idx="1"/>
          </p:nvPr>
        </p:nvGraphicFramePr>
        <p:xfrm>
          <a:off x="628650" y="2226469"/>
          <a:ext cx="7886700" cy="326350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150438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06BA1C-22B5-934F-8A8D-9E53B131DD1F}"/>
              </a:ext>
            </a:extLst>
          </p:cNvPr>
          <p:cNvSpPr>
            <a:spLocks noGrp="1"/>
          </p:cNvSpPr>
          <p:nvPr>
            <p:ph type="title"/>
          </p:nvPr>
        </p:nvSpPr>
        <p:spPr/>
        <p:txBody>
          <a:bodyPr/>
          <a:lstStyle/>
          <a:p>
            <a:pPr algn="ctr"/>
            <a:r>
              <a:rPr lang="en-US" b="1" dirty="0">
                <a:latin typeface="+mn-lt"/>
              </a:rPr>
              <a:t>Status of Evaluation Efforts: Establishing Outcome Measures</a:t>
            </a:r>
          </a:p>
        </p:txBody>
      </p:sp>
      <p:sp>
        <p:nvSpPr>
          <p:cNvPr id="5" name="Content Placeholder 4">
            <a:extLst>
              <a:ext uri="{FF2B5EF4-FFF2-40B4-BE49-F238E27FC236}">
                <a16:creationId xmlns:a16="http://schemas.microsoft.com/office/drawing/2014/main" id="{94E65CCC-43B5-E040-AD39-B3901EB8C219}"/>
              </a:ext>
            </a:extLst>
          </p:cNvPr>
          <p:cNvSpPr>
            <a:spLocks noGrp="1"/>
          </p:cNvSpPr>
          <p:nvPr>
            <p:ph idx="1"/>
          </p:nvPr>
        </p:nvSpPr>
        <p:spPr/>
        <p:txBody>
          <a:bodyPr/>
          <a:lstStyle/>
          <a:p>
            <a:endParaRPr lang="en-US" dirty="0"/>
          </a:p>
          <a:p>
            <a:r>
              <a:rPr lang="en-US" dirty="0"/>
              <a:t>Incident Report Data</a:t>
            </a:r>
          </a:p>
          <a:p>
            <a:r>
              <a:rPr lang="en-US" dirty="0"/>
              <a:t>Direct Observation</a:t>
            </a:r>
          </a:p>
          <a:p>
            <a:r>
              <a:rPr lang="en-US" dirty="0"/>
              <a:t>Attrition </a:t>
            </a:r>
          </a:p>
          <a:p>
            <a:r>
              <a:rPr lang="en-US" dirty="0"/>
              <a:t>Worker’s Compensation</a:t>
            </a:r>
          </a:p>
          <a:p>
            <a:r>
              <a:rPr lang="en-US" dirty="0"/>
              <a:t>Quality of Life</a:t>
            </a:r>
          </a:p>
          <a:p>
            <a:pPr lvl="1"/>
            <a:endParaRPr lang="en-US" dirty="0"/>
          </a:p>
        </p:txBody>
      </p:sp>
    </p:spTree>
    <p:extLst>
      <p:ext uri="{BB962C8B-B14F-4D97-AF65-F5344CB8AC3E}">
        <p14:creationId xmlns:p14="http://schemas.microsoft.com/office/powerpoint/2010/main" val="29728240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mn-lt"/>
              </a:rPr>
              <a:t>Main Universal Activities </a:t>
            </a:r>
            <a:r>
              <a:rPr lang="mr-IN" b="1" dirty="0">
                <a:latin typeface="+mn-lt"/>
              </a:rPr>
              <a:t>–</a:t>
            </a:r>
            <a:r>
              <a:rPr lang="en-US" b="1" dirty="0">
                <a:latin typeface="+mn-lt"/>
              </a:rPr>
              <a:t> Year 1</a:t>
            </a:r>
          </a:p>
        </p:txBody>
      </p:sp>
      <p:sp>
        <p:nvSpPr>
          <p:cNvPr id="4" name="Content Placeholder 3"/>
          <p:cNvSpPr>
            <a:spLocks noGrp="1"/>
          </p:cNvSpPr>
          <p:nvPr>
            <p:ph sz="half" idx="4294967295"/>
          </p:nvPr>
        </p:nvSpPr>
        <p:spPr>
          <a:xfrm>
            <a:off x="0" y="1766888"/>
            <a:ext cx="2782888" cy="4033837"/>
          </a:xfrm>
        </p:spPr>
        <p:txBody>
          <a:bodyPr>
            <a:normAutofit fontScale="55000" lnSpcReduction="20000"/>
          </a:bodyPr>
          <a:lstStyle/>
          <a:p>
            <a:pPr marL="0" indent="0">
              <a:buNone/>
            </a:pPr>
            <a:r>
              <a:rPr lang="en-US" b="1" dirty="0"/>
              <a:t>Person-Centered Practices</a:t>
            </a:r>
          </a:p>
          <a:p>
            <a:pPr marL="0" indent="0">
              <a:buNone/>
            </a:pPr>
            <a:endParaRPr lang="en-US" b="1" dirty="0"/>
          </a:p>
          <a:p>
            <a:r>
              <a:rPr lang="en-US" dirty="0"/>
              <a:t>Self-Assessment/Action Plan Items</a:t>
            </a:r>
          </a:p>
          <a:p>
            <a:r>
              <a:rPr lang="en-US" dirty="0"/>
              <a:t>Vision </a:t>
            </a:r>
            <a:r>
              <a:rPr lang="mr-IN" dirty="0"/>
              <a:t>–</a:t>
            </a:r>
            <a:r>
              <a:rPr lang="en-US" dirty="0"/>
              <a:t> Now and In Future</a:t>
            </a:r>
          </a:p>
          <a:p>
            <a:r>
              <a:rPr lang="en-US" dirty="0"/>
              <a:t>Outcome Statements </a:t>
            </a:r>
          </a:p>
          <a:p>
            <a:pPr lvl="1">
              <a:buFont typeface="Courier New" charset="0"/>
              <a:buChar char="o"/>
            </a:pPr>
            <a:r>
              <a:rPr lang="en-US" dirty="0"/>
              <a:t>People Supported</a:t>
            </a:r>
          </a:p>
          <a:p>
            <a:pPr lvl="1">
              <a:buFont typeface="Courier New" charset="0"/>
              <a:buChar char="o"/>
            </a:pPr>
            <a:r>
              <a:rPr lang="en-US" dirty="0"/>
              <a:t>Employees</a:t>
            </a:r>
          </a:p>
          <a:p>
            <a:pPr lvl="1">
              <a:buFont typeface="Courier New" charset="0"/>
              <a:buChar char="o"/>
            </a:pPr>
            <a:r>
              <a:rPr lang="en-US" dirty="0"/>
              <a:t>Organization</a:t>
            </a:r>
          </a:p>
          <a:p>
            <a:pPr lvl="1">
              <a:buFont typeface="Courier New" charset="0"/>
              <a:buChar char="o"/>
            </a:pPr>
            <a:r>
              <a:rPr lang="en-US" dirty="0"/>
              <a:t>Community</a:t>
            </a:r>
          </a:p>
          <a:p>
            <a:r>
              <a:rPr lang="en-US" dirty="0"/>
              <a:t>3-Year Backward Planning</a:t>
            </a:r>
          </a:p>
          <a:p>
            <a:r>
              <a:rPr lang="en-US" dirty="0"/>
              <a:t>History Map </a:t>
            </a:r>
          </a:p>
          <a:p>
            <a:r>
              <a:rPr lang="en-US" dirty="0"/>
              <a:t>Applied Coach Activities </a:t>
            </a:r>
          </a:p>
        </p:txBody>
      </p:sp>
      <p:sp>
        <p:nvSpPr>
          <p:cNvPr id="5" name="Content Placeholder 4"/>
          <p:cNvSpPr>
            <a:spLocks noGrp="1"/>
          </p:cNvSpPr>
          <p:nvPr>
            <p:ph sz="half" idx="4294967295"/>
          </p:nvPr>
        </p:nvSpPr>
        <p:spPr>
          <a:xfrm>
            <a:off x="6215063" y="1827213"/>
            <a:ext cx="2928937" cy="3708400"/>
          </a:xfrm>
        </p:spPr>
        <p:txBody>
          <a:bodyPr>
            <a:normAutofit fontScale="55000" lnSpcReduction="20000"/>
          </a:bodyPr>
          <a:lstStyle/>
          <a:p>
            <a:pPr marL="0" indent="0">
              <a:buNone/>
            </a:pPr>
            <a:r>
              <a:rPr lang="en-US" b="1" dirty="0"/>
              <a:t>Positive Behavior Support</a:t>
            </a:r>
          </a:p>
          <a:p>
            <a:pPr marL="0" indent="0">
              <a:buNone/>
            </a:pPr>
            <a:endParaRPr lang="en-US" b="1" dirty="0"/>
          </a:p>
          <a:p>
            <a:r>
              <a:rPr lang="en-US" dirty="0"/>
              <a:t>Self-Assessment/Action Plan</a:t>
            </a:r>
          </a:p>
          <a:p>
            <a:r>
              <a:rPr lang="en-US" dirty="0"/>
              <a:t>Consensus-Based Sharing and Problem Solving</a:t>
            </a:r>
          </a:p>
          <a:p>
            <a:r>
              <a:rPr lang="en-US" dirty="0"/>
              <a:t>Social Skills Matrix</a:t>
            </a:r>
          </a:p>
          <a:p>
            <a:r>
              <a:rPr lang="en-US" dirty="0"/>
              <a:t>Strategies for Reinforcing Social Skills</a:t>
            </a:r>
          </a:p>
          <a:p>
            <a:r>
              <a:rPr lang="en-US" dirty="0"/>
              <a:t>Observations of Implementation</a:t>
            </a:r>
          </a:p>
          <a:p>
            <a:pPr lvl="1">
              <a:buFont typeface="Courier New" charset="0"/>
              <a:buChar char="o"/>
            </a:pPr>
            <a:r>
              <a:rPr lang="en-US" dirty="0"/>
              <a:t>Person-Centered </a:t>
            </a:r>
          </a:p>
          <a:p>
            <a:pPr lvl="1">
              <a:buFont typeface="Courier New" charset="0"/>
              <a:buChar char="o"/>
            </a:pPr>
            <a:r>
              <a:rPr lang="en-US" dirty="0"/>
              <a:t>Social Skills and Engagement</a:t>
            </a:r>
          </a:p>
          <a:p>
            <a:r>
              <a:rPr lang="en-US" dirty="0"/>
              <a:t>Introduction to Data-Based Decision Making</a:t>
            </a:r>
          </a:p>
        </p:txBody>
      </p:sp>
      <p:pic>
        <p:nvPicPr>
          <p:cNvPr id="7" name="Content Placeholder 3" descr="Vision Board  for the future of an organization including an image of the world with the words Make a Better Place and Quality of Life">
            <a:extLs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1551" y="1907284"/>
            <a:ext cx="2634146" cy="3263504"/>
          </a:xfrm>
          <a:prstGeom prst="rect">
            <a:avLst/>
          </a:prstGeom>
        </p:spPr>
      </p:pic>
    </p:spTree>
    <p:extLst>
      <p:ext uri="{BB962C8B-B14F-4D97-AF65-F5344CB8AC3E}">
        <p14:creationId xmlns:p14="http://schemas.microsoft.com/office/powerpoint/2010/main" val="36559524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CF666C0-BE78-354E-8E69-8B7F6B4155CB}"/>
              </a:ext>
            </a:extLst>
          </p:cNvPr>
          <p:cNvSpPr>
            <a:spLocks noGrp="1"/>
          </p:cNvSpPr>
          <p:nvPr>
            <p:ph type="title"/>
          </p:nvPr>
        </p:nvSpPr>
        <p:spPr>
          <a:xfrm>
            <a:off x="457200" y="387760"/>
            <a:ext cx="8229600" cy="838124"/>
          </a:xfrm>
        </p:spPr>
        <p:txBody>
          <a:bodyPr/>
          <a:lstStyle/>
          <a:p>
            <a:pPr algn="ctr"/>
            <a:r>
              <a:rPr lang="en-US" dirty="0">
                <a:solidFill>
                  <a:schemeClr val="tx1"/>
                </a:solidFill>
              </a:rPr>
              <a:t>Funding Used to Support This Story</a:t>
            </a:r>
          </a:p>
        </p:txBody>
      </p:sp>
      <p:sp>
        <p:nvSpPr>
          <p:cNvPr id="8" name="Content Placeholder 7">
            <a:extLst>
              <a:ext uri="{FF2B5EF4-FFF2-40B4-BE49-F238E27FC236}">
                <a16:creationId xmlns:a16="http://schemas.microsoft.com/office/drawing/2014/main" id="{1C54ADEB-F11F-4C46-A488-5A55F45D7E23}"/>
              </a:ext>
            </a:extLst>
          </p:cNvPr>
          <p:cNvSpPr>
            <a:spLocks noGrp="1"/>
          </p:cNvSpPr>
          <p:nvPr>
            <p:ph sz="quarter" idx="13"/>
          </p:nvPr>
        </p:nvSpPr>
        <p:spPr>
          <a:xfrm>
            <a:off x="457200" y="1584102"/>
            <a:ext cx="8229600" cy="4573560"/>
          </a:xfrm>
          <a:prstGeom prst="rect">
            <a:avLst/>
          </a:prstGeom>
        </p:spPr>
        <p:txBody>
          <a:bodyPr wrap="square">
            <a:spAutoFit/>
          </a:bodyPr>
          <a:lstStyle/>
          <a:p>
            <a:endParaRPr lang="en-US" dirty="0">
              <a:solidFill>
                <a:srgbClr val="000000"/>
              </a:solidFill>
              <a:latin typeface="Merriweather Sans"/>
            </a:endParaRPr>
          </a:p>
          <a:p>
            <a:pPr marL="0" indent="0">
              <a:buNone/>
            </a:pPr>
            <a:r>
              <a:rPr lang="en-US" sz="1600" dirty="0">
                <a:solidFill>
                  <a:srgbClr val="000000"/>
                </a:solidFill>
                <a:latin typeface="Merriweather Sans"/>
              </a:rPr>
              <a:t>Preparation of these modules was supported, in part, by cooperative agreement from the Minnesota Department of Human Services (MN DHS) with the Institute on Community Integration. The University of Minnesota undertaking projects under government sponsorship are encouraged to express freely their findings and conclusions.  Points of view or opinions do not, therefore necessarily represent official MN DHS policy.</a:t>
            </a:r>
          </a:p>
          <a:p>
            <a:pPr marL="0" indent="0">
              <a:buNone/>
            </a:pPr>
            <a:endParaRPr lang="en-US" sz="1600" dirty="0">
              <a:solidFill>
                <a:srgbClr val="000000"/>
              </a:solidFill>
              <a:latin typeface="Merriweather Sans"/>
            </a:endParaRPr>
          </a:p>
          <a:p>
            <a:pPr marL="0" indent="0">
              <a:buNone/>
            </a:pPr>
            <a:r>
              <a:rPr lang="en-US" sz="1600" dirty="0">
                <a:solidFill>
                  <a:srgbClr val="000000"/>
                </a:solidFill>
                <a:latin typeface="Merriweather Sans"/>
              </a:rPr>
              <a:t>The University of Minnesota's mission, carried out on multiple campuses and throughout the state, is threefold: research and discovery, teaching and learning, and outreach and public service.  The University of Minnesota shall provide equal access to and opportunity in its programs, facilities, and employment without regard to race, color, creed, religion, national origin, gender, age, marital status, disability, public assistance status, veteran status, sexual orientation, gender identity, or gender expression.</a:t>
            </a:r>
          </a:p>
          <a:p>
            <a:pPr marL="0" indent="0">
              <a:buNone/>
            </a:pPr>
            <a:br>
              <a:rPr lang="en-US" dirty="0"/>
            </a:br>
            <a:endParaRPr lang="en-US" dirty="0"/>
          </a:p>
        </p:txBody>
      </p:sp>
      <p:pic>
        <p:nvPicPr>
          <p:cNvPr id="9" name="Picture 8" descr="Logo for MN Department of Human Services ">
            <a:extLst>
              <a:ext uri="{FF2B5EF4-FFF2-40B4-BE49-F238E27FC236}">
                <a16:creationId xmlns:a16="http://schemas.microsoft.com/office/drawing/2014/main" id="{DA4E85AE-455C-9141-8CCC-12E6AC01CC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523" y="5575319"/>
            <a:ext cx="2253481" cy="737936"/>
          </a:xfrm>
          <a:prstGeom prst="rect">
            <a:avLst/>
          </a:prstGeom>
        </p:spPr>
      </p:pic>
      <p:pic>
        <p:nvPicPr>
          <p:cNvPr id="10" name="Picture 9" descr="Logo for the Institute on Community Integration">
            <a:extLst>
              <a:ext uri="{FF2B5EF4-FFF2-40B4-BE49-F238E27FC236}">
                <a16:creationId xmlns:a16="http://schemas.microsoft.com/office/drawing/2014/main" id="{962ECB6A-A9FB-3E40-A9CB-5D3917CEF2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5455" y="5327315"/>
            <a:ext cx="985940" cy="985940"/>
          </a:xfrm>
          <a:prstGeom prst="rect">
            <a:avLst/>
          </a:prstGeom>
        </p:spPr>
      </p:pic>
    </p:spTree>
    <p:extLst>
      <p:ext uri="{BB962C8B-B14F-4D97-AF65-F5344CB8AC3E}">
        <p14:creationId xmlns:p14="http://schemas.microsoft.com/office/powerpoint/2010/main" val="25293850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26796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0703" y="396042"/>
            <a:ext cx="6231491" cy="458669"/>
          </a:xfrm>
        </p:spPr>
        <p:txBody>
          <a:bodyPr>
            <a:normAutofit fontScale="90000"/>
          </a:bodyPr>
          <a:lstStyle/>
          <a:p>
            <a:pPr algn="ctr"/>
            <a:r>
              <a:rPr lang="en-US" b="1" dirty="0">
                <a:latin typeface="+mn-lt"/>
              </a:rPr>
              <a:t>Organization-Wide Team Activities</a:t>
            </a:r>
          </a:p>
        </p:txBody>
      </p:sp>
      <p:sp>
        <p:nvSpPr>
          <p:cNvPr id="3" name="Content Placeholder 2"/>
          <p:cNvSpPr>
            <a:spLocks noGrp="1"/>
          </p:cNvSpPr>
          <p:nvPr>
            <p:ph idx="1"/>
          </p:nvPr>
        </p:nvSpPr>
        <p:spPr>
          <a:xfrm>
            <a:off x="2068974" y="1988725"/>
            <a:ext cx="5372100" cy="3097765"/>
          </a:xfrm>
        </p:spPr>
        <p:txBody>
          <a:bodyPr/>
          <a:lstStyle/>
          <a:p>
            <a:r>
              <a:rPr lang="en-US" sz="2400" dirty="0"/>
              <a:t>Form a Team</a:t>
            </a:r>
          </a:p>
          <a:p>
            <a:r>
              <a:rPr lang="en-US" sz="2400" dirty="0"/>
              <a:t>Confirm Readiness </a:t>
            </a:r>
          </a:p>
          <a:p>
            <a:r>
              <a:rPr lang="en-US" sz="2400" dirty="0"/>
              <a:t>Team Self-Assessment</a:t>
            </a:r>
          </a:p>
          <a:p>
            <a:r>
              <a:rPr lang="en-US" sz="2400" dirty="0"/>
              <a:t>Action Plan and Long-term Vision</a:t>
            </a:r>
          </a:p>
          <a:p>
            <a:r>
              <a:rPr lang="en-US" sz="2400" dirty="0"/>
              <a:t>Data-Based Decision Making</a:t>
            </a:r>
          </a:p>
          <a:p>
            <a:r>
              <a:rPr lang="en-US" sz="2400" dirty="0"/>
              <a:t>Monitoring Capacity Building</a:t>
            </a:r>
          </a:p>
          <a:p>
            <a:r>
              <a:rPr lang="en-US" sz="2400" dirty="0"/>
              <a:t>Preparing for Year Two</a:t>
            </a:r>
          </a:p>
        </p:txBody>
      </p:sp>
    </p:spTree>
    <p:extLst>
      <p:ext uri="{BB962C8B-B14F-4D97-AF65-F5344CB8AC3E}">
        <p14:creationId xmlns:p14="http://schemas.microsoft.com/office/powerpoint/2010/main" val="4953713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58609" y="1282082"/>
            <a:ext cx="3868340" cy="617934"/>
          </a:xfrm>
        </p:spPr>
        <p:txBody>
          <a:bodyPr/>
          <a:lstStyle/>
          <a:p>
            <a:pPr algn="ctr"/>
            <a:r>
              <a:rPr lang="en-US" dirty="0"/>
              <a:t>Now</a:t>
            </a:r>
          </a:p>
        </p:txBody>
      </p:sp>
      <p:pic>
        <p:nvPicPr>
          <p:cNvPr id="7" name="Content Placeholder 1"/>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16678" y="1900015"/>
            <a:ext cx="3554820" cy="4002566"/>
          </a:xfrm>
        </p:spPr>
      </p:pic>
      <p:sp>
        <p:nvSpPr>
          <p:cNvPr id="5" name="Text Placeholder 4"/>
          <p:cNvSpPr>
            <a:spLocks noGrp="1"/>
          </p:cNvSpPr>
          <p:nvPr>
            <p:ph type="body" sz="quarter" idx="3"/>
          </p:nvPr>
        </p:nvSpPr>
        <p:spPr>
          <a:xfrm>
            <a:off x="4685069" y="1252670"/>
            <a:ext cx="3887391" cy="617934"/>
          </a:xfrm>
        </p:spPr>
        <p:txBody>
          <a:bodyPr/>
          <a:lstStyle/>
          <a:p>
            <a:pPr algn="ctr"/>
            <a:r>
              <a:rPr lang="en-US" dirty="0"/>
              <a:t>Future</a:t>
            </a:r>
          </a:p>
        </p:txBody>
      </p:sp>
      <p:pic>
        <p:nvPicPr>
          <p:cNvPr id="6" name="Picture 5" descr="IMG_209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5477" y="1870603"/>
            <a:ext cx="3419863" cy="3994460"/>
          </a:xfrm>
          <a:prstGeom prst="rect">
            <a:avLst/>
          </a:prstGeom>
        </p:spPr>
      </p:pic>
      <p:sp>
        <p:nvSpPr>
          <p:cNvPr id="2" name="TextBox 1">
            <a:extLst>
              <a:ext uri="{FF2B5EF4-FFF2-40B4-BE49-F238E27FC236}">
                <a16:creationId xmlns:a16="http://schemas.microsoft.com/office/drawing/2014/main" id="{CFB90C33-2AF2-854C-BC04-937A27EC2574}"/>
              </a:ext>
            </a:extLst>
          </p:cNvPr>
          <p:cNvSpPr txBox="1"/>
          <p:nvPr/>
        </p:nvSpPr>
        <p:spPr>
          <a:xfrm>
            <a:off x="555926" y="355362"/>
            <a:ext cx="8258286" cy="415498"/>
          </a:xfrm>
          <a:prstGeom prst="rect">
            <a:avLst/>
          </a:prstGeom>
          <a:noFill/>
        </p:spPr>
        <p:txBody>
          <a:bodyPr wrap="none" rtlCol="0">
            <a:spAutoFit/>
          </a:bodyPr>
          <a:lstStyle/>
          <a:p>
            <a:r>
              <a:rPr lang="en-US" sz="2100" b="1" dirty="0"/>
              <a:t>Vision for Moving Forward: Status of Our Efforts Now and For the Future</a:t>
            </a:r>
          </a:p>
        </p:txBody>
      </p:sp>
    </p:spTree>
    <p:extLst>
      <p:ext uri="{BB962C8B-B14F-4D97-AF65-F5344CB8AC3E}">
        <p14:creationId xmlns:p14="http://schemas.microsoft.com/office/powerpoint/2010/main" val="42421451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Visual representation of the progress the team has made over the last year.">
            <a:extLst>
              <a:ext uri="{FF2B5EF4-FFF2-40B4-BE49-F238E27FC236}">
                <a16:creationId xmlns:a16="http://schemas.microsoft.com/office/drawing/2014/main" id="{5B43F8F5-6856-7144-9BBA-57ECB41FB6FC}"/>
              </a:ext>
            </a:extLst>
          </p:cNvPr>
          <p:cNvPicPr>
            <a:picLocks noChangeAspect="1"/>
          </p:cNvPicPr>
          <p:nvPr/>
        </p:nvPicPr>
        <p:blipFill>
          <a:blip r:embed="rId2"/>
          <a:stretch>
            <a:fillRect/>
          </a:stretch>
        </p:blipFill>
        <p:spPr>
          <a:xfrm>
            <a:off x="165486" y="2109008"/>
            <a:ext cx="8874576" cy="3283761"/>
          </a:xfrm>
          <a:prstGeom prst="rect">
            <a:avLst/>
          </a:prstGeom>
        </p:spPr>
      </p:pic>
      <p:sp>
        <p:nvSpPr>
          <p:cNvPr id="5" name="TextBox 4">
            <a:extLst>
              <a:ext uri="{FF2B5EF4-FFF2-40B4-BE49-F238E27FC236}">
                <a16:creationId xmlns:a16="http://schemas.microsoft.com/office/drawing/2014/main" id="{ACD8DE34-9DC6-334E-8FF1-8D7C63B2CD8F}"/>
              </a:ext>
            </a:extLst>
          </p:cNvPr>
          <p:cNvSpPr txBox="1"/>
          <p:nvPr/>
        </p:nvSpPr>
        <p:spPr>
          <a:xfrm>
            <a:off x="1905697" y="1403534"/>
            <a:ext cx="5161029" cy="461665"/>
          </a:xfrm>
          <a:prstGeom prst="rect">
            <a:avLst/>
          </a:prstGeom>
          <a:noFill/>
        </p:spPr>
        <p:txBody>
          <a:bodyPr wrap="none" rtlCol="0">
            <a:spAutoFit/>
          </a:bodyPr>
          <a:lstStyle/>
          <a:p>
            <a:pPr algn="ctr"/>
            <a:r>
              <a:rPr lang="en-US" sz="2400" b="1" dirty="0"/>
              <a:t>History Map Completed After Year One</a:t>
            </a:r>
          </a:p>
        </p:txBody>
      </p:sp>
    </p:spTree>
    <p:extLst>
      <p:ext uri="{BB962C8B-B14F-4D97-AF65-F5344CB8AC3E}">
        <p14:creationId xmlns:p14="http://schemas.microsoft.com/office/powerpoint/2010/main" val="19749266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b="1" dirty="0">
                <a:latin typeface="+mn-lt"/>
              </a:rPr>
              <a:t>Outcome Statements</a:t>
            </a:r>
            <a:endParaRPr lang="en-US" sz="3000" dirty="0">
              <a:latin typeface="+mn-lt"/>
            </a:endParaRPr>
          </a:p>
        </p:txBody>
      </p:sp>
      <p:sp>
        <p:nvSpPr>
          <p:cNvPr id="5" name="Content Placeholder 4"/>
          <p:cNvSpPr>
            <a:spLocks noGrp="1"/>
          </p:cNvSpPr>
          <p:nvPr>
            <p:ph idx="1"/>
          </p:nvPr>
        </p:nvSpPr>
        <p:spPr>
          <a:xfrm>
            <a:off x="403860" y="1939290"/>
            <a:ext cx="8412480" cy="3870960"/>
          </a:xfrm>
        </p:spPr>
        <p:txBody>
          <a:bodyPr>
            <a:normAutofit fontScale="55000" lnSpcReduction="20000"/>
          </a:bodyPr>
          <a:lstStyle/>
          <a:p>
            <a:pPr lvl="0"/>
            <a:r>
              <a:rPr lang="en-US" dirty="0"/>
              <a:t>Outcomes for People Who Receive Support:</a:t>
            </a:r>
          </a:p>
          <a:p>
            <a:pPr lvl="1"/>
            <a:r>
              <a:rPr lang="en-US" dirty="0"/>
              <a:t>People who receive support feel respect, acceptance, and value in the community.</a:t>
            </a:r>
          </a:p>
          <a:p>
            <a:pPr lvl="1"/>
            <a:r>
              <a:rPr lang="en-US" dirty="0"/>
              <a:t>People who receive support drive their plans and services.</a:t>
            </a:r>
          </a:p>
          <a:p>
            <a:pPr lvl="0"/>
            <a:r>
              <a:rPr lang="en-US" dirty="0"/>
              <a:t>Outcomes for Employees/Staff: </a:t>
            </a:r>
          </a:p>
          <a:p>
            <a:pPr lvl="1"/>
            <a:r>
              <a:rPr lang="en-US" dirty="0"/>
              <a:t>Staff understand person centered thinking are are working for/with the person receiving supports.</a:t>
            </a:r>
          </a:p>
          <a:p>
            <a:pPr lvl="1"/>
            <a:r>
              <a:rPr lang="en-US" dirty="0"/>
              <a:t>Staff feel valued and want to work at SSI.</a:t>
            </a:r>
          </a:p>
          <a:p>
            <a:pPr lvl="0"/>
            <a:r>
              <a:rPr lang="en-US" dirty="0"/>
              <a:t>Outcomes for Organization: </a:t>
            </a:r>
          </a:p>
          <a:p>
            <a:pPr lvl="1"/>
            <a:r>
              <a:rPr lang="en-US" dirty="0"/>
              <a:t>SSL will match staff with person receiving supports.</a:t>
            </a:r>
          </a:p>
          <a:p>
            <a:pPr lvl="1"/>
            <a:r>
              <a:rPr lang="en-US" dirty="0"/>
              <a:t>Organization will restructure the way services and supports are provided.</a:t>
            </a:r>
          </a:p>
          <a:p>
            <a:pPr lvl="0"/>
            <a:r>
              <a:rPr lang="en-US" dirty="0"/>
              <a:t>Outcomes for Community:</a:t>
            </a:r>
          </a:p>
          <a:p>
            <a:pPr lvl="1"/>
            <a:r>
              <a:rPr lang="en-US" dirty="0"/>
              <a:t>Community members will be excited to welcome, participate, engage, with SSL and person receiving support.</a:t>
            </a:r>
          </a:p>
          <a:p>
            <a:pPr lvl="1"/>
            <a:r>
              <a:rPr lang="en-US" dirty="0"/>
              <a:t>Community members expand awareness of mental health.</a:t>
            </a:r>
          </a:p>
          <a:p>
            <a:pPr lvl="0"/>
            <a:endParaRPr lang="en-US" dirty="0"/>
          </a:p>
        </p:txBody>
      </p:sp>
    </p:spTree>
    <p:extLst>
      <p:ext uri="{BB962C8B-B14F-4D97-AF65-F5344CB8AC3E}">
        <p14:creationId xmlns:p14="http://schemas.microsoft.com/office/powerpoint/2010/main" val="32516243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7AC7-2C2D-5C4B-B112-79288C5DB5CD}"/>
              </a:ext>
            </a:extLst>
          </p:cNvPr>
          <p:cNvSpPr>
            <a:spLocks noGrp="1"/>
          </p:cNvSpPr>
          <p:nvPr>
            <p:ph type="title"/>
          </p:nvPr>
        </p:nvSpPr>
        <p:spPr>
          <a:xfrm>
            <a:off x="628650" y="315075"/>
            <a:ext cx="7886700" cy="994172"/>
          </a:xfrm>
        </p:spPr>
        <p:txBody>
          <a:bodyPr>
            <a:normAutofit/>
          </a:bodyPr>
          <a:lstStyle/>
          <a:p>
            <a:pPr algn="ctr"/>
            <a:r>
              <a:rPr lang="en-US" sz="2550" dirty="0"/>
              <a:t>Action Plan Documentation</a:t>
            </a:r>
          </a:p>
        </p:txBody>
      </p:sp>
      <p:sp>
        <p:nvSpPr>
          <p:cNvPr id="3" name="Content Placeholder 2">
            <a:extLst>
              <a:ext uri="{FF2B5EF4-FFF2-40B4-BE49-F238E27FC236}">
                <a16:creationId xmlns:a16="http://schemas.microsoft.com/office/drawing/2014/main" id="{75664C6B-EC9A-F94A-9F1C-5E774D02DA90}"/>
              </a:ext>
            </a:extLst>
          </p:cNvPr>
          <p:cNvSpPr>
            <a:spLocks noGrp="1"/>
          </p:cNvSpPr>
          <p:nvPr>
            <p:ph idx="1"/>
          </p:nvPr>
        </p:nvSpPr>
        <p:spPr/>
        <p:txBody>
          <a:bodyPr>
            <a:normAutofit/>
          </a:bodyPr>
          <a:lstStyle/>
          <a:p>
            <a:r>
              <a:rPr lang="en-US" sz="2550" dirty="0">
                <a:solidFill>
                  <a:srgbClr val="FF0000"/>
                </a:solidFill>
              </a:rPr>
              <a:t>Need Help Here</a:t>
            </a:r>
          </a:p>
        </p:txBody>
      </p:sp>
      <p:graphicFrame>
        <p:nvGraphicFramePr>
          <p:cNvPr id="4" name="Table 3">
            <a:extLst>
              <a:ext uri="{FF2B5EF4-FFF2-40B4-BE49-F238E27FC236}">
                <a16:creationId xmlns:a16="http://schemas.microsoft.com/office/drawing/2014/main" id="{A4821307-BACB-4412-9FE7-66390AC6C4CB}"/>
              </a:ext>
            </a:extLst>
          </p:cNvPr>
          <p:cNvGraphicFramePr>
            <a:graphicFrameLocks noGrp="1"/>
          </p:cNvGraphicFramePr>
          <p:nvPr/>
        </p:nvGraphicFramePr>
        <p:xfrm>
          <a:off x="628650" y="1519559"/>
          <a:ext cx="7717009" cy="4526280"/>
        </p:xfrm>
        <a:graphic>
          <a:graphicData uri="http://schemas.openxmlformats.org/drawingml/2006/table">
            <a:tbl>
              <a:tblPr>
                <a:tableStyleId>{5C22544A-7EE6-4342-B048-85BDC9FD1C3A}</a:tableStyleId>
              </a:tblPr>
              <a:tblGrid>
                <a:gridCol w="2529209">
                  <a:extLst>
                    <a:ext uri="{9D8B030D-6E8A-4147-A177-3AD203B41FA5}">
                      <a16:colId xmlns:a16="http://schemas.microsoft.com/office/drawing/2014/main" val="85070263"/>
                    </a:ext>
                  </a:extLst>
                </a:gridCol>
                <a:gridCol w="1331324">
                  <a:extLst>
                    <a:ext uri="{9D8B030D-6E8A-4147-A177-3AD203B41FA5}">
                      <a16:colId xmlns:a16="http://schemas.microsoft.com/office/drawing/2014/main" val="2702951973"/>
                    </a:ext>
                  </a:extLst>
                </a:gridCol>
                <a:gridCol w="1345023">
                  <a:extLst>
                    <a:ext uri="{9D8B030D-6E8A-4147-A177-3AD203B41FA5}">
                      <a16:colId xmlns:a16="http://schemas.microsoft.com/office/drawing/2014/main" val="3195179740"/>
                    </a:ext>
                  </a:extLst>
                </a:gridCol>
                <a:gridCol w="2511453">
                  <a:extLst>
                    <a:ext uri="{9D8B030D-6E8A-4147-A177-3AD203B41FA5}">
                      <a16:colId xmlns:a16="http://schemas.microsoft.com/office/drawing/2014/main" val="1891240004"/>
                    </a:ext>
                  </a:extLst>
                </a:gridCol>
              </a:tblGrid>
              <a:tr h="160020">
                <a:tc>
                  <a:txBody>
                    <a:bodyPr/>
                    <a:lstStyle/>
                    <a:p>
                      <a:pPr marL="0" marR="0" algn="ctr" hangingPunct="0">
                        <a:spcBef>
                          <a:spcPts val="0"/>
                        </a:spcBef>
                        <a:spcAft>
                          <a:spcPts val="0"/>
                        </a:spcAft>
                        <a:tabLst>
                          <a:tab pos="5486400" algn="r"/>
                        </a:tabLst>
                      </a:pPr>
                      <a:r>
                        <a:rPr lang="en-US" sz="1100" dirty="0">
                          <a:effectLst/>
                        </a:rPr>
                        <a:t>Overall Management Activities</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636" marR="18636" marT="0" marB="0" anchor="b"/>
                </a:tc>
                <a:tc>
                  <a:txBody>
                    <a:bodyPr/>
                    <a:lstStyle/>
                    <a:p>
                      <a:pPr marL="0" marR="0" algn="ctr" hangingPunct="0">
                        <a:spcBef>
                          <a:spcPts val="0"/>
                        </a:spcBef>
                        <a:spcAft>
                          <a:spcPts val="0"/>
                        </a:spcAft>
                        <a:tabLst>
                          <a:tab pos="5486400" algn="r"/>
                        </a:tabLst>
                      </a:pPr>
                      <a:r>
                        <a:rPr lang="en-US" sz="1100">
                          <a:effectLst/>
                        </a:rPr>
                        <a:t>Who</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636" marR="18636" marT="0" marB="0" anchor="b"/>
                </a:tc>
                <a:tc>
                  <a:txBody>
                    <a:bodyPr/>
                    <a:lstStyle/>
                    <a:p>
                      <a:pPr marL="0" marR="0" algn="ctr" hangingPunct="0">
                        <a:spcBef>
                          <a:spcPts val="0"/>
                        </a:spcBef>
                        <a:spcAft>
                          <a:spcPts val="0"/>
                        </a:spcAft>
                        <a:tabLst>
                          <a:tab pos="5486400" algn="r"/>
                        </a:tabLst>
                      </a:pPr>
                      <a:r>
                        <a:rPr lang="en-US" sz="1100">
                          <a:effectLst/>
                        </a:rPr>
                        <a:t>By When</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636" marR="18636" marT="0" marB="0" anchor="b"/>
                </a:tc>
                <a:tc>
                  <a:txBody>
                    <a:bodyPr/>
                    <a:lstStyle/>
                    <a:p>
                      <a:pPr marL="0" marR="0" algn="ctr" hangingPunct="0">
                        <a:spcBef>
                          <a:spcPts val="0"/>
                        </a:spcBef>
                        <a:spcAft>
                          <a:spcPts val="0"/>
                        </a:spcAft>
                        <a:tabLst>
                          <a:tab pos="5486400" algn="r"/>
                        </a:tabLst>
                      </a:pPr>
                      <a:r>
                        <a:rPr lang="en-US" sz="1100">
                          <a:effectLst/>
                        </a:rPr>
                        <a:t>Status Update</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636" marR="18636" marT="0" marB="0" anchor="b"/>
                </a:tc>
                <a:extLst>
                  <a:ext uri="{0D108BD9-81ED-4DB2-BD59-A6C34878D82A}">
                    <a16:rowId xmlns:a16="http://schemas.microsoft.com/office/drawing/2014/main" val="2130230469"/>
                  </a:ext>
                </a:extLst>
              </a:tr>
              <a:tr h="800100">
                <a:tc>
                  <a:txBody>
                    <a:bodyPr/>
                    <a:lstStyle/>
                    <a:p>
                      <a:pPr marL="0" marR="0" hangingPunct="0">
                        <a:spcBef>
                          <a:spcPts val="0"/>
                        </a:spcBef>
                        <a:spcAft>
                          <a:spcPts val="0"/>
                        </a:spcAft>
                        <a:tabLst>
                          <a:tab pos="5486400" algn="r"/>
                        </a:tabLst>
                      </a:pPr>
                      <a:r>
                        <a:rPr lang="en-US" sz="1100">
                          <a:effectLst/>
                        </a:rPr>
                        <a:t>Last 30 minutes of Wednesday Meeting used for PC/PS Grant Discussion</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636" marR="18636" marT="0" marB="0" anchor="b"/>
                </a:tc>
                <a:tc>
                  <a:txBody>
                    <a:bodyPr/>
                    <a:lstStyle/>
                    <a:p>
                      <a:pPr marL="0" marR="0" algn="ctr" hangingPunct="0">
                        <a:spcBef>
                          <a:spcPts val="0"/>
                        </a:spcBef>
                        <a:spcAft>
                          <a:spcPts val="0"/>
                        </a:spcAft>
                        <a:tabLst>
                          <a:tab pos="5486400" algn="r"/>
                        </a:tabLst>
                      </a:pPr>
                      <a:r>
                        <a:rPr lang="en-US" sz="1100" dirty="0">
                          <a:effectLst/>
                        </a:rPr>
                        <a:t>ALL</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636" marR="18636" marT="0" marB="0" anchor="b"/>
                </a:tc>
                <a:tc>
                  <a:txBody>
                    <a:bodyPr/>
                    <a:lstStyle/>
                    <a:p>
                      <a:pPr marL="0" marR="0" algn="ctr" hangingPunct="0">
                        <a:spcBef>
                          <a:spcPts val="0"/>
                        </a:spcBef>
                        <a:spcAft>
                          <a:spcPts val="0"/>
                        </a:spcAft>
                        <a:tabLst>
                          <a:tab pos="5486400" algn="r"/>
                        </a:tabLst>
                      </a:pPr>
                      <a:r>
                        <a:rPr lang="en-US" sz="1100">
                          <a:effectLst/>
                        </a:rPr>
                        <a:t>Start 7/27/16</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636" marR="18636" marT="0" marB="0" anchor="b"/>
                </a:tc>
                <a:tc>
                  <a:txBody>
                    <a:bodyPr/>
                    <a:lstStyle/>
                    <a:p>
                      <a:pPr marL="0" marR="0" hangingPunct="0">
                        <a:spcBef>
                          <a:spcPts val="0"/>
                        </a:spcBef>
                        <a:spcAft>
                          <a:spcPts val="0"/>
                        </a:spcAft>
                        <a:tabLst>
                          <a:tab pos="5486400" algn="r"/>
                        </a:tabLst>
                      </a:pPr>
                      <a:r>
                        <a:rPr lang="en-US" sz="1100">
                          <a:effectLst/>
                        </a:rPr>
                        <a:t>Achieved/In progress,   1/12/17 need to look at accomplishing one task at each meeting, setting  assignments to comment next meeting, look at different meeting locations, flip charts/post it notes</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636" marR="18636" marT="0" marB="0" anchor="b"/>
                </a:tc>
                <a:extLst>
                  <a:ext uri="{0D108BD9-81ED-4DB2-BD59-A6C34878D82A}">
                    <a16:rowId xmlns:a16="http://schemas.microsoft.com/office/drawing/2014/main" val="853802096"/>
                  </a:ext>
                </a:extLst>
              </a:tr>
              <a:tr h="480060">
                <a:tc>
                  <a:txBody>
                    <a:bodyPr/>
                    <a:lstStyle/>
                    <a:p>
                      <a:pPr marL="0" marR="0" hangingPunct="0">
                        <a:spcBef>
                          <a:spcPts val="0"/>
                        </a:spcBef>
                        <a:spcAft>
                          <a:spcPts val="0"/>
                        </a:spcAft>
                        <a:tabLst>
                          <a:tab pos="5486400" algn="r"/>
                        </a:tabLst>
                      </a:pPr>
                      <a:r>
                        <a:rPr lang="en-US" sz="1100">
                          <a:effectLst/>
                        </a:rPr>
                        <a:t>Exit Interviews</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636" marR="18636" marT="0" marB="0" anchor="b"/>
                </a:tc>
                <a:tc>
                  <a:txBody>
                    <a:bodyPr/>
                    <a:lstStyle/>
                    <a:p>
                      <a:pPr marL="0" marR="0" algn="ctr" hangingPunct="0">
                        <a:spcBef>
                          <a:spcPts val="0"/>
                        </a:spcBef>
                        <a:spcAft>
                          <a:spcPts val="0"/>
                        </a:spcAft>
                        <a:tabLst>
                          <a:tab pos="5486400" algn="r"/>
                        </a:tabLst>
                      </a:pPr>
                      <a:r>
                        <a:rPr lang="en-US" sz="1100">
                          <a:effectLst/>
                        </a:rPr>
                        <a:t>Anyone with employees</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636" marR="18636" marT="0" marB="0" anchor="b"/>
                </a:tc>
                <a:tc>
                  <a:txBody>
                    <a:bodyPr/>
                    <a:lstStyle/>
                    <a:p>
                      <a:pPr marL="0" marR="0" algn="ctr" hangingPunct="0">
                        <a:spcBef>
                          <a:spcPts val="0"/>
                        </a:spcBef>
                        <a:spcAft>
                          <a:spcPts val="0"/>
                        </a:spcAft>
                        <a:tabLst>
                          <a:tab pos="5486400" algn="r"/>
                        </a:tabLst>
                      </a:pPr>
                      <a:r>
                        <a:rPr lang="en-US" sz="1100">
                          <a:effectLst/>
                        </a:rPr>
                        <a:t>Start Friday 7/22/16</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636" marR="18636" marT="0" marB="0" anchor="b"/>
                </a:tc>
                <a:tc>
                  <a:txBody>
                    <a:bodyPr/>
                    <a:lstStyle/>
                    <a:p>
                      <a:pPr marL="0" marR="0" hangingPunct="0">
                        <a:spcBef>
                          <a:spcPts val="0"/>
                        </a:spcBef>
                        <a:spcAft>
                          <a:spcPts val="0"/>
                        </a:spcAft>
                        <a:tabLst>
                          <a:tab pos="5486400" algn="r"/>
                        </a:tabLst>
                      </a:pPr>
                      <a:r>
                        <a:rPr lang="en-US" sz="1100">
                          <a:effectLst/>
                        </a:rPr>
                        <a:t>Completed- distributed to all supervisors/managers 7/26/16, 1/12/17 look at if these are being done</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636" marR="18636" marT="0" marB="0" anchor="b"/>
                </a:tc>
                <a:extLst>
                  <a:ext uri="{0D108BD9-81ED-4DB2-BD59-A6C34878D82A}">
                    <a16:rowId xmlns:a16="http://schemas.microsoft.com/office/drawing/2014/main" val="922184145"/>
                  </a:ext>
                </a:extLst>
              </a:tr>
              <a:tr h="800100">
                <a:tc>
                  <a:txBody>
                    <a:bodyPr/>
                    <a:lstStyle/>
                    <a:p>
                      <a:pPr marL="0" marR="0" hangingPunct="0">
                        <a:spcBef>
                          <a:spcPts val="0"/>
                        </a:spcBef>
                        <a:spcAft>
                          <a:spcPts val="0"/>
                        </a:spcAft>
                        <a:tabLst>
                          <a:tab pos="5486400" algn="r"/>
                        </a:tabLst>
                      </a:pPr>
                      <a:r>
                        <a:rPr lang="en-US" sz="1100">
                          <a:effectLst/>
                        </a:rPr>
                        <a:t>Pancake Breakfast, changed to staff role out pizza</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636" marR="18636" marT="0" marB="0" anchor="b"/>
                </a:tc>
                <a:tc>
                  <a:txBody>
                    <a:bodyPr/>
                    <a:lstStyle/>
                    <a:p>
                      <a:pPr marL="0" marR="0" algn="ctr" hangingPunct="0">
                        <a:spcBef>
                          <a:spcPts val="0"/>
                        </a:spcBef>
                        <a:spcAft>
                          <a:spcPts val="0"/>
                        </a:spcAft>
                        <a:tabLst>
                          <a:tab pos="5486400" algn="r"/>
                        </a:tabLst>
                      </a:pPr>
                      <a:r>
                        <a:rPr lang="en-US" sz="1100">
                          <a:effectLst/>
                        </a:rPr>
                        <a:t>Chris, ryan, pete, rachel, beth, laura, steph, all organization team member assistance</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636" marR="18636" marT="0" marB="0" anchor="b"/>
                </a:tc>
                <a:tc>
                  <a:txBody>
                    <a:bodyPr/>
                    <a:lstStyle/>
                    <a:p>
                      <a:pPr marL="0" marR="0" algn="ctr" hangingPunct="0">
                        <a:spcBef>
                          <a:spcPts val="0"/>
                        </a:spcBef>
                        <a:spcAft>
                          <a:spcPts val="0"/>
                        </a:spcAft>
                        <a:tabLst>
                          <a:tab pos="5486400" algn="r"/>
                        </a:tabLst>
                      </a:pPr>
                      <a:r>
                        <a:rPr lang="en-US" sz="1100">
                          <a:effectLst/>
                        </a:rPr>
                        <a:t>10/31/16</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636" marR="18636" marT="0" marB="0" anchor="b"/>
                </a:tc>
                <a:tc>
                  <a:txBody>
                    <a:bodyPr/>
                    <a:lstStyle/>
                    <a:p>
                      <a:pPr marL="0" marR="0" hangingPunct="0">
                        <a:spcBef>
                          <a:spcPts val="0"/>
                        </a:spcBef>
                        <a:spcAft>
                          <a:spcPts val="0"/>
                        </a:spcAft>
                        <a:tabLst>
                          <a:tab pos="5486400" algn="r"/>
                        </a:tabLst>
                      </a:pPr>
                      <a:r>
                        <a:rPr lang="en-US" sz="1100">
                          <a:effectLst/>
                        </a:rPr>
                        <a:t>Picked dates of 11/11 and 11/18, need to work on agenda and get marketing about it out by 10/30/16</a:t>
                      </a:r>
                    </a:p>
                    <a:p>
                      <a:pPr marL="0" marR="0" hangingPunct="0">
                        <a:spcBef>
                          <a:spcPts val="0"/>
                        </a:spcBef>
                        <a:spcAft>
                          <a:spcPts val="0"/>
                        </a:spcAft>
                        <a:tabLst>
                          <a:tab pos="5486400" algn="r"/>
                        </a:tabLst>
                      </a:pPr>
                      <a:r>
                        <a:rPr lang="en-US" sz="1100">
                          <a:effectLst/>
                        </a:rPr>
                        <a:t> </a:t>
                      </a:r>
                    </a:p>
                    <a:p>
                      <a:pPr marL="0" marR="0" hangingPunct="0">
                        <a:spcBef>
                          <a:spcPts val="0"/>
                        </a:spcBef>
                        <a:spcAft>
                          <a:spcPts val="0"/>
                        </a:spcAft>
                        <a:tabLst>
                          <a:tab pos="5486400" algn="r"/>
                        </a:tabLst>
                      </a:pPr>
                      <a:r>
                        <a:rPr lang="en-US" sz="1100">
                          <a:effectLst/>
                        </a:rPr>
                        <a:t>Completed both roll outs as of 1/12/17</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636" marR="18636" marT="0" marB="0" anchor="b"/>
                </a:tc>
                <a:extLst>
                  <a:ext uri="{0D108BD9-81ED-4DB2-BD59-A6C34878D82A}">
                    <a16:rowId xmlns:a16="http://schemas.microsoft.com/office/drawing/2014/main" val="2859744464"/>
                  </a:ext>
                </a:extLst>
              </a:tr>
              <a:tr h="320040">
                <a:tc>
                  <a:txBody>
                    <a:bodyPr/>
                    <a:lstStyle/>
                    <a:p>
                      <a:pPr marL="0" marR="0" hangingPunct="0">
                        <a:spcBef>
                          <a:spcPts val="0"/>
                        </a:spcBef>
                        <a:spcAft>
                          <a:spcPts val="0"/>
                        </a:spcAft>
                        <a:tabLst>
                          <a:tab pos="5486400" algn="r"/>
                        </a:tabLst>
                      </a:pPr>
                      <a:r>
                        <a:rPr lang="en-US" sz="1100">
                          <a:effectLst/>
                        </a:rPr>
                        <a:t>Staff matching pilot- determine plan for pilot and start system</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636" marR="18636" marT="0" marB="0" anchor="b"/>
                </a:tc>
                <a:tc>
                  <a:txBody>
                    <a:bodyPr/>
                    <a:lstStyle/>
                    <a:p>
                      <a:pPr marL="0" marR="0" algn="ctr" hangingPunct="0">
                        <a:spcBef>
                          <a:spcPts val="0"/>
                        </a:spcBef>
                        <a:spcAft>
                          <a:spcPts val="0"/>
                        </a:spcAft>
                        <a:tabLst>
                          <a:tab pos="5486400" algn="r"/>
                        </a:tabLst>
                      </a:pPr>
                      <a:r>
                        <a:rPr lang="en-US" sz="1100">
                          <a:effectLst/>
                        </a:rPr>
                        <a:t>Beth, Laura Flynn, </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636" marR="18636" marT="0" marB="0" anchor="b"/>
                </a:tc>
                <a:tc>
                  <a:txBody>
                    <a:bodyPr/>
                    <a:lstStyle/>
                    <a:p>
                      <a:pPr marL="0" marR="0" algn="ctr" hangingPunct="0">
                        <a:spcBef>
                          <a:spcPts val="0"/>
                        </a:spcBef>
                        <a:spcAft>
                          <a:spcPts val="0"/>
                        </a:spcAft>
                        <a:tabLst>
                          <a:tab pos="5486400" algn="r"/>
                        </a:tabLst>
                      </a:pPr>
                      <a:r>
                        <a:rPr lang="en-US" sz="1100">
                          <a:effectLst/>
                        </a:rPr>
                        <a:t>10/31/16</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636" marR="18636" marT="0" marB="0" anchor="b"/>
                </a:tc>
                <a:tc>
                  <a:txBody>
                    <a:bodyPr/>
                    <a:lstStyle/>
                    <a:p>
                      <a:pPr marL="0" marR="0" hangingPunct="0">
                        <a:spcBef>
                          <a:spcPts val="0"/>
                        </a:spcBef>
                        <a:spcAft>
                          <a:spcPts val="0"/>
                        </a:spcAft>
                        <a:tabLst>
                          <a:tab pos="5486400" algn="r"/>
                        </a:tabLst>
                      </a:pPr>
                      <a:r>
                        <a:rPr lang="en-US" sz="1100">
                          <a:effectLst/>
                        </a:rPr>
                        <a:t>Will meet on 8/1/16 at 10:30am to develop action plan</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636" marR="18636" marT="0" marB="0" anchor="b"/>
                </a:tc>
                <a:extLst>
                  <a:ext uri="{0D108BD9-81ED-4DB2-BD59-A6C34878D82A}">
                    <a16:rowId xmlns:a16="http://schemas.microsoft.com/office/drawing/2014/main" val="217782536"/>
                  </a:ext>
                </a:extLst>
              </a:tr>
              <a:tr h="160020">
                <a:tc>
                  <a:txBody>
                    <a:bodyPr/>
                    <a:lstStyle/>
                    <a:p>
                      <a:pPr marL="0" marR="0" hangingPunct="0">
                        <a:spcBef>
                          <a:spcPts val="0"/>
                        </a:spcBef>
                        <a:spcAft>
                          <a:spcPts val="0"/>
                        </a:spcAft>
                        <a:tabLst>
                          <a:tab pos="5486400" algn="r"/>
                        </a:tabLst>
                      </a:pPr>
                      <a:r>
                        <a:rPr lang="en-US" sz="1100">
                          <a:effectLst/>
                        </a:rPr>
                        <a:t>Leadership training</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636" marR="18636" marT="0" marB="0" anchor="b"/>
                </a:tc>
                <a:tc>
                  <a:txBody>
                    <a:bodyPr/>
                    <a:lstStyle/>
                    <a:p>
                      <a:pPr marL="0" marR="0" algn="ctr" hangingPunct="0">
                        <a:spcBef>
                          <a:spcPts val="0"/>
                        </a:spcBef>
                        <a:spcAft>
                          <a:spcPts val="0"/>
                        </a:spcAft>
                        <a:tabLst>
                          <a:tab pos="5486400" algn="r"/>
                        </a:tabLst>
                      </a:pPr>
                      <a:r>
                        <a:rPr lang="en-US" sz="1100">
                          <a:effectLst/>
                        </a:rPr>
                        <a:t>Steph</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636" marR="18636" marT="0" marB="0" anchor="b"/>
                </a:tc>
                <a:tc>
                  <a:txBody>
                    <a:bodyPr/>
                    <a:lstStyle/>
                    <a:p>
                      <a:pPr marL="0" marR="0" algn="ctr" hangingPunct="0">
                        <a:spcBef>
                          <a:spcPts val="0"/>
                        </a:spcBef>
                        <a:spcAft>
                          <a:spcPts val="0"/>
                        </a:spcAft>
                        <a:tabLst>
                          <a:tab pos="5486400" algn="r"/>
                        </a:tabLst>
                      </a:pPr>
                      <a:r>
                        <a:rPr lang="en-US" sz="1100">
                          <a:effectLst/>
                        </a:rPr>
                        <a:t>12/31/16</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636" marR="18636" marT="0" marB="0" anchor="b"/>
                </a:tc>
                <a:tc>
                  <a:txBody>
                    <a:bodyPr/>
                    <a:lstStyle/>
                    <a:p>
                      <a:pPr marL="0" marR="0" hangingPunct="0">
                        <a:spcBef>
                          <a:spcPts val="0"/>
                        </a:spcBef>
                        <a:spcAft>
                          <a:spcPts val="0"/>
                        </a:spcAft>
                        <a:tabLst>
                          <a:tab pos="5486400" algn="r"/>
                        </a:tabLst>
                      </a:pPr>
                      <a:r>
                        <a:rPr lang="en-US" sz="1100">
                          <a:effectLst/>
                        </a:rPr>
                        <a:t>In progress, completed, DP in progress</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636" marR="18636" marT="0" marB="0" anchor="b"/>
                </a:tc>
                <a:extLst>
                  <a:ext uri="{0D108BD9-81ED-4DB2-BD59-A6C34878D82A}">
                    <a16:rowId xmlns:a16="http://schemas.microsoft.com/office/drawing/2014/main" val="3393962707"/>
                  </a:ext>
                </a:extLst>
              </a:tr>
              <a:tr h="160020">
                <a:tc>
                  <a:txBody>
                    <a:bodyPr/>
                    <a:lstStyle/>
                    <a:p>
                      <a:pPr marL="0" marR="0" hangingPunct="0">
                        <a:spcBef>
                          <a:spcPts val="0"/>
                        </a:spcBef>
                        <a:spcAft>
                          <a:spcPts val="0"/>
                        </a:spcAft>
                        <a:tabLst>
                          <a:tab pos="5486400" algn="r"/>
                        </a:tabLst>
                      </a:pPr>
                      <a:r>
                        <a:rPr lang="en-US" sz="1100">
                          <a:effectLst/>
                        </a:rPr>
                        <a:t>Meet &amp; Greet site visit with politician</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636" marR="18636" marT="0" marB="0" anchor="b"/>
                </a:tc>
                <a:tc>
                  <a:txBody>
                    <a:bodyPr/>
                    <a:lstStyle/>
                    <a:p>
                      <a:pPr marL="0" marR="0" algn="ctr" hangingPunct="0">
                        <a:spcBef>
                          <a:spcPts val="0"/>
                        </a:spcBef>
                        <a:spcAft>
                          <a:spcPts val="0"/>
                        </a:spcAft>
                        <a:tabLst>
                          <a:tab pos="5486400" algn="r"/>
                        </a:tabLst>
                      </a:pPr>
                      <a:r>
                        <a:rPr lang="en-US" sz="1100">
                          <a:effectLst/>
                        </a:rPr>
                        <a:t>Steph, Beth, Jeff</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636" marR="18636" marT="0" marB="0" anchor="b"/>
                </a:tc>
                <a:tc>
                  <a:txBody>
                    <a:bodyPr/>
                    <a:lstStyle/>
                    <a:p>
                      <a:pPr marL="0" marR="0" algn="ctr" hangingPunct="0">
                        <a:spcBef>
                          <a:spcPts val="0"/>
                        </a:spcBef>
                        <a:spcAft>
                          <a:spcPts val="0"/>
                        </a:spcAft>
                        <a:tabLst>
                          <a:tab pos="5486400" algn="r"/>
                        </a:tabLst>
                      </a:pPr>
                      <a:r>
                        <a:rPr lang="en-US" sz="1100">
                          <a:effectLst/>
                        </a:rPr>
                        <a:t>11/14/16</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636" marR="18636" marT="0" marB="0" anchor="b"/>
                </a:tc>
                <a:tc>
                  <a:txBody>
                    <a:bodyPr/>
                    <a:lstStyle/>
                    <a:p>
                      <a:pPr marL="0" marR="0" hangingPunct="0">
                        <a:spcBef>
                          <a:spcPts val="0"/>
                        </a:spcBef>
                        <a:spcAft>
                          <a:spcPts val="0"/>
                        </a:spcAft>
                        <a:tabLst>
                          <a:tab pos="5486400" algn="r"/>
                        </a:tabLst>
                      </a:pPr>
                      <a:r>
                        <a:rPr lang="en-US" sz="1100">
                          <a:effectLst/>
                        </a:rPr>
                        <a:t>Nothing done as of 1/12/17</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636" marR="18636" marT="0" marB="0" anchor="b"/>
                </a:tc>
                <a:extLst>
                  <a:ext uri="{0D108BD9-81ED-4DB2-BD59-A6C34878D82A}">
                    <a16:rowId xmlns:a16="http://schemas.microsoft.com/office/drawing/2014/main" val="3444527474"/>
                  </a:ext>
                </a:extLst>
              </a:tr>
              <a:tr h="320040">
                <a:tc>
                  <a:txBody>
                    <a:bodyPr/>
                    <a:lstStyle/>
                    <a:p>
                      <a:pPr marL="0" marR="0" hangingPunct="0">
                        <a:spcBef>
                          <a:spcPts val="0"/>
                        </a:spcBef>
                        <a:spcAft>
                          <a:spcPts val="0"/>
                        </a:spcAft>
                        <a:tabLst>
                          <a:tab pos="5486400" algn="r"/>
                        </a:tabLst>
                      </a:pPr>
                      <a:r>
                        <a:rPr lang="en-US" sz="1100">
                          <a:effectLst/>
                        </a:rPr>
                        <a:t>Police Department Outreach</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636" marR="18636" marT="0" marB="0" anchor="b"/>
                </a:tc>
                <a:tc>
                  <a:txBody>
                    <a:bodyPr/>
                    <a:lstStyle/>
                    <a:p>
                      <a:pPr marL="0" marR="0" algn="ctr" hangingPunct="0">
                        <a:spcBef>
                          <a:spcPts val="0"/>
                        </a:spcBef>
                        <a:spcAft>
                          <a:spcPts val="0"/>
                        </a:spcAft>
                        <a:tabLst>
                          <a:tab pos="5486400" algn="r"/>
                        </a:tabLst>
                      </a:pPr>
                      <a:r>
                        <a:rPr lang="en-US" sz="1100">
                          <a:effectLst/>
                        </a:rPr>
                        <a:t>Laura F, Steph</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636" marR="18636" marT="0" marB="0" anchor="b"/>
                </a:tc>
                <a:tc>
                  <a:txBody>
                    <a:bodyPr/>
                    <a:lstStyle/>
                    <a:p>
                      <a:pPr marL="0" marR="0" algn="ctr" hangingPunct="0">
                        <a:spcBef>
                          <a:spcPts val="0"/>
                        </a:spcBef>
                        <a:spcAft>
                          <a:spcPts val="0"/>
                        </a:spcAft>
                        <a:tabLst>
                          <a:tab pos="5486400" algn="r"/>
                        </a:tabLst>
                      </a:pPr>
                      <a:r>
                        <a:rPr lang="en-US" sz="1100">
                          <a:effectLst/>
                        </a:rPr>
                        <a:t>10/1/16</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636" marR="18636" marT="0" marB="0" anchor="b"/>
                </a:tc>
                <a:tc>
                  <a:txBody>
                    <a:bodyPr/>
                    <a:lstStyle/>
                    <a:p>
                      <a:pPr marL="0" marR="0" hangingPunct="0">
                        <a:spcBef>
                          <a:spcPts val="0"/>
                        </a:spcBef>
                        <a:spcAft>
                          <a:spcPts val="0"/>
                        </a:spcAft>
                        <a:tabLst>
                          <a:tab pos="5486400" algn="r"/>
                        </a:tabLst>
                      </a:pPr>
                      <a:r>
                        <a:rPr lang="en-US" sz="1100">
                          <a:effectLst/>
                        </a:rPr>
                        <a:t>2 came to ice cream social First One completed 1/12/17</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636" marR="18636" marT="0" marB="0" anchor="b"/>
                </a:tc>
                <a:extLst>
                  <a:ext uri="{0D108BD9-81ED-4DB2-BD59-A6C34878D82A}">
                    <a16:rowId xmlns:a16="http://schemas.microsoft.com/office/drawing/2014/main" val="2638088324"/>
                  </a:ext>
                </a:extLst>
              </a:tr>
              <a:tr h="480060">
                <a:tc>
                  <a:txBody>
                    <a:bodyPr/>
                    <a:lstStyle/>
                    <a:p>
                      <a:pPr marL="0" marR="0" hangingPunct="0">
                        <a:spcBef>
                          <a:spcPts val="0"/>
                        </a:spcBef>
                        <a:spcAft>
                          <a:spcPts val="0"/>
                        </a:spcAft>
                        <a:tabLst>
                          <a:tab pos="5486400" algn="r"/>
                        </a:tabLst>
                      </a:pPr>
                      <a:r>
                        <a:rPr lang="en-US" sz="1100">
                          <a:effectLst/>
                        </a:rPr>
                        <a:t>Booth at SLC Health &amp; Human Services Conference</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636" marR="18636" marT="0" marB="0" anchor="b"/>
                </a:tc>
                <a:tc>
                  <a:txBody>
                    <a:bodyPr/>
                    <a:lstStyle/>
                    <a:p>
                      <a:pPr marL="0" marR="0" algn="ctr" hangingPunct="0">
                        <a:spcBef>
                          <a:spcPts val="0"/>
                        </a:spcBef>
                        <a:spcAft>
                          <a:spcPts val="0"/>
                        </a:spcAft>
                        <a:tabLst>
                          <a:tab pos="5486400" algn="r"/>
                        </a:tabLst>
                      </a:pPr>
                      <a:r>
                        <a:rPr lang="en-US" sz="1100">
                          <a:effectLst/>
                        </a:rPr>
                        <a:t>Beth</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636" marR="18636" marT="0" marB="0" anchor="b"/>
                </a:tc>
                <a:tc>
                  <a:txBody>
                    <a:bodyPr/>
                    <a:lstStyle/>
                    <a:p>
                      <a:pPr marL="0" marR="0" algn="ctr" hangingPunct="0">
                        <a:spcBef>
                          <a:spcPts val="0"/>
                        </a:spcBef>
                        <a:spcAft>
                          <a:spcPts val="0"/>
                        </a:spcAft>
                        <a:tabLst>
                          <a:tab pos="5486400" algn="r"/>
                        </a:tabLst>
                      </a:pPr>
                      <a:r>
                        <a:rPr lang="en-US" sz="1100">
                          <a:effectLst/>
                        </a:rPr>
                        <a:t>7/1/17</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636" marR="18636" marT="0" marB="0" anchor="b"/>
                </a:tc>
                <a:tc>
                  <a:txBody>
                    <a:bodyPr/>
                    <a:lstStyle/>
                    <a:p>
                      <a:pPr marL="0" marR="0" hangingPunct="0">
                        <a:spcBef>
                          <a:spcPts val="0"/>
                        </a:spcBef>
                        <a:spcAft>
                          <a:spcPts val="0"/>
                        </a:spcAft>
                        <a:tabLst>
                          <a:tab pos="5486400" algn="r"/>
                        </a:tabLst>
                      </a:pPr>
                      <a:r>
                        <a:rPr lang="en-US" sz="1100">
                          <a:effectLst/>
                        </a:rPr>
                        <a:t>Waiting for email response from Mary Bridget Lawson, missed out on 2016 conference,  will look at attending 2017</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636" marR="18636" marT="0" marB="0" anchor="b"/>
                </a:tc>
                <a:extLst>
                  <a:ext uri="{0D108BD9-81ED-4DB2-BD59-A6C34878D82A}">
                    <a16:rowId xmlns:a16="http://schemas.microsoft.com/office/drawing/2014/main" val="2361419176"/>
                  </a:ext>
                </a:extLst>
              </a:tr>
              <a:tr h="480060">
                <a:tc>
                  <a:txBody>
                    <a:bodyPr/>
                    <a:lstStyle/>
                    <a:p>
                      <a:pPr marL="0" marR="0" hangingPunct="0">
                        <a:spcBef>
                          <a:spcPts val="0"/>
                        </a:spcBef>
                        <a:spcAft>
                          <a:spcPts val="0"/>
                        </a:spcAft>
                        <a:tabLst>
                          <a:tab pos="5486400" algn="r"/>
                        </a:tabLst>
                      </a:pPr>
                      <a:r>
                        <a:rPr lang="en-US" sz="1100">
                          <a:effectLst/>
                        </a:rPr>
                        <a:t>Neighborhood gathering (Ice cream social Appreciation Event for police, fire department, etc)</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636" marR="18636" marT="0" marB="0" anchor="b"/>
                </a:tc>
                <a:tc>
                  <a:txBody>
                    <a:bodyPr/>
                    <a:lstStyle/>
                    <a:p>
                      <a:pPr marL="0" marR="0" algn="ctr" hangingPunct="0">
                        <a:spcBef>
                          <a:spcPts val="0"/>
                        </a:spcBef>
                        <a:spcAft>
                          <a:spcPts val="0"/>
                        </a:spcAft>
                        <a:tabLst>
                          <a:tab pos="5486400" algn="r"/>
                        </a:tabLst>
                      </a:pPr>
                      <a:r>
                        <a:rPr lang="en-US" sz="1100">
                          <a:effectLst/>
                        </a:rPr>
                        <a:t>Laura Bussey, Rachel</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636" marR="18636" marT="0" marB="0" anchor="b"/>
                </a:tc>
                <a:tc>
                  <a:txBody>
                    <a:bodyPr/>
                    <a:lstStyle/>
                    <a:p>
                      <a:pPr marL="0" marR="0" algn="ctr" hangingPunct="0">
                        <a:spcBef>
                          <a:spcPts val="0"/>
                        </a:spcBef>
                        <a:spcAft>
                          <a:spcPts val="0"/>
                        </a:spcAft>
                        <a:tabLst>
                          <a:tab pos="5486400" algn="r"/>
                        </a:tabLst>
                      </a:pPr>
                      <a:r>
                        <a:rPr lang="en-US" sz="1100">
                          <a:effectLst/>
                        </a:rPr>
                        <a:t>8/30/16</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636" marR="18636" marT="0" marB="0" anchor="b"/>
                </a:tc>
                <a:tc>
                  <a:txBody>
                    <a:bodyPr/>
                    <a:lstStyle/>
                    <a:p>
                      <a:pPr marL="0" marR="0" hangingPunct="0">
                        <a:spcBef>
                          <a:spcPts val="0"/>
                        </a:spcBef>
                        <a:spcAft>
                          <a:spcPts val="0"/>
                        </a:spcAft>
                        <a:tabLst>
                          <a:tab pos="5486400" algn="r"/>
                        </a:tabLst>
                      </a:pPr>
                      <a:r>
                        <a:rPr lang="en-US" sz="1100">
                          <a:effectLst/>
                        </a:rPr>
                        <a:t>Completed, 2 police came</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636" marR="18636" marT="0" marB="0" anchor="b"/>
                </a:tc>
                <a:extLst>
                  <a:ext uri="{0D108BD9-81ED-4DB2-BD59-A6C34878D82A}">
                    <a16:rowId xmlns:a16="http://schemas.microsoft.com/office/drawing/2014/main" val="929572059"/>
                  </a:ext>
                </a:extLst>
              </a:tr>
              <a:tr h="160020">
                <a:tc>
                  <a:txBody>
                    <a:bodyPr/>
                    <a:lstStyle/>
                    <a:p>
                      <a:pPr marL="0" marR="0" hangingPunct="0">
                        <a:spcBef>
                          <a:spcPts val="0"/>
                        </a:spcBef>
                        <a:spcAft>
                          <a:spcPts val="0"/>
                        </a:spcAft>
                        <a:tabLst>
                          <a:tab pos="5486400" algn="r"/>
                        </a:tabLst>
                      </a:pPr>
                      <a:r>
                        <a:rPr lang="en-US" sz="1100" dirty="0">
                          <a:effectLst/>
                        </a:rPr>
                        <a:t>Policy language revision</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636" marR="18636" marT="0" marB="0" anchor="b"/>
                </a:tc>
                <a:tc>
                  <a:txBody>
                    <a:bodyPr/>
                    <a:lstStyle/>
                    <a:p>
                      <a:pPr marL="0" marR="0" algn="ctr" hangingPunct="0">
                        <a:spcBef>
                          <a:spcPts val="0"/>
                        </a:spcBef>
                        <a:spcAft>
                          <a:spcPts val="0"/>
                        </a:spcAft>
                        <a:tabLst>
                          <a:tab pos="5486400" algn="r"/>
                        </a:tabLst>
                      </a:pPr>
                      <a:r>
                        <a:rPr lang="en-US" sz="1100">
                          <a:effectLst/>
                        </a:rPr>
                        <a:t>HR, Laura F</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636" marR="18636" marT="0" marB="0" anchor="b"/>
                </a:tc>
                <a:tc>
                  <a:txBody>
                    <a:bodyPr/>
                    <a:lstStyle/>
                    <a:p>
                      <a:pPr marL="0" marR="0" algn="ctr" hangingPunct="0">
                        <a:spcBef>
                          <a:spcPts val="0"/>
                        </a:spcBef>
                        <a:spcAft>
                          <a:spcPts val="0"/>
                        </a:spcAft>
                        <a:tabLst>
                          <a:tab pos="5486400" algn="r"/>
                        </a:tabLst>
                      </a:pPr>
                      <a:r>
                        <a:rPr lang="en-US" sz="1100" dirty="0">
                          <a:effectLst/>
                        </a:rPr>
                        <a:t>Monthly</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636" marR="18636" marT="0" marB="0" anchor="b"/>
                </a:tc>
                <a:tc>
                  <a:txBody>
                    <a:bodyPr/>
                    <a:lstStyle/>
                    <a:p>
                      <a:pPr marL="0" marR="0" hangingPunct="0">
                        <a:spcBef>
                          <a:spcPts val="0"/>
                        </a:spcBef>
                        <a:spcAft>
                          <a:spcPts val="0"/>
                        </a:spcAft>
                        <a:tabLst>
                          <a:tab pos="5486400" algn="r"/>
                        </a:tabLst>
                      </a:pPr>
                      <a:r>
                        <a:rPr lang="en-US" sz="1100" dirty="0">
                          <a:effectLst/>
                        </a:rPr>
                        <a:t>In progress</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636" marR="18636" marT="0" marB="0" anchor="b"/>
                </a:tc>
                <a:extLst>
                  <a:ext uri="{0D108BD9-81ED-4DB2-BD59-A6C34878D82A}">
                    <a16:rowId xmlns:a16="http://schemas.microsoft.com/office/drawing/2014/main" val="937115964"/>
                  </a:ext>
                </a:extLst>
              </a:tr>
            </a:tbl>
          </a:graphicData>
        </a:graphic>
      </p:graphicFrame>
    </p:spTree>
    <p:extLst>
      <p:ext uri="{BB962C8B-B14F-4D97-AF65-F5344CB8AC3E}">
        <p14:creationId xmlns:p14="http://schemas.microsoft.com/office/powerpoint/2010/main" val="2099816938"/>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11454</TotalTime>
  <Words>2193</Words>
  <Application>Microsoft Macintosh PowerPoint</Application>
  <PresentationFormat>On-screen Show (4:3)</PresentationFormat>
  <Paragraphs>347</Paragraphs>
  <Slides>41</Slides>
  <Notes>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41</vt:i4>
      </vt:variant>
    </vt:vector>
  </HeadingPairs>
  <TitlesOfParts>
    <vt:vector size="50" baseType="lpstr">
      <vt:lpstr>Arial</vt:lpstr>
      <vt:lpstr>Calibri</vt:lpstr>
      <vt:lpstr>Courier New</vt:lpstr>
      <vt:lpstr>Merriweather Sans</vt:lpstr>
      <vt:lpstr>Open Sans</vt:lpstr>
      <vt:lpstr>Open Sans bold</vt:lpstr>
      <vt:lpstr>Times New Roman</vt:lpstr>
      <vt:lpstr>Webdings</vt:lpstr>
      <vt:lpstr>1_Office Theme</vt:lpstr>
      <vt:lpstr>PowerPoint Presentation</vt:lpstr>
      <vt:lpstr>PowerPoint Presentation</vt:lpstr>
      <vt:lpstr>Implementing Multi-Tiered Systems of Support </vt:lpstr>
      <vt:lpstr>Main Universal Activities – Year 1</vt:lpstr>
      <vt:lpstr>Organization-Wide Team Activities</vt:lpstr>
      <vt:lpstr>PowerPoint Presentation</vt:lpstr>
      <vt:lpstr>PowerPoint Presentation</vt:lpstr>
      <vt:lpstr>Outcome Statements</vt:lpstr>
      <vt:lpstr>Action Plan Documentation</vt:lpstr>
      <vt:lpstr>Action Plan Examples</vt:lpstr>
      <vt:lpstr>Adding Universal Positive Behavior Support Strategies</vt:lpstr>
      <vt:lpstr>PowerPoint Presentation</vt:lpstr>
      <vt:lpstr>Meetings Matrix for Organizational Meetings</vt:lpstr>
      <vt:lpstr>Working Towards Outcome Data</vt:lpstr>
      <vt:lpstr>Responding to: “Our Agency is Already Person-Centered”</vt:lpstr>
      <vt:lpstr>Evaluation &amp; Data Systems</vt:lpstr>
      <vt:lpstr>Examples of Evaluation Data </vt:lpstr>
      <vt:lpstr>Employment Matrix &amp; Direct Observations</vt:lpstr>
      <vt:lpstr>Collaborative Process for Creating the Matrix</vt:lpstr>
      <vt:lpstr>Development of Employment Matrix</vt:lpstr>
      <vt:lpstr>PowerPoint Presentation</vt:lpstr>
      <vt:lpstr>PowerPoint Presentation</vt:lpstr>
      <vt:lpstr>Interrater Agreement for Direct Observations</vt:lpstr>
      <vt:lpstr>PowerPoint Presentation</vt:lpstr>
      <vt:lpstr>Part 2</vt:lpstr>
      <vt:lpstr>PowerPoint Presentation</vt:lpstr>
      <vt:lpstr>Overall Fidelity Data for Provider Organization Team Self-Assessment</vt:lpstr>
      <vt:lpstr>Fidelity of Implementation Onsite External Evaluation Scores</vt:lpstr>
      <vt:lpstr>Incident Report Graphs</vt:lpstr>
      <vt:lpstr>Incidents by Month</vt:lpstr>
      <vt:lpstr>Incidents by Day of the Week</vt:lpstr>
      <vt:lpstr>Incidents by Location</vt:lpstr>
      <vt:lpstr>Incidents by Time of Day</vt:lpstr>
      <vt:lpstr>Incidents by Antecedents</vt:lpstr>
      <vt:lpstr>Incidents by Behavior</vt:lpstr>
      <vt:lpstr>Incidents by Program</vt:lpstr>
      <vt:lpstr>Incidents by Motivation</vt:lpstr>
      <vt:lpstr>Incidents by Gender</vt:lpstr>
      <vt:lpstr>Status of Evaluation Efforts: Establishing Outcome Measures</vt:lpstr>
      <vt:lpstr>Funding Used to Support This Story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Nicole K Duchelle</cp:lastModifiedBy>
  <cp:revision>192</cp:revision>
  <dcterms:created xsi:type="dcterms:W3CDTF">2016-04-07T18:13:15Z</dcterms:created>
  <dcterms:modified xsi:type="dcterms:W3CDTF">2021-04-22T19:30:14Z</dcterms:modified>
</cp:coreProperties>
</file>