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785" r:id="rId3"/>
    <p:sldId id="1533" r:id="rId4"/>
    <p:sldId id="1699" r:id="rId5"/>
    <p:sldId id="1692" r:id="rId6"/>
    <p:sldId id="265" r:id="rId7"/>
    <p:sldId id="266" r:id="rId8"/>
    <p:sldId id="368" r:id="rId9"/>
    <p:sldId id="1693" r:id="rId10"/>
    <p:sldId id="884" r:id="rId11"/>
    <p:sldId id="790" r:id="rId12"/>
    <p:sldId id="1404" r:id="rId13"/>
    <p:sldId id="1865" r:id="rId14"/>
    <p:sldId id="1551" r:id="rId15"/>
    <p:sldId id="1564" r:id="rId16"/>
    <p:sldId id="421" r:id="rId17"/>
    <p:sldId id="1695" r:id="rId18"/>
    <p:sldId id="1708" r:id="rId19"/>
    <p:sldId id="1696" r:id="rId20"/>
    <p:sldId id="1706" r:id="rId21"/>
    <p:sldId id="257" r:id="rId22"/>
    <p:sldId id="258" r:id="rId23"/>
    <p:sldId id="1748" r:id="rId24"/>
    <p:sldId id="260" r:id="rId25"/>
    <p:sldId id="301" r:id="rId26"/>
    <p:sldId id="1702" r:id="rId27"/>
    <p:sldId id="262" r:id="rId28"/>
    <p:sldId id="263"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Open Sans" panose="020B0606030504020204" pitchFamily="34" charset="0"/>
      <p:regular r:id="rId35"/>
      <p:bold r:id="rId36"/>
      <p:italic r:id="rId37"/>
      <p:boldItalic r:id="rId38"/>
    </p:embeddedFont>
    <p:embeddedFont>
      <p:font typeface="Open Sans Light" panose="020B0306030504020204" pitchFamily="34" charset="0"/>
      <p:regular r:id="rId39"/>
      <p: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7" roundtripDataSignature="AMtx7mhXsAYVsCg+N04pd/NXqIUnRxgt9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Simacek"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F0505"/>
    <a:srgbClr val="442064"/>
    <a:srgbClr val="5628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AD3A3F-9537-41D5-A3BE-AE4527123733}">
  <a:tblStyle styleId="{22AD3A3F-9537-41D5-A3BE-AE452712373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F9FA"/>
          </a:solidFill>
        </a:fill>
      </a:tcStyle>
    </a:wholeTbl>
    <a:band1H>
      <a:tcTxStyle/>
      <a:tcStyle>
        <a:tcBdr/>
        <a:fill>
          <a:solidFill>
            <a:srgbClr val="E7F3F4"/>
          </a:solidFill>
        </a:fill>
      </a:tcStyle>
    </a:band1H>
    <a:band2H>
      <a:tcTxStyle/>
      <a:tcStyle>
        <a:tcBdr/>
      </a:tcStyle>
    </a:band2H>
    <a:band1V>
      <a:tcTxStyle/>
      <a:tcStyle>
        <a:tcBdr/>
        <a:fill>
          <a:solidFill>
            <a:srgbClr val="E7F3F4"/>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0C963D3C-3323-478E-B693-F62D692693D9}"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45"/>
    <p:restoredTop sz="94652"/>
  </p:normalViewPr>
  <p:slideViewPr>
    <p:cSldViewPr snapToGrid="0">
      <p:cViewPr>
        <p:scale>
          <a:sx n="82" d="100"/>
          <a:sy n="82" d="100"/>
        </p:scale>
        <p:origin x="1288" y="568"/>
      </p:cViewPr>
      <p:guideLst/>
    </p:cSldViewPr>
  </p:slideViewPr>
  <p:notesTextViewPr>
    <p:cViewPr>
      <p:scale>
        <a:sx n="1" d="1"/>
        <a:sy n="1" d="1"/>
      </p:scale>
      <p:origin x="0" y="0"/>
    </p:cViewPr>
  </p:notesTextViewPr>
  <p:sorterViewPr>
    <p:cViewPr>
      <p:scale>
        <a:sx n="196" d="100"/>
        <a:sy n="19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10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11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11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108" Type="http://schemas.openxmlformats.org/officeDocument/2006/relationships/commentAuthors" Target="commentAuthors.xml"/><Relationship Id="rId20" Type="http://schemas.openxmlformats.org/officeDocument/2006/relationships/slide" Target="slides/slide19.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Quality Council, then working with regions as organizing</a:t>
            </a:r>
            <a:r>
              <a:rPr lang="en-US" baseline="0" dirty="0"/>
              <a:t> hubs.</a:t>
            </a:r>
          </a:p>
          <a:p>
            <a:endParaRPr lang="en-US" baseline="0" dirty="0"/>
          </a:p>
          <a:p>
            <a:r>
              <a:rPr lang="en-US" baseline="0" dirty="0"/>
              <a:t>Local and state, then regional organizers, shows the data flow. How to work for provider orgs and counties. More details from PBIS, and the stage-based OW work. Data systems are not completely lined up yet, different organizational teams to from multi-state to local independent.</a:t>
            </a:r>
          </a:p>
          <a:p>
            <a:endParaRPr lang="en-US" baseline="0" dirty="0"/>
          </a:p>
          <a:p>
            <a:r>
              <a:rPr lang="en-US" baseline="0" dirty="0"/>
              <a:t>The school system has things that can be borrowed at human services systems levels. </a:t>
            </a:r>
          </a:p>
          <a:p>
            <a:endParaRPr lang="en-US" baseline="0" dirty="0"/>
          </a:p>
          <a:p>
            <a:r>
              <a:rPr lang="en-US" baseline="0" dirty="0"/>
              <a:t>Put the markers for OW, and show the same structures</a:t>
            </a:r>
          </a:p>
          <a:p>
            <a:endParaRPr lang="en-US" baseline="0" dirty="0"/>
          </a:p>
          <a:p>
            <a:r>
              <a:rPr lang="en-US" baseline="0" dirty="0"/>
              <a:t>This if the important implementation team framework that we need to have in place.</a:t>
            </a:r>
            <a:endParaRPr lang="en-US" dirty="0"/>
          </a:p>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16</a:t>
            </a:fld>
            <a:endParaRPr lang="en-US"/>
          </a:p>
        </p:txBody>
      </p:sp>
    </p:spTree>
    <p:extLst>
      <p:ext uri="{BB962C8B-B14F-4D97-AF65-F5344CB8AC3E}">
        <p14:creationId xmlns:p14="http://schemas.microsoft.com/office/powerpoint/2010/main" val="1258864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3a3206aeb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3a3206aeb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3a3206aeb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3a3206aeb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3a3206aeb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3a3206aeb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are some direct links on MNPSP.ORG that may be helpful. Some of them are in the Training Materials section but you can find a lot of great resources related to your work.</a:t>
            </a:r>
          </a:p>
          <a:p>
            <a:endParaRPr lang="en-US" dirty="0"/>
          </a:p>
          <a:p>
            <a:r>
              <a:rPr lang="en-US" dirty="0"/>
              <a:t>Thanks for letting me share…I found that this panel presentation was cathartic for me….it has been a very tough year!</a:t>
            </a:r>
          </a:p>
        </p:txBody>
      </p:sp>
      <p:sp>
        <p:nvSpPr>
          <p:cNvPr id="4" name="Slide Number Placeholder 3"/>
          <p:cNvSpPr>
            <a:spLocks noGrp="1"/>
          </p:cNvSpPr>
          <p:nvPr>
            <p:ph type="sldNum" sz="quarter" idx="5"/>
          </p:nvPr>
        </p:nvSpPr>
        <p:spPr/>
        <p:txBody>
          <a:bodyPr/>
          <a:lstStyle/>
          <a:p>
            <a:fld id="{F253B46A-D643-0A49-93D2-6742FCA04024}" type="slidenum">
              <a:rPr lang="en-US" smtClean="0"/>
              <a:t>27</a:t>
            </a:fld>
            <a:endParaRPr lang="en-US"/>
          </a:p>
        </p:txBody>
      </p:sp>
    </p:spTree>
    <p:extLst>
      <p:ext uri="{BB962C8B-B14F-4D97-AF65-F5344CB8AC3E}">
        <p14:creationId xmlns:p14="http://schemas.microsoft.com/office/powerpoint/2010/main" val="1209205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D8C384-8CC3-0C49-844C-FC9C7E289062}" type="slidenum">
              <a:rPr lang="en-US" smtClean="0"/>
              <a:pPr>
                <a:defRPr/>
              </a:pPr>
              <a:t>2</a:t>
            </a:fld>
            <a:endParaRPr lang="en-US"/>
          </a:p>
        </p:txBody>
      </p:sp>
    </p:spTree>
    <p:extLst>
      <p:ext uri="{BB962C8B-B14F-4D97-AF65-F5344CB8AC3E}">
        <p14:creationId xmlns:p14="http://schemas.microsoft.com/office/powerpoint/2010/main" val="2968290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1a131d8759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1a131d8759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g21a131d8759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1a131d8759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1a131d8759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g21a131d8759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D8C384-8CC3-0C49-844C-FC9C7E289062}" type="slidenum">
              <a:rPr lang="en-US" smtClean="0"/>
              <a:pPr>
                <a:defRPr/>
              </a:pPr>
              <a:t>9</a:t>
            </a:fld>
            <a:endParaRPr lang="en-US"/>
          </a:p>
        </p:txBody>
      </p:sp>
    </p:spTree>
    <p:extLst>
      <p:ext uri="{BB962C8B-B14F-4D97-AF65-F5344CB8AC3E}">
        <p14:creationId xmlns:p14="http://schemas.microsoft.com/office/powerpoint/2010/main" val="3114324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Pope</a:t>
            </a:r>
          </a:p>
          <a:p>
            <a:pPr lvl="0">
              <a:spcBef>
                <a:spcPts val="0"/>
              </a:spcBef>
              <a:buNone/>
            </a:pPr>
            <a:r>
              <a:rPr lang="en-US" dirty="0"/>
              <a:t>Grant</a:t>
            </a:r>
          </a:p>
          <a:p>
            <a:pPr lvl="0">
              <a:spcBef>
                <a:spcPts val="0"/>
              </a:spcBef>
              <a:buNone/>
            </a:pPr>
            <a:r>
              <a:rPr lang="en-US" dirty="0"/>
              <a:t>Traverse</a:t>
            </a:r>
          </a:p>
          <a:p>
            <a:pPr lvl="0">
              <a:spcBef>
                <a:spcPts val="0"/>
              </a:spcBef>
              <a:buNone/>
            </a:pPr>
            <a:r>
              <a:rPr lang="en-US" dirty="0"/>
              <a:t>Stevens</a:t>
            </a:r>
          </a:p>
          <a:p>
            <a:pPr lvl="0">
              <a:spcBef>
                <a:spcPts val="0"/>
              </a:spcBef>
              <a:buNone/>
            </a:pPr>
            <a:r>
              <a:rPr lang="en-US" dirty="0"/>
              <a:t>Douglas</a:t>
            </a:r>
          </a:p>
          <a:p>
            <a:pPr lvl="0">
              <a:spcBef>
                <a:spcPts val="0"/>
              </a:spcBef>
              <a:buNone/>
            </a:pPr>
            <a:r>
              <a:rPr lang="en-US" dirty="0"/>
              <a:t>Horizon</a:t>
            </a:r>
          </a:p>
          <a:p>
            <a:pPr lvl="0">
              <a:spcBef>
                <a:spcPts val="0"/>
              </a:spcBef>
              <a:buNone/>
            </a:pPr>
            <a:r>
              <a:rPr lang="en-US" dirty="0"/>
              <a:t>PCS</a:t>
            </a:r>
          </a:p>
          <a:p>
            <a:pPr lvl="0">
              <a:spcBef>
                <a:spcPts val="0"/>
              </a:spcBef>
              <a:buNone/>
            </a:pPr>
            <a:r>
              <a:rPr lang="en-US" dirty="0"/>
              <a:t>AOC</a:t>
            </a:r>
          </a:p>
          <a:p>
            <a:pPr lvl="0">
              <a:spcBef>
                <a:spcPts val="0"/>
              </a:spcBef>
              <a:buNone/>
            </a:pPr>
            <a:r>
              <a:rPr lang="en-US" dirty="0"/>
              <a:t>8--5</a:t>
            </a:r>
          </a:p>
          <a:p>
            <a:pPr lvl="0">
              <a:spcBef>
                <a:spcPts val="0"/>
              </a:spcBef>
              <a:buNone/>
            </a:pPr>
            <a:endParaRPr lang="en-US" dirty="0"/>
          </a:p>
          <a:p>
            <a:pPr lvl="0">
              <a:spcBef>
                <a:spcPts val="0"/>
              </a:spcBef>
              <a:buNone/>
            </a:pPr>
            <a:endParaRPr lang="en-US" dirty="0"/>
          </a:p>
          <a:p>
            <a:pPr lvl="0">
              <a:spcBef>
                <a:spcPts val="0"/>
              </a:spcBef>
              <a:buNone/>
            </a:pPr>
            <a:r>
              <a:rPr lang="en-US" dirty="0"/>
              <a:t>Trillium</a:t>
            </a:r>
          </a:p>
          <a:p>
            <a:pPr lvl="0">
              <a:spcBef>
                <a:spcPts val="0"/>
              </a:spcBef>
              <a:buNone/>
            </a:pPr>
            <a:r>
              <a:rPr lang="en-US" dirty="0"/>
              <a:t>Range </a:t>
            </a:r>
          </a:p>
          <a:p>
            <a:pPr lvl="0">
              <a:spcBef>
                <a:spcPts val="0"/>
              </a:spcBef>
              <a:buNone/>
            </a:pPr>
            <a:r>
              <a:rPr lang="en-US" dirty="0"/>
              <a:t>SSL</a:t>
            </a:r>
          </a:p>
          <a:p>
            <a:pPr lvl="0">
              <a:spcBef>
                <a:spcPts val="0"/>
              </a:spcBef>
              <a:buNone/>
            </a:pPr>
            <a:r>
              <a:rPr lang="en-US" dirty="0"/>
              <a:t>SLC</a:t>
            </a:r>
          </a:p>
          <a:p>
            <a:pPr lvl="0">
              <a:spcBef>
                <a:spcPts val="0"/>
              </a:spcBef>
              <a:buNone/>
            </a:pPr>
            <a:r>
              <a:rPr lang="en-US" dirty="0"/>
              <a:t>RSI</a:t>
            </a:r>
          </a:p>
          <a:p>
            <a:pPr lvl="0">
              <a:spcBef>
                <a:spcPts val="0"/>
              </a:spcBef>
              <a:buNone/>
            </a:pPr>
            <a:r>
              <a:rPr lang="en-US" dirty="0"/>
              <a:t>5</a:t>
            </a:r>
          </a:p>
          <a:p>
            <a:pPr lvl="0">
              <a:spcBef>
                <a:spcPts val="0"/>
              </a:spcBef>
              <a:buNone/>
            </a:pPr>
            <a:endParaRPr lang="en-US" dirty="0"/>
          </a:p>
          <a:p>
            <a:pPr lvl="0">
              <a:spcBef>
                <a:spcPts val="0"/>
              </a:spcBef>
              <a:buNone/>
            </a:pPr>
            <a:r>
              <a:rPr lang="en-US" dirty="0"/>
              <a:t>Hennepin</a:t>
            </a:r>
          </a:p>
          <a:p>
            <a:pPr lvl="0">
              <a:spcBef>
                <a:spcPts val="0"/>
              </a:spcBef>
              <a:buNone/>
            </a:pPr>
            <a:r>
              <a:rPr lang="en-US" dirty="0"/>
              <a:t>RISE</a:t>
            </a:r>
          </a:p>
          <a:p>
            <a:pPr lvl="0">
              <a:spcBef>
                <a:spcPts val="0"/>
              </a:spcBef>
              <a:buNone/>
            </a:pPr>
            <a:r>
              <a:rPr lang="en-US" dirty="0" err="1"/>
              <a:t>Mainsl</a:t>
            </a:r>
            <a:endParaRPr lang="en-US" dirty="0"/>
          </a:p>
          <a:p>
            <a:pPr lvl="0">
              <a:spcBef>
                <a:spcPts val="0"/>
              </a:spcBef>
              <a:buNone/>
            </a:pPr>
            <a:r>
              <a:rPr lang="en-US" dirty="0"/>
              <a:t>2 organizations</a:t>
            </a:r>
          </a:p>
          <a:p>
            <a:pPr lvl="0">
              <a:spcBef>
                <a:spcPts val="0"/>
              </a:spcBef>
              <a:buNone/>
            </a:pPr>
            <a:r>
              <a:rPr lang="en-US" dirty="0"/>
              <a:t>5</a:t>
            </a:r>
          </a:p>
          <a:p>
            <a:pPr lvl="0">
              <a:spcBef>
                <a:spcPts val="0"/>
              </a:spcBef>
              <a:buNone/>
            </a:pPr>
            <a:endParaRPr lang="en-US" dirty="0"/>
          </a:p>
          <a:p>
            <a:pPr lvl="0">
              <a:spcBef>
                <a:spcPts val="0"/>
              </a:spcBef>
              <a:buNone/>
            </a:pPr>
            <a:r>
              <a:rPr lang="en-US" dirty="0"/>
              <a:t>ABC</a:t>
            </a:r>
          </a:p>
          <a:p>
            <a:pPr lvl="0">
              <a:spcBef>
                <a:spcPts val="0"/>
              </a:spcBef>
              <a:buNone/>
            </a:pPr>
            <a:r>
              <a:rPr lang="en-US" dirty="0"/>
              <a:t>Bear</a:t>
            </a:r>
          </a:p>
          <a:p>
            <a:pPr lvl="0">
              <a:spcBef>
                <a:spcPts val="0"/>
              </a:spcBef>
              <a:buNone/>
            </a:pPr>
            <a:r>
              <a:rPr lang="en-US" dirty="0"/>
              <a:t>Hiawatha</a:t>
            </a:r>
          </a:p>
          <a:p>
            <a:pPr lvl="0">
              <a:spcBef>
                <a:spcPts val="0"/>
              </a:spcBef>
              <a:buNone/>
            </a:pPr>
            <a:r>
              <a:rPr lang="en-US" dirty="0"/>
              <a:t>Olmstead</a:t>
            </a:r>
          </a:p>
          <a:p>
            <a:pPr lvl="0">
              <a:spcBef>
                <a:spcPts val="0"/>
              </a:spcBef>
              <a:buNone/>
            </a:pPr>
            <a:r>
              <a:rPr lang="en-US" dirty="0"/>
              <a:t>5 teams</a:t>
            </a:r>
          </a:p>
          <a:p>
            <a:pPr lvl="0">
              <a:spcBef>
                <a:spcPts val="0"/>
              </a:spcBef>
              <a:buNone/>
            </a:pPr>
            <a:r>
              <a:rPr lang="en-US" dirty="0"/>
              <a:t>9</a:t>
            </a:r>
          </a:p>
        </p:txBody>
      </p:sp>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031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Tthis</a:t>
            </a:r>
            <a:r>
              <a:rPr lang="en-US" dirty="0"/>
              <a:t> is our website…if you want to see the training materials page it is free to the public….we don’t have the modules up…hopefully we will have a new version of the training materials page as we head into the new year.</a:t>
            </a:r>
          </a:p>
        </p:txBody>
      </p:sp>
      <p:sp>
        <p:nvSpPr>
          <p:cNvPr id="4" name="Slide Number Placeholder 3"/>
          <p:cNvSpPr>
            <a:spLocks noGrp="1"/>
          </p:cNvSpPr>
          <p:nvPr>
            <p:ph type="sldNum" sz="quarter" idx="5"/>
          </p:nvPr>
        </p:nvSpPr>
        <p:spPr/>
        <p:txBody>
          <a:bodyPr/>
          <a:lstStyle/>
          <a:p>
            <a:fld id="{F253B46A-D643-0A49-93D2-6742FCA04024}" type="slidenum">
              <a:rPr lang="en-US" smtClean="0"/>
              <a:t>12</a:t>
            </a:fld>
            <a:endParaRPr lang="en-US"/>
          </a:p>
        </p:txBody>
      </p:sp>
    </p:spTree>
    <p:extLst>
      <p:ext uri="{BB962C8B-B14F-4D97-AF65-F5344CB8AC3E}">
        <p14:creationId xmlns:p14="http://schemas.microsoft.com/office/powerpoint/2010/main" val="3004339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1a131d8759_0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1a131d8759_0_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21a131d8759_0_2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2582670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3B46A-D643-0A49-93D2-6742FCA04024}" type="slidenum">
              <a:rPr lang="en-US" smtClean="0"/>
              <a:t>14</a:t>
            </a:fld>
            <a:endParaRPr lang="en-US"/>
          </a:p>
        </p:txBody>
      </p:sp>
    </p:spTree>
    <p:extLst>
      <p:ext uri="{BB962C8B-B14F-4D97-AF65-F5344CB8AC3E}">
        <p14:creationId xmlns:p14="http://schemas.microsoft.com/office/powerpoint/2010/main" val="3836473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Bullets" type="tx">
  <p:cSld name="Title &amp; Bullets">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92969" y="178594"/>
            <a:ext cx="10406063" cy="1518047"/>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6"/>
          <p:cNvSpPr txBox="1">
            <a:spLocks noGrp="1"/>
          </p:cNvSpPr>
          <p:nvPr>
            <p:ph type="body" idx="1"/>
          </p:nvPr>
        </p:nvSpPr>
        <p:spPr>
          <a:xfrm>
            <a:off x="892969" y="1821656"/>
            <a:ext cx="10406063" cy="4420195"/>
          </a:xfrm>
          <a:prstGeom prst="rect">
            <a:avLst/>
          </a:prstGeom>
          <a:noFill/>
          <a:ln>
            <a:noFill/>
          </a:ln>
        </p:spPr>
        <p:txBody>
          <a:bodyPr spcFirstLastPara="1" wrap="square" lIns="50800" tIns="50800" rIns="50800" bIns="50800" anchor="ctr" anchorCtr="0">
            <a:normAutofit/>
          </a:bodyPr>
          <a:lstStyle>
            <a:lvl1pPr marL="321457" lvl="0" indent="-277257" algn="l">
              <a:lnSpc>
                <a:spcPct val="100000"/>
              </a:lnSpc>
              <a:spcBef>
                <a:spcPts val="2953"/>
              </a:spcBef>
              <a:spcAft>
                <a:spcPts val="0"/>
              </a:spcAft>
              <a:buClr>
                <a:srgbClr val="000000"/>
              </a:buClr>
              <a:buSzPts val="2610"/>
              <a:buChar char="•"/>
              <a:defRPr/>
            </a:lvl1pPr>
            <a:lvl2pPr marL="642915" lvl="1" indent="-277257" algn="l">
              <a:lnSpc>
                <a:spcPct val="100000"/>
              </a:lnSpc>
              <a:spcBef>
                <a:spcPts val="2953"/>
              </a:spcBef>
              <a:spcAft>
                <a:spcPts val="0"/>
              </a:spcAft>
              <a:buClr>
                <a:srgbClr val="000000"/>
              </a:buClr>
              <a:buSzPts val="2610"/>
              <a:buChar char="•"/>
              <a:defRPr/>
            </a:lvl2pPr>
            <a:lvl3pPr marL="964372" lvl="2" indent="-277257" algn="l">
              <a:lnSpc>
                <a:spcPct val="100000"/>
              </a:lnSpc>
              <a:spcBef>
                <a:spcPts val="2953"/>
              </a:spcBef>
              <a:spcAft>
                <a:spcPts val="0"/>
              </a:spcAft>
              <a:buClr>
                <a:srgbClr val="000000"/>
              </a:buClr>
              <a:buSzPts val="2610"/>
              <a:buChar char="•"/>
              <a:defRPr/>
            </a:lvl3pPr>
            <a:lvl4pPr marL="1285829" lvl="3" indent="-277257" algn="l">
              <a:lnSpc>
                <a:spcPct val="100000"/>
              </a:lnSpc>
              <a:spcBef>
                <a:spcPts val="2953"/>
              </a:spcBef>
              <a:spcAft>
                <a:spcPts val="0"/>
              </a:spcAft>
              <a:buClr>
                <a:srgbClr val="000000"/>
              </a:buClr>
              <a:buSzPts val="2610"/>
              <a:buChar char="•"/>
              <a:defRPr/>
            </a:lvl4pPr>
            <a:lvl5pPr marL="1607287" lvl="4" indent="-277257" algn="l">
              <a:lnSpc>
                <a:spcPct val="100000"/>
              </a:lnSpc>
              <a:spcBef>
                <a:spcPts val="2953"/>
              </a:spcBef>
              <a:spcAft>
                <a:spcPts val="0"/>
              </a:spcAft>
              <a:buClr>
                <a:srgbClr val="000000"/>
              </a:buClr>
              <a:buSzPts val="2610"/>
              <a:buChar char="•"/>
              <a:defRPr/>
            </a:lvl5pPr>
            <a:lvl6pPr marL="1928744" lvl="5" indent="-277257" algn="l">
              <a:lnSpc>
                <a:spcPct val="100000"/>
              </a:lnSpc>
              <a:spcBef>
                <a:spcPts val="2953"/>
              </a:spcBef>
              <a:spcAft>
                <a:spcPts val="0"/>
              </a:spcAft>
              <a:buClr>
                <a:srgbClr val="000000"/>
              </a:buClr>
              <a:buSzPts val="2610"/>
              <a:buChar char="•"/>
              <a:defRPr/>
            </a:lvl6pPr>
            <a:lvl7pPr marL="2250201" lvl="6" indent="-277257" algn="l">
              <a:lnSpc>
                <a:spcPct val="100000"/>
              </a:lnSpc>
              <a:spcBef>
                <a:spcPts val="2953"/>
              </a:spcBef>
              <a:spcAft>
                <a:spcPts val="0"/>
              </a:spcAft>
              <a:buClr>
                <a:srgbClr val="000000"/>
              </a:buClr>
              <a:buSzPts val="2610"/>
              <a:buChar char="•"/>
              <a:defRPr/>
            </a:lvl7pPr>
            <a:lvl8pPr marL="2571659" lvl="7" indent="-277256" algn="l">
              <a:lnSpc>
                <a:spcPct val="100000"/>
              </a:lnSpc>
              <a:spcBef>
                <a:spcPts val="2953"/>
              </a:spcBef>
              <a:spcAft>
                <a:spcPts val="0"/>
              </a:spcAft>
              <a:buClr>
                <a:srgbClr val="000000"/>
              </a:buClr>
              <a:buSzPts val="2610"/>
              <a:buChar char="•"/>
              <a:defRPr/>
            </a:lvl8pPr>
            <a:lvl9pPr marL="2893116" lvl="8" indent="-277256" algn="l">
              <a:lnSpc>
                <a:spcPct val="100000"/>
              </a:lnSpc>
              <a:spcBef>
                <a:spcPts val="2953"/>
              </a:spcBef>
              <a:spcAft>
                <a:spcPts val="0"/>
              </a:spcAft>
              <a:buClr>
                <a:srgbClr val="000000"/>
              </a:buClr>
              <a:buSzPts val="2610"/>
              <a:buChar char="•"/>
              <a:defRPr/>
            </a:lvl9pPr>
          </a:lstStyle>
          <a:p>
            <a:endParaRPr/>
          </a:p>
        </p:txBody>
      </p:sp>
      <p:sp>
        <p:nvSpPr>
          <p:cNvPr id="12" name="Google Shape;12;p26"/>
          <p:cNvSpPr txBox="1">
            <a:spLocks noGrp="1"/>
          </p:cNvSpPr>
          <p:nvPr>
            <p:ph type="sldNum" idx="12"/>
          </p:nvPr>
        </p:nvSpPr>
        <p:spPr>
          <a:xfrm>
            <a:off x="5933329" y="6536531"/>
            <a:ext cx="318993" cy="275717"/>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1600"/>
              <a:buFont typeface="Helvetica Neue Light"/>
              <a:buNone/>
              <a:defRPr sz="1125"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600"/>
              <a:buFont typeface="Helvetica Neue Light"/>
              <a:buNone/>
              <a:defRPr sz="1125"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600"/>
              <a:buFont typeface="Helvetica Neue Light"/>
              <a:buNone/>
              <a:defRPr sz="1125"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600"/>
              <a:buFont typeface="Helvetica Neue Light"/>
              <a:buNone/>
              <a:defRPr sz="1125"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600"/>
              <a:buFont typeface="Helvetica Neue Light"/>
              <a:buNone/>
              <a:defRPr sz="1125"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600"/>
              <a:buFont typeface="Helvetica Neue Light"/>
              <a:buNone/>
              <a:defRPr sz="1125"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600"/>
              <a:buFont typeface="Helvetica Neue Light"/>
              <a:buNone/>
              <a:defRPr sz="1125"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600"/>
              <a:buFont typeface="Helvetica Neue Light"/>
              <a:buNone/>
              <a:defRPr sz="1125"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600"/>
              <a:buFont typeface="Helvetica Neue Light"/>
              <a:buNone/>
              <a:defRPr sz="1125" b="0">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67947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0"/>
        <p:cNvGrpSpPr/>
        <p:nvPr/>
      </p:nvGrpSpPr>
      <p:grpSpPr>
        <a:xfrm>
          <a:off x="0" y="0"/>
          <a:ext cx="0" cy="0"/>
          <a:chOff x="0" y="0"/>
          <a:chExt cx="0" cy="0"/>
        </a:xfrm>
      </p:grpSpPr>
      <p:sp>
        <p:nvSpPr>
          <p:cNvPr id="21" name="Google Shape;21;p18"/>
          <p:cNvSpPr txBox="1">
            <a:spLocks noGrp="1"/>
          </p:cNvSpPr>
          <p:nvPr>
            <p:ph type="title"/>
          </p:nvPr>
        </p:nvSpPr>
        <p:spPr>
          <a:xfrm>
            <a:off x="609600" y="274638"/>
            <a:ext cx="10972800" cy="1141785"/>
          </a:xfrm>
          <a:prstGeom prst="rect">
            <a:avLst/>
          </a:prstGeom>
          <a:noFill/>
          <a:ln>
            <a:noFill/>
          </a:ln>
        </p:spPr>
        <p:txBody>
          <a:bodyPr spcFirstLastPara="1" wrap="square" lIns="91425" tIns="45700" rIns="91425" bIns="182875" anchor="b" anchorCtr="0">
            <a:normAutofit/>
          </a:bodyPr>
          <a:lstStyle>
            <a:lvl1pPr lvl="0" algn="l">
              <a:lnSpc>
                <a:spcPct val="100000"/>
              </a:lnSpc>
              <a:spcBef>
                <a:spcPts val="0"/>
              </a:spcBef>
              <a:spcAft>
                <a:spcPts val="0"/>
              </a:spcAft>
              <a:buClr>
                <a:srgbClr val="800000"/>
              </a:buClr>
              <a:buSzPts val="3200"/>
              <a:buFont typeface="Open Sans"/>
              <a:buNone/>
              <a:defRPr sz="3200" b="0">
                <a:solidFill>
                  <a:srgbClr val="800000"/>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8"/>
          <p:cNvSpPr txBox="1">
            <a:spLocks noGrp="1"/>
          </p:cNvSpPr>
          <p:nvPr>
            <p:ph type="body" idx="1"/>
          </p:nvPr>
        </p:nvSpPr>
        <p:spPr>
          <a:xfrm>
            <a:off x="609600" y="1416423"/>
            <a:ext cx="10972800" cy="4211269"/>
          </a:xfrm>
          <a:prstGeom prst="rect">
            <a:avLst/>
          </a:prstGeom>
          <a:noFill/>
          <a:ln>
            <a:noFill/>
          </a:ln>
        </p:spPr>
        <p:txBody>
          <a:bodyPr spcFirstLastPara="1" wrap="square" lIns="91425" tIns="182875" rIns="91425" bIns="45700" anchor="t" anchorCtr="0">
            <a:normAutofit/>
          </a:bodyPr>
          <a:lstStyle>
            <a:lvl1pPr marL="457200" lvl="0" indent="-228600" algn="l">
              <a:lnSpc>
                <a:spcPct val="100000"/>
              </a:lnSpc>
              <a:spcBef>
                <a:spcPts val="600"/>
              </a:spcBef>
              <a:spcAft>
                <a:spcPts val="0"/>
              </a:spcAft>
              <a:buClr>
                <a:schemeClr val="dk1"/>
              </a:buClr>
              <a:buSzPts val="2400"/>
              <a:buFont typeface="Open Sans"/>
              <a:buNone/>
              <a:defRPr sz="2400">
                <a:solidFill>
                  <a:schemeClr val="dk1"/>
                </a:solidFill>
                <a:latin typeface="Open Sans"/>
                <a:ea typeface="Open Sans"/>
                <a:cs typeface="Open Sans"/>
                <a:sym typeface="Open Sans"/>
              </a:defRPr>
            </a:lvl1pPr>
            <a:lvl2pPr marL="914400" lvl="1" indent="-381000" algn="l">
              <a:lnSpc>
                <a:spcPct val="100000"/>
              </a:lnSpc>
              <a:spcBef>
                <a:spcPts val="600"/>
              </a:spcBef>
              <a:spcAft>
                <a:spcPts val="0"/>
              </a:spcAft>
              <a:buSzPts val="2400"/>
              <a:buChar char="•"/>
              <a:defRPr sz="2400">
                <a:solidFill>
                  <a:schemeClr val="dk1"/>
                </a:solidFill>
                <a:latin typeface="Open Sans"/>
                <a:ea typeface="Open Sans"/>
                <a:cs typeface="Open Sans"/>
                <a:sym typeface="Open Sans"/>
              </a:defRPr>
            </a:lvl2pPr>
            <a:lvl3pPr marL="1371600" marR="0" lvl="2" indent="-365760" algn="l">
              <a:lnSpc>
                <a:spcPct val="100000"/>
              </a:lnSpc>
              <a:spcBef>
                <a:spcPts val="300"/>
              </a:spcBef>
              <a:spcAft>
                <a:spcPts val="0"/>
              </a:spcAft>
              <a:buClr>
                <a:srgbClr val="7F7F7F"/>
              </a:buClr>
              <a:buSzPts val="2160"/>
              <a:buFont typeface="Arial"/>
              <a:buChar char="»"/>
              <a:defRPr sz="2400" b="0" i="1">
                <a:solidFill>
                  <a:schemeClr val="dk1"/>
                </a:solidFill>
                <a:latin typeface="Open Sans Light"/>
                <a:ea typeface="Open Sans Light"/>
                <a:cs typeface="Open Sans Light"/>
                <a:sym typeface="Open Sans Light"/>
              </a:defRPr>
            </a:lvl3pPr>
            <a:lvl4pPr marL="1828800" marR="0" lvl="3" indent="-365760" algn="l">
              <a:lnSpc>
                <a:spcPct val="100000"/>
              </a:lnSpc>
              <a:spcBef>
                <a:spcPts val="300"/>
              </a:spcBef>
              <a:spcAft>
                <a:spcPts val="0"/>
              </a:spcAft>
              <a:buClr>
                <a:srgbClr val="7F7F7F"/>
              </a:buClr>
              <a:buSzPts val="2160"/>
              <a:buFont typeface="Noto Sans Symbols"/>
              <a:buChar char="▪"/>
              <a:defRPr sz="2400" b="0" i="0">
                <a:solidFill>
                  <a:schemeClr val="dk1"/>
                </a:solidFill>
                <a:latin typeface="Open Sans Light"/>
                <a:ea typeface="Open Sans Light"/>
                <a:cs typeface="Open Sans Light"/>
                <a:sym typeface="Open Sans Light"/>
              </a:defRPr>
            </a:lvl4pPr>
            <a:lvl5pPr marL="2286000" lvl="4" indent="-381000" algn="l">
              <a:lnSpc>
                <a:spcPct val="100000"/>
              </a:lnSpc>
              <a:spcBef>
                <a:spcPts val="480"/>
              </a:spcBef>
              <a:spcAft>
                <a:spcPts val="0"/>
              </a:spcAft>
              <a:buSzPts val="2400"/>
              <a:buChar char="»"/>
              <a:defRPr sz="2400">
                <a:solidFill>
                  <a:srgbClr val="0F3F59"/>
                </a:solidFill>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65165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1" y="2"/>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a:solidFill>
                <a:prstClr val="white"/>
              </a:solidFill>
              <a:latin typeface="Calibri"/>
            </a:endParaRPr>
          </a:p>
        </p:txBody>
      </p:sp>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8190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plit (White)">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016139" y="153635"/>
            <a:ext cx="10150871" cy="914400"/>
          </a:xfrm>
        </p:spPr>
        <p:txBody>
          <a:bodyPr>
            <a:normAutofit/>
          </a:bodyPr>
          <a:lstStyle>
            <a:lvl1pPr algn="l">
              <a:defRPr sz="2700" b="1">
                <a:solidFill>
                  <a:srgbClr val="00A3DB"/>
                </a:solidFill>
              </a:defRPr>
            </a:lvl1pPr>
          </a:lstStyle>
          <a:p>
            <a:endParaRPr lang="en-US" dirty="0"/>
          </a:p>
        </p:txBody>
      </p:sp>
      <p:sp>
        <p:nvSpPr>
          <p:cNvPr id="11" name="TextBox 10"/>
          <p:cNvSpPr txBox="1"/>
          <p:nvPr userDrawn="1"/>
        </p:nvSpPr>
        <p:spPr>
          <a:xfrm>
            <a:off x="-7376" y="6492240"/>
            <a:ext cx="12192000" cy="300082"/>
          </a:xfrm>
          <a:prstGeom prst="rect">
            <a:avLst/>
          </a:prstGeom>
          <a:solidFill>
            <a:srgbClr val="00A3DB"/>
          </a:solid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bg1"/>
              </a:solidFill>
              <a:effectLst/>
              <a:uLnTx/>
              <a:uFillTx/>
            </a:endParaRPr>
          </a:p>
        </p:txBody>
      </p:sp>
      <p:sp>
        <p:nvSpPr>
          <p:cNvPr id="3" name="Content Placeholder 2"/>
          <p:cNvSpPr>
            <a:spLocks noGrp="1"/>
          </p:cNvSpPr>
          <p:nvPr>
            <p:ph sz="half" idx="1"/>
          </p:nvPr>
        </p:nvSpPr>
        <p:spPr>
          <a:xfrm>
            <a:off x="838200" y="1594629"/>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9"/>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721957" y="6492242"/>
            <a:ext cx="1462668" cy="365125"/>
          </a:xfrm>
        </p:spPr>
        <p:txBody>
          <a:bodyPr/>
          <a:lstStyle>
            <a:lvl1pPr>
              <a:defRPr sz="1350" b="1">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1216025"/>
            <a:ext cx="12192000" cy="119256"/>
          </a:xfrm>
          <a:prstGeom prst="rect">
            <a:avLst/>
          </a:prstGeom>
          <a:solidFill>
            <a:srgbClr val="C0D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solidFill>
            </a:endParaRPr>
          </a:p>
        </p:txBody>
      </p:sp>
      <p:sp>
        <p:nvSpPr>
          <p:cNvPr id="9" name="Footer Placeholder 4"/>
          <p:cNvSpPr>
            <a:spLocks noGrp="1"/>
          </p:cNvSpPr>
          <p:nvPr>
            <p:ph type="ftr" sz="quarter" idx="13"/>
          </p:nvPr>
        </p:nvSpPr>
        <p:spPr>
          <a:xfrm>
            <a:off x="-7376" y="6488493"/>
            <a:ext cx="12199375" cy="365125"/>
          </a:xfrm>
        </p:spPr>
        <p:txBody>
          <a:bodyPr/>
          <a:lstStyle>
            <a:lvl1pPr>
              <a:defRPr sz="1500" b="1">
                <a:solidFill>
                  <a:schemeClr val="bg1"/>
                </a:solidFill>
              </a:defRPr>
            </a:lvl1pPr>
          </a:lstStyle>
          <a:p>
            <a:r>
              <a:rPr lang="en-US" dirty="0"/>
              <a:t>MNPSP.org/MNPBS</a:t>
            </a:r>
          </a:p>
        </p:txBody>
      </p:sp>
      <p:sp>
        <p:nvSpPr>
          <p:cNvPr id="13" name="Footer Placeholder 4"/>
          <p:cNvSpPr txBox="1">
            <a:spLocks/>
          </p:cNvSpPr>
          <p:nvPr userDrawn="1"/>
        </p:nvSpPr>
        <p:spPr>
          <a:xfrm>
            <a:off x="7373" y="6484111"/>
            <a:ext cx="4107427" cy="373891"/>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a:ea typeface="+mn-ea"/>
                <a:cs typeface="+mn-cs"/>
              </a:rPr>
              <a:t>MN.gov</a:t>
            </a:r>
          </a:p>
        </p:txBody>
      </p:sp>
      <p:pic>
        <p:nvPicPr>
          <p:cNvPr id="14" name="Picture 2" descr="https://lh4.googleusercontent.com/Q429A3s-jLZkf27TdiA6W0Lr5aXhglEyCAN_bLIxv-TGGT1kcgL0rRU7Q4n1McVEjvarA6wPgkyEhkvFUEkeO4bGhzeXgEOiLVFjvrEQBXKO5vL0bwbgNBGfhhObt1mTsEknAnmkSBJSuA"/>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305" y="99767"/>
            <a:ext cx="751771" cy="101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405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756098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8"/>
          <p:cNvSpPr>
            <a:spLocks noGrp="1"/>
          </p:cNvSpPr>
          <p:nvPr>
            <p:ph type="pic" idx="2"/>
          </p:nvPr>
        </p:nvSpPr>
        <p:spPr>
          <a:xfrm>
            <a:off x="5183188" y="987425"/>
            <a:ext cx="6172200" cy="4873625"/>
          </a:xfrm>
          <a:prstGeom prst="rect">
            <a:avLst/>
          </a:prstGeom>
          <a:noFill/>
          <a:ln>
            <a:noFill/>
          </a:ln>
        </p:spPr>
      </p:sp>
      <p:sp>
        <p:nvSpPr>
          <p:cNvPr id="68" name="Google Shape;68;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676A8-24DC-8600-1E98-497C78189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1C0376-1D8A-DE95-1C20-252A84DA6E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FC4EC7-6402-F969-B348-7EBCC3EC77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AF90A6-70F3-B3B5-4A80-4AA9AA61F6A6}"/>
              </a:ext>
            </a:extLst>
          </p:cNvPr>
          <p:cNvSpPr>
            <a:spLocks noGrp="1"/>
          </p:cNvSpPr>
          <p:nvPr>
            <p:ph type="dt" sz="half" idx="10"/>
          </p:nvPr>
        </p:nvSpPr>
        <p:spPr/>
        <p:txBody>
          <a:bodyPr/>
          <a:lstStyle/>
          <a:p>
            <a:fld id="{45F6727E-33B5-CF41-BE26-44BA92D683F9}" type="datetimeFigureOut">
              <a:rPr lang="en-US" smtClean="0"/>
              <a:t>9/26/23</a:t>
            </a:fld>
            <a:endParaRPr lang="en-US"/>
          </a:p>
        </p:txBody>
      </p:sp>
      <p:sp>
        <p:nvSpPr>
          <p:cNvPr id="6" name="Footer Placeholder 5">
            <a:extLst>
              <a:ext uri="{FF2B5EF4-FFF2-40B4-BE49-F238E27FC236}">
                <a16:creationId xmlns:a16="http://schemas.microsoft.com/office/drawing/2014/main" id="{8B01ACDF-AA7A-CB72-2317-529365DA8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F5027-B859-1BA4-BECC-2E21C9EFE766}"/>
              </a:ext>
            </a:extLst>
          </p:cNvPr>
          <p:cNvSpPr>
            <a:spLocks noGrp="1"/>
          </p:cNvSpPr>
          <p:nvPr>
            <p:ph type="sldNum" sz="quarter" idx="12"/>
          </p:nvPr>
        </p:nvSpPr>
        <p:spPr/>
        <p:txBody>
          <a:bodyPr/>
          <a:lstStyle/>
          <a:p>
            <a:fld id="{5BCF865D-9BB1-E446-92F7-E57FFDDF63DD}" type="slidenum">
              <a:rPr lang="en-US" smtClean="0"/>
              <a:t>‹#›</a:t>
            </a:fld>
            <a:endParaRPr lang="en-US"/>
          </a:p>
        </p:txBody>
      </p:sp>
    </p:spTree>
    <p:extLst>
      <p:ext uri="{BB962C8B-B14F-4D97-AF65-F5344CB8AC3E}">
        <p14:creationId xmlns:p14="http://schemas.microsoft.com/office/powerpoint/2010/main" val="3040004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DEE0C-741B-E90B-EC41-93678F91F6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A7B38C-A2F5-47D3-E2FE-526002B85E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4E190-324D-50F2-C3D8-D684254BA62B}"/>
              </a:ext>
            </a:extLst>
          </p:cNvPr>
          <p:cNvSpPr>
            <a:spLocks noGrp="1"/>
          </p:cNvSpPr>
          <p:nvPr>
            <p:ph type="dt" sz="half" idx="10"/>
          </p:nvPr>
        </p:nvSpPr>
        <p:spPr/>
        <p:txBody>
          <a:bodyPr/>
          <a:lstStyle/>
          <a:p>
            <a:fld id="{45F6727E-33B5-CF41-BE26-44BA92D683F9}" type="datetimeFigureOut">
              <a:rPr lang="en-US" smtClean="0"/>
              <a:t>9/26/23</a:t>
            </a:fld>
            <a:endParaRPr lang="en-US"/>
          </a:p>
        </p:txBody>
      </p:sp>
      <p:sp>
        <p:nvSpPr>
          <p:cNvPr id="5" name="Footer Placeholder 4">
            <a:extLst>
              <a:ext uri="{FF2B5EF4-FFF2-40B4-BE49-F238E27FC236}">
                <a16:creationId xmlns:a16="http://schemas.microsoft.com/office/drawing/2014/main" id="{4E1CD8D0-5670-3575-A9C3-4C354FE6C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D68E92-4462-F7E9-C8DA-150E459A49DD}"/>
              </a:ext>
            </a:extLst>
          </p:cNvPr>
          <p:cNvSpPr>
            <a:spLocks noGrp="1"/>
          </p:cNvSpPr>
          <p:nvPr>
            <p:ph type="sldNum" sz="quarter" idx="12"/>
          </p:nvPr>
        </p:nvSpPr>
        <p:spPr/>
        <p:txBody>
          <a:bodyPr/>
          <a:lstStyle/>
          <a:p>
            <a:fld id="{5BCF865D-9BB1-E446-92F7-E57FFDDF63DD}" type="slidenum">
              <a:rPr lang="en-US" smtClean="0"/>
              <a:t>‹#›</a:t>
            </a:fld>
            <a:endParaRPr lang="en-US"/>
          </a:p>
        </p:txBody>
      </p:sp>
    </p:spTree>
    <p:extLst>
      <p:ext uri="{BB962C8B-B14F-4D97-AF65-F5344CB8AC3E}">
        <p14:creationId xmlns:p14="http://schemas.microsoft.com/office/powerpoint/2010/main" val="2273844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00F9F9-F729-FF4F-A474-D1F87B1A7658}"/>
              </a:ext>
            </a:extLst>
          </p:cNvPr>
          <p:cNvSpPr>
            <a:spLocks noGrp="1"/>
          </p:cNvSpPr>
          <p:nvPr>
            <p:ph type="dt" sz="half" idx="10"/>
          </p:nvPr>
        </p:nvSpPr>
        <p:spPr/>
        <p:txBody>
          <a:bodyPr/>
          <a:lstStyle/>
          <a:p>
            <a:fld id="{3E8BBDEF-343D-DF41-8116-607C1DD00554}" type="datetimeFigureOut">
              <a:rPr lang="en-US" smtClean="0"/>
              <a:t>9/26/23</a:t>
            </a:fld>
            <a:endParaRPr lang="en-US"/>
          </a:p>
        </p:txBody>
      </p:sp>
      <p:sp>
        <p:nvSpPr>
          <p:cNvPr id="3" name="Footer Placeholder 2">
            <a:extLst>
              <a:ext uri="{FF2B5EF4-FFF2-40B4-BE49-F238E27FC236}">
                <a16:creationId xmlns:a16="http://schemas.microsoft.com/office/drawing/2014/main" id="{8F6CF88D-6B76-A64F-A052-11B6FDCE91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61CE89-8450-8445-9907-FE5C3261FC08}"/>
              </a:ext>
            </a:extLst>
          </p:cNvPr>
          <p:cNvSpPr>
            <a:spLocks noGrp="1"/>
          </p:cNvSpPr>
          <p:nvPr>
            <p:ph type="sldNum" sz="quarter" idx="12"/>
          </p:nvPr>
        </p:nvSpPr>
        <p:spPr/>
        <p:txBody>
          <a:bodyPr/>
          <a:lstStyle/>
          <a:p>
            <a:fld id="{C44FF3D5-AD31-3D40-871E-518953AE1F21}" type="slidenum">
              <a:rPr lang="en-US" smtClean="0"/>
              <a:t>‹#›</a:t>
            </a:fld>
            <a:endParaRPr lang="en-US"/>
          </a:p>
        </p:txBody>
      </p:sp>
    </p:spTree>
    <p:extLst>
      <p:ext uri="{BB962C8B-B14F-4D97-AF65-F5344CB8AC3E}">
        <p14:creationId xmlns:p14="http://schemas.microsoft.com/office/powerpoint/2010/main" val="2651553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0" name="Rectangle 9"/>
          <p:cNvSpPr/>
          <p:nvPr/>
        </p:nvSpPr>
        <p:spPr>
          <a:xfrm>
            <a:off x="2" y="4"/>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 name="Title 1"/>
          <p:cNvSpPr>
            <a:spLocks noGrp="1"/>
          </p:cNvSpPr>
          <p:nvPr>
            <p:ph type="title"/>
          </p:nvPr>
        </p:nvSpPr>
        <p:spPr>
          <a:xfrm>
            <a:off x="609600" y="274638"/>
            <a:ext cx="109728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Tree>
    <p:extLst>
      <p:ext uri="{BB962C8B-B14F-4D97-AF65-F5344CB8AC3E}">
        <p14:creationId xmlns:p14="http://schemas.microsoft.com/office/powerpoint/2010/main" val="4267606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Rectangle 3"/>
          <p:cNvSpPr/>
          <p:nvPr/>
        </p:nvSpPr>
        <p:spPr>
          <a:xfrm>
            <a:off x="323740" y="1369577"/>
            <a:ext cx="11530001" cy="4812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a:solidFill>
                <a:prstClr val="white"/>
              </a:solidFill>
              <a:latin typeface="Calibri"/>
            </a:endParaRPr>
          </a:p>
        </p:txBody>
      </p:sp>
      <p:sp>
        <p:nvSpPr>
          <p:cNvPr id="10" name="Rectangle 9"/>
          <p:cNvSpPr/>
          <p:nvPr/>
        </p:nvSpPr>
        <p:spPr>
          <a:xfrm>
            <a:off x="3" y="6"/>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a:solidFill>
                <a:prstClr val="white"/>
              </a:solidFill>
              <a:latin typeface="Calibri"/>
            </a:endParaRPr>
          </a:p>
        </p:txBody>
      </p:sp>
      <p:sp>
        <p:nvSpPr>
          <p:cNvPr id="11" name="Title 1"/>
          <p:cNvSpPr>
            <a:spLocks noGrp="1"/>
          </p:cNvSpPr>
          <p:nvPr>
            <p:ph type="title"/>
          </p:nvPr>
        </p:nvSpPr>
        <p:spPr>
          <a:xfrm>
            <a:off x="609600" y="274638"/>
            <a:ext cx="10972800" cy="838124"/>
          </a:xfrm>
          <a:prstGeom prst="rect">
            <a:avLst/>
          </a:prstGeom>
        </p:spPr>
        <p:txBody>
          <a:bodyPr>
            <a:normAutofit/>
          </a:bodyPr>
          <a:lstStyle>
            <a:lvl1pPr algn="l">
              <a:defRPr sz="1575" b="1">
                <a:solidFill>
                  <a:srgbClr val="0F3F59"/>
                </a:solidFill>
                <a:latin typeface="Open Sans"/>
                <a:cs typeface="Open Sans"/>
              </a:defRPr>
            </a:lvl1pPr>
          </a:lstStyle>
          <a:p>
            <a:r>
              <a:rPr lang="en-US"/>
              <a:t>Click to edit Master title style</a:t>
            </a:r>
            <a:endParaRPr lang="en-US" dirty="0"/>
          </a:p>
        </p:txBody>
      </p:sp>
    </p:spTree>
    <p:extLst>
      <p:ext uri="{BB962C8B-B14F-4D97-AF65-F5344CB8AC3E}">
        <p14:creationId xmlns:p14="http://schemas.microsoft.com/office/powerpoint/2010/main" val="4231196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60" r:id="rId5"/>
    <p:sldLayoutId id="2147483661" r:id="rId6"/>
    <p:sldLayoutId id="2147483662" r:id="rId7"/>
    <p:sldLayoutId id="2147483665" r:id="rId8"/>
    <p:sldLayoutId id="2147483666" r:id="rId9"/>
    <p:sldLayoutId id="2147483668" r:id="rId10"/>
    <p:sldLayoutId id="2147483669" r:id="rId11"/>
    <p:sldLayoutId id="2147483670" r:id="rId12"/>
    <p:sldLayoutId id="2147483672" r:id="rId13"/>
    <p:sldLayoutId id="214748367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mnpsp.org/mnpbs/" TargetMode="Externa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mnpsp.org/mnpbs" TargetMode="External"/><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s://www.youtube.com/c/MNPositiveBehaviorSupportNetwork/videos" TargetMode="External"/><Relationship Id="rId5" Type="http://schemas.openxmlformats.org/officeDocument/2006/relationships/hyperlink" Target="https://twitter.com/search?q=%40mnpbs&amp;src=typd" TargetMode="External"/><Relationship Id="rId4" Type="http://schemas.openxmlformats.org/officeDocument/2006/relationships/hyperlink" Target="https://www.facebook.com/mnpbsnetwork"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hyperlink" Target="https://mnpsp.org/hcbs-modules/" TargetMode="External"/><Relationship Id="rId7" Type="http://schemas.openxmlformats.org/officeDocument/2006/relationships/hyperlink" Target="https://mnpsp.org/portfolio-items/person-centered-planning-big-picture/"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hyperlink" Target="https://mnpsp.org/portfolio-items/implementation-examples/" TargetMode="External"/><Relationship Id="rId5" Type="http://schemas.openxmlformats.org/officeDocument/2006/relationships/hyperlink" Target="https://mnpsp.org/portfolio-items/universal-social-skills-resources/" TargetMode="External"/><Relationship Id="rId4" Type="http://schemas.openxmlformats.org/officeDocument/2006/relationships/hyperlink" Target="https://mnpsp.org/portfolio-items/positive-social-strategi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file://localhost/Users/ranja/Documents/5-resources/ppt/2018%20ppt-with%20R/new/working%20files/graphics_HD-end-maroon.png"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1" descr="A picture containing food&#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56" name="Google Shape;256;p1"/>
          <p:cNvSpPr txBox="1">
            <a:spLocks noGrp="1"/>
          </p:cNvSpPr>
          <p:nvPr>
            <p:ph type="ctrTitle"/>
          </p:nvPr>
        </p:nvSpPr>
        <p:spPr>
          <a:xfrm>
            <a:off x="504568" y="2093303"/>
            <a:ext cx="11182864" cy="2306637"/>
          </a:xfrm>
          <a:prstGeom prst="rect">
            <a:avLst/>
          </a:prstGeom>
          <a:noFill/>
          <a:ln>
            <a:noFill/>
          </a:ln>
        </p:spPr>
        <p:txBody>
          <a:bodyPr spcFirstLastPara="1" wrap="square" lIns="91425" tIns="45700" rIns="91425" bIns="45700" anchor="b" anchorCtr="0">
            <a:normAutofit/>
          </a:bodyPr>
          <a:lstStyle/>
          <a:p>
            <a:r>
              <a:rPr lang="en-US" sz="4800" b="1" dirty="0">
                <a:effectLst/>
                <a:latin typeface="Calibri" panose="020F0502020204030204" pitchFamily="34" charset="0"/>
              </a:rPr>
              <a:t>Positive Supports </a:t>
            </a:r>
            <a:r>
              <a:rPr lang="en-US" sz="4800" b="1" dirty="0">
                <a:latin typeface="Calibri" panose="020F0502020204030204" pitchFamily="34" charset="0"/>
              </a:rPr>
              <a:t>in Minnesota</a:t>
            </a:r>
            <a:br>
              <a:rPr lang="en-US" sz="4000" b="1" dirty="0">
                <a:latin typeface="Calibri" panose="020F0502020204030204" pitchFamily="34" charset="0"/>
              </a:rPr>
            </a:br>
            <a:endParaRPr lang="en-US" sz="3100" dirty="0"/>
          </a:p>
        </p:txBody>
      </p:sp>
      <p:pic>
        <p:nvPicPr>
          <p:cNvPr id="3" name="Picture 2" descr="Institute on community integration on top. University of Minnesota below with their slogan driven to discover.">
            <a:extLst>
              <a:ext uri="{FF2B5EF4-FFF2-40B4-BE49-F238E27FC236}">
                <a16:creationId xmlns:a16="http://schemas.microsoft.com/office/drawing/2014/main" id="{E7D953D8-64C7-3C9C-EF0B-B3725E63E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3947" y="1466844"/>
            <a:ext cx="2441408" cy="1342774"/>
          </a:xfrm>
          <a:prstGeom prst="rect">
            <a:avLst/>
          </a:prstGeom>
        </p:spPr>
      </p:pic>
      <p:pic>
        <p:nvPicPr>
          <p:cNvPr id="2" name="Picture 1">
            <a:extLst>
              <a:ext uri="{FF2B5EF4-FFF2-40B4-BE49-F238E27FC236}">
                <a16:creationId xmlns:a16="http://schemas.microsoft.com/office/drawing/2014/main" id="{BD543C67-92BE-BF2E-3223-7086B4895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6645" y="1494858"/>
            <a:ext cx="3929419" cy="12867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60" name="Shape 360"/>
          <p:cNvSpPr txBox="1"/>
          <p:nvPr/>
        </p:nvSpPr>
        <p:spPr>
          <a:xfrm>
            <a:off x="9712441" y="2969217"/>
            <a:ext cx="2479559" cy="538462"/>
          </a:xfrm>
          <a:prstGeom prst="rect">
            <a:avLst/>
          </a:prstGeom>
          <a:noFill/>
          <a:ln>
            <a:noFill/>
          </a:ln>
        </p:spPr>
        <p:txBody>
          <a:bodyPr lIns="91425" tIns="45700" rIns="91425" bIns="45700" anchor="t" anchorCtr="0">
            <a:noAutofit/>
          </a:bodyPr>
          <a:lstStyle/>
          <a:p>
            <a:pPr>
              <a:buSzPct val="25000"/>
            </a:pPr>
            <a:r>
              <a:rPr lang="en-US" sz="1800" b="1" dirty="0">
                <a:solidFill>
                  <a:schemeClr val="bg2">
                    <a:lumMod val="50000"/>
                  </a:schemeClr>
                </a:solidFill>
                <a:latin typeface="Calibri"/>
                <a:ea typeface="Calibri"/>
                <a:cs typeface="Calibri"/>
                <a:sym typeface="Calibri"/>
              </a:rPr>
              <a:t>Cohort 1 &amp; 2A</a:t>
            </a:r>
          </a:p>
        </p:txBody>
      </p:sp>
      <p:sp>
        <p:nvSpPr>
          <p:cNvPr id="361" name="Shape 361"/>
          <p:cNvSpPr/>
          <p:nvPr/>
        </p:nvSpPr>
        <p:spPr>
          <a:xfrm>
            <a:off x="1811442" y="4030241"/>
            <a:ext cx="1975991" cy="557661"/>
          </a:xfrm>
          <a:prstGeom prst="rect">
            <a:avLst/>
          </a:prstGeom>
          <a:noFill/>
          <a:ln>
            <a:noFill/>
          </a:ln>
        </p:spPr>
        <p:txBody>
          <a:bodyPr lIns="91425" tIns="45700" rIns="91425" bIns="45700" anchor="t" anchorCtr="0">
            <a:noAutofit/>
          </a:bodyPr>
          <a:lstStyle/>
          <a:p>
            <a:pPr>
              <a:buSzPct val="25000"/>
            </a:pPr>
            <a:r>
              <a:rPr lang="en-US" sz="1800" b="1" dirty="0">
                <a:solidFill>
                  <a:schemeClr val="bg2">
                    <a:lumMod val="50000"/>
                  </a:schemeClr>
                </a:solidFill>
                <a:latin typeface="Calibri"/>
                <a:ea typeface="Calibri"/>
                <a:cs typeface="Calibri"/>
                <a:sym typeface="Calibri"/>
              </a:rPr>
              <a:t>Cohort 2B</a:t>
            </a:r>
          </a:p>
          <a:p>
            <a:pPr>
              <a:buSzPct val="25000"/>
            </a:pPr>
            <a:endParaRPr lang="en-US" sz="1800" b="1" dirty="0">
              <a:solidFill>
                <a:schemeClr val="bg2">
                  <a:lumMod val="50000"/>
                </a:schemeClr>
              </a:solidFill>
              <a:latin typeface="Calibri"/>
              <a:ea typeface="Calibri"/>
              <a:cs typeface="Calibri"/>
              <a:sym typeface="Calibri"/>
            </a:endParaRPr>
          </a:p>
          <a:p>
            <a:pPr>
              <a:buSzPct val="25000"/>
            </a:pPr>
            <a:endParaRPr lang="en-US" sz="1800" dirty="0">
              <a:solidFill>
                <a:schemeClr val="bg2">
                  <a:lumMod val="50000"/>
                </a:schemeClr>
              </a:solidFill>
              <a:latin typeface="Calibri"/>
              <a:ea typeface="Calibri"/>
              <a:cs typeface="Calibri"/>
              <a:sym typeface="Calibri"/>
            </a:endParaRPr>
          </a:p>
        </p:txBody>
      </p:sp>
      <p:sp>
        <p:nvSpPr>
          <p:cNvPr id="362" name="Shape 362"/>
          <p:cNvSpPr/>
          <p:nvPr/>
        </p:nvSpPr>
        <p:spPr>
          <a:xfrm>
            <a:off x="9712440" y="4136550"/>
            <a:ext cx="2479559" cy="538463"/>
          </a:xfrm>
          <a:prstGeom prst="rect">
            <a:avLst/>
          </a:prstGeom>
          <a:noFill/>
          <a:ln>
            <a:noFill/>
          </a:ln>
        </p:spPr>
        <p:txBody>
          <a:bodyPr lIns="91425" tIns="45700" rIns="91425" bIns="45700" anchor="t" anchorCtr="0">
            <a:noAutofit/>
          </a:bodyPr>
          <a:lstStyle/>
          <a:p>
            <a:pPr>
              <a:buSzPct val="25000"/>
            </a:pPr>
            <a:r>
              <a:rPr lang="en-US" sz="1800" b="1" dirty="0">
                <a:solidFill>
                  <a:schemeClr val="bg2">
                    <a:lumMod val="50000"/>
                  </a:schemeClr>
                </a:solidFill>
                <a:latin typeface="Calibri"/>
                <a:ea typeface="Calibri"/>
                <a:cs typeface="Calibri"/>
                <a:sym typeface="Calibri"/>
              </a:rPr>
              <a:t>Cohort 1 &amp; Cohort 4</a:t>
            </a:r>
          </a:p>
          <a:p>
            <a:pPr>
              <a:buSzPct val="25000"/>
            </a:pPr>
            <a:endParaRPr lang="en-US" sz="1800" b="1" dirty="0">
              <a:solidFill>
                <a:schemeClr val="dk1"/>
              </a:solidFill>
              <a:latin typeface="Calibri"/>
              <a:ea typeface="Calibri"/>
              <a:cs typeface="Calibri"/>
              <a:sym typeface="Calibri"/>
            </a:endParaRPr>
          </a:p>
        </p:txBody>
      </p:sp>
      <p:sp>
        <p:nvSpPr>
          <p:cNvPr id="366" name="Shape 366"/>
          <p:cNvSpPr txBox="1"/>
          <p:nvPr/>
        </p:nvSpPr>
        <p:spPr>
          <a:xfrm>
            <a:off x="3236272" y="230343"/>
            <a:ext cx="8314797" cy="756196"/>
          </a:xfrm>
          <a:prstGeom prst="rect">
            <a:avLst/>
          </a:prstGeom>
          <a:noFill/>
          <a:ln>
            <a:noFill/>
          </a:ln>
        </p:spPr>
        <p:txBody>
          <a:bodyPr lIns="91425" tIns="45700" rIns="91425" bIns="45700" anchor="t" anchorCtr="0">
            <a:noAutofit/>
          </a:bodyPr>
          <a:lstStyle/>
          <a:p>
            <a:pPr algn="ctr">
              <a:buSzPct val="25000"/>
            </a:pPr>
            <a:r>
              <a:rPr lang="en-US" sz="3200" b="1" dirty="0">
                <a:solidFill>
                  <a:srgbClr val="002060"/>
                </a:solidFill>
                <a:latin typeface="Calibri"/>
                <a:ea typeface="Calibri"/>
                <a:cs typeface="Calibri"/>
                <a:sym typeface="Calibri"/>
              </a:rPr>
              <a:t>Minnesota Statewide Organization-Wide Training Infrastructure</a:t>
            </a:r>
          </a:p>
        </p:txBody>
      </p:sp>
      <p:sp>
        <p:nvSpPr>
          <p:cNvPr id="367" name="Shape 367"/>
          <p:cNvSpPr txBox="1"/>
          <p:nvPr/>
        </p:nvSpPr>
        <p:spPr>
          <a:xfrm>
            <a:off x="280456" y="975912"/>
            <a:ext cx="4328119" cy="1851848"/>
          </a:xfrm>
          <a:prstGeom prst="rect">
            <a:avLst/>
          </a:prstGeom>
          <a:noFill/>
          <a:ln>
            <a:noFill/>
          </a:ln>
        </p:spPr>
        <p:txBody>
          <a:bodyPr lIns="91425" tIns="45700" rIns="91425" bIns="45700" anchor="t" anchorCtr="0">
            <a:noAutofit/>
          </a:bodyPr>
          <a:lstStyle/>
          <a:p>
            <a:pPr>
              <a:buSzPct val="25000"/>
            </a:pPr>
            <a:r>
              <a:rPr lang="en-US" sz="1867" b="1" dirty="0">
                <a:solidFill>
                  <a:schemeClr val="bg2">
                    <a:lumMod val="50000"/>
                  </a:schemeClr>
                </a:solidFill>
                <a:ea typeface="Calibri"/>
                <a:cs typeface="Calibri"/>
                <a:sym typeface="Calibri"/>
              </a:rPr>
              <a:t>Training Layers</a:t>
            </a:r>
          </a:p>
          <a:p>
            <a:pPr>
              <a:buSzPct val="25000"/>
            </a:pPr>
            <a:endParaRPr lang="en-US" sz="1867" b="1" dirty="0">
              <a:solidFill>
                <a:schemeClr val="bg2">
                  <a:lumMod val="50000"/>
                </a:schemeClr>
              </a:solidFill>
              <a:ea typeface="Calibri"/>
              <a:cs typeface="Calibri"/>
              <a:sym typeface="Calibri"/>
            </a:endParaRPr>
          </a:p>
          <a:p>
            <a:pPr marL="214308" indent="-214308">
              <a:buClr>
                <a:schemeClr val="dk1"/>
              </a:buClr>
              <a:buSzPct val="100000"/>
              <a:buFont typeface="Arial"/>
              <a:buChar char="•"/>
            </a:pPr>
            <a:r>
              <a:rPr lang="en-US" sz="1867" dirty="0">
                <a:solidFill>
                  <a:schemeClr val="bg2">
                    <a:lumMod val="50000"/>
                  </a:schemeClr>
                </a:solidFill>
                <a:ea typeface="Calibri"/>
                <a:cs typeface="Calibri"/>
                <a:sym typeface="Calibri"/>
              </a:rPr>
              <a:t>Team Training (T1)</a:t>
            </a:r>
          </a:p>
          <a:p>
            <a:pPr marL="214308" indent="-214308">
              <a:buClr>
                <a:schemeClr val="dk1"/>
              </a:buClr>
              <a:buSzPct val="100000"/>
              <a:buFont typeface="Arial"/>
              <a:buChar char="•"/>
            </a:pPr>
            <a:r>
              <a:rPr lang="en-US" sz="1867" dirty="0">
                <a:solidFill>
                  <a:schemeClr val="bg2">
                    <a:lumMod val="50000"/>
                  </a:schemeClr>
                </a:solidFill>
                <a:ea typeface="Calibri"/>
                <a:cs typeface="Calibri"/>
                <a:sym typeface="Calibri"/>
              </a:rPr>
              <a:t>PCT Trainers/Coach Training (T1)</a:t>
            </a:r>
          </a:p>
          <a:p>
            <a:pPr marL="214308" indent="-214308">
              <a:buClr>
                <a:schemeClr val="dk1"/>
              </a:buClr>
              <a:buSzPct val="100000"/>
              <a:buFont typeface="Arial"/>
              <a:buChar char="•"/>
            </a:pPr>
            <a:r>
              <a:rPr lang="en-US" sz="1867" dirty="0">
                <a:solidFill>
                  <a:schemeClr val="bg2">
                    <a:lumMod val="50000"/>
                  </a:schemeClr>
                </a:solidFill>
                <a:ea typeface="Calibri"/>
                <a:cs typeface="Calibri"/>
                <a:sym typeface="Calibri"/>
              </a:rPr>
              <a:t>Picture of a Life Planners/Trainers</a:t>
            </a:r>
          </a:p>
          <a:p>
            <a:pPr marL="214308" indent="-214308">
              <a:buClr>
                <a:schemeClr val="dk1"/>
              </a:buClr>
              <a:buSzPct val="100000"/>
              <a:buFont typeface="Arial"/>
              <a:buChar char="•"/>
            </a:pPr>
            <a:r>
              <a:rPr lang="en-US" sz="1867" dirty="0">
                <a:solidFill>
                  <a:schemeClr val="bg2">
                    <a:lumMod val="50000"/>
                  </a:schemeClr>
                </a:solidFill>
                <a:ea typeface="Calibri"/>
                <a:cs typeface="Calibri"/>
                <a:sym typeface="Calibri"/>
              </a:rPr>
              <a:t>PBS Facilitators</a:t>
            </a:r>
          </a:p>
          <a:p>
            <a:pPr marL="285744" indent="-285744">
              <a:buClr>
                <a:schemeClr val="dk1"/>
              </a:buClr>
              <a:buSzPct val="100000"/>
              <a:buFont typeface="Arial"/>
              <a:buChar char="•"/>
            </a:pPr>
            <a:endParaRPr lang="en-US" sz="1867" dirty="0">
              <a:solidFill>
                <a:schemeClr val="dk1"/>
              </a:solidFill>
              <a:latin typeface="Calibri"/>
              <a:ea typeface="Calibri"/>
              <a:cs typeface="Calibri"/>
              <a:sym typeface="Calibri"/>
            </a:endParaRPr>
          </a:p>
        </p:txBody>
      </p:sp>
      <p:sp>
        <p:nvSpPr>
          <p:cNvPr id="2" name="Rectangle 1"/>
          <p:cNvSpPr/>
          <p:nvPr/>
        </p:nvSpPr>
        <p:spPr>
          <a:xfrm>
            <a:off x="9739102" y="5285960"/>
            <a:ext cx="2882035" cy="369332"/>
          </a:xfrm>
          <a:prstGeom prst="rect">
            <a:avLst/>
          </a:prstGeom>
        </p:spPr>
        <p:txBody>
          <a:bodyPr wrap="square">
            <a:spAutoFit/>
          </a:bodyPr>
          <a:lstStyle/>
          <a:p>
            <a:pPr>
              <a:buSzPct val="25000"/>
            </a:pPr>
            <a:r>
              <a:rPr lang="en-US" sz="1800" b="1" dirty="0">
                <a:solidFill>
                  <a:schemeClr val="bg2">
                    <a:lumMod val="50000"/>
                  </a:schemeClr>
                </a:solidFill>
                <a:latin typeface="Calibri" panose="020F0502020204030204" pitchFamily="34" charset="0"/>
                <a:ea typeface="Calibri"/>
                <a:cs typeface="Calibri" panose="020F0502020204030204" pitchFamily="34" charset="0"/>
                <a:sym typeface="Calibri"/>
              </a:rPr>
              <a:t>Cohort 3 &amp; 4</a:t>
            </a:r>
          </a:p>
        </p:txBody>
      </p:sp>
      <p:sp>
        <p:nvSpPr>
          <p:cNvPr id="4" name="TextBox 3"/>
          <p:cNvSpPr txBox="1"/>
          <p:nvPr/>
        </p:nvSpPr>
        <p:spPr>
          <a:xfrm>
            <a:off x="339662" y="5592863"/>
            <a:ext cx="2882953" cy="923330"/>
          </a:xfrm>
          <a:prstGeom prst="rect">
            <a:avLst/>
          </a:prstGeom>
          <a:noFill/>
        </p:spPr>
        <p:txBody>
          <a:bodyPr wrap="square" rtlCol="0">
            <a:spAutoFit/>
          </a:bodyPr>
          <a:lstStyle/>
          <a:p>
            <a:r>
              <a:rPr lang="en-US" sz="1800" b="1" dirty="0">
                <a:solidFill>
                  <a:schemeClr val="bg2">
                    <a:lumMod val="50000"/>
                  </a:schemeClr>
                </a:solidFill>
              </a:rPr>
              <a:t>Teams Trained = 29</a:t>
            </a:r>
          </a:p>
          <a:p>
            <a:r>
              <a:rPr lang="en-US" sz="1800" b="1" dirty="0">
                <a:solidFill>
                  <a:schemeClr val="bg2">
                    <a:lumMod val="50000"/>
                  </a:schemeClr>
                </a:solidFill>
              </a:rPr>
              <a:t>Teams with TOET = 22</a:t>
            </a:r>
          </a:p>
          <a:p>
            <a:r>
              <a:rPr lang="en-US" sz="1800" b="1" dirty="0">
                <a:solidFill>
                  <a:schemeClr val="bg2">
                    <a:lumMod val="50000"/>
                  </a:schemeClr>
                </a:solidFill>
              </a:rPr>
              <a:t>Organizations = 10</a:t>
            </a:r>
          </a:p>
        </p:txBody>
      </p:sp>
      <p:pic>
        <p:nvPicPr>
          <p:cNvPr id="3" name="Picture 2">
            <a:extLst>
              <a:ext uri="{FF2B5EF4-FFF2-40B4-BE49-F238E27FC236}">
                <a16:creationId xmlns:a16="http://schemas.microsoft.com/office/drawing/2014/main" id="{8F5F391E-04FF-7875-5A71-A98E89A34ED9}"/>
              </a:ext>
            </a:extLst>
          </p:cNvPr>
          <p:cNvPicPr>
            <a:picLocks noChangeAspect="1"/>
          </p:cNvPicPr>
          <p:nvPr/>
        </p:nvPicPr>
        <p:blipFill rotWithShape="1">
          <a:blip r:embed="rId3"/>
          <a:srcRect l="38750" t="22284" r="35972" b="21420"/>
          <a:stretch/>
        </p:blipFill>
        <p:spPr>
          <a:xfrm>
            <a:off x="4369910" y="1195000"/>
            <a:ext cx="4526432" cy="5670481"/>
          </a:xfrm>
          <a:prstGeom prst="rect">
            <a:avLst/>
          </a:prstGeom>
        </p:spPr>
      </p:pic>
      <p:sp>
        <p:nvSpPr>
          <p:cNvPr id="5" name="Shape 358">
            <a:extLst>
              <a:ext uri="{FF2B5EF4-FFF2-40B4-BE49-F238E27FC236}">
                <a16:creationId xmlns:a16="http://schemas.microsoft.com/office/drawing/2014/main" id="{A06906DF-CE0A-BFCF-AB44-893A0F798D9F}"/>
              </a:ext>
            </a:extLst>
          </p:cNvPr>
          <p:cNvSpPr/>
          <p:nvPr/>
        </p:nvSpPr>
        <p:spPr>
          <a:xfrm>
            <a:off x="7002387" y="2723891"/>
            <a:ext cx="1319773" cy="846616"/>
          </a:xfrm>
          <a:prstGeom prst="ellipse">
            <a:avLst/>
          </a:prstGeom>
          <a:noFill/>
          <a:ln w="38100" cap="flat" cmpd="sng">
            <a:solidFill>
              <a:srgbClr val="000000"/>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6" name="Shape 357">
            <a:extLst>
              <a:ext uri="{FF2B5EF4-FFF2-40B4-BE49-F238E27FC236}">
                <a16:creationId xmlns:a16="http://schemas.microsoft.com/office/drawing/2014/main" id="{C4729972-C81B-C6B3-9EBC-1F163BD9CDA2}"/>
              </a:ext>
            </a:extLst>
          </p:cNvPr>
          <p:cNvSpPr/>
          <p:nvPr/>
        </p:nvSpPr>
        <p:spPr>
          <a:xfrm>
            <a:off x="4244349" y="3836871"/>
            <a:ext cx="1477481" cy="913016"/>
          </a:xfrm>
          <a:prstGeom prst="ellipse">
            <a:avLst/>
          </a:prstGeom>
          <a:noFill/>
          <a:ln w="38100"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7" name="Shape 359">
            <a:extLst>
              <a:ext uri="{FF2B5EF4-FFF2-40B4-BE49-F238E27FC236}">
                <a16:creationId xmlns:a16="http://schemas.microsoft.com/office/drawing/2014/main" id="{7B8CDAF9-A0F8-216D-C1D9-EBBED1F30562}"/>
              </a:ext>
            </a:extLst>
          </p:cNvPr>
          <p:cNvSpPr/>
          <p:nvPr/>
        </p:nvSpPr>
        <p:spPr>
          <a:xfrm>
            <a:off x="6096000" y="4074538"/>
            <a:ext cx="1382527" cy="793817"/>
          </a:xfrm>
          <a:prstGeom prst="ellipse">
            <a:avLst/>
          </a:prstGeom>
          <a:noFill/>
          <a:ln w="38100" cap="flat" cmpd="sng">
            <a:solidFill>
              <a:srgbClr val="000000"/>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8" name="Shape 359">
            <a:extLst>
              <a:ext uri="{FF2B5EF4-FFF2-40B4-BE49-F238E27FC236}">
                <a16:creationId xmlns:a16="http://schemas.microsoft.com/office/drawing/2014/main" id="{CB00B933-4223-FE83-9C19-388AE5E72C89}"/>
              </a:ext>
            </a:extLst>
          </p:cNvPr>
          <p:cNvSpPr/>
          <p:nvPr/>
        </p:nvSpPr>
        <p:spPr>
          <a:xfrm>
            <a:off x="6011143" y="4975477"/>
            <a:ext cx="1382527" cy="793817"/>
          </a:xfrm>
          <a:prstGeom prst="ellipse">
            <a:avLst/>
          </a:prstGeom>
          <a:noFill/>
          <a:ln w="38100" cap="flat" cmpd="sng">
            <a:solidFill>
              <a:srgbClr val="000000"/>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algn="ctr"/>
            <a:endParaRPr sz="1800">
              <a:solidFill>
                <a:schemeClr val="lt1"/>
              </a:solidFill>
              <a:latin typeface="Calibri"/>
              <a:ea typeface="Calibri"/>
              <a:cs typeface="Calibri"/>
              <a:sym typeface="Calibri"/>
            </a:endParaRPr>
          </a:p>
        </p:txBody>
      </p:sp>
      <p:cxnSp>
        <p:nvCxnSpPr>
          <p:cNvPr id="10" name="Straight Arrow Connector 9">
            <a:extLst>
              <a:ext uri="{FF2B5EF4-FFF2-40B4-BE49-F238E27FC236}">
                <a16:creationId xmlns:a16="http://schemas.microsoft.com/office/drawing/2014/main" id="{021B6062-0734-64BD-D617-54A866439B02}"/>
              </a:ext>
            </a:extLst>
          </p:cNvPr>
          <p:cNvCxnSpPr/>
          <p:nvPr/>
        </p:nvCxnSpPr>
        <p:spPr>
          <a:xfrm flipH="1">
            <a:off x="8896342" y="4309071"/>
            <a:ext cx="644690" cy="0"/>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843EE6D-8D50-E3AC-E8D3-03DB79C9DE60}"/>
              </a:ext>
            </a:extLst>
          </p:cNvPr>
          <p:cNvCxnSpPr/>
          <p:nvPr/>
        </p:nvCxnSpPr>
        <p:spPr>
          <a:xfrm flipH="1">
            <a:off x="8896342" y="3221632"/>
            <a:ext cx="644690" cy="0"/>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8BB6CBF-DC36-FD53-380B-EEAA19A2AD6D}"/>
              </a:ext>
            </a:extLst>
          </p:cNvPr>
          <p:cNvCxnSpPr/>
          <p:nvPr/>
        </p:nvCxnSpPr>
        <p:spPr>
          <a:xfrm flipH="1">
            <a:off x="8867152" y="5488550"/>
            <a:ext cx="644690" cy="0"/>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A26FDF-296D-085D-8AB3-163905D01874}"/>
              </a:ext>
            </a:extLst>
          </p:cNvPr>
          <p:cNvCxnSpPr/>
          <p:nvPr/>
        </p:nvCxnSpPr>
        <p:spPr>
          <a:xfrm>
            <a:off x="3084854" y="4238151"/>
            <a:ext cx="6444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08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3AFFDE-EBE9-325F-C374-6F03A0472434}"/>
              </a:ext>
            </a:extLst>
          </p:cNvPr>
          <p:cNvSpPr>
            <a:spLocks noGrp="1"/>
          </p:cNvSpPr>
          <p:nvPr>
            <p:ph type="title"/>
          </p:nvPr>
        </p:nvSpPr>
        <p:spPr>
          <a:xfrm>
            <a:off x="838199" y="35483"/>
            <a:ext cx="10515600" cy="1325563"/>
          </a:xfrm>
        </p:spPr>
        <p:txBody>
          <a:bodyPr>
            <a:normAutofit/>
          </a:bodyPr>
          <a:lstStyle/>
          <a:p>
            <a:pPr algn="ctr"/>
            <a:r>
              <a:rPr lang="en-US" sz="3200" b="1" dirty="0">
                <a:solidFill>
                  <a:srgbClr val="000000"/>
                </a:solidFill>
                <a:effectLst/>
                <a:latin typeface="Times New Roman" panose="02020603050405020304" pitchFamily="18" charset="0"/>
                <a:ea typeface="Times New Roman" panose="02020603050405020304" pitchFamily="18" charset="0"/>
              </a:rPr>
              <a:t>TOET Scores Across All Provider Organizations </a:t>
            </a:r>
            <a:br>
              <a:rPr lang="en-US" sz="3200" b="1" dirty="0">
                <a:solidFill>
                  <a:srgbClr val="000000"/>
                </a:solidFill>
                <a:effectLst/>
                <a:latin typeface="Times New Roman" panose="02020603050405020304" pitchFamily="18" charset="0"/>
                <a:ea typeface="Times New Roman" panose="02020603050405020304" pitchFamily="18" charset="0"/>
              </a:rPr>
            </a:br>
            <a:r>
              <a:rPr lang="en-US" sz="3200" b="1" dirty="0">
                <a:solidFill>
                  <a:srgbClr val="000000"/>
                </a:solidFill>
                <a:effectLst/>
                <a:latin typeface="Times New Roman" panose="02020603050405020304" pitchFamily="18" charset="0"/>
                <a:ea typeface="Times New Roman" panose="02020603050405020304" pitchFamily="18" charset="0"/>
              </a:rPr>
              <a:t>Six+ Years of Implementation</a:t>
            </a:r>
            <a:endParaRPr lang="en-US" sz="3200" b="1" dirty="0"/>
          </a:p>
        </p:txBody>
      </p:sp>
      <p:pic>
        <p:nvPicPr>
          <p:cNvPr id="8" name="Content Placeholder 7">
            <a:extLst>
              <a:ext uri="{FF2B5EF4-FFF2-40B4-BE49-F238E27FC236}">
                <a16:creationId xmlns:a16="http://schemas.microsoft.com/office/drawing/2014/main" id="{3A6588FF-6105-1306-658F-05787291B46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6488" y="1255159"/>
            <a:ext cx="11119022" cy="4540146"/>
          </a:xfrm>
          <a:prstGeom prst="rect">
            <a:avLst/>
          </a:prstGeom>
        </p:spPr>
      </p:pic>
      <p:sp>
        <p:nvSpPr>
          <p:cNvPr id="9" name="TextBox 8">
            <a:extLst>
              <a:ext uri="{FF2B5EF4-FFF2-40B4-BE49-F238E27FC236}">
                <a16:creationId xmlns:a16="http://schemas.microsoft.com/office/drawing/2014/main" id="{2E58DF07-9285-F8F7-F7DC-E655D0DBD4B1}"/>
              </a:ext>
            </a:extLst>
          </p:cNvPr>
          <p:cNvSpPr txBox="1"/>
          <p:nvPr/>
        </p:nvSpPr>
        <p:spPr>
          <a:xfrm>
            <a:off x="177420" y="5602841"/>
            <a:ext cx="11837160" cy="738664"/>
          </a:xfrm>
          <a:prstGeom prst="rect">
            <a:avLst/>
          </a:prstGeom>
          <a:noFill/>
        </p:spPr>
        <p:txBody>
          <a:bodyPr wrap="square" rtlCol="0">
            <a:spAutoFit/>
          </a:bodyPr>
          <a:lstStyle/>
          <a:p>
            <a:r>
              <a:rPr lang="en-US" i="1" dirty="0">
                <a:solidFill>
                  <a:srgbClr val="000000"/>
                </a:solidFill>
                <a:effectLst/>
                <a:latin typeface="Times New Roman" panose="02020603050405020304" pitchFamily="18" charset="0"/>
                <a:ea typeface="Times New Roman" panose="02020603050405020304" pitchFamily="18" charset="0"/>
              </a:rPr>
              <a:t>Notes: TOET scores across participating organizations reflecting over six years of participation in TA. Organization 1 is the Case Study example. *Organizations participating that </a:t>
            </a:r>
            <a:r>
              <a:rPr lang="en-US" i="1" dirty="0" err="1">
                <a:solidFill>
                  <a:srgbClr val="000000"/>
                </a:solidFill>
                <a:effectLst/>
                <a:latin typeface="Times New Roman" panose="02020603050405020304" pitchFamily="18" charset="0"/>
                <a:ea typeface="Times New Roman" panose="02020603050405020304" pitchFamily="18" charset="0"/>
              </a:rPr>
              <a:t>attrited</a:t>
            </a:r>
            <a:r>
              <a:rPr lang="en-US" i="1" dirty="0">
                <a:solidFill>
                  <a:srgbClr val="000000"/>
                </a:solidFill>
                <a:effectLst/>
                <a:latin typeface="Times New Roman" panose="02020603050405020304" pitchFamily="18" charset="0"/>
                <a:ea typeface="Times New Roman" panose="02020603050405020304" pitchFamily="18" charset="0"/>
              </a:rPr>
              <a:t>. **Organizations that were part any earlier PC training funded by the state but became actively involved in the cohort model. </a:t>
            </a: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10" name="TextBox 9">
            <a:extLst>
              <a:ext uri="{FF2B5EF4-FFF2-40B4-BE49-F238E27FC236}">
                <a16:creationId xmlns:a16="http://schemas.microsoft.com/office/drawing/2014/main" id="{DC3D4B49-2E40-4A51-CE18-207676E0104C}"/>
              </a:ext>
            </a:extLst>
          </p:cNvPr>
          <p:cNvSpPr txBox="1"/>
          <p:nvPr/>
        </p:nvSpPr>
        <p:spPr>
          <a:xfrm>
            <a:off x="177420" y="6250290"/>
            <a:ext cx="12014580" cy="738665"/>
          </a:xfrm>
          <a:prstGeom prst="rect">
            <a:avLst/>
          </a:prstGeom>
          <a:noFill/>
        </p:spPr>
        <p:txBody>
          <a:bodyPr wrap="square" rtlCol="0">
            <a:spAutoFit/>
          </a:bodyPr>
          <a:lstStyle/>
          <a:p>
            <a:r>
              <a:rPr lang="en-US" sz="1400" dirty="0">
                <a:solidFill>
                  <a:srgbClr val="000000"/>
                </a:solidFill>
                <a:effectLst/>
                <a:latin typeface="Times New Roman" panose="02020603050405020304" pitchFamily="18" charset="0"/>
                <a:ea typeface="Times New Roman" panose="02020603050405020304" pitchFamily="18" charset="0"/>
              </a:rPr>
              <a:t>Freeman, R., </a:t>
            </a:r>
            <a:r>
              <a:rPr lang="en-US" sz="1400" dirty="0" err="1">
                <a:solidFill>
                  <a:srgbClr val="000000"/>
                </a:solidFill>
                <a:effectLst/>
                <a:latin typeface="Times New Roman" panose="02020603050405020304" pitchFamily="18" charset="0"/>
                <a:ea typeface="Times New Roman" panose="02020603050405020304" pitchFamily="18" charset="0"/>
              </a:rPr>
              <a:t>Simacek</a:t>
            </a:r>
            <a:r>
              <a:rPr lang="en-US" sz="1400" dirty="0">
                <a:solidFill>
                  <a:srgbClr val="000000"/>
                </a:solidFill>
                <a:effectLst/>
                <a:latin typeface="Times New Roman" panose="02020603050405020304" pitchFamily="18" charset="0"/>
                <a:ea typeface="Times New Roman" panose="02020603050405020304" pitchFamily="18" charset="0"/>
              </a:rPr>
              <a:t>, J., Jeffrey-Pearsall, J., Lee, S., Khalif, M., &amp; </a:t>
            </a:r>
            <a:r>
              <a:rPr lang="en-US" sz="1400" dirty="0" err="1">
                <a:solidFill>
                  <a:srgbClr val="000000"/>
                </a:solidFill>
                <a:effectLst/>
                <a:latin typeface="Times New Roman" panose="02020603050405020304" pitchFamily="18" charset="0"/>
                <a:ea typeface="Times New Roman" panose="02020603050405020304" pitchFamily="18" charset="0"/>
              </a:rPr>
              <a:t>Oteman</a:t>
            </a:r>
            <a:r>
              <a:rPr lang="en-US" sz="1400" dirty="0">
                <a:solidFill>
                  <a:srgbClr val="000000"/>
                </a:solidFill>
                <a:effectLst/>
                <a:latin typeface="Times New Roman" panose="02020603050405020304" pitchFamily="18" charset="0"/>
                <a:ea typeface="Times New Roman" panose="02020603050405020304" pitchFamily="18" charset="0"/>
              </a:rPr>
              <a:t>, Q. (2022). </a:t>
            </a:r>
            <a:r>
              <a:rPr lang="en-US" sz="1400" i="1" dirty="0">
                <a:solidFill>
                  <a:srgbClr val="000000"/>
                </a:solidFill>
                <a:effectLst/>
                <a:latin typeface="Times New Roman" panose="02020603050405020304" pitchFamily="18" charset="0"/>
                <a:ea typeface="Times New Roman" panose="02020603050405020304" pitchFamily="18" charset="0"/>
              </a:rPr>
              <a:t>Development of the Tiered Onsite Evaluation Tool (TOET) for organization-wide person-centered positive behavior support</a:t>
            </a:r>
            <a:r>
              <a:rPr lang="en-US" sz="1400" dirty="0">
                <a:solidFill>
                  <a:srgbClr val="000000"/>
                </a:solidFill>
                <a:effectLst/>
                <a:latin typeface="Times New Roman" panose="02020603050405020304" pitchFamily="18" charset="0"/>
                <a:ea typeface="Times New Roman" panose="02020603050405020304" pitchFamily="18" charset="0"/>
              </a:rPr>
              <a:t>. Accepted with revisions. </a:t>
            </a:r>
            <a:r>
              <a:rPr lang="en-US" sz="1400" i="1" dirty="0">
                <a:solidFill>
                  <a:srgbClr val="000000"/>
                </a:solidFill>
                <a:effectLst/>
                <a:latin typeface="Times New Roman" panose="02020603050405020304" pitchFamily="18" charset="0"/>
                <a:ea typeface="Times New Roman" panose="02020603050405020304" pitchFamily="18" charset="0"/>
              </a:rPr>
              <a:t>Journal of Positive Behavior Interventions.</a:t>
            </a:r>
            <a:endParaRPr lang="en-US" sz="14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4128635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D0A8D-E588-1D44-A899-724790995E0E}"/>
              </a:ext>
            </a:extLst>
          </p:cNvPr>
          <p:cNvSpPr>
            <a:spLocks noGrp="1"/>
          </p:cNvSpPr>
          <p:nvPr>
            <p:ph type="title"/>
          </p:nvPr>
        </p:nvSpPr>
        <p:spPr>
          <a:xfrm>
            <a:off x="3781425" y="1500190"/>
            <a:ext cx="4629150" cy="471445"/>
          </a:xfrm>
        </p:spPr>
        <p:txBody>
          <a:bodyPr>
            <a:normAutofit/>
          </a:bodyPr>
          <a:lstStyle/>
          <a:p>
            <a:pPr algn="ctr"/>
            <a:r>
              <a:rPr lang="en-US" sz="1800" dirty="0"/>
              <a:t>Free Resources - Visit MNPSP.ORG</a:t>
            </a:r>
          </a:p>
        </p:txBody>
      </p:sp>
      <p:pic>
        <p:nvPicPr>
          <p:cNvPr id="6" name="Picture 5" descr="A screenshot of the Minnesota Positive Supports Website homepage with the Training Materials section circled in red.">
            <a:extLst>
              <a:ext uri="{FF2B5EF4-FFF2-40B4-BE49-F238E27FC236}">
                <a16:creationId xmlns:a16="http://schemas.microsoft.com/office/drawing/2014/main" id="{F4EBE6CE-9CB1-8542-9813-D32161F3A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436" y="1337380"/>
            <a:ext cx="7756857" cy="5283250"/>
          </a:xfrm>
          <a:prstGeom prst="rect">
            <a:avLst/>
          </a:prstGeom>
        </p:spPr>
      </p:pic>
      <p:sp>
        <p:nvSpPr>
          <p:cNvPr id="2" name="TextBox 1">
            <a:extLst>
              <a:ext uri="{FF2B5EF4-FFF2-40B4-BE49-F238E27FC236}">
                <a16:creationId xmlns:a16="http://schemas.microsoft.com/office/drawing/2014/main" id="{7887D415-2B33-A742-9080-7B92895E797E}"/>
              </a:ext>
            </a:extLst>
          </p:cNvPr>
          <p:cNvSpPr txBox="1"/>
          <p:nvPr/>
        </p:nvSpPr>
        <p:spPr>
          <a:xfrm>
            <a:off x="991686" y="412327"/>
            <a:ext cx="10208627" cy="646331"/>
          </a:xfrm>
          <a:prstGeom prst="rect">
            <a:avLst/>
          </a:prstGeom>
          <a:noFill/>
        </p:spPr>
        <p:txBody>
          <a:bodyPr wrap="square" rtlCol="0">
            <a:spAutoFit/>
          </a:bodyPr>
          <a:lstStyle/>
          <a:p>
            <a:pPr algn="ctr"/>
            <a:r>
              <a:rPr lang="en-US" sz="3600" b="1" dirty="0"/>
              <a:t>MNPSP.ORG Website Training Materials Page</a:t>
            </a:r>
          </a:p>
        </p:txBody>
      </p:sp>
      <p:sp>
        <p:nvSpPr>
          <p:cNvPr id="3" name="Oval 2" descr="Red circle on a screenshot of the mnpsp.org website home page. The circle is around the training materials tab." title="mnpsp.org website training materials page">
            <a:extLst>
              <a:ext uri="{FF2B5EF4-FFF2-40B4-BE49-F238E27FC236}">
                <a16:creationId xmlns:a16="http://schemas.microsoft.com/office/drawing/2014/main" id="{322AC145-073B-2745-AA88-97628C9E2604}"/>
              </a:ext>
            </a:extLst>
          </p:cNvPr>
          <p:cNvSpPr/>
          <p:nvPr/>
        </p:nvSpPr>
        <p:spPr>
          <a:xfrm>
            <a:off x="4256929" y="2134445"/>
            <a:ext cx="989351" cy="70453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9309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g21a131d8759_0_237"/>
          <p:cNvPicPr preferRelativeResize="0"/>
          <p:nvPr/>
        </p:nvPicPr>
        <p:blipFill>
          <a:blip r:embed="rId3">
            <a:alphaModFix/>
          </a:blip>
          <a:stretch>
            <a:fillRect/>
          </a:stretch>
        </p:blipFill>
        <p:spPr>
          <a:xfrm>
            <a:off x="1145812" y="55550"/>
            <a:ext cx="9900375" cy="6746900"/>
          </a:xfrm>
          <a:prstGeom prst="rect">
            <a:avLst/>
          </a:prstGeom>
          <a:noFill/>
          <a:ln>
            <a:noFill/>
          </a:ln>
        </p:spPr>
      </p:pic>
      <p:sp>
        <p:nvSpPr>
          <p:cNvPr id="194" name="Google Shape;194;g21a131d8759_0_237"/>
          <p:cNvSpPr/>
          <p:nvPr/>
        </p:nvSpPr>
        <p:spPr>
          <a:xfrm>
            <a:off x="4007100" y="1174125"/>
            <a:ext cx="1400400" cy="4848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5" name="Google Shape;195;g21a131d8759_0_237"/>
          <p:cNvCxnSpPr/>
          <p:nvPr/>
        </p:nvCxnSpPr>
        <p:spPr>
          <a:xfrm flipH="1">
            <a:off x="5497075" y="833025"/>
            <a:ext cx="1400400" cy="430800"/>
          </a:xfrm>
          <a:prstGeom prst="straightConnector1">
            <a:avLst/>
          </a:prstGeom>
          <a:noFill/>
          <a:ln w="38100" cap="flat" cmpd="sng">
            <a:solidFill>
              <a:schemeClr val="accent2"/>
            </a:solidFill>
            <a:prstDash val="solid"/>
            <a:round/>
            <a:headEnd type="none" w="med" len="med"/>
            <a:tailEnd type="triangle" w="med" len="med"/>
          </a:ln>
        </p:spPr>
      </p:cxnSp>
      <p:sp>
        <p:nvSpPr>
          <p:cNvPr id="196" name="Google Shape;196;g21a131d8759_0_237"/>
          <p:cNvSpPr txBox="1"/>
          <p:nvPr/>
        </p:nvSpPr>
        <p:spPr>
          <a:xfrm>
            <a:off x="7008305" y="262393"/>
            <a:ext cx="4578525" cy="11541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dirty="0">
                <a:solidFill>
                  <a:schemeClr val="accent2"/>
                </a:solidFill>
                <a:latin typeface="Open Sans"/>
                <a:ea typeface="Open Sans"/>
                <a:cs typeface="Open Sans"/>
                <a:sym typeface="Open Sans"/>
              </a:rPr>
              <a:t>Select Training Materials</a:t>
            </a:r>
          </a:p>
          <a:p>
            <a:pPr marL="0" lvl="0" indent="0" algn="l" rtl="0">
              <a:spcBef>
                <a:spcPts val="0"/>
              </a:spcBef>
              <a:spcAft>
                <a:spcPts val="0"/>
              </a:spcAft>
              <a:buNone/>
            </a:pPr>
            <a:endParaRPr lang="en-US" sz="2100" b="1" dirty="0">
              <a:solidFill>
                <a:schemeClr val="accent2"/>
              </a:solidFill>
              <a:latin typeface="Open Sans"/>
              <a:ea typeface="Open Sans"/>
              <a:cs typeface="Open Sans"/>
              <a:sym typeface="Open Sans"/>
            </a:endParaRPr>
          </a:p>
          <a:p>
            <a:pPr marL="0" lvl="0" indent="0" algn="l" rtl="0">
              <a:spcBef>
                <a:spcPts val="0"/>
              </a:spcBef>
              <a:spcAft>
                <a:spcPts val="0"/>
              </a:spcAft>
              <a:buNone/>
            </a:pPr>
            <a:r>
              <a:rPr lang="en-US" sz="2100" b="1" dirty="0">
                <a:solidFill>
                  <a:schemeClr val="accent2"/>
                </a:solidFill>
                <a:latin typeface="Open Sans"/>
                <a:ea typeface="Open Sans"/>
                <a:cs typeface="Open Sans"/>
                <a:sym typeface="Open Sans"/>
              </a:rPr>
              <a:t>Then Implementation Resources</a:t>
            </a:r>
            <a:endParaRPr sz="2100" b="1" dirty="0">
              <a:solidFill>
                <a:schemeClr val="accent2"/>
              </a:solidFill>
              <a:latin typeface="Open Sans"/>
              <a:ea typeface="Open Sans"/>
              <a:cs typeface="Open Sans"/>
              <a:sym typeface="Open Sans"/>
            </a:endParaRPr>
          </a:p>
        </p:txBody>
      </p:sp>
    </p:spTree>
    <p:extLst>
      <p:ext uri="{BB962C8B-B14F-4D97-AF65-F5344CB8AC3E}">
        <p14:creationId xmlns:p14="http://schemas.microsoft.com/office/powerpoint/2010/main" val="3809422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A215-1F63-D043-8B9C-74FCAE71B6A5}"/>
              </a:ext>
            </a:extLst>
          </p:cNvPr>
          <p:cNvSpPr>
            <a:spLocks noGrp="1"/>
          </p:cNvSpPr>
          <p:nvPr>
            <p:ph type="title"/>
          </p:nvPr>
        </p:nvSpPr>
        <p:spPr/>
        <p:txBody>
          <a:bodyPr>
            <a:normAutofit/>
          </a:bodyPr>
          <a:lstStyle/>
          <a:p>
            <a:pPr algn="ctr"/>
            <a:r>
              <a:rPr lang="en-US" dirty="0">
                <a:solidFill>
                  <a:schemeClr val="tx1"/>
                </a:solidFill>
              </a:rPr>
              <a:t>Minnesota PBS VALUES</a:t>
            </a:r>
          </a:p>
        </p:txBody>
      </p:sp>
      <p:sp>
        <p:nvSpPr>
          <p:cNvPr id="3" name="Content Placeholder 2">
            <a:extLst>
              <a:ext uri="{FF2B5EF4-FFF2-40B4-BE49-F238E27FC236}">
                <a16:creationId xmlns:a16="http://schemas.microsoft.com/office/drawing/2014/main" id="{1BBD1E91-ED56-A84C-A702-B3D5679C9D58}"/>
              </a:ext>
            </a:extLst>
          </p:cNvPr>
          <p:cNvSpPr>
            <a:spLocks noGrp="1"/>
          </p:cNvSpPr>
          <p:nvPr>
            <p:ph sz="half" idx="1"/>
          </p:nvPr>
        </p:nvSpPr>
        <p:spPr>
          <a:xfrm>
            <a:off x="2633773" y="1576392"/>
            <a:ext cx="7855103" cy="4671970"/>
          </a:xfrm>
        </p:spPr>
        <p:txBody>
          <a:bodyPr>
            <a:normAutofit fontScale="70000" lnSpcReduction="20000"/>
          </a:bodyPr>
          <a:lstStyle/>
          <a:p>
            <a:pPr marL="0" indent="0">
              <a:buNone/>
            </a:pPr>
            <a:r>
              <a:rPr lang="en-US" b="1" dirty="0">
                <a:solidFill>
                  <a:srgbClr val="00B0F0"/>
                </a:solidFill>
              </a:rPr>
              <a:t>V</a:t>
            </a:r>
            <a:r>
              <a:rPr lang="en-US" dirty="0"/>
              <a:t>alues build on the strengths of children and adults, empower people and encourage culturally-responsiveness</a:t>
            </a:r>
          </a:p>
          <a:p>
            <a:pPr marL="0" indent="0">
              <a:buNone/>
            </a:pPr>
            <a:endParaRPr lang="en-US" dirty="0"/>
          </a:p>
          <a:p>
            <a:pPr marL="0" indent="0">
              <a:buNone/>
            </a:pPr>
            <a:r>
              <a:rPr lang="en-US" b="1" dirty="0">
                <a:solidFill>
                  <a:srgbClr val="00B0F0"/>
                </a:solidFill>
              </a:rPr>
              <a:t>A</a:t>
            </a:r>
            <a:r>
              <a:rPr lang="en-US" dirty="0"/>
              <a:t>ll settings are important -- home, school, community </a:t>
            </a:r>
          </a:p>
          <a:p>
            <a:pPr marL="0" indent="0">
              <a:buNone/>
            </a:pPr>
            <a:endParaRPr lang="en-US" dirty="0"/>
          </a:p>
          <a:p>
            <a:pPr marL="0" indent="0">
              <a:buNone/>
            </a:pPr>
            <a:r>
              <a:rPr lang="en-US" b="1" dirty="0">
                <a:solidFill>
                  <a:srgbClr val="00B0F0"/>
                </a:solidFill>
              </a:rPr>
              <a:t>L</a:t>
            </a:r>
            <a:r>
              <a:rPr lang="en-US" dirty="0"/>
              <a:t>ifespan emphasis of PBS supports diversity and inclusion </a:t>
            </a:r>
          </a:p>
          <a:p>
            <a:pPr marL="0" indent="0">
              <a:buNone/>
            </a:pPr>
            <a:endParaRPr lang="en-US" dirty="0"/>
          </a:p>
          <a:p>
            <a:pPr marL="0" indent="0">
              <a:buNone/>
            </a:pPr>
            <a:r>
              <a:rPr lang="en-US" b="1" dirty="0">
                <a:solidFill>
                  <a:srgbClr val="00B0F0"/>
                </a:solidFill>
              </a:rPr>
              <a:t>U</a:t>
            </a:r>
            <a:r>
              <a:rPr lang="en-US" dirty="0"/>
              <a:t>nderstand &amp; build on social and emotional skills</a:t>
            </a:r>
            <a:r>
              <a:rPr lang="en-US" b="1" i="1" dirty="0"/>
              <a:t> </a:t>
            </a:r>
          </a:p>
          <a:p>
            <a:pPr marL="0" indent="0">
              <a:buNone/>
            </a:pPr>
            <a:endParaRPr lang="en-US" dirty="0"/>
          </a:p>
          <a:p>
            <a:pPr marL="0" indent="0">
              <a:buNone/>
            </a:pPr>
            <a:r>
              <a:rPr lang="en-US" b="1" dirty="0">
                <a:solidFill>
                  <a:srgbClr val="00B0F0"/>
                </a:solidFill>
              </a:rPr>
              <a:t>E</a:t>
            </a:r>
            <a:r>
              <a:rPr lang="en-US" dirty="0"/>
              <a:t>vidence-based practices using behavioral, biomedical, and social science research </a:t>
            </a:r>
          </a:p>
          <a:p>
            <a:pPr marL="0" indent="0">
              <a:buNone/>
            </a:pPr>
            <a:endParaRPr lang="en-US" dirty="0"/>
          </a:p>
          <a:p>
            <a:pPr marL="0" indent="0">
              <a:buNone/>
            </a:pPr>
            <a:r>
              <a:rPr lang="en-US" b="1" dirty="0">
                <a:solidFill>
                  <a:srgbClr val="00B0F0"/>
                </a:solidFill>
              </a:rPr>
              <a:t>S</a:t>
            </a:r>
            <a:r>
              <a:rPr lang="en-US" dirty="0"/>
              <a:t>ystems change including universal strategies, minor problem solving, &amp; individualized supports</a:t>
            </a:r>
          </a:p>
        </p:txBody>
      </p:sp>
      <p:sp>
        <p:nvSpPr>
          <p:cNvPr id="6" name="Content Placeholder 5">
            <a:extLst>
              <a:ext uri="{FF2B5EF4-FFF2-40B4-BE49-F238E27FC236}">
                <a16:creationId xmlns:a16="http://schemas.microsoft.com/office/drawing/2014/main" id="{FCEC3590-FEF5-2643-9467-A79CA5ABFDB4}"/>
              </a:ext>
            </a:extLst>
          </p:cNvPr>
          <p:cNvSpPr>
            <a:spLocks noGrp="1"/>
          </p:cNvSpPr>
          <p:nvPr>
            <p:ph sz="half" idx="2"/>
          </p:nvPr>
        </p:nvSpPr>
        <p:spPr>
          <a:xfrm>
            <a:off x="1703124" y="1576392"/>
            <a:ext cx="1026823" cy="4671970"/>
          </a:xfrm>
        </p:spPr>
        <p:txBody>
          <a:bodyPr>
            <a:normAutofit/>
          </a:bodyPr>
          <a:lstStyle/>
          <a:p>
            <a:pPr marL="0" indent="0">
              <a:buNone/>
            </a:pPr>
            <a:r>
              <a:rPr lang="en-US" sz="4200" b="1" dirty="0">
                <a:solidFill>
                  <a:srgbClr val="00B0F0"/>
                </a:solidFill>
              </a:rPr>
              <a:t>V=</a:t>
            </a:r>
          </a:p>
          <a:p>
            <a:pPr marL="0" indent="0">
              <a:buNone/>
            </a:pPr>
            <a:r>
              <a:rPr lang="en-US" sz="4200" b="1" dirty="0">
                <a:solidFill>
                  <a:srgbClr val="00B0F0"/>
                </a:solidFill>
              </a:rPr>
              <a:t>A=</a:t>
            </a:r>
          </a:p>
          <a:p>
            <a:pPr marL="0" indent="0">
              <a:buNone/>
            </a:pPr>
            <a:r>
              <a:rPr lang="en-US" sz="4200" b="1" dirty="0">
                <a:solidFill>
                  <a:srgbClr val="00B0F0"/>
                </a:solidFill>
              </a:rPr>
              <a:t>L =</a:t>
            </a:r>
          </a:p>
          <a:p>
            <a:pPr marL="0" indent="0">
              <a:buNone/>
            </a:pPr>
            <a:r>
              <a:rPr lang="en-US" sz="4200" b="1" dirty="0">
                <a:solidFill>
                  <a:srgbClr val="00B0F0"/>
                </a:solidFill>
              </a:rPr>
              <a:t>U=</a:t>
            </a:r>
          </a:p>
          <a:p>
            <a:pPr marL="0" indent="0">
              <a:buNone/>
            </a:pPr>
            <a:r>
              <a:rPr lang="en-US" sz="4200" b="1" dirty="0">
                <a:solidFill>
                  <a:srgbClr val="00B0F0"/>
                </a:solidFill>
              </a:rPr>
              <a:t>E=</a:t>
            </a:r>
          </a:p>
          <a:p>
            <a:pPr marL="0" indent="0">
              <a:buNone/>
            </a:pPr>
            <a:r>
              <a:rPr lang="en-US" sz="4200" b="1" dirty="0">
                <a:solidFill>
                  <a:srgbClr val="00B0F0"/>
                </a:solidFill>
              </a:rPr>
              <a:t>S</a:t>
            </a:r>
            <a:r>
              <a:rPr lang="en-US" sz="4000" b="1" dirty="0">
                <a:solidFill>
                  <a:srgbClr val="00B0F0"/>
                </a:solidFill>
              </a:rPr>
              <a:t>=</a:t>
            </a:r>
          </a:p>
        </p:txBody>
      </p:sp>
      <p:sp>
        <p:nvSpPr>
          <p:cNvPr id="4" name="Slide Number Placeholder 3">
            <a:extLst>
              <a:ext uri="{FF2B5EF4-FFF2-40B4-BE49-F238E27FC236}">
                <a16:creationId xmlns:a16="http://schemas.microsoft.com/office/drawing/2014/main" id="{0F1E460C-F2D4-084E-9B99-41581DDBC69D}"/>
              </a:ext>
            </a:extLst>
          </p:cNvPr>
          <p:cNvSpPr>
            <a:spLocks noGrp="1"/>
          </p:cNvSpPr>
          <p:nvPr>
            <p:ph type="sldNum" sz="quarter" idx="12"/>
          </p:nvPr>
        </p:nvSpPr>
        <p:spPr/>
        <p:txBody>
          <a:bodyPr/>
          <a:lstStyle/>
          <a:p>
            <a:fld id="{48F63A3B-78C7-47BE-AE5E-E10140E04643}" type="slidenum">
              <a:rPr lang="en-US" smtClean="0"/>
              <a:pPr/>
              <a:t>14</a:t>
            </a:fld>
            <a:endParaRPr lang="en-US" dirty="0"/>
          </a:p>
        </p:txBody>
      </p:sp>
      <p:sp>
        <p:nvSpPr>
          <p:cNvPr id="5" name="Footer Placeholder 4">
            <a:extLst>
              <a:ext uri="{FF2B5EF4-FFF2-40B4-BE49-F238E27FC236}">
                <a16:creationId xmlns:a16="http://schemas.microsoft.com/office/drawing/2014/main" id="{01ADE4A2-DC47-F74A-A93C-D38DF62F6EAC}"/>
              </a:ext>
            </a:extLst>
          </p:cNvPr>
          <p:cNvSpPr>
            <a:spLocks noGrp="1"/>
          </p:cNvSpPr>
          <p:nvPr>
            <p:ph type="ftr" sz="quarter" idx="13"/>
          </p:nvPr>
        </p:nvSpPr>
        <p:spPr>
          <a:xfrm>
            <a:off x="2272853" y="6501054"/>
            <a:ext cx="9149531" cy="365125"/>
          </a:xfrm>
        </p:spPr>
        <p:txBody>
          <a:bodyPr/>
          <a:lstStyle/>
          <a:p>
            <a:r>
              <a:rPr lang="en-US" dirty="0" err="1"/>
              <a:t>MNPSP.org</a:t>
            </a:r>
            <a:r>
              <a:rPr lang="en-US" dirty="0"/>
              <a:t>/MNPBS</a:t>
            </a:r>
          </a:p>
        </p:txBody>
      </p:sp>
    </p:spTree>
    <p:extLst>
      <p:ext uri="{BB962C8B-B14F-4D97-AF65-F5344CB8AC3E}">
        <p14:creationId xmlns:p14="http://schemas.microsoft.com/office/powerpoint/2010/main" val="2630088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FF38-7DFD-2936-EC5E-EEAFA34BB73A}"/>
              </a:ext>
            </a:extLst>
          </p:cNvPr>
          <p:cNvSpPr>
            <a:spLocks noGrp="1"/>
          </p:cNvSpPr>
          <p:nvPr>
            <p:ph type="title"/>
          </p:nvPr>
        </p:nvSpPr>
        <p:spPr>
          <a:xfrm>
            <a:off x="778475" y="0"/>
            <a:ext cx="10406063" cy="1518047"/>
          </a:xfrm>
        </p:spPr>
        <p:txBody>
          <a:bodyPr/>
          <a:lstStyle/>
          <a:p>
            <a:r>
              <a:rPr lang="en-US" b="1" dirty="0">
                <a:latin typeface="+mn-lt"/>
                <a:hlinkClick r:id="rId2"/>
              </a:rPr>
              <a:t>Minnesota Standards of Practice </a:t>
            </a:r>
            <a:endParaRPr lang="en-US" sz="3200" b="1" dirty="0">
              <a:latin typeface="+mn-lt"/>
            </a:endParaRPr>
          </a:p>
        </p:txBody>
      </p:sp>
      <p:pic>
        <p:nvPicPr>
          <p:cNvPr id="7" name="Picture 6" descr="A screenshot of an mnpsp.org page titled help MNPBS develop the Minnesota standards of practice for positive behavior support.">
            <a:extLst>
              <a:ext uri="{FF2B5EF4-FFF2-40B4-BE49-F238E27FC236}">
                <a16:creationId xmlns:a16="http://schemas.microsoft.com/office/drawing/2014/main" id="{9C0BB356-F6EB-0BD3-D9B2-333841842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20" y="1488648"/>
            <a:ext cx="11820159" cy="4770210"/>
          </a:xfrm>
          <a:prstGeom prst="rect">
            <a:avLst/>
          </a:prstGeom>
        </p:spPr>
      </p:pic>
      <p:pic>
        <p:nvPicPr>
          <p:cNvPr id="3" name="Picture 2" descr="Triangle showing tiered support. All is largest and at the bottom, some is in the middle, few is at the top and the smallest portion of the triangle.">
            <a:extLst>
              <a:ext uri="{FF2B5EF4-FFF2-40B4-BE49-F238E27FC236}">
                <a16:creationId xmlns:a16="http://schemas.microsoft.com/office/drawing/2014/main" id="{6DC3110B-82A0-7001-C866-097830BFA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9932" y="4043451"/>
            <a:ext cx="2781050" cy="2683713"/>
          </a:xfrm>
          <a:prstGeom prst="rect">
            <a:avLst/>
          </a:prstGeom>
        </p:spPr>
      </p:pic>
    </p:spTree>
    <p:extLst>
      <p:ext uri="{BB962C8B-B14F-4D97-AF65-F5344CB8AC3E}">
        <p14:creationId xmlns:p14="http://schemas.microsoft.com/office/powerpoint/2010/main" val="2249794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044" y="163174"/>
            <a:ext cx="11653911" cy="1046109"/>
          </a:xfrm>
        </p:spPr>
        <p:txBody>
          <a:bodyPr>
            <a:normAutofit/>
          </a:bodyPr>
          <a:lstStyle/>
          <a:p>
            <a:pPr algn="ctr"/>
            <a:r>
              <a:rPr lang="en-US" sz="3200" b="1" dirty="0">
                <a:latin typeface="+mn-lt"/>
              </a:rPr>
              <a:t>Establishing Measurement Systems for PBS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E61FD4-85F4-1B4E-8337-9ADA40C2FEED}" type="slidenum">
              <a:rPr lang="en-US" smtClean="0"/>
              <a:pPr/>
              <a:t>16</a:t>
            </a:fld>
            <a:endParaRPr lang="en-US" dirty="0">
              <a:solidFill>
                <a:prstClr val="white"/>
              </a:solidFill>
            </a:endParaRPr>
          </a:p>
        </p:txBody>
      </p:sp>
      <p:grpSp>
        <p:nvGrpSpPr>
          <p:cNvPr id="18" name="Group 17" descr="A circle with the words act, plan, do, study around it. Surrounding the circle is a continuous arrow." title="continuous improvement cycle"/>
          <p:cNvGrpSpPr>
            <a:grpSpLocks noChangeAspect="1"/>
          </p:cNvGrpSpPr>
          <p:nvPr/>
        </p:nvGrpSpPr>
        <p:grpSpPr>
          <a:xfrm>
            <a:off x="8534538" y="3499655"/>
            <a:ext cx="1957195" cy="2720170"/>
            <a:chOff x="1151731" y="2362200"/>
            <a:chExt cx="2247900" cy="3124200"/>
          </a:xfrm>
        </p:grpSpPr>
        <p:pic>
          <p:nvPicPr>
            <p:cNvPr id="19" name="Picture 9" descr="C:\Documents and Settings\blase\Local Settings\Temporary Internet Files\Content.IE5\AL5KH38Z\MCBD08266_0000[1].wmf" title="unicy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362200"/>
              <a:ext cx="741363" cy="98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descr="plan&#10;do&#10;study&#10;act" title="continuous improvement cycle "/>
            <p:cNvPicPr>
              <a:picLocks noChangeAspect="1"/>
            </p:cNvPicPr>
            <p:nvPr/>
          </p:nvPicPr>
          <p:blipFill>
            <a:blip r:embed="rId4"/>
            <a:stretch>
              <a:fillRect/>
            </a:stretch>
          </p:blipFill>
          <p:spPr>
            <a:xfrm>
              <a:off x="1151731" y="3352800"/>
              <a:ext cx="2247900" cy="2133600"/>
            </a:xfrm>
            <a:prstGeom prst="rect">
              <a:avLst/>
            </a:prstGeom>
          </p:spPr>
        </p:pic>
      </p:grpSp>
      <p:sp>
        <p:nvSpPr>
          <p:cNvPr id="25" name="TextBox 24"/>
          <p:cNvSpPr txBox="1"/>
          <p:nvPr/>
        </p:nvSpPr>
        <p:spPr>
          <a:xfrm>
            <a:off x="8414796" y="1398662"/>
            <a:ext cx="326406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3">
                    <a:lumMod val="50000"/>
                  </a:schemeClr>
                </a:solidFill>
                <a:effectLst/>
                <a:uLnTx/>
                <a:uFillTx/>
              </a:rPr>
              <a:t>Workforce</a:t>
            </a:r>
            <a:r>
              <a:rPr kumimoji="0" lang="en-US" sz="1600" b="1" i="0" u="none" strike="noStrike" kern="0" cap="none" spc="0" normalizeH="0" noProof="0" dirty="0">
                <a:ln>
                  <a:noFill/>
                </a:ln>
                <a:solidFill>
                  <a:schemeClr val="accent3">
                    <a:lumMod val="50000"/>
                  </a:schemeClr>
                </a:solidFill>
                <a:effectLst/>
                <a:uLnTx/>
                <a:uFillTx/>
              </a:rPr>
              <a:t> </a:t>
            </a:r>
            <a:r>
              <a:rPr lang="en-US" sz="1600" b="1" kern="0" dirty="0">
                <a:solidFill>
                  <a:schemeClr val="accent3">
                    <a:lumMod val="50000"/>
                  </a:schemeClr>
                </a:solidFill>
              </a:rPr>
              <a:t>and Organizational</a:t>
            </a:r>
            <a:r>
              <a:rPr kumimoji="0" lang="en-US" sz="1600" b="1" i="0" u="none" strike="noStrike" kern="0" cap="none" spc="0" normalizeH="0" baseline="0" noProof="0" dirty="0">
                <a:ln>
                  <a:noFill/>
                </a:ln>
                <a:solidFill>
                  <a:schemeClr val="accent3">
                    <a:lumMod val="50000"/>
                  </a:schemeClr>
                </a:solidFill>
                <a:effectLst/>
                <a:uLnTx/>
                <a:uFillTx/>
              </a:rPr>
              <a:t> Fidelity &amp; Outcome Measures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accent3">
                    <a:lumMod val="50000"/>
                  </a:schemeClr>
                </a:solidFill>
              </a:rPr>
              <a:t>Quality of life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0" cap="none" spc="0" normalizeH="0" baseline="0" noProof="0" dirty="0">
                <a:ln>
                  <a:noFill/>
                </a:ln>
                <a:solidFill>
                  <a:schemeClr val="accent3">
                    <a:lumMod val="50000"/>
                  </a:schemeClr>
                </a:solidFill>
                <a:effectLst/>
                <a:uLnTx/>
                <a:uFillTx/>
              </a:rPr>
              <a:t>Incidents/restraint/injury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accent3">
                    <a:lumMod val="50000"/>
                  </a:schemeClr>
                </a:solidFill>
              </a:rPr>
              <a:t>Staff attrition/retention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0" cap="none" spc="0" normalizeH="0" baseline="0" noProof="0" dirty="0">
                <a:ln>
                  <a:noFill/>
                </a:ln>
                <a:solidFill>
                  <a:schemeClr val="accent3">
                    <a:lumMod val="50000"/>
                  </a:schemeClr>
                </a:solidFill>
                <a:effectLst/>
                <a:uLnTx/>
                <a:uFillTx/>
              </a:rPr>
              <a:t>Climate surveys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accent3">
                    <a:lumMod val="50000"/>
                  </a:schemeClr>
                </a:solidFill>
              </a:rPr>
              <a:t>Fidelity of implementation</a:t>
            </a:r>
            <a:endParaRPr kumimoji="0" lang="en-US" sz="1600" i="0" u="none" strike="noStrike" kern="0" cap="none" spc="0" normalizeH="0" baseline="0" noProof="0" dirty="0">
              <a:ln>
                <a:noFill/>
              </a:ln>
              <a:solidFill>
                <a:schemeClr val="accent3">
                  <a:lumMod val="50000"/>
                </a:schemeClr>
              </a:solidFill>
              <a:effectLst/>
              <a:uLnTx/>
              <a:uFillTx/>
            </a:endParaRPr>
          </a:p>
        </p:txBody>
      </p:sp>
      <p:sp>
        <p:nvSpPr>
          <p:cNvPr id="27" name="TextBox 26"/>
          <p:cNvSpPr txBox="1"/>
          <p:nvPr/>
        </p:nvSpPr>
        <p:spPr>
          <a:xfrm>
            <a:off x="5330854" y="1237317"/>
            <a:ext cx="2284887"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A5262A"/>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Summarized Data for Regions </a:t>
            </a:r>
          </a:p>
        </p:txBody>
      </p:sp>
      <p:sp>
        <p:nvSpPr>
          <p:cNvPr id="29" name="Content Placeholder 1"/>
          <p:cNvSpPr txBox="1">
            <a:spLocks/>
          </p:cNvSpPr>
          <p:nvPr/>
        </p:nvSpPr>
        <p:spPr>
          <a:xfrm>
            <a:off x="8414796" y="6178079"/>
            <a:ext cx="2196681" cy="679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1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Improvement Cycles</a:t>
            </a:r>
          </a:p>
        </p:txBody>
      </p:sp>
      <p:grpSp>
        <p:nvGrpSpPr>
          <p:cNvPr id="10" name="Group 9" descr="At the bottom is the organization implementation team including local level advocate leadership. They summarize data for each organization. Next is the regional teams, including the regional quality council leadership. They summarize data for more than one organization. At the top is the state implementation team, who also works with the regional quality council leadership. The state team summarizes data for regions." title="Summarized data for regions">
            <a:extLst>
              <a:ext uri="{FF2B5EF4-FFF2-40B4-BE49-F238E27FC236}">
                <a16:creationId xmlns:a16="http://schemas.microsoft.com/office/drawing/2014/main" id="{2C949C19-BBAF-9617-7192-E672AFEF6204}"/>
              </a:ext>
            </a:extLst>
          </p:cNvPr>
          <p:cNvGrpSpPr/>
          <p:nvPr/>
        </p:nvGrpSpPr>
        <p:grpSpPr>
          <a:xfrm>
            <a:off x="383848" y="2311149"/>
            <a:ext cx="7354685" cy="4349352"/>
            <a:chOff x="383848" y="2311149"/>
            <a:chExt cx="7354685" cy="4349352"/>
          </a:xfrm>
        </p:grpSpPr>
        <p:sp>
          <p:nvSpPr>
            <p:cNvPr id="11" name="TextBox 10">
              <a:extLst>
                <a:ext uri="{FF2B5EF4-FFF2-40B4-BE49-F238E27FC236}">
                  <a16:creationId xmlns:a16="http://schemas.microsoft.com/office/drawing/2014/main" id="{6BB5D336-6C24-5278-4709-0B24B8F23C58}"/>
                </a:ext>
              </a:extLst>
            </p:cNvPr>
            <p:cNvSpPr txBox="1"/>
            <p:nvPr/>
          </p:nvSpPr>
          <p:spPr>
            <a:xfrm>
              <a:off x="383848" y="6352724"/>
              <a:ext cx="2885661" cy="307777"/>
            </a:xfrm>
            <a:prstGeom prst="rect">
              <a:avLst/>
            </a:prstGeom>
            <a:noFill/>
          </p:spPr>
          <p:txBody>
            <a:bodyPr wrap="square">
              <a:spAutoFit/>
            </a:bodyPr>
            <a:lstStyle/>
            <a:p>
              <a:r>
                <a:rPr lang="en-US" dirty="0"/>
                <a:t>Local Level Advocate Leadership</a:t>
              </a:r>
            </a:p>
          </p:txBody>
        </p:sp>
        <p:cxnSp>
          <p:nvCxnSpPr>
            <p:cNvPr id="5" name="Straight Arrow Connector 4">
              <a:extLst>
                <a:ext uri="{FF2B5EF4-FFF2-40B4-BE49-F238E27FC236}">
                  <a16:creationId xmlns:a16="http://schemas.microsoft.com/office/drawing/2014/main" id="{91DE30AA-FD33-CC4B-8BA5-410388F2F0B4}"/>
                </a:ext>
              </a:extLst>
            </p:cNvPr>
            <p:cNvCxnSpPr/>
            <p:nvPr/>
          </p:nvCxnSpPr>
          <p:spPr>
            <a:xfrm flipH="1" flipV="1">
              <a:off x="6096000" y="6093241"/>
              <a:ext cx="1642533" cy="567260"/>
            </a:xfrm>
            <a:prstGeom prst="straightConnector1">
              <a:avLst/>
            </a:prstGeom>
            <a:ln w="92075">
              <a:solidFill>
                <a:srgbClr val="8F0505"/>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a:spLocks noChangeArrowheads="1"/>
            </p:cNvSpPr>
            <p:nvPr/>
          </p:nvSpPr>
          <p:spPr bwMode="auto">
            <a:xfrm>
              <a:off x="5409942" y="2311149"/>
              <a:ext cx="1967467" cy="117632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3175">
              <a:solidFill>
                <a:schemeClr val="tx1"/>
              </a:solidFill>
              <a:miter lim="800000"/>
              <a:headEnd/>
              <a:tailEnd/>
            </a:ln>
            <a:effectLst>
              <a:outerShdw dist="23000" dir="5400000" rotWithShape="0">
                <a:srgbClr val="808080">
                  <a:alpha val="34999"/>
                </a:srgbClr>
              </a:outerShdw>
            </a:effectLst>
          </p:spPr>
          <p:txBody>
            <a:bodyPr anchor="ctr">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ＭＳ Ｐゴシック" charset="-128"/>
                  <a:cs typeface="Calibri" pitchFamily="34" charset="0"/>
                </a:rPr>
                <a:t>State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ＭＳ Ｐゴシック" charset="-128"/>
                  <a:cs typeface="Calibri" pitchFamily="34" charset="0"/>
                </a:rPr>
                <a:t>Implementation Team</a:t>
              </a:r>
            </a:p>
          </p:txBody>
        </p:sp>
        <p:sp>
          <p:nvSpPr>
            <p:cNvPr id="22" name="Rectangle 21"/>
            <p:cNvSpPr>
              <a:spLocks noChangeArrowheads="1"/>
            </p:cNvSpPr>
            <p:nvPr/>
          </p:nvSpPr>
          <p:spPr bwMode="auto">
            <a:xfrm>
              <a:off x="3149294" y="3599682"/>
              <a:ext cx="2020282" cy="117632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3175">
              <a:solidFill>
                <a:schemeClr val="tx1"/>
              </a:solidFill>
              <a:miter lim="800000"/>
              <a:headEnd/>
              <a:tailEnd/>
            </a:ln>
            <a:effectLst>
              <a:outerShdw dist="23000" dir="5400000" rotWithShape="0">
                <a:srgbClr val="808080">
                  <a:alpha val="34999"/>
                </a:srgbClr>
              </a:outerShdw>
            </a:effectLst>
          </p:spPr>
          <p:txBody>
            <a:bodyPr anchor="ctr">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ＭＳ Ｐゴシック" charset="-128"/>
                  <a:cs typeface="Calibri" pitchFamily="34" charset="0"/>
                </a:rPr>
                <a:t>Regional</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ＭＳ Ｐゴシック" charset="-128"/>
                  <a:cs typeface="Calibri" pitchFamily="34" charset="0"/>
                </a:rPr>
                <a:t>Teams</a:t>
              </a:r>
            </a:p>
          </p:txBody>
        </p:sp>
        <p:sp>
          <p:nvSpPr>
            <p:cNvPr id="24" name="Rectangle 23"/>
            <p:cNvSpPr>
              <a:spLocks noChangeArrowheads="1"/>
            </p:cNvSpPr>
            <p:nvPr/>
          </p:nvSpPr>
          <p:spPr bwMode="auto">
            <a:xfrm>
              <a:off x="870112" y="4822843"/>
              <a:ext cx="2020282" cy="1176324"/>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3175">
              <a:solidFill>
                <a:schemeClr val="tx1"/>
              </a:solidFill>
              <a:miter lim="800000"/>
              <a:headEnd/>
              <a:tailEnd/>
            </a:ln>
            <a:effectLst>
              <a:outerShdw dist="23000" dir="5400000" rotWithShape="0">
                <a:srgbClr val="808080">
                  <a:alpha val="34999"/>
                </a:srgbClr>
              </a:outerShdw>
            </a:effectLst>
          </p:spPr>
          <p:txBody>
            <a:bodyPr anchor="ctr">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ＭＳ Ｐゴシック" charset="-128"/>
                  <a:cs typeface="Calibri" pitchFamily="34" charset="0"/>
                </a:rPr>
                <a:t>Organizational</a:t>
              </a:r>
              <a:r>
                <a:rPr kumimoji="0" lang="en-US" sz="1800" b="1" i="0" u="none" strike="noStrike" kern="0" cap="none" spc="0" normalizeH="0" noProof="0" dirty="0">
                  <a:ln>
                    <a:noFill/>
                  </a:ln>
                  <a:solidFill>
                    <a:prstClr val="black"/>
                  </a:solidFill>
                  <a:effectLst/>
                  <a:uLnTx/>
                  <a:uFillTx/>
                  <a:ea typeface="ＭＳ Ｐゴシック" charset="-128"/>
                  <a:cs typeface="Calibri" pitchFamily="34" charset="0"/>
                </a:rPr>
                <a:t> </a:t>
              </a:r>
              <a:r>
                <a:rPr kumimoji="0" lang="en-US" sz="1800" b="1" i="0" u="none" strike="noStrike" kern="0" cap="none" spc="0" normalizeH="0" baseline="0" noProof="0" dirty="0">
                  <a:ln>
                    <a:noFill/>
                  </a:ln>
                  <a:solidFill>
                    <a:prstClr val="black"/>
                  </a:solidFill>
                  <a:effectLst/>
                  <a:uLnTx/>
                  <a:uFillTx/>
                  <a:ea typeface="ＭＳ Ｐゴシック" charset="-128"/>
                  <a:cs typeface="Calibri" pitchFamily="34" charset="0"/>
                </a:rPr>
                <a:t>Implementation</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ＭＳ Ｐゴシック" charset="-128"/>
                  <a:cs typeface="Calibri" pitchFamily="34" charset="0"/>
                </a:rPr>
                <a:t>Team</a:t>
              </a:r>
            </a:p>
          </p:txBody>
        </p:sp>
        <p:sp>
          <p:nvSpPr>
            <p:cNvPr id="30" name="TextBox 29"/>
            <p:cNvSpPr txBox="1"/>
            <p:nvPr/>
          </p:nvSpPr>
          <p:spPr>
            <a:xfrm>
              <a:off x="3009342" y="2492391"/>
              <a:ext cx="2300185" cy="10858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A5262A"/>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rPr>
                <a:t>Summarized Data </a:t>
              </a:r>
              <a:r>
                <a:rPr lang="en-US" sz="1600" b="1" dirty="0">
                  <a:solidFill>
                    <a:srgbClr val="002060"/>
                  </a:solidFill>
                </a:rPr>
                <a:t>–More than One Organization</a:t>
              </a:r>
              <a:endParaRPr kumimoji="0" lang="en-US" sz="1600" b="1" i="0" u="none" strike="noStrike" kern="0" cap="none" spc="0" normalizeH="0" baseline="0" noProof="0" dirty="0">
                <a:ln>
                  <a:noFill/>
                </a:ln>
                <a:solidFill>
                  <a:srgbClr val="002060"/>
                </a:solidFill>
                <a:effectLst/>
                <a:uLnTx/>
                <a:uFillTx/>
              </a:endParaRPr>
            </a:p>
          </p:txBody>
        </p:sp>
        <p:sp>
          <p:nvSpPr>
            <p:cNvPr id="6" name="TextBox 5">
              <a:extLst>
                <a:ext uri="{FF2B5EF4-FFF2-40B4-BE49-F238E27FC236}">
                  <a16:creationId xmlns:a16="http://schemas.microsoft.com/office/drawing/2014/main" id="{29184E50-E3AC-8BB7-3DDB-F41F122D3292}"/>
                </a:ext>
              </a:extLst>
            </p:cNvPr>
            <p:cNvSpPr txBox="1"/>
            <p:nvPr/>
          </p:nvSpPr>
          <p:spPr>
            <a:xfrm>
              <a:off x="590209" y="4030113"/>
              <a:ext cx="2300185" cy="57308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rPr>
                <a:t>Summarized Data for Each Organization</a:t>
              </a:r>
            </a:p>
          </p:txBody>
        </p:sp>
        <p:sp>
          <p:nvSpPr>
            <p:cNvPr id="7" name="TextBox 6">
              <a:extLst>
                <a:ext uri="{FF2B5EF4-FFF2-40B4-BE49-F238E27FC236}">
                  <a16:creationId xmlns:a16="http://schemas.microsoft.com/office/drawing/2014/main" id="{92D22090-9AFD-2216-137A-086D97214B2C}"/>
                </a:ext>
              </a:extLst>
            </p:cNvPr>
            <p:cNvSpPr txBox="1"/>
            <p:nvPr/>
          </p:nvSpPr>
          <p:spPr>
            <a:xfrm>
              <a:off x="3149294" y="5116508"/>
              <a:ext cx="2637013" cy="693729"/>
            </a:xfrm>
            <a:prstGeom prst="rect">
              <a:avLst/>
            </a:prstGeom>
            <a:noFill/>
          </p:spPr>
          <p:txBody>
            <a:bodyPr wrap="square" rtlCol="0">
              <a:spAutoFit/>
            </a:bodyPr>
            <a:lstStyle/>
            <a:p>
              <a:r>
                <a:rPr lang="en-US" sz="2000" b="1" dirty="0">
                  <a:solidFill>
                    <a:srgbClr val="8F0505"/>
                  </a:solidFill>
                </a:rPr>
                <a:t>Regional Quality Council Leadership</a:t>
              </a:r>
            </a:p>
          </p:txBody>
        </p:sp>
        <p:sp>
          <p:nvSpPr>
            <p:cNvPr id="9" name="TextBox 8">
              <a:extLst>
                <a:ext uri="{FF2B5EF4-FFF2-40B4-BE49-F238E27FC236}">
                  <a16:creationId xmlns:a16="http://schemas.microsoft.com/office/drawing/2014/main" id="{2C677785-0011-EE15-75A4-14C777954E13}"/>
                </a:ext>
              </a:extLst>
            </p:cNvPr>
            <p:cNvSpPr txBox="1"/>
            <p:nvPr/>
          </p:nvSpPr>
          <p:spPr>
            <a:xfrm>
              <a:off x="5428475" y="3781948"/>
              <a:ext cx="2234303" cy="512756"/>
            </a:xfrm>
            <a:prstGeom prst="rect">
              <a:avLst/>
            </a:prstGeom>
            <a:noFill/>
          </p:spPr>
          <p:txBody>
            <a:bodyPr wrap="square">
              <a:spAutoFit/>
            </a:bodyPr>
            <a:lstStyle/>
            <a:p>
              <a:r>
                <a:rPr lang="en-US" dirty="0"/>
                <a:t>Regional Quality Council</a:t>
              </a:r>
            </a:p>
            <a:p>
              <a:r>
                <a:rPr lang="en-US" dirty="0"/>
                <a:t>Leadership</a:t>
              </a:r>
            </a:p>
          </p:txBody>
        </p:sp>
        <p:cxnSp>
          <p:nvCxnSpPr>
            <p:cNvPr id="8" name="Straight Arrow Connector 7">
              <a:extLst>
                <a:ext uri="{FF2B5EF4-FFF2-40B4-BE49-F238E27FC236}">
                  <a16:creationId xmlns:a16="http://schemas.microsoft.com/office/drawing/2014/main" id="{09E387B4-8708-5E2C-2C55-1327687B21CE}"/>
                </a:ext>
              </a:extLst>
            </p:cNvPr>
            <p:cNvCxnSpPr>
              <a:cxnSpLocks/>
            </p:cNvCxnSpPr>
            <p:nvPr/>
          </p:nvCxnSpPr>
          <p:spPr>
            <a:xfrm flipH="1">
              <a:off x="5772903" y="4673569"/>
              <a:ext cx="1227432" cy="566877"/>
            </a:xfrm>
            <a:prstGeom prst="straightConnector1">
              <a:avLst/>
            </a:prstGeom>
            <a:ln w="92075">
              <a:solidFill>
                <a:srgbClr val="8F050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E20C571-7C06-3A06-E316-0DD23A4AC212}"/>
                </a:ext>
              </a:extLst>
            </p:cNvPr>
            <p:cNvCxnSpPr>
              <a:cxnSpLocks/>
            </p:cNvCxnSpPr>
            <p:nvPr/>
          </p:nvCxnSpPr>
          <p:spPr>
            <a:xfrm flipV="1">
              <a:off x="4232157" y="6049966"/>
              <a:ext cx="0" cy="604857"/>
            </a:xfrm>
            <a:prstGeom prst="straightConnector1">
              <a:avLst/>
            </a:prstGeom>
            <a:ln w="92075">
              <a:solidFill>
                <a:srgbClr val="8F0505"/>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5149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D2713-B7EA-52B4-4EE0-F8699EF95F77}"/>
              </a:ext>
            </a:extLst>
          </p:cNvPr>
          <p:cNvSpPr>
            <a:spLocks noGrp="1"/>
          </p:cNvSpPr>
          <p:nvPr>
            <p:ph type="ctrTitle"/>
          </p:nvPr>
        </p:nvSpPr>
        <p:spPr>
          <a:xfrm>
            <a:off x="999067" y="437399"/>
            <a:ext cx="10156999" cy="1688560"/>
          </a:xfrm>
        </p:spPr>
        <p:txBody>
          <a:bodyPr>
            <a:normAutofit/>
          </a:bodyPr>
          <a:lstStyle/>
          <a:p>
            <a:r>
              <a:rPr lang="en-US" sz="4800" b="1" dirty="0"/>
              <a:t>Minnesota’s Regional Quality Councils</a:t>
            </a:r>
            <a:br>
              <a:rPr lang="en-US" sz="4800" b="1" dirty="0"/>
            </a:br>
            <a:r>
              <a:rPr lang="en-US" sz="3200" b="1" dirty="0"/>
              <a:t>(Video)</a:t>
            </a:r>
          </a:p>
        </p:txBody>
      </p:sp>
      <p:pic>
        <p:nvPicPr>
          <p:cNvPr id="7" name="Picture 6" descr="The Arc Northland symbol. ">
            <a:extLst>
              <a:ext uri="{FF2B5EF4-FFF2-40B4-BE49-F238E27FC236}">
                <a16:creationId xmlns:a16="http://schemas.microsoft.com/office/drawing/2014/main" id="{745B0C6F-26A5-E75F-A0AB-D7DEFE0F42EA}"/>
              </a:ext>
            </a:extLst>
          </p:cNvPr>
          <p:cNvPicPr>
            <a:picLocks noChangeAspect="1"/>
          </p:cNvPicPr>
          <p:nvPr/>
        </p:nvPicPr>
        <p:blipFill>
          <a:blip r:embed="rId2"/>
          <a:stretch>
            <a:fillRect/>
          </a:stretch>
        </p:blipFill>
        <p:spPr>
          <a:xfrm>
            <a:off x="3742765" y="3276847"/>
            <a:ext cx="4200807" cy="2979811"/>
          </a:xfrm>
          <a:prstGeom prst="rect">
            <a:avLst/>
          </a:prstGeom>
        </p:spPr>
      </p:pic>
      <p:pic>
        <p:nvPicPr>
          <p:cNvPr id="9" name="Picture 8" descr="Regional quality council symbol">
            <a:extLst>
              <a:ext uri="{FF2B5EF4-FFF2-40B4-BE49-F238E27FC236}">
                <a16:creationId xmlns:a16="http://schemas.microsoft.com/office/drawing/2014/main" id="{D073E394-3DE5-FFA2-618A-562E88DDAA01}"/>
              </a:ext>
            </a:extLst>
          </p:cNvPr>
          <p:cNvPicPr>
            <a:picLocks noChangeAspect="1"/>
          </p:cNvPicPr>
          <p:nvPr/>
        </p:nvPicPr>
        <p:blipFill>
          <a:blip r:embed="rId3"/>
          <a:stretch>
            <a:fillRect/>
          </a:stretch>
        </p:blipFill>
        <p:spPr>
          <a:xfrm>
            <a:off x="8163468" y="3716694"/>
            <a:ext cx="3498313" cy="2378853"/>
          </a:xfrm>
          <a:prstGeom prst="rect">
            <a:avLst/>
          </a:prstGeom>
        </p:spPr>
      </p:pic>
      <p:pic>
        <p:nvPicPr>
          <p:cNvPr id="10" name="Picture 9" descr="A circle contains a cabin on a lake. Minnesota is at the top. The star of the North is at the bottom.">
            <a:extLst>
              <a:ext uri="{FF2B5EF4-FFF2-40B4-BE49-F238E27FC236}">
                <a16:creationId xmlns:a16="http://schemas.microsoft.com/office/drawing/2014/main" id="{4079C12B-6AD3-9DC9-C959-3207596079BB}"/>
              </a:ext>
            </a:extLst>
          </p:cNvPr>
          <p:cNvPicPr>
            <a:picLocks noChangeAspect="1"/>
          </p:cNvPicPr>
          <p:nvPr/>
        </p:nvPicPr>
        <p:blipFill>
          <a:blip r:embed="rId4"/>
          <a:stretch>
            <a:fillRect/>
          </a:stretch>
        </p:blipFill>
        <p:spPr>
          <a:xfrm>
            <a:off x="276218" y="3095549"/>
            <a:ext cx="3246652" cy="3342408"/>
          </a:xfrm>
          <a:prstGeom prst="rect">
            <a:avLst/>
          </a:prstGeom>
        </p:spPr>
      </p:pic>
    </p:spTree>
    <p:extLst>
      <p:ext uri="{BB962C8B-B14F-4D97-AF65-F5344CB8AC3E}">
        <p14:creationId xmlns:p14="http://schemas.microsoft.com/office/powerpoint/2010/main" val="926293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D2713-B7EA-52B4-4EE0-F8699EF95F77}"/>
              </a:ext>
            </a:extLst>
          </p:cNvPr>
          <p:cNvSpPr>
            <a:spLocks noGrp="1"/>
          </p:cNvSpPr>
          <p:nvPr>
            <p:ph type="title"/>
          </p:nvPr>
        </p:nvSpPr>
        <p:spPr>
          <a:xfrm>
            <a:off x="762000" y="0"/>
            <a:ext cx="10515600" cy="1325563"/>
          </a:xfrm>
        </p:spPr>
        <p:txBody>
          <a:bodyPr>
            <a:normAutofit/>
          </a:bodyPr>
          <a:lstStyle/>
          <a:p>
            <a:pPr algn="ctr"/>
            <a:r>
              <a:rPr lang="en-US" sz="3600" b="1" dirty="0">
                <a:solidFill>
                  <a:schemeClr val="tx1"/>
                </a:solidFill>
              </a:rPr>
              <a:t>Minnesota’s Regional Quality Councils</a:t>
            </a:r>
          </a:p>
        </p:txBody>
      </p:sp>
      <p:sp>
        <p:nvSpPr>
          <p:cNvPr id="3" name="Content Placeholder 2">
            <a:extLst>
              <a:ext uri="{FF2B5EF4-FFF2-40B4-BE49-F238E27FC236}">
                <a16:creationId xmlns:a16="http://schemas.microsoft.com/office/drawing/2014/main" id="{A5342519-6C38-79A5-39E6-82C390F83387}"/>
              </a:ext>
            </a:extLst>
          </p:cNvPr>
          <p:cNvSpPr>
            <a:spLocks noGrp="1"/>
          </p:cNvSpPr>
          <p:nvPr>
            <p:ph sz="half" idx="1"/>
          </p:nvPr>
        </p:nvSpPr>
        <p:spPr>
          <a:xfrm>
            <a:off x="266699" y="1236008"/>
            <a:ext cx="5461000" cy="3869391"/>
          </a:xfrm>
        </p:spPr>
        <p:txBody>
          <a:bodyPr/>
          <a:lstStyle/>
          <a:p>
            <a:pPr marL="50800" indent="0">
              <a:buNone/>
            </a:pPr>
            <a:r>
              <a:rPr lang="en-US" b="1" dirty="0"/>
              <a:t>Who is Involved:</a:t>
            </a:r>
          </a:p>
          <a:p>
            <a:r>
              <a:rPr lang="en-US" dirty="0"/>
              <a:t>People with disabilities, their families</a:t>
            </a:r>
          </a:p>
          <a:p>
            <a:r>
              <a:rPr lang="en-US" dirty="0"/>
              <a:t>County and state leaders</a:t>
            </a:r>
          </a:p>
          <a:p>
            <a:r>
              <a:rPr lang="en-US" dirty="0"/>
              <a:t>Organizations supporting people</a:t>
            </a:r>
          </a:p>
          <a:p>
            <a:r>
              <a:rPr lang="en-US" dirty="0"/>
              <a:t>Community members</a:t>
            </a:r>
          </a:p>
          <a:p>
            <a:pPr marL="50800" indent="0">
              <a:buNone/>
            </a:pPr>
            <a:endParaRPr lang="en-US" dirty="0"/>
          </a:p>
        </p:txBody>
      </p:sp>
      <p:sp>
        <p:nvSpPr>
          <p:cNvPr id="6" name="Content Placeholder 5">
            <a:extLst>
              <a:ext uri="{FF2B5EF4-FFF2-40B4-BE49-F238E27FC236}">
                <a16:creationId xmlns:a16="http://schemas.microsoft.com/office/drawing/2014/main" id="{29A16A80-2330-DE13-7354-08D1E582D677}"/>
              </a:ext>
            </a:extLst>
          </p:cNvPr>
          <p:cNvSpPr>
            <a:spLocks noGrp="1"/>
          </p:cNvSpPr>
          <p:nvPr>
            <p:ph sz="half" idx="2"/>
          </p:nvPr>
        </p:nvSpPr>
        <p:spPr>
          <a:xfrm>
            <a:off x="5740399" y="1342371"/>
            <a:ext cx="6172200" cy="3412191"/>
          </a:xfrm>
        </p:spPr>
        <p:txBody>
          <a:bodyPr/>
          <a:lstStyle/>
          <a:p>
            <a:pPr marL="50800" indent="0">
              <a:buNone/>
            </a:pPr>
            <a:r>
              <a:rPr lang="en-US" b="1" dirty="0"/>
              <a:t>What RQCs Do:</a:t>
            </a:r>
          </a:p>
          <a:p>
            <a:r>
              <a:rPr lang="en-US" dirty="0"/>
              <a:t>Collaborates with regional partners</a:t>
            </a:r>
          </a:p>
          <a:p>
            <a:r>
              <a:rPr lang="en-US" dirty="0"/>
              <a:t>Improve quality of services</a:t>
            </a:r>
          </a:p>
          <a:p>
            <a:r>
              <a:rPr lang="en-US" dirty="0"/>
              <a:t>Work with regions to monitor outcomes related to quality of life &amp; person-centered outcomes</a:t>
            </a:r>
          </a:p>
          <a:p>
            <a:endParaRPr lang="en-US" dirty="0"/>
          </a:p>
          <a:p>
            <a:endParaRPr lang="en-US" dirty="0"/>
          </a:p>
        </p:txBody>
      </p:sp>
      <p:pic>
        <p:nvPicPr>
          <p:cNvPr id="11" name="Picture 10" descr="Quality of life">
            <a:extLst>
              <a:ext uri="{FF2B5EF4-FFF2-40B4-BE49-F238E27FC236}">
                <a16:creationId xmlns:a16="http://schemas.microsoft.com/office/drawing/2014/main" id="{79864FA6-3EFA-3A0B-D3B4-3ED722521CB4}"/>
              </a:ext>
            </a:extLst>
          </p:cNvPr>
          <p:cNvPicPr>
            <a:picLocks noChangeAspect="1"/>
          </p:cNvPicPr>
          <p:nvPr/>
        </p:nvPicPr>
        <p:blipFill>
          <a:blip r:embed="rId2"/>
          <a:stretch>
            <a:fillRect/>
          </a:stretch>
        </p:blipFill>
        <p:spPr>
          <a:xfrm>
            <a:off x="3797299" y="4362554"/>
            <a:ext cx="3886200" cy="2419120"/>
          </a:xfrm>
          <a:prstGeom prst="rect">
            <a:avLst/>
          </a:prstGeom>
        </p:spPr>
      </p:pic>
    </p:spTree>
    <p:extLst>
      <p:ext uri="{BB962C8B-B14F-4D97-AF65-F5344CB8AC3E}">
        <p14:creationId xmlns:p14="http://schemas.microsoft.com/office/powerpoint/2010/main" val="2212947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BFA28-932B-D8C2-1310-7827045CB96C}"/>
              </a:ext>
            </a:extLst>
          </p:cNvPr>
          <p:cNvSpPr>
            <a:spLocks noGrp="1"/>
          </p:cNvSpPr>
          <p:nvPr>
            <p:ph type="title"/>
          </p:nvPr>
        </p:nvSpPr>
        <p:spPr/>
        <p:txBody>
          <a:bodyPr/>
          <a:lstStyle/>
          <a:p>
            <a:pPr algn="ctr"/>
            <a:r>
              <a:rPr lang="en-US" b="1" dirty="0"/>
              <a:t>Co-Leadership Planning Efforts in Minnesota</a:t>
            </a:r>
          </a:p>
        </p:txBody>
      </p:sp>
      <p:sp>
        <p:nvSpPr>
          <p:cNvPr id="3" name="Content Placeholder 2">
            <a:extLst>
              <a:ext uri="{FF2B5EF4-FFF2-40B4-BE49-F238E27FC236}">
                <a16:creationId xmlns:a16="http://schemas.microsoft.com/office/drawing/2014/main" id="{99E44C07-E01F-5E9F-BCAF-F6A76E867C3F}"/>
              </a:ext>
            </a:extLst>
          </p:cNvPr>
          <p:cNvSpPr>
            <a:spLocks noGrp="1"/>
          </p:cNvSpPr>
          <p:nvPr>
            <p:ph idx="1"/>
          </p:nvPr>
        </p:nvSpPr>
        <p:spPr>
          <a:xfrm>
            <a:off x="317339" y="1690688"/>
            <a:ext cx="8074800" cy="4686963"/>
          </a:xfrm>
        </p:spPr>
        <p:txBody>
          <a:bodyPr/>
          <a:lstStyle/>
          <a:p>
            <a:r>
              <a:rPr lang="en-US" dirty="0"/>
              <a:t>Advise within statewide planning in positive supports</a:t>
            </a:r>
          </a:p>
          <a:p>
            <a:endParaRPr lang="en-US" dirty="0"/>
          </a:p>
          <a:p>
            <a:r>
              <a:rPr lang="en-US" dirty="0"/>
              <a:t>Partnership with ICI and Regional Quality Councils</a:t>
            </a:r>
          </a:p>
          <a:p>
            <a:pPr lvl="1">
              <a:buFont typeface="Courier New" panose="02070309020205020404" pitchFamily="49" charset="0"/>
              <a:buChar char="o"/>
            </a:pPr>
            <a:r>
              <a:rPr lang="en-US" dirty="0"/>
              <a:t>Plain language material development</a:t>
            </a:r>
          </a:p>
          <a:p>
            <a:pPr lvl="1">
              <a:buFont typeface="Courier New" panose="02070309020205020404" pitchFamily="49" charset="0"/>
              <a:buChar char="o"/>
            </a:pPr>
            <a:r>
              <a:rPr lang="en-US" dirty="0"/>
              <a:t>Assist with co-training in</a:t>
            </a:r>
          </a:p>
          <a:p>
            <a:pPr lvl="2">
              <a:buFont typeface="Courier New" panose="02070309020205020404" pitchFamily="49" charset="0"/>
              <a:buChar char="o"/>
            </a:pPr>
            <a:r>
              <a:rPr lang="en-US" dirty="0"/>
              <a:t>Universal person-centered practices</a:t>
            </a:r>
          </a:p>
          <a:p>
            <a:pPr lvl="2">
              <a:buFont typeface="Courier New" panose="02070309020205020404" pitchFamily="49" charset="0"/>
              <a:buChar char="o"/>
            </a:pPr>
            <a:r>
              <a:rPr lang="en-US" dirty="0"/>
              <a:t>Regional trainers supporting organizations</a:t>
            </a:r>
          </a:p>
          <a:p>
            <a:pPr lvl="2">
              <a:buFont typeface="Courier New" panose="02070309020205020404" pitchFamily="49" charset="0"/>
              <a:buChar char="o"/>
            </a:pPr>
            <a:r>
              <a:rPr lang="en-US" dirty="0"/>
              <a:t>PBS Facilitator training</a:t>
            </a:r>
          </a:p>
          <a:p>
            <a:pPr lvl="1">
              <a:buFont typeface="Courier New" panose="02070309020205020404" pitchFamily="49" charset="0"/>
              <a:buChar char="o"/>
            </a:pPr>
            <a:r>
              <a:rPr lang="en-US" dirty="0"/>
              <a:t>Quality of life measurement tools</a:t>
            </a:r>
          </a:p>
          <a:p>
            <a:pPr lvl="1">
              <a:buFont typeface="Courier New" panose="02070309020205020404" pitchFamily="49" charset="0"/>
              <a:buChar char="o"/>
            </a:pPr>
            <a:endParaRPr lang="en-US" dirty="0"/>
          </a:p>
        </p:txBody>
      </p:sp>
      <p:pic>
        <p:nvPicPr>
          <p:cNvPr id="4" name="Picture 3" descr="Triangle showing tiered support. All people is largest and at the bottom, some is in the middle, few is at the top and the smallest portion of the triangle.">
            <a:extLst>
              <a:ext uri="{FF2B5EF4-FFF2-40B4-BE49-F238E27FC236}">
                <a16:creationId xmlns:a16="http://schemas.microsoft.com/office/drawing/2014/main" id="{9B907BCD-A9D4-A024-376D-A0A958FD5A75}"/>
              </a:ext>
            </a:extLst>
          </p:cNvPr>
          <p:cNvPicPr>
            <a:picLocks noChangeAspect="1"/>
          </p:cNvPicPr>
          <p:nvPr/>
        </p:nvPicPr>
        <p:blipFill>
          <a:blip r:embed="rId2"/>
          <a:stretch>
            <a:fillRect/>
          </a:stretch>
        </p:blipFill>
        <p:spPr>
          <a:xfrm>
            <a:off x="8392139" y="1471930"/>
            <a:ext cx="3286717" cy="5258747"/>
          </a:xfrm>
          <a:prstGeom prst="rect">
            <a:avLst/>
          </a:prstGeom>
        </p:spPr>
      </p:pic>
    </p:spTree>
    <p:extLst>
      <p:ext uri="{BB962C8B-B14F-4D97-AF65-F5344CB8AC3E}">
        <p14:creationId xmlns:p14="http://schemas.microsoft.com/office/powerpoint/2010/main" val="2552538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CECE3-417A-DDB8-37CD-C49ECBDBD5B6}"/>
              </a:ext>
            </a:extLst>
          </p:cNvPr>
          <p:cNvSpPr>
            <a:spLocks noGrp="1"/>
          </p:cNvSpPr>
          <p:nvPr>
            <p:ph type="title"/>
          </p:nvPr>
        </p:nvSpPr>
        <p:spPr>
          <a:xfrm>
            <a:off x="0" y="0"/>
            <a:ext cx="11991372" cy="1145894"/>
          </a:xfrm>
        </p:spPr>
        <p:txBody>
          <a:bodyPr/>
          <a:lstStyle/>
          <a:p>
            <a:pPr algn="ctr"/>
            <a:r>
              <a:rPr lang="en-US" sz="3733" b="1" dirty="0">
                <a:latin typeface="+mn-lt"/>
              </a:rPr>
              <a:t>Implementing a Tiered Prevention Model </a:t>
            </a:r>
          </a:p>
        </p:txBody>
      </p:sp>
      <p:sp>
        <p:nvSpPr>
          <p:cNvPr id="6" name="TextBox 5">
            <a:extLst>
              <a:ext uri="{FF2B5EF4-FFF2-40B4-BE49-F238E27FC236}">
                <a16:creationId xmlns:a16="http://schemas.microsoft.com/office/drawing/2014/main" id="{8960E1C9-FBDB-987B-C794-384F0685B746}"/>
              </a:ext>
            </a:extLst>
          </p:cNvPr>
          <p:cNvSpPr txBox="1"/>
          <p:nvPr/>
        </p:nvSpPr>
        <p:spPr>
          <a:xfrm>
            <a:off x="5480893" y="4610577"/>
            <a:ext cx="6220691" cy="369332"/>
          </a:xfrm>
          <a:prstGeom prst="rect">
            <a:avLst/>
          </a:prstGeom>
          <a:noFill/>
        </p:spPr>
        <p:txBody>
          <a:bodyPr wrap="square" rtlCol="0">
            <a:spAutoFit/>
          </a:bodyPr>
          <a:lstStyle/>
          <a:p>
            <a:r>
              <a:rPr lang="en-US" sz="1800" b="1" dirty="0">
                <a:solidFill>
                  <a:srgbClr val="002060"/>
                </a:solidFill>
              </a:rPr>
              <a:t>Tier 1 – Home, Work, Community</a:t>
            </a:r>
          </a:p>
        </p:txBody>
      </p:sp>
      <p:sp>
        <p:nvSpPr>
          <p:cNvPr id="7" name="TextBox 6">
            <a:extLst>
              <a:ext uri="{FF2B5EF4-FFF2-40B4-BE49-F238E27FC236}">
                <a16:creationId xmlns:a16="http://schemas.microsoft.com/office/drawing/2014/main" id="{ECA33FF9-6CD3-3A12-385A-27AA21680A65}"/>
              </a:ext>
            </a:extLst>
          </p:cNvPr>
          <p:cNvSpPr txBox="1"/>
          <p:nvPr/>
        </p:nvSpPr>
        <p:spPr>
          <a:xfrm>
            <a:off x="5034475" y="2839319"/>
            <a:ext cx="6420391" cy="369332"/>
          </a:xfrm>
          <a:prstGeom prst="rect">
            <a:avLst/>
          </a:prstGeom>
          <a:noFill/>
        </p:spPr>
        <p:txBody>
          <a:bodyPr wrap="square" rtlCol="0">
            <a:spAutoFit/>
          </a:bodyPr>
          <a:lstStyle/>
          <a:p>
            <a:r>
              <a:rPr lang="en-US" sz="1800" b="1" dirty="0">
                <a:solidFill>
                  <a:srgbClr val="002060"/>
                </a:solidFill>
              </a:rPr>
              <a:t>Tier 2 – Group or Simple Problem Solving</a:t>
            </a:r>
          </a:p>
        </p:txBody>
      </p:sp>
      <p:sp>
        <p:nvSpPr>
          <p:cNvPr id="8" name="TextBox 7">
            <a:extLst>
              <a:ext uri="{FF2B5EF4-FFF2-40B4-BE49-F238E27FC236}">
                <a16:creationId xmlns:a16="http://schemas.microsoft.com/office/drawing/2014/main" id="{9E7F32BE-13D2-2308-8DBE-278FB7EFAB10}"/>
              </a:ext>
            </a:extLst>
          </p:cNvPr>
          <p:cNvSpPr txBox="1"/>
          <p:nvPr/>
        </p:nvSpPr>
        <p:spPr>
          <a:xfrm>
            <a:off x="4491883" y="1292859"/>
            <a:ext cx="6220691" cy="369332"/>
          </a:xfrm>
          <a:prstGeom prst="rect">
            <a:avLst/>
          </a:prstGeom>
          <a:noFill/>
        </p:spPr>
        <p:txBody>
          <a:bodyPr wrap="square" rtlCol="0">
            <a:spAutoFit/>
          </a:bodyPr>
          <a:lstStyle/>
          <a:p>
            <a:r>
              <a:rPr lang="en-US" sz="1800" b="1" dirty="0">
                <a:solidFill>
                  <a:srgbClr val="002060"/>
                </a:solidFill>
              </a:rPr>
              <a:t>Tier 3 - Individual Plan with Multiple Supports</a:t>
            </a:r>
          </a:p>
        </p:txBody>
      </p:sp>
      <p:pic>
        <p:nvPicPr>
          <p:cNvPr id="10" name="Picture 9" descr="Triangle showing tiered support. All people is largest and at the bottom, some is in the middle, few is at the top and the smallest portion of the triangle.">
            <a:extLst>
              <a:ext uri="{FF2B5EF4-FFF2-40B4-BE49-F238E27FC236}">
                <a16:creationId xmlns:a16="http://schemas.microsoft.com/office/drawing/2014/main" id="{8CFDC47B-C927-A82E-6E0C-67BB86C9D590}"/>
              </a:ext>
            </a:extLst>
          </p:cNvPr>
          <p:cNvPicPr>
            <a:picLocks noChangeAspect="1"/>
          </p:cNvPicPr>
          <p:nvPr/>
        </p:nvPicPr>
        <p:blipFill>
          <a:blip r:embed="rId3"/>
          <a:stretch>
            <a:fillRect/>
          </a:stretch>
        </p:blipFill>
        <p:spPr>
          <a:xfrm>
            <a:off x="715732" y="800733"/>
            <a:ext cx="3782237" cy="6057267"/>
          </a:xfrm>
          <a:prstGeom prst="rect">
            <a:avLst/>
          </a:prstGeom>
        </p:spPr>
      </p:pic>
    </p:spTree>
    <p:extLst>
      <p:ext uri="{BB962C8B-B14F-4D97-AF65-F5344CB8AC3E}">
        <p14:creationId xmlns:p14="http://schemas.microsoft.com/office/powerpoint/2010/main" val="320181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79C3E-4269-8608-A758-D7BC7314421F}"/>
              </a:ext>
            </a:extLst>
          </p:cNvPr>
          <p:cNvSpPr>
            <a:spLocks noGrp="1"/>
          </p:cNvSpPr>
          <p:nvPr>
            <p:ph type="title"/>
          </p:nvPr>
        </p:nvSpPr>
        <p:spPr/>
        <p:txBody>
          <a:bodyPr>
            <a:normAutofit/>
          </a:bodyPr>
          <a:lstStyle/>
          <a:p>
            <a:pPr algn="ctr"/>
            <a:r>
              <a:rPr lang="en-US" sz="3600" b="1" dirty="0"/>
              <a:t>Breaking Down Fragmentation Across Fields is a Challenge in the United States</a:t>
            </a:r>
          </a:p>
        </p:txBody>
      </p:sp>
      <p:sp>
        <p:nvSpPr>
          <p:cNvPr id="3" name="Content Placeholder 2">
            <a:extLst>
              <a:ext uri="{FF2B5EF4-FFF2-40B4-BE49-F238E27FC236}">
                <a16:creationId xmlns:a16="http://schemas.microsoft.com/office/drawing/2014/main" id="{1DBD408F-94EF-59E9-7C69-A955E1020E98}"/>
              </a:ext>
            </a:extLst>
          </p:cNvPr>
          <p:cNvSpPr>
            <a:spLocks noGrp="1"/>
          </p:cNvSpPr>
          <p:nvPr>
            <p:ph sz="half" idx="1"/>
          </p:nvPr>
        </p:nvSpPr>
        <p:spPr>
          <a:xfrm>
            <a:off x="135466" y="1825624"/>
            <a:ext cx="7010401" cy="4667251"/>
          </a:xfrm>
        </p:spPr>
        <p:txBody>
          <a:bodyPr>
            <a:normAutofit/>
          </a:bodyPr>
          <a:lstStyle/>
          <a:p>
            <a:r>
              <a:rPr lang="en-US" dirty="0"/>
              <a:t>Use Systems of Care to improve service coordination</a:t>
            </a:r>
          </a:p>
          <a:p>
            <a:r>
              <a:rPr lang="en-US" dirty="0"/>
              <a:t>Integrate interventions in behavioral health with PBS plans</a:t>
            </a:r>
          </a:p>
          <a:p>
            <a:r>
              <a:rPr lang="en-US" dirty="0"/>
              <a:t>Dual diagnosis including mental illness and learning disabilities</a:t>
            </a:r>
          </a:p>
          <a:p>
            <a:pPr lvl="1">
              <a:buFont typeface="Courier New" panose="02070309020205020404" pitchFamily="49" charset="0"/>
              <a:buChar char="o"/>
            </a:pPr>
            <a:r>
              <a:rPr lang="en-US" dirty="0"/>
              <a:t>Adapt behavioral health practices for each person supported</a:t>
            </a:r>
          </a:p>
          <a:p>
            <a:pPr lvl="1">
              <a:buFont typeface="Courier New" panose="02070309020205020404" pitchFamily="49" charset="0"/>
              <a:buChar char="o"/>
            </a:pPr>
            <a:r>
              <a:rPr lang="en-US" dirty="0"/>
              <a:t>Prevent self-injury and suicide before formal diagnoses</a:t>
            </a:r>
          </a:p>
        </p:txBody>
      </p:sp>
      <p:pic>
        <p:nvPicPr>
          <p:cNvPr id="5" name="Content Placeholder 4" descr="Colorful strings woven together.">
            <a:extLst>
              <a:ext uri="{FF2B5EF4-FFF2-40B4-BE49-F238E27FC236}">
                <a16:creationId xmlns:a16="http://schemas.microsoft.com/office/drawing/2014/main" id="{3DE045B4-714F-6ED2-34BD-DC8C00BA84C7}"/>
              </a:ext>
            </a:extLst>
          </p:cNvPr>
          <p:cNvPicPr>
            <a:picLocks noGrp="1" noChangeAspect="1"/>
          </p:cNvPicPr>
          <p:nvPr>
            <p:ph sz="half" idx="2"/>
          </p:nvPr>
        </p:nvPicPr>
        <p:blipFill>
          <a:blip r:embed="rId2"/>
          <a:stretch>
            <a:fillRect/>
          </a:stretch>
        </p:blipFill>
        <p:spPr>
          <a:xfrm>
            <a:off x="7289519" y="2155048"/>
            <a:ext cx="4767015" cy="3178953"/>
          </a:xfrm>
          <a:prstGeom prst="rect">
            <a:avLst/>
          </a:prstGeom>
        </p:spPr>
      </p:pic>
    </p:spTree>
    <p:extLst>
      <p:ext uri="{BB962C8B-B14F-4D97-AF65-F5344CB8AC3E}">
        <p14:creationId xmlns:p14="http://schemas.microsoft.com/office/powerpoint/2010/main" val="496658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415600" y="692200"/>
            <a:ext cx="11360800" cy="2736800"/>
          </a:xfrm>
          <a:prstGeom prst="rect">
            <a:avLst/>
          </a:prstGeom>
        </p:spPr>
        <p:txBody>
          <a:bodyPr spcFirstLastPara="1" wrap="square" lIns="121900" tIns="121900" rIns="121900" bIns="121900" anchor="b" anchorCtr="0">
            <a:normAutofit/>
          </a:bodyPr>
          <a:lstStyle/>
          <a:p>
            <a:r>
              <a:rPr lang="en" sz="6000" b="1" dirty="0">
                <a:solidFill>
                  <a:srgbClr val="0070C0"/>
                </a:solidFill>
              </a:rPr>
              <a:t>Minnesota Positive Behavior Support Network (MNPBS)</a:t>
            </a:r>
            <a:endParaRPr sz="6000" b="1" dirty="0">
              <a:solidFill>
                <a:srgbClr val="0070C0"/>
              </a:solidFill>
            </a:endParaRPr>
          </a:p>
        </p:txBody>
      </p:sp>
      <p:pic>
        <p:nvPicPr>
          <p:cNvPr id="62" name="Google Shape;62;p14" title="MNPBS Network Logo"/>
          <p:cNvPicPr preferRelativeResize="0"/>
          <p:nvPr/>
        </p:nvPicPr>
        <p:blipFill rotWithShape="1">
          <a:blip r:embed="rId3">
            <a:alphaModFix/>
          </a:blip>
          <a:srcRect/>
          <a:stretch/>
        </p:blipFill>
        <p:spPr>
          <a:xfrm>
            <a:off x="2857963" y="4191402"/>
            <a:ext cx="6476103" cy="209726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8" name="Google Shape;68;p1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r>
              <a:rPr lang="en" sz="2933">
                <a:solidFill>
                  <a:schemeClr val="accent2"/>
                </a:solidFill>
              </a:rPr>
              <a:t>MNPBS Network is </a:t>
            </a:r>
            <a:r>
              <a:rPr lang="en" sz="2933" b="1">
                <a:solidFill>
                  <a:schemeClr val="accent1"/>
                </a:solidFill>
              </a:rPr>
              <a:t>bringing practitioners together</a:t>
            </a:r>
            <a:r>
              <a:rPr lang="en" sz="2933">
                <a:solidFill>
                  <a:schemeClr val="accent2"/>
                </a:solidFill>
              </a:rPr>
              <a:t> across settings, populations and the lifespan to </a:t>
            </a:r>
            <a:r>
              <a:rPr lang="en" sz="2933" b="1">
                <a:solidFill>
                  <a:schemeClr val="accent1"/>
                </a:solidFill>
              </a:rPr>
              <a:t>articulate key PBS features</a:t>
            </a:r>
            <a:r>
              <a:rPr lang="en" sz="2933">
                <a:solidFill>
                  <a:schemeClr val="accent2"/>
                </a:solidFill>
              </a:rPr>
              <a:t> and </a:t>
            </a:r>
            <a:r>
              <a:rPr lang="en" sz="2933" b="1">
                <a:solidFill>
                  <a:schemeClr val="accent1"/>
                </a:solidFill>
              </a:rPr>
              <a:t>share about exemplary PBS at a community level</a:t>
            </a:r>
            <a:r>
              <a:rPr lang="en" sz="2933">
                <a:solidFill>
                  <a:schemeClr val="accent2"/>
                </a:solidFill>
              </a:rPr>
              <a:t>.</a:t>
            </a:r>
            <a:endParaRPr sz="2933">
              <a:solidFill>
                <a:schemeClr val="accent2"/>
              </a:solidFill>
            </a:endParaRPr>
          </a:p>
        </p:txBody>
      </p:sp>
      <p:pic>
        <p:nvPicPr>
          <p:cNvPr id="69" name="Google Shape;69;p15" title="MNPBS Network Logo"/>
          <p:cNvPicPr preferRelativeResize="0"/>
          <p:nvPr/>
        </p:nvPicPr>
        <p:blipFill rotWithShape="1">
          <a:blip r:embed="rId3">
            <a:alphaModFix/>
          </a:blip>
          <a:srcRect/>
          <a:stretch/>
        </p:blipFill>
        <p:spPr>
          <a:xfrm>
            <a:off x="2857963" y="3747248"/>
            <a:ext cx="6476103" cy="20976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a:t>Our Current Work</a:t>
            </a:r>
            <a:endParaRPr/>
          </a:p>
        </p:txBody>
      </p:sp>
      <p:sp>
        <p:nvSpPr>
          <p:cNvPr id="75" name="Google Shape;75;p16"/>
          <p:cNvSpPr txBox="1">
            <a:spLocks noGrp="1"/>
          </p:cNvSpPr>
          <p:nvPr>
            <p:ph type="body" idx="1"/>
          </p:nvPr>
        </p:nvSpPr>
        <p:spPr>
          <a:xfrm>
            <a:off x="415600" y="1536633"/>
            <a:ext cx="5333200" cy="4555200"/>
          </a:xfrm>
          <a:prstGeom prst="rect">
            <a:avLst/>
          </a:prstGeom>
        </p:spPr>
        <p:txBody>
          <a:bodyPr spcFirstLastPara="1" wrap="square" lIns="121900" tIns="121900" rIns="121900" bIns="121900" anchor="t" anchorCtr="0">
            <a:normAutofit/>
          </a:bodyPr>
          <a:lstStyle/>
          <a:p>
            <a:pPr marL="0" indent="0">
              <a:buNone/>
            </a:pPr>
            <a:r>
              <a:rPr lang="en">
                <a:solidFill>
                  <a:schemeClr val="dk1"/>
                </a:solidFill>
              </a:rPr>
              <a:t>PATH 2022</a:t>
            </a:r>
            <a:endParaRPr>
              <a:solidFill>
                <a:schemeClr val="dk1"/>
              </a:solidFill>
            </a:endParaRPr>
          </a:p>
          <a:p>
            <a:pPr marL="0" indent="0">
              <a:spcBef>
                <a:spcPts val="1600"/>
              </a:spcBef>
              <a:buNone/>
            </a:pPr>
            <a:endParaRPr>
              <a:solidFill>
                <a:schemeClr val="dk1"/>
              </a:solidFill>
            </a:endParaRPr>
          </a:p>
          <a:p>
            <a:pPr marL="0" indent="0">
              <a:spcBef>
                <a:spcPts val="1600"/>
              </a:spcBef>
              <a:spcAft>
                <a:spcPts val="1600"/>
              </a:spcAft>
              <a:buNone/>
            </a:pPr>
            <a:endParaRPr>
              <a:solidFill>
                <a:schemeClr val="dk1"/>
              </a:solidFill>
            </a:endParaRPr>
          </a:p>
        </p:txBody>
      </p:sp>
      <p:sp>
        <p:nvSpPr>
          <p:cNvPr id="76" name="Google Shape;76;p16"/>
          <p:cNvSpPr txBox="1">
            <a:spLocks noGrp="1"/>
          </p:cNvSpPr>
          <p:nvPr>
            <p:ph type="body" idx="2"/>
          </p:nvPr>
        </p:nvSpPr>
        <p:spPr>
          <a:xfrm>
            <a:off x="6443200" y="1536633"/>
            <a:ext cx="5333200" cy="4555200"/>
          </a:xfrm>
          <a:prstGeom prst="rect">
            <a:avLst/>
          </a:prstGeom>
        </p:spPr>
        <p:txBody>
          <a:bodyPr spcFirstLastPara="1" wrap="square" lIns="121900" tIns="121900" rIns="121900" bIns="121900" anchor="t" anchorCtr="0">
            <a:normAutofit/>
          </a:bodyPr>
          <a:lstStyle/>
          <a:p>
            <a:pPr marL="0" indent="0">
              <a:buNone/>
            </a:pPr>
            <a:r>
              <a:rPr lang="en">
                <a:solidFill>
                  <a:schemeClr val="dk1"/>
                </a:solidFill>
              </a:rPr>
              <a:t>2024 Goals</a:t>
            </a:r>
            <a:endParaRPr>
              <a:solidFill>
                <a:schemeClr val="dk1"/>
              </a:solidFill>
            </a:endParaRPr>
          </a:p>
          <a:p>
            <a:pPr>
              <a:spcBef>
                <a:spcPts val="1600"/>
              </a:spcBef>
            </a:pPr>
            <a:r>
              <a:rPr lang="en">
                <a:solidFill>
                  <a:schemeClr val="dk1"/>
                </a:solidFill>
              </a:rPr>
              <a:t>Increase Diversity</a:t>
            </a:r>
            <a:endParaRPr>
              <a:solidFill>
                <a:schemeClr val="dk1"/>
              </a:solidFill>
            </a:endParaRPr>
          </a:p>
          <a:p>
            <a:pPr lvl="1">
              <a:buClr>
                <a:schemeClr val="dk1"/>
              </a:buClr>
            </a:pPr>
            <a:r>
              <a:rPr lang="en">
                <a:solidFill>
                  <a:schemeClr val="dk1"/>
                </a:solidFill>
              </a:rPr>
              <a:t>On MNPBS team</a:t>
            </a:r>
            <a:endParaRPr>
              <a:solidFill>
                <a:schemeClr val="dk1"/>
              </a:solidFill>
            </a:endParaRPr>
          </a:p>
          <a:p>
            <a:pPr lvl="1">
              <a:buClr>
                <a:schemeClr val="dk1"/>
              </a:buClr>
            </a:pPr>
            <a:r>
              <a:rPr lang="en">
                <a:solidFill>
                  <a:schemeClr val="dk1"/>
                </a:solidFill>
              </a:rPr>
              <a:t>Relationship building with groups that support diverse needs, listening sessions, and make the relationship mutually beneficial</a:t>
            </a:r>
            <a:endParaRPr>
              <a:solidFill>
                <a:schemeClr val="dk1"/>
              </a:solidFill>
            </a:endParaRPr>
          </a:p>
          <a:p>
            <a:r>
              <a:rPr lang="en">
                <a:solidFill>
                  <a:schemeClr val="dk1"/>
                </a:solidFill>
              </a:rPr>
              <a:t>Formalize Mission and Vision Statements</a:t>
            </a:r>
            <a:endParaRPr>
              <a:solidFill>
                <a:schemeClr val="dk1"/>
              </a:solidFill>
            </a:endParaRPr>
          </a:p>
          <a:p>
            <a:r>
              <a:rPr lang="en">
                <a:solidFill>
                  <a:schemeClr val="dk1"/>
                </a:solidFill>
              </a:rPr>
              <a:t>Complete and Place MN Standards Online</a:t>
            </a:r>
            <a:endParaRPr>
              <a:solidFill>
                <a:schemeClr val="dk1"/>
              </a:solidFill>
            </a:endParaRPr>
          </a:p>
          <a:p>
            <a:r>
              <a:rPr lang="en">
                <a:solidFill>
                  <a:schemeClr val="dk1"/>
                </a:solidFill>
              </a:rPr>
              <a:t>Award Celebration</a:t>
            </a:r>
            <a:endParaRPr>
              <a:solidFill>
                <a:schemeClr val="dk1"/>
              </a:solidFill>
            </a:endParaRPr>
          </a:p>
          <a:p>
            <a:r>
              <a:rPr lang="en">
                <a:solidFill>
                  <a:schemeClr val="dk1"/>
                </a:solidFill>
              </a:rPr>
              <a:t>Revise and Expand Evaluation &amp; Measurement Systems</a:t>
            </a:r>
            <a:endParaRPr>
              <a:solidFill>
                <a:schemeClr val="dk1"/>
              </a:solidFill>
            </a:endParaRPr>
          </a:p>
        </p:txBody>
      </p:sp>
      <p:pic>
        <p:nvPicPr>
          <p:cNvPr id="77" name="Google Shape;77;p16"/>
          <p:cNvPicPr preferRelativeResize="0"/>
          <p:nvPr/>
        </p:nvPicPr>
        <p:blipFill>
          <a:blip r:embed="rId3">
            <a:alphaModFix/>
          </a:blip>
          <a:stretch>
            <a:fillRect/>
          </a:stretch>
        </p:blipFill>
        <p:spPr>
          <a:xfrm>
            <a:off x="30167" y="2143567"/>
            <a:ext cx="6413032" cy="36073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a:t>Connect With Us</a:t>
            </a:r>
            <a:endParaRPr/>
          </a:p>
        </p:txBody>
      </p:sp>
      <p:sp>
        <p:nvSpPr>
          <p:cNvPr id="83" name="Google Shape;83;p17"/>
          <p:cNvSpPr txBox="1">
            <a:spLocks noGrp="1"/>
          </p:cNvSpPr>
          <p:nvPr>
            <p:ph type="body" idx="1"/>
          </p:nvPr>
        </p:nvSpPr>
        <p:spPr>
          <a:xfrm>
            <a:off x="415600" y="1536633"/>
            <a:ext cx="5333200" cy="4555200"/>
          </a:xfrm>
          <a:prstGeom prst="rect">
            <a:avLst/>
          </a:prstGeom>
        </p:spPr>
        <p:txBody>
          <a:bodyPr spcFirstLastPara="1" wrap="square" lIns="121900" tIns="121900" rIns="121900" bIns="121900" anchor="t" anchorCtr="0">
            <a:normAutofit lnSpcReduction="10000"/>
          </a:bodyPr>
          <a:lstStyle/>
          <a:p>
            <a:pPr marL="0" indent="0">
              <a:buNone/>
            </a:pPr>
            <a:r>
              <a:rPr lang="en" b="1">
                <a:solidFill>
                  <a:schemeClr val="dk1"/>
                </a:solidFill>
              </a:rPr>
              <a:t>Visit our website for more information:</a:t>
            </a:r>
            <a:endParaRPr b="1">
              <a:solidFill>
                <a:schemeClr val="dk1"/>
              </a:solidFill>
            </a:endParaRPr>
          </a:p>
          <a:p>
            <a:pPr indent="-405543">
              <a:spcBef>
                <a:spcPts val="1600"/>
              </a:spcBef>
              <a:buSzPct val="100000"/>
            </a:pPr>
            <a:r>
              <a:rPr lang="en" u="sng">
                <a:solidFill>
                  <a:schemeClr val="hlink"/>
                </a:solidFill>
                <a:hlinkClick r:id="rId3"/>
              </a:rPr>
              <a:t>http://mnpsp.org/mnpbs</a:t>
            </a:r>
            <a:endParaRPr>
              <a:solidFill>
                <a:schemeClr val="dk1"/>
              </a:solidFill>
            </a:endParaRPr>
          </a:p>
          <a:p>
            <a:pPr marL="0" indent="0">
              <a:spcBef>
                <a:spcPts val="1600"/>
              </a:spcBef>
              <a:buNone/>
            </a:pPr>
            <a:r>
              <a:rPr lang="en" b="1">
                <a:solidFill>
                  <a:schemeClr val="dk1"/>
                </a:solidFill>
              </a:rPr>
              <a:t>Follow us on social media:</a:t>
            </a:r>
            <a:endParaRPr b="1">
              <a:solidFill>
                <a:schemeClr val="dk1"/>
              </a:solidFill>
            </a:endParaRPr>
          </a:p>
          <a:p>
            <a:pPr indent="-405543">
              <a:spcBef>
                <a:spcPts val="1600"/>
              </a:spcBef>
              <a:buSzPct val="100000"/>
            </a:pPr>
            <a:r>
              <a:rPr lang="en" u="sng">
                <a:solidFill>
                  <a:schemeClr val="hlink"/>
                </a:solidFill>
                <a:hlinkClick r:id="rId4"/>
              </a:rPr>
              <a:t>Facebook</a:t>
            </a:r>
            <a:r>
              <a:rPr lang="en">
                <a:solidFill>
                  <a:schemeClr val="dk1"/>
                </a:solidFill>
              </a:rPr>
              <a:t>: @MNPBSnetwork</a:t>
            </a:r>
            <a:endParaRPr>
              <a:solidFill>
                <a:schemeClr val="dk1"/>
              </a:solidFill>
            </a:endParaRPr>
          </a:p>
          <a:p>
            <a:pPr indent="-405543">
              <a:buSzPct val="100000"/>
            </a:pPr>
            <a:r>
              <a:rPr lang="en" u="sng">
                <a:solidFill>
                  <a:schemeClr val="hlink"/>
                </a:solidFill>
                <a:hlinkClick r:id="rId5"/>
              </a:rPr>
              <a:t>Twitter</a:t>
            </a:r>
            <a:r>
              <a:rPr lang="en">
                <a:solidFill>
                  <a:schemeClr val="dk1"/>
                </a:solidFill>
              </a:rPr>
              <a:t>: @MNPBS</a:t>
            </a:r>
            <a:endParaRPr>
              <a:solidFill>
                <a:schemeClr val="dk1"/>
              </a:solidFill>
            </a:endParaRPr>
          </a:p>
          <a:p>
            <a:pPr marL="0" indent="0">
              <a:spcBef>
                <a:spcPts val="1600"/>
              </a:spcBef>
              <a:buNone/>
            </a:pPr>
            <a:r>
              <a:rPr lang="en" b="1">
                <a:solidFill>
                  <a:schemeClr val="dk1"/>
                </a:solidFill>
              </a:rPr>
              <a:t>Subscribe to our YouTube page:</a:t>
            </a:r>
            <a:endParaRPr b="1">
              <a:solidFill>
                <a:schemeClr val="dk1"/>
              </a:solidFill>
            </a:endParaRPr>
          </a:p>
          <a:p>
            <a:pPr indent="-405543">
              <a:spcBef>
                <a:spcPts val="1600"/>
              </a:spcBef>
              <a:buSzPct val="100000"/>
            </a:pPr>
            <a:r>
              <a:rPr lang="en" u="sng">
                <a:solidFill>
                  <a:schemeClr val="hlink"/>
                </a:solidFill>
                <a:hlinkClick r:id="rId6"/>
              </a:rPr>
              <a:t>MNPBS Network YouTube Page</a:t>
            </a:r>
            <a:endParaRPr>
              <a:solidFill>
                <a:schemeClr val="dk1"/>
              </a:solidFill>
            </a:endParaRPr>
          </a:p>
          <a:p>
            <a:pPr marL="0" indent="0">
              <a:spcBef>
                <a:spcPts val="1600"/>
              </a:spcBef>
              <a:buNone/>
            </a:pPr>
            <a:endParaRPr>
              <a:solidFill>
                <a:schemeClr val="dk1"/>
              </a:solidFill>
            </a:endParaRPr>
          </a:p>
          <a:p>
            <a:pPr marL="0" indent="0">
              <a:spcBef>
                <a:spcPts val="1600"/>
              </a:spcBef>
              <a:buNone/>
            </a:pPr>
            <a:r>
              <a:rPr lang="en" sz="2155" b="1">
                <a:solidFill>
                  <a:srgbClr val="0000FF"/>
                </a:solidFill>
              </a:rPr>
              <a:t>Join Us and Become a Member. Email us at:</a:t>
            </a:r>
            <a:endParaRPr sz="2155" b="1">
              <a:solidFill>
                <a:srgbClr val="0000FF"/>
              </a:solidFill>
            </a:endParaRPr>
          </a:p>
          <a:p>
            <a:pPr marL="0" indent="0">
              <a:spcBef>
                <a:spcPts val="1600"/>
              </a:spcBef>
              <a:spcAft>
                <a:spcPts val="1600"/>
              </a:spcAft>
              <a:buNone/>
            </a:pPr>
            <a:r>
              <a:rPr lang="en" sz="2155" b="1"/>
              <a:t>mnpbsnetwork@gmail.com</a:t>
            </a:r>
            <a:endParaRPr sz="2155" b="1"/>
          </a:p>
        </p:txBody>
      </p:sp>
      <p:sp>
        <p:nvSpPr>
          <p:cNvPr id="84" name="Google Shape;84;p17"/>
          <p:cNvSpPr txBox="1">
            <a:spLocks noGrp="1"/>
          </p:cNvSpPr>
          <p:nvPr>
            <p:ph type="body" idx="2"/>
          </p:nvPr>
        </p:nvSpPr>
        <p:spPr>
          <a:xfrm>
            <a:off x="6443200" y="1536633"/>
            <a:ext cx="53332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85" name="Google Shape;85;p17"/>
          <p:cNvPicPr preferRelativeResize="0"/>
          <p:nvPr/>
        </p:nvPicPr>
        <p:blipFill rotWithShape="1">
          <a:blip r:embed="rId7">
            <a:alphaModFix/>
          </a:blip>
          <a:srcRect/>
          <a:stretch/>
        </p:blipFill>
        <p:spPr>
          <a:xfrm>
            <a:off x="5123600" y="1867668"/>
            <a:ext cx="7068400" cy="3531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220A9D-0B1E-08D9-74AB-A617AAC1BFE7}"/>
              </a:ext>
            </a:extLst>
          </p:cNvPr>
          <p:cNvSpPr>
            <a:spLocks noGrp="1"/>
          </p:cNvSpPr>
          <p:nvPr>
            <p:ph type="title"/>
          </p:nvPr>
        </p:nvSpPr>
        <p:spPr>
          <a:xfrm>
            <a:off x="955476" y="0"/>
            <a:ext cx="10281048" cy="1423575"/>
          </a:xfrm>
        </p:spPr>
        <p:txBody>
          <a:bodyPr>
            <a:normAutofit/>
          </a:bodyPr>
          <a:lstStyle/>
          <a:p>
            <a:r>
              <a:rPr lang="en-US" sz="3600" b="1" dirty="0">
                <a:latin typeface="+mn-lt"/>
              </a:rPr>
              <a:t>APBS Conference in Minneapolis, 2026 </a:t>
            </a:r>
          </a:p>
        </p:txBody>
      </p:sp>
      <p:pic>
        <p:nvPicPr>
          <p:cNvPr id="3" name="Picture 2" descr="A picture of the stone arch bridge and the downtown Minneapolis skyline at night.">
            <a:extLst>
              <a:ext uri="{FF2B5EF4-FFF2-40B4-BE49-F238E27FC236}">
                <a16:creationId xmlns:a16="http://schemas.microsoft.com/office/drawing/2014/main" id="{F718984D-1C07-1398-6611-0719DB78C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819" y="1099784"/>
            <a:ext cx="8332361" cy="5554907"/>
          </a:xfrm>
          <a:prstGeom prst="rect">
            <a:avLst/>
          </a:prstGeom>
        </p:spPr>
      </p:pic>
    </p:spTree>
    <p:extLst>
      <p:ext uri="{BB962C8B-B14F-4D97-AF65-F5344CB8AC3E}">
        <p14:creationId xmlns:p14="http://schemas.microsoft.com/office/powerpoint/2010/main" val="571363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greeting people to Minnesota says &quot;Minnesota welcomes you&quot; The sign is in the shape of the state of Minnesota.">
            <a:extLst>
              <a:ext uri="{FF2B5EF4-FFF2-40B4-BE49-F238E27FC236}">
                <a16:creationId xmlns:a16="http://schemas.microsoft.com/office/drawing/2014/main" id="{705A9B9E-5DE8-1BD5-C2D4-F560E7270AE0}"/>
              </a:ext>
            </a:extLst>
          </p:cNvPr>
          <p:cNvPicPr>
            <a:picLocks noChangeAspect="1"/>
          </p:cNvPicPr>
          <p:nvPr/>
        </p:nvPicPr>
        <p:blipFill>
          <a:blip r:embed="rId2"/>
          <a:stretch>
            <a:fillRect/>
          </a:stretch>
        </p:blipFill>
        <p:spPr>
          <a:xfrm>
            <a:off x="1134989" y="142081"/>
            <a:ext cx="9612524" cy="6573837"/>
          </a:xfrm>
          <a:prstGeom prst="rect">
            <a:avLst/>
          </a:prstGeom>
        </p:spPr>
      </p:pic>
    </p:spTree>
    <p:extLst>
      <p:ext uri="{BB962C8B-B14F-4D97-AF65-F5344CB8AC3E}">
        <p14:creationId xmlns:p14="http://schemas.microsoft.com/office/powerpoint/2010/main" val="296757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1EC17-8654-4C44-A49B-AB01E1763C48}"/>
              </a:ext>
            </a:extLst>
          </p:cNvPr>
          <p:cNvSpPr>
            <a:spLocks noGrp="1"/>
          </p:cNvSpPr>
          <p:nvPr>
            <p:ph type="title"/>
          </p:nvPr>
        </p:nvSpPr>
        <p:spPr>
          <a:xfrm>
            <a:off x="576318" y="141890"/>
            <a:ext cx="10515600" cy="1325563"/>
          </a:xfrm>
        </p:spPr>
        <p:txBody>
          <a:bodyPr>
            <a:normAutofit/>
          </a:bodyPr>
          <a:lstStyle/>
          <a:p>
            <a:pPr algn="ctr"/>
            <a:r>
              <a:rPr lang="en-US" sz="4267" b="1" dirty="0">
                <a:solidFill>
                  <a:schemeClr val="tx1"/>
                </a:solidFill>
                <a:latin typeface="+mn-lt"/>
              </a:rPr>
              <a:t>Resources</a:t>
            </a:r>
          </a:p>
        </p:txBody>
      </p:sp>
      <p:sp>
        <p:nvSpPr>
          <p:cNvPr id="3" name="Content Placeholder 2">
            <a:extLst>
              <a:ext uri="{FF2B5EF4-FFF2-40B4-BE49-F238E27FC236}">
                <a16:creationId xmlns:a16="http://schemas.microsoft.com/office/drawing/2014/main" id="{3D577365-512A-3346-A0F9-DE05D3CB6DE9}"/>
              </a:ext>
            </a:extLst>
          </p:cNvPr>
          <p:cNvSpPr>
            <a:spLocks noGrp="1"/>
          </p:cNvSpPr>
          <p:nvPr>
            <p:ph idx="1"/>
          </p:nvPr>
        </p:nvSpPr>
        <p:spPr>
          <a:xfrm>
            <a:off x="6096001" y="1690688"/>
            <a:ext cx="6096000" cy="4628213"/>
          </a:xfrm>
        </p:spPr>
        <p:txBody>
          <a:bodyPr>
            <a:normAutofit/>
          </a:bodyPr>
          <a:lstStyle/>
          <a:p>
            <a:r>
              <a:rPr lang="en-US" dirty="0">
                <a:solidFill>
                  <a:schemeClr val="tx1"/>
                </a:solidFill>
                <a:hlinkClick r:id="rId3">
                  <a:extLst>
                    <a:ext uri="{A12FA001-AC4F-418D-AE19-62706E023703}">
                      <ahyp:hlinkClr xmlns:ahyp="http://schemas.microsoft.com/office/drawing/2018/hyperlinkcolor" val="tx"/>
                    </a:ext>
                  </a:extLst>
                </a:hlinkClick>
              </a:rPr>
              <a:t>Home and Community Based Modules</a:t>
            </a:r>
            <a:endParaRPr lang="en-US" dirty="0">
              <a:solidFill>
                <a:schemeClr val="tx1"/>
              </a:solidFill>
              <a:hlinkClick r:id="rId4">
                <a:extLst>
                  <a:ext uri="{A12FA001-AC4F-418D-AE19-62706E023703}">
                    <ahyp:hlinkClr xmlns:ahyp="http://schemas.microsoft.com/office/drawing/2018/hyperlinkcolor" val="tx"/>
                  </a:ext>
                </a:extLst>
              </a:hlinkClick>
            </a:endParaRPr>
          </a:p>
          <a:p>
            <a:endParaRPr lang="en-US" dirty="0">
              <a:solidFill>
                <a:schemeClr val="tx1"/>
              </a:solidFill>
            </a:endParaRPr>
          </a:p>
          <a:p>
            <a:r>
              <a:rPr lang="en-US" dirty="0">
                <a:solidFill>
                  <a:schemeClr val="tx1"/>
                </a:solidFill>
                <a:hlinkClick r:id="rId5">
                  <a:extLst>
                    <a:ext uri="{A12FA001-AC4F-418D-AE19-62706E023703}">
                      <ahyp:hlinkClr xmlns:ahyp="http://schemas.microsoft.com/office/drawing/2018/hyperlinkcolor" val="tx"/>
                    </a:ext>
                  </a:extLst>
                </a:hlinkClick>
              </a:rPr>
              <a:t>MNPSP.ORG Universal Social Skills</a:t>
            </a:r>
            <a:endParaRPr lang="en-US" dirty="0">
              <a:solidFill>
                <a:schemeClr val="tx1"/>
              </a:solidFill>
            </a:endParaRPr>
          </a:p>
          <a:p>
            <a:pPr marL="0" indent="0"/>
            <a:endParaRPr lang="en-US" dirty="0">
              <a:solidFill>
                <a:schemeClr val="tx1"/>
              </a:solidFill>
            </a:endParaRPr>
          </a:p>
          <a:p>
            <a:r>
              <a:rPr lang="en-US" dirty="0">
                <a:solidFill>
                  <a:schemeClr val="tx1"/>
                </a:solidFill>
                <a:hlinkClick r:id="rId6">
                  <a:extLst>
                    <a:ext uri="{A12FA001-AC4F-418D-AE19-62706E023703}">
                      <ahyp:hlinkClr xmlns:ahyp="http://schemas.microsoft.com/office/drawing/2018/hyperlinkcolor" val="tx"/>
                    </a:ext>
                  </a:extLst>
                </a:hlinkClick>
              </a:rPr>
              <a:t>Implementation Resources</a:t>
            </a:r>
            <a:endParaRPr lang="en-US" dirty="0">
              <a:solidFill>
                <a:schemeClr val="tx1"/>
              </a:solidFill>
            </a:endParaRPr>
          </a:p>
          <a:p>
            <a:pPr marL="0" indent="0"/>
            <a:endParaRPr lang="en-US" dirty="0">
              <a:solidFill>
                <a:schemeClr val="tx1"/>
              </a:solidFill>
            </a:endParaRPr>
          </a:p>
          <a:p>
            <a:r>
              <a:rPr lang="en-US" dirty="0">
                <a:solidFill>
                  <a:schemeClr val="tx1"/>
                </a:solidFill>
                <a:hlinkClick r:id="rId7">
                  <a:extLst>
                    <a:ext uri="{A12FA001-AC4F-418D-AE19-62706E023703}">
                      <ahyp:hlinkClr xmlns:ahyp="http://schemas.microsoft.com/office/drawing/2018/hyperlinkcolor" val="tx"/>
                    </a:ext>
                  </a:extLst>
                </a:hlinkClick>
              </a:rPr>
              <a:t>Learn More About Person-Centered Strategies</a:t>
            </a:r>
            <a:endParaRPr lang="en-US" dirty="0">
              <a:solidFill>
                <a:schemeClr val="tx1"/>
              </a:solidFill>
            </a:endParaRPr>
          </a:p>
          <a:p>
            <a:pPr marL="0" indent="0"/>
            <a:endParaRPr lang="en-US" dirty="0"/>
          </a:p>
        </p:txBody>
      </p:sp>
      <p:pic>
        <p:nvPicPr>
          <p:cNvPr id="6" name="Picture 5" descr="Rocks of various sizes balanced on top of each other in front of a waterfall.">
            <a:extLst>
              <a:ext uri="{FF2B5EF4-FFF2-40B4-BE49-F238E27FC236}">
                <a16:creationId xmlns:a16="http://schemas.microsoft.com/office/drawing/2014/main" id="{1B6E633C-6E9A-4617-13B3-6EFEC8D57F75}"/>
              </a:ext>
            </a:extLst>
          </p:cNvPr>
          <p:cNvPicPr>
            <a:picLocks noChangeAspect="1"/>
          </p:cNvPicPr>
          <p:nvPr/>
        </p:nvPicPr>
        <p:blipFill>
          <a:blip r:embed="rId8"/>
          <a:stretch>
            <a:fillRect/>
          </a:stretch>
        </p:blipFill>
        <p:spPr>
          <a:xfrm>
            <a:off x="0" y="1986808"/>
            <a:ext cx="6199838" cy="4035972"/>
          </a:xfrm>
          <a:prstGeom prst="rect">
            <a:avLst/>
          </a:prstGeom>
        </p:spPr>
      </p:pic>
    </p:spTree>
    <p:extLst>
      <p:ext uri="{BB962C8B-B14F-4D97-AF65-F5344CB8AC3E}">
        <p14:creationId xmlns:p14="http://schemas.microsoft.com/office/powerpoint/2010/main" val="2540243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s_HD-end-maroon.png" descr="University of Minnesota. Driven to discover. University of Minnesota campuses include Crookston, Duluth, Morris, Rochester, and the Twin Cities. "/>
          <p:cNvPicPr>
            <a:picLocks noChangeAspect="1"/>
          </p:cNvPicPr>
          <p:nvPr/>
        </p:nvPicPr>
        <p:blipFill>
          <a:blip r:embed="rId2" r:link="rId3" cstate="print">
            <a:extLst>
              <a:ext uri="{28A0092B-C50C-407E-A947-70E740481C1C}">
                <a14:useLocalDpi xmlns:a14="http://schemas.microsoft.com/office/drawing/2010/main"/>
              </a:ext>
            </a:extLst>
          </a:blip>
          <a:stretch>
            <a:fillRect/>
          </a:stretch>
        </p:blipFill>
        <p:spPr>
          <a:xfrm>
            <a:off x="1" y="0"/>
            <a:ext cx="12187487" cy="6858000"/>
          </a:xfrm>
          <a:prstGeom prst="rect">
            <a:avLst/>
          </a:prstGeom>
        </p:spPr>
      </p:pic>
    </p:spTree>
    <p:extLst>
      <p:ext uri="{BB962C8B-B14F-4D97-AF65-F5344CB8AC3E}">
        <p14:creationId xmlns:p14="http://schemas.microsoft.com/office/powerpoint/2010/main" val="927809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B0287E-1374-FB4E-B6C0-5C93006CFCEE}"/>
              </a:ext>
            </a:extLst>
          </p:cNvPr>
          <p:cNvSpPr>
            <a:spLocks noGrp="1"/>
          </p:cNvSpPr>
          <p:nvPr>
            <p:ph type="title"/>
          </p:nvPr>
        </p:nvSpPr>
        <p:spPr>
          <a:xfrm>
            <a:off x="1356167" y="297788"/>
            <a:ext cx="9172937" cy="743935"/>
          </a:xfrm>
        </p:spPr>
        <p:txBody>
          <a:bodyPr>
            <a:noAutofit/>
          </a:bodyPr>
          <a:lstStyle/>
          <a:p>
            <a:pPr algn="ctr"/>
            <a:r>
              <a:rPr lang="en-US" sz="3200" i="1" dirty="0">
                <a:solidFill>
                  <a:srgbClr val="800000"/>
                </a:solidFill>
              </a:rPr>
              <a:t>Universal</a:t>
            </a:r>
            <a:r>
              <a:rPr lang="en-US" sz="3200" dirty="0"/>
              <a:t> Person-Centered Strategies are not a Person-Centered Plan</a:t>
            </a:r>
          </a:p>
        </p:txBody>
      </p:sp>
      <p:sp>
        <p:nvSpPr>
          <p:cNvPr id="6" name="Content Placeholder 5">
            <a:extLst>
              <a:ext uri="{FF2B5EF4-FFF2-40B4-BE49-F238E27FC236}">
                <a16:creationId xmlns:a16="http://schemas.microsoft.com/office/drawing/2014/main" id="{27C0DFDE-8E3B-2044-863A-6D82BF046384}"/>
              </a:ext>
            </a:extLst>
          </p:cNvPr>
          <p:cNvSpPr>
            <a:spLocks noGrp="1"/>
          </p:cNvSpPr>
          <p:nvPr>
            <p:ph sz="quarter" idx="13"/>
          </p:nvPr>
        </p:nvSpPr>
        <p:spPr>
          <a:xfrm>
            <a:off x="355600" y="1444201"/>
            <a:ext cx="11407614" cy="5295265"/>
          </a:xfrm>
        </p:spPr>
        <p:txBody>
          <a:bodyPr>
            <a:normAutofit fontScale="77500" lnSpcReduction="20000"/>
          </a:bodyPr>
          <a:lstStyle/>
          <a:p>
            <a:r>
              <a:rPr lang="en-US" sz="3400" dirty="0"/>
              <a:t>Use person-centered tools and strategies to build relationships </a:t>
            </a:r>
          </a:p>
          <a:p>
            <a:pPr marL="50800" indent="0">
              <a:buNone/>
            </a:pPr>
            <a:endParaRPr lang="en-US" dirty="0"/>
          </a:p>
          <a:p>
            <a:r>
              <a:rPr lang="en-US" sz="3400" dirty="0"/>
              <a:t>Practice and encourage empathy and active listening</a:t>
            </a:r>
          </a:p>
          <a:p>
            <a:pPr marL="50800" indent="0">
              <a:buNone/>
            </a:pPr>
            <a:endParaRPr lang="en-US" sz="3400" dirty="0"/>
          </a:p>
          <a:p>
            <a:r>
              <a:rPr lang="en-US" sz="3400" dirty="0"/>
              <a:t>Explore and celebrate cultural differences</a:t>
            </a:r>
          </a:p>
          <a:p>
            <a:endParaRPr lang="en-US" sz="3400" dirty="0"/>
          </a:p>
          <a:p>
            <a:r>
              <a:rPr lang="en-US" sz="3400" dirty="0"/>
              <a:t>Increase self-awareness of how we interact with others</a:t>
            </a:r>
          </a:p>
          <a:p>
            <a:endParaRPr lang="en-US" dirty="0"/>
          </a:p>
          <a:p>
            <a:r>
              <a:rPr lang="en-US" sz="3400" dirty="0"/>
              <a:t>Reflect and change our use of language as well as our behavior</a:t>
            </a:r>
          </a:p>
          <a:p>
            <a:endParaRPr lang="en-US" sz="3400" dirty="0"/>
          </a:p>
          <a:p>
            <a:r>
              <a:rPr lang="en-US" sz="3400" dirty="0"/>
              <a:t>Use data to reflect on progress</a:t>
            </a:r>
          </a:p>
        </p:txBody>
      </p:sp>
    </p:spTree>
    <p:extLst>
      <p:ext uri="{BB962C8B-B14F-4D97-AF65-F5344CB8AC3E}">
        <p14:creationId xmlns:p14="http://schemas.microsoft.com/office/powerpoint/2010/main" val="2104397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7C0DFDE-8E3B-2044-863A-6D82BF046384}"/>
              </a:ext>
            </a:extLst>
          </p:cNvPr>
          <p:cNvSpPr>
            <a:spLocks noGrp="1"/>
          </p:cNvSpPr>
          <p:nvPr>
            <p:ph sz="quarter" idx="4294967295"/>
          </p:nvPr>
        </p:nvSpPr>
        <p:spPr>
          <a:xfrm>
            <a:off x="0" y="1869256"/>
            <a:ext cx="6345815" cy="4695401"/>
          </a:xfrm>
        </p:spPr>
        <p:txBody>
          <a:bodyPr>
            <a:noAutofit/>
          </a:bodyPr>
          <a:lstStyle/>
          <a:p>
            <a:r>
              <a:rPr lang="en-US" sz="2400" dirty="0"/>
              <a:t>Teach, prompt, and model social and emotional skills</a:t>
            </a:r>
          </a:p>
          <a:p>
            <a:pPr marL="186262" indent="0">
              <a:buNone/>
            </a:pPr>
            <a:endParaRPr lang="en-US" sz="2400" dirty="0"/>
          </a:p>
          <a:p>
            <a:r>
              <a:rPr lang="en-US" sz="2400" dirty="0"/>
              <a:t>Reinforce and celebrate positive skills in use</a:t>
            </a:r>
          </a:p>
          <a:p>
            <a:endParaRPr lang="en-US" sz="2400" dirty="0"/>
          </a:p>
          <a:p>
            <a:r>
              <a:rPr lang="en-US" sz="2400" dirty="0"/>
              <a:t>Create a consistent response when challenges occur</a:t>
            </a:r>
          </a:p>
          <a:p>
            <a:pPr marL="186262" indent="0">
              <a:buNone/>
            </a:pPr>
            <a:endParaRPr lang="en-US" sz="2400" dirty="0"/>
          </a:p>
          <a:p>
            <a:r>
              <a:rPr lang="en-US" sz="2400" dirty="0"/>
              <a:t>Use data to reflect on progress</a:t>
            </a:r>
          </a:p>
        </p:txBody>
      </p:sp>
      <p:sp>
        <p:nvSpPr>
          <p:cNvPr id="4" name="Title 2">
            <a:extLst>
              <a:ext uri="{FF2B5EF4-FFF2-40B4-BE49-F238E27FC236}">
                <a16:creationId xmlns:a16="http://schemas.microsoft.com/office/drawing/2014/main" id="{DEDFEE80-4D1C-8081-8BA2-39298E2831EB}"/>
              </a:ext>
            </a:extLst>
          </p:cNvPr>
          <p:cNvSpPr txBox="1">
            <a:spLocks/>
          </p:cNvSpPr>
          <p:nvPr/>
        </p:nvSpPr>
        <p:spPr>
          <a:xfrm>
            <a:off x="0" y="-1"/>
            <a:ext cx="12192000" cy="1512711"/>
          </a:xfrm>
          <a:prstGeom prst="rect">
            <a:avLst/>
          </a:prstGeom>
          <a:solidFill>
            <a:srgbClr val="7B281F"/>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tabLst>
                <a:tab pos="568325" algn="l"/>
              </a:tabLst>
            </a:pPr>
            <a:r>
              <a:rPr lang="en-US" sz="4267" b="1" i="1" dirty="0">
                <a:solidFill>
                  <a:srgbClr val="FFC000"/>
                </a:solidFill>
              </a:rPr>
              <a:t>Universal</a:t>
            </a:r>
            <a:r>
              <a:rPr lang="en-US" sz="4267" b="1" dirty="0">
                <a:solidFill>
                  <a:srgbClr val="FFC000"/>
                </a:solidFill>
              </a:rPr>
              <a:t> Positive Behavior Support </a:t>
            </a:r>
            <a:r>
              <a:rPr lang="en-US" sz="4267" b="1" i="1" dirty="0">
                <a:solidFill>
                  <a:srgbClr val="FFC000"/>
                </a:solidFill>
              </a:rPr>
              <a:t>is not the Same as a PBS Plan</a:t>
            </a:r>
            <a:endParaRPr lang="en-US" altLang="x-none" sz="4267" b="1" i="1" dirty="0">
              <a:solidFill>
                <a:srgbClr val="FFC000"/>
              </a:solidFill>
            </a:endParaRPr>
          </a:p>
        </p:txBody>
      </p:sp>
      <p:pic>
        <p:nvPicPr>
          <p:cNvPr id="5" name="Content Placeholder 3" descr="Hands holding a small plant in soil. The quote reads &quot;Whatever you feed, will grow.&quot; Bishop TD Jakes.">
            <a:hlinkClick r:id="rId2" action="ppaction://hlinksldjump"/>
            <a:extLst>
              <a:ext uri="{FF2B5EF4-FFF2-40B4-BE49-F238E27FC236}">
                <a16:creationId xmlns:a16="http://schemas.microsoft.com/office/drawing/2014/main" id="{3D5AABEA-FDF2-560B-3D83-17914F573C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214487" y="2090021"/>
            <a:ext cx="5977513" cy="4474636"/>
          </a:xfrm>
          <a:prstGeom prst="rect">
            <a:avLst/>
          </a:prstGeom>
          <a:ln>
            <a:noFill/>
          </a:ln>
          <a:effectLst>
            <a:softEdge rad="112500"/>
          </a:effectLst>
        </p:spPr>
      </p:pic>
      <p:sp>
        <p:nvSpPr>
          <p:cNvPr id="8" name="TextBox 7">
            <a:extLst>
              <a:ext uri="{FF2B5EF4-FFF2-40B4-BE49-F238E27FC236}">
                <a16:creationId xmlns:a16="http://schemas.microsoft.com/office/drawing/2014/main" id="{229E5DAE-7E94-01BC-8730-7FB24970CBC4}"/>
              </a:ext>
            </a:extLst>
          </p:cNvPr>
          <p:cNvSpPr txBox="1"/>
          <p:nvPr/>
        </p:nvSpPr>
        <p:spPr>
          <a:xfrm>
            <a:off x="6345815" y="4647665"/>
            <a:ext cx="6184899" cy="830997"/>
          </a:xfrm>
          <a:prstGeom prst="rect">
            <a:avLst/>
          </a:prstGeom>
          <a:noFill/>
        </p:spPr>
        <p:txBody>
          <a:bodyPr wrap="square">
            <a:spAutoFit/>
          </a:bodyPr>
          <a:lstStyle/>
          <a:p>
            <a:pPr algn="ctr">
              <a:defRPr/>
            </a:pPr>
            <a:r>
              <a:rPr lang="en-US" sz="1867" dirty="0">
                <a:solidFill>
                  <a:srgbClr val="82BC00"/>
                </a:solidFill>
                <a:latin typeface="+mj-lt"/>
              </a:rPr>
              <a:t>“</a:t>
            </a:r>
            <a:r>
              <a:rPr lang="en-US" sz="2400" b="1" dirty="0">
                <a:solidFill>
                  <a:srgbClr val="82BC00"/>
                </a:solidFill>
                <a:latin typeface="+mj-lt"/>
              </a:rPr>
              <a:t>Whatever you feed, will grow.” </a:t>
            </a:r>
          </a:p>
          <a:p>
            <a:pPr algn="ctr">
              <a:defRPr/>
            </a:pPr>
            <a:r>
              <a:rPr lang="en-US" sz="2400" b="1" dirty="0">
                <a:solidFill>
                  <a:srgbClr val="82BC00"/>
                </a:solidFill>
                <a:latin typeface="+mj-lt"/>
              </a:rPr>
              <a:t>~Bishop TD Jakes</a:t>
            </a:r>
          </a:p>
        </p:txBody>
      </p:sp>
    </p:spTree>
    <p:extLst>
      <p:ext uri="{BB962C8B-B14F-4D97-AF65-F5344CB8AC3E}">
        <p14:creationId xmlns:p14="http://schemas.microsoft.com/office/powerpoint/2010/main" val="453318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E29448-1476-E893-36A2-8D5741782BA0}"/>
              </a:ext>
            </a:extLst>
          </p:cNvPr>
          <p:cNvSpPr>
            <a:spLocks noGrp="1"/>
          </p:cNvSpPr>
          <p:nvPr>
            <p:ph type="ctrTitle"/>
          </p:nvPr>
        </p:nvSpPr>
        <p:spPr>
          <a:xfrm>
            <a:off x="1524000" y="161235"/>
            <a:ext cx="9144000" cy="2387600"/>
          </a:xfrm>
        </p:spPr>
        <p:txBody>
          <a:bodyPr>
            <a:normAutofit fontScale="90000"/>
          </a:bodyPr>
          <a:lstStyle/>
          <a:p>
            <a:r>
              <a:rPr lang="en-US" b="1" dirty="0"/>
              <a:t>Aligning Policies and Services with PBS in Minnesota </a:t>
            </a:r>
          </a:p>
        </p:txBody>
      </p:sp>
      <p:pic>
        <p:nvPicPr>
          <p:cNvPr id="6" name="Picture 5" descr="State of Minnesota.">
            <a:extLst>
              <a:ext uri="{FF2B5EF4-FFF2-40B4-BE49-F238E27FC236}">
                <a16:creationId xmlns:a16="http://schemas.microsoft.com/office/drawing/2014/main" id="{D6515ED4-BEFB-2B52-DA22-7168B0902359}"/>
              </a:ext>
            </a:extLst>
          </p:cNvPr>
          <p:cNvPicPr>
            <a:picLocks noChangeAspect="1"/>
          </p:cNvPicPr>
          <p:nvPr/>
        </p:nvPicPr>
        <p:blipFill rotWithShape="1">
          <a:blip r:embed="rId2"/>
          <a:srcRect l="38750" t="22284" r="35972" b="21420"/>
          <a:stretch/>
        </p:blipFill>
        <p:spPr>
          <a:xfrm>
            <a:off x="4114790" y="2388627"/>
            <a:ext cx="3438949" cy="4308138"/>
          </a:xfrm>
          <a:prstGeom prst="rect">
            <a:avLst/>
          </a:prstGeom>
        </p:spPr>
      </p:pic>
    </p:spTree>
    <p:extLst>
      <p:ext uri="{BB962C8B-B14F-4D97-AF65-F5344CB8AC3E}">
        <p14:creationId xmlns:p14="http://schemas.microsoft.com/office/powerpoint/2010/main" val="1937972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1a131d8759_0_44"/>
          <p:cNvSpPr txBox="1">
            <a:spLocks noGrp="1"/>
          </p:cNvSpPr>
          <p:nvPr>
            <p:ph type="title"/>
          </p:nvPr>
        </p:nvSpPr>
        <p:spPr>
          <a:xfrm>
            <a:off x="609600" y="274638"/>
            <a:ext cx="10972800" cy="1141800"/>
          </a:xfrm>
          <a:prstGeom prst="rect">
            <a:avLst/>
          </a:prstGeom>
        </p:spPr>
        <p:txBody>
          <a:bodyPr spcFirstLastPara="1" wrap="square" lIns="91425" tIns="45700" rIns="91425" bIns="182875" anchor="b" anchorCtr="0">
            <a:normAutofit/>
          </a:bodyPr>
          <a:lstStyle/>
          <a:p>
            <a:pPr marL="0" lvl="0" indent="0" algn="ctr" rtl="0">
              <a:spcBef>
                <a:spcPts val="0"/>
              </a:spcBef>
              <a:spcAft>
                <a:spcPts val="0"/>
              </a:spcAft>
              <a:buNone/>
            </a:pPr>
            <a:r>
              <a:rPr lang="en-US" b="1" dirty="0">
                <a:solidFill>
                  <a:schemeClr val="tx1"/>
                </a:solidFill>
              </a:rPr>
              <a:t>Positive Supports Defined</a:t>
            </a:r>
            <a:endParaRPr b="1" dirty="0">
              <a:solidFill>
                <a:schemeClr val="tx1"/>
              </a:solidFill>
            </a:endParaRPr>
          </a:p>
        </p:txBody>
      </p:sp>
      <p:sp>
        <p:nvSpPr>
          <p:cNvPr id="128" name="Google Shape;128;g21a131d8759_0_44"/>
          <p:cNvSpPr txBox="1">
            <a:spLocks noGrp="1"/>
          </p:cNvSpPr>
          <p:nvPr>
            <p:ph type="body" idx="1"/>
          </p:nvPr>
        </p:nvSpPr>
        <p:spPr>
          <a:xfrm>
            <a:off x="609600" y="1416423"/>
            <a:ext cx="10972800" cy="4211400"/>
          </a:xfrm>
          <a:prstGeom prst="rect">
            <a:avLst/>
          </a:prstGeom>
        </p:spPr>
        <p:txBody>
          <a:bodyPr spcFirstLastPara="1" wrap="square" lIns="91425" tIns="182875" rIns="91425" bIns="45700" anchor="t" anchorCtr="0">
            <a:normAutofit/>
          </a:bodyPr>
          <a:lstStyle/>
          <a:p>
            <a:pPr marL="0" lvl="0" indent="0" algn="l" rtl="0">
              <a:lnSpc>
                <a:spcPct val="115000"/>
              </a:lnSpc>
              <a:spcBef>
                <a:spcPts val="600"/>
              </a:spcBef>
              <a:spcAft>
                <a:spcPts val="0"/>
              </a:spcAft>
              <a:buNone/>
            </a:pPr>
            <a:r>
              <a:rPr lang="en-US" b="1" dirty="0"/>
              <a:t>Refers to all practices that include the following characteristics:</a:t>
            </a:r>
            <a:endParaRPr b="1" dirty="0"/>
          </a:p>
          <a:p>
            <a:pPr marL="457200" lvl="0" indent="-381000" algn="l" rtl="0">
              <a:lnSpc>
                <a:spcPct val="115000"/>
              </a:lnSpc>
              <a:spcBef>
                <a:spcPts val="600"/>
              </a:spcBef>
              <a:spcAft>
                <a:spcPts val="0"/>
              </a:spcAft>
              <a:buSzPts val="2400"/>
              <a:buAutoNum type="arabicParenR"/>
            </a:pPr>
            <a:r>
              <a:rPr lang="en-US" dirty="0"/>
              <a:t>Person- centered interventions that demonstrate cultural competence and respect for human dignity</a:t>
            </a:r>
            <a:endParaRPr dirty="0"/>
          </a:p>
          <a:p>
            <a:pPr marL="457200" lvl="0" indent="-381000" algn="l" rtl="0">
              <a:lnSpc>
                <a:spcPct val="115000"/>
              </a:lnSpc>
              <a:spcBef>
                <a:spcPts val="0"/>
              </a:spcBef>
              <a:spcAft>
                <a:spcPts val="0"/>
              </a:spcAft>
              <a:buSzPts val="2400"/>
              <a:buAutoNum type="arabicParenR"/>
            </a:pPr>
            <a:r>
              <a:rPr lang="en-US" dirty="0"/>
              <a:t>Evidence- based and promising practices</a:t>
            </a:r>
            <a:endParaRPr dirty="0"/>
          </a:p>
          <a:p>
            <a:pPr marL="457200" lvl="0" indent="-381000" algn="l" rtl="0">
              <a:lnSpc>
                <a:spcPct val="115000"/>
              </a:lnSpc>
              <a:spcBef>
                <a:spcPts val="0"/>
              </a:spcBef>
              <a:spcAft>
                <a:spcPts val="0"/>
              </a:spcAft>
              <a:buSzPts val="2400"/>
              <a:buAutoNum type="arabicParenR"/>
            </a:pPr>
            <a:r>
              <a:rPr lang="en-US" dirty="0"/>
              <a:t>Include strategies for ongoing assessment and monitoring at individual and organizational levels</a:t>
            </a:r>
            <a:endParaRPr dirty="0"/>
          </a:p>
          <a:p>
            <a:pPr marL="457200" lvl="0" indent="-381000" algn="l" rtl="0">
              <a:lnSpc>
                <a:spcPct val="115000"/>
              </a:lnSpc>
              <a:spcBef>
                <a:spcPts val="0"/>
              </a:spcBef>
              <a:spcAft>
                <a:spcPts val="0"/>
              </a:spcAft>
              <a:buSzPts val="2400"/>
              <a:buAutoNum type="arabicParenR"/>
            </a:pPr>
            <a:r>
              <a:rPr lang="en-US" dirty="0"/>
              <a:t>Are often implemented in combination with more than one practice</a:t>
            </a:r>
            <a:endParaRPr dirty="0"/>
          </a:p>
        </p:txBody>
      </p:sp>
      <p:pic>
        <p:nvPicPr>
          <p:cNvPr id="3" name="Graphic 2" descr="The state of Minnesota is white and shown in a purple circle.">
            <a:extLst>
              <a:ext uri="{FF2B5EF4-FFF2-40B4-BE49-F238E27FC236}">
                <a16:creationId xmlns:a16="http://schemas.microsoft.com/office/drawing/2014/main" id="{8FDFD44A-4B78-16FD-A07E-31B2AD4316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04451" y="4825144"/>
            <a:ext cx="2696817" cy="195519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1a131d8759_0_50"/>
          <p:cNvSpPr txBox="1">
            <a:spLocks noGrp="1"/>
          </p:cNvSpPr>
          <p:nvPr>
            <p:ph type="title"/>
          </p:nvPr>
        </p:nvSpPr>
        <p:spPr>
          <a:xfrm>
            <a:off x="609600" y="274638"/>
            <a:ext cx="10972800" cy="1141800"/>
          </a:xfrm>
          <a:prstGeom prst="rect">
            <a:avLst/>
          </a:prstGeom>
        </p:spPr>
        <p:txBody>
          <a:bodyPr spcFirstLastPara="1" wrap="square" lIns="91425" tIns="45700" rIns="91425" bIns="182875" anchor="b" anchorCtr="0">
            <a:normAutofit/>
          </a:bodyPr>
          <a:lstStyle/>
          <a:p>
            <a:pPr marL="0" lvl="0" indent="0" algn="ctr" rtl="0">
              <a:spcBef>
                <a:spcPts val="0"/>
              </a:spcBef>
              <a:spcAft>
                <a:spcPts val="0"/>
              </a:spcAft>
              <a:buNone/>
            </a:pPr>
            <a:r>
              <a:rPr lang="en-US" b="1" dirty="0">
                <a:solidFill>
                  <a:schemeClr val="tx1"/>
                </a:solidFill>
              </a:rPr>
              <a:t>Examples of Positive Support Strategies</a:t>
            </a:r>
            <a:endParaRPr b="1" dirty="0">
              <a:solidFill>
                <a:schemeClr val="tx1"/>
              </a:solidFill>
            </a:endParaRPr>
          </a:p>
        </p:txBody>
      </p:sp>
      <p:sp>
        <p:nvSpPr>
          <p:cNvPr id="135" name="Google Shape;135;g21a131d8759_0_50"/>
          <p:cNvSpPr txBox="1">
            <a:spLocks noGrp="1"/>
          </p:cNvSpPr>
          <p:nvPr>
            <p:ph type="body" idx="1"/>
          </p:nvPr>
        </p:nvSpPr>
        <p:spPr>
          <a:xfrm>
            <a:off x="265044" y="1681466"/>
            <a:ext cx="10972800" cy="4211400"/>
          </a:xfrm>
          <a:prstGeom prst="rect">
            <a:avLst/>
          </a:prstGeom>
        </p:spPr>
        <p:txBody>
          <a:bodyPr spcFirstLastPara="1" wrap="square" lIns="91425" tIns="182875" rIns="91425" bIns="45700" anchor="t" anchorCtr="0">
            <a:normAutofit lnSpcReduction="10000"/>
          </a:bodyPr>
          <a:lstStyle/>
          <a:p>
            <a:pPr marL="457200" lvl="0" indent="-381000" algn="l" rtl="0">
              <a:lnSpc>
                <a:spcPct val="115000"/>
              </a:lnSpc>
              <a:spcBef>
                <a:spcPts val="600"/>
              </a:spcBef>
              <a:spcAft>
                <a:spcPts val="0"/>
              </a:spcAft>
              <a:buSzPts val="2400"/>
              <a:buChar char="●"/>
            </a:pPr>
            <a:r>
              <a:rPr lang="en-US" dirty="0"/>
              <a:t>Person- centered thinking/ planning- foundational values</a:t>
            </a:r>
            <a:endParaRPr dirty="0"/>
          </a:p>
          <a:p>
            <a:pPr marL="457200" lvl="0" indent="-381000" algn="l" rtl="0">
              <a:lnSpc>
                <a:spcPct val="115000"/>
              </a:lnSpc>
              <a:spcBef>
                <a:spcPts val="0"/>
              </a:spcBef>
              <a:spcAft>
                <a:spcPts val="0"/>
              </a:spcAft>
              <a:buSzPts val="2400"/>
              <a:buChar char="●"/>
            </a:pPr>
            <a:r>
              <a:rPr lang="en-US" dirty="0"/>
              <a:t>Positive behavior support</a:t>
            </a:r>
            <a:endParaRPr dirty="0"/>
          </a:p>
          <a:p>
            <a:pPr marL="457200" lvl="0" indent="-381000" algn="l" rtl="0">
              <a:lnSpc>
                <a:spcPct val="115000"/>
              </a:lnSpc>
              <a:spcBef>
                <a:spcPts val="0"/>
              </a:spcBef>
              <a:spcAft>
                <a:spcPts val="0"/>
              </a:spcAft>
              <a:buSzPts val="2400"/>
              <a:buChar char="●"/>
            </a:pPr>
            <a:r>
              <a:rPr lang="en-US" dirty="0"/>
              <a:t>Applied behavior analysis</a:t>
            </a:r>
            <a:endParaRPr dirty="0"/>
          </a:p>
          <a:p>
            <a:pPr marL="457200" lvl="0" indent="-381000" algn="l" rtl="0">
              <a:lnSpc>
                <a:spcPct val="115000"/>
              </a:lnSpc>
              <a:spcBef>
                <a:spcPts val="0"/>
              </a:spcBef>
              <a:spcAft>
                <a:spcPts val="0"/>
              </a:spcAft>
              <a:buSzPts val="2400"/>
              <a:buChar char="●"/>
            </a:pPr>
            <a:r>
              <a:rPr lang="en-US" dirty="0"/>
              <a:t>Assertive community treatment</a:t>
            </a:r>
            <a:endParaRPr dirty="0"/>
          </a:p>
          <a:p>
            <a:pPr marL="457200" lvl="0" indent="-381000" algn="l" rtl="0">
              <a:lnSpc>
                <a:spcPct val="115000"/>
              </a:lnSpc>
              <a:spcBef>
                <a:spcPts val="0"/>
              </a:spcBef>
              <a:spcAft>
                <a:spcPts val="0"/>
              </a:spcAft>
              <a:buSzPts val="2400"/>
              <a:buChar char="●"/>
            </a:pPr>
            <a:r>
              <a:rPr lang="en-US" dirty="0"/>
              <a:t>Cognitive behavior therapy</a:t>
            </a:r>
            <a:endParaRPr dirty="0"/>
          </a:p>
          <a:p>
            <a:pPr marL="457200" lvl="0" indent="-381000" algn="l" rtl="0">
              <a:lnSpc>
                <a:spcPct val="115000"/>
              </a:lnSpc>
              <a:spcBef>
                <a:spcPts val="0"/>
              </a:spcBef>
              <a:spcAft>
                <a:spcPts val="0"/>
              </a:spcAft>
              <a:buSzPts val="2400"/>
              <a:buChar char="●"/>
            </a:pPr>
            <a:r>
              <a:rPr lang="en-US" dirty="0"/>
              <a:t>Dialectical behavior therapy</a:t>
            </a:r>
            <a:endParaRPr dirty="0"/>
          </a:p>
          <a:p>
            <a:pPr marL="457200" lvl="0" indent="-381000" algn="l" rtl="0">
              <a:lnSpc>
                <a:spcPct val="115000"/>
              </a:lnSpc>
              <a:spcBef>
                <a:spcPts val="0"/>
              </a:spcBef>
              <a:spcAft>
                <a:spcPts val="0"/>
              </a:spcAft>
              <a:buSzPts val="2400"/>
              <a:buChar char="●"/>
            </a:pPr>
            <a:r>
              <a:rPr lang="en-US" dirty="0"/>
              <a:t>Motivational interviewing</a:t>
            </a:r>
            <a:endParaRPr dirty="0"/>
          </a:p>
          <a:p>
            <a:pPr marL="457200" lvl="0" indent="-381000" algn="l" rtl="0">
              <a:lnSpc>
                <a:spcPct val="115000"/>
              </a:lnSpc>
              <a:spcBef>
                <a:spcPts val="0"/>
              </a:spcBef>
              <a:spcAft>
                <a:spcPts val="0"/>
              </a:spcAft>
              <a:buSzPts val="2400"/>
              <a:buChar char="●"/>
            </a:pPr>
            <a:r>
              <a:rPr lang="en-US" dirty="0"/>
              <a:t>Wraparound planning/ Systems of care</a:t>
            </a:r>
            <a:endParaRPr dirty="0"/>
          </a:p>
          <a:p>
            <a:pPr marL="457200" lvl="0" indent="-381000" algn="l" rtl="0">
              <a:lnSpc>
                <a:spcPct val="115000"/>
              </a:lnSpc>
              <a:spcBef>
                <a:spcPts val="0"/>
              </a:spcBef>
              <a:spcAft>
                <a:spcPts val="0"/>
              </a:spcAft>
              <a:buSzPts val="2400"/>
              <a:buChar char="●"/>
            </a:pPr>
            <a:r>
              <a:rPr lang="en-US" dirty="0"/>
              <a:t>Trauma informed practices</a:t>
            </a:r>
            <a:endParaRPr dirty="0"/>
          </a:p>
          <a:p>
            <a:pPr marL="457200" lvl="0" indent="-381000" algn="l" rtl="0">
              <a:lnSpc>
                <a:spcPct val="115000"/>
              </a:lnSpc>
              <a:spcBef>
                <a:spcPts val="0"/>
              </a:spcBef>
              <a:spcAft>
                <a:spcPts val="0"/>
              </a:spcAft>
              <a:buSzPts val="2400"/>
              <a:buChar char="●"/>
            </a:pPr>
            <a:r>
              <a:rPr lang="en-US" dirty="0"/>
              <a:t>School- linked mental health</a:t>
            </a:r>
            <a:endParaRPr dirty="0"/>
          </a:p>
        </p:txBody>
      </p:sp>
      <p:pic>
        <p:nvPicPr>
          <p:cNvPr id="4" name="Picture 3" descr="Colorful strings are woven together.">
            <a:extLst>
              <a:ext uri="{FF2B5EF4-FFF2-40B4-BE49-F238E27FC236}">
                <a16:creationId xmlns:a16="http://schemas.microsoft.com/office/drawing/2014/main" id="{1400F800-1C9E-A02E-7296-32CDEDAF2379}"/>
              </a:ext>
            </a:extLst>
          </p:cNvPr>
          <p:cNvPicPr>
            <a:picLocks noChangeAspect="1"/>
          </p:cNvPicPr>
          <p:nvPr/>
        </p:nvPicPr>
        <p:blipFill>
          <a:blip r:embed="rId3"/>
          <a:stretch>
            <a:fillRect/>
          </a:stretch>
        </p:blipFill>
        <p:spPr>
          <a:xfrm>
            <a:off x="6718566" y="2544417"/>
            <a:ext cx="5021183" cy="334844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8A018-41C1-64FF-A167-10EFC1F9C5C4}"/>
              </a:ext>
            </a:extLst>
          </p:cNvPr>
          <p:cNvSpPr>
            <a:spLocks noGrp="1"/>
          </p:cNvSpPr>
          <p:nvPr>
            <p:ph type="title"/>
          </p:nvPr>
        </p:nvSpPr>
        <p:spPr>
          <a:xfrm>
            <a:off x="838200" y="79896"/>
            <a:ext cx="10515600" cy="1325563"/>
          </a:xfrm>
        </p:spPr>
        <p:txBody>
          <a:bodyPr/>
          <a:lstStyle/>
          <a:p>
            <a:pPr algn="ctr"/>
            <a:r>
              <a:rPr lang="en-US" b="1" dirty="0">
                <a:latin typeface="+mn-lt"/>
              </a:rPr>
              <a:t>Addressing the Challenge</a:t>
            </a:r>
          </a:p>
        </p:txBody>
      </p:sp>
      <p:sp>
        <p:nvSpPr>
          <p:cNvPr id="3" name="Content Placeholder 2">
            <a:extLst>
              <a:ext uri="{FF2B5EF4-FFF2-40B4-BE49-F238E27FC236}">
                <a16:creationId xmlns:a16="http://schemas.microsoft.com/office/drawing/2014/main" id="{AEDA0758-45F1-BDF2-00F3-3FC9A0ECD6BB}"/>
              </a:ext>
            </a:extLst>
          </p:cNvPr>
          <p:cNvSpPr>
            <a:spLocks noGrp="1"/>
          </p:cNvSpPr>
          <p:nvPr>
            <p:ph idx="1"/>
          </p:nvPr>
        </p:nvSpPr>
        <p:spPr>
          <a:xfrm>
            <a:off x="565712" y="1061695"/>
            <a:ext cx="11060576" cy="2549605"/>
          </a:xfrm>
        </p:spPr>
        <p:txBody>
          <a:bodyPr/>
          <a:lstStyle/>
          <a:p>
            <a:r>
              <a:rPr lang="en-US" dirty="0"/>
              <a:t>Statewide planning</a:t>
            </a:r>
          </a:p>
          <a:p>
            <a:r>
              <a:rPr lang="en-US" dirty="0"/>
              <a:t>Regional collaboration and capacity building</a:t>
            </a:r>
          </a:p>
          <a:p>
            <a:r>
              <a:rPr lang="en-US" dirty="0"/>
              <a:t>Use implementation science to embed evidence-based practices</a:t>
            </a:r>
          </a:p>
          <a:p>
            <a:r>
              <a:rPr lang="en-US" dirty="0"/>
              <a:t>Focus on establishing a continuum of increasingly intense interventions using a tiered approach</a:t>
            </a:r>
          </a:p>
        </p:txBody>
      </p:sp>
      <p:pic>
        <p:nvPicPr>
          <p:cNvPr id="4" name="Picture 3" descr="effective interventions multiplied by effective implementation multiplied by enabling contexts equals positive outcomes.">
            <a:extLst>
              <a:ext uri="{FF2B5EF4-FFF2-40B4-BE49-F238E27FC236}">
                <a16:creationId xmlns:a16="http://schemas.microsoft.com/office/drawing/2014/main" id="{90AC5EAD-D269-80F3-3113-6CBCC0EBF3A2}"/>
              </a:ext>
            </a:extLst>
          </p:cNvPr>
          <p:cNvPicPr>
            <a:picLocks noChangeAspect="1"/>
          </p:cNvPicPr>
          <p:nvPr/>
        </p:nvPicPr>
        <p:blipFill>
          <a:blip r:embed="rId2"/>
          <a:stretch>
            <a:fillRect/>
          </a:stretch>
        </p:blipFill>
        <p:spPr>
          <a:xfrm>
            <a:off x="2452411" y="3923818"/>
            <a:ext cx="7118938" cy="2635732"/>
          </a:xfrm>
          <a:prstGeom prst="rect">
            <a:avLst/>
          </a:prstGeom>
        </p:spPr>
      </p:pic>
    </p:spTree>
    <p:extLst>
      <p:ext uri="{BB962C8B-B14F-4D97-AF65-F5344CB8AC3E}">
        <p14:creationId xmlns:p14="http://schemas.microsoft.com/office/powerpoint/2010/main" val="843564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CECE3-417A-DDB8-37CD-C49ECBDBD5B6}"/>
              </a:ext>
            </a:extLst>
          </p:cNvPr>
          <p:cNvSpPr>
            <a:spLocks noGrp="1"/>
          </p:cNvSpPr>
          <p:nvPr>
            <p:ph type="title"/>
          </p:nvPr>
        </p:nvSpPr>
        <p:spPr>
          <a:xfrm>
            <a:off x="0" y="0"/>
            <a:ext cx="11991372" cy="1145894"/>
          </a:xfrm>
        </p:spPr>
        <p:txBody>
          <a:bodyPr>
            <a:normAutofit/>
          </a:bodyPr>
          <a:lstStyle/>
          <a:p>
            <a:pPr algn="ctr"/>
            <a:r>
              <a:rPr lang="en-US" sz="3200" b="1" dirty="0">
                <a:latin typeface="+mn-lt"/>
              </a:rPr>
              <a:t>Minnesota Policies, Services, &amp; TA Related to PBS</a:t>
            </a:r>
          </a:p>
        </p:txBody>
      </p:sp>
      <p:sp>
        <p:nvSpPr>
          <p:cNvPr id="6" name="TextBox 5">
            <a:extLst>
              <a:ext uri="{FF2B5EF4-FFF2-40B4-BE49-F238E27FC236}">
                <a16:creationId xmlns:a16="http://schemas.microsoft.com/office/drawing/2014/main" id="{8960E1C9-FBDB-987B-C794-384F0685B746}"/>
              </a:ext>
            </a:extLst>
          </p:cNvPr>
          <p:cNvSpPr txBox="1"/>
          <p:nvPr/>
        </p:nvSpPr>
        <p:spPr>
          <a:xfrm>
            <a:off x="4303291" y="4211122"/>
            <a:ext cx="7530900" cy="2893100"/>
          </a:xfrm>
          <a:prstGeom prst="rect">
            <a:avLst/>
          </a:prstGeom>
          <a:noFill/>
        </p:spPr>
        <p:txBody>
          <a:bodyPr wrap="square" rtlCol="0">
            <a:spAutoFit/>
          </a:bodyPr>
          <a:lstStyle/>
          <a:p>
            <a:r>
              <a:rPr lang="en-US" sz="1800" b="1" dirty="0">
                <a:solidFill>
                  <a:srgbClr val="002060"/>
                </a:solidFill>
              </a:rPr>
              <a:t>Tier 1 Services, Training, &amp; Policies</a:t>
            </a:r>
          </a:p>
          <a:p>
            <a:pPr marL="285750" indent="-285750">
              <a:buFont typeface="Arial" panose="020B0604020202020204" pitchFamily="34" charset="0"/>
              <a:buChar char="•"/>
            </a:pPr>
            <a:r>
              <a:rPr lang="en-US" sz="1600" dirty="0">
                <a:solidFill>
                  <a:srgbClr val="002060"/>
                </a:solidFill>
              </a:rPr>
              <a:t>Systems of care efforts to coordinate services</a:t>
            </a:r>
          </a:p>
          <a:p>
            <a:pPr marL="285750" indent="-285750">
              <a:buFont typeface="Arial" panose="020B0604020202020204" pitchFamily="34" charset="0"/>
              <a:buChar char="•"/>
            </a:pPr>
            <a:r>
              <a:rPr lang="en-US" sz="1600" dirty="0">
                <a:solidFill>
                  <a:srgbClr val="002060"/>
                </a:solidFill>
              </a:rPr>
              <a:t>Organization-wide training systems</a:t>
            </a:r>
          </a:p>
          <a:p>
            <a:pPr marL="285750" indent="-285750">
              <a:buFont typeface="Arial" panose="020B0604020202020204" pitchFamily="34" charset="0"/>
              <a:buChar char="•"/>
            </a:pPr>
            <a:r>
              <a:rPr lang="en-US" sz="1600" dirty="0">
                <a:solidFill>
                  <a:srgbClr val="002060"/>
                </a:solidFill>
              </a:rPr>
              <a:t>Systems supporting smaller organizations </a:t>
            </a:r>
          </a:p>
          <a:p>
            <a:pPr marL="285750" indent="-285750">
              <a:buFont typeface="Arial" panose="020B0604020202020204" pitchFamily="34" charset="0"/>
              <a:buChar char="•"/>
            </a:pPr>
            <a:r>
              <a:rPr lang="en-US" sz="1600" dirty="0">
                <a:solidFill>
                  <a:srgbClr val="002060"/>
                </a:solidFill>
              </a:rPr>
              <a:t>Regional capacity building and sustainability of practices</a:t>
            </a:r>
          </a:p>
          <a:p>
            <a:pPr marL="285750" lvl="2" indent="-285750">
              <a:buFont typeface="Arial" panose="020B0604020202020204" pitchFamily="34" charset="0"/>
              <a:buChar char="•"/>
            </a:pPr>
            <a:r>
              <a:rPr lang="en-US" sz="1600" dirty="0">
                <a:solidFill>
                  <a:srgbClr val="002060"/>
                </a:solidFill>
              </a:rPr>
              <a:t>Trainers - universal person-centered practices</a:t>
            </a:r>
          </a:p>
          <a:p>
            <a:pPr marL="285750" lvl="2" indent="-285750">
              <a:buFont typeface="Arial" panose="020B0604020202020204" pitchFamily="34" charset="0"/>
              <a:buChar char="•"/>
            </a:pPr>
            <a:r>
              <a:rPr lang="en-US" sz="1600" dirty="0">
                <a:solidFill>
                  <a:srgbClr val="002060"/>
                </a:solidFill>
              </a:rPr>
              <a:t>Awareness of key elements of PBS</a:t>
            </a:r>
          </a:p>
          <a:p>
            <a:pPr marL="285750" indent="-285750">
              <a:buFont typeface="Arial" panose="020B0604020202020204" pitchFamily="34" charset="0"/>
              <a:buChar char="•"/>
            </a:pPr>
            <a:r>
              <a:rPr lang="en-US" sz="1600" dirty="0">
                <a:solidFill>
                  <a:srgbClr val="002060"/>
                </a:solidFill>
              </a:rPr>
              <a:t>Advocate-driven leadership in service, training, and policy development</a:t>
            </a:r>
          </a:p>
          <a:p>
            <a:pPr marL="285750" indent="-285750">
              <a:buFont typeface="Arial" panose="020B0604020202020204" pitchFamily="34" charset="0"/>
              <a:buChar char="•"/>
            </a:pPr>
            <a:r>
              <a:rPr lang="en-US" sz="1600" dirty="0">
                <a:solidFill>
                  <a:srgbClr val="002060"/>
                </a:solidFill>
              </a:rPr>
              <a:t>Award and recognition for organizations with high fidelity</a:t>
            </a:r>
          </a:p>
          <a:p>
            <a:pPr marL="285750" indent="-285750">
              <a:buFont typeface="Arial" panose="020B0604020202020204" pitchFamily="34" charset="0"/>
              <a:buChar char="•"/>
            </a:pPr>
            <a:endParaRPr lang="en-US" sz="1800" dirty="0">
              <a:solidFill>
                <a:srgbClr val="002060"/>
              </a:solidFill>
            </a:endParaRPr>
          </a:p>
          <a:p>
            <a:pPr marL="285750" indent="-285750">
              <a:buFont typeface="Arial" panose="020B0604020202020204" pitchFamily="34" charset="0"/>
              <a:buChar char="•"/>
            </a:pPr>
            <a:endParaRPr lang="en-US" sz="1800" b="1" dirty="0">
              <a:solidFill>
                <a:srgbClr val="002060"/>
              </a:solidFill>
            </a:endParaRPr>
          </a:p>
        </p:txBody>
      </p:sp>
      <p:sp>
        <p:nvSpPr>
          <p:cNvPr id="8" name="TextBox 7">
            <a:extLst>
              <a:ext uri="{FF2B5EF4-FFF2-40B4-BE49-F238E27FC236}">
                <a16:creationId xmlns:a16="http://schemas.microsoft.com/office/drawing/2014/main" id="{9E7F32BE-13D2-2308-8DBE-278FB7EFAB10}"/>
              </a:ext>
            </a:extLst>
          </p:cNvPr>
          <p:cNvSpPr txBox="1"/>
          <p:nvPr/>
        </p:nvSpPr>
        <p:spPr>
          <a:xfrm>
            <a:off x="4180048" y="1005984"/>
            <a:ext cx="7530899" cy="2831544"/>
          </a:xfrm>
          <a:prstGeom prst="rect">
            <a:avLst/>
          </a:prstGeom>
          <a:noFill/>
        </p:spPr>
        <p:txBody>
          <a:bodyPr wrap="square" rtlCol="0">
            <a:spAutoFit/>
          </a:bodyPr>
          <a:lstStyle/>
          <a:p>
            <a:r>
              <a:rPr lang="en-US" sz="1800" b="1" dirty="0">
                <a:solidFill>
                  <a:srgbClr val="002060"/>
                </a:solidFill>
              </a:rPr>
              <a:t>Tier 2 &amp; 3 – Services, Training, Policies</a:t>
            </a:r>
            <a:endParaRPr lang="en-US" sz="1800" dirty="0">
              <a:solidFill>
                <a:srgbClr val="002060"/>
              </a:solidFill>
            </a:endParaRPr>
          </a:p>
          <a:p>
            <a:pPr marL="285750" indent="-285750">
              <a:buFont typeface="Arial" panose="020B0604020202020204" pitchFamily="34" charset="0"/>
              <a:buChar char="•"/>
            </a:pPr>
            <a:r>
              <a:rPr lang="en-US" sz="1600" dirty="0">
                <a:solidFill>
                  <a:srgbClr val="002060"/>
                </a:solidFill>
              </a:rPr>
              <a:t>Systems of care efforts for coordinating services</a:t>
            </a:r>
          </a:p>
          <a:p>
            <a:pPr marL="285750" indent="-285750">
              <a:buFont typeface="Arial" panose="020B0604020202020204" pitchFamily="34" charset="0"/>
              <a:buChar char="•"/>
            </a:pPr>
            <a:r>
              <a:rPr lang="en-US" sz="1600" dirty="0">
                <a:solidFill>
                  <a:srgbClr val="002060"/>
                </a:solidFill>
              </a:rPr>
              <a:t>Children and adults needing intensive supports in transition</a:t>
            </a:r>
          </a:p>
          <a:p>
            <a:pPr marL="285750" indent="-285750">
              <a:buFont typeface="Arial" panose="020B0604020202020204" pitchFamily="34" charset="0"/>
              <a:buChar char="•"/>
            </a:pPr>
            <a:r>
              <a:rPr lang="en-US" sz="1600" dirty="0">
                <a:solidFill>
                  <a:srgbClr val="002060"/>
                </a:solidFill>
              </a:rPr>
              <a:t>Medicaid reimbursement for staff, analysts, and professionals using positive supports</a:t>
            </a:r>
          </a:p>
          <a:p>
            <a:pPr marL="285750" indent="-285750">
              <a:buFont typeface="Arial" panose="020B0604020202020204" pitchFamily="34" charset="0"/>
              <a:buChar char="•"/>
            </a:pPr>
            <a:r>
              <a:rPr lang="en-US" sz="1600" dirty="0">
                <a:solidFill>
                  <a:srgbClr val="002060"/>
                </a:solidFill>
              </a:rPr>
              <a:t>PBS standards of practice across home, school, work, and community settings</a:t>
            </a:r>
          </a:p>
          <a:p>
            <a:pPr marL="285750" indent="-285750">
              <a:buFont typeface="Arial" panose="020B0604020202020204" pitchFamily="34" charset="0"/>
              <a:buChar char="•"/>
            </a:pPr>
            <a:r>
              <a:rPr lang="en-US" sz="1600" dirty="0">
                <a:solidFill>
                  <a:srgbClr val="002060"/>
                </a:solidFill>
              </a:rPr>
              <a:t>Expand trainers for evidence-based practices</a:t>
            </a:r>
          </a:p>
          <a:p>
            <a:pPr marL="285750" indent="-285750">
              <a:buFont typeface="Arial" panose="020B0604020202020204" pitchFamily="34" charset="0"/>
              <a:buChar char="•"/>
            </a:pPr>
            <a:r>
              <a:rPr lang="en-US" sz="1600" dirty="0">
                <a:solidFill>
                  <a:srgbClr val="002060"/>
                </a:solidFill>
              </a:rPr>
              <a:t>Advocate-driven leadership in service, training, and policy development</a:t>
            </a:r>
          </a:p>
          <a:p>
            <a:pPr marL="285750" indent="-285750">
              <a:buFont typeface="Arial" panose="020B0604020202020204" pitchFamily="34" charset="0"/>
              <a:buChar char="•"/>
            </a:pPr>
            <a:r>
              <a:rPr lang="en-US" sz="1600" dirty="0">
                <a:solidFill>
                  <a:srgbClr val="002060"/>
                </a:solidFill>
              </a:rPr>
              <a:t>Incentives for organizations supporting people who challenge our systems</a:t>
            </a:r>
          </a:p>
          <a:p>
            <a:pPr marL="285750" indent="-285750">
              <a:buFont typeface="Arial" panose="020B0604020202020204" pitchFamily="34" charset="0"/>
              <a:buChar char="•"/>
            </a:pPr>
            <a:endParaRPr lang="en-US" sz="1600" dirty="0">
              <a:solidFill>
                <a:srgbClr val="002060"/>
              </a:solidFill>
            </a:endParaRPr>
          </a:p>
        </p:txBody>
      </p:sp>
      <p:pic>
        <p:nvPicPr>
          <p:cNvPr id="10" name="Picture 9" descr="Triangle showing tiered support. All people is largest and at the bottom, some is in the middle, few is at the top and the smallest portion of the triangle.">
            <a:extLst>
              <a:ext uri="{FF2B5EF4-FFF2-40B4-BE49-F238E27FC236}">
                <a16:creationId xmlns:a16="http://schemas.microsoft.com/office/drawing/2014/main" id="{8CFDC47B-C927-A82E-6E0C-67BB86C9D590}"/>
              </a:ext>
            </a:extLst>
          </p:cNvPr>
          <p:cNvPicPr>
            <a:picLocks noChangeAspect="1"/>
          </p:cNvPicPr>
          <p:nvPr/>
        </p:nvPicPr>
        <p:blipFill>
          <a:blip r:embed="rId3"/>
          <a:stretch>
            <a:fillRect/>
          </a:stretch>
        </p:blipFill>
        <p:spPr>
          <a:xfrm>
            <a:off x="461089" y="1318732"/>
            <a:ext cx="3310735" cy="5302155"/>
          </a:xfrm>
          <a:prstGeom prst="rect">
            <a:avLst/>
          </a:prstGeom>
        </p:spPr>
      </p:pic>
    </p:spTree>
    <p:extLst>
      <p:ext uri="{BB962C8B-B14F-4D97-AF65-F5344CB8AC3E}">
        <p14:creationId xmlns:p14="http://schemas.microsoft.com/office/powerpoint/2010/main" val="380914527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18563</TotalTime>
  <Words>1342</Words>
  <Application>Microsoft Macintosh PowerPoint</Application>
  <PresentationFormat>Widescreen</PresentationFormat>
  <Paragraphs>246</Paragraphs>
  <Slides>28</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Courier New</vt:lpstr>
      <vt:lpstr>Noto Sans Symbols</vt:lpstr>
      <vt:lpstr>Open Sans</vt:lpstr>
      <vt:lpstr>Arial</vt:lpstr>
      <vt:lpstr>Helvetica Neue Light</vt:lpstr>
      <vt:lpstr>Times New Roman</vt:lpstr>
      <vt:lpstr>Open Sans Light</vt:lpstr>
      <vt:lpstr>Calibri</vt:lpstr>
      <vt:lpstr>Office Theme</vt:lpstr>
      <vt:lpstr>Positive Supports in Minnesota </vt:lpstr>
      <vt:lpstr>Implementing a Tiered Prevention Model </vt:lpstr>
      <vt:lpstr>Universal Person-Centered Strategies are not a Person-Centered Plan</vt:lpstr>
      <vt:lpstr>PowerPoint Presentation</vt:lpstr>
      <vt:lpstr>Aligning Policies and Services with PBS in Minnesota </vt:lpstr>
      <vt:lpstr>Positive Supports Defined</vt:lpstr>
      <vt:lpstr>Examples of Positive Support Strategies</vt:lpstr>
      <vt:lpstr>Addressing the Challenge</vt:lpstr>
      <vt:lpstr>Minnesota Policies, Services, &amp; TA Related to PBS</vt:lpstr>
      <vt:lpstr>PowerPoint Presentation</vt:lpstr>
      <vt:lpstr>TOET Scores Across All Provider Organizations  Six+ Years of Implementation</vt:lpstr>
      <vt:lpstr>Free Resources - Visit MNPSP.ORG</vt:lpstr>
      <vt:lpstr>PowerPoint Presentation</vt:lpstr>
      <vt:lpstr>Minnesota PBS VALUES</vt:lpstr>
      <vt:lpstr>Minnesota Standards of Practice </vt:lpstr>
      <vt:lpstr>Establishing Measurement Systems for PBS</vt:lpstr>
      <vt:lpstr>Minnesota’s Regional Quality Councils (Video)</vt:lpstr>
      <vt:lpstr>Minnesota’s Regional Quality Councils</vt:lpstr>
      <vt:lpstr>Co-Leadership Planning Efforts in Minnesota</vt:lpstr>
      <vt:lpstr>Breaking Down Fragmentation Across Fields is a Challenge in the United States</vt:lpstr>
      <vt:lpstr>Minnesota Positive Behavior Support Network (MNPBS)</vt:lpstr>
      <vt:lpstr>PowerPoint Presentation</vt:lpstr>
      <vt:lpstr>Our Current Work</vt:lpstr>
      <vt:lpstr>Connect With Us</vt:lpstr>
      <vt:lpstr>APBS Conference in Minneapolis, 2026 </vt:lpstr>
      <vt:lpstr>PowerPoint Presentation</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interdisciplinary approach to self-injury: From mental health to developmental disorders</dc:title>
  <dc:creator>Microsoft Office User</dc:creator>
  <cp:lastModifiedBy>Rachel Freeman</cp:lastModifiedBy>
  <cp:revision>150</cp:revision>
  <dcterms:created xsi:type="dcterms:W3CDTF">2019-09-16T20:13:40Z</dcterms:created>
  <dcterms:modified xsi:type="dcterms:W3CDTF">2023-09-26T11:27:06Z</dcterms:modified>
</cp:coreProperties>
</file>