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5"/>
  </p:notesMasterIdLst>
  <p:sldIdLst>
    <p:sldId id="257" r:id="rId2"/>
    <p:sldId id="3172" r:id="rId3"/>
    <p:sldId id="2974" r:id="rId4"/>
    <p:sldId id="3166" r:id="rId5"/>
    <p:sldId id="264" r:id="rId6"/>
    <p:sldId id="2949" r:id="rId7"/>
    <p:sldId id="2950" r:id="rId8"/>
    <p:sldId id="811" r:id="rId9"/>
    <p:sldId id="259" r:id="rId10"/>
    <p:sldId id="843" r:id="rId11"/>
    <p:sldId id="3153" r:id="rId12"/>
    <p:sldId id="3156" r:id="rId13"/>
    <p:sldId id="3154" r:id="rId14"/>
    <p:sldId id="841" r:id="rId15"/>
    <p:sldId id="3155" r:id="rId16"/>
    <p:sldId id="3157" r:id="rId17"/>
    <p:sldId id="2948" r:id="rId18"/>
    <p:sldId id="275" r:id="rId19"/>
    <p:sldId id="2951" r:id="rId20"/>
    <p:sldId id="2972" r:id="rId21"/>
    <p:sldId id="288" r:id="rId22"/>
    <p:sldId id="328" r:id="rId23"/>
    <p:sldId id="290" r:id="rId24"/>
    <p:sldId id="305" r:id="rId25"/>
    <p:sldId id="333" r:id="rId26"/>
    <p:sldId id="291" r:id="rId27"/>
    <p:sldId id="397" r:id="rId28"/>
    <p:sldId id="3082" r:id="rId29"/>
    <p:sldId id="3108" r:id="rId30"/>
    <p:sldId id="3109" r:id="rId31"/>
    <p:sldId id="3110" r:id="rId32"/>
    <p:sldId id="401" r:id="rId33"/>
    <p:sldId id="2981" r:id="rId34"/>
    <p:sldId id="3184" r:id="rId35"/>
    <p:sldId id="3113" r:id="rId36"/>
    <p:sldId id="3174" r:id="rId37"/>
    <p:sldId id="3175" r:id="rId38"/>
    <p:sldId id="3176" r:id="rId39"/>
    <p:sldId id="3177" r:id="rId40"/>
    <p:sldId id="3111" r:id="rId41"/>
    <p:sldId id="2960" r:id="rId42"/>
    <p:sldId id="274" r:id="rId43"/>
    <p:sldId id="2956" r:id="rId44"/>
    <p:sldId id="3181" r:id="rId45"/>
    <p:sldId id="3197" r:id="rId46"/>
    <p:sldId id="270" r:id="rId47"/>
    <p:sldId id="262" r:id="rId48"/>
    <p:sldId id="3127" r:id="rId49"/>
    <p:sldId id="2971" r:id="rId50"/>
    <p:sldId id="2982" r:id="rId51"/>
    <p:sldId id="261" r:id="rId52"/>
    <p:sldId id="2958" r:id="rId53"/>
    <p:sldId id="3187" r:id="rId54"/>
    <p:sldId id="269" r:id="rId55"/>
    <p:sldId id="265" r:id="rId56"/>
    <p:sldId id="3188" r:id="rId57"/>
    <p:sldId id="3189" r:id="rId58"/>
    <p:sldId id="855" r:id="rId59"/>
    <p:sldId id="886" r:id="rId60"/>
    <p:sldId id="873" r:id="rId61"/>
    <p:sldId id="840" r:id="rId62"/>
    <p:sldId id="801" r:id="rId63"/>
    <p:sldId id="808" r:id="rId64"/>
    <p:sldId id="889" r:id="rId65"/>
    <p:sldId id="3190" r:id="rId66"/>
    <p:sldId id="887" r:id="rId67"/>
    <p:sldId id="804" r:id="rId68"/>
    <p:sldId id="839" r:id="rId69"/>
    <p:sldId id="3198" r:id="rId70"/>
    <p:sldId id="3191" r:id="rId71"/>
    <p:sldId id="3192" r:id="rId72"/>
    <p:sldId id="3193" r:id="rId73"/>
    <p:sldId id="3137" r:id="rId74"/>
    <p:sldId id="3131" r:id="rId75"/>
    <p:sldId id="3136" r:id="rId76"/>
    <p:sldId id="3138" r:id="rId77"/>
    <p:sldId id="3139" r:id="rId78"/>
    <p:sldId id="3140" r:id="rId79"/>
    <p:sldId id="3141" r:id="rId80"/>
    <p:sldId id="3142" r:id="rId81"/>
    <p:sldId id="3143" r:id="rId82"/>
    <p:sldId id="3199" r:id="rId83"/>
    <p:sldId id="3132" r:id="rId84"/>
    <p:sldId id="3145" r:id="rId85"/>
    <p:sldId id="3194" r:id="rId86"/>
    <p:sldId id="3146" r:id="rId87"/>
    <p:sldId id="3147" r:id="rId88"/>
    <p:sldId id="3148" r:id="rId89"/>
    <p:sldId id="3133" r:id="rId90"/>
    <p:sldId id="3149" r:id="rId91"/>
    <p:sldId id="3150" r:id="rId92"/>
    <p:sldId id="2985" r:id="rId93"/>
    <p:sldId id="3130" r:id="rId94"/>
    <p:sldId id="3158" r:id="rId95"/>
    <p:sldId id="3161" r:id="rId96"/>
    <p:sldId id="3169" r:id="rId97"/>
    <p:sldId id="3170" r:id="rId98"/>
    <p:sldId id="3162" r:id="rId99"/>
    <p:sldId id="3163" r:id="rId100"/>
    <p:sldId id="3164" r:id="rId101"/>
    <p:sldId id="3167" r:id="rId102"/>
    <p:sldId id="3200" r:id="rId103"/>
    <p:sldId id="3201" r:id="rId104"/>
    <p:sldId id="2959" r:id="rId105"/>
    <p:sldId id="878" r:id="rId106"/>
    <p:sldId id="3195" r:id="rId107"/>
    <p:sldId id="293" r:id="rId108"/>
    <p:sldId id="284" r:id="rId109"/>
    <p:sldId id="3196" r:id="rId110"/>
    <p:sldId id="286" r:id="rId111"/>
    <p:sldId id="3182" r:id="rId112"/>
    <p:sldId id="296" r:id="rId113"/>
    <p:sldId id="295" r:id="rId114"/>
    <p:sldId id="2988" r:id="rId115"/>
    <p:sldId id="2990" r:id="rId116"/>
    <p:sldId id="2932" r:id="rId117"/>
    <p:sldId id="2930" r:id="rId118"/>
    <p:sldId id="2987" r:id="rId119"/>
    <p:sldId id="2983" r:id="rId120"/>
    <p:sldId id="390" r:id="rId121"/>
    <p:sldId id="365" r:id="rId122"/>
    <p:sldId id="353" r:id="rId123"/>
    <p:sldId id="402"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923D63-CE8F-9549-9BCE-04B78FC2DE63}">
          <p14:sldIdLst/>
        </p14:section>
        <p14:section name="Default Section" id="{85C8D0EF-BE2A-2A4E-B0C8-4DB181B72864}">
          <p14:sldIdLst>
            <p14:sldId id="257"/>
            <p14:sldId id="3172"/>
          </p14:sldIdLst>
        </p14:section>
        <p14:section name="Trauma Introduction" id="{F41FB480-2C27-4D4E-B9BD-57EAF0C2E456}">
          <p14:sldIdLst>
            <p14:sldId id="2974"/>
            <p14:sldId id="3166"/>
            <p14:sldId id="264"/>
            <p14:sldId id="2949"/>
            <p14:sldId id="2950"/>
            <p14:sldId id="811"/>
            <p14:sldId id="259"/>
            <p14:sldId id="843"/>
            <p14:sldId id="3153"/>
            <p14:sldId id="3156"/>
            <p14:sldId id="3154"/>
            <p14:sldId id="841"/>
            <p14:sldId id="3155"/>
            <p14:sldId id="3157"/>
            <p14:sldId id="2948"/>
            <p14:sldId id="275"/>
            <p14:sldId id="2951"/>
          </p14:sldIdLst>
        </p14:section>
        <p14:section name="MTSS" id="{A9C2ACFA-51B2-9E4E-9608-026574ADCE62}">
          <p14:sldIdLst>
            <p14:sldId id="2972"/>
            <p14:sldId id="288"/>
            <p14:sldId id="328"/>
            <p14:sldId id="290"/>
            <p14:sldId id="305"/>
            <p14:sldId id="333"/>
            <p14:sldId id="291"/>
            <p14:sldId id="397"/>
            <p14:sldId id="3082"/>
            <p14:sldId id="3108"/>
            <p14:sldId id="3109"/>
            <p14:sldId id="3110"/>
            <p14:sldId id="401"/>
            <p14:sldId id="2981"/>
            <p14:sldId id="3184"/>
            <p14:sldId id="3113"/>
            <p14:sldId id="3174"/>
            <p14:sldId id="3175"/>
            <p14:sldId id="3176"/>
            <p14:sldId id="3177"/>
            <p14:sldId id="3111"/>
          </p14:sldIdLst>
        </p14:section>
        <p14:section name="Tier 1" id="{F016FC60-A396-1D47-937E-1ED6D39F8E0C}">
          <p14:sldIdLst>
            <p14:sldId id="2960"/>
            <p14:sldId id="274"/>
            <p14:sldId id="2956"/>
            <p14:sldId id="3181"/>
            <p14:sldId id="3197"/>
            <p14:sldId id="270"/>
            <p14:sldId id="262"/>
            <p14:sldId id="3127"/>
            <p14:sldId id="2971"/>
            <p14:sldId id="2982"/>
            <p14:sldId id="261"/>
            <p14:sldId id="2958"/>
            <p14:sldId id="3187"/>
            <p14:sldId id="269"/>
            <p14:sldId id="265"/>
            <p14:sldId id="3188"/>
            <p14:sldId id="3189"/>
            <p14:sldId id="855"/>
            <p14:sldId id="886"/>
            <p14:sldId id="873"/>
            <p14:sldId id="840"/>
            <p14:sldId id="801"/>
            <p14:sldId id="808"/>
            <p14:sldId id="889"/>
            <p14:sldId id="3190"/>
            <p14:sldId id="887"/>
            <p14:sldId id="804"/>
            <p14:sldId id="839"/>
            <p14:sldId id="3198"/>
            <p14:sldId id="3191"/>
            <p14:sldId id="3192"/>
          </p14:sldIdLst>
        </p14:section>
        <p14:section name="Tier 2" id="{803015E6-F7D4-4C42-9DB6-069F1EABA1F0}">
          <p14:sldIdLst>
            <p14:sldId id="3193"/>
            <p14:sldId id="3137"/>
            <p14:sldId id="3131"/>
            <p14:sldId id="3136"/>
            <p14:sldId id="3138"/>
            <p14:sldId id="3139"/>
            <p14:sldId id="3140"/>
            <p14:sldId id="3141"/>
            <p14:sldId id="3142"/>
            <p14:sldId id="3143"/>
            <p14:sldId id="3199"/>
          </p14:sldIdLst>
        </p14:section>
        <p14:section name="CBITS" id="{1FF7612C-4C0A-2040-8CCA-9BA42431C95D}">
          <p14:sldIdLst>
            <p14:sldId id="3132"/>
            <p14:sldId id="3145"/>
            <p14:sldId id="3194"/>
            <p14:sldId id="3146"/>
            <p14:sldId id="3147"/>
            <p14:sldId id="3148"/>
          </p14:sldIdLst>
        </p14:section>
        <p14:section name="SSET" id="{7984147D-766C-EE40-86DF-53F9B7EC90A6}">
          <p14:sldIdLst>
            <p14:sldId id="3133"/>
            <p14:sldId id="3149"/>
            <p14:sldId id="3150"/>
          </p14:sldIdLst>
        </p14:section>
        <p14:section name="Tier 3 TF CBT" id="{62E1B13D-2D47-2A48-828B-2F6724E9AC8A}">
          <p14:sldIdLst>
            <p14:sldId id="2985"/>
            <p14:sldId id="3130"/>
            <p14:sldId id="3158"/>
            <p14:sldId id="3161"/>
            <p14:sldId id="3169"/>
            <p14:sldId id="3170"/>
            <p14:sldId id="3162"/>
            <p14:sldId id="3163"/>
            <p14:sldId id="3164"/>
            <p14:sldId id="3167"/>
            <p14:sldId id="3200"/>
            <p14:sldId id="3201"/>
          </p14:sldIdLst>
        </p14:section>
        <p14:section name="FBA" id="{5E6BEC49-9CC3-2F4E-97B2-198691042B26}">
          <p14:sldIdLst>
            <p14:sldId id="2959"/>
            <p14:sldId id="878"/>
            <p14:sldId id="3195"/>
            <p14:sldId id="293"/>
            <p14:sldId id="284"/>
            <p14:sldId id="3196"/>
            <p14:sldId id="286"/>
            <p14:sldId id="3182"/>
            <p14:sldId id="296"/>
            <p14:sldId id="295"/>
            <p14:sldId id="2988"/>
            <p14:sldId id="2990"/>
            <p14:sldId id="2932"/>
            <p14:sldId id="2930"/>
            <p14:sldId id="2987"/>
            <p14:sldId id="2983"/>
            <p14:sldId id="390"/>
          </p14:sldIdLst>
        </p14:section>
        <p14:section name="Closing" id="{18F928B3-9F5E-544C-A4EB-21E90264CF2C}">
          <p14:sldIdLst>
            <p14:sldId id="365"/>
            <p14:sldId id="353"/>
            <p14:sldId id="4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mad Zaheer" initials="IZ" lastIdx="1" clrIdx="0">
    <p:extLst>
      <p:ext uri="{19B8F6BF-5375-455C-9EA6-DF929625EA0E}">
        <p15:presenceInfo xmlns:p15="http://schemas.microsoft.com/office/powerpoint/2012/main" userId="79196dae40428bc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4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698"/>
    <p:restoredTop sz="88041"/>
  </p:normalViewPr>
  <p:slideViewPr>
    <p:cSldViewPr snapToGrid="0" snapToObjects="1" showGuides="1">
      <p:cViewPr varScale="1">
        <p:scale>
          <a:sx n="128" d="100"/>
          <a:sy n="128" d="100"/>
        </p:scale>
        <p:origin x="208" y="328"/>
      </p:cViewPr>
      <p:guideLst>
        <p:guide orient="horz" pos="2160"/>
        <p:guide pos="3840"/>
      </p:guideLst>
    </p:cSldViewPr>
  </p:slideViewPr>
  <p:outlineViewPr>
    <p:cViewPr>
      <p:scale>
        <a:sx n="33" d="100"/>
        <a:sy n="33" d="100"/>
      </p:scale>
      <p:origin x="0" y="-1118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0E31C425-8EB3-0443-9EC9-07617341943A}" type="presOf" srcId="{47674A09-9520-420F-9F0B-B150E9454BB5}" destId="{CEF699C1-73B8-4B5E-AE13-87B8A23DED2D}" srcOrd="0" destOrd="0" presId="urn:microsoft.com/office/officeart/2005/8/layout/pyramid1"/>
    <dgm:cxn modelId="{78E0143D-D178-AC43-A41C-BDA8F3A39C43}" type="presOf" srcId="{C23299B2-BC21-48F2-A684-87AC1328B708}" destId="{860136A2-BC36-4BC2-AC9F-4F15965CAAF2}" srcOrd="0" destOrd="0" presId="urn:microsoft.com/office/officeart/2005/8/layout/pyramid1"/>
    <dgm:cxn modelId="{504AE143-A5B6-5E42-AC94-E13D96BA98B3}" type="presOf" srcId="{47674A09-9520-420F-9F0B-B150E9454BB5}" destId="{E56AD7BB-BE5A-4291-A469-A249A6DDF639}" srcOrd="1"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A0248378-3C3F-4C42-B1E5-7458BB8553EF}" type="presParOf" srcId="{860136A2-BC36-4BC2-AC9F-4F15965CAAF2}" destId="{5DE2F9FD-84D6-47A0-B0C2-3E100271E551}" srcOrd="0" destOrd="0" presId="urn:microsoft.com/office/officeart/2005/8/layout/pyramid1"/>
    <dgm:cxn modelId="{6F714A55-538C-2F4C-819A-4C4CA15CCBA3}" type="presParOf" srcId="{5DE2F9FD-84D6-47A0-B0C2-3E100271E551}" destId="{CEF699C1-73B8-4B5E-AE13-87B8A23DED2D}" srcOrd="0" destOrd="0" presId="urn:microsoft.com/office/officeart/2005/8/layout/pyramid1"/>
    <dgm:cxn modelId="{135714E1-768B-BA4D-9F2B-1AA26619CB01}"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t>Universal</a:t>
          </a:r>
        </a:p>
      </dgm:t>
    </dgm:pt>
    <dgm:pt modelId="{2F4A1E04-5D2B-4792-BBEF-41391C61F16F}" type="parTrans" cxnId="{74A68F44-20A8-4AB5-8443-C9992E378513}">
      <dgm:prSet/>
      <dgm:spPr/>
      <dgm:t>
        <a:bodyPr/>
        <a:lstStyle/>
        <a:p>
          <a:endParaRPr lang="en-US"/>
        </a:p>
      </dgm:t>
    </dgm:pt>
    <dgm:pt modelId="{90900876-D263-4D27-9390-F2D23E76F6C1}" type="sibTrans" cxnId="{74A68F44-20A8-4AB5-8443-C9992E378513}">
      <dgm:prSet/>
      <dgm:spPr/>
      <dgm:t>
        <a:bodyPr/>
        <a:lstStyle/>
        <a:p>
          <a:endParaRPr lang="en-US"/>
        </a:p>
      </dgm:t>
    </dgm:pt>
    <dgm:pt modelId="{636B6905-8B07-4A8A-9920-CB8277CBCEC8}">
      <dgm:prSet phldrT="[Text]" custT="1"/>
      <dgm:spPr/>
      <dgm:t>
        <a:bodyPr/>
        <a:lstStyle/>
        <a:p>
          <a:pPr algn="ctr"/>
          <a:r>
            <a:rPr lang="en-US" sz="3600" dirty="0"/>
            <a:t>Targeted</a:t>
          </a:r>
        </a:p>
      </dgm:t>
    </dgm:pt>
    <dgm:pt modelId="{1F4EB6FC-6070-47DA-9E35-F176490CE62F}" type="parTrans" cxnId="{236C4353-A200-48EB-89CB-BD45285A3F41}">
      <dgm:prSet/>
      <dgm:spPr/>
      <dgm:t>
        <a:bodyPr/>
        <a:lstStyle/>
        <a:p>
          <a:endParaRPr lang="en-US"/>
        </a:p>
      </dgm:t>
    </dgm:pt>
    <dgm:pt modelId="{465F3017-FBCE-4CE5-8C7F-08B964924BB3}" type="sibTrans" cxnId="{236C4353-A200-48EB-89CB-BD45285A3F41}">
      <dgm:prSet/>
      <dgm:spPr/>
      <dgm:t>
        <a:bodyPr/>
        <a:lstStyle/>
        <a:p>
          <a:endParaRPr lang="en-US"/>
        </a:p>
      </dgm:t>
    </dgm:pt>
    <dgm:pt modelId="{B60BBE5F-A665-46F2-B919-1153C04CBD02}">
      <dgm:prSet phldrT="[Text]" custT="1"/>
      <dgm:spPr/>
      <dgm:t>
        <a:bodyPr/>
        <a:lstStyle/>
        <a:p>
          <a:pPr algn="ctr"/>
          <a:r>
            <a:rPr lang="en-US" sz="3600" dirty="0"/>
            <a:t>Intensive</a:t>
          </a:r>
        </a:p>
      </dgm:t>
    </dgm:pt>
    <dgm:pt modelId="{28C11DF1-E077-4BD6-8C00-84F9E2513899}" type="parTrans" cxnId="{AC3544F8-F557-4E2E-AD61-E1C71E59215A}">
      <dgm:prSet/>
      <dgm:spPr/>
      <dgm:t>
        <a:bodyPr/>
        <a:lstStyle/>
        <a:p>
          <a:endParaRPr lang="en-US"/>
        </a:p>
      </dgm:t>
    </dgm:pt>
    <dgm:pt modelId="{438A6466-CB0A-45CD-849A-77563B0BD182}" type="sibTrans" cxnId="{AC3544F8-F557-4E2E-AD61-E1C71E59215A}">
      <dgm:prSet/>
      <dgm:spPr/>
      <dgm:t>
        <a:bodyPr/>
        <a:lstStyle/>
        <a:p>
          <a:endParaRPr lang="en-US"/>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pt>
  </dgm:ptLst>
  <dgm:cxnLst>
    <dgm:cxn modelId="{B5509632-8897-564A-8961-90FE962E0E9C}" type="presOf" srcId="{636B6905-8B07-4A8A-9920-CB8277CBCEC8}" destId="{762E8C8B-CBB3-47CF-BB93-4E34DA5A865B}"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236C4353-A200-48EB-89CB-BD45285A3F41}" srcId="{7A39768E-39A6-4FA9-A4B1-F5CD4CB6EEAE}" destId="{636B6905-8B07-4A8A-9920-CB8277CBCEC8}" srcOrd="1" destOrd="0" parTransId="{1F4EB6FC-6070-47DA-9E35-F176490CE62F}" sibTransId="{465F3017-FBCE-4CE5-8C7F-08B964924BB3}"/>
    <dgm:cxn modelId="{77B9C286-1FE0-9440-86F3-4EEB697C8611}" type="presOf" srcId="{7A39768E-39A6-4FA9-A4B1-F5CD4CB6EEAE}" destId="{C418DCAE-306E-4AF7-A07C-93313C08AC51}" srcOrd="0" destOrd="0" presId="urn:microsoft.com/office/officeart/2005/8/layout/arrow2"/>
    <dgm:cxn modelId="{38F3D4D4-89C9-074C-BCF6-5CD8C4E1EDB0}" type="presOf" srcId="{B60BBE5F-A665-46F2-B919-1153C04CBD02}" destId="{D6BFCB8B-9EFA-490C-AAD3-ED7928DE275A}" srcOrd="0" destOrd="0" presId="urn:microsoft.com/office/officeart/2005/8/layout/arrow2"/>
    <dgm:cxn modelId="{0AB310D6-54C7-0741-B687-6E2627C96352}" type="presOf" srcId="{18A232E2-9330-45BA-8F3D-94B65CEB4C6E}" destId="{CBF801E5-F605-4B6B-AD44-734A83015E31}" srcOrd="0" destOrd="0" presId="urn:microsoft.com/office/officeart/2005/8/layout/arrow2"/>
    <dgm:cxn modelId="{AC3544F8-F557-4E2E-AD61-E1C71E59215A}" srcId="{7A39768E-39A6-4FA9-A4B1-F5CD4CB6EEAE}" destId="{B60BBE5F-A665-46F2-B919-1153C04CBD02}" srcOrd="2" destOrd="0" parTransId="{28C11DF1-E077-4BD6-8C00-84F9E2513899}" sibTransId="{438A6466-CB0A-45CD-849A-77563B0BD182}"/>
    <dgm:cxn modelId="{D10CB3CD-6403-AF45-92B9-B30F6CF0E90A}" type="presParOf" srcId="{C418DCAE-306E-4AF7-A07C-93313C08AC51}" destId="{71BCD42B-AD35-4119-8173-705E9B203F4E}" srcOrd="0" destOrd="0" presId="urn:microsoft.com/office/officeart/2005/8/layout/arrow2"/>
    <dgm:cxn modelId="{E3C706D7-6B07-914E-B320-BA4B7D48CCDC}" type="presParOf" srcId="{C418DCAE-306E-4AF7-A07C-93313C08AC51}" destId="{1DC85ACA-369C-4434-B04E-417D8B11B123}" srcOrd="1" destOrd="0" presId="urn:microsoft.com/office/officeart/2005/8/layout/arrow2"/>
    <dgm:cxn modelId="{FB142A4E-9417-CA43-9CCB-A9087B6DA527}" type="presParOf" srcId="{1DC85ACA-369C-4434-B04E-417D8B11B123}" destId="{7A58CA06-7CF4-4880-8AFF-C27C46361B7A}" srcOrd="0" destOrd="0" presId="urn:microsoft.com/office/officeart/2005/8/layout/arrow2"/>
    <dgm:cxn modelId="{3A074B11-42A7-2943-B624-4935154AB08D}" type="presParOf" srcId="{1DC85ACA-369C-4434-B04E-417D8B11B123}" destId="{CBF801E5-F605-4B6B-AD44-734A83015E31}" srcOrd="1" destOrd="0" presId="urn:microsoft.com/office/officeart/2005/8/layout/arrow2"/>
    <dgm:cxn modelId="{614CF6E8-7CEB-7C4B-9955-44C6BD5CBB7C}" type="presParOf" srcId="{1DC85ACA-369C-4434-B04E-417D8B11B123}" destId="{486B20C5-91A5-4C36-8053-3B9ACF3D938D}" srcOrd="2" destOrd="0" presId="urn:microsoft.com/office/officeart/2005/8/layout/arrow2"/>
    <dgm:cxn modelId="{A6BDD20E-61BC-2248-A2AA-BE2538023F73}" type="presParOf" srcId="{1DC85ACA-369C-4434-B04E-417D8B11B123}" destId="{762E8C8B-CBB3-47CF-BB93-4E34DA5A865B}" srcOrd="3" destOrd="0" presId="urn:microsoft.com/office/officeart/2005/8/layout/arrow2"/>
    <dgm:cxn modelId="{FB4B28D9-DC63-C94C-B9F0-59666FC9C1AD}" type="presParOf" srcId="{1DC85ACA-369C-4434-B04E-417D8B11B123}" destId="{CC2DC6BB-4BD5-444C-A232-89F7B6D9B5AD}" srcOrd="4" destOrd="0" presId="urn:microsoft.com/office/officeart/2005/8/layout/arrow2"/>
    <dgm:cxn modelId="{F4093EC9-03B8-5E4E-B389-3FAFFBAF327F}"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57828C-F41E-4E49-9B58-0F191AED28E4}"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72650F1C-45BF-452F-901F-92F2B0BFEF9F}">
      <dgm:prSet phldrT="[Text]"/>
      <dgm:spPr/>
      <dgm:t>
        <a:bodyPr/>
        <a:lstStyle/>
        <a:p>
          <a:r>
            <a:rPr lang="en-US" b="1" baseline="0" dirty="0">
              <a:solidFill>
                <a:srgbClr val="FFC000"/>
              </a:solidFill>
            </a:rPr>
            <a:t>Thoughts</a:t>
          </a:r>
        </a:p>
      </dgm:t>
    </dgm:pt>
    <dgm:pt modelId="{E44F5FAA-D9E2-4EAA-8D41-64B6D72241C7}" type="parTrans" cxnId="{7295E9F9-58FC-4238-B78F-0DD93F740469}">
      <dgm:prSet/>
      <dgm:spPr/>
      <dgm:t>
        <a:bodyPr/>
        <a:lstStyle/>
        <a:p>
          <a:endParaRPr lang="en-US"/>
        </a:p>
      </dgm:t>
    </dgm:pt>
    <dgm:pt modelId="{9FCDF705-345C-4680-9B54-F7109D6CC4E4}" type="sibTrans" cxnId="{7295E9F9-58FC-4238-B78F-0DD93F740469}">
      <dgm:prSet/>
      <dgm:spPr/>
      <dgm:t>
        <a:bodyPr/>
        <a:lstStyle/>
        <a:p>
          <a:endParaRPr lang="en-US"/>
        </a:p>
      </dgm:t>
    </dgm:pt>
    <dgm:pt modelId="{4F5AFB24-6EBD-41BC-A2FC-D224432F8463}">
      <dgm:prSet phldrT="[Text]"/>
      <dgm:spPr/>
      <dgm:t>
        <a:bodyPr/>
        <a:lstStyle/>
        <a:p>
          <a:r>
            <a:rPr lang="en-US" b="1" baseline="0" dirty="0">
              <a:solidFill>
                <a:srgbClr val="FFC000"/>
              </a:solidFill>
            </a:rPr>
            <a:t>Behaviors</a:t>
          </a:r>
        </a:p>
      </dgm:t>
    </dgm:pt>
    <dgm:pt modelId="{89D43B48-B301-44BA-981D-FEA98A825020}" type="parTrans" cxnId="{B4BD14E3-A3C1-4FE8-8D38-0FBBA058530D}">
      <dgm:prSet/>
      <dgm:spPr/>
      <dgm:t>
        <a:bodyPr/>
        <a:lstStyle/>
        <a:p>
          <a:endParaRPr lang="en-US"/>
        </a:p>
      </dgm:t>
    </dgm:pt>
    <dgm:pt modelId="{4CFE5E66-6F8C-45CC-898A-DAC2A0508342}" type="sibTrans" cxnId="{B4BD14E3-A3C1-4FE8-8D38-0FBBA058530D}">
      <dgm:prSet/>
      <dgm:spPr/>
      <dgm:t>
        <a:bodyPr/>
        <a:lstStyle/>
        <a:p>
          <a:endParaRPr lang="en-US"/>
        </a:p>
      </dgm:t>
    </dgm:pt>
    <dgm:pt modelId="{94E55D20-E18E-4064-9B07-0277DD3572A2}">
      <dgm:prSet phldrT="[Text]"/>
      <dgm:spPr/>
      <dgm:t>
        <a:bodyPr/>
        <a:lstStyle/>
        <a:p>
          <a:r>
            <a:rPr lang="en-US" b="1" baseline="0" dirty="0">
              <a:solidFill>
                <a:srgbClr val="FFC000"/>
              </a:solidFill>
            </a:rPr>
            <a:t>Body</a:t>
          </a:r>
          <a:r>
            <a:rPr lang="en-US" baseline="0" dirty="0">
              <a:solidFill>
                <a:srgbClr val="FF0000"/>
              </a:solidFill>
            </a:rPr>
            <a:t> </a:t>
          </a:r>
          <a:r>
            <a:rPr lang="en-US" b="1" baseline="0" dirty="0">
              <a:solidFill>
                <a:srgbClr val="FFC000"/>
              </a:solidFill>
            </a:rPr>
            <a:t>Reactions</a:t>
          </a:r>
        </a:p>
      </dgm:t>
    </dgm:pt>
    <dgm:pt modelId="{9D04B8C9-0E72-4066-9753-5471948208AC}" type="parTrans" cxnId="{2877ADCD-C28B-464E-94D8-3C539E752B0A}">
      <dgm:prSet/>
      <dgm:spPr/>
      <dgm:t>
        <a:bodyPr/>
        <a:lstStyle/>
        <a:p>
          <a:endParaRPr lang="en-US"/>
        </a:p>
      </dgm:t>
    </dgm:pt>
    <dgm:pt modelId="{9404B5CF-55AF-4A22-8558-7460F90E90BE}" type="sibTrans" cxnId="{2877ADCD-C28B-464E-94D8-3C539E752B0A}">
      <dgm:prSet/>
      <dgm:spPr/>
      <dgm:t>
        <a:bodyPr/>
        <a:lstStyle/>
        <a:p>
          <a:endParaRPr lang="en-US"/>
        </a:p>
      </dgm:t>
    </dgm:pt>
    <dgm:pt modelId="{DB9C816A-1A8E-402D-8116-F955CF4250BB}" type="pres">
      <dgm:prSet presAssocID="{B557828C-F41E-4E49-9B58-0F191AED28E4}" presName="Name0" presStyleCnt="0">
        <dgm:presLayoutVars>
          <dgm:dir/>
          <dgm:resizeHandles val="exact"/>
        </dgm:presLayoutVars>
      </dgm:prSet>
      <dgm:spPr/>
    </dgm:pt>
    <dgm:pt modelId="{4D23757C-226E-499D-B9C3-15F22BAC310B}" type="pres">
      <dgm:prSet presAssocID="{72650F1C-45BF-452F-901F-92F2B0BFEF9F}" presName="node" presStyleLbl="node1" presStyleIdx="0" presStyleCnt="3" custRadScaleRad="81972" custRadScaleInc="-1258">
        <dgm:presLayoutVars>
          <dgm:bulletEnabled val="1"/>
        </dgm:presLayoutVars>
      </dgm:prSet>
      <dgm:spPr/>
    </dgm:pt>
    <dgm:pt modelId="{919142B5-3935-4795-940E-537CC01D5F30}" type="pres">
      <dgm:prSet presAssocID="{9FCDF705-345C-4680-9B54-F7109D6CC4E4}" presName="sibTrans" presStyleLbl="sibTrans2D1" presStyleIdx="0" presStyleCnt="3" custLinFactNeighborX="45401" custLinFactNeighborY="-22988"/>
      <dgm:spPr/>
    </dgm:pt>
    <dgm:pt modelId="{E59B2426-7044-4A21-9AA8-78FD418BD759}" type="pres">
      <dgm:prSet presAssocID="{9FCDF705-345C-4680-9B54-F7109D6CC4E4}" presName="connectorText" presStyleLbl="sibTrans2D1" presStyleIdx="0" presStyleCnt="3"/>
      <dgm:spPr/>
    </dgm:pt>
    <dgm:pt modelId="{1610E367-D93E-40BD-A6F4-2176D955593E}" type="pres">
      <dgm:prSet presAssocID="{4F5AFB24-6EBD-41BC-A2FC-D224432F8463}" presName="node" presStyleLbl="node1" presStyleIdx="1" presStyleCnt="3">
        <dgm:presLayoutVars>
          <dgm:bulletEnabled val="1"/>
        </dgm:presLayoutVars>
      </dgm:prSet>
      <dgm:spPr/>
    </dgm:pt>
    <dgm:pt modelId="{02C86A00-CEA4-46DE-8E21-DFE9C4B91C78}" type="pres">
      <dgm:prSet presAssocID="{4CFE5E66-6F8C-45CC-898A-DAC2A0508342}" presName="sibTrans" presStyleLbl="sibTrans2D1" presStyleIdx="1" presStyleCnt="3"/>
      <dgm:spPr/>
    </dgm:pt>
    <dgm:pt modelId="{F5A20F01-002E-4EE0-8364-06C890778D59}" type="pres">
      <dgm:prSet presAssocID="{4CFE5E66-6F8C-45CC-898A-DAC2A0508342}" presName="connectorText" presStyleLbl="sibTrans2D1" presStyleIdx="1" presStyleCnt="3"/>
      <dgm:spPr/>
    </dgm:pt>
    <dgm:pt modelId="{FDEEF5FA-E4D3-434A-BFD9-3FEFE99A4E6B}" type="pres">
      <dgm:prSet presAssocID="{94E55D20-E18E-4064-9B07-0277DD3572A2}" presName="node" presStyleLbl="node1" presStyleIdx="2" presStyleCnt="3" custRadScaleRad="101491" custRadScaleInc="-1019">
        <dgm:presLayoutVars>
          <dgm:bulletEnabled val="1"/>
        </dgm:presLayoutVars>
      </dgm:prSet>
      <dgm:spPr/>
    </dgm:pt>
    <dgm:pt modelId="{A1821B8A-4067-4F98-86B8-6B024DDB2B3E}" type="pres">
      <dgm:prSet presAssocID="{9404B5CF-55AF-4A22-8558-7460F90E90BE}" presName="sibTrans" presStyleLbl="sibTrans2D1" presStyleIdx="2" presStyleCnt="3" custLinFactNeighborX="-56388" custLinFactNeighborY="-23610"/>
      <dgm:spPr/>
    </dgm:pt>
    <dgm:pt modelId="{78ED552B-5572-40A2-B309-D277DDBCAE7D}" type="pres">
      <dgm:prSet presAssocID="{9404B5CF-55AF-4A22-8558-7460F90E90BE}" presName="connectorText" presStyleLbl="sibTrans2D1" presStyleIdx="2" presStyleCnt="3"/>
      <dgm:spPr/>
    </dgm:pt>
  </dgm:ptLst>
  <dgm:cxnLst>
    <dgm:cxn modelId="{5A90B045-409C-4243-A88E-AE50AD0419C1}" type="presOf" srcId="{9FCDF705-345C-4680-9B54-F7109D6CC4E4}" destId="{919142B5-3935-4795-940E-537CC01D5F30}" srcOrd="0" destOrd="0" presId="urn:microsoft.com/office/officeart/2005/8/layout/cycle7"/>
    <dgm:cxn modelId="{D57D535A-745B-494B-B4B7-83C18A30CBA8}" type="presOf" srcId="{4CFE5E66-6F8C-45CC-898A-DAC2A0508342}" destId="{F5A20F01-002E-4EE0-8364-06C890778D59}" srcOrd="1" destOrd="0" presId="urn:microsoft.com/office/officeart/2005/8/layout/cycle7"/>
    <dgm:cxn modelId="{D4A8528E-327D-4C25-83BA-0694309502CA}" type="presOf" srcId="{4CFE5E66-6F8C-45CC-898A-DAC2A0508342}" destId="{02C86A00-CEA4-46DE-8E21-DFE9C4B91C78}" srcOrd="0" destOrd="0" presId="urn:microsoft.com/office/officeart/2005/8/layout/cycle7"/>
    <dgm:cxn modelId="{5E90B892-C9C8-4D58-90A5-596161140A1F}" type="presOf" srcId="{9404B5CF-55AF-4A22-8558-7460F90E90BE}" destId="{78ED552B-5572-40A2-B309-D277DDBCAE7D}" srcOrd="1" destOrd="0" presId="urn:microsoft.com/office/officeart/2005/8/layout/cycle7"/>
    <dgm:cxn modelId="{4FD91395-04E5-44CC-B386-68EE52EDA370}" type="presOf" srcId="{9404B5CF-55AF-4A22-8558-7460F90E90BE}" destId="{A1821B8A-4067-4F98-86B8-6B024DDB2B3E}" srcOrd="0" destOrd="0" presId="urn:microsoft.com/office/officeart/2005/8/layout/cycle7"/>
    <dgm:cxn modelId="{D5DB6F97-712B-4FA0-9EE5-9A70A5258FB6}" type="presOf" srcId="{72650F1C-45BF-452F-901F-92F2B0BFEF9F}" destId="{4D23757C-226E-499D-B9C3-15F22BAC310B}" srcOrd="0" destOrd="0" presId="urn:microsoft.com/office/officeart/2005/8/layout/cycle7"/>
    <dgm:cxn modelId="{460AF5A2-FA34-4EC9-A362-1BE8CDD5F7D9}" type="presOf" srcId="{B557828C-F41E-4E49-9B58-0F191AED28E4}" destId="{DB9C816A-1A8E-402D-8116-F955CF4250BB}" srcOrd="0" destOrd="0" presId="urn:microsoft.com/office/officeart/2005/8/layout/cycle7"/>
    <dgm:cxn modelId="{1BB0EEB9-20A3-4AE8-A874-84C9A589E45D}" type="presOf" srcId="{9FCDF705-345C-4680-9B54-F7109D6CC4E4}" destId="{E59B2426-7044-4A21-9AA8-78FD418BD759}" srcOrd="1" destOrd="0" presId="urn:microsoft.com/office/officeart/2005/8/layout/cycle7"/>
    <dgm:cxn modelId="{2877ADCD-C28B-464E-94D8-3C539E752B0A}" srcId="{B557828C-F41E-4E49-9B58-0F191AED28E4}" destId="{94E55D20-E18E-4064-9B07-0277DD3572A2}" srcOrd="2" destOrd="0" parTransId="{9D04B8C9-0E72-4066-9753-5471948208AC}" sibTransId="{9404B5CF-55AF-4A22-8558-7460F90E90BE}"/>
    <dgm:cxn modelId="{921AF5E2-8629-4C03-9F94-B3CD3EDDE04A}" type="presOf" srcId="{94E55D20-E18E-4064-9B07-0277DD3572A2}" destId="{FDEEF5FA-E4D3-434A-BFD9-3FEFE99A4E6B}" srcOrd="0" destOrd="0" presId="urn:microsoft.com/office/officeart/2005/8/layout/cycle7"/>
    <dgm:cxn modelId="{B4BD14E3-A3C1-4FE8-8D38-0FBBA058530D}" srcId="{B557828C-F41E-4E49-9B58-0F191AED28E4}" destId="{4F5AFB24-6EBD-41BC-A2FC-D224432F8463}" srcOrd="1" destOrd="0" parTransId="{89D43B48-B301-44BA-981D-FEA98A825020}" sibTransId="{4CFE5E66-6F8C-45CC-898A-DAC2A0508342}"/>
    <dgm:cxn modelId="{2E9458F3-57CC-4191-971A-F25FD31373BC}" type="presOf" srcId="{4F5AFB24-6EBD-41BC-A2FC-D224432F8463}" destId="{1610E367-D93E-40BD-A6F4-2176D955593E}" srcOrd="0" destOrd="0" presId="urn:microsoft.com/office/officeart/2005/8/layout/cycle7"/>
    <dgm:cxn modelId="{7295E9F9-58FC-4238-B78F-0DD93F740469}" srcId="{B557828C-F41E-4E49-9B58-0F191AED28E4}" destId="{72650F1C-45BF-452F-901F-92F2B0BFEF9F}" srcOrd="0" destOrd="0" parTransId="{E44F5FAA-D9E2-4EAA-8D41-64B6D72241C7}" sibTransId="{9FCDF705-345C-4680-9B54-F7109D6CC4E4}"/>
    <dgm:cxn modelId="{ADD9B76C-BB9A-4979-9A98-541A10EFEDEA}" type="presParOf" srcId="{DB9C816A-1A8E-402D-8116-F955CF4250BB}" destId="{4D23757C-226E-499D-B9C3-15F22BAC310B}" srcOrd="0" destOrd="0" presId="urn:microsoft.com/office/officeart/2005/8/layout/cycle7"/>
    <dgm:cxn modelId="{441726F7-E40F-4910-AE67-5CFD1CE15A86}" type="presParOf" srcId="{DB9C816A-1A8E-402D-8116-F955CF4250BB}" destId="{919142B5-3935-4795-940E-537CC01D5F30}" srcOrd="1" destOrd="0" presId="urn:microsoft.com/office/officeart/2005/8/layout/cycle7"/>
    <dgm:cxn modelId="{1E3D2DAA-080C-4F62-B80A-843D4C8E21A5}" type="presParOf" srcId="{919142B5-3935-4795-940E-537CC01D5F30}" destId="{E59B2426-7044-4A21-9AA8-78FD418BD759}" srcOrd="0" destOrd="0" presId="urn:microsoft.com/office/officeart/2005/8/layout/cycle7"/>
    <dgm:cxn modelId="{ED7E1014-4EF0-45A9-BC18-D4977164097C}" type="presParOf" srcId="{DB9C816A-1A8E-402D-8116-F955CF4250BB}" destId="{1610E367-D93E-40BD-A6F4-2176D955593E}" srcOrd="2" destOrd="0" presId="urn:microsoft.com/office/officeart/2005/8/layout/cycle7"/>
    <dgm:cxn modelId="{BBAF9A92-7CA7-40E4-9B1F-EEE9B1EC1F57}" type="presParOf" srcId="{DB9C816A-1A8E-402D-8116-F955CF4250BB}" destId="{02C86A00-CEA4-46DE-8E21-DFE9C4B91C78}" srcOrd="3" destOrd="0" presId="urn:microsoft.com/office/officeart/2005/8/layout/cycle7"/>
    <dgm:cxn modelId="{C327A6A9-1142-4E30-BE0F-B737B132CFA7}" type="presParOf" srcId="{02C86A00-CEA4-46DE-8E21-DFE9C4B91C78}" destId="{F5A20F01-002E-4EE0-8364-06C890778D59}" srcOrd="0" destOrd="0" presId="urn:microsoft.com/office/officeart/2005/8/layout/cycle7"/>
    <dgm:cxn modelId="{95CAC647-6D09-454E-AC47-5BF6012CFF6C}" type="presParOf" srcId="{DB9C816A-1A8E-402D-8116-F955CF4250BB}" destId="{FDEEF5FA-E4D3-434A-BFD9-3FEFE99A4E6B}" srcOrd="4" destOrd="0" presId="urn:microsoft.com/office/officeart/2005/8/layout/cycle7"/>
    <dgm:cxn modelId="{882AA0B1-5A4B-4C91-AD16-980E15892C68}" type="presParOf" srcId="{DB9C816A-1A8E-402D-8116-F955CF4250BB}" destId="{A1821B8A-4067-4F98-86B8-6B024DDB2B3E}" srcOrd="5" destOrd="0" presId="urn:microsoft.com/office/officeart/2005/8/layout/cycle7"/>
    <dgm:cxn modelId="{6CE3C7E7-3E3D-4302-878F-94B893867B8D}" type="presParOf" srcId="{A1821B8A-4067-4F98-86B8-6B024DDB2B3E}" destId="{78ED552B-5572-40A2-B309-D277DDBCAE7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B19592-A08B-4C57-A7BD-AF48AC7F99F3}"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EF2563B0-0604-45D8-86E2-81E54DE59F8A}">
      <dgm:prSet/>
      <dgm:spPr/>
      <dgm:t>
        <a:bodyPr/>
        <a:lstStyle/>
        <a:p>
          <a:r>
            <a:rPr lang="en-US"/>
            <a:t>Avoidance of people/places/things</a:t>
          </a:r>
        </a:p>
      </dgm:t>
    </dgm:pt>
    <dgm:pt modelId="{8AA45626-E198-412E-96B5-FB00267F368D}" type="parTrans" cxnId="{18C1C4C9-B024-47F5-9011-A35808C469E4}">
      <dgm:prSet/>
      <dgm:spPr/>
      <dgm:t>
        <a:bodyPr/>
        <a:lstStyle/>
        <a:p>
          <a:endParaRPr lang="en-US"/>
        </a:p>
      </dgm:t>
    </dgm:pt>
    <dgm:pt modelId="{AB500F79-DD15-4747-A89A-A2CF4989D5F3}" type="sibTrans" cxnId="{18C1C4C9-B024-47F5-9011-A35808C469E4}">
      <dgm:prSet/>
      <dgm:spPr/>
      <dgm:t>
        <a:bodyPr/>
        <a:lstStyle/>
        <a:p>
          <a:endParaRPr lang="en-US"/>
        </a:p>
      </dgm:t>
    </dgm:pt>
    <dgm:pt modelId="{3496ED2B-8394-4CA9-AE67-CC5BD968505A}">
      <dgm:prSet/>
      <dgm:spPr/>
      <dgm:t>
        <a:bodyPr/>
        <a:lstStyle/>
        <a:p>
          <a:r>
            <a:rPr lang="en-US"/>
            <a:t>Individual with history of sexual abuse by karate teacher refuses to enter the dojo</a:t>
          </a:r>
        </a:p>
      </dgm:t>
    </dgm:pt>
    <dgm:pt modelId="{4612FB87-2139-4FFD-933F-069032B39128}" type="parTrans" cxnId="{6B413D58-A04D-4A8C-A85E-CE5B91245C9F}">
      <dgm:prSet/>
      <dgm:spPr/>
      <dgm:t>
        <a:bodyPr/>
        <a:lstStyle/>
        <a:p>
          <a:endParaRPr lang="en-US"/>
        </a:p>
      </dgm:t>
    </dgm:pt>
    <dgm:pt modelId="{CC17231B-4305-4BE6-903A-E97E26F9E816}" type="sibTrans" cxnId="{6B413D58-A04D-4A8C-A85E-CE5B91245C9F}">
      <dgm:prSet/>
      <dgm:spPr/>
      <dgm:t>
        <a:bodyPr/>
        <a:lstStyle/>
        <a:p>
          <a:endParaRPr lang="en-US"/>
        </a:p>
      </dgm:t>
    </dgm:pt>
    <dgm:pt modelId="{C5660972-01D8-42B9-AF66-4BC7B0810AC8}">
      <dgm:prSet/>
      <dgm:spPr/>
      <dgm:t>
        <a:bodyPr/>
        <a:lstStyle/>
        <a:p>
          <a:r>
            <a:rPr lang="en-US"/>
            <a:t>Avoidance of feelings/thoughts</a:t>
          </a:r>
        </a:p>
      </dgm:t>
    </dgm:pt>
    <dgm:pt modelId="{52511427-82A7-4C5D-BE15-A8A60DB53404}" type="parTrans" cxnId="{8D1B32FD-EA48-457B-AF44-2F3F0415EF46}">
      <dgm:prSet/>
      <dgm:spPr/>
      <dgm:t>
        <a:bodyPr/>
        <a:lstStyle/>
        <a:p>
          <a:endParaRPr lang="en-US"/>
        </a:p>
      </dgm:t>
    </dgm:pt>
    <dgm:pt modelId="{A93083CB-8EF7-417D-AA43-29BD3C3936C0}" type="sibTrans" cxnId="{8D1B32FD-EA48-457B-AF44-2F3F0415EF46}">
      <dgm:prSet/>
      <dgm:spPr/>
      <dgm:t>
        <a:bodyPr/>
        <a:lstStyle/>
        <a:p>
          <a:endParaRPr lang="en-US"/>
        </a:p>
      </dgm:t>
    </dgm:pt>
    <dgm:pt modelId="{C459AE05-4902-422B-8C6D-FFD75A18AC74}">
      <dgm:prSet/>
      <dgm:spPr/>
      <dgm:t>
        <a:bodyPr/>
        <a:lstStyle/>
        <a:p>
          <a:r>
            <a:rPr lang="en-US"/>
            <a:t>Teen who has PTSD secondary to peer assault smokes marijuana before going to school</a:t>
          </a:r>
        </a:p>
      </dgm:t>
    </dgm:pt>
    <dgm:pt modelId="{4EBAC91A-0EE0-4E0C-AB5A-95D029BB07B8}" type="parTrans" cxnId="{F39F65A0-2BD1-4C55-BC38-EE75FD9CCB7D}">
      <dgm:prSet/>
      <dgm:spPr/>
      <dgm:t>
        <a:bodyPr/>
        <a:lstStyle/>
        <a:p>
          <a:endParaRPr lang="en-US"/>
        </a:p>
      </dgm:t>
    </dgm:pt>
    <dgm:pt modelId="{A71B2F91-D844-4CC2-ACA9-D82B729F6F3D}" type="sibTrans" cxnId="{F39F65A0-2BD1-4C55-BC38-EE75FD9CCB7D}">
      <dgm:prSet/>
      <dgm:spPr/>
      <dgm:t>
        <a:bodyPr/>
        <a:lstStyle/>
        <a:p>
          <a:endParaRPr lang="en-US"/>
        </a:p>
      </dgm:t>
    </dgm:pt>
    <dgm:pt modelId="{8E59D829-21AC-4794-B49F-424839E46E33}">
      <dgm:prSet/>
      <dgm:spPr/>
      <dgm:t>
        <a:bodyPr/>
        <a:lstStyle/>
        <a:p>
          <a:r>
            <a:rPr lang="en-US"/>
            <a:t>Release of anger and anxiety</a:t>
          </a:r>
        </a:p>
      </dgm:t>
    </dgm:pt>
    <dgm:pt modelId="{366FA759-C3A8-4007-994C-A24A1334A57C}" type="parTrans" cxnId="{3228CD68-DC2A-4967-8AA4-B7BDA1B3737D}">
      <dgm:prSet/>
      <dgm:spPr/>
      <dgm:t>
        <a:bodyPr/>
        <a:lstStyle/>
        <a:p>
          <a:endParaRPr lang="en-US"/>
        </a:p>
      </dgm:t>
    </dgm:pt>
    <dgm:pt modelId="{ACCC0D81-1C00-4991-B3E5-EEDEFA25A03B}" type="sibTrans" cxnId="{3228CD68-DC2A-4967-8AA4-B7BDA1B3737D}">
      <dgm:prSet/>
      <dgm:spPr/>
      <dgm:t>
        <a:bodyPr/>
        <a:lstStyle/>
        <a:p>
          <a:endParaRPr lang="en-US"/>
        </a:p>
      </dgm:t>
    </dgm:pt>
    <dgm:pt modelId="{6FD859CE-2B7E-40D2-9808-E2A8578BC7F5}">
      <dgm:prSet/>
      <dgm:spPr/>
      <dgm:t>
        <a:bodyPr/>
        <a:lstStyle/>
        <a:p>
          <a:r>
            <a:rPr lang="en-US"/>
            <a:t>Latency-age child with history of family violence tantrums when she sees adults argue</a:t>
          </a:r>
        </a:p>
      </dgm:t>
    </dgm:pt>
    <dgm:pt modelId="{089D7996-EE62-4FA7-879D-9DDE1ECB420B}" type="parTrans" cxnId="{BEFB5918-D76A-4111-9302-E59C24C5B137}">
      <dgm:prSet/>
      <dgm:spPr/>
      <dgm:t>
        <a:bodyPr/>
        <a:lstStyle/>
        <a:p>
          <a:endParaRPr lang="en-US"/>
        </a:p>
      </dgm:t>
    </dgm:pt>
    <dgm:pt modelId="{B20A68E8-DE70-43C4-AF62-552BB34A1E91}" type="sibTrans" cxnId="{BEFB5918-D76A-4111-9302-E59C24C5B137}">
      <dgm:prSet/>
      <dgm:spPr/>
      <dgm:t>
        <a:bodyPr/>
        <a:lstStyle/>
        <a:p>
          <a:endParaRPr lang="en-US"/>
        </a:p>
      </dgm:t>
    </dgm:pt>
    <dgm:pt modelId="{8ED5F165-2CF3-1E4E-B2B2-F486C58E0F3B}" type="pres">
      <dgm:prSet presAssocID="{FBB19592-A08B-4C57-A7BD-AF48AC7F99F3}" presName="Name0" presStyleCnt="0">
        <dgm:presLayoutVars>
          <dgm:dir/>
          <dgm:animLvl val="lvl"/>
          <dgm:resizeHandles val="exact"/>
        </dgm:presLayoutVars>
      </dgm:prSet>
      <dgm:spPr/>
    </dgm:pt>
    <dgm:pt modelId="{A82B5BF7-4EA4-4B43-916F-C1673C55F52A}" type="pres">
      <dgm:prSet presAssocID="{EF2563B0-0604-45D8-86E2-81E54DE59F8A}" presName="linNode" presStyleCnt="0"/>
      <dgm:spPr/>
    </dgm:pt>
    <dgm:pt modelId="{0F057F5A-0A6A-DC4E-8125-59986A332656}" type="pres">
      <dgm:prSet presAssocID="{EF2563B0-0604-45D8-86E2-81E54DE59F8A}" presName="parentText" presStyleLbl="node1" presStyleIdx="0" presStyleCnt="3">
        <dgm:presLayoutVars>
          <dgm:chMax val="1"/>
          <dgm:bulletEnabled val="1"/>
        </dgm:presLayoutVars>
      </dgm:prSet>
      <dgm:spPr/>
    </dgm:pt>
    <dgm:pt modelId="{4A3A0D18-8DDF-A847-8943-0E308ABE4BB2}" type="pres">
      <dgm:prSet presAssocID="{EF2563B0-0604-45D8-86E2-81E54DE59F8A}" presName="descendantText" presStyleLbl="alignAccFollowNode1" presStyleIdx="0" presStyleCnt="3">
        <dgm:presLayoutVars>
          <dgm:bulletEnabled val="1"/>
        </dgm:presLayoutVars>
      </dgm:prSet>
      <dgm:spPr/>
    </dgm:pt>
    <dgm:pt modelId="{BAA16760-CFF2-F748-B983-B5E90557688A}" type="pres">
      <dgm:prSet presAssocID="{AB500F79-DD15-4747-A89A-A2CF4989D5F3}" presName="sp" presStyleCnt="0"/>
      <dgm:spPr/>
    </dgm:pt>
    <dgm:pt modelId="{9A3B44B9-D815-1E40-968B-3161193B5125}" type="pres">
      <dgm:prSet presAssocID="{C5660972-01D8-42B9-AF66-4BC7B0810AC8}" presName="linNode" presStyleCnt="0"/>
      <dgm:spPr/>
    </dgm:pt>
    <dgm:pt modelId="{39B67FF2-7CB0-1240-8EB8-CA1F808CFFB1}" type="pres">
      <dgm:prSet presAssocID="{C5660972-01D8-42B9-AF66-4BC7B0810AC8}" presName="parentText" presStyleLbl="node1" presStyleIdx="1" presStyleCnt="3">
        <dgm:presLayoutVars>
          <dgm:chMax val="1"/>
          <dgm:bulletEnabled val="1"/>
        </dgm:presLayoutVars>
      </dgm:prSet>
      <dgm:spPr/>
    </dgm:pt>
    <dgm:pt modelId="{77368211-82FC-8142-A66A-BD3917263998}" type="pres">
      <dgm:prSet presAssocID="{C5660972-01D8-42B9-AF66-4BC7B0810AC8}" presName="descendantText" presStyleLbl="alignAccFollowNode1" presStyleIdx="1" presStyleCnt="3">
        <dgm:presLayoutVars>
          <dgm:bulletEnabled val="1"/>
        </dgm:presLayoutVars>
      </dgm:prSet>
      <dgm:spPr/>
    </dgm:pt>
    <dgm:pt modelId="{0A83F79E-A55F-9447-9D3F-A818261977B0}" type="pres">
      <dgm:prSet presAssocID="{A93083CB-8EF7-417D-AA43-29BD3C3936C0}" presName="sp" presStyleCnt="0"/>
      <dgm:spPr/>
    </dgm:pt>
    <dgm:pt modelId="{9E119EA8-1F8F-014A-8185-31875EF0DC67}" type="pres">
      <dgm:prSet presAssocID="{8E59D829-21AC-4794-B49F-424839E46E33}" presName="linNode" presStyleCnt="0"/>
      <dgm:spPr/>
    </dgm:pt>
    <dgm:pt modelId="{4B307204-156A-384B-95F2-714CC6D02F06}" type="pres">
      <dgm:prSet presAssocID="{8E59D829-21AC-4794-B49F-424839E46E33}" presName="parentText" presStyleLbl="node1" presStyleIdx="2" presStyleCnt="3">
        <dgm:presLayoutVars>
          <dgm:chMax val="1"/>
          <dgm:bulletEnabled val="1"/>
        </dgm:presLayoutVars>
      </dgm:prSet>
      <dgm:spPr/>
    </dgm:pt>
    <dgm:pt modelId="{F8F3C0EE-A603-EC45-B38C-CCE50B5AFF12}" type="pres">
      <dgm:prSet presAssocID="{8E59D829-21AC-4794-B49F-424839E46E33}" presName="descendantText" presStyleLbl="alignAccFollowNode1" presStyleIdx="2" presStyleCnt="3">
        <dgm:presLayoutVars>
          <dgm:bulletEnabled val="1"/>
        </dgm:presLayoutVars>
      </dgm:prSet>
      <dgm:spPr/>
    </dgm:pt>
  </dgm:ptLst>
  <dgm:cxnLst>
    <dgm:cxn modelId="{EB524A09-72A4-1E49-B469-F62286803436}" type="presOf" srcId="{3496ED2B-8394-4CA9-AE67-CC5BD968505A}" destId="{4A3A0D18-8DDF-A847-8943-0E308ABE4BB2}" srcOrd="0" destOrd="0" presId="urn:microsoft.com/office/officeart/2005/8/layout/vList5"/>
    <dgm:cxn modelId="{079FF20C-82E2-1B4D-90BF-7EE94DE94A0A}" type="presOf" srcId="{8E59D829-21AC-4794-B49F-424839E46E33}" destId="{4B307204-156A-384B-95F2-714CC6D02F06}" srcOrd="0" destOrd="0" presId="urn:microsoft.com/office/officeart/2005/8/layout/vList5"/>
    <dgm:cxn modelId="{FFF4DB0D-665C-CD4D-AB21-9BD206100EA3}" type="presOf" srcId="{6FD859CE-2B7E-40D2-9808-E2A8578BC7F5}" destId="{F8F3C0EE-A603-EC45-B38C-CCE50B5AFF12}" srcOrd="0" destOrd="0" presId="urn:microsoft.com/office/officeart/2005/8/layout/vList5"/>
    <dgm:cxn modelId="{BEFB5918-D76A-4111-9302-E59C24C5B137}" srcId="{8E59D829-21AC-4794-B49F-424839E46E33}" destId="{6FD859CE-2B7E-40D2-9808-E2A8578BC7F5}" srcOrd="0" destOrd="0" parTransId="{089D7996-EE62-4FA7-879D-9DDE1ECB420B}" sibTransId="{B20A68E8-DE70-43C4-AF62-552BB34A1E91}"/>
    <dgm:cxn modelId="{AFB14B54-FCEB-9842-A39A-F33350912676}" type="presOf" srcId="{C5660972-01D8-42B9-AF66-4BC7B0810AC8}" destId="{39B67FF2-7CB0-1240-8EB8-CA1F808CFFB1}" srcOrd="0" destOrd="0" presId="urn:microsoft.com/office/officeart/2005/8/layout/vList5"/>
    <dgm:cxn modelId="{6B413D58-A04D-4A8C-A85E-CE5B91245C9F}" srcId="{EF2563B0-0604-45D8-86E2-81E54DE59F8A}" destId="{3496ED2B-8394-4CA9-AE67-CC5BD968505A}" srcOrd="0" destOrd="0" parTransId="{4612FB87-2139-4FFD-933F-069032B39128}" sibTransId="{CC17231B-4305-4BE6-903A-E97E26F9E816}"/>
    <dgm:cxn modelId="{BDDF4662-AE5F-4547-B079-9BDB838E8C42}" type="presOf" srcId="{C459AE05-4902-422B-8C6D-FFD75A18AC74}" destId="{77368211-82FC-8142-A66A-BD3917263998}" srcOrd="0" destOrd="0" presId="urn:microsoft.com/office/officeart/2005/8/layout/vList5"/>
    <dgm:cxn modelId="{3228CD68-DC2A-4967-8AA4-B7BDA1B3737D}" srcId="{FBB19592-A08B-4C57-A7BD-AF48AC7F99F3}" destId="{8E59D829-21AC-4794-B49F-424839E46E33}" srcOrd="2" destOrd="0" parTransId="{366FA759-C3A8-4007-994C-A24A1334A57C}" sibTransId="{ACCC0D81-1C00-4991-B3E5-EEDEFA25A03B}"/>
    <dgm:cxn modelId="{1F832D8F-05AF-2746-B17D-18B424CD6262}" type="presOf" srcId="{EF2563B0-0604-45D8-86E2-81E54DE59F8A}" destId="{0F057F5A-0A6A-DC4E-8125-59986A332656}" srcOrd="0" destOrd="0" presId="urn:microsoft.com/office/officeart/2005/8/layout/vList5"/>
    <dgm:cxn modelId="{6C16588F-903D-D94C-AF31-844DFA7075D7}" type="presOf" srcId="{FBB19592-A08B-4C57-A7BD-AF48AC7F99F3}" destId="{8ED5F165-2CF3-1E4E-B2B2-F486C58E0F3B}" srcOrd="0" destOrd="0" presId="urn:microsoft.com/office/officeart/2005/8/layout/vList5"/>
    <dgm:cxn modelId="{F39F65A0-2BD1-4C55-BC38-EE75FD9CCB7D}" srcId="{C5660972-01D8-42B9-AF66-4BC7B0810AC8}" destId="{C459AE05-4902-422B-8C6D-FFD75A18AC74}" srcOrd="0" destOrd="0" parTransId="{4EBAC91A-0EE0-4E0C-AB5A-95D029BB07B8}" sibTransId="{A71B2F91-D844-4CC2-ACA9-D82B729F6F3D}"/>
    <dgm:cxn modelId="{18C1C4C9-B024-47F5-9011-A35808C469E4}" srcId="{FBB19592-A08B-4C57-A7BD-AF48AC7F99F3}" destId="{EF2563B0-0604-45D8-86E2-81E54DE59F8A}" srcOrd="0" destOrd="0" parTransId="{8AA45626-E198-412E-96B5-FB00267F368D}" sibTransId="{AB500F79-DD15-4747-A89A-A2CF4989D5F3}"/>
    <dgm:cxn modelId="{8D1B32FD-EA48-457B-AF44-2F3F0415EF46}" srcId="{FBB19592-A08B-4C57-A7BD-AF48AC7F99F3}" destId="{C5660972-01D8-42B9-AF66-4BC7B0810AC8}" srcOrd="1" destOrd="0" parTransId="{52511427-82A7-4C5D-BE15-A8A60DB53404}" sibTransId="{A93083CB-8EF7-417D-AA43-29BD3C3936C0}"/>
    <dgm:cxn modelId="{0EA232D1-82B7-EC4C-BA43-2C4E94B5CCDF}" type="presParOf" srcId="{8ED5F165-2CF3-1E4E-B2B2-F486C58E0F3B}" destId="{A82B5BF7-4EA4-4B43-916F-C1673C55F52A}" srcOrd="0" destOrd="0" presId="urn:microsoft.com/office/officeart/2005/8/layout/vList5"/>
    <dgm:cxn modelId="{FEE4FDA0-6B5C-E94A-B088-C415940E3C8A}" type="presParOf" srcId="{A82B5BF7-4EA4-4B43-916F-C1673C55F52A}" destId="{0F057F5A-0A6A-DC4E-8125-59986A332656}" srcOrd="0" destOrd="0" presId="urn:microsoft.com/office/officeart/2005/8/layout/vList5"/>
    <dgm:cxn modelId="{C78B2E99-0E90-A048-A856-4527F97CE8D1}" type="presParOf" srcId="{A82B5BF7-4EA4-4B43-916F-C1673C55F52A}" destId="{4A3A0D18-8DDF-A847-8943-0E308ABE4BB2}" srcOrd="1" destOrd="0" presId="urn:microsoft.com/office/officeart/2005/8/layout/vList5"/>
    <dgm:cxn modelId="{0F9701B9-1AC3-2F45-923B-9EB82BEF8873}" type="presParOf" srcId="{8ED5F165-2CF3-1E4E-B2B2-F486C58E0F3B}" destId="{BAA16760-CFF2-F748-B983-B5E90557688A}" srcOrd="1" destOrd="0" presId="urn:microsoft.com/office/officeart/2005/8/layout/vList5"/>
    <dgm:cxn modelId="{86269A02-1569-EB4B-ACEA-19117BBB2396}" type="presParOf" srcId="{8ED5F165-2CF3-1E4E-B2B2-F486C58E0F3B}" destId="{9A3B44B9-D815-1E40-968B-3161193B5125}" srcOrd="2" destOrd="0" presId="urn:microsoft.com/office/officeart/2005/8/layout/vList5"/>
    <dgm:cxn modelId="{DE201BF4-6D60-CA44-A54C-9E3F8819C3AF}" type="presParOf" srcId="{9A3B44B9-D815-1E40-968B-3161193B5125}" destId="{39B67FF2-7CB0-1240-8EB8-CA1F808CFFB1}" srcOrd="0" destOrd="0" presId="urn:microsoft.com/office/officeart/2005/8/layout/vList5"/>
    <dgm:cxn modelId="{A4D056B9-302F-7A4A-819F-CDC696C3E16A}" type="presParOf" srcId="{9A3B44B9-D815-1E40-968B-3161193B5125}" destId="{77368211-82FC-8142-A66A-BD3917263998}" srcOrd="1" destOrd="0" presId="urn:microsoft.com/office/officeart/2005/8/layout/vList5"/>
    <dgm:cxn modelId="{81576A5C-A8F7-1F40-B0D5-5D8348A24F1C}" type="presParOf" srcId="{8ED5F165-2CF3-1E4E-B2B2-F486C58E0F3B}" destId="{0A83F79E-A55F-9447-9D3F-A818261977B0}" srcOrd="3" destOrd="0" presId="urn:microsoft.com/office/officeart/2005/8/layout/vList5"/>
    <dgm:cxn modelId="{71890A1A-125C-CE48-8C5F-93B16D00A1CD}" type="presParOf" srcId="{8ED5F165-2CF3-1E4E-B2B2-F486C58E0F3B}" destId="{9E119EA8-1F8F-014A-8185-31875EF0DC67}" srcOrd="4" destOrd="0" presId="urn:microsoft.com/office/officeart/2005/8/layout/vList5"/>
    <dgm:cxn modelId="{9F56957D-3AF6-A340-B692-E611E45B9C42}" type="presParOf" srcId="{9E119EA8-1F8F-014A-8185-31875EF0DC67}" destId="{4B307204-156A-384B-95F2-714CC6D02F06}" srcOrd="0" destOrd="0" presId="urn:microsoft.com/office/officeart/2005/8/layout/vList5"/>
    <dgm:cxn modelId="{F5A66E88-13A3-9A44-BD3B-34C96B0544FA}" type="presParOf" srcId="{9E119EA8-1F8F-014A-8185-31875EF0DC67}" destId="{F8F3C0EE-A603-EC45-B38C-CCE50B5AFF1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0"/>
        <a:ext cx="6096000" cy="563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Universal</a:t>
          </a: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Targeted</a:t>
          </a: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Intensive</a:t>
          </a:r>
        </a:p>
      </dsp:txBody>
      <dsp:txXfrm>
        <a:off x="1884427" y="634989"/>
        <a:ext cx="2310380" cy="4924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3757C-226E-499D-B9C3-15F22BAC310B}">
      <dsp:nvSpPr>
        <dsp:cNvPr id="0" name=""/>
        <dsp:cNvSpPr/>
      </dsp:nvSpPr>
      <dsp:spPr>
        <a:xfrm>
          <a:off x="2652254" y="437230"/>
          <a:ext cx="2530059" cy="12650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baseline="0" dirty="0">
              <a:solidFill>
                <a:srgbClr val="FFC000"/>
              </a:solidFill>
            </a:rPr>
            <a:t>Thoughts</a:t>
          </a:r>
        </a:p>
      </dsp:txBody>
      <dsp:txXfrm>
        <a:off x="2689305" y="474281"/>
        <a:ext cx="2455957" cy="1190927"/>
      </dsp:txXfrm>
    </dsp:sp>
    <dsp:sp modelId="{919142B5-3935-4795-940E-537CC01D5F30}">
      <dsp:nvSpPr>
        <dsp:cNvPr id="0" name=""/>
        <dsp:cNvSpPr/>
      </dsp:nvSpPr>
      <dsp:spPr>
        <a:xfrm rot="3383907">
          <a:off x="4914145" y="2339300"/>
          <a:ext cx="1335062" cy="44276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046973" y="2427852"/>
        <a:ext cx="1069406" cy="265656"/>
      </dsp:txXfrm>
    </dsp:sp>
    <dsp:sp modelId="{1610E367-D93E-40BD-A6F4-2176D955593E}">
      <dsp:nvSpPr>
        <dsp:cNvPr id="0" name=""/>
        <dsp:cNvSpPr/>
      </dsp:nvSpPr>
      <dsp:spPr>
        <a:xfrm>
          <a:off x="4768775" y="3622664"/>
          <a:ext cx="2530059" cy="12650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baseline="0" dirty="0">
              <a:solidFill>
                <a:srgbClr val="FFC000"/>
              </a:solidFill>
            </a:rPr>
            <a:t>Behaviors</a:t>
          </a:r>
        </a:p>
      </dsp:txBody>
      <dsp:txXfrm>
        <a:off x="4805826" y="3659715"/>
        <a:ext cx="2455957" cy="1190927"/>
      </dsp:txXfrm>
    </dsp:sp>
    <dsp:sp modelId="{02C86A00-CEA4-46DE-8E21-DFE9C4B91C78}">
      <dsp:nvSpPr>
        <dsp:cNvPr id="0" name=""/>
        <dsp:cNvSpPr/>
      </dsp:nvSpPr>
      <dsp:spPr>
        <a:xfrm rot="10798453">
          <a:off x="3266829" y="4034744"/>
          <a:ext cx="1335062" cy="44276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399657" y="4123296"/>
        <a:ext cx="1069406" cy="265656"/>
      </dsp:txXfrm>
    </dsp:sp>
    <dsp:sp modelId="{FDEEF5FA-E4D3-434A-BFD9-3FEFE99A4E6B}">
      <dsp:nvSpPr>
        <dsp:cNvPr id="0" name=""/>
        <dsp:cNvSpPr/>
      </dsp:nvSpPr>
      <dsp:spPr>
        <a:xfrm>
          <a:off x="569887" y="3624554"/>
          <a:ext cx="2530059" cy="12650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baseline="0" dirty="0">
              <a:solidFill>
                <a:srgbClr val="FFC000"/>
              </a:solidFill>
            </a:rPr>
            <a:t>Body</a:t>
          </a:r>
          <a:r>
            <a:rPr lang="en-US" sz="3300" kern="1200" baseline="0" dirty="0">
              <a:solidFill>
                <a:srgbClr val="FF0000"/>
              </a:solidFill>
            </a:rPr>
            <a:t> </a:t>
          </a:r>
          <a:r>
            <a:rPr lang="en-US" sz="3300" b="1" kern="1200" baseline="0" dirty="0">
              <a:solidFill>
                <a:srgbClr val="FFC000"/>
              </a:solidFill>
            </a:rPr>
            <a:t>Reactions</a:t>
          </a:r>
        </a:p>
      </dsp:txBody>
      <dsp:txXfrm>
        <a:off x="606938" y="3661605"/>
        <a:ext cx="2455957" cy="1190927"/>
      </dsp:txXfrm>
    </dsp:sp>
    <dsp:sp modelId="{A1821B8A-4067-4F98-86B8-6B024DDB2B3E}">
      <dsp:nvSpPr>
        <dsp:cNvPr id="0" name=""/>
        <dsp:cNvSpPr/>
      </dsp:nvSpPr>
      <dsp:spPr>
        <a:xfrm rot="18189462">
          <a:off x="1455753" y="2337491"/>
          <a:ext cx="1335062" cy="44276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1588581" y="2426043"/>
        <a:ext cx="1069406" cy="2656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A0D18-8DDF-A847-8943-0E308ABE4BB2}">
      <dsp:nvSpPr>
        <dsp:cNvPr id="0" name=""/>
        <dsp:cNvSpPr/>
      </dsp:nvSpPr>
      <dsp:spPr>
        <a:xfrm rot="5400000">
          <a:off x="6589693" y="-2661723"/>
          <a:ext cx="1121829"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Individual with history of sexual abuse by karate teacher refuses to enter the dojo</a:t>
          </a:r>
        </a:p>
      </dsp:txBody>
      <dsp:txXfrm rot="-5400000">
        <a:off x="3785616" y="197117"/>
        <a:ext cx="6675221" cy="1012303"/>
      </dsp:txXfrm>
    </dsp:sp>
    <dsp:sp modelId="{0F057F5A-0A6A-DC4E-8125-59986A332656}">
      <dsp:nvSpPr>
        <dsp:cNvPr id="0" name=""/>
        <dsp:cNvSpPr/>
      </dsp:nvSpPr>
      <dsp:spPr>
        <a:xfrm>
          <a:off x="0" y="2124"/>
          <a:ext cx="3785616" cy="140228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Avoidance of people/places/things</a:t>
          </a:r>
        </a:p>
      </dsp:txBody>
      <dsp:txXfrm>
        <a:off x="68454" y="70578"/>
        <a:ext cx="3648708" cy="1265378"/>
      </dsp:txXfrm>
    </dsp:sp>
    <dsp:sp modelId="{77368211-82FC-8142-A66A-BD3917263998}">
      <dsp:nvSpPr>
        <dsp:cNvPr id="0" name=""/>
        <dsp:cNvSpPr/>
      </dsp:nvSpPr>
      <dsp:spPr>
        <a:xfrm rot="5400000">
          <a:off x="6589693" y="-1189322"/>
          <a:ext cx="1121829" cy="6729984"/>
        </a:xfrm>
        <a:prstGeom prst="round2Same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Teen who has PTSD secondary to peer assault smokes marijuana before going to school</a:t>
          </a:r>
        </a:p>
      </dsp:txBody>
      <dsp:txXfrm rot="-5400000">
        <a:off x="3785616" y="1669518"/>
        <a:ext cx="6675221" cy="1012303"/>
      </dsp:txXfrm>
    </dsp:sp>
    <dsp:sp modelId="{39B67FF2-7CB0-1240-8EB8-CA1F808CFFB1}">
      <dsp:nvSpPr>
        <dsp:cNvPr id="0" name=""/>
        <dsp:cNvSpPr/>
      </dsp:nvSpPr>
      <dsp:spPr>
        <a:xfrm>
          <a:off x="0" y="1474525"/>
          <a:ext cx="3785616" cy="140228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Avoidance of feelings/thoughts</a:t>
          </a:r>
        </a:p>
      </dsp:txBody>
      <dsp:txXfrm>
        <a:off x="68454" y="1542979"/>
        <a:ext cx="3648708" cy="1265378"/>
      </dsp:txXfrm>
    </dsp:sp>
    <dsp:sp modelId="{F8F3C0EE-A603-EC45-B38C-CCE50B5AFF12}">
      <dsp:nvSpPr>
        <dsp:cNvPr id="0" name=""/>
        <dsp:cNvSpPr/>
      </dsp:nvSpPr>
      <dsp:spPr>
        <a:xfrm rot="5400000">
          <a:off x="6589693" y="283077"/>
          <a:ext cx="1121829" cy="6729984"/>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a:t>Latency-age child with history of family violence tantrums when she sees adults argue</a:t>
          </a:r>
        </a:p>
      </dsp:txBody>
      <dsp:txXfrm rot="-5400000">
        <a:off x="3785616" y="3141918"/>
        <a:ext cx="6675221" cy="1012303"/>
      </dsp:txXfrm>
    </dsp:sp>
    <dsp:sp modelId="{4B307204-156A-384B-95F2-714CC6D02F06}">
      <dsp:nvSpPr>
        <dsp:cNvPr id="0" name=""/>
        <dsp:cNvSpPr/>
      </dsp:nvSpPr>
      <dsp:spPr>
        <a:xfrm>
          <a:off x="0" y="2946926"/>
          <a:ext cx="3785616" cy="140228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kern="1200"/>
            <a:t>Release of anger and anxiety</a:t>
          </a:r>
        </a:p>
      </dsp:txBody>
      <dsp:txXfrm>
        <a:off x="68454" y="3015380"/>
        <a:ext cx="3648708" cy="126537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26C197-27FD-254D-9F37-6D146F37EF92}" type="datetimeFigureOut">
              <a:rPr lang="en-US" smtClean="0"/>
              <a:t>5/28/24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0CBC6-FBD0-4D40-B917-E8D4C732A581}" type="slidenum">
              <a:rPr lang="en-US" smtClean="0"/>
              <a:t>‹#›</a:t>
            </a:fld>
            <a:endParaRPr lang="en-US"/>
          </a:p>
        </p:txBody>
      </p:sp>
    </p:spTree>
    <p:extLst>
      <p:ext uri="{BB962C8B-B14F-4D97-AF65-F5344CB8AC3E}">
        <p14:creationId xmlns:p14="http://schemas.microsoft.com/office/powerpoint/2010/main" val="1870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1</a:t>
            </a:fld>
            <a:endParaRPr lang="en-US"/>
          </a:p>
        </p:txBody>
      </p:sp>
    </p:spTree>
    <p:extLst>
      <p:ext uri="{BB962C8B-B14F-4D97-AF65-F5344CB8AC3E}">
        <p14:creationId xmlns:p14="http://schemas.microsoft.com/office/powerpoint/2010/main" val="315248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a:latin typeface="Times New Roman" charset="0"/>
              </a:rPr>
              <a:t>NOTICE GREEN GOES IS FOR “ALL”</a:t>
            </a:r>
          </a:p>
          <a:p>
            <a:r>
              <a:rPr lang="en-US">
                <a:latin typeface="Times New Roman" charset="0"/>
              </a:rPr>
              <a:t>Baker, 2005 JPBI</a:t>
            </a:r>
          </a:p>
        </p:txBody>
      </p:sp>
      <p:sp>
        <p:nvSpPr>
          <p:cNvPr id="24580" name="Slide Number Placeholder 3"/>
          <p:cNvSpPr>
            <a:spLocks noGrp="1"/>
          </p:cNvSpPr>
          <p:nvPr>
            <p:ph type="sldNum" sz="quarter" idx="5"/>
          </p:nvPr>
        </p:nvSpPr>
        <p:spPr>
          <a:noFill/>
        </p:spPr>
        <p:txBody>
          <a:bodyPr/>
          <a:lstStyle/>
          <a:p>
            <a:fld id="{AC1FBBE9-512E-BC47-8FED-87E751DB3B1B}" type="slidenum">
              <a:rPr lang="en-US">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143240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Nate</a:t>
            </a:r>
          </a:p>
        </p:txBody>
      </p:sp>
      <p:sp>
        <p:nvSpPr>
          <p:cNvPr id="4" name="Slide Number Placeholder 3"/>
          <p:cNvSpPr>
            <a:spLocks noGrp="1"/>
          </p:cNvSpPr>
          <p:nvPr>
            <p:ph type="sldNum" sz="quarter" idx="10"/>
          </p:nvPr>
        </p:nvSpPr>
        <p:spPr/>
        <p:txBody>
          <a:bodyPr/>
          <a:lstStyle/>
          <a:p>
            <a:fld id="{EB59DC3D-F5F6-4650-AB4F-75774BE2DEF6}" type="slidenum">
              <a:rPr lang="en-US"/>
              <a:t>24</a:t>
            </a:fld>
            <a:endParaRPr lang="en-US"/>
          </a:p>
        </p:txBody>
      </p:sp>
    </p:spTree>
    <p:extLst>
      <p:ext uri="{BB962C8B-B14F-4D97-AF65-F5344CB8AC3E}">
        <p14:creationId xmlns:p14="http://schemas.microsoft.com/office/powerpoint/2010/main" val="1206043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redesign!!!</a:t>
            </a:r>
          </a:p>
          <a:p>
            <a:r>
              <a:rPr lang="en-US" dirty="0"/>
              <a:t>Schools throughout US and other countries are implementing academic and behavioral systems reflective of a</a:t>
            </a:r>
            <a:r>
              <a:rPr lang="en-US" baseline="0" dirty="0"/>
              <a:t> tiered prevention model.  Walker and colleagues in 1996 proposed a three-tiered model of prevention intervention approach that reflects a public health model (exercise and diet, blood pressure medication, more intensive treatments). </a:t>
            </a:r>
            <a:r>
              <a:rPr lang="en-US" dirty="0"/>
              <a:t>An application</a:t>
            </a:r>
            <a:r>
              <a:rPr lang="en-US" baseline="0" dirty="0"/>
              <a:t> of a behaviorally based system. Shift from reactive-punitive response to proactive</a:t>
            </a:r>
          </a:p>
          <a:p>
            <a:endParaRPr lang="en-US" dirty="0"/>
          </a:p>
        </p:txBody>
      </p:sp>
      <p:sp>
        <p:nvSpPr>
          <p:cNvPr id="4" name="Slide Number Placeholder 3"/>
          <p:cNvSpPr>
            <a:spLocks noGrp="1"/>
          </p:cNvSpPr>
          <p:nvPr>
            <p:ph type="sldNum" sz="quarter" idx="10"/>
          </p:nvPr>
        </p:nvSpPr>
        <p:spPr/>
        <p:txBody>
          <a:bodyPr/>
          <a:lstStyle/>
          <a:p>
            <a:fld id="{79D7D9B2-767E-49DF-BB1D-7767852A5A41}" type="slidenum">
              <a:rPr lang="en-US" smtClean="0"/>
              <a:pPr/>
              <a:t>26</a:t>
            </a:fld>
            <a:endParaRPr lang="en-US"/>
          </a:p>
        </p:txBody>
      </p:sp>
    </p:spTree>
    <p:extLst>
      <p:ext uri="{BB962C8B-B14F-4D97-AF65-F5344CB8AC3E}">
        <p14:creationId xmlns:p14="http://schemas.microsoft.com/office/powerpoint/2010/main" val="3705382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C61501-53C0-5C4A-94B3-636A474251D2}" type="slidenum">
              <a:rPr lang="en-US" smtClean="0"/>
              <a:t>27</a:t>
            </a:fld>
            <a:endParaRPr lang="en-US"/>
          </a:p>
        </p:txBody>
      </p:sp>
    </p:spTree>
    <p:extLst>
      <p:ext uri="{BB962C8B-B14F-4D97-AF65-F5344CB8AC3E}">
        <p14:creationId xmlns:p14="http://schemas.microsoft.com/office/powerpoint/2010/main" val="3009994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20CBC6-FBD0-4D40-B917-E8D4C732A581}" type="slidenum">
              <a:rPr lang="en-US" smtClean="0"/>
              <a:t>28</a:t>
            </a:fld>
            <a:endParaRPr lang="en-US"/>
          </a:p>
        </p:txBody>
      </p:sp>
    </p:spTree>
    <p:extLst>
      <p:ext uri="{BB962C8B-B14F-4D97-AF65-F5344CB8AC3E}">
        <p14:creationId xmlns:p14="http://schemas.microsoft.com/office/powerpoint/2010/main" val="3237200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20CBC6-FBD0-4D40-B917-E8D4C732A581}" type="slidenum">
              <a:rPr lang="en-US" smtClean="0"/>
              <a:t>29</a:t>
            </a:fld>
            <a:endParaRPr lang="en-US"/>
          </a:p>
        </p:txBody>
      </p:sp>
    </p:spTree>
    <p:extLst>
      <p:ext uri="{BB962C8B-B14F-4D97-AF65-F5344CB8AC3E}">
        <p14:creationId xmlns:p14="http://schemas.microsoft.com/office/powerpoint/2010/main" val="35452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20CBC6-FBD0-4D40-B917-E8D4C732A581}" type="slidenum">
              <a:rPr lang="en-US" smtClean="0"/>
              <a:t>31</a:t>
            </a:fld>
            <a:endParaRPr lang="en-US"/>
          </a:p>
        </p:txBody>
      </p:sp>
    </p:spTree>
    <p:extLst>
      <p:ext uri="{BB962C8B-B14F-4D97-AF65-F5344CB8AC3E}">
        <p14:creationId xmlns:p14="http://schemas.microsoft.com/office/powerpoint/2010/main" val="1714269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20CBC6-FBD0-4D40-B917-E8D4C732A581}" type="slidenum">
              <a:rPr lang="en-US" smtClean="0"/>
              <a:t>32</a:t>
            </a:fld>
            <a:endParaRPr lang="en-US"/>
          </a:p>
        </p:txBody>
      </p:sp>
    </p:spTree>
    <p:extLst>
      <p:ext uri="{BB962C8B-B14F-4D97-AF65-F5344CB8AC3E}">
        <p14:creationId xmlns:p14="http://schemas.microsoft.com/office/powerpoint/2010/main" val="4190426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C61501-53C0-5C4A-94B3-636A474251D2}" type="slidenum">
              <a:rPr lang="en-US" smtClean="0"/>
              <a:t>33</a:t>
            </a:fld>
            <a:endParaRPr lang="en-US"/>
          </a:p>
        </p:txBody>
      </p:sp>
    </p:spTree>
    <p:extLst>
      <p:ext uri="{BB962C8B-B14F-4D97-AF65-F5344CB8AC3E}">
        <p14:creationId xmlns:p14="http://schemas.microsoft.com/office/powerpoint/2010/main" val="1074894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20CBC6-FBD0-4D40-B917-E8D4C732A581}" type="slidenum">
              <a:rPr lang="en-US" smtClean="0"/>
              <a:t>34</a:t>
            </a:fld>
            <a:endParaRPr lang="en-US"/>
          </a:p>
        </p:txBody>
      </p:sp>
    </p:spTree>
    <p:extLst>
      <p:ext uri="{BB962C8B-B14F-4D97-AF65-F5344CB8AC3E}">
        <p14:creationId xmlns:p14="http://schemas.microsoft.com/office/powerpoint/2010/main" val="49300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2</a:t>
            </a:fld>
            <a:endParaRPr lang="en-US"/>
          </a:p>
        </p:txBody>
      </p:sp>
    </p:spTree>
    <p:extLst>
      <p:ext uri="{BB962C8B-B14F-4D97-AF65-F5344CB8AC3E}">
        <p14:creationId xmlns:p14="http://schemas.microsoft.com/office/powerpoint/2010/main" val="3952264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www.nctsn.org</a:t>
            </a:r>
            <a:r>
              <a:rPr lang="en-US" dirty="0"/>
              <a:t>/sites/default/files/resources//creating_supporting_sustaining_trauma_informed_schools_a_systems_framework.pdf</a:t>
            </a:r>
          </a:p>
        </p:txBody>
      </p:sp>
      <p:sp>
        <p:nvSpPr>
          <p:cNvPr id="4" name="Slide Number Placeholder 3"/>
          <p:cNvSpPr>
            <a:spLocks noGrp="1"/>
          </p:cNvSpPr>
          <p:nvPr>
            <p:ph type="sldNum" sz="quarter" idx="5"/>
          </p:nvPr>
        </p:nvSpPr>
        <p:spPr/>
        <p:txBody>
          <a:bodyPr/>
          <a:lstStyle/>
          <a:p>
            <a:fld id="{5684D6D0-AD82-8A4E-B53B-3FEDE0029D67}" type="slidenum">
              <a:rPr lang="en-US" smtClean="0"/>
              <a:t>35</a:t>
            </a:fld>
            <a:endParaRPr lang="en-US"/>
          </a:p>
        </p:txBody>
      </p:sp>
    </p:spTree>
    <p:extLst>
      <p:ext uri="{BB962C8B-B14F-4D97-AF65-F5344CB8AC3E}">
        <p14:creationId xmlns:p14="http://schemas.microsoft.com/office/powerpoint/2010/main" val="2304801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www.nctsn.org</a:t>
            </a:r>
            <a:r>
              <a:rPr lang="en-US" dirty="0"/>
              <a:t>/sites/default/files/resources//creating_supporting_sustaining_trauma_informed_schools_a_systems_framework.pdf</a:t>
            </a:r>
          </a:p>
        </p:txBody>
      </p:sp>
      <p:sp>
        <p:nvSpPr>
          <p:cNvPr id="4" name="Slide Number Placeholder 3"/>
          <p:cNvSpPr>
            <a:spLocks noGrp="1"/>
          </p:cNvSpPr>
          <p:nvPr>
            <p:ph type="sldNum" sz="quarter" idx="5"/>
          </p:nvPr>
        </p:nvSpPr>
        <p:spPr/>
        <p:txBody>
          <a:bodyPr/>
          <a:lstStyle/>
          <a:p>
            <a:fld id="{5684D6D0-AD82-8A4E-B53B-3FEDE0029D67}" type="slidenum">
              <a:rPr lang="en-US" smtClean="0"/>
              <a:t>36</a:t>
            </a:fld>
            <a:endParaRPr lang="en-US"/>
          </a:p>
        </p:txBody>
      </p:sp>
    </p:spTree>
    <p:extLst>
      <p:ext uri="{BB962C8B-B14F-4D97-AF65-F5344CB8AC3E}">
        <p14:creationId xmlns:p14="http://schemas.microsoft.com/office/powerpoint/2010/main" val="3634516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www.nctsn.org</a:t>
            </a:r>
            <a:r>
              <a:rPr lang="en-US" dirty="0"/>
              <a:t>/sites/default/files/resources//creating_supporting_sustaining_trauma_informed_schools_a_systems_framework.pdf</a:t>
            </a:r>
          </a:p>
        </p:txBody>
      </p:sp>
      <p:sp>
        <p:nvSpPr>
          <p:cNvPr id="4" name="Slide Number Placeholder 3"/>
          <p:cNvSpPr>
            <a:spLocks noGrp="1"/>
          </p:cNvSpPr>
          <p:nvPr>
            <p:ph type="sldNum" sz="quarter" idx="5"/>
          </p:nvPr>
        </p:nvSpPr>
        <p:spPr/>
        <p:txBody>
          <a:bodyPr/>
          <a:lstStyle/>
          <a:p>
            <a:fld id="{5684D6D0-AD82-8A4E-B53B-3FEDE0029D67}" type="slidenum">
              <a:rPr lang="en-US" smtClean="0"/>
              <a:t>37</a:t>
            </a:fld>
            <a:endParaRPr lang="en-US"/>
          </a:p>
        </p:txBody>
      </p:sp>
    </p:spTree>
    <p:extLst>
      <p:ext uri="{BB962C8B-B14F-4D97-AF65-F5344CB8AC3E}">
        <p14:creationId xmlns:p14="http://schemas.microsoft.com/office/powerpoint/2010/main" val="1375209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www.nctsn.org</a:t>
            </a:r>
            <a:r>
              <a:rPr lang="en-US" dirty="0"/>
              <a:t>/sites/default/files/resources//creating_supporting_sustaining_trauma_informed_schools_a_systems_framework.pdf</a:t>
            </a:r>
          </a:p>
        </p:txBody>
      </p:sp>
      <p:sp>
        <p:nvSpPr>
          <p:cNvPr id="4" name="Slide Number Placeholder 3"/>
          <p:cNvSpPr>
            <a:spLocks noGrp="1"/>
          </p:cNvSpPr>
          <p:nvPr>
            <p:ph type="sldNum" sz="quarter" idx="5"/>
          </p:nvPr>
        </p:nvSpPr>
        <p:spPr/>
        <p:txBody>
          <a:bodyPr/>
          <a:lstStyle/>
          <a:p>
            <a:fld id="{5684D6D0-AD82-8A4E-B53B-3FEDE0029D67}" type="slidenum">
              <a:rPr lang="en-US" smtClean="0"/>
              <a:t>38</a:t>
            </a:fld>
            <a:endParaRPr lang="en-US"/>
          </a:p>
        </p:txBody>
      </p:sp>
    </p:spTree>
    <p:extLst>
      <p:ext uri="{BB962C8B-B14F-4D97-AF65-F5344CB8AC3E}">
        <p14:creationId xmlns:p14="http://schemas.microsoft.com/office/powerpoint/2010/main" val="845776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www.nctsn.org</a:t>
            </a:r>
            <a:r>
              <a:rPr lang="en-US" dirty="0"/>
              <a:t>/sites/default/files/resources//creating_supporting_sustaining_trauma_informed_schools_a_systems_framework.pdf</a:t>
            </a:r>
          </a:p>
        </p:txBody>
      </p:sp>
      <p:sp>
        <p:nvSpPr>
          <p:cNvPr id="4" name="Slide Number Placeholder 3"/>
          <p:cNvSpPr>
            <a:spLocks noGrp="1"/>
          </p:cNvSpPr>
          <p:nvPr>
            <p:ph type="sldNum" sz="quarter" idx="5"/>
          </p:nvPr>
        </p:nvSpPr>
        <p:spPr/>
        <p:txBody>
          <a:bodyPr/>
          <a:lstStyle/>
          <a:p>
            <a:fld id="{5684D6D0-AD82-8A4E-B53B-3FEDE0029D67}" type="slidenum">
              <a:rPr lang="en-US" smtClean="0"/>
              <a:t>39</a:t>
            </a:fld>
            <a:endParaRPr lang="en-US"/>
          </a:p>
        </p:txBody>
      </p:sp>
    </p:spTree>
    <p:extLst>
      <p:ext uri="{BB962C8B-B14F-4D97-AF65-F5344CB8AC3E}">
        <p14:creationId xmlns:p14="http://schemas.microsoft.com/office/powerpoint/2010/main" val="3399467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400" b="1" dirty="0"/>
              <a:t>Psychological First Aid (free Training)</a:t>
            </a:r>
          </a:p>
          <a:p>
            <a:pPr marL="0" indent="0">
              <a:buNone/>
            </a:pPr>
            <a:endParaRPr lang="en-US" sz="1400" b="1" dirty="0">
              <a:solidFill>
                <a:srgbClr val="0070C0"/>
              </a:solidFill>
            </a:endParaRPr>
          </a:p>
          <a:p>
            <a:pPr marL="0" indent="0" algn="ctr">
              <a:buNone/>
            </a:pPr>
            <a:r>
              <a:rPr lang="en-US" sz="1200" dirty="0">
                <a:solidFill>
                  <a:schemeClr val="accent1"/>
                </a:solidFill>
              </a:rPr>
              <a:t>https://</a:t>
            </a:r>
            <a:r>
              <a:rPr lang="en-US" sz="1200" dirty="0" err="1">
                <a:solidFill>
                  <a:schemeClr val="accent1"/>
                </a:solidFill>
              </a:rPr>
              <a:t>www.nctsn.org</a:t>
            </a:r>
            <a:r>
              <a:rPr lang="en-US" sz="1200" dirty="0">
                <a:solidFill>
                  <a:schemeClr val="accent1"/>
                </a:solidFill>
              </a:rPr>
              <a:t>/treatments-and-practices/psychological-first-aid-and-skills-for-psychological-recovery/about-pfa</a:t>
            </a: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52</a:t>
            </a:fld>
            <a:endParaRPr lang="en-US"/>
          </a:p>
        </p:txBody>
      </p:sp>
    </p:spTree>
    <p:extLst>
      <p:ext uri="{BB962C8B-B14F-4D97-AF65-F5344CB8AC3E}">
        <p14:creationId xmlns:p14="http://schemas.microsoft.com/office/powerpoint/2010/main" val="2698232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400" b="1" dirty="0"/>
              <a:t>Psychological First Aid (free Training)</a:t>
            </a:r>
          </a:p>
          <a:p>
            <a:pPr marL="0" indent="0">
              <a:buNone/>
            </a:pPr>
            <a:endParaRPr lang="en-US" sz="1400" b="1" dirty="0">
              <a:solidFill>
                <a:srgbClr val="0070C0"/>
              </a:solidFill>
            </a:endParaRPr>
          </a:p>
          <a:p>
            <a:pPr marL="0" indent="0" algn="ctr">
              <a:buNone/>
            </a:pPr>
            <a:r>
              <a:rPr lang="en-US" sz="1200" dirty="0">
                <a:solidFill>
                  <a:schemeClr val="accent1"/>
                </a:solidFill>
              </a:rPr>
              <a:t>https://</a:t>
            </a:r>
            <a:r>
              <a:rPr lang="en-US" sz="1200" dirty="0" err="1">
                <a:solidFill>
                  <a:schemeClr val="accent1"/>
                </a:solidFill>
              </a:rPr>
              <a:t>www.nctsn.org</a:t>
            </a:r>
            <a:r>
              <a:rPr lang="en-US" sz="1200" dirty="0">
                <a:solidFill>
                  <a:schemeClr val="accent1"/>
                </a:solidFill>
              </a:rPr>
              <a:t>/treatments-and-practices/psychological-first-aid-and-skills-for-psychological-recovery/about-pfa</a:t>
            </a: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53</a:t>
            </a:fld>
            <a:endParaRPr lang="en-US"/>
          </a:p>
        </p:txBody>
      </p:sp>
    </p:spTree>
    <p:extLst>
      <p:ext uri="{BB962C8B-B14F-4D97-AF65-F5344CB8AC3E}">
        <p14:creationId xmlns:p14="http://schemas.microsoft.com/office/powerpoint/2010/main" val="833602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Contact and Engagement: </a:t>
            </a:r>
            <a:r>
              <a:rPr lang="en-US" b="0" i="0" u="none" strike="noStrike" dirty="0">
                <a:solidFill>
                  <a:srgbClr val="000000"/>
                </a:solidFill>
                <a:effectLst/>
                <a:latin typeface="Roboto" panose="020F0502020204030204" pitchFamily="34" charset="0"/>
              </a:rPr>
              <a:t>To respond to contacts initiated by survivors, or to initiate contacts in a non-intrusive, compassionate, and helpful manner.</a:t>
            </a:r>
          </a:p>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Safety and Comfort:</a:t>
            </a:r>
            <a:r>
              <a:rPr lang="en-US" b="0" i="0" u="none" strike="noStrike" dirty="0">
                <a:solidFill>
                  <a:srgbClr val="000000"/>
                </a:solidFill>
                <a:effectLst/>
                <a:latin typeface="Roboto" panose="020F0502020204030204" pitchFamily="34" charset="0"/>
              </a:rPr>
              <a:t> To enhance immediate and ongoing safety, and provide physical and emotional comfort.</a:t>
            </a:r>
          </a:p>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Stabilization (if needed): </a:t>
            </a:r>
            <a:r>
              <a:rPr lang="en-US" b="0" i="0" u="none" strike="noStrike" dirty="0">
                <a:solidFill>
                  <a:srgbClr val="000000"/>
                </a:solidFill>
                <a:effectLst/>
                <a:latin typeface="Roboto" panose="020F0502020204030204" pitchFamily="34" charset="0"/>
              </a:rPr>
              <a:t>To calm and orient emotionally overwhelmed or disoriented survivors.</a:t>
            </a:r>
          </a:p>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Information Gathering on Current Needs and Concerns: </a:t>
            </a:r>
            <a:r>
              <a:rPr lang="en-US" b="0" i="0" u="none" strike="noStrike" dirty="0">
                <a:solidFill>
                  <a:srgbClr val="000000"/>
                </a:solidFill>
                <a:effectLst/>
                <a:latin typeface="Roboto" panose="020F0502020204030204" pitchFamily="34" charset="0"/>
              </a:rPr>
              <a:t>To identify immediate needs and concerns, gather additional information, and tailor Psychological First Aid interventions.</a:t>
            </a:r>
          </a:p>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Practical Assistance:</a:t>
            </a:r>
            <a:r>
              <a:rPr lang="en-US" b="0" i="0" u="none" strike="noStrike" dirty="0">
                <a:solidFill>
                  <a:srgbClr val="000000"/>
                </a:solidFill>
                <a:effectLst/>
                <a:latin typeface="Roboto" panose="020F0502020204030204" pitchFamily="34" charset="0"/>
              </a:rPr>
              <a:t> To offer practical help to survivors in addressing immediate needs and concerns.</a:t>
            </a:r>
          </a:p>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Connection with Social Supports: </a:t>
            </a:r>
            <a:r>
              <a:rPr lang="en-US" b="0" i="0" u="none" strike="noStrike" dirty="0">
                <a:solidFill>
                  <a:srgbClr val="000000"/>
                </a:solidFill>
                <a:effectLst/>
                <a:latin typeface="Roboto" panose="020F0502020204030204" pitchFamily="34" charset="0"/>
              </a:rPr>
              <a:t>To help establish brief or ongoing contacts with primary support persons and other sources of support, including family members, friends, and community helping resources.</a:t>
            </a:r>
          </a:p>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Information on Coping: </a:t>
            </a:r>
            <a:r>
              <a:rPr lang="en-US" b="0" i="0" u="none" strike="noStrike" dirty="0">
                <a:solidFill>
                  <a:srgbClr val="000000"/>
                </a:solidFill>
                <a:effectLst/>
                <a:latin typeface="Roboto" panose="020F0502020204030204" pitchFamily="34" charset="0"/>
              </a:rPr>
              <a:t>To provide information about stress reactions and coping to reduce distress and promote adaptive functioning.</a:t>
            </a:r>
          </a:p>
          <a:p>
            <a:pPr algn="l">
              <a:buFont typeface="Arial" panose="020B0604020202020204" pitchFamily="34" charset="0"/>
              <a:buChar char="•"/>
            </a:pPr>
            <a:r>
              <a:rPr lang="en-US" b="1" i="0" u="none" strike="noStrike" dirty="0">
                <a:solidFill>
                  <a:srgbClr val="000000"/>
                </a:solidFill>
                <a:effectLst/>
                <a:latin typeface="Roboto" panose="020F0502020204030204" pitchFamily="34" charset="0"/>
              </a:rPr>
              <a:t>Linkage with Collaborative Services: </a:t>
            </a:r>
            <a:r>
              <a:rPr lang="en-US" b="0" i="0" u="none" strike="noStrike" dirty="0">
                <a:solidFill>
                  <a:srgbClr val="000000"/>
                </a:solidFill>
                <a:effectLst/>
                <a:latin typeface="Roboto" panose="020F0502020204030204" pitchFamily="34" charset="0"/>
              </a:rPr>
              <a:t>To link survivors with available services needed at the time or in the future.</a:t>
            </a: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54</a:t>
            </a:fld>
            <a:endParaRPr lang="en-US"/>
          </a:p>
        </p:txBody>
      </p:sp>
    </p:spTree>
    <p:extLst>
      <p:ext uri="{BB962C8B-B14F-4D97-AF65-F5344CB8AC3E}">
        <p14:creationId xmlns:p14="http://schemas.microsoft.com/office/powerpoint/2010/main" val="313027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400" b="1" dirty="0"/>
              <a:t>Psychological First Aid (free Training)</a:t>
            </a:r>
          </a:p>
          <a:p>
            <a:pPr marL="0" indent="0">
              <a:buNone/>
            </a:pPr>
            <a:endParaRPr lang="en-US" sz="1400" b="1" dirty="0">
              <a:solidFill>
                <a:srgbClr val="0070C0"/>
              </a:solidFill>
            </a:endParaRPr>
          </a:p>
          <a:p>
            <a:pPr marL="0" indent="0" algn="ctr">
              <a:buNone/>
            </a:pPr>
            <a:r>
              <a:rPr lang="en-US" sz="1200" dirty="0">
                <a:solidFill>
                  <a:schemeClr val="accent1"/>
                </a:solidFill>
              </a:rPr>
              <a:t>https://</a:t>
            </a:r>
            <a:r>
              <a:rPr lang="en-US" sz="1200" dirty="0" err="1">
                <a:solidFill>
                  <a:schemeClr val="accent1"/>
                </a:solidFill>
              </a:rPr>
              <a:t>www.nctsn.org</a:t>
            </a:r>
            <a:r>
              <a:rPr lang="en-US" sz="1200" dirty="0">
                <a:solidFill>
                  <a:schemeClr val="accent1"/>
                </a:solidFill>
              </a:rPr>
              <a:t>/treatments-and-practices/psychological-first-aid-and-skills-for-psychological-recovery/about-pfa</a:t>
            </a: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56</a:t>
            </a:fld>
            <a:endParaRPr lang="en-US"/>
          </a:p>
        </p:txBody>
      </p:sp>
    </p:spTree>
    <p:extLst>
      <p:ext uri="{BB962C8B-B14F-4D97-AF65-F5344CB8AC3E}">
        <p14:creationId xmlns:p14="http://schemas.microsoft.com/office/powerpoint/2010/main" val="3988997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400" b="1" dirty="0"/>
              <a:t>Psychological First Aid (free Training)</a:t>
            </a:r>
          </a:p>
          <a:p>
            <a:pPr marL="0" indent="0">
              <a:buNone/>
            </a:pPr>
            <a:endParaRPr lang="en-US" sz="1400" b="1" dirty="0">
              <a:solidFill>
                <a:srgbClr val="0070C0"/>
              </a:solidFill>
            </a:endParaRPr>
          </a:p>
          <a:p>
            <a:pPr marL="0" indent="0" algn="ctr">
              <a:buNone/>
            </a:pPr>
            <a:r>
              <a:rPr lang="en-US" sz="1200" dirty="0">
                <a:solidFill>
                  <a:schemeClr val="accent1"/>
                </a:solidFill>
              </a:rPr>
              <a:t>https://</a:t>
            </a:r>
            <a:r>
              <a:rPr lang="en-US" sz="1200" dirty="0" err="1">
                <a:solidFill>
                  <a:schemeClr val="accent1"/>
                </a:solidFill>
              </a:rPr>
              <a:t>www.nctsn.org</a:t>
            </a:r>
            <a:r>
              <a:rPr lang="en-US" sz="1200" dirty="0">
                <a:solidFill>
                  <a:schemeClr val="accent1"/>
                </a:solidFill>
              </a:rPr>
              <a:t>/treatments-and-practices/psychological-first-aid-and-skills-for-psychological-recovery/about-pfa</a:t>
            </a: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57</a:t>
            </a:fld>
            <a:endParaRPr lang="en-US"/>
          </a:p>
        </p:txBody>
      </p:sp>
    </p:spTree>
    <p:extLst>
      <p:ext uri="{BB962C8B-B14F-4D97-AF65-F5344CB8AC3E}">
        <p14:creationId xmlns:p14="http://schemas.microsoft.com/office/powerpoint/2010/main" val="324934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4</a:t>
            </a:fld>
            <a:endParaRPr lang="en-US"/>
          </a:p>
        </p:txBody>
      </p:sp>
    </p:spTree>
    <p:extLst>
      <p:ext uri="{BB962C8B-B14F-4D97-AF65-F5344CB8AC3E}">
        <p14:creationId xmlns:p14="http://schemas.microsoft.com/office/powerpoint/2010/main" val="2896951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54714B1-80E9-4A1A-A047-11E4B47505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59666" indent="-292179">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68718"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36205"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103692"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71179"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3038666"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506153"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973640"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34974" rtl="0" eaLnBrk="1" fontAlgn="auto" latinLnBrk="0" hangingPunct="1">
              <a:lnSpc>
                <a:spcPct val="100000"/>
              </a:lnSpc>
              <a:spcBef>
                <a:spcPct val="0"/>
              </a:spcBef>
              <a:spcAft>
                <a:spcPts val="0"/>
              </a:spcAft>
              <a:buClrTx/>
              <a:buSzTx/>
              <a:buFontTx/>
              <a:buNone/>
              <a:tabLst/>
              <a:defRPr/>
            </a:pPr>
            <a:fld id="{6F551007-8CD4-45FC-86C0-5C4177D7B13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4974" rtl="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267" name="Rectangle 2">
            <a:extLst>
              <a:ext uri="{FF2B5EF4-FFF2-40B4-BE49-F238E27FC236}">
                <a16:creationId xmlns:a16="http://schemas.microsoft.com/office/drawing/2014/main" id="{88D8251F-F21F-47DF-85D4-0EB2F61623B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E13D29A3-FCE6-4FF9-8B4A-BB07BB743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794682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D2271B3-EEE9-432B-BFBF-40BCBB5F0935}"/>
              </a:ext>
            </a:extLst>
          </p:cNvPr>
          <p:cNvSpPr txBox="1">
            <a:spLocks noGrp="1" noChangeArrowheads="1"/>
          </p:cNvSpPr>
          <p:nvPr/>
        </p:nvSpPr>
        <p:spPr bwMode="auto">
          <a:xfrm>
            <a:off x="3996849" y="8843646"/>
            <a:ext cx="3054782" cy="46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67" tIns="47634" rIns="95267" bIns="47634" anchor="b"/>
          <a:lstStyle>
            <a:lvl1pPr defTabSz="9318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318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318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318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31863">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2830" rtl="0" eaLnBrk="1" fontAlgn="auto" latinLnBrk="0" hangingPunct="1">
              <a:lnSpc>
                <a:spcPct val="100000"/>
              </a:lnSpc>
              <a:spcBef>
                <a:spcPct val="20000"/>
              </a:spcBef>
              <a:spcAft>
                <a:spcPts val="0"/>
              </a:spcAft>
              <a:buClrTx/>
              <a:buSzTx/>
              <a:buFontTx/>
              <a:buChar char="•"/>
              <a:tabLst/>
              <a:defRPr/>
            </a:pPr>
            <a:fld id="{B438E8CF-9970-4082-B147-4D8A6AF84490}" type="slidenum">
              <a:rPr kumimoji="0" lang="en-US" altLang="en-US" sz="1200" b="0" i="0" u="none" strike="noStrike" kern="1200" cap="none" spc="0" normalizeH="0" baseline="0" noProof="0">
                <a:ln>
                  <a:noFill/>
                </a:ln>
                <a:solidFill>
                  <a:prstClr val="black"/>
                </a:solidFill>
                <a:effectLst/>
                <a:uLnTx/>
                <a:uFillTx/>
                <a:latin typeface="Franklin Gothic Book" panose="020B0503020102020204" pitchFamily="34" charset="0"/>
                <a:ea typeface="ＭＳ Ｐゴシック" panose="020B0600070205080204" pitchFamily="34" charset="-128"/>
                <a:cs typeface="+mn-cs"/>
              </a:rPr>
              <a:pPr marL="0" marR="0" lvl="0" indent="0" algn="r" defTabSz="952830" rtl="0" eaLnBrk="1" fontAlgn="auto" latinLnBrk="0" hangingPunct="1">
                <a:lnSpc>
                  <a:spcPct val="100000"/>
                </a:lnSpc>
                <a:spcBef>
                  <a:spcPct val="20000"/>
                </a:spcBef>
                <a:spcAft>
                  <a:spcPts val="0"/>
                </a:spcAft>
                <a:buClrTx/>
                <a:buSzTx/>
                <a:buFontTx/>
                <a:buChar char="•"/>
                <a:tabLst/>
                <a:defRPr/>
              </a:pPr>
              <a:t>59</a:t>
            </a:fld>
            <a:endParaRPr kumimoji="0" lang="en-US" altLang="en-US" sz="1200" b="0" i="0" u="none" strike="noStrike" kern="1200" cap="none" spc="0" normalizeH="0" baseline="0" noProof="0">
              <a:ln>
                <a:noFill/>
              </a:ln>
              <a:solidFill>
                <a:prstClr val="black"/>
              </a:solidFill>
              <a:effectLst/>
              <a:uLnTx/>
              <a:uFillTx/>
              <a:latin typeface="Franklin Gothic Book" panose="020B0503020102020204" pitchFamily="34" charset="0"/>
              <a:ea typeface="ＭＳ Ｐゴシック" panose="020B0600070205080204" pitchFamily="34" charset="-128"/>
              <a:cs typeface="+mn-cs"/>
            </a:endParaRPr>
          </a:p>
        </p:txBody>
      </p:sp>
      <p:sp>
        <p:nvSpPr>
          <p:cNvPr id="17411" name="Rectangle 7">
            <a:extLst>
              <a:ext uri="{FF2B5EF4-FFF2-40B4-BE49-F238E27FC236}">
                <a16:creationId xmlns:a16="http://schemas.microsoft.com/office/drawing/2014/main" id="{AEC79B61-2F26-49A5-862B-EC1D3DF402E5}"/>
              </a:ext>
            </a:extLst>
          </p:cNvPr>
          <p:cNvSpPr txBox="1">
            <a:spLocks noGrp="1" noChangeArrowheads="1"/>
          </p:cNvSpPr>
          <p:nvPr/>
        </p:nvSpPr>
        <p:spPr bwMode="auto">
          <a:xfrm>
            <a:off x="3995217" y="8843646"/>
            <a:ext cx="3056414" cy="46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79" tIns="47189" rIns="94379" bIns="47189" anchor="b"/>
          <a:lstStyle>
            <a:lvl1pPr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44713" rtl="0" eaLnBrk="1" fontAlgn="auto" latinLnBrk="0" hangingPunct="1">
              <a:lnSpc>
                <a:spcPct val="100000"/>
              </a:lnSpc>
              <a:spcBef>
                <a:spcPct val="20000"/>
              </a:spcBef>
              <a:spcAft>
                <a:spcPts val="0"/>
              </a:spcAft>
              <a:buClrTx/>
              <a:buSzTx/>
              <a:buFontTx/>
              <a:buChar char="•"/>
              <a:tabLst/>
              <a:defRPr/>
            </a:pPr>
            <a:fld id="{7EA84F59-D7E4-4449-BD5F-E3F32C437CAD}" type="slidenum">
              <a:rPr kumimoji="0" lang="en-US" altLang="en-US" sz="1200" b="0" i="0" u="none" strike="noStrike" kern="1200" cap="none" spc="0" normalizeH="0" baseline="0" noProof="0">
                <a:ln>
                  <a:noFill/>
                </a:ln>
                <a:solidFill>
                  <a:prstClr val="black"/>
                </a:solidFill>
                <a:effectLst/>
                <a:uLnTx/>
                <a:uFillTx/>
                <a:latin typeface="Franklin Gothic Book" panose="020B0503020102020204" pitchFamily="34" charset="0"/>
                <a:ea typeface="Arial Unicode MS" pitchFamily="34" charset="-128"/>
                <a:cs typeface="+mn-cs"/>
              </a:rPr>
              <a:pPr marL="0" marR="0" lvl="0" indent="0" algn="r" defTabSz="944713" rtl="0" eaLnBrk="1" fontAlgn="auto" latinLnBrk="0" hangingPunct="1">
                <a:lnSpc>
                  <a:spcPct val="100000"/>
                </a:lnSpc>
                <a:spcBef>
                  <a:spcPct val="20000"/>
                </a:spcBef>
                <a:spcAft>
                  <a:spcPts val="0"/>
                </a:spcAft>
                <a:buClrTx/>
                <a:buSzTx/>
                <a:buFontTx/>
                <a:buChar char="•"/>
                <a:tabLst/>
                <a:defRPr/>
              </a:pPr>
              <a:t>59</a:t>
            </a:fld>
            <a:endParaRPr kumimoji="0" lang="en-US" altLang="en-US" sz="1200" b="0" i="0" u="none" strike="noStrike" kern="1200" cap="none" spc="0" normalizeH="0" baseline="0" noProof="0">
              <a:ln>
                <a:noFill/>
              </a:ln>
              <a:solidFill>
                <a:prstClr val="black"/>
              </a:solidFill>
              <a:effectLst/>
              <a:uLnTx/>
              <a:uFillTx/>
              <a:latin typeface="Franklin Gothic Book" panose="020B0503020102020204" pitchFamily="34" charset="0"/>
              <a:ea typeface="Arial Unicode MS" pitchFamily="34" charset="-128"/>
              <a:cs typeface="+mn-cs"/>
            </a:endParaRPr>
          </a:p>
        </p:txBody>
      </p:sp>
      <p:sp>
        <p:nvSpPr>
          <p:cNvPr id="17412" name="Rectangle 7">
            <a:extLst>
              <a:ext uri="{FF2B5EF4-FFF2-40B4-BE49-F238E27FC236}">
                <a16:creationId xmlns:a16="http://schemas.microsoft.com/office/drawing/2014/main" id="{AD67BC0B-59B0-4F23-A0C5-B82700AE7AE1}"/>
              </a:ext>
            </a:extLst>
          </p:cNvPr>
          <p:cNvSpPr txBox="1">
            <a:spLocks noGrp="1" noChangeArrowheads="1"/>
          </p:cNvSpPr>
          <p:nvPr/>
        </p:nvSpPr>
        <p:spPr bwMode="auto">
          <a:xfrm>
            <a:off x="3995217" y="8843646"/>
            <a:ext cx="3056414" cy="46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79" tIns="47189" rIns="94379" bIns="47189" anchor="b"/>
          <a:lstStyle>
            <a:lvl1pPr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42950" indent="-28575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43000" indent="-22860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00200" indent="-22860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057400" indent="-228600" defTabSz="923925">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146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29718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4290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886200" indent="-228600" defTabSz="923925"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44713" rtl="0" eaLnBrk="1" fontAlgn="auto" latinLnBrk="0" hangingPunct="1">
              <a:lnSpc>
                <a:spcPct val="100000"/>
              </a:lnSpc>
              <a:spcBef>
                <a:spcPct val="50000"/>
              </a:spcBef>
              <a:spcAft>
                <a:spcPts val="0"/>
              </a:spcAft>
              <a:buClrTx/>
              <a:buSzTx/>
              <a:buFontTx/>
              <a:buChar char="•"/>
              <a:tabLst/>
              <a:defRPr/>
            </a:pPr>
            <a:fld id="{FD582819-4DCD-4A09-8771-5318CB6103A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Arial Unicode MS" pitchFamily="34" charset="-128"/>
                <a:cs typeface="+mn-cs"/>
              </a:rPr>
              <a:pPr marL="0" marR="0" lvl="0" indent="0" algn="r" defTabSz="944713" rtl="0" eaLnBrk="1" fontAlgn="auto" latinLnBrk="0" hangingPunct="1">
                <a:lnSpc>
                  <a:spcPct val="100000"/>
                </a:lnSpc>
                <a:spcBef>
                  <a:spcPct val="50000"/>
                </a:spcBef>
                <a:spcAft>
                  <a:spcPts val="0"/>
                </a:spcAft>
                <a:buClrTx/>
                <a:buSzTx/>
                <a:buFontTx/>
                <a:buChar char="•"/>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Arial Unicode MS" pitchFamily="34" charset="-128"/>
              <a:cs typeface="+mn-cs"/>
            </a:endParaRPr>
          </a:p>
        </p:txBody>
      </p:sp>
      <p:sp>
        <p:nvSpPr>
          <p:cNvPr id="17413" name="Rectangle 2">
            <a:extLst>
              <a:ext uri="{FF2B5EF4-FFF2-40B4-BE49-F238E27FC236}">
                <a16:creationId xmlns:a16="http://schemas.microsoft.com/office/drawing/2014/main" id="{7FDF46D0-3D7B-4377-A6E9-EC6E98B42BE7}"/>
              </a:ext>
            </a:extLst>
          </p:cNvPr>
          <p:cNvSpPr>
            <a:spLocks noGrp="1" noRot="1" noChangeAspect="1" noChangeArrowheads="1" noTextEdit="1"/>
          </p:cNvSpPr>
          <p:nvPr>
            <p:ph type="sldImg"/>
          </p:nvPr>
        </p:nvSpPr>
        <p:spPr>
          <a:xfrm>
            <a:off x="427038" y="700088"/>
            <a:ext cx="6205537" cy="3490912"/>
          </a:xfrm>
          <a:ln/>
        </p:spPr>
      </p:sp>
      <p:sp>
        <p:nvSpPr>
          <p:cNvPr id="17414" name="Rectangle 3">
            <a:extLst>
              <a:ext uri="{FF2B5EF4-FFF2-40B4-BE49-F238E27FC236}">
                <a16:creationId xmlns:a16="http://schemas.microsoft.com/office/drawing/2014/main" id="{B447A9C1-C17E-41FC-B733-B7A54E011608}"/>
              </a:ext>
            </a:extLst>
          </p:cNvPr>
          <p:cNvSpPr>
            <a:spLocks noGrp="1" noChangeArrowheads="1"/>
          </p:cNvSpPr>
          <p:nvPr>
            <p:ph type="body" idx="1"/>
          </p:nvPr>
        </p:nvSpPr>
        <p:spPr>
          <a:xfrm>
            <a:off x="705327" y="4421823"/>
            <a:ext cx="5642610" cy="41874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79" tIns="47189" rIns="94379" bIns="47189"/>
          <a:lstStyle/>
          <a:p>
            <a:r>
              <a:rPr lang="en-US" sz="3200" dirty="0"/>
              <a:t>This is the feelings triangle.  As you can see, the way we feel is shown by our thoughts, what happens in our body, and what we do.  And notice the double arrows—this means that each affects the other.</a:t>
            </a:r>
          </a:p>
          <a:p>
            <a:r>
              <a:rPr lang="en-US" sz="3200" dirty="0"/>
              <a:t>Give an example (“So, if I am in a situation that makes me [emotion], my thoughts might be….  In my body, I would feel….  I would be….”)</a:t>
            </a:r>
          </a:p>
          <a:p>
            <a:pPr eaLnBrk="1" hangingPunct="1">
              <a:spcBef>
                <a:spcPct val="0"/>
              </a:spcBef>
            </a:pPr>
            <a:endParaRPr lang="en-US" altLang="en-US" sz="2900" dirty="0">
              <a:ea typeface="ＭＳ Ｐゴシック" panose="020B0600070205080204" pitchFamily="34" charset="-128"/>
            </a:endParaRPr>
          </a:p>
        </p:txBody>
      </p:sp>
    </p:spTree>
    <p:extLst>
      <p:ext uri="{BB962C8B-B14F-4D97-AF65-F5344CB8AC3E}">
        <p14:creationId xmlns:p14="http://schemas.microsoft.com/office/powerpoint/2010/main" val="2358513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54714B1-80E9-4A1A-A047-11E4B47505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59666" indent="-292179">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68718"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36205"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103692"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71179"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3038666"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506153"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973640"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34974" rtl="0" eaLnBrk="1" fontAlgn="auto" latinLnBrk="0" hangingPunct="1">
              <a:lnSpc>
                <a:spcPct val="100000"/>
              </a:lnSpc>
              <a:spcBef>
                <a:spcPct val="0"/>
              </a:spcBef>
              <a:spcAft>
                <a:spcPts val="0"/>
              </a:spcAft>
              <a:buClrTx/>
              <a:buSzTx/>
              <a:buFontTx/>
              <a:buNone/>
              <a:tabLst/>
              <a:defRPr/>
            </a:pPr>
            <a:fld id="{6F551007-8CD4-45FC-86C0-5C4177D7B13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4974" rtl="0" eaLnBrk="1" fontAlgn="auto" latinLnBrk="0" hangingPunct="1">
                <a:lnSpc>
                  <a:spcPct val="100000"/>
                </a:lnSpc>
                <a:spcBef>
                  <a:spcPct val="0"/>
                </a:spcBef>
                <a:spcAft>
                  <a:spcPts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267" name="Rectangle 2">
            <a:extLst>
              <a:ext uri="{FF2B5EF4-FFF2-40B4-BE49-F238E27FC236}">
                <a16:creationId xmlns:a16="http://schemas.microsoft.com/office/drawing/2014/main" id="{88D8251F-F21F-47DF-85D4-0EB2F61623B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E13D29A3-FCE6-4FF9-8B4A-BB07BB743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57738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54714B1-80E9-4A1A-A047-11E4B47505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59666" indent="-292179">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68718"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36205"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103692"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71179"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3038666"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506153"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973640"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34974" rtl="0" eaLnBrk="1" fontAlgn="auto" latinLnBrk="0" hangingPunct="1">
              <a:lnSpc>
                <a:spcPct val="100000"/>
              </a:lnSpc>
              <a:spcBef>
                <a:spcPct val="0"/>
              </a:spcBef>
              <a:spcAft>
                <a:spcPts val="0"/>
              </a:spcAft>
              <a:buClrTx/>
              <a:buSzTx/>
              <a:buFontTx/>
              <a:buNone/>
              <a:tabLst/>
              <a:defRPr/>
            </a:pPr>
            <a:fld id="{6F551007-8CD4-45FC-86C0-5C4177D7B13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4974" rtl="0" eaLnBrk="1" fontAlgn="auto" latinLnBrk="0" hangingPunct="1">
                <a:lnSpc>
                  <a:spcPct val="100000"/>
                </a:lnSpc>
                <a:spcBef>
                  <a:spcPct val="0"/>
                </a:spcBef>
                <a:spcAft>
                  <a:spcPts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267" name="Rectangle 2">
            <a:extLst>
              <a:ext uri="{FF2B5EF4-FFF2-40B4-BE49-F238E27FC236}">
                <a16:creationId xmlns:a16="http://schemas.microsoft.com/office/drawing/2014/main" id="{88D8251F-F21F-47DF-85D4-0EB2F61623B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E13D29A3-FCE6-4FF9-8B4A-BB07BB743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91884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54714B1-80E9-4A1A-A047-11E4B47505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59666" indent="-292179">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68718"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36205"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103692"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71179"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3038666"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506153"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973640"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34974" rtl="0" eaLnBrk="1" fontAlgn="auto" latinLnBrk="0" hangingPunct="1">
              <a:lnSpc>
                <a:spcPct val="100000"/>
              </a:lnSpc>
              <a:spcBef>
                <a:spcPct val="0"/>
              </a:spcBef>
              <a:spcAft>
                <a:spcPts val="0"/>
              </a:spcAft>
              <a:buClrTx/>
              <a:buSzTx/>
              <a:buFontTx/>
              <a:buNone/>
              <a:tabLst/>
              <a:defRPr/>
            </a:pPr>
            <a:fld id="{6F551007-8CD4-45FC-86C0-5C4177D7B13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4974" rtl="0" eaLnBrk="1" fontAlgn="auto" latinLnBrk="0" hangingPunct="1">
                <a:lnSpc>
                  <a:spcPct val="100000"/>
                </a:lnSpc>
                <a:spcBef>
                  <a:spcPct val="0"/>
                </a:spcBef>
                <a:spcAft>
                  <a:spcPts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267" name="Rectangle 2">
            <a:extLst>
              <a:ext uri="{FF2B5EF4-FFF2-40B4-BE49-F238E27FC236}">
                <a16:creationId xmlns:a16="http://schemas.microsoft.com/office/drawing/2014/main" id="{88D8251F-F21F-47DF-85D4-0EB2F61623B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E13D29A3-FCE6-4FF9-8B4A-BB07BB743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953792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54714B1-80E9-4A1A-A047-11E4B47505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ゴシック" panose="020B0600070205080204" pitchFamily="34" charset="-128"/>
              </a:defRPr>
            </a:lvl1pPr>
            <a:lvl2pPr marL="759666" indent="-292179">
              <a:spcBef>
                <a:spcPct val="30000"/>
              </a:spcBef>
              <a:defRPr kumimoji="1" sz="1200">
                <a:solidFill>
                  <a:schemeClr val="tx1"/>
                </a:solidFill>
                <a:latin typeface="Times New Roman" panose="02020603050405020304" pitchFamily="18" charset="0"/>
                <a:ea typeface="ＭＳ Ｐゴシック" panose="020B0600070205080204" pitchFamily="34" charset="-128"/>
              </a:defRPr>
            </a:lvl2pPr>
            <a:lvl3pPr marL="1168718"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3pPr>
            <a:lvl4pPr marL="1636205"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4pPr>
            <a:lvl5pPr marL="2103692" indent="-233744">
              <a:spcBef>
                <a:spcPct val="30000"/>
              </a:spcBef>
              <a:defRPr kumimoji="1" sz="1200">
                <a:solidFill>
                  <a:schemeClr val="tx1"/>
                </a:solidFill>
                <a:latin typeface="Times New Roman" panose="02020603050405020304" pitchFamily="18" charset="0"/>
                <a:ea typeface="ＭＳ Ｐゴシック" panose="020B0600070205080204" pitchFamily="34" charset="-128"/>
              </a:defRPr>
            </a:lvl5pPr>
            <a:lvl6pPr marL="2571179"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6pPr>
            <a:lvl7pPr marL="3038666"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7pPr>
            <a:lvl8pPr marL="3506153"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8pPr>
            <a:lvl9pPr marL="3973640" indent="-233744" eaLnBrk="0" fontAlgn="base" hangingPunct="0">
              <a:spcBef>
                <a:spcPct val="30000"/>
              </a:spcBef>
              <a:spcAft>
                <a:spcPct val="0"/>
              </a:spcAft>
              <a:defRPr kumimoji="1"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34974" rtl="0" eaLnBrk="1" fontAlgn="auto" latinLnBrk="0" hangingPunct="1">
              <a:lnSpc>
                <a:spcPct val="100000"/>
              </a:lnSpc>
              <a:spcBef>
                <a:spcPct val="0"/>
              </a:spcBef>
              <a:spcAft>
                <a:spcPts val="0"/>
              </a:spcAft>
              <a:buClrTx/>
              <a:buSzTx/>
              <a:buFontTx/>
              <a:buNone/>
              <a:tabLst/>
              <a:defRPr/>
            </a:pPr>
            <a:fld id="{6F551007-8CD4-45FC-86C0-5C4177D7B13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4974" rtl="0" eaLnBrk="1" fontAlgn="auto" latinLnBrk="0" hangingPunct="1">
                <a:lnSpc>
                  <a:spcPct val="100000"/>
                </a:lnSpc>
                <a:spcBef>
                  <a:spcPct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267" name="Rectangle 2">
            <a:extLst>
              <a:ext uri="{FF2B5EF4-FFF2-40B4-BE49-F238E27FC236}">
                <a16:creationId xmlns:a16="http://schemas.microsoft.com/office/drawing/2014/main" id="{88D8251F-F21F-47DF-85D4-0EB2F61623B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E13D29A3-FCE6-4FF9-8B4A-BB07BB743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308677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E32B6A-50F3-4CC6-BCD2-3C07DE7E0C60}" type="slidenum">
              <a:rPr lang="en-US" smtClean="0"/>
              <a:t>64</a:t>
            </a:fld>
            <a:endParaRPr lang="en-US"/>
          </a:p>
        </p:txBody>
      </p:sp>
    </p:spTree>
    <p:extLst>
      <p:ext uri="{BB962C8B-B14F-4D97-AF65-F5344CB8AC3E}">
        <p14:creationId xmlns:p14="http://schemas.microsoft.com/office/powerpoint/2010/main" val="3527186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400" b="1" dirty="0"/>
              <a:t>Psychological First Aid (free Training)</a:t>
            </a:r>
          </a:p>
          <a:p>
            <a:pPr marL="0" indent="0">
              <a:buNone/>
            </a:pPr>
            <a:endParaRPr lang="en-US" sz="1400" b="1" dirty="0">
              <a:solidFill>
                <a:srgbClr val="0070C0"/>
              </a:solidFill>
            </a:endParaRPr>
          </a:p>
          <a:p>
            <a:pPr marL="0" indent="0" algn="ctr">
              <a:buNone/>
            </a:pPr>
            <a:r>
              <a:rPr lang="en-US" sz="1200" dirty="0">
                <a:solidFill>
                  <a:schemeClr val="accent1"/>
                </a:solidFill>
              </a:rPr>
              <a:t>https://</a:t>
            </a:r>
            <a:r>
              <a:rPr lang="en-US" sz="1200" dirty="0" err="1">
                <a:solidFill>
                  <a:schemeClr val="accent1"/>
                </a:solidFill>
              </a:rPr>
              <a:t>www.nctsn.org</a:t>
            </a:r>
            <a:r>
              <a:rPr lang="en-US" sz="1200" dirty="0">
                <a:solidFill>
                  <a:schemeClr val="accent1"/>
                </a:solidFill>
              </a:rPr>
              <a:t>/treatments-and-practices/psychological-first-aid-and-skills-for-psychological-recovery/about-pfa</a:t>
            </a: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65</a:t>
            </a:fld>
            <a:endParaRPr lang="en-US"/>
          </a:p>
        </p:txBody>
      </p:sp>
    </p:spTree>
    <p:extLst>
      <p:ext uri="{BB962C8B-B14F-4D97-AF65-F5344CB8AC3E}">
        <p14:creationId xmlns:p14="http://schemas.microsoft.com/office/powerpoint/2010/main" val="3357128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3A89DAF6-5291-4D60-9BEF-823B67957A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9172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3A89DAF6-5291-4D60-9BEF-823B67957A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145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80B99-605A-CF4E-AE36-DAE430817990}" type="slidenum">
              <a:rPr lang="en-US" smtClean="0"/>
              <a:t>6</a:t>
            </a:fld>
            <a:endParaRPr lang="en-US"/>
          </a:p>
        </p:txBody>
      </p:sp>
    </p:spTree>
    <p:extLst>
      <p:ext uri="{BB962C8B-B14F-4D97-AF65-F5344CB8AC3E}">
        <p14:creationId xmlns:p14="http://schemas.microsoft.com/office/powerpoint/2010/main" val="2549650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3A89DAF6-5291-4D60-9BEF-823B67957A3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268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sz="1400" b="1" dirty="0"/>
              <a:t>Psychological First Aid (free Training)</a:t>
            </a:r>
          </a:p>
          <a:p>
            <a:pPr marL="0" indent="0">
              <a:buNone/>
            </a:pPr>
            <a:endParaRPr lang="en-US" sz="1400" b="1" dirty="0">
              <a:solidFill>
                <a:srgbClr val="0070C0"/>
              </a:solidFill>
            </a:endParaRPr>
          </a:p>
          <a:p>
            <a:pPr marL="0" indent="0" algn="ctr">
              <a:buNone/>
            </a:pPr>
            <a:r>
              <a:rPr lang="en-US" sz="1200" dirty="0">
                <a:solidFill>
                  <a:schemeClr val="accent1"/>
                </a:solidFill>
              </a:rPr>
              <a:t>https://</a:t>
            </a:r>
            <a:r>
              <a:rPr lang="en-US" sz="1200" dirty="0" err="1">
                <a:solidFill>
                  <a:schemeClr val="accent1"/>
                </a:solidFill>
              </a:rPr>
              <a:t>www.nctsn.org</a:t>
            </a:r>
            <a:r>
              <a:rPr lang="en-US" sz="1200" dirty="0">
                <a:solidFill>
                  <a:schemeClr val="accent1"/>
                </a:solidFill>
              </a:rPr>
              <a:t>/treatments-and-practices/psychological-first-aid-and-skills-for-psychological-recovery/about-pfa</a:t>
            </a: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69</a:t>
            </a:fld>
            <a:endParaRPr lang="en-US"/>
          </a:p>
        </p:txBody>
      </p:sp>
    </p:spTree>
    <p:extLst>
      <p:ext uri="{BB962C8B-B14F-4D97-AF65-F5344CB8AC3E}">
        <p14:creationId xmlns:p14="http://schemas.microsoft.com/office/powerpoint/2010/main" val="19578905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72</a:t>
            </a:fld>
            <a:endParaRPr lang="en-US"/>
          </a:p>
        </p:txBody>
      </p:sp>
    </p:spTree>
    <p:extLst>
      <p:ext uri="{BB962C8B-B14F-4D97-AF65-F5344CB8AC3E}">
        <p14:creationId xmlns:p14="http://schemas.microsoft.com/office/powerpoint/2010/main" val="2259341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75</a:t>
            </a:fld>
            <a:endParaRPr lang="en-US"/>
          </a:p>
        </p:txBody>
      </p:sp>
    </p:spTree>
    <p:extLst>
      <p:ext uri="{BB962C8B-B14F-4D97-AF65-F5344CB8AC3E}">
        <p14:creationId xmlns:p14="http://schemas.microsoft.com/office/powerpoint/2010/main" val="2603715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76</a:t>
            </a:fld>
            <a:endParaRPr lang="en-US"/>
          </a:p>
        </p:txBody>
      </p:sp>
    </p:spTree>
    <p:extLst>
      <p:ext uri="{BB962C8B-B14F-4D97-AF65-F5344CB8AC3E}">
        <p14:creationId xmlns:p14="http://schemas.microsoft.com/office/powerpoint/2010/main" val="542599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77</a:t>
            </a:fld>
            <a:endParaRPr lang="en-US"/>
          </a:p>
        </p:txBody>
      </p:sp>
    </p:spTree>
    <p:extLst>
      <p:ext uri="{BB962C8B-B14F-4D97-AF65-F5344CB8AC3E}">
        <p14:creationId xmlns:p14="http://schemas.microsoft.com/office/powerpoint/2010/main" val="2571927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78</a:t>
            </a:fld>
            <a:endParaRPr lang="en-US"/>
          </a:p>
        </p:txBody>
      </p:sp>
    </p:spTree>
    <p:extLst>
      <p:ext uri="{BB962C8B-B14F-4D97-AF65-F5344CB8AC3E}">
        <p14:creationId xmlns:p14="http://schemas.microsoft.com/office/powerpoint/2010/main" val="595554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79</a:t>
            </a:fld>
            <a:endParaRPr lang="en-US"/>
          </a:p>
        </p:txBody>
      </p:sp>
    </p:spTree>
    <p:extLst>
      <p:ext uri="{BB962C8B-B14F-4D97-AF65-F5344CB8AC3E}">
        <p14:creationId xmlns:p14="http://schemas.microsoft.com/office/powerpoint/2010/main" val="2420891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80</a:t>
            </a:fld>
            <a:endParaRPr lang="en-US"/>
          </a:p>
        </p:txBody>
      </p:sp>
    </p:spTree>
    <p:extLst>
      <p:ext uri="{BB962C8B-B14F-4D97-AF65-F5344CB8AC3E}">
        <p14:creationId xmlns:p14="http://schemas.microsoft.com/office/powerpoint/2010/main" val="3134459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81</a:t>
            </a:fld>
            <a:endParaRPr lang="en-US"/>
          </a:p>
        </p:txBody>
      </p:sp>
    </p:spTree>
    <p:extLst>
      <p:ext uri="{BB962C8B-B14F-4D97-AF65-F5344CB8AC3E}">
        <p14:creationId xmlns:p14="http://schemas.microsoft.com/office/powerpoint/2010/main" val="4073908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325438" y="698500"/>
            <a:ext cx="6208712" cy="3492500"/>
          </a:xfrm>
          <a:prstGeom prst="rect">
            <a:avLst/>
          </a:prstGeom>
          <a:noFill/>
          <a:ln>
            <a:solidFill>
              <a:srgbClr val="000000"/>
            </a:solidFill>
            <a:miter lim="800000"/>
            <a:headEnd/>
            <a:tailEnd/>
          </a:ln>
        </p:spPr>
      </p:sp>
      <p:sp>
        <p:nvSpPr>
          <p:cNvPr id="122883" name="Rectangle 3"/>
          <p:cNvSpPr>
            <a:spLocks noGrp="1" noChangeArrowheads="1"/>
          </p:cNvSpPr>
          <p:nvPr>
            <p:ph type="body" idx="1"/>
          </p:nvPr>
        </p:nvSpPr>
        <p:spPr bwMode="auto">
          <a:xfrm>
            <a:off x="914400" y="4424086"/>
            <a:ext cx="5029200" cy="4191238"/>
          </a:xfrm>
          <a:prstGeom prst="rect">
            <a:avLst/>
          </a:prstGeom>
          <a:noFill/>
          <a:ln>
            <a:miter lim="800000"/>
            <a:headEnd/>
            <a:tailEnd/>
          </a:ln>
        </p:spPr>
        <p:txBody>
          <a:bodyPr/>
          <a:lstStyle/>
          <a:p>
            <a:r>
              <a:rPr lang="en-US" dirty="0"/>
              <a:t>According to DSM-5 (APA, 2013)</a:t>
            </a:r>
          </a:p>
        </p:txBody>
      </p:sp>
    </p:spTree>
    <p:extLst>
      <p:ext uri="{BB962C8B-B14F-4D97-AF65-F5344CB8AC3E}">
        <p14:creationId xmlns:p14="http://schemas.microsoft.com/office/powerpoint/2010/main" val="1865449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Gathering Information and Prioritizing Assistance</a:t>
            </a:r>
            <a:r>
              <a:rPr lang="en-US" i="1" dirty="0"/>
              <a:t> </a:t>
            </a:r>
            <a:r>
              <a:rPr lang="en-US" dirty="0"/>
              <a:t>helps survivors to identify their primary concerns and to pick the SPR strategy to focus on.</a:t>
            </a:r>
          </a:p>
          <a:p>
            <a:r>
              <a:rPr lang="en-US" dirty="0"/>
              <a:t> </a:t>
            </a:r>
          </a:p>
          <a:p>
            <a:pPr lvl="0"/>
            <a:r>
              <a:rPr lang="en-US" b="1" dirty="0"/>
              <a:t>Building Problem-Solving Skills</a:t>
            </a:r>
            <a:r>
              <a:rPr lang="en-US" dirty="0"/>
              <a:t> teaches survivors the tools to break problems down into more manageable chunks, identify a range of ways to respond, and create an action plan to move forward.</a:t>
            </a:r>
          </a:p>
          <a:p>
            <a:r>
              <a:rPr lang="en-US" dirty="0"/>
              <a:t> </a:t>
            </a:r>
          </a:p>
          <a:p>
            <a:pPr lvl="0"/>
            <a:r>
              <a:rPr lang="en-US" b="1" dirty="0"/>
              <a:t>Promoting Positive Activities </a:t>
            </a:r>
            <a:r>
              <a:rPr lang="en-US" dirty="0"/>
              <a:t>guides survivors to increase meaningful and positive activities in their schedule, with the goal of building resilience and bringing more fulfillment and enjoyment into their life.</a:t>
            </a:r>
          </a:p>
          <a:p>
            <a:r>
              <a:rPr lang="en-US" dirty="0"/>
              <a:t> </a:t>
            </a:r>
          </a:p>
          <a:p>
            <a:pPr lvl="0"/>
            <a:r>
              <a:rPr lang="en-US" b="1" dirty="0"/>
              <a:t>Managing Reactions</a:t>
            </a:r>
            <a:r>
              <a:rPr lang="en-US" dirty="0"/>
              <a:t> helps survivors to better manage distressing physical and emotional reactions by using such tools as breathing retraining, writing exercises, and identifying and planning for triggers and reminders.</a:t>
            </a:r>
          </a:p>
          <a:p>
            <a:r>
              <a:rPr lang="en-US" dirty="0"/>
              <a:t> </a:t>
            </a:r>
          </a:p>
          <a:p>
            <a:pPr lvl="0"/>
            <a:r>
              <a:rPr lang="en-US" b="1" dirty="0"/>
              <a:t>Promoting Helpful Thinking</a:t>
            </a:r>
            <a:r>
              <a:rPr lang="en-US" dirty="0"/>
              <a:t> assists survivors learn how their thoughts influence their emotions, become more aware of what they are saying to themselves, and replace unhelpful with more helpful thoughts</a:t>
            </a:r>
          </a:p>
          <a:p>
            <a:r>
              <a:rPr lang="en-US" dirty="0"/>
              <a:t> </a:t>
            </a:r>
          </a:p>
          <a:p>
            <a:pPr lvl="0"/>
            <a:r>
              <a:rPr lang="en-US" b="1" dirty="0"/>
              <a:t>Rebuilding Healthy Social Connections</a:t>
            </a:r>
            <a:r>
              <a:rPr lang="en-US" dirty="0"/>
              <a:t> encourages survivors to access and enhance social and community supports while keeping in mind the current post-disaster recovery circumstances.</a:t>
            </a:r>
          </a:p>
          <a:p>
            <a:endParaRPr lang="en-US" dirty="0"/>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82</a:t>
            </a:fld>
            <a:endParaRPr lang="en-US"/>
          </a:p>
        </p:txBody>
      </p:sp>
    </p:spTree>
    <p:extLst>
      <p:ext uri="{BB962C8B-B14F-4D97-AF65-F5344CB8AC3E}">
        <p14:creationId xmlns:p14="http://schemas.microsoft.com/office/powerpoint/2010/main" val="942122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B0F0"/>
                </a:solidFill>
              </a:rPr>
              <a:t>http://</a:t>
            </a:r>
            <a:r>
              <a:rPr lang="en-US" dirty="0" err="1">
                <a:solidFill>
                  <a:srgbClr val="00B0F0"/>
                </a:solidFill>
              </a:rPr>
              <a:t>cbitsprogram.org</a:t>
            </a:r>
            <a:endParaRPr lang="en-US" dirty="0">
              <a:solidFill>
                <a:srgbClr val="00B0F0"/>
              </a:solidFill>
            </a:endParaRPr>
          </a:p>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83</a:t>
            </a:fld>
            <a:endParaRPr lang="en-US"/>
          </a:p>
        </p:txBody>
      </p:sp>
    </p:spTree>
    <p:extLst>
      <p:ext uri="{BB962C8B-B14F-4D97-AF65-F5344CB8AC3E}">
        <p14:creationId xmlns:p14="http://schemas.microsoft.com/office/powerpoint/2010/main" val="2887517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85</a:t>
            </a:fld>
            <a:endParaRPr lang="en-US"/>
          </a:p>
        </p:txBody>
      </p:sp>
    </p:spTree>
    <p:extLst>
      <p:ext uri="{BB962C8B-B14F-4D97-AF65-F5344CB8AC3E}">
        <p14:creationId xmlns:p14="http://schemas.microsoft.com/office/powerpoint/2010/main" val="3757452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104</a:t>
            </a:fld>
            <a:endParaRPr lang="en-US"/>
          </a:p>
        </p:txBody>
      </p:sp>
    </p:spTree>
    <p:extLst>
      <p:ext uri="{BB962C8B-B14F-4D97-AF65-F5344CB8AC3E}">
        <p14:creationId xmlns:p14="http://schemas.microsoft.com/office/powerpoint/2010/main" val="2315911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257A5021-054E-4717-9784-985F06DFCA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742BACF-3AB5-49C1-9D28-2B6D90B47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ea typeface="ＭＳ Ｐゴシック" panose="020B0600070205080204" pitchFamily="34" charset="-128"/>
              </a:rPr>
              <a:t>Role play asking these questions to the parent in the scenario we just described.</a:t>
            </a:r>
          </a:p>
        </p:txBody>
      </p:sp>
      <p:sp>
        <p:nvSpPr>
          <p:cNvPr id="23556" name="Slide Number Placeholder 3">
            <a:extLst>
              <a:ext uri="{FF2B5EF4-FFF2-40B4-BE49-F238E27FC236}">
                <a16:creationId xmlns:a16="http://schemas.microsoft.com/office/drawing/2014/main" id="{C02ED349-D13C-4AA4-9D05-B2E804A9C1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defRPr>
                <a:solidFill>
                  <a:schemeClr val="tx1"/>
                </a:solidFill>
                <a:latin typeface="Arial" panose="020B0604020202020204" pitchFamily="34" charset="0"/>
              </a:defRPr>
            </a:lvl1pPr>
            <a:lvl2pPr marL="742950" indent="-285750" defTabSz="908050">
              <a:defRPr>
                <a:solidFill>
                  <a:schemeClr val="tx1"/>
                </a:solidFill>
                <a:latin typeface="Arial" panose="020B0604020202020204" pitchFamily="34" charset="0"/>
              </a:defRPr>
            </a:lvl2pPr>
            <a:lvl3pPr marL="1143000" indent="-228600" defTabSz="908050">
              <a:defRPr>
                <a:solidFill>
                  <a:schemeClr val="tx1"/>
                </a:solidFill>
                <a:latin typeface="Arial" panose="020B0604020202020204" pitchFamily="34" charset="0"/>
              </a:defRPr>
            </a:lvl3pPr>
            <a:lvl4pPr marL="1600200" indent="-228600" defTabSz="908050">
              <a:defRPr>
                <a:solidFill>
                  <a:schemeClr val="tx1"/>
                </a:solidFill>
                <a:latin typeface="Arial" panose="020B0604020202020204" pitchFamily="34" charset="0"/>
              </a:defRPr>
            </a:lvl4pPr>
            <a:lvl5pPr marL="2057400" indent="-228600" defTabSz="908050">
              <a:defRPr>
                <a:solidFill>
                  <a:schemeClr val="tx1"/>
                </a:solidFill>
                <a:latin typeface="Arial" panose="020B0604020202020204" pitchFamily="34" charset="0"/>
              </a:defRPr>
            </a:lvl5pPr>
            <a:lvl6pPr marL="2514600" indent="-228600" defTabSz="908050" eaLnBrk="0" fontAlgn="base" hangingPunct="0">
              <a:spcBef>
                <a:spcPct val="0"/>
              </a:spcBef>
              <a:spcAft>
                <a:spcPct val="0"/>
              </a:spcAft>
              <a:defRPr>
                <a:solidFill>
                  <a:schemeClr val="tx1"/>
                </a:solidFill>
                <a:latin typeface="Arial" panose="020B0604020202020204" pitchFamily="34" charset="0"/>
              </a:defRPr>
            </a:lvl6pPr>
            <a:lvl7pPr marL="2971800" indent="-228600" defTabSz="908050" eaLnBrk="0" fontAlgn="base" hangingPunct="0">
              <a:spcBef>
                <a:spcPct val="0"/>
              </a:spcBef>
              <a:spcAft>
                <a:spcPct val="0"/>
              </a:spcAft>
              <a:defRPr>
                <a:solidFill>
                  <a:schemeClr val="tx1"/>
                </a:solidFill>
                <a:latin typeface="Arial" panose="020B0604020202020204" pitchFamily="34" charset="0"/>
              </a:defRPr>
            </a:lvl7pPr>
            <a:lvl8pPr marL="3429000" indent="-228600" defTabSz="908050" eaLnBrk="0" fontAlgn="base" hangingPunct="0">
              <a:spcBef>
                <a:spcPct val="0"/>
              </a:spcBef>
              <a:spcAft>
                <a:spcPct val="0"/>
              </a:spcAft>
              <a:defRPr>
                <a:solidFill>
                  <a:schemeClr val="tx1"/>
                </a:solidFill>
                <a:latin typeface="Arial" panose="020B0604020202020204" pitchFamily="34" charset="0"/>
              </a:defRPr>
            </a:lvl8pPr>
            <a:lvl9pPr marL="3886200" indent="-228600" defTabSz="908050" eaLnBrk="0" fontAlgn="base" hangingPunct="0">
              <a:spcBef>
                <a:spcPct val="0"/>
              </a:spcBef>
              <a:spcAft>
                <a:spcPct val="0"/>
              </a:spcAft>
              <a:defRPr>
                <a:solidFill>
                  <a:schemeClr val="tx1"/>
                </a:solidFill>
                <a:latin typeface="Arial" panose="020B0604020202020204" pitchFamily="34" charset="0"/>
              </a:defRPr>
            </a:lvl9pPr>
          </a:lstStyle>
          <a:p>
            <a:fld id="{3A4174AB-74C0-4686-96DC-537E4713BCC5}" type="slidenum">
              <a:rPr lang="en-US" altLang="en-US" smtClean="0">
                <a:ea typeface="ＭＳ Ｐゴシック" panose="020B0600070205080204" pitchFamily="34" charset="-128"/>
              </a:rPr>
              <a:pPr/>
              <a:t>108</a:t>
            </a:fld>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111</a:t>
            </a:fld>
            <a:endParaRPr lang="en-US"/>
          </a:p>
        </p:txBody>
      </p:sp>
    </p:spTree>
    <p:extLst>
      <p:ext uri="{BB962C8B-B14F-4D97-AF65-F5344CB8AC3E}">
        <p14:creationId xmlns:p14="http://schemas.microsoft.com/office/powerpoint/2010/main" val="1631625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D0B28717-FE10-420B-92CE-B7517AC70D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3E96D8-02B1-4BAB-8FD4-FAC8ED10FA02}" type="slidenum">
              <a:rPr lang="en-US" altLang="en-US" smtClean="0">
                <a:ea typeface="ＭＳ Ｐゴシック" panose="020B0600070205080204" pitchFamily="34" charset="-128"/>
              </a:rPr>
              <a:pPr/>
              <a:t>112</a:t>
            </a:fld>
            <a:endParaRPr lang="en-US" altLang="en-US">
              <a:ea typeface="ＭＳ Ｐゴシック" panose="020B0600070205080204" pitchFamily="34" charset="-128"/>
            </a:endParaRPr>
          </a:p>
        </p:txBody>
      </p:sp>
      <p:sp>
        <p:nvSpPr>
          <p:cNvPr id="27651" name="Rectangle 2">
            <a:extLst>
              <a:ext uri="{FF2B5EF4-FFF2-40B4-BE49-F238E27FC236}">
                <a16:creationId xmlns:a16="http://schemas.microsoft.com/office/drawing/2014/main" id="{60BC76EA-EBF3-411D-8E2F-CC149B800B3E}"/>
              </a:ext>
            </a:extLst>
          </p:cNvPr>
          <p:cNvSpPr>
            <a:spLocks noGrp="1" noRot="1" noChangeAspect="1" noChangeArrowheads="1" noTextEdit="1"/>
          </p:cNvSpPr>
          <p:nvPr>
            <p:ph type="sldImg"/>
          </p:nvPr>
        </p:nvSpPr>
        <p:spPr bwMode="auto">
          <a:xfrm>
            <a:off x="95250" y="523875"/>
            <a:ext cx="3048000" cy="1714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4666D97C-C534-4BCB-95A3-C90B602A8D05}"/>
              </a:ext>
            </a:extLst>
          </p:cNvPr>
          <p:cNvSpPr>
            <a:spLocks noGrp="1" noChangeArrowheads="1"/>
          </p:cNvSpPr>
          <p:nvPr>
            <p:ph type="body" idx="1"/>
          </p:nvPr>
        </p:nvSpPr>
        <p:spPr bwMode="auto">
          <a:xfrm>
            <a:off x="914400" y="2547938"/>
            <a:ext cx="5029200" cy="5910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Antecedent</a:t>
            </a:r>
            <a:r>
              <a:rPr lang="en-US" altLang="en-US" baseline="-25000">
                <a:ea typeface="ＭＳ Ｐゴシック" panose="020B0600070205080204" pitchFamily="34" charset="-128"/>
              </a:rPr>
              <a:t>1</a:t>
            </a:r>
            <a:r>
              <a:rPr lang="en-US" altLang="en-US">
                <a:ea typeface="ＭＳ Ｐゴシック" panose="020B0600070205080204" pitchFamily="34" charset="-128"/>
              </a:rPr>
              <a:t>: Genetics/family history</a:t>
            </a:r>
          </a:p>
          <a:p>
            <a:pPr eaLnBrk="1" hangingPunct="1"/>
            <a:r>
              <a:rPr lang="en-US" altLang="en-US">
                <a:ea typeface="ＭＳ Ｐゴシック" panose="020B0600070205080204" pitchFamily="34" charset="-128"/>
              </a:rPr>
              <a:t>Antecedent</a:t>
            </a:r>
            <a:r>
              <a:rPr lang="en-US" altLang="en-US" baseline="-25000">
                <a:ea typeface="ＭＳ Ｐゴシック" panose="020B0600070205080204" pitchFamily="34" charset="-128"/>
              </a:rPr>
              <a:t>2</a:t>
            </a:r>
            <a:r>
              <a:rPr lang="en-US" altLang="en-US">
                <a:ea typeface="ＭＳ Ｐゴシック" panose="020B0600070205080204" pitchFamily="34" charset="-128"/>
              </a:rPr>
              <a:t>: Client’s experiences/history</a:t>
            </a:r>
          </a:p>
          <a:p>
            <a:pPr eaLnBrk="1" hangingPunct="1"/>
            <a:r>
              <a:rPr lang="en-US" altLang="en-US">
                <a:ea typeface="ＭＳ Ｐゴシック" panose="020B0600070205080204" pitchFamily="34" charset="-128"/>
              </a:rPr>
              <a:t>Antecedent</a:t>
            </a:r>
            <a:r>
              <a:rPr lang="en-US" altLang="en-US" baseline="-25000">
                <a:ea typeface="ＭＳ Ｐゴシック" panose="020B0600070205080204" pitchFamily="34" charset="-128"/>
              </a:rPr>
              <a:t>3</a:t>
            </a:r>
            <a:r>
              <a:rPr lang="en-US" altLang="en-US">
                <a:ea typeface="ＭＳ Ｐゴシック" panose="020B0600070205080204" pitchFamily="34" charset="-128"/>
              </a:rPr>
              <a:t>: Immediate triggers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BE4B1725-47AD-40B3-AAA0-2C959FE08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3BBAC6-092C-425E-B40A-B19E3725DE02}" type="slidenum">
              <a:rPr lang="en-US" altLang="en-US" smtClean="0">
                <a:ea typeface="ＭＳ Ｐゴシック" panose="020B0600070205080204" pitchFamily="34" charset="-128"/>
              </a:rPr>
              <a:pPr/>
              <a:t>113</a:t>
            </a:fld>
            <a:endParaRPr lang="en-US" altLang="en-US">
              <a:ea typeface="ＭＳ Ｐゴシック" panose="020B0600070205080204" pitchFamily="34" charset="-128"/>
            </a:endParaRPr>
          </a:p>
        </p:txBody>
      </p:sp>
      <p:sp>
        <p:nvSpPr>
          <p:cNvPr id="29699" name="Rectangle 2">
            <a:extLst>
              <a:ext uri="{FF2B5EF4-FFF2-40B4-BE49-F238E27FC236}">
                <a16:creationId xmlns:a16="http://schemas.microsoft.com/office/drawing/2014/main" id="{DD30F9DC-4A8F-4A82-85C9-575B8AE6823F}"/>
              </a:ext>
            </a:extLst>
          </p:cNvPr>
          <p:cNvSpPr>
            <a:spLocks noGrp="1" noRot="1" noChangeAspect="1" noChangeArrowheads="1" noTextEdit="1"/>
          </p:cNvSpPr>
          <p:nvPr>
            <p:ph type="sldImg"/>
          </p:nvPr>
        </p:nvSpPr>
        <p:spPr bwMode="auto">
          <a:xfrm>
            <a:off x="95250" y="523875"/>
            <a:ext cx="3048000" cy="1714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CB956737-D467-4EEB-97EC-6C9B025A1FDE}"/>
              </a:ext>
            </a:extLst>
          </p:cNvPr>
          <p:cNvSpPr>
            <a:spLocks noGrp="1" noChangeArrowheads="1"/>
          </p:cNvSpPr>
          <p:nvPr>
            <p:ph type="body" idx="1"/>
          </p:nvPr>
        </p:nvSpPr>
        <p:spPr bwMode="auto">
          <a:xfrm>
            <a:off x="914400" y="2547938"/>
            <a:ext cx="5029200" cy="5910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Antecedent</a:t>
            </a:r>
            <a:r>
              <a:rPr lang="en-US" altLang="en-US" baseline="-25000">
                <a:ea typeface="ＭＳ Ｐゴシック" panose="020B0600070205080204" pitchFamily="34" charset="-128"/>
              </a:rPr>
              <a:t>1</a:t>
            </a:r>
            <a:r>
              <a:rPr lang="en-US" altLang="en-US">
                <a:ea typeface="ＭＳ Ｐゴシック" panose="020B0600070205080204" pitchFamily="34" charset="-128"/>
              </a:rPr>
              <a:t>: Genetics/family history</a:t>
            </a:r>
          </a:p>
          <a:p>
            <a:pPr eaLnBrk="1" hangingPunct="1"/>
            <a:r>
              <a:rPr lang="en-US" altLang="en-US">
                <a:ea typeface="ＭＳ Ｐゴシック" panose="020B0600070205080204" pitchFamily="34" charset="-128"/>
              </a:rPr>
              <a:t>Antecedent</a:t>
            </a:r>
            <a:r>
              <a:rPr lang="en-US" altLang="en-US" baseline="-25000">
                <a:ea typeface="ＭＳ Ｐゴシック" panose="020B0600070205080204" pitchFamily="34" charset="-128"/>
              </a:rPr>
              <a:t>2</a:t>
            </a:r>
            <a:r>
              <a:rPr lang="en-US" altLang="en-US">
                <a:ea typeface="ＭＳ Ｐゴシック" panose="020B0600070205080204" pitchFamily="34" charset="-128"/>
              </a:rPr>
              <a:t>: Client’s experiences/history</a:t>
            </a:r>
          </a:p>
          <a:p>
            <a:pPr eaLnBrk="1" hangingPunct="1"/>
            <a:r>
              <a:rPr lang="en-US" altLang="en-US">
                <a:ea typeface="ＭＳ Ｐゴシック" panose="020B0600070205080204" pitchFamily="34" charset="-128"/>
              </a:rPr>
              <a:t>Antecedent</a:t>
            </a:r>
            <a:r>
              <a:rPr lang="en-US" altLang="en-US" baseline="-25000">
                <a:ea typeface="ＭＳ Ｐゴシック" panose="020B0600070205080204" pitchFamily="34" charset="-128"/>
              </a:rPr>
              <a:t>3</a:t>
            </a:r>
            <a:r>
              <a:rPr lang="en-US" altLang="en-US">
                <a:ea typeface="ＭＳ Ｐゴシック" panose="020B0600070205080204" pitchFamily="34" charset="-128"/>
              </a:rPr>
              <a:t>: Immediate triggers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MTSS = multi-tiered systems of support</a:t>
            </a:r>
          </a:p>
          <a:p>
            <a:r>
              <a:rPr lang="en-US" dirty="0"/>
              <a:t>PBIS = Positive Behavioral Interventions and Supports</a:t>
            </a:r>
          </a:p>
          <a:p>
            <a:r>
              <a:rPr lang="en-US" dirty="0"/>
              <a:t>RTI = Response to Intervention</a:t>
            </a:r>
          </a:p>
          <a:p>
            <a:r>
              <a:rPr lang="en-US" dirty="0"/>
              <a:t>SEL= Social Emotional Learning</a:t>
            </a:r>
          </a:p>
          <a:p>
            <a:r>
              <a:rPr lang="en-US" dirty="0"/>
              <a:t>SMH = School Mental Health</a:t>
            </a:r>
          </a:p>
          <a:p>
            <a:endParaRPr lang="en-US" dirty="0"/>
          </a:p>
          <a:p>
            <a:r>
              <a:rPr lang="en-US" dirty="0"/>
              <a:t>ISF = Interconnected Systems Framework</a:t>
            </a:r>
          </a:p>
        </p:txBody>
      </p:sp>
      <p:sp>
        <p:nvSpPr>
          <p:cNvPr id="4" name="Slide Number Placeholder 3"/>
          <p:cNvSpPr>
            <a:spLocks noGrp="1"/>
          </p:cNvSpPr>
          <p:nvPr>
            <p:ph type="sldNum" sz="quarter" idx="5"/>
          </p:nvPr>
        </p:nvSpPr>
        <p:spPr/>
        <p:txBody>
          <a:bodyPr/>
          <a:lstStyle/>
          <a:p>
            <a:fld id="{F4B1205A-87BF-0448-AF33-AF6A28B0B3F5}" type="slidenum">
              <a:rPr lang="en-US" smtClean="0"/>
              <a:t>117</a:t>
            </a:fld>
            <a:endParaRPr lang="en-US"/>
          </a:p>
        </p:txBody>
      </p:sp>
    </p:spTree>
    <p:extLst>
      <p:ext uri="{BB962C8B-B14F-4D97-AF65-F5344CB8AC3E}">
        <p14:creationId xmlns:p14="http://schemas.microsoft.com/office/powerpoint/2010/main" val="42126647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MTSS = multi-tiered systems of support</a:t>
            </a:r>
          </a:p>
          <a:p>
            <a:r>
              <a:rPr lang="en-US" dirty="0"/>
              <a:t>PBIS = Positive Behavioral Interventions and Supports</a:t>
            </a:r>
          </a:p>
          <a:p>
            <a:r>
              <a:rPr lang="en-US" dirty="0"/>
              <a:t>RTI = Response to Intervention</a:t>
            </a:r>
          </a:p>
          <a:p>
            <a:r>
              <a:rPr lang="en-US" dirty="0"/>
              <a:t>SEL= Social Emotional Learning</a:t>
            </a:r>
          </a:p>
          <a:p>
            <a:r>
              <a:rPr lang="en-US" dirty="0"/>
              <a:t>SMH = School Mental Health</a:t>
            </a:r>
          </a:p>
          <a:p>
            <a:endParaRPr lang="en-US" dirty="0"/>
          </a:p>
          <a:p>
            <a:r>
              <a:rPr lang="en-US" dirty="0"/>
              <a:t>ISF = Interconnected Systems Framework</a:t>
            </a:r>
          </a:p>
        </p:txBody>
      </p:sp>
      <p:sp>
        <p:nvSpPr>
          <p:cNvPr id="4" name="Slide Number Placeholder 3"/>
          <p:cNvSpPr>
            <a:spLocks noGrp="1"/>
          </p:cNvSpPr>
          <p:nvPr>
            <p:ph type="sldNum" sz="quarter" idx="5"/>
          </p:nvPr>
        </p:nvSpPr>
        <p:spPr/>
        <p:txBody>
          <a:bodyPr/>
          <a:lstStyle/>
          <a:p>
            <a:fld id="{F4B1205A-87BF-0448-AF33-AF6A28B0B3F5}" type="slidenum">
              <a:rPr lang="en-US" smtClean="0"/>
              <a:t>118</a:t>
            </a:fld>
            <a:endParaRPr lang="en-US"/>
          </a:p>
        </p:txBody>
      </p:sp>
    </p:spTree>
    <p:extLst>
      <p:ext uri="{BB962C8B-B14F-4D97-AF65-F5344CB8AC3E}">
        <p14:creationId xmlns:p14="http://schemas.microsoft.com/office/powerpoint/2010/main" val="723085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bwMode="auto">
          <a:xfrm>
            <a:off x="325438" y="698500"/>
            <a:ext cx="6208712" cy="3492500"/>
          </a:xfrm>
          <a:prstGeom prst="rect">
            <a:avLst/>
          </a:prstGeom>
          <a:noFill/>
          <a:ln>
            <a:solidFill>
              <a:srgbClr val="000000"/>
            </a:solidFill>
            <a:miter lim="800000"/>
            <a:headEnd/>
            <a:tailEnd/>
          </a:ln>
        </p:spPr>
      </p:sp>
      <p:sp>
        <p:nvSpPr>
          <p:cNvPr id="122883" name="Rectangle 3"/>
          <p:cNvSpPr>
            <a:spLocks noGrp="1" noChangeArrowheads="1"/>
          </p:cNvSpPr>
          <p:nvPr>
            <p:ph type="body" idx="1"/>
          </p:nvPr>
        </p:nvSpPr>
        <p:spPr bwMode="auto">
          <a:xfrm>
            <a:off x="914400" y="4424086"/>
            <a:ext cx="5029200" cy="4191238"/>
          </a:xfrm>
          <a:prstGeom prst="rect">
            <a:avLst/>
          </a:prstGeom>
          <a:noFill/>
          <a:ln>
            <a:miter lim="800000"/>
            <a:headEnd/>
            <a:tailEnd/>
          </a:ln>
        </p:spPr>
        <p:txBody>
          <a:bodyPr/>
          <a:lstStyle/>
          <a:p>
            <a:r>
              <a:rPr lang="en-US" dirty="0"/>
              <a:t>According to DSM-5 (APA, 2013)</a:t>
            </a:r>
          </a:p>
        </p:txBody>
      </p:sp>
    </p:spTree>
    <p:extLst>
      <p:ext uri="{BB962C8B-B14F-4D97-AF65-F5344CB8AC3E}">
        <p14:creationId xmlns:p14="http://schemas.microsoft.com/office/powerpoint/2010/main" val="41062646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MTSS = multi-tiered systems of support</a:t>
            </a:r>
          </a:p>
          <a:p>
            <a:r>
              <a:rPr lang="en-US" dirty="0"/>
              <a:t>PBIS = Positive Behavioral Interventions and Supports</a:t>
            </a:r>
          </a:p>
          <a:p>
            <a:r>
              <a:rPr lang="en-US" dirty="0"/>
              <a:t>RTI = Response to Intervention</a:t>
            </a:r>
          </a:p>
          <a:p>
            <a:r>
              <a:rPr lang="en-US" dirty="0"/>
              <a:t>SEL= Social Emotional Learning</a:t>
            </a:r>
          </a:p>
          <a:p>
            <a:r>
              <a:rPr lang="en-US" dirty="0"/>
              <a:t>SMH = School Mental Health</a:t>
            </a:r>
          </a:p>
          <a:p>
            <a:endParaRPr lang="en-US" dirty="0"/>
          </a:p>
          <a:p>
            <a:r>
              <a:rPr lang="en-US" dirty="0"/>
              <a:t>ISF = Interconnected Systems Framework</a:t>
            </a:r>
          </a:p>
        </p:txBody>
      </p:sp>
      <p:sp>
        <p:nvSpPr>
          <p:cNvPr id="4" name="Slide Number Placeholder 3"/>
          <p:cNvSpPr>
            <a:spLocks noGrp="1"/>
          </p:cNvSpPr>
          <p:nvPr>
            <p:ph type="sldNum" sz="quarter" idx="5"/>
          </p:nvPr>
        </p:nvSpPr>
        <p:spPr/>
        <p:txBody>
          <a:bodyPr/>
          <a:lstStyle/>
          <a:p>
            <a:fld id="{F4B1205A-87BF-0448-AF33-AF6A28B0B3F5}" type="slidenum">
              <a:rPr lang="en-US" smtClean="0"/>
              <a:t>119</a:t>
            </a:fld>
            <a:endParaRPr lang="en-US"/>
          </a:p>
        </p:txBody>
      </p:sp>
    </p:spTree>
    <p:extLst>
      <p:ext uri="{BB962C8B-B14F-4D97-AF65-F5344CB8AC3E}">
        <p14:creationId xmlns:p14="http://schemas.microsoft.com/office/powerpoint/2010/main" val="19945520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96FF1C-E4E9-594A-9B10-609A3C0CF775}" type="slidenum">
              <a:rPr lang="en-US" smtClean="0"/>
              <a:t>123</a:t>
            </a:fld>
            <a:endParaRPr lang="en-US"/>
          </a:p>
        </p:txBody>
      </p:sp>
    </p:spTree>
    <p:extLst>
      <p:ext uri="{BB962C8B-B14F-4D97-AF65-F5344CB8AC3E}">
        <p14:creationId xmlns:p14="http://schemas.microsoft.com/office/powerpoint/2010/main" val="10806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 SLIDE</a:t>
            </a:r>
          </a:p>
          <a:p>
            <a:r>
              <a:rPr lang="en-US" dirty="0"/>
              <a:t>-avoidance </a:t>
            </a:r>
            <a:r>
              <a:rPr lang="en-US" dirty="0">
                <a:sym typeface="Wingdings" panose="05000000000000000000" pitchFamily="2" charset="2"/>
              </a:rPr>
              <a:t> flight</a:t>
            </a:r>
          </a:p>
          <a:p>
            <a:r>
              <a:rPr lang="en-US" dirty="0">
                <a:sym typeface="Wingdings" panose="05000000000000000000" pitchFamily="2" charset="2"/>
              </a:rPr>
              <a:t>-aggression  fight</a:t>
            </a:r>
          </a:p>
          <a:p>
            <a:r>
              <a:rPr lang="en-US" dirty="0">
                <a:sym typeface="Wingdings" panose="05000000000000000000" pitchFamily="2" charset="2"/>
              </a:rPr>
              <a:t>-alcohol/drugs/self-harm  freeze (numbing)</a:t>
            </a:r>
          </a:p>
          <a:p>
            <a:endParaRPr lang="en-US" dirty="0"/>
          </a:p>
        </p:txBody>
      </p:sp>
      <p:sp>
        <p:nvSpPr>
          <p:cNvPr id="4" name="Slide Number Placeholder 3"/>
          <p:cNvSpPr>
            <a:spLocks noGrp="1"/>
          </p:cNvSpPr>
          <p:nvPr>
            <p:ph type="sldNum" sz="quarter" idx="5"/>
          </p:nvPr>
        </p:nvSpPr>
        <p:spPr/>
        <p:txBody>
          <a:bodyPr/>
          <a:lstStyle/>
          <a:p>
            <a:fld id="{A4E32B6A-50F3-4CC6-BCD2-3C07DE7E0C60}" type="slidenum">
              <a:rPr lang="en-US" smtClean="0"/>
              <a:t>14</a:t>
            </a:fld>
            <a:endParaRPr lang="en-US"/>
          </a:p>
        </p:txBody>
      </p:sp>
    </p:spTree>
    <p:extLst>
      <p:ext uri="{BB962C8B-B14F-4D97-AF65-F5344CB8AC3E}">
        <p14:creationId xmlns:p14="http://schemas.microsoft.com/office/powerpoint/2010/main" val="1556251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20CBC6-FBD0-4D40-B917-E8D4C732A581}" type="slidenum">
              <a:rPr lang="en-US" smtClean="0"/>
              <a:t>20</a:t>
            </a:fld>
            <a:endParaRPr lang="en-US"/>
          </a:p>
        </p:txBody>
      </p:sp>
    </p:spTree>
    <p:extLst>
      <p:ext uri="{BB962C8B-B14F-4D97-AF65-F5344CB8AC3E}">
        <p14:creationId xmlns:p14="http://schemas.microsoft.com/office/powerpoint/2010/main" val="1089041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marL="173038" indent="-173038">
              <a:buFontTx/>
              <a:buChar char="•"/>
            </a:pPr>
            <a:endParaRPr lang="en-US" dirty="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600E74-007A-4E9C-A4FE-49D19EC3D1D7}" type="slidenum">
              <a:rPr lang="en-US" smtClean="0">
                <a:solidFill>
                  <a:prstClr val="black"/>
                </a:solidFill>
                <a:latin typeface="Arial" charset="0"/>
              </a:rPr>
              <a:pPr fontAlgn="base">
                <a:spcBef>
                  <a:spcPct val="0"/>
                </a:spcBef>
                <a:spcAft>
                  <a:spcPct val="0"/>
                </a:spcAft>
              </a:pPr>
              <a:t>21</a:t>
            </a:fld>
            <a:endParaRPr lang="en-US">
              <a:solidFill>
                <a:prstClr val="black"/>
              </a:solidFill>
              <a:latin typeface="Arial" charset="0"/>
            </a:endParaRPr>
          </a:p>
        </p:txBody>
      </p:sp>
      <p:sp>
        <p:nvSpPr>
          <p:cNvPr id="2" name="Header Placeholder 1"/>
          <p:cNvSpPr>
            <a:spLocks noGrp="1"/>
          </p:cNvSpPr>
          <p:nvPr>
            <p:ph type="hdr" sz="quarter" idx="10"/>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143303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D0F4F-F306-F14C-8FB2-6177781F5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99C8B4-0711-084E-BE45-0D0DCC392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CF8AE6-26EC-1547-B9B8-399265D62592}"/>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5" name="Footer Placeholder 4">
            <a:extLst>
              <a:ext uri="{FF2B5EF4-FFF2-40B4-BE49-F238E27FC236}">
                <a16:creationId xmlns:a16="http://schemas.microsoft.com/office/drawing/2014/main" id="{5D3B7228-1A2B-8E44-9ED1-1D0F932B6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82425-D8C5-034F-AFA3-D0874EE22F72}"/>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146262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5534-784A-654E-A7CB-304DE8DB7F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E3F0F9-921B-2F47-9CA3-8819308AD7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E12FF-9A9B-3947-991E-5804DF9625C6}"/>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5" name="Footer Placeholder 4">
            <a:extLst>
              <a:ext uri="{FF2B5EF4-FFF2-40B4-BE49-F238E27FC236}">
                <a16:creationId xmlns:a16="http://schemas.microsoft.com/office/drawing/2014/main" id="{EC766C20-DCE2-6646-BFB5-3672BFB2F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C90BD-8224-B74D-A489-9F6DC55FB0A7}"/>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622562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DAFDE-48F1-AB4D-879B-AB89541AED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ED101F-39B3-CD4B-8EA0-9F5F88CF20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BA3DB-2AC6-3249-9649-23C7DDCBE4A8}"/>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5" name="Footer Placeholder 4">
            <a:extLst>
              <a:ext uri="{FF2B5EF4-FFF2-40B4-BE49-F238E27FC236}">
                <a16:creationId xmlns:a16="http://schemas.microsoft.com/office/drawing/2014/main" id="{A66FCAFA-71CC-124D-BEE7-8D23078B1C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CAED5-4549-ED49-8B9D-555F134B53F7}"/>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320665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2577-6BE1-8A46-8EC0-B8A9F52CCC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244861-3326-E845-B913-4B309DA46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2A208-EBFA-FF4C-8DF2-D21D5920B115}"/>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5" name="Footer Placeholder 4">
            <a:extLst>
              <a:ext uri="{FF2B5EF4-FFF2-40B4-BE49-F238E27FC236}">
                <a16:creationId xmlns:a16="http://schemas.microsoft.com/office/drawing/2014/main" id="{FDB363ED-5AC6-EB44-B79C-1538B70024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5ACEB-EB09-7349-90BC-815C417DAD0A}"/>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661552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B7A81-3EF7-E24A-8FD1-2306C4C6D8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A1B38-5F79-F145-A6E9-1C9EB51A7D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92C28-5621-ED44-B0EF-ABBFD803D52B}"/>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5" name="Footer Placeholder 4">
            <a:extLst>
              <a:ext uri="{FF2B5EF4-FFF2-40B4-BE49-F238E27FC236}">
                <a16:creationId xmlns:a16="http://schemas.microsoft.com/office/drawing/2014/main" id="{9B1DC855-0432-3E4E-90D6-8B30CF117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BEFC20-3D64-0345-8B24-0E63B5668B19}"/>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75611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8BC5-F15D-FE49-9982-0BF6B5549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B03C2-B573-484B-802D-30860965AA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8B9DC0-B00C-BE4D-B84C-FC22DA8BBE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5A1035-E19A-C04C-8831-DEE0D3057611}"/>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6" name="Footer Placeholder 5">
            <a:extLst>
              <a:ext uri="{FF2B5EF4-FFF2-40B4-BE49-F238E27FC236}">
                <a16:creationId xmlns:a16="http://schemas.microsoft.com/office/drawing/2014/main" id="{B453A671-1445-9B44-897A-8BE7D01A7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6A438-9EE1-D54F-B1E4-D8B7530B7831}"/>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89558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9936-ACCA-F343-81D6-2B0CB1185D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5C69E-1BAF-8146-8DF0-360357C845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B706B-CAE7-6B43-BFA6-05B086E47E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F2D55B-B5DA-4F40-804A-DA3F4C01E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46A043-B7E3-9A4D-B9CB-B9DD9A2391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1EE83-580A-754A-932D-9870D774030C}"/>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8" name="Footer Placeholder 7">
            <a:extLst>
              <a:ext uri="{FF2B5EF4-FFF2-40B4-BE49-F238E27FC236}">
                <a16:creationId xmlns:a16="http://schemas.microsoft.com/office/drawing/2014/main" id="{E97C04BC-9718-5548-BA14-62A6A02183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556106-E6C6-CD4A-83B1-D9D7F0F535A7}"/>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317454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CABA-FE41-364F-8483-914871A092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CF70D0-D825-C141-8F0D-AD23F8102B56}"/>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4" name="Footer Placeholder 3">
            <a:extLst>
              <a:ext uri="{FF2B5EF4-FFF2-40B4-BE49-F238E27FC236}">
                <a16:creationId xmlns:a16="http://schemas.microsoft.com/office/drawing/2014/main" id="{E2596DDD-37F8-6141-AEBB-C54EAF7B0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87CA6-D613-034B-8BAD-7D66CAB1F81B}"/>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4051238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45B18-FFD8-A54D-BED5-3E097E88930C}"/>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3" name="Footer Placeholder 2">
            <a:extLst>
              <a:ext uri="{FF2B5EF4-FFF2-40B4-BE49-F238E27FC236}">
                <a16:creationId xmlns:a16="http://schemas.microsoft.com/office/drawing/2014/main" id="{6D781CB8-52BC-9243-BC93-0784FF0EF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BBC0F4-1968-5046-8A79-42A14197E996}"/>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394925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DECED-2AB2-CF45-BF85-2463311CCB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4F0FB4-C3BC-CD4A-A083-3B101A6BD2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111E32-6E2D-1B48-B845-4C33B27D9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7082A-1E50-694B-A6CE-3D3D50B193C7}"/>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6" name="Footer Placeholder 5">
            <a:extLst>
              <a:ext uri="{FF2B5EF4-FFF2-40B4-BE49-F238E27FC236}">
                <a16:creationId xmlns:a16="http://schemas.microsoft.com/office/drawing/2014/main" id="{34120DD3-6CFE-D04E-8034-5FBDC6C6D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DA27F-E636-E543-AB50-78C0451C9F79}"/>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1988243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94BC8-C85D-514F-AE59-ECBC8C18B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40EBC6-511A-6045-8E4B-8F9F64C3A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D2948-505B-0B4D-9228-EDA405EAD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F664F-975A-864F-828B-B04655CCE03D}"/>
              </a:ext>
            </a:extLst>
          </p:cNvPr>
          <p:cNvSpPr>
            <a:spLocks noGrp="1"/>
          </p:cNvSpPr>
          <p:nvPr>
            <p:ph type="dt" sz="half" idx="10"/>
          </p:nvPr>
        </p:nvSpPr>
        <p:spPr/>
        <p:txBody>
          <a:bodyPr/>
          <a:lstStyle/>
          <a:p>
            <a:fld id="{C88B407B-4D3C-9243-B246-64D7D2267CA4}" type="datetimeFigureOut">
              <a:rPr lang="en-US" smtClean="0"/>
              <a:t>5/28/24</a:t>
            </a:fld>
            <a:endParaRPr lang="en-US"/>
          </a:p>
        </p:txBody>
      </p:sp>
      <p:sp>
        <p:nvSpPr>
          <p:cNvPr id="6" name="Footer Placeholder 5">
            <a:extLst>
              <a:ext uri="{FF2B5EF4-FFF2-40B4-BE49-F238E27FC236}">
                <a16:creationId xmlns:a16="http://schemas.microsoft.com/office/drawing/2014/main" id="{D476FE08-A181-BB48-83AF-39AE9B090D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EEF74-3153-B14A-B094-DB93B3945AA3}"/>
              </a:ext>
            </a:extLst>
          </p:cNvPr>
          <p:cNvSpPr>
            <a:spLocks noGrp="1"/>
          </p:cNvSpPr>
          <p:nvPr>
            <p:ph type="sldNum" sz="quarter" idx="12"/>
          </p:nvPr>
        </p:nvSpPr>
        <p:spPr/>
        <p:txBody>
          <a:bodyPr/>
          <a:lstStyle/>
          <a:p>
            <a:fld id="{0E210099-B1FB-2543-A95E-4252F0C02075}" type="slidenum">
              <a:rPr lang="en-US" smtClean="0"/>
              <a:t>‹#›</a:t>
            </a:fld>
            <a:endParaRPr lang="en-US"/>
          </a:p>
        </p:txBody>
      </p:sp>
    </p:spTree>
    <p:extLst>
      <p:ext uri="{BB962C8B-B14F-4D97-AF65-F5344CB8AC3E}">
        <p14:creationId xmlns:p14="http://schemas.microsoft.com/office/powerpoint/2010/main" val="16622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C2E387-A8D2-BD43-A381-E1F3BBA78B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AE845-D616-3A49-BFCB-341B8F3C4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F0764-5985-4D4B-91CC-4C182B33FE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B407B-4D3C-9243-B246-64D7D2267CA4}" type="datetimeFigureOut">
              <a:rPr lang="en-US" smtClean="0"/>
              <a:t>5/28/24</a:t>
            </a:fld>
            <a:endParaRPr lang="en-US"/>
          </a:p>
        </p:txBody>
      </p:sp>
      <p:sp>
        <p:nvSpPr>
          <p:cNvPr id="5" name="Footer Placeholder 4">
            <a:extLst>
              <a:ext uri="{FF2B5EF4-FFF2-40B4-BE49-F238E27FC236}">
                <a16:creationId xmlns:a16="http://schemas.microsoft.com/office/drawing/2014/main" id="{83FD4244-48E9-BE4E-9852-DAC6BD38E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0C4BF9-6455-B843-9E22-4F656CD63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10099-B1FB-2543-A95E-4252F0C02075}" type="slidenum">
              <a:rPr lang="en-US" smtClean="0"/>
              <a:t>‹#›</a:t>
            </a:fld>
            <a:endParaRPr lang="en-US"/>
          </a:p>
        </p:txBody>
      </p:sp>
    </p:spTree>
    <p:extLst>
      <p:ext uri="{BB962C8B-B14F-4D97-AF65-F5344CB8AC3E}">
        <p14:creationId xmlns:p14="http://schemas.microsoft.com/office/powerpoint/2010/main" val="3051251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hyperlink" Target="https://nei.squarespace.com/" TargetMode="External"/><Relationship Id="rId4" Type="http://schemas.openxmlformats.org/officeDocument/2006/relationships/hyperlink" Target="mailto:imadzaheer@gmail.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xml"/><Relationship Id="rId7" Type="http://schemas.openxmlformats.org/officeDocument/2006/relationships/slide" Target="slide7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5.xml"/><Relationship Id="rId5" Type="http://schemas.openxmlformats.org/officeDocument/2006/relationships/slide" Target="slide41.xml"/><Relationship Id="rId10" Type="http://schemas.openxmlformats.org/officeDocument/2006/relationships/image" Target="../media/image2.jpeg"/><Relationship Id="rId4" Type="http://schemas.openxmlformats.org/officeDocument/2006/relationships/slide" Target="slide20.xml"/><Relationship Id="rId9" Type="http://schemas.openxmlformats.org/officeDocument/2006/relationships/slide" Target="slide114.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jp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KoqaUANGvpA&amp;t=280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R2PSExM-NhU?start=74&amp;feature=oembed" TargetMode="External"/><Relationship Id="rId4" Type="http://schemas.openxmlformats.org/officeDocument/2006/relationships/image" Target="../media/image24.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ideo" Target="https://www.youtube.com/embed/4VOubVB4CTU?feature=oembed" TargetMode="External"/><Relationship Id="rId4" Type="http://schemas.openxmlformats.org/officeDocument/2006/relationships/image" Target="../media/image25.jpeg"/></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Yellow flowers are growing out of a crack in dry dirt. ">
            <a:extLst>
              <a:ext uri="{FF2B5EF4-FFF2-40B4-BE49-F238E27FC236}">
                <a16:creationId xmlns:a16="http://schemas.microsoft.com/office/drawing/2014/main" id="{756E1E41-2D53-7F41-BA8A-C073763C6937}"/>
              </a:ext>
            </a:extLst>
          </p:cNvPr>
          <p:cNvPicPr>
            <a:picLocks noChangeAspect="1"/>
          </p:cNvPicPr>
          <p:nvPr/>
        </p:nvPicPr>
        <p:blipFill>
          <a:blip r:embed="rId3"/>
          <a:stretch>
            <a:fillRect/>
          </a:stretch>
        </p:blipFill>
        <p:spPr>
          <a:xfrm>
            <a:off x="-324423" y="-32657"/>
            <a:ext cx="13550566" cy="6931174"/>
          </a:xfrm>
          <a:prstGeom prst="rect">
            <a:avLst/>
          </a:prstGeom>
        </p:spPr>
      </p:pic>
      <p:sp>
        <p:nvSpPr>
          <p:cNvPr id="2" name="Title 1">
            <a:extLst>
              <a:ext uri="{FF2B5EF4-FFF2-40B4-BE49-F238E27FC236}">
                <a16:creationId xmlns:a16="http://schemas.microsoft.com/office/drawing/2014/main" id="{DBD71F66-7FBD-E245-B6FF-3EB2241EF926}"/>
              </a:ext>
            </a:extLst>
          </p:cNvPr>
          <p:cNvSpPr>
            <a:spLocks noGrp="1"/>
          </p:cNvSpPr>
          <p:nvPr>
            <p:ph type="ctrTitle"/>
          </p:nvPr>
        </p:nvSpPr>
        <p:spPr>
          <a:xfrm>
            <a:off x="1524000" y="1548607"/>
            <a:ext cx="9144000" cy="1880393"/>
          </a:xfrm>
          <a:solidFill>
            <a:schemeClr val="bg1">
              <a:lumMod val="50000"/>
              <a:alpha val="50000"/>
            </a:schemeClr>
          </a:solidFill>
        </p:spPr>
        <p:txBody>
          <a:bodyPr anchor="t"/>
          <a:lstStyle/>
          <a:p>
            <a:r>
              <a:rPr lang="en-US" b="1" dirty="0">
                <a:solidFill>
                  <a:srgbClr val="D8C502"/>
                </a:solidFill>
              </a:rPr>
              <a:t>Trauma Informed Care (TIC) and MTSS </a:t>
            </a:r>
          </a:p>
        </p:txBody>
      </p:sp>
      <p:sp>
        <p:nvSpPr>
          <p:cNvPr id="4" name="TextBox 3">
            <a:extLst>
              <a:ext uri="{FF2B5EF4-FFF2-40B4-BE49-F238E27FC236}">
                <a16:creationId xmlns:a16="http://schemas.microsoft.com/office/drawing/2014/main" id="{89E351CA-BB0E-7849-8B50-3E85AB7EFE9E}"/>
              </a:ext>
            </a:extLst>
          </p:cNvPr>
          <p:cNvSpPr txBox="1"/>
          <p:nvPr/>
        </p:nvSpPr>
        <p:spPr>
          <a:xfrm>
            <a:off x="4196200" y="3639919"/>
            <a:ext cx="3795911" cy="1292662"/>
          </a:xfrm>
          <a:prstGeom prst="rect">
            <a:avLst/>
          </a:prstGeom>
          <a:solidFill>
            <a:schemeClr val="accent4">
              <a:lumMod val="20000"/>
              <a:lumOff val="80000"/>
              <a:alpha val="72000"/>
            </a:schemeClr>
          </a:solidFill>
        </p:spPr>
        <p:txBody>
          <a:bodyPr wrap="none" rtlCol="0">
            <a:spAutoFit/>
          </a:bodyPr>
          <a:lstStyle/>
          <a:p>
            <a:pPr algn="ctr"/>
            <a:r>
              <a:rPr lang="en-US" sz="2400" b="1" dirty="0"/>
              <a:t>Imad Zaheer</a:t>
            </a:r>
          </a:p>
          <a:p>
            <a:pPr algn="ctr"/>
            <a:r>
              <a:rPr lang="en-US" dirty="0"/>
              <a:t>Pediatric School Psychologists</a:t>
            </a:r>
          </a:p>
          <a:p>
            <a:pPr algn="ctr"/>
            <a:r>
              <a:rPr lang="en-US" dirty="0">
                <a:solidFill>
                  <a:srgbClr val="C00000"/>
                </a:solidFill>
              </a:rPr>
              <a:t>St. John’s University</a:t>
            </a:r>
          </a:p>
          <a:p>
            <a:pPr algn="ctr"/>
            <a:r>
              <a:rPr lang="en-US" dirty="0">
                <a:solidFill>
                  <a:srgbClr val="00B050"/>
                </a:solidFill>
              </a:rPr>
              <a:t>Nurturing Environments Institute (NEI)</a:t>
            </a:r>
          </a:p>
        </p:txBody>
      </p:sp>
    </p:spTree>
    <p:extLst>
      <p:ext uri="{BB962C8B-B14F-4D97-AF65-F5344CB8AC3E}">
        <p14:creationId xmlns:p14="http://schemas.microsoft.com/office/powerpoint/2010/main" val="892552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b="1" dirty="0">
                <a:solidFill>
                  <a:schemeClr val="bg1"/>
                </a:solidFill>
              </a:rPr>
              <a:t>Response to Trauma</a:t>
            </a:r>
          </a:p>
        </p:txBody>
      </p:sp>
      <p:sp>
        <p:nvSpPr>
          <p:cNvPr id="74755" name="Rectangle 3"/>
          <p:cNvSpPr>
            <a:spLocks noGrp="1" noChangeArrowheads="1"/>
          </p:cNvSpPr>
          <p:nvPr>
            <p:ph type="body" idx="1"/>
          </p:nvPr>
        </p:nvSpPr>
        <p:spPr/>
        <p:txBody>
          <a:bodyPr>
            <a:normAutofit fontScale="92500" lnSpcReduction="20000"/>
          </a:bodyPr>
          <a:lstStyle/>
          <a:p>
            <a:r>
              <a:rPr lang="en-US" b="1" dirty="0">
                <a:solidFill>
                  <a:schemeClr val="accent2"/>
                </a:solidFill>
              </a:rPr>
              <a:t>Trauma reactions: </a:t>
            </a:r>
          </a:p>
          <a:p>
            <a:pPr lvl="1"/>
            <a:r>
              <a:rPr lang="en-US" dirty="0">
                <a:solidFill>
                  <a:schemeClr val="bg1"/>
                </a:solidFill>
              </a:rPr>
              <a:t>Feelings, thoughts, and behaviors about the trauma or reminders of the trauma</a:t>
            </a:r>
          </a:p>
          <a:p>
            <a:pPr lvl="1"/>
            <a:r>
              <a:rPr lang="en-US" dirty="0">
                <a:solidFill>
                  <a:schemeClr val="bg1"/>
                </a:solidFill>
              </a:rPr>
              <a:t>For many people, this passes quickly; for some, this lasts a long time </a:t>
            </a:r>
          </a:p>
          <a:p>
            <a:pPr lvl="1"/>
            <a:r>
              <a:rPr lang="en-US" dirty="0">
                <a:solidFill>
                  <a:schemeClr val="bg1"/>
                </a:solidFill>
              </a:rPr>
              <a:t>For many people, these reactions are not a big deal; for some, they are hard</a:t>
            </a:r>
          </a:p>
          <a:p>
            <a:endParaRPr lang="en-US" dirty="0">
              <a:solidFill>
                <a:schemeClr val="bg1"/>
              </a:solidFill>
            </a:endParaRPr>
          </a:p>
          <a:p>
            <a:r>
              <a:rPr lang="en-US" b="1" dirty="0">
                <a:solidFill>
                  <a:schemeClr val="accent4"/>
                </a:solidFill>
              </a:rPr>
              <a:t>Posttraumatic stress is one reaction to trauma: </a:t>
            </a:r>
          </a:p>
          <a:p>
            <a:pPr lvl="1"/>
            <a:r>
              <a:rPr lang="en-US" dirty="0">
                <a:solidFill>
                  <a:schemeClr val="bg1"/>
                </a:solidFill>
              </a:rPr>
              <a:t>Feeling like the trauma is happening again (thoughts, nightmares)</a:t>
            </a:r>
          </a:p>
          <a:p>
            <a:pPr lvl="1"/>
            <a:r>
              <a:rPr lang="en-US" dirty="0">
                <a:solidFill>
                  <a:schemeClr val="bg1"/>
                </a:solidFill>
              </a:rPr>
              <a:t>Avoiding anything that reminds you of the trauma</a:t>
            </a:r>
          </a:p>
          <a:p>
            <a:pPr lvl="1"/>
            <a:r>
              <a:rPr lang="en-US" dirty="0">
                <a:solidFill>
                  <a:schemeClr val="bg1"/>
                </a:solidFill>
              </a:rPr>
              <a:t>Blaming yourself for the trauma</a:t>
            </a:r>
          </a:p>
          <a:p>
            <a:pPr lvl="1"/>
            <a:r>
              <a:rPr lang="en-US" dirty="0">
                <a:solidFill>
                  <a:schemeClr val="bg1"/>
                </a:solidFill>
              </a:rPr>
              <a:t>Being jumpy, having trouble concentrating, and feeling nervous</a:t>
            </a:r>
          </a:p>
          <a:p>
            <a:endParaRPr lang="en-US" dirty="0">
              <a:solidFill>
                <a:schemeClr val="bg1"/>
              </a:solidFill>
            </a:endParaRPr>
          </a:p>
          <a:p>
            <a:r>
              <a:rPr lang="en-US" b="1" dirty="0">
                <a:solidFill>
                  <a:srgbClr val="FFFF00"/>
                </a:solidFill>
              </a:rPr>
              <a:t>Grief/Bereavement</a:t>
            </a:r>
            <a:r>
              <a:rPr lang="en-US" b="1" dirty="0">
                <a:solidFill>
                  <a:schemeClr val="bg1"/>
                </a:solidFill>
              </a:rPr>
              <a:t>: </a:t>
            </a:r>
            <a:r>
              <a:rPr lang="en-US" dirty="0">
                <a:solidFill>
                  <a:schemeClr val="bg1"/>
                </a:solidFill>
              </a:rPr>
              <a:t>deep sadness caused by someone’s death</a:t>
            </a:r>
          </a:p>
          <a:p>
            <a:endParaRPr lang="en-US" dirty="0">
              <a:solidFill>
                <a:schemeClr val="bg1"/>
              </a:solidFill>
            </a:endParaRPr>
          </a:p>
        </p:txBody>
      </p:sp>
    </p:spTree>
    <p:extLst>
      <p:ext uri="{BB962C8B-B14F-4D97-AF65-F5344CB8AC3E}">
        <p14:creationId xmlns:p14="http://schemas.microsoft.com/office/powerpoint/2010/main" val="1582893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2900-9589-E846-94AD-79782A63175F}"/>
              </a:ext>
            </a:extLst>
          </p:cNvPr>
          <p:cNvSpPr>
            <a:spLocks noGrp="1"/>
          </p:cNvSpPr>
          <p:nvPr>
            <p:ph type="title"/>
          </p:nvPr>
        </p:nvSpPr>
        <p:spPr/>
        <p:txBody>
          <a:bodyPr/>
          <a:lstStyle/>
          <a:p>
            <a:r>
              <a:rPr lang="en-US" b="1" dirty="0"/>
              <a:t>Trauma Narrative </a:t>
            </a:r>
            <a:endParaRPr lang="en-US" dirty="0"/>
          </a:p>
        </p:txBody>
      </p:sp>
      <p:sp>
        <p:nvSpPr>
          <p:cNvPr id="3" name="Content Placeholder 2">
            <a:extLst>
              <a:ext uri="{FF2B5EF4-FFF2-40B4-BE49-F238E27FC236}">
                <a16:creationId xmlns:a16="http://schemas.microsoft.com/office/drawing/2014/main" id="{D812A7C1-F58F-7C44-9E6D-35A2BF512AFB}"/>
              </a:ext>
            </a:extLst>
          </p:cNvPr>
          <p:cNvSpPr>
            <a:spLocks noGrp="1"/>
          </p:cNvSpPr>
          <p:nvPr>
            <p:ph idx="1"/>
          </p:nvPr>
        </p:nvSpPr>
        <p:spPr/>
        <p:txBody>
          <a:bodyPr>
            <a:normAutofit fontScale="92500" lnSpcReduction="10000"/>
          </a:bodyPr>
          <a:lstStyle/>
          <a:p>
            <a:r>
              <a:rPr lang="en-US" dirty="0"/>
              <a:t>Final Chapter—making meaning </a:t>
            </a:r>
          </a:p>
          <a:p>
            <a:pPr lvl="1"/>
            <a:r>
              <a:rPr lang="en-US" dirty="0"/>
              <a:t>Research shows greater decreases in PTSD with:</a:t>
            </a:r>
          </a:p>
          <a:p>
            <a:pPr lvl="1"/>
            <a:r>
              <a:rPr lang="en-US" dirty="0"/>
              <a:t>More coherent narratives</a:t>
            </a:r>
          </a:p>
          <a:p>
            <a:pPr lvl="1"/>
            <a:r>
              <a:rPr lang="en-US" dirty="0"/>
              <a:t>More emotion words</a:t>
            </a:r>
            <a:br>
              <a:rPr lang="en-US" dirty="0"/>
            </a:br>
            <a:r>
              <a:rPr lang="en-US" dirty="0"/>
              <a:t>•More present/future orientation </a:t>
            </a:r>
          </a:p>
          <a:p>
            <a:pPr lvl="1"/>
            <a:endParaRPr lang="en-US" dirty="0">
              <a:effectLst/>
            </a:endParaRPr>
          </a:p>
          <a:p>
            <a:r>
              <a:rPr lang="en-US" dirty="0"/>
              <a:t>Content</a:t>
            </a:r>
          </a:p>
          <a:p>
            <a:pPr lvl="1"/>
            <a:r>
              <a:rPr lang="en-US" dirty="0"/>
              <a:t>What have you learned?</a:t>
            </a:r>
          </a:p>
          <a:p>
            <a:pPr lvl="1"/>
            <a:r>
              <a:rPr lang="en-US" dirty="0"/>
              <a:t>What would you tell other’s who experienced this? </a:t>
            </a:r>
          </a:p>
          <a:p>
            <a:pPr lvl="1"/>
            <a:endParaRPr lang="en-US" dirty="0">
              <a:effectLst/>
            </a:endParaRPr>
          </a:p>
          <a:p>
            <a:r>
              <a:rPr lang="en-US" dirty="0"/>
              <a:t>How are you different now from when it happened / when you started treatment? </a:t>
            </a:r>
            <a:endParaRPr lang="en-US" dirty="0">
              <a:effectLst/>
            </a:endParaRPr>
          </a:p>
          <a:p>
            <a:endParaRPr lang="en-US" dirty="0"/>
          </a:p>
        </p:txBody>
      </p:sp>
      <p:pic>
        <p:nvPicPr>
          <p:cNvPr id="4" name="Picture 3" descr="A red and black marker are shown, what's your story is written in black and red.">
            <a:extLst>
              <a:ext uri="{FF2B5EF4-FFF2-40B4-BE49-F238E27FC236}">
                <a16:creationId xmlns:a16="http://schemas.microsoft.com/office/drawing/2014/main" id="{42388314-1B8B-314F-822B-E3B97F2E0C11}"/>
              </a:ext>
            </a:extLst>
          </p:cNvPr>
          <p:cNvPicPr>
            <a:picLocks noChangeAspect="1"/>
          </p:cNvPicPr>
          <p:nvPr/>
        </p:nvPicPr>
        <p:blipFill>
          <a:blip r:embed="rId2"/>
          <a:stretch>
            <a:fillRect/>
          </a:stretch>
        </p:blipFill>
        <p:spPr>
          <a:xfrm>
            <a:off x="8382000" y="1588"/>
            <a:ext cx="3810000" cy="1689100"/>
          </a:xfrm>
          <a:prstGeom prst="rect">
            <a:avLst/>
          </a:prstGeom>
        </p:spPr>
      </p:pic>
    </p:spTree>
    <p:extLst>
      <p:ext uri="{BB962C8B-B14F-4D97-AF65-F5344CB8AC3E}">
        <p14:creationId xmlns:p14="http://schemas.microsoft.com/office/powerpoint/2010/main" val="79804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2900-9589-E846-94AD-79782A63175F}"/>
              </a:ext>
            </a:extLst>
          </p:cNvPr>
          <p:cNvSpPr>
            <a:spLocks noGrp="1"/>
          </p:cNvSpPr>
          <p:nvPr>
            <p:ph type="title"/>
          </p:nvPr>
        </p:nvSpPr>
        <p:spPr/>
        <p:txBody>
          <a:bodyPr/>
          <a:lstStyle/>
          <a:p>
            <a:r>
              <a:rPr lang="en-US" b="1" dirty="0"/>
              <a:t>Trauma Narrative </a:t>
            </a:r>
            <a:endParaRPr lang="en-US" dirty="0"/>
          </a:p>
        </p:txBody>
      </p:sp>
      <p:sp>
        <p:nvSpPr>
          <p:cNvPr id="3" name="Content Placeholder 2">
            <a:extLst>
              <a:ext uri="{FF2B5EF4-FFF2-40B4-BE49-F238E27FC236}">
                <a16:creationId xmlns:a16="http://schemas.microsoft.com/office/drawing/2014/main" id="{D812A7C1-F58F-7C44-9E6D-35A2BF512AFB}"/>
              </a:ext>
            </a:extLst>
          </p:cNvPr>
          <p:cNvSpPr>
            <a:spLocks noGrp="1"/>
          </p:cNvSpPr>
          <p:nvPr>
            <p:ph idx="1"/>
          </p:nvPr>
        </p:nvSpPr>
        <p:spPr/>
        <p:txBody>
          <a:bodyPr>
            <a:normAutofit/>
          </a:bodyPr>
          <a:lstStyle/>
          <a:p>
            <a:r>
              <a:rPr lang="en-US" sz="3200" dirty="0"/>
              <a:t>Alternative methods for creating a trauma narrative: </a:t>
            </a:r>
          </a:p>
          <a:p>
            <a:pPr lvl="1"/>
            <a:r>
              <a:rPr lang="en-US" sz="2800" dirty="0"/>
              <a:t>Cartoon strip</a:t>
            </a:r>
          </a:p>
          <a:p>
            <a:pPr lvl="1"/>
            <a:r>
              <a:rPr lang="en-US" sz="2800" dirty="0"/>
              <a:t>Poem</a:t>
            </a:r>
          </a:p>
          <a:p>
            <a:pPr lvl="1"/>
            <a:r>
              <a:rPr lang="en-US" sz="2800" dirty="0"/>
              <a:t>Computer (Word, PowerPoint)</a:t>
            </a:r>
          </a:p>
          <a:p>
            <a:pPr lvl="1"/>
            <a:r>
              <a:rPr lang="en-US" sz="2800" dirty="0"/>
              <a:t>Talk Show Interview</a:t>
            </a:r>
          </a:p>
          <a:p>
            <a:pPr lvl="1"/>
            <a:r>
              <a:rPr lang="en-US" sz="2800" dirty="0"/>
              <a:t>Song</a:t>
            </a:r>
          </a:p>
          <a:p>
            <a:pPr lvl="1"/>
            <a:r>
              <a:rPr lang="en-US" sz="2800" dirty="0"/>
              <a:t>Drawings</a:t>
            </a:r>
          </a:p>
          <a:p>
            <a:pPr lvl="1"/>
            <a:r>
              <a:rPr lang="en-US" sz="2800" dirty="0"/>
              <a:t>Brochure </a:t>
            </a:r>
            <a:endParaRPr lang="en-US" sz="2800" dirty="0">
              <a:effectLst/>
            </a:endParaRPr>
          </a:p>
          <a:p>
            <a:endParaRPr lang="en-US" sz="3200" dirty="0"/>
          </a:p>
        </p:txBody>
      </p:sp>
      <p:pic>
        <p:nvPicPr>
          <p:cNvPr id="4" name="Picture 3" descr="A red and black marker are shown, what's your story is written in black and red.">
            <a:extLst>
              <a:ext uri="{FF2B5EF4-FFF2-40B4-BE49-F238E27FC236}">
                <a16:creationId xmlns:a16="http://schemas.microsoft.com/office/drawing/2014/main" id="{42388314-1B8B-314F-822B-E3B97F2E0C11}"/>
              </a:ext>
            </a:extLst>
          </p:cNvPr>
          <p:cNvPicPr>
            <a:picLocks noChangeAspect="1"/>
          </p:cNvPicPr>
          <p:nvPr/>
        </p:nvPicPr>
        <p:blipFill>
          <a:blip r:embed="rId2"/>
          <a:stretch>
            <a:fillRect/>
          </a:stretch>
        </p:blipFill>
        <p:spPr>
          <a:xfrm>
            <a:off x="8382000" y="1588"/>
            <a:ext cx="3810000" cy="1689100"/>
          </a:xfrm>
          <a:prstGeom prst="rect">
            <a:avLst/>
          </a:prstGeom>
        </p:spPr>
      </p:pic>
    </p:spTree>
    <p:extLst>
      <p:ext uri="{BB962C8B-B14F-4D97-AF65-F5344CB8AC3E}">
        <p14:creationId xmlns:p14="http://schemas.microsoft.com/office/powerpoint/2010/main" val="37538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BD8B-FA52-574D-AA0E-D5DB48504DC6}"/>
              </a:ext>
            </a:extLst>
          </p:cNvPr>
          <p:cNvSpPr>
            <a:spLocks noGrp="1"/>
          </p:cNvSpPr>
          <p:nvPr>
            <p:ph type="title"/>
          </p:nvPr>
        </p:nvSpPr>
        <p:spPr/>
        <p:txBody>
          <a:bodyPr/>
          <a:lstStyle/>
          <a:p>
            <a:r>
              <a:rPr lang="en-US" b="1" dirty="0"/>
              <a:t>TF-CBT Components </a:t>
            </a:r>
            <a:endParaRPr lang="en-US" dirty="0"/>
          </a:p>
        </p:txBody>
      </p:sp>
      <p:sp>
        <p:nvSpPr>
          <p:cNvPr id="3" name="Content Placeholder 2">
            <a:extLst>
              <a:ext uri="{FF2B5EF4-FFF2-40B4-BE49-F238E27FC236}">
                <a16:creationId xmlns:a16="http://schemas.microsoft.com/office/drawing/2014/main" id="{33A8D972-C9BE-5A4C-BD04-BB293FBF9241}"/>
              </a:ext>
            </a:extLst>
          </p:cNvPr>
          <p:cNvSpPr>
            <a:spLocks noGrp="1"/>
          </p:cNvSpPr>
          <p:nvPr>
            <p:ph idx="1"/>
          </p:nvPr>
        </p:nvSpPr>
        <p:spPr/>
        <p:txBody>
          <a:bodyPr>
            <a:normAutofit/>
          </a:bodyPr>
          <a:lstStyle/>
          <a:p>
            <a:r>
              <a:rPr lang="en-US" sz="3200" b="1" dirty="0"/>
              <a:t>PRACTICE</a:t>
            </a:r>
          </a:p>
          <a:p>
            <a:pPr lvl="1"/>
            <a:r>
              <a:rPr lang="en-US" sz="2800" b="1" dirty="0">
                <a:solidFill>
                  <a:schemeClr val="bg1">
                    <a:lumMod val="75000"/>
                  </a:schemeClr>
                </a:solidFill>
              </a:rPr>
              <a:t>P</a:t>
            </a:r>
            <a:r>
              <a:rPr lang="en-US" sz="2800" dirty="0">
                <a:solidFill>
                  <a:schemeClr val="bg1">
                    <a:lumMod val="75000"/>
                  </a:schemeClr>
                </a:solidFill>
              </a:rPr>
              <a:t>sychoeducation and </a:t>
            </a:r>
            <a:r>
              <a:rPr lang="en-US" sz="2800" b="1" dirty="0">
                <a:solidFill>
                  <a:schemeClr val="bg1">
                    <a:lumMod val="75000"/>
                  </a:schemeClr>
                </a:solidFill>
              </a:rPr>
              <a:t>P</a:t>
            </a:r>
            <a:r>
              <a:rPr lang="en-US" sz="2800" dirty="0">
                <a:solidFill>
                  <a:schemeClr val="bg1">
                    <a:lumMod val="75000"/>
                  </a:schemeClr>
                </a:solidFill>
              </a:rPr>
              <a:t>arenting skills</a:t>
            </a:r>
          </a:p>
          <a:p>
            <a:pPr lvl="1"/>
            <a:r>
              <a:rPr lang="en-US" sz="2800" b="1" dirty="0">
                <a:solidFill>
                  <a:schemeClr val="bg1">
                    <a:lumMod val="75000"/>
                  </a:schemeClr>
                </a:solidFill>
              </a:rPr>
              <a:t>R</a:t>
            </a:r>
            <a:r>
              <a:rPr lang="en-US" sz="2800" dirty="0">
                <a:solidFill>
                  <a:schemeClr val="bg1">
                    <a:lumMod val="75000"/>
                  </a:schemeClr>
                </a:solidFill>
              </a:rPr>
              <a:t>elaxation</a:t>
            </a:r>
          </a:p>
          <a:p>
            <a:pPr lvl="1"/>
            <a:r>
              <a:rPr lang="en-US" sz="2800" b="1" dirty="0">
                <a:solidFill>
                  <a:schemeClr val="bg1">
                    <a:lumMod val="75000"/>
                  </a:schemeClr>
                </a:solidFill>
              </a:rPr>
              <a:t>A</a:t>
            </a:r>
            <a:r>
              <a:rPr lang="en-US" sz="2800" dirty="0">
                <a:solidFill>
                  <a:schemeClr val="bg1">
                    <a:lumMod val="75000"/>
                  </a:schemeClr>
                </a:solidFill>
              </a:rPr>
              <a:t>ffective modulation</a:t>
            </a:r>
          </a:p>
          <a:p>
            <a:pPr lvl="1"/>
            <a:r>
              <a:rPr lang="en-US" sz="2800" b="1" dirty="0">
                <a:solidFill>
                  <a:schemeClr val="bg1">
                    <a:lumMod val="75000"/>
                  </a:schemeClr>
                </a:solidFill>
              </a:rPr>
              <a:t>C</a:t>
            </a:r>
            <a:r>
              <a:rPr lang="en-US" sz="2800" dirty="0">
                <a:solidFill>
                  <a:schemeClr val="bg1">
                    <a:lumMod val="75000"/>
                  </a:schemeClr>
                </a:solidFill>
              </a:rPr>
              <a:t>ognitive processing</a:t>
            </a:r>
          </a:p>
          <a:p>
            <a:pPr lvl="1"/>
            <a:r>
              <a:rPr lang="en-US" sz="2800" b="1" dirty="0">
                <a:solidFill>
                  <a:srgbClr val="00B050"/>
                </a:solidFill>
              </a:rPr>
              <a:t>T</a:t>
            </a:r>
            <a:r>
              <a:rPr lang="en-US" sz="2800" dirty="0">
                <a:solidFill>
                  <a:srgbClr val="00B050"/>
                </a:solidFill>
              </a:rPr>
              <a:t>rauma narrative</a:t>
            </a:r>
          </a:p>
          <a:p>
            <a:pPr lvl="1"/>
            <a:r>
              <a:rPr lang="en-US" sz="2800" b="1" dirty="0">
                <a:solidFill>
                  <a:schemeClr val="bg1">
                    <a:lumMod val="75000"/>
                  </a:schemeClr>
                </a:solidFill>
              </a:rPr>
              <a:t>I</a:t>
            </a:r>
            <a:r>
              <a:rPr lang="en-US" sz="2800" dirty="0">
                <a:solidFill>
                  <a:schemeClr val="bg1">
                    <a:lumMod val="75000"/>
                  </a:schemeClr>
                </a:solidFill>
              </a:rPr>
              <a:t>n-vivo desensitization</a:t>
            </a:r>
          </a:p>
          <a:p>
            <a:pPr lvl="1"/>
            <a:r>
              <a:rPr lang="en-US" sz="2800" b="1" dirty="0">
                <a:solidFill>
                  <a:schemeClr val="bg1">
                    <a:lumMod val="75000"/>
                  </a:schemeClr>
                </a:solidFill>
              </a:rPr>
              <a:t>C</a:t>
            </a:r>
            <a:r>
              <a:rPr lang="en-US" sz="2800" dirty="0">
                <a:solidFill>
                  <a:schemeClr val="bg1">
                    <a:lumMod val="75000"/>
                  </a:schemeClr>
                </a:solidFill>
              </a:rPr>
              <a:t>onjoint caregiver-child sessions</a:t>
            </a:r>
          </a:p>
          <a:p>
            <a:pPr lvl="1"/>
            <a:r>
              <a:rPr lang="en-US" sz="2800" b="1" dirty="0">
                <a:solidFill>
                  <a:schemeClr val="bg1">
                    <a:lumMod val="75000"/>
                  </a:schemeClr>
                </a:solidFill>
              </a:rPr>
              <a:t>E</a:t>
            </a:r>
            <a:r>
              <a:rPr lang="en-US" sz="2800" dirty="0">
                <a:solidFill>
                  <a:schemeClr val="bg1">
                    <a:lumMod val="75000"/>
                  </a:schemeClr>
                </a:solidFill>
              </a:rPr>
              <a:t>nhancing safety and social skills </a:t>
            </a:r>
            <a:endParaRPr lang="en-US" sz="2800" dirty="0">
              <a:solidFill>
                <a:schemeClr val="bg1">
                  <a:lumMod val="75000"/>
                </a:schemeClr>
              </a:solidFill>
              <a:effectLst/>
            </a:endParaRPr>
          </a:p>
          <a:p>
            <a:endParaRPr lang="en-US" sz="3200" dirty="0"/>
          </a:p>
        </p:txBody>
      </p:sp>
      <p:pic>
        <p:nvPicPr>
          <p:cNvPr id="4" name="Picture 3" descr="Four cogs, red, blue, green, and yellow, are all moving together. Highlighted in green under the title practice is trauma narrative.">
            <a:extLst>
              <a:ext uri="{FF2B5EF4-FFF2-40B4-BE49-F238E27FC236}">
                <a16:creationId xmlns:a16="http://schemas.microsoft.com/office/drawing/2014/main" id="{5B45C927-0E27-E544-833D-0542E5B72B9B}"/>
              </a:ext>
            </a:extLst>
          </p:cNvPr>
          <p:cNvPicPr>
            <a:picLocks noChangeAspect="1"/>
          </p:cNvPicPr>
          <p:nvPr/>
        </p:nvPicPr>
        <p:blipFill>
          <a:blip r:embed="rId2"/>
          <a:stretch>
            <a:fillRect/>
          </a:stretch>
        </p:blipFill>
        <p:spPr>
          <a:xfrm>
            <a:off x="6898104" y="2334021"/>
            <a:ext cx="5168504" cy="3445669"/>
          </a:xfrm>
          <a:prstGeom prst="rect">
            <a:avLst/>
          </a:prstGeom>
        </p:spPr>
      </p:pic>
    </p:spTree>
    <p:extLst>
      <p:ext uri="{BB962C8B-B14F-4D97-AF65-F5344CB8AC3E}">
        <p14:creationId xmlns:p14="http://schemas.microsoft.com/office/powerpoint/2010/main" val="30850029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BD8B-FA52-574D-AA0E-D5DB48504DC6}"/>
              </a:ext>
            </a:extLst>
          </p:cNvPr>
          <p:cNvSpPr>
            <a:spLocks noGrp="1"/>
          </p:cNvSpPr>
          <p:nvPr>
            <p:ph type="title"/>
          </p:nvPr>
        </p:nvSpPr>
        <p:spPr/>
        <p:txBody>
          <a:bodyPr/>
          <a:lstStyle/>
          <a:p>
            <a:r>
              <a:rPr lang="en-US" b="1" dirty="0"/>
              <a:t>TF-CBT Components </a:t>
            </a:r>
            <a:endParaRPr lang="en-US" dirty="0"/>
          </a:p>
        </p:txBody>
      </p:sp>
      <p:sp>
        <p:nvSpPr>
          <p:cNvPr id="3" name="Content Placeholder 2">
            <a:extLst>
              <a:ext uri="{FF2B5EF4-FFF2-40B4-BE49-F238E27FC236}">
                <a16:creationId xmlns:a16="http://schemas.microsoft.com/office/drawing/2014/main" id="{33A8D972-C9BE-5A4C-BD04-BB293FBF9241}"/>
              </a:ext>
            </a:extLst>
          </p:cNvPr>
          <p:cNvSpPr>
            <a:spLocks noGrp="1"/>
          </p:cNvSpPr>
          <p:nvPr>
            <p:ph idx="1"/>
          </p:nvPr>
        </p:nvSpPr>
        <p:spPr/>
        <p:txBody>
          <a:bodyPr>
            <a:normAutofit/>
          </a:bodyPr>
          <a:lstStyle/>
          <a:p>
            <a:r>
              <a:rPr lang="en-US" sz="3200" b="1" dirty="0"/>
              <a:t>PRACTICE</a:t>
            </a:r>
          </a:p>
          <a:p>
            <a:pPr lvl="1"/>
            <a:r>
              <a:rPr lang="en-US" sz="2800" b="1" dirty="0">
                <a:solidFill>
                  <a:schemeClr val="bg1">
                    <a:lumMod val="75000"/>
                  </a:schemeClr>
                </a:solidFill>
              </a:rPr>
              <a:t>P</a:t>
            </a:r>
            <a:r>
              <a:rPr lang="en-US" sz="2800" dirty="0">
                <a:solidFill>
                  <a:schemeClr val="bg1">
                    <a:lumMod val="75000"/>
                  </a:schemeClr>
                </a:solidFill>
              </a:rPr>
              <a:t>sychoeducation and </a:t>
            </a:r>
            <a:r>
              <a:rPr lang="en-US" sz="2800" b="1" dirty="0">
                <a:solidFill>
                  <a:schemeClr val="bg1">
                    <a:lumMod val="75000"/>
                  </a:schemeClr>
                </a:solidFill>
              </a:rPr>
              <a:t>P</a:t>
            </a:r>
            <a:r>
              <a:rPr lang="en-US" sz="2800" dirty="0">
                <a:solidFill>
                  <a:schemeClr val="bg1">
                    <a:lumMod val="75000"/>
                  </a:schemeClr>
                </a:solidFill>
              </a:rPr>
              <a:t>arenting skills</a:t>
            </a:r>
          </a:p>
          <a:p>
            <a:pPr lvl="1"/>
            <a:r>
              <a:rPr lang="en-US" sz="2800" b="1" dirty="0">
                <a:solidFill>
                  <a:schemeClr val="bg1">
                    <a:lumMod val="75000"/>
                  </a:schemeClr>
                </a:solidFill>
              </a:rPr>
              <a:t>R</a:t>
            </a:r>
            <a:r>
              <a:rPr lang="en-US" sz="2800" dirty="0">
                <a:solidFill>
                  <a:schemeClr val="bg1">
                    <a:lumMod val="75000"/>
                  </a:schemeClr>
                </a:solidFill>
              </a:rPr>
              <a:t>elaxation</a:t>
            </a:r>
          </a:p>
          <a:p>
            <a:pPr lvl="1"/>
            <a:r>
              <a:rPr lang="en-US" sz="2800" b="1" dirty="0">
                <a:solidFill>
                  <a:schemeClr val="bg1">
                    <a:lumMod val="75000"/>
                  </a:schemeClr>
                </a:solidFill>
              </a:rPr>
              <a:t>A</a:t>
            </a:r>
            <a:r>
              <a:rPr lang="en-US" sz="2800" dirty="0">
                <a:solidFill>
                  <a:schemeClr val="bg1">
                    <a:lumMod val="75000"/>
                  </a:schemeClr>
                </a:solidFill>
              </a:rPr>
              <a:t>ffective modulation</a:t>
            </a:r>
          </a:p>
          <a:p>
            <a:pPr lvl="1"/>
            <a:r>
              <a:rPr lang="en-US" sz="2800" b="1" dirty="0">
                <a:solidFill>
                  <a:schemeClr val="bg1">
                    <a:lumMod val="75000"/>
                  </a:schemeClr>
                </a:solidFill>
              </a:rPr>
              <a:t>C</a:t>
            </a:r>
            <a:r>
              <a:rPr lang="en-US" sz="2800" dirty="0">
                <a:solidFill>
                  <a:schemeClr val="bg1">
                    <a:lumMod val="75000"/>
                  </a:schemeClr>
                </a:solidFill>
              </a:rPr>
              <a:t>ognitive processing</a:t>
            </a:r>
          </a:p>
          <a:p>
            <a:pPr lvl="1"/>
            <a:r>
              <a:rPr lang="en-US" sz="2800" b="1" dirty="0">
                <a:solidFill>
                  <a:schemeClr val="accent6">
                    <a:lumMod val="60000"/>
                    <a:lumOff val="40000"/>
                  </a:schemeClr>
                </a:solidFill>
              </a:rPr>
              <a:t>T</a:t>
            </a:r>
            <a:r>
              <a:rPr lang="en-US" sz="2800" dirty="0">
                <a:solidFill>
                  <a:schemeClr val="accent6">
                    <a:lumMod val="60000"/>
                    <a:lumOff val="40000"/>
                  </a:schemeClr>
                </a:solidFill>
              </a:rPr>
              <a:t>rauma narrative</a:t>
            </a:r>
          </a:p>
          <a:p>
            <a:pPr lvl="1"/>
            <a:r>
              <a:rPr lang="en-US" sz="2800" b="1" dirty="0">
                <a:solidFill>
                  <a:srgbClr val="00B050"/>
                </a:solidFill>
              </a:rPr>
              <a:t>I</a:t>
            </a:r>
            <a:r>
              <a:rPr lang="en-US" sz="2800" dirty="0">
                <a:solidFill>
                  <a:srgbClr val="00B050"/>
                </a:solidFill>
              </a:rPr>
              <a:t>n-vivo desensitization</a:t>
            </a:r>
          </a:p>
          <a:p>
            <a:pPr lvl="1"/>
            <a:r>
              <a:rPr lang="en-US" sz="2800" b="1" dirty="0">
                <a:solidFill>
                  <a:schemeClr val="bg1">
                    <a:lumMod val="75000"/>
                  </a:schemeClr>
                </a:solidFill>
              </a:rPr>
              <a:t>C</a:t>
            </a:r>
            <a:r>
              <a:rPr lang="en-US" sz="2800" dirty="0">
                <a:solidFill>
                  <a:schemeClr val="bg1">
                    <a:lumMod val="75000"/>
                  </a:schemeClr>
                </a:solidFill>
              </a:rPr>
              <a:t>onjoint caregiver-child sessions</a:t>
            </a:r>
          </a:p>
          <a:p>
            <a:pPr lvl="1"/>
            <a:r>
              <a:rPr lang="en-US" sz="2800" b="1" dirty="0">
                <a:solidFill>
                  <a:schemeClr val="bg1">
                    <a:lumMod val="75000"/>
                  </a:schemeClr>
                </a:solidFill>
              </a:rPr>
              <a:t>E</a:t>
            </a:r>
            <a:r>
              <a:rPr lang="en-US" sz="2800" dirty="0">
                <a:solidFill>
                  <a:schemeClr val="bg1">
                    <a:lumMod val="75000"/>
                  </a:schemeClr>
                </a:solidFill>
              </a:rPr>
              <a:t>nhancing safety and social skills </a:t>
            </a:r>
            <a:endParaRPr lang="en-US" sz="2800" dirty="0">
              <a:solidFill>
                <a:schemeClr val="bg1">
                  <a:lumMod val="75000"/>
                </a:schemeClr>
              </a:solidFill>
              <a:effectLst/>
            </a:endParaRPr>
          </a:p>
          <a:p>
            <a:endParaRPr lang="en-US" sz="3200" dirty="0"/>
          </a:p>
        </p:txBody>
      </p:sp>
      <p:pic>
        <p:nvPicPr>
          <p:cNvPr id="4" name="Picture 3" descr="Four cogs, red, blue, green, and yellow, are all moving together. Highlighted in green under the title practice is in-vivo desensitization.">
            <a:extLst>
              <a:ext uri="{FF2B5EF4-FFF2-40B4-BE49-F238E27FC236}">
                <a16:creationId xmlns:a16="http://schemas.microsoft.com/office/drawing/2014/main" id="{5B45C927-0E27-E544-833D-0542E5B72B9B}"/>
              </a:ext>
            </a:extLst>
          </p:cNvPr>
          <p:cNvPicPr>
            <a:picLocks noChangeAspect="1"/>
          </p:cNvPicPr>
          <p:nvPr/>
        </p:nvPicPr>
        <p:blipFill>
          <a:blip r:embed="rId2"/>
          <a:stretch>
            <a:fillRect/>
          </a:stretch>
        </p:blipFill>
        <p:spPr>
          <a:xfrm>
            <a:off x="6898104" y="2334021"/>
            <a:ext cx="5168504" cy="3445669"/>
          </a:xfrm>
          <a:prstGeom prst="rect">
            <a:avLst/>
          </a:prstGeom>
        </p:spPr>
      </p:pic>
    </p:spTree>
    <p:extLst>
      <p:ext uri="{BB962C8B-B14F-4D97-AF65-F5344CB8AC3E}">
        <p14:creationId xmlns:p14="http://schemas.microsoft.com/office/powerpoint/2010/main" val="1641301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93000">
              <a:schemeClr val="accent4">
                <a:alpha val="52000"/>
              </a:schemeClr>
            </a:gs>
          </a:gsLst>
          <a:lin ang="108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4A2D0A-CB8B-A449-B38F-EBD29E89108D}"/>
              </a:ext>
            </a:extLst>
          </p:cNvPr>
          <p:cNvSpPr>
            <a:spLocks noGrp="1"/>
          </p:cNvSpPr>
          <p:nvPr>
            <p:ph type="title"/>
          </p:nvPr>
        </p:nvSpPr>
        <p:spPr/>
        <p:txBody>
          <a:bodyPr>
            <a:normAutofit/>
          </a:bodyPr>
          <a:lstStyle/>
          <a:p>
            <a:pPr algn="ctr"/>
            <a:r>
              <a:rPr lang="en-US" sz="6600" b="1" dirty="0"/>
              <a:t>Trauma-Informed FBA</a:t>
            </a:r>
          </a:p>
        </p:txBody>
      </p:sp>
      <p:sp>
        <p:nvSpPr>
          <p:cNvPr id="5" name="Text Placeholder 4">
            <a:extLst>
              <a:ext uri="{FF2B5EF4-FFF2-40B4-BE49-F238E27FC236}">
                <a16:creationId xmlns:a16="http://schemas.microsoft.com/office/drawing/2014/main" id="{F51B8331-C831-BA49-BC85-FDB9F0944830}"/>
              </a:ext>
            </a:extLst>
          </p:cNvPr>
          <p:cNvSpPr>
            <a:spLocks noGrp="1"/>
          </p:cNvSpPr>
          <p:nvPr>
            <p:ph type="body" idx="1"/>
          </p:nvPr>
        </p:nvSpPr>
        <p:spPr/>
        <p:txBody>
          <a:bodyPr>
            <a:normAutofit/>
          </a:bodyPr>
          <a:lstStyle/>
          <a:p>
            <a:pPr algn="ctr"/>
            <a:r>
              <a:rPr lang="en-US" sz="3600" dirty="0">
                <a:solidFill>
                  <a:schemeClr val="bg1"/>
                </a:solidFill>
              </a:rPr>
              <a:t>Addressing co-occurring behavioral challenges</a:t>
            </a:r>
          </a:p>
        </p:txBody>
      </p:sp>
      <p:sp>
        <p:nvSpPr>
          <p:cNvPr id="6" name="Left Arrow 5">
            <a:hlinkClick r:id="rId3" action="ppaction://hlinksldjump"/>
            <a:extLst>
              <a:ext uri="{FF2B5EF4-FFF2-40B4-BE49-F238E27FC236}">
                <a16:creationId xmlns:a16="http://schemas.microsoft.com/office/drawing/2014/main" id="{B41021B6-750C-5645-8BD9-EF51D436C4D9}"/>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5116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1BC666-95EB-4D14-9BBE-9E043BE4A297}"/>
              </a:ext>
            </a:extLst>
          </p:cNvPr>
          <p:cNvSpPr>
            <a:spLocks noGrp="1"/>
          </p:cNvSpPr>
          <p:nvPr>
            <p:ph type="title"/>
          </p:nvPr>
        </p:nvSpPr>
        <p:spPr/>
        <p:txBody>
          <a:bodyPr/>
          <a:lstStyle/>
          <a:p>
            <a:r>
              <a:rPr lang="en-US" altLang="en-US" sz="3600" b="1" dirty="0">
                <a:ea typeface="ＭＳ Ｐゴシック" panose="020B0600070205080204" pitchFamily="34" charset="-128"/>
                <a:cs typeface="Arial" panose="020B0604020202020204" pitchFamily="34" charset="0"/>
              </a:rPr>
              <a:t>Trauma-Related Mental Health Problems</a:t>
            </a:r>
          </a:p>
        </p:txBody>
      </p:sp>
      <p:sp>
        <p:nvSpPr>
          <p:cNvPr id="21507" name="Rectangle 3">
            <a:extLst>
              <a:ext uri="{FF2B5EF4-FFF2-40B4-BE49-F238E27FC236}">
                <a16:creationId xmlns:a16="http://schemas.microsoft.com/office/drawing/2014/main" id="{4358ADF5-6ACD-452E-A6FC-F1FF18F9B759}"/>
              </a:ext>
            </a:extLst>
          </p:cNvPr>
          <p:cNvSpPr>
            <a:spLocks noGrp="1"/>
          </p:cNvSpPr>
          <p:nvPr>
            <p:ph idx="1"/>
          </p:nvPr>
        </p:nvSpPr>
        <p:spPr/>
        <p:txBody>
          <a:bodyPr>
            <a:normAutofit fontScale="92500" lnSpcReduction="20000"/>
          </a:bodyPr>
          <a:lstStyle/>
          <a:p>
            <a:r>
              <a:rPr lang="en-US" altLang="en-US" sz="2800" dirty="0">
                <a:ea typeface="ＭＳ Ｐゴシック" panose="020B0600070205080204" pitchFamily="34" charset="-128"/>
              </a:rPr>
              <a:t>Anxiety</a:t>
            </a:r>
          </a:p>
          <a:p>
            <a:pPr lvl="1"/>
            <a:r>
              <a:rPr lang="en-US" altLang="en-US" sz="2400" dirty="0">
                <a:ea typeface="ＭＳ Ｐゴシック" panose="020B0600070205080204" pitchFamily="34" charset="-128"/>
              </a:rPr>
              <a:t>Posttraumatic stress (re-experiencing, avoidance, negative thoughts, and hyper-arousal)</a:t>
            </a:r>
          </a:p>
          <a:p>
            <a:pPr lvl="1"/>
            <a:r>
              <a:rPr lang="en-US" altLang="en-US" sz="2400" dirty="0">
                <a:ea typeface="ＭＳ Ｐゴシック" panose="020B0600070205080204" pitchFamily="34" charset="-128"/>
              </a:rPr>
              <a:t>Generalized anxiety / worry</a:t>
            </a:r>
          </a:p>
          <a:p>
            <a:pPr lvl="1"/>
            <a:r>
              <a:rPr lang="en-US" altLang="en-US" sz="2400" dirty="0">
                <a:ea typeface="ＭＳ Ｐゴシック" panose="020B0600070205080204" pitchFamily="34" charset="-128"/>
              </a:rPr>
              <a:t>Specific phobias (e.g., cars, men)</a:t>
            </a:r>
          </a:p>
          <a:p>
            <a:pPr lvl="1"/>
            <a:r>
              <a:rPr lang="en-US" altLang="en-US" sz="2400" dirty="0">
                <a:ea typeface="ＭＳ Ｐゴシック" panose="020B0600070205080204" pitchFamily="34" charset="-128"/>
              </a:rPr>
              <a:t>Separation anxiety</a:t>
            </a:r>
          </a:p>
          <a:p>
            <a:r>
              <a:rPr lang="en-US" altLang="en-US" sz="2800" dirty="0">
                <a:ea typeface="ＭＳ Ｐゴシック" panose="020B0600070205080204" pitchFamily="34" charset="-128"/>
              </a:rPr>
              <a:t>Depression</a:t>
            </a:r>
          </a:p>
          <a:p>
            <a:pPr eaLnBrk="1" hangingPunct="1"/>
            <a:r>
              <a:rPr lang="en-US" altLang="en-US" sz="2800" dirty="0">
                <a:ea typeface="ＭＳ Ｐゴシック" panose="020B0600070205080204" pitchFamily="34" charset="-128"/>
              </a:rPr>
              <a:t>Behavior problems</a:t>
            </a:r>
          </a:p>
          <a:p>
            <a:pPr lvl="1"/>
            <a:r>
              <a:rPr lang="en-US" altLang="en-US" sz="2400" dirty="0">
                <a:ea typeface="ＭＳ Ｐゴシック" panose="020B0600070205080204" pitchFamily="34" charset="-128"/>
              </a:rPr>
              <a:t>Oppositionality and defiance</a:t>
            </a:r>
          </a:p>
          <a:p>
            <a:pPr lvl="1"/>
            <a:r>
              <a:rPr lang="en-US" altLang="en-US" sz="2400" dirty="0">
                <a:ea typeface="ＭＳ Ｐゴシック" panose="020B0600070205080204" pitchFamily="34" charset="-128"/>
              </a:rPr>
              <a:t>Conduct problems (e.g., aggression, stealing)</a:t>
            </a:r>
          </a:p>
          <a:p>
            <a:pPr eaLnBrk="1" hangingPunct="1"/>
            <a:r>
              <a:rPr lang="en-US" altLang="en-US" sz="2800" dirty="0">
                <a:ea typeface="ＭＳ Ｐゴシック" panose="020B0600070205080204" pitchFamily="34" charset="-128"/>
              </a:rPr>
              <a:t>Use of alcohol/drugs</a:t>
            </a:r>
          </a:p>
          <a:p>
            <a:pPr eaLnBrk="1" hangingPunct="1"/>
            <a:r>
              <a:rPr lang="en-US" altLang="en-US" sz="2800" dirty="0">
                <a:ea typeface="ＭＳ Ｐゴシック" panose="020B0600070205080204" pitchFamily="34" charset="-128"/>
              </a:rPr>
              <a:t>Self-injurious behavior</a:t>
            </a:r>
          </a:p>
          <a:p>
            <a:endParaRPr lang="en-US" altLang="en-US" dirty="0">
              <a:ea typeface="ＭＳ Ｐゴシック" panose="020B0600070205080204" pitchFamily="34" charset="-128"/>
            </a:endParaRPr>
          </a:p>
          <a:p>
            <a:pPr marL="457200" lvl="1"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8341847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1BC666-95EB-4D14-9BBE-9E043BE4A297}"/>
              </a:ext>
            </a:extLst>
          </p:cNvPr>
          <p:cNvSpPr>
            <a:spLocks noGrp="1"/>
          </p:cNvSpPr>
          <p:nvPr>
            <p:ph type="title"/>
          </p:nvPr>
        </p:nvSpPr>
        <p:spPr/>
        <p:txBody>
          <a:bodyPr/>
          <a:lstStyle/>
          <a:p>
            <a:r>
              <a:rPr lang="en-US" altLang="en-US" sz="3600" b="1" dirty="0">
                <a:ea typeface="ＭＳ Ｐゴシック" panose="020B0600070205080204" pitchFamily="34" charset="-128"/>
                <a:cs typeface="Arial" panose="020B0604020202020204" pitchFamily="34" charset="0"/>
              </a:rPr>
              <a:t>Trauma-Related Mental Health Problems</a:t>
            </a:r>
          </a:p>
        </p:txBody>
      </p:sp>
      <p:sp>
        <p:nvSpPr>
          <p:cNvPr id="21507" name="Rectangle 3">
            <a:extLst>
              <a:ext uri="{FF2B5EF4-FFF2-40B4-BE49-F238E27FC236}">
                <a16:creationId xmlns:a16="http://schemas.microsoft.com/office/drawing/2014/main" id="{4358ADF5-6ACD-452E-A6FC-F1FF18F9B759}"/>
              </a:ext>
            </a:extLst>
          </p:cNvPr>
          <p:cNvSpPr>
            <a:spLocks noGrp="1"/>
          </p:cNvSpPr>
          <p:nvPr>
            <p:ph idx="1"/>
          </p:nvPr>
        </p:nvSpPr>
        <p:spPr/>
        <p:txBody>
          <a:bodyPr>
            <a:normAutofit fontScale="92500" lnSpcReduction="20000"/>
          </a:bodyPr>
          <a:lstStyle/>
          <a:p>
            <a:r>
              <a:rPr lang="en-US" altLang="en-US" sz="2800" dirty="0">
                <a:solidFill>
                  <a:schemeClr val="bg1">
                    <a:lumMod val="75000"/>
                  </a:schemeClr>
                </a:solidFill>
                <a:ea typeface="ＭＳ Ｐゴシック" panose="020B0600070205080204" pitchFamily="34" charset="-128"/>
              </a:rPr>
              <a:t>Anxiety</a:t>
            </a:r>
          </a:p>
          <a:p>
            <a:pPr lvl="1"/>
            <a:r>
              <a:rPr lang="en-US" altLang="en-US" sz="2400" dirty="0">
                <a:solidFill>
                  <a:schemeClr val="bg1">
                    <a:lumMod val="75000"/>
                  </a:schemeClr>
                </a:solidFill>
                <a:ea typeface="ＭＳ Ｐゴシック" panose="020B0600070205080204" pitchFamily="34" charset="-128"/>
              </a:rPr>
              <a:t>Posttraumatic stress (re-experiencing, avoidance, negative thoughts, and hyper-arousal)</a:t>
            </a:r>
          </a:p>
          <a:p>
            <a:pPr lvl="1"/>
            <a:r>
              <a:rPr lang="en-US" altLang="en-US" sz="2400" dirty="0">
                <a:solidFill>
                  <a:schemeClr val="bg1">
                    <a:lumMod val="75000"/>
                  </a:schemeClr>
                </a:solidFill>
                <a:ea typeface="ＭＳ Ｐゴシック" panose="020B0600070205080204" pitchFamily="34" charset="-128"/>
              </a:rPr>
              <a:t>Generalized anxiety / worry</a:t>
            </a:r>
          </a:p>
          <a:p>
            <a:pPr lvl="1"/>
            <a:r>
              <a:rPr lang="en-US" altLang="en-US" sz="2400" dirty="0">
                <a:solidFill>
                  <a:schemeClr val="bg1">
                    <a:lumMod val="75000"/>
                  </a:schemeClr>
                </a:solidFill>
                <a:ea typeface="ＭＳ Ｐゴシック" panose="020B0600070205080204" pitchFamily="34" charset="-128"/>
              </a:rPr>
              <a:t>Specific phobias (e.g., cars, men)</a:t>
            </a:r>
          </a:p>
          <a:p>
            <a:pPr lvl="1"/>
            <a:r>
              <a:rPr lang="en-US" altLang="en-US" sz="2400" dirty="0">
                <a:solidFill>
                  <a:schemeClr val="bg1">
                    <a:lumMod val="75000"/>
                  </a:schemeClr>
                </a:solidFill>
                <a:ea typeface="ＭＳ Ｐゴシック" panose="020B0600070205080204" pitchFamily="34" charset="-128"/>
              </a:rPr>
              <a:t>Separation anxiety</a:t>
            </a:r>
          </a:p>
          <a:p>
            <a:r>
              <a:rPr lang="en-US" altLang="en-US" sz="2800" dirty="0">
                <a:solidFill>
                  <a:schemeClr val="bg1">
                    <a:lumMod val="75000"/>
                  </a:schemeClr>
                </a:solidFill>
                <a:ea typeface="ＭＳ Ｐゴシック" panose="020B0600070205080204" pitchFamily="34" charset="-128"/>
              </a:rPr>
              <a:t>Depression</a:t>
            </a:r>
          </a:p>
          <a:p>
            <a:pPr eaLnBrk="1" hangingPunct="1"/>
            <a:r>
              <a:rPr lang="en-US" altLang="en-US" sz="2800" dirty="0">
                <a:solidFill>
                  <a:schemeClr val="accent2"/>
                </a:solidFill>
                <a:ea typeface="ＭＳ Ｐゴシック" panose="020B0600070205080204" pitchFamily="34" charset="-128"/>
              </a:rPr>
              <a:t>Behavior problems</a:t>
            </a:r>
          </a:p>
          <a:p>
            <a:pPr lvl="1"/>
            <a:r>
              <a:rPr lang="en-US" altLang="en-US" sz="2400" dirty="0">
                <a:solidFill>
                  <a:schemeClr val="accent2"/>
                </a:solidFill>
                <a:ea typeface="ＭＳ Ｐゴシック" panose="020B0600070205080204" pitchFamily="34" charset="-128"/>
              </a:rPr>
              <a:t>Oppositionality and defiance</a:t>
            </a:r>
          </a:p>
          <a:p>
            <a:pPr lvl="1"/>
            <a:r>
              <a:rPr lang="en-US" altLang="en-US" sz="2400" dirty="0">
                <a:solidFill>
                  <a:schemeClr val="accent2"/>
                </a:solidFill>
                <a:ea typeface="ＭＳ Ｐゴシック" panose="020B0600070205080204" pitchFamily="34" charset="-128"/>
              </a:rPr>
              <a:t>Conduct problems (e.g., aggression, stealing)</a:t>
            </a:r>
          </a:p>
          <a:p>
            <a:pPr eaLnBrk="1" hangingPunct="1"/>
            <a:r>
              <a:rPr lang="en-US" altLang="en-US" sz="2800" dirty="0">
                <a:solidFill>
                  <a:schemeClr val="bg1">
                    <a:lumMod val="75000"/>
                  </a:schemeClr>
                </a:solidFill>
                <a:ea typeface="ＭＳ Ｐゴシック" panose="020B0600070205080204" pitchFamily="34" charset="-128"/>
              </a:rPr>
              <a:t>Use of alcohol/drugs</a:t>
            </a:r>
          </a:p>
          <a:p>
            <a:pPr eaLnBrk="1" hangingPunct="1"/>
            <a:r>
              <a:rPr lang="en-US" altLang="en-US" sz="2800" dirty="0">
                <a:solidFill>
                  <a:schemeClr val="bg1">
                    <a:lumMod val="75000"/>
                  </a:schemeClr>
                </a:solidFill>
                <a:ea typeface="ＭＳ Ｐゴシック" panose="020B0600070205080204" pitchFamily="34" charset="-128"/>
              </a:rPr>
              <a:t>Self-injurious behavior</a:t>
            </a:r>
          </a:p>
          <a:p>
            <a:endParaRPr lang="en-US" altLang="en-US" dirty="0">
              <a:ea typeface="ＭＳ Ｐゴシック" panose="020B0600070205080204" pitchFamily="34" charset="-128"/>
            </a:endParaRPr>
          </a:p>
          <a:p>
            <a:pPr marL="457200" lvl="1"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3310272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6EC8EAA-0B43-491F-AF0F-1281D1FFC0FB}"/>
              </a:ext>
            </a:extLst>
          </p:cNvPr>
          <p:cNvSpPr>
            <a:spLocks noGrp="1"/>
          </p:cNvSpPr>
          <p:nvPr>
            <p:ph type="title"/>
          </p:nvPr>
        </p:nvSpPr>
        <p:spPr/>
        <p:txBody>
          <a:bodyPr/>
          <a:lstStyle/>
          <a:p>
            <a:pPr eaLnBrk="1" hangingPunct="1"/>
            <a:r>
              <a:rPr lang="en-US" altLang="en-US" b="1" dirty="0"/>
              <a:t>Functional Behavioral Assessment</a:t>
            </a:r>
            <a:endParaRPr lang="en-US" altLang="en-US" b="1" dirty="0">
              <a:ea typeface="ＭＳ Ｐゴシック" panose="020B0600070205080204" pitchFamily="34" charset="-128"/>
            </a:endParaRPr>
          </a:p>
        </p:txBody>
      </p:sp>
      <p:sp>
        <p:nvSpPr>
          <p:cNvPr id="19459" name="Rectangle 3">
            <a:extLst>
              <a:ext uri="{FF2B5EF4-FFF2-40B4-BE49-F238E27FC236}">
                <a16:creationId xmlns:a16="http://schemas.microsoft.com/office/drawing/2014/main" id="{64C2D284-5371-4040-905A-BDA0C6314C7F}"/>
              </a:ext>
            </a:extLst>
          </p:cNvPr>
          <p:cNvSpPr>
            <a:spLocks noGrp="1"/>
          </p:cNvSpPr>
          <p:nvPr>
            <p:ph idx="1"/>
          </p:nvPr>
        </p:nvSpPr>
        <p:spPr/>
        <p:txBody>
          <a:bodyPr>
            <a:normAutofit fontScale="92500" lnSpcReduction="20000"/>
          </a:bodyPr>
          <a:lstStyle/>
          <a:p>
            <a:pPr eaLnBrk="1" hangingPunct="1"/>
            <a:r>
              <a:rPr lang="en-US" altLang="en-US" sz="2800" dirty="0">
                <a:ea typeface="ＭＳ Ｐゴシック" panose="020B0600070205080204" pitchFamily="34" charset="-128"/>
              </a:rPr>
              <a:t>Review of FBA</a:t>
            </a:r>
          </a:p>
          <a:p>
            <a:pPr lvl="1"/>
            <a:r>
              <a:rPr lang="en-US" altLang="en-US" sz="2400" dirty="0">
                <a:ea typeface="ＭＳ Ｐゴシック" panose="020B0600070205080204" pitchFamily="34" charset="-128"/>
              </a:rPr>
              <a:t>Helps us determine function of behavior </a:t>
            </a:r>
          </a:p>
          <a:p>
            <a:pPr lvl="1"/>
            <a:r>
              <a:rPr lang="en-US" altLang="en-US" sz="2400" dirty="0">
                <a:ea typeface="ＭＳ Ｐゴシック" panose="020B0600070205080204" pitchFamily="34" charset="-128"/>
              </a:rPr>
              <a:t>Clear case conceptualization leads to treatment planning</a:t>
            </a:r>
          </a:p>
          <a:p>
            <a:pPr lvl="1"/>
            <a:endParaRPr lang="en-US" altLang="en-US" sz="2400" dirty="0">
              <a:ea typeface="ＭＳ Ｐゴシック" panose="020B0600070205080204" pitchFamily="34" charset="-128"/>
            </a:endParaRPr>
          </a:p>
          <a:p>
            <a:pPr eaLnBrk="1" hangingPunct="1"/>
            <a:r>
              <a:rPr lang="en-US" altLang="en-US" sz="2800" dirty="0">
                <a:ea typeface="ＭＳ Ｐゴシック" panose="020B0600070205080204" pitchFamily="34" charset="-128"/>
              </a:rPr>
              <a:t>To determine the function of a child’s behavior, we need to know:</a:t>
            </a:r>
          </a:p>
          <a:p>
            <a:pPr lvl="1" eaLnBrk="1" hangingPunct="1"/>
            <a:r>
              <a:rPr lang="en-US" altLang="en-US" sz="2400" b="1" dirty="0">
                <a:solidFill>
                  <a:schemeClr val="hlink"/>
                </a:solidFill>
                <a:ea typeface="ＭＳ Ｐゴシック" panose="020B0600070205080204" pitchFamily="34" charset="-128"/>
              </a:rPr>
              <a:t>Antecedents: </a:t>
            </a:r>
            <a:r>
              <a:rPr lang="en-US" altLang="en-US" sz="2400" dirty="0">
                <a:solidFill>
                  <a:srgbClr val="FF0000"/>
                </a:solidFill>
                <a:ea typeface="ＭＳ Ｐゴシック" panose="020B0600070205080204" pitchFamily="34" charset="-128"/>
              </a:rPr>
              <a:t>Before</a:t>
            </a:r>
            <a:r>
              <a:rPr lang="en-US" altLang="en-US" sz="2400" dirty="0">
                <a:ea typeface="ＭＳ Ｐゴシック" panose="020B0600070205080204" pitchFamily="34" charset="-128"/>
              </a:rPr>
              <a:t> the behavior occurs</a:t>
            </a:r>
          </a:p>
          <a:p>
            <a:pPr lvl="1" eaLnBrk="1" hangingPunct="1"/>
            <a:r>
              <a:rPr lang="en-US" altLang="en-US" sz="2400" b="1" dirty="0">
                <a:solidFill>
                  <a:schemeClr val="hlink"/>
                </a:solidFill>
                <a:ea typeface="ＭＳ Ｐゴシック" panose="020B0600070205080204" pitchFamily="34" charset="-128"/>
              </a:rPr>
              <a:t>Behavior: </a:t>
            </a:r>
            <a:r>
              <a:rPr lang="en-US" altLang="en-US" sz="2400" dirty="0">
                <a:solidFill>
                  <a:srgbClr val="FF0000"/>
                </a:solidFill>
                <a:ea typeface="ＭＳ Ｐゴシック" panose="020B0600070205080204" pitchFamily="34" charset="-128"/>
              </a:rPr>
              <a:t>Actual</a:t>
            </a:r>
            <a:r>
              <a:rPr lang="en-US" altLang="en-US" sz="2400" b="1" dirty="0">
                <a:solidFill>
                  <a:schemeClr val="hlink"/>
                </a:solidFill>
                <a:ea typeface="ＭＳ Ｐゴシック" panose="020B0600070205080204" pitchFamily="34" charset="-128"/>
              </a:rPr>
              <a:t> </a:t>
            </a:r>
            <a:r>
              <a:rPr lang="en-US" altLang="en-US" sz="2400" dirty="0">
                <a:ea typeface="ＭＳ Ｐゴシック" panose="020B0600070205080204" pitchFamily="34" charset="-128"/>
              </a:rPr>
              <a:t>behavior</a:t>
            </a:r>
          </a:p>
          <a:p>
            <a:pPr lvl="1" eaLnBrk="1" hangingPunct="1"/>
            <a:r>
              <a:rPr lang="en-US" altLang="en-US" sz="2400" b="1" dirty="0">
                <a:solidFill>
                  <a:schemeClr val="hlink"/>
                </a:solidFill>
                <a:ea typeface="ＭＳ Ｐゴシック" panose="020B0600070205080204" pitchFamily="34" charset="-128"/>
              </a:rPr>
              <a:t>Consequences: </a:t>
            </a:r>
            <a:r>
              <a:rPr lang="en-US" altLang="en-US" sz="2400" dirty="0">
                <a:solidFill>
                  <a:srgbClr val="FF0000"/>
                </a:solidFill>
                <a:ea typeface="ＭＳ Ｐゴシック" panose="020B0600070205080204" pitchFamily="34" charset="-128"/>
              </a:rPr>
              <a:t>After</a:t>
            </a:r>
            <a:r>
              <a:rPr lang="en-US" altLang="en-US" sz="2400" dirty="0">
                <a:ea typeface="ＭＳ Ｐゴシック" panose="020B0600070205080204" pitchFamily="34" charset="-128"/>
              </a:rPr>
              <a:t> the behavior occurs</a:t>
            </a:r>
          </a:p>
          <a:p>
            <a:pPr lvl="1" eaLnBrk="1" hangingPunct="1"/>
            <a:endParaRPr lang="en-US" altLang="en-US" sz="2400" dirty="0">
              <a:ea typeface="ＭＳ Ｐゴシック" panose="020B0600070205080204" pitchFamily="34" charset="-128"/>
            </a:endParaRPr>
          </a:p>
          <a:p>
            <a:pPr eaLnBrk="1" hangingPunct="1"/>
            <a:r>
              <a:rPr lang="en-US" altLang="en-US" sz="2800" dirty="0">
                <a:ea typeface="ＭＳ Ｐゴシック" panose="020B0600070205080204" pitchFamily="34" charset="-128"/>
              </a:rPr>
              <a:t>Behavior that continues to occur is somehow being triggered and reinforced</a:t>
            </a:r>
          </a:p>
          <a:p>
            <a:pPr lvl="1"/>
            <a:r>
              <a:rPr lang="en-US" altLang="en-US" sz="2400" b="1" dirty="0">
                <a:solidFill>
                  <a:srgbClr val="00B0F0"/>
                </a:solidFill>
                <a:ea typeface="ＭＳ Ｐゴシック" panose="020B0600070205080204" pitchFamily="34" charset="-128"/>
              </a:rPr>
              <a:t>Trigger:</a:t>
            </a:r>
            <a:r>
              <a:rPr lang="en-US" altLang="en-US" sz="2400" dirty="0">
                <a:ea typeface="ＭＳ Ｐゴシック" panose="020B0600070205080204" pitchFamily="34" charset="-128"/>
              </a:rPr>
              <a:t> antecedent that reminds individuals of the trauma</a:t>
            </a:r>
          </a:p>
          <a:p>
            <a:pPr lvl="1"/>
            <a:r>
              <a:rPr lang="en-US" altLang="en-US" sz="2400" b="1" dirty="0">
                <a:solidFill>
                  <a:srgbClr val="00B0F0"/>
                </a:solidFill>
                <a:ea typeface="ＭＳ Ｐゴシック" panose="020B0600070205080204" pitchFamily="34" charset="-128"/>
              </a:rPr>
              <a:t>Reinforcer:</a:t>
            </a:r>
            <a:r>
              <a:rPr lang="en-US" altLang="en-US" sz="2400" dirty="0">
                <a:ea typeface="ＭＳ Ｐゴシック" panose="020B0600070205080204" pitchFamily="34" charset="-128"/>
              </a:rPr>
              <a:t> consequence that increases likelihood of misbehavior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459">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459">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6" name="Rectangle 22535">
            <a:extLst>
              <a:ext uri="{FF2B5EF4-FFF2-40B4-BE49-F238E27FC236}">
                <a16:creationId xmlns:a16="http://schemas.microsoft.com/office/drawing/2014/main" id="{85B9AB05-2A22-4BDA-B7D0-ECDC7B69F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0" name="Rectangle 2">
            <a:extLst>
              <a:ext uri="{FF2B5EF4-FFF2-40B4-BE49-F238E27FC236}">
                <a16:creationId xmlns:a16="http://schemas.microsoft.com/office/drawing/2014/main" id="{7FBE3073-2E5B-41D1-8B0D-C8700D8BEC29}"/>
              </a:ext>
            </a:extLst>
          </p:cNvPr>
          <p:cNvSpPr>
            <a:spLocks noGrp="1"/>
          </p:cNvSpPr>
          <p:nvPr>
            <p:ph type="title"/>
          </p:nvPr>
        </p:nvSpPr>
        <p:spPr>
          <a:xfrm>
            <a:off x="871442" y="685800"/>
            <a:ext cx="5038916" cy="1474666"/>
          </a:xfrm>
        </p:spPr>
        <p:txBody>
          <a:bodyPr anchor="b">
            <a:normAutofit/>
          </a:bodyPr>
          <a:lstStyle/>
          <a:p>
            <a:pPr algn="ctr" eaLnBrk="1" hangingPunct="1"/>
            <a:r>
              <a:rPr lang="en-US" altLang="en-US" sz="4800" b="1" dirty="0">
                <a:ea typeface="ＭＳ Ｐゴシック" panose="020B0600070205080204" pitchFamily="34" charset="-128"/>
              </a:rPr>
              <a:t>FBA: Antecedents</a:t>
            </a:r>
          </a:p>
        </p:txBody>
      </p:sp>
      <p:sp>
        <p:nvSpPr>
          <p:cNvPr id="22531" name="Rectangle 3">
            <a:extLst>
              <a:ext uri="{FF2B5EF4-FFF2-40B4-BE49-F238E27FC236}">
                <a16:creationId xmlns:a16="http://schemas.microsoft.com/office/drawing/2014/main" id="{1F7F7BA3-1524-48A1-9A32-B38F7774F54F}"/>
              </a:ext>
            </a:extLst>
          </p:cNvPr>
          <p:cNvSpPr>
            <a:spLocks noGrp="1"/>
          </p:cNvSpPr>
          <p:nvPr>
            <p:ph idx="1"/>
          </p:nvPr>
        </p:nvSpPr>
        <p:spPr>
          <a:xfrm>
            <a:off x="381000" y="2447336"/>
            <a:ext cx="5529358" cy="4156664"/>
          </a:xfrm>
        </p:spPr>
        <p:txBody>
          <a:bodyPr anchor="t">
            <a:normAutofit fontScale="92500" lnSpcReduction="10000"/>
          </a:bodyPr>
          <a:lstStyle/>
          <a:p>
            <a:pPr marL="0" indent="0" eaLnBrk="1" hangingPunct="1">
              <a:buNone/>
            </a:pPr>
            <a:r>
              <a:rPr lang="en-US" altLang="en-US" sz="2000" dirty="0">
                <a:ea typeface="ＭＳ Ｐゴシック" panose="020B0600070205080204" pitchFamily="34" charset="-128"/>
              </a:rPr>
              <a:t>There are three levels of antecedents</a:t>
            </a:r>
          </a:p>
          <a:p>
            <a:pPr marL="342900" indent="-342900">
              <a:buFont typeface="+mj-lt"/>
              <a:buAutoNum type="arabicPeriod"/>
            </a:pPr>
            <a:r>
              <a:rPr lang="en-US" altLang="en-US" sz="2400" u="sng" dirty="0">
                <a:ea typeface="ＭＳ Ｐゴシック" panose="020B0600070205080204" pitchFamily="34" charset="-128"/>
              </a:rPr>
              <a:t>Setting events</a:t>
            </a:r>
            <a:r>
              <a:rPr lang="en-US" altLang="en-US" sz="2400" dirty="0">
                <a:ea typeface="ＭＳ Ｐゴシック" panose="020B0600070205080204" pitchFamily="34" charset="-128"/>
              </a:rPr>
              <a:t>: Genetics/family history</a:t>
            </a:r>
          </a:p>
          <a:p>
            <a:pPr marL="342900" indent="-342900">
              <a:buFont typeface="+mj-lt"/>
              <a:buAutoNum type="arabicPeriod"/>
            </a:pPr>
            <a:r>
              <a:rPr lang="en-US" altLang="en-US" sz="2400" u="sng" dirty="0">
                <a:ea typeface="ＭＳ Ｐゴシック" panose="020B0600070205080204" pitchFamily="34" charset="-128"/>
              </a:rPr>
              <a:t>Setting events: </a:t>
            </a:r>
            <a:r>
              <a:rPr lang="en-US" altLang="en-US" sz="2400" dirty="0">
                <a:ea typeface="ＭＳ Ｐゴシック" panose="020B0600070205080204" pitchFamily="34" charset="-128"/>
              </a:rPr>
              <a:t>Client’s experiences/history</a:t>
            </a:r>
          </a:p>
          <a:p>
            <a:pPr marL="342900" indent="-342900">
              <a:buFont typeface="+mj-lt"/>
              <a:buAutoNum type="arabicPeriod"/>
            </a:pPr>
            <a:r>
              <a:rPr lang="en-US" altLang="en-US" sz="2400" u="sng" dirty="0">
                <a:ea typeface="ＭＳ Ｐゴシック" panose="020B0600070205080204" pitchFamily="34" charset="-128"/>
              </a:rPr>
              <a:t>Immediate antecedent; </a:t>
            </a:r>
            <a:r>
              <a:rPr lang="en-US" altLang="en-US" sz="2400" dirty="0">
                <a:ea typeface="ＭＳ Ｐゴシック" panose="020B0600070205080204" pitchFamily="34" charset="-128"/>
              </a:rPr>
              <a:t>in trauma work, consider all triggers</a:t>
            </a:r>
          </a:p>
          <a:p>
            <a:pPr marL="800100" lvl="2" indent="-342900"/>
            <a:r>
              <a:rPr lang="en-US" altLang="en-US" dirty="0">
                <a:ea typeface="ＭＳ Ｐゴシック" panose="020B0600070205080204" pitchFamily="34" charset="-128"/>
              </a:rPr>
              <a:t>Person, place or thing that reminds</a:t>
            </a:r>
          </a:p>
          <a:p>
            <a:pPr marL="800100" lvl="2" indent="-342900"/>
            <a:r>
              <a:rPr lang="en-US" altLang="en-US" dirty="0">
                <a:ea typeface="ＭＳ Ｐゴシック" panose="020B0600070205080204" pitchFamily="34" charset="-128"/>
              </a:rPr>
              <a:t>Thought or feeling that reminds</a:t>
            </a:r>
          </a:p>
          <a:p>
            <a:pPr marL="800100" lvl="2" indent="-342900"/>
            <a:r>
              <a:rPr lang="en-US" altLang="en-US" dirty="0">
                <a:ea typeface="ＭＳ Ｐゴシック" panose="020B0600070205080204" pitchFamily="34" charset="-128"/>
              </a:rPr>
              <a:t>Sights</a:t>
            </a:r>
          </a:p>
          <a:p>
            <a:pPr marL="800100" lvl="2" indent="-342900"/>
            <a:r>
              <a:rPr lang="en-US" altLang="en-US" dirty="0">
                <a:ea typeface="ＭＳ Ｐゴシック" panose="020B0600070205080204" pitchFamily="34" charset="-128"/>
              </a:rPr>
              <a:t>Sounds</a:t>
            </a:r>
          </a:p>
          <a:p>
            <a:pPr marL="800100" lvl="2" indent="-342900"/>
            <a:r>
              <a:rPr lang="en-US" altLang="en-US" dirty="0">
                <a:ea typeface="ＭＳ Ｐゴシック" panose="020B0600070205080204" pitchFamily="34" charset="-128"/>
              </a:rPr>
              <a:t>Smells</a:t>
            </a:r>
          </a:p>
          <a:p>
            <a:pPr marL="800100" lvl="2" indent="-342900"/>
            <a:r>
              <a:rPr lang="en-US" altLang="en-US" dirty="0">
                <a:ea typeface="ＭＳ Ｐゴシック" panose="020B0600070205080204" pitchFamily="34" charset="-128"/>
              </a:rPr>
              <a:t>Tastes</a:t>
            </a:r>
          </a:p>
          <a:p>
            <a:pPr marL="800100" lvl="2" indent="-342900"/>
            <a:r>
              <a:rPr lang="en-US" altLang="en-US" dirty="0">
                <a:ea typeface="ＭＳ Ｐゴシック" panose="020B0600070205080204" pitchFamily="34" charset="-128"/>
              </a:rPr>
              <a:t>Touches</a:t>
            </a:r>
          </a:p>
          <a:p>
            <a:pPr marL="457200" lvl="1" indent="0" eaLnBrk="1" hangingPunct="1">
              <a:buNone/>
            </a:pPr>
            <a:endParaRPr lang="en-US" altLang="en-US" sz="2000" dirty="0">
              <a:ea typeface="ＭＳ Ｐゴシック" panose="020B0600070205080204" pitchFamily="34" charset="-128"/>
            </a:endParaRPr>
          </a:p>
        </p:txBody>
      </p:sp>
      <p:sp>
        <p:nvSpPr>
          <p:cNvPr id="22538" name="Rectangle 22537">
            <a:extLst>
              <a:ext uri="{FF2B5EF4-FFF2-40B4-BE49-F238E27FC236}">
                <a16:creationId xmlns:a16="http://schemas.microsoft.com/office/drawing/2014/main" id="{D9759409-BDF8-4BFD-9AF3-4B5C04C2A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puzzle with a red question mark on top&#10;&#10;">
            <a:extLst>
              <a:ext uri="{FF2B5EF4-FFF2-40B4-BE49-F238E27FC236}">
                <a16:creationId xmlns:a16="http://schemas.microsoft.com/office/drawing/2014/main" id="{6D3C7CDC-9C52-1A02-4A3C-D4E339B3A1DD}"/>
              </a:ext>
            </a:extLst>
          </p:cNvPr>
          <p:cNvPicPr>
            <a:picLocks noChangeAspect="1"/>
          </p:cNvPicPr>
          <p:nvPr/>
        </p:nvPicPr>
        <p:blipFill rotWithShape="1">
          <a:blip r:embed="rId3"/>
          <a:srcRect l="3935" r="4004" b="1"/>
          <a:stretch/>
        </p:blipFill>
        <p:spPr>
          <a:xfrm>
            <a:off x="7461069" y="685801"/>
            <a:ext cx="4117787" cy="5486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1">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8C9C-F9CE-C540-2C93-3095A1CC62E2}"/>
              </a:ext>
            </a:extLst>
          </p:cNvPr>
          <p:cNvSpPr>
            <a:spLocks noGrp="1"/>
          </p:cNvSpPr>
          <p:nvPr>
            <p:ph type="title"/>
          </p:nvPr>
        </p:nvSpPr>
        <p:spPr>
          <a:xfrm>
            <a:off x="839788" y="-1325563"/>
            <a:ext cx="10515600" cy="1325563"/>
          </a:xfrm>
        </p:spPr>
        <p:txBody>
          <a:bodyPr vert="horz" lIns="91440" tIns="45720" rIns="91440" bIns="45720" rtlCol="0" anchor="b">
            <a:normAutofit/>
          </a:bodyPr>
          <a:lstStyle/>
          <a:p>
            <a:r>
              <a:rPr lang="en-US" dirty="0"/>
              <a:t>Setting events and antecedents</a:t>
            </a:r>
          </a:p>
        </p:txBody>
      </p:sp>
      <p:sp>
        <p:nvSpPr>
          <p:cNvPr id="5" name="Text Placeholder 4">
            <a:extLst>
              <a:ext uri="{FF2B5EF4-FFF2-40B4-BE49-F238E27FC236}">
                <a16:creationId xmlns:a16="http://schemas.microsoft.com/office/drawing/2014/main" id="{7182A49A-35B0-2A4E-A4FA-13DD4E3A9A33}"/>
              </a:ext>
            </a:extLst>
          </p:cNvPr>
          <p:cNvSpPr>
            <a:spLocks noGrp="1"/>
          </p:cNvSpPr>
          <p:nvPr>
            <p:ph type="body" idx="1"/>
          </p:nvPr>
        </p:nvSpPr>
        <p:spPr>
          <a:xfrm>
            <a:off x="839788" y="983933"/>
            <a:ext cx="5157787" cy="823912"/>
          </a:xfrm>
          <a:solidFill>
            <a:schemeClr val="accent2"/>
          </a:solidFill>
        </p:spPr>
        <p:txBody>
          <a:bodyPr anchor="ctr">
            <a:normAutofit/>
          </a:bodyPr>
          <a:lstStyle/>
          <a:p>
            <a:pPr algn="ctr"/>
            <a:r>
              <a:rPr lang="en-US" sz="3200" dirty="0"/>
              <a:t>Setting Event</a:t>
            </a:r>
          </a:p>
        </p:txBody>
      </p:sp>
      <p:sp>
        <p:nvSpPr>
          <p:cNvPr id="6" name="Content Placeholder 5">
            <a:extLst>
              <a:ext uri="{FF2B5EF4-FFF2-40B4-BE49-F238E27FC236}">
                <a16:creationId xmlns:a16="http://schemas.microsoft.com/office/drawing/2014/main" id="{6E6230DE-703E-BD4B-BCC4-3DCE9A7A54A1}"/>
              </a:ext>
            </a:extLst>
          </p:cNvPr>
          <p:cNvSpPr>
            <a:spLocks noGrp="1"/>
          </p:cNvSpPr>
          <p:nvPr>
            <p:ph sz="half" idx="2"/>
          </p:nvPr>
        </p:nvSpPr>
        <p:spPr>
          <a:xfrm>
            <a:off x="839788" y="1807845"/>
            <a:ext cx="5157787" cy="3684588"/>
          </a:xfrm>
        </p:spPr>
        <p:txBody>
          <a:bodyPr>
            <a:normAutofit lnSpcReduction="10000"/>
          </a:bodyPr>
          <a:lstStyle/>
          <a:p>
            <a:r>
              <a:rPr lang="en-US" dirty="0"/>
              <a:t>Lack of sleep</a:t>
            </a:r>
          </a:p>
          <a:p>
            <a:r>
              <a:rPr lang="en-US" dirty="0"/>
              <a:t>Hunger</a:t>
            </a:r>
          </a:p>
          <a:p>
            <a:r>
              <a:rPr lang="en-US" dirty="0"/>
              <a:t>Fatigue</a:t>
            </a:r>
          </a:p>
          <a:p>
            <a:r>
              <a:rPr lang="en-US" dirty="0"/>
              <a:t>Anxiety</a:t>
            </a:r>
          </a:p>
          <a:p>
            <a:r>
              <a:rPr lang="en-US" dirty="0"/>
              <a:t>Preferences</a:t>
            </a:r>
          </a:p>
          <a:p>
            <a:r>
              <a:rPr lang="en-US" dirty="0"/>
              <a:t>Past events (fight on the bus)</a:t>
            </a:r>
          </a:p>
          <a:p>
            <a:r>
              <a:rPr lang="en-US" b="1" dirty="0">
                <a:solidFill>
                  <a:schemeClr val="accent2"/>
                </a:solidFill>
              </a:rPr>
              <a:t>Trauma history</a:t>
            </a:r>
          </a:p>
          <a:p>
            <a:endParaRPr lang="en-US" dirty="0"/>
          </a:p>
          <a:p>
            <a:endParaRPr lang="en-US" dirty="0"/>
          </a:p>
        </p:txBody>
      </p:sp>
      <p:sp>
        <p:nvSpPr>
          <p:cNvPr id="7" name="Text Placeholder 6">
            <a:extLst>
              <a:ext uri="{FF2B5EF4-FFF2-40B4-BE49-F238E27FC236}">
                <a16:creationId xmlns:a16="http://schemas.microsoft.com/office/drawing/2014/main" id="{1EF3AE48-782C-134A-AFDF-F5E8C8FAEF6E}"/>
              </a:ext>
            </a:extLst>
          </p:cNvPr>
          <p:cNvSpPr>
            <a:spLocks noGrp="1"/>
          </p:cNvSpPr>
          <p:nvPr>
            <p:ph type="body" sz="quarter" idx="3"/>
          </p:nvPr>
        </p:nvSpPr>
        <p:spPr>
          <a:xfrm>
            <a:off x="6172200" y="983933"/>
            <a:ext cx="5183188" cy="823912"/>
          </a:xfrm>
          <a:solidFill>
            <a:srgbClr val="C00000"/>
          </a:solidFill>
        </p:spPr>
        <p:txBody>
          <a:bodyPr anchor="ctr">
            <a:normAutofit/>
          </a:bodyPr>
          <a:lstStyle/>
          <a:p>
            <a:pPr algn="ctr"/>
            <a:r>
              <a:rPr lang="en-US" sz="3200" dirty="0">
                <a:solidFill>
                  <a:schemeClr val="bg1"/>
                </a:solidFill>
              </a:rPr>
              <a:t>Antecedents</a:t>
            </a:r>
          </a:p>
        </p:txBody>
      </p:sp>
      <p:sp>
        <p:nvSpPr>
          <p:cNvPr id="8" name="Content Placeholder 7">
            <a:extLst>
              <a:ext uri="{FF2B5EF4-FFF2-40B4-BE49-F238E27FC236}">
                <a16:creationId xmlns:a16="http://schemas.microsoft.com/office/drawing/2014/main" id="{24AEA892-3F66-6C4D-90B6-851958E1515C}"/>
              </a:ext>
            </a:extLst>
          </p:cNvPr>
          <p:cNvSpPr>
            <a:spLocks noGrp="1"/>
          </p:cNvSpPr>
          <p:nvPr>
            <p:ph sz="quarter" idx="4"/>
          </p:nvPr>
        </p:nvSpPr>
        <p:spPr>
          <a:xfrm>
            <a:off x="6172200" y="1807845"/>
            <a:ext cx="5183188" cy="3684588"/>
          </a:xfrm>
        </p:spPr>
        <p:txBody>
          <a:bodyPr>
            <a:normAutofit lnSpcReduction="10000"/>
          </a:bodyPr>
          <a:lstStyle/>
          <a:p>
            <a:r>
              <a:rPr lang="en-US" dirty="0"/>
              <a:t>Given a direction</a:t>
            </a:r>
          </a:p>
          <a:p>
            <a:r>
              <a:rPr lang="en-US" dirty="0"/>
              <a:t>Demand</a:t>
            </a:r>
          </a:p>
          <a:p>
            <a:r>
              <a:rPr lang="en-US" dirty="0"/>
              <a:t>Lack of peer access</a:t>
            </a:r>
          </a:p>
          <a:p>
            <a:r>
              <a:rPr lang="en-US" dirty="0"/>
              <a:t>Presence of  preferred adults/peers</a:t>
            </a:r>
          </a:p>
          <a:p>
            <a:r>
              <a:rPr lang="en-US" dirty="0"/>
              <a:t>Class subject</a:t>
            </a:r>
          </a:p>
          <a:p>
            <a:r>
              <a:rPr lang="en-US" b="1" dirty="0">
                <a:solidFill>
                  <a:srgbClr val="C00000"/>
                </a:solidFill>
              </a:rPr>
              <a:t>A memory of a past event</a:t>
            </a:r>
          </a:p>
          <a:p>
            <a:r>
              <a:rPr lang="en-US" b="1" dirty="0">
                <a:solidFill>
                  <a:srgbClr val="C00000"/>
                </a:solidFill>
              </a:rPr>
              <a:t>A smile</a:t>
            </a:r>
          </a:p>
        </p:txBody>
      </p:sp>
    </p:spTree>
    <p:extLst>
      <p:ext uri="{BB962C8B-B14F-4D97-AF65-F5344CB8AC3E}">
        <p14:creationId xmlns:p14="http://schemas.microsoft.com/office/powerpoint/2010/main" val="2167457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A20C4-C183-E944-99D1-82B90F057D5A}"/>
              </a:ext>
            </a:extLst>
          </p:cNvPr>
          <p:cNvSpPr>
            <a:spLocks noGrp="1"/>
          </p:cNvSpPr>
          <p:nvPr>
            <p:ph type="title"/>
          </p:nvPr>
        </p:nvSpPr>
        <p:spPr/>
        <p:txBody>
          <a:bodyPr/>
          <a:lstStyle/>
          <a:p>
            <a:r>
              <a:rPr lang="en-US" b="1" dirty="0">
                <a:solidFill>
                  <a:schemeClr val="accent4"/>
                </a:solidFill>
              </a:rPr>
              <a:t>Affective Trauma Symptoms </a:t>
            </a:r>
            <a:endParaRPr lang="en-US" dirty="0">
              <a:solidFill>
                <a:schemeClr val="accent4"/>
              </a:solidFill>
            </a:endParaRPr>
          </a:p>
        </p:txBody>
      </p:sp>
      <p:sp>
        <p:nvSpPr>
          <p:cNvPr id="3" name="Content Placeholder 2">
            <a:extLst>
              <a:ext uri="{FF2B5EF4-FFF2-40B4-BE49-F238E27FC236}">
                <a16:creationId xmlns:a16="http://schemas.microsoft.com/office/drawing/2014/main" id="{F26CB654-1F61-C746-8F30-0579DF2D2C32}"/>
              </a:ext>
            </a:extLst>
          </p:cNvPr>
          <p:cNvSpPr>
            <a:spLocks noGrp="1"/>
          </p:cNvSpPr>
          <p:nvPr>
            <p:ph idx="1"/>
          </p:nvPr>
        </p:nvSpPr>
        <p:spPr/>
        <p:txBody>
          <a:bodyPr>
            <a:normAutofit/>
          </a:bodyPr>
          <a:lstStyle/>
          <a:p>
            <a:r>
              <a:rPr lang="en-US" sz="4400" dirty="0">
                <a:solidFill>
                  <a:schemeClr val="bg1"/>
                </a:solidFill>
              </a:rPr>
              <a:t>Fear</a:t>
            </a:r>
          </a:p>
          <a:p>
            <a:r>
              <a:rPr lang="en-US" sz="4400" dirty="0">
                <a:solidFill>
                  <a:schemeClr val="bg1"/>
                </a:solidFill>
              </a:rPr>
              <a:t>Sadness</a:t>
            </a:r>
          </a:p>
          <a:p>
            <a:r>
              <a:rPr lang="en-US" sz="4400" dirty="0">
                <a:solidFill>
                  <a:schemeClr val="bg1"/>
                </a:solidFill>
              </a:rPr>
              <a:t>Anger</a:t>
            </a:r>
          </a:p>
          <a:p>
            <a:r>
              <a:rPr lang="en-US" sz="4400" dirty="0">
                <a:solidFill>
                  <a:schemeClr val="bg1"/>
                </a:solidFill>
              </a:rPr>
              <a:t>Worry</a:t>
            </a:r>
          </a:p>
          <a:p>
            <a:r>
              <a:rPr lang="en-US" sz="4400" dirty="0">
                <a:solidFill>
                  <a:schemeClr val="bg1"/>
                </a:solidFill>
              </a:rPr>
              <a:t>Affective dysregulation </a:t>
            </a:r>
            <a:endParaRPr lang="en-US" sz="4400" dirty="0">
              <a:solidFill>
                <a:schemeClr val="bg1"/>
              </a:solidFill>
              <a:effectLst/>
            </a:endParaRPr>
          </a:p>
          <a:p>
            <a:endParaRPr lang="en-US" sz="4400" dirty="0">
              <a:solidFill>
                <a:schemeClr val="bg1"/>
              </a:solidFill>
            </a:endParaRPr>
          </a:p>
        </p:txBody>
      </p:sp>
    </p:spTree>
    <p:extLst>
      <p:ext uri="{BB962C8B-B14F-4D97-AF65-F5344CB8AC3E}">
        <p14:creationId xmlns:p14="http://schemas.microsoft.com/office/powerpoint/2010/main" val="411944668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D4329F9-D083-481C-B575-189374A240D8}"/>
              </a:ext>
            </a:extLst>
          </p:cNvPr>
          <p:cNvSpPr>
            <a:spLocks noGrp="1"/>
          </p:cNvSpPr>
          <p:nvPr>
            <p:ph type="title"/>
          </p:nvPr>
        </p:nvSpPr>
        <p:spPr>
          <a:xfrm>
            <a:off x="5868557" y="1138036"/>
            <a:ext cx="5444382" cy="1402470"/>
          </a:xfrm>
        </p:spPr>
        <p:txBody>
          <a:bodyPr anchor="t">
            <a:normAutofit/>
          </a:bodyPr>
          <a:lstStyle/>
          <a:p>
            <a:pPr eaLnBrk="1" hangingPunct="1"/>
            <a:r>
              <a:rPr lang="en-US" altLang="en-US" b="1" dirty="0">
                <a:ea typeface="ＭＳ Ｐゴシック" panose="020B0600070205080204" pitchFamily="34" charset="-128"/>
              </a:rPr>
              <a:t>FBA: Consequences</a:t>
            </a:r>
          </a:p>
        </p:txBody>
      </p:sp>
      <p:pic>
        <p:nvPicPr>
          <p:cNvPr id="24581" name="Picture 24580" descr="Wood human figure">
            <a:extLst>
              <a:ext uri="{FF2B5EF4-FFF2-40B4-BE49-F238E27FC236}">
                <a16:creationId xmlns:a16="http://schemas.microsoft.com/office/drawing/2014/main" id="{25D1E1A2-B6DA-4170-35EB-540ADD818FB0}"/>
              </a:ext>
            </a:extLst>
          </p:cNvPr>
          <p:cNvPicPr>
            <a:picLocks noChangeAspect="1"/>
          </p:cNvPicPr>
          <p:nvPr/>
        </p:nvPicPr>
        <p:blipFill rotWithShape="1">
          <a:blip r:embed="rId2"/>
          <a:srcRect r="49862" b="-1"/>
          <a:stretch/>
        </p:blipFill>
        <p:spPr>
          <a:xfrm>
            <a:off x="-1" y="10"/>
            <a:ext cx="5151179" cy="6857990"/>
          </a:xfrm>
          <a:prstGeom prst="rect">
            <a:avLst/>
          </a:prstGeom>
        </p:spPr>
      </p:pic>
      <p:cxnSp>
        <p:nvCxnSpPr>
          <p:cNvPr id="24585" name="Straight Connector 2458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579" name="Rectangle 3">
            <a:extLst>
              <a:ext uri="{FF2B5EF4-FFF2-40B4-BE49-F238E27FC236}">
                <a16:creationId xmlns:a16="http://schemas.microsoft.com/office/drawing/2014/main" id="{04EB0198-B3DA-411E-8EA8-804F42BE74B3}"/>
              </a:ext>
            </a:extLst>
          </p:cNvPr>
          <p:cNvSpPr>
            <a:spLocks noGrp="1"/>
          </p:cNvSpPr>
          <p:nvPr>
            <p:ph idx="1"/>
          </p:nvPr>
        </p:nvSpPr>
        <p:spPr>
          <a:xfrm>
            <a:off x="5868557" y="2551176"/>
            <a:ext cx="5444382" cy="3591207"/>
          </a:xfrm>
        </p:spPr>
        <p:txBody>
          <a:bodyPr>
            <a:normAutofit/>
          </a:bodyPr>
          <a:lstStyle/>
          <a:p>
            <a:r>
              <a:rPr lang="en-US" altLang="en-US" sz="2400" dirty="0">
                <a:ea typeface="ＭＳ Ｐゴシック" panose="020B0600070205080204" pitchFamily="34" charset="-128"/>
              </a:rPr>
              <a:t>What happens after the behavior occurs?</a:t>
            </a:r>
          </a:p>
          <a:p>
            <a:r>
              <a:rPr lang="en-US" altLang="en-US" sz="2400" dirty="0">
                <a:ea typeface="ＭＳ Ｐゴシック" panose="020B0600070205080204" pitchFamily="34" charset="-128"/>
              </a:rPr>
              <a:t>How does </a:t>
            </a:r>
            <a:r>
              <a:rPr lang="en-US" altLang="en-US" sz="2400" dirty="0">
                <a:solidFill>
                  <a:schemeClr val="accent2"/>
                </a:solidFill>
                <a:ea typeface="ＭＳ Ｐゴシック" panose="020B0600070205080204" pitchFamily="34" charset="-128"/>
              </a:rPr>
              <a:t>the individual feel</a:t>
            </a:r>
            <a:r>
              <a:rPr lang="en-US" altLang="en-US" sz="2400" dirty="0">
                <a:ea typeface="ＭＳ Ｐゴシック" panose="020B0600070205080204" pitchFamily="34" charset="-128"/>
              </a:rPr>
              <a:t> about the behavior that occurs?</a:t>
            </a:r>
          </a:p>
          <a:p>
            <a:r>
              <a:rPr lang="en-US" altLang="en-US" sz="2400" dirty="0">
                <a:ea typeface="ＭＳ Ｐゴシック" panose="020B0600070205080204" pitchFamily="34" charset="-128"/>
              </a:rPr>
              <a:t>What do other people (e.g., teachers, parents) do when the behavior occurs?</a:t>
            </a:r>
          </a:p>
          <a:p>
            <a:r>
              <a:rPr lang="en-US" altLang="en-US" sz="2400" dirty="0">
                <a:ea typeface="ＭＳ Ｐゴシック" panose="020B0600070205080204" pitchFamily="34" charset="-128"/>
              </a:rPr>
              <a:t>What does the individual get, or get out of, following the behavior?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9D84AFA-BCF3-4CB3-ABFC-FCD974CB5F9B}"/>
              </a:ext>
            </a:extLst>
          </p:cNvPr>
          <p:cNvSpPr>
            <a:spLocks noGrp="1"/>
          </p:cNvSpPr>
          <p:nvPr>
            <p:ph type="title"/>
          </p:nvPr>
        </p:nvSpPr>
        <p:spPr/>
        <p:txBody>
          <a:bodyPr>
            <a:normAutofit/>
          </a:bodyPr>
          <a:lstStyle/>
          <a:p>
            <a:r>
              <a:rPr lang="en-US" altLang="en-US" sz="4200" b="1" dirty="0">
                <a:ea typeface="ＭＳ Ｐゴシック" panose="020B0600070205080204" pitchFamily="34" charset="-128"/>
                <a:cs typeface="Arial" panose="020B0604020202020204" pitchFamily="34" charset="0"/>
              </a:rPr>
              <a:t>Common Functions in Traumatized Individuals</a:t>
            </a:r>
          </a:p>
        </p:txBody>
      </p:sp>
      <p:graphicFrame>
        <p:nvGraphicFramePr>
          <p:cNvPr id="25605" name="Rectangle 3" descr="A visual is shown. On the left are three boxes with common functions in traumatized individuals and next to the boxes on the right is an example. The first box says avoidance of people, places, things. The example is an individual with history of sexual abuse by karate teacher refuses to enter the dojo. The second box is avoidance of feelings/ thoughts. The example is teen who has PTSD secondar to peer assult smokes marijuana before going to school. The third box is release of anger and anxiety. The example is latency-age child with history of family violence tantrums when she sees adults argue.">
            <a:extLst>
              <a:ext uri="{FF2B5EF4-FFF2-40B4-BE49-F238E27FC236}">
                <a16:creationId xmlns:a16="http://schemas.microsoft.com/office/drawing/2014/main" id="{3655ED0D-64E2-FD79-BCB6-EB4AF33665EB}"/>
              </a:ext>
            </a:extLst>
          </p:cNvPr>
          <p:cNvGraphicFramePr>
            <a:graphicFrameLocks noGrp="1"/>
          </p:cNvGraphicFramePr>
          <p:nvPr>
            <p:ph idx="1"/>
            <p:extLst>
              <p:ext uri="{D42A27DB-BD31-4B8C-83A1-F6EECF244321}">
                <p14:modId xmlns:p14="http://schemas.microsoft.com/office/powerpoint/2010/main" val="40705976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49ECFB2-18CC-4E53-98E8-7D7301AF66EF}"/>
              </a:ext>
            </a:extLst>
          </p:cNvPr>
          <p:cNvSpPr>
            <a:spLocks noGrp="1"/>
          </p:cNvSpPr>
          <p:nvPr>
            <p:ph type="title"/>
          </p:nvPr>
        </p:nvSpPr>
        <p:spPr>
          <a:xfrm>
            <a:off x="616687" y="152401"/>
            <a:ext cx="11100391" cy="1211263"/>
          </a:xfrm>
        </p:spPr>
        <p:txBody>
          <a:bodyPr/>
          <a:lstStyle/>
          <a:p>
            <a:pPr algn="ctr"/>
            <a:r>
              <a:rPr lang="en-US" altLang="en-US" sz="3600" b="1" dirty="0">
                <a:ea typeface="ＭＳ Ｐゴシック" panose="020B0600070205080204" pitchFamily="34" charset="-128"/>
              </a:rPr>
              <a:t>Sample FBA</a:t>
            </a:r>
            <a:endParaRPr lang="en-US" altLang="en-US" sz="3600" b="1" dirty="0">
              <a:latin typeface="Comic Sans MS" panose="030F0702030302020204" pitchFamily="66" charset="0"/>
              <a:ea typeface="ＭＳ Ｐゴシック" panose="020B0600070205080204" pitchFamily="34" charset="-128"/>
            </a:endParaRPr>
          </a:p>
        </p:txBody>
      </p:sp>
      <p:sp>
        <p:nvSpPr>
          <p:cNvPr id="26627" name="AutoShape 3" descr="Antecedents, behavior, consequences visual. Under antecedents are three boxes with space to write. They're labeled A one, A two, and A three. An arrow points from antecedents to behavior. Under behavior is a triangle which says emotional outbursts; oppositionality; fighting with peers. An arrow points from behavior to consequences. Under consequences is a box titled positive, with space to write. Another box titled negative has space to write.">
            <a:extLst>
              <a:ext uri="{FF2B5EF4-FFF2-40B4-BE49-F238E27FC236}">
                <a16:creationId xmlns:a16="http://schemas.microsoft.com/office/drawing/2014/main" id="{E71209D6-8620-4503-8D09-388CB8DF6153}"/>
              </a:ext>
            </a:extLst>
          </p:cNvPr>
          <p:cNvSpPr>
            <a:spLocks noChangeAspect="1" noChangeArrowheads="1"/>
          </p:cNvSpPr>
          <p:nvPr/>
        </p:nvSpPr>
        <p:spPr bwMode="auto">
          <a:xfrm>
            <a:off x="1981200" y="1447800"/>
            <a:ext cx="868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28" name="Text Box 4">
            <a:extLst>
              <a:ext uri="{FF2B5EF4-FFF2-40B4-BE49-F238E27FC236}">
                <a16:creationId xmlns:a16="http://schemas.microsoft.com/office/drawing/2014/main" id="{15DFD245-538D-413F-9287-4A08B508D372}"/>
              </a:ext>
              <a:ext uri="{C183D7F6-B498-43B3-948B-1728B52AA6E4}">
                <adec:decorative xmlns:adec="http://schemas.microsoft.com/office/drawing/2017/decorative" val="1"/>
              </a:ext>
            </a:extLst>
          </p:cNvPr>
          <p:cNvSpPr txBox="1">
            <a:spLocks noChangeArrowheads="1"/>
          </p:cNvSpPr>
          <p:nvPr/>
        </p:nvSpPr>
        <p:spPr bwMode="auto">
          <a:xfrm>
            <a:off x="1790700" y="16637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800080"/>
                </a:solidFill>
              </a:rPr>
              <a:t>A</a:t>
            </a:r>
            <a:r>
              <a:rPr lang="en-US" altLang="en-US" sz="3200" b="1"/>
              <a:t>ntecedents</a:t>
            </a:r>
          </a:p>
        </p:txBody>
      </p:sp>
      <p:sp>
        <p:nvSpPr>
          <p:cNvPr id="26629" name="Text Box 5">
            <a:extLst>
              <a:ext uri="{FF2B5EF4-FFF2-40B4-BE49-F238E27FC236}">
                <a16:creationId xmlns:a16="http://schemas.microsoft.com/office/drawing/2014/main" id="{D6AA752D-32A8-4283-9A58-42C81AFBA717}"/>
              </a:ext>
              <a:ext uri="{C183D7F6-B498-43B3-948B-1728B52AA6E4}">
                <adec:decorative xmlns:adec="http://schemas.microsoft.com/office/drawing/2017/decorative" val="1"/>
              </a:ext>
            </a:extLst>
          </p:cNvPr>
          <p:cNvSpPr txBox="1">
            <a:spLocks noChangeArrowheads="1"/>
          </p:cNvSpPr>
          <p:nvPr/>
        </p:nvSpPr>
        <p:spPr bwMode="auto">
          <a:xfrm>
            <a:off x="4267200" y="16764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800080"/>
                </a:solidFill>
              </a:rPr>
              <a:t>B</a:t>
            </a:r>
            <a:r>
              <a:rPr lang="en-US" altLang="en-US" sz="3200" b="1"/>
              <a:t>ehavior</a:t>
            </a:r>
          </a:p>
        </p:txBody>
      </p:sp>
      <p:sp>
        <p:nvSpPr>
          <p:cNvPr id="26630" name="Text Box 6">
            <a:extLst>
              <a:ext uri="{FF2B5EF4-FFF2-40B4-BE49-F238E27FC236}">
                <a16:creationId xmlns:a16="http://schemas.microsoft.com/office/drawing/2014/main" id="{70ED579B-5159-49B1-A893-32B54B88BAE7}"/>
              </a:ext>
              <a:ext uri="{C183D7F6-B498-43B3-948B-1728B52AA6E4}">
                <adec:decorative xmlns:adec="http://schemas.microsoft.com/office/drawing/2017/decorative" val="1"/>
              </a:ext>
            </a:extLst>
          </p:cNvPr>
          <p:cNvSpPr txBox="1">
            <a:spLocks noChangeArrowheads="1"/>
          </p:cNvSpPr>
          <p:nvPr/>
        </p:nvSpPr>
        <p:spPr bwMode="auto">
          <a:xfrm>
            <a:off x="7391400" y="1697038"/>
            <a:ext cx="3221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800080"/>
                </a:solidFill>
              </a:rPr>
              <a:t>C</a:t>
            </a:r>
            <a:r>
              <a:rPr lang="en-US" altLang="en-US" sz="3200" b="1"/>
              <a:t>onsequences</a:t>
            </a:r>
          </a:p>
        </p:txBody>
      </p:sp>
      <p:sp>
        <p:nvSpPr>
          <p:cNvPr id="26631" name="AutoShape 7">
            <a:extLst>
              <a:ext uri="{FF2B5EF4-FFF2-40B4-BE49-F238E27FC236}">
                <a16:creationId xmlns:a16="http://schemas.microsoft.com/office/drawing/2014/main" id="{8534C2DB-C797-4B4A-89E4-DF398D74FFB7}"/>
              </a:ext>
              <a:ext uri="{C183D7F6-B498-43B3-948B-1728B52AA6E4}">
                <adec:decorative xmlns:adec="http://schemas.microsoft.com/office/drawing/2017/decorative" val="1"/>
              </a:ext>
            </a:extLst>
          </p:cNvPr>
          <p:cNvSpPr>
            <a:spLocks noChangeArrowheads="1"/>
          </p:cNvSpPr>
          <p:nvPr/>
        </p:nvSpPr>
        <p:spPr bwMode="auto">
          <a:xfrm>
            <a:off x="4191001" y="4038601"/>
            <a:ext cx="976313" cy="409575"/>
          </a:xfrm>
          <a:prstGeom prst="rightArrow">
            <a:avLst>
              <a:gd name="adj1" fmla="val 50000"/>
              <a:gd name="adj2" fmla="val 59593"/>
            </a:avLst>
          </a:prstGeom>
          <a:solidFill>
            <a:srgbClr val="00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32" name="Rectangle 9">
            <a:extLst>
              <a:ext uri="{FF2B5EF4-FFF2-40B4-BE49-F238E27FC236}">
                <a16:creationId xmlns:a16="http://schemas.microsoft.com/office/drawing/2014/main" id="{20AE40CD-6418-4D3A-935F-2C285572EA93}"/>
              </a:ext>
              <a:ext uri="{C183D7F6-B498-43B3-948B-1728B52AA6E4}">
                <adec:decorative xmlns:adec="http://schemas.microsoft.com/office/drawing/2017/decorative" val="1"/>
              </a:ext>
            </a:extLst>
          </p:cNvPr>
          <p:cNvSpPr>
            <a:spLocks noChangeArrowheads="1"/>
          </p:cNvSpPr>
          <p:nvPr/>
        </p:nvSpPr>
        <p:spPr bwMode="auto">
          <a:xfrm>
            <a:off x="2363788" y="3916363"/>
            <a:ext cx="1676400" cy="9144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33" name="Rectangle 11">
            <a:extLst>
              <a:ext uri="{FF2B5EF4-FFF2-40B4-BE49-F238E27FC236}">
                <a16:creationId xmlns:a16="http://schemas.microsoft.com/office/drawing/2014/main" id="{302B67EA-11D9-4B76-8D46-7103D82ADC00}"/>
              </a:ext>
              <a:ext uri="{C183D7F6-B498-43B3-948B-1728B52AA6E4}">
                <adec:decorative xmlns:adec="http://schemas.microsoft.com/office/drawing/2017/decorative" val="1"/>
              </a:ext>
            </a:extLst>
          </p:cNvPr>
          <p:cNvSpPr>
            <a:spLocks noChangeArrowheads="1"/>
          </p:cNvSpPr>
          <p:nvPr/>
        </p:nvSpPr>
        <p:spPr bwMode="auto">
          <a:xfrm>
            <a:off x="8366125" y="2706688"/>
            <a:ext cx="1676400" cy="14478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34" name="AutoShape 13">
            <a:extLst>
              <a:ext uri="{FF2B5EF4-FFF2-40B4-BE49-F238E27FC236}">
                <a16:creationId xmlns:a16="http://schemas.microsoft.com/office/drawing/2014/main" id="{74F36A3E-4D73-4457-AE96-29308E3E7215}"/>
              </a:ext>
              <a:ext uri="{C183D7F6-B498-43B3-948B-1728B52AA6E4}">
                <adec:decorative xmlns:adec="http://schemas.microsoft.com/office/drawing/2017/decorative" val="1"/>
              </a:ext>
            </a:extLst>
          </p:cNvPr>
          <p:cNvSpPr>
            <a:spLocks noChangeArrowheads="1"/>
          </p:cNvSpPr>
          <p:nvPr/>
        </p:nvSpPr>
        <p:spPr bwMode="auto">
          <a:xfrm>
            <a:off x="7010401" y="4038601"/>
            <a:ext cx="976313" cy="409575"/>
          </a:xfrm>
          <a:prstGeom prst="rightArrow">
            <a:avLst>
              <a:gd name="adj1" fmla="val 50000"/>
              <a:gd name="adj2" fmla="val 59593"/>
            </a:avLst>
          </a:prstGeom>
          <a:solidFill>
            <a:srgbClr val="00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35" name="AutoShape 14">
            <a:extLst>
              <a:ext uri="{FF2B5EF4-FFF2-40B4-BE49-F238E27FC236}">
                <a16:creationId xmlns:a16="http://schemas.microsoft.com/office/drawing/2014/main" id="{8ED21F45-3686-425F-93BF-C356209BA5E7}"/>
              </a:ext>
              <a:ext uri="{C183D7F6-B498-43B3-948B-1728B52AA6E4}">
                <adec:decorative xmlns:adec="http://schemas.microsoft.com/office/drawing/2017/decorative" val="1"/>
              </a:ext>
            </a:extLst>
          </p:cNvPr>
          <p:cNvSpPr>
            <a:spLocks noChangeArrowheads="1"/>
          </p:cNvSpPr>
          <p:nvPr/>
        </p:nvSpPr>
        <p:spPr bwMode="auto">
          <a:xfrm>
            <a:off x="4876800" y="2819400"/>
            <a:ext cx="2514600" cy="2743200"/>
          </a:xfrm>
          <a:prstGeom prst="triangle">
            <a:avLst>
              <a:gd name="adj" fmla="val 50000"/>
            </a:avLst>
          </a:prstGeom>
          <a:noFill/>
          <a:ln w="38100" algn="ctr">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37" name="TextBox 16">
            <a:extLst>
              <a:ext uri="{FF2B5EF4-FFF2-40B4-BE49-F238E27FC236}">
                <a16:creationId xmlns:a16="http://schemas.microsoft.com/office/drawing/2014/main" id="{8C976B96-319F-4D4A-8205-3A2C31797BDB}"/>
              </a:ext>
              <a:ext uri="{C183D7F6-B498-43B3-948B-1728B52AA6E4}">
                <adec:decorative xmlns:adec="http://schemas.microsoft.com/office/drawing/2017/decorative" val="1"/>
              </a:ext>
            </a:extLst>
          </p:cNvPr>
          <p:cNvSpPr txBox="1">
            <a:spLocks noChangeArrowheads="1"/>
          </p:cNvSpPr>
          <p:nvPr/>
        </p:nvSpPr>
        <p:spPr bwMode="auto">
          <a:xfrm>
            <a:off x="2362200" y="2647951"/>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______________________</a:t>
            </a:r>
          </a:p>
        </p:txBody>
      </p:sp>
      <p:sp>
        <p:nvSpPr>
          <p:cNvPr id="26638" name="TextBox 19">
            <a:extLst>
              <a:ext uri="{FF2B5EF4-FFF2-40B4-BE49-F238E27FC236}">
                <a16:creationId xmlns:a16="http://schemas.microsoft.com/office/drawing/2014/main" id="{19DB66AB-7720-436B-8B0C-B0FC203CDAC7}"/>
              </a:ext>
              <a:ext uri="{C183D7F6-B498-43B3-948B-1728B52AA6E4}">
                <adec:decorative xmlns:adec="http://schemas.microsoft.com/office/drawing/2017/decorative" val="1"/>
              </a:ext>
            </a:extLst>
          </p:cNvPr>
          <p:cNvSpPr txBox="1">
            <a:spLocks noChangeArrowheads="1"/>
          </p:cNvSpPr>
          <p:nvPr/>
        </p:nvSpPr>
        <p:spPr bwMode="auto">
          <a:xfrm>
            <a:off x="8366125" y="475615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Negative</a:t>
            </a:r>
          </a:p>
          <a:p>
            <a:pPr algn="ctr"/>
            <a:endParaRPr lang="en-US" altLang="en-US"/>
          </a:p>
          <a:p>
            <a:pPr algn="ctr"/>
            <a:r>
              <a:rPr lang="en-US" altLang="en-US"/>
              <a:t>______________________</a:t>
            </a:r>
          </a:p>
        </p:txBody>
      </p:sp>
      <p:sp>
        <p:nvSpPr>
          <p:cNvPr id="26639" name="Rectangle 9">
            <a:extLst>
              <a:ext uri="{FF2B5EF4-FFF2-40B4-BE49-F238E27FC236}">
                <a16:creationId xmlns:a16="http://schemas.microsoft.com/office/drawing/2014/main" id="{90FA949A-0CC1-4C7D-AD57-E24C3266FCED}"/>
              </a:ext>
              <a:ext uri="{C183D7F6-B498-43B3-948B-1728B52AA6E4}">
                <adec:decorative xmlns:adec="http://schemas.microsoft.com/office/drawing/2017/decorative" val="1"/>
              </a:ext>
            </a:extLst>
          </p:cNvPr>
          <p:cNvSpPr>
            <a:spLocks noChangeArrowheads="1"/>
          </p:cNvSpPr>
          <p:nvPr/>
        </p:nvSpPr>
        <p:spPr bwMode="auto">
          <a:xfrm>
            <a:off x="2362200" y="5256213"/>
            <a:ext cx="1676400" cy="9144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40" name="Rectangle 9">
            <a:extLst>
              <a:ext uri="{FF2B5EF4-FFF2-40B4-BE49-F238E27FC236}">
                <a16:creationId xmlns:a16="http://schemas.microsoft.com/office/drawing/2014/main" id="{F968D8A2-93D0-4267-A410-0A4382FECD67}"/>
              </a:ext>
              <a:ext uri="{C183D7F6-B498-43B3-948B-1728B52AA6E4}">
                <adec:decorative xmlns:adec="http://schemas.microsoft.com/office/drawing/2017/decorative" val="1"/>
              </a:ext>
            </a:extLst>
          </p:cNvPr>
          <p:cNvSpPr>
            <a:spLocks noChangeArrowheads="1"/>
          </p:cNvSpPr>
          <p:nvPr/>
        </p:nvSpPr>
        <p:spPr bwMode="auto">
          <a:xfrm>
            <a:off x="2362200" y="2574925"/>
            <a:ext cx="1676400" cy="9144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41" name="TextBox 16">
            <a:extLst>
              <a:ext uri="{FF2B5EF4-FFF2-40B4-BE49-F238E27FC236}">
                <a16:creationId xmlns:a16="http://schemas.microsoft.com/office/drawing/2014/main" id="{864295D2-F7EF-411D-B045-093DD025B4E4}"/>
              </a:ext>
              <a:ext uri="{C183D7F6-B498-43B3-948B-1728B52AA6E4}">
                <adec:decorative xmlns:adec="http://schemas.microsoft.com/office/drawing/2017/decorative" val="1"/>
              </a:ext>
            </a:extLst>
          </p:cNvPr>
          <p:cNvSpPr txBox="1">
            <a:spLocks noChangeArrowheads="1"/>
          </p:cNvSpPr>
          <p:nvPr/>
        </p:nvSpPr>
        <p:spPr bwMode="auto">
          <a:xfrm>
            <a:off x="2393950" y="3973513"/>
            <a:ext cx="167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______________________</a:t>
            </a:r>
          </a:p>
        </p:txBody>
      </p:sp>
      <p:sp>
        <p:nvSpPr>
          <p:cNvPr id="26642" name="TextBox 16">
            <a:extLst>
              <a:ext uri="{FF2B5EF4-FFF2-40B4-BE49-F238E27FC236}">
                <a16:creationId xmlns:a16="http://schemas.microsoft.com/office/drawing/2014/main" id="{BED9F59B-1C05-4626-94DA-B1301DFDCA31}"/>
              </a:ext>
              <a:ext uri="{C183D7F6-B498-43B3-948B-1728B52AA6E4}">
                <adec:decorative xmlns:adec="http://schemas.microsoft.com/office/drawing/2017/decorative" val="1"/>
              </a:ext>
            </a:extLst>
          </p:cNvPr>
          <p:cNvSpPr txBox="1">
            <a:spLocks noChangeArrowheads="1"/>
          </p:cNvSpPr>
          <p:nvPr/>
        </p:nvSpPr>
        <p:spPr bwMode="auto">
          <a:xfrm>
            <a:off x="2362200" y="5299076"/>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______________________</a:t>
            </a:r>
          </a:p>
        </p:txBody>
      </p:sp>
      <p:sp>
        <p:nvSpPr>
          <p:cNvPr id="26643" name="TextBox 19">
            <a:extLst>
              <a:ext uri="{FF2B5EF4-FFF2-40B4-BE49-F238E27FC236}">
                <a16:creationId xmlns:a16="http://schemas.microsoft.com/office/drawing/2014/main" id="{9E3F7CB0-B55A-42DA-B474-2E8DA1DE36E0}"/>
              </a:ext>
              <a:ext uri="{C183D7F6-B498-43B3-948B-1728B52AA6E4}">
                <adec:decorative xmlns:adec="http://schemas.microsoft.com/office/drawing/2017/decorative" val="1"/>
              </a:ext>
            </a:extLst>
          </p:cNvPr>
          <p:cNvSpPr txBox="1">
            <a:spLocks noChangeArrowheads="1"/>
          </p:cNvSpPr>
          <p:nvPr/>
        </p:nvSpPr>
        <p:spPr bwMode="auto">
          <a:xfrm>
            <a:off x="8366125" y="2849564"/>
            <a:ext cx="16764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Positive</a:t>
            </a:r>
          </a:p>
          <a:p>
            <a:pPr algn="ctr"/>
            <a:endParaRPr lang="en-US" altLang="en-US"/>
          </a:p>
          <a:p>
            <a:pPr algn="ctr"/>
            <a:r>
              <a:rPr lang="en-US" altLang="en-US"/>
              <a:t>______________________</a:t>
            </a:r>
          </a:p>
        </p:txBody>
      </p:sp>
      <p:sp>
        <p:nvSpPr>
          <p:cNvPr id="26644" name="Rectangle 11">
            <a:extLst>
              <a:ext uri="{FF2B5EF4-FFF2-40B4-BE49-F238E27FC236}">
                <a16:creationId xmlns:a16="http://schemas.microsoft.com/office/drawing/2014/main" id="{D910950C-868B-4233-8BAE-4A15C1CF61B7}"/>
              </a:ext>
              <a:ext uri="{C183D7F6-B498-43B3-948B-1728B52AA6E4}">
                <adec:decorative xmlns:adec="http://schemas.microsoft.com/office/drawing/2017/decorative" val="1"/>
              </a:ext>
            </a:extLst>
          </p:cNvPr>
          <p:cNvSpPr>
            <a:spLocks noChangeArrowheads="1"/>
          </p:cNvSpPr>
          <p:nvPr/>
        </p:nvSpPr>
        <p:spPr bwMode="auto">
          <a:xfrm>
            <a:off x="8366125" y="4619625"/>
            <a:ext cx="1676400" cy="14478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6645" name="TextBox 2">
            <a:extLst>
              <a:ext uri="{FF2B5EF4-FFF2-40B4-BE49-F238E27FC236}">
                <a16:creationId xmlns:a16="http://schemas.microsoft.com/office/drawing/2014/main" id="{94944B61-B3AF-4771-81FA-924F855571A2}"/>
              </a:ext>
              <a:ext uri="{C183D7F6-B498-43B3-948B-1728B52AA6E4}">
                <adec:decorative xmlns:adec="http://schemas.microsoft.com/office/drawing/2017/decorative" val="1"/>
              </a:ext>
            </a:extLst>
          </p:cNvPr>
          <p:cNvSpPr txBox="1">
            <a:spLocks noChangeArrowheads="1"/>
          </p:cNvSpPr>
          <p:nvPr/>
        </p:nvSpPr>
        <p:spPr bwMode="auto">
          <a:xfrm>
            <a:off x="1798638" y="2740026"/>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ea typeface="ＭＳ Ｐゴシック" panose="020B0600070205080204" pitchFamily="34" charset="-128"/>
              </a:rPr>
              <a:t>A</a:t>
            </a:r>
            <a:r>
              <a:rPr lang="en-US" altLang="en-US" sz="2400" b="1" baseline="-25000">
                <a:ea typeface="ＭＳ Ｐゴシック" panose="020B0600070205080204" pitchFamily="34" charset="-128"/>
              </a:rPr>
              <a:t>1</a:t>
            </a:r>
            <a:endParaRPr lang="en-US" altLang="en-US" sz="2400" b="1"/>
          </a:p>
        </p:txBody>
      </p:sp>
      <p:sp>
        <p:nvSpPr>
          <p:cNvPr id="26646" name="TextBox 25">
            <a:extLst>
              <a:ext uri="{FF2B5EF4-FFF2-40B4-BE49-F238E27FC236}">
                <a16:creationId xmlns:a16="http://schemas.microsoft.com/office/drawing/2014/main" id="{5312F02E-FE30-477A-98F0-86373833CBB7}"/>
              </a:ext>
              <a:ext uri="{C183D7F6-B498-43B3-948B-1728B52AA6E4}">
                <adec:decorative xmlns:adec="http://schemas.microsoft.com/office/drawing/2017/decorative" val="1"/>
              </a:ext>
            </a:extLst>
          </p:cNvPr>
          <p:cNvSpPr txBox="1">
            <a:spLocks noChangeArrowheads="1"/>
          </p:cNvSpPr>
          <p:nvPr/>
        </p:nvSpPr>
        <p:spPr bwMode="auto">
          <a:xfrm>
            <a:off x="1828800" y="4056064"/>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ea typeface="ＭＳ Ｐゴシック" panose="020B0600070205080204" pitchFamily="34" charset="-128"/>
              </a:rPr>
              <a:t>A</a:t>
            </a:r>
            <a:r>
              <a:rPr lang="en-US" altLang="en-US" sz="2400" b="1" baseline="-25000">
                <a:ea typeface="ＭＳ Ｐゴシック" panose="020B0600070205080204" pitchFamily="34" charset="-128"/>
              </a:rPr>
              <a:t>2</a:t>
            </a:r>
            <a:endParaRPr lang="en-US" altLang="en-US" sz="2400" b="1"/>
          </a:p>
        </p:txBody>
      </p:sp>
      <p:sp>
        <p:nvSpPr>
          <p:cNvPr id="26647" name="TextBox 26">
            <a:extLst>
              <a:ext uri="{FF2B5EF4-FFF2-40B4-BE49-F238E27FC236}">
                <a16:creationId xmlns:a16="http://schemas.microsoft.com/office/drawing/2014/main" id="{71E5F3B6-5A23-468E-B2F9-0AF76D6E73EC}"/>
              </a:ext>
              <a:ext uri="{C183D7F6-B498-43B3-948B-1728B52AA6E4}">
                <adec:decorative xmlns:adec="http://schemas.microsoft.com/office/drawing/2017/decorative" val="1"/>
              </a:ext>
            </a:extLst>
          </p:cNvPr>
          <p:cNvSpPr txBox="1">
            <a:spLocks noChangeArrowheads="1"/>
          </p:cNvSpPr>
          <p:nvPr/>
        </p:nvSpPr>
        <p:spPr bwMode="auto">
          <a:xfrm>
            <a:off x="1766888" y="5365751"/>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ea typeface="ＭＳ Ｐゴシック" panose="020B0600070205080204" pitchFamily="34" charset="-128"/>
              </a:rPr>
              <a:t>A</a:t>
            </a:r>
            <a:r>
              <a:rPr lang="en-US" altLang="en-US" sz="2400" b="1" baseline="-25000">
                <a:ea typeface="ＭＳ Ｐゴシック" panose="020B0600070205080204" pitchFamily="34" charset="-128"/>
              </a:rPr>
              <a:t>3</a:t>
            </a:r>
            <a:endParaRPr lang="en-US" altLang="en-US" sz="2400" b="1"/>
          </a:p>
        </p:txBody>
      </p:sp>
      <p:sp>
        <p:nvSpPr>
          <p:cNvPr id="26648" name="TextBox 17">
            <a:extLst>
              <a:ext uri="{FF2B5EF4-FFF2-40B4-BE49-F238E27FC236}">
                <a16:creationId xmlns:a16="http://schemas.microsoft.com/office/drawing/2014/main" id="{79F4BAB1-2B90-4E13-B5DC-BDC7E153C616}"/>
              </a:ext>
              <a:ext uri="{C183D7F6-B498-43B3-948B-1728B52AA6E4}">
                <adec:decorative xmlns:adec="http://schemas.microsoft.com/office/drawing/2017/decorative" val="1"/>
              </a:ext>
            </a:extLst>
          </p:cNvPr>
          <p:cNvSpPr txBox="1">
            <a:spLocks noChangeArrowheads="1"/>
          </p:cNvSpPr>
          <p:nvPr/>
        </p:nvSpPr>
        <p:spPr bwMode="auto">
          <a:xfrm>
            <a:off x="5254625" y="3962401"/>
            <a:ext cx="17732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Emotional outbursts; Oppositionality; Fighting with peers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3E58C77-160B-49C2-AD4D-5EBF658CED24}"/>
              </a:ext>
            </a:extLst>
          </p:cNvPr>
          <p:cNvSpPr>
            <a:spLocks noGrp="1"/>
          </p:cNvSpPr>
          <p:nvPr>
            <p:ph type="title"/>
          </p:nvPr>
        </p:nvSpPr>
        <p:spPr>
          <a:xfrm>
            <a:off x="524107" y="173831"/>
            <a:ext cx="11229278" cy="1023938"/>
          </a:xfrm>
        </p:spPr>
        <p:txBody>
          <a:bodyPr>
            <a:normAutofit/>
          </a:bodyPr>
          <a:lstStyle/>
          <a:p>
            <a:pPr algn="ctr"/>
            <a:r>
              <a:rPr lang="en-US" altLang="en-US" sz="3600" b="1" dirty="0">
                <a:ea typeface="ＭＳ Ｐゴシック" panose="020B0600070205080204" pitchFamily="34" charset="-128"/>
              </a:rPr>
              <a:t>Sample FBA</a:t>
            </a:r>
            <a:endParaRPr lang="en-US" altLang="en-US" sz="3600" b="1" dirty="0">
              <a:latin typeface="Comic Sans MS" panose="030F0702030302020204" pitchFamily="66" charset="0"/>
              <a:ea typeface="ＭＳ Ｐゴシック" panose="020B0600070205080204" pitchFamily="34" charset="-128"/>
            </a:endParaRPr>
          </a:p>
        </p:txBody>
      </p:sp>
      <p:sp>
        <p:nvSpPr>
          <p:cNvPr id="28675" name="AutoShape 3" descr="Antecedents, behavior, consequences visual. Under antecedents are three boxes with space to write. They're labeled A one, A two, and A three. A one says maternal hx of depression, paternal hx of alcohol abuse. A two says child physical abuse, witness domestic violence. A three says sudden loud noises, when adults are fighting. An arrow points from antecedents to behavior. Under behavior is a triangle which says emotional outbursts; oppositionality; fighting with peers. An arrow points from behavior to consequences. Under consequences is a box titled positive, which says reduction of anger/ arousal, tough stance. Another box titled negative says criticized, disliked by peers and teachers. Below the visual it says in yellow, what are interventions for the As, Bs, and Cs?">
            <a:extLst>
              <a:ext uri="{FF2B5EF4-FFF2-40B4-BE49-F238E27FC236}">
                <a16:creationId xmlns:a16="http://schemas.microsoft.com/office/drawing/2014/main" id="{0C377E36-14A3-464C-8E68-6446D01CA407}"/>
              </a:ext>
            </a:extLst>
          </p:cNvPr>
          <p:cNvSpPr>
            <a:spLocks noChangeAspect="1" noChangeArrowheads="1"/>
          </p:cNvSpPr>
          <p:nvPr/>
        </p:nvSpPr>
        <p:spPr bwMode="auto">
          <a:xfrm>
            <a:off x="1981200" y="1447800"/>
            <a:ext cx="8686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76" name="Text Box 4">
            <a:extLst>
              <a:ext uri="{FF2B5EF4-FFF2-40B4-BE49-F238E27FC236}">
                <a16:creationId xmlns:a16="http://schemas.microsoft.com/office/drawing/2014/main" id="{172EC884-5854-4A4C-9B96-CBC36B739467}"/>
              </a:ext>
              <a:ext uri="{C183D7F6-B498-43B3-948B-1728B52AA6E4}">
                <adec:decorative xmlns:adec="http://schemas.microsoft.com/office/drawing/2017/decorative" val="1"/>
              </a:ext>
            </a:extLst>
          </p:cNvPr>
          <p:cNvSpPr txBox="1">
            <a:spLocks noChangeArrowheads="1"/>
          </p:cNvSpPr>
          <p:nvPr/>
        </p:nvSpPr>
        <p:spPr bwMode="auto">
          <a:xfrm>
            <a:off x="1790700" y="16637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800080"/>
                </a:solidFill>
              </a:rPr>
              <a:t>A</a:t>
            </a:r>
            <a:r>
              <a:rPr lang="en-US" altLang="en-US" sz="3200" b="1"/>
              <a:t>ntecedents</a:t>
            </a:r>
          </a:p>
        </p:txBody>
      </p:sp>
      <p:sp>
        <p:nvSpPr>
          <p:cNvPr id="28677" name="Text Box 5">
            <a:extLst>
              <a:ext uri="{FF2B5EF4-FFF2-40B4-BE49-F238E27FC236}">
                <a16:creationId xmlns:a16="http://schemas.microsoft.com/office/drawing/2014/main" id="{C6A4811B-585A-4259-A723-BFCDD31C5673}"/>
              </a:ext>
              <a:ext uri="{C183D7F6-B498-43B3-948B-1728B52AA6E4}">
                <adec:decorative xmlns:adec="http://schemas.microsoft.com/office/drawing/2017/decorative" val="1"/>
              </a:ext>
            </a:extLst>
          </p:cNvPr>
          <p:cNvSpPr txBox="1">
            <a:spLocks noChangeArrowheads="1"/>
          </p:cNvSpPr>
          <p:nvPr/>
        </p:nvSpPr>
        <p:spPr bwMode="auto">
          <a:xfrm>
            <a:off x="4267200" y="16764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800080"/>
                </a:solidFill>
              </a:rPr>
              <a:t>B</a:t>
            </a:r>
            <a:r>
              <a:rPr lang="en-US" altLang="en-US" sz="3200" b="1"/>
              <a:t>ehavior</a:t>
            </a:r>
          </a:p>
        </p:txBody>
      </p:sp>
      <p:sp>
        <p:nvSpPr>
          <p:cNvPr id="28678" name="Text Box 6">
            <a:extLst>
              <a:ext uri="{FF2B5EF4-FFF2-40B4-BE49-F238E27FC236}">
                <a16:creationId xmlns:a16="http://schemas.microsoft.com/office/drawing/2014/main" id="{758B5C54-B168-45F3-BC31-8A06E082B763}"/>
              </a:ext>
              <a:ext uri="{C183D7F6-B498-43B3-948B-1728B52AA6E4}">
                <adec:decorative xmlns:adec="http://schemas.microsoft.com/office/drawing/2017/decorative" val="1"/>
              </a:ext>
            </a:extLst>
          </p:cNvPr>
          <p:cNvSpPr txBox="1">
            <a:spLocks noChangeArrowheads="1"/>
          </p:cNvSpPr>
          <p:nvPr/>
        </p:nvSpPr>
        <p:spPr bwMode="auto">
          <a:xfrm>
            <a:off x="7391400" y="1697038"/>
            <a:ext cx="3221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rgbClr val="800080"/>
                </a:solidFill>
              </a:rPr>
              <a:t>C</a:t>
            </a:r>
            <a:r>
              <a:rPr lang="en-US" altLang="en-US" sz="3200" b="1"/>
              <a:t>onsequences</a:t>
            </a:r>
          </a:p>
        </p:txBody>
      </p:sp>
      <p:sp>
        <p:nvSpPr>
          <p:cNvPr id="28679" name="AutoShape 7">
            <a:extLst>
              <a:ext uri="{FF2B5EF4-FFF2-40B4-BE49-F238E27FC236}">
                <a16:creationId xmlns:a16="http://schemas.microsoft.com/office/drawing/2014/main" id="{9CEFBD00-44E1-4974-BCF6-01419BB1E5DC}"/>
              </a:ext>
              <a:ext uri="{C183D7F6-B498-43B3-948B-1728B52AA6E4}">
                <adec:decorative xmlns:adec="http://schemas.microsoft.com/office/drawing/2017/decorative" val="1"/>
              </a:ext>
            </a:extLst>
          </p:cNvPr>
          <p:cNvSpPr>
            <a:spLocks noChangeArrowheads="1"/>
          </p:cNvSpPr>
          <p:nvPr/>
        </p:nvSpPr>
        <p:spPr bwMode="auto">
          <a:xfrm>
            <a:off x="4191001" y="4038601"/>
            <a:ext cx="976313" cy="409575"/>
          </a:xfrm>
          <a:prstGeom prst="rightArrow">
            <a:avLst>
              <a:gd name="adj1" fmla="val 50000"/>
              <a:gd name="adj2" fmla="val 59593"/>
            </a:avLst>
          </a:prstGeom>
          <a:solidFill>
            <a:srgbClr val="00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80" name="Rectangle 9">
            <a:extLst>
              <a:ext uri="{FF2B5EF4-FFF2-40B4-BE49-F238E27FC236}">
                <a16:creationId xmlns:a16="http://schemas.microsoft.com/office/drawing/2014/main" id="{31F90FF4-E5C5-4E37-9FB9-0318B5D240AD}"/>
              </a:ext>
              <a:ext uri="{C183D7F6-B498-43B3-948B-1728B52AA6E4}">
                <adec:decorative xmlns:adec="http://schemas.microsoft.com/office/drawing/2017/decorative" val="1"/>
              </a:ext>
            </a:extLst>
          </p:cNvPr>
          <p:cNvSpPr>
            <a:spLocks noChangeArrowheads="1"/>
          </p:cNvSpPr>
          <p:nvPr/>
        </p:nvSpPr>
        <p:spPr bwMode="auto">
          <a:xfrm>
            <a:off x="2363788" y="3916363"/>
            <a:ext cx="1676400" cy="9144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81" name="Rectangle 11">
            <a:extLst>
              <a:ext uri="{FF2B5EF4-FFF2-40B4-BE49-F238E27FC236}">
                <a16:creationId xmlns:a16="http://schemas.microsoft.com/office/drawing/2014/main" id="{DA822CE7-1F83-428D-909B-E2ABABE94276}"/>
              </a:ext>
              <a:ext uri="{C183D7F6-B498-43B3-948B-1728B52AA6E4}">
                <adec:decorative xmlns:adec="http://schemas.microsoft.com/office/drawing/2017/decorative" val="1"/>
              </a:ext>
            </a:extLst>
          </p:cNvPr>
          <p:cNvSpPr>
            <a:spLocks noChangeArrowheads="1"/>
          </p:cNvSpPr>
          <p:nvPr/>
        </p:nvSpPr>
        <p:spPr bwMode="auto">
          <a:xfrm>
            <a:off x="8366125" y="2706688"/>
            <a:ext cx="1676400" cy="14478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82" name="AutoShape 13">
            <a:extLst>
              <a:ext uri="{FF2B5EF4-FFF2-40B4-BE49-F238E27FC236}">
                <a16:creationId xmlns:a16="http://schemas.microsoft.com/office/drawing/2014/main" id="{F616E490-E78D-4277-AFB0-0A301685C229}"/>
              </a:ext>
              <a:ext uri="{C183D7F6-B498-43B3-948B-1728B52AA6E4}">
                <adec:decorative xmlns:adec="http://schemas.microsoft.com/office/drawing/2017/decorative" val="1"/>
              </a:ext>
            </a:extLst>
          </p:cNvPr>
          <p:cNvSpPr>
            <a:spLocks noChangeArrowheads="1"/>
          </p:cNvSpPr>
          <p:nvPr/>
        </p:nvSpPr>
        <p:spPr bwMode="auto">
          <a:xfrm>
            <a:off x="7010401" y="4038601"/>
            <a:ext cx="976313" cy="409575"/>
          </a:xfrm>
          <a:prstGeom prst="rightArrow">
            <a:avLst>
              <a:gd name="adj1" fmla="val 50000"/>
              <a:gd name="adj2" fmla="val 59593"/>
            </a:avLst>
          </a:prstGeom>
          <a:solidFill>
            <a:srgbClr val="00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83" name="AutoShape 14">
            <a:extLst>
              <a:ext uri="{FF2B5EF4-FFF2-40B4-BE49-F238E27FC236}">
                <a16:creationId xmlns:a16="http://schemas.microsoft.com/office/drawing/2014/main" id="{62F5BB68-E1D3-47FF-B8C1-A3B08F6E8924}"/>
              </a:ext>
              <a:ext uri="{C183D7F6-B498-43B3-948B-1728B52AA6E4}">
                <adec:decorative xmlns:adec="http://schemas.microsoft.com/office/drawing/2017/decorative" val="1"/>
              </a:ext>
            </a:extLst>
          </p:cNvPr>
          <p:cNvSpPr>
            <a:spLocks noChangeArrowheads="1"/>
          </p:cNvSpPr>
          <p:nvPr/>
        </p:nvSpPr>
        <p:spPr bwMode="auto">
          <a:xfrm>
            <a:off x="4876800" y="2819400"/>
            <a:ext cx="2514600" cy="2743200"/>
          </a:xfrm>
          <a:prstGeom prst="triangle">
            <a:avLst>
              <a:gd name="adj" fmla="val 50000"/>
            </a:avLst>
          </a:prstGeom>
          <a:noFill/>
          <a:ln w="38100" algn="ctr">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85" name="TextBox 16">
            <a:extLst>
              <a:ext uri="{FF2B5EF4-FFF2-40B4-BE49-F238E27FC236}">
                <a16:creationId xmlns:a16="http://schemas.microsoft.com/office/drawing/2014/main" id="{D4540153-8224-4C93-A301-52179D3337A0}"/>
              </a:ext>
              <a:ext uri="{C183D7F6-B498-43B3-948B-1728B52AA6E4}">
                <adec:decorative xmlns:adec="http://schemas.microsoft.com/office/drawing/2017/decorative" val="1"/>
              </a:ext>
            </a:extLst>
          </p:cNvPr>
          <p:cNvSpPr txBox="1">
            <a:spLocks noChangeArrowheads="1"/>
          </p:cNvSpPr>
          <p:nvPr/>
        </p:nvSpPr>
        <p:spPr bwMode="auto">
          <a:xfrm>
            <a:off x="2293143" y="2576771"/>
            <a:ext cx="2095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t>Maternal </a:t>
            </a:r>
            <a:r>
              <a:rPr lang="en-US" altLang="en-US" sz="1600" dirty="0" err="1"/>
              <a:t>hx</a:t>
            </a:r>
            <a:r>
              <a:rPr lang="en-US" altLang="en-US" sz="1600" dirty="0"/>
              <a:t> of depression; Paternal </a:t>
            </a:r>
            <a:r>
              <a:rPr lang="en-US" altLang="en-US" sz="1600" dirty="0" err="1"/>
              <a:t>hx</a:t>
            </a:r>
            <a:r>
              <a:rPr lang="en-US" altLang="en-US" sz="1600" dirty="0"/>
              <a:t> of alcohol abuse</a:t>
            </a:r>
          </a:p>
        </p:txBody>
      </p:sp>
      <p:sp>
        <p:nvSpPr>
          <p:cNvPr id="28686" name="TextBox 17">
            <a:extLst>
              <a:ext uri="{FF2B5EF4-FFF2-40B4-BE49-F238E27FC236}">
                <a16:creationId xmlns:a16="http://schemas.microsoft.com/office/drawing/2014/main" id="{223F2D7F-E795-4C57-AE1B-1387ED79C6F8}"/>
              </a:ext>
              <a:ext uri="{C183D7F6-B498-43B3-948B-1728B52AA6E4}">
                <adec:decorative xmlns:adec="http://schemas.microsoft.com/office/drawing/2017/decorative" val="1"/>
              </a:ext>
            </a:extLst>
          </p:cNvPr>
          <p:cNvSpPr txBox="1">
            <a:spLocks noChangeArrowheads="1"/>
          </p:cNvSpPr>
          <p:nvPr/>
        </p:nvSpPr>
        <p:spPr bwMode="auto">
          <a:xfrm>
            <a:off x="5254625" y="3962401"/>
            <a:ext cx="17732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Emotional outbursts; Oppositionality; Fighting with peers</a:t>
            </a:r>
          </a:p>
        </p:txBody>
      </p:sp>
      <p:sp>
        <p:nvSpPr>
          <p:cNvPr id="28687" name="TextBox 19">
            <a:extLst>
              <a:ext uri="{FF2B5EF4-FFF2-40B4-BE49-F238E27FC236}">
                <a16:creationId xmlns:a16="http://schemas.microsoft.com/office/drawing/2014/main" id="{1CEE5871-0BE5-4AFF-A0BB-E422103C5C58}"/>
              </a:ext>
              <a:ext uri="{C183D7F6-B498-43B3-948B-1728B52AA6E4}">
                <adec:decorative xmlns:adec="http://schemas.microsoft.com/office/drawing/2017/decorative" val="1"/>
              </a:ext>
            </a:extLst>
          </p:cNvPr>
          <p:cNvSpPr txBox="1">
            <a:spLocks noChangeArrowheads="1"/>
          </p:cNvSpPr>
          <p:nvPr/>
        </p:nvSpPr>
        <p:spPr bwMode="auto">
          <a:xfrm>
            <a:off x="8412163" y="4627564"/>
            <a:ext cx="16764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Negative:</a:t>
            </a:r>
          </a:p>
          <a:p>
            <a:pPr algn="ctr"/>
            <a:r>
              <a:rPr lang="en-US" altLang="en-US"/>
              <a:t>Criticized; Disliked by peers and teachers</a:t>
            </a:r>
          </a:p>
        </p:txBody>
      </p:sp>
      <p:sp>
        <p:nvSpPr>
          <p:cNvPr id="28688" name="Rectangle 9">
            <a:extLst>
              <a:ext uri="{FF2B5EF4-FFF2-40B4-BE49-F238E27FC236}">
                <a16:creationId xmlns:a16="http://schemas.microsoft.com/office/drawing/2014/main" id="{7AB499DE-365A-451D-9AE4-F93D69B6EDB1}"/>
              </a:ext>
              <a:ext uri="{C183D7F6-B498-43B3-948B-1728B52AA6E4}">
                <adec:decorative xmlns:adec="http://schemas.microsoft.com/office/drawing/2017/decorative" val="1"/>
              </a:ext>
            </a:extLst>
          </p:cNvPr>
          <p:cNvSpPr>
            <a:spLocks noChangeArrowheads="1"/>
          </p:cNvSpPr>
          <p:nvPr/>
        </p:nvSpPr>
        <p:spPr bwMode="auto">
          <a:xfrm>
            <a:off x="2362200" y="5256213"/>
            <a:ext cx="1676400" cy="9144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89" name="Rectangle 9">
            <a:extLst>
              <a:ext uri="{FF2B5EF4-FFF2-40B4-BE49-F238E27FC236}">
                <a16:creationId xmlns:a16="http://schemas.microsoft.com/office/drawing/2014/main" id="{C66D778B-4BF7-470D-A2E3-50A52E3EA55C}"/>
              </a:ext>
              <a:ext uri="{C183D7F6-B498-43B3-948B-1728B52AA6E4}">
                <adec:decorative xmlns:adec="http://schemas.microsoft.com/office/drawing/2017/decorative" val="1"/>
              </a:ext>
            </a:extLst>
          </p:cNvPr>
          <p:cNvSpPr>
            <a:spLocks noChangeArrowheads="1"/>
          </p:cNvSpPr>
          <p:nvPr/>
        </p:nvSpPr>
        <p:spPr bwMode="auto">
          <a:xfrm>
            <a:off x="2362200" y="2574925"/>
            <a:ext cx="1957386" cy="9144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90" name="TextBox 16">
            <a:extLst>
              <a:ext uri="{FF2B5EF4-FFF2-40B4-BE49-F238E27FC236}">
                <a16:creationId xmlns:a16="http://schemas.microsoft.com/office/drawing/2014/main" id="{E5D96A6B-D342-4D3E-801F-14EC62048797}"/>
              </a:ext>
              <a:ext uri="{C183D7F6-B498-43B3-948B-1728B52AA6E4}">
                <adec:decorative xmlns:adec="http://schemas.microsoft.com/office/drawing/2017/decorative" val="1"/>
              </a:ext>
            </a:extLst>
          </p:cNvPr>
          <p:cNvSpPr txBox="1">
            <a:spLocks noChangeArrowheads="1"/>
          </p:cNvSpPr>
          <p:nvPr/>
        </p:nvSpPr>
        <p:spPr bwMode="auto">
          <a:xfrm>
            <a:off x="2233614" y="3940175"/>
            <a:ext cx="19573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a:t>Child physical abuse; Witness domestic violence</a:t>
            </a:r>
            <a:endParaRPr lang="en-US" altLang="en-US"/>
          </a:p>
        </p:txBody>
      </p:sp>
      <p:sp>
        <p:nvSpPr>
          <p:cNvPr id="28691" name="TextBox 16">
            <a:extLst>
              <a:ext uri="{FF2B5EF4-FFF2-40B4-BE49-F238E27FC236}">
                <a16:creationId xmlns:a16="http://schemas.microsoft.com/office/drawing/2014/main" id="{9402A3A4-4B93-466B-A13C-4A60C4A5B762}"/>
              </a:ext>
              <a:ext uri="{C183D7F6-B498-43B3-948B-1728B52AA6E4}">
                <adec:decorative xmlns:adec="http://schemas.microsoft.com/office/drawing/2017/decorative" val="1"/>
              </a:ext>
            </a:extLst>
          </p:cNvPr>
          <p:cNvSpPr txBox="1">
            <a:spLocks noChangeArrowheads="1"/>
          </p:cNvSpPr>
          <p:nvPr/>
        </p:nvSpPr>
        <p:spPr bwMode="auto">
          <a:xfrm>
            <a:off x="2228850" y="5245670"/>
            <a:ext cx="1943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t>Sudden, loud noises; when adults are fighting</a:t>
            </a:r>
          </a:p>
        </p:txBody>
      </p:sp>
      <p:sp>
        <p:nvSpPr>
          <p:cNvPr id="28692" name="TextBox 19">
            <a:extLst>
              <a:ext uri="{FF2B5EF4-FFF2-40B4-BE49-F238E27FC236}">
                <a16:creationId xmlns:a16="http://schemas.microsoft.com/office/drawing/2014/main" id="{B22786D5-DDF5-4DB0-A524-D8AC3701CA4C}"/>
              </a:ext>
              <a:ext uri="{C183D7F6-B498-43B3-948B-1728B52AA6E4}">
                <adec:decorative xmlns:adec="http://schemas.microsoft.com/office/drawing/2017/decorative" val="1"/>
              </a:ext>
            </a:extLst>
          </p:cNvPr>
          <p:cNvSpPr txBox="1">
            <a:spLocks noChangeArrowheads="1"/>
          </p:cNvSpPr>
          <p:nvPr/>
        </p:nvSpPr>
        <p:spPr bwMode="auto">
          <a:xfrm>
            <a:off x="8366125" y="2849563"/>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t>Positive:</a:t>
            </a:r>
          </a:p>
          <a:p>
            <a:pPr algn="ctr"/>
            <a:r>
              <a:rPr lang="en-US" altLang="en-US"/>
              <a:t>Reduction of anger/arousal; Tough stance</a:t>
            </a:r>
          </a:p>
        </p:txBody>
      </p:sp>
      <p:sp>
        <p:nvSpPr>
          <p:cNvPr id="28693" name="Rectangle 11">
            <a:extLst>
              <a:ext uri="{FF2B5EF4-FFF2-40B4-BE49-F238E27FC236}">
                <a16:creationId xmlns:a16="http://schemas.microsoft.com/office/drawing/2014/main" id="{88ACAAC7-031C-4C38-83E2-AE6CD9F16EE5}"/>
              </a:ext>
              <a:ext uri="{C183D7F6-B498-43B3-948B-1728B52AA6E4}">
                <adec:decorative xmlns:adec="http://schemas.microsoft.com/office/drawing/2017/decorative" val="1"/>
              </a:ext>
            </a:extLst>
          </p:cNvPr>
          <p:cNvSpPr>
            <a:spLocks noChangeArrowheads="1"/>
          </p:cNvSpPr>
          <p:nvPr/>
        </p:nvSpPr>
        <p:spPr bwMode="auto">
          <a:xfrm>
            <a:off x="8366125" y="4619625"/>
            <a:ext cx="1676400" cy="1447800"/>
          </a:xfrm>
          <a:prstGeom prst="rect">
            <a:avLst/>
          </a:prstGeom>
          <a:noFill/>
          <a:ln w="38100">
            <a:solidFill>
              <a:schemeClr val="accent1">
                <a:alpha val="94901"/>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p>
        </p:txBody>
      </p:sp>
      <p:sp>
        <p:nvSpPr>
          <p:cNvPr id="28694" name="TextBox 2">
            <a:extLst>
              <a:ext uri="{FF2B5EF4-FFF2-40B4-BE49-F238E27FC236}">
                <a16:creationId xmlns:a16="http://schemas.microsoft.com/office/drawing/2014/main" id="{DE2C5C42-EB99-4B38-831A-B3D9F636C675}"/>
              </a:ext>
              <a:ext uri="{C183D7F6-B498-43B3-948B-1728B52AA6E4}">
                <adec:decorative xmlns:adec="http://schemas.microsoft.com/office/drawing/2017/decorative" val="1"/>
              </a:ext>
            </a:extLst>
          </p:cNvPr>
          <p:cNvSpPr txBox="1">
            <a:spLocks noChangeArrowheads="1"/>
          </p:cNvSpPr>
          <p:nvPr/>
        </p:nvSpPr>
        <p:spPr bwMode="auto">
          <a:xfrm>
            <a:off x="1798638" y="2740026"/>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ea typeface="ＭＳ Ｐゴシック" panose="020B0600070205080204" pitchFamily="34" charset="-128"/>
              </a:rPr>
              <a:t>A</a:t>
            </a:r>
            <a:r>
              <a:rPr lang="en-US" altLang="en-US" sz="2400" b="1" baseline="-25000">
                <a:ea typeface="ＭＳ Ｐゴシック" panose="020B0600070205080204" pitchFamily="34" charset="-128"/>
              </a:rPr>
              <a:t>1</a:t>
            </a:r>
            <a:endParaRPr lang="en-US" altLang="en-US" sz="2400" b="1"/>
          </a:p>
        </p:txBody>
      </p:sp>
      <p:sp>
        <p:nvSpPr>
          <p:cNvPr id="28695" name="TextBox 25">
            <a:extLst>
              <a:ext uri="{FF2B5EF4-FFF2-40B4-BE49-F238E27FC236}">
                <a16:creationId xmlns:a16="http://schemas.microsoft.com/office/drawing/2014/main" id="{847FB701-990C-4E94-A9BF-362C5633441F}"/>
              </a:ext>
              <a:ext uri="{C183D7F6-B498-43B3-948B-1728B52AA6E4}">
                <adec:decorative xmlns:adec="http://schemas.microsoft.com/office/drawing/2017/decorative" val="1"/>
              </a:ext>
            </a:extLst>
          </p:cNvPr>
          <p:cNvSpPr txBox="1">
            <a:spLocks noChangeArrowheads="1"/>
          </p:cNvSpPr>
          <p:nvPr/>
        </p:nvSpPr>
        <p:spPr bwMode="auto">
          <a:xfrm>
            <a:off x="1828800" y="4056064"/>
            <a:ext cx="60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ea typeface="ＭＳ Ｐゴシック" panose="020B0600070205080204" pitchFamily="34" charset="-128"/>
              </a:rPr>
              <a:t>A</a:t>
            </a:r>
            <a:r>
              <a:rPr lang="en-US" altLang="en-US" sz="2400" b="1" baseline="-25000">
                <a:ea typeface="ＭＳ Ｐゴシック" panose="020B0600070205080204" pitchFamily="34" charset="-128"/>
              </a:rPr>
              <a:t>2</a:t>
            </a:r>
            <a:endParaRPr lang="en-US" altLang="en-US" sz="2400" b="1"/>
          </a:p>
        </p:txBody>
      </p:sp>
      <p:sp>
        <p:nvSpPr>
          <p:cNvPr id="28696" name="TextBox 26">
            <a:extLst>
              <a:ext uri="{FF2B5EF4-FFF2-40B4-BE49-F238E27FC236}">
                <a16:creationId xmlns:a16="http://schemas.microsoft.com/office/drawing/2014/main" id="{40C22F94-B07F-4D20-AE68-CF64E3478D13}"/>
              </a:ext>
              <a:ext uri="{C183D7F6-B498-43B3-948B-1728B52AA6E4}">
                <adec:decorative xmlns:adec="http://schemas.microsoft.com/office/drawing/2017/decorative" val="1"/>
              </a:ext>
            </a:extLst>
          </p:cNvPr>
          <p:cNvSpPr txBox="1">
            <a:spLocks noChangeArrowheads="1"/>
          </p:cNvSpPr>
          <p:nvPr/>
        </p:nvSpPr>
        <p:spPr bwMode="auto">
          <a:xfrm>
            <a:off x="1766888" y="5365751"/>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ea typeface="ＭＳ Ｐゴシック" panose="020B0600070205080204" pitchFamily="34" charset="-128"/>
              </a:rPr>
              <a:t>A</a:t>
            </a:r>
            <a:r>
              <a:rPr lang="en-US" altLang="en-US" sz="2400" b="1" baseline="-25000">
                <a:ea typeface="ＭＳ Ｐゴシック" panose="020B0600070205080204" pitchFamily="34" charset="-128"/>
              </a:rPr>
              <a:t>3</a:t>
            </a:r>
            <a:endParaRPr lang="en-US" altLang="en-US" sz="2400" b="1"/>
          </a:p>
        </p:txBody>
      </p:sp>
      <p:sp>
        <p:nvSpPr>
          <p:cNvPr id="2" name="TextBox 1">
            <a:extLst>
              <a:ext uri="{FF2B5EF4-FFF2-40B4-BE49-F238E27FC236}">
                <a16:creationId xmlns:a16="http://schemas.microsoft.com/office/drawing/2014/main" id="{8F5CBA34-CD88-3006-F05C-A7F4524B5E7E}"/>
              </a:ext>
              <a:ext uri="{C183D7F6-B498-43B3-948B-1728B52AA6E4}">
                <adec:decorative xmlns:adec="http://schemas.microsoft.com/office/drawing/2017/decorative" val="1"/>
              </a:ext>
            </a:extLst>
          </p:cNvPr>
          <p:cNvSpPr txBox="1"/>
          <p:nvPr/>
        </p:nvSpPr>
        <p:spPr>
          <a:xfrm>
            <a:off x="3434316" y="6238877"/>
            <a:ext cx="6071191" cy="461665"/>
          </a:xfrm>
          <a:prstGeom prst="rect">
            <a:avLst/>
          </a:prstGeom>
          <a:noFill/>
        </p:spPr>
        <p:txBody>
          <a:bodyPr wrap="square" rtlCol="0">
            <a:spAutoFit/>
          </a:bodyPr>
          <a:lstStyle/>
          <a:p>
            <a:r>
              <a:rPr lang="en-US" sz="2400" b="1" i="1" dirty="0">
                <a:solidFill>
                  <a:srgbClr val="FFC000"/>
                </a:solidFill>
              </a:rPr>
              <a:t>What are interventions for the As, Bs, and Cs?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gradFill flip="none" rotWithShape="1">
            <a:gsLst>
              <a:gs pos="0">
                <a:srgbClr val="C00000"/>
              </a:gs>
              <a:gs pos="58000">
                <a:schemeClr val="accent4"/>
              </a:gs>
            </a:gsLst>
            <a:lin ang="10800000" scaled="1"/>
            <a:tileRect/>
          </a:gradFill>
        </p:spPr>
        <p:txBody>
          <a:bodyPr/>
          <a:lstStyle/>
          <a:p>
            <a:r>
              <a:rPr lang="en-US" b="1" dirty="0"/>
              <a:t>Tier 3 and Beyond</a:t>
            </a:r>
            <a:br>
              <a:rPr lang="en-US" b="1" dirty="0"/>
            </a:br>
            <a:r>
              <a:rPr lang="en-US" b="1" dirty="0"/>
              <a:t>Interconnected Systems Framework (ISF)</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gradFill>
            <a:gsLst>
              <a:gs pos="0">
                <a:srgbClr val="C00000">
                  <a:lumMod val="93000"/>
                  <a:alpha val="27000"/>
                </a:srgbClr>
              </a:gs>
              <a:gs pos="58000">
                <a:schemeClr val="accent4">
                  <a:alpha val="52000"/>
                </a:schemeClr>
              </a:gs>
            </a:gsLst>
            <a:lin ang="10800000" scaled="1"/>
          </a:gradFill>
        </p:spPr>
        <p:txBody>
          <a:bodyPr>
            <a:normAutofit fontScale="92500"/>
          </a:bodyPr>
          <a:lstStyle/>
          <a:p>
            <a:pPr marL="0" indent="0">
              <a:buNone/>
            </a:pPr>
            <a:r>
              <a:rPr lang="en-US" sz="3200" dirty="0"/>
              <a:t>ISF provides a way for schools to link up with community services to collaborate on these services</a:t>
            </a:r>
          </a:p>
          <a:p>
            <a:pPr lvl="1"/>
            <a:r>
              <a:rPr lang="en-US" sz="2800" dirty="0"/>
              <a:t>School based teams with outside service providers, family, and community members</a:t>
            </a:r>
          </a:p>
          <a:p>
            <a:pPr lvl="1"/>
            <a:r>
              <a:rPr lang="en-US" sz="2800" dirty="0"/>
              <a:t>Collaborative across a continuum of supports</a:t>
            </a:r>
          </a:p>
          <a:p>
            <a:pPr lvl="1"/>
            <a:r>
              <a:rPr lang="en-US" sz="2800" dirty="0"/>
              <a:t>Find common metrics to measure success</a:t>
            </a:r>
          </a:p>
          <a:p>
            <a:pPr lvl="1"/>
            <a:endParaRPr lang="en-US" sz="2800" dirty="0"/>
          </a:p>
          <a:p>
            <a:r>
              <a:rPr lang="en-US" sz="3200" dirty="0"/>
              <a:t>Started as a way for schools to link up with other systems of care</a:t>
            </a:r>
          </a:p>
          <a:p>
            <a:pPr lvl="1"/>
            <a:r>
              <a:rPr lang="en-US" sz="2800" dirty="0"/>
              <a:t>Can be used for and by other systems of care, including adult services</a:t>
            </a:r>
          </a:p>
          <a:p>
            <a:pPr lvl="1"/>
            <a:endParaRPr lang="en-US" sz="2800" dirty="0"/>
          </a:p>
          <a:p>
            <a:endParaRPr lang="en-US" sz="3200" dirty="0"/>
          </a:p>
        </p:txBody>
      </p:sp>
      <p:sp>
        <p:nvSpPr>
          <p:cNvPr id="4" name="Rectangle 3">
            <a:extLst>
              <a:ext uri="{FF2B5EF4-FFF2-40B4-BE49-F238E27FC236}">
                <a16:creationId xmlns:a16="http://schemas.microsoft.com/office/drawing/2014/main" id="{CA4EE22A-F9D3-FF4A-9F19-5FED4E1BC5E2}"/>
              </a:ext>
            </a:extLst>
          </p:cNvPr>
          <p:cNvSpPr/>
          <p:nvPr/>
        </p:nvSpPr>
        <p:spPr>
          <a:xfrm>
            <a:off x="838200" y="6583655"/>
            <a:ext cx="11540837" cy="276999"/>
          </a:xfrm>
          <a:prstGeom prst="rect">
            <a:avLst/>
          </a:prstGeom>
        </p:spPr>
        <p:txBody>
          <a:bodyPr wrap="square">
            <a:spAutoFit/>
          </a:bodyPr>
          <a:lstStyle/>
          <a:p>
            <a:r>
              <a:rPr lang="en-US" sz="1200" dirty="0"/>
              <a:t>https://assets-</a:t>
            </a:r>
            <a:r>
              <a:rPr lang="en-US" sz="1200" dirty="0" err="1"/>
              <a:t>global.website</a:t>
            </a:r>
            <a:r>
              <a:rPr lang="en-US" sz="1200" dirty="0"/>
              <a:t>-</a:t>
            </a:r>
            <a:r>
              <a:rPr lang="en-US" sz="1200" dirty="0" err="1"/>
              <a:t>files.com</a:t>
            </a:r>
            <a:r>
              <a:rPr lang="en-US" sz="1200" dirty="0"/>
              <a:t>/5d3725188825e071f1670246/5d7fcb4fa194470a0ea2d52a_INTERCONNECTED%20SYSTEMS%20FRAMEWORK%20201%20080819%20(1).pdf</a:t>
            </a:r>
          </a:p>
        </p:txBody>
      </p:sp>
      <p:sp>
        <p:nvSpPr>
          <p:cNvPr id="6" name="Left Arrow 5">
            <a:hlinkClick r:id="rId2" action="ppaction://hlinksldjump"/>
            <a:extLst>
              <a:ext uri="{FF2B5EF4-FFF2-40B4-BE49-F238E27FC236}">
                <a16:creationId xmlns:a16="http://schemas.microsoft.com/office/drawing/2014/main" id="{6FDA0906-E45C-6458-2410-8F3334695FAD}"/>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9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gradFill flip="none" rotWithShape="1">
            <a:gsLst>
              <a:gs pos="0">
                <a:srgbClr val="C00000"/>
              </a:gs>
              <a:gs pos="58000">
                <a:schemeClr val="accent4"/>
              </a:gs>
            </a:gsLst>
            <a:lin ang="10800000" scaled="1"/>
            <a:tileRect/>
          </a:gradFill>
        </p:spPr>
        <p:txBody>
          <a:bodyPr/>
          <a:lstStyle/>
          <a:p>
            <a:r>
              <a:rPr lang="en-US" b="1" dirty="0"/>
              <a:t>Tier 2 &amp; 3: </a:t>
            </a:r>
            <a:br>
              <a:rPr lang="en-US" b="1" dirty="0"/>
            </a:br>
            <a:r>
              <a:rPr lang="en-US" b="1" dirty="0"/>
              <a:t>Interconnected Systems Framework (ISF)</a:t>
            </a:r>
          </a:p>
        </p:txBody>
      </p:sp>
      <p:sp>
        <p:nvSpPr>
          <p:cNvPr id="3" name="Content Placeholder 2">
            <a:extLst>
              <a:ext uri="{FF2B5EF4-FFF2-40B4-BE49-F238E27FC236}">
                <a16:creationId xmlns:a16="http://schemas.microsoft.com/office/drawing/2014/main" id="{2B4D9D34-AD33-F244-8210-4E61E5609988}"/>
              </a:ext>
              <a:ext uri="{C183D7F6-B498-43B3-948B-1728B52AA6E4}">
                <adec:decorative xmlns:adec="http://schemas.microsoft.com/office/drawing/2017/decorative" val="1"/>
              </a:ext>
            </a:extLst>
          </p:cNvPr>
          <p:cNvSpPr>
            <a:spLocks noGrp="1"/>
          </p:cNvSpPr>
          <p:nvPr>
            <p:ph idx="1"/>
          </p:nvPr>
        </p:nvSpPr>
        <p:spPr>
          <a:gradFill>
            <a:gsLst>
              <a:gs pos="0">
                <a:srgbClr val="C00000">
                  <a:lumMod val="93000"/>
                  <a:alpha val="27000"/>
                </a:srgbClr>
              </a:gs>
              <a:gs pos="58000">
                <a:schemeClr val="accent4">
                  <a:alpha val="52000"/>
                </a:schemeClr>
              </a:gs>
            </a:gsLst>
            <a:lin ang="10800000" scaled="1"/>
          </a:gradFill>
        </p:spPr>
        <p:txBody>
          <a:bodyPr>
            <a:normAutofit/>
          </a:bodyPr>
          <a:lstStyle/>
          <a:p>
            <a:pPr marL="0" indent="0">
              <a:buNone/>
            </a:pPr>
            <a:r>
              <a:rPr lang="en-US" sz="3600" dirty="0"/>
              <a:t>ISF provides a way for schools to link up with community services to collaborate on these services</a:t>
            </a:r>
          </a:p>
          <a:p>
            <a:pPr lvl="1"/>
            <a:r>
              <a:rPr lang="en-US" sz="3200" dirty="0"/>
              <a:t>School based teams with outside service providers, family, and community members</a:t>
            </a:r>
          </a:p>
          <a:p>
            <a:pPr lvl="1"/>
            <a:r>
              <a:rPr lang="en-US" sz="3200" dirty="0"/>
              <a:t>Collaborative across a continuum of supports</a:t>
            </a:r>
          </a:p>
          <a:p>
            <a:pPr lvl="1"/>
            <a:r>
              <a:rPr lang="en-US" sz="3200" dirty="0"/>
              <a:t>Find common metrics to measure success</a:t>
            </a:r>
          </a:p>
          <a:p>
            <a:pPr lvl="1"/>
            <a:endParaRPr lang="en-US" sz="3200" dirty="0"/>
          </a:p>
          <a:p>
            <a:endParaRPr lang="en-US" sz="3600" dirty="0"/>
          </a:p>
        </p:txBody>
      </p:sp>
      <p:sp>
        <p:nvSpPr>
          <p:cNvPr id="4" name="Rectangle 3">
            <a:extLst>
              <a:ext uri="{FF2B5EF4-FFF2-40B4-BE49-F238E27FC236}">
                <a16:creationId xmlns:a16="http://schemas.microsoft.com/office/drawing/2014/main" id="{CA4EE22A-F9D3-FF4A-9F19-5FED4E1BC5E2}"/>
              </a:ext>
            </a:extLst>
          </p:cNvPr>
          <p:cNvSpPr/>
          <p:nvPr/>
        </p:nvSpPr>
        <p:spPr>
          <a:xfrm>
            <a:off x="471054" y="6581001"/>
            <a:ext cx="11540837" cy="276999"/>
          </a:xfrm>
          <a:prstGeom prst="rect">
            <a:avLst/>
          </a:prstGeom>
        </p:spPr>
        <p:txBody>
          <a:bodyPr wrap="square">
            <a:spAutoFit/>
          </a:bodyPr>
          <a:lstStyle/>
          <a:p>
            <a:r>
              <a:rPr lang="en-US" sz="1200" dirty="0"/>
              <a:t>https://assets-</a:t>
            </a:r>
            <a:r>
              <a:rPr lang="en-US" sz="1200" dirty="0" err="1"/>
              <a:t>global.website</a:t>
            </a:r>
            <a:r>
              <a:rPr lang="en-US" sz="1200" dirty="0"/>
              <a:t>-</a:t>
            </a:r>
            <a:r>
              <a:rPr lang="en-US" sz="1200" dirty="0" err="1"/>
              <a:t>files.com</a:t>
            </a:r>
            <a:r>
              <a:rPr lang="en-US" sz="1200" dirty="0"/>
              <a:t>/5d3725188825e071f1670246/5d7fcb4fa194470a0ea2d52a_INTERCONNECTED%20SYSTEMS%20FRAMEWORK%20201%20080819%20(1).pdf</a:t>
            </a:r>
          </a:p>
        </p:txBody>
      </p:sp>
      <p:pic>
        <p:nvPicPr>
          <p:cNvPr id="6" name="Picture 5" descr="A visual for a fact sheet from Mental Health Technology Transfer Center Network (MHTTC), Pacific Southwest (HHS Region 9). The fact sheet is titled interconnected systems framework 201: when school mental health is integrated within a multi-tiered system of support: what's different by Susan Barrett, Lucille Eber, Kelly Pearales, and Katie Pohlman. OSEP technical asistance center on PBIS.">
            <a:extLst>
              <a:ext uri="{FF2B5EF4-FFF2-40B4-BE49-F238E27FC236}">
                <a16:creationId xmlns:a16="http://schemas.microsoft.com/office/drawing/2014/main" id="{16B65E0F-55D5-9A4F-AF35-2510F740E06D}"/>
              </a:ext>
            </a:extLst>
          </p:cNvPr>
          <p:cNvPicPr>
            <a:picLocks noChangeAspect="1"/>
          </p:cNvPicPr>
          <p:nvPr/>
        </p:nvPicPr>
        <p:blipFill>
          <a:blip r:embed="rId2"/>
          <a:stretch>
            <a:fillRect/>
          </a:stretch>
        </p:blipFill>
        <p:spPr>
          <a:xfrm>
            <a:off x="0" y="584562"/>
            <a:ext cx="12192000" cy="5688876"/>
          </a:xfrm>
          <a:prstGeom prst="rect">
            <a:avLst/>
          </a:prstGeom>
        </p:spPr>
      </p:pic>
    </p:spTree>
    <p:extLst>
      <p:ext uri="{BB962C8B-B14F-4D97-AF65-F5344CB8AC3E}">
        <p14:creationId xmlns:p14="http://schemas.microsoft.com/office/powerpoint/2010/main" val="6719212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A1951-806E-8696-F721-443503BCDFC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An integrative model for linking prevention and treatment research</a:t>
            </a:r>
          </a:p>
        </p:txBody>
      </p:sp>
      <p:pic>
        <p:nvPicPr>
          <p:cNvPr id="5" name="Picture 4" descr="A figure titled an integrative model for linking precention and treatment research. Five concentric circles are shown, the individual at the center, then family, community, culture, with the last circle shown split in half, one half called interventions and the other half called intervention settings. The interventions half circle is divided into seven spaces, each with an intervention shown, moving across the contunuum of supports from least to most intensive, including: health promotion/ positive development, universal prevention, selective prevention, indicated prevention, time-limited therapy, enhanced therapy, and continuing care.  The intervention setting half circle is divided into seven spaces, each with an intervention setting shown, moving across setting/ services from least to most intensive, including: home, school, neighborhood agency, primary care clinic, outpatient mental health, day treatment program, residential facility, and inpatient unit.">
            <a:extLst>
              <a:ext uri="{FF2B5EF4-FFF2-40B4-BE49-F238E27FC236}">
                <a16:creationId xmlns:a16="http://schemas.microsoft.com/office/drawing/2014/main" id="{FEA1274F-A3E0-DA4E-A1E6-431F788108A0}"/>
              </a:ext>
            </a:extLst>
          </p:cNvPr>
          <p:cNvPicPr>
            <a:picLocks noChangeAspect="1"/>
          </p:cNvPicPr>
          <p:nvPr/>
        </p:nvPicPr>
        <p:blipFill>
          <a:blip r:embed="rId2"/>
          <a:stretch>
            <a:fillRect/>
          </a:stretch>
        </p:blipFill>
        <p:spPr>
          <a:xfrm>
            <a:off x="1750287" y="0"/>
            <a:ext cx="8691425" cy="6858000"/>
          </a:xfrm>
          <a:prstGeom prst="rect">
            <a:avLst/>
          </a:prstGeom>
        </p:spPr>
      </p:pic>
      <p:sp>
        <p:nvSpPr>
          <p:cNvPr id="2" name="Right Arrow 1">
            <a:extLst>
              <a:ext uri="{FF2B5EF4-FFF2-40B4-BE49-F238E27FC236}">
                <a16:creationId xmlns:a16="http://schemas.microsoft.com/office/drawing/2014/main" id="{44CD7478-43ED-2747-8C46-3DDE1B928E1E}"/>
              </a:ext>
              <a:ext uri="{C183D7F6-B498-43B3-948B-1728B52AA6E4}">
                <adec:decorative xmlns:adec="http://schemas.microsoft.com/office/drawing/2017/decorative" val="1"/>
              </a:ext>
            </a:extLst>
          </p:cNvPr>
          <p:cNvSpPr/>
          <p:nvPr/>
        </p:nvSpPr>
        <p:spPr>
          <a:xfrm>
            <a:off x="197455" y="3429000"/>
            <a:ext cx="3105664" cy="2564028"/>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Setting/Services</a:t>
            </a:r>
          </a:p>
        </p:txBody>
      </p:sp>
      <p:sp>
        <p:nvSpPr>
          <p:cNvPr id="11" name="Curved Down Arrow 10">
            <a:extLst>
              <a:ext uri="{FF2B5EF4-FFF2-40B4-BE49-F238E27FC236}">
                <a16:creationId xmlns:a16="http://schemas.microsoft.com/office/drawing/2014/main" id="{A03503E6-F91E-CA43-B2BF-AFC0B466FE6A}"/>
              </a:ext>
              <a:ext uri="{C183D7F6-B498-43B3-948B-1728B52AA6E4}">
                <adec:decorative xmlns:adec="http://schemas.microsoft.com/office/drawing/2017/decorative" val="1"/>
              </a:ext>
            </a:extLst>
          </p:cNvPr>
          <p:cNvSpPr/>
          <p:nvPr/>
        </p:nvSpPr>
        <p:spPr>
          <a:xfrm>
            <a:off x="2656703" y="729049"/>
            <a:ext cx="7500551" cy="1902940"/>
          </a:xfrm>
          <a:prstGeom prst="curved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Up Arrow 11">
            <a:extLst>
              <a:ext uri="{FF2B5EF4-FFF2-40B4-BE49-F238E27FC236}">
                <a16:creationId xmlns:a16="http://schemas.microsoft.com/office/drawing/2014/main" id="{0187E1A6-3020-8244-A34E-56FE0B0C2E45}"/>
              </a:ext>
              <a:ext uri="{C183D7F6-B498-43B3-948B-1728B52AA6E4}">
                <adec:decorative xmlns:adec="http://schemas.microsoft.com/office/drawing/2017/decorative" val="1"/>
              </a:ext>
            </a:extLst>
          </p:cNvPr>
          <p:cNvSpPr/>
          <p:nvPr/>
        </p:nvSpPr>
        <p:spPr>
          <a:xfrm>
            <a:off x="2656703" y="4877830"/>
            <a:ext cx="7401697" cy="185351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Left Arrow 8">
            <a:extLst>
              <a:ext uri="{FF2B5EF4-FFF2-40B4-BE49-F238E27FC236}">
                <a16:creationId xmlns:a16="http://schemas.microsoft.com/office/drawing/2014/main" id="{7E8FC556-7B17-7A44-B743-C061A1BDCFBC}"/>
              </a:ext>
              <a:ext uri="{C183D7F6-B498-43B3-948B-1728B52AA6E4}">
                <adec:decorative xmlns:adec="http://schemas.microsoft.com/office/drawing/2017/decorative" val="1"/>
              </a:ext>
            </a:extLst>
          </p:cNvPr>
          <p:cNvSpPr/>
          <p:nvPr/>
        </p:nvSpPr>
        <p:spPr>
          <a:xfrm>
            <a:off x="9205784" y="259492"/>
            <a:ext cx="2944250" cy="2570205"/>
          </a:xfrm>
          <a:prstGeom prst="lef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Continuum of Supports</a:t>
            </a:r>
          </a:p>
        </p:txBody>
      </p:sp>
      <p:sp>
        <p:nvSpPr>
          <p:cNvPr id="3" name="Oval 2">
            <a:extLst>
              <a:ext uri="{FF2B5EF4-FFF2-40B4-BE49-F238E27FC236}">
                <a16:creationId xmlns:a16="http://schemas.microsoft.com/office/drawing/2014/main" id="{4F5164CC-3ADF-E6BF-FCA1-B47DD158A7D9}"/>
              </a:ext>
              <a:ext uri="{C183D7F6-B498-43B3-948B-1728B52AA6E4}">
                <adec:decorative xmlns:adec="http://schemas.microsoft.com/office/drawing/2017/decorative" val="1"/>
              </a:ext>
            </a:extLst>
          </p:cNvPr>
          <p:cNvSpPr/>
          <p:nvPr/>
        </p:nvSpPr>
        <p:spPr>
          <a:xfrm>
            <a:off x="5677458" y="3127511"/>
            <a:ext cx="1142441" cy="109850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Individual</a:t>
            </a:r>
          </a:p>
        </p:txBody>
      </p:sp>
    </p:spTree>
    <p:extLst>
      <p:ext uri="{BB962C8B-B14F-4D97-AF65-F5344CB8AC3E}">
        <p14:creationId xmlns:p14="http://schemas.microsoft.com/office/powerpoint/2010/main" val="114931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9"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4AF5D3-B809-18A9-1A7A-52B45206163E}"/>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An integrative model for linking prevention and treatment research including essential tiered system components</a:t>
            </a:r>
          </a:p>
        </p:txBody>
      </p:sp>
      <p:pic>
        <p:nvPicPr>
          <p:cNvPr id="5" name="Picture 4" descr="A figure titled an integrative model for linking precention and treatment research. Five concentric circles are shown, the individual at the center, then family, community, culture, with the last circle shown split in half, one half called interventions and the other half called intervention settings. The interventions half circle is divided into seven spaces, each with an intervention shown, moving across the contunuum of supports from least to most intensive, including: health promotion/ positive development highlighted in green, universal prevention highlighted in green, selective prevention highlighted in yellow, indicated prevention highlighted in orange, time-limited therapy, enhanced therapy, and continuing care.  The intervention setting half circle is divided into seven spaces, each with an intervention setting shown, moving across setting/ services from least to most intensive, including: home, school highlighted in blue with a blue arrow pointing out to a blue circle that says MTSS, PBIS, RTI, SEL, and SMH, neighborhood agency, primary care clinic, outpatient mental health, day treatment program, residential facility, and inpatient unit.">
            <a:extLst>
              <a:ext uri="{FF2B5EF4-FFF2-40B4-BE49-F238E27FC236}">
                <a16:creationId xmlns:a16="http://schemas.microsoft.com/office/drawing/2014/main" id="{FEA1274F-A3E0-DA4E-A1E6-431F788108A0}"/>
              </a:ext>
            </a:extLst>
          </p:cNvPr>
          <p:cNvPicPr>
            <a:picLocks noChangeAspect="1"/>
          </p:cNvPicPr>
          <p:nvPr/>
        </p:nvPicPr>
        <p:blipFill>
          <a:blip r:embed="rId3"/>
          <a:stretch>
            <a:fillRect/>
          </a:stretch>
        </p:blipFill>
        <p:spPr>
          <a:xfrm>
            <a:off x="1750287" y="0"/>
            <a:ext cx="8691425" cy="6858000"/>
          </a:xfrm>
          <a:prstGeom prst="rect">
            <a:avLst/>
          </a:prstGeom>
        </p:spPr>
      </p:pic>
      <p:pic>
        <p:nvPicPr>
          <p:cNvPr id="10" name="Picture 9" descr="Figure titled essential tiered system components. A three-tiered pyramid model is shown. The bottom is the largest part and is green. It is the primary level and includes school and classroom wide instruction for all students, including differentiated instruction. The middle is the next largest section and is yellow. This is the secondary level, including supplemental group systems for students with at-risk response to primary level. The top is the smallest and red. It is the tertiary level, which is specialized individualized systems for students with intensive needs.">
            <a:extLst>
              <a:ext uri="{FF2B5EF4-FFF2-40B4-BE49-F238E27FC236}">
                <a16:creationId xmlns:a16="http://schemas.microsoft.com/office/drawing/2014/main" id="{D3CF74B8-79FD-2D4B-A81C-DD097E5945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685" y="500881"/>
            <a:ext cx="3215203" cy="2099783"/>
          </a:xfrm>
          <a:prstGeom prst="rect">
            <a:avLst/>
          </a:prstGeom>
          <a:noFill/>
          <a:ln>
            <a:noFill/>
          </a:ln>
        </p:spPr>
      </p:pic>
      <p:sp>
        <p:nvSpPr>
          <p:cNvPr id="2" name="Rounded Rectangle 1">
            <a:extLst>
              <a:ext uri="{FF2B5EF4-FFF2-40B4-BE49-F238E27FC236}">
                <a16:creationId xmlns:a16="http://schemas.microsoft.com/office/drawing/2014/main" id="{4A65EAB8-B83B-5F42-905C-7C5B27833544}"/>
              </a:ext>
              <a:ext uri="{C183D7F6-B498-43B3-948B-1728B52AA6E4}">
                <adec:decorative xmlns:adec="http://schemas.microsoft.com/office/drawing/2017/decorative" val="1"/>
              </a:ext>
            </a:extLst>
          </p:cNvPr>
          <p:cNvSpPr/>
          <p:nvPr/>
        </p:nvSpPr>
        <p:spPr>
          <a:xfrm>
            <a:off x="3719383" y="4621426"/>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B07D8681-2FF1-EF43-8A41-6C89B7A3E223}"/>
              </a:ext>
              <a:ext uri="{C183D7F6-B498-43B3-948B-1728B52AA6E4}">
                <adec:decorative xmlns:adec="http://schemas.microsoft.com/office/drawing/2017/decorative" val="1"/>
              </a:ext>
            </a:extLst>
          </p:cNvPr>
          <p:cNvSpPr/>
          <p:nvPr/>
        </p:nvSpPr>
        <p:spPr>
          <a:xfrm>
            <a:off x="3871783" y="1902940"/>
            <a:ext cx="803189" cy="531342"/>
          </a:xfrm>
          <a:prstGeom prst="roundRect">
            <a:avLst/>
          </a:prstGeom>
          <a:solidFill>
            <a:srgbClr val="00B05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8819737-6397-9E43-ACF9-D332D7403109}"/>
              </a:ext>
              <a:ext uri="{C183D7F6-B498-43B3-948B-1728B52AA6E4}">
                <adec:decorative xmlns:adec="http://schemas.microsoft.com/office/drawing/2017/decorative" val="1"/>
              </a:ext>
            </a:extLst>
          </p:cNvPr>
          <p:cNvSpPr/>
          <p:nvPr/>
        </p:nvSpPr>
        <p:spPr>
          <a:xfrm>
            <a:off x="3105663" y="2817338"/>
            <a:ext cx="1416909" cy="605483"/>
          </a:xfrm>
          <a:prstGeom prst="roundRect">
            <a:avLst/>
          </a:prstGeom>
          <a:solidFill>
            <a:srgbClr val="00B05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86B03E4-58C0-784B-90AA-9C9A070AFAFF}"/>
              </a:ext>
              <a:ext uri="{C183D7F6-B498-43B3-948B-1728B52AA6E4}">
                <adec:decorative xmlns:adec="http://schemas.microsoft.com/office/drawing/2017/decorative" val="1"/>
              </a:ext>
            </a:extLst>
          </p:cNvPr>
          <p:cNvSpPr/>
          <p:nvPr/>
        </p:nvSpPr>
        <p:spPr>
          <a:xfrm>
            <a:off x="4765588" y="1285102"/>
            <a:ext cx="803189" cy="531342"/>
          </a:xfrm>
          <a:prstGeom prst="roundRect">
            <a:avLst/>
          </a:prstGeom>
          <a:solidFill>
            <a:srgbClr val="FFFF0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B7E1166-53DA-9941-88E9-303763A4AF3D}"/>
              </a:ext>
              <a:ext uri="{C183D7F6-B498-43B3-948B-1728B52AA6E4}">
                <adec:decorative xmlns:adec="http://schemas.microsoft.com/office/drawing/2017/decorative" val="1"/>
              </a:ext>
            </a:extLst>
          </p:cNvPr>
          <p:cNvSpPr/>
          <p:nvPr/>
        </p:nvSpPr>
        <p:spPr>
          <a:xfrm>
            <a:off x="5943598" y="1056501"/>
            <a:ext cx="803189" cy="531342"/>
          </a:xfrm>
          <a:prstGeom prst="roundRect">
            <a:avLst/>
          </a:prstGeom>
          <a:solidFill>
            <a:schemeClr val="accent2">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326295-61C7-5340-B4C6-1CA0618D0304}"/>
              </a:ext>
              <a:ext uri="{C183D7F6-B498-43B3-948B-1728B52AA6E4}">
                <adec:decorative xmlns:adec="http://schemas.microsoft.com/office/drawing/2017/decorative" val="1"/>
              </a:ext>
            </a:extLst>
          </p:cNvPr>
          <p:cNvSpPr/>
          <p:nvPr/>
        </p:nvSpPr>
        <p:spPr>
          <a:xfrm>
            <a:off x="387051" y="4245130"/>
            <a:ext cx="2347784" cy="22612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MTSS</a:t>
            </a:r>
          </a:p>
          <a:p>
            <a:pPr algn="ctr"/>
            <a:r>
              <a:rPr lang="en-US" dirty="0"/>
              <a:t>PBIS</a:t>
            </a:r>
          </a:p>
          <a:p>
            <a:pPr algn="ctr"/>
            <a:r>
              <a:rPr lang="en-US" dirty="0"/>
              <a:t>RTI</a:t>
            </a:r>
          </a:p>
          <a:p>
            <a:pPr algn="ctr"/>
            <a:r>
              <a:rPr lang="en-US" dirty="0"/>
              <a:t>SEL</a:t>
            </a:r>
          </a:p>
          <a:p>
            <a:pPr algn="ctr"/>
            <a:r>
              <a:rPr lang="en-US" dirty="0"/>
              <a:t>SMH</a:t>
            </a:r>
          </a:p>
        </p:txBody>
      </p:sp>
      <p:sp>
        <p:nvSpPr>
          <p:cNvPr id="15" name="Left Arrow 14">
            <a:extLst>
              <a:ext uri="{FF2B5EF4-FFF2-40B4-BE49-F238E27FC236}">
                <a16:creationId xmlns:a16="http://schemas.microsoft.com/office/drawing/2014/main" id="{9E3F974B-555D-9C4B-B498-FB27BC5B3A2C}"/>
              </a:ext>
              <a:ext uri="{C183D7F6-B498-43B3-948B-1728B52AA6E4}">
                <adec:decorative xmlns:adec="http://schemas.microsoft.com/office/drawing/2017/decorative" val="1"/>
              </a:ext>
            </a:extLst>
          </p:cNvPr>
          <p:cNvSpPr/>
          <p:nvPr/>
        </p:nvSpPr>
        <p:spPr>
          <a:xfrm rot="20409945">
            <a:off x="1981451" y="4888501"/>
            <a:ext cx="1683369" cy="6240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4040FF9-807F-03C8-B6DE-345B790FBB20}"/>
              </a:ext>
              <a:ext uri="{C183D7F6-B498-43B3-948B-1728B52AA6E4}">
                <adec:decorative xmlns:adec="http://schemas.microsoft.com/office/drawing/2017/decorative" val="1"/>
              </a:ext>
            </a:extLst>
          </p:cNvPr>
          <p:cNvSpPr/>
          <p:nvPr/>
        </p:nvSpPr>
        <p:spPr>
          <a:xfrm>
            <a:off x="5677458" y="3127511"/>
            <a:ext cx="1142441" cy="109850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Individual</a:t>
            </a:r>
          </a:p>
        </p:txBody>
      </p:sp>
    </p:spTree>
    <p:extLst>
      <p:ext uri="{BB962C8B-B14F-4D97-AF65-F5344CB8AC3E}">
        <p14:creationId xmlns:p14="http://schemas.microsoft.com/office/powerpoint/2010/main" val="23447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5EC2FDBE-B010-0E7E-32E1-C2D9EDA6FE1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An integrative model for linking prevention and treatment research continued</a:t>
            </a:r>
          </a:p>
        </p:txBody>
      </p:sp>
      <p:pic>
        <p:nvPicPr>
          <p:cNvPr id="5" name="Picture 4" descr="A figure titled an integrative model for linking precention and treatment research. Five concentric circles are shown, the individual at the center, then family, community, culture, with the last circle shown split in half, one half called interventions and the other half called intervention settings. The interventions half circle is divided into seven spaces, each with an intervention shown, moving across the contunuum of supports from least to most intensive, including: health promotion/ positive development, universal prevention, selective prevention, indicated prevention, time-limited therapy, enhanced therapy, and continuing care. Next to the interventions half circle is a blue arrow pointing from time-limited therpy to ehnanced therapy and then continuing care. It says especially important for advanced tiers. The intervention setting half circle is divided into seven spaces, each with an intervention setting shown, moving across setting/ services from least to most intensive, including: home, school, neighborhood agency, primary care clinic, outpatient mental health, day treatment program, residential facility, and inpatient unit. In the middle of the figure it says interconnected systems framework and points to all intervention settings with arrows. ">
            <a:extLst>
              <a:ext uri="{FF2B5EF4-FFF2-40B4-BE49-F238E27FC236}">
                <a16:creationId xmlns:a16="http://schemas.microsoft.com/office/drawing/2014/main" id="{FEA1274F-A3E0-DA4E-A1E6-431F788108A0}"/>
              </a:ext>
            </a:extLst>
          </p:cNvPr>
          <p:cNvPicPr>
            <a:picLocks noChangeAspect="1"/>
          </p:cNvPicPr>
          <p:nvPr/>
        </p:nvPicPr>
        <p:blipFill>
          <a:blip r:embed="rId3"/>
          <a:stretch>
            <a:fillRect/>
          </a:stretch>
        </p:blipFill>
        <p:spPr>
          <a:xfrm>
            <a:off x="1750287" y="0"/>
            <a:ext cx="8691425" cy="6858000"/>
          </a:xfrm>
          <a:prstGeom prst="rect">
            <a:avLst/>
          </a:prstGeom>
        </p:spPr>
      </p:pic>
      <p:pic>
        <p:nvPicPr>
          <p:cNvPr id="10" name="Picture 9" descr="Figure titled essential tiered system components. A three-tiered pyramid model is shown. The bottom is the largest part and is green. It is the primary level and includes school and classroom wide instruction for all students, including differentiated instruction. The middle is the next largest section and is yellow. This is the secondary level, including supplemental group systems for students with at-risk response to primary level. The top is the smallest and red. It is the tertiary level, which is specialized individualized systems for students with intensive needs.">
            <a:extLst>
              <a:ext uri="{FF2B5EF4-FFF2-40B4-BE49-F238E27FC236}">
                <a16:creationId xmlns:a16="http://schemas.microsoft.com/office/drawing/2014/main" id="{D3CF74B8-79FD-2D4B-A81C-DD097E5945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685" y="500881"/>
            <a:ext cx="3215203" cy="2099783"/>
          </a:xfrm>
          <a:prstGeom prst="rect">
            <a:avLst/>
          </a:prstGeom>
          <a:noFill/>
          <a:ln>
            <a:noFill/>
          </a:ln>
        </p:spPr>
      </p:pic>
      <p:sp>
        <p:nvSpPr>
          <p:cNvPr id="2" name="Rounded Rectangle 1">
            <a:extLst>
              <a:ext uri="{FF2B5EF4-FFF2-40B4-BE49-F238E27FC236}">
                <a16:creationId xmlns:a16="http://schemas.microsoft.com/office/drawing/2014/main" id="{4A65EAB8-B83B-5F42-905C-7C5B27833544}"/>
              </a:ext>
              <a:ext uri="{C183D7F6-B498-43B3-948B-1728B52AA6E4}">
                <adec:decorative xmlns:adec="http://schemas.microsoft.com/office/drawing/2017/decorative" val="1"/>
              </a:ext>
            </a:extLst>
          </p:cNvPr>
          <p:cNvSpPr/>
          <p:nvPr/>
        </p:nvSpPr>
        <p:spPr>
          <a:xfrm>
            <a:off x="3719383" y="4621426"/>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B07D8681-2FF1-EF43-8A41-6C89B7A3E223}"/>
              </a:ext>
              <a:ext uri="{C183D7F6-B498-43B3-948B-1728B52AA6E4}">
                <adec:decorative xmlns:adec="http://schemas.microsoft.com/office/drawing/2017/decorative" val="1"/>
              </a:ext>
            </a:extLst>
          </p:cNvPr>
          <p:cNvSpPr/>
          <p:nvPr/>
        </p:nvSpPr>
        <p:spPr>
          <a:xfrm>
            <a:off x="3871783" y="1902940"/>
            <a:ext cx="803189" cy="531342"/>
          </a:xfrm>
          <a:prstGeom prst="roundRect">
            <a:avLst/>
          </a:prstGeom>
          <a:solidFill>
            <a:srgbClr val="00B05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8819737-6397-9E43-ACF9-D332D7403109}"/>
              </a:ext>
              <a:ext uri="{C183D7F6-B498-43B3-948B-1728B52AA6E4}">
                <adec:decorative xmlns:adec="http://schemas.microsoft.com/office/drawing/2017/decorative" val="1"/>
              </a:ext>
            </a:extLst>
          </p:cNvPr>
          <p:cNvSpPr/>
          <p:nvPr/>
        </p:nvSpPr>
        <p:spPr>
          <a:xfrm>
            <a:off x="3105663" y="2817338"/>
            <a:ext cx="1416909" cy="605483"/>
          </a:xfrm>
          <a:prstGeom prst="roundRect">
            <a:avLst/>
          </a:prstGeom>
          <a:solidFill>
            <a:srgbClr val="00B05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86B03E4-58C0-784B-90AA-9C9A070AFAFF}"/>
              </a:ext>
              <a:ext uri="{C183D7F6-B498-43B3-948B-1728B52AA6E4}">
                <adec:decorative xmlns:adec="http://schemas.microsoft.com/office/drawing/2017/decorative" val="1"/>
              </a:ext>
            </a:extLst>
          </p:cNvPr>
          <p:cNvSpPr/>
          <p:nvPr/>
        </p:nvSpPr>
        <p:spPr>
          <a:xfrm>
            <a:off x="4765588" y="1285102"/>
            <a:ext cx="803189" cy="531342"/>
          </a:xfrm>
          <a:prstGeom prst="roundRect">
            <a:avLst/>
          </a:prstGeom>
          <a:solidFill>
            <a:srgbClr val="FFFF0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B7E1166-53DA-9941-88E9-303763A4AF3D}"/>
              </a:ext>
              <a:ext uri="{C183D7F6-B498-43B3-948B-1728B52AA6E4}">
                <adec:decorative xmlns:adec="http://schemas.microsoft.com/office/drawing/2017/decorative" val="1"/>
              </a:ext>
            </a:extLst>
          </p:cNvPr>
          <p:cNvSpPr/>
          <p:nvPr/>
        </p:nvSpPr>
        <p:spPr>
          <a:xfrm>
            <a:off x="5943598" y="1056501"/>
            <a:ext cx="803189" cy="531342"/>
          </a:xfrm>
          <a:prstGeom prst="roundRect">
            <a:avLst/>
          </a:prstGeom>
          <a:solidFill>
            <a:schemeClr val="accent2">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ED04D3B-CFE7-EF42-B35E-25DE325C391F}"/>
              </a:ext>
              <a:ext uri="{C183D7F6-B498-43B3-948B-1728B52AA6E4}">
                <adec:decorative xmlns:adec="http://schemas.microsoft.com/office/drawing/2017/decorative" val="1"/>
              </a:ext>
            </a:extLst>
          </p:cNvPr>
          <p:cNvSpPr/>
          <p:nvPr/>
        </p:nvSpPr>
        <p:spPr>
          <a:xfrm>
            <a:off x="3357888" y="3846284"/>
            <a:ext cx="803189" cy="432487"/>
          </a:xfrm>
          <a:prstGeom prst="roundRect">
            <a:avLst/>
          </a:prstGeom>
          <a:solidFill>
            <a:schemeClr val="accent1">
              <a:lumMod val="60000"/>
              <a:lumOff val="40000"/>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D3D393A-0CA6-3B48-89DB-6D7FC5543EE8}"/>
              </a:ext>
              <a:ext uri="{C183D7F6-B498-43B3-948B-1728B52AA6E4}">
                <adec:decorative xmlns:adec="http://schemas.microsoft.com/office/drawing/2017/decorative" val="1"/>
              </a:ext>
            </a:extLst>
          </p:cNvPr>
          <p:cNvSpPr/>
          <p:nvPr/>
        </p:nvSpPr>
        <p:spPr>
          <a:xfrm>
            <a:off x="4335461" y="5307226"/>
            <a:ext cx="803189" cy="432487"/>
          </a:xfrm>
          <a:prstGeom prst="roundRect">
            <a:avLst/>
          </a:prstGeom>
          <a:solidFill>
            <a:schemeClr val="accent1">
              <a:lumMod val="60000"/>
              <a:lumOff val="40000"/>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D565865-F887-114B-8E15-646C27404A33}"/>
              </a:ext>
              <a:ext uri="{C183D7F6-B498-43B3-948B-1728B52AA6E4}">
                <adec:decorative xmlns:adec="http://schemas.microsoft.com/office/drawing/2017/decorative" val="1"/>
              </a:ext>
            </a:extLst>
          </p:cNvPr>
          <p:cNvSpPr/>
          <p:nvPr/>
        </p:nvSpPr>
        <p:spPr>
          <a:xfrm>
            <a:off x="5292810" y="5703094"/>
            <a:ext cx="803189" cy="432487"/>
          </a:xfrm>
          <a:prstGeom prst="roundRect">
            <a:avLst/>
          </a:prstGeom>
          <a:solidFill>
            <a:schemeClr val="accent1">
              <a:lumMod val="60000"/>
              <a:lumOff val="40000"/>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D061F3CE-11A3-5C4F-833E-1B111F13D975}"/>
              </a:ext>
              <a:ext uri="{C183D7F6-B498-43B3-948B-1728B52AA6E4}">
                <adec:decorative xmlns:adec="http://schemas.microsoft.com/office/drawing/2017/decorative" val="1"/>
              </a:ext>
            </a:extLst>
          </p:cNvPr>
          <p:cNvSpPr/>
          <p:nvPr/>
        </p:nvSpPr>
        <p:spPr>
          <a:xfrm>
            <a:off x="6345192" y="5703093"/>
            <a:ext cx="803189" cy="432487"/>
          </a:xfrm>
          <a:prstGeom prst="roundRect">
            <a:avLst/>
          </a:prstGeom>
          <a:solidFill>
            <a:schemeClr val="accent1">
              <a:lumMod val="60000"/>
              <a:lumOff val="40000"/>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052A46E-BE8F-E645-81ED-970F5CB1A618}"/>
              </a:ext>
              <a:ext uri="{C183D7F6-B498-43B3-948B-1728B52AA6E4}">
                <adec:decorative xmlns:adec="http://schemas.microsoft.com/office/drawing/2017/decorative" val="1"/>
              </a:ext>
            </a:extLst>
          </p:cNvPr>
          <p:cNvSpPr/>
          <p:nvPr/>
        </p:nvSpPr>
        <p:spPr>
          <a:xfrm>
            <a:off x="7322229" y="5270606"/>
            <a:ext cx="803189" cy="432487"/>
          </a:xfrm>
          <a:prstGeom prst="roundRect">
            <a:avLst/>
          </a:prstGeom>
          <a:solidFill>
            <a:schemeClr val="accent1">
              <a:lumMod val="60000"/>
              <a:lumOff val="40000"/>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6A52ECD-3FB1-B942-A0C2-9A0F8B68224F}"/>
              </a:ext>
              <a:ext uri="{C183D7F6-B498-43B3-948B-1728B52AA6E4}">
                <adec:decorative xmlns:adec="http://schemas.microsoft.com/office/drawing/2017/decorative" val="1"/>
              </a:ext>
            </a:extLst>
          </p:cNvPr>
          <p:cNvSpPr/>
          <p:nvPr/>
        </p:nvSpPr>
        <p:spPr>
          <a:xfrm>
            <a:off x="8014158" y="4621426"/>
            <a:ext cx="803189" cy="432487"/>
          </a:xfrm>
          <a:prstGeom prst="roundRect">
            <a:avLst/>
          </a:prstGeom>
          <a:solidFill>
            <a:schemeClr val="accent1">
              <a:lumMod val="60000"/>
              <a:lumOff val="40000"/>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5E78AA-C6FB-814D-891B-434A4D82F74C}"/>
              </a:ext>
              <a:ext uri="{C183D7F6-B498-43B3-948B-1728B52AA6E4}">
                <adec:decorative xmlns:adec="http://schemas.microsoft.com/office/drawing/2017/decorative" val="1"/>
              </a:ext>
            </a:extLst>
          </p:cNvPr>
          <p:cNvSpPr/>
          <p:nvPr/>
        </p:nvSpPr>
        <p:spPr>
          <a:xfrm>
            <a:off x="8415752" y="3846284"/>
            <a:ext cx="803189" cy="432487"/>
          </a:xfrm>
          <a:prstGeom prst="roundRect">
            <a:avLst/>
          </a:prstGeom>
          <a:solidFill>
            <a:schemeClr val="accent1">
              <a:lumMod val="60000"/>
              <a:lumOff val="40000"/>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Up Arrow 18">
            <a:extLst>
              <a:ext uri="{FF2B5EF4-FFF2-40B4-BE49-F238E27FC236}">
                <a16:creationId xmlns:a16="http://schemas.microsoft.com/office/drawing/2014/main" id="{D748361D-BEE8-9748-98AE-EA34FF0E5E3D}"/>
              </a:ext>
              <a:ext uri="{C183D7F6-B498-43B3-948B-1728B52AA6E4}">
                <adec:decorative xmlns:adec="http://schemas.microsoft.com/office/drawing/2017/decorative" val="1"/>
              </a:ext>
            </a:extLst>
          </p:cNvPr>
          <p:cNvSpPr/>
          <p:nvPr/>
        </p:nvSpPr>
        <p:spPr>
          <a:xfrm rot="10800000">
            <a:off x="4248615" y="3773043"/>
            <a:ext cx="4003286" cy="1780264"/>
          </a:xfrm>
          <a:prstGeom prst="leftRigh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urved Left Arrow 8">
            <a:extLst>
              <a:ext uri="{FF2B5EF4-FFF2-40B4-BE49-F238E27FC236}">
                <a16:creationId xmlns:a16="http://schemas.microsoft.com/office/drawing/2014/main" id="{7FEA1B54-04F7-E445-8BCC-D704C14067D2}"/>
              </a:ext>
              <a:ext uri="{C183D7F6-B498-43B3-948B-1728B52AA6E4}">
                <adec:decorative xmlns:adec="http://schemas.microsoft.com/office/drawing/2017/decorative" val="1"/>
              </a:ext>
            </a:extLst>
          </p:cNvPr>
          <p:cNvSpPr/>
          <p:nvPr/>
        </p:nvSpPr>
        <p:spPr>
          <a:xfrm rot="19251677">
            <a:off x="8359006" y="528704"/>
            <a:ext cx="1006106" cy="26595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Oval 2">
            <a:extLst>
              <a:ext uri="{FF2B5EF4-FFF2-40B4-BE49-F238E27FC236}">
                <a16:creationId xmlns:a16="http://schemas.microsoft.com/office/drawing/2014/main" id="{3A7A8B41-5DD1-A10B-91AC-F5D951DD0AD7}"/>
              </a:ext>
              <a:ext uri="{C183D7F6-B498-43B3-948B-1728B52AA6E4}">
                <adec:decorative xmlns:adec="http://schemas.microsoft.com/office/drawing/2017/decorative" val="1"/>
              </a:ext>
            </a:extLst>
          </p:cNvPr>
          <p:cNvSpPr/>
          <p:nvPr/>
        </p:nvSpPr>
        <p:spPr>
          <a:xfrm>
            <a:off x="9442886" y="172995"/>
            <a:ext cx="2347784" cy="22612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Especially important for advanced tiers</a:t>
            </a:r>
            <a:endParaRPr lang="en-US" dirty="0"/>
          </a:p>
        </p:txBody>
      </p:sp>
      <p:sp>
        <p:nvSpPr>
          <p:cNvPr id="15" name="Oval 14">
            <a:extLst>
              <a:ext uri="{FF2B5EF4-FFF2-40B4-BE49-F238E27FC236}">
                <a16:creationId xmlns:a16="http://schemas.microsoft.com/office/drawing/2014/main" id="{72535D14-2D2E-96F9-247C-603703BAB59E}"/>
              </a:ext>
              <a:ext uri="{C183D7F6-B498-43B3-948B-1728B52AA6E4}">
                <adec:decorative xmlns:adec="http://schemas.microsoft.com/office/drawing/2017/decorative" val="1"/>
              </a:ext>
            </a:extLst>
          </p:cNvPr>
          <p:cNvSpPr/>
          <p:nvPr/>
        </p:nvSpPr>
        <p:spPr>
          <a:xfrm>
            <a:off x="5677458" y="3127511"/>
            <a:ext cx="1142441" cy="1098501"/>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Individual</a:t>
            </a:r>
          </a:p>
        </p:txBody>
      </p:sp>
      <p:sp>
        <p:nvSpPr>
          <p:cNvPr id="20" name="Oval 19">
            <a:extLst>
              <a:ext uri="{FF2B5EF4-FFF2-40B4-BE49-F238E27FC236}">
                <a16:creationId xmlns:a16="http://schemas.microsoft.com/office/drawing/2014/main" id="{DFAEFC82-00C5-894E-84FE-D4F6472E6F5A}"/>
              </a:ext>
              <a:ext uri="{C183D7F6-B498-43B3-948B-1728B52AA6E4}">
                <adec:decorative xmlns:adec="http://schemas.microsoft.com/office/drawing/2017/decorative" val="1"/>
              </a:ext>
            </a:extLst>
          </p:cNvPr>
          <p:cNvSpPr/>
          <p:nvPr/>
        </p:nvSpPr>
        <p:spPr>
          <a:xfrm>
            <a:off x="4867975" y="2600664"/>
            <a:ext cx="2764563" cy="2031033"/>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Interconnected Systems Framework (ISF)</a:t>
            </a:r>
          </a:p>
        </p:txBody>
      </p:sp>
    </p:spTree>
    <p:extLst>
      <p:ext uri="{BB962C8B-B14F-4D97-AF65-F5344CB8AC3E}">
        <p14:creationId xmlns:p14="http://schemas.microsoft.com/office/powerpoint/2010/main" val="195415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534058-5BF7-09BA-A567-50EF6B2EBD2C}"/>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An integrative model for linking prevention and treatment research cross setting partnerships</a:t>
            </a:r>
          </a:p>
        </p:txBody>
      </p:sp>
      <p:pic>
        <p:nvPicPr>
          <p:cNvPr id="5" name="Picture 4" descr="A navy blue circle is placed on top of the figure titled an integrative model for linking prevention and treatment research. It says cross setting partnerships, team-based.">
            <a:extLst>
              <a:ext uri="{FF2B5EF4-FFF2-40B4-BE49-F238E27FC236}">
                <a16:creationId xmlns:a16="http://schemas.microsoft.com/office/drawing/2014/main" id="{FEA1274F-A3E0-DA4E-A1E6-431F788108A0}"/>
              </a:ext>
            </a:extLst>
          </p:cNvPr>
          <p:cNvPicPr>
            <a:picLocks noChangeAspect="1"/>
          </p:cNvPicPr>
          <p:nvPr/>
        </p:nvPicPr>
        <p:blipFill>
          <a:blip r:embed="rId3"/>
          <a:stretch>
            <a:fillRect/>
          </a:stretch>
        </p:blipFill>
        <p:spPr>
          <a:xfrm>
            <a:off x="1750287" y="0"/>
            <a:ext cx="8691425" cy="6858000"/>
          </a:xfrm>
          <a:prstGeom prst="rect">
            <a:avLst/>
          </a:prstGeom>
        </p:spPr>
      </p:pic>
      <p:pic>
        <p:nvPicPr>
          <p:cNvPr id="10" name="Picture 9" descr="../../../../../../../../../Desktop">
            <a:extLst>
              <a:ext uri="{FF2B5EF4-FFF2-40B4-BE49-F238E27FC236}">
                <a16:creationId xmlns:a16="http://schemas.microsoft.com/office/drawing/2014/main" id="{D3CF74B8-79FD-2D4B-A81C-DD097E5945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2685" y="500881"/>
            <a:ext cx="3215203" cy="2099783"/>
          </a:xfrm>
          <a:prstGeom prst="rect">
            <a:avLst/>
          </a:prstGeom>
          <a:noFill/>
          <a:ln>
            <a:noFill/>
          </a:ln>
        </p:spPr>
      </p:pic>
      <p:sp>
        <p:nvSpPr>
          <p:cNvPr id="2" name="Rounded Rectangle 1">
            <a:extLst>
              <a:ext uri="{FF2B5EF4-FFF2-40B4-BE49-F238E27FC236}">
                <a16:creationId xmlns:a16="http://schemas.microsoft.com/office/drawing/2014/main" id="{4A65EAB8-B83B-5F42-905C-7C5B27833544}"/>
              </a:ext>
              <a:ext uri="{C183D7F6-B498-43B3-948B-1728B52AA6E4}">
                <adec:decorative xmlns:adec="http://schemas.microsoft.com/office/drawing/2017/decorative" val="1"/>
              </a:ext>
            </a:extLst>
          </p:cNvPr>
          <p:cNvSpPr/>
          <p:nvPr/>
        </p:nvSpPr>
        <p:spPr>
          <a:xfrm>
            <a:off x="3719383" y="4621426"/>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B07D8681-2FF1-EF43-8A41-6C89B7A3E223}"/>
              </a:ext>
              <a:ext uri="{C183D7F6-B498-43B3-948B-1728B52AA6E4}">
                <adec:decorative xmlns:adec="http://schemas.microsoft.com/office/drawing/2017/decorative" val="1"/>
              </a:ext>
            </a:extLst>
          </p:cNvPr>
          <p:cNvSpPr/>
          <p:nvPr/>
        </p:nvSpPr>
        <p:spPr>
          <a:xfrm>
            <a:off x="3871783" y="1902940"/>
            <a:ext cx="803189" cy="531342"/>
          </a:xfrm>
          <a:prstGeom prst="roundRect">
            <a:avLst/>
          </a:prstGeom>
          <a:solidFill>
            <a:srgbClr val="00B05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8819737-6397-9E43-ACF9-D332D7403109}"/>
              </a:ext>
              <a:ext uri="{C183D7F6-B498-43B3-948B-1728B52AA6E4}">
                <adec:decorative xmlns:adec="http://schemas.microsoft.com/office/drawing/2017/decorative" val="1"/>
              </a:ext>
            </a:extLst>
          </p:cNvPr>
          <p:cNvSpPr/>
          <p:nvPr/>
        </p:nvSpPr>
        <p:spPr>
          <a:xfrm>
            <a:off x="3105663" y="2817338"/>
            <a:ext cx="1416909" cy="605483"/>
          </a:xfrm>
          <a:prstGeom prst="roundRect">
            <a:avLst/>
          </a:prstGeom>
          <a:solidFill>
            <a:srgbClr val="00B05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86B03E4-58C0-784B-90AA-9C9A070AFAFF}"/>
              </a:ext>
              <a:ext uri="{C183D7F6-B498-43B3-948B-1728B52AA6E4}">
                <adec:decorative xmlns:adec="http://schemas.microsoft.com/office/drawing/2017/decorative" val="1"/>
              </a:ext>
            </a:extLst>
          </p:cNvPr>
          <p:cNvSpPr/>
          <p:nvPr/>
        </p:nvSpPr>
        <p:spPr>
          <a:xfrm>
            <a:off x="4765588" y="1285102"/>
            <a:ext cx="803189" cy="531342"/>
          </a:xfrm>
          <a:prstGeom prst="roundRect">
            <a:avLst/>
          </a:prstGeom>
          <a:solidFill>
            <a:srgbClr val="FFFF0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1B7E1166-53DA-9941-88E9-303763A4AF3D}"/>
              </a:ext>
              <a:ext uri="{C183D7F6-B498-43B3-948B-1728B52AA6E4}">
                <adec:decorative xmlns:adec="http://schemas.microsoft.com/office/drawing/2017/decorative" val="1"/>
              </a:ext>
            </a:extLst>
          </p:cNvPr>
          <p:cNvSpPr/>
          <p:nvPr/>
        </p:nvSpPr>
        <p:spPr>
          <a:xfrm>
            <a:off x="5943598" y="1056501"/>
            <a:ext cx="803189" cy="531342"/>
          </a:xfrm>
          <a:prstGeom prst="roundRect">
            <a:avLst/>
          </a:prstGeom>
          <a:solidFill>
            <a:schemeClr val="accent2">
              <a:alpha val="37255"/>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ED04D3B-CFE7-EF42-B35E-25DE325C391F}"/>
              </a:ext>
              <a:ext uri="{C183D7F6-B498-43B3-948B-1728B52AA6E4}">
                <adec:decorative xmlns:adec="http://schemas.microsoft.com/office/drawing/2017/decorative" val="1"/>
              </a:ext>
            </a:extLst>
          </p:cNvPr>
          <p:cNvSpPr/>
          <p:nvPr/>
        </p:nvSpPr>
        <p:spPr>
          <a:xfrm>
            <a:off x="3357888" y="3846284"/>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D3D393A-0CA6-3B48-89DB-6D7FC5543EE8}"/>
              </a:ext>
              <a:ext uri="{C183D7F6-B498-43B3-948B-1728B52AA6E4}">
                <adec:decorative xmlns:adec="http://schemas.microsoft.com/office/drawing/2017/decorative" val="1"/>
              </a:ext>
            </a:extLst>
          </p:cNvPr>
          <p:cNvSpPr/>
          <p:nvPr/>
        </p:nvSpPr>
        <p:spPr>
          <a:xfrm>
            <a:off x="4335461" y="5307226"/>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D565865-F887-114B-8E15-646C27404A33}"/>
              </a:ext>
              <a:ext uri="{C183D7F6-B498-43B3-948B-1728B52AA6E4}">
                <adec:decorative xmlns:adec="http://schemas.microsoft.com/office/drawing/2017/decorative" val="1"/>
              </a:ext>
            </a:extLst>
          </p:cNvPr>
          <p:cNvSpPr/>
          <p:nvPr/>
        </p:nvSpPr>
        <p:spPr>
          <a:xfrm>
            <a:off x="5292810" y="5703094"/>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D061F3CE-11A3-5C4F-833E-1B111F13D975}"/>
              </a:ext>
              <a:ext uri="{C183D7F6-B498-43B3-948B-1728B52AA6E4}">
                <adec:decorative xmlns:adec="http://schemas.microsoft.com/office/drawing/2017/decorative" val="1"/>
              </a:ext>
            </a:extLst>
          </p:cNvPr>
          <p:cNvSpPr/>
          <p:nvPr/>
        </p:nvSpPr>
        <p:spPr>
          <a:xfrm>
            <a:off x="6345192" y="5703093"/>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052A46E-BE8F-E645-81ED-970F5CB1A618}"/>
              </a:ext>
              <a:ext uri="{C183D7F6-B498-43B3-948B-1728B52AA6E4}">
                <adec:decorative xmlns:adec="http://schemas.microsoft.com/office/drawing/2017/decorative" val="1"/>
              </a:ext>
            </a:extLst>
          </p:cNvPr>
          <p:cNvSpPr/>
          <p:nvPr/>
        </p:nvSpPr>
        <p:spPr>
          <a:xfrm>
            <a:off x="7322229" y="5270606"/>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36A52ECD-3FB1-B942-A0C2-9A0F8B68224F}"/>
              </a:ext>
              <a:ext uri="{C183D7F6-B498-43B3-948B-1728B52AA6E4}">
                <adec:decorative xmlns:adec="http://schemas.microsoft.com/office/drawing/2017/decorative" val="1"/>
              </a:ext>
            </a:extLst>
          </p:cNvPr>
          <p:cNvSpPr/>
          <p:nvPr/>
        </p:nvSpPr>
        <p:spPr>
          <a:xfrm>
            <a:off x="8014158" y="4621426"/>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5E78AA-C6FB-814D-891B-434A4D82F74C}"/>
              </a:ext>
              <a:ext uri="{C183D7F6-B498-43B3-948B-1728B52AA6E4}">
                <adec:decorative xmlns:adec="http://schemas.microsoft.com/office/drawing/2017/decorative" val="1"/>
              </a:ext>
            </a:extLst>
          </p:cNvPr>
          <p:cNvSpPr/>
          <p:nvPr/>
        </p:nvSpPr>
        <p:spPr>
          <a:xfrm>
            <a:off x="8415752" y="3846284"/>
            <a:ext cx="803189" cy="432487"/>
          </a:xfrm>
          <a:prstGeom prst="roundRect">
            <a:avLst/>
          </a:prstGeom>
          <a:solidFill>
            <a:srgbClr val="00B0F0">
              <a:alpha val="3725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Up Arrow 18">
            <a:extLst>
              <a:ext uri="{FF2B5EF4-FFF2-40B4-BE49-F238E27FC236}">
                <a16:creationId xmlns:a16="http://schemas.microsoft.com/office/drawing/2014/main" id="{D748361D-BEE8-9748-98AE-EA34FF0E5E3D}"/>
              </a:ext>
              <a:ext uri="{C183D7F6-B498-43B3-948B-1728B52AA6E4}">
                <adec:decorative xmlns:adec="http://schemas.microsoft.com/office/drawing/2017/decorative" val="1"/>
              </a:ext>
            </a:extLst>
          </p:cNvPr>
          <p:cNvSpPr/>
          <p:nvPr/>
        </p:nvSpPr>
        <p:spPr>
          <a:xfrm rot="10800000">
            <a:off x="4248615" y="3773043"/>
            <a:ext cx="4003286" cy="178026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241A26D-BE4B-2142-94AD-49B43C73C14A}"/>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FAEFC82-00C5-894E-84FE-D4F6472E6F5A}"/>
              </a:ext>
              <a:ext uri="{C183D7F6-B498-43B3-948B-1728B52AA6E4}">
                <adec:decorative xmlns:adec="http://schemas.microsoft.com/office/drawing/2017/decorative" val="1"/>
              </a:ext>
            </a:extLst>
          </p:cNvPr>
          <p:cNvSpPr/>
          <p:nvPr/>
        </p:nvSpPr>
        <p:spPr>
          <a:xfrm>
            <a:off x="4361759" y="1425910"/>
            <a:ext cx="3841629" cy="2894069"/>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Cross Setting Partnerships</a:t>
            </a:r>
          </a:p>
          <a:p>
            <a:pPr algn="ctr"/>
            <a:r>
              <a:rPr lang="en-US" sz="2400" b="1" dirty="0">
                <a:solidFill>
                  <a:srgbClr val="FFFF00"/>
                </a:solidFill>
              </a:rPr>
              <a:t>(Team-based)</a:t>
            </a:r>
          </a:p>
        </p:txBody>
      </p:sp>
    </p:spTree>
    <p:extLst>
      <p:ext uri="{BB962C8B-B14F-4D97-AF65-F5344CB8AC3E}">
        <p14:creationId xmlns:p14="http://schemas.microsoft.com/office/powerpoint/2010/main" val="3449126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4A00-79B5-ED41-9936-D801EA7566D4}"/>
              </a:ext>
            </a:extLst>
          </p:cNvPr>
          <p:cNvSpPr>
            <a:spLocks noGrp="1"/>
          </p:cNvSpPr>
          <p:nvPr>
            <p:ph type="title"/>
          </p:nvPr>
        </p:nvSpPr>
        <p:spPr/>
        <p:txBody>
          <a:bodyPr/>
          <a:lstStyle/>
          <a:p>
            <a:r>
              <a:rPr lang="en-US" b="1" dirty="0">
                <a:solidFill>
                  <a:schemeClr val="accent4"/>
                </a:solidFill>
              </a:rPr>
              <a:t>Physiological Trauma Symptoms </a:t>
            </a:r>
            <a:endParaRPr lang="en-US" dirty="0">
              <a:solidFill>
                <a:schemeClr val="accent4"/>
              </a:solidFill>
            </a:endParaRPr>
          </a:p>
        </p:txBody>
      </p:sp>
      <p:sp>
        <p:nvSpPr>
          <p:cNvPr id="3" name="Content Placeholder 2">
            <a:extLst>
              <a:ext uri="{FF2B5EF4-FFF2-40B4-BE49-F238E27FC236}">
                <a16:creationId xmlns:a16="http://schemas.microsoft.com/office/drawing/2014/main" id="{8C1F2144-E14C-C840-B0F8-A5760A537D4F}"/>
              </a:ext>
            </a:extLst>
          </p:cNvPr>
          <p:cNvSpPr>
            <a:spLocks noGrp="1"/>
          </p:cNvSpPr>
          <p:nvPr>
            <p:ph idx="1"/>
          </p:nvPr>
        </p:nvSpPr>
        <p:spPr/>
        <p:txBody>
          <a:bodyPr>
            <a:normAutofit/>
          </a:bodyPr>
          <a:lstStyle/>
          <a:p>
            <a:r>
              <a:rPr lang="en-US" sz="4000" dirty="0">
                <a:solidFill>
                  <a:schemeClr val="bg1"/>
                </a:solidFill>
              </a:rPr>
              <a:t>Fight/Flight/Freeze</a:t>
            </a:r>
          </a:p>
          <a:p>
            <a:r>
              <a:rPr lang="en-US" sz="4000" dirty="0">
                <a:solidFill>
                  <a:schemeClr val="bg1"/>
                </a:solidFill>
              </a:rPr>
              <a:t>Heart racing</a:t>
            </a:r>
          </a:p>
          <a:p>
            <a:r>
              <a:rPr lang="en-US" sz="4000" dirty="0">
                <a:solidFill>
                  <a:schemeClr val="bg1"/>
                </a:solidFill>
              </a:rPr>
              <a:t>Sweating</a:t>
            </a:r>
          </a:p>
          <a:p>
            <a:r>
              <a:rPr lang="en-US" sz="4000" dirty="0">
                <a:solidFill>
                  <a:schemeClr val="bg1"/>
                </a:solidFill>
              </a:rPr>
              <a:t>Choking sensation</a:t>
            </a:r>
          </a:p>
          <a:p>
            <a:r>
              <a:rPr lang="en-US" sz="4000" dirty="0">
                <a:solidFill>
                  <a:schemeClr val="bg1"/>
                </a:solidFill>
              </a:rPr>
              <a:t>Muscle tension </a:t>
            </a:r>
            <a:endParaRPr lang="en-US" sz="4000" dirty="0">
              <a:solidFill>
                <a:schemeClr val="bg1"/>
              </a:solidFill>
              <a:effectLst/>
            </a:endParaRPr>
          </a:p>
          <a:p>
            <a:endParaRPr lang="en-US" sz="4000" dirty="0">
              <a:solidFill>
                <a:schemeClr val="bg1"/>
              </a:solidFill>
            </a:endParaRPr>
          </a:p>
        </p:txBody>
      </p:sp>
    </p:spTree>
    <p:extLst>
      <p:ext uri="{BB962C8B-B14F-4D97-AF65-F5344CB8AC3E}">
        <p14:creationId xmlns:p14="http://schemas.microsoft.com/office/powerpoint/2010/main" val="308331267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F81F04-66E4-6804-CCB7-5C0EA5560E9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Interconnected systems framework</a:t>
            </a:r>
          </a:p>
        </p:txBody>
      </p:sp>
      <p:pic>
        <p:nvPicPr>
          <p:cNvPr id="5" name="Picture 4" descr="A figure of an interconnected systems framework (ISF). The systems are shown at the top with arrows pointing from schools to family systems to community. A three-tiered pyramid of supports is shown, with a small nacy blue circle at the top, tier 3, which says ISF. A purple circle is at tier 2 and says same process as MTSS but expanded to include other systems. A large violet circle is  at tier 1, which says for example, taking school teaming model and including community providers and families. Each system shows examples at each tier. Tier  1 schools includes: whole school, all classrooms, preventative, proactice, clear expectations taught to all students, reinforcement and correction systems, and data-based decisions. Tier 2 schools includes: high efficiency, rapid response, group systems, and specialized supports like check-in, check-out. Tier 3 schools inlcudes: high intensity, specialized, assessment-based, and individualized. Tier 1 family systems includes: family resource center, parenting materials, positive family outreach, and parent screening for student needs, tier 2 family systems includes: increased parent integration into check-in, check-out, attendance and homework support, home-school-behavior change plans, and emails and text messages home. Tier 3 family systems includes: family check-up, parent support sessions, parent mangagement training, and community referrals. Tier 1 community includes: universal mental health screenings and mental health awareness. Tier 2 community includes: coordinate initial assessments, coordinate care, and support tier 2 school mental health interventions. Tier 3 community includes: assessment and clinical diagnostic services and providing TF-CBT and AF-CBT."/>
          <p:cNvPicPr>
            <a:picLocks noChangeAspect="1"/>
          </p:cNvPicPr>
          <p:nvPr/>
        </p:nvPicPr>
        <p:blipFill rotWithShape="1">
          <a:blip r:embed="rId2">
            <a:extLst>
              <a:ext uri="{28A0092B-C50C-407E-A947-70E740481C1C}">
                <a14:useLocalDpi xmlns:a14="http://schemas.microsoft.com/office/drawing/2010/main" val="0"/>
              </a:ext>
            </a:extLst>
          </a:blip>
          <a:srcRect l="6174" t="10872" r="7493"/>
          <a:stretch/>
        </p:blipFill>
        <p:spPr>
          <a:xfrm>
            <a:off x="795127" y="466910"/>
            <a:ext cx="7680960" cy="6112411"/>
          </a:xfrm>
          <a:prstGeom prst="rect">
            <a:avLst/>
          </a:prstGeom>
        </p:spPr>
      </p:pic>
      <p:sp>
        <p:nvSpPr>
          <p:cNvPr id="7" name="Oval 6">
            <a:extLst>
              <a:ext uri="{FF2B5EF4-FFF2-40B4-BE49-F238E27FC236}">
                <a16:creationId xmlns:a16="http://schemas.microsoft.com/office/drawing/2014/main" id="{698201E3-C47C-A647-9039-668ED5FEEDFC}"/>
              </a:ext>
              <a:ext uri="{C183D7F6-B498-43B3-948B-1728B52AA6E4}">
                <adec:decorative xmlns:adec="http://schemas.microsoft.com/office/drawing/2017/decorative" val="1"/>
              </a:ext>
            </a:extLst>
          </p:cNvPr>
          <p:cNvSpPr/>
          <p:nvPr/>
        </p:nvSpPr>
        <p:spPr>
          <a:xfrm>
            <a:off x="3931073" y="526670"/>
            <a:ext cx="1277433" cy="124840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ISF</a:t>
            </a:r>
          </a:p>
        </p:txBody>
      </p:sp>
      <p:sp>
        <p:nvSpPr>
          <p:cNvPr id="2" name="Oval 1">
            <a:extLst>
              <a:ext uri="{FF2B5EF4-FFF2-40B4-BE49-F238E27FC236}">
                <a16:creationId xmlns:a16="http://schemas.microsoft.com/office/drawing/2014/main" id="{7C50F241-D73A-1A41-BB3E-562248992497}"/>
              </a:ext>
              <a:ext uri="{C183D7F6-B498-43B3-948B-1728B52AA6E4}">
                <adec:decorative xmlns:adec="http://schemas.microsoft.com/office/drawing/2017/decorative" val="1"/>
              </a:ext>
            </a:extLst>
          </p:cNvPr>
          <p:cNvSpPr/>
          <p:nvPr/>
        </p:nvSpPr>
        <p:spPr>
          <a:xfrm>
            <a:off x="3597236" y="1663519"/>
            <a:ext cx="2060087" cy="199949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Same process as MTSS but expanded to include other systems</a:t>
            </a:r>
          </a:p>
        </p:txBody>
      </p:sp>
      <p:sp>
        <p:nvSpPr>
          <p:cNvPr id="10" name="Oval 9">
            <a:extLst>
              <a:ext uri="{FF2B5EF4-FFF2-40B4-BE49-F238E27FC236}">
                <a16:creationId xmlns:a16="http://schemas.microsoft.com/office/drawing/2014/main" id="{716D85DA-DE5F-6342-8334-204BC0B94695}"/>
              </a:ext>
              <a:ext uri="{C183D7F6-B498-43B3-948B-1728B52AA6E4}">
                <adec:decorative xmlns:adec="http://schemas.microsoft.com/office/drawing/2017/decorative" val="1"/>
              </a:ext>
            </a:extLst>
          </p:cNvPr>
          <p:cNvSpPr/>
          <p:nvPr/>
        </p:nvSpPr>
        <p:spPr>
          <a:xfrm>
            <a:off x="3162518" y="3442260"/>
            <a:ext cx="2946178" cy="2775228"/>
          </a:xfrm>
          <a:prstGeom prst="ellipse">
            <a:avLst/>
          </a:prstGeom>
          <a:solidFill>
            <a:srgbClr val="CC7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Example: Taking school teaming model and including community providers &amp; families</a:t>
            </a:r>
          </a:p>
        </p:txBody>
      </p:sp>
      <p:sp>
        <p:nvSpPr>
          <p:cNvPr id="12" name="Rounded Rectangle 11">
            <a:extLst>
              <a:ext uri="{FF2B5EF4-FFF2-40B4-BE49-F238E27FC236}">
                <a16:creationId xmlns:a16="http://schemas.microsoft.com/office/drawing/2014/main" id="{32C826AB-6CF4-834D-B7BA-1FA552FA623A}"/>
              </a:ext>
              <a:ext uri="{C183D7F6-B498-43B3-948B-1728B52AA6E4}">
                <adec:decorative xmlns:adec="http://schemas.microsoft.com/office/drawing/2017/decorative" val="1"/>
              </a:ext>
            </a:extLst>
          </p:cNvPr>
          <p:cNvSpPr/>
          <p:nvPr/>
        </p:nvSpPr>
        <p:spPr>
          <a:xfrm>
            <a:off x="6032623" y="178190"/>
            <a:ext cx="1775012" cy="486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Family Systems</a:t>
            </a:r>
          </a:p>
        </p:txBody>
      </p:sp>
      <p:sp>
        <p:nvSpPr>
          <p:cNvPr id="13" name="Rounded Rectangle 12">
            <a:extLst>
              <a:ext uri="{FF2B5EF4-FFF2-40B4-BE49-F238E27FC236}">
                <a16:creationId xmlns:a16="http://schemas.microsoft.com/office/drawing/2014/main" id="{1153F87D-6E28-6147-A860-D6ECA5254D52}"/>
              </a:ext>
              <a:ext uri="{C183D7F6-B498-43B3-948B-1728B52AA6E4}">
                <adec:decorative xmlns:adec="http://schemas.microsoft.com/office/drawing/2017/decorative" val="1"/>
              </a:ext>
            </a:extLst>
          </p:cNvPr>
          <p:cNvSpPr/>
          <p:nvPr/>
        </p:nvSpPr>
        <p:spPr>
          <a:xfrm>
            <a:off x="9003319" y="178189"/>
            <a:ext cx="1775012" cy="486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Community </a:t>
            </a:r>
          </a:p>
        </p:txBody>
      </p:sp>
      <p:sp>
        <p:nvSpPr>
          <p:cNvPr id="14" name="Rounded Rectangle 13">
            <a:extLst>
              <a:ext uri="{FF2B5EF4-FFF2-40B4-BE49-F238E27FC236}">
                <a16:creationId xmlns:a16="http://schemas.microsoft.com/office/drawing/2014/main" id="{15123C52-72AF-A543-8681-99B433AF365A}"/>
              </a:ext>
              <a:ext uri="{C183D7F6-B498-43B3-948B-1728B52AA6E4}">
                <adec:decorative xmlns:adec="http://schemas.microsoft.com/office/drawing/2017/decorative" val="1"/>
              </a:ext>
            </a:extLst>
          </p:cNvPr>
          <p:cNvSpPr/>
          <p:nvPr/>
        </p:nvSpPr>
        <p:spPr>
          <a:xfrm>
            <a:off x="1322359" y="178191"/>
            <a:ext cx="1775012" cy="4860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Schools</a:t>
            </a:r>
          </a:p>
        </p:txBody>
      </p:sp>
      <p:sp>
        <p:nvSpPr>
          <p:cNvPr id="15" name="Rounded Rectangle 14">
            <a:extLst>
              <a:ext uri="{FF2B5EF4-FFF2-40B4-BE49-F238E27FC236}">
                <a16:creationId xmlns:a16="http://schemas.microsoft.com/office/drawing/2014/main" id="{C522619C-7DB6-FB46-88E1-262918705231}"/>
              </a:ext>
              <a:ext uri="{C183D7F6-B498-43B3-948B-1728B52AA6E4}">
                <adec:decorative xmlns:adec="http://schemas.microsoft.com/office/drawing/2017/decorative" val="1"/>
              </a:ext>
            </a:extLst>
          </p:cNvPr>
          <p:cNvSpPr/>
          <p:nvPr/>
        </p:nvSpPr>
        <p:spPr>
          <a:xfrm>
            <a:off x="8605710" y="664198"/>
            <a:ext cx="2733151" cy="1137867"/>
          </a:xfrm>
          <a:prstGeom prst="roundRect">
            <a:avLst/>
          </a:prstGeom>
          <a:solidFill>
            <a:srgbClr val="F2F2F2"/>
          </a:solidFill>
          <a:ln>
            <a:solidFill>
              <a:schemeClr val="bg1">
                <a:lumMod val="75000"/>
              </a:schemeClr>
            </a:solidFill>
          </a:ln>
          <a:effectLst>
            <a:outerShdw blurRad="50800" dist="38100" dir="2700000" sx="98414" sy="98414"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66688">
              <a:buFont typeface="Courier New" panose="02070309020205020404" pitchFamily="49" charset="0"/>
              <a:buChar char="o"/>
            </a:pPr>
            <a:r>
              <a:rPr lang="en-US" sz="1400" b="1" dirty="0">
                <a:solidFill>
                  <a:schemeClr val="tx1"/>
                </a:solidFill>
              </a:rPr>
              <a:t>Assessment and Clinical Diagnostic Services </a:t>
            </a:r>
          </a:p>
          <a:p>
            <a:pPr marL="174625" indent="-166688">
              <a:buFont typeface="Courier New" panose="02070309020205020404" pitchFamily="49" charset="0"/>
              <a:buChar char="o"/>
            </a:pPr>
            <a:r>
              <a:rPr lang="en-US" sz="1400" b="1" dirty="0">
                <a:solidFill>
                  <a:schemeClr val="tx1"/>
                </a:solidFill>
              </a:rPr>
              <a:t>Providing TF-CBT and AF-CBT</a:t>
            </a:r>
          </a:p>
          <a:p>
            <a:pPr marL="7937"/>
            <a:r>
              <a:rPr lang="en-US" sz="1400" b="1" dirty="0">
                <a:solidFill>
                  <a:schemeClr val="tx1"/>
                </a:solidFill>
              </a:rPr>
              <a:t> </a:t>
            </a:r>
          </a:p>
        </p:txBody>
      </p:sp>
      <p:sp>
        <p:nvSpPr>
          <p:cNvPr id="16" name="Rounded Rectangle 15">
            <a:extLst>
              <a:ext uri="{FF2B5EF4-FFF2-40B4-BE49-F238E27FC236}">
                <a16:creationId xmlns:a16="http://schemas.microsoft.com/office/drawing/2014/main" id="{1F24DEBC-D21C-3F44-99D0-1F66A6AD063C}"/>
              </a:ext>
              <a:ext uri="{C183D7F6-B498-43B3-948B-1728B52AA6E4}">
                <adec:decorative xmlns:adec="http://schemas.microsoft.com/office/drawing/2017/decorative" val="1"/>
              </a:ext>
            </a:extLst>
          </p:cNvPr>
          <p:cNvSpPr/>
          <p:nvPr/>
        </p:nvSpPr>
        <p:spPr>
          <a:xfrm>
            <a:off x="8821394" y="2107175"/>
            <a:ext cx="2517467" cy="1711790"/>
          </a:xfrm>
          <a:prstGeom prst="roundRect">
            <a:avLst/>
          </a:prstGeom>
          <a:solidFill>
            <a:srgbClr val="F2F2F2"/>
          </a:solidFill>
          <a:ln>
            <a:solidFill>
              <a:schemeClr val="bg1">
                <a:lumMod val="75000"/>
              </a:schemeClr>
            </a:solidFill>
          </a:ln>
          <a:effectLst>
            <a:outerShdw blurRad="50800" dist="38100" dir="2700000" sx="98414" sy="98414"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US" sz="1400" b="1" dirty="0">
                <a:solidFill>
                  <a:schemeClr val="tx1"/>
                </a:solidFill>
              </a:rPr>
              <a:t>Coordinate initial assessments</a:t>
            </a:r>
          </a:p>
          <a:p>
            <a:pPr marL="285750" indent="-285750">
              <a:buFont typeface="Courier New" panose="02070309020205020404" pitchFamily="49" charset="0"/>
              <a:buChar char="o"/>
            </a:pPr>
            <a:r>
              <a:rPr lang="en-US" sz="1400" b="1" dirty="0">
                <a:solidFill>
                  <a:schemeClr val="tx1"/>
                </a:solidFill>
              </a:rPr>
              <a:t>Coordinate care</a:t>
            </a:r>
          </a:p>
          <a:p>
            <a:pPr marL="285750" indent="-285750">
              <a:buFont typeface="Courier New" panose="02070309020205020404" pitchFamily="49" charset="0"/>
              <a:buChar char="o"/>
            </a:pPr>
            <a:r>
              <a:rPr lang="en-US" sz="1400" b="1" dirty="0">
                <a:solidFill>
                  <a:schemeClr val="tx1"/>
                </a:solidFill>
              </a:rPr>
              <a:t>Support tier 2 school mental health interventions</a:t>
            </a:r>
          </a:p>
        </p:txBody>
      </p:sp>
      <p:sp>
        <p:nvSpPr>
          <p:cNvPr id="17" name="Rounded Rectangle 16">
            <a:extLst>
              <a:ext uri="{FF2B5EF4-FFF2-40B4-BE49-F238E27FC236}">
                <a16:creationId xmlns:a16="http://schemas.microsoft.com/office/drawing/2014/main" id="{3F71EB58-DCAB-B347-AD5F-4F9AEE1531BD}"/>
              </a:ext>
              <a:ext uri="{C183D7F6-B498-43B3-948B-1728B52AA6E4}">
                <adec:decorative xmlns:adec="http://schemas.microsoft.com/office/drawing/2017/decorative" val="1"/>
              </a:ext>
            </a:extLst>
          </p:cNvPr>
          <p:cNvSpPr/>
          <p:nvPr/>
        </p:nvSpPr>
        <p:spPr>
          <a:xfrm>
            <a:off x="9171071" y="4086290"/>
            <a:ext cx="2167790" cy="1583112"/>
          </a:xfrm>
          <a:prstGeom prst="roundRect">
            <a:avLst/>
          </a:prstGeom>
          <a:solidFill>
            <a:srgbClr val="F2F2F2"/>
          </a:solidFill>
          <a:ln>
            <a:solidFill>
              <a:schemeClr val="bg1">
                <a:lumMod val="75000"/>
              </a:schemeClr>
            </a:solidFill>
          </a:ln>
          <a:effectLst>
            <a:outerShdw blurRad="50800" dist="38100" dir="2700000" sx="98414" sy="98414"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US" sz="1400" b="1" dirty="0">
                <a:solidFill>
                  <a:schemeClr val="tx1"/>
                </a:solidFill>
              </a:rPr>
              <a:t>Universal Mental Health Screenings</a:t>
            </a:r>
          </a:p>
          <a:p>
            <a:pPr marL="285750" indent="-285750">
              <a:buFont typeface="Courier New" panose="02070309020205020404" pitchFamily="49" charset="0"/>
              <a:buChar char="o"/>
            </a:pPr>
            <a:r>
              <a:rPr lang="en-US" sz="1400" b="1" dirty="0">
                <a:solidFill>
                  <a:schemeClr val="tx1"/>
                </a:solidFill>
              </a:rPr>
              <a:t>Mental health Awareness</a:t>
            </a:r>
            <a:r>
              <a:rPr lang="en-US" b="1" dirty="0">
                <a:solidFill>
                  <a:schemeClr val="tx1"/>
                </a:solidFill>
              </a:rPr>
              <a:t> </a:t>
            </a:r>
          </a:p>
        </p:txBody>
      </p:sp>
      <p:sp>
        <p:nvSpPr>
          <p:cNvPr id="18" name="Right Arrow 17">
            <a:extLst>
              <a:ext uri="{FF2B5EF4-FFF2-40B4-BE49-F238E27FC236}">
                <a16:creationId xmlns:a16="http://schemas.microsoft.com/office/drawing/2014/main" id="{36EC4496-E704-8244-B0F9-3E02E0B85435}"/>
              </a:ext>
              <a:ext uri="{C183D7F6-B498-43B3-948B-1728B52AA6E4}">
                <adec:decorative xmlns:adec="http://schemas.microsoft.com/office/drawing/2017/decorative" val="1"/>
              </a:ext>
            </a:extLst>
          </p:cNvPr>
          <p:cNvSpPr/>
          <p:nvPr/>
        </p:nvSpPr>
        <p:spPr>
          <a:xfrm>
            <a:off x="3158279" y="260787"/>
            <a:ext cx="2755367" cy="265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70C828F0-CF9D-8C4A-8ADD-134AB5D2EFAD}"/>
              </a:ext>
              <a:ext uri="{C183D7F6-B498-43B3-948B-1728B52AA6E4}">
                <adec:decorative xmlns:adec="http://schemas.microsoft.com/office/drawing/2017/decorative" val="1"/>
              </a:ext>
            </a:extLst>
          </p:cNvPr>
          <p:cNvSpPr/>
          <p:nvPr/>
        </p:nvSpPr>
        <p:spPr>
          <a:xfrm>
            <a:off x="7926611" y="290374"/>
            <a:ext cx="957731" cy="254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90EEB7A-0A9E-AF45-90AC-D1287A086531}"/>
              </a:ext>
              <a:ext uri="{C183D7F6-B498-43B3-948B-1728B52AA6E4}">
                <adec:decorative xmlns:adec="http://schemas.microsoft.com/office/drawing/2017/decorative" val="1"/>
              </a:ext>
            </a:extLst>
          </p:cNvPr>
          <p:cNvSpPr txBox="1"/>
          <p:nvPr/>
        </p:nvSpPr>
        <p:spPr>
          <a:xfrm>
            <a:off x="3392760" y="6595506"/>
            <a:ext cx="2715936" cy="276999"/>
          </a:xfrm>
          <a:prstGeom prst="rect">
            <a:avLst/>
          </a:prstGeom>
          <a:noFill/>
        </p:spPr>
        <p:txBody>
          <a:bodyPr wrap="none" rtlCol="0">
            <a:spAutoFit/>
          </a:bodyPr>
          <a:lstStyle/>
          <a:p>
            <a:r>
              <a:rPr lang="en-US" sz="1200" i="1" dirty="0"/>
              <a:t>ISF = Interconnected Systems Framework</a:t>
            </a:r>
          </a:p>
        </p:txBody>
      </p:sp>
    </p:spTree>
    <p:extLst>
      <p:ext uri="{BB962C8B-B14F-4D97-AF65-F5344CB8AC3E}">
        <p14:creationId xmlns:p14="http://schemas.microsoft.com/office/powerpoint/2010/main" val="259281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0" grpId="0" animBg="1"/>
      <p:bldP spid="12" grpId="0" animBg="1"/>
      <p:bldP spid="13" grpId="0" animBg="1"/>
      <p:bldP spid="13" grpId="1" animBg="1"/>
      <p:bldP spid="15" grpId="0" animBg="1"/>
      <p:bldP spid="16" grpId="0" animBg="1"/>
      <p:bldP spid="17" grpId="0" animBg="1"/>
      <p:bldP spid="18" grpId="0" animBg="1"/>
      <p:bldP spid="19"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353"/>
            <a:ext cx="10515600" cy="1325563"/>
          </a:xfrm>
        </p:spPr>
        <p:txBody>
          <a:bodyPr>
            <a:normAutofit/>
          </a:bodyPr>
          <a:lstStyle/>
          <a:p>
            <a:pPr algn="ctr"/>
            <a:r>
              <a:rPr lang="en-US" sz="5400" b="1" dirty="0"/>
              <a:t>Phew</a:t>
            </a:r>
          </a:p>
        </p:txBody>
      </p:sp>
      <p:pic>
        <p:nvPicPr>
          <p:cNvPr id="4" name="Picture 3" descr="A small dog and cat lay sleeping next to each other."/>
          <p:cNvPicPr>
            <a:picLocks noChangeAspect="1"/>
          </p:cNvPicPr>
          <p:nvPr/>
        </p:nvPicPr>
        <p:blipFill>
          <a:blip r:embed="rId2"/>
          <a:stretch>
            <a:fillRect/>
          </a:stretch>
        </p:blipFill>
        <p:spPr>
          <a:xfrm>
            <a:off x="0" y="1143000"/>
            <a:ext cx="12192000" cy="4549254"/>
          </a:xfrm>
          <a:prstGeom prst="rect">
            <a:avLst/>
          </a:prstGeom>
        </p:spPr>
      </p:pic>
      <p:sp>
        <p:nvSpPr>
          <p:cNvPr id="5" name="Left Arrow 4">
            <a:hlinkClick r:id="rId3" action="ppaction://hlinksldjump"/>
            <a:extLst>
              <a:ext uri="{FF2B5EF4-FFF2-40B4-BE49-F238E27FC236}">
                <a16:creationId xmlns:a16="http://schemas.microsoft.com/office/drawing/2014/main" id="{7AC8B0B0-73F7-CF44-AB3F-A510B769217B}"/>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6076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Questions, Thoughts, Ideas or Comments</a:t>
            </a:r>
          </a:p>
        </p:txBody>
      </p:sp>
      <p:pic>
        <p:nvPicPr>
          <p:cNvPr id="4" name="Picture 3" descr="Smily faces are at the bottom and show confusion, a neutral face, and happy face. Above the faces are a question mark, three cogs, a lightbulb shining light, and an exclamation mark."/>
          <p:cNvPicPr>
            <a:picLocks noChangeAspect="1"/>
          </p:cNvPicPr>
          <p:nvPr/>
        </p:nvPicPr>
        <p:blipFill>
          <a:blip r:embed="rId2"/>
          <a:stretch>
            <a:fillRect/>
          </a:stretch>
        </p:blipFill>
        <p:spPr>
          <a:xfrm>
            <a:off x="1804119" y="1690688"/>
            <a:ext cx="8583761" cy="4806906"/>
          </a:xfrm>
          <a:prstGeom prst="rect">
            <a:avLst/>
          </a:prstGeom>
        </p:spPr>
      </p:pic>
    </p:spTree>
    <p:extLst>
      <p:ext uri="{BB962C8B-B14F-4D97-AF65-F5344CB8AC3E}">
        <p14:creationId xmlns:p14="http://schemas.microsoft.com/office/powerpoint/2010/main" val="15184618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ck of books "/>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702709" y="-122484"/>
            <a:ext cx="10489291" cy="6980484"/>
          </a:xfrm>
          <a:prstGeom prst="rect">
            <a:avLst/>
          </a:prstGeom>
          <a:ln>
            <a:noFill/>
          </a:ln>
        </p:spPr>
      </p:pic>
      <p:sp>
        <p:nvSpPr>
          <p:cNvPr id="2" name="Title 1"/>
          <p:cNvSpPr>
            <a:spLocks noGrp="1"/>
          </p:cNvSpPr>
          <p:nvPr>
            <p:ph type="title"/>
          </p:nvPr>
        </p:nvSpPr>
        <p:spPr/>
        <p:txBody>
          <a:bodyPr/>
          <a:lstStyle/>
          <a:p>
            <a:pPr algn="ctr"/>
            <a:r>
              <a:rPr lang="en-US" b="1" dirty="0">
                <a:solidFill>
                  <a:srgbClr val="C00000"/>
                </a:solidFill>
              </a:rPr>
              <a:t>Thank you!</a:t>
            </a:r>
          </a:p>
        </p:txBody>
      </p:sp>
      <p:sp>
        <p:nvSpPr>
          <p:cNvPr id="3" name="Content Placeholder 2"/>
          <p:cNvSpPr>
            <a:spLocks noGrp="1"/>
          </p:cNvSpPr>
          <p:nvPr>
            <p:ph idx="1"/>
          </p:nvPr>
        </p:nvSpPr>
        <p:spPr>
          <a:xfrm>
            <a:off x="838200" y="1825624"/>
            <a:ext cx="10515600" cy="4879975"/>
          </a:xfrm>
        </p:spPr>
        <p:txBody>
          <a:bodyPr>
            <a:normAutofit/>
          </a:bodyPr>
          <a:lstStyle/>
          <a:p>
            <a:pPr marL="0" indent="0" algn="ctr">
              <a:buNone/>
            </a:pPr>
            <a:endParaRPr lang="en-US" sz="4800" b="1" dirty="0"/>
          </a:p>
          <a:p>
            <a:pPr marL="0" indent="0" algn="ctr">
              <a:buNone/>
            </a:pPr>
            <a:r>
              <a:rPr lang="en-US" sz="4800" b="1" dirty="0"/>
              <a:t>Contact </a:t>
            </a:r>
          </a:p>
          <a:p>
            <a:pPr marL="0" indent="0" algn="ctr">
              <a:buNone/>
            </a:pPr>
            <a:r>
              <a:rPr lang="en-US" sz="4000" dirty="0"/>
              <a:t>Imad Zaheer, Ph.D. </a:t>
            </a:r>
          </a:p>
          <a:p>
            <a:pPr marL="0" indent="0" algn="ctr">
              <a:buNone/>
            </a:pPr>
            <a:r>
              <a:rPr lang="en-US" sz="4000" dirty="0">
                <a:hlinkClick r:id="rId4"/>
              </a:rPr>
              <a:t>imadzaheer@gmail.com</a:t>
            </a:r>
            <a:endParaRPr lang="en-US" sz="4000" dirty="0"/>
          </a:p>
          <a:p>
            <a:pPr marL="0" indent="0" algn="ctr">
              <a:buNone/>
            </a:pPr>
            <a:r>
              <a:rPr lang="en-US" sz="4000" dirty="0">
                <a:hlinkClick r:id="rId5"/>
              </a:rPr>
              <a:t>https://nei.squarespace.com</a:t>
            </a:r>
            <a:endParaRPr lang="en-US" sz="4000" dirty="0"/>
          </a:p>
          <a:p>
            <a:pPr marL="0" indent="0" algn="ctr">
              <a:buNone/>
            </a:pPr>
            <a:endParaRPr lang="en-US" sz="4000" dirty="0"/>
          </a:p>
          <a:p>
            <a:pPr marL="0" indent="0" algn="ctr">
              <a:buNone/>
            </a:pPr>
            <a:endParaRPr lang="cs-CZ" sz="4000" dirty="0"/>
          </a:p>
          <a:p>
            <a:pPr marL="0" indent="0" algn="ctr">
              <a:buNone/>
            </a:pPr>
            <a:endParaRPr lang="cs-CZ" sz="4000" b="1" dirty="0"/>
          </a:p>
          <a:p>
            <a:pPr marL="0" indent="0" algn="ctr">
              <a:buNone/>
            </a:pPr>
            <a:endParaRPr lang="cs-CZ" sz="4000" dirty="0"/>
          </a:p>
          <a:p>
            <a:pPr marL="0" indent="0" algn="ctr">
              <a:buNone/>
            </a:pPr>
            <a:endParaRPr lang="cs-CZ" sz="4800" dirty="0"/>
          </a:p>
        </p:txBody>
      </p:sp>
      <p:sp>
        <p:nvSpPr>
          <p:cNvPr id="6" name="Left Arrow 5">
            <a:hlinkClick r:id="rId6" action="ppaction://hlinksldjump"/>
            <a:extLst>
              <a:ext uri="{FF2B5EF4-FFF2-40B4-BE49-F238E27FC236}">
                <a16:creationId xmlns:a16="http://schemas.microsoft.com/office/drawing/2014/main" id="{DA19F68B-4D67-0049-9F2F-BD31CF3D8B43}"/>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27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49F3-D4A3-7244-8789-70EE3B96E118}"/>
              </a:ext>
            </a:extLst>
          </p:cNvPr>
          <p:cNvSpPr>
            <a:spLocks noGrp="1"/>
          </p:cNvSpPr>
          <p:nvPr>
            <p:ph type="title"/>
          </p:nvPr>
        </p:nvSpPr>
        <p:spPr/>
        <p:txBody>
          <a:bodyPr/>
          <a:lstStyle/>
          <a:p>
            <a:r>
              <a:rPr lang="en-US" b="1" dirty="0">
                <a:solidFill>
                  <a:schemeClr val="accent4"/>
                </a:solidFill>
              </a:rPr>
              <a:t>Behavioral Trauma Symptoms </a:t>
            </a:r>
            <a:endParaRPr lang="en-US" dirty="0">
              <a:solidFill>
                <a:schemeClr val="accent4"/>
              </a:solidFill>
            </a:endParaRPr>
          </a:p>
        </p:txBody>
      </p:sp>
      <p:sp>
        <p:nvSpPr>
          <p:cNvPr id="3" name="Content Placeholder 2">
            <a:extLst>
              <a:ext uri="{FF2B5EF4-FFF2-40B4-BE49-F238E27FC236}">
                <a16:creationId xmlns:a16="http://schemas.microsoft.com/office/drawing/2014/main" id="{4BF053BC-4BEB-9346-A5A4-CAB348C5A9EB}"/>
              </a:ext>
            </a:extLst>
          </p:cNvPr>
          <p:cNvSpPr>
            <a:spLocks noGrp="1"/>
          </p:cNvSpPr>
          <p:nvPr>
            <p:ph idx="1"/>
          </p:nvPr>
        </p:nvSpPr>
        <p:spPr/>
        <p:txBody>
          <a:bodyPr>
            <a:normAutofit/>
          </a:bodyPr>
          <a:lstStyle/>
          <a:p>
            <a:r>
              <a:rPr lang="en-US" dirty="0">
                <a:solidFill>
                  <a:schemeClr val="bg1"/>
                </a:solidFill>
              </a:rPr>
              <a:t>Avoidance</a:t>
            </a:r>
          </a:p>
          <a:p>
            <a:pPr lvl="1"/>
            <a:r>
              <a:rPr lang="en-US" dirty="0">
                <a:solidFill>
                  <a:schemeClr val="bg1"/>
                </a:solidFill>
              </a:rPr>
              <a:t>Modeling maladaptive behaviors</a:t>
            </a:r>
            <a:endParaRPr lang="en-US" dirty="0">
              <a:solidFill>
                <a:schemeClr val="bg1"/>
              </a:solidFill>
              <a:effectLst/>
            </a:endParaRPr>
          </a:p>
          <a:p>
            <a:r>
              <a:rPr lang="en-US" dirty="0">
                <a:solidFill>
                  <a:schemeClr val="bg1"/>
                </a:solidFill>
              </a:rPr>
              <a:t>Sexualized behaviors</a:t>
            </a:r>
          </a:p>
          <a:p>
            <a:r>
              <a:rPr lang="en-US" dirty="0">
                <a:solidFill>
                  <a:schemeClr val="bg1"/>
                </a:solidFill>
              </a:rPr>
              <a:t>Violent behaviors</a:t>
            </a:r>
          </a:p>
          <a:p>
            <a:pPr lvl="1"/>
            <a:r>
              <a:rPr lang="en-US" dirty="0">
                <a:solidFill>
                  <a:schemeClr val="bg1"/>
                </a:solidFill>
              </a:rPr>
              <a:t>Bullying </a:t>
            </a:r>
            <a:endParaRPr lang="en-US" dirty="0">
              <a:solidFill>
                <a:schemeClr val="bg1"/>
              </a:solidFill>
              <a:effectLst/>
            </a:endParaRPr>
          </a:p>
          <a:p>
            <a:r>
              <a:rPr lang="en-US" dirty="0">
                <a:solidFill>
                  <a:schemeClr val="bg1"/>
                </a:solidFill>
              </a:rPr>
              <a:t>Traumatic bonding/attachment</a:t>
            </a:r>
          </a:p>
          <a:p>
            <a:r>
              <a:rPr lang="en-US" dirty="0">
                <a:solidFill>
                  <a:schemeClr val="bg1"/>
                </a:solidFill>
              </a:rPr>
              <a:t>Substance abuse</a:t>
            </a:r>
          </a:p>
          <a:p>
            <a:pPr lvl="1"/>
            <a:r>
              <a:rPr lang="en-US" dirty="0">
                <a:solidFill>
                  <a:schemeClr val="bg1"/>
                </a:solidFill>
              </a:rPr>
              <a:t>Self-Injury </a:t>
            </a:r>
            <a:endParaRPr lang="en-US" dirty="0">
              <a:solidFill>
                <a:schemeClr val="bg1"/>
              </a:solidFill>
              <a:effectLst/>
            </a:endParaRPr>
          </a:p>
          <a:p>
            <a:endParaRPr lang="en-US" dirty="0">
              <a:solidFill>
                <a:schemeClr val="bg1"/>
              </a:solidFill>
            </a:endParaRPr>
          </a:p>
        </p:txBody>
      </p:sp>
    </p:spTree>
    <p:extLst>
      <p:ext uri="{BB962C8B-B14F-4D97-AF65-F5344CB8AC3E}">
        <p14:creationId xmlns:p14="http://schemas.microsoft.com/office/powerpoint/2010/main" val="1432982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FFA7E337-5DE0-41A2-8A65-236E07F069A3}"/>
              </a:ext>
            </a:extLst>
          </p:cNvPr>
          <p:cNvSpPr>
            <a:spLocks noGrp="1" noChangeArrowheads="1"/>
          </p:cNvSpPr>
          <p:nvPr>
            <p:ph type="title"/>
          </p:nvPr>
        </p:nvSpPr>
        <p:spPr/>
        <p:txBody>
          <a:bodyPr/>
          <a:lstStyle/>
          <a:p>
            <a:r>
              <a:rPr lang="en-US" altLang="en-US" b="1" dirty="0">
                <a:solidFill>
                  <a:schemeClr val="accent4"/>
                </a:solidFill>
              </a:rPr>
              <a:t>What are Behavioral Reactions to Trauma?</a:t>
            </a:r>
          </a:p>
        </p:txBody>
      </p:sp>
      <p:sp>
        <p:nvSpPr>
          <p:cNvPr id="88067" name="Rectangle 3">
            <a:extLst>
              <a:ext uri="{FF2B5EF4-FFF2-40B4-BE49-F238E27FC236}">
                <a16:creationId xmlns:a16="http://schemas.microsoft.com/office/drawing/2014/main" id="{1D952BA8-5B60-4C27-8D7E-654E5145271D}"/>
              </a:ext>
            </a:extLst>
          </p:cNvPr>
          <p:cNvSpPr>
            <a:spLocks noGrp="1" noChangeArrowheads="1"/>
          </p:cNvSpPr>
          <p:nvPr>
            <p:ph type="body" idx="1"/>
          </p:nvPr>
        </p:nvSpPr>
        <p:spPr/>
        <p:txBody>
          <a:bodyPr/>
          <a:lstStyle/>
          <a:p>
            <a:r>
              <a:rPr lang="en-US" altLang="en-US" b="1" dirty="0">
                <a:solidFill>
                  <a:schemeClr val="bg1"/>
                </a:solidFill>
              </a:rPr>
              <a:t>Common Behaviors </a:t>
            </a:r>
          </a:p>
          <a:p>
            <a:pPr lvl="1"/>
            <a:r>
              <a:rPr lang="en-US" altLang="en-US" dirty="0">
                <a:solidFill>
                  <a:schemeClr val="bg1"/>
                </a:solidFill>
              </a:rPr>
              <a:t>Staying away from people, places or things that remind you of the trauma </a:t>
            </a:r>
          </a:p>
          <a:p>
            <a:pPr lvl="2"/>
            <a:r>
              <a:rPr lang="en-US" altLang="en-US" dirty="0">
                <a:solidFill>
                  <a:schemeClr val="bg1"/>
                </a:solidFill>
              </a:rPr>
              <a:t>Not wanting to think or talk about it</a:t>
            </a:r>
          </a:p>
          <a:p>
            <a:pPr lvl="1"/>
            <a:r>
              <a:rPr lang="en-US" altLang="en-US" dirty="0">
                <a:solidFill>
                  <a:schemeClr val="bg1"/>
                </a:solidFill>
              </a:rPr>
              <a:t>Acting more aggressive or acting out</a:t>
            </a:r>
          </a:p>
          <a:p>
            <a:pPr lvl="1"/>
            <a:r>
              <a:rPr lang="en-US" altLang="en-US" dirty="0">
                <a:solidFill>
                  <a:schemeClr val="bg1"/>
                </a:solidFill>
              </a:rPr>
              <a:t>Using alcohol or drugs, hurting yourself on purpose</a:t>
            </a:r>
          </a:p>
          <a:p>
            <a:pPr lvl="1"/>
            <a:endParaRPr lang="en-US" altLang="en-US" dirty="0">
              <a:solidFill>
                <a:schemeClr val="accent4"/>
              </a:solidFill>
            </a:endParaRPr>
          </a:p>
          <a:p>
            <a:endParaRPr lang="en-US" altLang="en-US" dirty="0">
              <a:solidFill>
                <a:schemeClr val="accent4"/>
              </a:solidFill>
            </a:endParaRPr>
          </a:p>
        </p:txBody>
      </p:sp>
      <p:sp>
        <p:nvSpPr>
          <p:cNvPr id="2" name="Rectangle 1" descr="Pictured are running shoes, red boxing gloves, and ice cubes.">
            <a:extLst>
              <a:ext uri="{FF2B5EF4-FFF2-40B4-BE49-F238E27FC236}">
                <a16:creationId xmlns:a16="http://schemas.microsoft.com/office/drawing/2014/main" id="{F7511933-B705-2E4B-9C0B-8591C35EF00C}"/>
              </a:ext>
            </a:extLst>
          </p:cNvPr>
          <p:cNvSpPr/>
          <p:nvPr/>
        </p:nvSpPr>
        <p:spPr>
          <a:xfrm>
            <a:off x="0" y="4235116"/>
            <a:ext cx="12192000" cy="2622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DCAC9C1F-7197-4732-898E-14D5BAB8E76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6877" y="4428324"/>
            <a:ext cx="2260948" cy="22609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5EA4446-C4DA-4DB8-AA85-B135A075281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824" y="4428323"/>
            <a:ext cx="2260947" cy="22609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D20ADEE-77ED-46D5-BB59-7A53D23F0C6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71" y="4428321"/>
            <a:ext cx="3003001" cy="2260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3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06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806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5586-0993-6E4E-9F54-702EE84A7D58}"/>
              </a:ext>
            </a:extLst>
          </p:cNvPr>
          <p:cNvSpPr>
            <a:spLocks noGrp="1"/>
          </p:cNvSpPr>
          <p:nvPr>
            <p:ph type="title"/>
          </p:nvPr>
        </p:nvSpPr>
        <p:spPr/>
        <p:txBody>
          <a:bodyPr/>
          <a:lstStyle/>
          <a:p>
            <a:r>
              <a:rPr lang="en-US" b="1" dirty="0">
                <a:solidFill>
                  <a:schemeClr val="accent4"/>
                </a:solidFill>
              </a:rPr>
              <a:t>Cognitive Trauma Symptoms </a:t>
            </a:r>
            <a:endParaRPr lang="en-US" dirty="0">
              <a:solidFill>
                <a:schemeClr val="accent4"/>
              </a:solidFill>
            </a:endParaRPr>
          </a:p>
        </p:txBody>
      </p:sp>
      <p:sp>
        <p:nvSpPr>
          <p:cNvPr id="3" name="Content Placeholder 2">
            <a:extLst>
              <a:ext uri="{FF2B5EF4-FFF2-40B4-BE49-F238E27FC236}">
                <a16:creationId xmlns:a16="http://schemas.microsoft.com/office/drawing/2014/main" id="{480FBB28-85D3-5F4A-816D-DDFD7B6F92BB}"/>
              </a:ext>
            </a:extLst>
          </p:cNvPr>
          <p:cNvSpPr>
            <a:spLocks noGrp="1"/>
          </p:cNvSpPr>
          <p:nvPr>
            <p:ph idx="1"/>
          </p:nvPr>
        </p:nvSpPr>
        <p:spPr/>
        <p:txBody>
          <a:bodyPr>
            <a:normAutofit/>
          </a:bodyPr>
          <a:lstStyle/>
          <a:p>
            <a:r>
              <a:rPr lang="en-US" sz="3600" dirty="0">
                <a:solidFill>
                  <a:schemeClr val="bg1"/>
                </a:solidFill>
              </a:rPr>
              <a:t>Irrational Beliefs</a:t>
            </a:r>
          </a:p>
          <a:p>
            <a:r>
              <a:rPr lang="en-US" sz="3600" dirty="0">
                <a:solidFill>
                  <a:schemeClr val="bg1"/>
                </a:solidFill>
              </a:rPr>
              <a:t>Distrust </a:t>
            </a:r>
            <a:endParaRPr lang="en-US" sz="3600" dirty="0">
              <a:solidFill>
                <a:schemeClr val="bg1"/>
              </a:solidFill>
              <a:effectLst/>
            </a:endParaRPr>
          </a:p>
          <a:p>
            <a:r>
              <a:rPr lang="en-US" sz="3600" dirty="0">
                <a:solidFill>
                  <a:schemeClr val="bg1"/>
                </a:solidFill>
              </a:rPr>
              <a:t>Causation of trauma</a:t>
            </a:r>
          </a:p>
          <a:p>
            <a:pPr lvl="1"/>
            <a:r>
              <a:rPr lang="en-US" sz="3200" dirty="0">
                <a:solidFill>
                  <a:schemeClr val="bg1"/>
                </a:solidFill>
              </a:rPr>
              <a:t>Distorted self-image</a:t>
            </a:r>
          </a:p>
          <a:p>
            <a:pPr lvl="1"/>
            <a:r>
              <a:rPr lang="en-US" sz="3200" dirty="0">
                <a:solidFill>
                  <a:schemeClr val="bg1"/>
                </a:solidFill>
              </a:rPr>
              <a:t>Loss/betrayal of social contract</a:t>
            </a:r>
          </a:p>
          <a:p>
            <a:pPr lvl="1"/>
            <a:r>
              <a:rPr lang="en-US" sz="3200" dirty="0">
                <a:solidFill>
                  <a:schemeClr val="bg1"/>
                </a:solidFill>
              </a:rPr>
              <a:t>Accurate, but unhelpful, cognitions </a:t>
            </a:r>
            <a:endParaRPr lang="en-US" sz="3200" dirty="0">
              <a:solidFill>
                <a:schemeClr val="bg1"/>
              </a:solidFill>
              <a:effectLst/>
            </a:endParaRPr>
          </a:p>
          <a:p>
            <a:endParaRPr lang="en-US" sz="3600" dirty="0">
              <a:solidFill>
                <a:schemeClr val="bg1"/>
              </a:solidFill>
            </a:endParaRPr>
          </a:p>
        </p:txBody>
      </p:sp>
    </p:spTree>
    <p:extLst>
      <p:ext uri="{BB962C8B-B14F-4D97-AF65-F5344CB8AC3E}">
        <p14:creationId xmlns:p14="http://schemas.microsoft.com/office/powerpoint/2010/main" val="4030258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0EC0-18C5-894F-BAA5-9FBE6D17467A}"/>
              </a:ext>
            </a:extLst>
          </p:cNvPr>
          <p:cNvSpPr>
            <a:spLocks noGrp="1"/>
          </p:cNvSpPr>
          <p:nvPr>
            <p:ph type="title"/>
          </p:nvPr>
        </p:nvSpPr>
        <p:spPr/>
        <p:txBody>
          <a:bodyPr/>
          <a:lstStyle/>
          <a:p>
            <a:r>
              <a:rPr lang="en-US" b="1" dirty="0">
                <a:solidFill>
                  <a:schemeClr val="accent4"/>
                </a:solidFill>
              </a:rPr>
              <a:t>Typical Trauma-Related Problems </a:t>
            </a:r>
            <a:endParaRPr lang="en-US" dirty="0">
              <a:solidFill>
                <a:schemeClr val="accent4"/>
              </a:solidFill>
            </a:endParaRPr>
          </a:p>
        </p:txBody>
      </p:sp>
      <p:sp>
        <p:nvSpPr>
          <p:cNvPr id="3" name="Content Placeholder 2">
            <a:extLst>
              <a:ext uri="{FF2B5EF4-FFF2-40B4-BE49-F238E27FC236}">
                <a16:creationId xmlns:a16="http://schemas.microsoft.com/office/drawing/2014/main" id="{B6316B0D-DE6A-014F-8724-B2A0AD85242B}"/>
              </a:ext>
            </a:extLst>
          </p:cNvPr>
          <p:cNvSpPr>
            <a:spLocks noGrp="1"/>
          </p:cNvSpPr>
          <p:nvPr>
            <p:ph idx="1"/>
          </p:nvPr>
        </p:nvSpPr>
        <p:spPr/>
        <p:txBody>
          <a:bodyPr>
            <a:normAutofit fontScale="92500" lnSpcReduction="20000"/>
          </a:bodyPr>
          <a:lstStyle/>
          <a:p>
            <a:r>
              <a:rPr lang="en-US" dirty="0">
                <a:solidFill>
                  <a:schemeClr val="bg1"/>
                </a:solidFill>
              </a:rPr>
              <a:t>Posttraumatic Stress Disorder (PTSD)</a:t>
            </a:r>
          </a:p>
          <a:p>
            <a:r>
              <a:rPr lang="en-US" dirty="0">
                <a:solidFill>
                  <a:schemeClr val="bg1"/>
                </a:solidFill>
              </a:rPr>
              <a:t>Acute Stress Disorder</a:t>
            </a:r>
          </a:p>
          <a:p>
            <a:r>
              <a:rPr lang="en-US" dirty="0">
                <a:solidFill>
                  <a:schemeClr val="bg1"/>
                </a:solidFill>
              </a:rPr>
              <a:t>Depression</a:t>
            </a:r>
          </a:p>
          <a:p>
            <a:r>
              <a:rPr lang="en-US" dirty="0">
                <a:solidFill>
                  <a:schemeClr val="bg1"/>
                </a:solidFill>
              </a:rPr>
              <a:t>Generalized Anxiety Disorder </a:t>
            </a:r>
          </a:p>
          <a:p>
            <a:r>
              <a:rPr lang="en-US" dirty="0">
                <a:solidFill>
                  <a:schemeClr val="bg1"/>
                </a:solidFill>
              </a:rPr>
              <a:t>Specific Phobias</a:t>
            </a:r>
          </a:p>
          <a:p>
            <a:r>
              <a:rPr lang="en-US" dirty="0">
                <a:solidFill>
                  <a:schemeClr val="bg1"/>
                </a:solidFill>
              </a:rPr>
              <a:t>Separation Anxiety Disorder</a:t>
            </a:r>
          </a:p>
          <a:p>
            <a:r>
              <a:rPr lang="en-US" dirty="0">
                <a:solidFill>
                  <a:schemeClr val="bg1"/>
                </a:solidFill>
              </a:rPr>
              <a:t>Secondary Enuresis or Encopresis</a:t>
            </a:r>
          </a:p>
          <a:p>
            <a:r>
              <a:rPr lang="en-US" dirty="0">
                <a:solidFill>
                  <a:schemeClr val="bg1"/>
                </a:solidFill>
              </a:rPr>
              <a:t>Oppositional Defiant Disorder</a:t>
            </a:r>
          </a:p>
          <a:p>
            <a:r>
              <a:rPr lang="en-US" dirty="0">
                <a:solidFill>
                  <a:schemeClr val="bg1"/>
                </a:solidFill>
              </a:rPr>
              <a:t>Conduct Disorder</a:t>
            </a:r>
          </a:p>
          <a:p>
            <a:r>
              <a:rPr lang="en-US" dirty="0">
                <a:solidFill>
                  <a:schemeClr val="bg1"/>
                </a:solidFill>
              </a:rPr>
              <a:t>Substance Abuse/Dependence </a:t>
            </a:r>
            <a:endParaRPr lang="en-US" dirty="0">
              <a:solidFill>
                <a:schemeClr val="bg1"/>
              </a:solidFill>
              <a:effectLst/>
            </a:endParaRPr>
          </a:p>
          <a:p>
            <a:endParaRPr lang="en-US" dirty="0">
              <a:solidFill>
                <a:schemeClr val="bg1"/>
              </a:solidFill>
            </a:endParaRPr>
          </a:p>
        </p:txBody>
      </p:sp>
    </p:spTree>
    <p:extLst>
      <p:ext uri="{BB962C8B-B14F-4D97-AF65-F5344CB8AC3E}">
        <p14:creationId xmlns:p14="http://schemas.microsoft.com/office/powerpoint/2010/main" val="153425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2"/>
                </a:solidFill>
              </a:rPr>
              <a:t>Threats Rewire the Brain Across the Life Span</a:t>
            </a:r>
          </a:p>
        </p:txBody>
      </p:sp>
      <p:sp>
        <p:nvSpPr>
          <p:cNvPr id="3" name="Content Placeholder 2"/>
          <p:cNvSpPr>
            <a:spLocks noGrp="1"/>
          </p:cNvSpPr>
          <p:nvPr>
            <p:ph idx="1"/>
          </p:nvPr>
        </p:nvSpPr>
        <p:spPr>
          <a:xfrm>
            <a:off x="838200" y="1690688"/>
            <a:ext cx="10515600" cy="1795528"/>
          </a:xfrm>
        </p:spPr>
        <p:txBody>
          <a:bodyPr>
            <a:normAutofit/>
          </a:bodyPr>
          <a:lstStyle/>
          <a:p>
            <a:r>
              <a:rPr lang="en-US" sz="3200" dirty="0">
                <a:solidFill>
                  <a:schemeClr val="accent4"/>
                </a:solidFill>
              </a:rPr>
              <a:t>Research from genetics/epigenetics, neuroscience and psychology are converging to show stress and threatening environments results in:</a:t>
            </a:r>
          </a:p>
          <a:p>
            <a:endParaRPr lang="en-US" sz="3200" dirty="0">
              <a:solidFill>
                <a:schemeClr val="bg1"/>
              </a:solidFill>
            </a:endParaRPr>
          </a:p>
        </p:txBody>
      </p:sp>
      <p:sp>
        <p:nvSpPr>
          <p:cNvPr id="5" name="Rectangle 4"/>
          <p:cNvSpPr/>
          <p:nvPr/>
        </p:nvSpPr>
        <p:spPr>
          <a:xfrm>
            <a:off x="2262962" y="3124975"/>
            <a:ext cx="4988442" cy="2246769"/>
          </a:xfrm>
          <a:prstGeom prst="rect">
            <a:avLst/>
          </a:prstGeom>
        </p:spPr>
        <p:txBody>
          <a:bodyPr wrap="square">
            <a:spAutoFit/>
          </a:bodyPr>
          <a:lstStyle/>
          <a:p>
            <a:pPr marL="742950" lvl="1" indent="-285750">
              <a:buFont typeface="Arial" charset="0"/>
              <a:buChar char="•"/>
            </a:pPr>
            <a:r>
              <a:rPr lang="en-US" sz="2800" dirty="0">
                <a:solidFill>
                  <a:schemeClr val="bg1">
                    <a:lumMod val="95000"/>
                  </a:schemeClr>
                </a:solidFill>
              </a:rPr>
              <a:t>Impaired self-regulation</a:t>
            </a:r>
          </a:p>
          <a:p>
            <a:pPr marL="742950" lvl="1" indent="-285750">
              <a:buFont typeface="Arial" charset="0"/>
              <a:buChar char="•"/>
            </a:pPr>
            <a:r>
              <a:rPr lang="en-US" sz="2800" dirty="0">
                <a:solidFill>
                  <a:schemeClr val="bg1">
                    <a:lumMod val="95000"/>
                  </a:schemeClr>
                </a:solidFill>
              </a:rPr>
              <a:t>Hyper vigilance</a:t>
            </a:r>
          </a:p>
          <a:p>
            <a:pPr marL="742950" lvl="1" indent="-285750">
              <a:buFont typeface="Arial" charset="0"/>
              <a:buChar char="•"/>
            </a:pPr>
            <a:r>
              <a:rPr lang="en-US" sz="2800" dirty="0">
                <a:solidFill>
                  <a:schemeClr val="bg1">
                    <a:lumMod val="95000"/>
                  </a:schemeClr>
                </a:solidFill>
              </a:rPr>
              <a:t>Mistrust of others</a:t>
            </a:r>
          </a:p>
          <a:p>
            <a:pPr marL="742950" lvl="1" indent="-285750">
              <a:buFont typeface="Arial" charset="0"/>
              <a:buChar char="•"/>
            </a:pPr>
            <a:r>
              <a:rPr lang="en-US" sz="2800" dirty="0">
                <a:solidFill>
                  <a:schemeClr val="bg1">
                    <a:lumMod val="95000"/>
                  </a:schemeClr>
                </a:solidFill>
              </a:rPr>
              <a:t>Poor social relationships</a:t>
            </a:r>
          </a:p>
          <a:p>
            <a:pPr marL="742950" lvl="1" indent="-285750">
              <a:buFont typeface="Arial" charset="0"/>
              <a:buChar char="•"/>
            </a:pPr>
            <a:r>
              <a:rPr lang="en-US" sz="2800" dirty="0">
                <a:solidFill>
                  <a:schemeClr val="bg1">
                    <a:lumMod val="95000"/>
                  </a:schemeClr>
                </a:solidFill>
              </a:rPr>
              <a:t>Deviant Peer groups</a:t>
            </a:r>
          </a:p>
        </p:txBody>
      </p:sp>
      <p:sp>
        <p:nvSpPr>
          <p:cNvPr id="6" name="Rectangle 5"/>
          <p:cNvSpPr/>
          <p:nvPr/>
        </p:nvSpPr>
        <p:spPr>
          <a:xfrm>
            <a:off x="6808381" y="3131058"/>
            <a:ext cx="4988442" cy="1815882"/>
          </a:xfrm>
          <a:prstGeom prst="rect">
            <a:avLst/>
          </a:prstGeom>
        </p:spPr>
        <p:txBody>
          <a:bodyPr wrap="square">
            <a:spAutoFit/>
          </a:bodyPr>
          <a:lstStyle/>
          <a:p>
            <a:pPr marL="742950" lvl="1" indent="-285750">
              <a:buFont typeface="Arial" charset="0"/>
              <a:buChar char="•"/>
            </a:pPr>
            <a:r>
              <a:rPr lang="en-US" sz="2800" dirty="0">
                <a:solidFill>
                  <a:schemeClr val="bg1">
                    <a:lumMod val="95000"/>
                  </a:schemeClr>
                </a:solidFill>
              </a:rPr>
              <a:t>Early childrearing</a:t>
            </a:r>
          </a:p>
          <a:p>
            <a:pPr marL="742950" lvl="1" indent="-285750">
              <a:buFont typeface="Arial" charset="0"/>
              <a:buChar char="•"/>
            </a:pPr>
            <a:r>
              <a:rPr lang="en-US" sz="2800" dirty="0">
                <a:solidFill>
                  <a:schemeClr val="bg1">
                    <a:lumMod val="95000"/>
                  </a:schemeClr>
                </a:solidFill>
              </a:rPr>
              <a:t>Depression</a:t>
            </a:r>
          </a:p>
          <a:p>
            <a:pPr marL="742950" lvl="1" indent="-285750">
              <a:buFont typeface="Arial" charset="0"/>
              <a:buChar char="•"/>
            </a:pPr>
            <a:r>
              <a:rPr lang="en-US" sz="2800" dirty="0">
                <a:solidFill>
                  <a:schemeClr val="bg1">
                    <a:lumMod val="95000"/>
                  </a:schemeClr>
                </a:solidFill>
              </a:rPr>
              <a:t>Obesity </a:t>
            </a:r>
          </a:p>
          <a:p>
            <a:pPr marL="742950" lvl="1" indent="-285750">
              <a:buFont typeface="Arial" charset="0"/>
              <a:buChar char="•"/>
            </a:pPr>
            <a:r>
              <a:rPr lang="en-US" sz="2800" dirty="0">
                <a:solidFill>
                  <a:schemeClr val="bg1">
                    <a:lumMod val="95000"/>
                  </a:schemeClr>
                </a:solidFill>
              </a:rPr>
              <a:t>Cardiovascular disease</a:t>
            </a:r>
          </a:p>
        </p:txBody>
      </p:sp>
      <p:sp>
        <p:nvSpPr>
          <p:cNvPr id="8" name="Content Placeholder 2"/>
          <p:cNvSpPr txBox="1">
            <a:spLocks/>
          </p:cNvSpPr>
          <p:nvPr/>
        </p:nvSpPr>
        <p:spPr>
          <a:xfrm>
            <a:off x="838200" y="5734487"/>
            <a:ext cx="10515600" cy="6528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accent4"/>
                </a:solidFill>
              </a:rPr>
              <a:t>This pattern of behavior further increases the chances of stress and further physiological harm </a:t>
            </a:r>
            <a:r>
              <a:rPr lang="en-US" sz="2400" dirty="0">
                <a:solidFill>
                  <a:schemeClr val="accent4"/>
                </a:solidFill>
              </a:rPr>
              <a:t>(Miller, Chen, </a:t>
            </a:r>
            <a:r>
              <a:rPr lang="en-US" sz="2400" dirty="0" err="1">
                <a:solidFill>
                  <a:schemeClr val="accent4"/>
                </a:solidFill>
              </a:rPr>
              <a:t>Fok</a:t>
            </a:r>
            <a:r>
              <a:rPr lang="en-US" sz="2400" dirty="0">
                <a:solidFill>
                  <a:schemeClr val="accent4"/>
                </a:solidFill>
              </a:rPr>
              <a:t>, et al., 2009)</a:t>
            </a:r>
          </a:p>
        </p:txBody>
      </p:sp>
    </p:spTree>
    <p:extLst>
      <p:ext uri="{BB962C8B-B14F-4D97-AF65-F5344CB8AC3E}">
        <p14:creationId xmlns:p14="http://schemas.microsoft.com/office/powerpoint/2010/main" val="7024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showing how coercive environments lead to outcomes. Coervive environments can lead to poor self-regulation, this can then lead to aggressive and uncooperative behavior, which can lead to both academic failure and or peer rejection, which can lead to deviant peer group formation, which can lead to early childrearing, drug abuse, depression, and anti-social behavior."/>
          <p:cNvPicPr>
            <a:picLocks noChangeAspect="1"/>
          </p:cNvPicPr>
          <p:nvPr/>
        </p:nvPicPr>
        <p:blipFill rotWithShape="1">
          <a:blip r:embed="rId2"/>
          <a:srcRect t="53135"/>
          <a:stretch/>
        </p:blipFill>
        <p:spPr>
          <a:xfrm>
            <a:off x="290208" y="1524000"/>
            <a:ext cx="11619523" cy="3143250"/>
          </a:xfrm>
          <a:prstGeom prst="rect">
            <a:avLst/>
          </a:prstGeom>
        </p:spPr>
      </p:pic>
      <p:sp>
        <p:nvSpPr>
          <p:cNvPr id="7" name="Title 1">
            <a:extLst>
              <a:ext uri="{FF2B5EF4-FFF2-40B4-BE49-F238E27FC236}">
                <a16:creationId xmlns:a16="http://schemas.microsoft.com/office/drawing/2014/main" id="{0297FE07-8CD4-5E44-8C36-23640C58F572}"/>
              </a:ext>
            </a:extLst>
          </p:cNvPr>
          <p:cNvSpPr>
            <a:spLocks noGrp="1"/>
          </p:cNvSpPr>
          <p:nvPr>
            <p:ph type="title"/>
          </p:nvPr>
        </p:nvSpPr>
        <p:spPr>
          <a:xfrm>
            <a:off x="838200" y="365125"/>
            <a:ext cx="10515600" cy="1325563"/>
          </a:xfrm>
          <a:solidFill>
            <a:schemeClr val="bg1"/>
          </a:solidFill>
        </p:spPr>
        <p:txBody>
          <a:bodyPr>
            <a:normAutofit/>
          </a:bodyPr>
          <a:lstStyle/>
          <a:p>
            <a:r>
              <a:rPr lang="en-US" sz="4000" b="1" dirty="0">
                <a:solidFill>
                  <a:schemeClr val="accent2">
                    <a:lumMod val="75000"/>
                  </a:schemeClr>
                </a:solidFill>
              </a:rPr>
              <a:t>Threats Rewire the Brain</a:t>
            </a:r>
          </a:p>
        </p:txBody>
      </p:sp>
    </p:spTree>
    <p:extLst>
      <p:ext uri="{BB962C8B-B14F-4D97-AF65-F5344CB8AC3E}">
        <p14:creationId xmlns:p14="http://schemas.microsoft.com/office/powerpoint/2010/main" val="2011433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90C01A7-AF9E-5548-BA0B-F48DCBC1FDBA}"/>
              </a:ext>
            </a:extLst>
          </p:cNvPr>
          <p:cNvSpPr>
            <a:spLocks noGrp="1"/>
          </p:cNvSpPr>
          <p:nvPr>
            <p:ph type="title"/>
          </p:nvPr>
        </p:nvSpPr>
        <p:spPr>
          <a:xfrm>
            <a:off x="838200" y="365125"/>
            <a:ext cx="10515600" cy="1325563"/>
          </a:xfrm>
          <a:solidFill>
            <a:schemeClr val="accent6">
              <a:lumMod val="20000"/>
              <a:lumOff val="80000"/>
            </a:schemeClr>
          </a:solidFill>
        </p:spPr>
        <p:txBody>
          <a:bodyPr>
            <a:normAutofit/>
          </a:bodyPr>
          <a:lstStyle/>
          <a:p>
            <a:r>
              <a:rPr lang="en-US" sz="4000" b="1" dirty="0">
                <a:solidFill>
                  <a:schemeClr val="accent2">
                    <a:lumMod val="75000"/>
                  </a:schemeClr>
                </a:solidFill>
              </a:rPr>
              <a:t>We can Rewire the Brain Back with Nurturing Environments</a:t>
            </a:r>
          </a:p>
        </p:txBody>
      </p:sp>
      <p:pic>
        <p:nvPicPr>
          <p:cNvPr id="8" name="Picture 7" descr="Diagraph showing how nururing environments can lead to outcomes. Nurturing environments can lead to good self-regulation, which can lead to language and social skills, at this point, MTSS can help us implement academic success, prosociality, and friendship formation, which can lead to compassion, multiple skills, resilience, and values oriented."/>
          <p:cNvPicPr>
            <a:picLocks noChangeAspect="1"/>
          </p:cNvPicPr>
          <p:nvPr/>
        </p:nvPicPr>
        <p:blipFill rotWithShape="1">
          <a:blip r:embed="rId2"/>
          <a:srcRect b="52262"/>
          <a:stretch/>
        </p:blipFill>
        <p:spPr>
          <a:xfrm>
            <a:off x="186175" y="1766178"/>
            <a:ext cx="11619523" cy="3201797"/>
          </a:xfrm>
          <a:prstGeom prst="rect">
            <a:avLst/>
          </a:prstGeom>
        </p:spPr>
      </p:pic>
      <p:sp>
        <p:nvSpPr>
          <p:cNvPr id="2" name="Triangle 1" descr="A yellow triangle outlined in green. It says MTSS can help us implement.">
            <a:extLst>
              <a:ext uri="{FF2B5EF4-FFF2-40B4-BE49-F238E27FC236}">
                <a16:creationId xmlns:a16="http://schemas.microsoft.com/office/drawing/2014/main" id="{0F3A73A5-CD21-D4A1-825B-8A940243496F}"/>
              </a:ext>
            </a:extLst>
          </p:cNvPr>
          <p:cNvSpPr/>
          <p:nvPr/>
        </p:nvSpPr>
        <p:spPr>
          <a:xfrm>
            <a:off x="4231308" y="4516645"/>
            <a:ext cx="2504660" cy="2120348"/>
          </a:xfrm>
          <a:prstGeom prst="triangle">
            <a:avLst/>
          </a:prstGeom>
          <a:solidFill>
            <a:srgbClr val="FFD453"/>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MTSS can help us implement</a:t>
            </a:r>
          </a:p>
        </p:txBody>
      </p:sp>
    </p:spTree>
    <p:extLst>
      <p:ext uri="{BB962C8B-B14F-4D97-AF65-F5344CB8AC3E}">
        <p14:creationId xmlns:p14="http://schemas.microsoft.com/office/powerpoint/2010/main" val="6731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0FB60-A0D2-38E9-BE52-1C967EAA414F}"/>
              </a:ext>
            </a:extLst>
          </p:cNvPr>
          <p:cNvSpPr>
            <a:spLocks noGrp="1"/>
          </p:cNvSpPr>
          <p:nvPr>
            <p:ph type="title"/>
          </p:nvPr>
        </p:nvSpPr>
        <p:spPr/>
        <p:txBody>
          <a:bodyPr/>
          <a:lstStyle/>
          <a:p>
            <a:r>
              <a:rPr lang="en-US" b="1" dirty="0"/>
              <a:t>Agenda</a:t>
            </a:r>
          </a:p>
        </p:txBody>
      </p:sp>
      <p:sp>
        <p:nvSpPr>
          <p:cNvPr id="3" name="Content Placeholder 2">
            <a:extLst>
              <a:ext uri="{FF2B5EF4-FFF2-40B4-BE49-F238E27FC236}">
                <a16:creationId xmlns:a16="http://schemas.microsoft.com/office/drawing/2014/main" id="{326446CF-F726-E008-8797-E1EF4783CB7D}"/>
              </a:ext>
            </a:extLst>
          </p:cNvPr>
          <p:cNvSpPr>
            <a:spLocks noGrp="1"/>
          </p:cNvSpPr>
          <p:nvPr>
            <p:ph idx="1"/>
          </p:nvPr>
        </p:nvSpPr>
        <p:spPr>
          <a:xfrm>
            <a:off x="215900" y="1485900"/>
            <a:ext cx="4876800" cy="4691063"/>
          </a:xfrm>
        </p:spPr>
        <p:txBody>
          <a:bodyPr>
            <a:normAutofit lnSpcReduction="10000"/>
          </a:bodyPr>
          <a:lstStyle/>
          <a:p>
            <a:pPr marL="514350" indent="-514350">
              <a:buFont typeface="+mj-lt"/>
              <a:buAutoNum type="arabicPeriod"/>
            </a:pPr>
            <a:r>
              <a:rPr lang="en-US" sz="2400" dirty="0">
                <a:hlinkClick r:id="rId3" action="ppaction://hlinksldjump"/>
              </a:rPr>
              <a:t>Overview of trauma</a:t>
            </a:r>
            <a:endParaRPr lang="en-US" sz="2400" dirty="0"/>
          </a:p>
          <a:p>
            <a:pPr marL="514350" indent="-514350">
              <a:buFont typeface="+mj-lt"/>
              <a:buAutoNum type="arabicPeriod"/>
            </a:pPr>
            <a:endParaRPr lang="en-US" sz="2400" dirty="0"/>
          </a:p>
          <a:p>
            <a:pPr marL="514350" indent="-514350">
              <a:buFont typeface="+mj-lt"/>
              <a:buAutoNum type="arabicPeriod"/>
            </a:pPr>
            <a:r>
              <a:rPr lang="en-US" sz="2400" dirty="0">
                <a:hlinkClick r:id="rId4" action="ppaction://hlinksldjump"/>
              </a:rPr>
              <a:t>Multi-tiered Systems of Support</a:t>
            </a:r>
            <a:r>
              <a:rPr lang="en-US" sz="2400" dirty="0"/>
              <a:t> (MTSS)</a:t>
            </a:r>
          </a:p>
          <a:p>
            <a:pPr marL="514350" indent="-514350">
              <a:buFont typeface="+mj-lt"/>
              <a:buAutoNum type="arabicPeriod"/>
            </a:pPr>
            <a:endParaRPr lang="en-US" sz="2400" dirty="0"/>
          </a:p>
          <a:p>
            <a:pPr marL="514350" indent="-514350">
              <a:buFont typeface="+mj-lt"/>
              <a:buAutoNum type="arabicPeriod"/>
            </a:pPr>
            <a:r>
              <a:rPr lang="en-US" sz="2400" dirty="0">
                <a:hlinkClick r:id="rId5" action="ppaction://hlinksldjump"/>
              </a:rPr>
              <a:t>Continuum of Tiered Supports</a:t>
            </a:r>
            <a:endParaRPr lang="en-US" sz="2400" dirty="0"/>
          </a:p>
          <a:p>
            <a:pPr lvl="2"/>
            <a:r>
              <a:rPr lang="en-US" sz="1800" dirty="0">
                <a:hlinkClick r:id="rId6" action="ppaction://hlinksldjump"/>
              </a:rPr>
              <a:t>Universal Supports (tier 1)</a:t>
            </a:r>
            <a:endParaRPr lang="en-US" sz="1800" dirty="0"/>
          </a:p>
          <a:p>
            <a:pPr lvl="2"/>
            <a:r>
              <a:rPr lang="en-US" sz="1800" dirty="0">
                <a:hlinkClick r:id="rId7" action="ppaction://hlinksldjump"/>
              </a:rPr>
              <a:t>Secondary Supports (tier 2)</a:t>
            </a:r>
            <a:endParaRPr lang="en-US" sz="1800" dirty="0"/>
          </a:p>
          <a:p>
            <a:pPr lvl="2"/>
            <a:r>
              <a:rPr lang="en-US" sz="1800" dirty="0">
                <a:hlinkClick r:id="rId8" action="ppaction://hlinksldjump"/>
              </a:rPr>
              <a:t>Tertiary Supports (tier 3)</a:t>
            </a:r>
            <a:endParaRPr lang="en-US" sz="1800" dirty="0"/>
          </a:p>
          <a:p>
            <a:pPr marL="914400" lvl="1" indent="-457200">
              <a:buFont typeface="+mj-lt"/>
              <a:buAutoNum type="arabicPeriod"/>
            </a:pPr>
            <a:endParaRPr lang="en-US" sz="2000" dirty="0"/>
          </a:p>
          <a:p>
            <a:pPr marL="514350" indent="-514350">
              <a:buFont typeface="+mj-lt"/>
              <a:buAutoNum type="arabicPeriod"/>
            </a:pPr>
            <a:r>
              <a:rPr lang="en-US" sz="2400" dirty="0"/>
              <a:t>Going beyond MTSS with </a:t>
            </a:r>
            <a:r>
              <a:rPr lang="en-US" sz="2400" dirty="0">
                <a:hlinkClick r:id="rId9" action="ppaction://hlinksldjump"/>
              </a:rPr>
              <a:t>Interconnected Systems Framework</a:t>
            </a:r>
            <a:endParaRPr lang="en-US" sz="2400" dirty="0"/>
          </a:p>
        </p:txBody>
      </p:sp>
      <p:pic>
        <p:nvPicPr>
          <p:cNvPr id="4" name="Picture 3" descr="Clip art picture of a clip board with a checklist and a sharpened pencil.">
            <a:extLst>
              <a:ext uri="{FF2B5EF4-FFF2-40B4-BE49-F238E27FC236}">
                <a16:creationId xmlns:a16="http://schemas.microsoft.com/office/drawing/2014/main" id="{0E13693F-F1FA-3C87-5D96-ED80B290EFF0}"/>
              </a:ext>
            </a:extLst>
          </p:cNvPr>
          <p:cNvPicPr>
            <a:picLocks noChangeAspect="1"/>
          </p:cNvPicPr>
          <p:nvPr/>
        </p:nvPicPr>
        <p:blipFill>
          <a:blip r:embed="rId10"/>
          <a:stretch>
            <a:fillRect/>
          </a:stretch>
        </p:blipFill>
        <p:spPr>
          <a:xfrm>
            <a:off x="5334000" y="0"/>
            <a:ext cx="6858000" cy="6858000"/>
          </a:xfrm>
          <a:prstGeom prst="rect">
            <a:avLst/>
          </a:prstGeom>
        </p:spPr>
      </p:pic>
    </p:spTree>
    <p:extLst>
      <p:ext uri="{BB962C8B-B14F-4D97-AF65-F5344CB8AC3E}">
        <p14:creationId xmlns:p14="http://schemas.microsoft.com/office/powerpoint/2010/main" val="935412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38E0-9E4C-9940-BEF2-4F069A421B1A}"/>
              </a:ext>
            </a:extLst>
          </p:cNvPr>
          <p:cNvSpPr>
            <a:spLocks noGrp="1"/>
          </p:cNvSpPr>
          <p:nvPr>
            <p:ph type="title"/>
          </p:nvPr>
        </p:nvSpPr>
        <p:spPr/>
        <p:txBody>
          <a:bodyPr/>
          <a:lstStyle/>
          <a:p>
            <a:pPr algn="ctr"/>
            <a:r>
              <a:rPr lang="en-US" b="1" dirty="0">
                <a:solidFill>
                  <a:srgbClr val="FFFF00"/>
                </a:solidFill>
              </a:rPr>
              <a:t>Multi-tiered Systems of Support</a:t>
            </a:r>
            <a:br>
              <a:rPr lang="en-US" b="1" dirty="0">
                <a:solidFill>
                  <a:srgbClr val="FFFF00"/>
                </a:solidFill>
              </a:rPr>
            </a:br>
            <a:r>
              <a:rPr lang="en-US" b="1" dirty="0">
                <a:solidFill>
                  <a:srgbClr val="FFFF00"/>
                </a:solidFill>
              </a:rPr>
              <a:t>(MTSS)	</a:t>
            </a:r>
          </a:p>
        </p:txBody>
      </p:sp>
      <p:sp>
        <p:nvSpPr>
          <p:cNvPr id="3" name="Text Placeholder 2">
            <a:extLst>
              <a:ext uri="{FF2B5EF4-FFF2-40B4-BE49-F238E27FC236}">
                <a16:creationId xmlns:a16="http://schemas.microsoft.com/office/drawing/2014/main" id="{E807A3D9-79D3-7343-85CF-2C5621C7A4FB}"/>
              </a:ext>
            </a:extLst>
          </p:cNvPr>
          <p:cNvSpPr>
            <a:spLocks noGrp="1"/>
          </p:cNvSpPr>
          <p:nvPr>
            <p:ph type="body" idx="1"/>
          </p:nvPr>
        </p:nvSpPr>
        <p:spPr/>
        <p:txBody>
          <a:bodyPr/>
          <a:lstStyle/>
          <a:p>
            <a:pPr algn="ctr"/>
            <a:r>
              <a:rPr lang="en-US" dirty="0">
                <a:solidFill>
                  <a:schemeClr val="accent4"/>
                </a:solidFill>
              </a:rPr>
              <a:t>Framework for Effective Implementation</a:t>
            </a:r>
          </a:p>
        </p:txBody>
      </p:sp>
      <p:sp>
        <p:nvSpPr>
          <p:cNvPr id="6" name="Left Arrow 5">
            <a:hlinkClick r:id="rId3" action="ppaction://hlinksldjump"/>
            <a:extLst>
              <a:ext uri="{FF2B5EF4-FFF2-40B4-BE49-F238E27FC236}">
                <a16:creationId xmlns:a16="http://schemas.microsoft.com/office/drawing/2014/main" id="{5DF72F60-3FFD-1EC9-1356-71BF898283C0}"/>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2585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1376" y="372269"/>
            <a:ext cx="9214624" cy="990600"/>
          </a:xfrm>
        </p:spPr>
        <p:txBody>
          <a:bodyPr>
            <a:noAutofit/>
          </a:bodyPr>
          <a:lstStyle/>
          <a:p>
            <a:pPr algn="l">
              <a:defRPr/>
            </a:pPr>
            <a:r>
              <a:rPr lang="en-US" b="1" dirty="0"/>
              <a:t>Multi-Tiered Systems of Support</a:t>
            </a:r>
          </a:p>
        </p:txBody>
      </p:sp>
      <p:sp>
        <p:nvSpPr>
          <p:cNvPr id="69638" name="Text Box 9">
            <a:extLst>
              <a:ext uri="{C183D7F6-B498-43B3-948B-1728B52AA6E4}">
                <adec:decorative xmlns:adec="http://schemas.microsoft.com/office/drawing/2017/decorative" val="1"/>
              </a:ext>
            </a:extLst>
          </p:cNvPr>
          <p:cNvSpPr txBox="1">
            <a:spLocks noChangeArrowheads="1"/>
          </p:cNvSpPr>
          <p:nvPr/>
        </p:nvSpPr>
        <p:spPr bwMode="auto">
          <a:xfrm>
            <a:off x="3505200" y="3078164"/>
            <a:ext cx="6934200" cy="954107"/>
          </a:xfrm>
          <a:prstGeom prst="rect">
            <a:avLst/>
          </a:prstGeom>
          <a:noFill/>
          <a:ln w="9525">
            <a:noFill/>
            <a:miter lim="800000"/>
            <a:headEnd/>
            <a:tailEnd/>
          </a:ln>
        </p:spPr>
        <p:txBody>
          <a:bodyPr>
            <a:spAutoFit/>
          </a:bodyPr>
          <a:lstStyle/>
          <a:p>
            <a:pPr fontAlgn="base">
              <a:spcBef>
                <a:spcPct val="50000"/>
              </a:spcBef>
              <a:spcAft>
                <a:spcPct val="0"/>
              </a:spcAft>
            </a:pPr>
            <a:r>
              <a:rPr lang="en-US" sz="2800" dirty="0">
                <a:solidFill>
                  <a:srgbClr val="DA1F28"/>
                </a:solidFill>
                <a:latin typeface="Arial" charset="0"/>
              </a:rPr>
              <a:t>Continuum of evidence-based interventions</a:t>
            </a:r>
            <a:r>
              <a:rPr lang="en-US" sz="2800" dirty="0">
                <a:solidFill>
                  <a:prstClr val="black"/>
                </a:solidFill>
                <a:latin typeface="Arial" charset="0"/>
              </a:rPr>
              <a:t> to achieve</a:t>
            </a:r>
          </a:p>
        </p:txBody>
      </p:sp>
      <p:grpSp>
        <p:nvGrpSpPr>
          <p:cNvPr id="8" name="Group 7" descr="Diagram explaining multi-tiered systems of support (MTSS). At the top it staties MTSS is a framework for enhancing adoption and implemention of a: full range of important outcomes for all indivisuals.">
            <a:extLst>
              <a:ext uri="{FF2B5EF4-FFF2-40B4-BE49-F238E27FC236}">
                <a16:creationId xmlns:a16="http://schemas.microsoft.com/office/drawing/2014/main" id="{0E045B5F-E0B2-42B5-0625-BF0CAF066059}"/>
              </a:ext>
            </a:extLst>
          </p:cNvPr>
          <p:cNvGrpSpPr/>
          <p:nvPr/>
        </p:nvGrpSpPr>
        <p:grpSpPr>
          <a:xfrm>
            <a:off x="1676400" y="1482725"/>
            <a:ext cx="8839200" cy="5330825"/>
            <a:chOff x="1676400" y="1482725"/>
            <a:chExt cx="8839200" cy="5330825"/>
          </a:xfrm>
        </p:grpSpPr>
        <p:grpSp>
          <p:nvGrpSpPr>
            <p:cNvPr id="7" name="Group 6">
              <a:extLst>
                <a:ext uri="{FF2B5EF4-FFF2-40B4-BE49-F238E27FC236}">
                  <a16:creationId xmlns:a16="http://schemas.microsoft.com/office/drawing/2014/main" id="{18B70208-DF83-82EB-E8F5-5FFA9FCFAD5D}"/>
                </a:ext>
              </a:extLst>
            </p:cNvPr>
            <p:cNvGrpSpPr/>
            <p:nvPr/>
          </p:nvGrpSpPr>
          <p:grpSpPr>
            <a:xfrm>
              <a:off x="1676400" y="1482725"/>
              <a:ext cx="8839200" cy="5330825"/>
              <a:chOff x="1676400" y="1482725"/>
              <a:chExt cx="8839200" cy="5330825"/>
            </a:xfrm>
          </p:grpSpPr>
          <p:sp>
            <p:nvSpPr>
              <p:cNvPr id="69634" name="Rectangle 3"/>
              <p:cNvSpPr>
                <a:spLocks noChangeArrowheads="1"/>
              </p:cNvSpPr>
              <p:nvPr/>
            </p:nvSpPr>
            <p:spPr bwMode="auto">
              <a:xfrm>
                <a:off x="2590800" y="2859088"/>
                <a:ext cx="7924800" cy="1219200"/>
              </a:xfrm>
              <a:prstGeom prst="rect">
                <a:avLst/>
              </a:prstGeom>
              <a:solidFill>
                <a:srgbClr val="CCFFCC"/>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CC"/>
                </a:extrusionClr>
              </a:sp3d>
            </p:spPr>
            <p:txBody>
              <a:bodyPr wrap="none" anchor="ctr">
                <a:flatTx/>
              </a:bodyPr>
              <a:lstStyle/>
              <a:p>
                <a:pPr fontAlgn="base">
                  <a:spcBef>
                    <a:spcPct val="0"/>
                  </a:spcBef>
                  <a:spcAft>
                    <a:spcPct val="0"/>
                  </a:spcAft>
                </a:pPr>
                <a:endParaRPr lang="en-US">
                  <a:solidFill>
                    <a:prstClr val="black"/>
                  </a:solidFill>
                  <a:latin typeface="Arial" charset="0"/>
                </a:endParaRPr>
              </a:p>
            </p:txBody>
          </p:sp>
          <p:grpSp>
            <p:nvGrpSpPr>
              <p:cNvPr id="3" name="Group 2"/>
              <p:cNvGrpSpPr/>
              <p:nvPr/>
            </p:nvGrpSpPr>
            <p:grpSpPr>
              <a:xfrm>
                <a:off x="1676400" y="1482725"/>
                <a:ext cx="8839200" cy="1219200"/>
                <a:chOff x="152400" y="1482725"/>
                <a:chExt cx="8839200" cy="1219200"/>
              </a:xfrm>
            </p:grpSpPr>
            <p:sp>
              <p:nvSpPr>
                <p:cNvPr id="69633" name="Rectangle 2"/>
                <p:cNvSpPr>
                  <a:spLocks noChangeArrowheads="1"/>
                </p:cNvSpPr>
                <p:nvPr/>
              </p:nvSpPr>
              <p:spPr bwMode="auto">
                <a:xfrm>
                  <a:off x="152400" y="1482725"/>
                  <a:ext cx="8839200" cy="1219200"/>
                </a:xfrm>
                <a:prstGeom prst="rect">
                  <a:avLst/>
                </a:prstGeom>
                <a:solidFill>
                  <a:srgbClr val="FFFF99"/>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FF99"/>
                  </a:extrusionClr>
                </a:sp3d>
              </p:spPr>
              <p:txBody>
                <a:bodyPr wrap="none" anchor="ctr">
                  <a:flatTx/>
                </a:bodyPr>
                <a:lstStyle/>
                <a:p>
                  <a:pPr fontAlgn="base">
                    <a:spcBef>
                      <a:spcPct val="0"/>
                    </a:spcBef>
                    <a:spcAft>
                      <a:spcPct val="0"/>
                    </a:spcAft>
                  </a:pPr>
                  <a:endParaRPr lang="en-US">
                    <a:solidFill>
                      <a:prstClr val="black"/>
                    </a:solidFill>
                    <a:latin typeface="Arial" charset="0"/>
                  </a:endParaRPr>
                </a:p>
              </p:txBody>
            </p:sp>
            <p:sp>
              <p:nvSpPr>
                <p:cNvPr id="69637" name="Text Box 7"/>
                <p:cNvSpPr txBox="1">
                  <a:spLocks noChangeArrowheads="1"/>
                </p:cNvSpPr>
                <p:nvPr/>
              </p:nvSpPr>
              <p:spPr bwMode="auto">
                <a:xfrm>
                  <a:off x="1066800" y="1600200"/>
                  <a:ext cx="7696200" cy="954107"/>
                </a:xfrm>
                <a:prstGeom prst="rect">
                  <a:avLst/>
                </a:prstGeom>
                <a:noFill/>
                <a:ln w="9525">
                  <a:noFill/>
                  <a:miter lim="800000"/>
                  <a:headEnd/>
                  <a:tailEnd/>
                </a:ln>
              </p:spPr>
              <p:txBody>
                <a:bodyPr>
                  <a:spAutoFit/>
                </a:bodyPr>
                <a:lstStyle/>
                <a:p>
                  <a:pPr fontAlgn="base">
                    <a:spcBef>
                      <a:spcPct val="50000"/>
                    </a:spcBef>
                    <a:spcAft>
                      <a:spcPct val="0"/>
                    </a:spcAft>
                  </a:pPr>
                  <a:r>
                    <a:rPr lang="en-US" sz="2800" dirty="0">
                      <a:solidFill>
                        <a:srgbClr val="DA1F28"/>
                      </a:solidFill>
                      <a:latin typeface="Arial" charset="0"/>
                    </a:rPr>
                    <a:t>FRAMEWORK</a:t>
                  </a:r>
                  <a:r>
                    <a:rPr lang="en-US" sz="2800" dirty="0">
                      <a:solidFill>
                        <a:prstClr val="black"/>
                      </a:solidFill>
                      <a:latin typeface="Arial" charset="0"/>
                    </a:rPr>
                    <a:t> for enhancing adoption &amp; implementation of a</a:t>
                  </a:r>
                </a:p>
              </p:txBody>
            </p:sp>
          </p:grpSp>
          <p:grpSp>
            <p:nvGrpSpPr>
              <p:cNvPr id="5" name="Group 4"/>
              <p:cNvGrpSpPr/>
              <p:nvPr/>
            </p:nvGrpSpPr>
            <p:grpSpPr>
              <a:xfrm>
                <a:off x="3505200" y="4222750"/>
                <a:ext cx="7010400" cy="1219200"/>
                <a:chOff x="1981200" y="4222750"/>
                <a:chExt cx="7010400" cy="1219200"/>
              </a:xfrm>
            </p:grpSpPr>
            <p:sp>
              <p:nvSpPr>
                <p:cNvPr id="69635" name="Rectangle 4"/>
                <p:cNvSpPr>
                  <a:spLocks noChangeArrowheads="1"/>
                </p:cNvSpPr>
                <p:nvPr/>
              </p:nvSpPr>
              <p:spPr bwMode="auto">
                <a:xfrm>
                  <a:off x="1981200" y="4222750"/>
                  <a:ext cx="7010400" cy="1219200"/>
                </a:xfrm>
                <a:prstGeom prst="rect">
                  <a:avLst/>
                </a:prstGeom>
                <a:solidFill>
                  <a:srgbClr val="CCFF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FFFF"/>
                  </a:extrusionClr>
                </a:sp3d>
              </p:spPr>
              <p:txBody>
                <a:bodyPr wrap="none" anchor="ctr">
                  <a:flatTx/>
                </a:bodyPr>
                <a:lstStyle/>
                <a:p>
                  <a:pPr fontAlgn="base">
                    <a:spcBef>
                      <a:spcPct val="0"/>
                    </a:spcBef>
                    <a:spcAft>
                      <a:spcPct val="0"/>
                    </a:spcAft>
                  </a:pPr>
                  <a:endParaRPr lang="en-US">
                    <a:solidFill>
                      <a:prstClr val="black"/>
                    </a:solidFill>
                    <a:latin typeface="Arial" charset="0"/>
                  </a:endParaRPr>
                </a:p>
              </p:txBody>
            </p:sp>
            <p:sp>
              <p:nvSpPr>
                <p:cNvPr id="69639" name="Text Box 11"/>
                <p:cNvSpPr txBox="1">
                  <a:spLocks noChangeArrowheads="1"/>
                </p:cNvSpPr>
                <p:nvPr/>
              </p:nvSpPr>
              <p:spPr bwMode="auto">
                <a:xfrm>
                  <a:off x="2857500" y="4441825"/>
                  <a:ext cx="6096000" cy="523220"/>
                </a:xfrm>
                <a:prstGeom prst="rect">
                  <a:avLst/>
                </a:prstGeom>
                <a:noFill/>
                <a:ln w="9525">
                  <a:noFill/>
                  <a:miter lim="800000"/>
                  <a:headEnd/>
                  <a:tailEnd/>
                </a:ln>
              </p:spPr>
              <p:txBody>
                <a:bodyPr>
                  <a:spAutoFit/>
                </a:bodyPr>
                <a:lstStyle/>
                <a:p>
                  <a:pPr fontAlgn="base">
                    <a:spcBef>
                      <a:spcPct val="50000"/>
                    </a:spcBef>
                    <a:spcAft>
                      <a:spcPct val="0"/>
                    </a:spcAft>
                  </a:pPr>
                  <a:r>
                    <a:rPr lang="en-US" sz="2800" dirty="0">
                      <a:solidFill>
                        <a:srgbClr val="DA1F28"/>
                      </a:solidFill>
                      <a:latin typeface="Arial" charset="0"/>
                    </a:rPr>
                    <a:t>a full range of </a:t>
                  </a:r>
                  <a:r>
                    <a:rPr lang="en-US" sz="2800" dirty="0">
                      <a:solidFill>
                        <a:prstClr val="black"/>
                      </a:solidFill>
                      <a:latin typeface="Arial" charset="0"/>
                    </a:rPr>
                    <a:t>important outcomes for </a:t>
                  </a:r>
                </a:p>
              </p:txBody>
            </p:sp>
          </p:grpSp>
          <p:grpSp>
            <p:nvGrpSpPr>
              <p:cNvPr id="6" name="Group 5"/>
              <p:cNvGrpSpPr/>
              <p:nvPr/>
            </p:nvGrpSpPr>
            <p:grpSpPr>
              <a:xfrm>
                <a:off x="4419600" y="5594350"/>
                <a:ext cx="6096000" cy="1219200"/>
                <a:chOff x="2895600" y="5594350"/>
                <a:chExt cx="6096000" cy="1219200"/>
              </a:xfrm>
            </p:grpSpPr>
            <p:sp>
              <p:nvSpPr>
                <p:cNvPr id="69636" name="Rectangle 5"/>
                <p:cNvSpPr>
                  <a:spLocks noChangeArrowheads="1"/>
                </p:cNvSpPr>
                <p:nvPr/>
              </p:nvSpPr>
              <p:spPr bwMode="auto">
                <a:xfrm>
                  <a:off x="2895600" y="5594350"/>
                  <a:ext cx="6096000" cy="1219200"/>
                </a:xfrm>
                <a:prstGeom prst="rect">
                  <a:avLst/>
                </a:prstGeom>
                <a:solidFill>
                  <a:srgbClr val="CCCC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CCCCFF"/>
                  </a:extrusionClr>
                </a:sp3d>
              </p:spPr>
              <p:txBody>
                <a:bodyPr wrap="none" anchor="ctr">
                  <a:flatTx/>
                </a:bodyPr>
                <a:lstStyle/>
                <a:p>
                  <a:pPr fontAlgn="base">
                    <a:spcBef>
                      <a:spcPct val="0"/>
                    </a:spcBef>
                    <a:spcAft>
                      <a:spcPct val="0"/>
                    </a:spcAft>
                  </a:pPr>
                  <a:endParaRPr lang="en-US">
                    <a:solidFill>
                      <a:prstClr val="black"/>
                    </a:solidFill>
                    <a:latin typeface="Arial" charset="0"/>
                  </a:endParaRPr>
                </a:p>
              </p:txBody>
            </p:sp>
            <p:sp>
              <p:nvSpPr>
                <p:cNvPr id="69640" name="Text Box 13"/>
                <p:cNvSpPr txBox="1">
                  <a:spLocks noChangeArrowheads="1"/>
                </p:cNvSpPr>
                <p:nvPr/>
              </p:nvSpPr>
              <p:spPr bwMode="auto">
                <a:xfrm>
                  <a:off x="3775075" y="5881688"/>
                  <a:ext cx="5181600" cy="523875"/>
                </a:xfrm>
                <a:prstGeom prst="rect">
                  <a:avLst/>
                </a:prstGeom>
                <a:noFill/>
                <a:ln w="9525">
                  <a:noFill/>
                  <a:miter lim="800000"/>
                  <a:headEnd/>
                  <a:tailEnd/>
                </a:ln>
              </p:spPr>
              <p:txBody>
                <a:bodyPr>
                  <a:spAutoFit/>
                </a:bodyPr>
                <a:lstStyle/>
                <a:p>
                  <a:pPr fontAlgn="base">
                    <a:spcBef>
                      <a:spcPct val="50000"/>
                    </a:spcBef>
                    <a:spcAft>
                      <a:spcPct val="0"/>
                    </a:spcAft>
                  </a:pPr>
                  <a:r>
                    <a:rPr lang="en-US" sz="2800" dirty="0">
                      <a:solidFill>
                        <a:srgbClr val="DA1F28"/>
                      </a:solidFill>
                      <a:latin typeface="Arial" charset="0"/>
                    </a:rPr>
                    <a:t>All</a:t>
                  </a:r>
                  <a:r>
                    <a:rPr lang="en-US" sz="2800" dirty="0">
                      <a:solidFill>
                        <a:prstClr val="black"/>
                      </a:solidFill>
                      <a:latin typeface="Arial" charset="0"/>
                    </a:rPr>
                    <a:t> individuals served</a:t>
                  </a:r>
                </a:p>
              </p:txBody>
            </p:sp>
          </p:grpSp>
        </p:grpSp>
        <p:cxnSp>
          <p:nvCxnSpPr>
            <p:cNvPr id="4" name="Straight Arrow Connector 3"/>
            <p:cNvCxnSpPr/>
            <p:nvPr/>
          </p:nvCxnSpPr>
          <p:spPr>
            <a:xfrm>
              <a:off x="9601200" y="2303464"/>
              <a:ext cx="0" cy="1184275"/>
            </a:xfrm>
            <a:prstGeom prst="straightConnector1">
              <a:avLst/>
            </a:prstGeom>
            <a:ln w="193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601200" y="3648076"/>
              <a:ext cx="0" cy="1184275"/>
            </a:xfrm>
            <a:prstGeom prst="straightConnector1">
              <a:avLst/>
            </a:prstGeom>
            <a:ln w="1936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9577449" y="5019676"/>
              <a:ext cx="0" cy="1184275"/>
            </a:xfrm>
            <a:prstGeom prst="straightConnector1">
              <a:avLst/>
            </a:prstGeom>
            <a:ln w="1936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335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9638"/>
                                        </p:tgtEl>
                                        <p:attrNameLst>
                                          <p:attrName>style.visibility</p:attrName>
                                        </p:attrNameLst>
                                      </p:cBhvr>
                                      <p:to>
                                        <p:strVal val="visible"/>
                                      </p:to>
                                    </p:set>
                                    <p:anim calcmode="lin" valueType="num">
                                      <p:cBhvr additive="base">
                                        <p:cTn id="7" dur="500" fill="hold"/>
                                        <p:tgtEl>
                                          <p:spTgt spid="69638"/>
                                        </p:tgtEl>
                                        <p:attrNameLst>
                                          <p:attrName>ppt_x</p:attrName>
                                        </p:attrNameLst>
                                      </p:cBhvr>
                                      <p:tavLst>
                                        <p:tav tm="0">
                                          <p:val>
                                            <p:strVal val="#ppt_x"/>
                                          </p:val>
                                        </p:tav>
                                        <p:tav tm="100000">
                                          <p:val>
                                            <p:strVal val="#ppt_x"/>
                                          </p:val>
                                        </p:tav>
                                      </p:tavLst>
                                    </p:anim>
                                    <p:anim calcmode="lin" valueType="num">
                                      <p:cBhvr additive="base">
                                        <p:cTn id="8" dur="500" fill="hold"/>
                                        <p:tgtEl>
                                          <p:spTgt spid="69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Multi-Tiered Systems Approach</a:t>
            </a:r>
          </a:p>
        </p:txBody>
      </p:sp>
      <p:pic>
        <p:nvPicPr>
          <p:cNvPr id="3" name="Picture 2" descr="Figure showing multi-tiered systems approach. A triangle is shown, it is cut into three sections. At the bottom is the largest section shown in green; it supports at least 80% of all people. In the middle is the next largest section shown in yellow. It supports 15% of people. At the top is the smallest section in red, it supports 5% of people.">
            <a:extLst>
              <a:ext uri="{FF2B5EF4-FFF2-40B4-BE49-F238E27FC236}">
                <a16:creationId xmlns:a16="http://schemas.microsoft.com/office/drawing/2014/main" id="{D53A90FA-C1EF-4FDC-DF99-FF1CCD357D78}"/>
              </a:ext>
            </a:extLst>
          </p:cNvPr>
          <p:cNvPicPr>
            <a:picLocks noChangeAspect="1"/>
          </p:cNvPicPr>
          <p:nvPr/>
        </p:nvPicPr>
        <p:blipFill>
          <a:blip r:embed="rId2"/>
          <a:stretch>
            <a:fillRect/>
          </a:stretch>
        </p:blipFill>
        <p:spPr>
          <a:xfrm>
            <a:off x="295178" y="1880704"/>
            <a:ext cx="5225630" cy="4527550"/>
          </a:xfrm>
          <a:prstGeom prst="rect">
            <a:avLst/>
          </a:prstGeom>
        </p:spPr>
      </p:pic>
      <p:sp>
        <p:nvSpPr>
          <p:cNvPr id="104450" name="Content Placeholder 7"/>
          <p:cNvSpPr>
            <a:spLocks noGrp="1"/>
          </p:cNvSpPr>
          <p:nvPr>
            <p:ph sz="half" idx="1"/>
          </p:nvPr>
        </p:nvSpPr>
        <p:spPr>
          <a:xfrm>
            <a:off x="6134100" y="1997075"/>
            <a:ext cx="5186467" cy="4359275"/>
          </a:xfrm>
        </p:spPr>
        <p:txBody>
          <a:bodyPr/>
          <a:lstStyle/>
          <a:p>
            <a:pPr>
              <a:buFont typeface="Wingdings" pitchFamily="2" charset="2"/>
              <a:buChar char="Ø"/>
            </a:pPr>
            <a:r>
              <a:rPr lang="en-US" sz="2400" b="1" dirty="0">
                <a:solidFill>
                  <a:schemeClr val="accent1"/>
                </a:solidFill>
              </a:rPr>
              <a:t> Promotion and Prevention</a:t>
            </a:r>
          </a:p>
          <a:p>
            <a:pPr lvl="1">
              <a:buFont typeface="Courier New" pitchFamily="49" charset="0"/>
              <a:buChar char="o"/>
            </a:pPr>
            <a:r>
              <a:rPr lang="en-US" sz="2000" dirty="0"/>
              <a:t>Creating a positive, safe and supportive environment, teaching coping skills</a:t>
            </a:r>
          </a:p>
          <a:p>
            <a:pPr lvl="1">
              <a:buFont typeface="Courier New" pitchFamily="49" charset="0"/>
              <a:buChar char="o"/>
            </a:pPr>
            <a:endParaRPr lang="en-US" sz="2000" dirty="0"/>
          </a:p>
          <a:p>
            <a:pPr>
              <a:buFont typeface="Wingdings" pitchFamily="2" charset="2"/>
              <a:buChar char="Ø"/>
            </a:pPr>
            <a:r>
              <a:rPr lang="en-US" sz="2400" b="1" dirty="0">
                <a:solidFill>
                  <a:schemeClr val="accent1"/>
                </a:solidFill>
              </a:rPr>
              <a:t> Multi-tiered support</a:t>
            </a:r>
          </a:p>
          <a:p>
            <a:pPr lvl="1">
              <a:buFont typeface="Courier New" pitchFamily="49" charset="0"/>
              <a:buChar char="o"/>
            </a:pPr>
            <a:r>
              <a:rPr lang="en-US" sz="2000" dirty="0"/>
              <a:t>Intensity of intervention matches magnitude of need</a:t>
            </a:r>
          </a:p>
          <a:p>
            <a:pPr lvl="1">
              <a:buFont typeface="Courier New" pitchFamily="49" charset="0"/>
              <a:buChar char="o"/>
            </a:pPr>
            <a:endParaRPr lang="en-US" sz="2000" dirty="0"/>
          </a:p>
          <a:p>
            <a:pPr>
              <a:buFont typeface="Wingdings" pitchFamily="2" charset="2"/>
              <a:buChar char="Ø"/>
            </a:pPr>
            <a:r>
              <a:rPr lang="en-US" sz="2400" b="1" dirty="0">
                <a:solidFill>
                  <a:schemeClr val="accent1"/>
                </a:solidFill>
              </a:rPr>
              <a:t> Data-based decision-making</a:t>
            </a:r>
          </a:p>
          <a:p>
            <a:pPr lvl="1">
              <a:buFont typeface="Courier New" pitchFamily="49" charset="0"/>
              <a:buChar char="o"/>
            </a:pPr>
            <a:r>
              <a:rPr lang="en-US" sz="2000" dirty="0"/>
              <a:t>Making adjustments to the environment and how staff interact with individuals</a:t>
            </a:r>
          </a:p>
        </p:txBody>
      </p:sp>
      <p:sp>
        <p:nvSpPr>
          <p:cNvPr id="8" name="Left Arrow 7">
            <a:extLst>
              <a:ext uri="{C183D7F6-B498-43B3-948B-1728B52AA6E4}">
                <adec:decorative xmlns:adec="http://schemas.microsoft.com/office/drawing/2017/decorative" val="1"/>
              </a:ext>
            </a:extLst>
          </p:cNvPr>
          <p:cNvSpPr/>
          <p:nvPr/>
        </p:nvSpPr>
        <p:spPr>
          <a:xfrm>
            <a:off x="2566564" y="4750904"/>
            <a:ext cx="2715079" cy="1954696"/>
          </a:xfrm>
          <a:prstGeom prst="lef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least 80% Supported</a:t>
            </a:r>
          </a:p>
        </p:txBody>
      </p:sp>
      <p:sp>
        <p:nvSpPr>
          <p:cNvPr id="9" name="Left Arrow 8">
            <a:extLst>
              <a:ext uri="{C183D7F6-B498-43B3-948B-1728B52AA6E4}">
                <adec:decorative xmlns:adec="http://schemas.microsoft.com/office/drawing/2017/decorative" val="1"/>
              </a:ext>
            </a:extLst>
          </p:cNvPr>
          <p:cNvSpPr/>
          <p:nvPr/>
        </p:nvSpPr>
        <p:spPr>
          <a:xfrm>
            <a:off x="3193379" y="3087900"/>
            <a:ext cx="2080192" cy="1258908"/>
          </a:xfrm>
          <a:prstGeom prst="lef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15%</a:t>
            </a:r>
          </a:p>
        </p:txBody>
      </p:sp>
      <p:sp>
        <p:nvSpPr>
          <p:cNvPr id="10" name="Left Arrow 9">
            <a:extLst>
              <a:ext uri="{C183D7F6-B498-43B3-948B-1728B52AA6E4}">
                <adec:decorative xmlns:adec="http://schemas.microsoft.com/office/drawing/2017/decorative" val="1"/>
              </a:ext>
            </a:extLst>
          </p:cNvPr>
          <p:cNvSpPr/>
          <p:nvPr/>
        </p:nvSpPr>
        <p:spPr>
          <a:xfrm>
            <a:off x="3828312" y="1762548"/>
            <a:ext cx="1453331" cy="879539"/>
          </a:xfrm>
          <a:prstGeom prst="lef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Tree>
    <p:extLst>
      <p:ext uri="{BB962C8B-B14F-4D97-AF65-F5344CB8AC3E}">
        <p14:creationId xmlns:p14="http://schemas.microsoft.com/office/powerpoint/2010/main" val="343721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450">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4450">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4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13"/>
          <p:cNvSpPr txBox="1">
            <a:spLocks noGrp="1" noChangeArrowheads="1"/>
          </p:cNvSpPr>
          <p:nvPr>
            <p:ph type="title" idx="4294967295"/>
          </p:nvPr>
        </p:nvSpPr>
        <p:spPr bwMode="auto">
          <a:xfrm>
            <a:off x="8238431" y="231637"/>
            <a:ext cx="3352800" cy="1754327"/>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mn-lt"/>
                <a:ea typeface="Arial" charset="0"/>
                <a:cs typeface="Arial" charset="0"/>
              </a:rPr>
              <a:t>Continuum of Support </a:t>
            </a:r>
            <a:r>
              <a:rPr kumimoji="0" lang="en-US" sz="3600" b="0" i="1" u="none" strike="noStrike" kern="1200" cap="none" spc="0" normalizeH="0" baseline="0" noProof="0" dirty="0">
                <a:ln>
                  <a:noFill/>
                </a:ln>
                <a:solidFill>
                  <a:srgbClr val="0000FF"/>
                </a:solidFill>
                <a:effectLst/>
                <a:uLnTx/>
                <a:uFillTx/>
                <a:latin typeface="+mn-lt"/>
                <a:ea typeface="Arial" charset="0"/>
                <a:cs typeface="Arial" charset="0"/>
              </a:rPr>
              <a:t>“</a:t>
            </a:r>
            <a:r>
              <a:rPr kumimoji="0" lang="en-US" sz="3600" b="0" i="1" u="none" strike="noStrike" kern="1200" cap="none" spc="0" normalizeH="0" baseline="0" noProof="0" dirty="0" err="1">
                <a:ln>
                  <a:noFill/>
                </a:ln>
                <a:solidFill>
                  <a:srgbClr val="0000FF"/>
                </a:solidFill>
                <a:effectLst/>
                <a:uLnTx/>
                <a:uFillTx/>
                <a:latin typeface="+mn-lt"/>
                <a:ea typeface="Arial" charset="0"/>
                <a:cs typeface="Arial" charset="0"/>
              </a:rPr>
              <a:t>Molcom</a:t>
            </a:r>
            <a:r>
              <a:rPr kumimoji="0" lang="en-US" sz="3600" b="0" i="1" u="none" strike="noStrike" kern="1200" cap="none" spc="0" normalizeH="0" baseline="0" noProof="0" dirty="0">
                <a:ln>
                  <a:noFill/>
                </a:ln>
                <a:solidFill>
                  <a:srgbClr val="0000FF"/>
                </a:solidFill>
                <a:effectLst/>
                <a:uLnTx/>
                <a:uFillTx/>
                <a:latin typeface="+mn-lt"/>
                <a:ea typeface="Arial" charset="0"/>
                <a:cs typeface="Arial" charset="0"/>
              </a:rPr>
              <a:t>”</a:t>
            </a:r>
          </a:p>
        </p:txBody>
      </p:sp>
      <p:graphicFrame>
        <p:nvGraphicFramePr>
          <p:cNvPr id="3" name="Diagram 2" descr="Diagram showing MTSS as a continuum of support. A triangle is shown, at the base it says label behavior, not people. Starting at the base of the triangle and moving towards the top is an arrow that states the type of intervention that can be used. Near the base it says universal, near the middle it says targeted, and at the top it says intensive. The triangle is shown moving from green at the base to yellow to red at the top. An inconsistent line, with interventions outlined, moves from the base to the top of the triangle, showing that movement isn't set through these tiers. Universal strategies shown include cooperative play, peer interaction, attendance. Targeted strategies include: self-assessment, adult relationships, and individual play. Intensive strategies include problem solving."/>
          <p:cNvGraphicFramePr/>
          <p:nvPr>
            <p:extLst>
              <p:ext uri="{D42A27DB-BD31-4B8C-83A1-F6EECF244321}">
                <p14:modId xmlns:p14="http://schemas.microsoft.com/office/powerpoint/2010/main" val="18757154"/>
              </p:ext>
            </p:extLst>
          </p:nvPr>
        </p:nvGraphicFramePr>
        <p:xfrm>
          <a:off x="3276600" y="6858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1964182"/>
              </p:ext>
            </p:extLst>
          </p:nvPr>
        </p:nvGraphicFramePr>
        <p:xfrm>
          <a:off x="1143000" y="3048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3557" name="TextBox 14">
            <a:extLst>
              <a:ext uri="{C183D7F6-B498-43B3-948B-1728B52AA6E4}">
                <adec:decorative xmlns:adec="http://schemas.microsoft.com/office/drawing/2017/decorative" val="1"/>
              </a:ext>
            </a:extLst>
          </p:cNvPr>
          <p:cNvSpPr txBox="1">
            <a:spLocks noChangeArrowheads="1"/>
          </p:cNvSpPr>
          <p:nvPr/>
        </p:nvSpPr>
        <p:spPr bwMode="auto">
          <a:xfrm>
            <a:off x="5105400" y="6396038"/>
            <a:ext cx="2362200" cy="461962"/>
          </a:xfrm>
          <a:prstGeom prst="rect">
            <a:avLst/>
          </a:prstGeom>
          <a:noFill/>
          <a:ln w="9525">
            <a:noFill/>
            <a:miter lim="800000"/>
            <a:headEnd/>
            <a:tailEnd/>
          </a:ln>
        </p:spPr>
        <p:txBody>
          <a:bodyPr>
            <a:prstTxWarp prst="textNoShape">
              <a:avLst/>
            </a:prstTxWarp>
            <a:spAutoFit/>
          </a:bodyPr>
          <a:lstStyle/>
          <a:p>
            <a:pPr algn="ctr"/>
            <a:r>
              <a:rPr lang="en-US" sz="2400">
                <a:solidFill>
                  <a:srgbClr val="000000"/>
                </a:solidFill>
                <a:ea typeface="Arial" charset="0"/>
                <a:cs typeface="Arial" charset="0"/>
              </a:rPr>
              <a:t>Dec 7, 2007</a:t>
            </a:r>
          </a:p>
        </p:txBody>
      </p:sp>
      <p:cxnSp>
        <p:nvCxnSpPr>
          <p:cNvPr id="20" name="Straight Connector 19">
            <a:extLst>
              <a:ext uri="{C183D7F6-B498-43B3-948B-1728B52AA6E4}">
                <adec:decorative xmlns:adec="http://schemas.microsoft.com/office/drawing/2017/decorative" val="1"/>
              </a:ext>
            </a:extLst>
          </p:cNvPr>
          <p:cNvCxnSpPr>
            <a:cxnSpLocks noChangeShapeType="1"/>
          </p:cNvCxnSpPr>
          <p:nvPr/>
        </p:nvCxnSpPr>
        <p:spPr bwMode="auto">
          <a:xfrm rot="16200000" flipH="1">
            <a:off x="4191000" y="4876800"/>
            <a:ext cx="1371600" cy="304800"/>
          </a:xfrm>
          <a:prstGeom prst="line">
            <a:avLst/>
          </a:prstGeom>
          <a:noFill/>
          <a:ln w="31750">
            <a:solidFill>
              <a:schemeClr val="tx1"/>
            </a:solidFill>
            <a:round/>
            <a:headEnd/>
            <a:tailEnd/>
          </a:ln>
        </p:spPr>
      </p:cxnSp>
      <p:cxnSp>
        <p:nvCxnSpPr>
          <p:cNvPr id="24" name="Straight Connector 23">
            <a:extLst>
              <a:ext uri="{C183D7F6-B498-43B3-948B-1728B52AA6E4}">
                <adec:decorative xmlns:adec="http://schemas.microsoft.com/office/drawing/2017/decorative" val="1"/>
              </a:ext>
            </a:extLst>
          </p:cNvPr>
          <p:cNvCxnSpPr>
            <a:cxnSpLocks noChangeShapeType="1"/>
          </p:cNvCxnSpPr>
          <p:nvPr/>
        </p:nvCxnSpPr>
        <p:spPr bwMode="auto">
          <a:xfrm rot="5400000" flipH="1" flipV="1">
            <a:off x="3924300" y="4152900"/>
            <a:ext cx="2667000" cy="457200"/>
          </a:xfrm>
          <a:prstGeom prst="line">
            <a:avLst/>
          </a:prstGeom>
          <a:noFill/>
          <a:ln w="31750">
            <a:solidFill>
              <a:schemeClr val="tx1"/>
            </a:solidFill>
            <a:round/>
            <a:headEnd/>
            <a:tailEnd/>
          </a:ln>
        </p:spPr>
      </p:cxnSp>
      <p:cxnSp>
        <p:nvCxnSpPr>
          <p:cNvPr id="26" name="Straight Connector 25">
            <a:extLst>
              <a:ext uri="{C183D7F6-B498-43B3-948B-1728B52AA6E4}">
                <adec:decorative xmlns:adec="http://schemas.microsoft.com/office/drawing/2017/decorative" val="1"/>
              </a:ext>
            </a:extLst>
          </p:cNvPr>
          <p:cNvCxnSpPr>
            <a:cxnSpLocks noChangeShapeType="1"/>
          </p:cNvCxnSpPr>
          <p:nvPr/>
        </p:nvCxnSpPr>
        <p:spPr bwMode="auto">
          <a:xfrm rot="16200000" flipH="1">
            <a:off x="5219700" y="3314700"/>
            <a:ext cx="914400" cy="381000"/>
          </a:xfrm>
          <a:prstGeom prst="line">
            <a:avLst/>
          </a:prstGeom>
          <a:noFill/>
          <a:ln w="31750">
            <a:solidFill>
              <a:schemeClr val="tx1"/>
            </a:solidFill>
            <a:round/>
            <a:headEnd/>
            <a:tailEnd/>
          </a:ln>
        </p:spPr>
      </p:cxnSp>
      <p:cxnSp>
        <p:nvCxnSpPr>
          <p:cNvPr id="28" name="Straight Connector 27">
            <a:extLst>
              <a:ext uri="{C183D7F6-B498-43B3-948B-1728B52AA6E4}">
                <adec:decorative xmlns:adec="http://schemas.microsoft.com/office/drawing/2017/decorative" val="1"/>
              </a:ext>
            </a:extLst>
          </p:cNvPr>
          <p:cNvCxnSpPr>
            <a:cxnSpLocks noChangeShapeType="1"/>
          </p:cNvCxnSpPr>
          <p:nvPr/>
        </p:nvCxnSpPr>
        <p:spPr bwMode="auto">
          <a:xfrm rot="5400000" flipH="1" flipV="1">
            <a:off x="4762500" y="2705100"/>
            <a:ext cx="2362200" cy="152400"/>
          </a:xfrm>
          <a:prstGeom prst="line">
            <a:avLst/>
          </a:prstGeom>
          <a:noFill/>
          <a:ln w="31750">
            <a:solidFill>
              <a:schemeClr val="tx1"/>
            </a:solidFill>
            <a:round/>
            <a:headEnd/>
            <a:tailEnd/>
          </a:ln>
        </p:spPr>
      </p:cxnSp>
      <p:cxnSp>
        <p:nvCxnSpPr>
          <p:cNvPr id="30" name="Straight Connector 29">
            <a:extLst>
              <a:ext uri="{C183D7F6-B498-43B3-948B-1728B52AA6E4}">
                <adec:decorative xmlns:adec="http://schemas.microsoft.com/office/drawing/2017/decorative" val="1"/>
              </a:ext>
            </a:extLst>
          </p:cNvPr>
          <p:cNvCxnSpPr>
            <a:cxnSpLocks noChangeShapeType="1"/>
          </p:cNvCxnSpPr>
          <p:nvPr/>
        </p:nvCxnSpPr>
        <p:spPr bwMode="auto">
          <a:xfrm rot="5400000" flipH="1" flipV="1">
            <a:off x="6057900" y="1181100"/>
            <a:ext cx="533400" cy="152400"/>
          </a:xfrm>
          <a:prstGeom prst="line">
            <a:avLst/>
          </a:prstGeom>
          <a:noFill/>
          <a:ln w="31750">
            <a:solidFill>
              <a:schemeClr val="tx1"/>
            </a:solidFill>
            <a:round/>
            <a:headEnd/>
            <a:tailEnd/>
          </a:ln>
        </p:spPr>
      </p:cxnSp>
      <p:cxnSp>
        <p:nvCxnSpPr>
          <p:cNvPr id="32" name="Straight Connector 31">
            <a:extLst>
              <a:ext uri="{C183D7F6-B498-43B3-948B-1728B52AA6E4}">
                <adec:decorative xmlns:adec="http://schemas.microsoft.com/office/drawing/2017/decorative" val="1"/>
              </a:ext>
            </a:extLst>
          </p:cNvPr>
          <p:cNvCxnSpPr>
            <a:cxnSpLocks noChangeShapeType="1"/>
          </p:cNvCxnSpPr>
          <p:nvPr/>
        </p:nvCxnSpPr>
        <p:spPr bwMode="auto">
          <a:xfrm rot="5400000">
            <a:off x="5829301" y="4381501"/>
            <a:ext cx="2362200" cy="3175"/>
          </a:xfrm>
          <a:prstGeom prst="line">
            <a:avLst/>
          </a:prstGeom>
          <a:noFill/>
          <a:ln w="31750">
            <a:solidFill>
              <a:schemeClr val="tx1"/>
            </a:solidFill>
            <a:round/>
            <a:headEnd/>
            <a:tailEnd/>
          </a:ln>
        </p:spPr>
      </p:cxnSp>
      <p:cxnSp>
        <p:nvCxnSpPr>
          <p:cNvPr id="34" name="Straight Connector 33">
            <a:extLst>
              <a:ext uri="{C183D7F6-B498-43B3-948B-1728B52AA6E4}">
                <adec:decorative xmlns:adec="http://schemas.microsoft.com/office/drawing/2017/decorative" val="1"/>
              </a:ext>
            </a:extLst>
          </p:cNvPr>
          <p:cNvCxnSpPr>
            <a:cxnSpLocks noChangeShapeType="1"/>
          </p:cNvCxnSpPr>
          <p:nvPr/>
        </p:nvCxnSpPr>
        <p:spPr bwMode="auto">
          <a:xfrm rot="5400000" flipH="1" flipV="1">
            <a:off x="6324600" y="4419600"/>
            <a:ext cx="1828800" cy="457200"/>
          </a:xfrm>
          <a:prstGeom prst="line">
            <a:avLst/>
          </a:prstGeom>
          <a:noFill/>
          <a:ln w="31750">
            <a:solidFill>
              <a:schemeClr val="tx1"/>
            </a:solidFill>
            <a:round/>
            <a:headEnd/>
            <a:tailEnd/>
          </a:ln>
        </p:spPr>
      </p:cxnSp>
      <p:cxnSp>
        <p:nvCxnSpPr>
          <p:cNvPr id="36" name="Straight Connector 35">
            <a:extLst>
              <a:ext uri="{C183D7F6-B498-43B3-948B-1728B52AA6E4}">
                <adec:decorative xmlns:adec="http://schemas.microsoft.com/office/drawing/2017/decorative" val="1"/>
              </a:ext>
            </a:extLst>
          </p:cNvPr>
          <p:cNvCxnSpPr>
            <a:cxnSpLocks noChangeShapeType="1"/>
          </p:cNvCxnSpPr>
          <p:nvPr/>
        </p:nvCxnSpPr>
        <p:spPr bwMode="auto">
          <a:xfrm rot="16200000" flipH="1">
            <a:off x="6515100" y="4686300"/>
            <a:ext cx="2438400" cy="533400"/>
          </a:xfrm>
          <a:prstGeom prst="line">
            <a:avLst/>
          </a:prstGeom>
          <a:noFill/>
          <a:ln w="31750">
            <a:solidFill>
              <a:schemeClr val="tx1"/>
            </a:solidFill>
            <a:round/>
            <a:headEnd/>
            <a:tailEnd/>
          </a:ln>
        </p:spPr>
      </p:cxnSp>
      <p:cxnSp>
        <p:nvCxnSpPr>
          <p:cNvPr id="40" name="Straight Connector 39">
            <a:extLst>
              <a:ext uri="{C183D7F6-B498-43B3-948B-1728B52AA6E4}">
                <adec:decorative xmlns:adec="http://schemas.microsoft.com/office/drawing/2017/decorative" val="1"/>
              </a:ext>
            </a:extLst>
          </p:cNvPr>
          <p:cNvCxnSpPr>
            <a:cxnSpLocks noChangeShapeType="1"/>
          </p:cNvCxnSpPr>
          <p:nvPr/>
        </p:nvCxnSpPr>
        <p:spPr bwMode="auto">
          <a:xfrm rot="16200000" flipH="1">
            <a:off x="5600700" y="2400300"/>
            <a:ext cx="2209800" cy="152400"/>
          </a:xfrm>
          <a:prstGeom prst="line">
            <a:avLst/>
          </a:prstGeom>
          <a:noFill/>
          <a:ln w="31750">
            <a:solidFill>
              <a:schemeClr val="tx1"/>
            </a:solidFill>
            <a:round/>
            <a:headEnd/>
            <a:tailEnd/>
          </a:ln>
        </p:spPr>
      </p:cxnSp>
      <p:cxnSp>
        <p:nvCxnSpPr>
          <p:cNvPr id="46" name="Straight Connector 45">
            <a:extLst>
              <a:ext uri="{C183D7F6-B498-43B3-948B-1728B52AA6E4}">
                <adec:decorative xmlns:adec="http://schemas.microsoft.com/office/drawing/2017/decorative" val="1"/>
              </a:ext>
            </a:extLst>
          </p:cNvPr>
          <p:cNvCxnSpPr>
            <a:cxnSpLocks noChangeShapeType="1"/>
          </p:cNvCxnSpPr>
          <p:nvPr/>
        </p:nvCxnSpPr>
        <p:spPr bwMode="auto">
          <a:xfrm flipV="1">
            <a:off x="6019800" y="1524000"/>
            <a:ext cx="228600" cy="76200"/>
          </a:xfrm>
          <a:prstGeom prst="line">
            <a:avLst/>
          </a:prstGeom>
          <a:noFill/>
          <a:ln w="31750">
            <a:solidFill>
              <a:schemeClr val="tx1"/>
            </a:solidFill>
            <a:round/>
            <a:headEnd/>
            <a:tailEnd/>
          </a:ln>
        </p:spPr>
      </p:cxnSp>
      <p:cxnSp>
        <p:nvCxnSpPr>
          <p:cNvPr id="48" name="Straight Connector 47">
            <a:extLst>
              <a:ext uri="{C183D7F6-B498-43B3-948B-1728B52AA6E4}">
                <adec:decorative xmlns:adec="http://schemas.microsoft.com/office/drawing/2017/decorative" val="1"/>
              </a:ext>
            </a:extLst>
          </p:cNvPr>
          <p:cNvCxnSpPr>
            <a:cxnSpLocks noChangeShapeType="1"/>
          </p:cNvCxnSpPr>
          <p:nvPr/>
        </p:nvCxnSpPr>
        <p:spPr bwMode="auto">
          <a:xfrm rot="5400000" flipH="1" flipV="1">
            <a:off x="6705600" y="3276600"/>
            <a:ext cx="381000" cy="228600"/>
          </a:xfrm>
          <a:prstGeom prst="line">
            <a:avLst/>
          </a:prstGeom>
          <a:noFill/>
          <a:ln w="31750">
            <a:solidFill>
              <a:schemeClr val="tx1"/>
            </a:solidFill>
            <a:round/>
            <a:headEnd/>
            <a:tailEnd/>
          </a:ln>
        </p:spPr>
      </p:cxnSp>
      <p:cxnSp>
        <p:nvCxnSpPr>
          <p:cNvPr id="50" name="Straight Connector 49">
            <a:extLst>
              <a:ext uri="{C183D7F6-B498-43B3-948B-1728B52AA6E4}">
                <adec:decorative xmlns:adec="http://schemas.microsoft.com/office/drawing/2017/decorative" val="1"/>
              </a:ext>
            </a:extLst>
          </p:cNvPr>
          <p:cNvCxnSpPr>
            <a:cxnSpLocks noChangeShapeType="1"/>
          </p:cNvCxnSpPr>
          <p:nvPr/>
        </p:nvCxnSpPr>
        <p:spPr bwMode="auto">
          <a:xfrm rot="16200000" flipV="1">
            <a:off x="6324600" y="1066800"/>
            <a:ext cx="381000" cy="228600"/>
          </a:xfrm>
          <a:prstGeom prst="line">
            <a:avLst/>
          </a:prstGeom>
          <a:noFill/>
          <a:ln w="31750">
            <a:solidFill>
              <a:schemeClr val="tx1"/>
            </a:solidFill>
            <a:round/>
            <a:headEnd/>
            <a:tailEnd/>
          </a:ln>
        </p:spPr>
      </p:cxnSp>
      <p:sp>
        <p:nvSpPr>
          <p:cNvPr id="22" name="TextBox 21">
            <a:extLst>
              <a:ext uri="{C183D7F6-B498-43B3-948B-1728B52AA6E4}">
                <adec:decorative xmlns:adec="http://schemas.microsoft.com/office/drawing/2017/decorative" val="1"/>
              </a:ext>
            </a:extLst>
          </p:cNvPr>
          <p:cNvSpPr txBox="1">
            <a:spLocks noChangeArrowheads="1"/>
          </p:cNvSpPr>
          <p:nvPr/>
        </p:nvSpPr>
        <p:spPr bwMode="auto">
          <a:xfrm>
            <a:off x="5237163" y="1524001"/>
            <a:ext cx="1331912"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00"/>
                </a:solidFill>
                <a:latin typeface="Times New Roman" charset="0"/>
                <a:ea typeface="Arial" charset="0"/>
                <a:cs typeface="Arial" charset="0"/>
              </a:rPr>
              <a:t>Prob Sol.</a:t>
            </a:r>
          </a:p>
        </p:txBody>
      </p:sp>
      <p:sp>
        <p:nvSpPr>
          <p:cNvPr id="23" name="TextBox 22">
            <a:extLst>
              <a:ext uri="{C183D7F6-B498-43B3-948B-1728B52AA6E4}">
                <adec:decorative xmlns:adec="http://schemas.microsoft.com/office/drawing/2017/decorative" val="1"/>
              </a:ext>
            </a:extLst>
          </p:cNvPr>
          <p:cNvSpPr txBox="1">
            <a:spLocks noChangeArrowheads="1"/>
          </p:cNvSpPr>
          <p:nvPr/>
        </p:nvSpPr>
        <p:spPr bwMode="auto">
          <a:xfrm>
            <a:off x="4429126" y="5562601"/>
            <a:ext cx="1457325" cy="461963"/>
          </a:xfrm>
          <a:prstGeom prst="rect">
            <a:avLst/>
          </a:prstGeom>
          <a:noFill/>
          <a:ln w="9525">
            <a:noFill/>
            <a:miter lim="800000"/>
            <a:headEnd/>
            <a:tailEnd/>
          </a:ln>
        </p:spPr>
        <p:txBody>
          <a:bodyPr wrap="none">
            <a:prstTxWarp prst="textNoShape">
              <a:avLst/>
            </a:prstTxWarp>
            <a:spAutoFit/>
          </a:bodyPr>
          <a:lstStyle/>
          <a:p>
            <a:pPr algn="ctr"/>
            <a:r>
              <a:rPr lang="en-US" sz="2400" dirty="0">
                <a:solidFill>
                  <a:srgbClr val="000000"/>
                </a:solidFill>
                <a:latin typeface="Times New Roman" charset="0"/>
                <a:ea typeface="Arial" charset="0"/>
                <a:cs typeface="Arial" charset="0"/>
              </a:rPr>
              <a:t>Coop play</a:t>
            </a:r>
          </a:p>
        </p:txBody>
      </p:sp>
      <p:sp>
        <p:nvSpPr>
          <p:cNvPr id="25" name="TextBox 24">
            <a:extLst>
              <a:ext uri="{C183D7F6-B498-43B3-948B-1728B52AA6E4}">
                <adec:decorative xmlns:adec="http://schemas.microsoft.com/office/drawing/2017/decorative" val="1"/>
              </a:ext>
            </a:extLst>
          </p:cNvPr>
          <p:cNvSpPr txBox="1">
            <a:spLocks noChangeArrowheads="1"/>
          </p:cNvSpPr>
          <p:nvPr/>
        </p:nvSpPr>
        <p:spPr bwMode="auto">
          <a:xfrm>
            <a:off x="5097463" y="3657601"/>
            <a:ext cx="1377950"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00"/>
                </a:solidFill>
                <a:latin typeface="Times New Roman" charset="0"/>
                <a:ea typeface="Arial" charset="0"/>
                <a:cs typeface="Arial" charset="0"/>
              </a:rPr>
              <a:t>Adult rel.</a:t>
            </a:r>
          </a:p>
        </p:txBody>
      </p:sp>
      <p:sp>
        <p:nvSpPr>
          <p:cNvPr id="27" name="TextBox 26">
            <a:extLst>
              <a:ext uri="{C183D7F6-B498-43B3-948B-1728B52AA6E4}">
                <adec:decorative xmlns:adec="http://schemas.microsoft.com/office/drawing/2017/decorative" val="1"/>
              </a:ext>
            </a:extLst>
          </p:cNvPr>
          <p:cNvSpPr txBox="1">
            <a:spLocks noChangeArrowheads="1"/>
          </p:cNvSpPr>
          <p:nvPr/>
        </p:nvSpPr>
        <p:spPr bwMode="auto">
          <a:xfrm>
            <a:off x="6282604" y="100807"/>
            <a:ext cx="2175596" cy="830997"/>
          </a:xfrm>
          <a:prstGeom prst="rect">
            <a:avLst/>
          </a:prstGeom>
          <a:noFill/>
          <a:ln w="9525">
            <a:noFill/>
            <a:miter lim="800000"/>
            <a:headEnd/>
            <a:tailEnd/>
          </a:ln>
        </p:spPr>
        <p:txBody>
          <a:bodyPr wrap="none">
            <a:prstTxWarp prst="textNoShape">
              <a:avLst/>
            </a:prstTxWarp>
            <a:spAutoFit/>
          </a:bodyPr>
          <a:lstStyle/>
          <a:p>
            <a:pPr algn="ctr"/>
            <a:r>
              <a:rPr lang="en-US" sz="2400" dirty="0">
                <a:solidFill>
                  <a:srgbClr val="000000"/>
                </a:solidFill>
                <a:latin typeface="Times New Roman" charset="0"/>
                <a:ea typeface="Arial" charset="0"/>
                <a:cs typeface="Arial" charset="0"/>
              </a:rPr>
              <a:t>PTSD </a:t>
            </a:r>
          </a:p>
          <a:p>
            <a:pPr algn="ctr"/>
            <a:r>
              <a:rPr lang="en-US" sz="2400" dirty="0">
                <a:solidFill>
                  <a:srgbClr val="000000"/>
                </a:solidFill>
                <a:latin typeface="Times New Roman" charset="0"/>
                <a:ea typeface="Arial" charset="0"/>
                <a:cs typeface="Arial" charset="0"/>
              </a:rPr>
              <a:t>(angry outburst)</a:t>
            </a:r>
          </a:p>
        </p:txBody>
      </p:sp>
      <p:sp>
        <p:nvSpPr>
          <p:cNvPr id="29" name="TextBox 28">
            <a:extLst>
              <a:ext uri="{C183D7F6-B498-43B3-948B-1728B52AA6E4}">
                <adec:decorative xmlns:adec="http://schemas.microsoft.com/office/drawing/2017/decorative" val="1"/>
              </a:ext>
            </a:extLst>
          </p:cNvPr>
          <p:cNvSpPr txBox="1">
            <a:spLocks noChangeArrowheads="1"/>
          </p:cNvSpPr>
          <p:nvPr/>
        </p:nvSpPr>
        <p:spPr bwMode="auto">
          <a:xfrm>
            <a:off x="6607175" y="4572001"/>
            <a:ext cx="1112838"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00"/>
                </a:solidFill>
                <a:latin typeface="Times New Roman" charset="0"/>
                <a:ea typeface="Arial" charset="0"/>
                <a:cs typeface="Arial" charset="0"/>
              </a:rPr>
              <a:t>Attend.</a:t>
            </a:r>
          </a:p>
        </p:txBody>
      </p:sp>
      <p:sp>
        <p:nvSpPr>
          <p:cNvPr id="31" name="TextBox 30">
            <a:extLst>
              <a:ext uri="{C183D7F6-B498-43B3-948B-1728B52AA6E4}">
                <adec:decorative xmlns:adec="http://schemas.microsoft.com/office/drawing/2017/decorative" val="1"/>
              </a:ext>
            </a:extLst>
          </p:cNvPr>
          <p:cNvSpPr txBox="1">
            <a:spLocks noChangeArrowheads="1"/>
          </p:cNvSpPr>
          <p:nvPr/>
        </p:nvSpPr>
        <p:spPr bwMode="auto">
          <a:xfrm>
            <a:off x="7232650" y="5791201"/>
            <a:ext cx="1646238"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00"/>
                </a:solidFill>
                <a:latin typeface="Times New Roman" charset="0"/>
                <a:ea typeface="Arial" charset="0"/>
                <a:cs typeface="Arial" charset="0"/>
              </a:rPr>
              <a:t>Peer interac</a:t>
            </a:r>
          </a:p>
        </p:txBody>
      </p:sp>
      <p:sp>
        <p:nvSpPr>
          <p:cNvPr id="33" name="TextBox 32">
            <a:extLst>
              <a:ext uri="{C183D7F6-B498-43B3-948B-1728B52AA6E4}">
                <adec:decorative xmlns:adec="http://schemas.microsoft.com/office/drawing/2017/decorative" val="1"/>
              </a:ext>
            </a:extLst>
          </p:cNvPr>
          <p:cNvSpPr txBox="1">
            <a:spLocks noChangeArrowheads="1"/>
          </p:cNvSpPr>
          <p:nvPr/>
        </p:nvSpPr>
        <p:spPr bwMode="auto">
          <a:xfrm>
            <a:off x="6340476" y="2971801"/>
            <a:ext cx="1279525" cy="4619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000000"/>
                </a:solidFill>
                <a:latin typeface="Times New Roman" charset="0"/>
                <a:ea typeface="Arial" charset="0"/>
                <a:cs typeface="Arial" charset="0"/>
              </a:rPr>
              <a:t>Ind. play</a:t>
            </a:r>
          </a:p>
        </p:txBody>
      </p:sp>
      <p:sp>
        <p:nvSpPr>
          <p:cNvPr id="35" name="Rounded Rectangle 34">
            <a:extLst>
              <a:ext uri="{C183D7F6-B498-43B3-948B-1728B52AA6E4}">
                <adec:decorative xmlns:adec="http://schemas.microsoft.com/office/drawing/2017/decorative" val="1"/>
              </a:ext>
            </a:extLst>
          </p:cNvPr>
          <p:cNvSpPr>
            <a:spLocks noChangeArrowheads="1"/>
          </p:cNvSpPr>
          <p:nvPr/>
        </p:nvSpPr>
        <p:spPr bwMode="auto">
          <a:xfrm>
            <a:off x="3276600" y="6324600"/>
            <a:ext cx="6172200" cy="533400"/>
          </a:xfrm>
          <a:prstGeom prst="roundRect">
            <a:avLst>
              <a:gd name="adj" fmla="val 16667"/>
            </a:avLst>
          </a:prstGeom>
          <a:solidFill>
            <a:srgbClr val="FFFF00"/>
          </a:solidFill>
          <a:ln w="9525">
            <a:solidFill>
              <a:schemeClr val="tx1"/>
            </a:solidFill>
            <a:round/>
            <a:headEnd/>
            <a:tailEnd/>
          </a:ln>
        </p:spPr>
        <p:txBody>
          <a:bodyPr anchor="ctr">
            <a:prstTxWarp prst="textNoShape">
              <a:avLst/>
            </a:prstTxWarp>
          </a:bodyPr>
          <a:lstStyle/>
          <a:p>
            <a:pPr algn="ctr"/>
            <a:r>
              <a:rPr lang="en-US" sz="2800" dirty="0">
                <a:solidFill>
                  <a:srgbClr val="000000"/>
                </a:solidFill>
                <a:latin typeface="Calibri" charset="0"/>
                <a:ea typeface="Arial" charset="0"/>
                <a:cs typeface="Arial" charset="0"/>
              </a:rPr>
              <a:t>Label behavior…not people</a:t>
            </a:r>
          </a:p>
        </p:txBody>
      </p:sp>
      <p:sp>
        <p:nvSpPr>
          <p:cNvPr id="37" name="TextBox 36">
            <a:extLst>
              <a:ext uri="{C183D7F6-B498-43B3-948B-1728B52AA6E4}">
                <adec:decorative xmlns:adec="http://schemas.microsoft.com/office/drawing/2017/decorative" val="1"/>
              </a:ext>
            </a:extLst>
          </p:cNvPr>
          <p:cNvSpPr txBox="1">
            <a:spLocks noChangeArrowheads="1"/>
          </p:cNvSpPr>
          <p:nvPr/>
        </p:nvSpPr>
        <p:spPr bwMode="auto">
          <a:xfrm>
            <a:off x="3886200" y="4038601"/>
            <a:ext cx="1535246" cy="461665"/>
          </a:xfrm>
          <a:prstGeom prst="rect">
            <a:avLst/>
          </a:prstGeom>
          <a:noFill/>
          <a:ln w="9525">
            <a:noFill/>
            <a:miter lim="800000"/>
            <a:headEnd/>
            <a:tailEnd/>
          </a:ln>
        </p:spPr>
        <p:txBody>
          <a:bodyPr wrap="none">
            <a:prstTxWarp prst="textNoShape">
              <a:avLst/>
            </a:prstTxWarp>
            <a:spAutoFit/>
          </a:bodyPr>
          <a:lstStyle/>
          <a:p>
            <a:pPr algn="ctr"/>
            <a:r>
              <a:rPr lang="en-US" sz="2400" dirty="0">
                <a:solidFill>
                  <a:srgbClr val="000000"/>
                </a:solidFill>
                <a:latin typeface="Times New Roman" charset="0"/>
                <a:ea typeface="Arial" charset="0"/>
                <a:cs typeface="Arial" charset="0"/>
              </a:rPr>
              <a:t>Self-assess</a:t>
            </a:r>
          </a:p>
        </p:txBody>
      </p:sp>
    </p:spTree>
    <p:extLst>
      <p:ext uri="{BB962C8B-B14F-4D97-AF65-F5344CB8AC3E}">
        <p14:creationId xmlns:p14="http://schemas.microsoft.com/office/powerpoint/2010/main" val="24420277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2F92E-43AF-4D4C-8D2A-9401238585C2}"/>
              </a:ext>
            </a:extLst>
          </p:cNvPr>
          <p:cNvSpPr>
            <a:spLocks noGrp="1"/>
          </p:cNvSpPr>
          <p:nvPr>
            <p:ph type="title" idx="4294967295"/>
          </p:nvPr>
        </p:nvSpPr>
        <p:spPr>
          <a:xfrm>
            <a:off x="3771900" y="674688"/>
            <a:ext cx="4381500" cy="601662"/>
          </a:xfrm>
          <a:prstGeom prst="rect">
            <a:avLst/>
          </a:prstGeom>
          <a:solidFill>
            <a:schemeClr val="bg1"/>
          </a:solid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mn-lt"/>
                <a:ea typeface="+mn-ea"/>
                <a:cs typeface="+mn-cs"/>
              </a:rPr>
              <a:t>Layered</a:t>
            </a:r>
            <a:endParaRPr kumimoji="0" lang="en-US" sz="3200" b="1"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A three-tiered triangle is shown with layers. The universal layer is green; it is the biggest layer. The next biggest layer is yellow and targeted. The smallest layer is at the top and is red and intensive.">
            <a:extLst>
              <a:ext uri="{FF2B5EF4-FFF2-40B4-BE49-F238E27FC236}">
                <a16:creationId xmlns:a16="http://schemas.microsoft.com/office/drawing/2014/main" id="{8F11D9A4-AF49-6B48-9D2A-6E7371B907AD}"/>
              </a:ext>
            </a:extLst>
          </p:cNvPr>
          <p:cNvPicPr>
            <a:picLocks noChangeAspect="1"/>
          </p:cNvPicPr>
          <p:nvPr/>
        </p:nvPicPr>
        <p:blipFill>
          <a:blip r:embed="rId3"/>
          <a:stretch>
            <a:fillRect/>
          </a:stretch>
        </p:blipFill>
        <p:spPr>
          <a:xfrm>
            <a:off x="2397712" y="1845354"/>
            <a:ext cx="7732988" cy="4047171"/>
          </a:xfrm>
          <a:prstGeom prst="rect">
            <a:avLst/>
          </a:prstGeom>
        </p:spPr>
      </p:pic>
    </p:spTree>
    <p:extLst>
      <p:ext uri="{BB962C8B-B14F-4D97-AF65-F5344CB8AC3E}">
        <p14:creationId xmlns:p14="http://schemas.microsoft.com/office/powerpoint/2010/main" val="3966426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87" y="237766"/>
            <a:ext cx="2627671" cy="1325563"/>
          </a:xfrm>
        </p:spPr>
        <p:txBody>
          <a:bodyPr>
            <a:normAutofit/>
          </a:bodyPr>
          <a:lstStyle/>
          <a:p>
            <a:r>
              <a:rPr lang="en-US" sz="3600" b="1" dirty="0"/>
              <a:t>Framework</a:t>
            </a:r>
            <a:br>
              <a:rPr lang="en-US" sz="3600" b="1" dirty="0"/>
            </a:br>
            <a:r>
              <a:rPr lang="en-US" sz="3600" b="1" dirty="0"/>
              <a:t>&amp; Logic</a:t>
            </a:r>
          </a:p>
        </p:txBody>
      </p:sp>
      <p:sp>
        <p:nvSpPr>
          <p:cNvPr id="5" name="Trapezoid 4" descr="Tier 1 is shown at the base of a triangle. It is large and green. Next to tier 1 is a green circle, which states need at least 80% of the individuals responding at this level. Next to this is a blue arrow pointing towards the top of the triangle, it says increase intensity."/>
          <p:cNvSpPr/>
          <p:nvPr/>
        </p:nvSpPr>
        <p:spPr>
          <a:xfrm>
            <a:off x="1356852" y="3510116"/>
            <a:ext cx="10161638" cy="3153543"/>
          </a:xfrm>
          <a:prstGeom prst="trapezoid">
            <a:avLst>
              <a:gd name="adj" fmla="val 83145"/>
            </a:avLst>
          </a:prstGeom>
          <a:solidFill>
            <a:schemeClr val="accent6">
              <a:lumMod val="60000"/>
              <a:lumOff val="40000"/>
            </a:schemeClr>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b="1" dirty="0">
              <a:solidFill>
                <a:schemeClr val="bg1"/>
              </a:solidFill>
            </a:endParaRPr>
          </a:p>
        </p:txBody>
      </p:sp>
      <p:sp>
        <p:nvSpPr>
          <p:cNvPr id="13" name="Trapezoid 12" descr="Tier 2 is shown, it is yellow and in the middle of the triangle. Next to this is a blue arrow pointing towards the top of the triangle, it says increase intensity."/>
          <p:cNvSpPr/>
          <p:nvPr/>
        </p:nvSpPr>
        <p:spPr>
          <a:xfrm>
            <a:off x="3982064" y="1563329"/>
            <a:ext cx="4911213" cy="1946787"/>
          </a:xfrm>
          <a:prstGeom prst="trapezoid">
            <a:avLst>
              <a:gd name="adj" fmla="val 78952"/>
            </a:avLst>
          </a:prstGeom>
          <a:solidFill>
            <a:schemeClr val="accent4">
              <a:lumMod val="20000"/>
              <a:lumOff val="80000"/>
            </a:schemeClr>
          </a:solid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descr="Tier 3 is shown at the top of the triangle. It is the smallest and red. Next to this in a jagged, red shape, it says highest needs need all three layers."/>
          <p:cNvSpPr/>
          <p:nvPr/>
        </p:nvSpPr>
        <p:spPr>
          <a:xfrm>
            <a:off x="5530644" y="392119"/>
            <a:ext cx="1814051" cy="1171402"/>
          </a:xfrm>
          <a:prstGeom prst="triangle">
            <a:avLst>
              <a:gd name="adj" fmla="val 49187"/>
            </a:avLst>
          </a:prstGeom>
          <a:solidFill>
            <a:schemeClr val="accent2">
              <a:lumMod val="60000"/>
              <a:lumOff val="40000"/>
            </a:schemeClr>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806901" y="5279007"/>
            <a:ext cx="1261884" cy="646331"/>
          </a:xfrm>
          <a:prstGeom prst="rect">
            <a:avLst/>
          </a:prstGeom>
          <a:noFill/>
        </p:spPr>
        <p:txBody>
          <a:bodyPr wrap="none" rtlCol="0">
            <a:spAutoFit/>
          </a:bodyPr>
          <a:lstStyle/>
          <a:p>
            <a:r>
              <a:rPr lang="en-US" sz="3600" b="1" dirty="0">
                <a:solidFill>
                  <a:schemeClr val="accent6">
                    <a:lumMod val="75000"/>
                  </a:schemeClr>
                </a:solidFill>
              </a:rPr>
              <a:t>Tier 1</a:t>
            </a:r>
          </a:p>
        </p:txBody>
      </p:sp>
      <p:sp>
        <p:nvSpPr>
          <p:cNvPr id="24" name="TextBox 23"/>
          <p:cNvSpPr txBox="1"/>
          <p:nvPr/>
        </p:nvSpPr>
        <p:spPr>
          <a:xfrm>
            <a:off x="5806901" y="2924183"/>
            <a:ext cx="1143262" cy="584775"/>
          </a:xfrm>
          <a:prstGeom prst="rect">
            <a:avLst/>
          </a:prstGeom>
          <a:noFill/>
        </p:spPr>
        <p:txBody>
          <a:bodyPr wrap="none" rtlCol="0">
            <a:spAutoFit/>
          </a:bodyPr>
          <a:lstStyle/>
          <a:p>
            <a:r>
              <a:rPr lang="en-US" sz="3200" b="1" dirty="0">
                <a:solidFill>
                  <a:srgbClr val="FFC000"/>
                </a:solidFill>
              </a:rPr>
              <a:t>Tier 2</a:t>
            </a:r>
          </a:p>
        </p:txBody>
      </p:sp>
      <p:sp>
        <p:nvSpPr>
          <p:cNvPr id="28" name="Up Arrow 27"/>
          <p:cNvSpPr/>
          <p:nvPr/>
        </p:nvSpPr>
        <p:spPr>
          <a:xfrm>
            <a:off x="9207664" y="3003757"/>
            <a:ext cx="1858296" cy="2567637"/>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Increase</a:t>
            </a:r>
          </a:p>
          <a:p>
            <a:pPr algn="ctr"/>
            <a:r>
              <a:rPr lang="en-US" sz="1600" dirty="0"/>
              <a:t>Intensity</a:t>
            </a:r>
          </a:p>
        </p:txBody>
      </p:sp>
      <p:sp>
        <p:nvSpPr>
          <p:cNvPr id="29" name="Oval 28"/>
          <p:cNvSpPr/>
          <p:nvPr/>
        </p:nvSpPr>
        <p:spPr>
          <a:xfrm>
            <a:off x="231675" y="3605052"/>
            <a:ext cx="2389236" cy="204704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Need at least 80% of the individuals responding at this level</a:t>
            </a:r>
          </a:p>
        </p:txBody>
      </p:sp>
      <p:sp>
        <p:nvSpPr>
          <p:cNvPr id="30" name="TextBox 29"/>
          <p:cNvSpPr txBox="1"/>
          <p:nvPr/>
        </p:nvSpPr>
        <p:spPr>
          <a:xfrm>
            <a:off x="5866038" y="905005"/>
            <a:ext cx="1143262" cy="584775"/>
          </a:xfrm>
          <a:prstGeom prst="rect">
            <a:avLst/>
          </a:prstGeom>
          <a:noFill/>
        </p:spPr>
        <p:txBody>
          <a:bodyPr wrap="none" rtlCol="0">
            <a:spAutoFit/>
          </a:bodyPr>
          <a:lstStyle/>
          <a:p>
            <a:r>
              <a:rPr lang="en-US" sz="3200" b="1" dirty="0">
                <a:solidFill>
                  <a:srgbClr val="C00000"/>
                </a:solidFill>
              </a:rPr>
              <a:t>Tier 3</a:t>
            </a:r>
          </a:p>
        </p:txBody>
      </p:sp>
      <p:sp>
        <p:nvSpPr>
          <p:cNvPr id="27" name="Up Arrow 26"/>
          <p:cNvSpPr/>
          <p:nvPr/>
        </p:nvSpPr>
        <p:spPr>
          <a:xfrm>
            <a:off x="7378645" y="490558"/>
            <a:ext cx="1858296" cy="2567637"/>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Increase</a:t>
            </a:r>
          </a:p>
          <a:p>
            <a:pPr algn="ctr"/>
            <a:r>
              <a:rPr lang="en-US" sz="1600" dirty="0"/>
              <a:t>Intensity</a:t>
            </a:r>
          </a:p>
        </p:txBody>
      </p:sp>
      <p:sp>
        <p:nvSpPr>
          <p:cNvPr id="31" name="Explosion 2 30"/>
          <p:cNvSpPr/>
          <p:nvPr/>
        </p:nvSpPr>
        <p:spPr>
          <a:xfrm rot="21408690">
            <a:off x="2925770" y="12630"/>
            <a:ext cx="3255948" cy="2142330"/>
          </a:xfrm>
          <a:prstGeom prst="irregularSeal2">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Highest needs need all three layers</a:t>
            </a:r>
          </a:p>
        </p:txBody>
      </p:sp>
    </p:spTree>
    <p:extLst>
      <p:ext uri="{BB962C8B-B14F-4D97-AF65-F5344CB8AC3E}">
        <p14:creationId xmlns:p14="http://schemas.microsoft.com/office/powerpoint/2010/main" val="39442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4" grpId="0"/>
      <p:bldP spid="28" grpId="0" animBg="1"/>
      <p:bldP spid="29" grpId="0" animBg="1"/>
      <p:bldP spid="30" grpId="0"/>
      <p:bldP spid="27"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81200" y="1905000"/>
            <a:ext cx="8229600" cy="1143000"/>
          </a:xfrm>
        </p:spPr>
        <p:txBody>
          <a:bodyPr/>
          <a:lstStyle/>
          <a:p>
            <a:r>
              <a:rPr lang="en-US" dirty="0"/>
              <a:t>A School-wide Framework</a:t>
            </a:r>
          </a:p>
        </p:txBody>
      </p:sp>
      <p:pic>
        <p:nvPicPr>
          <p:cNvPr id="185346" name="Picture 2" descr="Diagram titled a school-wide multi-tiered systems framework. A three tiered triangle is shown, with the largest part in green at the bottom, the next largest part in yellow, and the top in red, it is the smallest. On the right side it says academic systems. Next to the green section of the triangle it says universal interventions, all students, preventitive, proactive, 80 to 90%. The next tier says targeted group interventions, some students at risk, high efficiency, rapid response, 5 to 10%. At the top tier it says intensive, individual interventions, individual students, assessment-based, high intensity, 1 to 5%. On the left side it says behavioral systems. Next to the green section of the triangle it says universal interventions, all settings, all students, preventitive, proactive, 80 to 90%. The next tier says targeted group interventions, some students at-risk, high efficiency, rapid response, 5 to 10%. At the top tier it says intensive, individual interventions, individual students, assessment-based, intense, durable procedures, 1 to 5%."/>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1000"/>
                    </a14:imgEffect>
                  </a14:imgLayer>
                </a14:imgProps>
              </a:ext>
            </a:extLst>
          </a:blip>
          <a:srcRect/>
          <a:stretch>
            <a:fillRect/>
          </a:stretch>
        </p:blipFill>
        <p:spPr bwMode="auto">
          <a:xfrm>
            <a:off x="1933519" y="1347759"/>
            <a:ext cx="8515351" cy="5173662"/>
          </a:xfrm>
          <a:prstGeom prst="rect">
            <a:avLst/>
          </a:prstGeom>
          <a:noFill/>
          <a:ln w="9525">
            <a:noFill/>
            <a:miter lim="800000"/>
            <a:headEnd/>
            <a:tailEnd/>
          </a:ln>
          <a:effectLst/>
        </p:spPr>
      </p:pic>
      <p:sp>
        <p:nvSpPr>
          <p:cNvPr id="5" name="Rectangle 2"/>
          <p:cNvSpPr txBox="1">
            <a:spLocks noChangeArrowheads="1"/>
          </p:cNvSpPr>
          <p:nvPr/>
        </p:nvSpPr>
        <p:spPr>
          <a:xfrm>
            <a:off x="1981200" y="274638"/>
            <a:ext cx="8229600" cy="11430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fontScale="92500" lnSpcReduction="10000"/>
          </a:bodyPr>
          <a:lstStyle/>
          <a:p>
            <a:pPr algn="ctr">
              <a:spcBef>
                <a:spcPct val="0"/>
              </a:spcBef>
            </a:pPr>
            <a:r>
              <a:rPr lang="en-US" sz="4000" dirty="0">
                <a:latin typeface="+mj-lt"/>
              </a:rPr>
              <a:t>A School-wide Multi-Tiered Systems framework</a:t>
            </a:r>
          </a:p>
        </p:txBody>
      </p:sp>
    </p:spTree>
    <p:extLst>
      <p:ext uri="{BB962C8B-B14F-4D97-AF65-F5344CB8AC3E}">
        <p14:creationId xmlns:p14="http://schemas.microsoft.com/office/powerpoint/2010/main" val="2650296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838200" y="-128361"/>
            <a:ext cx="10515600" cy="1325563"/>
          </a:xfrm>
        </p:spPr>
        <p:txBody>
          <a:bodyPr/>
          <a:lstStyle/>
          <a:p>
            <a:pPr algn="ctr"/>
            <a:r>
              <a:rPr lang="en-US" altLang="en-US" b="1" dirty="0">
                <a:ea typeface="ＭＳ Ｐゴシック" charset="-128"/>
              </a:rPr>
              <a:t>For Comprehensive Mental Health</a:t>
            </a:r>
          </a:p>
        </p:txBody>
      </p:sp>
      <p:pic>
        <p:nvPicPr>
          <p:cNvPr id="43010" name="Content Placeholder 4" descr="A table with two columns, including negative indicators (mental illness symptoms) and positive indicators (well-being). Under negative indicators are internalizing problems, such as anxiety and depressions, and externalizing behaviors such as defiance, rule violations, and substance use. Risk factors include trauma and other environmental stressors, thinking errors, behavioral withdrawal, risky/ unsafe settings, and inconsistent rules and expectations across settings. Under positive indicators are life satisfaction and positive emotions such as happiness and self-esteem and strong social relationships such as positive friendship and supports. Resilience facors include building blocks of well-being including gratitude, empathy, and persistence, basic needs are met, social and emotional skills, and interactions and safe nurturing settings with minimal bullying and high support."/>
          <p:cNvPicPr>
            <a:picLocks noGrp="1" noChangeAspect="1"/>
          </p:cNvPicPr>
          <p:nvPr>
            <p:ph idx="1"/>
          </p:nvPr>
        </p:nvPicPr>
        <p:blipFill rotWithShape="1">
          <a:blip r:embed="rId3">
            <a:extLst>
              <a:ext uri="{28A0092B-C50C-407E-A947-70E740481C1C}">
                <a14:useLocalDpi xmlns:a14="http://schemas.microsoft.com/office/drawing/2010/main" val="0"/>
              </a:ext>
            </a:extLst>
          </a:blip>
          <a:srcRect l="1221" t="10179" r="805" b="1012"/>
          <a:stretch/>
        </p:blipFill>
        <p:spPr>
          <a:xfrm>
            <a:off x="1936595" y="1444487"/>
            <a:ext cx="8318810" cy="5094425"/>
          </a:xfrm>
          <a:ln w="76200">
            <a:solidFill>
              <a:schemeClr val="tx1"/>
            </a:solidFill>
          </a:ln>
        </p:spPr>
      </p:pic>
      <p:sp>
        <p:nvSpPr>
          <p:cNvPr id="430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ambria" charset="0"/>
                <a:ea typeface="ＭＳ Ｐゴシック" charset="-128"/>
              </a:defRPr>
            </a:lvl1pPr>
            <a:lvl2pPr marL="742950" indent="-285750">
              <a:defRPr sz="2000" b="1">
                <a:solidFill>
                  <a:schemeClr val="tx1"/>
                </a:solidFill>
                <a:latin typeface="Cambria" charset="0"/>
                <a:ea typeface="ＭＳ Ｐゴシック" charset="-128"/>
              </a:defRPr>
            </a:lvl2pPr>
            <a:lvl3pPr marL="1143000" indent="-228600">
              <a:defRPr sz="2000" b="1">
                <a:solidFill>
                  <a:schemeClr val="tx1"/>
                </a:solidFill>
                <a:latin typeface="Cambria" charset="0"/>
                <a:ea typeface="ＭＳ Ｐゴシック" charset="-128"/>
              </a:defRPr>
            </a:lvl3pPr>
            <a:lvl4pPr marL="1600200" indent="-228600">
              <a:defRPr sz="2000" b="1">
                <a:solidFill>
                  <a:schemeClr val="tx1"/>
                </a:solidFill>
                <a:latin typeface="Cambria" charset="0"/>
                <a:ea typeface="ＭＳ Ｐゴシック" charset="-128"/>
              </a:defRPr>
            </a:lvl4pPr>
            <a:lvl5pPr marL="2057400" indent="-228600">
              <a:defRPr sz="2000" b="1">
                <a:solidFill>
                  <a:schemeClr val="tx1"/>
                </a:solidFill>
                <a:latin typeface="Cambria" charset="0"/>
                <a:ea typeface="ＭＳ Ｐゴシック" charset="-128"/>
              </a:defRPr>
            </a:lvl5pPr>
            <a:lvl6pPr marL="2514600" indent="-228600" eaLnBrk="0" fontAlgn="base" hangingPunct="0">
              <a:spcBef>
                <a:spcPct val="0"/>
              </a:spcBef>
              <a:spcAft>
                <a:spcPct val="0"/>
              </a:spcAft>
              <a:defRPr sz="2000" b="1">
                <a:solidFill>
                  <a:schemeClr val="tx1"/>
                </a:solidFill>
                <a:latin typeface="Cambria" charset="0"/>
                <a:ea typeface="ＭＳ Ｐゴシック" charset="-128"/>
              </a:defRPr>
            </a:lvl6pPr>
            <a:lvl7pPr marL="2971800" indent="-228600" eaLnBrk="0" fontAlgn="base" hangingPunct="0">
              <a:spcBef>
                <a:spcPct val="0"/>
              </a:spcBef>
              <a:spcAft>
                <a:spcPct val="0"/>
              </a:spcAft>
              <a:defRPr sz="2000" b="1">
                <a:solidFill>
                  <a:schemeClr val="tx1"/>
                </a:solidFill>
                <a:latin typeface="Cambria" charset="0"/>
                <a:ea typeface="ＭＳ Ｐゴシック" charset="-128"/>
              </a:defRPr>
            </a:lvl7pPr>
            <a:lvl8pPr marL="3429000" indent="-228600" eaLnBrk="0" fontAlgn="base" hangingPunct="0">
              <a:spcBef>
                <a:spcPct val="0"/>
              </a:spcBef>
              <a:spcAft>
                <a:spcPct val="0"/>
              </a:spcAft>
              <a:defRPr sz="2000" b="1">
                <a:solidFill>
                  <a:schemeClr val="tx1"/>
                </a:solidFill>
                <a:latin typeface="Cambria" charset="0"/>
                <a:ea typeface="ＭＳ Ｐゴシック" charset="-128"/>
              </a:defRPr>
            </a:lvl8pPr>
            <a:lvl9pPr marL="3886200" indent="-228600" eaLnBrk="0" fontAlgn="base" hangingPunct="0">
              <a:spcBef>
                <a:spcPct val="0"/>
              </a:spcBef>
              <a:spcAft>
                <a:spcPct val="0"/>
              </a:spcAft>
              <a:defRPr sz="2000" b="1">
                <a:solidFill>
                  <a:schemeClr val="tx1"/>
                </a:solidFill>
                <a:latin typeface="Cambria" charset="0"/>
                <a:ea typeface="ＭＳ Ｐゴシック" charset="-128"/>
              </a:defRPr>
            </a:lvl9pPr>
          </a:lstStyle>
          <a:p>
            <a:pPr>
              <a:lnSpc>
                <a:spcPct val="80000"/>
              </a:lnSpc>
            </a:pPr>
            <a:fld id="{2B76374F-F82E-AF45-9066-148E1C5FE74B}" type="slidenum">
              <a:rPr lang="en-US" altLang="en-US" sz="1200">
                <a:solidFill>
                  <a:srgbClr val="FFFFFF"/>
                </a:solidFill>
              </a:rPr>
              <a:pPr>
                <a:lnSpc>
                  <a:spcPct val="80000"/>
                </a:lnSpc>
              </a:pPr>
              <a:t>27</a:t>
            </a:fld>
            <a:endParaRPr lang="en-US" altLang="en-US" sz="1200">
              <a:solidFill>
                <a:srgbClr val="FFFFFF"/>
              </a:solidFill>
            </a:endParaRPr>
          </a:p>
        </p:txBody>
      </p:sp>
    </p:spTree>
    <p:extLst>
      <p:ext uri="{BB962C8B-B14F-4D97-AF65-F5344CB8AC3E}">
        <p14:creationId xmlns:p14="http://schemas.microsoft.com/office/powerpoint/2010/main" val="1133103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DB0810-5CF8-BB9A-291A-FFF01CD799E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MTSS coordinated 3 tiered practices</a:t>
            </a:r>
          </a:p>
        </p:txBody>
      </p:sp>
      <p:pic>
        <p:nvPicPr>
          <p:cNvPr id="6" name="Picture 5" descr="Diagram titled MTSS: Coordinated 3-Tiered Practices. A triangle is shown, broken into three tiers. Tier 1, universal, is the largest at the bottom in green, Tier 2, selected, is the next largest in the middle in yellow. Tier 3, intensive, is the smallest section at the top in red. Next to the tiered triangle are three frameworks or strategies that can be used at each tier, they include social emtional learning (SEL), mental health, and positive behavioral interventions and support (PBIS). At tier 1, universal, strategies listed include SEL curriculum, school climate assessment, mental health screening, prevention/ wellness promotion, school-wide behavior expectations, positive behaviors acknowleddgement, and data planning. At tier 2, selected, strateiges listed include targeted social skills instruction, group counseling/ support groups, coordinated referral process/ progress monitoring, check-in/check-out, social/ academic instructional groups. At tier 3, intensive, stratgegies listed include individual social skills instruction, crisis counceling, individual support teams/ plans, wraparound services, and individual planning."/>
          <p:cNvPicPr>
            <a:picLocks noChangeAspect="1"/>
          </p:cNvPicPr>
          <p:nvPr/>
        </p:nvPicPr>
        <p:blipFill rotWithShape="1">
          <a:blip r:embed="rId3">
            <a:extLst>
              <a:ext uri="{28A0092B-C50C-407E-A947-70E740481C1C}">
                <a14:useLocalDpi xmlns:a14="http://schemas.microsoft.com/office/drawing/2010/main" val="0"/>
              </a:ext>
            </a:extLst>
          </a:blip>
          <a:srcRect t="8889" b="8148"/>
          <a:stretch/>
        </p:blipFill>
        <p:spPr>
          <a:xfrm>
            <a:off x="798285" y="120145"/>
            <a:ext cx="10595429" cy="6592712"/>
          </a:xfrm>
          <a:prstGeom prst="rect">
            <a:avLst/>
          </a:prstGeom>
        </p:spPr>
      </p:pic>
    </p:spTree>
    <p:extLst>
      <p:ext uri="{BB962C8B-B14F-4D97-AF65-F5344CB8AC3E}">
        <p14:creationId xmlns:p14="http://schemas.microsoft.com/office/powerpoint/2010/main" val="4212412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294900-D1EA-0B3D-F879-3F0DFBA83CF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MTSS coordinated 3 tiered practices social emotional learning</a:t>
            </a:r>
          </a:p>
        </p:txBody>
      </p:sp>
      <p:pic>
        <p:nvPicPr>
          <p:cNvPr id="6" name="Picture 5" descr="A Diagram titled MTSS: Coordinated 3-Tiered Practices is shown in black and white.  A triangle is shown, broken into three tiers. Tier 1, universal, is the largest at the bottom, Tier 2, selected, is the next largest in the middle. Tier 3, intensive, is the smallest section at the top. Next to the tiered triangle are three frameworks or strategies that can be used at each tier, they include social emtional learning (SEL), mental health, and positive behavioral interventions and support (PBIS). The SEL column is highlighted in colors along all three tiers; above this column it says positive indicators. Tier 1 in green includes SEL curriculum and school climate assessment. Tier 2 in yellow includes tarrgeted social skills instruction, and tier 3 in red includes individual social skills instruction."/>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889" b="8148"/>
          <a:stretch/>
        </p:blipFill>
        <p:spPr>
          <a:xfrm>
            <a:off x="798285" y="120145"/>
            <a:ext cx="10595429" cy="6592712"/>
          </a:xfrm>
          <a:prstGeom prst="rect">
            <a:avLst/>
          </a:prstGeom>
        </p:spPr>
      </p:pic>
      <p:pic>
        <p:nvPicPr>
          <p:cNvPr id="4" name="Picture 3">
            <a:extLst>
              <a:ext uri="{FF2B5EF4-FFF2-40B4-BE49-F238E27FC236}">
                <a16:creationId xmlns:a16="http://schemas.microsoft.com/office/drawing/2014/main" id="{75598D9B-DCC9-154D-BB30-E709B0E5452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1918" t="15282" r="39692" b="8462"/>
          <a:stretch/>
        </p:blipFill>
        <p:spPr>
          <a:xfrm>
            <a:off x="5236027" y="620485"/>
            <a:ext cx="1948543" cy="6059714"/>
          </a:xfrm>
          <a:prstGeom prst="rect">
            <a:avLst/>
          </a:prstGeom>
        </p:spPr>
      </p:pic>
      <p:sp>
        <p:nvSpPr>
          <p:cNvPr id="5" name="Rectangle 4">
            <a:extLst>
              <a:ext uri="{FF2B5EF4-FFF2-40B4-BE49-F238E27FC236}">
                <a16:creationId xmlns:a16="http://schemas.microsoft.com/office/drawing/2014/main" id="{DD692178-60F0-0F4F-B07B-426FF6E40C69}"/>
              </a:ext>
              <a:ext uri="{C183D7F6-B498-43B3-948B-1728B52AA6E4}">
                <adec:decorative xmlns:adec="http://schemas.microsoft.com/office/drawing/2017/decorative" val="1"/>
              </a:ext>
            </a:extLst>
          </p:cNvPr>
          <p:cNvSpPr/>
          <p:nvPr/>
        </p:nvSpPr>
        <p:spPr>
          <a:xfrm>
            <a:off x="5236027" y="120145"/>
            <a:ext cx="1861459" cy="50034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Positive Indicators</a:t>
            </a:r>
          </a:p>
        </p:txBody>
      </p:sp>
    </p:spTree>
    <p:extLst>
      <p:ext uri="{BB962C8B-B14F-4D97-AF65-F5344CB8AC3E}">
        <p14:creationId xmlns:p14="http://schemas.microsoft.com/office/powerpoint/2010/main" val="2358936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7DADFD-4FE0-BD4E-8323-48AB0CFD6364}"/>
              </a:ext>
            </a:extLst>
          </p:cNvPr>
          <p:cNvSpPr>
            <a:spLocks noGrp="1"/>
          </p:cNvSpPr>
          <p:nvPr>
            <p:ph type="title"/>
          </p:nvPr>
        </p:nvSpPr>
        <p:spPr/>
        <p:txBody>
          <a:bodyPr>
            <a:normAutofit/>
          </a:bodyPr>
          <a:lstStyle/>
          <a:p>
            <a:pPr algn="ctr"/>
            <a:r>
              <a:rPr lang="en-US" sz="7200" b="1" dirty="0">
                <a:solidFill>
                  <a:srgbClr val="FFFF00"/>
                </a:solidFill>
              </a:rPr>
              <a:t>Trauma</a:t>
            </a:r>
          </a:p>
        </p:txBody>
      </p:sp>
      <p:sp>
        <p:nvSpPr>
          <p:cNvPr id="2" name="Left Arrow 1">
            <a:hlinkClick r:id="rId2" action="ppaction://hlinksldjump"/>
            <a:extLst>
              <a:ext uri="{FF2B5EF4-FFF2-40B4-BE49-F238E27FC236}">
                <a16:creationId xmlns:a16="http://schemas.microsoft.com/office/drawing/2014/main" id="{37E3EBA4-8A2E-CF49-791D-59A439726EAA}"/>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1891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7077AB-5054-F438-6F32-438E5DDB8D5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MTSS coordinated 3 tiered practices mental health</a:t>
            </a:r>
          </a:p>
        </p:txBody>
      </p:sp>
      <p:pic>
        <p:nvPicPr>
          <p:cNvPr id="6" name="Picture 5" descr="A Diagram titled MTSS: Coordinated 3-Tiered Practices is shown in black and white.  A triangle is shown, broken into three tiers. Tier 1, universal, is the largest at the bottom, Tier 2, selected, is the next largest in the middle. Tier 3, intensive, is the smallest section at the top. Next to the tiered triangle are three frameworks or strategies that can be used at each tier, they include social emtional learning (SEL), mental health, and positive behavioral interventions and support (PBIS). The mental health column is highlighted in colors along all three tiers; above the column it says internalizing, traditional mental health. Tier 1 in green includes mental health screeninging and prevention/wellness promotion. Tier 2 in yellow includes group counceling/support groups and coordinated referral process/progress monitoring. Tier 3 in red includes crisis counceling and individual support teams/plans."/>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889" b="8148"/>
          <a:stretch/>
        </p:blipFill>
        <p:spPr>
          <a:xfrm>
            <a:off x="798285" y="120145"/>
            <a:ext cx="10595429" cy="6592712"/>
          </a:xfrm>
          <a:prstGeom prst="rect">
            <a:avLst/>
          </a:prstGeom>
        </p:spPr>
      </p:pic>
      <p:pic>
        <p:nvPicPr>
          <p:cNvPr id="4" name="Picture 3">
            <a:extLst>
              <a:ext uri="{FF2B5EF4-FFF2-40B4-BE49-F238E27FC236}">
                <a16:creationId xmlns:a16="http://schemas.microsoft.com/office/drawing/2014/main" id="{75598D9B-DCC9-154D-BB30-E709B0E54521}"/>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9897" t="15693" r="21713" b="8051"/>
          <a:stretch/>
        </p:blipFill>
        <p:spPr>
          <a:xfrm>
            <a:off x="7141027" y="653143"/>
            <a:ext cx="1948543" cy="6059714"/>
          </a:xfrm>
          <a:prstGeom prst="rect">
            <a:avLst/>
          </a:prstGeom>
        </p:spPr>
      </p:pic>
      <p:sp>
        <p:nvSpPr>
          <p:cNvPr id="5" name="Rectangle 4">
            <a:extLst>
              <a:ext uri="{FF2B5EF4-FFF2-40B4-BE49-F238E27FC236}">
                <a16:creationId xmlns:a16="http://schemas.microsoft.com/office/drawing/2014/main" id="{AEB706A0-6BAF-1941-A2D6-2996D2246F7D}"/>
              </a:ext>
              <a:ext uri="{C183D7F6-B498-43B3-948B-1728B52AA6E4}">
                <adec:decorative xmlns:adec="http://schemas.microsoft.com/office/drawing/2017/decorative" val="1"/>
              </a:ext>
            </a:extLst>
          </p:cNvPr>
          <p:cNvSpPr/>
          <p:nvPr/>
        </p:nvSpPr>
        <p:spPr>
          <a:xfrm>
            <a:off x="7228111" y="120145"/>
            <a:ext cx="1861459" cy="5003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Internalizing, traditional MH</a:t>
            </a:r>
          </a:p>
        </p:txBody>
      </p:sp>
    </p:spTree>
    <p:extLst>
      <p:ext uri="{BB962C8B-B14F-4D97-AF65-F5344CB8AC3E}">
        <p14:creationId xmlns:p14="http://schemas.microsoft.com/office/powerpoint/2010/main" val="3277620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1E16B-7D2E-2E0C-79A1-C7DF055F42E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MTSS coordinated 3 tiered practices positive behavioral interventions and support</a:t>
            </a:r>
          </a:p>
        </p:txBody>
      </p:sp>
      <p:pic>
        <p:nvPicPr>
          <p:cNvPr id="6" name="Picture 5" descr="A Diagram titled MTSS: Coordinated 3-Tiered Practices is shown in black and white.  A triangle is shown, broken into three tiers. Tier 1, universal, is the largest at the bottom, Tier 2, selected, is the next largest in the middle. Tier 3, intensive, is the smallest section at the top. Next to the tiered triangle are three frameworks or strategies that can be used at each tier, they include social emtional learning (SEL), mental health, and positive behavioral interventions and support (PBIS). The positive behavioral interventions and support (PBIS) column is highlighted in colors along all three tiers; above the column it says externalizing, school culture. Tier 1 in green includes school-wide behavior expectations, positive behaviors acknowledgement, and data planning. Tier 2 in yellow includes check-in/check-out and social/academic instructional groups. Tier 3 in red includes wraparound services and individual plannin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889" b="8148"/>
          <a:stretch/>
        </p:blipFill>
        <p:spPr>
          <a:xfrm>
            <a:off x="798285" y="120145"/>
            <a:ext cx="10595429" cy="6592712"/>
          </a:xfrm>
          <a:prstGeom prst="rect">
            <a:avLst/>
          </a:prstGeom>
        </p:spPr>
      </p:pic>
      <p:pic>
        <p:nvPicPr>
          <p:cNvPr id="4" name="Picture 3">
            <a:extLst>
              <a:ext uri="{FF2B5EF4-FFF2-40B4-BE49-F238E27FC236}">
                <a16:creationId xmlns:a16="http://schemas.microsoft.com/office/drawing/2014/main" id="{75598D9B-DCC9-154D-BB30-E709B0E5452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7876" t="16008" r="3734" b="7736"/>
          <a:stretch/>
        </p:blipFill>
        <p:spPr>
          <a:xfrm>
            <a:off x="9046027" y="678141"/>
            <a:ext cx="1948543" cy="6059714"/>
          </a:xfrm>
          <a:prstGeom prst="rect">
            <a:avLst/>
          </a:prstGeom>
        </p:spPr>
      </p:pic>
      <p:sp>
        <p:nvSpPr>
          <p:cNvPr id="5" name="Rectangle 4">
            <a:extLst>
              <a:ext uri="{FF2B5EF4-FFF2-40B4-BE49-F238E27FC236}">
                <a16:creationId xmlns:a16="http://schemas.microsoft.com/office/drawing/2014/main" id="{8EE9BF0D-DF3C-F14C-AB6C-5B4D038276EB}"/>
              </a:ext>
              <a:ext uri="{C183D7F6-B498-43B3-948B-1728B52AA6E4}">
                <adec:decorative xmlns:adec="http://schemas.microsoft.com/office/drawing/2017/decorative" val="1"/>
              </a:ext>
            </a:extLst>
          </p:cNvPr>
          <p:cNvSpPr/>
          <p:nvPr/>
        </p:nvSpPr>
        <p:spPr>
          <a:xfrm>
            <a:off x="9133111" y="120145"/>
            <a:ext cx="1861459" cy="5003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Externalizing, School culture</a:t>
            </a:r>
          </a:p>
        </p:txBody>
      </p:sp>
    </p:spTree>
    <p:extLst>
      <p:ext uri="{BB962C8B-B14F-4D97-AF65-F5344CB8AC3E}">
        <p14:creationId xmlns:p14="http://schemas.microsoft.com/office/powerpoint/2010/main" val="2020176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8553-CEBB-8714-8248-851BB94CC2C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Multi-tiered systems of support framework alignment of student supports</a:t>
            </a:r>
          </a:p>
        </p:txBody>
      </p:sp>
      <p:pic>
        <p:nvPicPr>
          <p:cNvPr id="5" name="Picture 4" descr="Figure titled multi-tiered systems of support framework alignment of student supports. A three-tiered triangle is shown, at the bottom the goal is prevention and support for the optimization of learning in the least restrictive environment. Tier 1, universal, is at the bottom in green. Supports for all students include: positive behavior interventions and supports including school wide behavior matrix, acknowledgement system of positive reinforcement, and discipline data based planning. Mental health including trust based relational intervention, goal setting, growth mindset, mindfulness, wellness promotion, suicide prevention, decision making, problem solving, prevention education, and self-regulation. Academics including student success, district assessments, district benchmarks, universal screeners including CLI Engage, TX KEA, and NWEA MAP, literacy frameworks, classroom instruction, and core curriculum. Social Emotional Learning including CASEL, Grab N Go SEL lessons, emotional intelligence, INOK Lessons and material, engine prates, and mood meters. Restorative practices which include yellow circles, affective statements, 90 second spark plan, relational agreement, two minute connection, and green circles. Tier 2, targeted, is in the middle in yellow. Supports for small groups include: positive behavior interventions and supports including brief FBA/BIP, mentoring, social academic instructional groups, classroom observation and feedback, and class-wide behavior matrix. Mental health including crisis counseling, coordinated referral process, progress monitoring, group counseling/support, and student support plans. Academics including additional instruction, structure, opportunities to practice, and small groups. Social Emotional Learning including targeted social skills instruction and targeted life skills groups. Restorative practices including circles (restorative peer, problem solving, healing), restorative conference, alternative to suspension, and resorative chats. Tier 3, intensive, is at the top in red. Supports for indivduals include: positive behavior interventions and supports including wraparound, complex FBA/BIP, and inividual behavior plan. Mental health including family resource center, suicide threat assessment, and intensive case management. Academics including indvidualized plan, assessment based, high intensity and frequency. Social Emotional Learning including individual social skills instruction. Resorative practices including circles (victim/offender, family/community, reintegration), resitution, and rebuilding and repairing relationships.">
            <a:extLst>
              <a:ext uri="{FF2B5EF4-FFF2-40B4-BE49-F238E27FC236}">
                <a16:creationId xmlns:a16="http://schemas.microsoft.com/office/drawing/2014/main" id="{C3C1E98F-C001-FD41-9E45-292BAC9A08E6}"/>
              </a:ext>
            </a:extLst>
          </p:cNvPr>
          <p:cNvPicPr>
            <a:picLocks noChangeAspect="1"/>
          </p:cNvPicPr>
          <p:nvPr/>
        </p:nvPicPr>
        <p:blipFill>
          <a:blip r:embed="rId3"/>
          <a:stretch>
            <a:fillRect/>
          </a:stretch>
        </p:blipFill>
        <p:spPr>
          <a:xfrm>
            <a:off x="1662223" y="0"/>
            <a:ext cx="8867553" cy="6858000"/>
          </a:xfrm>
          <a:prstGeom prst="rect">
            <a:avLst/>
          </a:prstGeom>
        </p:spPr>
      </p:pic>
    </p:spTree>
    <p:extLst>
      <p:ext uri="{BB962C8B-B14F-4D97-AF65-F5344CB8AC3E}">
        <p14:creationId xmlns:p14="http://schemas.microsoft.com/office/powerpoint/2010/main" val="1504111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838200" y="-128361"/>
            <a:ext cx="10515600" cy="1325563"/>
          </a:xfrm>
        </p:spPr>
        <p:txBody>
          <a:bodyPr/>
          <a:lstStyle/>
          <a:p>
            <a:pPr algn="ctr"/>
            <a:r>
              <a:rPr lang="en-US" altLang="en-US" dirty="0">
                <a:ea typeface="ＭＳ Ｐゴシック" charset="-128"/>
              </a:rPr>
              <a:t> Comprehensive Approach</a:t>
            </a:r>
          </a:p>
        </p:txBody>
      </p:sp>
      <p:pic>
        <p:nvPicPr>
          <p:cNvPr id="43010" name="Content Placeholder 4" descr="A table with two columns, including negative indicators (mental illness symptoms) and positive indicators (well-being). Under negative indicators are internalizing problems, such as anxiety and depressions, and externalizing behaviors such as defiance, rule violations, and substance use. Risk factors include trauma and other environmental stressors, which is highlighted, thinking errors, behavioral withdrawal, risky/ unsafe settings, and inconsistent rules and expectations across settings. Under positive indicators are life satisfaction and positive emotions such as happiness and self-esteem and strong social relationships such as positive friendship and supports. Resilience facors include building blocks of well-being including gratitude, empathy, and persistence, basic needs are met, social and emotional skills, and interactions and safe nurturing settings with minimal bullying and high support."/>
          <p:cNvPicPr>
            <a:picLocks noGrp="1" noChangeAspect="1"/>
          </p:cNvPicPr>
          <p:nvPr>
            <p:ph idx="1"/>
          </p:nvPr>
        </p:nvPicPr>
        <p:blipFill rotWithShape="1">
          <a:blip r:embed="rId3">
            <a:extLst>
              <a:ext uri="{28A0092B-C50C-407E-A947-70E740481C1C}">
                <a14:useLocalDpi xmlns:a14="http://schemas.microsoft.com/office/drawing/2010/main" val="0"/>
              </a:ext>
            </a:extLst>
          </a:blip>
          <a:srcRect l="1221" t="10410" r="805" b="1012"/>
          <a:stretch/>
        </p:blipFill>
        <p:spPr>
          <a:xfrm>
            <a:off x="1936595" y="1457739"/>
            <a:ext cx="8318810" cy="5081173"/>
          </a:xfrm>
          <a:ln w="76200">
            <a:solidFill>
              <a:schemeClr val="tx1"/>
            </a:solidFill>
          </a:ln>
        </p:spPr>
      </p:pic>
      <p:sp>
        <p:nvSpPr>
          <p:cNvPr id="2" name="Rectangle 1">
            <a:extLst>
              <a:ext uri="{FF2B5EF4-FFF2-40B4-BE49-F238E27FC236}">
                <a16:creationId xmlns:a16="http://schemas.microsoft.com/office/drawing/2014/main" id="{BC6F7519-7713-FE46-8855-6130D2EE9CC9}"/>
              </a:ext>
              <a:ext uri="{C183D7F6-B498-43B3-948B-1728B52AA6E4}">
                <adec:decorative xmlns:adec="http://schemas.microsoft.com/office/drawing/2017/decorative" val="1"/>
              </a:ext>
            </a:extLst>
          </p:cNvPr>
          <p:cNvSpPr/>
          <p:nvPr/>
        </p:nvSpPr>
        <p:spPr>
          <a:xfrm>
            <a:off x="1936595" y="4315521"/>
            <a:ext cx="1007327" cy="1784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rPr>
              <a:t>Trauma and other environ-mental stressors</a:t>
            </a:r>
          </a:p>
        </p:txBody>
      </p:sp>
    </p:spTree>
    <p:extLst>
      <p:ext uri="{BB962C8B-B14F-4D97-AF65-F5344CB8AC3E}">
        <p14:creationId xmlns:p14="http://schemas.microsoft.com/office/powerpoint/2010/main" val="3575384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CA9A-432A-0FCE-D72D-8F0871480740}"/>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Multi-tiered systems of support framework alignment of student supports Including Trauma-Informed Care</a:t>
            </a:r>
          </a:p>
        </p:txBody>
      </p:sp>
      <p:pic>
        <p:nvPicPr>
          <p:cNvPr id="5" name="Picture 4" descr="Figure titled multi-tiered systems of support framework alignment of student supports. A three-tiered triangle is shown, at the bottom the goal is prevention and support for the optimization of learning in the least restrictive environment. Tier 1, universal, is at the bottom in green. Supports for all students include: positive behavior interventions and supports including school wide behavior matrix, acknowledgement system of positive reinforcement, and discipline data based planning. Mental health including trust based relational intervention, goal setting, growth mindset, mindfulness, wellness promotion, suicide prevention, decision making, problem solving, prevention education, and self-regulation. Academics including student success, district assessments, district benchmarks, universal screeners including CLI Engage, TX KEA, and NWEA MAP, literacy frameworks, classroom instruction, and core curriculum. Social Emotional Learning including CASEL, Grab N Go SEL lessons, emotional intelligence, INOK Lessons and material, engine prates, and mood meters. Restorative practices which include yellow circles, affective statements, 90 second spark plan, relational agreement, two minute connection, and green circles. Tier 2, targeted, is in the middle in yellow. Supports for small groups include: positive behavior interventions and supports including brief FBA/BIP, mentoring, social academic instructional groups, classroom observation and feedback, and class-wide behavior matrix. Mental health including crisis counseling, coordinated referral process, progress monitoring, group counseling/support, and student support plans. Academics including additional instruction, structure, opportunities to practice, and small groups. Social Emotional Learning including targeted social skills instruction and targeted life skills groups. Restorative practices including circles (restorative peer, problem solving, healing), restorative conference, alternative to suspension, and resorative chats. Tier 3, intensive, is at the top in red. Supports for indivduals include: positive behavior interventions and supports including wraparound, complex FBA/BIP, and inividual behavior plan. Mental health including family resource center, suicide threat assessment, and intensive case management. Academics including indvidualized plan, assessment based, high intensity and frequency. Social Emotional Learning including individual social skills instruction. Resorative practices including circles (victim/offender, family/community, reintegration), resitution, and rebuilding and repairing relationships. A new column titled trauma informed care is added, with space to put interventions at all three levels.">
            <a:extLst>
              <a:ext uri="{FF2B5EF4-FFF2-40B4-BE49-F238E27FC236}">
                <a16:creationId xmlns:a16="http://schemas.microsoft.com/office/drawing/2014/main" id="{C3C1E98F-C001-FD41-9E45-292BAC9A08E6}"/>
              </a:ext>
            </a:extLst>
          </p:cNvPr>
          <p:cNvPicPr>
            <a:picLocks noChangeAspect="1"/>
          </p:cNvPicPr>
          <p:nvPr/>
        </p:nvPicPr>
        <p:blipFill>
          <a:blip r:embed="rId3"/>
          <a:stretch>
            <a:fillRect/>
          </a:stretch>
        </p:blipFill>
        <p:spPr>
          <a:xfrm>
            <a:off x="1662223" y="0"/>
            <a:ext cx="8867553" cy="6858000"/>
          </a:xfrm>
          <a:prstGeom prst="rect">
            <a:avLst/>
          </a:prstGeom>
        </p:spPr>
      </p:pic>
      <p:graphicFrame>
        <p:nvGraphicFramePr>
          <p:cNvPr id="4" name="Table 3">
            <a:extLst>
              <a:ext uri="{FF2B5EF4-FFF2-40B4-BE49-F238E27FC236}">
                <a16:creationId xmlns:a16="http://schemas.microsoft.com/office/drawing/2014/main" id="{1B9DDE5D-7462-3BBF-40B7-FD9BE0BFE40D}"/>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83860561"/>
              </p:ext>
            </p:extLst>
          </p:nvPr>
        </p:nvGraphicFramePr>
        <p:xfrm>
          <a:off x="254000" y="889000"/>
          <a:ext cx="1257300" cy="5760720"/>
        </p:xfrm>
        <a:graphic>
          <a:graphicData uri="http://schemas.openxmlformats.org/drawingml/2006/table">
            <a:tbl>
              <a:tblPr firstRow="1" bandRow="1">
                <a:tableStyleId>{5940675A-B579-460E-94D1-54222C63F5DA}</a:tableStyleId>
              </a:tblPr>
              <a:tblGrid>
                <a:gridCol w="1257300">
                  <a:extLst>
                    <a:ext uri="{9D8B030D-6E8A-4147-A177-3AD203B41FA5}">
                      <a16:colId xmlns:a16="http://schemas.microsoft.com/office/drawing/2014/main" val="1057954030"/>
                    </a:ext>
                  </a:extLst>
                </a:gridCol>
              </a:tblGrid>
              <a:tr h="580551">
                <a:tc>
                  <a:txBody>
                    <a:bodyPr/>
                    <a:lstStyle/>
                    <a:p>
                      <a:pPr algn="ctr"/>
                      <a:r>
                        <a:rPr lang="en-US" sz="1400" b="1" dirty="0"/>
                        <a:t>Trauma Informed Care </a:t>
                      </a:r>
                    </a:p>
                  </a:txBody>
                  <a:tcPr/>
                </a:tc>
                <a:extLst>
                  <a:ext uri="{0D108BD9-81ED-4DB2-BD59-A6C34878D82A}">
                    <a16:rowId xmlns:a16="http://schemas.microsoft.com/office/drawing/2014/main" val="1848963891"/>
                  </a:ext>
                </a:extLst>
              </a:tr>
              <a:tr h="1251410">
                <a:tc>
                  <a:txBody>
                    <a:bodyPr/>
                    <a:lstStyle/>
                    <a:p>
                      <a:endParaRPr lang="en-US" b="1" dirty="0"/>
                    </a:p>
                  </a:txBody>
                  <a:tcPr/>
                </a:tc>
                <a:extLst>
                  <a:ext uri="{0D108BD9-81ED-4DB2-BD59-A6C34878D82A}">
                    <a16:rowId xmlns:a16="http://schemas.microsoft.com/office/drawing/2014/main" val="881887036"/>
                  </a:ext>
                </a:extLst>
              </a:tr>
              <a:tr h="1368439">
                <a:tc>
                  <a:txBody>
                    <a:bodyPr/>
                    <a:lstStyle/>
                    <a:p>
                      <a:endParaRPr lang="en-US" b="1" dirty="0"/>
                    </a:p>
                  </a:txBody>
                  <a:tcPr/>
                </a:tc>
                <a:extLst>
                  <a:ext uri="{0D108BD9-81ED-4DB2-BD59-A6C34878D82A}">
                    <a16:rowId xmlns:a16="http://schemas.microsoft.com/office/drawing/2014/main" val="1959675584"/>
                  </a:ext>
                </a:extLst>
              </a:tr>
              <a:tr h="2322203">
                <a:tc>
                  <a:txBody>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txBody>
                  <a:tcPr/>
                </a:tc>
                <a:extLst>
                  <a:ext uri="{0D108BD9-81ED-4DB2-BD59-A6C34878D82A}">
                    <a16:rowId xmlns:a16="http://schemas.microsoft.com/office/drawing/2014/main" val="2285426452"/>
                  </a:ext>
                </a:extLst>
              </a:tr>
            </a:tbl>
          </a:graphicData>
        </a:graphic>
      </p:graphicFrame>
    </p:spTree>
    <p:extLst>
      <p:ext uri="{BB962C8B-B14F-4D97-AF65-F5344CB8AC3E}">
        <p14:creationId xmlns:p14="http://schemas.microsoft.com/office/powerpoint/2010/main" val="75402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 titled Trauma MTSS Models, NCTSN 2018. A three-tiered triangle is shown for school. Tier 1 is at the bottom in blue. It is titled creating safe environment and promoting healthy and successful students. Key strategies: promoting positive school climate, emergency management, psychological first aid, buyllying prevention, STS education, and general wellness and education. Key partnerships: school community (admin, teachers, councelors, coaches, nurses), community mental health organizations, law enforcement, youth development organizations, advocacy groups (e.g., LGBTQ), and families. Tier 2 is titled early intervention/ identifying students and staff at-risk. Key strategies: screening students; group interventions (CBT, STS support), threat assessment, and peer support. Key partnerships: school community, community mental health organizations, and families. Tier 3 is titled intensive support. Key strategies: intensive individual and family tx; trauma-specific treatment. Key partnerships: school community, community mental health organizations, and families.">
            <a:extLst>
              <a:ext uri="{FF2B5EF4-FFF2-40B4-BE49-F238E27FC236}">
                <a16:creationId xmlns:a16="http://schemas.microsoft.com/office/drawing/2014/main" id="{DF0114CE-7FA7-5F4D-87FC-46F0C2E3DD37}"/>
              </a:ext>
            </a:extLst>
          </p:cNvPr>
          <p:cNvPicPr>
            <a:picLocks noChangeAspect="1"/>
          </p:cNvPicPr>
          <p:nvPr/>
        </p:nvPicPr>
        <p:blipFill rotWithShape="1">
          <a:blip r:embed="rId3"/>
          <a:srcRect l="11022" t="34235" r="13409" b="3528"/>
          <a:stretch/>
        </p:blipFill>
        <p:spPr>
          <a:xfrm>
            <a:off x="1055913" y="43541"/>
            <a:ext cx="7239001" cy="6760030"/>
          </a:xfrm>
          <a:prstGeom prst="rect">
            <a:avLst/>
          </a:prstGeom>
        </p:spPr>
      </p:pic>
      <p:sp>
        <p:nvSpPr>
          <p:cNvPr id="2" name="Title 1">
            <a:extLst>
              <a:ext uri="{FF2B5EF4-FFF2-40B4-BE49-F238E27FC236}">
                <a16:creationId xmlns:a16="http://schemas.microsoft.com/office/drawing/2014/main" id="{A180C0EB-272E-2D41-B7FF-41BE4592279D}"/>
              </a:ext>
            </a:extLst>
          </p:cNvPr>
          <p:cNvSpPr>
            <a:spLocks noGrp="1"/>
          </p:cNvSpPr>
          <p:nvPr>
            <p:ph type="title"/>
          </p:nvPr>
        </p:nvSpPr>
        <p:spPr>
          <a:xfrm>
            <a:off x="7336971" y="332467"/>
            <a:ext cx="4724400" cy="1325563"/>
          </a:xfrm>
        </p:spPr>
        <p:txBody>
          <a:bodyPr/>
          <a:lstStyle/>
          <a:p>
            <a:pPr algn="ctr"/>
            <a:r>
              <a:rPr lang="en-US" b="1" dirty="0"/>
              <a:t>Trauma MTSS Models</a:t>
            </a:r>
          </a:p>
        </p:txBody>
      </p:sp>
      <p:sp>
        <p:nvSpPr>
          <p:cNvPr id="8" name="TextBox 7">
            <a:extLst>
              <a:ext uri="{FF2B5EF4-FFF2-40B4-BE49-F238E27FC236}">
                <a16:creationId xmlns:a16="http://schemas.microsoft.com/office/drawing/2014/main" id="{500DE144-BD8B-FF4D-8444-D6241103BA6C}"/>
              </a:ext>
            </a:extLst>
          </p:cNvPr>
          <p:cNvSpPr txBox="1"/>
          <p:nvPr/>
        </p:nvSpPr>
        <p:spPr>
          <a:xfrm>
            <a:off x="8748398" y="1658030"/>
            <a:ext cx="1131335" cy="307777"/>
          </a:xfrm>
          <a:prstGeom prst="rect">
            <a:avLst/>
          </a:prstGeom>
          <a:noFill/>
        </p:spPr>
        <p:txBody>
          <a:bodyPr wrap="none" rtlCol="0">
            <a:spAutoFit/>
          </a:bodyPr>
          <a:lstStyle/>
          <a:p>
            <a:r>
              <a:rPr lang="en-US" sz="1400" i="1" dirty="0"/>
              <a:t>NCTSN, 2018</a:t>
            </a:r>
          </a:p>
        </p:txBody>
      </p:sp>
    </p:spTree>
    <p:extLst>
      <p:ext uri="{BB962C8B-B14F-4D97-AF65-F5344CB8AC3E}">
        <p14:creationId xmlns:p14="http://schemas.microsoft.com/office/powerpoint/2010/main" val="4234175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60E7B-2C32-2CBE-76F4-CE19814EA94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Creating, supporting, sustaining trauma-informed schools, a systems framework</a:t>
            </a:r>
          </a:p>
        </p:txBody>
      </p:sp>
      <p:pic>
        <p:nvPicPr>
          <p:cNvPr id="6" name="Picture 5" descr="Figure titled Trauma MTSS Models, NCTSN 2018. A three-tiered triangle is shown for school. Tier 1 is at the bottom in blue. It is titled creating safe environment and promoting healthy and successful students. Key strategies: promoting positive school climate, emergency management, psychological first aid, buyllying prevention, STS education, and general wellness and education. Key partnerships: school community (admin, teachers, councelors, coaches, nurses), community mental health organizations, law enforcement, youth development organizations, advocacy groups (e.g., LGBTQ), and families. Tier 2 is titled early intervention/ identifying students and staff at-risk. Key strategies: screening students; group interventions (CBT, STS support), threat assessment, and peer support. Key partnerships: school community, community mental health organizations, and families. Tier 3 is titled intensive support. Key strategies: intensive individual and family tx; trauma-specific treatment. Key partnerships: school community, community mental health organizations, and families.">
            <a:extLst>
              <a:ext uri="{FF2B5EF4-FFF2-40B4-BE49-F238E27FC236}">
                <a16:creationId xmlns:a16="http://schemas.microsoft.com/office/drawing/2014/main" id="{DF0114CE-7FA7-5F4D-87FC-46F0C2E3DD37}"/>
              </a:ext>
            </a:extLst>
          </p:cNvPr>
          <p:cNvPicPr>
            <a:picLocks noChangeAspect="1"/>
          </p:cNvPicPr>
          <p:nvPr/>
        </p:nvPicPr>
        <p:blipFill rotWithShape="1">
          <a:blip r:embed="rId3"/>
          <a:srcRect l="11022" t="34235" r="13409" b="3528"/>
          <a:stretch/>
        </p:blipFill>
        <p:spPr>
          <a:xfrm>
            <a:off x="1055913" y="43541"/>
            <a:ext cx="7239001" cy="6760030"/>
          </a:xfrm>
          <a:prstGeom prst="rect">
            <a:avLst/>
          </a:prstGeom>
        </p:spPr>
      </p:pic>
    </p:spTree>
    <p:extLst>
      <p:ext uri="{BB962C8B-B14F-4D97-AF65-F5344CB8AC3E}">
        <p14:creationId xmlns:p14="http://schemas.microsoft.com/office/powerpoint/2010/main" val="3810519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 titled Trauma MTSS Models, NCTSN 2018. A three-tiered triangle is shown for school. Tier 1 is at the bottom in blue and it zoomed in on and the focus of this slide. It is titled creating safe environment and promoting healthy and successful students. Key strategies: promoting positive school climate, emergency management, psychological first aid, buyllying prevention, STS education, and general wellness and education. Key partnerships: school community (admin, teachers, councelors, coaches, nurses), community mental health organizations, law enforcement, youth development organizations, advocacy groups (e.g., LGBTQ), and families. ">
            <a:extLst>
              <a:ext uri="{FF2B5EF4-FFF2-40B4-BE49-F238E27FC236}">
                <a16:creationId xmlns:a16="http://schemas.microsoft.com/office/drawing/2014/main" id="{DF0114CE-7FA7-5F4D-87FC-46F0C2E3DD37}"/>
              </a:ext>
            </a:extLst>
          </p:cNvPr>
          <p:cNvPicPr>
            <a:picLocks noChangeAspect="1"/>
          </p:cNvPicPr>
          <p:nvPr/>
        </p:nvPicPr>
        <p:blipFill rotWithShape="1">
          <a:blip r:embed="rId3"/>
          <a:srcRect l="11022" t="34235" r="13409" b="3528"/>
          <a:stretch/>
        </p:blipFill>
        <p:spPr>
          <a:xfrm>
            <a:off x="-464128" y="-7250484"/>
            <a:ext cx="13120255" cy="12252149"/>
          </a:xfrm>
          <a:prstGeom prst="rect">
            <a:avLst/>
          </a:prstGeom>
        </p:spPr>
      </p:pic>
      <p:sp>
        <p:nvSpPr>
          <p:cNvPr id="2" name="Title 1">
            <a:extLst>
              <a:ext uri="{FF2B5EF4-FFF2-40B4-BE49-F238E27FC236}">
                <a16:creationId xmlns:a16="http://schemas.microsoft.com/office/drawing/2014/main" id="{24AFE86B-9067-F414-F286-7F88606DA17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Creating, supporting, sustaining trauma-informed schools, a systems framework tier 1</a:t>
            </a:r>
          </a:p>
        </p:txBody>
      </p:sp>
    </p:spTree>
    <p:extLst>
      <p:ext uri="{BB962C8B-B14F-4D97-AF65-F5344CB8AC3E}">
        <p14:creationId xmlns:p14="http://schemas.microsoft.com/office/powerpoint/2010/main" val="273411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 titled Trauma MTSS Models, NCTSN 2018. A three-tiered triangle is shown for school. Tier 2 is titled early intervention/ identifying students and staff at-risk, it is zoomed in on and the focus of this slide. Key strategies: screening students; group interventions (CBT, STS support), threat assessment, and peer support. Key partnerships: school community, community mental health organizations, and families. ">
            <a:extLst>
              <a:ext uri="{FF2B5EF4-FFF2-40B4-BE49-F238E27FC236}">
                <a16:creationId xmlns:a16="http://schemas.microsoft.com/office/drawing/2014/main" id="{DF0114CE-7FA7-5F4D-87FC-46F0C2E3DD37}"/>
              </a:ext>
            </a:extLst>
          </p:cNvPr>
          <p:cNvPicPr>
            <a:picLocks noChangeAspect="1"/>
          </p:cNvPicPr>
          <p:nvPr/>
        </p:nvPicPr>
        <p:blipFill rotWithShape="1">
          <a:blip r:embed="rId3"/>
          <a:srcRect l="11022" t="34235" r="13409" b="3528"/>
          <a:stretch/>
        </p:blipFill>
        <p:spPr>
          <a:xfrm>
            <a:off x="-464128" y="-4561075"/>
            <a:ext cx="13120255" cy="12252149"/>
          </a:xfrm>
          <a:prstGeom prst="rect">
            <a:avLst/>
          </a:prstGeom>
        </p:spPr>
      </p:pic>
      <p:sp>
        <p:nvSpPr>
          <p:cNvPr id="2" name="Title 1">
            <a:extLst>
              <a:ext uri="{FF2B5EF4-FFF2-40B4-BE49-F238E27FC236}">
                <a16:creationId xmlns:a16="http://schemas.microsoft.com/office/drawing/2014/main" id="{35E60C7C-42D0-EACF-71C6-7253C16AAC8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Creating, supporting, sustaining trauma-informed schools, a systems framework tier 2</a:t>
            </a:r>
          </a:p>
        </p:txBody>
      </p:sp>
    </p:spTree>
    <p:extLst>
      <p:ext uri="{BB962C8B-B14F-4D97-AF65-F5344CB8AC3E}">
        <p14:creationId xmlns:p14="http://schemas.microsoft.com/office/powerpoint/2010/main" val="2207454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 titled Trauma MTSS Models, NCTSN 2018. A three-tiered triangle is shown for school. Tier 3 is titled intensive support and is zoomed in on and the focus of this slide. Key strategies: intensive individual and family tx; trauma-specific treatment. Key partnerships: school community, community mental health organizations, and families.">
            <a:extLst>
              <a:ext uri="{FF2B5EF4-FFF2-40B4-BE49-F238E27FC236}">
                <a16:creationId xmlns:a16="http://schemas.microsoft.com/office/drawing/2014/main" id="{DF0114CE-7FA7-5F4D-87FC-46F0C2E3DD37}"/>
              </a:ext>
            </a:extLst>
          </p:cNvPr>
          <p:cNvPicPr>
            <a:picLocks noChangeAspect="1"/>
          </p:cNvPicPr>
          <p:nvPr/>
        </p:nvPicPr>
        <p:blipFill rotWithShape="1">
          <a:blip r:embed="rId3"/>
          <a:srcRect l="11022" t="34235" r="13409" b="3528"/>
          <a:stretch/>
        </p:blipFill>
        <p:spPr>
          <a:xfrm>
            <a:off x="-464128" y="-1629618"/>
            <a:ext cx="13120255" cy="12252149"/>
          </a:xfrm>
          <a:prstGeom prst="rect">
            <a:avLst/>
          </a:prstGeom>
        </p:spPr>
      </p:pic>
      <p:sp>
        <p:nvSpPr>
          <p:cNvPr id="2" name="Title 1">
            <a:extLst>
              <a:ext uri="{FF2B5EF4-FFF2-40B4-BE49-F238E27FC236}">
                <a16:creationId xmlns:a16="http://schemas.microsoft.com/office/drawing/2014/main" id="{882E4DDF-657B-8DD7-45A5-90609EFF079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Creating, supporting, sustaining trauma-informed schools, a systems framework tier 3</a:t>
            </a:r>
          </a:p>
        </p:txBody>
      </p:sp>
    </p:spTree>
    <p:extLst>
      <p:ext uri="{BB962C8B-B14F-4D97-AF65-F5344CB8AC3E}">
        <p14:creationId xmlns:p14="http://schemas.microsoft.com/office/powerpoint/2010/main" val="1039392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0815-83F8-5245-90CC-7623F02C544C}"/>
              </a:ext>
            </a:extLst>
          </p:cNvPr>
          <p:cNvSpPr>
            <a:spLocks noGrp="1"/>
          </p:cNvSpPr>
          <p:nvPr>
            <p:ph type="title"/>
          </p:nvPr>
        </p:nvSpPr>
        <p:spPr/>
        <p:txBody>
          <a:bodyPr/>
          <a:lstStyle/>
          <a:p>
            <a:r>
              <a:rPr lang="en-US" b="1" dirty="0">
                <a:solidFill>
                  <a:schemeClr val="bg1"/>
                </a:solidFill>
              </a:rPr>
              <a:t>Trauma Statistics</a:t>
            </a:r>
            <a:endParaRPr lang="en-US" dirty="0"/>
          </a:p>
        </p:txBody>
      </p:sp>
      <p:sp>
        <p:nvSpPr>
          <p:cNvPr id="3" name="Content Placeholder 2">
            <a:extLst>
              <a:ext uri="{FF2B5EF4-FFF2-40B4-BE49-F238E27FC236}">
                <a16:creationId xmlns:a16="http://schemas.microsoft.com/office/drawing/2014/main" id="{F7636EAA-D811-C543-A2EB-3E80E9E990E6}"/>
              </a:ext>
            </a:extLst>
          </p:cNvPr>
          <p:cNvSpPr>
            <a:spLocks noGrp="1"/>
          </p:cNvSpPr>
          <p:nvPr>
            <p:ph idx="1"/>
          </p:nvPr>
        </p:nvSpPr>
        <p:spPr/>
        <p:txBody>
          <a:bodyPr>
            <a:normAutofit/>
          </a:bodyPr>
          <a:lstStyle/>
          <a:p>
            <a:r>
              <a:rPr lang="en-US" dirty="0">
                <a:solidFill>
                  <a:schemeClr val="accent4"/>
                </a:solidFill>
              </a:rPr>
              <a:t>60-80% </a:t>
            </a:r>
            <a:r>
              <a:rPr lang="en-US" dirty="0">
                <a:solidFill>
                  <a:schemeClr val="bg1"/>
                </a:solidFill>
              </a:rPr>
              <a:t>of U.S. youth are exposed to trauma by age 18</a:t>
            </a:r>
          </a:p>
          <a:p>
            <a:pPr lvl="1"/>
            <a:r>
              <a:rPr lang="en-US" dirty="0">
                <a:solidFill>
                  <a:schemeClr val="bg1"/>
                </a:solidFill>
              </a:rPr>
              <a:t>As high as </a:t>
            </a:r>
            <a:r>
              <a:rPr lang="en-US" dirty="0">
                <a:solidFill>
                  <a:schemeClr val="accent4"/>
                </a:solidFill>
              </a:rPr>
              <a:t>90% of children </a:t>
            </a:r>
            <a:r>
              <a:rPr lang="en-US" dirty="0">
                <a:solidFill>
                  <a:schemeClr val="bg1"/>
                </a:solidFill>
              </a:rPr>
              <a:t>in an inner-city emergency department (Shemesh et al.) </a:t>
            </a:r>
          </a:p>
          <a:p>
            <a:endParaRPr lang="en-US" dirty="0">
              <a:solidFill>
                <a:schemeClr val="bg1"/>
              </a:solidFill>
            </a:endParaRPr>
          </a:p>
          <a:p>
            <a:r>
              <a:rPr lang="en-US" dirty="0">
                <a:solidFill>
                  <a:schemeClr val="bg1"/>
                </a:solidFill>
                <a:ea typeface="ＭＳ Ｐゴシック" pitchFamily="34" charset="-128"/>
              </a:rPr>
              <a:t>Approximately </a:t>
            </a:r>
            <a:r>
              <a:rPr lang="en-US" dirty="0">
                <a:solidFill>
                  <a:schemeClr val="accent4"/>
                </a:solidFill>
                <a:ea typeface="ＭＳ Ｐゴシック" pitchFamily="34" charset="-128"/>
              </a:rPr>
              <a:t>70% of adults </a:t>
            </a:r>
            <a:r>
              <a:rPr lang="en-US" dirty="0">
                <a:solidFill>
                  <a:schemeClr val="bg1"/>
                </a:solidFill>
                <a:ea typeface="ＭＳ Ｐゴシック" pitchFamily="34" charset="-128"/>
              </a:rPr>
              <a:t>internationally have experienced trauma</a:t>
            </a:r>
            <a:endParaRPr lang="en-US" dirty="0">
              <a:solidFill>
                <a:schemeClr val="bg1"/>
              </a:solidFill>
            </a:endParaRPr>
          </a:p>
          <a:p>
            <a:endParaRPr lang="en-US" dirty="0">
              <a:solidFill>
                <a:schemeClr val="bg1"/>
              </a:solidFill>
            </a:endParaRPr>
          </a:p>
          <a:p>
            <a:r>
              <a:rPr lang="en-US" dirty="0">
                <a:solidFill>
                  <a:schemeClr val="bg1"/>
                </a:solidFill>
              </a:rPr>
              <a:t>Approximately </a:t>
            </a:r>
            <a:r>
              <a:rPr lang="en-US" dirty="0">
                <a:solidFill>
                  <a:schemeClr val="accent2"/>
                </a:solidFill>
              </a:rPr>
              <a:t>20% of trauma survivors </a:t>
            </a:r>
            <a:r>
              <a:rPr lang="en-US" dirty="0">
                <a:solidFill>
                  <a:schemeClr val="bg1"/>
                </a:solidFill>
              </a:rPr>
              <a:t>develop PTSD (range from 10-35%) </a:t>
            </a:r>
          </a:p>
          <a:p>
            <a:endParaRPr lang="en-US" dirty="0">
              <a:solidFill>
                <a:schemeClr val="bg1"/>
              </a:solidFill>
            </a:endParaRPr>
          </a:p>
        </p:txBody>
      </p:sp>
      <p:sp>
        <p:nvSpPr>
          <p:cNvPr id="5" name="TextBox 4">
            <a:extLst>
              <a:ext uri="{FF2B5EF4-FFF2-40B4-BE49-F238E27FC236}">
                <a16:creationId xmlns:a16="http://schemas.microsoft.com/office/drawing/2014/main" id="{174E2357-FCE4-2B47-AF35-83E80B9210AB}"/>
              </a:ext>
            </a:extLst>
          </p:cNvPr>
          <p:cNvSpPr txBox="1"/>
          <p:nvPr/>
        </p:nvSpPr>
        <p:spPr>
          <a:xfrm>
            <a:off x="3988468" y="6392433"/>
            <a:ext cx="6100010" cy="369332"/>
          </a:xfrm>
          <a:prstGeom prst="rect">
            <a:avLst/>
          </a:prstGeom>
          <a:noFill/>
        </p:spPr>
        <p:txBody>
          <a:bodyPr wrap="square">
            <a:spAutoFit/>
          </a:bodyPr>
          <a:lstStyle/>
          <a:p>
            <a:r>
              <a:rPr lang="en-US" dirty="0">
                <a:solidFill>
                  <a:schemeClr val="bg1"/>
                </a:solidFill>
              </a:rPr>
              <a:t>(</a:t>
            </a:r>
            <a:r>
              <a:rPr lang="en-US" dirty="0" err="1">
                <a:solidFill>
                  <a:schemeClr val="bg1"/>
                </a:solidFill>
              </a:rPr>
              <a:t>Finkelhor</a:t>
            </a:r>
            <a:r>
              <a:rPr lang="en-US" dirty="0">
                <a:solidFill>
                  <a:schemeClr val="bg1"/>
                </a:solidFill>
              </a:rPr>
              <a:t> et al., 2010, 2015) </a:t>
            </a:r>
            <a:endParaRPr lang="en-US" dirty="0"/>
          </a:p>
        </p:txBody>
      </p:sp>
    </p:spTree>
    <p:extLst>
      <p:ext uri="{BB962C8B-B14F-4D97-AF65-F5344CB8AC3E}">
        <p14:creationId xmlns:p14="http://schemas.microsoft.com/office/powerpoint/2010/main" val="34808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0C0EB-272E-2D41-B7FF-41BE4592279D}"/>
              </a:ext>
            </a:extLst>
          </p:cNvPr>
          <p:cNvSpPr>
            <a:spLocks noGrp="1"/>
          </p:cNvSpPr>
          <p:nvPr>
            <p:ph type="title"/>
          </p:nvPr>
        </p:nvSpPr>
        <p:spPr>
          <a:xfrm>
            <a:off x="0" y="484867"/>
            <a:ext cx="4724400" cy="1325563"/>
          </a:xfrm>
        </p:spPr>
        <p:txBody>
          <a:bodyPr/>
          <a:lstStyle/>
          <a:p>
            <a:pPr algn="ctr"/>
            <a:r>
              <a:rPr lang="en-US" b="1" dirty="0"/>
              <a:t>Trauma MTSS Models</a:t>
            </a:r>
          </a:p>
        </p:txBody>
      </p:sp>
      <p:pic>
        <p:nvPicPr>
          <p:cNvPr id="7" name="Content Placeholder 6" descr="Table titled examples of multitiered service delivery options to address trauma in schools. Note: this table contains examples of services to address student trauma across various components of multitiered systems of support (MTSS) in schools and is not intended to represent a comprehensive review of all available options. Inclusion in the table is not an empirical judgement on the quality of the evidence-base nor a blanket practice recommendations. Tier one, universal screening, assess everyone. Assessment in tier one: systematic screening for behavior disorders (walker and Severson, 1992), Behavioral and emotional screening system (Reynolds and Kamphaus, 2015), Strengths and difficulties questionnaire (Goodman, 1997), Social, academic, and emotional behavior risk screener (Kilgus et al., 2016), Child Trauma Screening Questionnaire (Kenardy et al., 2006), and Child Trauma Screen (Lang and Connell, 2017). Intervention at tier 1: social emotional leraning curriculums (Durlak et al., 2011), school-wide positive behavior interventions and supports (Sugai and Horner, 2009), Helping traumatized children learn (Cole et al., 2009, 2013), and psychological first aid in schools (Brymer et al., 2012). Practitioner support at tier 1: attitudes related to trauma-informed care) Baker et al., 2016), child trauma toolkit for educators (NCTSN, 2008), Secondary traumatic stress: A fact sheet for child-serving professionals (NCTSN, 2011), and childhood adversity narratives (Putnam et al., 2015). Tiers two and three, targeted assessments based on suspected risk. Assessment at tier two: behavioral rating scale for children (Reynolds and Kamphaus, 2015), Achenbach system of empirically based assessment (Achenbach and Rescorla, 2001), and Trauma sympton checklist for children (Briere, 1996). Intervention at tier two: cognitive behavioral intervention for trauma in schools (Stein et al., 2003), Bounce back (Langley et al., 2015), Support for students exposed to trauma (Jaycox et al., 2009), and DBT skills groups (Mazza et al., 2016). Practitioner support at tier two: consultations from SMH clinicians and NCTSN online professional development. Assessment at tier three: university of California at Los Angeles PTSD reaction index (Steinberg et al., 2004), the clinician-administered PTSD scale for DSM-5 child/adolescent version (Pynoos et al., 2015), child PTSD sympton scale (CPSS) (Foa et al., 2001), and child and adolescent needs and strengths manual (Kisiel et al., 2010). Intervention at tier three: trauma-focused cognitive behaviroal therapy )Cohen et al., 2006, 2012). Practitioner support at tier three: professional quality of life (Stamm, 2010), employee assistance programs, and referrals to outside clinicians.">
            <a:extLst>
              <a:ext uri="{FF2B5EF4-FFF2-40B4-BE49-F238E27FC236}">
                <a16:creationId xmlns:a16="http://schemas.microsoft.com/office/drawing/2014/main" id="{B321CE33-31EA-C549-B3A9-F8DE9BDB4E89}"/>
              </a:ext>
            </a:extLst>
          </p:cNvPr>
          <p:cNvPicPr>
            <a:picLocks noGrp="1" noChangeAspect="1"/>
          </p:cNvPicPr>
          <p:nvPr>
            <p:ph idx="1"/>
          </p:nvPr>
        </p:nvPicPr>
        <p:blipFill>
          <a:blip r:embed="rId2"/>
          <a:stretch>
            <a:fillRect/>
          </a:stretch>
        </p:blipFill>
        <p:spPr>
          <a:xfrm>
            <a:off x="4876800" y="65559"/>
            <a:ext cx="7141029" cy="6743805"/>
          </a:xfrm>
          <a:ln w="38100">
            <a:solidFill>
              <a:srgbClr val="0070C0"/>
            </a:solidFill>
          </a:ln>
        </p:spPr>
      </p:pic>
      <p:sp>
        <p:nvSpPr>
          <p:cNvPr id="8" name="TextBox 7">
            <a:extLst>
              <a:ext uri="{FF2B5EF4-FFF2-40B4-BE49-F238E27FC236}">
                <a16:creationId xmlns:a16="http://schemas.microsoft.com/office/drawing/2014/main" id="{500DE144-BD8B-FF4D-8444-D6241103BA6C}"/>
              </a:ext>
              <a:ext uri="{C183D7F6-B498-43B3-948B-1728B52AA6E4}">
                <adec:decorative xmlns:adec="http://schemas.microsoft.com/office/drawing/2017/decorative" val="1"/>
              </a:ext>
            </a:extLst>
          </p:cNvPr>
          <p:cNvSpPr txBox="1"/>
          <p:nvPr/>
        </p:nvSpPr>
        <p:spPr>
          <a:xfrm>
            <a:off x="1411427" y="1810430"/>
            <a:ext cx="1901546" cy="307777"/>
          </a:xfrm>
          <a:prstGeom prst="rect">
            <a:avLst/>
          </a:prstGeom>
          <a:noFill/>
        </p:spPr>
        <p:txBody>
          <a:bodyPr wrap="none" rtlCol="0">
            <a:spAutoFit/>
          </a:bodyPr>
          <a:lstStyle/>
          <a:p>
            <a:r>
              <a:rPr lang="en-US" sz="1400" i="1" dirty="0" err="1"/>
              <a:t>Reinbergs</a:t>
            </a:r>
            <a:r>
              <a:rPr lang="en-US" sz="1400" i="1" dirty="0"/>
              <a:t> &amp; </a:t>
            </a:r>
            <a:r>
              <a:rPr lang="en-US" sz="1400" i="1" dirty="0" err="1"/>
              <a:t>Fefer</a:t>
            </a:r>
            <a:r>
              <a:rPr lang="en-US" sz="1400" i="1" dirty="0"/>
              <a:t>, 2018</a:t>
            </a:r>
          </a:p>
        </p:txBody>
      </p:sp>
      <p:sp>
        <p:nvSpPr>
          <p:cNvPr id="3" name="Rectangle 2">
            <a:extLst>
              <a:ext uri="{FF2B5EF4-FFF2-40B4-BE49-F238E27FC236}">
                <a16:creationId xmlns:a16="http://schemas.microsoft.com/office/drawing/2014/main" id="{4F0CAAA1-450D-9B49-9546-CF308BF00320}"/>
              </a:ext>
              <a:ext uri="{C183D7F6-B498-43B3-948B-1728B52AA6E4}">
                <adec:decorative xmlns:adec="http://schemas.microsoft.com/office/drawing/2017/decorative" val="1"/>
              </a:ext>
            </a:extLst>
          </p:cNvPr>
          <p:cNvSpPr/>
          <p:nvPr/>
        </p:nvSpPr>
        <p:spPr>
          <a:xfrm>
            <a:off x="203199" y="4047427"/>
            <a:ext cx="3228307" cy="13208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Universal Screening </a:t>
            </a:r>
          </a:p>
          <a:p>
            <a:pPr algn="ctr"/>
            <a:r>
              <a:rPr lang="en-US" sz="2400" b="1" dirty="0"/>
              <a:t>(assess everyone)</a:t>
            </a:r>
          </a:p>
        </p:txBody>
      </p:sp>
      <p:sp>
        <p:nvSpPr>
          <p:cNvPr id="6" name="Rectangle 5">
            <a:extLst>
              <a:ext uri="{FF2B5EF4-FFF2-40B4-BE49-F238E27FC236}">
                <a16:creationId xmlns:a16="http://schemas.microsoft.com/office/drawing/2014/main" id="{DF90B1F8-1508-B744-90CC-7C12FBF2AB6E}"/>
              </a:ext>
              <a:ext uri="{C183D7F6-B498-43B3-948B-1728B52AA6E4}">
                <adec:decorative xmlns:adec="http://schemas.microsoft.com/office/drawing/2017/decorative" val="1"/>
              </a:ext>
            </a:extLst>
          </p:cNvPr>
          <p:cNvSpPr/>
          <p:nvPr/>
        </p:nvSpPr>
        <p:spPr>
          <a:xfrm>
            <a:off x="216170" y="1345665"/>
            <a:ext cx="4145065" cy="13208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Targeted Assessments Based on Suspected Risk</a:t>
            </a:r>
          </a:p>
        </p:txBody>
      </p:sp>
      <p:sp>
        <p:nvSpPr>
          <p:cNvPr id="4" name="Right Arrow 3">
            <a:extLst>
              <a:ext uri="{FF2B5EF4-FFF2-40B4-BE49-F238E27FC236}">
                <a16:creationId xmlns:a16="http://schemas.microsoft.com/office/drawing/2014/main" id="{DEA76E4C-74B8-26A8-6C19-84835D864650}"/>
              </a:ext>
              <a:ext uri="{C183D7F6-B498-43B3-948B-1728B52AA6E4}">
                <adec:decorative xmlns:adec="http://schemas.microsoft.com/office/drawing/2017/decorative" val="1"/>
              </a:ext>
            </a:extLst>
          </p:cNvPr>
          <p:cNvSpPr/>
          <p:nvPr/>
        </p:nvSpPr>
        <p:spPr>
          <a:xfrm>
            <a:off x="3385226" y="4455268"/>
            <a:ext cx="1926076" cy="642026"/>
          </a:xfrm>
          <a:prstGeom prst="rightArrow">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Brace 4">
            <a:extLst>
              <a:ext uri="{FF2B5EF4-FFF2-40B4-BE49-F238E27FC236}">
                <a16:creationId xmlns:a16="http://schemas.microsoft.com/office/drawing/2014/main" id="{D472AF17-125F-675A-8A6D-4F8961B055CD}"/>
              </a:ext>
              <a:ext uri="{C183D7F6-B498-43B3-948B-1728B52AA6E4}">
                <adec:decorative xmlns:adec="http://schemas.microsoft.com/office/drawing/2017/decorative" val="1"/>
              </a:ext>
            </a:extLst>
          </p:cNvPr>
          <p:cNvSpPr/>
          <p:nvPr/>
        </p:nvSpPr>
        <p:spPr>
          <a:xfrm>
            <a:off x="4372583" y="484867"/>
            <a:ext cx="797667" cy="2952594"/>
          </a:xfrm>
          <a:prstGeom prst="leftBrace">
            <a:avLst>
              <a:gd name="adj1" fmla="val 8333"/>
              <a:gd name="adj2" fmla="val 50329"/>
            </a:avLst>
          </a:prstGeom>
          <a:ln w="762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69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23000">
              <a:srgbClr val="FFFF00">
                <a:alpha val="55000"/>
              </a:srgbClr>
            </a:gs>
            <a:gs pos="0">
              <a:srgbClr val="C00000">
                <a:alpha val="50000"/>
              </a:srgbClr>
            </a:gs>
            <a:gs pos="100000">
              <a:srgbClr val="00B050">
                <a:alpha val="60000"/>
              </a:srgb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FA54A1-F678-AF48-8C7B-13AA03B67C62}"/>
              </a:ext>
            </a:extLst>
          </p:cNvPr>
          <p:cNvSpPr>
            <a:spLocks noGrp="1"/>
          </p:cNvSpPr>
          <p:nvPr>
            <p:ph type="title"/>
          </p:nvPr>
        </p:nvSpPr>
        <p:spPr/>
        <p:txBody>
          <a:bodyPr>
            <a:normAutofit fontScale="90000"/>
          </a:bodyPr>
          <a:lstStyle/>
          <a:p>
            <a:pPr algn="ctr"/>
            <a:r>
              <a:rPr lang="en-US" sz="8800" b="1" dirty="0"/>
              <a:t>Trauma-Informed Continuum of Supports</a:t>
            </a:r>
          </a:p>
        </p:txBody>
      </p:sp>
      <p:sp>
        <p:nvSpPr>
          <p:cNvPr id="2" name="Left Arrow 1">
            <a:hlinkClick r:id="rId2" action="ppaction://hlinksldjump"/>
            <a:extLst>
              <a:ext uri="{FF2B5EF4-FFF2-40B4-BE49-F238E27FC236}">
                <a16:creationId xmlns:a16="http://schemas.microsoft.com/office/drawing/2014/main" id="{BEB98D29-DC99-13B1-E71B-1BE9DB5B7874}"/>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07074EF3-4BEA-CD72-76EB-22875D9860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33678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54EF-0A1E-944C-82E9-EB8CB176DF55}"/>
              </a:ext>
            </a:extLst>
          </p:cNvPr>
          <p:cNvSpPr>
            <a:spLocks noGrp="1"/>
          </p:cNvSpPr>
          <p:nvPr>
            <p:ph type="title"/>
          </p:nvPr>
        </p:nvSpPr>
        <p:spPr/>
        <p:txBody>
          <a:bodyPr>
            <a:normAutofit/>
          </a:bodyPr>
          <a:lstStyle/>
          <a:p>
            <a:r>
              <a:rPr lang="en-US" sz="4800" b="1" dirty="0">
                <a:solidFill>
                  <a:srgbClr val="0070C0"/>
                </a:solidFill>
              </a:rPr>
              <a:t>Trauma Informed Care (TIC)</a:t>
            </a:r>
          </a:p>
        </p:txBody>
      </p:sp>
      <p:sp>
        <p:nvSpPr>
          <p:cNvPr id="3" name="Content Placeholder 2">
            <a:extLst>
              <a:ext uri="{FF2B5EF4-FFF2-40B4-BE49-F238E27FC236}">
                <a16:creationId xmlns:a16="http://schemas.microsoft.com/office/drawing/2014/main" id="{0B38D339-BE95-3E4E-B7F4-3C2A1F6AB371}"/>
              </a:ext>
            </a:extLst>
          </p:cNvPr>
          <p:cNvSpPr>
            <a:spLocks noGrp="1"/>
          </p:cNvSpPr>
          <p:nvPr>
            <p:ph idx="1"/>
          </p:nvPr>
        </p:nvSpPr>
        <p:spPr>
          <a:xfrm>
            <a:off x="838200" y="1825625"/>
            <a:ext cx="8934450" cy="4351338"/>
          </a:xfrm>
        </p:spPr>
        <p:txBody>
          <a:bodyPr>
            <a:normAutofit fontScale="92500"/>
          </a:bodyPr>
          <a:lstStyle/>
          <a:p>
            <a:r>
              <a:rPr lang="en-US" sz="3200" b="1" dirty="0">
                <a:solidFill>
                  <a:srgbClr val="0070C0"/>
                </a:solidFill>
              </a:rPr>
              <a:t>Hard to define but broadly speaking</a:t>
            </a:r>
          </a:p>
          <a:p>
            <a:pPr lvl="1"/>
            <a:r>
              <a:rPr lang="en-US" sz="2800" i="1" dirty="0"/>
              <a:t>“Trauma-informed care is defined as practices that promote a culture of safety, empowerment, and healing.” </a:t>
            </a:r>
            <a:endParaRPr lang="en-US" sz="2800" dirty="0"/>
          </a:p>
          <a:p>
            <a:pPr lvl="1"/>
            <a:r>
              <a:rPr lang="en-US" sz="2800" dirty="0"/>
              <a:t>In need of specific and more concrete steps</a:t>
            </a:r>
          </a:p>
          <a:p>
            <a:pPr lvl="1"/>
            <a:endParaRPr lang="en-US" sz="2800" dirty="0"/>
          </a:p>
          <a:p>
            <a:r>
              <a:rPr lang="en-US" sz="3200" b="1" dirty="0">
                <a:solidFill>
                  <a:schemeClr val="accent2"/>
                </a:solidFill>
              </a:rPr>
              <a:t>Trauma Focused Treatments</a:t>
            </a:r>
          </a:p>
          <a:p>
            <a:pPr lvl="1"/>
            <a:r>
              <a:rPr lang="en-US" sz="2800" dirty="0"/>
              <a:t>Clinical treatments for traumatized individuals (i.e., PTSD)</a:t>
            </a:r>
          </a:p>
          <a:p>
            <a:pPr lvl="1"/>
            <a:r>
              <a:rPr lang="en-US" sz="2800" dirty="0"/>
              <a:t>Trauma-Focused Cognitive Behavior Therapy</a:t>
            </a:r>
          </a:p>
          <a:p>
            <a:pPr lvl="1"/>
            <a:r>
              <a:rPr lang="en-US" sz="2800" dirty="0"/>
              <a:t>Prolonged Exposure</a:t>
            </a:r>
          </a:p>
          <a:p>
            <a:pPr lvl="1"/>
            <a:endParaRPr lang="en-US" sz="2800" dirty="0"/>
          </a:p>
          <a:p>
            <a:endParaRPr lang="en-US" sz="3200" dirty="0"/>
          </a:p>
        </p:txBody>
      </p:sp>
      <p:sp>
        <p:nvSpPr>
          <p:cNvPr id="4" name="Down Arrow 3">
            <a:extLst>
              <a:ext uri="{FF2B5EF4-FFF2-40B4-BE49-F238E27FC236}">
                <a16:creationId xmlns:a16="http://schemas.microsoft.com/office/drawing/2014/main" id="{581C801F-5614-B448-AFD8-18B6B7F4E08A}"/>
              </a:ext>
            </a:extLst>
          </p:cNvPr>
          <p:cNvSpPr/>
          <p:nvPr/>
        </p:nvSpPr>
        <p:spPr>
          <a:xfrm>
            <a:off x="9334500" y="1825625"/>
            <a:ext cx="2857500" cy="4022725"/>
          </a:xfrm>
          <a:prstGeom prst="downArrow">
            <a:avLst>
              <a:gd name="adj1" fmla="val 50000"/>
              <a:gd name="adj2" fmla="val 72667"/>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000" b="1" dirty="0">
                <a:solidFill>
                  <a:schemeClr val="tx1"/>
                </a:solidFill>
              </a:rPr>
              <a:t>Continuum </a:t>
            </a:r>
          </a:p>
          <a:p>
            <a:pPr algn="ctr"/>
            <a:r>
              <a:rPr lang="en-US" sz="2000" b="1" dirty="0">
                <a:solidFill>
                  <a:schemeClr val="tx1"/>
                </a:solidFill>
              </a:rPr>
              <a:t>of supports</a:t>
            </a:r>
          </a:p>
        </p:txBody>
      </p:sp>
    </p:spTree>
    <p:extLst>
      <p:ext uri="{BB962C8B-B14F-4D97-AF65-F5344CB8AC3E}">
        <p14:creationId xmlns:p14="http://schemas.microsoft.com/office/powerpoint/2010/main" val="194093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463A-CE05-FF42-94E5-D97B5772BC96}"/>
              </a:ext>
            </a:extLst>
          </p:cNvPr>
          <p:cNvSpPr>
            <a:spLocks noGrp="1"/>
          </p:cNvSpPr>
          <p:nvPr>
            <p:ph type="title"/>
          </p:nvPr>
        </p:nvSpPr>
        <p:spPr/>
        <p:txBody>
          <a:bodyPr/>
          <a:lstStyle/>
          <a:p>
            <a:r>
              <a:rPr lang="en-US" b="1" dirty="0"/>
              <a:t>MTSS &amp; TIC</a:t>
            </a:r>
          </a:p>
        </p:txBody>
      </p:sp>
      <p:pic>
        <p:nvPicPr>
          <p:cNvPr id="8" name="Picture 7" descr="A three-tiered triangle is shown with the bottom in green, which says around 80% of students. The middle is yellow and says around 15% of students. The top is red and says around 5% of students.">
            <a:extLst>
              <a:ext uri="{FF2B5EF4-FFF2-40B4-BE49-F238E27FC236}">
                <a16:creationId xmlns:a16="http://schemas.microsoft.com/office/drawing/2014/main" id="{91156165-E918-784A-A690-F43A89002825}"/>
              </a:ext>
            </a:extLst>
          </p:cNvPr>
          <p:cNvPicPr>
            <a:picLocks noChangeAspect="1"/>
          </p:cNvPicPr>
          <p:nvPr/>
        </p:nvPicPr>
        <p:blipFill>
          <a:blip r:embed="rId2"/>
          <a:stretch>
            <a:fillRect/>
          </a:stretch>
        </p:blipFill>
        <p:spPr>
          <a:xfrm>
            <a:off x="839788" y="1942836"/>
            <a:ext cx="3444771" cy="4801127"/>
          </a:xfrm>
          <a:prstGeom prst="rect">
            <a:avLst/>
          </a:prstGeom>
        </p:spPr>
      </p:pic>
      <p:sp>
        <p:nvSpPr>
          <p:cNvPr id="9" name="Left-Right Arrow 8" descr="A large blue arrow that points both up and down is next to a three-tiered triangle. Inside the blue arrow it says trauma informed care.">
            <a:extLst>
              <a:ext uri="{FF2B5EF4-FFF2-40B4-BE49-F238E27FC236}">
                <a16:creationId xmlns:a16="http://schemas.microsoft.com/office/drawing/2014/main" id="{7F245086-0968-8049-ADAB-149DA97E5C7C}"/>
              </a:ext>
            </a:extLst>
          </p:cNvPr>
          <p:cNvSpPr/>
          <p:nvPr/>
        </p:nvSpPr>
        <p:spPr>
          <a:xfrm rot="16200000">
            <a:off x="2827818" y="3554543"/>
            <a:ext cx="4801127" cy="15777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Trauma Informed Care</a:t>
            </a:r>
          </a:p>
        </p:txBody>
      </p:sp>
      <p:sp>
        <p:nvSpPr>
          <p:cNvPr id="7" name="Content Placeholder 6" descr="A box is shown broken into three sections. At the bottom it is green and titled system wide practices. Below this title it says PBS and SEL to align with SPR, trauma informed lense, psychological first aid, 4 R's of trauma, and instructional programs on trauma/ resilience. In the middle it is yellow and titled small group treatments. Below this title it says CICO, social skills, trauma-informed groups, and SPR. At the top it is red and titled intensified individual interventions. Below the title it says FT-CBT, AT-CBT, FBAs, and BIPs.">
            <a:extLst>
              <a:ext uri="{FF2B5EF4-FFF2-40B4-BE49-F238E27FC236}">
                <a16:creationId xmlns:a16="http://schemas.microsoft.com/office/drawing/2014/main" id="{6844085D-57D8-E04B-9233-EF68012DA314}"/>
              </a:ext>
            </a:extLst>
          </p:cNvPr>
          <p:cNvSpPr>
            <a:spLocks noGrp="1"/>
          </p:cNvSpPr>
          <p:nvPr>
            <p:ph sz="quarter" idx="4"/>
          </p:nvPr>
        </p:nvSpPr>
        <p:spPr>
          <a:xfrm>
            <a:off x="6172200" y="1942836"/>
            <a:ext cx="5183188" cy="4801127"/>
          </a:xfrm>
          <a:gradFill>
            <a:gsLst>
              <a:gs pos="23000">
                <a:srgbClr val="FFFF00">
                  <a:alpha val="55000"/>
                </a:srgbClr>
              </a:gs>
              <a:gs pos="0">
                <a:srgbClr val="C00000">
                  <a:alpha val="50000"/>
                </a:srgbClr>
              </a:gs>
              <a:gs pos="100000">
                <a:srgbClr val="00B050">
                  <a:alpha val="60000"/>
                </a:srgbClr>
              </a:gs>
            </a:gsLst>
            <a:lin ang="5400000" scaled="1"/>
          </a:gradFill>
        </p:spPr>
        <p:txBody>
          <a:bodyPr>
            <a:normAutofit fontScale="85000" lnSpcReduction="20000"/>
          </a:bodyPr>
          <a:lstStyle/>
          <a:p>
            <a:pPr marL="0" indent="0">
              <a:buNone/>
            </a:pPr>
            <a:r>
              <a:rPr lang="en-US" b="1" dirty="0"/>
              <a:t>Intensified Individual Interventions</a:t>
            </a:r>
          </a:p>
          <a:p>
            <a:r>
              <a:rPr lang="en-US" sz="2000" dirty="0"/>
              <a:t>TF-CBT, AF-CBT</a:t>
            </a:r>
          </a:p>
          <a:p>
            <a:r>
              <a:rPr lang="en-US" sz="2000" dirty="0"/>
              <a:t>FBAs and BIPS</a:t>
            </a:r>
          </a:p>
          <a:p>
            <a:pPr marL="0" indent="0">
              <a:buNone/>
            </a:pPr>
            <a:endParaRPr lang="en-US" sz="2000" dirty="0">
              <a:solidFill>
                <a:srgbClr val="C00000"/>
              </a:solidFill>
            </a:endParaRPr>
          </a:p>
          <a:p>
            <a:pPr marL="0" indent="0">
              <a:buNone/>
            </a:pPr>
            <a:r>
              <a:rPr lang="en-US" b="1" dirty="0"/>
              <a:t>Small Group Treatments</a:t>
            </a:r>
          </a:p>
          <a:p>
            <a:r>
              <a:rPr lang="en-US" sz="2000" dirty="0"/>
              <a:t>CICO, Social Skills</a:t>
            </a:r>
          </a:p>
          <a:p>
            <a:r>
              <a:rPr lang="en-US" sz="2000" dirty="0"/>
              <a:t>Trauma-informed groups</a:t>
            </a:r>
          </a:p>
          <a:p>
            <a:r>
              <a:rPr lang="en-US" sz="2000" dirty="0"/>
              <a:t>SPR</a:t>
            </a:r>
          </a:p>
          <a:p>
            <a:pPr marL="0" indent="0">
              <a:buNone/>
            </a:pPr>
            <a:endParaRPr lang="en-US" dirty="0"/>
          </a:p>
          <a:p>
            <a:pPr marL="0" indent="0">
              <a:buNone/>
            </a:pPr>
            <a:r>
              <a:rPr lang="en-US" b="1" dirty="0"/>
              <a:t>System Wide practices</a:t>
            </a:r>
          </a:p>
          <a:p>
            <a:r>
              <a:rPr lang="en-US" sz="2400" dirty="0"/>
              <a:t>PBS &amp; SEL </a:t>
            </a:r>
            <a:r>
              <a:rPr lang="en-US" sz="2400" dirty="0">
                <a:sym typeface="Wingdings" pitchFamily="2" charset="2"/>
              </a:rPr>
              <a:t> Align with SPR</a:t>
            </a:r>
            <a:endParaRPr lang="en-US" sz="2400" dirty="0"/>
          </a:p>
          <a:p>
            <a:r>
              <a:rPr lang="en-US" sz="2400" dirty="0"/>
              <a:t>Trauma Informed Lens</a:t>
            </a:r>
          </a:p>
          <a:p>
            <a:r>
              <a:rPr lang="en-US" sz="2400" dirty="0"/>
              <a:t>Psychological First Aid, 4 R’s of Trauma, Instructional Programs on trauma/resilience</a:t>
            </a:r>
          </a:p>
        </p:txBody>
      </p:sp>
      <p:sp>
        <p:nvSpPr>
          <p:cNvPr id="10" name="Down Arrow 9" descr="Above the three-tiered box is a large blue arrow pointing down. Inside it says trauma focused treatments.">
            <a:extLst>
              <a:ext uri="{FF2B5EF4-FFF2-40B4-BE49-F238E27FC236}">
                <a16:creationId xmlns:a16="http://schemas.microsoft.com/office/drawing/2014/main" id="{A3399B29-FEF5-C94C-9200-457FFD75F820}"/>
              </a:ext>
            </a:extLst>
          </p:cNvPr>
          <p:cNvSpPr/>
          <p:nvPr/>
        </p:nvSpPr>
        <p:spPr>
          <a:xfrm>
            <a:off x="6017237" y="171450"/>
            <a:ext cx="5107963" cy="1788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Trauma Focused Treatments</a:t>
            </a:r>
          </a:p>
        </p:txBody>
      </p:sp>
    </p:spTree>
    <p:extLst>
      <p:ext uri="{BB962C8B-B14F-4D97-AF65-F5344CB8AC3E}">
        <p14:creationId xmlns:p14="http://schemas.microsoft.com/office/powerpoint/2010/main" val="263251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463A-CE05-FF42-94E5-D97B5772BC96}"/>
              </a:ext>
            </a:extLst>
          </p:cNvPr>
          <p:cNvSpPr>
            <a:spLocks noGrp="1"/>
          </p:cNvSpPr>
          <p:nvPr>
            <p:ph type="title"/>
          </p:nvPr>
        </p:nvSpPr>
        <p:spPr/>
        <p:txBody>
          <a:bodyPr/>
          <a:lstStyle/>
          <a:p>
            <a:r>
              <a:rPr lang="en-US" b="1" dirty="0"/>
              <a:t>MTSS &amp; TIC</a:t>
            </a:r>
          </a:p>
        </p:txBody>
      </p:sp>
      <p:pic>
        <p:nvPicPr>
          <p:cNvPr id="3" name="Picture 2" descr="A three-tiered triangle is shown with layers. The universal layer is green; it is the biggest layer. The next biggest layer is yellow and targeted. The smallest layer is at the top and is red and intensive.">
            <a:extLst>
              <a:ext uri="{FF2B5EF4-FFF2-40B4-BE49-F238E27FC236}">
                <a16:creationId xmlns:a16="http://schemas.microsoft.com/office/drawing/2014/main" id="{C2EA7369-2264-7204-E5CE-641DDA1CBA3B}"/>
              </a:ext>
            </a:extLst>
          </p:cNvPr>
          <p:cNvPicPr>
            <a:picLocks noChangeAspect="1"/>
          </p:cNvPicPr>
          <p:nvPr/>
        </p:nvPicPr>
        <p:blipFill>
          <a:blip r:embed="rId2"/>
          <a:stretch>
            <a:fillRect/>
          </a:stretch>
        </p:blipFill>
        <p:spPr>
          <a:xfrm>
            <a:off x="215900" y="2211915"/>
            <a:ext cx="6738891" cy="3526896"/>
          </a:xfrm>
          <a:prstGeom prst="rect">
            <a:avLst/>
          </a:prstGeom>
        </p:spPr>
      </p:pic>
      <p:sp>
        <p:nvSpPr>
          <p:cNvPr id="9" name="Left-Right Arrow 8" descr="A large blue arrow that points both up and down. Inside the blue arrow it says trauma informed care. This arrow is faded and set behind the three-tiered triangle shown with layers.">
            <a:extLst>
              <a:ext uri="{FF2B5EF4-FFF2-40B4-BE49-F238E27FC236}">
                <a16:creationId xmlns:a16="http://schemas.microsoft.com/office/drawing/2014/main" id="{7F245086-0968-8049-ADAB-149DA97E5C7C}"/>
              </a:ext>
            </a:extLst>
          </p:cNvPr>
          <p:cNvSpPr/>
          <p:nvPr/>
        </p:nvSpPr>
        <p:spPr>
          <a:xfrm rot="16200000">
            <a:off x="2827818" y="3554543"/>
            <a:ext cx="4801127" cy="1577711"/>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Trauma Informed Care</a:t>
            </a:r>
          </a:p>
        </p:txBody>
      </p:sp>
      <p:sp>
        <p:nvSpPr>
          <p:cNvPr id="7" name="Content Placeholder 6" descr="A box is shown broken into three sections. At the bottom it is green and titled system wide practices. Below this title it says PBS and SEL to align with SPR, trauma informed lense, psychological first aid, 4 R's of trauma, and instructional programs on trauma/ resilience. In the middle it is yellow and titled small group treatments. Below this title it says CICO, social skills, trauma-informed groups, and SPR. At the top it is red and titled intensified individual interventions. Below the title it says FT-CBT, AT-CBT, FBAs, and BIPs.">
            <a:extLst>
              <a:ext uri="{FF2B5EF4-FFF2-40B4-BE49-F238E27FC236}">
                <a16:creationId xmlns:a16="http://schemas.microsoft.com/office/drawing/2014/main" id="{6844085D-57D8-E04B-9233-EF68012DA314}"/>
              </a:ext>
            </a:extLst>
          </p:cNvPr>
          <p:cNvSpPr>
            <a:spLocks noGrp="1"/>
          </p:cNvSpPr>
          <p:nvPr>
            <p:ph sz="quarter" idx="4"/>
          </p:nvPr>
        </p:nvSpPr>
        <p:spPr>
          <a:xfrm>
            <a:off x="6172200" y="1942836"/>
            <a:ext cx="5183188" cy="4801127"/>
          </a:xfrm>
          <a:gradFill>
            <a:gsLst>
              <a:gs pos="23000">
                <a:srgbClr val="FFFF00">
                  <a:alpha val="55000"/>
                </a:srgbClr>
              </a:gs>
              <a:gs pos="0">
                <a:srgbClr val="C00000">
                  <a:alpha val="50000"/>
                </a:srgbClr>
              </a:gs>
              <a:gs pos="100000">
                <a:srgbClr val="00B050">
                  <a:alpha val="60000"/>
                </a:srgbClr>
              </a:gs>
            </a:gsLst>
            <a:lin ang="5400000" scaled="1"/>
          </a:gradFill>
        </p:spPr>
        <p:txBody>
          <a:bodyPr>
            <a:normAutofit fontScale="85000" lnSpcReduction="20000"/>
          </a:bodyPr>
          <a:lstStyle/>
          <a:p>
            <a:pPr marL="0" indent="0">
              <a:buNone/>
            </a:pPr>
            <a:r>
              <a:rPr lang="en-US" b="1" dirty="0"/>
              <a:t>Intensified Individual Interventions</a:t>
            </a:r>
          </a:p>
          <a:p>
            <a:r>
              <a:rPr lang="en-US" sz="2000" dirty="0"/>
              <a:t>TF-CBT, AF-CBT</a:t>
            </a:r>
          </a:p>
          <a:p>
            <a:r>
              <a:rPr lang="en-US" sz="2000" dirty="0"/>
              <a:t>FBAs and BIPS</a:t>
            </a:r>
          </a:p>
          <a:p>
            <a:pPr marL="0" indent="0">
              <a:buNone/>
            </a:pPr>
            <a:endParaRPr lang="en-US" sz="2000" dirty="0">
              <a:solidFill>
                <a:srgbClr val="C00000"/>
              </a:solidFill>
            </a:endParaRPr>
          </a:p>
          <a:p>
            <a:pPr marL="0" indent="0">
              <a:buNone/>
            </a:pPr>
            <a:r>
              <a:rPr lang="en-US" b="1" dirty="0"/>
              <a:t>Small Group Treatments</a:t>
            </a:r>
          </a:p>
          <a:p>
            <a:r>
              <a:rPr lang="en-US" sz="2000" dirty="0"/>
              <a:t>CICO, Social Skills</a:t>
            </a:r>
          </a:p>
          <a:p>
            <a:r>
              <a:rPr lang="en-US" sz="2000" dirty="0"/>
              <a:t>Trauma-informed groups</a:t>
            </a:r>
          </a:p>
          <a:p>
            <a:r>
              <a:rPr lang="en-US" sz="2000" dirty="0"/>
              <a:t>SPR</a:t>
            </a:r>
          </a:p>
          <a:p>
            <a:pPr marL="0" indent="0">
              <a:buNone/>
            </a:pPr>
            <a:endParaRPr lang="en-US" dirty="0"/>
          </a:p>
          <a:p>
            <a:pPr marL="0" indent="0">
              <a:buNone/>
            </a:pPr>
            <a:r>
              <a:rPr lang="en-US" b="1" dirty="0"/>
              <a:t>System Wide practices</a:t>
            </a:r>
          </a:p>
          <a:p>
            <a:r>
              <a:rPr lang="en-US" sz="2400" dirty="0"/>
              <a:t>PBS &amp; SEL </a:t>
            </a:r>
            <a:r>
              <a:rPr lang="en-US" sz="2400" dirty="0">
                <a:sym typeface="Wingdings" pitchFamily="2" charset="2"/>
              </a:rPr>
              <a:t> Align with SPR</a:t>
            </a:r>
            <a:endParaRPr lang="en-US" sz="2400" dirty="0"/>
          </a:p>
          <a:p>
            <a:r>
              <a:rPr lang="en-US" sz="2400" dirty="0"/>
              <a:t>Trauma Informed Lens</a:t>
            </a:r>
          </a:p>
          <a:p>
            <a:r>
              <a:rPr lang="en-US" sz="2400" dirty="0"/>
              <a:t>Psychological First Aid, 4 R’s of Trauma, Instructional Programs on trauma/resilience</a:t>
            </a:r>
          </a:p>
        </p:txBody>
      </p:sp>
      <p:sp>
        <p:nvSpPr>
          <p:cNvPr id="10" name="Down Arrow 9" descr="Above the three-tiered box is a large, faded, blue arrow pointing down. Inside it says trauma focused treatments.  ">
            <a:extLst>
              <a:ext uri="{FF2B5EF4-FFF2-40B4-BE49-F238E27FC236}">
                <a16:creationId xmlns:a16="http://schemas.microsoft.com/office/drawing/2014/main" id="{A3399B29-FEF5-C94C-9200-457FFD75F820}"/>
              </a:ext>
            </a:extLst>
          </p:cNvPr>
          <p:cNvSpPr/>
          <p:nvPr/>
        </p:nvSpPr>
        <p:spPr>
          <a:xfrm>
            <a:off x="6017237" y="171450"/>
            <a:ext cx="5107963" cy="1788318"/>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Trauma Focused Treatments</a:t>
            </a:r>
          </a:p>
        </p:txBody>
      </p:sp>
    </p:spTree>
    <p:extLst>
      <p:ext uri="{BB962C8B-B14F-4D97-AF65-F5344CB8AC3E}">
        <p14:creationId xmlns:p14="http://schemas.microsoft.com/office/powerpoint/2010/main" val="3880106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Universal, System-Wide Supports (Tier 1)</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solidFill>
            <a:schemeClr val="accent6">
              <a:lumMod val="40000"/>
              <a:lumOff val="60000"/>
            </a:schemeClr>
          </a:solidFill>
        </p:spPr>
        <p:txBody>
          <a:bodyPr>
            <a:normAutofit/>
          </a:bodyPr>
          <a:lstStyle/>
          <a:p>
            <a:r>
              <a:rPr lang="en-US" sz="3600" dirty="0"/>
              <a:t>Trauma-informed Lens</a:t>
            </a:r>
          </a:p>
          <a:p>
            <a:pPr lvl="1"/>
            <a:r>
              <a:rPr lang="en-US" sz="3200" dirty="0"/>
              <a:t>Trauma-informed teaching</a:t>
            </a:r>
          </a:p>
          <a:p>
            <a:r>
              <a:rPr lang="en-US" sz="3600" dirty="0"/>
              <a:t>Psychoeducation- Trauma 101</a:t>
            </a:r>
          </a:p>
          <a:p>
            <a:r>
              <a:rPr lang="en-US" sz="3600" dirty="0"/>
              <a:t>PBS &amp; SEL</a:t>
            </a:r>
          </a:p>
          <a:p>
            <a:r>
              <a:rPr lang="en-US" sz="3600" dirty="0"/>
              <a:t>Psychological First Aid</a:t>
            </a:r>
          </a:p>
        </p:txBody>
      </p:sp>
      <p:sp>
        <p:nvSpPr>
          <p:cNvPr id="4" name="Left Arrow 3">
            <a:hlinkClick r:id="rId2" action="ppaction://hlinksldjump"/>
            <a:extLst>
              <a:ext uri="{FF2B5EF4-FFF2-40B4-BE49-F238E27FC236}">
                <a16:creationId xmlns:a16="http://schemas.microsoft.com/office/drawing/2014/main" id="{85E48817-77CE-EEBB-578E-1C9382B29844}"/>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1951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1366-EDAD-E14D-AC4A-12B030B083D4}"/>
              </a:ext>
            </a:extLst>
          </p:cNvPr>
          <p:cNvSpPr>
            <a:spLocks noGrp="1"/>
          </p:cNvSpPr>
          <p:nvPr>
            <p:ph type="title"/>
          </p:nvPr>
        </p:nvSpPr>
        <p:spPr>
          <a:solidFill>
            <a:srgbClr val="00B050"/>
          </a:solidFill>
        </p:spPr>
        <p:txBody>
          <a:bodyPr/>
          <a:lstStyle/>
          <a:p>
            <a:r>
              <a:rPr lang="en-US" b="1" dirty="0"/>
              <a:t>Changing Our Lens</a:t>
            </a:r>
          </a:p>
        </p:txBody>
      </p:sp>
      <p:sp>
        <p:nvSpPr>
          <p:cNvPr id="3" name="Content Placeholder 2">
            <a:extLst>
              <a:ext uri="{FF2B5EF4-FFF2-40B4-BE49-F238E27FC236}">
                <a16:creationId xmlns:a16="http://schemas.microsoft.com/office/drawing/2014/main" id="{B5E1FBA5-E21E-B54F-9CDF-7DCA30B5DE3E}"/>
              </a:ext>
            </a:extLst>
          </p:cNvPr>
          <p:cNvSpPr>
            <a:spLocks noGrp="1"/>
          </p:cNvSpPr>
          <p:nvPr>
            <p:ph idx="1"/>
          </p:nvPr>
        </p:nvSpPr>
        <p:spPr>
          <a:xfrm>
            <a:off x="838200" y="2187575"/>
            <a:ext cx="5334000" cy="3470275"/>
          </a:xfrm>
          <a:solidFill>
            <a:schemeClr val="accent6">
              <a:lumMod val="40000"/>
              <a:lumOff val="60000"/>
            </a:schemeClr>
          </a:solidFill>
        </p:spPr>
        <p:txBody>
          <a:bodyPr>
            <a:normAutofit lnSpcReduction="10000"/>
          </a:bodyPr>
          <a:lstStyle/>
          <a:p>
            <a:pPr marL="0" indent="0">
              <a:buNone/>
            </a:pPr>
            <a:r>
              <a:rPr lang="en-US" b="1" dirty="0"/>
              <a:t>Trauma Informed Lens</a:t>
            </a:r>
            <a:endParaRPr lang="en-US" dirty="0"/>
          </a:p>
          <a:p>
            <a:r>
              <a:rPr lang="en-US" dirty="0"/>
              <a:t>Shifting from “what’s wrong with you” to “what happened?” “How can I help?”</a:t>
            </a:r>
          </a:p>
          <a:p>
            <a:endParaRPr lang="en-US" dirty="0"/>
          </a:p>
          <a:p>
            <a:r>
              <a:rPr lang="en-US" dirty="0"/>
              <a:t>From “discipline problems” to “social emotional learning challenges”</a:t>
            </a:r>
          </a:p>
          <a:p>
            <a:endParaRPr lang="en-US" dirty="0"/>
          </a:p>
          <a:p>
            <a:endParaRPr lang="en-US" dirty="0"/>
          </a:p>
          <a:p>
            <a:endParaRPr lang="en-US" dirty="0"/>
          </a:p>
        </p:txBody>
      </p:sp>
      <p:pic>
        <p:nvPicPr>
          <p:cNvPr id="5" name="Picture 4" descr="Rose colored sunglasses are being held out so the point of view of the photo is looking through them. Beyond the glasses you can see a blurry sunset at a beach.">
            <a:extLst>
              <a:ext uri="{FF2B5EF4-FFF2-40B4-BE49-F238E27FC236}">
                <a16:creationId xmlns:a16="http://schemas.microsoft.com/office/drawing/2014/main" id="{277071D6-04E8-6640-AEFC-98D5EE9DBF6F}"/>
              </a:ext>
            </a:extLst>
          </p:cNvPr>
          <p:cNvPicPr>
            <a:picLocks noChangeAspect="1"/>
          </p:cNvPicPr>
          <p:nvPr/>
        </p:nvPicPr>
        <p:blipFill>
          <a:blip r:embed="rId2"/>
          <a:stretch>
            <a:fillRect/>
          </a:stretch>
        </p:blipFill>
        <p:spPr>
          <a:xfrm>
            <a:off x="6353175" y="2187575"/>
            <a:ext cx="5000625" cy="3470276"/>
          </a:xfrm>
          <a:prstGeom prst="rect">
            <a:avLst/>
          </a:prstGeom>
        </p:spPr>
      </p:pic>
    </p:spTree>
    <p:extLst>
      <p:ext uri="{BB962C8B-B14F-4D97-AF65-F5344CB8AC3E}">
        <p14:creationId xmlns:p14="http://schemas.microsoft.com/office/powerpoint/2010/main" val="269481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TIC</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solidFill>
            <a:schemeClr val="accent6">
              <a:lumMod val="40000"/>
              <a:lumOff val="60000"/>
            </a:schemeClr>
          </a:solidFill>
        </p:spPr>
        <p:txBody>
          <a:bodyPr>
            <a:normAutofit/>
          </a:bodyPr>
          <a:lstStyle/>
          <a:p>
            <a:pPr marL="0" indent="0">
              <a:buNone/>
            </a:pPr>
            <a:r>
              <a:rPr lang="en-US" sz="3600" b="1" dirty="0"/>
              <a:t>Trauma-informed teaching </a:t>
            </a:r>
            <a:r>
              <a:rPr lang="en-US" sz="3600" dirty="0"/>
              <a:t>recognizes the frequency and classroom impacts of childhood trauma, focuses on relationship building and emotional regulation instruction instead of punishment, and emotional safety and consistency, and tries to support the “whole student” in the classroom. </a:t>
            </a:r>
          </a:p>
        </p:txBody>
      </p:sp>
    </p:spTree>
    <p:extLst>
      <p:ext uri="{BB962C8B-B14F-4D97-AF65-F5344CB8AC3E}">
        <p14:creationId xmlns:p14="http://schemas.microsoft.com/office/powerpoint/2010/main" val="1645314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Psychoeducation (Trauma 101)</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solidFill>
            <a:schemeClr val="accent6">
              <a:lumMod val="40000"/>
              <a:lumOff val="60000"/>
            </a:schemeClr>
          </a:solidFill>
        </p:spPr>
        <p:txBody>
          <a:bodyPr>
            <a:normAutofit/>
          </a:bodyPr>
          <a:lstStyle/>
          <a:p>
            <a:pPr marL="0" indent="0">
              <a:buNone/>
            </a:pPr>
            <a:r>
              <a:rPr lang="en-US" sz="4000" dirty="0"/>
              <a:t>Communicating the basic information around trauma, what is it? How to spot it (in yourself or others) and what you can do about it.</a:t>
            </a:r>
          </a:p>
          <a:p>
            <a:pPr marL="0" indent="0" algn="ctr">
              <a:buNone/>
            </a:pPr>
            <a:endParaRPr lang="en-US" sz="4000" b="1" dirty="0"/>
          </a:p>
          <a:p>
            <a:pPr marL="0" indent="0" algn="ctr">
              <a:buNone/>
            </a:pPr>
            <a:r>
              <a:rPr lang="en-US" sz="4000" b="1" dirty="0">
                <a:hlinkClick r:id="rId2"/>
              </a:rPr>
              <a:t>https://www.youtube.com/watch?v=KoqaUANGvpA&amp;t=280s</a:t>
            </a:r>
            <a:endParaRPr lang="en-US" sz="4000" b="1" dirty="0"/>
          </a:p>
          <a:p>
            <a:pPr marL="0" indent="0" algn="ctr">
              <a:buNone/>
            </a:pPr>
            <a:endParaRPr lang="en-US" sz="3600" dirty="0">
              <a:solidFill>
                <a:schemeClr val="accent1"/>
              </a:solidFill>
            </a:endParaRPr>
          </a:p>
        </p:txBody>
      </p:sp>
    </p:spTree>
    <p:extLst>
      <p:ext uri="{BB962C8B-B14F-4D97-AF65-F5344CB8AC3E}">
        <p14:creationId xmlns:p14="http://schemas.microsoft.com/office/powerpoint/2010/main" val="3202678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3 E’s: Events, Experiences, Effects</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xfrm>
            <a:off x="838200" y="2569629"/>
            <a:ext cx="3274742" cy="3712542"/>
          </a:xfrm>
          <a:solidFill>
            <a:schemeClr val="accent6">
              <a:lumMod val="60000"/>
              <a:lumOff val="40000"/>
            </a:schemeClr>
          </a:solidFill>
        </p:spPr>
        <p:txBody>
          <a:bodyPr>
            <a:noAutofit/>
          </a:bodyPr>
          <a:lstStyle/>
          <a:p>
            <a:pPr marL="0" indent="0">
              <a:buNone/>
            </a:pPr>
            <a:r>
              <a:rPr lang="en-US" sz="1900" b="1" dirty="0"/>
              <a:t>Event </a:t>
            </a:r>
            <a:r>
              <a:rPr lang="en-US" sz="1900" dirty="0"/>
              <a:t>and circumstances may include the actual or extreme threat of physical or psychological harm (i.e. natural disasters, violence, etc.) or severe, life-threatening neglect for a child that imperils healthy development. </a:t>
            </a:r>
            <a:endParaRPr lang="en-US" sz="1900" dirty="0">
              <a:effectLst/>
            </a:endParaRPr>
          </a:p>
        </p:txBody>
      </p:sp>
      <p:sp>
        <p:nvSpPr>
          <p:cNvPr id="4" name="Rectangle 3">
            <a:extLst>
              <a:ext uri="{FF2B5EF4-FFF2-40B4-BE49-F238E27FC236}">
                <a16:creationId xmlns:a16="http://schemas.microsoft.com/office/drawing/2014/main" id="{58CD5028-B423-8F49-8803-58451E9A03F3}"/>
              </a:ext>
            </a:extLst>
          </p:cNvPr>
          <p:cNvSpPr/>
          <p:nvPr/>
        </p:nvSpPr>
        <p:spPr>
          <a:xfrm>
            <a:off x="2310161" y="6576953"/>
            <a:ext cx="7571678" cy="261610"/>
          </a:xfrm>
          <a:prstGeom prst="rect">
            <a:avLst/>
          </a:prstGeom>
        </p:spPr>
        <p:txBody>
          <a:bodyPr wrap="square">
            <a:spAutoFit/>
          </a:bodyPr>
          <a:lstStyle/>
          <a:p>
            <a:pPr algn="ctr"/>
            <a:r>
              <a:rPr lang="en-US" sz="1100" dirty="0"/>
              <a:t>https://</a:t>
            </a:r>
            <a:r>
              <a:rPr lang="en-US" sz="1100" dirty="0" err="1"/>
              <a:t>store.samhsa.gov</a:t>
            </a:r>
            <a:r>
              <a:rPr lang="en-US" sz="1100" dirty="0"/>
              <a:t>/sites/default/files/d7/</a:t>
            </a:r>
            <a:r>
              <a:rPr lang="en-US" sz="1100" dirty="0" err="1"/>
              <a:t>priv</a:t>
            </a:r>
            <a:r>
              <a:rPr lang="en-US" sz="1100" dirty="0"/>
              <a:t>/sma14-4884.pdf</a:t>
            </a:r>
          </a:p>
        </p:txBody>
      </p:sp>
      <p:sp>
        <p:nvSpPr>
          <p:cNvPr id="5" name="Content Placeholder 2">
            <a:extLst>
              <a:ext uri="{FF2B5EF4-FFF2-40B4-BE49-F238E27FC236}">
                <a16:creationId xmlns:a16="http://schemas.microsoft.com/office/drawing/2014/main" id="{146E6139-32E4-C042-B2AC-FAE818B29C73}"/>
              </a:ext>
            </a:extLst>
          </p:cNvPr>
          <p:cNvSpPr txBox="1">
            <a:spLocks/>
          </p:cNvSpPr>
          <p:nvPr/>
        </p:nvSpPr>
        <p:spPr>
          <a:xfrm>
            <a:off x="4458629" y="2577605"/>
            <a:ext cx="3274742" cy="3712542"/>
          </a:xfrm>
          <a:prstGeom prst="rect">
            <a:avLst/>
          </a:prstGeom>
          <a:solidFill>
            <a:schemeClr val="accent6">
              <a:lumMod val="40000"/>
              <a:lumOff val="60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The individual’s </a:t>
            </a:r>
            <a:r>
              <a:rPr lang="en-US" sz="2000" b="1" dirty="0"/>
              <a:t>experience </a:t>
            </a:r>
            <a:r>
              <a:rPr lang="en-US" sz="2000" dirty="0"/>
              <a:t>of these events or circumstances helps to determine whether it</a:t>
            </a:r>
            <a:br>
              <a:rPr lang="en-US" sz="2000" dirty="0"/>
            </a:br>
            <a:r>
              <a:rPr lang="en-US" sz="2000" dirty="0"/>
              <a:t>is a traumatic event. A particular event may be experienced as traumatic for one individual and not for another (e.g., a child removed from an abusive home experiences this differently than their sibling; one refugee may experience fleeing one’s country differently from another refugee; one military veteran may experience deployment to a war zone as traumatic while another veteran is not similarly affected). </a:t>
            </a:r>
            <a:endParaRPr lang="en-US" dirty="0"/>
          </a:p>
        </p:txBody>
      </p:sp>
      <p:sp>
        <p:nvSpPr>
          <p:cNvPr id="6" name="Content Placeholder 2">
            <a:extLst>
              <a:ext uri="{FF2B5EF4-FFF2-40B4-BE49-F238E27FC236}">
                <a16:creationId xmlns:a16="http://schemas.microsoft.com/office/drawing/2014/main" id="{60D99004-8A11-8D4D-A96F-753D64C69687}"/>
              </a:ext>
            </a:extLst>
          </p:cNvPr>
          <p:cNvSpPr txBox="1">
            <a:spLocks/>
          </p:cNvSpPr>
          <p:nvPr/>
        </p:nvSpPr>
        <p:spPr>
          <a:xfrm>
            <a:off x="8099501" y="2569629"/>
            <a:ext cx="3274742" cy="3712542"/>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dirty="0"/>
              <a:t>The long-lasting adverse </a:t>
            </a:r>
            <a:r>
              <a:rPr lang="en-US" sz="1900" b="1" dirty="0"/>
              <a:t>effects </a:t>
            </a:r>
            <a:r>
              <a:rPr lang="en-US" sz="1900" dirty="0"/>
              <a:t>of the event are a critical component of trauma. These adverse effects may occur immediately or may have a delayed onset. The duration of the effects can be short to long term. </a:t>
            </a:r>
          </a:p>
        </p:txBody>
      </p:sp>
      <p:sp>
        <p:nvSpPr>
          <p:cNvPr id="7" name="Content Placeholder 2">
            <a:extLst>
              <a:ext uri="{FF2B5EF4-FFF2-40B4-BE49-F238E27FC236}">
                <a16:creationId xmlns:a16="http://schemas.microsoft.com/office/drawing/2014/main" id="{5E15FE6E-5C38-FA41-B1F3-4AC533909823}"/>
              </a:ext>
            </a:extLst>
          </p:cNvPr>
          <p:cNvSpPr txBox="1">
            <a:spLocks/>
          </p:cNvSpPr>
          <p:nvPr/>
        </p:nvSpPr>
        <p:spPr>
          <a:xfrm>
            <a:off x="817757" y="1966871"/>
            <a:ext cx="3274742" cy="460917"/>
          </a:xfrm>
          <a:prstGeom prst="rect">
            <a:avLst/>
          </a:prstGeom>
          <a:solidFill>
            <a:schemeClr val="accent6">
              <a:lumMod val="60000"/>
              <a:lumOff val="4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EVENT</a:t>
            </a:r>
          </a:p>
        </p:txBody>
      </p:sp>
      <p:sp>
        <p:nvSpPr>
          <p:cNvPr id="8" name="Content Placeholder 2">
            <a:extLst>
              <a:ext uri="{FF2B5EF4-FFF2-40B4-BE49-F238E27FC236}">
                <a16:creationId xmlns:a16="http://schemas.microsoft.com/office/drawing/2014/main" id="{D3E7D16C-62FD-6142-AA12-5CF3A5B9C1B0}"/>
              </a:ext>
            </a:extLst>
          </p:cNvPr>
          <p:cNvSpPr txBox="1">
            <a:spLocks/>
          </p:cNvSpPr>
          <p:nvPr/>
        </p:nvSpPr>
        <p:spPr>
          <a:xfrm>
            <a:off x="4458629" y="1966870"/>
            <a:ext cx="3274742" cy="460917"/>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EXPERIENCE</a:t>
            </a:r>
          </a:p>
        </p:txBody>
      </p:sp>
      <p:sp>
        <p:nvSpPr>
          <p:cNvPr id="9" name="Content Placeholder 2">
            <a:extLst>
              <a:ext uri="{FF2B5EF4-FFF2-40B4-BE49-F238E27FC236}">
                <a16:creationId xmlns:a16="http://schemas.microsoft.com/office/drawing/2014/main" id="{FF75521C-619E-F340-A4A7-A2A544B6F3C7}"/>
              </a:ext>
            </a:extLst>
          </p:cNvPr>
          <p:cNvSpPr txBox="1">
            <a:spLocks/>
          </p:cNvSpPr>
          <p:nvPr/>
        </p:nvSpPr>
        <p:spPr>
          <a:xfrm>
            <a:off x="8079058" y="1966868"/>
            <a:ext cx="3274742" cy="460917"/>
          </a:xfrm>
          <a:prstGeom prst="rect">
            <a:avLst/>
          </a:prstGeom>
          <a:solidFill>
            <a:schemeClr val="accent6">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EFFECT</a:t>
            </a:r>
          </a:p>
        </p:txBody>
      </p:sp>
    </p:spTree>
    <p:extLst>
      <p:ext uri="{BB962C8B-B14F-4D97-AF65-F5344CB8AC3E}">
        <p14:creationId xmlns:p14="http://schemas.microsoft.com/office/powerpoint/2010/main" val="153039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C472B-62F7-C548-9C46-EA5984F433AF}"/>
              </a:ext>
            </a:extLst>
          </p:cNvPr>
          <p:cNvSpPr>
            <a:spLocks noGrp="1"/>
          </p:cNvSpPr>
          <p:nvPr>
            <p:ph type="title"/>
          </p:nvPr>
        </p:nvSpPr>
        <p:spPr/>
        <p:txBody>
          <a:bodyPr/>
          <a:lstStyle/>
          <a:p>
            <a:r>
              <a:rPr lang="en-US" b="1" dirty="0">
                <a:solidFill>
                  <a:schemeClr val="bg1"/>
                </a:solidFill>
              </a:rPr>
              <a:t>Prevalence</a:t>
            </a:r>
          </a:p>
        </p:txBody>
      </p:sp>
      <p:sp>
        <p:nvSpPr>
          <p:cNvPr id="3" name="Content Placeholder 2">
            <a:extLst>
              <a:ext uri="{FF2B5EF4-FFF2-40B4-BE49-F238E27FC236}">
                <a16:creationId xmlns:a16="http://schemas.microsoft.com/office/drawing/2014/main" id="{2B6096D1-B88A-3A42-9EDD-EC1B0A6A9C93}"/>
              </a:ext>
            </a:extLst>
          </p:cNvPr>
          <p:cNvSpPr>
            <a:spLocks noGrp="1"/>
          </p:cNvSpPr>
          <p:nvPr>
            <p:ph idx="1"/>
          </p:nvPr>
        </p:nvSpPr>
        <p:spPr>
          <a:xfrm>
            <a:off x="838200" y="1825625"/>
            <a:ext cx="6632643" cy="4351338"/>
          </a:xfrm>
        </p:spPr>
        <p:txBody>
          <a:bodyPr>
            <a:normAutofit/>
          </a:bodyPr>
          <a:lstStyle/>
          <a:p>
            <a:r>
              <a:rPr lang="en-US" dirty="0">
                <a:solidFill>
                  <a:schemeClr val="bg1"/>
                </a:solidFill>
              </a:rPr>
              <a:t>National prevalence surveys indicate that </a:t>
            </a:r>
            <a:r>
              <a:rPr lang="en-US" dirty="0">
                <a:solidFill>
                  <a:schemeClr val="accent2"/>
                </a:solidFill>
              </a:rPr>
              <a:t>13%</a:t>
            </a:r>
            <a:r>
              <a:rPr lang="en-US" dirty="0">
                <a:solidFill>
                  <a:schemeClr val="bg1"/>
                </a:solidFill>
              </a:rPr>
              <a:t> of all children experience </a:t>
            </a:r>
            <a:r>
              <a:rPr lang="en-US" dirty="0">
                <a:solidFill>
                  <a:schemeClr val="accent2"/>
                </a:solidFill>
              </a:rPr>
              <a:t>abuse</a:t>
            </a:r>
            <a:r>
              <a:rPr lang="en-US" dirty="0">
                <a:solidFill>
                  <a:schemeClr val="bg1"/>
                </a:solidFill>
              </a:rPr>
              <a:t> or </a:t>
            </a:r>
            <a:r>
              <a:rPr lang="en-US" dirty="0">
                <a:solidFill>
                  <a:schemeClr val="accent2"/>
                </a:solidFill>
              </a:rPr>
              <a:t>neglect</a:t>
            </a:r>
            <a:r>
              <a:rPr lang="en-US" dirty="0">
                <a:solidFill>
                  <a:schemeClr val="bg1"/>
                </a:solidFill>
              </a:rPr>
              <a:t> during the prior year with the lifetime prevalence (up to age 18) of approximately one in four</a:t>
            </a:r>
          </a:p>
          <a:p>
            <a:endParaRPr lang="en-US" dirty="0">
              <a:solidFill>
                <a:schemeClr val="bg1"/>
              </a:solidFill>
            </a:endParaRPr>
          </a:p>
          <a:p>
            <a:r>
              <a:rPr lang="en-US" dirty="0">
                <a:solidFill>
                  <a:schemeClr val="bg1"/>
                </a:solidFill>
              </a:rPr>
              <a:t>Data collected by state CPS agencies shows that </a:t>
            </a:r>
            <a:r>
              <a:rPr lang="en-US" dirty="0">
                <a:solidFill>
                  <a:schemeClr val="accent4"/>
                </a:solidFill>
              </a:rPr>
              <a:t>one in eight children </a:t>
            </a:r>
            <a:r>
              <a:rPr lang="en-US" dirty="0">
                <a:solidFill>
                  <a:schemeClr val="bg1"/>
                </a:solidFill>
              </a:rPr>
              <a:t>in the United States experience </a:t>
            </a:r>
            <a:r>
              <a:rPr lang="en-US" dirty="0">
                <a:solidFill>
                  <a:schemeClr val="accent4"/>
                </a:solidFill>
              </a:rPr>
              <a:t>substantiated maltreatment</a:t>
            </a:r>
            <a:r>
              <a:rPr lang="en-US" dirty="0">
                <a:solidFill>
                  <a:schemeClr val="bg1"/>
                </a:solidFill>
              </a:rPr>
              <a:t> by age 18</a:t>
            </a:r>
          </a:p>
        </p:txBody>
      </p:sp>
      <p:sp>
        <p:nvSpPr>
          <p:cNvPr id="4" name="Rectangle 3">
            <a:extLst>
              <a:ext uri="{FF2B5EF4-FFF2-40B4-BE49-F238E27FC236}">
                <a16:creationId xmlns:a16="http://schemas.microsoft.com/office/drawing/2014/main" id="{C812634C-F647-B541-8E40-F64DC8DFB12A}"/>
              </a:ext>
            </a:extLst>
          </p:cNvPr>
          <p:cNvSpPr/>
          <p:nvPr/>
        </p:nvSpPr>
        <p:spPr>
          <a:xfrm>
            <a:off x="2379470" y="6311900"/>
            <a:ext cx="7433060" cy="646331"/>
          </a:xfrm>
          <a:prstGeom prst="rect">
            <a:avLst/>
          </a:prstGeom>
        </p:spPr>
        <p:txBody>
          <a:bodyPr wrap="none">
            <a:spAutoFit/>
          </a:bodyPr>
          <a:lstStyle/>
          <a:p>
            <a:r>
              <a:rPr lang="en-US" dirty="0" err="1">
                <a:solidFill>
                  <a:srgbClr val="FFFF00"/>
                </a:solidFill>
              </a:rPr>
              <a:t>Finkelhor</a:t>
            </a:r>
            <a:r>
              <a:rPr lang="en-US" dirty="0">
                <a:solidFill>
                  <a:srgbClr val="FFFF00"/>
                </a:solidFill>
              </a:rPr>
              <a:t>, Turner, Shattuck, Hamby, &amp; </a:t>
            </a:r>
            <a:r>
              <a:rPr lang="en-US" dirty="0" err="1">
                <a:solidFill>
                  <a:srgbClr val="FFFF00"/>
                </a:solidFill>
              </a:rPr>
              <a:t>Kracke</a:t>
            </a:r>
            <a:r>
              <a:rPr lang="en-US" dirty="0">
                <a:solidFill>
                  <a:srgbClr val="FFFF00"/>
                </a:solidFill>
              </a:rPr>
              <a:t>, 2015; </a:t>
            </a:r>
            <a:r>
              <a:rPr lang="en-US" dirty="0" err="1">
                <a:solidFill>
                  <a:srgbClr val="FFFF00"/>
                </a:solidFill>
              </a:rPr>
              <a:t>Wildeman</a:t>
            </a:r>
            <a:r>
              <a:rPr lang="en-US" dirty="0">
                <a:solidFill>
                  <a:srgbClr val="FFFF00"/>
                </a:solidFill>
              </a:rPr>
              <a:t> et al., 2014 </a:t>
            </a:r>
          </a:p>
          <a:p>
            <a:r>
              <a:rPr lang="en-US" dirty="0">
                <a:solidFill>
                  <a:srgbClr val="FFFF00"/>
                </a:solidFill>
              </a:rPr>
              <a:t> </a:t>
            </a:r>
          </a:p>
        </p:txBody>
      </p:sp>
      <p:pic>
        <p:nvPicPr>
          <p:cNvPr id="6" name="Picture 5" descr="Black and white picture of a young child covering their face with their hands.">
            <a:extLst>
              <a:ext uri="{FF2B5EF4-FFF2-40B4-BE49-F238E27FC236}">
                <a16:creationId xmlns:a16="http://schemas.microsoft.com/office/drawing/2014/main" id="{8016652D-BCB6-A946-8FD6-3DBFD4A03C25}"/>
              </a:ext>
            </a:extLst>
          </p:cNvPr>
          <p:cNvPicPr>
            <a:picLocks noChangeAspect="1"/>
          </p:cNvPicPr>
          <p:nvPr/>
        </p:nvPicPr>
        <p:blipFill>
          <a:blip r:embed="rId2"/>
          <a:stretch>
            <a:fillRect/>
          </a:stretch>
        </p:blipFill>
        <p:spPr>
          <a:xfrm>
            <a:off x="7867514" y="1830488"/>
            <a:ext cx="3688945" cy="4256475"/>
          </a:xfrm>
          <a:prstGeom prst="rect">
            <a:avLst/>
          </a:prstGeom>
        </p:spPr>
      </p:pic>
    </p:spTree>
    <p:extLst>
      <p:ext uri="{BB962C8B-B14F-4D97-AF65-F5344CB8AC3E}">
        <p14:creationId xmlns:p14="http://schemas.microsoft.com/office/powerpoint/2010/main" val="64322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normAutofit/>
          </a:bodyPr>
          <a:lstStyle/>
          <a:p>
            <a:r>
              <a:rPr lang="en-US" b="1" dirty="0"/>
              <a:t>Tier 1: 4 R’s: Realize, Recognize, Respond and Resist re-traumatization</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xfrm>
            <a:off x="2564780" y="1825625"/>
            <a:ext cx="8789020" cy="973331"/>
          </a:xfrm>
          <a:solidFill>
            <a:schemeClr val="accent6"/>
          </a:solidFill>
        </p:spPr>
        <p:txBody>
          <a:bodyPr>
            <a:noAutofit/>
          </a:bodyPr>
          <a:lstStyle/>
          <a:p>
            <a:pPr marL="0" indent="0">
              <a:buNone/>
            </a:pPr>
            <a:r>
              <a:rPr lang="en-US" sz="1800" dirty="0"/>
              <a:t>All people at all levels of the organization or system have a basic </a:t>
            </a:r>
            <a:r>
              <a:rPr lang="en-US" sz="1800" b="1" dirty="0"/>
              <a:t>realization </a:t>
            </a:r>
            <a:r>
              <a:rPr lang="en-US" sz="1800" dirty="0"/>
              <a:t>about trauma and understand how trauma can affect families, groups, organizations, and communities as well as individuals. </a:t>
            </a:r>
          </a:p>
          <a:p>
            <a:pPr marL="0" indent="0" algn="ctr">
              <a:buNone/>
            </a:pPr>
            <a:endParaRPr lang="en-US" sz="1800" dirty="0"/>
          </a:p>
          <a:p>
            <a:pPr marL="0" indent="0" algn="ctr">
              <a:buNone/>
            </a:pPr>
            <a:endParaRPr lang="en-US" sz="1800" b="1" dirty="0"/>
          </a:p>
        </p:txBody>
      </p:sp>
      <p:sp>
        <p:nvSpPr>
          <p:cNvPr id="4" name="Content Placeholder 2">
            <a:extLst>
              <a:ext uri="{FF2B5EF4-FFF2-40B4-BE49-F238E27FC236}">
                <a16:creationId xmlns:a16="http://schemas.microsoft.com/office/drawing/2014/main" id="{AA23AD3F-B03D-E343-98B1-533438DBCD17}"/>
              </a:ext>
            </a:extLst>
          </p:cNvPr>
          <p:cNvSpPr txBox="1">
            <a:spLocks/>
          </p:cNvSpPr>
          <p:nvPr/>
        </p:nvSpPr>
        <p:spPr>
          <a:xfrm>
            <a:off x="838200" y="1825625"/>
            <a:ext cx="1603917" cy="973331"/>
          </a:xfrm>
          <a:prstGeom prst="rect">
            <a:avLst/>
          </a:prstGeom>
          <a:solidFill>
            <a:schemeClr val="accent6"/>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Realize</a:t>
            </a:r>
          </a:p>
        </p:txBody>
      </p:sp>
      <p:sp>
        <p:nvSpPr>
          <p:cNvPr id="5" name="Content Placeholder 2">
            <a:extLst>
              <a:ext uri="{FF2B5EF4-FFF2-40B4-BE49-F238E27FC236}">
                <a16:creationId xmlns:a16="http://schemas.microsoft.com/office/drawing/2014/main" id="{02BB9CFA-5BFA-0F4F-8676-992107875BDB}"/>
              </a:ext>
            </a:extLst>
          </p:cNvPr>
          <p:cNvSpPr txBox="1">
            <a:spLocks/>
          </p:cNvSpPr>
          <p:nvPr/>
        </p:nvSpPr>
        <p:spPr>
          <a:xfrm>
            <a:off x="2564780" y="2933894"/>
            <a:ext cx="8789020" cy="973332"/>
          </a:xfrm>
          <a:prstGeom prst="rect">
            <a:avLst/>
          </a:prstGeom>
          <a:solidFill>
            <a:schemeClr val="accent6">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People in the organization or system are also able to </a:t>
            </a:r>
            <a:r>
              <a:rPr lang="en-US" sz="1800" b="1" dirty="0"/>
              <a:t>recognize </a:t>
            </a:r>
            <a:r>
              <a:rPr lang="en-US" sz="1800" dirty="0"/>
              <a:t>the signs of trauma. These signs may be gender, age, or setting-specific and may be manifest by individuals seeking or providing services in these settings </a:t>
            </a:r>
          </a:p>
          <a:p>
            <a:pPr marL="0" indent="0" algn="ctr">
              <a:buFont typeface="Arial" panose="020B0604020202020204" pitchFamily="34" charset="0"/>
              <a:buNone/>
            </a:pPr>
            <a:endParaRPr lang="en-US" sz="1800" dirty="0"/>
          </a:p>
          <a:p>
            <a:pPr marL="0" indent="0" algn="ctr">
              <a:buFont typeface="Arial" panose="020B0604020202020204" pitchFamily="34" charset="0"/>
              <a:buNone/>
            </a:pPr>
            <a:endParaRPr lang="en-US" sz="1800" b="1" dirty="0"/>
          </a:p>
        </p:txBody>
      </p:sp>
      <p:sp>
        <p:nvSpPr>
          <p:cNvPr id="6" name="Content Placeholder 2">
            <a:extLst>
              <a:ext uri="{FF2B5EF4-FFF2-40B4-BE49-F238E27FC236}">
                <a16:creationId xmlns:a16="http://schemas.microsoft.com/office/drawing/2014/main" id="{FAEF9B2B-C8B3-DC40-BD43-0E955131CD29}"/>
              </a:ext>
            </a:extLst>
          </p:cNvPr>
          <p:cNvSpPr txBox="1">
            <a:spLocks/>
          </p:cNvSpPr>
          <p:nvPr/>
        </p:nvSpPr>
        <p:spPr>
          <a:xfrm>
            <a:off x="838200" y="2933894"/>
            <a:ext cx="1603917" cy="973332"/>
          </a:xfrm>
          <a:prstGeom prst="rect">
            <a:avLst/>
          </a:prstGeom>
          <a:solidFill>
            <a:schemeClr val="accent6">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Recognize</a:t>
            </a:r>
          </a:p>
        </p:txBody>
      </p:sp>
      <p:sp>
        <p:nvSpPr>
          <p:cNvPr id="7" name="Content Placeholder 2">
            <a:extLst>
              <a:ext uri="{FF2B5EF4-FFF2-40B4-BE49-F238E27FC236}">
                <a16:creationId xmlns:a16="http://schemas.microsoft.com/office/drawing/2014/main" id="{B6A8E3C3-7791-5045-8645-30CD268F5947}"/>
              </a:ext>
            </a:extLst>
          </p:cNvPr>
          <p:cNvSpPr txBox="1">
            <a:spLocks/>
          </p:cNvSpPr>
          <p:nvPr/>
        </p:nvSpPr>
        <p:spPr>
          <a:xfrm>
            <a:off x="2564780" y="4011669"/>
            <a:ext cx="8789020" cy="1181217"/>
          </a:xfrm>
          <a:prstGeom prst="rect">
            <a:avLst/>
          </a:prstGeom>
          <a:solidFill>
            <a:schemeClr val="accent6">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The program, organization, or system </a:t>
            </a:r>
            <a:r>
              <a:rPr lang="en-US" sz="1800" b="1" dirty="0"/>
              <a:t>responds </a:t>
            </a:r>
            <a:r>
              <a:rPr lang="en-US" sz="1800" dirty="0"/>
              <a:t>by applying the principles of a trauma-informed approach to all areas of functioning. The program, organization, or system integrates an understanding that the experience of traumatic events impacts all people involved, whether directly or indirectly. </a:t>
            </a:r>
          </a:p>
          <a:p>
            <a:pPr marL="0" indent="0" algn="ctr">
              <a:buFont typeface="Arial" panose="020B0604020202020204" pitchFamily="34" charset="0"/>
              <a:buNone/>
            </a:pPr>
            <a:endParaRPr lang="en-US" sz="1800" dirty="0"/>
          </a:p>
          <a:p>
            <a:pPr marL="0" indent="0" algn="ctr">
              <a:buFont typeface="Arial" panose="020B0604020202020204" pitchFamily="34" charset="0"/>
              <a:buNone/>
            </a:pPr>
            <a:endParaRPr lang="en-US" sz="1800" b="1" dirty="0"/>
          </a:p>
        </p:txBody>
      </p:sp>
      <p:sp>
        <p:nvSpPr>
          <p:cNvPr id="8" name="Content Placeholder 2">
            <a:extLst>
              <a:ext uri="{FF2B5EF4-FFF2-40B4-BE49-F238E27FC236}">
                <a16:creationId xmlns:a16="http://schemas.microsoft.com/office/drawing/2014/main" id="{8BA3CC2E-17CE-5A46-93F5-06861B2E73CB}"/>
              </a:ext>
            </a:extLst>
          </p:cNvPr>
          <p:cNvSpPr txBox="1">
            <a:spLocks/>
          </p:cNvSpPr>
          <p:nvPr/>
        </p:nvSpPr>
        <p:spPr>
          <a:xfrm>
            <a:off x="838200" y="4011669"/>
            <a:ext cx="1603917" cy="1181217"/>
          </a:xfrm>
          <a:prstGeom prst="rect">
            <a:avLst/>
          </a:prstGeom>
          <a:solidFill>
            <a:schemeClr val="accent6">
              <a:lumMod val="40000"/>
              <a:lumOff val="6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Respond</a:t>
            </a:r>
          </a:p>
        </p:txBody>
      </p:sp>
      <p:sp>
        <p:nvSpPr>
          <p:cNvPr id="9" name="Content Placeholder 2">
            <a:extLst>
              <a:ext uri="{FF2B5EF4-FFF2-40B4-BE49-F238E27FC236}">
                <a16:creationId xmlns:a16="http://schemas.microsoft.com/office/drawing/2014/main" id="{A5138361-AA7B-A644-A8D5-1680C729ABAC}"/>
              </a:ext>
            </a:extLst>
          </p:cNvPr>
          <p:cNvSpPr txBox="1">
            <a:spLocks/>
          </p:cNvSpPr>
          <p:nvPr/>
        </p:nvSpPr>
        <p:spPr>
          <a:xfrm>
            <a:off x="2564780" y="5320002"/>
            <a:ext cx="8789020" cy="1181218"/>
          </a:xfrm>
          <a:prstGeom prst="rect">
            <a:avLst/>
          </a:prstGeom>
          <a:solidFill>
            <a:schemeClr val="accent6">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 trauma-informed approach seeks to </a:t>
            </a:r>
            <a:r>
              <a:rPr lang="en-US" sz="1800" b="1" dirty="0"/>
              <a:t>resist re-traumatization </a:t>
            </a:r>
            <a:r>
              <a:rPr lang="en-US" sz="1800" dirty="0"/>
              <a:t>of clients as well as staff. Organizations often inadvertently create stressful or toxic environments that interfere with the recovery of individual, the well-being of staff and the fulfillment of the organizational mission </a:t>
            </a:r>
            <a:endParaRPr lang="en-US" sz="1800" dirty="0">
              <a:effectLst/>
            </a:endParaRPr>
          </a:p>
        </p:txBody>
      </p:sp>
      <p:sp>
        <p:nvSpPr>
          <p:cNvPr id="10" name="Content Placeholder 2">
            <a:extLst>
              <a:ext uri="{FF2B5EF4-FFF2-40B4-BE49-F238E27FC236}">
                <a16:creationId xmlns:a16="http://schemas.microsoft.com/office/drawing/2014/main" id="{4B83B699-562A-5E42-AAED-CAA0479E0655}"/>
              </a:ext>
            </a:extLst>
          </p:cNvPr>
          <p:cNvSpPr txBox="1">
            <a:spLocks/>
          </p:cNvSpPr>
          <p:nvPr/>
        </p:nvSpPr>
        <p:spPr>
          <a:xfrm>
            <a:off x="838200" y="5297329"/>
            <a:ext cx="1603917" cy="1181217"/>
          </a:xfrm>
          <a:prstGeom prst="rect">
            <a:avLst/>
          </a:prstGeom>
          <a:solidFill>
            <a:schemeClr val="accent6">
              <a:lumMod val="20000"/>
              <a:lumOff val="8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Resist Re-Traumatization</a:t>
            </a:r>
          </a:p>
        </p:txBody>
      </p:sp>
      <p:sp>
        <p:nvSpPr>
          <p:cNvPr id="11" name="Rectangle 10">
            <a:extLst>
              <a:ext uri="{FF2B5EF4-FFF2-40B4-BE49-F238E27FC236}">
                <a16:creationId xmlns:a16="http://schemas.microsoft.com/office/drawing/2014/main" id="{D134B6BF-889F-9048-8994-62FD329E8640}"/>
              </a:ext>
            </a:extLst>
          </p:cNvPr>
          <p:cNvSpPr/>
          <p:nvPr/>
        </p:nvSpPr>
        <p:spPr>
          <a:xfrm>
            <a:off x="2310161" y="6576953"/>
            <a:ext cx="7571678" cy="261610"/>
          </a:xfrm>
          <a:prstGeom prst="rect">
            <a:avLst/>
          </a:prstGeom>
        </p:spPr>
        <p:txBody>
          <a:bodyPr wrap="square">
            <a:spAutoFit/>
          </a:bodyPr>
          <a:lstStyle/>
          <a:p>
            <a:pPr algn="ctr"/>
            <a:r>
              <a:rPr lang="en-US" sz="1100" dirty="0"/>
              <a:t>https://</a:t>
            </a:r>
            <a:r>
              <a:rPr lang="en-US" sz="1100" dirty="0" err="1"/>
              <a:t>store.samhsa.gov</a:t>
            </a:r>
            <a:r>
              <a:rPr lang="en-US" sz="1100" dirty="0"/>
              <a:t>/sites/default/files/d7/</a:t>
            </a:r>
            <a:r>
              <a:rPr lang="en-US" sz="1100" dirty="0" err="1"/>
              <a:t>priv</a:t>
            </a:r>
            <a:r>
              <a:rPr lang="en-US" sz="1100" dirty="0"/>
              <a:t>/sma14-4884.pdf</a:t>
            </a:r>
          </a:p>
        </p:txBody>
      </p:sp>
    </p:spTree>
    <p:extLst>
      <p:ext uri="{BB962C8B-B14F-4D97-AF65-F5344CB8AC3E}">
        <p14:creationId xmlns:p14="http://schemas.microsoft.com/office/powerpoint/2010/main" val="317586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7"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5BB25-8D3B-D448-8F8D-98153FA955AD}"/>
              </a:ext>
            </a:extLst>
          </p:cNvPr>
          <p:cNvSpPr>
            <a:spLocks noGrp="1"/>
          </p:cNvSpPr>
          <p:nvPr>
            <p:ph type="title"/>
          </p:nvPr>
        </p:nvSpPr>
        <p:spPr>
          <a:solidFill>
            <a:srgbClr val="00B050"/>
          </a:solidFill>
        </p:spPr>
        <p:txBody>
          <a:bodyPr/>
          <a:lstStyle/>
          <a:p>
            <a:r>
              <a:rPr lang="en-US" b="1" dirty="0"/>
              <a:t>Tier 1: PBS &amp; SEL </a:t>
            </a:r>
          </a:p>
        </p:txBody>
      </p:sp>
      <p:sp>
        <p:nvSpPr>
          <p:cNvPr id="3" name="Content Placeholder 2">
            <a:extLst>
              <a:ext uri="{FF2B5EF4-FFF2-40B4-BE49-F238E27FC236}">
                <a16:creationId xmlns:a16="http://schemas.microsoft.com/office/drawing/2014/main" id="{123AE708-FC59-9741-A994-272EC89F035B}"/>
              </a:ext>
            </a:extLst>
          </p:cNvPr>
          <p:cNvSpPr>
            <a:spLocks noGrp="1"/>
          </p:cNvSpPr>
          <p:nvPr>
            <p:ph sz="half" idx="1"/>
          </p:nvPr>
        </p:nvSpPr>
        <p:spPr>
          <a:solidFill>
            <a:schemeClr val="accent6">
              <a:lumMod val="40000"/>
              <a:lumOff val="60000"/>
            </a:schemeClr>
          </a:solidFill>
        </p:spPr>
        <p:txBody>
          <a:bodyPr>
            <a:normAutofit fontScale="92500" lnSpcReduction="20000"/>
          </a:bodyPr>
          <a:lstStyle/>
          <a:p>
            <a:r>
              <a:rPr lang="en-US" dirty="0"/>
              <a:t>Creating Safe and Consistent Environment</a:t>
            </a:r>
          </a:p>
          <a:p>
            <a:endParaRPr lang="en-US" dirty="0"/>
          </a:p>
          <a:p>
            <a:r>
              <a:rPr lang="en-US" dirty="0"/>
              <a:t>Nurturing Positive Organizational Culture, Relationships and connectedness</a:t>
            </a:r>
          </a:p>
          <a:p>
            <a:endParaRPr lang="en-US" dirty="0"/>
          </a:p>
          <a:p>
            <a:r>
              <a:rPr lang="en-US" dirty="0"/>
              <a:t>Explicit instruction around social, emotional, and behavioral expectations</a:t>
            </a:r>
          </a:p>
          <a:p>
            <a:endParaRPr lang="en-US" dirty="0"/>
          </a:p>
        </p:txBody>
      </p:sp>
      <p:sp>
        <p:nvSpPr>
          <p:cNvPr id="5" name="Content Placeholder 4">
            <a:extLst>
              <a:ext uri="{FF2B5EF4-FFF2-40B4-BE49-F238E27FC236}">
                <a16:creationId xmlns:a16="http://schemas.microsoft.com/office/drawing/2014/main" id="{A80976C0-759B-034D-AC36-CC2754BAAACB}"/>
              </a:ext>
            </a:extLst>
          </p:cNvPr>
          <p:cNvSpPr>
            <a:spLocks noGrp="1"/>
          </p:cNvSpPr>
          <p:nvPr>
            <p:ph sz="half" idx="2"/>
          </p:nvPr>
        </p:nvSpPr>
        <p:spPr>
          <a:solidFill>
            <a:schemeClr val="accent6">
              <a:lumMod val="60000"/>
              <a:lumOff val="40000"/>
            </a:schemeClr>
          </a:solidFill>
        </p:spPr>
        <p:txBody>
          <a:bodyPr>
            <a:normAutofit fontScale="92500" lnSpcReduction="20000"/>
          </a:bodyPr>
          <a:lstStyle/>
          <a:p>
            <a:r>
              <a:rPr lang="en-US" b="1" dirty="0"/>
              <a:t>Teaching </a:t>
            </a:r>
          </a:p>
          <a:p>
            <a:pPr lvl="1"/>
            <a:r>
              <a:rPr lang="en-US" dirty="0"/>
              <a:t>Emotion identification, </a:t>
            </a:r>
          </a:p>
          <a:p>
            <a:pPr lvl="1"/>
            <a:r>
              <a:rPr lang="en-US" dirty="0"/>
              <a:t>Emotion regulation</a:t>
            </a:r>
          </a:p>
          <a:p>
            <a:pPr lvl="1"/>
            <a:r>
              <a:rPr lang="en-US" dirty="0"/>
              <a:t>Social problem-solving</a:t>
            </a:r>
          </a:p>
          <a:p>
            <a:endParaRPr lang="en-US" dirty="0"/>
          </a:p>
          <a:p>
            <a:r>
              <a:rPr lang="en-US" b="1" dirty="0"/>
              <a:t>Promote</a:t>
            </a:r>
          </a:p>
          <a:p>
            <a:pPr lvl="1"/>
            <a:r>
              <a:rPr lang="en-US" dirty="0"/>
              <a:t>Resiliency, </a:t>
            </a:r>
          </a:p>
          <a:p>
            <a:pPr lvl="1"/>
            <a:r>
              <a:rPr lang="en-US" dirty="0"/>
              <a:t>Adaptive coping, </a:t>
            </a:r>
          </a:p>
          <a:p>
            <a:pPr lvl="1"/>
            <a:r>
              <a:rPr lang="en-US" dirty="0"/>
              <a:t>Well-being </a:t>
            </a:r>
          </a:p>
          <a:p>
            <a:pPr lvl="1"/>
            <a:endParaRPr lang="en-US" dirty="0"/>
          </a:p>
          <a:p>
            <a:r>
              <a:rPr lang="en-US" dirty="0"/>
              <a:t>For everyone, including those who have been exposed to trauma</a:t>
            </a:r>
          </a:p>
        </p:txBody>
      </p:sp>
      <p:sp>
        <p:nvSpPr>
          <p:cNvPr id="4" name="Rectangle 3">
            <a:extLst>
              <a:ext uri="{FF2B5EF4-FFF2-40B4-BE49-F238E27FC236}">
                <a16:creationId xmlns:a16="http://schemas.microsoft.com/office/drawing/2014/main" id="{E61E00F6-E52C-4649-B9E9-1884AB4D5D0E}"/>
              </a:ext>
            </a:extLst>
          </p:cNvPr>
          <p:cNvSpPr/>
          <p:nvPr/>
        </p:nvSpPr>
        <p:spPr>
          <a:xfrm>
            <a:off x="2947185" y="6488668"/>
            <a:ext cx="5597238" cy="369332"/>
          </a:xfrm>
          <a:prstGeom prst="rect">
            <a:avLst/>
          </a:prstGeom>
        </p:spPr>
        <p:txBody>
          <a:bodyPr wrap="none">
            <a:spAutoFit/>
          </a:bodyPr>
          <a:lstStyle/>
          <a:p>
            <a:r>
              <a:rPr lang="en-US" dirty="0"/>
              <a:t>(</a:t>
            </a:r>
            <a:r>
              <a:rPr lang="en-US" dirty="0" err="1"/>
              <a:t>Durlak</a:t>
            </a:r>
            <a:r>
              <a:rPr lang="en-US" dirty="0"/>
              <a:t>, Weissberg, </a:t>
            </a:r>
            <a:r>
              <a:rPr lang="en-US" dirty="0" err="1"/>
              <a:t>Dymnicki</a:t>
            </a:r>
            <a:r>
              <a:rPr lang="en-US" dirty="0"/>
              <a:t>, Taylor, &amp; </a:t>
            </a:r>
            <a:r>
              <a:rPr lang="en-US" dirty="0" err="1"/>
              <a:t>Schellinger</a:t>
            </a:r>
            <a:r>
              <a:rPr lang="en-US" dirty="0"/>
              <a:t>, 2011) </a:t>
            </a:r>
          </a:p>
        </p:txBody>
      </p:sp>
    </p:spTree>
    <p:extLst>
      <p:ext uri="{BB962C8B-B14F-4D97-AF65-F5344CB8AC3E}">
        <p14:creationId xmlns:p14="http://schemas.microsoft.com/office/powerpoint/2010/main" val="196409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TIC</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solidFill>
            <a:schemeClr val="accent6">
              <a:lumMod val="40000"/>
              <a:lumOff val="60000"/>
            </a:schemeClr>
          </a:solidFill>
        </p:spPr>
        <p:txBody>
          <a:bodyPr>
            <a:normAutofit/>
          </a:bodyPr>
          <a:lstStyle/>
          <a:p>
            <a:pPr marL="0" indent="0" algn="ctr">
              <a:buNone/>
            </a:pPr>
            <a:r>
              <a:rPr lang="en-US" sz="4000" b="1" dirty="0"/>
              <a:t>Psychological First Aid (free Training)</a:t>
            </a:r>
          </a:p>
          <a:p>
            <a:pPr marL="0" indent="0">
              <a:buNone/>
            </a:pPr>
            <a:endParaRPr lang="en-US" sz="4000" b="1" dirty="0">
              <a:solidFill>
                <a:srgbClr val="0070C0"/>
              </a:solidFill>
            </a:endParaRPr>
          </a:p>
          <a:p>
            <a:pPr marL="0" indent="0" algn="ctr">
              <a:buNone/>
            </a:pPr>
            <a:r>
              <a:rPr lang="en-US" sz="3600" dirty="0">
                <a:solidFill>
                  <a:schemeClr val="accent1"/>
                </a:solidFill>
              </a:rPr>
              <a:t>https://</a:t>
            </a:r>
            <a:r>
              <a:rPr lang="en-US" sz="3600" dirty="0" err="1">
                <a:solidFill>
                  <a:schemeClr val="accent1"/>
                </a:solidFill>
              </a:rPr>
              <a:t>www.nctsn.org</a:t>
            </a:r>
            <a:r>
              <a:rPr lang="en-US" sz="3600" dirty="0">
                <a:solidFill>
                  <a:schemeClr val="accent1"/>
                </a:solidFill>
              </a:rPr>
              <a:t>/treatments-and-practices/psychological-first-aid-and-skills-for-psychological-recovery/about-</a:t>
            </a:r>
            <a:r>
              <a:rPr lang="en-US" sz="3600" dirty="0" err="1">
                <a:solidFill>
                  <a:schemeClr val="accent1"/>
                </a:solidFill>
              </a:rPr>
              <a:t>pfa</a:t>
            </a:r>
            <a:endParaRPr lang="en-US" sz="3600" dirty="0">
              <a:solidFill>
                <a:schemeClr val="accent1"/>
              </a:solidFill>
            </a:endParaRPr>
          </a:p>
        </p:txBody>
      </p:sp>
    </p:spTree>
    <p:extLst>
      <p:ext uri="{BB962C8B-B14F-4D97-AF65-F5344CB8AC3E}">
        <p14:creationId xmlns:p14="http://schemas.microsoft.com/office/powerpoint/2010/main" val="2393104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Psychological First Aid Actions</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xfrm>
            <a:off x="838200" y="1825625"/>
            <a:ext cx="5143501" cy="4351338"/>
          </a:xfrm>
          <a:solidFill>
            <a:schemeClr val="accent6">
              <a:lumMod val="40000"/>
              <a:lumOff val="60000"/>
            </a:schemeClr>
          </a:solidFill>
        </p:spPr>
        <p:txBody>
          <a:bodyPr>
            <a:normAutofit fontScale="92500" lnSpcReduction="20000"/>
          </a:bodyPr>
          <a:lstStyle/>
          <a:p>
            <a:pPr algn="l">
              <a:buFont typeface="Arial" panose="020B0604020202020204" pitchFamily="34" charset="0"/>
              <a:buChar char="•"/>
            </a:pPr>
            <a:r>
              <a:rPr lang="en-US" sz="1800" b="1" i="0" u="none" strike="noStrike" dirty="0">
                <a:solidFill>
                  <a:srgbClr val="000000"/>
                </a:solidFill>
                <a:effectLst/>
                <a:latin typeface="Roboto" panose="02000000000000000000" pitchFamily="2" charset="0"/>
              </a:rPr>
              <a:t>Contact and Engagement: </a:t>
            </a:r>
            <a:r>
              <a:rPr lang="en-US" sz="1800" b="0" i="0" u="none" strike="noStrike" dirty="0">
                <a:solidFill>
                  <a:srgbClr val="000000"/>
                </a:solidFill>
                <a:effectLst/>
                <a:latin typeface="Roboto" panose="02000000000000000000" pitchFamily="2" charset="0"/>
              </a:rPr>
              <a:t>To respond to contacts initiated by survivors, or to initiate contacts in a non-intrusive, compassionate, and helpful manner.</a:t>
            </a:r>
          </a:p>
          <a:p>
            <a:pPr algn="l">
              <a:buFont typeface="Arial" panose="020B0604020202020204" pitchFamily="34" charset="0"/>
              <a:buChar char="•"/>
            </a:pPr>
            <a:endParaRPr lang="en-US" sz="1800" b="0" i="0" u="none" strike="noStrike" dirty="0">
              <a:solidFill>
                <a:srgbClr val="000000"/>
              </a:solidFill>
              <a:effectLst/>
              <a:latin typeface="Roboto" panose="02000000000000000000" pitchFamily="2" charset="0"/>
            </a:endParaRPr>
          </a:p>
          <a:p>
            <a:pPr algn="l">
              <a:buFont typeface="Arial" panose="020B0604020202020204" pitchFamily="34" charset="0"/>
              <a:buChar char="•"/>
            </a:pPr>
            <a:r>
              <a:rPr lang="en-US" sz="1800" b="1" i="0" u="none" strike="noStrike" dirty="0">
                <a:solidFill>
                  <a:srgbClr val="000000"/>
                </a:solidFill>
                <a:effectLst/>
                <a:latin typeface="Roboto" panose="02000000000000000000" pitchFamily="2" charset="0"/>
              </a:rPr>
              <a:t>Safety and Comfort:</a:t>
            </a:r>
            <a:r>
              <a:rPr lang="en-US" sz="1800" b="0" i="0" u="none" strike="noStrike" dirty="0">
                <a:solidFill>
                  <a:srgbClr val="000000"/>
                </a:solidFill>
                <a:effectLst/>
                <a:latin typeface="Roboto" panose="02000000000000000000" pitchFamily="2" charset="0"/>
              </a:rPr>
              <a:t> To enhance immediate and ongoing safety, and provide physical and emotional comfort.</a:t>
            </a:r>
          </a:p>
          <a:p>
            <a:pPr algn="l">
              <a:buFont typeface="Arial" panose="020B0604020202020204" pitchFamily="34" charset="0"/>
              <a:buChar char="•"/>
            </a:pPr>
            <a:endParaRPr lang="en-US" sz="1800" b="0" i="0" u="none" strike="noStrike" dirty="0">
              <a:solidFill>
                <a:srgbClr val="000000"/>
              </a:solidFill>
              <a:effectLst/>
              <a:latin typeface="Roboto" panose="02000000000000000000" pitchFamily="2" charset="0"/>
            </a:endParaRPr>
          </a:p>
          <a:p>
            <a:pPr algn="l">
              <a:buFont typeface="Arial" panose="020B0604020202020204" pitchFamily="34" charset="0"/>
              <a:buChar char="•"/>
            </a:pPr>
            <a:r>
              <a:rPr lang="en-US" sz="1800" b="1" i="0" u="none" strike="noStrike" dirty="0">
                <a:solidFill>
                  <a:srgbClr val="000000"/>
                </a:solidFill>
                <a:effectLst/>
                <a:latin typeface="Roboto" panose="02000000000000000000" pitchFamily="2" charset="0"/>
              </a:rPr>
              <a:t>Stabilization (if needed): </a:t>
            </a:r>
            <a:r>
              <a:rPr lang="en-US" sz="1800" b="0" i="0" u="none" strike="noStrike" dirty="0">
                <a:solidFill>
                  <a:srgbClr val="000000"/>
                </a:solidFill>
                <a:effectLst/>
                <a:latin typeface="Roboto" panose="02000000000000000000" pitchFamily="2" charset="0"/>
              </a:rPr>
              <a:t>To calm and orient emotionally overwhelmed or disoriented survivors.</a:t>
            </a:r>
          </a:p>
          <a:p>
            <a:pPr algn="l">
              <a:buFont typeface="Arial" panose="020B0604020202020204" pitchFamily="34" charset="0"/>
              <a:buChar char="•"/>
            </a:pPr>
            <a:endParaRPr lang="en-US" sz="1800" b="0" i="0" u="none" strike="noStrike" dirty="0">
              <a:solidFill>
                <a:srgbClr val="000000"/>
              </a:solidFill>
              <a:effectLst/>
              <a:latin typeface="Roboto" panose="02000000000000000000" pitchFamily="2" charset="0"/>
            </a:endParaRPr>
          </a:p>
          <a:p>
            <a:pPr algn="l">
              <a:buFont typeface="Arial" panose="020B0604020202020204" pitchFamily="34" charset="0"/>
              <a:buChar char="•"/>
            </a:pPr>
            <a:r>
              <a:rPr lang="en-US" sz="1800" b="1" i="0" u="none" strike="noStrike" dirty="0">
                <a:solidFill>
                  <a:srgbClr val="000000"/>
                </a:solidFill>
                <a:effectLst/>
                <a:latin typeface="Roboto" panose="02000000000000000000" pitchFamily="2" charset="0"/>
              </a:rPr>
              <a:t>Information Gathering on Current Needs and Concerns: </a:t>
            </a:r>
            <a:r>
              <a:rPr lang="en-US" sz="1800" b="0" i="0" u="none" strike="noStrike" dirty="0">
                <a:solidFill>
                  <a:srgbClr val="000000"/>
                </a:solidFill>
                <a:effectLst/>
                <a:latin typeface="Roboto" panose="02000000000000000000" pitchFamily="2" charset="0"/>
              </a:rPr>
              <a:t>To identify immediate needs and concerns, gather additional information, and tailor Psychological First Aid interventions.</a:t>
            </a:r>
          </a:p>
          <a:p>
            <a:pPr algn="l">
              <a:buFont typeface="Arial" panose="020B0604020202020204" pitchFamily="34" charset="0"/>
              <a:buChar char="•"/>
            </a:pPr>
            <a:endParaRPr lang="en-US" sz="1800" b="0" i="0" u="none" strike="noStrike" dirty="0">
              <a:solidFill>
                <a:srgbClr val="000000"/>
              </a:solidFill>
              <a:effectLst/>
              <a:latin typeface="Roboto" panose="02000000000000000000" pitchFamily="2" charset="0"/>
            </a:endParaRPr>
          </a:p>
          <a:p>
            <a:endParaRPr lang="en-US" sz="1800" dirty="0"/>
          </a:p>
        </p:txBody>
      </p:sp>
      <p:sp>
        <p:nvSpPr>
          <p:cNvPr id="4" name="Content Placeholder 2">
            <a:extLst>
              <a:ext uri="{FF2B5EF4-FFF2-40B4-BE49-F238E27FC236}">
                <a16:creationId xmlns:a16="http://schemas.microsoft.com/office/drawing/2014/main" id="{F00C920B-A9CA-3C7B-E625-9237A2ED3DA5}"/>
              </a:ext>
            </a:extLst>
          </p:cNvPr>
          <p:cNvSpPr txBox="1">
            <a:spLocks/>
          </p:cNvSpPr>
          <p:nvPr/>
        </p:nvSpPr>
        <p:spPr>
          <a:xfrm>
            <a:off x="6210300" y="1825625"/>
            <a:ext cx="5156200" cy="4351338"/>
          </a:xfrm>
          <a:prstGeom prst="rect">
            <a:avLst/>
          </a:prstGeom>
          <a:solidFill>
            <a:schemeClr val="accent6">
              <a:lumMod val="40000"/>
              <a:lumOff val="6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000000"/>
                </a:solidFill>
                <a:latin typeface="Roboto" panose="02000000000000000000" pitchFamily="2" charset="0"/>
              </a:rPr>
              <a:t>Practical Assistance:</a:t>
            </a:r>
            <a:r>
              <a:rPr lang="en-US" sz="1800" dirty="0">
                <a:solidFill>
                  <a:srgbClr val="000000"/>
                </a:solidFill>
                <a:latin typeface="Roboto" panose="02000000000000000000" pitchFamily="2" charset="0"/>
              </a:rPr>
              <a:t> To offer practical help to survivors in addressing immediate needs and concerns.</a:t>
            </a:r>
          </a:p>
          <a:p>
            <a:endParaRPr lang="en-US" sz="1800" dirty="0">
              <a:solidFill>
                <a:srgbClr val="000000"/>
              </a:solidFill>
              <a:latin typeface="Roboto" panose="02000000000000000000" pitchFamily="2" charset="0"/>
            </a:endParaRPr>
          </a:p>
          <a:p>
            <a:r>
              <a:rPr lang="en-US" sz="1800" b="1" dirty="0">
                <a:solidFill>
                  <a:srgbClr val="000000"/>
                </a:solidFill>
                <a:latin typeface="Roboto" panose="02000000000000000000" pitchFamily="2" charset="0"/>
              </a:rPr>
              <a:t>Connection with Social Supports: </a:t>
            </a:r>
            <a:r>
              <a:rPr lang="en-US" sz="1800" dirty="0">
                <a:solidFill>
                  <a:srgbClr val="000000"/>
                </a:solidFill>
                <a:latin typeface="Roboto" panose="02000000000000000000" pitchFamily="2" charset="0"/>
              </a:rPr>
              <a:t>To help establish brief or ongoing contacts with primary support persons and other sources of support, including family members, friends, and community helping resources.</a:t>
            </a:r>
          </a:p>
          <a:p>
            <a:endParaRPr lang="en-US" sz="1800" dirty="0">
              <a:solidFill>
                <a:srgbClr val="000000"/>
              </a:solidFill>
              <a:latin typeface="Roboto" panose="02000000000000000000" pitchFamily="2" charset="0"/>
            </a:endParaRPr>
          </a:p>
          <a:p>
            <a:r>
              <a:rPr lang="en-US" sz="1800" b="1" dirty="0">
                <a:solidFill>
                  <a:srgbClr val="000000"/>
                </a:solidFill>
                <a:latin typeface="Roboto" panose="02000000000000000000" pitchFamily="2" charset="0"/>
              </a:rPr>
              <a:t>Information on Coping: </a:t>
            </a:r>
            <a:r>
              <a:rPr lang="en-US" sz="1800" dirty="0">
                <a:solidFill>
                  <a:srgbClr val="000000"/>
                </a:solidFill>
                <a:latin typeface="Roboto" panose="02000000000000000000" pitchFamily="2" charset="0"/>
              </a:rPr>
              <a:t>To provide information about stress reactions and coping to reduce distress and promote adaptive functioning.</a:t>
            </a:r>
          </a:p>
          <a:p>
            <a:endParaRPr lang="en-US" sz="1800" dirty="0">
              <a:solidFill>
                <a:srgbClr val="000000"/>
              </a:solidFill>
              <a:latin typeface="Roboto" panose="02000000000000000000" pitchFamily="2" charset="0"/>
            </a:endParaRPr>
          </a:p>
          <a:p>
            <a:r>
              <a:rPr lang="en-US" sz="1800" b="1" dirty="0">
                <a:solidFill>
                  <a:srgbClr val="000000"/>
                </a:solidFill>
                <a:latin typeface="Roboto" panose="02000000000000000000" pitchFamily="2" charset="0"/>
              </a:rPr>
              <a:t>Linkage with Collaborative Services: </a:t>
            </a:r>
            <a:r>
              <a:rPr lang="en-US" sz="1800" dirty="0">
                <a:solidFill>
                  <a:srgbClr val="000000"/>
                </a:solidFill>
                <a:latin typeface="Roboto" panose="02000000000000000000" pitchFamily="2" charset="0"/>
              </a:rPr>
              <a:t>To link survivors with available services needed at the time or in the future.</a:t>
            </a:r>
          </a:p>
          <a:p>
            <a:endParaRPr lang="en-US" sz="1800" dirty="0"/>
          </a:p>
        </p:txBody>
      </p:sp>
    </p:spTree>
    <p:extLst>
      <p:ext uri="{BB962C8B-B14F-4D97-AF65-F5344CB8AC3E}">
        <p14:creationId xmlns:p14="http://schemas.microsoft.com/office/powerpoint/2010/main" val="113208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E0B30-188B-AC36-6D69-1A21F67C477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Core Actions</a:t>
            </a:r>
          </a:p>
        </p:txBody>
      </p:sp>
      <p:pic>
        <p:nvPicPr>
          <p:cNvPr id="5" name="Picture 4" descr="A visual shown in three columns, all titled core actions. Below that are the actions including stabalization, information gathering, practical assistance, connection with social supports, information on coping, and linkage with collaborative services. For each core action there is a drawing of a large dog acting out that action for a smaller dog.">
            <a:extLst>
              <a:ext uri="{FF2B5EF4-FFF2-40B4-BE49-F238E27FC236}">
                <a16:creationId xmlns:a16="http://schemas.microsoft.com/office/drawing/2014/main" id="{9A75CFB0-D67C-BA40-843B-CF59935F6D6B}"/>
              </a:ext>
            </a:extLst>
          </p:cNvPr>
          <p:cNvPicPr>
            <a:picLocks noChangeAspect="1"/>
          </p:cNvPicPr>
          <p:nvPr/>
        </p:nvPicPr>
        <p:blipFill>
          <a:blip r:embed="rId3"/>
          <a:stretch>
            <a:fillRect/>
          </a:stretch>
        </p:blipFill>
        <p:spPr>
          <a:xfrm>
            <a:off x="565150" y="730250"/>
            <a:ext cx="11061700" cy="5397500"/>
          </a:xfrm>
          <a:prstGeom prst="rect">
            <a:avLst/>
          </a:prstGeom>
        </p:spPr>
      </p:pic>
    </p:spTree>
    <p:extLst>
      <p:ext uri="{BB962C8B-B14F-4D97-AF65-F5344CB8AC3E}">
        <p14:creationId xmlns:p14="http://schemas.microsoft.com/office/powerpoint/2010/main" val="3322388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5B46-99A6-C416-F335-327EE958F2F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Psychological First Aid</a:t>
            </a:r>
          </a:p>
        </p:txBody>
      </p:sp>
      <p:pic>
        <p:nvPicPr>
          <p:cNvPr id="9" name="Picture 8" descr="An unfolded pamphlet from www.nctsn.org is shown. It is titled psychological first aid. Below the title it says are you ready to respond? Get prepared, get focused, get interactive, get PFA.There is a large dog drawing, the dog is wearing a colar that says PFA. Core actions are shown including contact and engagement and safety and comfort. The large dog is showing these actions to a smaller dog. The final panel of the pamphlet is titled remember. Below it says work within a team. Protect survivors from harm, be calm and compassionate. Listen and be flexible. Respect culture and diversity. Give clear and reliable information. Know local available resources. Help survivors help themselves. Know you limits. And take care of yourself.">
            <a:extLst>
              <a:ext uri="{FF2B5EF4-FFF2-40B4-BE49-F238E27FC236}">
                <a16:creationId xmlns:a16="http://schemas.microsoft.com/office/drawing/2014/main" id="{9EB5351F-9B8B-B244-BEF3-13AD0F389F70}"/>
              </a:ext>
            </a:extLst>
          </p:cNvPr>
          <p:cNvPicPr>
            <a:picLocks noChangeAspect="1"/>
          </p:cNvPicPr>
          <p:nvPr/>
        </p:nvPicPr>
        <p:blipFill>
          <a:blip r:embed="rId2"/>
          <a:stretch>
            <a:fillRect/>
          </a:stretch>
        </p:blipFill>
        <p:spPr>
          <a:xfrm>
            <a:off x="520700" y="698500"/>
            <a:ext cx="11150600" cy="5461000"/>
          </a:xfrm>
          <a:prstGeom prst="rect">
            <a:avLst/>
          </a:prstGeom>
        </p:spPr>
      </p:pic>
    </p:spTree>
    <p:extLst>
      <p:ext uri="{BB962C8B-B14F-4D97-AF65-F5344CB8AC3E}">
        <p14:creationId xmlns:p14="http://schemas.microsoft.com/office/powerpoint/2010/main" val="35403052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Micro-strategies</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xfrm>
            <a:off x="838200" y="1825625"/>
            <a:ext cx="5143500" cy="4351338"/>
          </a:xfrm>
          <a:solidFill>
            <a:schemeClr val="accent6">
              <a:lumMod val="40000"/>
              <a:lumOff val="60000"/>
            </a:schemeClr>
          </a:solidFill>
        </p:spPr>
        <p:txBody>
          <a:bodyPr>
            <a:normAutofit/>
          </a:bodyPr>
          <a:lstStyle/>
          <a:p>
            <a:pPr marL="0" indent="0" algn="ctr">
              <a:buNone/>
            </a:pPr>
            <a:r>
              <a:rPr lang="en-US" sz="4000" b="1" dirty="0"/>
              <a:t>De-escalation</a:t>
            </a:r>
          </a:p>
        </p:txBody>
      </p:sp>
      <p:pic>
        <p:nvPicPr>
          <p:cNvPr id="4" name="Picture 3" descr="A guage broken into four sections is shown. Above this picture it says de-escalation. Moving left to right, the sections are dark blue, blue, orange, and red. The guage monitor is shown in the orange section.">
            <a:extLst>
              <a:ext uri="{FF2B5EF4-FFF2-40B4-BE49-F238E27FC236}">
                <a16:creationId xmlns:a16="http://schemas.microsoft.com/office/drawing/2014/main" id="{F0F8384B-D0B8-04B1-8379-1403D171DE02}"/>
              </a:ext>
            </a:extLst>
          </p:cNvPr>
          <p:cNvPicPr>
            <a:picLocks noChangeAspect="1"/>
          </p:cNvPicPr>
          <p:nvPr/>
        </p:nvPicPr>
        <p:blipFill rotWithShape="1">
          <a:blip r:embed="rId3"/>
          <a:srcRect l="5642" r="7021"/>
          <a:stretch/>
        </p:blipFill>
        <p:spPr>
          <a:xfrm>
            <a:off x="1346201" y="2547144"/>
            <a:ext cx="4127500" cy="2908300"/>
          </a:xfrm>
          <a:prstGeom prst="rect">
            <a:avLst/>
          </a:prstGeom>
        </p:spPr>
      </p:pic>
      <p:sp>
        <p:nvSpPr>
          <p:cNvPr id="5" name="Content Placeholder 2">
            <a:extLst>
              <a:ext uri="{FF2B5EF4-FFF2-40B4-BE49-F238E27FC236}">
                <a16:creationId xmlns:a16="http://schemas.microsoft.com/office/drawing/2014/main" id="{4B3951B7-B942-CB3B-7B6B-E37ADC2C4F28}"/>
              </a:ext>
            </a:extLst>
          </p:cNvPr>
          <p:cNvSpPr txBox="1">
            <a:spLocks/>
          </p:cNvSpPr>
          <p:nvPr/>
        </p:nvSpPr>
        <p:spPr>
          <a:xfrm>
            <a:off x="6210300" y="1812131"/>
            <a:ext cx="5143500" cy="4351338"/>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Active Listening</a:t>
            </a:r>
          </a:p>
        </p:txBody>
      </p:sp>
      <p:pic>
        <p:nvPicPr>
          <p:cNvPr id="6" name="Picture 5" descr="A drawing of fwo people are facing each other. Above this drawing it says active listening. A speech bubble is between them. One person is connected to the speech bubble. The other person has the top of their head lifted up as an arrow from the speech bubble points down into the open part of their head.">
            <a:extLst>
              <a:ext uri="{FF2B5EF4-FFF2-40B4-BE49-F238E27FC236}">
                <a16:creationId xmlns:a16="http://schemas.microsoft.com/office/drawing/2014/main" id="{C0090504-C5CA-174C-8038-1DC4CC81F3E1}"/>
              </a:ext>
            </a:extLst>
          </p:cNvPr>
          <p:cNvPicPr>
            <a:picLocks noChangeAspect="1"/>
          </p:cNvPicPr>
          <p:nvPr/>
        </p:nvPicPr>
        <p:blipFill>
          <a:blip r:embed="rId4"/>
          <a:stretch>
            <a:fillRect/>
          </a:stretch>
        </p:blipFill>
        <p:spPr>
          <a:xfrm>
            <a:off x="6843183" y="2547144"/>
            <a:ext cx="3877733" cy="2908300"/>
          </a:xfrm>
          <a:prstGeom prst="rect">
            <a:avLst/>
          </a:prstGeom>
        </p:spPr>
      </p:pic>
    </p:spTree>
    <p:extLst>
      <p:ext uri="{BB962C8B-B14F-4D97-AF65-F5344CB8AC3E}">
        <p14:creationId xmlns:p14="http://schemas.microsoft.com/office/powerpoint/2010/main" val="31731553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Micro-strategies</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xfrm>
            <a:off x="838200" y="1825625"/>
            <a:ext cx="5143500" cy="4351338"/>
          </a:xfrm>
          <a:solidFill>
            <a:schemeClr val="accent6">
              <a:lumMod val="40000"/>
              <a:lumOff val="60000"/>
            </a:schemeClr>
          </a:solidFill>
        </p:spPr>
        <p:txBody>
          <a:bodyPr>
            <a:normAutofit/>
          </a:bodyPr>
          <a:lstStyle/>
          <a:p>
            <a:pPr marL="0" indent="0" algn="ctr">
              <a:buNone/>
            </a:pPr>
            <a:r>
              <a:rPr lang="en-US" sz="4000" b="1" dirty="0"/>
              <a:t>De-escalation</a:t>
            </a:r>
          </a:p>
        </p:txBody>
      </p:sp>
      <p:pic>
        <p:nvPicPr>
          <p:cNvPr id="4" name="Picture 3" descr="A guage broken into four sections is shown. Above this picture it says de-escalation. Moving left to right, the sections are dark blue, blue, orange, and red. The guage monitor is shown in the orange section. There is a yellow highlight behind the whole picture.">
            <a:extLst>
              <a:ext uri="{FF2B5EF4-FFF2-40B4-BE49-F238E27FC236}">
                <a16:creationId xmlns:a16="http://schemas.microsoft.com/office/drawing/2014/main" id="{F0F8384B-D0B8-04B1-8379-1403D171DE02}"/>
              </a:ext>
            </a:extLst>
          </p:cNvPr>
          <p:cNvPicPr>
            <a:picLocks noChangeAspect="1"/>
          </p:cNvPicPr>
          <p:nvPr/>
        </p:nvPicPr>
        <p:blipFill rotWithShape="1">
          <a:blip r:embed="rId3"/>
          <a:srcRect l="5642" r="7021"/>
          <a:stretch/>
        </p:blipFill>
        <p:spPr>
          <a:xfrm>
            <a:off x="1346201" y="2547144"/>
            <a:ext cx="4127500" cy="2908300"/>
          </a:xfrm>
          <a:prstGeom prst="rect">
            <a:avLst/>
          </a:prstGeom>
        </p:spPr>
      </p:pic>
      <p:sp>
        <p:nvSpPr>
          <p:cNvPr id="5" name="Content Placeholder 2">
            <a:extLst>
              <a:ext uri="{FF2B5EF4-FFF2-40B4-BE49-F238E27FC236}">
                <a16:creationId xmlns:a16="http://schemas.microsoft.com/office/drawing/2014/main" id="{4B3951B7-B942-CB3B-7B6B-E37ADC2C4F28}"/>
              </a:ext>
            </a:extLst>
          </p:cNvPr>
          <p:cNvSpPr txBox="1">
            <a:spLocks/>
          </p:cNvSpPr>
          <p:nvPr/>
        </p:nvSpPr>
        <p:spPr>
          <a:xfrm>
            <a:off x="6210300" y="1812131"/>
            <a:ext cx="5143500" cy="4351338"/>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Active Listening</a:t>
            </a:r>
          </a:p>
        </p:txBody>
      </p:sp>
      <p:pic>
        <p:nvPicPr>
          <p:cNvPr id="6" name="Picture 5" descr="A drawing of fwo people are facing each other. Above this drawing it says active listening. A speech bubble is between them. One person is connected to the speech bubble. The other person has the top of their head lifted up as an arrow from the speech bubble points down into the open part of their head.">
            <a:extLst>
              <a:ext uri="{FF2B5EF4-FFF2-40B4-BE49-F238E27FC236}">
                <a16:creationId xmlns:a16="http://schemas.microsoft.com/office/drawing/2014/main" id="{C0090504-C5CA-174C-8038-1DC4CC81F3E1}"/>
              </a:ext>
            </a:extLst>
          </p:cNvPr>
          <p:cNvPicPr>
            <a:picLocks noChangeAspect="1"/>
          </p:cNvPicPr>
          <p:nvPr/>
        </p:nvPicPr>
        <p:blipFill>
          <a:blip r:embed="rId4"/>
          <a:stretch>
            <a:fillRect/>
          </a:stretch>
        </p:blipFill>
        <p:spPr>
          <a:xfrm>
            <a:off x="6843183" y="2547144"/>
            <a:ext cx="3877733" cy="2908300"/>
          </a:xfrm>
          <a:prstGeom prst="rect">
            <a:avLst/>
          </a:prstGeom>
        </p:spPr>
      </p:pic>
      <p:sp>
        <p:nvSpPr>
          <p:cNvPr id="7" name="Rectangle 6">
            <a:extLst>
              <a:ext uri="{FF2B5EF4-FFF2-40B4-BE49-F238E27FC236}">
                <a16:creationId xmlns:a16="http://schemas.microsoft.com/office/drawing/2014/main" id="{A038E5B4-4C91-F584-16C4-7D852492DBFB}"/>
              </a:ext>
              <a:ext uri="{C183D7F6-B498-43B3-948B-1728B52AA6E4}">
                <adec:decorative xmlns:adec="http://schemas.microsoft.com/office/drawing/2017/decorative" val="1"/>
              </a:ext>
            </a:extLst>
          </p:cNvPr>
          <p:cNvSpPr/>
          <p:nvPr/>
        </p:nvSpPr>
        <p:spPr>
          <a:xfrm>
            <a:off x="6210300" y="1825625"/>
            <a:ext cx="5143500" cy="4337844"/>
          </a:xfrm>
          <a:prstGeom prst="rect">
            <a:avLst/>
          </a:prstGeom>
          <a:solidFill>
            <a:schemeClr val="bg1">
              <a:lumMod val="7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ame 7">
            <a:extLst>
              <a:ext uri="{FF2B5EF4-FFF2-40B4-BE49-F238E27FC236}">
                <a16:creationId xmlns:a16="http://schemas.microsoft.com/office/drawing/2014/main" id="{0CEB9E2E-E240-E4F7-2A6A-53352E8C41B8}"/>
              </a:ext>
              <a:ext uri="{C183D7F6-B498-43B3-948B-1728B52AA6E4}">
                <adec:decorative xmlns:adec="http://schemas.microsoft.com/office/drawing/2017/decorative" val="1"/>
              </a:ext>
            </a:extLst>
          </p:cNvPr>
          <p:cNvSpPr/>
          <p:nvPr/>
        </p:nvSpPr>
        <p:spPr>
          <a:xfrm>
            <a:off x="704850" y="1690688"/>
            <a:ext cx="5410200" cy="4486275"/>
          </a:xfrm>
          <a:prstGeom prst="frame">
            <a:avLst>
              <a:gd name="adj1" fmla="val 2898"/>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8683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0" name="Freeform: Shape 1024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3E7651EC-00F0-410D-A038-4E54C139A68E}"/>
              </a:ext>
            </a:extLst>
          </p:cNvPr>
          <p:cNvSpPr>
            <a:spLocks noGrp="1" noChangeArrowheads="1"/>
          </p:cNvSpPr>
          <p:nvPr>
            <p:ph type="title"/>
          </p:nvPr>
        </p:nvSpPr>
        <p:spPr>
          <a:xfrm>
            <a:off x="686834" y="1153572"/>
            <a:ext cx="3200400" cy="4461163"/>
          </a:xfrm>
        </p:spPr>
        <p:txBody>
          <a:bodyPr>
            <a:normAutofit/>
          </a:bodyPr>
          <a:lstStyle/>
          <a:p>
            <a:r>
              <a:rPr lang="en-US" altLang="en-US">
                <a:solidFill>
                  <a:srgbClr val="FFFFFF"/>
                </a:solidFill>
                <a:ea typeface="ＭＳ Ｐゴシック" panose="020B0600070205080204" pitchFamily="34" charset="-128"/>
              </a:rPr>
              <a:t>Hostile Attribution Bias</a:t>
            </a:r>
          </a:p>
        </p:txBody>
      </p:sp>
      <p:sp>
        <p:nvSpPr>
          <p:cNvPr id="10252" name="Arc 1025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43" name="Rectangle 3">
            <a:extLst>
              <a:ext uri="{FF2B5EF4-FFF2-40B4-BE49-F238E27FC236}">
                <a16:creationId xmlns:a16="http://schemas.microsoft.com/office/drawing/2014/main" id="{A0CD9318-D7E8-4C43-8847-1F03774FF8A2}"/>
              </a:ext>
            </a:extLst>
          </p:cNvPr>
          <p:cNvSpPr>
            <a:spLocks noGrp="1" noChangeArrowheads="1"/>
          </p:cNvSpPr>
          <p:nvPr>
            <p:ph idx="1"/>
          </p:nvPr>
        </p:nvSpPr>
        <p:spPr bwMode="auto">
          <a:xfrm>
            <a:off x="4447308" y="591344"/>
            <a:ext cx="6906491" cy="5585619"/>
          </a:xfrm>
        </p:spPr>
        <p:txBody>
          <a:bodyPr numCol="1" anchor="ctr" anchorCtr="0" compatLnSpc="1">
            <a:prstTxWarp prst="textNoShape">
              <a:avLst/>
            </a:prstTxWarp>
            <a:normAutofit fontScale="92500" lnSpcReduction="20000"/>
          </a:bodyPr>
          <a:lstStyle/>
          <a:p>
            <a:r>
              <a:rPr lang="en-US" dirty="0"/>
              <a:t>When a individual has experienced a trauma, they can be triggered or reminded of the trauma, and may respond with FIGHT, FLIGHT or FREEZE</a:t>
            </a:r>
          </a:p>
          <a:p>
            <a:endParaRPr lang="en-US" dirty="0"/>
          </a:p>
          <a:p>
            <a:r>
              <a:rPr lang="en-US" dirty="0"/>
              <a:t>Sometimes a situation seems harmless or accidental, but a individual reacts as if they are threatened—this is a result of that individual having a </a:t>
            </a:r>
            <a:r>
              <a:rPr lang="en-US" b="1" dirty="0"/>
              <a:t>“hostile attribution bias”</a:t>
            </a:r>
          </a:p>
          <a:p>
            <a:endParaRPr lang="en-US" b="1" dirty="0"/>
          </a:p>
          <a:p>
            <a:r>
              <a:rPr lang="en-US" dirty="0"/>
              <a:t>A hostile attribution bias is a tendency to think others are going to hurt you</a:t>
            </a:r>
          </a:p>
          <a:p>
            <a:endParaRPr lang="en-US" dirty="0"/>
          </a:p>
          <a:p>
            <a:r>
              <a:rPr lang="en-US" dirty="0"/>
              <a:t>Very common in individuals who have been through violence</a:t>
            </a:r>
          </a:p>
          <a:p>
            <a:endParaRPr lang="en-US" dirty="0">
              <a:cs typeface="Arial" pitchFamily="34" charset="0"/>
            </a:endParaRPr>
          </a:p>
        </p:txBody>
      </p:sp>
    </p:spTree>
    <p:extLst>
      <p:ext uri="{BB962C8B-B14F-4D97-AF65-F5344CB8AC3E}">
        <p14:creationId xmlns:p14="http://schemas.microsoft.com/office/powerpoint/2010/main" val="16110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a:extLst>
              <a:ext uri="{FF2B5EF4-FFF2-40B4-BE49-F238E27FC236}">
                <a16:creationId xmlns:a16="http://schemas.microsoft.com/office/drawing/2014/main" id="{C7E1766C-79AE-40F2-BEDD-ABA851FAA056}"/>
              </a:ext>
            </a:extLst>
          </p:cNvPr>
          <p:cNvSpPr>
            <a:spLocks noGrp="1" noChangeArrowheads="1"/>
          </p:cNvSpPr>
          <p:nvPr>
            <p:ph type="title"/>
          </p:nvPr>
        </p:nvSpPr>
        <p:spPr>
          <a:xfrm>
            <a:off x="575077" y="187652"/>
            <a:ext cx="11093987" cy="1044465"/>
          </a:xfrm>
        </p:spPr>
        <p:txBody>
          <a:bodyPr/>
          <a:lstStyle/>
          <a:p>
            <a:r>
              <a:rPr lang="en-US" altLang="en-US" b="1" dirty="0">
                <a:ea typeface="ＭＳ Ｐゴシック" panose="020B0600070205080204" pitchFamily="34" charset="-128"/>
              </a:rPr>
              <a:t>Tripartite Model/Feelings Triangle</a:t>
            </a:r>
          </a:p>
        </p:txBody>
      </p:sp>
      <p:graphicFrame>
        <p:nvGraphicFramePr>
          <p:cNvPr id="4" name="Content Placeholder 3" descr="A tripartite model/ feelings triangle is shown. In blue boxes are the titles thoughts, behaviors, and body reactions. Between each box is a double sided arrow indicating movement between all boxes.">
            <a:extLst>
              <a:ext uri="{FF2B5EF4-FFF2-40B4-BE49-F238E27FC236}">
                <a16:creationId xmlns:a16="http://schemas.microsoft.com/office/drawing/2014/main" id="{83003DD3-C11B-43FB-ACEA-DC54C551A43B}"/>
              </a:ext>
            </a:extLst>
          </p:cNvPr>
          <p:cNvGraphicFramePr>
            <a:graphicFrameLocks noGrp="1"/>
          </p:cNvGraphicFramePr>
          <p:nvPr>
            <p:ph idx="1"/>
            <p:extLst>
              <p:ext uri="{D42A27DB-BD31-4B8C-83A1-F6EECF244321}">
                <p14:modId xmlns:p14="http://schemas.microsoft.com/office/powerpoint/2010/main" val="3897033276"/>
              </p:ext>
            </p:extLst>
          </p:nvPr>
        </p:nvGraphicFramePr>
        <p:xfrm>
          <a:off x="2152650" y="1600200"/>
          <a:ext cx="7886700" cy="4889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91" name="TextBox 6">
            <a:extLst>
              <a:ext uri="{FF2B5EF4-FFF2-40B4-BE49-F238E27FC236}">
                <a16:creationId xmlns:a16="http://schemas.microsoft.com/office/drawing/2014/main" id="{85DDB5CF-3C5D-4CCB-B751-1313418ED602}"/>
              </a:ext>
            </a:extLst>
          </p:cNvPr>
          <p:cNvSpPr txBox="1">
            <a:spLocks noChangeArrowheads="1"/>
          </p:cNvSpPr>
          <p:nvPr/>
        </p:nvSpPr>
        <p:spPr bwMode="auto">
          <a:xfrm>
            <a:off x="5346029" y="4059262"/>
            <a:ext cx="144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ranklin Gothic Book" panose="020B0503020102020204" pitchFamily="34" charset="0"/>
                <a:ea typeface="ＭＳ Ｐゴシック" panose="020B0600070205080204" pitchFamily="34" charset="-128"/>
              </a:defRPr>
            </a:lvl1pPr>
            <a:lvl2pPr marL="742950" indent="-285750">
              <a:defRPr sz="2800">
                <a:solidFill>
                  <a:schemeClr val="tx1"/>
                </a:solidFill>
                <a:latin typeface="Franklin Gothic Book" panose="020B0503020102020204" pitchFamily="34" charset="0"/>
                <a:ea typeface="ＭＳ Ｐゴシック" panose="020B0600070205080204" pitchFamily="34" charset="-128"/>
              </a:defRPr>
            </a:lvl2pPr>
            <a:lvl3pPr marL="1143000" indent="-228600">
              <a:defRPr sz="2800">
                <a:solidFill>
                  <a:schemeClr val="tx1"/>
                </a:solidFill>
                <a:latin typeface="Franklin Gothic Book" panose="020B0503020102020204" pitchFamily="34" charset="0"/>
                <a:ea typeface="ＭＳ Ｐゴシック" panose="020B0600070205080204" pitchFamily="34" charset="-128"/>
              </a:defRPr>
            </a:lvl3pPr>
            <a:lvl4pPr marL="1600200" indent="-228600">
              <a:defRPr sz="2800">
                <a:solidFill>
                  <a:schemeClr val="tx1"/>
                </a:solidFill>
                <a:latin typeface="Franklin Gothic Book" panose="020B0503020102020204" pitchFamily="34" charset="0"/>
                <a:ea typeface="ＭＳ Ｐゴシック" panose="020B0600070205080204" pitchFamily="34" charset="-128"/>
              </a:defRPr>
            </a:lvl4pPr>
            <a:lvl5pPr marL="2057400" indent="-228600">
              <a:defRPr sz="28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Franklin Gothic Book" panose="020B05030201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Franklin Gothic Book" panose="020B0503020102020204" pitchFamily="34" charset="0"/>
                <a:ea typeface="ＭＳ Ｐゴシック" panose="020B0600070205080204" pitchFamily="34" charset="-128"/>
                <a:cs typeface="+mn-cs"/>
              </a:rPr>
              <a:t>Scared</a:t>
            </a:r>
          </a:p>
        </p:txBody>
      </p:sp>
      <p:sp>
        <p:nvSpPr>
          <p:cNvPr id="5" name="TextBox 4">
            <a:extLst>
              <a:ext uri="{FF2B5EF4-FFF2-40B4-BE49-F238E27FC236}">
                <a16:creationId xmlns:a16="http://schemas.microsoft.com/office/drawing/2014/main" id="{64D99411-04D0-47E0-B410-46E453F69F07}"/>
              </a:ext>
            </a:extLst>
          </p:cNvPr>
          <p:cNvSpPr txBox="1"/>
          <p:nvPr/>
        </p:nvSpPr>
        <p:spPr>
          <a:xfrm>
            <a:off x="575077" y="1116759"/>
            <a:ext cx="43217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Situation:</a:t>
            </a:r>
            <a:r>
              <a:rPr lang="en-US" sz="2400" dirty="0">
                <a:solidFill>
                  <a:prstClr val="black"/>
                </a:solidFill>
                <a:latin typeface="Calibri"/>
              </a:rPr>
              <a:t> Two boys knock into one another while walking down the hall. One boy views it as intentional and hostile.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49163EC-5663-47C6-A480-39EEBF3455C9}"/>
              </a:ext>
            </a:extLst>
          </p:cNvPr>
          <p:cNvSpPr txBox="1"/>
          <p:nvPr/>
        </p:nvSpPr>
        <p:spPr>
          <a:xfrm>
            <a:off x="7900940" y="2365157"/>
            <a:ext cx="3356517" cy="830997"/>
          </a:xfrm>
          <a:prstGeom prst="rect">
            <a:avLst/>
          </a:prstGeom>
          <a:noFill/>
        </p:spPr>
        <p:txBody>
          <a:bodyPr wrap="square" rtlCol="0">
            <a:spAutoFit/>
          </a:bodyPr>
          <a:lstStyle/>
          <a:p>
            <a:r>
              <a:rPr lang="en-US" sz="2400" dirty="0"/>
              <a:t>“He did that on purpose.”</a:t>
            </a:r>
          </a:p>
          <a:p>
            <a:r>
              <a:rPr lang="en-US" sz="2400" dirty="0"/>
              <a:t>“He is going to hurt me.”</a:t>
            </a:r>
          </a:p>
        </p:txBody>
      </p:sp>
      <p:sp>
        <p:nvSpPr>
          <p:cNvPr id="10" name="TextBox 9">
            <a:extLst>
              <a:ext uri="{FF2B5EF4-FFF2-40B4-BE49-F238E27FC236}">
                <a16:creationId xmlns:a16="http://schemas.microsoft.com/office/drawing/2014/main" id="{FD3C29CF-FC0B-4996-8077-FDA31C7CB648}"/>
              </a:ext>
            </a:extLst>
          </p:cNvPr>
          <p:cNvSpPr txBox="1"/>
          <p:nvPr/>
        </p:nvSpPr>
        <p:spPr>
          <a:xfrm>
            <a:off x="575077" y="5130077"/>
            <a:ext cx="2056006" cy="1477328"/>
          </a:xfrm>
          <a:prstGeom prst="rect">
            <a:avLst/>
          </a:prstGeom>
          <a:noFill/>
        </p:spPr>
        <p:txBody>
          <a:bodyPr wrap="square" rtlCol="0">
            <a:spAutoFit/>
          </a:bodyPr>
          <a:lstStyle/>
          <a:p>
            <a:r>
              <a:rPr lang="en-US" sz="2400" dirty="0"/>
              <a:t>Heart racing</a:t>
            </a:r>
          </a:p>
          <a:p>
            <a:r>
              <a:rPr lang="en-US" sz="2400" dirty="0"/>
              <a:t>Sweating</a:t>
            </a:r>
          </a:p>
          <a:p>
            <a:r>
              <a:rPr lang="en-US" sz="2400" dirty="0"/>
              <a:t>Clenched fists</a:t>
            </a:r>
          </a:p>
          <a:p>
            <a:endParaRPr lang="en-US" dirty="0"/>
          </a:p>
        </p:txBody>
      </p:sp>
      <p:sp>
        <p:nvSpPr>
          <p:cNvPr id="11" name="TextBox 10">
            <a:extLst>
              <a:ext uri="{FF2B5EF4-FFF2-40B4-BE49-F238E27FC236}">
                <a16:creationId xmlns:a16="http://schemas.microsoft.com/office/drawing/2014/main" id="{FCDA863D-8ADD-4323-A53F-90B439B02617}"/>
              </a:ext>
            </a:extLst>
          </p:cNvPr>
          <p:cNvSpPr txBox="1"/>
          <p:nvPr/>
        </p:nvSpPr>
        <p:spPr>
          <a:xfrm>
            <a:off x="9473181" y="5407076"/>
            <a:ext cx="2428887" cy="461665"/>
          </a:xfrm>
          <a:prstGeom prst="rect">
            <a:avLst/>
          </a:prstGeom>
          <a:noFill/>
        </p:spPr>
        <p:txBody>
          <a:bodyPr wrap="square" rtlCol="0">
            <a:spAutoFit/>
          </a:bodyPr>
          <a:lstStyle/>
          <a:p>
            <a:r>
              <a:rPr lang="en-US" sz="2400" dirty="0"/>
              <a:t>Punch, push, yell</a:t>
            </a:r>
          </a:p>
        </p:txBody>
      </p:sp>
    </p:spTree>
    <p:extLst>
      <p:ext uri="{BB962C8B-B14F-4D97-AF65-F5344CB8AC3E}">
        <p14:creationId xmlns:p14="http://schemas.microsoft.com/office/powerpoint/2010/main" val="17350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5" grpId="0"/>
      <p:bldP spid="6"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Adverse Childhood Events</a:t>
            </a:r>
          </a:p>
        </p:txBody>
      </p:sp>
      <p:sp>
        <p:nvSpPr>
          <p:cNvPr id="5" name="Content Placeholder 4"/>
          <p:cNvSpPr>
            <a:spLocks noGrp="1"/>
          </p:cNvSpPr>
          <p:nvPr>
            <p:ph idx="1"/>
          </p:nvPr>
        </p:nvSpPr>
        <p:spPr>
          <a:xfrm>
            <a:off x="838200" y="1825625"/>
            <a:ext cx="4979504" cy="4351338"/>
          </a:xfrm>
        </p:spPr>
        <p:txBody>
          <a:bodyPr>
            <a:normAutofit/>
          </a:bodyPr>
          <a:lstStyle/>
          <a:p>
            <a:r>
              <a:rPr lang="en-US" sz="2600" dirty="0">
                <a:solidFill>
                  <a:schemeClr val="bg1">
                    <a:lumMod val="95000"/>
                  </a:schemeClr>
                </a:solidFill>
              </a:rPr>
              <a:t>Physical, verbal, sexual abuse</a:t>
            </a:r>
          </a:p>
          <a:p>
            <a:r>
              <a:rPr lang="en-US" sz="2600" dirty="0">
                <a:solidFill>
                  <a:schemeClr val="bg1">
                    <a:lumMod val="95000"/>
                  </a:schemeClr>
                </a:solidFill>
              </a:rPr>
              <a:t>Physical, emotional neglect</a:t>
            </a:r>
          </a:p>
          <a:p>
            <a:r>
              <a:rPr lang="en-US" sz="2600" dirty="0">
                <a:solidFill>
                  <a:schemeClr val="bg1">
                    <a:lumMod val="95000"/>
                  </a:schemeClr>
                </a:solidFill>
              </a:rPr>
              <a:t>Alcoholic parent</a:t>
            </a:r>
          </a:p>
          <a:p>
            <a:r>
              <a:rPr lang="en-US" sz="2600" dirty="0">
                <a:solidFill>
                  <a:schemeClr val="bg1">
                    <a:lumMod val="95000"/>
                  </a:schemeClr>
                </a:solidFill>
              </a:rPr>
              <a:t>Abuse of one’s mother</a:t>
            </a:r>
          </a:p>
          <a:p>
            <a:r>
              <a:rPr lang="en-US" sz="2600" dirty="0">
                <a:solidFill>
                  <a:schemeClr val="bg1">
                    <a:lumMod val="95000"/>
                  </a:schemeClr>
                </a:solidFill>
              </a:rPr>
              <a:t>Family member in jail</a:t>
            </a:r>
          </a:p>
          <a:p>
            <a:r>
              <a:rPr lang="en-US" sz="2600" dirty="0">
                <a:solidFill>
                  <a:schemeClr val="bg1">
                    <a:lumMod val="95000"/>
                  </a:schemeClr>
                </a:solidFill>
              </a:rPr>
              <a:t>Mentally ill family members</a:t>
            </a:r>
          </a:p>
          <a:p>
            <a:r>
              <a:rPr lang="en-US" sz="2600" dirty="0">
                <a:solidFill>
                  <a:schemeClr val="bg1">
                    <a:lumMod val="95000"/>
                  </a:schemeClr>
                </a:solidFill>
              </a:rPr>
              <a:t>Loss of parent (divorce, death, or abandonment)</a:t>
            </a:r>
          </a:p>
        </p:txBody>
      </p:sp>
      <p:pic>
        <p:nvPicPr>
          <p:cNvPr id="3" name="Picture 2" descr="A black and white picture of a young girl covering her face with her fists, which are balled up next to her eyes. There is a shadow of menacing hands reaching towards her in the background."/>
          <p:cNvPicPr>
            <a:picLocks noChangeAspect="1"/>
          </p:cNvPicPr>
          <p:nvPr/>
        </p:nvPicPr>
        <p:blipFill>
          <a:blip r:embed="rId3"/>
          <a:stretch>
            <a:fillRect/>
          </a:stretch>
        </p:blipFill>
        <p:spPr>
          <a:xfrm>
            <a:off x="6096000" y="1825625"/>
            <a:ext cx="5384800" cy="3594100"/>
          </a:xfrm>
          <a:prstGeom prst="rect">
            <a:avLst/>
          </a:prstGeom>
        </p:spPr>
      </p:pic>
    </p:spTree>
    <p:extLst>
      <p:ext uri="{BB962C8B-B14F-4D97-AF65-F5344CB8AC3E}">
        <p14:creationId xmlns:p14="http://schemas.microsoft.com/office/powerpoint/2010/main" val="1277041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3E7651EC-00F0-410D-A038-4E54C139A68E}"/>
              </a:ext>
            </a:extLst>
          </p:cNvPr>
          <p:cNvSpPr>
            <a:spLocks noGrp="1" noChangeArrowheads="1"/>
          </p:cNvSpPr>
          <p:nvPr>
            <p:ph type="title"/>
          </p:nvPr>
        </p:nvSpPr>
        <p:spPr>
          <a:xfrm>
            <a:off x="838200" y="365125"/>
            <a:ext cx="10515600" cy="1325563"/>
          </a:xfrm>
        </p:spPr>
        <p:txBody>
          <a:bodyPr>
            <a:normAutofit/>
          </a:bodyPr>
          <a:lstStyle/>
          <a:p>
            <a:r>
              <a:rPr lang="en-US" altLang="en-US" sz="5400" b="1">
                <a:ea typeface="ＭＳ Ｐゴシック" panose="020B0600070205080204" pitchFamily="34" charset="-128"/>
              </a:rPr>
              <a:t>Goals of De-escalation</a:t>
            </a:r>
          </a:p>
        </p:txBody>
      </p:sp>
      <p:sp>
        <p:nvSpPr>
          <p:cNvPr id="1025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Rectangle 3">
            <a:extLst>
              <a:ext uri="{FF2B5EF4-FFF2-40B4-BE49-F238E27FC236}">
                <a16:creationId xmlns:a16="http://schemas.microsoft.com/office/drawing/2014/main" id="{A0CD9318-D7E8-4C43-8847-1F03774FF8A2}"/>
              </a:ext>
            </a:extLst>
          </p:cNvPr>
          <p:cNvSpPr>
            <a:spLocks noGrp="1" noChangeArrowheads="1"/>
          </p:cNvSpPr>
          <p:nvPr>
            <p:ph idx="1"/>
          </p:nvPr>
        </p:nvSpPr>
        <p:spPr bwMode="auto">
          <a:xfrm>
            <a:off x="838200" y="1929384"/>
            <a:ext cx="10515600" cy="4251960"/>
          </a:xfrm>
        </p:spPr>
        <p:txBody>
          <a:bodyPr numCol="1" anchorCtr="0" compatLnSpc="1">
            <a:prstTxWarp prst="textNoShape">
              <a:avLst/>
            </a:prstTxWarp>
            <a:normAutofit fontScale="85000" lnSpcReduction="20000"/>
          </a:bodyPr>
          <a:lstStyle/>
          <a:p>
            <a:r>
              <a:rPr lang="en-US" sz="3200" dirty="0"/>
              <a:t>Calm the individual who feels scared by giving them the perception of control</a:t>
            </a:r>
          </a:p>
          <a:p>
            <a:endParaRPr lang="en-US" sz="3200" dirty="0"/>
          </a:p>
          <a:p>
            <a:r>
              <a:rPr lang="en-US" sz="3200" dirty="0"/>
              <a:t>Calm the room</a:t>
            </a:r>
          </a:p>
          <a:p>
            <a:endParaRPr lang="en-US" sz="3200" dirty="0"/>
          </a:p>
          <a:p>
            <a:r>
              <a:rPr lang="en-US" sz="3200" dirty="0"/>
              <a:t>Prevent escalation so everyone is safe</a:t>
            </a:r>
          </a:p>
          <a:p>
            <a:endParaRPr lang="en-US" sz="3200" dirty="0"/>
          </a:p>
          <a:p>
            <a:r>
              <a:rPr lang="en-US" sz="3200" dirty="0"/>
              <a:t>Create a space in which to discuss what happened </a:t>
            </a:r>
          </a:p>
          <a:p>
            <a:endParaRPr lang="en-US" sz="3200" dirty="0"/>
          </a:p>
          <a:p>
            <a:r>
              <a:rPr lang="en-US" sz="3200" dirty="0"/>
              <a:t>Begin effective problem solving</a:t>
            </a:r>
          </a:p>
          <a:p>
            <a:endParaRPr lang="en-US" dirty="0">
              <a:cs typeface="Arial" pitchFamily="34" charset="0"/>
            </a:endParaRPr>
          </a:p>
        </p:txBody>
      </p:sp>
    </p:spTree>
    <p:extLst>
      <p:ext uri="{BB962C8B-B14F-4D97-AF65-F5344CB8AC3E}">
        <p14:creationId xmlns:p14="http://schemas.microsoft.com/office/powerpoint/2010/main" val="1961747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E7651EC-00F0-410D-A038-4E54C139A68E}"/>
              </a:ext>
            </a:extLst>
          </p:cNvPr>
          <p:cNvSpPr>
            <a:spLocks noGrp="1" noChangeArrowheads="1"/>
          </p:cNvSpPr>
          <p:nvPr>
            <p:ph type="title"/>
          </p:nvPr>
        </p:nvSpPr>
        <p:spPr>
          <a:xfrm>
            <a:off x="609600" y="152400"/>
            <a:ext cx="10972800" cy="914400"/>
          </a:xfrm>
        </p:spPr>
        <p:txBody>
          <a:bodyPr>
            <a:normAutofit/>
          </a:bodyPr>
          <a:lstStyle/>
          <a:p>
            <a:r>
              <a:rPr lang="en-US" altLang="en-US"/>
              <a:t>Guide to De-escalation</a:t>
            </a:r>
          </a:p>
        </p:txBody>
      </p:sp>
      <p:pic>
        <p:nvPicPr>
          <p:cNvPr id="2" name="Online Media 1" descr="Calming &amp; De-escalation Strategies">
            <a:hlinkClick r:id="" action="ppaction://media"/>
            <a:extLst>
              <a:ext uri="{FF2B5EF4-FFF2-40B4-BE49-F238E27FC236}">
                <a16:creationId xmlns:a16="http://schemas.microsoft.com/office/drawing/2014/main" id="{C91917CB-F759-0C42-B247-07B46BBFD6B2}"/>
              </a:ext>
            </a:extLst>
          </p:cNvPr>
          <p:cNvPicPr>
            <a:picLocks noRot="1" noChangeAspect="1"/>
          </p:cNvPicPr>
          <p:nvPr>
            <a:videoFile r:link="rId1"/>
          </p:nvPr>
        </p:nvPicPr>
        <p:blipFill>
          <a:blip r:embed="rId4"/>
          <a:stretch>
            <a:fillRect/>
          </a:stretch>
        </p:blipFill>
        <p:spPr>
          <a:xfrm>
            <a:off x="1904157" y="1447800"/>
            <a:ext cx="8369309" cy="4728660"/>
          </a:xfrm>
          <a:prstGeom prst="rect">
            <a:avLst/>
          </a:prstGeom>
          <a:noFill/>
        </p:spPr>
      </p:pic>
    </p:spTree>
    <p:extLst>
      <p:ext uri="{BB962C8B-B14F-4D97-AF65-F5344CB8AC3E}">
        <p14:creationId xmlns:p14="http://schemas.microsoft.com/office/powerpoint/2010/main" val="6706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3E7651EC-00F0-410D-A038-4E54C139A68E}"/>
              </a:ext>
            </a:extLst>
          </p:cNvPr>
          <p:cNvSpPr>
            <a:spLocks noGrp="1" noChangeArrowheads="1"/>
          </p:cNvSpPr>
          <p:nvPr>
            <p:ph type="title"/>
          </p:nvPr>
        </p:nvSpPr>
        <p:spPr>
          <a:xfrm>
            <a:off x="838200" y="365125"/>
            <a:ext cx="10515600" cy="1325563"/>
          </a:xfrm>
        </p:spPr>
        <p:txBody>
          <a:bodyPr>
            <a:normAutofit/>
          </a:bodyPr>
          <a:lstStyle/>
          <a:p>
            <a:r>
              <a:rPr lang="en-US" altLang="en-US" sz="5400">
                <a:ea typeface="ＭＳ Ｐゴシック" panose="020B0600070205080204" pitchFamily="34" charset="-128"/>
              </a:rPr>
              <a:t>De-escalation with One Individual</a:t>
            </a:r>
          </a:p>
        </p:txBody>
      </p:sp>
      <p:sp>
        <p:nvSpPr>
          <p:cNvPr id="1025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Rectangle 3">
            <a:extLst>
              <a:ext uri="{FF2B5EF4-FFF2-40B4-BE49-F238E27FC236}">
                <a16:creationId xmlns:a16="http://schemas.microsoft.com/office/drawing/2014/main" id="{A0CD9318-D7E8-4C43-8847-1F03774FF8A2}"/>
              </a:ext>
            </a:extLst>
          </p:cNvPr>
          <p:cNvSpPr>
            <a:spLocks noGrp="1" noChangeArrowheads="1"/>
          </p:cNvSpPr>
          <p:nvPr>
            <p:ph idx="1"/>
          </p:nvPr>
        </p:nvSpPr>
        <p:spPr bwMode="auto">
          <a:xfrm>
            <a:off x="838200" y="1929384"/>
            <a:ext cx="10515600" cy="4251960"/>
          </a:xfrm>
        </p:spPr>
        <p:txBody>
          <a:bodyPr numCol="1" anchorCtr="0" compatLnSpc="1">
            <a:prstTxWarp prst="textNoShape">
              <a:avLst/>
            </a:prstTxWarp>
            <a:normAutofit/>
          </a:bodyPr>
          <a:lstStyle/>
          <a:p>
            <a:r>
              <a:rPr lang="en-US" sz="2600" dirty="0"/>
              <a:t>Check in with yourself</a:t>
            </a:r>
          </a:p>
          <a:p>
            <a:r>
              <a:rPr lang="en-US" sz="2600" dirty="0"/>
              <a:t>Maintain a calm presence</a:t>
            </a:r>
          </a:p>
          <a:p>
            <a:r>
              <a:rPr lang="en-US" sz="2600" dirty="0">
                <a:cs typeface="Arial" pitchFamily="34" charset="0"/>
              </a:rPr>
              <a:t>Recognize your physiological response </a:t>
            </a:r>
          </a:p>
          <a:p>
            <a:r>
              <a:rPr lang="en-US" sz="2600" dirty="0">
                <a:cs typeface="Arial" pitchFamily="34" charset="0"/>
              </a:rPr>
              <a:t>Act counter to it</a:t>
            </a:r>
          </a:p>
          <a:p>
            <a:pPr lvl="1"/>
            <a:r>
              <a:rPr lang="en-US" dirty="0">
                <a:cs typeface="Arial" pitchFamily="34" charset="0"/>
              </a:rPr>
              <a:t>If working with children, lower yourself so you are lower than the child</a:t>
            </a:r>
          </a:p>
          <a:p>
            <a:pPr lvl="1"/>
            <a:r>
              <a:rPr lang="en-US" dirty="0">
                <a:cs typeface="Arial" pitchFamily="34" charset="0"/>
              </a:rPr>
              <a:t>Lower your voice and slow the pace of your speech</a:t>
            </a:r>
          </a:p>
          <a:p>
            <a:pPr lvl="1"/>
            <a:r>
              <a:rPr lang="en-US" dirty="0">
                <a:cs typeface="Arial" pitchFamily="34" charset="0"/>
              </a:rPr>
              <a:t>Say little (do not try to problem solve)</a:t>
            </a:r>
          </a:p>
          <a:p>
            <a:r>
              <a:rPr lang="en-US" sz="2600" dirty="0">
                <a:cs typeface="Arial" pitchFamily="34" charset="0"/>
              </a:rPr>
              <a:t>Use relaxation strategies with the individual after de-escalation has begun</a:t>
            </a:r>
          </a:p>
          <a:p>
            <a:r>
              <a:rPr lang="en-US" sz="2600" dirty="0">
                <a:cs typeface="Arial" pitchFamily="34" charset="0"/>
              </a:rPr>
              <a:t>At a later date, process what happened (using triangle)</a:t>
            </a:r>
          </a:p>
        </p:txBody>
      </p:sp>
    </p:spTree>
    <p:extLst>
      <p:ext uri="{BB962C8B-B14F-4D97-AF65-F5344CB8AC3E}">
        <p14:creationId xmlns:p14="http://schemas.microsoft.com/office/powerpoint/2010/main" val="276925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4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3E7651EC-00F0-410D-A038-4E54C139A68E}"/>
              </a:ext>
            </a:extLst>
          </p:cNvPr>
          <p:cNvSpPr>
            <a:spLocks noGrp="1" noChangeArrowheads="1"/>
          </p:cNvSpPr>
          <p:nvPr>
            <p:ph type="title"/>
          </p:nvPr>
        </p:nvSpPr>
        <p:spPr>
          <a:xfrm>
            <a:off x="838200" y="365125"/>
            <a:ext cx="10515600" cy="1325563"/>
          </a:xfrm>
        </p:spPr>
        <p:txBody>
          <a:bodyPr>
            <a:normAutofit/>
          </a:bodyPr>
          <a:lstStyle/>
          <a:p>
            <a:r>
              <a:rPr lang="en-US" altLang="en-US" sz="5400">
                <a:ea typeface="ＭＳ Ｐゴシック" panose="020B0600070205080204" pitchFamily="34" charset="-128"/>
              </a:rPr>
              <a:t>De-escalation with a Group</a:t>
            </a:r>
          </a:p>
        </p:txBody>
      </p:sp>
      <p:sp>
        <p:nvSpPr>
          <p:cNvPr id="1025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Rectangle 3">
            <a:extLst>
              <a:ext uri="{FF2B5EF4-FFF2-40B4-BE49-F238E27FC236}">
                <a16:creationId xmlns:a16="http://schemas.microsoft.com/office/drawing/2014/main" id="{A0CD9318-D7E8-4C43-8847-1F03774FF8A2}"/>
              </a:ext>
            </a:extLst>
          </p:cNvPr>
          <p:cNvSpPr>
            <a:spLocks noGrp="1" noChangeArrowheads="1"/>
          </p:cNvSpPr>
          <p:nvPr>
            <p:ph idx="1"/>
          </p:nvPr>
        </p:nvSpPr>
        <p:spPr bwMode="auto">
          <a:xfrm>
            <a:off x="838200" y="1929384"/>
            <a:ext cx="10515600" cy="4251960"/>
          </a:xfrm>
        </p:spPr>
        <p:txBody>
          <a:bodyPr numCol="1" anchorCtr="0" compatLnSpc="1">
            <a:prstTxWarp prst="textNoShape">
              <a:avLst/>
            </a:prstTxWarp>
            <a:normAutofit/>
          </a:bodyPr>
          <a:lstStyle/>
          <a:p>
            <a:r>
              <a:rPr lang="en-US" altLang="en-US" sz="2200">
                <a:ea typeface="ＭＳ Ｐゴシック" panose="020B0600070205080204" pitchFamily="34" charset="-128"/>
              </a:rPr>
              <a:t>Identify who: group member vs whole group</a:t>
            </a:r>
          </a:p>
          <a:p>
            <a:r>
              <a:rPr lang="en-US" altLang="en-US" sz="2200">
                <a:ea typeface="ＭＳ Ｐゴシック" panose="020B0600070205080204" pitchFamily="34" charset="-128"/>
              </a:rPr>
              <a:t>Identify why: topic or timing</a:t>
            </a:r>
          </a:p>
          <a:p>
            <a:r>
              <a:rPr lang="en-US" altLang="en-US" sz="2200">
                <a:ea typeface="ＭＳ Ｐゴシック" panose="020B0600070205080204" pitchFamily="34" charset="-128"/>
              </a:rPr>
              <a:t>Check in with yourself</a:t>
            </a:r>
          </a:p>
          <a:p>
            <a:pPr lvl="1"/>
            <a:r>
              <a:rPr lang="en-US" altLang="en-US" sz="2200">
                <a:ea typeface="ＭＳ Ｐゴシック" panose="020B0600070205080204" pitchFamily="34" charset="-128"/>
              </a:rPr>
              <a:t>It’s outside of you</a:t>
            </a:r>
          </a:p>
          <a:p>
            <a:pPr lvl="1"/>
            <a:r>
              <a:rPr lang="en-US" altLang="en-US" sz="2200">
                <a:ea typeface="ＭＳ Ｐゴシック" panose="020B0600070205080204" pitchFamily="34" charset="-128"/>
              </a:rPr>
              <a:t>Pause and ground yourself, then be calm center</a:t>
            </a:r>
          </a:p>
          <a:p>
            <a:r>
              <a:rPr lang="en-US" altLang="en-US" sz="2200">
                <a:ea typeface="ＭＳ Ｐゴシック" panose="020B0600070205080204" pitchFamily="34" charset="-128"/>
              </a:rPr>
              <a:t>Steps</a:t>
            </a:r>
          </a:p>
          <a:p>
            <a:pPr lvl="1"/>
            <a:r>
              <a:rPr lang="en-US" altLang="en-US" sz="2200">
                <a:ea typeface="ＭＳ Ｐゴシック" panose="020B0600070205080204" pitchFamily="34" charset="-128"/>
              </a:rPr>
              <a:t>Redirect to structured activity</a:t>
            </a:r>
          </a:p>
          <a:p>
            <a:pPr lvl="1"/>
            <a:r>
              <a:rPr lang="en-US" altLang="en-US" sz="2200">
                <a:ea typeface="ＭＳ Ｐゴシック" panose="020B0600070205080204" pitchFamily="34" charset="-128"/>
              </a:rPr>
              <a:t>Re-engage by giving purpose / responsibilities</a:t>
            </a:r>
          </a:p>
          <a:p>
            <a:pPr lvl="1"/>
            <a:r>
              <a:rPr lang="en-US" altLang="en-US" sz="2200">
                <a:ea typeface="ＭＳ Ｐゴシック" panose="020B0600070205080204" pitchFamily="34" charset="-128"/>
              </a:rPr>
              <a:t>Recharge through relaxation, mindfulness, or activation</a:t>
            </a:r>
          </a:p>
          <a:p>
            <a:pPr lvl="1"/>
            <a:r>
              <a:rPr lang="en-US" altLang="en-US" sz="2200">
                <a:ea typeface="ＭＳ Ｐゴシック" panose="020B0600070205080204" pitchFamily="34" charset="-128"/>
              </a:rPr>
              <a:t>Reinforce engagement in appropriate behavior</a:t>
            </a:r>
          </a:p>
          <a:p>
            <a:pPr lvl="1"/>
            <a:r>
              <a:rPr lang="en-US" altLang="en-US" sz="2200">
                <a:ea typeface="ＭＳ Ｐゴシック" panose="020B0600070205080204" pitchFamily="34" charset="-128"/>
              </a:rPr>
              <a:t>Review once restored</a:t>
            </a:r>
          </a:p>
        </p:txBody>
      </p:sp>
    </p:spTree>
    <p:extLst>
      <p:ext uri="{BB962C8B-B14F-4D97-AF65-F5344CB8AC3E}">
        <p14:creationId xmlns:p14="http://schemas.microsoft.com/office/powerpoint/2010/main" val="40473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4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4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4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dirty="0"/>
              <a:t>Takeaways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pPr>
              <a:spcBef>
                <a:spcPts val="0"/>
              </a:spcBef>
              <a:spcAft>
                <a:spcPts val="600"/>
              </a:spcAft>
            </a:pPr>
            <a:r>
              <a:rPr lang="en-US" dirty="0">
                <a:effectLst/>
                <a:ea typeface="Calibri" panose="020F0502020204030204" pitchFamily="34" charset="0"/>
                <a:cs typeface="Times New Roman" panose="02020603050405020304" pitchFamily="18" charset="0"/>
              </a:rPr>
              <a:t>Traumatized individuals often misread social cues and think others might hurt them, resulting in anger and acting out</a:t>
            </a:r>
          </a:p>
          <a:p>
            <a:pPr>
              <a:spcBef>
                <a:spcPts val="0"/>
              </a:spcBef>
              <a:spcAft>
                <a:spcPts val="600"/>
              </a:spcAft>
            </a:pPr>
            <a:endParaRPr lang="en-US" dirty="0">
              <a:effectLst/>
              <a:ea typeface="Calibri" panose="020F0502020204030204" pitchFamily="34" charset="0"/>
              <a:cs typeface="Times New Roman" panose="02020603050405020304" pitchFamily="18" charset="0"/>
            </a:endParaRPr>
          </a:p>
          <a:p>
            <a:pPr>
              <a:spcBef>
                <a:spcPts val="0"/>
              </a:spcBef>
              <a:spcAft>
                <a:spcPts val="600"/>
              </a:spcAft>
            </a:pPr>
            <a:r>
              <a:rPr lang="en-US" dirty="0">
                <a:ea typeface="Calibri" panose="020F0502020204030204" pitchFamily="34" charset="0"/>
                <a:cs typeface="Times New Roman" panose="02020603050405020304" pitchFamily="18" charset="0"/>
              </a:rPr>
              <a:t>De-escalation is about calming the room and giving control through</a:t>
            </a:r>
          </a:p>
          <a:p>
            <a:pPr lvl="1">
              <a:spcBef>
                <a:spcPts val="0"/>
              </a:spcBef>
              <a:spcAft>
                <a:spcPts val="600"/>
              </a:spcAft>
            </a:pPr>
            <a:r>
              <a:rPr lang="en-US" dirty="0">
                <a:ea typeface="Calibri" panose="020F0502020204030204" pitchFamily="34" charset="0"/>
                <a:cs typeface="Times New Roman" panose="02020603050405020304" pitchFamily="18" charset="0"/>
              </a:rPr>
              <a:t>Listening (rather than explaining)</a:t>
            </a:r>
          </a:p>
          <a:p>
            <a:pPr lvl="1">
              <a:spcBef>
                <a:spcPts val="0"/>
              </a:spcBef>
              <a:spcAft>
                <a:spcPts val="600"/>
              </a:spcAft>
            </a:pPr>
            <a:r>
              <a:rPr lang="en-US" dirty="0">
                <a:ea typeface="Calibri" panose="020F0502020204030204" pitchFamily="34" charset="0"/>
                <a:cs typeface="Times New Roman" panose="02020603050405020304" pitchFamily="18" charset="0"/>
              </a:rPr>
              <a:t>Moving slowly</a:t>
            </a:r>
          </a:p>
          <a:p>
            <a:pPr lvl="1">
              <a:spcBef>
                <a:spcPts val="0"/>
              </a:spcBef>
              <a:spcAft>
                <a:spcPts val="600"/>
              </a:spcAft>
            </a:pPr>
            <a:r>
              <a:rPr lang="en-US" dirty="0">
                <a:ea typeface="Calibri" panose="020F0502020204030204" pitchFamily="34" charset="0"/>
                <a:cs typeface="Times New Roman" panose="02020603050405020304" pitchFamily="18" charset="0"/>
              </a:rPr>
              <a:t>Talking in a slow, quiet voice</a:t>
            </a:r>
          </a:p>
          <a:p>
            <a:pPr lvl="1">
              <a:spcBef>
                <a:spcPts val="0"/>
              </a:spcBef>
              <a:spcAft>
                <a:spcPts val="600"/>
              </a:spcAft>
            </a:pPr>
            <a:r>
              <a:rPr lang="en-US" dirty="0">
                <a:ea typeface="Calibri" panose="020F0502020204030204" pitchFamily="34" charset="0"/>
                <a:cs typeface="Times New Roman" panose="02020603050405020304" pitchFamily="18" charset="0"/>
              </a:rPr>
              <a:t>Lowering your body</a:t>
            </a:r>
          </a:p>
          <a:p>
            <a:pPr lvl="1">
              <a:spcBef>
                <a:spcPts val="0"/>
              </a:spcBef>
              <a:spcAft>
                <a:spcPts val="600"/>
              </a:spcAft>
            </a:pPr>
            <a:endParaRPr lang="en-US" dirty="0">
              <a:ea typeface="Calibri" panose="020F0502020204030204" pitchFamily="34" charset="0"/>
              <a:cs typeface="Times New Roman" panose="02020603050405020304" pitchFamily="18" charset="0"/>
            </a:endParaRPr>
          </a:p>
          <a:p>
            <a:pPr marL="0" indent="0" algn="r">
              <a:spcBef>
                <a:spcPts val="0"/>
              </a:spcBef>
              <a:spcAft>
                <a:spcPts val="600"/>
              </a:spcAft>
              <a:buNone/>
            </a:pPr>
            <a:r>
              <a:rPr lang="en-US" b="1" dirty="0">
                <a:solidFill>
                  <a:schemeClr val="accent2"/>
                </a:solidFill>
                <a:effectLst/>
                <a:ea typeface="Calibri" panose="020F0502020204030204" pitchFamily="34" charset="0"/>
              </a:rPr>
              <a:t>Self-care is important after engaging in de-escalation</a:t>
            </a:r>
          </a:p>
        </p:txBody>
      </p:sp>
    </p:spTree>
    <p:extLst>
      <p:ext uri="{BB962C8B-B14F-4D97-AF65-F5344CB8AC3E}">
        <p14:creationId xmlns:p14="http://schemas.microsoft.com/office/powerpoint/2010/main" val="4741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Micro-strategies</a:t>
            </a:r>
          </a:p>
        </p:txBody>
      </p:sp>
      <p:sp>
        <p:nvSpPr>
          <p:cNvPr id="3" name="Content Placeholder 2">
            <a:extLst>
              <a:ext uri="{FF2B5EF4-FFF2-40B4-BE49-F238E27FC236}">
                <a16:creationId xmlns:a16="http://schemas.microsoft.com/office/drawing/2014/main" id="{2B4D9D34-AD33-F244-8210-4E61E5609988}"/>
              </a:ext>
              <a:ext uri="{C183D7F6-B498-43B3-948B-1728B52AA6E4}">
                <adec:decorative xmlns:adec="http://schemas.microsoft.com/office/drawing/2017/decorative" val="1"/>
              </a:ext>
            </a:extLst>
          </p:cNvPr>
          <p:cNvSpPr>
            <a:spLocks noGrp="1"/>
          </p:cNvSpPr>
          <p:nvPr>
            <p:ph idx="1"/>
          </p:nvPr>
        </p:nvSpPr>
        <p:spPr>
          <a:xfrm>
            <a:off x="838200" y="1825625"/>
            <a:ext cx="5143500" cy="4351338"/>
          </a:xfrm>
          <a:solidFill>
            <a:schemeClr val="accent6">
              <a:lumMod val="40000"/>
              <a:lumOff val="60000"/>
            </a:schemeClr>
          </a:solidFill>
        </p:spPr>
        <p:txBody>
          <a:bodyPr>
            <a:normAutofit/>
          </a:bodyPr>
          <a:lstStyle/>
          <a:p>
            <a:pPr marL="0" indent="0" algn="ctr">
              <a:buNone/>
            </a:pPr>
            <a:r>
              <a:rPr lang="en-US" sz="4000" b="1" dirty="0"/>
              <a:t>De-escalation</a:t>
            </a:r>
          </a:p>
        </p:txBody>
      </p:sp>
      <p:pic>
        <p:nvPicPr>
          <p:cNvPr id="4" name="Picture 3">
            <a:extLst>
              <a:ext uri="{FF2B5EF4-FFF2-40B4-BE49-F238E27FC236}">
                <a16:creationId xmlns:a16="http://schemas.microsoft.com/office/drawing/2014/main" id="{F0F8384B-D0B8-04B1-8379-1403D171DE02}"/>
              </a:ext>
              <a:ext uri="{C183D7F6-B498-43B3-948B-1728B52AA6E4}">
                <adec:decorative xmlns:adec="http://schemas.microsoft.com/office/drawing/2017/decorative" val="1"/>
              </a:ext>
            </a:extLst>
          </p:cNvPr>
          <p:cNvPicPr>
            <a:picLocks noChangeAspect="1"/>
          </p:cNvPicPr>
          <p:nvPr/>
        </p:nvPicPr>
        <p:blipFill rotWithShape="1">
          <a:blip r:embed="rId3"/>
          <a:srcRect l="5642" r="7021"/>
          <a:stretch/>
        </p:blipFill>
        <p:spPr>
          <a:xfrm>
            <a:off x="1346201" y="2547144"/>
            <a:ext cx="4127500" cy="2908300"/>
          </a:xfrm>
          <a:prstGeom prst="rect">
            <a:avLst/>
          </a:prstGeom>
        </p:spPr>
      </p:pic>
      <p:sp>
        <p:nvSpPr>
          <p:cNvPr id="7" name="Rectangle 6" descr="A guage broken into four sections is shown. Above this picture it says de-escalation. The picture is faded. Moving left to right, the sections are dark blue, blue, orange, and red. The guage monitor is shown in the orange section. ">
            <a:extLst>
              <a:ext uri="{FF2B5EF4-FFF2-40B4-BE49-F238E27FC236}">
                <a16:creationId xmlns:a16="http://schemas.microsoft.com/office/drawing/2014/main" id="{A038E5B4-4C91-F584-16C4-7D852492DBFB}"/>
              </a:ext>
            </a:extLst>
          </p:cNvPr>
          <p:cNvSpPr/>
          <p:nvPr/>
        </p:nvSpPr>
        <p:spPr>
          <a:xfrm>
            <a:off x="838200" y="1839119"/>
            <a:ext cx="5143500" cy="4337844"/>
          </a:xfrm>
          <a:prstGeom prst="rect">
            <a:avLst/>
          </a:prstGeom>
          <a:solidFill>
            <a:schemeClr val="bg1">
              <a:lumMod val="7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B3951B7-B942-CB3B-7B6B-E37ADC2C4F28}"/>
              </a:ext>
              <a:ext uri="{C183D7F6-B498-43B3-948B-1728B52AA6E4}">
                <adec:decorative xmlns:adec="http://schemas.microsoft.com/office/drawing/2017/decorative" val="1"/>
              </a:ext>
            </a:extLst>
          </p:cNvPr>
          <p:cNvSpPr txBox="1">
            <a:spLocks/>
          </p:cNvSpPr>
          <p:nvPr/>
        </p:nvSpPr>
        <p:spPr>
          <a:xfrm>
            <a:off x="6210300" y="1812131"/>
            <a:ext cx="5143500" cy="4351338"/>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Active Listening</a:t>
            </a:r>
          </a:p>
        </p:txBody>
      </p:sp>
      <p:pic>
        <p:nvPicPr>
          <p:cNvPr id="6" name="Picture 5" descr="A drawing of fwo people are facing each other. Above this drawing it says active listening. A speech bubble is between them. One person is connected to the speech bubble. The other person has the top of their head lifted up as an arrow from the speech bubble points down into the open part of their head. There is a yellow highlight behind the whole picture.">
            <a:extLst>
              <a:ext uri="{FF2B5EF4-FFF2-40B4-BE49-F238E27FC236}">
                <a16:creationId xmlns:a16="http://schemas.microsoft.com/office/drawing/2014/main" id="{C0090504-C5CA-174C-8038-1DC4CC81F3E1}"/>
              </a:ext>
            </a:extLst>
          </p:cNvPr>
          <p:cNvPicPr>
            <a:picLocks noChangeAspect="1"/>
          </p:cNvPicPr>
          <p:nvPr/>
        </p:nvPicPr>
        <p:blipFill>
          <a:blip r:embed="rId4"/>
          <a:stretch>
            <a:fillRect/>
          </a:stretch>
        </p:blipFill>
        <p:spPr>
          <a:xfrm>
            <a:off x="6843183" y="2547144"/>
            <a:ext cx="3877733" cy="2908300"/>
          </a:xfrm>
          <a:prstGeom prst="rect">
            <a:avLst/>
          </a:prstGeom>
        </p:spPr>
      </p:pic>
      <p:sp>
        <p:nvSpPr>
          <p:cNvPr id="8" name="Frame 7">
            <a:extLst>
              <a:ext uri="{FF2B5EF4-FFF2-40B4-BE49-F238E27FC236}">
                <a16:creationId xmlns:a16="http://schemas.microsoft.com/office/drawing/2014/main" id="{B95D2705-4440-CFF8-7B30-545FFBF1A93E}"/>
              </a:ext>
              <a:ext uri="{C183D7F6-B498-43B3-948B-1728B52AA6E4}">
                <adec:decorative xmlns:adec="http://schemas.microsoft.com/office/drawing/2017/decorative" val="1"/>
              </a:ext>
            </a:extLst>
          </p:cNvPr>
          <p:cNvSpPr/>
          <p:nvPr/>
        </p:nvSpPr>
        <p:spPr>
          <a:xfrm>
            <a:off x="6096000" y="1690688"/>
            <a:ext cx="5410200" cy="4486275"/>
          </a:xfrm>
          <a:prstGeom prst="frame">
            <a:avLst>
              <a:gd name="adj1" fmla="val 2898"/>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0962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07880" name="Rectangle 20787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82" name="Freeform: Shape 20788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74" name="Rectangle 2"/>
          <p:cNvSpPr>
            <a:spLocks noGrp="1" noChangeArrowheads="1"/>
          </p:cNvSpPr>
          <p:nvPr>
            <p:ph type="title"/>
          </p:nvPr>
        </p:nvSpPr>
        <p:spPr>
          <a:xfrm>
            <a:off x="686834" y="1153572"/>
            <a:ext cx="3200400" cy="4461163"/>
          </a:xfrm>
        </p:spPr>
        <p:txBody>
          <a:bodyPr>
            <a:normAutofit/>
          </a:bodyPr>
          <a:lstStyle/>
          <a:p>
            <a:r>
              <a:rPr lang="en-US">
                <a:solidFill>
                  <a:srgbClr val="FFFFFF"/>
                </a:solidFill>
              </a:rPr>
              <a:t>Talking about Trauma</a:t>
            </a:r>
          </a:p>
        </p:txBody>
      </p:sp>
      <p:sp>
        <p:nvSpPr>
          <p:cNvPr id="207884" name="Arc 20788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7875" name="Rectangle 3"/>
          <p:cNvSpPr>
            <a:spLocks noGrp="1" noChangeArrowheads="1"/>
          </p:cNvSpPr>
          <p:nvPr>
            <p:ph idx="1"/>
          </p:nvPr>
        </p:nvSpPr>
        <p:spPr>
          <a:xfrm>
            <a:off x="4447308" y="591344"/>
            <a:ext cx="6906491" cy="5585619"/>
          </a:xfrm>
        </p:spPr>
        <p:txBody>
          <a:bodyPr anchor="ctr">
            <a:normAutofit/>
          </a:bodyPr>
          <a:lstStyle/>
          <a:p>
            <a:pPr>
              <a:buFont typeface="Symbol" pitchFamily="18" charset="2"/>
              <a:buChar char="·"/>
            </a:pPr>
            <a:r>
              <a:rPr lang="en-US" dirty="0"/>
              <a:t>Many individuals do not disclose trauma</a:t>
            </a:r>
          </a:p>
          <a:p>
            <a:pPr>
              <a:buFont typeface="Symbol" pitchFamily="18" charset="2"/>
              <a:buChar char="·"/>
            </a:pPr>
            <a:endParaRPr lang="en-US" dirty="0"/>
          </a:p>
          <a:p>
            <a:pPr>
              <a:buFont typeface="Symbol" pitchFamily="18" charset="2"/>
              <a:buChar char="·"/>
            </a:pPr>
            <a:r>
              <a:rPr lang="en-US" dirty="0"/>
              <a:t>If they do tell someone, it is a friend or parent (mother)</a:t>
            </a:r>
          </a:p>
          <a:p>
            <a:pPr>
              <a:buFont typeface="Symbol" pitchFamily="18" charset="2"/>
              <a:buChar char="·"/>
            </a:pPr>
            <a:endParaRPr lang="en-US" dirty="0"/>
          </a:p>
          <a:p>
            <a:pPr>
              <a:buFont typeface="Symbol" pitchFamily="18" charset="2"/>
              <a:buChar char="·"/>
            </a:pPr>
            <a:r>
              <a:rPr lang="en-US" dirty="0"/>
              <a:t>How we respond when someone tells us that they have been through trauma will affect whether they tell anyone else and levels of PTSD and depression symptoms</a:t>
            </a:r>
          </a:p>
          <a:p>
            <a:pPr>
              <a:buFont typeface="Symbol" pitchFamily="18" charset="2"/>
              <a:buChar char="·"/>
            </a:pPr>
            <a:endParaRPr lang="en-US" dirty="0"/>
          </a:p>
          <a:p>
            <a:pPr>
              <a:buFont typeface="Symbol" pitchFamily="18" charset="2"/>
              <a:buChar char="·"/>
            </a:pPr>
            <a:r>
              <a:rPr lang="en-US" dirty="0"/>
              <a:t>It is critical to listen without judgement</a:t>
            </a:r>
          </a:p>
        </p:txBody>
      </p:sp>
    </p:spTree>
    <p:extLst>
      <p:ext uri="{BB962C8B-B14F-4D97-AF65-F5344CB8AC3E}">
        <p14:creationId xmlns:p14="http://schemas.microsoft.com/office/powerpoint/2010/main" val="1606237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fade">
                                      <p:cBhvr>
                                        <p:cTn id="7" dur="2000"/>
                                        <p:tgtEl>
                                          <p:spTgt spid="2078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7875">
                                            <p:txEl>
                                              <p:pRg st="0" end="0"/>
                                            </p:txEl>
                                          </p:spTgt>
                                        </p:tgtEl>
                                        <p:attrNameLst>
                                          <p:attrName>style.visibility</p:attrName>
                                        </p:attrNameLst>
                                      </p:cBhvr>
                                      <p:to>
                                        <p:strVal val="visible"/>
                                      </p:to>
                                    </p:set>
                                    <p:animEffect transition="in" filter="wipe(left)">
                                      <p:cBhvr>
                                        <p:cTn id="12" dur="500"/>
                                        <p:tgtEl>
                                          <p:spTgt spid="20787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7875">
                                            <p:txEl>
                                              <p:pRg st="2" end="2"/>
                                            </p:txEl>
                                          </p:spTgt>
                                        </p:tgtEl>
                                        <p:attrNameLst>
                                          <p:attrName>style.visibility</p:attrName>
                                        </p:attrNameLst>
                                      </p:cBhvr>
                                      <p:to>
                                        <p:strVal val="visible"/>
                                      </p:to>
                                    </p:set>
                                    <p:animEffect transition="in" filter="wipe(left)">
                                      <p:cBhvr>
                                        <p:cTn id="17" dur="500"/>
                                        <p:tgtEl>
                                          <p:spTgt spid="2078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7875">
                                            <p:txEl>
                                              <p:pRg st="4" end="4"/>
                                            </p:txEl>
                                          </p:spTgt>
                                        </p:tgtEl>
                                        <p:attrNameLst>
                                          <p:attrName>style.visibility</p:attrName>
                                        </p:attrNameLst>
                                      </p:cBhvr>
                                      <p:to>
                                        <p:strVal val="visible"/>
                                      </p:to>
                                    </p:set>
                                    <p:animEffect transition="in" filter="wipe(left)">
                                      <p:cBhvr>
                                        <p:cTn id="22" dur="500"/>
                                        <p:tgtEl>
                                          <p:spTgt spid="2078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7875">
                                            <p:txEl>
                                              <p:pRg st="6" end="6"/>
                                            </p:txEl>
                                          </p:spTgt>
                                        </p:tgtEl>
                                        <p:attrNameLst>
                                          <p:attrName>style.visibility</p:attrName>
                                        </p:attrNameLst>
                                      </p:cBhvr>
                                      <p:to>
                                        <p:strVal val="visible"/>
                                      </p:to>
                                    </p:set>
                                    <p:animEffect transition="in" filter="wipe(left)">
                                      <p:cBhvr>
                                        <p:cTn id="27" dur="500"/>
                                        <p:tgtEl>
                                          <p:spTgt spid="2078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p:bldP spid="207875" grpId="0" build="p"/>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07880" name="Rectangle 20787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74" name="Rectangle 2"/>
          <p:cNvSpPr>
            <a:spLocks noGrp="1" noChangeArrowheads="1"/>
          </p:cNvSpPr>
          <p:nvPr>
            <p:ph type="title"/>
          </p:nvPr>
        </p:nvSpPr>
        <p:spPr>
          <a:xfrm>
            <a:off x="838200" y="365125"/>
            <a:ext cx="10515600" cy="1325563"/>
          </a:xfrm>
        </p:spPr>
        <p:txBody>
          <a:bodyPr>
            <a:normAutofit/>
          </a:bodyPr>
          <a:lstStyle/>
          <a:p>
            <a:r>
              <a:rPr lang="en-US" sz="5400" dirty="0"/>
              <a:t>Active Listening</a:t>
            </a:r>
          </a:p>
        </p:txBody>
      </p:sp>
      <p:sp>
        <p:nvSpPr>
          <p:cNvPr id="20788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75" name="Rectangle 3"/>
          <p:cNvSpPr>
            <a:spLocks noGrp="1" noChangeArrowheads="1"/>
          </p:cNvSpPr>
          <p:nvPr>
            <p:ph idx="1"/>
          </p:nvPr>
        </p:nvSpPr>
        <p:spPr>
          <a:xfrm>
            <a:off x="838200" y="1929383"/>
            <a:ext cx="10515600" cy="4650741"/>
          </a:xfrm>
        </p:spPr>
        <p:txBody>
          <a:bodyPr>
            <a:normAutofit/>
          </a:bodyPr>
          <a:lstStyle/>
          <a:p>
            <a:pPr>
              <a:buFont typeface="Symbol" pitchFamily="18" charset="2"/>
              <a:buChar char="·"/>
            </a:pPr>
            <a:r>
              <a:rPr lang="en-US" sz="2400" dirty="0"/>
              <a:t>Goal: to learn what students are thinking and feeling</a:t>
            </a:r>
          </a:p>
          <a:p>
            <a:pPr lvl="1">
              <a:buFont typeface="Symbol" pitchFamily="18" charset="2"/>
              <a:buChar char="·"/>
            </a:pPr>
            <a:r>
              <a:rPr lang="en-US" dirty="0"/>
              <a:t>Ask open-ended questions about what they feel, know, believe</a:t>
            </a:r>
          </a:p>
          <a:p>
            <a:pPr lvl="1">
              <a:buFont typeface="Symbol" pitchFamily="18" charset="2"/>
              <a:buChar char="·"/>
            </a:pPr>
            <a:r>
              <a:rPr lang="en-US" dirty="0"/>
              <a:t>Listen (eye contact, nodding, summarizing what they tell you)</a:t>
            </a:r>
          </a:p>
          <a:p>
            <a:pPr lvl="1">
              <a:buFont typeface="Symbol" pitchFamily="18" charset="2"/>
              <a:buChar char="·"/>
            </a:pPr>
            <a:r>
              <a:rPr lang="en-US" dirty="0"/>
              <a:t>Validate feelings (“I understand why you would feel…”)</a:t>
            </a:r>
          </a:p>
          <a:p>
            <a:pPr lvl="1">
              <a:buFont typeface="Symbol" pitchFamily="18" charset="2"/>
              <a:buChar char="·"/>
            </a:pPr>
            <a:r>
              <a:rPr lang="en-US" dirty="0"/>
              <a:t>Educate to normalize their experience and clarify inaccuracies; be honest about what you do not know </a:t>
            </a:r>
          </a:p>
          <a:p>
            <a:pPr lvl="2">
              <a:buFont typeface="Symbol" pitchFamily="18" charset="2"/>
              <a:buChar char="·"/>
            </a:pPr>
            <a:r>
              <a:rPr lang="en-US" sz="2200" dirty="0"/>
              <a:t>“You are not alone.  Many students are feeling sad and anxious right now.”</a:t>
            </a:r>
          </a:p>
          <a:p>
            <a:pPr lvl="2">
              <a:buFont typeface="Symbol" pitchFamily="18" charset="2"/>
              <a:buChar char="·"/>
            </a:pPr>
            <a:r>
              <a:rPr lang="en-US" sz="2200" dirty="0"/>
              <a:t>“Not knowing when we’ll be back to normal is hard.”</a:t>
            </a:r>
          </a:p>
          <a:p>
            <a:pPr lvl="1">
              <a:buFont typeface="Symbol" pitchFamily="18" charset="2"/>
              <a:buChar char="·"/>
            </a:pPr>
            <a:r>
              <a:rPr lang="en-US" dirty="0"/>
              <a:t>Encourage questions and answer only what is asked (children ask questions in a form that they can handle the answer to)</a:t>
            </a:r>
          </a:p>
          <a:p>
            <a:pPr lvl="2">
              <a:buFont typeface="Symbol" pitchFamily="18" charset="2"/>
              <a:buChar char="·"/>
            </a:pPr>
            <a:r>
              <a:rPr lang="en-US" sz="2200" dirty="0"/>
              <a:t>“What questions do you have for me?”</a:t>
            </a:r>
          </a:p>
          <a:p>
            <a:pPr lvl="1">
              <a:buFont typeface="Symbol" pitchFamily="18" charset="2"/>
              <a:buChar char="·"/>
            </a:pPr>
            <a:r>
              <a:rPr lang="en-US" dirty="0"/>
              <a:t>Don’t rush to fix, think positive, or problem solve</a:t>
            </a:r>
          </a:p>
        </p:txBody>
      </p:sp>
    </p:spTree>
    <p:extLst>
      <p:ext uri="{BB962C8B-B14F-4D97-AF65-F5344CB8AC3E}">
        <p14:creationId xmlns:p14="http://schemas.microsoft.com/office/powerpoint/2010/main" val="4062779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8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8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78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87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78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787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87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787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78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07894" name="Rectangle 20789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74" name="Rectangle 2"/>
          <p:cNvSpPr>
            <a:spLocks noGrp="1" noChangeArrowheads="1"/>
          </p:cNvSpPr>
          <p:nvPr>
            <p:ph type="title"/>
          </p:nvPr>
        </p:nvSpPr>
        <p:spPr>
          <a:xfrm>
            <a:off x="638882" y="639193"/>
            <a:ext cx="3571810" cy="3573516"/>
          </a:xfrm>
        </p:spPr>
        <p:txBody>
          <a:bodyPr vert="horz" lIns="91440" tIns="45720" rIns="91440" bIns="45720" rtlCol="0" anchor="b">
            <a:normAutofit/>
          </a:bodyPr>
          <a:lstStyle/>
          <a:p>
            <a:r>
              <a:rPr lang="en-US" sz="6100" kern="1200">
                <a:solidFill>
                  <a:schemeClr val="tx1"/>
                </a:solidFill>
                <a:latin typeface="+mj-lt"/>
                <a:ea typeface="+mj-ea"/>
                <a:cs typeface="+mj-cs"/>
              </a:rPr>
              <a:t>How you can help: Active Listening</a:t>
            </a:r>
          </a:p>
        </p:txBody>
      </p:sp>
      <p:sp>
        <p:nvSpPr>
          <p:cNvPr id="3" name="Content Placeholder 2">
            <a:extLst>
              <a:ext uri="{FF2B5EF4-FFF2-40B4-BE49-F238E27FC236}">
                <a16:creationId xmlns:a16="http://schemas.microsoft.com/office/drawing/2014/main" id="{1CEB1F6E-CC81-7C4F-8823-65FB1E0FD3C8}"/>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Examples of Active Listening from TV</a:t>
            </a:r>
          </a:p>
        </p:txBody>
      </p:sp>
      <p:sp>
        <p:nvSpPr>
          <p:cNvPr id="20789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Everybody Loves Raymond Uses Active Listening - from Parent Effectiveness Training">
            <a:hlinkClick r:id="" action="ppaction://media"/>
            <a:extLst>
              <a:ext uri="{FF2B5EF4-FFF2-40B4-BE49-F238E27FC236}">
                <a16:creationId xmlns:a16="http://schemas.microsoft.com/office/drawing/2014/main" id="{43038D21-D7ED-C642-BAB9-37E8C7D198C0}"/>
              </a:ext>
            </a:extLst>
          </p:cNvPr>
          <p:cNvPicPr>
            <a:picLocks noRot="1" noChangeAspect="1"/>
          </p:cNvPicPr>
          <p:nvPr>
            <a:videoFile r:link="rId1"/>
          </p:nvPr>
        </p:nvPicPr>
        <p:blipFill>
          <a:blip r:embed="rId4"/>
          <a:stretch>
            <a:fillRect/>
          </a:stretch>
        </p:blipFill>
        <p:spPr>
          <a:xfrm>
            <a:off x="4654296" y="709803"/>
            <a:ext cx="7214616" cy="5410962"/>
          </a:xfrm>
          <a:prstGeom prst="rect">
            <a:avLst/>
          </a:prstGeom>
        </p:spPr>
      </p:pic>
    </p:spTree>
    <p:extLst>
      <p:ext uri="{BB962C8B-B14F-4D97-AF65-F5344CB8AC3E}">
        <p14:creationId xmlns:p14="http://schemas.microsoft.com/office/powerpoint/2010/main" val="3813149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fade">
                                      <p:cBhvr>
                                        <p:cTn id="7" dur="2000"/>
                                        <p:tgtEl>
                                          <p:spTgt spid="2078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20787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solidFill>
            <a:srgbClr val="00B050"/>
          </a:solidFill>
        </p:spPr>
        <p:txBody>
          <a:bodyPr/>
          <a:lstStyle/>
          <a:p>
            <a:r>
              <a:rPr lang="en-US" b="1" dirty="0"/>
              <a:t>Tier 1: Micro-strategies</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xfrm>
            <a:off x="838200" y="1825625"/>
            <a:ext cx="5143500" cy="4351338"/>
          </a:xfrm>
          <a:solidFill>
            <a:schemeClr val="accent6">
              <a:lumMod val="40000"/>
              <a:lumOff val="60000"/>
            </a:schemeClr>
          </a:solidFill>
        </p:spPr>
        <p:txBody>
          <a:bodyPr>
            <a:normAutofit/>
          </a:bodyPr>
          <a:lstStyle/>
          <a:p>
            <a:pPr marL="0" indent="0" algn="ctr">
              <a:buNone/>
            </a:pPr>
            <a:r>
              <a:rPr lang="en-US" sz="4000" b="1" dirty="0"/>
              <a:t>De-escalation</a:t>
            </a:r>
          </a:p>
        </p:txBody>
      </p:sp>
      <p:pic>
        <p:nvPicPr>
          <p:cNvPr id="4" name="Picture 3" descr="A guage broken into four sections is shown. Above this picture it says de-escalation. Moving left to right, the sections are dark blue, blue, orange, and red. The guage monitor is shown in the orange section. ">
            <a:extLst>
              <a:ext uri="{FF2B5EF4-FFF2-40B4-BE49-F238E27FC236}">
                <a16:creationId xmlns:a16="http://schemas.microsoft.com/office/drawing/2014/main" id="{F0F8384B-D0B8-04B1-8379-1403D171DE02}"/>
              </a:ext>
            </a:extLst>
          </p:cNvPr>
          <p:cNvPicPr>
            <a:picLocks noChangeAspect="1"/>
          </p:cNvPicPr>
          <p:nvPr/>
        </p:nvPicPr>
        <p:blipFill rotWithShape="1">
          <a:blip r:embed="rId3"/>
          <a:srcRect l="5642" r="7021"/>
          <a:stretch/>
        </p:blipFill>
        <p:spPr>
          <a:xfrm>
            <a:off x="1346201" y="2547144"/>
            <a:ext cx="4127500" cy="2908300"/>
          </a:xfrm>
          <a:prstGeom prst="rect">
            <a:avLst/>
          </a:prstGeom>
        </p:spPr>
      </p:pic>
      <p:sp>
        <p:nvSpPr>
          <p:cNvPr id="5" name="Content Placeholder 2">
            <a:extLst>
              <a:ext uri="{FF2B5EF4-FFF2-40B4-BE49-F238E27FC236}">
                <a16:creationId xmlns:a16="http://schemas.microsoft.com/office/drawing/2014/main" id="{4B3951B7-B942-CB3B-7B6B-E37ADC2C4F28}"/>
              </a:ext>
            </a:extLst>
          </p:cNvPr>
          <p:cNvSpPr txBox="1">
            <a:spLocks/>
          </p:cNvSpPr>
          <p:nvPr/>
        </p:nvSpPr>
        <p:spPr>
          <a:xfrm>
            <a:off x="6210300" y="1812131"/>
            <a:ext cx="5143500" cy="4351338"/>
          </a:xfrm>
          <a:prstGeom prst="rect">
            <a:avLst/>
          </a:prstGeom>
          <a:solidFill>
            <a:schemeClr val="accent6">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dirty="0"/>
              <a:t>Active Listening</a:t>
            </a:r>
          </a:p>
        </p:txBody>
      </p:sp>
      <p:pic>
        <p:nvPicPr>
          <p:cNvPr id="6" name="Picture 5" descr="A drawing of fwo people are facing each other. Above this drawing it says active listening. A speech bubble is between them. One person is connected to the speech bubble. The other person has the top of their head lifted up as an arrow from the speech bubble points down into the open part of their head. ">
            <a:extLst>
              <a:ext uri="{FF2B5EF4-FFF2-40B4-BE49-F238E27FC236}">
                <a16:creationId xmlns:a16="http://schemas.microsoft.com/office/drawing/2014/main" id="{C0090504-C5CA-174C-8038-1DC4CC81F3E1}"/>
              </a:ext>
            </a:extLst>
          </p:cNvPr>
          <p:cNvPicPr>
            <a:picLocks noChangeAspect="1"/>
          </p:cNvPicPr>
          <p:nvPr/>
        </p:nvPicPr>
        <p:blipFill>
          <a:blip r:embed="rId4"/>
          <a:stretch>
            <a:fillRect/>
          </a:stretch>
        </p:blipFill>
        <p:spPr>
          <a:xfrm>
            <a:off x="6843183" y="2547144"/>
            <a:ext cx="3877733" cy="2908300"/>
          </a:xfrm>
          <a:prstGeom prst="rect">
            <a:avLst/>
          </a:prstGeom>
        </p:spPr>
      </p:pic>
      <p:sp>
        <p:nvSpPr>
          <p:cNvPr id="7" name="Oval 6" descr="A purple oval with a yellow edge is shown. In the circle it says key to preventing re-traumatizing and connecting to other services.">
            <a:extLst>
              <a:ext uri="{FF2B5EF4-FFF2-40B4-BE49-F238E27FC236}">
                <a16:creationId xmlns:a16="http://schemas.microsoft.com/office/drawing/2014/main" id="{4A1DC3B7-CC68-D5B0-5FE4-44EC5BA029E4}"/>
              </a:ext>
            </a:extLst>
          </p:cNvPr>
          <p:cNvSpPr/>
          <p:nvPr/>
        </p:nvSpPr>
        <p:spPr>
          <a:xfrm>
            <a:off x="4381499" y="3277394"/>
            <a:ext cx="3657600" cy="2913063"/>
          </a:xfrm>
          <a:prstGeom prst="ellipse">
            <a:avLst/>
          </a:prstGeom>
          <a:solidFill>
            <a:srgbClr val="7030A0"/>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Key to preventing re-traumatizing and connecting to other services</a:t>
            </a:r>
          </a:p>
        </p:txBody>
      </p:sp>
    </p:spTree>
    <p:extLst>
      <p:ext uri="{BB962C8B-B14F-4D97-AF65-F5344CB8AC3E}">
        <p14:creationId xmlns:p14="http://schemas.microsoft.com/office/powerpoint/2010/main" val="87757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As number of ACES increases, so does the </a:t>
            </a:r>
            <a:br>
              <a:rPr lang="en-US" b="1" dirty="0">
                <a:solidFill>
                  <a:schemeClr val="bg1"/>
                </a:solidFill>
              </a:rPr>
            </a:br>
            <a:r>
              <a:rPr lang="en-US" b="1" dirty="0">
                <a:solidFill>
                  <a:schemeClr val="bg1"/>
                </a:solidFill>
              </a:rPr>
              <a:t>risk of the following</a:t>
            </a:r>
          </a:p>
        </p:txBody>
      </p:sp>
      <p:sp>
        <p:nvSpPr>
          <p:cNvPr id="3" name="Content Placeholder 2"/>
          <p:cNvSpPr>
            <a:spLocks noGrp="1"/>
          </p:cNvSpPr>
          <p:nvPr>
            <p:ph sz="half" idx="1"/>
          </p:nvPr>
        </p:nvSpPr>
        <p:spPr/>
        <p:txBody>
          <a:bodyPr>
            <a:noAutofit/>
          </a:bodyPr>
          <a:lstStyle/>
          <a:p>
            <a:r>
              <a:rPr lang="en-US" sz="2400" dirty="0">
                <a:solidFill>
                  <a:schemeClr val="bg1"/>
                </a:solidFill>
              </a:rPr>
              <a:t>Alcoholism</a:t>
            </a:r>
          </a:p>
          <a:p>
            <a:r>
              <a:rPr lang="en-US" sz="2400" dirty="0">
                <a:solidFill>
                  <a:schemeClr val="bg1"/>
                </a:solidFill>
              </a:rPr>
              <a:t>Chronic obstructive pulmonary disease</a:t>
            </a:r>
          </a:p>
          <a:p>
            <a:r>
              <a:rPr lang="en-US" sz="2400" dirty="0">
                <a:solidFill>
                  <a:schemeClr val="bg1"/>
                </a:solidFill>
              </a:rPr>
              <a:t>Depression</a:t>
            </a:r>
          </a:p>
          <a:p>
            <a:r>
              <a:rPr lang="en-US" sz="2400" dirty="0">
                <a:solidFill>
                  <a:schemeClr val="bg1"/>
                </a:solidFill>
              </a:rPr>
              <a:t>Fetal death</a:t>
            </a:r>
          </a:p>
          <a:p>
            <a:r>
              <a:rPr lang="en-US" sz="2400" dirty="0">
                <a:solidFill>
                  <a:schemeClr val="bg1"/>
                </a:solidFill>
              </a:rPr>
              <a:t>Health related quality of life</a:t>
            </a:r>
          </a:p>
          <a:p>
            <a:r>
              <a:rPr lang="en-US" sz="2400" dirty="0">
                <a:solidFill>
                  <a:schemeClr val="bg1"/>
                </a:solidFill>
              </a:rPr>
              <a:t>Illicit drug use</a:t>
            </a:r>
          </a:p>
          <a:p>
            <a:r>
              <a:rPr lang="en-US" sz="2400" dirty="0">
                <a:solidFill>
                  <a:schemeClr val="bg1"/>
                </a:solidFill>
              </a:rPr>
              <a:t>Ischemic hearth disease</a:t>
            </a:r>
          </a:p>
          <a:p>
            <a:r>
              <a:rPr lang="en-US" sz="2400" dirty="0">
                <a:solidFill>
                  <a:schemeClr val="bg1"/>
                </a:solidFill>
              </a:rPr>
              <a:t>Liver disease</a:t>
            </a:r>
          </a:p>
          <a:p>
            <a:r>
              <a:rPr lang="en-US" sz="2400" dirty="0">
                <a:solidFill>
                  <a:schemeClr val="bg1"/>
                </a:solidFill>
              </a:rPr>
              <a:t>Poor work performance</a:t>
            </a:r>
          </a:p>
          <a:p>
            <a:r>
              <a:rPr lang="en-US" sz="2400" dirty="0">
                <a:solidFill>
                  <a:schemeClr val="bg1"/>
                </a:solidFill>
              </a:rPr>
              <a:t>Intimate partner violence</a:t>
            </a:r>
          </a:p>
        </p:txBody>
      </p:sp>
      <p:sp>
        <p:nvSpPr>
          <p:cNvPr id="4" name="Content Placeholder 3"/>
          <p:cNvSpPr>
            <a:spLocks noGrp="1"/>
          </p:cNvSpPr>
          <p:nvPr>
            <p:ph sz="half" idx="2"/>
          </p:nvPr>
        </p:nvSpPr>
        <p:spPr/>
        <p:txBody>
          <a:bodyPr>
            <a:noAutofit/>
          </a:bodyPr>
          <a:lstStyle/>
          <a:p>
            <a:r>
              <a:rPr lang="en-US" sz="2400" dirty="0">
                <a:solidFill>
                  <a:schemeClr val="bg1">
                    <a:lumMod val="95000"/>
                  </a:schemeClr>
                </a:solidFill>
              </a:rPr>
              <a:t>Multiple sexual partners</a:t>
            </a:r>
          </a:p>
          <a:p>
            <a:r>
              <a:rPr lang="en-US" sz="2400" dirty="0">
                <a:solidFill>
                  <a:schemeClr val="bg1">
                    <a:lumMod val="95000"/>
                  </a:schemeClr>
                </a:solidFill>
              </a:rPr>
              <a:t>Sexually transmitted disease</a:t>
            </a:r>
          </a:p>
          <a:p>
            <a:r>
              <a:rPr lang="en-US" sz="2400" dirty="0">
                <a:solidFill>
                  <a:schemeClr val="bg1">
                    <a:lumMod val="95000"/>
                  </a:schemeClr>
                </a:solidFill>
              </a:rPr>
              <a:t>Smoking</a:t>
            </a:r>
          </a:p>
          <a:p>
            <a:r>
              <a:rPr lang="en-US" sz="2400" dirty="0">
                <a:solidFill>
                  <a:schemeClr val="bg1">
                    <a:lumMod val="95000"/>
                  </a:schemeClr>
                </a:solidFill>
              </a:rPr>
              <a:t>Suicide attempts</a:t>
            </a:r>
          </a:p>
          <a:p>
            <a:r>
              <a:rPr lang="en-US" sz="2400" dirty="0">
                <a:solidFill>
                  <a:schemeClr val="bg1">
                    <a:lumMod val="95000"/>
                  </a:schemeClr>
                </a:solidFill>
              </a:rPr>
              <a:t>Unintended pregnancies</a:t>
            </a:r>
          </a:p>
          <a:p>
            <a:r>
              <a:rPr lang="en-US" sz="2400" dirty="0">
                <a:solidFill>
                  <a:schemeClr val="bg1">
                    <a:lumMod val="95000"/>
                  </a:schemeClr>
                </a:solidFill>
              </a:rPr>
              <a:t>Early initiation of smoking</a:t>
            </a:r>
          </a:p>
          <a:p>
            <a:r>
              <a:rPr lang="en-US" sz="2400" dirty="0">
                <a:solidFill>
                  <a:schemeClr val="bg1">
                    <a:lumMod val="95000"/>
                  </a:schemeClr>
                </a:solidFill>
              </a:rPr>
              <a:t>Early initiation of sexual activity</a:t>
            </a:r>
          </a:p>
          <a:p>
            <a:r>
              <a:rPr lang="en-US" sz="2400" dirty="0">
                <a:solidFill>
                  <a:schemeClr val="bg1">
                    <a:lumMod val="95000"/>
                  </a:schemeClr>
                </a:solidFill>
              </a:rPr>
              <a:t>Adolescent pregnancy</a:t>
            </a:r>
          </a:p>
          <a:p>
            <a:r>
              <a:rPr lang="en-US" sz="2400" dirty="0">
                <a:solidFill>
                  <a:schemeClr val="bg1">
                    <a:lumMod val="95000"/>
                  </a:schemeClr>
                </a:solidFill>
              </a:rPr>
              <a:t>Risk of sexual violence</a:t>
            </a:r>
          </a:p>
          <a:p>
            <a:r>
              <a:rPr lang="en-US" sz="2400" dirty="0">
                <a:solidFill>
                  <a:schemeClr val="bg1">
                    <a:lumMod val="95000"/>
                  </a:schemeClr>
                </a:solidFill>
              </a:rPr>
              <a:t>Poor academic achievement</a:t>
            </a:r>
          </a:p>
        </p:txBody>
      </p:sp>
    </p:spTree>
    <p:extLst>
      <p:ext uri="{BB962C8B-B14F-4D97-AF65-F5344CB8AC3E}">
        <p14:creationId xmlns:p14="http://schemas.microsoft.com/office/powerpoint/2010/main" val="24548674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463A-CE05-FF42-94E5-D97B5772BC96}"/>
              </a:ext>
            </a:extLst>
          </p:cNvPr>
          <p:cNvSpPr>
            <a:spLocks noGrp="1"/>
          </p:cNvSpPr>
          <p:nvPr>
            <p:ph type="title"/>
          </p:nvPr>
        </p:nvSpPr>
        <p:spPr/>
        <p:txBody>
          <a:bodyPr/>
          <a:lstStyle/>
          <a:p>
            <a:r>
              <a:rPr lang="en-US" b="1" dirty="0"/>
              <a:t>MTSS &amp; TIC</a:t>
            </a:r>
          </a:p>
        </p:txBody>
      </p:sp>
      <p:pic>
        <p:nvPicPr>
          <p:cNvPr id="8" name="Picture 7" descr="A three-tiered triangle is shown with the bottom in green, which says around 80% of students. The middle is yellow and says around 15% of students. The top is red and says around 5% of students.">
            <a:extLst>
              <a:ext uri="{FF2B5EF4-FFF2-40B4-BE49-F238E27FC236}">
                <a16:creationId xmlns:a16="http://schemas.microsoft.com/office/drawing/2014/main" id="{91156165-E918-784A-A690-F43A89002825}"/>
              </a:ext>
            </a:extLst>
          </p:cNvPr>
          <p:cNvPicPr>
            <a:picLocks noChangeAspect="1"/>
          </p:cNvPicPr>
          <p:nvPr/>
        </p:nvPicPr>
        <p:blipFill>
          <a:blip r:embed="rId2"/>
          <a:stretch>
            <a:fillRect/>
          </a:stretch>
        </p:blipFill>
        <p:spPr>
          <a:xfrm>
            <a:off x="839788" y="1942836"/>
            <a:ext cx="3444771" cy="4801127"/>
          </a:xfrm>
          <a:prstGeom prst="rect">
            <a:avLst/>
          </a:prstGeom>
        </p:spPr>
      </p:pic>
      <p:sp>
        <p:nvSpPr>
          <p:cNvPr id="9" name="Left-Right Arrow 8" descr="A large blue arrow that points both up and down is next to a three-tiered triangle. Inside the blue arrow it says trauma informed care.">
            <a:extLst>
              <a:ext uri="{FF2B5EF4-FFF2-40B4-BE49-F238E27FC236}">
                <a16:creationId xmlns:a16="http://schemas.microsoft.com/office/drawing/2014/main" id="{7F245086-0968-8049-ADAB-149DA97E5C7C}"/>
              </a:ext>
            </a:extLst>
          </p:cNvPr>
          <p:cNvSpPr/>
          <p:nvPr/>
        </p:nvSpPr>
        <p:spPr>
          <a:xfrm rot="16200000">
            <a:off x="2827818" y="3554543"/>
            <a:ext cx="4801127" cy="157771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Trauma Informed Care</a:t>
            </a:r>
          </a:p>
        </p:txBody>
      </p:sp>
      <p:sp>
        <p:nvSpPr>
          <p:cNvPr id="7" name="Content Placeholder 6" descr="A box is shown broken into three sections. At the bottom it is green and titled system wide practices. Below this title it says PBS and SEL to align with SPR, trauma informed lense, psychological first aid, 4 R's of trauma, and instructional programs on trauma/ resilience. In the middle it is yellow and titled small group treatments. Below this title it says CICO, social skills, trauma-informed groups, and SPR. At the top it is red and titled intensified individual interventions. Below the title it says FT-CBT, AT-CBT, FBAs, and BIPs.">
            <a:extLst>
              <a:ext uri="{FF2B5EF4-FFF2-40B4-BE49-F238E27FC236}">
                <a16:creationId xmlns:a16="http://schemas.microsoft.com/office/drawing/2014/main" id="{6844085D-57D8-E04B-9233-EF68012DA314}"/>
              </a:ext>
            </a:extLst>
          </p:cNvPr>
          <p:cNvSpPr>
            <a:spLocks noGrp="1"/>
          </p:cNvSpPr>
          <p:nvPr>
            <p:ph sz="quarter" idx="4"/>
          </p:nvPr>
        </p:nvSpPr>
        <p:spPr>
          <a:xfrm>
            <a:off x="6172200" y="1942836"/>
            <a:ext cx="5183188" cy="4801127"/>
          </a:xfrm>
          <a:gradFill>
            <a:gsLst>
              <a:gs pos="23000">
                <a:srgbClr val="FFFF00">
                  <a:alpha val="55000"/>
                </a:srgbClr>
              </a:gs>
              <a:gs pos="0">
                <a:srgbClr val="C00000">
                  <a:alpha val="50000"/>
                </a:srgbClr>
              </a:gs>
              <a:gs pos="100000">
                <a:srgbClr val="00B050">
                  <a:alpha val="60000"/>
                </a:srgbClr>
              </a:gs>
            </a:gsLst>
            <a:lin ang="5400000" scaled="1"/>
          </a:gradFill>
        </p:spPr>
        <p:txBody>
          <a:bodyPr>
            <a:normAutofit fontScale="85000" lnSpcReduction="20000"/>
          </a:bodyPr>
          <a:lstStyle/>
          <a:p>
            <a:pPr marL="0" indent="0">
              <a:buNone/>
            </a:pPr>
            <a:r>
              <a:rPr lang="en-US" b="1" dirty="0"/>
              <a:t>Intensified Individual Interventions</a:t>
            </a:r>
          </a:p>
          <a:p>
            <a:r>
              <a:rPr lang="en-US" sz="2000" dirty="0"/>
              <a:t>TF-CBT, AF-CBT</a:t>
            </a:r>
          </a:p>
          <a:p>
            <a:r>
              <a:rPr lang="en-US" sz="2000" dirty="0"/>
              <a:t>FBAs and BIPS</a:t>
            </a:r>
          </a:p>
          <a:p>
            <a:pPr marL="0" indent="0">
              <a:buNone/>
            </a:pPr>
            <a:endParaRPr lang="en-US" sz="2000" dirty="0">
              <a:solidFill>
                <a:srgbClr val="C00000"/>
              </a:solidFill>
            </a:endParaRPr>
          </a:p>
          <a:p>
            <a:pPr marL="0" indent="0">
              <a:buNone/>
            </a:pPr>
            <a:r>
              <a:rPr lang="en-US" b="1" dirty="0"/>
              <a:t>Small Group Treatments</a:t>
            </a:r>
          </a:p>
          <a:p>
            <a:r>
              <a:rPr lang="en-US" sz="2000" dirty="0"/>
              <a:t>CICO, Social Skills</a:t>
            </a:r>
          </a:p>
          <a:p>
            <a:r>
              <a:rPr lang="en-US" sz="2000" dirty="0"/>
              <a:t>Trauma-informed groups</a:t>
            </a:r>
          </a:p>
          <a:p>
            <a:r>
              <a:rPr lang="en-US" sz="2000" dirty="0"/>
              <a:t>SPR</a:t>
            </a:r>
          </a:p>
          <a:p>
            <a:pPr marL="0" indent="0">
              <a:buNone/>
            </a:pPr>
            <a:endParaRPr lang="en-US" dirty="0"/>
          </a:p>
          <a:p>
            <a:pPr marL="0" indent="0">
              <a:buNone/>
            </a:pPr>
            <a:r>
              <a:rPr lang="en-US" b="1" dirty="0"/>
              <a:t>System Wide practices</a:t>
            </a:r>
          </a:p>
          <a:p>
            <a:r>
              <a:rPr lang="en-US" sz="2400" dirty="0"/>
              <a:t>PBIS &amp; SEL </a:t>
            </a:r>
            <a:r>
              <a:rPr lang="en-US" sz="2400" dirty="0">
                <a:sym typeface="Wingdings" pitchFamily="2" charset="2"/>
              </a:rPr>
              <a:t> Align with SPR</a:t>
            </a:r>
            <a:endParaRPr lang="en-US" sz="2400" dirty="0"/>
          </a:p>
          <a:p>
            <a:r>
              <a:rPr lang="en-US" sz="2400" dirty="0"/>
              <a:t>Trauma Informed Lens</a:t>
            </a:r>
          </a:p>
          <a:p>
            <a:r>
              <a:rPr lang="en-US" sz="2400" dirty="0"/>
              <a:t>Psychological First Aid, 4 R’s of Trauma, Instructional Programs on trauma/resilience</a:t>
            </a:r>
          </a:p>
        </p:txBody>
      </p:sp>
      <p:sp>
        <p:nvSpPr>
          <p:cNvPr id="10" name="Down Arrow 9" descr="Above the three-tiered box is a large blue arrow pointing down. Inside it says trauma focused treatments.">
            <a:extLst>
              <a:ext uri="{FF2B5EF4-FFF2-40B4-BE49-F238E27FC236}">
                <a16:creationId xmlns:a16="http://schemas.microsoft.com/office/drawing/2014/main" id="{A3399B29-FEF5-C94C-9200-457FFD75F820}"/>
              </a:ext>
            </a:extLst>
          </p:cNvPr>
          <p:cNvSpPr/>
          <p:nvPr/>
        </p:nvSpPr>
        <p:spPr>
          <a:xfrm>
            <a:off x="6017237" y="171450"/>
            <a:ext cx="5107963" cy="1788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Trauma Focused Treatments</a:t>
            </a:r>
          </a:p>
        </p:txBody>
      </p:sp>
    </p:spTree>
    <p:extLst>
      <p:ext uri="{BB962C8B-B14F-4D97-AF65-F5344CB8AC3E}">
        <p14:creationId xmlns:p14="http://schemas.microsoft.com/office/powerpoint/2010/main" val="255616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463A-CE05-FF42-94E5-D97B5772BC96}"/>
              </a:ext>
            </a:extLst>
          </p:cNvPr>
          <p:cNvSpPr>
            <a:spLocks noGrp="1"/>
          </p:cNvSpPr>
          <p:nvPr>
            <p:ph type="title"/>
          </p:nvPr>
        </p:nvSpPr>
        <p:spPr/>
        <p:txBody>
          <a:bodyPr/>
          <a:lstStyle/>
          <a:p>
            <a:r>
              <a:rPr lang="en-US" b="1" dirty="0"/>
              <a:t>MTSS &amp; TIC</a:t>
            </a:r>
          </a:p>
        </p:txBody>
      </p:sp>
      <p:pic>
        <p:nvPicPr>
          <p:cNvPr id="8" name="Picture 7" descr="A three-tiered triangle is shown with the bottom in green, which says around 80% of students. The middle is yellow and says around 15% of students. The top is red and says around 5% of students.">
            <a:extLst>
              <a:ext uri="{FF2B5EF4-FFF2-40B4-BE49-F238E27FC236}">
                <a16:creationId xmlns:a16="http://schemas.microsoft.com/office/drawing/2014/main" id="{91156165-E918-784A-A690-F43A89002825}"/>
              </a:ext>
            </a:extLst>
          </p:cNvPr>
          <p:cNvPicPr>
            <a:picLocks noChangeAspect="1"/>
          </p:cNvPicPr>
          <p:nvPr/>
        </p:nvPicPr>
        <p:blipFill>
          <a:blip r:embed="rId2"/>
          <a:stretch>
            <a:fillRect/>
          </a:stretch>
        </p:blipFill>
        <p:spPr>
          <a:xfrm>
            <a:off x="839788" y="1942836"/>
            <a:ext cx="3444771" cy="4801127"/>
          </a:xfrm>
          <a:prstGeom prst="rect">
            <a:avLst/>
          </a:prstGeom>
        </p:spPr>
      </p:pic>
      <p:sp>
        <p:nvSpPr>
          <p:cNvPr id="3" name="Left-Right Arrow 2" descr="A large grayed out arrow that points both up and down is next to a three-tiered triangle. Inside the arrow it says trauma informed care.">
            <a:extLst>
              <a:ext uri="{FF2B5EF4-FFF2-40B4-BE49-F238E27FC236}">
                <a16:creationId xmlns:a16="http://schemas.microsoft.com/office/drawing/2014/main" id="{EAA7DD15-00FC-FFF3-BE9C-BAD28C1AB3BA}"/>
              </a:ext>
            </a:extLst>
          </p:cNvPr>
          <p:cNvSpPr/>
          <p:nvPr/>
        </p:nvSpPr>
        <p:spPr>
          <a:xfrm rot="16200000">
            <a:off x="2827818" y="3554543"/>
            <a:ext cx="4801127" cy="1577711"/>
          </a:xfrm>
          <a:prstGeom prst="leftRight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lumMod val="65000"/>
                  </a:schemeClr>
                </a:solidFill>
              </a:rPr>
              <a:t>Trauma Informed Care</a:t>
            </a:r>
          </a:p>
        </p:txBody>
      </p:sp>
      <p:sp>
        <p:nvSpPr>
          <p:cNvPr id="7" name="Content Placeholder 6" descr="A box is shown broken into three sections. At the bottom it is green and titled system wide practices. Below this title it says PBS and SEL to align with SPR, trauma informed lense, psychological first aid, 4 R's of trauma, and instructional programs on trauma/ resilience. In the middle it is yellow and titled small group treatments. Below this title it says CICO, social skills, trauma-informed groups, and SPR. At the top it is red and titled intensified individual interventions. Below the title it says FT-CBT, AT-CBT, FBAs, and BIPs.">
            <a:extLst>
              <a:ext uri="{FF2B5EF4-FFF2-40B4-BE49-F238E27FC236}">
                <a16:creationId xmlns:a16="http://schemas.microsoft.com/office/drawing/2014/main" id="{6844085D-57D8-E04B-9233-EF68012DA314}"/>
              </a:ext>
            </a:extLst>
          </p:cNvPr>
          <p:cNvSpPr>
            <a:spLocks noGrp="1"/>
          </p:cNvSpPr>
          <p:nvPr>
            <p:ph sz="quarter" idx="4"/>
          </p:nvPr>
        </p:nvSpPr>
        <p:spPr>
          <a:xfrm>
            <a:off x="6172200" y="1942836"/>
            <a:ext cx="5183188" cy="4801127"/>
          </a:xfrm>
          <a:gradFill>
            <a:gsLst>
              <a:gs pos="23000">
                <a:srgbClr val="FFFF00">
                  <a:alpha val="55000"/>
                </a:srgbClr>
              </a:gs>
              <a:gs pos="0">
                <a:srgbClr val="C00000">
                  <a:alpha val="50000"/>
                </a:srgbClr>
              </a:gs>
              <a:gs pos="100000">
                <a:srgbClr val="00B050">
                  <a:alpha val="60000"/>
                </a:srgbClr>
              </a:gs>
            </a:gsLst>
            <a:lin ang="5400000" scaled="1"/>
          </a:gradFill>
        </p:spPr>
        <p:txBody>
          <a:bodyPr>
            <a:normAutofit fontScale="85000" lnSpcReduction="20000"/>
          </a:bodyPr>
          <a:lstStyle/>
          <a:p>
            <a:pPr marL="0" indent="0">
              <a:buNone/>
            </a:pPr>
            <a:r>
              <a:rPr lang="en-US" b="1" dirty="0"/>
              <a:t>Intensified Individual Interventions</a:t>
            </a:r>
          </a:p>
          <a:p>
            <a:r>
              <a:rPr lang="en-US" sz="2000" dirty="0"/>
              <a:t>TF-CBT, AF-CBT</a:t>
            </a:r>
          </a:p>
          <a:p>
            <a:r>
              <a:rPr lang="en-US" sz="2000" dirty="0"/>
              <a:t>FBAs and BIPS</a:t>
            </a:r>
          </a:p>
          <a:p>
            <a:pPr marL="0" indent="0">
              <a:buNone/>
            </a:pPr>
            <a:endParaRPr lang="en-US" sz="2000" dirty="0">
              <a:solidFill>
                <a:srgbClr val="C00000"/>
              </a:solidFill>
            </a:endParaRPr>
          </a:p>
          <a:p>
            <a:pPr marL="0" indent="0">
              <a:buNone/>
            </a:pPr>
            <a:r>
              <a:rPr lang="en-US" b="1" dirty="0"/>
              <a:t>Small Group Treatments</a:t>
            </a:r>
          </a:p>
          <a:p>
            <a:r>
              <a:rPr lang="en-US" sz="2000" dirty="0"/>
              <a:t>CICO, Social Skills</a:t>
            </a:r>
          </a:p>
          <a:p>
            <a:r>
              <a:rPr lang="en-US" sz="2000" dirty="0"/>
              <a:t>Trauma-informed groups</a:t>
            </a:r>
          </a:p>
          <a:p>
            <a:r>
              <a:rPr lang="en-US" sz="2000" dirty="0"/>
              <a:t>SPR</a:t>
            </a:r>
          </a:p>
          <a:p>
            <a:pPr marL="0" indent="0">
              <a:buNone/>
            </a:pPr>
            <a:endParaRPr lang="en-US" dirty="0"/>
          </a:p>
          <a:p>
            <a:pPr marL="0" indent="0">
              <a:buNone/>
            </a:pPr>
            <a:r>
              <a:rPr lang="en-US" b="1" dirty="0"/>
              <a:t>System Wide practices</a:t>
            </a:r>
          </a:p>
          <a:p>
            <a:r>
              <a:rPr lang="en-US" sz="2400" dirty="0"/>
              <a:t>PBIS &amp; SEL </a:t>
            </a:r>
            <a:r>
              <a:rPr lang="en-US" sz="2400" dirty="0">
                <a:sym typeface="Wingdings" pitchFamily="2" charset="2"/>
              </a:rPr>
              <a:t> Align with SPR</a:t>
            </a:r>
            <a:endParaRPr lang="en-US" sz="2400" dirty="0"/>
          </a:p>
          <a:p>
            <a:r>
              <a:rPr lang="en-US" sz="2400" dirty="0"/>
              <a:t>Trauma Informed Lens</a:t>
            </a:r>
          </a:p>
          <a:p>
            <a:r>
              <a:rPr lang="en-US" sz="2400" dirty="0"/>
              <a:t>Psychological First Aid, 4 R’s of Trauma, Instructional Programs on trauma/resilience</a:t>
            </a:r>
          </a:p>
        </p:txBody>
      </p:sp>
      <p:sp>
        <p:nvSpPr>
          <p:cNvPr id="5" name="Frame 4">
            <a:extLst>
              <a:ext uri="{FF2B5EF4-FFF2-40B4-BE49-F238E27FC236}">
                <a16:creationId xmlns:a16="http://schemas.microsoft.com/office/drawing/2014/main" id="{358FB09A-540D-79EA-EBC9-422BE5BA5256}"/>
              </a:ext>
              <a:ext uri="{C183D7F6-B498-43B3-948B-1728B52AA6E4}">
                <adec:decorative xmlns:adec="http://schemas.microsoft.com/office/drawing/2017/decorative" val="1"/>
              </a:ext>
            </a:extLst>
          </p:cNvPr>
          <p:cNvSpPr/>
          <p:nvPr/>
        </p:nvSpPr>
        <p:spPr>
          <a:xfrm>
            <a:off x="6017237" y="1782763"/>
            <a:ext cx="5450864" cy="2890837"/>
          </a:xfrm>
          <a:prstGeom prst="frame">
            <a:avLst>
              <a:gd name="adj1" fmla="val 395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wn Arrow 3" descr="Above the three-tiered box is a large yellow arrow pointing down. Inside it says trauma focused treatments. Highlighted in yellow below this arrow is the small group treatments and intensified individual interventions sections of the box.">
            <a:extLst>
              <a:ext uri="{FF2B5EF4-FFF2-40B4-BE49-F238E27FC236}">
                <a16:creationId xmlns:a16="http://schemas.microsoft.com/office/drawing/2014/main" id="{828C8577-C931-1D9D-57E3-8993DD045629}"/>
              </a:ext>
            </a:extLst>
          </p:cNvPr>
          <p:cNvSpPr/>
          <p:nvPr/>
        </p:nvSpPr>
        <p:spPr>
          <a:xfrm>
            <a:off x="6017237" y="171450"/>
            <a:ext cx="5107963" cy="178831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Trauma Focused Treatments</a:t>
            </a:r>
          </a:p>
        </p:txBody>
      </p:sp>
    </p:spTree>
    <p:extLst>
      <p:ext uri="{BB962C8B-B14F-4D97-AF65-F5344CB8AC3E}">
        <p14:creationId xmlns:p14="http://schemas.microsoft.com/office/powerpoint/2010/main" val="217777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gradFill flip="none" rotWithShape="1">
            <a:gsLst>
              <a:gs pos="0">
                <a:srgbClr val="C00000"/>
              </a:gs>
              <a:gs pos="0">
                <a:schemeClr val="accent4"/>
              </a:gs>
            </a:gsLst>
            <a:lin ang="10800000" scaled="1"/>
            <a:tileRect/>
          </a:gradFill>
        </p:spPr>
        <p:txBody>
          <a:bodyPr/>
          <a:lstStyle/>
          <a:p>
            <a:r>
              <a:rPr lang="en-US" b="1" dirty="0"/>
              <a:t>Tier 2: More Intensive/Small Group</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gradFill>
            <a:gsLst>
              <a:gs pos="0">
                <a:srgbClr val="C00000">
                  <a:lumMod val="93000"/>
                  <a:alpha val="27000"/>
                </a:srgbClr>
              </a:gs>
              <a:gs pos="4000">
                <a:schemeClr val="accent4">
                  <a:alpha val="52000"/>
                </a:schemeClr>
              </a:gs>
            </a:gsLst>
            <a:lin ang="10800000" scaled="1"/>
          </a:gradFill>
        </p:spPr>
        <p:txBody>
          <a:bodyPr>
            <a:normAutofit/>
          </a:bodyPr>
          <a:lstStyle/>
          <a:p>
            <a:r>
              <a:rPr lang="en-US" sz="3600" dirty="0"/>
              <a:t>Typically but not always in small group format</a:t>
            </a:r>
          </a:p>
          <a:p>
            <a:endParaRPr lang="en-US" sz="3600" dirty="0"/>
          </a:p>
          <a:p>
            <a:r>
              <a:rPr lang="en-US" sz="3600" b="1" dirty="0"/>
              <a:t>Examples:</a:t>
            </a:r>
          </a:p>
          <a:p>
            <a:pPr lvl="1"/>
            <a:r>
              <a:rPr lang="en-US" sz="3200" dirty="0"/>
              <a:t>Skills for Psychological Recovery</a:t>
            </a:r>
          </a:p>
          <a:p>
            <a:pPr lvl="1"/>
            <a:r>
              <a:rPr lang="en-US" sz="3200" dirty="0"/>
              <a:t>School based groups</a:t>
            </a:r>
          </a:p>
          <a:p>
            <a:pPr lvl="2"/>
            <a:r>
              <a:rPr lang="en-US" sz="2400" dirty="0"/>
              <a:t>CBITS</a:t>
            </a:r>
          </a:p>
          <a:p>
            <a:pPr lvl="2"/>
            <a:r>
              <a:rPr lang="en-US" sz="2400" dirty="0"/>
              <a:t>SSET</a:t>
            </a:r>
          </a:p>
          <a:p>
            <a:endParaRPr lang="en-US" sz="3600" dirty="0"/>
          </a:p>
        </p:txBody>
      </p:sp>
      <p:sp>
        <p:nvSpPr>
          <p:cNvPr id="5" name="Rectangle 4">
            <a:extLst>
              <a:ext uri="{FF2B5EF4-FFF2-40B4-BE49-F238E27FC236}">
                <a16:creationId xmlns:a16="http://schemas.microsoft.com/office/drawing/2014/main" id="{A4F75BA5-1E6B-D44A-88AE-0661AB16C993}"/>
              </a:ext>
            </a:extLst>
          </p:cNvPr>
          <p:cNvSpPr/>
          <p:nvPr/>
        </p:nvSpPr>
        <p:spPr>
          <a:xfrm>
            <a:off x="4618905" y="6488668"/>
            <a:ext cx="2418932" cy="369332"/>
          </a:xfrm>
          <a:prstGeom prst="rect">
            <a:avLst/>
          </a:prstGeom>
        </p:spPr>
        <p:txBody>
          <a:bodyPr wrap="none">
            <a:spAutoFit/>
          </a:bodyPr>
          <a:lstStyle/>
          <a:p>
            <a:r>
              <a:rPr lang="en-US" dirty="0"/>
              <a:t>http://</a:t>
            </a:r>
            <a:r>
              <a:rPr lang="en-US" dirty="0" err="1"/>
              <a:t>cbitsprogram.org</a:t>
            </a:r>
            <a:endParaRPr lang="en-US" dirty="0"/>
          </a:p>
        </p:txBody>
      </p:sp>
      <p:sp>
        <p:nvSpPr>
          <p:cNvPr id="4" name="Left Arrow 3">
            <a:hlinkClick r:id="rId3" action="ppaction://hlinksldjump"/>
            <a:extLst>
              <a:ext uri="{FF2B5EF4-FFF2-40B4-BE49-F238E27FC236}">
                <a16:creationId xmlns:a16="http://schemas.microsoft.com/office/drawing/2014/main" id="{1817BD51-0A22-5C3C-88C1-1C57B9766066}"/>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8B7115E-CBE3-35FF-86E7-DEAB228AD7B8}"/>
              </a:ext>
            </a:extLst>
          </p:cNvPr>
          <p:cNvSpPr/>
          <p:nvPr/>
        </p:nvSpPr>
        <p:spPr>
          <a:xfrm>
            <a:off x="7164837" y="2781300"/>
            <a:ext cx="3657600" cy="291306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Typically, can be delivered by non-mental health professionals</a:t>
            </a:r>
          </a:p>
        </p:txBody>
      </p:sp>
    </p:spTree>
    <p:extLst>
      <p:ext uri="{BB962C8B-B14F-4D97-AF65-F5344CB8AC3E}">
        <p14:creationId xmlns:p14="http://schemas.microsoft.com/office/powerpoint/2010/main" val="276065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D4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CB737-6ACE-005D-9249-3F714A5E3387}"/>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Skills for psychological recovery, field operations guide</a:t>
            </a:r>
          </a:p>
        </p:txBody>
      </p:sp>
      <p:pic>
        <p:nvPicPr>
          <p:cNvPr id="7" name="Picture 6" descr="A visual from the National Center for PTSD and National Child Traumatic Stress Network. It is titled skills for psychological recovery, field operations guide. Surrounding the title is a circle with arrows pointing in both directions. There are six circles on the path of the circle. They each have an icon or picture in them including a clip board with a paper that reads safety, work, school, a thought bubble, interconnected cogs, a spedometer gage, bowl with a plus sign on it, and a connection web.">
            <a:extLst>
              <a:ext uri="{FF2B5EF4-FFF2-40B4-BE49-F238E27FC236}">
                <a16:creationId xmlns:a16="http://schemas.microsoft.com/office/drawing/2014/main" id="{771B9747-5379-FD45-9300-F618204D81EC}"/>
              </a:ext>
            </a:extLst>
          </p:cNvPr>
          <p:cNvPicPr>
            <a:picLocks noChangeAspect="1"/>
          </p:cNvPicPr>
          <p:nvPr/>
        </p:nvPicPr>
        <p:blipFill>
          <a:blip r:embed="rId2"/>
          <a:stretch>
            <a:fillRect/>
          </a:stretch>
        </p:blipFill>
        <p:spPr>
          <a:xfrm>
            <a:off x="2893366" y="0"/>
            <a:ext cx="6392568" cy="6858000"/>
          </a:xfrm>
          <a:prstGeom prst="rect">
            <a:avLst/>
          </a:prstGeom>
          <a:effectLst>
            <a:softEdge rad="285304"/>
          </a:effectLst>
        </p:spPr>
      </p:pic>
    </p:spTree>
    <p:extLst>
      <p:ext uri="{BB962C8B-B14F-4D97-AF65-F5344CB8AC3E}">
        <p14:creationId xmlns:p14="http://schemas.microsoft.com/office/powerpoint/2010/main" val="8727773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idx="1"/>
          </p:nvPr>
        </p:nvSpPr>
        <p:spPr>
          <a:xfrm>
            <a:off x="838200" y="1825625"/>
            <a:ext cx="6224337" cy="4351338"/>
          </a:xfrm>
        </p:spPr>
        <p:txBody>
          <a:bodyPr>
            <a:normAutofit lnSpcReduction="10000"/>
          </a:bodyPr>
          <a:lstStyle/>
          <a:p>
            <a:pPr lvl="0"/>
            <a:r>
              <a:rPr lang="en-US" dirty="0"/>
              <a:t>Individual support intervention for individuals at-risk for trauma related disorders</a:t>
            </a:r>
          </a:p>
          <a:p>
            <a:pPr lvl="1"/>
            <a:r>
              <a:rPr lang="en-US" dirty="0"/>
              <a:t>Made for children/adolescents but easily applicable for adults</a:t>
            </a:r>
          </a:p>
          <a:p>
            <a:pPr lvl="0"/>
            <a:endParaRPr lang="en-US" dirty="0"/>
          </a:p>
          <a:p>
            <a:pPr lvl="0"/>
            <a:r>
              <a:rPr lang="en-US" dirty="0"/>
              <a:t>Can be implemented by non-mental health professionals</a:t>
            </a:r>
          </a:p>
          <a:p>
            <a:pPr lvl="0"/>
            <a:endParaRPr lang="en-US" dirty="0"/>
          </a:p>
          <a:p>
            <a:pPr lvl="0"/>
            <a:r>
              <a:rPr lang="en-US" dirty="0"/>
              <a:t>Main modality is individual but can be applied as a group</a:t>
            </a:r>
          </a:p>
          <a:p>
            <a:pPr lvl="0"/>
            <a:endParaRPr lang="en-US" dirty="0"/>
          </a:p>
        </p:txBody>
      </p:sp>
      <p:sp>
        <p:nvSpPr>
          <p:cNvPr id="5" name="TextBox 4">
            <a:extLst>
              <a:ext uri="{FF2B5EF4-FFF2-40B4-BE49-F238E27FC236}">
                <a16:creationId xmlns:a16="http://schemas.microsoft.com/office/drawing/2014/main" id="{C3CB1712-B174-5D4D-9D89-3A6549E51700}"/>
              </a:ext>
            </a:extLst>
          </p:cNvPr>
          <p:cNvSpPr txBox="1"/>
          <p:nvPr/>
        </p:nvSpPr>
        <p:spPr>
          <a:xfrm>
            <a:off x="2689057" y="6397808"/>
            <a:ext cx="8211553" cy="369332"/>
          </a:xfrm>
          <a:prstGeom prst="rect">
            <a:avLst/>
          </a:prstGeom>
          <a:noFill/>
        </p:spPr>
        <p:txBody>
          <a:bodyPr wrap="square">
            <a:spAutoFit/>
          </a:bodyPr>
          <a:lstStyle/>
          <a:p>
            <a:r>
              <a:rPr lang="en-US" dirty="0">
                <a:solidFill>
                  <a:srgbClr val="00B0F0"/>
                </a:solidFill>
              </a:rPr>
              <a:t>https://</a:t>
            </a:r>
            <a:r>
              <a:rPr lang="en-US" dirty="0" err="1">
                <a:solidFill>
                  <a:srgbClr val="00B0F0"/>
                </a:solidFill>
              </a:rPr>
              <a:t>www.nctsn.org</a:t>
            </a:r>
            <a:r>
              <a:rPr lang="en-US" dirty="0">
                <a:solidFill>
                  <a:srgbClr val="00B0F0"/>
                </a:solidFill>
              </a:rPr>
              <a:t>/resources/skills-for-psychological-recovery</a:t>
            </a:r>
          </a:p>
        </p:txBody>
      </p:sp>
      <p:pic>
        <p:nvPicPr>
          <p:cNvPr id="6" name="Picture 5" descr="A visual from the National Center for PTSD and National Child Traumatic Stress Network. It is titled skills for psychological recovery, field operations guide. Surrounding the title is a circle with arrows pointing in both directions. There are six circles on the path of the circle. They each have an icon or picture in them including a clip board with a paper that reads safety, work, school, a thought bubble, interconnected cogs, a spedometer gage, bowl with a plus sign on it, and a connection web.">
            <a:extLst>
              <a:ext uri="{FF2B5EF4-FFF2-40B4-BE49-F238E27FC236}">
                <a16:creationId xmlns:a16="http://schemas.microsoft.com/office/drawing/2014/main" id="{ED1855E7-67BD-8E4B-B09A-8E3735B37822}"/>
              </a:ext>
            </a:extLst>
          </p:cNvPr>
          <p:cNvPicPr>
            <a:picLocks noChangeAspect="1"/>
          </p:cNvPicPr>
          <p:nvPr/>
        </p:nvPicPr>
        <p:blipFill>
          <a:blip r:embed="rId2"/>
          <a:stretch>
            <a:fillRect/>
          </a:stretch>
        </p:blipFill>
        <p:spPr>
          <a:xfrm>
            <a:off x="7297774" y="1690688"/>
            <a:ext cx="4056026" cy="4351338"/>
          </a:xfrm>
          <a:prstGeom prst="rect">
            <a:avLst/>
          </a:prstGeom>
          <a:effectLst>
            <a:softEdge rad="285304"/>
          </a:effectLst>
        </p:spPr>
      </p:pic>
    </p:spTree>
    <p:extLst>
      <p:ext uri="{BB962C8B-B14F-4D97-AF65-F5344CB8AC3E}">
        <p14:creationId xmlns:p14="http://schemas.microsoft.com/office/powerpoint/2010/main" val="32191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marL="514350" lvl="0" indent="-514350">
              <a:buFont typeface="+mj-lt"/>
              <a:buAutoNum type="arabicPeriod"/>
            </a:pPr>
            <a:r>
              <a:rPr lang="en-US" dirty="0"/>
              <a:t>Gathering Information and Prioritizing Assistance</a:t>
            </a:r>
            <a:r>
              <a:rPr lang="en-US" i="1" dirty="0"/>
              <a:t> </a:t>
            </a:r>
          </a:p>
          <a:p>
            <a:pPr marL="514350" lvl="0" indent="-514350">
              <a:buFont typeface="+mj-lt"/>
              <a:buAutoNum type="arabicPeriod"/>
            </a:pPr>
            <a:r>
              <a:rPr lang="en-US" dirty="0"/>
              <a:t>Building Problem-Solving Skills</a:t>
            </a:r>
          </a:p>
          <a:p>
            <a:pPr marL="514350" lvl="0" indent="-514350">
              <a:buFont typeface="+mj-lt"/>
              <a:buAutoNum type="arabicPeriod"/>
            </a:pPr>
            <a:r>
              <a:rPr lang="en-US" dirty="0"/>
              <a:t>Promoting Positive Activities </a:t>
            </a:r>
          </a:p>
          <a:p>
            <a:pPr marL="514350" lvl="0" indent="-514350">
              <a:buFont typeface="+mj-lt"/>
              <a:buAutoNum type="arabicPeriod"/>
            </a:pPr>
            <a:r>
              <a:rPr lang="en-US" dirty="0"/>
              <a:t>Managing Reactions  </a:t>
            </a:r>
          </a:p>
          <a:p>
            <a:pPr marL="514350" lvl="0" indent="-514350">
              <a:buFont typeface="+mj-lt"/>
              <a:buAutoNum type="arabicPeriod"/>
            </a:pPr>
            <a:r>
              <a:rPr lang="en-US" dirty="0"/>
              <a:t>Promoting Helpful Thinking </a:t>
            </a:r>
          </a:p>
          <a:p>
            <a:pPr marL="514350" lvl="0" indent="-514350">
              <a:buFont typeface="+mj-lt"/>
              <a:buAutoNum type="arabicPeriod"/>
            </a:pPr>
            <a:r>
              <a:rPr lang="en-US" dirty="0"/>
              <a:t>Rebuilding Healthy Social Connections </a:t>
            </a:r>
          </a:p>
          <a:p>
            <a:pPr marL="514350" indent="-514350">
              <a:buFont typeface="+mj-lt"/>
              <a:buAutoNum type="arabicPeriod"/>
            </a:pPr>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nchor="ctr">
            <a:normAutofit/>
          </a:bodyPr>
          <a:lstStyle/>
          <a:p>
            <a:pPr marL="0" indent="0" algn="ctr">
              <a:buNone/>
            </a:pPr>
            <a:r>
              <a:rPr lang="en-US" sz="4400" b="1" dirty="0"/>
              <a:t>6 Core Strategies</a:t>
            </a:r>
          </a:p>
        </p:txBody>
      </p:sp>
    </p:spTree>
    <p:extLst>
      <p:ext uri="{BB962C8B-B14F-4D97-AF65-F5344CB8AC3E}">
        <p14:creationId xmlns:p14="http://schemas.microsoft.com/office/powerpoint/2010/main" val="16695370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lvl="0"/>
            <a:r>
              <a:rPr lang="en-US" b="1" dirty="0"/>
              <a:t>Gathering Information and Prioritizing Assistance</a:t>
            </a:r>
            <a:r>
              <a:rPr lang="en-US" i="1" dirty="0"/>
              <a:t> </a:t>
            </a:r>
          </a:p>
          <a:p>
            <a:pPr lvl="0"/>
            <a:r>
              <a:rPr lang="en-US" b="1" dirty="0">
                <a:solidFill>
                  <a:schemeClr val="bg1">
                    <a:lumMod val="75000"/>
                  </a:schemeClr>
                </a:solidFill>
              </a:rPr>
              <a:t>Building Problem-Solving Skills</a:t>
            </a:r>
            <a:endParaRPr lang="en-US" dirty="0">
              <a:solidFill>
                <a:schemeClr val="bg1">
                  <a:lumMod val="75000"/>
                </a:schemeClr>
              </a:solidFill>
            </a:endParaRPr>
          </a:p>
          <a:p>
            <a:pPr lvl="0"/>
            <a:r>
              <a:rPr lang="en-US" b="1" dirty="0">
                <a:solidFill>
                  <a:schemeClr val="bg1">
                    <a:lumMod val="75000"/>
                  </a:schemeClr>
                </a:solidFill>
              </a:rPr>
              <a:t>Promoting Positive Activities </a:t>
            </a:r>
          </a:p>
          <a:p>
            <a:pPr lvl="0"/>
            <a:r>
              <a:rPr lang="en-US" b="1" dirty="0">
                <a:solidFill>
                  <a:schemeClr val="bg1">
                    <a:lumMod val="75000"/>
                  </a:schemeClr>
                </a:solidFill>
              </a:rPr>
              <a:t>Managing Reactions</a:t>
            </a:r>
            <a:r>
              <a:rPr lang="en-US" dirty="0">
                <a:solidFill>
                  <a:schemeClr val="bg1">
                    <a:lumMod val="75000"/>
                  </a:schemeClr>
                </a:solidFill>
              </a:rPr>
              <a:t>  </a:t>
            </a:r>
          </a:p>
          <a:p>
            <a:pPr lvl="0"/>
            <a:r>
              <a:rPr lang="en-US" b="1" dirty="0">
                <a:solidFill>
                  <a:schemeClr val="bg1">
                    <a:lumMod val="75000"/>
                  </a:schemeClr>
                </a:solidFill>
              </a:rPr>
              <a:t>Promoting Helpful Thinking</a:t>
            </a:r>
            <a:r>
              <a:rPr lang="en-US" dirty="0">
                <a:solidFill>
                  <a:schemeClr val="bg1">
                    <a:lumMod val="75000"/>
                  </a:schemeClr>
                </a:solidFill>
              </a:rPr>
              <a:t> </a:t>
            </a:r>
          </a:p>
          <a:p>
            <a:pPr lvl="0"/>
            <a:r>
              <a:rPr lang="en-US" b="1" dirty="0">
                <a:solidFill>
                  <a:schemeClr val="bg1">
                    <a:lumMod val="75000"/>
                  </a:schemeClr>
                </a:solidFill>
              </a:rPr>
              <a:t>Rebuilding Healthy Social Connections</a:t>
            </a:r>
            <a:r>
              <a:rPr lang="en-US" dirty="0">
                <a:solidFill>
                  <a:schemeClr val="bg1">
                    <a:lumMod val="75000"/>
                  </a:schemeClr>
                </a:solidFill>
              </a:rPr>
              <a:t> </a:t>
            </a:r>
          </a:p>
          <a:p>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lstStyle/>
          <a:p>
            <a:pPr lvl="0"/>
            <a:r>
              <a:rPr lang="en-US" dirty="0"/>
              <a:t>Helps survivors to identify their primary concerns and to pick the SPR strategy to focus on.</a:t>
            </a:r>
          </a:p>
          <a:p>
            <a:pPr lvl="0"/>
            <a:endParaRPr lang="en-US" dirty="0"/>
          </a:p>
          <a:p>
            <a:pPr lvl="0"/>
            <a:r>
              <a:rPr lang="en-US" dirty="0"/>
              <a:t>Also decide if SPR is not appropriate and other, more intensive strategies are needed</a:t>
            </a:r>
          </a:p>
          <a:p>
            <a:endParaRPr lang="en-US" dirty="0"/>
          </a:p>
        </p:txBody>
      </p:sp>
    </p:spTree>
    <p:extLst>
      <p:ext uri="{BB962C8B-B14F-4D97-AF65-F5344CB8AC3E}">
        <p14:creationId xmlns:p14="http://schemas.microsoft.com/office/powerpoint/2010/main" val="1153523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lvl="0"/>
            <a:r>
              <a:rPr lang="en-US" b="1" dirty="0">
                <a:solidFill>
                  <a:schemeClr val="tx2">
                    <a:lumMod val="20000"/>
                    <a:lumOff val="80000"/>
                  </a:schemeClr>
                </a:solidFill>
              </a:rPr>
              <a:t>Gathering Information and Prioritizing Assistance</a:t>
            </a:r>
            <a:r>
              <a:rPr lang="en-US" i="1" dirty="0">
                <a:solidFill>
                  <a:schemeClr val="tx2">
                    <a:lumMod val="20000"/>
                    <a:lumOff val="80000"/>
                  </a:schemeClr>
                </a:solidFill>
              </a:rPr>
              <a:t> </a:t>
            </a:r>
          </a:p>
          <a:p>
            <a:pPr lvl="0"/>
            <a:r>
              <a:rPr lang="en-US" b="1" dirty="0"/>
              <a:t>Building Problem-Solving Skills</a:t>
            </a:r>
            <a:endParaRPr lang="en-US" dirty="0"/>
          </a:p>
          <a:p>
            <a:pPr lvl="0"/>
            <a:r>
              <a:rPr lang="en-US" b="1" dirty="0">
                <a:solidFill>
                  <a:schemeClr val="bg1">
                    <a:lumMod val="75000"/>
                  </a:schemeClr>
                </a:solidFill>
              </a:rPr>
              <a:t>Promoting Positive Activities </a:t>
            </a:r>
          </a:p>
          <a:p>
            <a:pPr lvl="0"/>
            <a:r>
              <a:rPr lang="en-US" b="1" dirty="0">
                <a:solidFill>
                  <a:schemeClr val="bg1">
                    <a:lumMod val="75000"/>
                  </a:schemeClr>
                </a:solidFill>
              </a:rPr>
              <a:t>Managing Reactions</a:t>
            </a:r>
            <a:r>
              <a:rPr lang="en-US" dirty="0">
                <a:solidFill>
                  <a:schemeClr val="bg1">
                    <a:lumMod val="75000"/>
                  </a:schemeClr>
                </a:solidFill>
              </a:rPr>
              <a:t>  </a:t>
            </a:r>
          </a:p>
          <a:p>
            <a:pPr lvl="0"/>
            <a:r>
              <a:rPr lang="en-US" b="1" dirty="0">
                <a:solidFill>
                  <a:schemeClr val="bg1">
                    <a:lumMod val="75000"/>
                  </a:schemeClr>
                </a:solidFill>
              </a:rPr>
              <a:t>Promoting Helpful Thinking</a:t>
            </a:r>
            <a:r>
              <a:rPr lang="en-US" dirty="0">
                <a:solidFill>
                  <a:schemeClr val="bg1">
                    <a:lumMod val="75000"/>
                  </a:schemeClr>
                </a:solidFill>
              </a:rPr>
              <a:t> </a:t>
            </a:r>
          </a:p>
          <a:p>
            <a:pPr lvl="0"/>
            <a:r>
              <a:rPr lang="en-US" b="1" dirty="0">
                <a:solidFill>
                  <a:schemeClr val="bg1">
                    <a:lumMod val="75000"/>
                  </a:schemeClr>
                </a:solidFill>
              </a:rPr>
              <a:t>Rebuilding Healthy Social Connections</a:t>
            </a:r>
            <a:r>
              <a:rPr lang="en-US" dirty="0">
                <a:solidFill>
                  <a:schemeClr val="bg1">
                    <a:lumMod val="75000"/>
                  </a:schemeClr>
                </a:solidFill>
              </a:rPr>
              <a:t> </a:t>
            </a:r>
          </a:p>
          <a:p>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lstStyle/>
          <a:p>
            <a:pPr lvl="0"/>
            <a:r>
              <a:rPr lang="en-US" dirty="0"/>
              <a:t>Teaches survivors the tools to break problems down into more manageable chunks, identify a range of ways to respond, and create an action plan to move forward.</a:t>
            </a:r>
          </a:p>
          <a:p>
            <a:pPr lvl="0"/>
            <a:endParaRPr lang="en-US" dirty="0"/>
          </a:p>
          <a:p>
            <a:pPr lvl="0"/>
            <a:endParaRPr lang="en-US" dirty="0"/>
          </a:p>
          <a:p>
            <a:endParaRPr lang="en-US" dirty="0"/>
          </a:p>
        </p:txBody>
      </p:sp>
    </p:spTree>
    <p:extLst>
      <p:ext uri="{BB962C8B-B14F-4D97-AF65-F5344CB8AC3E}">
        <p14:creationId xmlns:p14="http://schemas.microsoft.com/office/powerpoint/2010/main" val="16315496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lvl="0"/>
            <a:r>
              <a:rPr lang="en-US" b="1" dirty="0">
                <a:solidFill>
                  <a:schemeClr val="tx2">
                    <a:lumMod val="20000"/>
                    <a:lumOff val="80000"/>
                  </a:schemeClr>
                </a:solidFill>
              </a:rPr>
              <a:t>Gathering Information and Prioritizing Assistance</a:t>
            </a:r>
            <a:r>
              <a:rPr lang="en-US" i="1" dirty="0">
                <a:solidFill>
                  <a:schemeClr val="tx2">
                    <a:lumMod val="20000"/>
                    <a:lumOff val="80000"/>
                  </a:schemeClr>
                </a:solidFill>
              </a:rPr>
              <a:t> </a:t>
            </a:r>
          </a:p>
          <a:p>
            <a:pPr lvl="0"/>
            <a:r>
              <a:rPr lang="en-US" b="1" dirty="0">
                <a:solidFill>
                  <a:schemeClr val="tx2">
                    <a:lumMod val="20000"/>
                    <a:lumOff val="80000"/>
                  </a:schemeClr>
                </a:solidFill>
              </a:rPr>
              <a:t>Building Problem-Solving Skills</a:t>
            </a:r>
            <a:endParaRPr lang="en-US" dirty="0">
              <a:solidFill>
                <a:schemeClr val="tx2">
                  <a:lumMod val="20000"/>
                  <a:lumOff val="80000"/>
                </a:schemeClr>
              </a:solidFill>
            </a:endParaRPr>
          </a:p>
          <a:p>
            <a:pPr lvl="0"/>
            <a:r>
              <a:rPr lang="en-US" b="1" dirty="0"/>
              <a:t>Promoting Positive Activities </a:t>
            </a:r>
          </a:p>
          <a:p>
            <a:pPr lvl="0"/>
            <a:r>
              <a:rPr lang="en-US" b="1" dirty="0">
                <a:solidFill>
                  <a:schemeClr val="bg1">
                    <a:lumMod val="75000"/>
                  </a:schemeClr>
                </a:solidFill>
              </a:rPr>
              <a:t>Managing Reactions</a:t>
            </a:r>
            <a:r>
              <a:rPr lang="en-US" dirty="0">
                <a:solidFill>
                  <a:schemeClr val="bg1">
                    <a:lumMod val="75000"/>
                  </a:schemeClr>
                </a:solidFill>
              </a:rPr>
              <a:t>  </a:t>
            </a:r>
          </a:p>
          <a:p>
            <a:pPr lvl="0"/>
            <a:r>
              <a:rPr lang="en-US" b="1" dirty="0">
                <a:solidFill>
                  <a:schemeClr val="bg1">
                    <a:lumMod val="75000"/>
                  </a:schemeClr>
                </a:solidFill>
              </a:rPr>
              <a:t>Promoting Helpful Thinking</a:t>
            </a:r>
            <a:r>
              <a:rPr lang="en-US" dirty="0">
                <a:solidFill>
                  <a:schemeClr val="bg1">
                    <a:lumMod val="75000"/>
                  </a:schemeClr>
                </a:solidFill>
              </a:rPr>
              <a:t> </a:t>
            </a:r>
          </a:p>
          <a:p>
            <a:pPr lvl="0"/>
            <a:r>
              <a:rPr lang="en-US" b="1" dirty="0">
                <a:solidFill>
                  <a:schemeClr val="bg1">
                    <a:lumMod val="75000"/>
                  </a:schemeClr>
                </a:solidFill>
              </a:rPr>
              <a:t>Rebuilding Healthy Social Connections</a:t>
            </a:r>
            <a:r>
              <a:rPr lang="en-US" dirty="0">
                <a:solidFill>
                  <a:schemeClr val="bg1">
                    <a:lumMod val="75000"/>
                  </a:schemeClr>
                </a:solidFill>
              </a:rPr>
              <a:t> </a:t>
            </a:r>
          </a:p>
          <a:p>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lstStyle/>
          <a:p>
            <a:r>
              <a:rPr lang="en-US" dirty="0"/>
              <a:t>Guides survivors to increase meaningful and positive activities in their schedule, with the goal of building resilience and bringing more fulfillment and enjoyment into their life.</a:t>
            </a:r>
          </a:p>
          <a:p>
            <a:pPr lvl="0"/>
            <a:endParaRPr lang="en-US" dirty="0"/>
          </a:p>
        </p:txBody>
      </p:sp>
    </p:spTree>
    <p:extLst>
      <p:ext uri="{BB962C8B-B14F-4D97-AF65-F5344CB8AC3E}">
        <p14:creationId xmlns:p14="http://schemas.microsoft.com/office/powerpoint/2010/main" val="42873040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lvl="0"/>
            <a:r>
              <a:rPr lang="en-US" b="1" dirty="0">
                <a:solidFill>
                  <a:schemeClr val="tx2">
                    <a:lumMod val="20000"/>
                    <a:lumOff val="80000"/>
                  </a:schemeClr>
                </a:solidFill>
              </a:rPr>
              <a:t>Gathering Information and Prioritizing Assistance</a:t>
            </a:r>
            <a:r>
              <a:rPr lang="en-US" i="1" dirty="0">
                <a:solidFill>
                  <a:schemeClr val="tx2">
                    <a:lumMod val="20000"/>
                    <a:lumOff val="80000"/>
                  </a:schemeClr>
                </a:solidFill>
              </a:rPr>
              <a:t> </a:t>
            </a:r>
          </a:p>
          <a:p>
            <a:pPr lvl="0"/>
            <a:r>
              <a:rPr lang="en-US" b="1" dirty="0">
                <a:solidFill>
                  <a:schemeClr val="tx2">
                    <a:lumMod val="20000"/>
                    <a:lumOff val="80000"/>
                  </a:schemeClr>
                </a:solidFill>
              </a:rPr>
              <a:t>Building Problem-Solving Skills</a:t>
            </a:r>
            <a:endParaRPr lang="en-US" dirty="0">
              <a:solidFill>
                <a:schemeClr val="tx2">
                  <a:lumMod val="20000"/>
                  <a:lumOff val="80000"/>
                </a:schemeClr>
              </a:solidFill>
            </a:endParaRPr>
          </a:p>
          <a:p>
            <a:pPr lvl="0"/>
            <a:r>
              <a:rPr lang="en-US" b="1" dirty="0">
                <a:solidFill>
                  <a:schemeClr val="tx2">
                    <a:lumMod val="20000"/>
                    <a:lumOff val="80000"/>
                  </a:schemeClr>
                </a:solidFill>
              </a:rPr>
              <a:t>Promoting Positive Activities </a:t>
            </a:r>
          </a:p>
          <a:p>
            <a:pPr lvl="0"/>
            <a:r>
              <a:rPr lang="en-US" b="1" dirty="0"/>
              <a:t>Managing Reactions</a:t>
            </a:r>
            <a:r>
              <a:rPr lang="en-US" dirty="0"/>
              <a:t>  </a:t>
            </a:r>
          </a:p>
          <a:p>
            <a:pPr lvl="0"/>
            <a:r>
              <a:rPr lang="en-US" b="1" dirty="0">
                <a:solidFill>
                  <a:schemeClr val="bg1">
                    <a:lumMod val="75000"/>
                  </a:schemeClr>
                </a:solidFill>
              </a:rPr>
              <a:t>Promoting Helpful Thinking</a:t>
            </a:r>
            <a:r>
              <a:rPr lang="en-US" dirty="0">
                <a:solidFill>
                  <a:schemeClr val="bg1">
                    <a:lumMod val="75000"/>
                  </a:schemeClr>
                </a:solidFill>
              </a:rPr>
              <a:t> </a:t>
            </a:r>
          </a:p>
          <a:p>
            <a:pPr lvl="0"/>
            <a:r>
              <a:rPr lang="en-US" b="1" dirty="0">
                <a:solidFill>
                  <a:schemeClr val="bg1">
                    <a:lumMod val="75000"/>
                  </a:schemeClr>
                </a:solidFill>
              </a:rPr>
              <a:t>Rebuilding Healthy Social Connections</a:t>
            </a:r>
            <a:r>
              <a:rPr lang="en-US" dirty="0">
                <a:solidFill>
                  <a:schemeClr val="bg1">
                    <a:lumMod val="75000"/>
                  </a:schemeClr>
                </a:solidFill>
              </a:rPr>
              <a:t> </a:t>
            </a:r>
          </a:p>
          <a:p>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lstStyle/>
          <a:p>
            <a:r>
              <a:rPr lang="en-US" dirty="0"/>
              <a:t>Helps survivors to better manage distressing physical and emotional reactions by using such tools as breathing retraining, writing exercises, and identifying and planning for triggers and reminders.</a:t>
            </a:r>
          </a:p>
          <a:p>
            <a:pPr lvl="0"/>
            <a:endParaRPr lang="en-US" dirty="0"/>
          </a:p>
        </p:txBody>
      </p:sp>
    </p:spTree>
    <p:extLst>
      <p:ext uri="{BB962C8B-B14F-4D97-AF65-F5344CB8AC3E}">
        <p14:creationId xmlns:p14="http://schemas.microsoft.com/office/powerpoint/2010/main" val="73616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dirty="0">
                <a:solidFill>
                  <a:schemeClr val="bg1"/>
                </a:solidFill>
              </a:rPr>
              <a:t>Defining Trauma</a:t>
            </a:r>
          </a:p>
        </p:txBody>
      </p:sp>
      <p:sp>
        <p:nvSpPr>
          <p:cNvPr id="74755" name="Rectangle 3"/>
          <p:cNvSpPr>
            <a:spLocks noGrp="1" noChangeArrowheads="1"/>
          </p:cNvSpPr>
          <p:nvPr>
            <p:ph sz="half" idx="1"/>
          </p:nvPr>
        </p:nvSpPr>
        <p:spPr>
          <a:xfrm>
            <a:off x="838199" y="1825625"/>
            <a:ext cx="6675783" cy="4351338"/>
          </a:xfrm>
        </p:spPr>
        <p:txBody>
          <a:bodyPr>
            <a:normAutofit fontScale="92500" lnSpcReduction="10000"/>
          </a:bodyPr>
          <a:lstStyle/>
          <a:p>
            <a:r>
              <a:rPr lang="en-US" b="1" dirty="0">
                <a:solidFill>
                  <a:srgbClr val="FFFF00"/>
                </a:solidFill>
              </a:rPr>
              <a:t>Trauma</a:t>
            </a:r>
            <a:r>
              <a:rPr lang="en-US" dirty="0">
                <a:solidFill>
                  <a:schemeClr val="bg1"/>
                </a:solidFill>
              </a:rPr>
              <a:t>: an event when you or others are at risk of serious injury or death, or inappropriate touching of private parts.  It counts if: </a:t>
            </a:r>
          </a:p>
          <a:p>
            <a:pPr lvl="1"/>
            <a:r>
              <a:rPr lang="en-US" dirty="0">
                <a:solidFill>
                  <a:schemeClr val="bg1"/>
                </a:solidFill>
              </a:rPr>
              <a:t>It happens directly to you</a:t>
            </a:r>
          </a:p>
          <a:p>
            <a:pPr lvl="1"/>
            <a:r>
              <a:rPr lang="en-US" dirty="0">
                <a:solidFill>
                  <a:schemeClr val="bg1"/>
                </a:solidFill>
              </a:rPr>
              <a:t>You see or hear it happen</a:t>
            </a:r>
          </a:p>
          <a:p>
            <a:pPr lvl="1"/>
            <a:r>
              <a:rPr lang="en-US" dirty="0">
                <a:solidFill>
                  <a:schemeClr val="bg1"/>
                </a:solidFill>
              </a:rPr>
              <a:t>You learn about it from a family member or close friend (e.g., death)</a:t>
            </a:r>
          </a:p>
          <a:p>
            <a:pPr lvl="1"/>
            <a:endParaRPr lang="en-US" dirty="0">
              <a:solidFill>
                <a:schemeClr val="bg1"/>
              </a:solidFill>
            </a:endParaRPr>
          </a:p>
          <a:p>
            <a:r>
              <a:rPr lang="en-US" dirty="0">
                <a:solidFill>
                  <a:schemeClr val="accent2"/>
                </a:solidFill>
              </a:rPr>
              <a:t>Examples:</a:t>
            </a:r>
            <a:r>
              <a:rPr lang="en-US" dirty="0">
                <a:solidFill>
                  <a:schemeClr val="bg1"/>
                </a:solidFill>
              </a:rPr>
              <a:t> disaster (hurricane, fire), accident (car crush, bike accident), child being hurt by an older child or adult</a:t>
            </a:r>
          </a:p>
          <a:p>
            <a:endParaRPr lang="en-US" dirty="0">
              <a:solidFill>
                <a:schemeClr val="bg1"/>
              </a:solidFill>
            </a:endParaRPr>
          </a:p>
          <a:p>
            <a:pPr lvl="1"/>
            <a:endParaRPr lang="en-US" dirty="0">
              <a:solidFill>
                <a:schemeClr val="bg1"/>
              </a:solidFill>
            </a:endParaRPr>
          </a:p>
          <a:p>
            <a:endParaRPr lang="en-US" dirty="0">
              <a:solidFill>
                <a:schemeClr val="bg1"/>
              </a:solidFill>
            </a:endParaRPr>
          </a:p>
        </p:txBody>
      </p:sp>
      <p:sp>
        <p:nvSpPr>
          <p:cNvPr id="4" name="Content Placeholder 3">
            <a:extLst>
              <a:ext uri="{FF2B5EF4-FFF2-40B4-BE49-F238E27FC236}">
                <a16:creationId xmlns:a16="http://schemas.microsoft.com/office/drawing/2014/main" id="{2753B38F-05EF-B74E-AC7D-86734ED914C0}"/>
              </a:ext>
            </a:extLst>
          </p:cNvPr>
          <p:cNvSpPr>
            <a:spLocks noGrp="1"/>
          </p:cNvSpPr>
          <p:nvPr>
            <p:ph sz="half" idx="2"/>
          </p:nvPr>
        </p:nvSpPr>
        <p:spPr>
          <a:xfrm>
            <a:off x="7971182" y="1825625"/>
            <a:ext cx="3382617" cy="4351338"/>
          </a:xfrm>
        </p:spPr>
        <p:txBody>
          <a:bodyPr>
            <a:normAutofit fontScale="92500" lnSpcReduction="10000"/>
          </a:bodyPr>
          <a:lstStyle/>
          <a:p>
            <a:r>
              <a:rPr lang="en-US" u="sng" dirty="0">
                <a:solidFill>
                  <a:schemeClr val="bg1"/>
                </a:solidFill>
              </a:rPr>
              <a:t>Acute</a:t>
            </a:r>
            <a:r>
              <a:rPr lang="en-US" dirty="0">
                <a:solidFill>
                  <a:schemeClr val="bg1"/>
                </a:solidFill>
              </a:rPr>
              <a:t> (once) versus </a:t>
            </a:r>
            <a:r>
              <a:rPr lang="en-US" u="sng" dirty="0">
                <a:solidFill>
                  <a:schemeClr val="bg1"/>
                </a:solidFill>
              </a:rPr>
              <a:t>chronic</a:t>
            </a:r>
            <a:r>
              <a:rPr lang="en-US" dirty="0">
                <a:solidFill>
                  <a:schemeClr val="bg1"/>
                </a:solidFill>
              </a:rPr>
              <a:t> (multiple times) versus </a:t>
            </a:r>
            <a:r>
              <a:rPr lang="en-US" u="sng" dirty="0">
                <a:solidFill>
                  <a:schemeClr val="bg1"/>
                </a:solidFill>
              </a:rPr>
              <a:t>complex </a:t>
            </a:r>
            <a:r>
              <a:rPr lang="en-US" dirty="0">
                <a:solidFill>
                  <a:schemeClr val="bg1"/>
                </a:solidFill>
              </a:rPr>
              <a:t>(multiple incidents of multiple types of trauma)</a:t>
            </a:r>
          </a:p>
          <a:p>
            <a:endParaRPr lang="en-US" dirty="0">
              <a:solidFill>
                <a:schemeClr val="bg1"/>
              </a:solidFill>
            </a:endParaRP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lvl="0"/>
            <a:r>
              <a:rPr lang="en-US" b="1" dirty="0">
                <a:solidFill>
                  <a:schemeClr val="tx2">
                    <a:lumMod val="20000"/>
                    <a:lumOff val="80000"/>
                  </a:schemeClr>
                </a:solidFill>
              </a:rPr>
              <a:t>Gathering Information and Prioritizing Assistance</a:t>
            </a:r>
            <a:r>
              <a:rPr lang="en-US" i="1" dirty="0">
                <a:solidFill>
                  <a:schemeClr val="tx2">
                    <a:lumMod val="20000"/>
                    <a:lumOff val="80000"/>
                  </a:schemeClr>
                </a:solidFill>
              </a:rPr>
              <a:t> </a:t>
            </a:r>
          </a:p>
          <a:p>
            <a:pPr lvl="0"/>
            <a:r>
              <a:rPr lang="en-US" b="1" dirty="0">
                <a:solidFill>
                  <a:schemeClr val="tx2">
                    <a:lumMod val="20000"/>
                    <a:lumOff val="80000"/>
                  </a:schemeClr>
                </a:solidFill>
              </a:rPr>
              <a:t>Building Problem-Solving Skills</a:t>
            </a:r>
            <a:endParaRPr lang="en-US" dirty="0">
              <a:solidFill>
                <a:schemeClr val="tx2">
                  <a:lumMod val="20000"/>
                  <a:lumOff val="80000"/>
                </a:schemeClr>
              </a:solidFill>
            </a:endParaRPr>
          </a:p>
          <a:p>
            <a:pPr lvl="0"/>
            <a:r>
              <a:rPr lang="en-US" b="1" dirty="0">
                <a:solidFill>
                  <a:schemeClr val="tx2">
                    <a:lumMod val="20000"/>
                    <a:lumOff val="80000"/>
                  </a:schemeClr>
                </a:solidFill>
              </a:rPr>
              <a:t>Promoting Positive Activities </a:t>
            </a:r>
          </a:p>
          <a:p>
            <a:pPr lvl="0"/>
            <a:r>
              <a:rPr lang="en-US" b="1" dirty="0">
                <a:solidFill>
                  <a:schemeClr val="tx2">
                    <a:lumMod val="20000"/>
                    <a:lumOff val="80000"/>
                  </a:schemeClr>
                </a:solidFill>
              </a:rPr>
              <a:t>Managing Reactions</a:t>
            </a:r>
            <a:r>
              <a:rPr lang="en-US" dirty="0">
                <a:solidFill>
                  <a:schemeClr val="tx2">
                    <a:lumMod val="20000"/>
                    <a:lumOff val="80000"/>
                  </a:schemeClr>
                </a:solidFill>
              </a:rPr>
              <a:t>  </a:t>
            </a:r>
          </a:p>
          <a:p>
            <a:pPr lvl="0"/>
            <a:r>
              <a:rPr lang="en-US" b="1" dirty="0"/>
              <a:t>Promoting Helpful Thinking</a:t>
            </a:r>
            <a:r>
              <a:rPr lang="en-US" dirty="0"/>
              <a:t> </a:t>
            </a:r>
          </a:p>
          <a:p>
            <a:pPr lvl="0"/>
            <a:r>
              <a:rPr lang="en-US" b="1" dirty="0">
                <a:solidFill>
                  <a:schemeClr val="bg1">
                    <a:lumMod val="75000"/>
                  </a:schemeClr>
                </a:solidFill>
              </a:rPr>
              <a:t>Rebuilding Healthy Social Connections</a:t>
            </a:r>
            <a:r>
              <a:rPr lang="en-US" dirty="0">
                <a:solidFill>
                  <a:schemeClr val="bg1">
                    <a:lumMod val="75000"/>
                  </a:schemeClr>
                </a:solidFill>
              </a:rPr>
              <a:t> </a:t>
            </a:r>
          </a:p>
          <a:p>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lstStyle/>
          <a:p>
            <a:r>
              <a:rPr lang="en-US" dirty="0"/>
              <a:t>Assists survivors learn how their thoughts influence their emotions, become more aware of what they are saying to themselves, and replace unhelpful with more helpful thoughts</a:t>
            </a:r>
          </a:p>
        </p:txBody>
      </p:sp>
    </p:spTree>
    <p:extLst>
      <p:ext uri="{BB962C8B-B14F-4D97-AF65-F5344CB8AC3E}">
        <p14:creationId xmlns:p14="http://schemas.microsoft.com/office/powerpoint/2010/main" val="2484586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lvl="0"/>
            <a:r>
              <a:rPr lang="en-US" b="1" dirty="0">
                <a:solidFill>
                  <a:schemeClr val="tx2">
                    <a:lumMod val="20000"/>
                    <a:lumOff val="80000"/>
                  </a:schemeClr>
                </a:solidFill>
              </a:rPr>
              <a:t>Gathering Information and Prioritizing Assistance</a:t>
            </a:r>
            <a:r>
              <a:rPr lang="en-US" i="1" dirty="0">
                <a:solidFill>
                  <a:schemeClr val="tx2">
                    <a:lumMod val="20000"/>
                    <a:lumOff val="80000"/>
                  </a:schemeClr>
                </a:solidFill>
              </a:rPr>
              <a:t> </a:t>
            </a:r>
          </a:p>
          <a:p>
            <a:pPr lvl="0"/>
            <a:r>
              <a:rPr lang="en-US" b="1" dirty="0">
                <a:solidFill>
                  <a:schemeClr val="tx2">
                    <a:lumMod val="20000"/>
                    <a:lumOff val="80000"/>
                  </a:schemeClr>
                </a:solidFill>
              </a:rPr>
              <a:t>Building Problem-Solving Skills</a:t>
            </a:r>
            <a:endParaRPr lang="en-US" dirty="0">
              <a:solidFill>
                <a:schemeClr val="tx2">
                  <a:lumMod val="20000"/>
                  <a:lumOff val="80000"/>
                </a:schemeClr>
              </a:solidFill>
            </a:endParaRPr>
          </a:p>
          <a:p>
            <a:pPr lvl="0"/>
            <a:r>
              <a:rPr lang="en-US" b="1" dirty="0">
                <a:solidFill>
                  <a:schemeClr val="tx2">
                    <a:lumMod val="20000"/>
                    <a:lumOff val="80000"/>
                  </a:schemeClr>
                </a:solidFill>
              </a:rPr>
              <a:t>Promoting Positive Activities </a:t>
            </a:r>
          </a:p>
          <a:p>
            <a:pPr lvl="0"/>
            <a:r>
              <a:rPr lang="en-US" b="1" dirty="0">
                <a:solidFill>
                  <a:schemeClr val="tx2">
                    <a:lumMod val="20000"/>
                    <a:lumOff val="80000"/>
                  </a:schemeClr>
                </a:solidFill>
              </a:rPr>
              <a:t>Managing Reactions</a:t>
            </a:r>
            <a:r>
              <a:rPr lang="en-US" dirty="0">
                <a:solidFill>
                  <a:schemeClr val="tx2">
                    <a:lumMod val="20000"/>
                    <a:lumOff val="80000"/>
                  </a:schemeClr>
                </a:solidFill>
              </a:rPr>
              <a:t>  </a:t>
            </a:r>
          </a:p>
          <a:p>
            <a:pPr lvl="0"/>
            <a:r>
              <a:rPr lang="en-US" b="1" dirty="0">
                <a:solidFill>
                  <a:schemeClr val="tx2">
                    <a:lumMod val="20000"/>
                    <a:lumOff val="80000"/>
                  </a:schemeClr>
                </a:solidFill>
              </a:rPr>
              <a:t>Promoting Helpful Thinking</a:t>
            </a:r>
            <a:r>
              <a:rPr lang="en-US" dirty="0">
                <a:solidFill>
                  <a:schemeClr val="tx2">
                    <a:lumMod val="20000"/>
                    <a:lumOff val="80000"/>
                  </a:schemeClr>
                </a:solidFill>
              </a:rPr>
              <a:t> </a:t>
            </a:r>
          </a:p>
          <a:p>
            <a:pPr lvl="0"/>
            <a:r>
              <a:rPr lang="en-US" b="1" dirty="0"/>
              <a:t>Rebuilding Healthy Social Connections</a:t>
            </a:r>
            <a:r>
              <a:rPr lang="en-US" dirty="0"/>
              <a:t> </a:t>
            </a:r>
          </a:p>
          <a:p>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lstStyle/>
          <a:p>
            <a:r>
              <a:rPr lang="en-US" dirty="0"/>
              <a:t>Encourages survivors to access and enhance social and community supports while keeping in mind the current post-disaster recovery circumstances.</a:t>
            </a:r>
          </a:p>
        </p:txBody>
      </p:sp>
    </p:spTree>
    <p:extLst>
      <p:ext uri="{BB962C8B-B14F-4D97-AF65-F5344CB8AC3E}">
        <p14:creationId xmlns:p14="http://schemas.microsoft.com/office/powerpoint/2010/main" val="1346524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587A-E479-5146-9194-78893BAB40F0}"/>
              </a:ext>
            </a:extLst>
          </p:cNvPr>
          <p:cNvSpPr>
            <a:spLocks noGrp="1"/>
          </p:cNvSpPr>
          <p:nvPr>
            <p:ph type="title"/>
          </p:nvPr>
        </p:nvSpPr>
        <p:spPr/>
        <p:txBody>
          <a:bodyPr/>
          <a:lstStyle/>
          <a:p>
            <a:r>
              <a:rPr lang="en-US" b="1" dirty="0"/>
              <a:t>Skills for Psychological Recovery (SPR)</a:t>
            </a:r>
          </a:p>
        </p:txBody>
      </p:sp>
      <p:sp>
        <p:nvSpPr>
          <p:cNvPr id="3" name="Content Placeholder 2">
            <a:extLst>
              <a:ext uri="{FF2B5EF4-FFF2-40B4-BE49-F238E27FC236}">
                <a16:creationId xmlns:a16="http://schemas.microsoft.com/office/drawing/2014/main" id="{A075E5BC-F455-B742-AA79-89E9F10C8AE0}"/>
              </a:ext>
            </a:extLst>
          </p:cNvPr>
          <p:cNvSpPr>
            <a:spLocks noGrp="1"/>
          </p:cNvSpPr>
          <p:nvPr>
            <p:ph sz="half" idx="1"/>
          </p:nvPr>
        </p:nvSpPr>
        <p:spPr/>
        <p:txBody>
          <a:bodyPr>
            <a:normAutofit/>
          </a:bodyPr>
          <a:lstStyle/>
          <a:p>
            <a:pPr marL="514350" lvl="0" indent="-514350">
              <a:buFont typeface="+mj-lt"/>
              <a:buAutoNum type="arabicPeriod"/>
            </a:pPr>
            <a:r>
              <a:rPr lang="en-US" dirty="0"/>
              <a:t>Gathering Information and Prioritizing Assistance</a:t>
            </a:r>
            <a:r>
              <a:rPr lang="en-US" i="1" dirty="0"/>
              <a:t> </a:t>
            </a:r>
          </a:p>
          <a:p>
            <a:pPr marL="514350" lvl="0" indent="-514350">
              <a:buFont typeface="+mj-lt"/>
              <a:buAutoNum type="arabicPeriod"/>
            </a:pPr>
            <a:r>
              <a:rPr lang="en-US" dirty="0"/>
              <a:t>Building Problem-Solving Skills</a:t>
            </a:r>
          </a:p>
          <a:p>
            <a:pPr marL="514350" lvl="0" indent="-514350">
              <a:buFont typeface="+mj-lt"/>
              <a:buAutoNum type="arabicPeriod"/>
            </a:pPr>
            <a:r>
              <a:rPr lang="en-US" dirty="0"/>
              <a:t>Promoting Positive Activities </a:t>
            </a:r>
          </a:p>
          <a:p>
            <a:pPr marL="514350" lvl="0" indent="-514350">
              <a:buFont typeface="+mj-lt"/>
              <a:buAutoNum type="arabicPeriod"/>
            </a:pPr>
            <a:r>
              <a:rPr lang="en-US" dirty="0"/>
              <a:t>Managing Reactions  </a:t>
            </a:r>
          </a:p>
          <a:p>
            <a:pPr marL="514350" lvl="0" indent="-514350">
              <a:buFont typeface="+mj-lt"/>
              <a:buAutoNum type="arabicPeriod"/>
            </a:pPr>
            <a:r>
              <a:rPr lang="en-US" dirty="0"/>
              <a:t>Promoting Helpful Thinking </a:t>
            </a:r>
          </a:p>
          <a:p>
            <a:pPr marL="514350" lvl="0" indent="-514350">
              <a:buFont typeface="+mj-lt"/>
              <a:buAutoNum type="arabicPeriod"/>
            </a:pPr>
            <a:r>
              <a:rPr lang="en-US" dirty="0"/>
              <a:t>Rebuilding Healthy Social Connections </a:t>
            </a:r>
          </a:p>
          <a:p>
            <a:pPr marL="514350" indent="-514350">
              <a:buFont typeface="+mj-lt"/>
              <a:buAutoNum type="arabicPeriod"/>
            </a:pPr>
            <a:endParaRPr lang="en-US" dirty="0"/>
          </a:p>
        </p:txBody>
      </p:sp>
      <p:sp>
        <p:nvSpPr>
          <p:cNvPr id="4" name="Content Placeholder 3">
            <a:extLst>
              <a:ext uri="{FF2B5EF4-FFF2-40B4-BE49-F238E27FC236}">
                <a16:creationId xmlns:a16="http://schemas.microsoft.com/office/drawing/2014/main" id="{B1D9BA4E-64B0-B646-81DF-CF060B252F0C}"/>
              </a:ext>
            </a:extLst>
          </p:cNvPr>
          <p:cNvSpPr>
            <a:spLocks noGrp="1"/>
          </p:cNvSpPr>
          <p:nvPr>
            <p:ph sz="half" idx="2"/>
          </p:nvPr>
        </p:nvSpPr>
        <p:spPr>
          <a:solidFill>
            <a:schemeClr val="accent5">
              <a:lumMod val="20000"/>
              <a:lumOff val="80000"/>
            </a:schemeClr>
          </a:solidFill>
        </p:spPr>
        <p:txBody>
          <a:bodyPr anchor="ctr">
            <a:normAutofit/>
          </a:bodyPr>
          <a:lstStyle/>
          <a:p>
            <a:pPr marL="0" indent="0" algn="ctr">
              <a:buNone/>
            </a:pPr>
            <a:r>
              <a:rPr lang="en-US" sz="4400" b="1" dirty="0"/>
              <a:t>6 Core Strategies</a:t>
            </a:r>
          </a:p>
        </p:txBody>
      </p:sp>
      <p:sp>
        <p:nvSpPr>
          <p:cNvPr id="5" name="Oval 4">
            <a:extLst>
              <a:ext uri="{FF2B5EF4-FFF2-40B4-BE49-F238E27FC236}">
                <a16:creationId xmlns:a16="http://schemas.microsoft.com/office/drawing/2014/main" id="{A44E9972-0899-4088-FFAF-95FDFCCE98B2}"/>
              </a:ext>
            </a:extLst>
          </p:cNvPr>
          <p:cNvSpPr/>
          <p:nvPr/>
        </p:nvSpPr>
        <p:spPr>
          <a:xfrm>
            <a:off x="4381499" y="3277394"/>
            <a:ext cx="3657600" cy="2913063"/>
          </a:xfrm>
          <a:prstGeom prst="ellipse">
            <a:avLst/>
          </a:prstGeom>
          <a:solidFill>
            <a:srgbClr val="7030A0"/>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Missing exposure component to trauma treatments</a:t>
            </a:r>
          </a:p>
        </p:txBody>
      </p:sp>
      <p:sp>
        <p:nvSpPr>
          <p:cNvPr id="6" name="Oval 5">
            <a:extLst>
              <a:ext uri="{FF2B5EF4-FFF2-40B4-BE49-F238E27FC236}">
                <a16:creationId xmlns:a16="http://schemas.microsoft.com/office/drawing/2014/main" id="{37AE41F9-29D4-6DEC-B4C2-CB956F133F7B}"/>
              </a:ext>
            </a:extLst>
          </p:cNvPr>
          <p:cNvSpPr/>
          <p:nvPr/>
        </p:nvSpPr>
        <p:spPr>
          <a:xfrm>
            <a:off x="7594599" y="3277394"/>
            <a:ext cx="3657600" cy="2913063"/>
          </a:xfrm>
          <a:prstGeom prst="ellipse">
            <a:avLst/>
          </a:prstGeom>
          <a:solidFill>
            <a:schemeClr val="accent2"/>
          </a:solid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Other tier 2 strategies do include exposure</a:t>
            </a:r>
          </a:p>
        </p:txBody>
      </p:sp>
    </p:spTree>
    <p:extLst>
      <p:ext uri="{BB962C8B-B14F-4D97-AF65-F5344CB8AC3E}">
        <p14:creationId xmlns:p14="http://schemas.microsoft.com/office/powerpoint/2010/main" val="413783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Cognitive Behavioral Interventions for Trauma in Schools (CBITS)</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idx="1"/>
          </p:nvPr>
        </p:nvSpPr>
        <p:spPr/>
        <p:txBody>
          <a:bodyPr>
            <a:normAutofit/>
          </a:bodyPr>
          <a:lstStyle/>
          <a:p>
            <a:r>
              <a:rPr lang="en-US" dirty="0"/>
              <a:t>Group format CBT for those who are at-risk for trauma specific disorders</a:t>
            </a:r>
          </a:p>
          <a:p>
            <a:endParaRPr lang="en-US" dirty="0"/>
          </a:p>
          <a:p>
            <a:r>
              <a:rPr lang="en-US" dirty="0"/>
              <a:t>Organization</a:t>
            </a:r>
          </a:p>
          <a:p>
            <a:pPr lvl="1"/>
            <a:r>
              <a:rPr lang="en-US" dirty="0"/>
              <a:t>10 sessions for Main Group</a:t>
            </a:r>
          </a:p>
          <a:p>
            <a:pPr lvl="1"/>
            <a:r>
              <a:rPr lang="en-US" dirty="0"/>
              <a:t>Up to 3 Individual Sessions </a:t>
            </a:r>
          </a:p>
          <a:p>
            <a:pPr lvl="2"/>
            <a:r>
              <a:rPr lang="en-US" dirty="0"/>
              <a:t>Trauma Narrative</a:t>
            </a:r>
          </a:p>
          <a:p>
            <a:pPr lvl="2"/>
            <a:r>
              <a:rPr lang="en-US" dirty="0"/>
              <a:t>Built in between group sessions 2-5</a:t>
            </a:r>
          </a:p>
          <a:p>
            <a:pPr lvl="1"/>
            <a:r>
              <a:rPr lang="en-US" dirty="0"/>
              <a:t>2 Session Parent Group</a:t>
            </a:r>
          </a:p>
          <a:p>
            <a:pPr lvl="1"/>
            <a:r>
              <a:rPr lang="en-US" dirty="0"/>
              <a:t>1 Session Educator Group</a:t>
            </a:r>
          </a:p>
        </p:txBody>
      </p:sp>
      <p:sp>
        <p:nvSpPr>
          <p:cNvPr id="9" name="TextBox 8">
            <a:extLst>
              <a:ext uri="{FF2B5EF4-FFF2-40B4-BE49-F238E27FC236}">
                <a16:creationId xmlns:a16="http://schemas.microsoft.com/office/drawing/2014/main" id="{64DCDD6D-8BED-AA4D-A2AE-151803D6F387}"/>
              </a:ext>
            </a:extLst>
          </p:cNvPr>
          <p:cNvSpPr txBox="1"/>
          <p:nvPr/>
        </p:nvSpPr>
        <p:spPr>
          <a:xfrm>
            <a:off x="1500809" y="6176963"/>
            <a:ext cx="6102626" cy="369332"/>
          </a:xfrm>
          <a:prstGeom prst="rect">
            <a:avLst/>
          </a:prstGeom>
          <a:noFill/>
        </p:spPr>
        <p:txBody>
          <a:bodyPr wrap="square">
            <a:spAutoFit/>
          </a:bodyPr>
          <a:lstStyle/>
          <a:p>
            <a:r>
              <a:rPr lang="en-US" dirty="0">
                <a:solidFill>
                  <a:srgbClr val="00B0F0"/>
                </a:solidFill>
              </a:rPr>
              <a:t>http://</a:t>
            </a:r>
            <a:r>
              <a:rPr lang="en-US" dirty="0" err="1">
                <a:solidFill>
                  <a:srgbClr val="00B0F0"/>
                </a:solidFill>
              </a:rPr>
              <a:t>cbitsprogram.org</a:t>
            </a:r>
            <a:endParaRPr lang="en-US" dirty="0">
              <a:solidFill>
                <a:srgbClr val="00B0F0"/>
              </a:solidFill>
            </a:endParaRPr>
          </a:p>
        </p:txBody>
      </p:sp>
      <p:pic>
        <p:nvPicPr>
          <p:cNvPr id="7" name="Picture 6" descr="The logo for cognitive behavioral intervention for trauma in schools.">
            <a:extLst>
              <a:ext uri="{FF2B5EF4-FFF2-40B4-BE49-F238E27FC236}">
                <a16:creationId xmlns:a16="http://schemas.microsoft.com/office/drawing/2014/main" id="{B22B04BF-C882-F54F-B4D2-0D68AE94D1CC}"/>
              </a:ext>
            </a:extLst>
          </p:cNvPr>
          <p:cNvPicPr>
            <a:picLocks noChangeAspect="1"/>
          </p:cNvPicPr>
          <p:nvPr/>
        </p:nvPicPr>
        <p:blipFill rotWithShape="1">
          <a:blip r:embed="rId3"/>
          <a:srcRect r="36939"/>
          <a:stretch/>
        </p:blipFill>
        <p:spPr>
          <a:xfrm>
            <a:off x="6096000" y="3086894"/>
            <a:ext cx="5886449" cy="1460500"/>
          </a:xfrm>
          <a:prstGeom prst="rect">
            <a:avLst/>
          </a:prstGeom>
        </p:spPr>
      </p:pic>
      <p:pic>
        <p:nvPicPr>
          <p:cNvPr id="6" name="Picture 5" descr="A close up of a boy's face, showing a neutral facial expression.">
            <a:extLst>
              <a:ext uri="{FF2B5EF4-FFF2-40B4-BE49-F238E27FC236}">
                <a16:creationId xmlns:a16="http://schemas.microsoft.com/office/drawing/2014/main" id="{54F4839E-D1A2-F340-A6DB-4A97B54030B4}"/>
              </a:ext>
            </a:extLst>
          </p:cNvPr>
          <p:cNvPicPr>
            <a:picLocks noChangeAspect="1"/>
          </p:cNvPicPr>
          <p:nvPr/>
        </p:nvPicPr>
        <p:blipFill rotWithShape="1">
          <a:blip r:embed="rId3"/>
          <a:srcRect l="63061"/>
          <a:stretch/>
        </p:blipFill>
        <p:spPr>
          <a:xfrm>
            <a:off x="7443579" y="4483100"/>
            <a:ext cx="3448051" cy="1460500"/>
          </a:xfrm>
          <a:prstGeom prst="rect">
            <a:avLst/>
          </a:prstGeom>
        </p:spPr>
      </p:pic>
    </p:spTree>
    <p:extLst>
      <p:ext uri="{BB962C8B-B14F-4D97-AF65-F5344CB8AC3E}">
        <p14:creationId xmlns:p14="http://schemas.microsoft.com/office/powerpoint/2010/main" val="5695405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Cognitive Behavioral Interventions for Trauma in Schools (CBITS)</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sz="half" idx="1"/>
          </p:nvPr>
        </p:nvSpPr>
        <p:spPr>
          <a:xfrm>
            <a:off x="838200" y="1825625"/>
            <a:ext cx="3972339" cy="4351338"/>
          </a:xfrm>
          <a:solidFill>
            <a:schemeClr val="accent4">
              <a:lumMod val="20000"/>
              <a:lumOff val="80000"/>
            </a:schemeClr>
          </a:solidFill>
        </p:spPr>
        <p:txBody>
          <a:bodyPr anchor="ctr">
            <a:normAutofit fontScale="92500" lnSpcReduction="20000"/>
          </a:bodyPr>
          <a:lstStyle/>
          <a:p>
            <a:pPr marL="0" indent="0" algn="ctr">
              <a:buNone/>
            </a:pPr>
            <a:r>
              <a:rPr lang="en-US" sz="5700" dirty="0"/>
              <a:t>10 sessions for Main Group</a:t>
            </a:r>
          </a:p>
        </p:txBody>
      </p:sp>
      <p:sp>
        <p:nvSpPr>
          <p:cNvPr id="4" name="Content Placeholder 3">
            <a:extLst>
              <a:ext uri="{FF2B5EF4-FFF2-40B4-BE49-F238E27FC236}">
                <a16:creationId xmlns:a16="http://schemas.microsoft.com/office/drawing/2014/main" id="{51688280-31E3-8B47-885B-14D638B9F215}"/>
              </a:ext>
            </a:extLst>
          </p:cNvPr>
          <p:cNvSpPr>
            <a:spLocks noGrp="1"/>
          </p:cNvSpPr>
          <p:nvPr>
            <p:ph sz="half" idx="2"/>
          </p:nvPr>
        </p:nvSpPr>
        <p:spPr>
          <a:xfrm>
            <a:off x="5188226" y="1825625"/>
            <a:ext cx="6165574" cy="4351338"/>
          </a:xfrm>
        </p:spPr>
        <p:txBody>
          <a:bodyPr>
            <a:normAutofit fontScale="92500" lnSpcReduction="20000"/>
          </a:bodyPr>
          <a:lstStyle/>
          <a:p>
            <a:pPr marL="514350" indent="-514350">
              <a:buFont typeface="+mj-lt"/>
              <a:buAutoNum type="arabicPeriod"/>
            </a:pPr>
            <a:r>
              <a:rPr lang="en-US" dirty="0"/>
              <a:t>Introductions/Overview</a:t>
            </a:r>
          </a:p>
          <a:p>
            <a:pPr marL="514350" indent="-514350">
              <a:buFont typeface="+mj-lt"/>
              <a:buAutoNum type="arabicPeriod"/>
            </a:pPr>
            <a:r>
              <a:rPr lang="en-US" dirty="0"/>
              <a:t>Education &amp; Relaxation</a:t>
            </a:r>
          </a:p>
          <a:p>
            <a:pPr marL="514350" indent="-514350">
              <a:buFont typeface="+mj-lt"/>
              <a:buAutoNum type="arabicPeriod"/>
            </a:pPr>
            <a:r>
              <a:rPr lang="en-US" dirty="0"/>
              <a:t>Introduction to Cognitive Behavior Therapy</a:t>
            </a:r>
          </a:p>
          <a:p>
            <a:pPr marL="514350" indent="-514350">
              <a:buFont typeface="+mj-lt"/>
              <a:buAutoNum type="arabicPeriod"/>
            </a:pPr>
            <a:r>
              <a:rPr lang="en-US" dirty="0"/>
              <a:t>Combating Unhelpful Negative Thoughts</a:t>
            </a:r>
          </a:p>
          <a:p>
            <a:pPr marL="514350" indent="-514350">
              <a:buFont typeface="+mj-lt"/>
              <a:buAutoNum type="arabicPeriod"/>
            </a:pPr>
            <a:r>
              <a:rPr lang="en-US" dirty="0"/>
              <a:t>Introduction to Real-Life Exposure</a:t>
            </a:r>
          </a:p>
          <a:p>
            <a:pPr marL="514350" indent="-514350">
              <a:buFont typeface="+mj-lt"/>
              <a:buAutoNum type="arabicPeriod"/>
            </a:pPr>
            <a:r>
              <a:rPr lang="en-US" dirty="0"/>
              <a:t>Exposure to Stress or Trauma Memory</a:t>
            </a:r>
          </a:p>
          <a:p>
            <a:pPr marL="514350" indent="-514350">
              <a:buFont typeface="+mj-lt"/>
              <a:buAutoNum type="arabicPeriod"/>
            </a:pPr>
            <a:r>
              <a:rPr lang="en-US" dirty="0"/>
              <a:t>Exposure to stress or Trauma Memory</a:t>
            </a:r>
          </a:p>
          <a:p>
            <a:pPr marL="514350" indent="-514350">
              <a:buFont typeface="+mj-lt"/>
              <a:buAutoNum type="arabicPeriod"/>
            </a:pPr>
            <a:r>
              <a:rPr lang="en-US" dirty="0"/>
              <a:t>Introduction to Problem Solving</a:t>
            </a:r>
          </a:p>
          <a:p>
            <a:pPr marL="514350" indent="-514350">
              <a:buFont typeface="+mj-lt"/>
              <a:buAutoNum type="arabicPeriod"/>
            </a:pPr>
            <a:r>
              <a:rPr lang="en-US" dirty="0"/>
              <a:t>Practice with Social Problem Solving</a:t>
            </a:r>
          </a:p>
          <a:p>
            <a:pPr marL="514350" indent="-514350">
              <a:buFont typeface="+mj-lt"/>
              <a:buAutoNum type="arabicPeriod"/>
            </a:pPr>
            <a:r>
              <a:rPr lang="en-US" dirty="0"/>
              <a:t>Relapse Prevention and graduation</a:t>
            </a:r>
          </a:p>
          <a:p>
            <a:pPr marL="514350" indent="-514350">
              <a:buFont typeface="+mj-lt"/>
              <a:buAutoNum type="arabicPeriod"/>
            </a:pPr>
            <a:endParaRPr lang="en-US" dirty="0"/>
          </a:p>
        </p:txBody>
      </p:sp>
    </p:spTree>
    <p:extLst>
      <p:ext uri="{BB962C8B-B14F-4D97-AF65-F5344CB8AC3E}">
        <p14:creationId xmlns:p14="http://schemas.microsoft.com/office/powerpoint/2010/main" val="868259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Cognitive Behavioral Interventions for Trauma in Schools (CBITS)</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sz="half" idx="1"/>
          </p:nvPr>
        </p:nvSpPr>
        <p:spPr>
          <a:xfrm>
            <a:off x="838200" y="1825625"/>
            <a:ext cx="3972339" cy="4351338"/>
          </a:xfrm>
          <a:solidFill>
            <a:schemeClr val="accent4">
              <a:lumMod val="20000"/>
              <a:lumOff val="80000"/>
            </a:schemeClr>
          </a:solidFill>
        </p:spPr>
        <p:txBody>
          <a:bodyPr anchor="ctr">
            <a:normAutofit fontScale="92500" lnSpcReduction="20000"/>
          </a:bodyPr>
          <a:lstStyle/>
          <a:p>
            <a:pPr marL="0" indent="0" algn="ctr">
              <a:buNone/>
            </a:pPr>
            <a:r>
              <a:rPr lang="en-US" sz="5700" dirty="0"/>
              <a:t>10 sessions for Main Group</a:t>
            </a:r>
          </a:p>
        </p:txBody>
      </p:sp>
      <p:sp>
        <p:nvSpPr>
          <p:cNvPr id="4" name="Content Placeholder 3">
            <a:extLst>
              <a:ext uri="{FF2B5EF4-FFF2-40B4-BE49-F238E27FC236}">
                <a16:creationId xmlns:a16="http://schemas.microsoft.com/office/drawing/2014/main" id="{51688280-31E3-8B47-885B-14D638B9F215}"/>
              </a:ext>
            </a:extLst>
          </p:cNvPr>
          <p:cNvSpPr>
            <a:spLocks noGrp="1"/>
          </p:cNvSpPr>
          <p:nvPr>
            <p:ph sz="half" idx="2"/>
          </p:nvPr>
        </p:nvSpPr>
        <p:spPr>
          <a:xfrm>
            <a:off x="5188226" y="1825625"/>
            <a:ext cx="6165574" cy="4351338"/>
          </a:xfrm>
        </p:spPr>
        <p:txBody>
          <a:bodyPr>
            <a:normAutofit fontScale="92500" lnSpcReduction="20000"/>
          </a:bodyPr>
          <a:lstStyle/>
          <a:p>
            <a:pPr marL="514350" indent="-514350">
              <a:buFont typeface="+mj-lt"/>
              <a:buAutoNum type="arabicPeriod"/>
            </a:pPr>
            <a:r>
              <a:rPr lang="en-US" dirty="0">
                <a:solidFill>
                  <a:schemeClr val="bg1">
                    <a:lumMod val="75000"/>
                  </a:schemeClr>
                </a:solidFill>
              </a:rPr>
              <a:t>Introductions/Overview</a:t>
            </a:r>
          </a:p>
          <a:p>
            <a:pPr marL="514350" indent="-514350">
              <a:buFont typeface="+mj-lt"/>
              <a:buAutoNum type="arabicPeriod"/>
            </a:pPr>
            <a:r>
              <a:rPr lang="en-US" dirty="0">
                <a:solidFill>
                  <a:schemeClr val="bg1">
                    <a:lumMod val="75000"/>
                  </a:schemeClr>
                </a:solidFill>
              </a:rPr>
              <a:t>Education &amp; Relaxation</a:t>
            </a:r>
          </a:p>
          <a:p>
            <a:pPr marL="514350" indent="-514350">
              <a:buFont typeface="+mj-lt"/>
              <a:buAutoNum type="arabicPeriod"/>
            </a:pPr>
            <a:r>
              <a:rPr lang="en-US" dirty="0">
                <a:solidFill>
                  <a:schemeClr val="bg1">
                    <a:lumMod val="75000"/>
                  </a:schemeClr>
                </a:solidFill>
              </a:rPr>
              <a:t>Introduction to Cognitive Behavior Therapy</a:t>
            </a:r>
          </a:p>
          <a:p>
            <a:pPr marL="514350" indent="-514350">
              <a:buFont typeface="+mj-lt"/>
              <a:buAutoNum type="arabicPeriod"/>
            </a:pPr>
            <a:r>
              <a:rPr lang="en-US" dirty="0">
                <a:solidFill>
                  <a:schemeClr val="bg1">
                    <a:lumMod val="75000"/>
                  </a:schemeClr>
                </a:solidFill>
              </a:rPr>
              <a:t>Combating Unhelpful Negative Thoughts</a:t>
            </a:r>
          </a:p>
          <a:p>
            <a:pPr marL="514350" indent="-514350">
              <a:buFont typeface="+mj-lt"/>
              <a:buAutoNum type="arabicPeriod"/>
            </a:pPr>
            <a:r>
              <a:rPr lang="en-US" dirty="0">
                <a:solidFill>
                  <a:srgbClr val="0070C0"/>
                </a:solidFill>
              </a:rPr>
              <a:t>Introduction to Real-Life Exposure</a:t>
            </a:r>
          </a:p>
          <a:p>
            <a:pPr marL="514350" indent="-514350">
              <a:buFont typeface="+mj-lt"/>
              <a:buAutoNum type="arabicPeriod"/>
            </a:pPr>
            <a:r>
              <a:rPr lang="en-US" dirty="0">
                <a:solidFill>
                  <a:srgbClr val="0070C0"/>
                </a:solidFill>
              </a:rPr>
              <a:t>Exposure to Stress or Trauma Memory</a:t>
            </a:r>
          </a:p>
          <a:p>
            <a:pPr marL="514350" indent="-514350">
              <a:buFont typeface="+mj-lt"/>
              <a:buAutoNum type="arabicPeriod"/>
            </a:pPr>
            <a:r>
              <a:rPr lang="en-US" dirty="0">
                <a:solidFill>
                  <a:srgbClr val="0070C0"/>
                </a:solidFill>
              </a:rPr>
              <a:t>Exposure to stress or Trauma Memory</a:t>
            </a:r>
          </a:p>
          <a:p>
            <a:pPr marL="514350" indent="-514350">
              <a:buFont typeface="+mj-lt"/>
              <a:buAutoNum type="arabicPeriod"/>
            </a:pPr>
            <a:r>
              <a:rPr lang="en-US" dirty="0">
                <a:solidFill>
                  <a:schemeClr val="bg1">
                    <a:lumMod val="75000"/>
                  </a:schemeClr>
                </a:solidFill>
              </a:rPr>
              <a:t>Introduction to Problem Solving</a:t>
            </a:r>
          </a:p>
          <a:p>
            <a:pPr marL="514350" indent="-514350">
              <a:buFont typeface="+mj-lt"/>
              <a:buAutoNum type="arabicPeriod"/>
            </a:pPr>
            <a:r>
              <a:rPr lang="en-US" dirty="0">
                <a:solidFill>
                  <a:schemeClr val="bg1">
                    <a:lumMod val="75000"/>
                  </a:schemeClr>
                </a:solidFill>
              </a:rPr>
              <a:t>Practice with Social Problem Solving</a:t>
            </a:r>
          </a:p>
          <a:p>
            <a:pPr marL="514350" indent="-514350">
              <a:buFont typeface="+mj-lt"/>
              <a:buAutoNum type="arabicPeriod"/>
            </a:pPr>
            <a:r>
              <a:rPr lang="en-US" dirty="0">
                <a:solidFill>
                  <a:schemeClr val="bg1">
                    <a:lumMod val="75000"/>
                  </a:schemeClr>
                </a:solidFill>
              </a:rPr>
              <a:t>Relapse Prevention and graduation</a:t>
            </a:r>
          </a:p>
          <a:p>
            <a:pPr marL="514350" indent="-514350">
              <a:buFont typeface="+mj-lt"/>
              <a:buAutoNum type="arabicPeriod"/>
            </a:pPr>
            <a:endParaRPr lang="en-US" dirty="0"/>
          </a:p>
        </p:txBody>
      </p:sp>
    </p:spTree>
    <p:extLst>
      <p:ext uri="{BB962C8B-B14F-4D97-AF65-F5344CB8AC3E}">
        <p14:creationId xmlns:p14="http://schemas.microsoft.com/office/powerpoint/2010/main" val="1889337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Cognitive Behavioral Interventions for Trauma in Schools (CBITS)</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sz="half" idx="1"/>
          </p:nvPr>
        </p:nvSpPr>
        <p:spPr>
          <a:xfrm>
            <a:off x="838200" y="1825625"/>
            <a:ext cx="3972339" cy="4351338"/>
          </a:xfrm>
          <a:solidFill>
            <a:schemeClr val="accent4">
              <a:lumMod val="20000"/>
              <a:lumOff val="80000"/>
            </a:schemeClr>
          </a:solidFill>
        </p:spPr>
        <p:txBody>
          <a:bodyPr anchor="ctr">
            <a:normAutofit lnSpcReduction="10000"/>
          </a:bodyPr>
          <a:lstStyle/>
          <a:p>
            <a:pPr marL="0" indent="0" algn="ctr">
              <a:buNone/>
            </a:pPr>
            <a:r>
              <a:rPr lang="en-US" sz="5700" dirty="0"/>
              <a:t>Up to 3 Individual sessions</a:t>
            </a:r>
          </a:p>
        </p:txBody>
      </p:sp>
      <p:sp>
        <p:nvSpPr>
          <p:cNvPr id="4" name="Content Placeholder 3">
            <a:extLst>
              <a:ext uri="{FF2B5EF4-FFF2-40B4-BE49-F238E27FC236}">
                <a16:creationId xmlns:a16="http://schemas.microsoft.com/office/drawing/2014/main" id="{51688280-31E3-8B47-885B-14D638B9F215}"/>
              </a:ext>
            </a:extLst>
          </p:cNvPr>
          <p:cNvSpPr>
            <a:spLocks noGrp="1"/>
          </p:cNvSpPr>
          <p:nvPr>
            <p:ph sz="half" idx="2"/>
          </p:nvPr>
        </p:nvSpPr>
        <p:spPr>
          <a:xfrm>
            <a:off x="5188226" y="1825625"/>
            <a:ext cx="6165574" cy="4351338"/>
          </a:xfrm>
        </p:spPr>
        <p:txBody>
          <a:bodyPr>
            <a:normAutofit lnSpcReduction="10000"/>
          </a:bodyPr>
          <a:lstStyle/>
          <a:p>
            <a:pPr marL="0" indent="0">
              <a:buNone/>
            </a:pPr>
            <a:r>
              <a:rPr lang="en-US" sz="3200" dirty="0"/>
              <a:t>Trauma Narrative: Processing The Traumatic Memories</a:t>
            </a:r>
          </a:p>
          <a:p>
            <a:pPr marL="0" indent="0">
              <a:buNone/>
            </a:pPr>
            <a:endParaRPr lang="en-US" sz="3200" dirty="0"/>
          </a:p>
          <a:p>
            <a:pPr marL="0" indent="0">
              <a:buNone/>
            </a:pPr>
            <a:r>
              <a:rPr lang="en-US" sz="3200" dirty="0"/>
              <a:t>Craft a written document describing the traumatic event (exposure)</a:t>
            </a:r>
          </a:p>
          <a:p>
            <a:pPr marL="0" indent="0">
              <a:buNone/>
            </a:pPr>
            <a:endParaRPr lang="en-US" sz="3200" dirty="0"/>
          </a:p>
          <a:p>
            <a:pPr marL="0" indent="0">
              <a:buNone/>
            </a:pPr>
            <a:r>
              <a:rPr lang="en-US" sz="3200" dirty="0"/>
              <a:t>Using CBT principles (thoughts, feelings, behaviors) to make narrative more detailed and vivid</a:t>
            </a:r>
          </a:p>
          <a:p>
            <a:pPr marL="514350" indent="-514350">
              <a:buFont typeface="+mj-lt"/>
              <a:buAutoNum type="arabicPeriod"/>
            </a:pPr>
            <a:endParaRPr lang="en-US" sz="3200" dirty="0"/>
          </a:p>
        </p:txBody>
      </p:sp>
    </p:spTree>
    <p:extLst>
      <p:ext uri="{BB962C8B-B14F-4D97-AF65-F5344CB8AC3E}">
        <p14:creationId xmlns:p14="http://schemas.microsoft.com/office/powerpoint/2010/main" val="32974930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Cognitive Behavioral Interventions for Trauma in Schools (CBITS)</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sz="half" idx="1"/>
          </p:nvPr>
        </p:nvSpPr>
        <p:spPr>
          <a:xfrm>
            <a:off x="838200" y="1825625"/>
            <a:ext cx="3972339" cy="4351338"/>
          </a:xfrm>
          <a:solidFill>
            <a:schemeClr val="accent4">
              <a:lumMod val="20000"/>
              <a:lumOff val="80000"/>
            </a:schemeClr>
          </a:solidFill>
        </p:spPr>
        <p:txBody>
          <a:bodyPr anchor="ctr">
            <a:normAutofit/>
          </a:bodyPr>
          <a:lstStyle/>
          <a:p>
            <a:pPr marL="0" indent="0" algn="ctr">
              <a:buNone/>
            </a:pPr>
            <a:r>
              <a:rPr lang="en-US" sz="5700" dirty="0"/>
              <a:t>Two Caregiver Sessions</a:t>
            </a:r>
          </a:p>
        </p:txBody>
      </p:sp>
      <p:sp>
        <p:nvSpPr>
          <p:cNvPr id="4" name="Content Placeholder 3">
            <a:extLst>
              <a:ext uri="{FF2B5EF4-FFF2-40B4-BE49-F238E27FC236}">
                <a16:creationId xmlns:a16="http://schemas.microsoft.com/office/drawing/2014/main" id="{51688280-31E3-8B47-885B-14D638B9F215}"/>
              </a:ext>
            </a:extLst>
          </p:cNvPr>
          <p:cNvSpPr>
            <a:spLocks noGrp="1"/>
          </p:cNvSpPr>
          <p:nvPr>
            <p:ph sz="half" idx="2"/>
          </p:nvPr>
        </p:nvSpPr>
        <p:spPr>
          <a:xfrm>
            <a:off x="5188226" y="1825625"/>
            <a:ext cx="6165574" cy="4351338"/>
          </a:xfrm>
        </p:spPr>
        <p:txBody>
          <a:bodyPr>
            <a:normAutofit/>
          </a:bodyPr>
          <a:lstStyle/>
          <a:p>
            <a:pPr marL="0" indent="0">
              <a:buNone/>
            </a:pPr>
            <a:r>
              <a:rPr lang="en-US" sz="3200" dirty="0"/>
              <a:t>Teaching caregivers about trauma (Trauma 101)</a:t>
            </a:r>
          </a:p>
          <a:p>
            <a:pPr marL="0" indent="0">
              <a:buNone/>
            </a:pPr>
            <a:endParaRPr lang="en-US" sz="3200" dirty="0"/>
          </a:p>
          <a:p>
            <a:pPr marL="0" indent="0">
              <a:buNone/>
            </a:pPr>
            <a:r>
              <a:rPr lang="en-US" sz="3200" dirty="0"/>
              <a:t>Providing overview of CBITS</a:t>
            </a:r>
          </a:p>
          <a:p>
            <a:pPr marL="0" indent="0">
              <a:buNone/>
            </a:pPr>
            <a:endParaRPr lang="en-US" sz="3200" dirty="0"/>
          </a:p>
          <a:p>
            <a:pPr marL="0" indent="0">
              <a:buNone/>
            </a:pPr>
            <a:r>
              <a:rPr lang="en-US" sz="3200" dirty="0"/>
              <a:t>Develop caregiver skills for implementing CBT strategies with their child</a:t>
            </a:r>
          </a:p>
        </p:txBody>
      </p:sp>
    </p:spTree>
    <p:extLst>
      <p:ext uri="{BB962C8B-B14F-4D97-AF65-F5344CB8AC3E}">
        <p14:creationId xmlns:p14="http://schemas.microsoft.com/office/powerpoint/2010/main" val="1845414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Cognitive Behavioral Interventions for Trauma in Schools (CBITS)</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sz="half" idx="1"/>
          </p:nvPr>
        </p:nvSpPr>
        <p:spPr>
          <a:xfrm>
            <a:off x="838200" y="1825625"/>
            <a:ext cx="3972339" cy="4351338"/>
          </a:xfrm>
          <a:solidFill>
            <a:schemeClr val="accent4">
              <a:lumMod val="20000"/>
              <a:lumOff val="80000"/>
            </a:schemeClr>
          </a:solidFill>
        </p:spPr>
        <p:txBody>
          <a:bodyPr anchor="ctr">
            <a:normAutofit/>
          </a:bodyPr>
          <a:lstStyle/>
          <a:p>
            <a:pPr marL="0" indent="0" algn="ctr">
              <a:buNone/>
            </a:pPr>
            <a:r>
              <a:rPr lang="en-US" sz="5700" dirty="0"/>
              <a:t>One Educator Session</a:t>
            </a:r>
          </a:p>
        </p:txBody>
      </p:sp>
      <p:sp>
        <p:nvSpPr>
          <p:cNvPr id="4" name="Content Placeholder 3">
            <a:extLst>
              <a:ext uri="{FF2B5EF4-FFF2-40B4-BE49-F238E27FC236}">
                <a16:creationId xmlns:a16="http://schemas.microsoft.com/office/drawing/2014/main" id="{51688280-31E3-8B47-885B-14D638B9F215}"/>
              </a:ext>
            </a:extLst>
          </p:cNvPr>
          <p:cNvSpPr>
            <a:spLocks noGrp="1"/>
          </p:cNvSpPr>
          <p:nvPr>
            <p:ph sz="half" idx="2"/>
          </p:nvPr>
        </p:nvSpPr>
        <p:spPr>
          <a:xfrm>
            <a:off x="5188226" y="1825625"/>
            <a:ext cx="6165574" cy="4351338"/>
          </a:xfrm>
        </p:spPr>
        <p:txBody>
          <a:bodyPr>
            <a:normAutofit/>
          </a:bodyPr>
          <a:lstStyle/>
          <a:p>
            <a:pPr marL="0" indent="0">
              <a:buNone/>
            </a:pPr>
            <a:r>
              <a:rPr lang="en-US" sz="3200" dirty="0"/>
              <a:t>Teaching educators about trauma (Trauma 101)</a:t>
            </a:r>
          </a:p>
          <a:p>
            <a:pPr marL="0" indent="0">
              <a:buNone/>
            </a:pPr>
            <a:endParaRPr lang="en-US" sz="3200" dirty="0"/>
          </a:p>
          <a:p>
            <a:pPr marL="0" indent="0">
              <a:buNone/>
            </a:pPr>
            <a:r>
              <a:rPr lang="en-US" sz="3200" dirty="0"/>
              <a:t>Providing overview of CBITS</a:t>
            </a:r>
          </a:p>
          <a:p>
            <a:pPr marL="0" indent="0">
              <a:buNone/>
            </a:pPr>
            <a:endParaRPr lang="en-US" sz="3200" dirty="0"/>
          </a:p>
          <a:p>
            <a:pPr marL="0" indent="0">
              <a:buNone/>
            </a:pPr>
            <a:r>
              <a:rPr lang="en-US" sz="3200" dirty="0"/>
              <a:t>Develop educator skills for responding to students who have been traumatized</a:t>
            </a:r>
          </a:p>
        </p:txBody>
      </p:sp>
    </p:spTree>
    <p:extLst>
      <p:ext uri="{BB962C8B-B14F-4D97-AF65-F5344CB8AC3E}">
        <p14:creationId xmlns:p14="http://schemas.microsoft.com/office/powerpoint/2010/main" val="36196803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Support for Students Exposed to Trauma (SSET)</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idx="1"/>
          </p:nvPr>
        </p:nvSpPr>
        <p:spPr>
          <a:xfrm>
            <a:off x="5131353" y="1825625"/>
            <a:ext cx="6801678" cy="4351338"/>
          </a:xfrm>
        </p:spPr>
        <p:txBody>
          <a:bodyPr>
            <a:normAutofit lnSpcReduction="10000"/>
          </a:bodyPr>
          <a:lstStyle/>
          <a:p>
            <a:r>
              <a:rPr lang="en-US" dirty="0"/>
              <a:t>Also group format</a:t>
            </a:r>
          </a:p>
          <a:p>
            <a:endParaRPr lang="en-US" dirty="0"/>
          </a:p>
          <a:p>
            <a:r>
              <a:rPr lang="en-US" dirty="0"/>
              <a:t>Targeting children with trauma (PTSD) specifically from exposure to violence</a:t>
            </a:r>
          </a:p>
          <a:p>
            <a:endParaRPr lang="en-US" dirty="0"/>
          </a:p>
          <a:p>
            <a:r>
              <a:rPr lang="en-US" u="sng" dirty="0"/>
              <a:t>Not for children who:</a:t>
            </a:r>
          </a:p>
          <a:p>
            <a:pPr lvl="1"/>
            <a:r>
              <a:rPr lang="en-US" dirty="0"/>
              <a:t>Are in crisis and require immediate individual therapeutic intervention</a:t>
            </a:r>
          </a:p>
          <a:p>
            <a:pPr lvl="1"/>
            <a:r>
              <a:rPr lang="en-US" dirty="0"/>
              <a:t>Traumatized children with severe behavioral challenges</a:t>
            </a:r>
          </a:p>
          <a:p>
            <a:pPr lvl="1"/>
            <a:r>
              <a:rPr lang="en-US" dirty="0"/>
              <a:t>Have been abused (or have multiple trauma’s)</a:t>
            </a:r>
          </a:p>
          <a:p>
            <a:pPr lvl="1"/>
            <a:endParaRPr lang="en-US" dirty="0"/>
          </a:p>
        </p:txBody>
      </p:sp>
      <p:pic>
        <p:nvPicPr>
          <p:cNvPr id="5" name="Picture 4" descr="The logo for support for students exposed to trauma.">
            <a:extLst>
              <a:ext uri="{FF2B5EF4-FFF2-40B4-BE49-F238E27FC236}">
                <a16:creationId xmlns:a16="http://schemas.microsoft.com/office/drawing/2014/main" id="{BB27EB65-93AE-8641-9907-062EF03C618C}"/>
              </a:ext>
            </a:extLst>
          </p:cNvPr>
          <p:cNvPicPr>
            <a:picLocks noChangeAspect="1"/>
          </p:cNvPicPr>
          <p:nvPr/>
        </p:nvPicPr>
        <p:blipFill rotWithShape="1">
          <a:blip r:embed="rId2"/>
          <a:srcRect r="49422"/>
          <a:stretch/>
        </p:blipFill>
        <p:spPr>
          <a:xfrm>
            <a:off x="258969" y="2540794"/>
            <a:ext cx="4637708" cy="1460500"/>
          </a:xfrm>
          <a:prstGeom prst="rect">
            <a:avLst/>
          </a:prstGeom>
        </p:spPr>
      </p:pic>
      <p:pic>
        <p:nvPicPr>
          <p:cNvPr id="6" name="Picture 5" descr="A group of elementary aged kids are shown outside running, jumping, smiling, and laughing.">
            <a:extLst>
              <a:ext uri="{FF2B5EF4-FFF2-40B4-BE49-F238E27FC236}">
                <a16:creationId xmlns:a16="http://schemas.microsoft.com/office/drawing/2014/main" id="{11AF0491-DE2E-C649-9732-E0D834E4890F}"/>
              </a:ext>
            </a:extLst>
          </p:cNvPr>
          <p:cNvPicPr>
            <a:picLocks noChangeAspect="1"/>
          </p:cNvPicPr>
          <p:nvPr/>
        </p:nvPicPr>
        <p:blipFill rotWithShape="1">
          <a:blip r:embed="rId2"/>
          <a:srcRect l="52601" t="-5444" r="-3179" b="5444"/>
          <a:stretch/>
        </p:blipFill>
        <p:spPr>
          <a:xfrm>
            <a:off x="414131" y="3961607"/>
            <a:ext cx="4637708" cy="1460500"/>
          </a:xfrm>
          <a:prstGeom prst="rect">
            <a:avLst/>
          </a:prstGeom>
        </p:spPr>
      </p:pic>
      <p:sp>
        <p:nvSpPr>
          <p:cNvPr id="8" name="TextBox 7">
            <a:extLst>
              <a:ext uri="{FF2B5EF4-FFF2-40B4-BE49-F238E27FC236}">
                <a16:creationId xmlns:a16="http://schemas.microsoft.com/office/drawing/2014/main" id="{3EA74E51-40D9-BC4A-9196-3E66AE4BA589}"/>
              </a:ext>
            </a:extLst>
          </p:cNvPr>
          <p:cNvSpPr txBox="1"/>
          <p:nvPr/>
        </p:nvSpPr>
        <p:spPr>
          <a:xfrm>
            <a:off x="1143000" y="6195294"/>
            <a:ext cx="6102626" cy="369332"/>
          </a:xfrm>
          <a:prstGeom prst="rect">
            <a:avLst/>
          </a:prstGeom>
          <a:noFill/>
        </p:spPr>
        <p:txBody>
          <a:bodyPr wrap="square">
            <a:spAutoFit/>
          </a:bodyPr>
          <a:lstStyle/>
          <a:p>
            <a:r>
              <a:rPr lang="en-US" dirty="0">
                <a:solidFill>
                  <a:srgbClr val="00B0F0"/>
                </a:solidFill>
              </a:rPr>
              <a:t>https://</a:t>
            </a:r>
            <a:r>
              <a:rPr lang="en-US" dirty="0" err="1">
                <a:solidFill>
                  <a:srgbClr val="00B0F0"/>
                </a:solidFill>
              </a:rPr>
              <a:t>ssetprogram.org</a:t>
            </a:r>
            <a:endParaRPr lang="en-US" dirty="0">
              <a:solidFill>
                <a:srgbClr val="00B0F0"/>
              </a:solidFill>
            </a:endParaRPr>
          </a:p>
        </p:txBody>
      </p:sp>
    </p:spTree>
    <p:extLst>
      <p:ext uri="{BB962C8B-B14F-4D97-AF65-F5344CB8AC3E}">
        <p14:creationId xmlns:p14="http://schemas.microsoft.com/office/powerpoint/2010/main" val="163763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21963-9C2B-CA45-8B31-03E8F89CF5BA}"/>
              </a:ext>
            </a:extLst>
          </p:cNvPr>
          <p:cNvSpPr>
            <a:spLocks noGrp="1"/>
          </p:cNvSpPr>
          <p:nvPr>
            <p:ph type="title"/>
          </p:nvPr>
        </p:nvSpPr>
        <p:spPr/>
        <p:txBody>
          <a:bodyPr/>
          <a:lstStyle/>
          <a:p>
            <a:r>
              <a:rPr lang="en-US" b="1" dirty="0">
                <a:solidFill>
                  <a:schemeClr val="bg1"/>
                </a:solidFill>
              </a:rPr>
              <a:t>Types of Trauma and Impact</a:t>
            </a:r>
          </a:p>
        </p:txBody>
      </p:sp>
      <p:sp>
        <p:nvSpPr>
          <p:cNvPr id="3" name="Content Placeholder 2">
            <a:extLst>
              <a:ext uri="{FF2B5EF4-FFF2-40B4-BE49-F238E27FC236}">
                <a16:creationId xmlns:a16="http://schemas.microsoft.com/office/drawing/2014/main" id="{78507F44-3A8C-9146-A49C-EC941BB1B0B9}"/>
              </a:ext>
            </a:extLst>
          </p:cNvPr>
          <p:cNvSpPr>
            <a:spLocks noGrp="1"/>
          </p:cNvSpPr>
          <p:nvPr>
            <p:ph idx="1"/>
          </p:nvPr>
        </p:nvSpPr>
        <p:spPr/>
        <p:txBody>
          <a:bodyPr>
            <a:normAutofit lnSpcReduction="10000"/>
          </a:bodyPr>
          <a:lstStyle/>
          <a:p>
            <a:r>
              <a:rPr lang="en-US" dirty="0">
                <a:solidFill>
                  <a:schemeClr val="bg1"/>
                </a:solidFill>
              </a:rPr>
              <a:t>Taking into accounts for all forms of traumas such as </a:t>
            </a:r>
            <a:r>
              <a:rPr lang="en-US" dirty="0">
                <a:solidFill>
                  <a:schemeClr val="accent2"/>
                </a:solidFill>
              </a:rPr>
              <a:t>car accidents</a:t>
            </a:r>
            <a:r>
              <a:rPr lang="en-US" dirty="0">
                <a:solidFill>
                  <a:schemeClr val="bg1"/>
                </a:solidFill>
              </a:rPr>
              <a:t>, </a:t>
            </a:r>
            <a:r>
              <a:rPr lang="en-US" dirty="0">
                <a:solidFill>
                  <a:schemeClr val="accent2"/>
                </a:solidFill>
              </a:rPr>
              <a:t>community violence</a:t>
            </a:r>
            <a:r>
              <a:rPr lang="en-US" dirty="0">
                <a:solidFill>
                  <a:schemeClr val="bg1"/>
                </a:solidFill>
              </a:rPr>
              <a:t>, and </a:t>
            </a:r>
            <a:r>
              <a:rPr lang="en-US" dirty="0">
                <a:solidFill>
                  <a:schemeClr val="accent2"/>
                </a:solidFill>
              </a:rPr>
              <a:t>natural disasters</a:t>
            </a:r>
            <a:r>
              <a:rPr lang="en-US" dirty="0">
                <a:solidFill>
                  <a:schemeClr val="bg1"/>
                </a:solidFill>
              </a:rPr>
              <a:t>, the number of individuals experiencing trauma increases substantially</a:t>
            </a:r>
          </a:p>
          <a:p>
            <a:endParaRPr lang="en-US" dirty="0">
              <a:solidFill>
                <a:schemeClr val="bg1"/>
              </a:solidFill>
            </a:endParaRPr>
          </a:p>
          <a:p>
            <a:r>
              <a:rPr lang="en-US" dirty="0">
                <a:solidFill>
                  <a:schemeClr val="accent4"/>
                </a:solidFill>
              </a:rPr>
              <a:t>Not all individuals </a:t>
            </a:r>
            <a:r>
              <a:rPr lang="en-US" dirty="0">
                <a:solidFill>
                  <a:schemeClr val="bg1"/>
                </a:solidFill>
              </a:rPr>
              <a:t>who experience a potentially traumatic event develop traumatic stress symptoms</a:t>
            </a:r>
          </a:p>
          <a:p>
            <a:endParaRPr lang="en-US" dirty="0">
              <a:solidFill>
                <a:schemeClr val="bg1"/>
              </a:solidFill>
            </a:endParaRPr>
          </a:p>
          <a:p>
            <a:r>
              <a:rPr lang="en-US" dirty="0">
                <a:solidFill>
                  <a:schemeClr val="bg1"/>
                </a:solidFill>
              </a:rPr>
              <a:t>However, </a:t>
            </a:r>
            <a:r>
              <a:rPr lang="en-US" dirty="0">
                <a:solidFill>
                  <a:srgbClr val="FFFF00"/>
                </a:solidFill>
              </a:rPr>
              <a:t>some </a:t>
            </a:r>
            <a:r>
              <a:rPr lang="en-US" dirty="0">
                <a:solidFill>
                  <a:schemeClr val="bg1"/>
                </a:solidFill>
              </a:rPr>
              <a:t>develop a variety of psychological concerns that interfere with their educational performance, including but not limited to posttraumatic stress disorder (PTSD)</a:t>
            </a:r>
          </a:p>
          <a:p>
            <a:endParaRPr lang="en-US" dirty="0">
              <a:solidFill>
                <a:schemeClr val="bg1"/>
              </a:solidFill>
            </a:endParaRPr>
          </a:p>
        </p:txBody>
      </p:sp>
      <p:sp>
        <p:nvSpPr>
          <p:cNvPr id="4" name="Rectangle 3">
            <a:extLst>
              <a:ext uri="{FF2B5EF4-FFF2-40B4-BE49-F238E27FC236}">
                <a16:creationId xmlns:a16="http://schemas.microsoft.com/office/drawing/2014/main" id="{D8BB6ACA-1012-9242-AB25-02B19C875170}"/>
              </a:ext>
            </a:extLst>
          </p:cNvPr>
          <p:cNvSpPr/>
          <p:nvPr/>
        </p:nvSpPr>
        <p:spPr>
          <a:xfrm>
            <a:off x="209550" y="6550223"/>
            <a:ext cx="11982450" cy="307777"/>
          </a:xfrm>
          <a:prstGeom prst="rect">
            <a:avLst/>
          </a:prstGeom>
        </p:spPr>
        <p:txBody>
          <a:bodyPr wrap="square">
            <a:spAutoFit/>
          </a:bodyPr>
          <a:lstStyle/>
          <a:p>
            <a:r>
              <a:rPr lang="en-US" sz="1400" dirty="0">
                <a:solidFill>
                  <a:schemeClr val="bg1"/>
                </a:solidFill>
              </a:rPr>
              <a:t>Ackerman, Newton, McPherson, Jones, &amp; </a:t>
            </a:r>
            <a:r>
              <a:rPr lang="en-US" sz="1400" dirty="0" err="1">
                <a:solidFill>
                  <a:schemeClr val="bg1"/>
                </a:solidFill>
              </a:rPr>
              <a:t>Dykman</a:t>
            </a:r>
            <a:r>
              <a:rPr lang="en-US" sz="1400" dirty="0">
                <a:solidFill>
                  <a:schemeClr val="bg1"/>
                </a:solidFill>
              </a:rPr>
              <a:t>, 1998; Copeland, Keeler, </a:t>
            </a:r>
            <a:r>
              <a:rPr lang="en-US" sz="1400" dirty="0" err="1">
                <a:solidFill>
                  <a:schemeClr val="bg1"/>
                </a:solidFill>
              </a:rPr>
              <a:t>Angold</a:t>
            </a:r>
            <a:r>
              <a:rPr lang="en-US" sz="1400" dirty="0">
                <a:solidFill>
                  <a:schemeClr val="bg1"/>
                </a:solidFill>
              </a:rPr>
              <a:t>, &amp; Costello, 2007; Perfect, Turley, Carlson, </a:t>
            </a:r>
            <a:r>
              <a:rPr lang="en-US" sz="1400" dirty="0" err="1">
                <a:solidFill>
                  <a:schemeClr val="bg1"/>
                </a:solidFill>
              </a:rPr>
              <a:t>Yohanna</a:t>
            </a:r>
            <a:r>
              <a:rPr lang="en-US" sz="1400" dirty="0">
                <a:solidFill>
                  <a:schemeClr val="bg1"/>
                </a:solidFill>
              </a:rPr>
              <a:t>, &amp; Saint Gilles, 2016, </a:t>
            </a:r>
            <a:endParaRPr lang="en-US" sz="1400" dirty="0"/>
          </a:p>
        </p:txBody>
      </p:sp>
    </p:spTree>
    <p:extLst>
      <p:ext uri="{BB962C8B-B14F-4D97-AF65-F5344CB8AC3E}">
        <p14:creationId xmlns:p14="http://schemas.microsoft.com/office/powerpoint/2010/main" val="142873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Support for Students Exposed to Trauma (SSET)</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idx="1"/>
          </p:nvPr>
        </p:nvSpPr>
        <p:spPr/>
        <p:txBody>
          <a:bodyPr>
            <a:normAutofit fontScale="85000" lnSpcReduction="20000"/>
          </a:bodyPr>
          <a:lstStyle/>
          <a:p>
            <a:pPr marL="0" indent="0">
              <a:buNone/>
            </a:pPr>
            <a:r>
              <a:rPr lang="en-US" b="1" dirty="0"/>
              <a:t>10 Sessions Overall:</a:t>
            </a:r>
          </a:p>
          <a:p>
            <a:pPr marL="514350" indent="-514350">
              <a:buFont typeface="+mj-lt"/>
              <a:buAutoNum type="arabicPeriod"/>
            </a:pPr>
            <a:r>
              <a:rPr lang="en-US" dirty="0"/>
              <a:t>Introduction/Overview</a:t>
            </a:r>
          </a:p>
          <a:p>
            <a:pPr marL="514350" indent="-514350">
              <a:buFont typeface="+mj-lt"/>
              <a:buAutoNum type="arabicPeriod"/>
            </a:pPr>
            <a:r>
              <a:rPr lang="en-US" dirty="0"/>
              <a:t>Common Reactions to Trauma and Strategies for Relaxation</a:t>
            </a:r>
          </a:p>
          <a:p>
            <a:pPr marL="514350" indent="-514350">
              <a:buFont typeface="+mj-lt"/>
              <a:buAutoNum type="arabicPeriod"/>
            </a:pPr>
            <a:r>
              <a:rPr lang="en-US" dirty="0"/>
              <a:t>Thoughts and Feelings</a:t>
            </a:r>
          </a:p>
          <a:p>
            <a:pPr marL="514350" indent="-514350">
              <a:buFont typeface="+mj-lt"/>
              <a:buAutoNum type="arabicPeriod"/>
            </a:pPr>
            <a:r>
              <a:rPr lang="en-US" dirty="0"/>
              <a:t>Helpful Thinking</a:t>
            </a:r>
          </a:p>
          <a:p>
            <a:pPr marL="514350" indent="-514350">
              <a:buFont typeface="+mj-lt"/>
              <a:buAutoNum type="arabicPeriod"/>
            </a:pPr>
            <a:r>
              <a:rPr lang="en-US" dirty="0"/>
              <a:t>Facing your Fears</a:t>
            </a:r>
          </a:p>
          <a:p>
            <a:pPr marL="514350" indent="-514350">
              <a:buFont typeface="+mj-lt"/>
              <a:buAutoNum type="arabicPeriod"/>
            </a:pPr>
            <a:r>
              <a:rPr lang="en-US" dirty="0"/>
              <a:t>Trauma Narrative Part 1</a:t>
            </a:r>
          </a:p>
          <a:p>
            <a:pPr marL="514350" indent="-514350">
              <a:buFont typeface="+mj-lt"/>
              <a:buAutoNum type="arabicPeriod"/>
            </a:pPr>
            <a:r>
              <a:rPr lang="en-US" dirty="0"/>
              <a:t>Trauma Narrative Part 2</a:t>
            </a:r>
          </a:p>
          <a:p>
            <a:pPr marL="514350" indent="-514350">
              <a:buFont typeface="+mj-lt"/>
              <a:buAutoNum type="arabicPeriod"/>
            </a:pPr>
            <a:r>
              <a:rPr lang="en-US" dirty="0"/>
              <a:t>Problem Solving</a:t>
            </a:r>
          </a:p>
          <a:p>
            <a:pPr marL="514350" indent="-514350">
              <a:buFont typeface="+mj-lt"/>
              <a:buAutoNum type="arabicPeriod"/>
            </a:pPr>
            <a:r>
              <a:rPr lang="en-US" dirty="0"/>
              <a:t>Practice with Societal Problems and the Hot Seat</a:t>
            </a:r>
          </a:p>
          <a:p>
            <a:pPr marL="514350" indent="-514350">
              <a:buFont typeface="+mj-lt"/>
              <a:buAutoNum type="arabicPeriod"/>
            </a:pPr>
            <a:r>
              <a:rPr lang="en-US" dirty="0"/>
              <a:t>Planning for the Future and Graduation</a:t>
            </a:r>
          </a:p>
        </p:txBody>
      </p:sp>
      <p:sp>
        <p:nvSpPr>
          <p:cNvPr id="4" name="Oval 3">
            <a:extLst>
              <a:ext uri="{FF2B5EF4-FFF2-40B4-BE49-F238E27FC236}">
                <a16:creationId xmlns:a16="http://schemas.microsoft.com/office/drawing/2014/main" id="{BEECDCAD-621B-D14D-81D8-E853DB76B61F}"/>
              </a:ext>
            </a:extLst>
          </p:cNvPr>
          <p:cNvSpPr/>
          <p:nvPr/>
        </p:nvSpPr>
        <p:spPr>
          <a:xfrm>
            <a:off x="9104244" y="1476755"/>
            <a:ext cx="2769704" cy="252453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Activities within Sessions</a:t>
            </a:r>
          </a:p>
        </p:txBody>
      </p:sp>
      <p:sp>
        <p:nvSpPr>
          <p:cNvPr id="5" name="Oval 4">
            <a:extLst>
              <a:ext uri="{FF2B5EF4-FFF2-40B4-BE49-F238E27FC236}">
                <a16:creationId xmlns:a16="http://schemas.microsoft.com/office/drawing/2014/main" id="{04C2AA57-7BD2-9F44-A636-5EAF30C2A9C4}"/>
              </a:ext>
            </a:extLst>
          </p:cNvPr>
          <p:cNvSpPr/>
          <p:nvPr/>
        </p:nvSpPr>
        <p:spPr>
          <a:xfrm>
            <a:off x="9104244" y="3652424"/>
            <a:ext cx="2769704" cy="2524539"/>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Activities between Sessions (Homework)</a:t>
            </a:r>
          </a:p>
        </p:txBody>
      </p:sp>
    </p:spTree>
    <p:extLst>
      <p:ext uri="{BB962C8B-B14F-4D97-AF65-F5344CB8AC3E}">
        <p14:creationId xmlns:p14="http://schemas.microsoft.com/office/powerpoint/2010/main" val="293239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E82-CABA-3F4A-8FA7-CB39ADC2870F}"/>
              </a:ext>
            </a:extLst>
          </p:cNvPr>
          <p:cNvSpPr>
            <a:spLocks noGrp="1"/>
          </p:cNvSpPr>
          <p:nvPr>
            <p:ph type="title"/>
          </p:nvPr>
        </p:nvSpPr>
        <p:spPr/>
        <p:txBody>
          <a:bodyPr/>
          <a:lstStyle/>
          <a:p>
            <a:r>
              <a:rPr lang="en-US" b="1" dirty="0"/>
              <a:t>Support for Students Exposed to Trauma (SSET)</a:t>
            </a:r>
          </a:p>
        </p:txBody>
      </p:sp>
      <p:sp>
        <p:nvSpPr>
          <p:cNvPr id="3" name="Content Placeholder 2">
            <a:extLst>
              <a:ext uri="{FF2B5EF4-FFF2-40B4-BE49-F238E27FC236}">
                <a16:creationId xmlns:a16="http://schemas.microsoft.com/office/drawing/2014/main" id="{428177D1-8567-B84E-8750-52496A627A7C}"/>
              </a:ext>
            </a:extLst>
          </p:cNvPr>
          <p:cNvSpPr>
            <a:spLocks noGrp="1"/>
          </p:cNvSpPr>
          <p:nvPr>
            <p:ph idx="1"/>
          </p:nvPr>
        </p:nvSpPr>
        <p:spPr/>
        <p:txBody>
          <a:bodyPr>
            <a:normAutofit fontScale="85000" lnSpcReduction="20000"/>
          </a:bodyPr>
          <a:lstStyle/>
          <a:p>
            <a:pPr marL="0" indent="0">
              <a:buNone/>
            </a:pPr>
            <a:r>
              <a:rPr lang="en-US" b="1" dirty="0"/>
              <a:t>10 Sessions Overall:</a:t>
            </a:r>
          </a:p>
          <a:p>
            <a:pPr marL="514350" indent="-514350">
              <a:buFont typeface="+mj-lt"/>
              <a:buAutoNum type="arabicPeriod"/>
            </a:pPr>
            <a:r>
              <a:rPr lang="en-US" dirty="0">
                <a:solidFill>
                  <a:schemeClr val="bg1">
                    <a:lumMod val="75000"/>
                  </a:schemeClr>
                </a:solidFill>
              </a:rPr>
              <a:t>Introduction/Overview</a:t>
            </a:r>
          </a:p>
          <a:p>
            <a:pPr marL="514350" indent="-514350">
              <a:buFont typeface="+mj-lt"/>
              <a:buAutoNum type="arabicPeriod"/>
            </a:pPr>
            <a:r>
              <a:rPr lang="en-US" dirty="0">
                <a:solidFill>
                  <a:schemeClr val="bg1">
                    <a:lumMod val="75000"/>
                  </a:schemeClr>
                </a:solidFill>
              </a:rPr>
              <a:t>Common Reactions to Trauma and Strategies for Relaxation</a:t>
            </a:r>
          </a:p>
          <a:p>
            <a:pPr marL="514350" indent="-514350">
              <a:buFont typeface="+mj-lt"/>
              <a:buAutoNum type="arabicPeriod"/>
            </a:pPr>
            <a:r>
              <a:rPr lang="en-US" dirty="0">
                <a:solidFill>
                  <a:schemeClr val="bg1">
                    <a:lumMod val="75000"/>
                  </a:schemeClr>
                </a:solidFill>
              </a:rPr>
              <a:t>Thoughts and Feelings</a:t>
            </a:r>
          </a:p>
          <a:p>
            <a:pPr marL="514350" indent="-514350">
              <a:buFont typeface="+mj-lt"/>
              <a:buAutoNum type="arabicPeriod"/>
            </a:pPr>
            <a:r>
              <a:rPr lang="en-US" dirty="0">
                <a:solidFill>
                  <a:schemeClr val="bg1">
                    <a:lumMod val="75000"/>
                  </a:schemeClr>
                </a:solidFill>
              </a:rPr>
              <a:t>Helpful Thinking</a:t>
            </a:r>
          </a:p>
          <a:p>
            <a:pPr marL="514350" indent="-514350">
              <a:buFont typeface="+mj-lt"/>
              <a:buAutoNum type="arabicPeriod"/>
            </a:pPr>
            <a:r>
              <a:rPr lang="en-US" dirty="0">
                <a:solidFill>
                  <a:schemeClr val="bg1">
                    <a:lumMod val="75000"/>
                  </a:schemeClr>
                </a:solidFill>
              </a:rPr>
              <a:t>Facing your Fears</a:t>
            </a:r>
          </a:p>
          <a:p>
            <a:pPr marL="514350" indent="-514350">
              <a:buFont typeface="+mj-lt"/>
              <a:buAutoNum type="arabicPeriod"/>
            </a:pPr>
            <a:r>
              <a:rPr lang="en-US" b="1" dirty="0">
                <a:solidFill>
                  <a:schemeClr val="accent6"/>
                </a:solidFill>
              </a:rPr>
              <a:t>Trauma Narrative Part 1</a:t>
            </a:r>
          </a:p>
          <a:p>
            <a:pPr marL="514350" indent="-514350">
              <a:buFont typeface="+mj-lt"/>
              <a:buAutoNum type="arabicPeriod"/>
            </a:pPr>
            <a:r>
              <a:rPr lang="en-US" b="1" dirty="0">
                <a:solidFill>
                  <a:schemeClr val="accent6"/>
                </a:solidFill>
              </a:rPr>
              <a:t>Trauma Narrative Part 2</a:t>
            </a:r>
          </a:p>
          <a:p>
            <a:pPr marL="514350" indent="-514350">
              <a:buFont typeface="+mj-lt"/>
              <a:buAutoNum type="arabicPeriod"/>
            </a:pPr>
            <a:r>
              <a:rPr lang="en-US" dirty="0">
                <a:solidFill>
                  <a:schemeClr val="bg1">
                    <a:lumMod val="75000"/>
                  </a:schemeClr>
                </a:solidFill>
              </a:rPr>
              <a:t>Problem Solving</a:t>
            </a:r>
          </a:p>
          <a:p>
            <a:pPr marL="514350" indent="-514350">
              <a:buFont typeface="+mj-lt"/>
              <a:buAutoNum type="arabicPeriod"/>
            </a:pPr>
            <a:r>
              <a:rPr lang="en-US" dirty="0">
                <a:solidFill>
                  <a:schemeClr val="bg1">
                    <a:lumMod val="75000"/>
                  </a:schemeClr>
                </a:solidFill>
              </a:rPr>
              <a:t>Practice with Societal Problems and the Hot Seat</a:t>
            </a:r>
          </a:p>
          <a:p>
            <a:pPr marL="514350" indent="-514350">
              <a:buFont typeface="+mj-lt"/>
              <a:buAutoNum type="arabicPeriod"/>
            </a:pPr>
            <a:r>
              <a:rPr lang="en-US" dirty="0">
                <a:solidFill>
                  <a:schemeClr val="bg1">
                    <a:lumMod val="75000"/>
                  </a:schemeClr>
                </a:solidFill>
              </a:rPr>
              <a:t>Planning for the Future and Graduation</a:t>
            </a:r>
          </a:p>
        </p:txBody>
      </p:sp>
      <p:sp>
        <p:nvSpPr>
          <p:cNvPr id="4" name="Left Arrow 3">
            <a:extLst>
              <a:ext uri="{FF2B5EF4-FFF2-40B4-BE49-F238E27FC236}">
                <a16:creationId xmlns:a16="http://schemas.microsoft.com/office/drawing/2014/main" id="{4E2F37A3-33EF-2445-8744-9B6EEFF07004}"/>
              </a:ext>
            </a:extLst>
          </p:cNvPr>
          <p:cNvSpPr/>
          <p:nvPr/>
        </p:nvSpPr>
        <p:spPr>
          <a:xfrm>
            <a:off x="5506278" y="3429000"/>
            <a:ext cx="5406887" cy="1858617"/>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Exposure Component</a:t>
            </a:r>
          </a:p>
        </p:txBody>
      </p:sp>
    </p:spTree>
    <p:extLst>
      <p:ext uri="{BB962C8B-B14F-4D97-AF65-F5344CB8AC3E}">
        <p14:creationId xmlns:p14="http://schemas.microsoft.com/office/powerpoint/2010/main" val="17850183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7510-B1BE-B14D-89F9-92AE0B12B58D}"/>
              </a:ext>
            </a:extLst>
          </p:cNvPr>
          <p:cNvSpPr>
            <a:spLocks noGrp="1"/>
          </p:cNvSpPr>
          <p:nvPr>
            <p:ph type="title"/>
          </p:nvPr>
        </p:nvSpPr>
        <p:spPr>
          <a:gradFill flip="none" rotWithShape="1">
            <a:gsLst>
              <a:gs pos="0">
                <a:srgbClr val="C00000"/>
              </a:gs>
              <a:gs pos="97000">
                <a:schemeClr val="accent4"/>
              </a:gs>
            </a:gsLst>
            <a:lin ang="10800000" scaled="1"/>
            <a:tileRect/>
          </a:gradFill>
        </p:spPr>
        <p:txBody>
          <a:bodyPr/>
          <a:lstStyle/>
          <a:p>
            <a:r>
              <a:rPr lang="en-US" b="1" dirty="0"/>
              <a:t>Tier 3: Trauma Treatments</a:t>
            </a:r>
          </a:p>
        </p:txBody>
      </p:sp>
      <p:sp>
        <p:nvSpPr>
          <p:cNvPr id="3" name="Content Placeholder 2">
            <a:extLst>
              <a:ext uri="{FF2B5EF4-FFF2-40B4-BE49-F238E27FC236}">
                <a16:creationId xmlns:a16="http://schemas.microsoft.com/office/drawing/2014/main" id="{2B4D9D34-AD33-F244-8210-4E61E5609988}"/>
              </a:ext>
            </a:extLst>
          </p:cNvPr>
          <p:cNvSpPr>
            <a:spLocks noGrp="1"/>
          </p:cNvSpPr>
          <p:nvPr>
            <p:ph idx="1"/>
          </p:nvPr>
        </p:nvSpPr>
        <p:spPr>
          <a:gradFill>
            <a:gsLst>
              <a:gs pos="0">
                <a:srgbClr val="C00000">
                  <a:lumMod val="93000"/>
                  <a:alpha val="27000"/>
                </a:srgbClr>
              </a:gs>
              <a:gs pos="58000">
                <a:schemeClr val="accent4">
                  <a:alpha val="52000"/>
                </a:schemeClr>
              </a:gs>
            </a:gsLst>
            <a:lin ang="10800000" scaled="1"/>
          </a:gradFill>
        </p:spPr>
        <p:txBody>
          <a:bodyPr>
            <a:normAutofit/>
          </a:bodyPr>
          <a:lstStyle/>
          <a:p>
            <a:pPr marL="0" indent="0">
              <a:buNone/>
            </a:pPr>
            <a:r>
              <a:rPr lang="en-US" sz="3600" dirty="0"/>
              <a:t>Trauma treatments (require trauma and mental health  experts)</a:t>
            </a:r>
            <a:endParaRPr lang="en-US" sz="2800" dirty="0"/>
          </a:p>
          <a:p>
            <a:pPr lvl="1"/>
            <a:r>
              <a:rPr lang="en-US" sz="3200" b="1" dirty="0"/>
              <a:t>TF-CBT-</a:t>
            </a:r>
            <a:r>
              <a:rPr lang="en-US" sz="3200" dirty="0"/>
              <a:t> Trauma-Focused Cognitive Behavior Therapy</a:t>
            </a:r>
          </a:p>
          <a:p>
            <a:pPr lvl="1"/>
            <a:r>
              <a:rPr lang="en-US" sz="3200" b="1" dirty="0"/>
              <a:t>AF-CBT-</a:t>
            </a:r>
            <a:r>
              <a:rPr lang="en-US" sz="3200" dirty="0"/>
              <a:t> Alternative for Families: Cognitive Behavioral Therapy</a:t>
            </a:r>
          </a:p>
          <a:p>
            <a:pPr marL="0" indent="0">
              <a:buNone/>
            </a:pPr>
            <a:endParaRPr lang="en-US" sz="3600" dirty="0"/>
          </a:p>
          <a:p>
            <a:pPr marL="0" indent="0">
              <a:buNone/>
            </a:pPr>
            <a:r>
              <a:rPr lang="en-US" sz="3600" dirty="0"/>
              <a:t>Trauma-informed Functional Behavioral Assessment</a:t>
            </a:r>
          </a:p>
          <a:p>
            <a:pPr lvl="1"/>
            <a:r>
              <a:rPr lang="en-US" sz="3200" dirty="0"/>
              <a:t>For trauma-related behavioral challenges</a:t>
            </a:r>
          </a:p>
        </p:txBody>
      </p:sp>
      <p:sp>
        <p:nvSpPr>
          <p:cNvPr id="4" name="Left Arrow 3">
            <a:hlinkClick r:id="rId2" action="ppaction://hlinksldjump"/>
            <a:extLst>
              <a:ext uri="{FF2B5EF4-FFF2-40B4-BE49-F238E27FC236}">
                <a16:creationId xmlns:a16="http://schemas.microsoft.com/office/drawing/2014/main" id="{1817BD51-0A22-5C3C-88C1-1C57B9766066}"/>
              </a:ext>
              <a:ext uri="{C183D7F6-B498-43B3-948B-1728B52AA6E4}">
                <adec:decorative xmlns:adec="http://schemas.microsoft.com/office/drawing/2017/decorative" val="1"/>
              </a:ext>
            </a:extLst>
          </p:cNvPr>
          <p:cNvSpPr/>
          <p:nvPr/>
        </p:nvSpPr>
        <p:spPr>
          <a:xfrm>
            <a:off x="84221" y="6309310"/>
            <a:ext cx="529389" cy="54869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BDEAE0-FBB0-CF49-FCB7-C9C3B9B08B5B}"/>
              </a:ext>
            </a:extLst>
          </p:cNvPr>
          <p:cNvSpPr/>
          <p:nvPr/>
        </p:nvSpPr>
        <p:spPr>
          <a:xfrm>
            <a:off x="10014433" y="24606"/>
            <a:ext cx="2012468" cy="170418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Not the only options</a:t>
            </a:r>
          </a:p>
        </p:txBody>
      </p:sp>
    </p:spTree>
    <p:extLst>
      <p:ext uri="{BB962C8B-B14F-4D97-AF65-F5344CB8AC3E}">
        <p14:creationId xmlns:p14="http://schemas.microsoft.com/office/powerpoint/2010/main" val="417425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BE8A-6471-7D4A-BFE0-F2A65B4BC208}"/>
              </a:ext>
            </a:extLst>
          </p:cNvPr>
          <p:cNvSpPr>
            <a:spLocks noGrp="1"/>
          </p:cNvSpPr>
          <p:nvPr>
            <p:ph type="title"/>
          </p:nvPr>
        </p:nvSpPr>
        <p:spPr/>
        <p:txBody>
          <a:bodyPr/>
          <a:lstStyle/>
          <a:p>
            <a:r>
              <a:rPr lang="en-US" b="1" dirty="0"/>
              <a:t>Trauma-Focused CBT</a:t>
            </a:r>
          </a:p>
        </p:txBody>
      </p:sp>
      <p:sp>
        <p:nvSpPr>
          <p:cNvPr id="3" name="Content Placeholder 2">
            <a:extLst>
              <a:ext uri="{FF2B5EF4-FFF2-40B4-BE49-F238E27FC236}">
                <a16:creationId xmlns:a16="http://schemas.microsoft.com/office/drawing/2014/main" id="{E7AB09CB-7F81-454C-BC0B-D0597CA045D7}"/>
              </a:ext>
            </a:extLst>
          </p:cNvPr>
          <p:cNvSpPr>
            <a:spLocks noGrp="1"/>
          </p:cNvSpPr>
          <p:nvPr>
            <p:ph idx="1"/>
          </p:nvPr>
        </p:nvSpPr>
        <p:spPr>
          <a:xfrm>
            <a:off x="838200" y="1825625"/>
            <a:ext cx="5930231" cy="4351338"/>
          </a:xfrm>
        </p:spPr>
        <p:txBody>
          <a:bodyPr>
            <a:normAutofit lnSpcReduction="10000"/>
          </a:bodyPr>
          <a:lstStyle/>
          <a:p>
            <a:r>
              <a:rPr lang="en-US" dirty="0"/>
              <a:t>Trauma-Focused CBT is the most rigorously tested treatment for traumatized children and non-offending caregivers </a:t>
            </a:r>
          </a:p>
          <a:p>
            <a:endParaRPr lang="en-US" dirty="0"/>
          </a:p>
          <a:p>
            <a:r>
              <a:rPr lang="en-US" dirty="0"/>
              <a:t>More than 20 randomized trials </a:t>
            </a:r>
          </a:p>
          <a:p>
            <a:pPr lvl="1"/>
            <a:r>
              <a:rPr lang="en-US" dirty="0"/>
              <a:t>Improved PTSD, depression, anxiety, shame and behavior problems compared to supportive treatments </a:t>
            </a:r>
          </a:p>
          <a:p>
            <a:pPr lvl="1"/>
            <a:r>
              <a:rPr lang="en-US" dirty="0"/>
              <a:t>Improved caregiver distress, caregiver support, and caregiver depression compared to supportive treatment </a:t>
            </a:r>
            <a:endParaRPr lang="en-US" dirty="0">
              <a:effectLst/>
            </a:endParaRPr>
          </a:p>
          <a:p>
            <a:endParaRPr lang="en-US" dirty="0"/>
          </a:p>
        </p:txBody>
      </p:sp>
      <p:pic>
        <p:nvPicPr>
          <p:cNvPr id="4" name="Picture 3" descr="Two overlapping side profiles of a human are shown. One is blue and the other is pink.  Where they cross each other the color is a dark blue and puzzle pieces are coming out, in the middle is a large white puzzle piece.">
            <a:extLst>
              <a:ext uri="{FF2B5EF4-FFF2-40B4-BE49-F238E27FC236}">
                <a16:creationId xmlns:a16="http://schemas.microsoft.com/office/drawing/2014/main" id="{CCF5B71D-0CAE-FC49-BEB2-584C89B4F9CE}"/>
              </a:ext>
            </a:extLst>
          </p:cNvPr>
          <p:cNvPicPr>
            <a:picLocks noChangeAspect="1"/>
          </p:cNvPicPr>
          <p:nvPr/>
        </p:nvPicPr>
        <p:blipFill>
          <a:blip r:embed="rId2"/>
          <a:stretch>
            <a:fillRect/>
          </a:stretch>
        </p:blipFill>
        <p:spPr>
          <a:xfrm>
            <a:off x="6768431" y="1183105"/>
            <a:ext cx="5080000" cy="4876800"/>
          </a:xfrm>
          <a:prstGeom prst="rect">
            <a:avLst/>
          </a:prstGeom>
        </p:spPr>
      </p:pic>
    </p:spTree>
    <p:extLst>
      <p:ext uri="{BB962C8B-B14F-4D97-AF65-F5344CB8AC3E}">
        <p14:creationId xmlns:p14="http://schemas.microsoft.com/office/powerpoint/2010/main" val="39667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856-47BA-F14A-9A60-DA5ACE62B696}"/>
              </a:ext>
            </a:extLst>
          </p:cNvPr>
          <p:cNvSpPr>
            <a:spLocks noGrp="1"/>
          </p:cNvSpPr>
          <p:nvPr>
            <p:ph type="title"/>
          </p:nvPr>
        </p:nvSpPr>
        <p:spPr/>
        <p:txBody>
          <a:bodyPr/>
          <a:lstStyle/>
          <a:p>
            <a:r>
              <a:rPr lang="en-US" b="1" dirty="0"/>
              <a:t>What is TF-CBT? </a:t>
            </a:r>
            <a:endParaRPr lang="en-US" dirty="0"/>
          </a:p>
        </p:txBody>
      </p:sp>
      <p:sp>
        <p:nvSpPr>
          <p:cNvPr id="3" name="Content Placeholder 2">
            <a:extLst>
              <a:ext uri="{FF2B5EF4-FFF2-40B4-BE49-F238E27FC236}">
                <a16:creationId xmlns:a16="http://schemas.microsoft.com/office/drawing/2014/main" id="{5F6C2D84-5444-2D45-99BD-711C3C921AE9}"/>
              </a:ext>
            </a:extLst>
          </p:cNvPr>
          <p:cNvSpPr>
            <a:spLocks noGrp="1"/>
          </p:cNvSpPr>
          <p:nvPr>
            <p:ph idx="1"/>
          </p:nvPr>
        </p:nvSpPr>
        <p:spPr>
          <a:xfrm>
            <a:off x="6220326" y="1825625"/>
            <a:ext cx="5133474" cy="4351338"/>
          </a:xfrm>
        </p:spPr>
        <p:txBody>
          <a:bodyPr>
            <a:normAutofit/>
          </a:bodyPr>
          <a:lstStyle/>
          <a:p>
            <a:r>
              <a:rPr lang="en-US" dirty="0"/>
              <a:t>A hybrid treatment model that integrates</a:t>
            </a:r>
          </a:p>
          <a:p>
            <a:pPr lvl="1"/>
            <a:r>
              <a:rPr lang="en-US" dirty="0"/>
              <a:t>Trauma sensitive interventions</a:t>
            </a:r>
          </a:p>
          <a:p>
            <a:pPr lvl="1"/>
            <a:r>
              <a:rPr lang="en-US" dirty="0"/>
              <a:t>Cognitive-behavioral principles</a:t>
            </a:r>
          </a:p>
          <a:p>
            <a:pPr lvl="1"/>
            <a:r>
              <a:rPr lang="en-US" dirty="0"/>
              <a:t>Attachment theory</a:t>
            </a:r>
          </a:p>
          <a:p>
            <a:pPr lvl="1"/>
            <a:r>
              <a:rPr lang="en-US" dirty="0"/>
              <a:t>Developmental neurobiology</a:t>
            </a:r>
          </a:p>
          <a:p>
            <a:pPr lvl="1"/>
            <a:r>
              <a:rPr lang="en-US" dirty="0"/>
              <a:t>Family therapy </a:t>
            </a:r>
          </a:p>
          <a:p>
            <a:pPr lvl="1"/>
            <a:r>
              <a:rPr lang="en-US" dirty="0"/>
              <a:t>Empowerment therapy</a:t>
            </a:r>
          </a:p>
          <a:p>
            <a:pPr lvl="1"/>
            <a:r>
              <a:rPr lang="en-US" dirty="0"/>
              <a:t>Humanistic therapy </a:t>
            </a:r>
            <a:endParaRPr lang="en-US" dirty="0">
              <a:effectLst/>
            </a:endParaRPr>
          </a:p>
          <a:p>
            <a:endParaRPr lang="en-US" dirty="0"/>
          </a:p>
        </p:txBody>
      </p:sp>
      <p:pic>
        <p:nvPicPr>
          <p:cNvPr id="7" name="Picture 6" descr="A black side profile of a hollow head, where an arrow is in the shape of a circle, creating the back of the head. Colorful arrows are shown moving out from inside the head.">
            <a:extLst>
              <a:ext uri="{FF2B5EF4-FFF2-40B4-BE49-F238E27FC236}">
                <a16:creationId xmlns:a16="http://schemas.microsoft.com/office/drawing/2014/main" id="{8DF20713-BAD5-1F41-A18D-ED3D9AA01851}"/>
              </a:ext>
            </a:extLst>
          </p:cNvPr>
          <p:cNvPicPr>
            <a:picLocks noChangeAspect="1"/>
          </p:cNvPicPr>
          <p:nvPr/>
        </p:nvPicPr>
        <p:blipFill>
          <a:blip r:embed="rId2"/>
          <a:stretch>
            <a:fillRect/>
          </a:stretch>
        </p:blipFill>
        <p:spPr>
          <a:xfrm>
            <a:off x="481263" y="1959936"/>
            <a:ext cx="5005137" cy="3336758"/>
          </a:xfrm>
          <a:prstGeom prst="rect">
            <a:avLst/>
          </a:prstGeom>
        </p:spPr>
      </p:pic>
      <p:pic>
        <p:nvPicPr>
          <p:cNvPr id="3073" name="Picture 1" descr="The National Child Traumatic Stress Network logo">
            <a:extLst>
              <a:ext uri="{FF2B5EF4-FFF2-40B4-BE49-F238E27FC236}">
                <a16:creationId xmlns:a16="http://schemas.microsoft.com/office/drawing/2014/main" id="{D198333F-E588-774F-B9C9-947AF2DF0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37image59460800">
            <a:extLst>
              <a:ext uri="{FF2B5EF4-FFF2-40B4-BE49-F238E27FC236}">
                <a16:creationId xmlns:a16="http://schemas.microsoft.com/office/drawing/2014/main" id="{AE3AD6A4-67B9-6E4B-89C9-2438CA9100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864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6484783-3656-2E40-B90A-35D56099CAF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a:extLst>
              <a:ext uri="{FF2B5EF4-FFF2-40B4-BE49-F238E27FC236}">
                <a16:creationId xmlns:a16="http://schemas.microsoft.com/office/drawing/2014/main" id="{C3B7E87F-C9AB-F940-9026-D7314B2D67A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4864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824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BD8B-FA52-574D-AA0E-D5DB48504DC6}"/>
              </a:ext>
            </a:extLst>
          </p:cNvPr>
          <p:cNvSpPr>
            <a:spLocks noGrp="1"/>
          </p:cNvSpPr>
          <p:nvPr>
            <p:ph type="title"/>
          </p:nvPr>
        </p:nvSpPr>
        <p:spPr/>
        <p:txBody>
          <a:bodyPr/>
          <a:lstStyle/>
          <a:p>
            <a:r>
              <a:rPr lang="en-US" b="1" dirty="0"/>
              <a:t>TF-CBT Components </a:t>
            </a:r>
            <a:endParaRPr lang="en-US" dirty="0"/>
          </a:p>
        </p:txBody>
      </p:sp>
      <p:sp>
        <p:nvSpPr>
          <p:cNvPr id="3" name="Content Placeholder 2">
            <a:extLst>
              <a:ext uri="{FF2B5EF4-FFF2-40B4-BE49-F238E27FC236}">
                <a16:creationId xmlns:a16="http://schemas.microsoft.com/office/drawing/2014/main" id="{33A8D972-C9BE-5A4C-BD04-BB293FBF9241}"/>
              </a:ext>
            </a:extLst>
          </p:cNvPr>
          <p:cNvSpPr>
            <a:spLocks noGrp="1"/>
          </p:cNvSpPr>
          <p:nvPr>
            <p:ph idx="1"/>
          </p:nvPr>
        </p:nvSpPr>
        <p:spPr/>
        <p:txBody>
          <a:bodyPr>
            <a:normAutofit/>
          </a:bodyPr>
          <a:lstStyle/>
          <a:p>
            <a:r>
              <a:rPr lang="en-US" sz="3200" b="1" dirty="0"/>
              <a:t>PRACTICE</a:t>
            </a:r>
          </a:p>
          <a:p>
            <a:pPr lvl="1"/>
            <a:r>
              <a:rPr lang="en-US" sz="2800" b="1" dirty="0"/>
              <a:t>P</a:t>
            </a:r>
            <a:r>
              <a:rPr lang="en-US" sz="2800" dirty="0"/>
              <a:t>sychoeducation and </a:t>
            </a:r>
            <a:r>
              <a:rPr lang="en-US" sz="2800" b="1" dirty="0"/>
              <a:t>P</a:t>
            </a:r>
            <a:r>
              <a:rPr lang="en-US" sz="2800" dirty="0"/>
              <a:t>arenting skills</a:t>
            </a:r>
          </a:p>
          <a:p>
            <a:pPr lvl="1"/>
            <a:r>
              <a:rPr lang="en-US" sz="2800" b="1" dirty="0"/>
              <a:t>R</a:t>
            </a:r>
            <a:r>
              <a:rPr lang="en-US" sz="2800" dirty="0"/>
              <a:t>elaxation</a:t>
            </a:r>
          </a:p>
          <a:p>
            <a:pPr lvl="1"/>
            <a:r>
              <a:rPr lang="en-US" sz="2800" b="1" dirty="0"/>
              <a:t>A</a:t>
            </a:r>
            <a:r>
              <a:rPr lang="en-US" sz="2800" dirty="0"/>
              <a:t>ffective modulation</a:t>
            </a:r>
          </a:p>
          <a:p>
            <a:pPr lvl="1"/>
            <a:r>
              <a:rPr lang="en-US" sz="2800" b="1" dirty="0"/>
              <a:t>C</a:t>
            </a:r>
            <a:r>
              <a:rPr lang="en-US" sz="2800" dirty="0"/>
              <a:t>ognitive processing</a:t>
            </a:r>
          </a:p>
          <a:p>
            <a:pPr lvl="1"/>
            <a:r>
              <a:rPr lang="en-US" sz="2800" b="1" dirty="0"/>
              <a:t>T</a:t>
            </a:r>
            <a:r>
              <a:rPr lang="en-US" sz="2800" dirty="0"/>
              <a:t>rauma narrative</a:t>
            </a:r>
          </a:p>
          <a:p>
            <a:pPr lvl="1"/>
            <a:r>
              <a:rPr lang="en-US" sz="2800" b="1" dirty="0"/>
              <a:t>I</a:t>
            </a:r>
            <a:r>
              <a:rPr lang="en-US" sz="2800" dirty="0"/>
              <a:t>n-vivo desensitization</a:t>
            </a:r>
          </a:p>
          <a:p>
            <a:pPr lvl="1"/>
            <a:r>
              <a:rPr lang="en-US" sz="2800" b="1" dirty="0"/>
              <a:t>C</a:t>
            </a:r>
            <a:r>
              <a:rPr lang="en-US" sz="2800" dirty="0"/>
              <a:t>onjoint caregiver-child sessions</a:t>
            </a:r>
          </a:p>
          <a:p>
            <a:pPr lvl="1"/>
            <a:r>
              <a:rPr lang="en-US" sz="2800" b="1" dirty="0"/>
              <a:t>E</a:t>
            </a:r>
            <a:r>
              <a:rPr lang="en-US" sz="2800" dirty="0"/>
              <a:t>nhancing safety and social skills </a:t>
            </a:r>
            <a:endParaRPr lang="en-US" sz="2800" dirty="0">
              <a:effectLst/>
            </a:endParaRPr>
          </a:p>
          <a:p>
            <a:endParaRPr lang="en-US" sz="3200" dirty="0"/>
          </a:p>
        </p:txBody>
      </p:sp>
      <p:pic>
        <p:nvPicPr>
          <p:cNvPr id="4" name="Picture 3" descr="Four cogs, red, blue, green, and yellow, are all moving together.">
            <a:extLst>
              <a:ext uri="{FF2B5EF4-FFF2-40B4-BE49-F238E27FC236}">
                <a16:creationId xmlns:a16="http://schemas.microsoft.com/office/drawing/2014/main" id="{5B45C927-0E27-E544-833D-0542E5B72B9B}"/>
              </a:ext>
            </a:extLst>
          </p:cNvPr>
          <p:cNvPicPr>
            <a:picLocks noChangeAspect="1"/>
          </p:cNvPicPr>
          <p:nvPr/>
        </p:nvPicPr>
        <p:blipFill>
          <a:blip r:embed="rId2"/>
          <a:stretch>
            <a:fillRect/>
          </a:stretch>
        </p:blipFill>
        <p:spPr>
          <a:xfrm>
            <a:off x="6898104" y="2334021"/>
            <a:ext cx="5168504" cy="3445669"/>
          </a:xfrm>
          <a:prstGeom prst="rect">
            <a:avLst/>
          </a:prstGeom>
        </p:spPr>
      </p:pic>
    </p:spTree>
    <p:extLst>
      <p:ext uri="{BB962C8B-B14F-4D97-AF65-F5344CB8AC3E}">
        <p14:creationId xmlns:p14="http://schemas.microsoft.com/office/powerpoint/2010/main" val="24414818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BD8B-FA52-574D-AA0E-D5DB48504DC6}"/>
              </a:ext>
            </a:extLst>
          </p:cNvPr>
          <p:cNvSpPr>
            <a:spLocks noGrp="1"/>
          </p:cNvSpPr>
          <p:nvPr>
            <p:ph type="title"/>
          </p:nvPr>
        </p:nvSpPr>
        <p:spPr/>
        <p:txBody>
          <a:bodyPr/>
          <a:lstStyle/>
          <a:p>
            <a:r>
              <a:rPr lang="en-US" b="1" dirty="0"/>
              <a:t>TF-CBT Components </a:t>
            </a:r>
            <a:endParaRPr lang="en-US" dirty="0"/>
          </a:p>
        </p:txBody>
      </p:sp>
      <p:sp>
        <p:nvSpPr>
          <p:cNvPr id="3" name="Content Placeholder 2">
            <a:extLst>
              <a:ext uri="{FF2B5EF4-FFF2-40B4-BE49-F238E27FC236}">
                <a16:creationId xmlns:a16="http://schemas.microsoft.com/office/drawing/2014/main" id="{33A8D972-C9BE-5A4C-BD04-BB293FBF9241}"/>
              </a:ext>
            </a:extLst>
          </p:cNvPr>
          <p:cNvSpPr>
            <a:spLocks noGrp="1"/>
          </p:cNvSpPr>
          <p:nvPr>
            <p:ph idx="1"/>
          </p:nvPr>
        </p:nvSpPr>
        <p:spPr/>
        <p:txBody>
          <a:bodyPr>
            <a:normAutofit/>
          </a:bodyPr>
          <a:lstStyle/>
          <a:p>
            <a:r>
              <a:rPr lang="en-US" sz="3200" b="1" dirty="0"/>
              <a:t>PRACTICE</a:t>
            </a:r>
          </a:p>
          <a:p>
            <a:pPr lvl="1"/>
            <a:r>
              <a:rPr lang="en-US" sz="2800" b="1" dirty="0">
                <a:solidFill>
                  <a:schemeClr val="bg1">
                    <a:lumMod val="75000"/>
                  </a:schemeClr>
                </a:solidFill>
              </a:rPr>
              <a:t>P</a:t>
            </a:r>
            <a:r>
              <a:rPr lang="en-US" sz="2800" dirty="0">
                <a:solidFill>
                  <a:schemeClr val="bg1">
                    <a:lumMod val="75000"/>
                  </a:schemeClr>
                </a:solidFill>
              </a:rPr>
              <a:t>sychoeducation and </a:t>
            </a:r>
            <a:r>
              <a:rPr lang="en-US" sz="2800" b="1" dirty="0">
                <a:solidFill>
                  <a:schemeClr val="bg1">
                    <a:lumMod val="75000"/>
                  </a:schemeClr>
                </a:solidFill>
              </a:rPr>
              <a:t>P</a:t>
            </a:r>
            <a:r>
              <a:rPr lang="en-US" sz="2800" dirty="0">
                <a:solidFill>
                  <a:schemeClr val="bg1">
                    <a:lumMod val="75000"/>
                  </a:schemeClr>
                </a:solidFill>
              </a:rPr>
              <a:t>arenting skills</a:t>
            </a:r>
          </a:p>
          <a:p>
            <a:pPr lvl="1"/>
            <a:r>
              <a:rPr lang="en-US" sz="2800" b="1" dirty="0">
                <a:solidFill>
                  <a:schemeClr val="bg1">
                    <a:lumMod val="75000"/>
                  </a:schemeClr>
                </a:solidFill>
              </a:rPr>
              <a:t>R</a:t>
            </a:r>
            <a:r>
              <a:rPr lang="en-US" sz="2800" dirty="0">
                <a:solidFill>
                  <a:schemeClr val="bg1">
                    <a:lumMod val="75000"/>
                  </a:schemeClr>
                </a:solidFill>
              </a:rPr>
              <a:t>elaxation</a:t>
            </a:r>
          </a:p>
          <a:p>
            <a:pPr lvl="1"/>
            <a:r>
              <a:rPr lang="en-US" sz="2800" b="1" dirty="0">
                <a:solidFill>
                  <a:schemeClr val="bg1">
                    <a:lumMod val="75000"/>
                  </a:schemeClr>
                </a:solidFill>
              </a:rPr>
              <a:t>A</a:t>
            </a:r>
            <a:r>
              <a:rPr lang="en-US" sz="2800" dirty="0">
                <a:solidFill>
                  <a:schemeClr val="bg1">
                    <a:lumMod val="75000"/>
                  </a:schemeClr>
                </a:solidFill>
              </a:rPr>
              <a:t>ffective modulation</a:t>
            </a:r>
          </a:p>
          <a:p>
            <a:pPr lvl="1"/>
            <a:r>
              <a:rPr lang="en-US" sz="2800" b="1" dirty="0">
                <a:solidFill>
                  <a:schemeClr val="bg1">
                    <a:lumMod val="75000"/>
                  </a:schemeClr>
                </a:solidFill>
              </a:rPr>
              <a:t>C</a:t>
            </a:r>
            <a:r>
              <a:rPr lang="en-US" sz="2800" dirty="0">
                <a:solidFill>
                  <a:schemeClr val="bg1">
                    <a:lumMod val="75000"/>
                  </a:schemeClr>
                </a:solidFill>
              </a:rPr>
              <a:t>ognitive processing</a:t>
            </a:r>
          </a:p>
          <a:p>
            <a:pPr lvl="1"/>
            <a:r>
              <a:rPr lang="en-US" sz="2800" b="1" dirty="0">
                <a:solidFill>
                  <a:srgbClr val="00B050"/>
                </a:solidFill>
              </a:rPr>
              <a:t>T</a:t>
            </a:r>
            <a:r>
              <a:rPr lang="en-US" sz="2800" dirty="0">
                <a:solidFill>
                  <a:srgbClr val="00B050"/>
                </a:solidFill>
              </a:rPr>
              <a:t>rauma narrative</a:t>
            </a:r>
          </a:p>
          <a:p>
            <a:pPr lvl="1"/>
            <a:r>
              <a:rPr lang="en-US" sz="2800" b="1" dirty="0">
                <a:solidFill>
                  <a:schemeClr val="bg1">
                    <a:lumMod val="75000"/>
                  </a:schemeClr>
                </a:solidFill>
              </a:rPr>
              <a:t>I</a:t>
            </a:r>
            <a:r>
              <a:rPr lang="en-US" sz="2800" dirty="0">
                <a:solidFill>
                  <a:schemeClr val="bg1">
                    <a:lumMod val="75000"/>
                  </a:schemeClr>
                </a:solidFill>
              </a:rPr>
              <a:t>n-vivo desensitization</a:t>
            </a:r>
          </a:p>
          <a:p>
            <a:pPr lvl="1"/>
            <a:r>
              <a:rPr lang="en-US" sz="2800" b="1" dirty="0">
                <a:solidFill>
                  <a:schemeClr val="bg1">
                    <a:lumMod val="75000"/>
                  </a:schemeClr>
                </a:solidFill>
              </a:rPr>
              <a:t>C</a:t>
            </a:r>
            <a:r>
              <a:rPr lang="en-US" sz="2800" dirty="0">
                <a:solidFill>
                  <a:schemeClr val="bg1">
                    <a:lumMod val="75000"/>
                  </a:schemeClr>
                </a:solidFill>
              </a:rPr>
              <a:t>onjoint caregiver-child sessions</a:t>
            </a:r>
          </a:p>
          <a:p>
            <a:pPr lvl="1"/>
            <a:r>
              <a:rPr lang="en-US" sz="2800" b="1" dirty="0">
                <a:solidFill>
                  <a:schemeClr val="bg1">
                    <a:lumMod val="75000"/>
                  </a:schemeClr>
                </a:solidFill>
              </a:rPr>
              <a:t>E</a:t>
            </a:r>
            <a:r>
              <a:rPr lang="en-US" sz="2800" dirty="0">
                <a:solidFill>
                  <a:schemeClr val="bg1">
                    <a:lumMod val="75000"/>
                  </a:schemeClr>
                </a:solidFill>
              </a:rPr>
              <a:t>nhancing safety and social skills </a:t>
            </a:r>
            <a:endParaRPr lang="en-US" sz="2800" dirty="0">
              <a:solidFill>
                <a:schemeClr val="bg1">
                  <a:lumMod val="75000"/>
                </a:schemeClr>
              </a:solidFill>
              <a:effectLst/>
            </a:endParaRPr>
          </a:p>
          <a:p>
            <a:endParaRPr lang="en-US" sz="3200" dirty="0"/>
          </a:p>
        </p:txBody>
      </p:sp>
      <p:pic>
        <p:nvPicPr>
          <p:cNvPr id="4" name="Picture 3" descr="Four cogs, red, blue, green, and yellow, are all moving together. Highlighted in green under the title practice is trauma narrative.">
            <a:extLst>
              <a:ext uri="{FF2B5EF4-FFF2-40B4-BE49-F238E27FC236}">
                <a16:creationId xmlns:a16="http://schemas.microsoft.com/office/drawing/2014/main" id="{5B45C927-0E27-E544-833D-0542E5B72B9B}"/>
              </a:ext>
            </a:extLst>
          </p:cNvPr>
          <p:cNvPicPr>
            <a:picLocks noChangeAspect="1"/>
          </p:cNvPicPr>
          <p:nvPr/>
        </p:nvPicPr>
        <p:blipFill>
          <a:blip r:embed="rId2"/>
          <a:stretch>
            <a:fillRect/>
          </a:stretch>
        </p:blipFill>
        <p:spPr>
          <a:xfrm>
            <a:off x="6898104" y="2334021"/>
            <a:ext cx="5168504" cy="3445669"/>
          </a:xfrm>
          <a:prstGeom prst="rect">
            <a:avLst/>
          </a:prstGeom>
        </p:spPr>
      </p:pic>
    </p:spTree>
    <p:extLst>
      <p:ext uri="{BB962C8B-B14F-4D97-AF65-F5344CB8AC3E}">
        <p14:creationId xmlns:p14="http://schemas.microsoft.com/office/powerpoint/2010/main" val="20406591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B2CE-6A10-3543-9367-DF9D2BEA9ADA}"/>
              </a:ext>
            </a:extLst>
          </p:cNvPr>
          <p:cNvSpPr>
            <a:spLocks noGrp="1"/>
          </p:cNvSpPr>
          <p:nvPr>
            <p:ph type="title"/>
          </p:nvPr>
        </p:nvSpPr>
        <p:spPr>
          <a:xfrm>
            <a:off x="0" y="0"/>
            <a:ext cx="12192000" cy="862096"/>
          </a:xfrm>
        </p:spPr>
        <p:txBody>
          <a:bodyPr/>
          <a:lstStyle/>
          <a:p>
            <a:pPr algn="ctr"/>
            <a:r>
              <a:rPr lang="en-US" b="1" dirty="0"/>
              <a:t>Exposure at Core of CBT and Trauma Treatment</a:t>
            </a:r>
          </a:p>
        </p:txBody>
      </p:sp>
      <p:pic>
        <p:nvPicPr>
          <p:cNvPr id="5" name="Content Placeholder 4" descr="A hand drawn line graph is titled gradual exposure. The x-axis is the gradual, indirect, exposure.  A straight line is drawn moving from the  bottom of the graph to the top; practice is written along the line. The t is circled in red and has a red arrow pointing to it, which says trauma narrative, more intensive. The i is circled in purple with a purple arrow pointing to it, which says in-vivo exposure, even more intensive.">
            <a:extLst>
              <a:ext uri="{FF2B5EF4-FFF2-40B4-BE49-F238E27FC236}">
                <a16:creationId xmlns:a16="http://schemas.microsoft.com/office/drawing/2014/main" id="{5BADDB65-DCE9-8448-A42B-33B9B4277234}"/>
              </a:ext>
            </a:extLst>
          </p:cNvPr>
          <p:cNvPicPr>
            <a:picLocks noGrp="1" noChangeAspect="1"/>
          </p:cNvPicPr>
          <p:nvPr>
            <p:ph idx="1"/>
          </p:nvPr>
        </p:nvPicPr>
        <p:blipFill>
          <a:blip r:embed="rId2"/>
          <a:stretch>
            <a:fillRect/>
          </a:stretch>
        </p:blipFill>
        <p:spPr>
          <a:xfrm>
            <a:off x="2317818" y="862096"/>
            <a:ext cx="7556363" cy="5650428"/>
          </a:xfrm>
        </p:spPr>
      </p:pic>
      <p:sp>
        <p:nvSpPr>
          <p:cNvPr id="7" name="Donut 6">
            <a:extLst>
              <a:ext uri="{FF2B5EF4-FFF2-40B4-BE49-F238E27FC236}">
                <a16:creationId xmlns:a16="http://schemas.microsoft.com/office/drawing/2014/main" id="{3E517687-7288-C341-8B87-1D952BF81929}"/>
              </a:ext>
              <a:ext uri="{C183D7F6-B498-43B3-948B-1728B52AA6E4}">
                <adec:decorative xmlns:adec="http://schemas.microsoft.com/office/drawing/2017/decorative" val="1"/>
              </a:ext>
            </a:extLst>
          </p:cNvPr>
          <p:cNvSpPr/>
          <p:nvPr/>
        </p:nvSpPr>
        <p:spPr>
          <a:xfrm>
            <a:off x="6462012" y="2797711"/>
            <a:ext cx="1189016" cy="1034716"/>
          </a:xfrm>
          <a:prstGeom prst="donut">
            <a:avLst>
              <a:gd name="adj" fmla="val 742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Arrow 7">
            <a:extLst>
              <a:ext uri="{FF2B5EF4-FFF2-40B4-BE49-F238E27FC236}">
                <a16:creationId xmlns:a16="http://schemas.microsoft.com/office/drawing/2014/main" id="{412B399E-D5EB-EF43-9C93-D7571AB7DDEE}"/>
              </a:ext>
            </a:extLst>
          </p:cNvPr>
          <p:cNvSpPr/>
          <p:nvPr/>
        </p:nvSpPr>
        <p:spPr>
          <a:xfrm>
            <a:off x="2388267" y="6181655"/>
            <a:ext cx="4668253" cy="6617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Gradual (indirect) exposure</a:t>
            </a:r>
          </a:p>
        </p:txBody>
      </p:sp>
      <p:sp>
        <p:nvSpPr>
          <p:cNvPr id="9" name="Left Arrow 8">
            <a:extLst>
              <a:ext uri="{FF2B5EF4-FFF2-40B4-BE49-F238E27FC236}">
                <a16:creationId xmlns:a16="http://schemas.microsoft.com/office/drawing/2014/main" id="{4385964B-0869-7A4D-823C-1099F7081668}"/>
              </a:ext>
            </a:extLst>
          </p:cNvPr>
          <p:cNvSpPr/>
          <p:nvPr/>
        </p:nvSpPr>
        <p:spPr>
          <a:xfrm>
            <a:off x="7940842" y="2836629"/>
            <a:ext cx="3284622" cy="118474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Trauma Narrative</a:t>
            </a:r>
          </a:p>
          <a:p>
            <a:pPr algn="ctr"/>
            <a:r>
              <a:rPr lang="en-US" dirty="0"/>
              <a:t>(more intensive)</a:t>
            </a:r>
          </a:p>
        </p:txBody>
      </p:sp>
      <p:sp>
        <p:nvSpPr>
          <p:cNvPr id="10" name="Donut 9">
            <a:extLst>
              <a:ext uri="{FF2B5EF4-FFF2-40B4-BE49-F238E27FC236}">
                <a16:creationId xmlns:a16="http://schemas.microsoft.com/office/drawing/2014/main" id="{EE080D34-0D46-E246-A31A-A0C807D29D8D}"/>
              </a:ext>
              <a:ext uri="{C183D7F6-B498-43B3-948B-1728B52AA6E4}">
                <adec:decorative xmlns:adec="http://schemas.microsoft.com/office/drawing/2017/decorative" val="1"/>
              </a:ext>
            </a:extLst>
          </p:cNvPr>
          <p:cNvSpPr/>
          <p:nvPr/>
        </p:nvSpPr>
        <p:spPr>
          <a:xfrm>
            <a:off x="7346334" y="2081463"/>
            <a:ext cx="1189016" cy="1034716"/>
          </a:xfrm>
          <a:prstGeom prst="donut">
            <a:avLst>
              <a:gd name="adj" fmla="val 742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a:extLst>
              <a:ext uri="{FF2B5EF4-FFF2-40B4-BE49-F238E27FC236}">
                <a16:creationId xmlns:a16="http://schemas.microsoft.com/office/drawing/2014/main" id="{4874A5DD-D453-1C45-B6CB-B14F22586D72}"/>
              </a:ext>
            </a:extLst>
          </p:cNvPr>
          <p:cNvSpPr/>
          <p:nvPr/>
        </p:nvSpPr>
        <p:spPr>
          <a:xfrm>
            <a:off x="4708595" y="1590314"/>
            <a:ext cx="2750984" cy="103257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In-vivo Exposure (even more intensive)</a:t>
            </a:r>
          </a:p>
        </p:txBody>
      </p:sp>
    </p:spTree>
    <p:extLst>
      <p:ext uri="{BB962C8B-B14F-4D97-AF65-F5344CB8AC3E}">
        <p14:creationId xmlns:p14="http://schemas.microsoft.com/office/powerpoint/2010/main" val="6511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7352-CCE3-694A-8F8E-F1B5AC54540D}"/>
              </a:ext>
            </a:extLst>
          </p:cNvPr>
          <p:cNvSpPr>
            <a:spLocks noGrp="1"/>
          </p:cNvSpPr>
          <p:nvPr>
            <p:ph type="title"/>
          </p:nvPr>
        </p:nvSpPr>
        <p:spPr/>
        <p:txBody>
          <a:bodyPr/>
          <a:lstStyle/>
          <a:p>
            <a:r>
              <a:rPr lang="en-US" b="1" dirty="0"/>
              <a:t>Creating the Trauma Narrative	</a:t>
            </a:r>
          </a:p>
        </p:txBody>
      </p:sp>
      <p:sp>
        <p:nvSpPr>
          <p:cNvPr id="3" name="Content Placeholder 2">
            <a:extLst>
              <a:ext uri="{FF2B5EF4-FFF2-40B4-BE49-F238E27FC236}">
                <a16:creationId xmlns:a16="http://schemas.microsoft.com/office/drawing/2014/main" id="{01289D36-6F63-D04D-A8C4-9B2811BA7873}"/>
              </a:ext>
            </a:extLst>
          </p:cNvPr>
          <p:cNvSpPr>
            <a:spLocks noGrp="1"/>
          </p:cNvSpPr>
          <p:nvPr>
            <p:ph idx="1"/>
          </p:nvPr>
        </p:nvSpPr>
        <p:spPr/>
        <p:txBody>
          <a:bodyPr>
            <a:normAutofit/>
          </a:bodyPr>
          <a:lstStyle/>
          <a:p>
            <a:r>
              <a:rPr lang="en-US" sz="3200" dirty="0"/>
              <a:t>Give a Rationale</a:t>
            </a:r>
          </a:p>
          <a:p>
            <a:pPr lvl="1"/>
            <a:r>
              <a:rPr lang="en-US" sz="2800" dirty="0"/>
              <a:t>Healing a cut</a:t>
            </a:r>
          </a:p>
          <a:p>
            <a:pPr lvl="1"/>
            <a:r>
              <a:rPr lang="en-US" sz="2800" dirty="0"/>
              <a:t>Getting control of re-experiencing symptoms</a:t>
            </a:r>
          </a:p>
          <a:p>
            <a:pPr lvl="1"/>
            <a:r>
              <a:rPr lang="en-US" sz="2800" dirty="0"/>
              <a:t>Habituation of anxiety</a:t>
            </a:r>
          </a:p>
          <a:p>
            <a:pPr lvl="1"/>
            <a:r>
              <a:rPr lang="en-US" sz="2800" dirty="0"/>
              <a:t>Avoidance maintaining the anxiety</a:t>
            </a:r>
          </a:p>
          <a:p>
            <a:pPr lvl="1"/>
            <a:r>
              <a:rPr lang="en-US" sz="2800" dirty="0"/>
              <a:t>Facing your fears</a:t>
            </a:r>
          </a:p>
          <a:p>
            <a:pPr lvl="1"/>
            <a:r>
              <a:rPr lang="en-US" sz="2800" dirty="0"/>
              <a:t>Adaptive versus maladaptive coping</a:t>
            </a:r>
          </a:p>
          <a:p>
            <a:pPr lvl="1"/>
            <a:r>
              <a:rPr lang="en-US" sz="2800" dirty="0"/>
              <a:t>Decisional balance about short- versus long-term </a:t>
            </a:r>
            <a:endParaRPr lang="en-US" sz="2800" dirty="0">
              <a:effectLst/>
            </a:endParaRPr>
          </a:p>
          <a:p>
            <a:endParaRPr lang="en-US" sz="3200" dirty="0"/>
          </a:p>
        </p:txBody>
      </p:sp>
      <p:pic>
        <p:nvPicPr>
          <p:cNvPr id="5" name="Picture 4" descr="A red and black marker are shown, what's your story is written in black and red.">
            <a:extLst>
              <a:ext uri="{FF2B5EF4-FFF2-40B4-BE49-F238E27FC236}">
                <a16:creationId xmlns:a16="http://schemas.microsoft.com/office/drawing/2014/main" id="{0C959D85-2ECA-5B46-B9F5-4CF8B1521546}"/>
              </a:ext>
            </a:extLst>
          </p:cNvPr>
          <p:cNvPicPr>
            <a:picLocks noChangeAspect="1"/>
          </p:cNvPicPr>
          <p:nvPr/>
        </p:nvPicPr>
        <p:blipFill>
          <a:blip r:embed="rId2"/>
          <a:stretch>
            <a:fillRect/>
          </a:stretch>
        </p:blipFill>
        <p:spPr>
          <a:xfrm>
            <a:off x="8382000" y="1588"/>
            <a:ext cx="3810000" cy="1689100"/>
          </a:xfrm>
          <a:prstGeom prst="rect">
            <a:avLst/>
          </a:prstGeom>
        </p:spPr>
      </p:pic>
    </p:spTree>
    <p:extLst>
      <p:ext uri="{BB962C8B-B14F-4D97-AF65-F5344CB8AC3E}">
        <p14:creationId xmlns:p14="http://schemas.microsoft.com/office/powerpoint/2010/main" val="26951749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7352-CCE3-694A-8F8E-F1B5AC54540D}"/>
              </a:ext>
            </a:extLst>
          </p:cNvPr>
          <p:cNvSpPr>
            <a:spLocks noGrp="1"/>
          </p:cNvSpPr>
          <p:nvPr>
            <p:ph type="title"/>
          </p:nvPr>
        </p:nvSpPr>
        <p:spPr/>
        <p:txBody>
          <a:bodyPr/>
          <a:lstStyle/>
          <a:p>
            <a:r>
              <a:rPr lang="en-US" b="1" dirty="0"/>
              <a:t>Creating the Trauma Narrative	</a:t>
            </a:r>
          </a:p>
        </p:txBody>
      </p:sp>
      <p:sp>
        <p:nvSpPr>
          <p:cNvPr id="3" name="Content Placeholder 2">
            <a:extLst>
              <a:ext uri="{FF2B5EF4-FFF2-40B4-BE49-F238E27FC236}">
                <a16:creationId xmlns:a16="http://schemas.microsoft.com/office/drawing/2014/main" id="{01289D36-6F63-D04D-A8C4-9B2811BA7873}"/>
              </a:ext>
            </a:extLst>
          </p:cNvPr>
          <p:cNvSpPr>
            <a:spLocks noGrp="1"/>
          </p:cNvSpPr>
          <p:nvPr>
            <p:ph idx="1"/>
          </p:nvPr>
        </p:nvSpPr>
        <p:spPr/>
        <p:txBody>
          <a:bodyPr>
            <a:normAutofit fontScale="85000" lnSpcReduction="20000"/>
          </a:bodyPr>
          <a:lstStyle/>
          <a:p>
            <a:pPr marL="0" indent="0">
              <a:buNone/>
            </a:pPr>
            <a:r>
              <a:rPr lang="en-US" b="1" dirty="0"/>
              <a:t>Analogy of a book with chapters: </a:t>
            </a:r>
          </a:p>
          <a:p>
            <a:pPr marL="514350" indent="-514350">
              <a:buAutoNum type="arabicParenBoth"/>
            </a:pPr>
            <a:r>
              <a:rPr lang="en-US" dirty="0"/>
              <a:t>Innocuous narrative about the individual in the form of a story (beginning, middle, end, feelings, thoughts) </a:t>
            </a:r>
          </a:p>
          <a:p>
            <a:pPr marL="514350" indent="-514350">
              <a:buAutoNum type="arabicParenBoth"/>
            </a:pPr>
            <a:endParaRPr lang="en-US" dirty="0">
              <a:effectLst/>
            </a:endParaRPr>
          </a:p>
          <a:p>
            <a:pPr marL="0" indent="0">
              <a:buNone/>
            </a:pPr>
            <a:r>
              <a:rPr lang="en-US" dirty="0"/>
              <a:t>(2) Life before the trauma </a:t>
            </a:r>
          </a:p>
          <a:p>
            <a:pPr lvl="1"/>
            <a:r>
              <a:rPr lang="en-US" dirty="0"/>
              <a:t>What the relationship was like with the person before the trauma started (if interpersonal trauma) </a:t>
            </a:r>
          </a:p>
          <a:p>
            <a:pPr lvl="1"/>
            <a:r>
              <a:rPr lang="en-US" dirty="0"/>
              <a:t>What life was like before the index traumatic event occurred</a:t>
            </a:r>
          </a:p>
          <a:p>
            <a:pPr lvl="1"/>
            <a:endParaRPr lang="en-US" dirty="0">
              <a:effectLst/>
            </a:endParaRPr>
          </a:p>
          <a:p>
            <a:pPr marL="0" indent="0">
              <a:buNone/>
            </a:pPr>
            <a:r>
              <a:rPr lang="en-US" dirty="0"/>
              <a:t>(3) “Tell what happened” during the trauma itself using expressive arts techniques </a:t>
            </a:r>
          </a:p>
          <a:p>
            <a:pPr marL="0" indent="0">
              <a:buNone/>
            </a:pPr>
            <a:endParaRPr lang="en-US" dirty="0">
              <a:effectLst/>
            </a:endParaRPr>
          </a:p>
          <a:p>
            <a:pPr marL="0" indent="0">
              <a:buNone/>
            </a:pPr>
            <a:r>
              <a:rPr lang="en-US" dirty="0"/>
              <a:t>(4) Meaning making / life now </a:t>
            </a:r>
            <a:endParaRPr lang="en-US" dirty="0">
              <a:effectLst/>
            </a:endParaRPr>
          </a:p>
          <a:p>
            <a:endParaRPr lang="en-US" dirty="0"/>
          </a:p>
        </p:txBody>
      </p:sp>
      <p:pic>
        <p:nvPicPr>
          <p:cNvPr id="4" name="Picture 3" descr="A red and black marker are shown, what's your story is written in black and red.">
            <a:extLst>
              <a:ext uri="{FF2B5EF4-FFF2-40B4-BE49-F238E27FC236}">
                <a16:creationId xmlns:a16="http://schemas.microsoft.com/office/drawing/2014/main" id="{C95C4059-3184-F14D-9464-0B09599619C1}"/>
              </a:ext>
            </a:extLst>
          </p:cNvPr>
          <p:cNvPicPr>
            <a:picLocks noChangeAspect="1"/>
          </p:cNvPicPr>
          <p:nvPr/>
        </p:nvPicPr>
        <p:blipFill>
          <a:blip r:embed="rId2"/>
          <a:stretch>
            <a:fillRect/>
          </a:stretch>
        </p:blipFill>
        <p:spPr>
          <a:xfrm>
            <a:off x="8382000" y="1588"/>
            <a:ext cx="3810000" cy="1689100"/>
          </a:xfrm>
          <a:prstGeom prst="rect">
            <a:avLst/>
          </a:prstGeom>
        </p:spPr>
      </p:pic>
    </p:spTree>
    <p:extLst>
      <p:ext uri="{BB962C8B-B14F-4D97-AF65-F5344CB8AC3E}">
        <p14:creationId xmlns:p14="http://schemas.microsoft.com/office/powerpoint/2010/main" val="131519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13401</TotalTime>
  <Words>7541</Words>
  <Application>Microsoft Macintosh PowerPoint</Application>
  <PresentationFormat>Widescreen</PresentationFormat>
  <Paragraphs>1160</Paragraphs>
  <Slides>123</Slides>
  <Notes>61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123</vt:i4>
      </vt:variant>
    </vt:vector>
  </HeadingPairs>
  <TitlesOfParts>
    <vt:vector size="135" baseType="lpstr">
      <vt:lpstr>ＭＳ Ｐゴシック</vt:lpstr>
      <vt:lpstr>Arial</vt:lpstr>
      <vt:lpstr>Calibri</vt:lpstr>
      <vt:lpstr>Calibri Light</vt:lpstr>
      <vt:lpstr>Comic Sans MS</vt:lpstr>
      <vt:lpstr>Courier New</vt:lpstr>
      <vt:lpstr>Franklin Gothic Book</vt:lpstr>
      <vt:lpstr>Roboto</vt:lpstr>
      <vt:lpstr>Symbol</vt:lpstr>
      <vt:lpstr>Times New Roman</vt:lpstr>
      <vt:lpstr>Wingdings</vt:lpstr>
      <vt:lpstr>Office Theme</vt:lpstr>
      <vt:lpstr>Trauma Informed Care (TIC) and MTSS </vt:lpstr>
      <vt:lpstr>Agenda</vt:lpstr>
      <vt:lpstr>Trauma</vt:lpstr>
      <vt:lpstr>Trauma Statistics</vt:lpstr>
      <vt:lpstr>Prevalence</vt:lpstr>
      <vt:lpstr>Adverse Childhood Events</vt:lpstr>
      <vt:lpstr>As number of ACES increases, so does the  risk of the following</vt:lpstr>
      <vt:lpstr>Defining Trauma</vt:lpstr>
      <vt:lpstr>Types of Trauma and Impact</vt:lpstr>
      <vt:lpstr>Response to Trauma</vt:lpstr>
      <vt:lpstr>Affective Trauma Symptoms </vt:lpstr>
      <vt:lpstr>Physiological Trauma Symptoms </vt:lpstr>
      <vt:lpstr>Behavioral Trauma Symptoms </vt:lpstr>
      <vt:lpstr>What are Behavioral Reactions to Trauma?</vt:lpstr>
      <vt:lpstr>Cognitive Trauma Symptoms </vt:lpstr>
      <vt:lpstr>Typical Trauma-Related Problems </vt:lpstr>
      <vt:lpstr>Threats Rewire the Brain Across the Life Span</vt:lpstr>
      <vt:lpstr>Threats Rewire the Brain</vt:lpstr>
      <vt:lpstr>We can Rewire the Brain Back with Nurturing Environments</vt:lpstr>
      <vt:lpstr>Multi-tiered Systems of Support (MTSS) </vt:lpstr>
      <vt:lpstr>Multi-Tiered Systems of Support</vt:lpstr>
      <vt:lpstr>Multi-Tiered Systems Approach</vt:lpstr>
      <vt:lpstr>Continuum of Support “Molcom”</vt:lpstr>
      <vt:lpstr>Layered</vt:lpstr>
      <vt:lpstr>Framework &amp; Logic</vt:lpstr>
      <vt:lpstr>A School-wide Framework</vt:lpstr>
      <vt:lpstr>For Comprehensive Mental Health</vt:lpstr>
      <vt:lpstr>MTSS coordinated 3 tiered practices</vt:lpstr>
      <vt:lpstr>MTSS coordinated 3 tiered practices social emotional learning</vt:lpstr>
      <vt:lpstr>MTSS coordinated 3 tiered practices mental health</vt:lpstr>
      <vt:lpstr>MTSS coordinated 3 tiered practices positive behavioral interventions and support</vt:lpstr>
      <vt:lpstr>Multi-tiered systems of support framework alignment of student supports</vt:lpstr>
      <vt:lpstr> Comprehensive Approach</vt:lpstr>
      <vt:lpstr>Multi-tiered systems of support framework alignment of student supports Including Trauma-Informed Care</vt:lpstr>
      <vt:lpstr>Trauma MTSS Models</vt:lpstr>
      <vt:lpstr>Creating, supporting, sustaining trauma-informed schools, a systems framework</vt:lpstr>
      <vt:lpstr>Creating, supporting, sustaining trauma-informed schools, a systems framework tier 1</vt:lpstr>
      <vt:lpstr>Creating, supporting, sustaining trauma-informed schools, a systems framework tier 2</vt:lpstr>
      <vt:lpstr>Creating, supporting, sustaining trauma-informed schools, a systems framework tier 3</vt:lpstr>
      <vt:lpstr>Trauma MTSS Models</vt:lpstr>
      <vt:lpstr>Trauma-Informed Continuum of Supports</vt:lpstr>
      <vt:lpstr>Trauma Informed Care (TIC)</vt:lpstr>
      <vt:lpstr>MTSS &amp; TIC</vt:lpstr>
      <vt:lpstr>MTSS &amp; TIC</vt:lpstr>
      <vt:lpstr>Universal, System-Wide Supports (Tier 1)</vt:lpstr>
      <vt:lpstr>Changing Our Lens</vt:lpstr>
      <vt:lpstr>Tier 1: TIC</vt:lpstr>
      <vt:lpstr>Tier 1: Psychoeducation (Trauma 101)</vt:lpstr>
      <vt:lpstr>Tier 1: 3 E’s: Events, Experiences, Effects</vt:lpstr>
      <vt:lpstr>Tier 1: 4 R’s: Realize, Recognize, Respond and Resist re-traumatization</vt:lpstr>
      <vt:lpstr>Tier 1: PBS &amp; SEL </vt:lpstr>
      <vt:lpstr>Tier 1: TIC</vt:lpstr>
      <vt:lpstr>Tier 1: Psychological First Aid Actions</vt:lpstr>
      <vt:lpstr>Core Actions</vt:lpstr>
      <vt:lpstr>Psychological First Aid</vt:lpstr>
      <vt:lpstr>Tier 1: Micro-strategies</vt:lpstr>
      <vt:lpstr>Tier 1: Micro-strategies</vt:lpstr>
      <vt:lpstr>Hostile Attribution Bias</vt:lpstr>
      <vt:lpstr>Tripartite Model/Feelings Triangle</vt:lpstr>
      <vt:lpstr>Goals of De-escalation</vt:lpstr>
      <vt:lpstr>Guide to De-escalation</vt:lpstr>
      <vt:lpstr>De-escalation with One Individual</vt:lpstr>
      <vt:lpstr>De-escalation with a Group</vt:lpstr>
      <vt:lpstr>Takeaways</vt:lpstr>
      <vt:lpstr>Tier 1: Micro-strategies</vt:lpstr>
      <vt:lpstr>Talking about Trauma</vt:lpstr>
      <vt:lpstr>Active Listening</vt:lpstr>
      <vt:lpstr>How you can help: Active Listening</vt:lpstr>
      <vt:lpstr>Tier 1: Micro-strategies</vt:lpstr>
      <vt:lpstr>MTSS &amp; TIC</vt:lpstr>
      <vt:lpstr>MTSS &amp; TIC</vt:lpstr>
      <vt:lpstr>Tier 2: More Intensive/Small Group</vt:lpstr>
      <vt:lpstr>Skills for psychological recovery, field operations guide</vt:lpstr>
      <vt:lpstr>Skills for Psychological Recovery (SPR)</vt:lpstr>
      <vt:lpstr>Skills for Psychological Recovery (SPR)</vt:lpstr>
      <vt:lpstr>Skills for Psychological Recovery (SPR)</vt:lpstr>
      <vt:lpstr>Skills for Psychological Recovery (SPR)</vt:lpstr>
      <vt:lpstr>Skills for Psychological Recovery (SPR)</vt:lpstr>
      <vt:lpstr>Skills for Psychological Recovery (SPR)</vt:lpstr>
      <vt:lpstr>Skills for Psychological Recovery (SPR)</vt:lpstr>
      <vt:lpstr>Skills for Psychological Recovery (SPR)</vt:lpstr>
      <vt:lpstr>Skills for Psychological Recovery (SPR)</vt:lpstr>
      <vt:lpstr>Cognitive Behavioral Interventions for Trauma in Schools (CBITS)</vt:lpstr>
      <vt:lpstr>Cognitive Behavioral Interventions for Trauma in Schools (CBITS)</vt:lpstr>
      <vt:lpstr>Cognitive Behavioral Interventions for Trauma in Schools (CBITS)</vt:lpstr>
      <vt:lpstr>Cognitive Behavioral Interventions for Trauma in Schools (CBITS)</vt:lpstr>
      <vt:lpstr>Cognitive Behavioral Interventions for Trauma in Schools (CBITS)</vt:lpstr>
      <vt:lpstr>Cognitive Behavioral Interventions for Trauma in Schools (CBITS)</vt:lpstr>
      <vt:lpstr>Support for Students Exposed to Trauma (SSET)</vt:lpstr>
      <vt:lpstr>Support for Students Exposed to Trauma (SSET)</vt:lpstr>
      <vt:lpstr>Support for Students Exposed to Trauma (SSET)</vt:lpstr>
      <vt:lpstr>Tier 3: Trauma Treatments</vt:lpstr>
      <vt:lpstr>Trauma-Focused CBT</vt:lpstr>
      <vt:lpstr>What is TF-CBT? </vt:lpstr>
      <vt:lpstr>TF-CBT Components </vt:lpstr>
      <vt:lpstr>TF-CBT Components </vt:lpstr>
      <vt:lpstr>Exposure at Core of CBT and Trauma Treatment</vt:lpstr>
      <vt:lpstr>Creating the Trauma Narrative </vt:lpstr>
      <vt:lpstr>Creating the Trauma Narrative </vt:lpstr>
      <vt:lpstr>Trauma Narrative </vt:lpstr>
      <vt:lpstr>Trauma Narrative </vt:lpstr>
      <vt:lpstr>TF-CBT Components </vt:lpstr>
      <vt:lpstr>TF-CBT Components </vt:lpstr>
      <vt:lpstr>Trauma-Informed FBA</vt:lpstr>
      <vt:lpstr>Trauma-Related Mental Health Problems</vt:lpstr>
      <vt:lpstr>Trauma-Related Mental Health Problems</vt:lpstr>
      <vt:lpstr>Functional Behavioral Assessment</vt:lpstr>
      <vt:lpstr>FBA: Antecedents</vt:lpstr>
      <vt:lpstr>Setting events and antecedents</vt:lpstr>
      <vt:lpstr>FBA: Consequences</vt:lpstr>
      <vt:lpstr>Common Functions in Traumatized Individuals</vt:lpstr>
      <vt:lpstr>Sample FBA</vt:lpstr>
      <vt:lpstr>Sample FBA</vt:lpstr>
      <vt:lpstr>Tier 3 and Beyond Interconnected Systems Framework (ISF)</vt:lpstr>
      <vt:lpstr>Tier 2 &amp; 3:  Interconnected Systems Framework (ISF)</vt:lpstr>
      <vt:lpstr>An integrative model for linking prevention and treatment research</vt:lpstr>
      <vt:lpstr>An integrative model for linking prevention and treatment research including essential tiered system components</vt:lpstr>
      <vt:lpstr>An integrative model for linking prevention and treatment research continued</vt:lpstr>
      <vt:lpstr>An integrative model for linking prevention and treatment research cross setting partnerships</vt:lpstr>
      <vt:lpstr>Interconnected systems framework</vt:lpstr>
      <vt:lpstr>Phew</vt:lpstr>
      <vt:lpstr>Questions, Thoughts, Ideas or Comments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Imad Zaheer</dc:creator>
  <cp:lastModifiedBy>Tanya N Misgen</cp:lastModifiedBy>
  <cp:revision>554</cp:revision>
  <dcterms:created xsi:type="dcterms:W3CDTF">2022-02-06T21:42:49Z</dcterms:created>
  <dcterms:modified xsi:type="dcterms:W3CDTF">2024-06-04T15:03:52Z</dcterms:modified>
</cp:coreProperties>
</file>