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60" r:id="rId2"/>
    <p:sldMasterId id="2147483670" r:id="rId3"/>
  </p:sldMasterIdLst>
  <p:notesMasterIdLst>
    <p:notesMasterId r:id="rId99"/>
  </p:notesMasterIdLst>
  <p:sldIdLst>
    <p:sldId id="546" r:id="rId4"/>
    <p:sldId id="258" r:id="rId5"/>
    <p:sldId id="346" r:id="rId6"/>
    <p:sldId id="368" r:id="rId7"/>
    <p:sldId id="403" r:id="rId8"/>
    <p:sldId id="547" r:id="rId9"/>
    <p:sldId id="548" r:id="rId10"/>
    <p:sldId id="308" r:id="rId11"/>
    <p:sldId id="417" r:id="rId12"/>
    <p:sldId id="369" r:id="rId13"/>
    <p:sldId id="549" r:id="rId14"/>
    <p:sldId id="533" r:id="rId15"/>
    <p:sldId id="550" r:id="rId16"/>
    <p:sldId id="551" r:id="rId17"/>
    <p:sldId id="552" r:id="rId18"/>
    <p:sldId id="553" r:id="rId19"/>
    <p:sldId id="423" r:id="rId20"/>
    <p:sldId id="376" r:id="rId21"/>
    <p:sldId id="532" r:id="rId22"/>
    <p:sldId id="393" r:id="rId23"/>
    <p:sldId id="405" r:id="rId24"/>
    <p:sldId id="337" r:id="rId25"/>
    <p:sldId id="294" r:id="rId26"/>
    <p:sldId id="298" r:id="rId27"/>
    <p:sldId id="554" r:id="rId28"/>
    <p:sldId id="534" r:id="rId29"/>
    <p:sldId id="555" r:id="rId30"/>
    <p:sldId id="556" r:id="rId31"/>
    <p:sldId id="402" r:id="rId32"/>
    <p:sldId id="509" r:id="rId33"/>
    <p:sldId id="349" r:id="rId34"/>
    <p:sldId id="359" r:id="rId35"/>
    <p:sldId id="360" r:id="rId36"/>
    <p:sldId id="361" r:id="rId37"/>
    <p:sldId id="343" r:id="rId38"/>
    <p:sldId id="474" r:id="rId39"/>
    <p:sldId id="535" r:id="rId40"/>
    <p:sldId id="525" r:id="rId41"/>
    <p:sldId id="514" r:id="rId42"/>
    <p:sldId id="515" r:id="rId43"/>
    <p:sldId id="516" r:id="rId44"/>
    <p:sldId id="517" r:id="rId45"/>
    <p:sldId id="518" r:id="rId46"/>
    <p:sldId id="519" r:id="rId47"/>
    <p:sldId id="520" r:id="rId48"/>
    <p:sldId id="521" r:id="rId49"/>
    <p:sldId id="522" r:id="rId50"/>
    <p:sldId id="523" r:id="rId51"/>
    <p:sldId id="524" r:id="rId52"/>
    <p:sldId id="399" r:id="rId53"/>
    <p:sldId id="527" r:id="rId54"/>
    <p:sldId id="528" r:id="rId55"/>
    <p:sldId id="272" r:id="rId56"/>
    <p:sldId id="557" r:id="rId57"/>
    <p:sldId id="558" r:id="rId58"/>
    <p:sldId id="276" r:id="rId59"/>
    <p:sldId id="559" r:id="rId60"/>
    <p:sldId id="560" r:id="rId61"/>
    <p:sldId id="561" r:id="rId62"/>
    <p:sldId id="562" r:id="rId63"/>
    <p:sldId id="563" r:id="rId64"/>
    <p:sldId id="409" r:id="rId65"/>
    <p:sldId id="410" r:id="rId66"/>
    <p:sldId id="531" r:id="rId67"/>
    <p:sldId id="536" r:id="rId68"/>
    <p:sldId id="257" r:id="rId69"/>
    <p:sldId id="537" r:id="rId70"/>
    <p:sldId id="262" r:id="rId71"/>
    <p:sldId id="564" r:id="rId72"/>
    <p:sldId id="565" r:id="rId73"/>
    <p:sldId id="260" r:id="rId74"/>
    <p:sldId id="579" r:id="rId75"/>
    <p:sldId id="566" r:id="rId76"/>
    <p:sldId id="567" r:id="rId77"/>
    <p:sldId id="568" r:id="rId78"/>
    <p:sldId id="569" r:id="rId79"/>
    <p:sldId id="570" r:id="rId80"/>
    <p:sldId id="571" r:id="rId81"/>
    <p:sldId id="572" r:id="rId82"/>
    <p:sldId id="573" r:id="rId83"/>
    <p:sldId id="312" r:id="rId84"/>
    <p:sldId id="574" r:id="rId85"/>
    <p:sldId id="575" r:id="rId86"/>
    <p:sldId id="576" r:id="rId87"/>
    <p:sldId id="542" r:id="rId88"/>
    <p:sldId id="543" r:id="rId89"/>
    <p:sldId id="291" r:id="rId90"/>
    <p:sldId id="292" r:id="rId91"/>
    <p:sldId id="310" r:id="rId92"/>
    <p:sldId id="577" r:id="rId93"/>
    <p:sldId id="578" r:id="rId94"/>
    <p:sldId id="316" r:id="rId95"/>
    <p:sldId id="428" r:id="rId96"/>
    <p:sldId id="429" r:id="rId97"/>
    <p:sldId id="306" r:id="rId98"/>
  </p:sldIdLst>
  <p:sldSz cx="12192000" cy="6858000"/>
  <p:notesSz cx="7010400" cy="9296400"/>
  <p:embeddedFontLst>
    <p:embeddedFont>
      <p:font typeface="MS PGothic" panose="020B0600070205080204" pitchFamily="34" charset="-128"/>
      <p:regular r:id="rId100"/>
    </p:embeddedFont>
    <p:embeddedFont>
      <p:font typeface="Comic Sans MS" panose="030F0902030302020204" pitchFamily="66" charset="0"/>
      <p:regular r:id="rId101"/>
      <p:bold r:id="rId102"/>
      <p:italic r:id="rId103"/>
      <p:boldItalic r:id="rId104"/>
    </p:embeddedFont>
    <p:embeddedFont>
      <p:font typeface="Monotype Sorts" pitchFamily="2" charset="2"/>
      <p:regular r:id="rId105"/>
    </p:embeddedFont>
    <p:embeddedFont>
      <p:font typeface="Open Sans" panose="020B0606030504020204" pitchFamily="34" charset="0"/>
      <p:regular r:id="rId106"/>
      <p:bold r:id="rId107"/>
      <p:italic r:id="rId108"/>
      <p:boldItalic r:id="rId109"/>
    </p:embeddedFont>
    <p:embeddedFont>
      <p:font typeface="Palatino Linotype" panose="02040502050505030304" pitchFamily="18" charset="0"/>
      <p:regular r:id="rId110"/>
      <p:bold r:id="rId111"/>
      <p:italic r:id="rId112"/>
      <p:boldItalic r:id="rId113"/>
    </p:embeddedFont>
    <p:embeddedFont>
      <p:font typeface="Tahoma" panose="020B0604030504040204" pitchFamily="34" charset="0"/>
      <p:regular r:id="rId114"/>
      <p:bold r:id="rId115"/>
    </p:embeddedFont>
    <p:embeddedFont>
      <p:font typeface="Webdings" pitchFamily="2" charset="2"/>
      <p:regular r:id="rId11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31" roundtripDataSignature="AMtx7mhuao0eEDSxx+S8wYenyjLKS2sQ8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B06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261A30F-DBEF-404A-A513-438903F16AC4}">
  <a:tblStyle styleId="{9261A30F-DBEF-404A-A513-438903F16AC4}"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CE6E7"/>
          </a:solidFill>
        </a:fill>
      </a:tcStyle>
    </a:wholeTbl>
    <a:band1H>
      <a:tcTxStyle/>
      <a:tcStyle>
        <a:tcBdr/>
        <a:fill>
          <a:solidFill>
            <a:srgbClr val="D6CACB"/>
          </a:solidFill>
        </a:fill>
      </a:tcStyle>
    </a:band1H>
    <a:band2H>
      <a:tcTxStyle/>
      <a:tcStyle>
        <a:tcBdr/>
      </a:tcStyle>
    </a:band2H>
    <a:band1V>
      <a:tcTxStyle/>
      <a:tcStyle>
        <a:tcBdr/>
        <a:fill>
          <a:solidFill>
            <a:srgbClr val="D6CACB"/>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408"/>
    <p:restoredTop sz="86453"/>
  </p:normalViewPr>
  <p:slideViewPr>
    <p:cSldViewPr snapToGrid="0">
      <p:cViewPr varScale="1">
        <p:scale>
          <a:sx n="123" d="100"/>
          <a:sy n="123" d="100"/>
        </p:scale>
        <p:origin x="192" y="328"/>
      </p:cViewPr>
      <p:guideLst/>
    </p:cSldViewPr>
  </p:slideViewPr>
  <p:outlineViewPr>
    <p:cViewPr>
      <p:scale>
        <a:sx n="33" d="100"/>
        <a:sy n="33" d="100"/>
      </p:scale>
      <p:origin x="0" y="-45688"/>
    </p:cViewPr>
  </p:outlineViewPr>
  <p:notesTextViewPr>
    <p:cViewPr>
      <p:scale>
        <a:sx n="1" d="1"/>
        <a:sy n="1" d="1"/>
      </p:scale>
      <p:origin x="0" y="0"/>
    </p:cViewPr>
  </p:notesTextViewPr>
  <p:notesViewPr>
    <p:cSldViewPr snapToGrid="0">
      <p:cViewPr>
        <p:scale>
          <a:sx n="153" d="100"/>
          <a:sy n="153" d="100"/>
        </p:scale>
        <p:origin x="2392" y="14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font" Target="fonts/font13.fntdata"/><Relationship Id="rId133" Type="http://schemas.openxmlformats.org/officeDocument/2006/relationships/viewProps" Target="viewProps.xml"/><Relationship Id="rId16" Type="http://schemas.openxmlformats.org/officeDocument/2006/relationships/slide" Target="slides/slide13.xml"/><Relationship Id="rId107" Type="http://schemas.openxmlformats.org/officeDocument/2006/relationships/font" Target="fonts/font8.fntdata"/><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font" Target="fonts/font3.fntdata"/><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font" Target="fonts/font14.fntdata"/><Relationship Id="rId134" Type="http://schemas.openxmlformats.org/officeDocument/2006/relationships/theme" Target="theme/theme1.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font" Target="fonts/font4.fntdata"/><Relationship Id="rId108" Type="http://schemas.openxmlformats.org/officeDocument/2006/relationships/font" Target="fonts/font9.fntdata"/><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font" Target="fonts/font15.fntdata"/><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5"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font" Target="fonts/font10.fntdata"/><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font" Target="fonts/font5.fntdata"/><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font" Target="fonts/font11.fntdata"/><Relationship Id="rId115" Type="http://schemas.openxmlformats.org/officeDocument/2006/relationships/font" Target="fonts/font16.fntdata"/><Relationship Id="rId131" Type="http://customschemas.google.com/relationships/presentationmetadata" Target="metadata"/><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font" Target="fonts/font1.fntdata"/><Relationship Id="rId105" Type="http://schemas.openxmlformats.org/officeDocument/2006/relationships/font" Target="fonts/font6.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font" Target="fonts/font17.fntdata"/><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font" Target="fonts/font12.fntdata"/><Relationship Id="rId132" Type="http://schemas.openxmlformats.org/officeDocument/2006/relationships/presProps" Target="presProps.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font" Target="fonts/font7.fntdata"/><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notesMaster" Target="notesMasters/notesMaster1.xml"/><Relationship Id="rId101" Type="http://schemas.openxmlformats.org/officeDocument/2006/relationships/font" Target="fonts/font2.fntdata"/></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B3474C-20C2-4F67-8B15-E8AC5E530B43}" type="doc">
      <dgm:prSet loTypeId="urn:microsoft.com/office/officeart/2005/8/layout/venn1" loCatId="relationship" qsTypeId="urn:microsoft.com/office/officeart/2005/8/quickstyle/simple1" qsCatId="simple" csTypeId="urn:microsoft.com/office/officeart/2005/8/colors/colorful5" csCatId="colorful" phldr="1"/>
      <dgm:spPr/>
    </dgm:pt>
    <dgm:pt modelId="{5B2017F6-1FB6-4273-8865-C3C1BCA33091}">
      <dgm:prSet phldrT="[Text]"/>
      <dgm:spPr/>
      <dgm:t>
        <a:bodyPr/>
        <a:lstStyle/>
        <a:p>
          <a:r>
            <a:rPr lang="en-US" dirty="0"/>
            <a:t>Socially Motivated</a:t>
          </a:r>
        </a:p>
      </dgm:t>
    </dgm:pt>
    <dgm:pt modelId="{80430C5F-E824-4BFA-8041-7CE2B4BBC53E}" type="parTrans" cxnId="{655C651A-73F0-4B07-8A27-C44A9D20FB46}">
      <dgm:prSet/>
      <dgm:spPr/>
      <dgm:t>
        <a:bodyPr/>
        <a:lstStyle/>
        <a:p>
          <a:endParaRPr lang="en-US"/>
        </a:p>
      </dgm:t>
    </dgm:pt>
    <dgm:pt modelId="{9CA009A3-E28C-477D-AA2E-B08F5E39AE2B}" type="sibTrans" cxnId="{655C651A-73F0-4B07-8A27-C44A9D20FB46}">
      <dgm:prSet/>
      <dgm:spPr/>
      <dgm:t>
        <a:bodyPr/>
        <a:lstStyle/>
        <a:p>
          <a:endParaRPr lang="en-US"/>
        </a:p>
      </dgm:t>
    </dgm:pt>
    <dgm:pt modelId="{B6ABC4E3-B438-432B-8345-55019CD882FC}">
      <dgm:prSet phldrT="[Text]"/>
      <dgm:spPr/>
      <dgm:t>
        <a:bodyPr/>
        <a:lstStyle/>
        <a:p>
          <a:r>
            <a:rPr lang="en-US" dirty="0"/>
            <a:t>Non-Socially Motivated</a:t>
          </a:r>
        </a:p>
      </dgm:t>
    </dgm:pt>
    <dgm:pt modelId="{161131BF-928B-44F9-97A3-7CC491B4C44A}" type="parTrans" cxnId="{BFF5DD01-6DDE-4974-B910-C748CFEBEB54}">
      <dgm:prSet/>
      <dgm:spPr/>
      <dgm:t>
        <a:bodyPr/>
        <a:lstStyle/>
        <a:p>
          <a:endParaRPr lang="en-US"/>
        </a:p>
      </dgm:t>
    </dgm:pt>
    <dgm:pt modelId="{9524A052-D161-4BC4-B77F-271E5DABBFB3}" type="sibTrans" cxnId="{BFF5DD01-6DDE-4974-B910-C748CFEBEB54}">
      <dgm:prSet/>
      <dgm:spPr/>
      <dgm:t>
        <a:bodyPr/>
        <a:lstStyle/>
        <a:p>
          <a:endParaRPr lang="en-US"/>
        </a:p>
      </dgm:t>
    </dgm:pt>
    <dgm:pt modelId="{4E764477-4288-479D-B786-DC1D51043D33}" type="pres">
      <dgm:prSet presAssocID="{4CB3474C-20C2-4F67-8B15-E8AC5E530B43}" presName="compositeShape" presStyleCnt="0">
        <dgm:presLayoutVars>
          <dgm:chMax val="7"/>
          <dgm:dir/>
          <dgm:resizeHandles val="exact"/>
        </dgm:presLayoutVars>
      </dgm:prSet>
      <dgm:spPr/>
    </dgm:pt>
    <dgm:pt modelId="{BD402B52-9E1A-491B-9EC5-0AEB1CB4A88F}" type="pres">
      <dgm:prSet presAssocID="{5B2017F6-1FB6-4273-8865-C3C1BCA33091}" presName="circ1" presStyleLbl="vennNode1" presStyleIdx="0" presStyleCnt="2"/>
      <dgm:spPr/>
    </dgm:pt>
    <dgm:pt modelId="{A3749726-BF54-4CE2-B508-4F1B3410BF8A}" type="pres">
      <dgm:prSet presAssocID="{5B2017F6-1FB6-4273-8865-C3C1BCA33091}" presName="circ1Tx" presStyleLbl="revTx" presStyleIdx="0" presStyleCnt="0">
        <dgm:presLayoutVars>
          <dgm:chMax val="0"/>
          <dgm:chPref val="0"/>
          <dgm:bulletEnabled val="1"/>
        </dgm:presLayoutVars>
      </dgm:prSet>
      <dgm:spPr/>
    </dgm:pt>
    <dgm:pt modelId="{0719756B-B4B5-44D1-8328-FF20313ADB9C}" type="pres">
      <dgm:prSet presAssocID="{B6ABC4E3-B438-432B-8345-55019CD882FC}" presName="circ2" presStyleLbl="vennNode1" presStyleIdx="1" presStyleCnt="2"/>
      <dgm:spPr/>
    </dgm:pt>
    <dgm:pt modelId="{42A806CC-59E3-43C6-8F84-8C67772231BE}" type="pres">
      <dgm:prSet presAssocID="{B6ABC4E3-B438-432B-8345-55019CD882FC}" presName="circ2Tx" presStyleLbl="revTx" presStyleIdx="0" presStyleCnt="0">
        <dgm:presLayoutVars>
          <dgm:chMax val="0"/>
          <dgm:chPref val="0"/>
          <dgm:bulletEnabled val="1"/>
        </dgm:presLayoutVars>
      </dgm:prSet>
      <dgm:spPr/>
    </dgm:pt>
  </dgm:ptLst>
  <dgm:cxnLst>
    <dgm:cxn modelId="{BFF5DD01-6DDE-4974-B910-C748CFEBEB54}" srcId="{4CB3474C-20C2-4F67-8B15-E8AC5E530B43}" destId="{B6ABC4E3-B438-432B-8345-55019CD882FC}" srcOrd="1" destOrd="0" parTransId="{161131BF-928B-44F9-97A3-7CC491B4C44A}" sibTransId="{9524A052-D161-4BC4-B77F-271E5DABBFB3}"/>
    <dgm:cxn modelId="{39FA1202-667B-443D-B9C6-F061ADEC0B69}" type="presOf" srcId="{4CB3474C-20C2-4F67-8B15-E8AC5E530B43}" destId="{4E764477-4288-479D-B786-DC1D51043D33}" srcOrd="0" destOrd="0" presId="urn:microsoft.com/office/officeart/2005/8/layout/venn1"/>
    <dgm:cxn modelId="{655C651A-73F0-4B07-8A27-C44A9D20FB46}" srcId="{4CB3474C-20C2-4F67-8B15-E8AC5E530B43}" destId="{5B2017F6-1FB6-4273-8865-C3C1BCA33091}" srcOrd="0" destOrd="0" parTransId="{80430C5F-E824-4BFA-8041-7CE2B4BBC53E}" sibTransId="{9CA009A3-E28C-477D-AA2E-B08F5E39AE2B}"/>
    <dgm:cxn modelId="{C28CB33D-C7BC-4453-AB08-4829244A180D}" type="presOf" srcId="{5B2017F6-1FB6-4273-8865-C3C1BCA33091}" destId="{BD402B52-9E1A-491B-9EC5-0AEB1CB4A88F}" srcOrd="0" destOrd="0" presId="urn:microsoft.com/office/officeart/2005/8/layout/venn1"/>
    <dgm:cxn modelId="{A33B1C6B-8883-419B-AD40-BE52FF87240E}" type="presOf" srcId="{B6ABC4E3-B438-432B-8345-55019CD882FC}" destId="{42A806CC-59E3-43C6-8F84-8C67772231BE}" srcOrd="1" destOrd="0" presId="urn:microsoft.com/office/officeart/2005/8/layout/venn1"/>
    <dgm:cxn modelId="{39E8828D-EF35-4285-9CC9-F5D402F760AB}" type="presOf" srcId="{5B2017F6-1FB6-4273-8865-C3C1BCA33091}" destId="{A3749726-BF54-4CE2-B508-4F1B3410BF8A}" srcOrd="1" destOrd="0" presId="urn:microsoft.com/office/officeart/2005/8/layout/venn1"/>
    <dgm:cxn modelId="{2F6DCCF1-B79A-45B0-91AF-76FB3AA59AEF}" type="presOf" srcId="{B6ABC4E3-B438-432B-8345-55019CD882FC}" destId="{0719756B-B4B5-44D1-8328-FF20313ADB9C}" srcOrd="0" destOrd="0" presId="urn:microsoft.com/office/officeart/2005/8/layout/venn1"/>
    <dgm:cxn modelId="{BBC5D227-BA3A-41B9-AB49-EDA281A94B98}" type="presParOf" srcId="{4E764477-4288-479D-B786-DC1D51043D33}" destId="{BD402B52-9E1A-491B-9EC5-0AEB1CB4A88F}" srcOrd="0" destOrd="0" presId="urn:microsoft.com/office/officeart/2005/8/layout/venn1"/>
    <dgm:cxn modelId="{82B3F3F3-93D7-4854-8563-41E270968FF3}" type="presParOf" srcId="{4E764477-4288-479D-B786-DC1D51043D33}" destId="{A3749726-BF54-4CE2-B508-4F1B3410BF8A}" srcOrd="1" destOrd="0" presId="urn:microsoft.com/office/officeart/2005/8/layout/venn1"/>
    <dgm:cxn modelId="{5756B632-6B42-4982-99F6-12331FA589DB}" type="presParOf" srcId="{4E764477-4288-479D-B786-DC1D51043D33}" destId="{0719756B-B4B5-44D1-8328-FF20313ADB9C}" srcOrd="2" destOrd="0" presId="urn:microsoft.com/office/officeart/2005/8/layout/venn1"/>
    <dgm:cxn modelId="{990B155A-66F3-49B3-9116-F0699038B062}" type="presParOf" srcId="{4E764477-4288-479D-B786-DC1D51043D33}" destId="{42A806CC-59E3-43C6-8F84-8C67772231BE}"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402B52-9E1A-491B-9EC5-0AEB1CB4A88F}">
      <dsp:nvSpPr>
        <dsp:cNvPr id="0" name=""/>
        <dsp:cNvSpPr/>
      </dsp:nvSpPr>
      <dsp:spPr>
        <a:xfrm>
          <a:off x="446724" y="11516"/>
          <a:ext cx="4210830" cy="4210830"/>
        </a:xfrm>
        <a:prstGeom prst="ellipse">
          <a:avLst/>
        </a:prstGeom>
        <a:solidFill>
          <a:schemeClr val="accent5">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955800">
            <a:lnSpc>
              <a:spcPct val="90000"/>
            </a:lnSpc>
            <a:spcBef>
              <a:spcPct val="0"/>
            </a:spcBef>
            <a:spcAft>
              <a:spcPct val="35000"/>
            </a:spcAft>
            <a:buNone/>
          </a:pPr>
          <a:r>
            <a:rPr lang="en-US" sz="4400" kern="1200" dirty="0"/>
            <a:t>Socially Motivated</a:t>
          </a:r>
        </a:p>
      </dsp:txBody>
      <dsp:txXfrm>
        <a:off x="1034723" y="508063"/>
        <a:ext cx="2427866" cy="3217735"/>
      </dsp:txXfrm>
    </dsp:sp>
    <dsp:sp modelId="{0719756B-B4B5-44D1-8328-FF20313ADB9C}">
      <dsp:nvSpPr>
        <dsp:cNvPr id="0" name=""/>
        <dsp:cNvSpPr/>
      </dsp:nvSpPr>
      <dsp:spPr>
        <a:xfrm>
          <a:off x="3481557" y="11516"/>
          <a:ext cx="4210830" cy="4210830"/>
        </a:xfrm>
        <a:prstGeom prst="ellipse">
          <a:avLst/>
        </a:prstGeom>
        <a:solidFill>
          <a:schemeClr val="accent5">
            <a:alpha val="50000"/>
            <a:hueOff val="-9082849"/>
            <a:satOff val="49156"/>
            <a:lumOff val="-98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955800">
            <a:lnSpc>
              <a:spcPct val="90000"/>
            </a:lnSpc>
            <a:spcBef>
              <a:spcPct val="0"/>
            </a:spcBef>
            <a:spcAft>
              <a:spcPct val="35000"/>
            </a:spcAft>
            <a:buNone/>
          </a:pPr>
          <a:r>
            <a:rPr lang="en-US" sz="4400" kern="1200" dirty="0"/>
            <a:t>Non-Socially Motivated</a:t>
          </a:r>
        </a:p>
      </dsp:txBody>
      <dsp:txXfrm>
        <a:off x="4676523" y="508063"/>
        <a:ext cx="2427866" cy="3217735"/>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6434"/>
          </a:xfrm>
          <a:prstGeom prst="rect">
            <a:avLst/>
          </a:prstGeom>
          <a:noFill/>
          <a:ln>
            <a:noFill/>
          </a:ln>
        </p:spPr>
        <p:txBody>
          <a:bodyPr spcFirstLastPara="1" wrap="square" lIns="93175" tIns="46575" rIns="93175" bIns="4657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6434"/>
          </a:xfrm>
          <a:prstGeom prst="rect">
            <a:avLst/>
          </a:prstGeom>
          <a:noFill/>
          <a:ln>
            <a:noFill/>
          </a:ln>
        </p:spPr>
        <p:txBody>
          <a:bodyPr spcFirstLastPara="1" wrap="square" lIns="93175" tIns="46575" rIns="93175" bIns="4657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6433"/>
          </a:xfrm>
          <a:prstGeom prst="rect">
            <a:avLst/>
          </a:prstGeom>
          <a:noFill/>
          <a:ln>
            <a:noFill/>
          </a:ln>
        </p:spPr>
        <p:txBody>
          <a:bodyPr spcFirstLastPara="1" wrap="square" lIns="93175" tIns="46575" rIns="93175" bIns="4657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5F697D-DC3A-C846-AD39-14FEF0AD8BBC}" type="slidenum">
              <a:rPr lang="en-US" smtClean="0"/>
              <a:t>3</a:t>
            </a:fld>
            <a:endParaRPr lang="en-US"/>
          </a:p>
        </p:txBody>
      </p:sp>
    </p:spTree>
    <p:extLst>
      <p:ext uri="{BB962C8B-B14F-4D97-AF65-F5344CB8AC3E}">
        <p14:creationId xmlns:p14="http://schemas.microsoft.com/office/powerpoint/2010/main" val="791014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xfrm>
            <a:off x="-279400" y="228600"/>
            <a:ext cx="4064000" cy="2286000"/>
          </a:xfrm>
          <a:ln/>
        </p:spPr>
      </p:sp>
      <p:sp>
        <p:nvSpPr>
          <p:cNvPr id="26627" name="Notes Placeholder 2"/>
          <p:cNvSpPr>
            <a:spLocks noGrp="1"/>
          </p:cNvSpPr>
          <p:nvPr>
            <p:ph type="body" idx="1"/>
          </p:nvPr>
        </p:nvSpPr>
        <p:spPr>
          <a:xfrm>
            <a:off x="381000" y="2743513"/>
            <a:ext cx="5943600" cy="411448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lnSpc>
                <a:spcPct val="85000"/>
              </a:lnSpc>
              <a:spcBef>
                <a:spcPct val="0"/>
              </a:spcBef>
            </a:pPr>
            <a:r>
              <a:rPr lang="en-US" altLang="en-US" b="1" u="sng" dirty="0">
                <a:latin typeface="Arial" pitchFamily="34" charset="0"/>
              </a:rPr>
              <a:t>For those who have person centered thinking training-&gt; created on important to and important for</a:t>
            </a:r>
          </a:p>
          <a:p>
            <a:pPr eaLnBrk="1" hangingPunct="1">
              <a:lnSpc>
                <a:spcPct val="85000"/>
              </a:lnSpc>
              <a:spcBef>
                <a:spcPct val="0"/>
              </a:spcBef>
            </a:pPr>
            <a:endParaRPr lang="en-US" altLang="en-US" b="1" u="sng" dirty="0">
              <a:latin typeface="Arial" pitchFamily="34" charset="0"/>
            </a:endParaRPr>
          </a:p>
          <a:p>
            <a:pPr eaLnBrk="1" hangingPunct="1">
              <a:lnSpc>
                <a:spcPct val="85000"/>
              </a:lnSpc>
              <a:spcBef>
                <a:spcPct val="0"/>
              </a:spcBef>
            </a:pPr>
            <a:r>
              <a:rPr lang="en-US" altLang="en-US" b="1" u="sng" dirty="0">
                <a:latin typeface="Arial" pitchFamily="34" charset="0"/>
              </a:rPr>
              <a:t>PURPOSE</a:t>
            </a:r>
            <a:r>
              <a:rPr lang="en-US" altLang="en-US" b="1" dirty="0">
                <a:latin typeface="Arial" pitchFamily="34" charset="0"/>
              </a:rPr>
              <a:t>:</a:t>
            </a:r>
          </a:p>
          <a:p>
            <a:pPr eaLnBrk="1" hangingPunct="1">
              <a:lnSpc>
                <a:spcPct val="85000"/>
              </a:lnSpc>
              <a:spcBef>
                <a:spcPct val="0"/>
              </a:spcBef>
              <a:buFont typeface="Wingdings" pitchFamily="2" charset="2"/>
              <a:buChar char="ü"/>
            </a:pPr>
            <a:r>
              <a:rPr lang="en-US" altLang="en-US" dirty="0">
                <a:latin typeface="Times New Roman" pitchFamily="18" charset="0"/>
                <a:cs typeface="Times New Roman" pitchFamily="18" charset="0"/>
              </a:rPr>
              <a:t>To  provide a the first introductory discussion of the fundamentals of the concept to create a foundation for a the service-community life discussion.  To create a foundation to build from during the more detailed discussion and practice that comes after the overview. </a:t>
            </a:r>
          </a:p>
          <a:p>
            <a:pPr eaLnBrk="1" hangingPunct="1">
              <a:lnSpc>
                <a:spcPct val="85000"/>
              </a:lnSpc>
              <a:spcBef>
                <a:spcPct val="0"/>
              </a:spcBef>
            </a:pPr>
            <a:endParaRPr lang="en-US" altLang="en-US" b="1" u="sng" dirty="0">
              <a:latin typeface="Arial" pitchFamily="34" charset="0"/>
            </a:endParaRPr>
          </a:p>
          <a:p>
            <a:pPr eaLnBrk="1" hangingPunct="1">
              <a:lnSpc>
                <a:spcPct val="85000"/>
              </a:lnSpc>
              <a:spcBef>
                <a:spcPct val="0"/>
              </a:spcBef>
            </a:pPr>
            <a:r>
              <a:rPr lang="en-US" altLang="en-US" b="1" u="sng" dirty="0">
                <a:latin typeface="Arial" pitchFamily="34" charset="0"/>
              </a:rPr>
              <a:t>SCRIPT:</a:t>
            </a:r>
            <a:endParaRPr lang="en-US" altLang="en-US" dirty="0">
              <a:latin typeface="Arial" pitchFamily="34" charset="0"/>
            </a:endParaRPr>
          </a:p>
          <a:p>
            <a:pPr>
              <a:spcBef>
                <a:spcPct val="0"/>
              </a:spcBef>
            </a:pPr>
            <a:r>
              <a:rPr lang="en-US" altLang="en-US" dirty="0">
                <a:latin typeface="Times New Roman" pitchFamily="18" charset="0"/>
                <a:cs typeface="Times New Roman" pitchFamily="18" charset="0"/>
              </a:rPr>
              <a:t>Emphasize  that this is about humans,  not simply disability – as we move thru life all of us are juggling things that are important to us with things that are important for us.</a:t>
            </a:r>
          </a:p>
          <a:p>
            <a:pPr eaLnBrk="1" hangingPunct="1">
              <a:lnSpc>
                <a:spcPct val="85000"/>
              </a:lnSpc>
              <a:spcBef>
                <a:spcPct val="0"/>
              </a:spcBef>
              <a:buFont typeface="Wingdings" pitchFamily="2" charset="2"/>
              <a:buNone/>
            </a:pPr>
            <a:endParaRPr lang="en-US" altLang="en-US" dirty="0">
              <a:latin typeface="Arial" pitchFamily="34" charset="0"/>
            </a:endParaRPr>
          </a:p>
          <a:p>
            <a:pPr eaLnBrk="1" hangingPunct="1">
              <a:lnSpc>
                <a:spcPct val="85000"/>
              </a:lnSpc>
              <a:spcBef>
                <a:spcPct val="0"/>
              </a:spcBef>
              <a:buFont typeface="Wingdings" pitchFamily="2" charset="2"/>
              <a:buNone/>
            </a:pPr>
            <a:r>
              <a:rPr lang="en-US" altLang="en-US" b="1" u="sng" dirty="0">
                <a:latin typeface="Arial" pitchFamily="34" charset="0"/>
              </a:rPr>
              <a:t>TIPS</a:t>
            </a:r>
            <a:r>
              <a:rPr lang="en-US" altLang="en-US" b="1" dirty="0">
                <a:latin typeface="Arial" pitchFamily="34" charset="0"/>
              </a:rPr>
              <a:t>:</a:t>
            </a:r>
          </a:p>
          <a:p>
            <a:pPr eaLnBrk="1" hangingPunct="1">
              <a:spcBef>
                <a:spcPct val="0"/>
              </a:spcBef>
              <a:buFont typeface="Wingdings" pitchFamily="2" charset="2"/>
              <a:buNone/>
            </a:pPr>
            <a:endParaRPr lang="en-US" altLang="en-US" dirty="0">
              <a:latin typeface="Arial" pitchFamily="34" charset="0"/>
            </a:endParaRPr>
          </a:p>
          <a:p>
            <a:pPr eaLnBrk="1" hangingPunct="1">
              <a:spcBef>
                <a:spcPct val="0"/>
              </a:spcBef>
              <a:buFont typeface="Wingdings" pitchFamily="2" charset="2"/>
              <a:buNone/>
            </a:pPr>
            <a:r>
              <a:rPr lang="en-US" altLang="en-US" b="1" u="sng" dirty="0">
                <a:latin typeface="Arial" pitchFamily="34" charset="0"/>
              </a:rPr>
              <a:t>TIME</a:t>
            </a:r>
            <a:r>
              <a:rPr lang="en-US" altLang="en-US" b="1" dirty="0">
                <a:latin typeface="Arial" pitchFamily="34" charset="0"/>
              </a:rPr>
              <a:t>:  </a:t>
            </a:r>
            <a:r>
              <a:rPr lang="en-US" altLang="en-US" dirty="0">
                <a:latin typeface="Times New Roman" pitchFamily="18" charset="0"/>
                <a:cs typeface="Times New Roman" pitchFamily="18" charset="0"/>
              </a:rPr>
              <a:t>2 Minutes</a:t>
            </a:r>
            <a:r>
              <a:rPr lang="en-US" altLang="en-US" sz="1100" dirty="0">
                <a:latin typeface="Arial" pitchFamily="34" charset="0"/>
              </a:rPr>
              <a:t> </a:t>
            </a:r>
            <a:endParaRPr lang="en-US" altLang="en-US" sz="1100" dirty="0">
              <a:latin typeface="Palatino Linotype" pitchFamily="18" charset="0"/>
            </a:endParaRPr>
          </a:p>
          <a:p>
            <a:r>
              <a:rPr lang="en-US" altLang="en-US" b="1" u="sng" dirty="0">
                <a:latin typeface="Arial" pitchFamily="34" charset="0"/>
              </a:rPr>
              <a:t>NOTES</a:t>
            </a:r>
            <a:r>
              <a:rPr lang="en-US" altLang="en-US" dirty="0">
                <a:latin typeface="Arial" pitchFamily="34" charset="0"/>
              </a:rPr>
              <a:t>;  </a:t>
            </a:r>
          </a:p>
        </p:txBody>
      </p:sp>
      <p:sp>
        <p:nvSpPr>
          <p:cNvPr id="26628"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ahoma" pitchFamily="34" charset="0"/>
                <a:ea typeface="ＭＳ Ｐゴシック" pitchFamily="34" charset="-128"/>
              </a:defRPr>
            </a:lvl1pPr>
            <a:lvl2pPr marL="742950" indent="-285750">
              <a:defRPr>
                <a:solidFill>
                  <a:schemeClr val="tx1"/>
                </a:solidFill>
                <a:latin typeface="Tahoma" pitchFamily="34" charset="0"/>
                <a:ea typeface="ＭＳ Ｐゴシック" pitchFamily="34" charset="-128"/>
              </a:defRPr>
            </a:lvl2pPr>
            <a:lvl3pPr marL="1143000" indent="-228600">
              <a:defRPr>
                <a:solidFill>
                  <a:schemeClr val="tx1"/>
                </a:solidFill>
                <a:latin typeface="Tahoma" pitchFamily="34" charset="0"/>
                <a:ea typeface="ＭＳ Ｐゴシック" pitchFamily="34" charset="-128"/>
              </a:defRPr>
            </a:lvl3pPr>
            <a:lvl4pPr marL="1600200" indent="-228600">
              <a:defRPr>
                <a:solidFill>
                  <a:schemeClr val="tx1"/>
                </a:solidFill>
                <a:latin typeface="Tahoma" pitchFamily="34" charset="0"/>
                <a:ea typeface="ＭＳ Ｐゴシック" pitchFamily="34" charset="-128"/>
              </a:defRPr>
            </a:lvl4pPr>
            <a:lvl5pPr marL="2057400" indent="-228600">
              <a:defRPr>
                <a:solidFill>
                  <a:schemeClr val="tx1"/>
                </a:solidFill>
                <a:latin typeface="Tahoma"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Tahoma"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Tahoma"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Tahoma"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Tahoma" pitchFamily="34" charset="0"/>
                <a:ea typeface="ＭＳ Ｐゴシック" pitchFamily="34" charset="-128"/>
              </a:defRPr>
            </a:lvl9pPr>
          </a:lstStyle>
          <a:p>
            <a:fld id="{A91642C1-1DFD-4BFC-AAD3-289F646A1075}" type="slidenum">
              <a:rPr lang="en-US" altLang="en-US">
                <a:latin typeface="Arial" pitchFamily="34" charset="0"/>
              </a:rPr>
              <a:pPr/>
              <a:t>32</a:t>
            </a:fld>
            <a:endParaRPr lang="en-US" altLang="en-US">
              <a:latin typeface="Arial" pitchFamily="34" charset="0"/>
            </a:endParaRPr>
          </a:p>
        </p:txBody>
      </p:sp>
      <p:sp>
        <p:nvSpPr>
          <p:cNvPr id="2" name="Footer Placeholder 1"/>
          <p:cNvSpPr>
            <a:spLocks noGrp="1"/>
          </p:cNvSpPr>
          <p:nvPr>
            <p:ph type="ftr" sz="quarter" idx="4"/>
          </p:nvPr>
        </p:nvSpPr>
        <p:spPr/>
        <p:txBody>
          <a:bodyPr/>
          <a:lstStyle/>
          <a:p>
            <a:pPr>
              <a:defRPr/>
            </a:pPr>
            <a:r>
              <a:rPr lang="en-US" dirty="0"/>
              <a:t>TLC-PCP www.learningcommunityus.com</a:t>
            </a:r>
          </a:p>
          <a:p>
            <a:pPr>
              <a:defRPr/>
            </a:pP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xfrm>
            <a:off x="-292100" y="304800"/>
            <a:ext cx="4165600" cy="2343150"/>
          </a:xfrm>
          <a:ln/>
        </p:spPr>
      </p:sp>
      <p:sp>
        <p:nvSpPr>
          <p:cNvPr id="28675" name="Notes Placeholder 2"/>
          <p:cNvSpPr>
            <a:spLocks noGrp="1"/>
          </p:cNvSpPr>
          <p:nvPr>
            <p:ph type="body" idx="1"/>
          </p:nvPr>
        </p:nvSpPr>
        <p:spPr>
          <a:xfrm>
            <a:off x="533400" y="2894975"/>
            <a:ext cx="5486400" cy="57150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lnSpc>
                <a:spcPct val="85000"/>
              </a:lnSpc>
              <a:spcBef>
                <a:spcPct val="0"/>
              </a:spcBef>
            </a:pPr>
            <a:r>
              <a:rPr lang="en-US" altLang="en-US" b="1" u="sng" dirty="0">
                <a:latin typeface="Arial" pitchFamily="34" charset="0"/>
              </a:rPr>
              <a:t>We need to listen to behavior-&gt; sometimes important to is difficult to verbalize for all people</a:t>
            </a:r>
          </a:p>
          <a:p>
            <a:pPr eaLnBrk="1" hangingPunct="1">
              <a:lnSpc>
                <a:spcPct val="85000"/>
              </a:lnSpc>
              <a:spcBef>
                <a:spcPct val="0"/>
              </a:spcBef>
            </a:pPr>
            <a:endParaRPr lang="en-US" altLang="en-US" b="1" u="sng" dirty="0">
              <a:latin typeface="Arial" pitchFamily="34" charset="0"/>
            </a:endParaRPr>
          </a:p>
          <a:p>
            <a:pPr eaLnBrk="1" hangingPunct="1">
              <a:lnSpc>
                <a:spcPct val="85000"/>
              </a:lnSpc>
              <a:spcBef>
                <a:spcPct val="0"/>
              </a:spcBef>
            </a:pPr>
            <a:r>
              <a:rPr lang="en-US" altLang="en-US" b="1" u="sng" dirty="0">
                <a:latin typeface="Arial" pitchFamily="34" charset="0"/>
              </a:rPr>
              <a:t>PURPOSE</a:t>
            </a:r>
            <a:r>
              <a:rPr lang="en-US" altLang="en-US" b="1" dirty="0">
                <a:latin typeface="Arial" pitchFamily="34" charset="0"/>
              </a:rPr>
              <a:t>:</a:t>
            </a:r>
          </a:p>
          <a:p>
            <a:pPr eaLnBrk="1" hangingPunct="1">
              <a:lnSpc>
                <a:spcPct val="85000"/>
              </a:lnSpc>
              <a:spcBef>
                <a:spcPct val="0"/>
              </a:spcBef>
              <a:buFont typeface="Wingdings" pitchFamily="2" charset="2"/>
              <a:buChar char="ü"/>
            </a:pPr>
            <a:r>
              <a:rPr lang="en-US" altLang="en-US" dirty="0">
                <a:latin typeface="Times New Roman" pitchFamily="18" charset="0"/>
                <a:cs typeface="Times New Roman" pitchFamily="18" charset="0"/>
              </a:rPr>
              <a:t>Define Important TO </a:t>
            </a:r>
          </a:p>
          <a:p>
            <a:pPr eaLnBrk="1" hangingPunct="1">
              <a:lnSpc>
                <a:spcPct val="85000"/>
              </a:lnSpc>
              <a:spcBef>
                <a:spcPct val="0"/>
              </a:spcBef>
              <a:buFont typeface="Wingdings" pitchFamily="2" charset="2"/>
              <a:buChar char="ü"/>
            </a:pPr>
            <a:r>
              <a:rPr lang="en-US" altLang="en-US" dirty="0">
                <a:latin typeface="Times New Roman" pitchFamily="18" charset="0"/>
                <a:cs typeface="Times New Roman" pitchFamily="18" charset="0"/>
              </a:rPr>
              <a:t> 6  categories that commonly make people happy, fulfilled, content, satisfied, comforted. (other synonyms:  pleased, at ease, comfortable</a:t>
            </a:r>
            <a:r>
              <a:rPr lang="en-US" altLang="en-US" dirty="0">
                <a:solidFill>
                  <a:srgbClr val="FF0000"/>
                </a:solidFill>
                <a:latin typeface="Times New Roman" pitchFamily="18" charset="0"/>
                <a:cs typeface="Times New Roman" pitchFamily="18" charset="0"/>
              </a:rPr>
              <a:t>)</a:t>
            </a:r>
            <a:r>
              <a:rPr lang="en-US" altLang="en-US" dirty="0">
                <a:latin typeface="Arial" pitchFamily="34" charset="0"/>
              </a:rPr>
              <a:t> </a:t>
            </a:r>
            <a:endParaRPr lang="en-US" altLang="en-US" b="1" dirty="0">
              <a:latin typeface="Arial" pitchFamily="34" charset="0"/>
            </a:endParaRPr>
          </a:p>
          <a:p>
            <a:pPr eaLnBrk="1" hangingPunct="1">
              <a:lnSpc>
                <a:spcPct val="85000"/>
              </a:lnSpc>
              <a:spcBef>
                <a:spcPct val="0"/>
              </a:spcBef>
            </a:pPr>
            <a:endParaRPr lang="en-US" altLang="en-US" b="1" u="sng" dirty="0">
              <a:latin typeface="Arial" pitchFamily="34" charset="0"/>
            </a:endParaRPr>
          </a:p>
          <a:p>
            <a:pPr eaLnBrk="1" hangingPunct="1">
              <a:lnSpc>
                <a:spcPct val="85000"/>
              </a:lnSpc>
              <a:spcBef>
                <a:spcPct val="0"/>
              </a:spcBef>
            </a:pPr>
            <a:r>
              <a:rPr lang="en-US" altLang="en-US" b="1" u="sng" dirty="0">
                <a:latin typeface="Arial" pitchFamily="34" charset="0"/>
              </a:rPr>
              <a:t>SCRIPT</a:t>
            </a:r>
            <a:endParaRPr lang="en-US" altLang="en-US" dirty="0">
              <a:latin typeface="Arial" pitchFamily="34" charset="0"/>
            </a:endParaRPr>
          </a:p>
          <a:p>
            <a:pPr>
              <a:spcBef>
                <a:spcPct val="0"/>
              </a:spcBef>
            </a:pPr>
            <a:r>
              <a:rPr lang="en-US" altLang="en-US" dirty="0">
                <a:latin typeface="Times New Roman" pitchFamily="18" charset="0"/>
                <a:cs typeface="Times New Roman" pitchFamily="18" charset="0"/>
              </a:rPr>
              <a:t>Emphasize that this is about humans not just about disability –</a:t>
            </a:r>
          </a:p>
          <a:p>
            <a:pPr>
              <a:spcBef>
                <a:spcPct val="0"/>
              </a:spcBef>
              <a:buFont typeface="Times New Roman" pitchFamily="18" charset="0"/>
              <a:buChar char="•"/>
            </a:pPr>
            <a:r>
              <a:rPr lang="en-US" altLang="en-US" dirty="0">
                <a:latin typeface="Times New Roman" pitchFamily="18" charset="0"/>
                <a:cs typeface="Times New Roman" pitchFamily="18" charset="0"/>
              </a:rPr>
              <a:t>Ask how many people are living with another adult</a:t>
            </a:r>
          </a:p>
          <a:p>
            <a:pPr>
              <a:spcBef>
                <a:spcPct val="0"/>
              </a:spcBef>
              <a:buFont typeface="Times New Roman" pitchFamily="18" charset="0"/>
              <a:buChar char="•"/>
            </a:pPr>
            <a:r>
              <a:rPr lang="en-US" altLang="en-US" dirty="0">
                <a:latin typeface="Times New Roman" pitchFamily="18" charset="0"/>
                <a:cs typeface="Times New Roman" pitchFamily="18" charset="0"/>
              </a:rPr>
              <a:t>How do they know if the person they live with is happy?  What do they do?</a:t>
            </a:r>
          </a:p>
          <a:p>
            <a:pPr>
              <a:spcBef>
                <a:spcPct val="0"/>
              </a:spcBef>
              <a:buFont typeface="Times New Roman" pitchFamily="18" charset="0"/>
              <a:buChar char="•"/>
            </a:pPr>
            <a:r>
              <a:rPr lang="en-US" altLang="en-US" dirty="0">
                <a:latin typeface="Times New Roman" pitchFamily="18" charset="0"/>
                <a:cs typeface="Times New Roman" pitchFamily="18" charset="0"/>
              </a:rPr>
              <a:t>Select 1 person and ask her (him) if her partner’s behavior is ever at odds with what he says (his words)</a:t>
            </a:r>
          </a:p>
          <a:p>
            <a:pPr>
              <a:spcBef>
                <a:spcPct val="0"/>
              </a:spcBef>
              <a:buFont typeface="Times New Roman" pitchFamily="18" charset="0"/>
              <a:buChar char="•"/>
            </a:pPr>
            <a:r>
              <a:rPr lang="en-US" altLang="en-US" dirty="0">
                <a:latin typeface="Times New Roman" pitchFamily="18" charset="0"/>
                <a:cs typeface="Times New Roman" pitchFamily="18" charset="0"/>
              </a:rPr>
              <a:t>Ask “when what he says is different from what he does – which do you listen to, words or deeds?”</a:t>
            </a:r>
          </a:p>
          <a:p>
            <a:pPr>
              <a:spcBef>
                <a:spcPct val="0"/>
              </a:spcBef>
              <a:buFont typeface="Times New Roman" pitchFamily="18" charset="0"/>
              <a:buChar char="•"/>
            </a:pPr>
            <a:r>
              <a:rPr lang="en-US" altLang="en-US" dirty="0">
                <a:latin typeface="Times New Roman" pitchFamily="18" charset="0"/>
                <a:cs typeface="Times New Roman" pitchFamily="18" charset="0"/>
              </a:rPr>
              <a:t>Hopefully the person will answer – “deeds” – so we already know that we should listen to behavior</a:t>
            </a:r>
          </a:p>
          <a:p>
            <a:pPr>
              <a:spcBef>
                <a:spcPct val="0"/>
              </a:spcBef>
              <a:buFont typeface="Times New Roman" pitchFamily="18" charset="0"/>
              <a:buChar char="•"/>
            </a:pPr>
            <a:r>
              <a:rPr lang="en-US" altLang="en-US" dirty="0">
                <a:latin typeface="Times New Roman" pitchFamily="18" charset="0"/>
                <a:cs typeface="Times New Roman" pitchFamily="18" charset="0"/>
              </a:rPr>
              <a:t>Note that when we do not trust people we are hyper-vigilant about what they do much more than about what they say</a:t>
            </a:r>
          </a:p>
          <a:p>
            <a:pPr>
              <a:spcBef>
                <a:spcPct val="0"/>
              </a:spcBef>
            </a:pPr>
            <a:r>
              <a:rPr lang="en-US" altLang="en-US" dirty="0">
                <a:latin typeface="Times New Roman" pitchFamily="18" charset="0"/>
                <a:cs typeface="Times New Roman" pitchFamily="18" charset="0"/>
              </a:rPr>
              <a:t>For people who use disability services -</a:t>
            </a:r>
          </a:p>
          <a:p>
            <a:pPr>
              <a:spcBef>
                <a:spcPct val="0"/>
              </a:spcBef>
              <a:buFont typeface="Times New Roman" pitchFamily="18" charset="0"/>
              <a:buChar char="•"/>
            </a:pPr>
            <a:r>
              <a:rPr lang="en-US" altLang="en-US" dirty="0">
                <a:latin typeface="Times New Roman" pitchFamily="18" charset="0"/>
                <a:cs typeface="Times New Roman" pitchFamily="18" charset="0"/>
              </a:rPr>
              <a:t>We often need to look at behavior because we have done a really good job of training people to tell us what we want to hear</a:t>
            </a:r>
          </a:p>
          <a:p>
            <a:pPr>
              <a:spcBef>
                <a:spcPct val="0"/>
              </a:spcBef>
              <a:buFont typeface="Times New Roman" pitchFamily="18" charset="0"/>
              <a:buChar char="•"/>
            </a:pPr>
            <a:r>
              <a:rPr lang="en-US" altLang="en-US" dirty="0">
                <a:latin typeface="Times New Roman" pitchFamily="18" charset="0"/>
                <a:cs typeface="Times New Roman" pitchFamily="18" charset="0"/>
              </a:rPr>
              <a:t>When people don’t use words to talk, we have to listen to their behavior</a:t>
            </a:r>
          </a:p>
          <a:p>
            <a:pPr eaLnBrk="1" hangingPunct="1">
              <a:lnSpc>
                <a:spcPct val="85000"/>
              </a:lnSpc>
              <a:spcBef>
                <a:spcPct val="0"/>
              </a:spcBef>
              <a:buFont typeface="Wingdings" pitchFamily="2" charset="2"/>
              <a:buNone/>
            </a:pPr>
            <a:endParaRPr lang="en-US" altLang="en-US" dirty="0">
              <a:latin typeface="Arial" pitchFamily="34" charset="0"/>
            </a:endParaRPr>
          </a:p>
          <a:p>
            <a:pPr eaLnBrk="1" hangingPunct="1">
              <a:lnSpc>
                <a:spcPct val="85000"/>
              </a:lnSpc>
              <a:spcBef>
                <a:spcPct val="0"/>
              </a:spcBef>
              <a:buFont typeface="Wingdings" pitchFamily="2" charset="2"/>
              <a:buNone/>
            </a:pPr>
            <a:r>
              <a:rPr lang="en-US" altLang="en-US" b="1" u="sng" dirty="0">
                <a:latin typeface="Arial" pitchFamily="34" charset="0"/>
              </a:rPr>
              <a:t>TIPS</a:t>
            </a:r>
            <a:r>
              <a:rPr lang="en-US" altLang="en-US" b="1" dirty="0">
                <a:latin typeface="Arial" pitchFamily="34" charset="0"/>
              </a:rPr>
              <a:t>:</a:t>
            </a:r>
          </a:p>
          <a:p>
            <a:pPr eaLnBrk="1" hangingPunct="1">
              <a:spcBef>
                <a:spcPct val="0"/>
              </a:spcBef>
              <a:buFont typeface="Wingdings" pitchFamily="2" charset="2"/>
              <a:buNone/>
            </a:pPr>
            <a:endParaRPr lang="en-US" altLang="en-US" dirty="0">
              <a:latin typeface="Arial" pitchFamily="34" charset="0"/>
            </a:endParaRPr>
          </a:p>
          <a:p>
            <a:pPr eaLnBrk="1" hangingPunct="1">
              <a:spcBef>
                <a:spcPct val="0"/>
              </a:spcBef>
              <a:buFont typeface="Wingdings" pitchFamily="2" charset="2"/>
              <a:buNone/>
            </a:pPr>
            <a:r>
              <a:rPr lang="en-US" altLang="en-US" b="1" u="sng" dirty="0">
                <a:latin typeface="Arial" pitchFamily="34" charset="0"/>
              </a:rPr>
              <a:t>TIME</a:t>
            </a:r>
            <a:r>
              <a:rPr lang="en-US" altLang="en-US" b="1" dirty="0">
                <a:latin typeface="Arial" pitchFamily="34" charset="0"/>
              </a:rPr>
              <a:t>:  2 minutes</a:t>
            </a:r>
          </a:p>
          <a:p>
            <a:pPr eaLnBrk="1" hangingPunct="1">
              <a:spcBef>
                <a:spcPct val="0"/>
              </a:spcBef>
              <a:buFont typeface="Wingdings" pitchFamily="2" charset="2"/>
              <a:buNone/>
            </a:pPr>
            <a:endParaRPr lang="en-US" altLang="en-US" sz="1100" b="1" dirty="0">
              <a:latin typeface="Palatino Linotype" pitchFamily="18" charset="0"/>
            </a:endParaRPr>
          </a:p>
          <a:p>
            <a:pPr eaLnBrk="1" hangingPunct="1">
              <a:spcBef>
                <a:spcPct val="0"/>
              </a:spcBef>
              <a:buFont typeface="Wingdings" pitchFamily="2" charset="2"/>
              <a:buNone/>
            </a:pPr>
            <a:r>
              <a:rPr lang="en-US" altLang="en-US" sz="1100" b="1" u="sng" dirty="0">
                <a:latin typeface="Palatino Linotype" pitchFamily="18" charset="0"/>
              </a:rPr>
              <a:t>NOTES</a:t>
            </a:r>
            <a:r>
              <a:rPr lang="en-US" altLang="en-US" sz="1100" b="1" dirty="0">
                <a:latin typeface="Palatino Linotype" pitchFamily="18" charset="0"/>
              </a:rPr>
              <a:t>:</a:t>
            </a:r>
            <a:endParaRPr lang="en-US" altLang="en-US" sz="1100" dirty="0">
              <a:latin typeface="Palatino Linotype" pitchFamily="18" charset="0"/>
            </a:endParaRPr>
          </a:p>
          <a:p>
            <a:endParaRPr lang="en-US" altLang="en-US" dirty="0">
              <a:latin typeface="Arial" pitchFamily="34" charset="0"/>
            </a:endParaRPr>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ahoma" pitchFamily="34" charset="0"/>
                <a:ea typeface="ＭＳ Ｐゴシック" pitchFamily="34" charset="-128"/>
              </a:defRPr>
            </a:lvl1pPr>
            <a:lvl2pPr marL="742950" indent="-285750">
              <a:defRPr>
                <a:solidFill>
                  <a:schemeClr val="tx1"/>
                </a:solidFill>
                <a:latin typeface="Tahoma" pitchFamily="34" charset="0"/>
                <a:ea typeface="ＭＳ Ｐゴシック" pitchFamily="34" charset="-128"/>
              </a:defRPr>
            </a:lvl2pPr>
            <a:lvl3pPr marL="1143000" indent="-228600">
              <a:defRPr>
                <a:solidFill>
                  <a:schemeClr val="tx1"/>
                </a:solidFill>
                <a:latin typeface="Tahoma" pitchFamily="34" charset="0"/>
                <a:ea typeface="ＭＳ Ｐゴシック" pitchFamily="34" charset="-128"/>
              </a:defRPr>
            </a:lvl3pPr>
            <a:lvl4pPr marL="1600200" indent="-228600">
              <a:defRPr>
                <a:solidFill>
                  <a:schemeClr val="tx1"/>
                </a:solidFill>
                <a:latin typeface="Tahoma" pitchFamily="34" charset="0"/>
                <a:ea typeface="ＭＳ Ｐゴシック" pitchFamily="34" charset="-128"/>
              </a:defRPr>
            </a:lvl4pPr>
            <a:lvl5pPr marL="2057400" indent="-228600">
              <a:defRPr>
                <a:solidFill>
                  <a:schemeClr val="tx1"/>
                </a:solidFill>
                <a:latin typeface="Tahoma"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Tahoma"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Tahoma"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Tahoma"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Tahoma" pitchFamily="34" charset="0"/>
                <a:ea typeface="ＭＳ Ｐゴシック" pitchFamily="34" charset="-128"/>
              </a:defRPr>
            </a:lvl9pPr>
          </a:lstStyle>
          <a:p>
            <a:fld id="{CCDEC46F-038A-49D1-A488-76FCA5767BDF}" type="slidenum">
              <a:rPr lang="en-US" altLang="en-US">
                <a:latin typeface="Arial" pitchFamily="34" charset="0"/>
              </a:rPr>
              <a:pPr/>
              <a:t>33</a:t>
            </a:fld>
            <a:endParaRPr lang="en-US" altLang="en-US">
              <a:latin typeface="Arial" pitchFamily="34" charset="0"/>
            </a:endParaRPr>
          </a:p>
        </p:txBody>
      </p:sp>
      <p:sp>
        <p:nvSpPr>
          <p:cNvPr id="2" name="Footer Placeholder 1"/>
          <p:cNvSpPr>
            <a:spLocks noGrp="1"/>
          </p:cNvSpPr>
          <p:nvPr>
            <p:ph type="ftr" sz="quarter" idx="4"/>
          </p:nvPr>
        </p:nvSpPr>
        <p:spPr/>
        <p:txBody>
          <a:bodyPr/>
          <a:lstStyle/>
          <a:p>
            <a:pPr>
              <a:defRPr/>
            </a:pPr>
            <a:r>
              <a:rPr lang="en-US" dirty="0"/>
              <a:t>TLC-PCP www.learningcommunityus.com</a:t>
            </a:r>
          </a:p>
          <a:p>
            <a:pPr>
              <a:defRPr/>
            </a:pP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xfrm>
            <a:off x="-211138" y="304800"/>
            <a:ext cx="4740276" cy="2667000"/>
          </a:xfrm>
          <a:ln/>
        </p:spPr>
      </p:sp>
      <p:sp>
        <p:nvSpPr>
          <p:cNvPr id="30723" name="Notes Placeholder 2"/>
          <p:cNvSpPr>
            <a:spLocks noGrp="1"/>
          </p:cNvSpPr>
          <p:nvPr>
            <p:ph type="body" idx="1"/>
          </p:nvPr>
        </p:nvSpPr>
        <p:spPr>
          <a:xfrm>
            <a:off x="533400" y="3429001"/>
            <a:ext cx="5486400" cy="41144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lnSpc>
                <a:spcPct val="85000"/>
              </a:lnSpc>
              <a:spcBef>
                <a:spcPct val="0"/>
              </a:spcBef>
            </a:pPr>
            <a:r>
              <a:rPr lang="en-US" altLang="en-US" b="1" u="sng">
                <a:latin typeface="Arial" pitchFamily="34" charset="0"/>
              </a:rPr>
              <a:t>Purpose</a:t>
            </a:r>
            <a:r>
              <a:rPr lang="en-US" altLang="en-US" b="1">
                <a:latin typeface="Arial" pitchFamily="34" charset="0"/>
              </a:rPr>
              <a:t>:</a:t>
            </a:r>
          </a:p>
          <a:p>
            <a:pPr eaLnBrk="1" hangingPunct="1">
              <a:lnSpc>
                <a:spcPct val="85000"/>
              </a:lnSpc>
              <a:spcBef>
                <a:spcPct val="0"/>
              </a:spcBef>
              <a:buFont typeface="Wingdings" pitchFamily="2" charset="2"/>
              <a:buChar char="ü"/>
            </a:pPr>
            <a:r>
              <a:rPr lang="en-US" altLang="en-US">
                <a:latin typeface="Times New Roman" pitchFamily="18" charset="0"/>
                <a:cs typeface="Times New Roman" pitchFamily="18" charset="0"/>
              </a:rPr>
              <a:t>To define important for and help people see that that health and safety are complex issues, not just labels.</a:t>
            </a:r>
          </a:p>
          <a:p>
            <a:pPr eaLnBrk="1" hangingPunct="1">
              <a:lnSpc>
                <a:spcPct val="85000"/>
              </a:lnSpc>
              <a:spcBef>
                <a:spcPct val="0"/>
              </a:spcBef>
            </a:pPr>
            <a:endParaRPr lang="en-US" altLang="en-US" b="1" u="sng">
              <a:latin typeface="Arial" pitchFamily="34" charset="0"/>
            </a:endParaRPr>
          </a:p>
          <a:p>
            <a:pPr eaLnBrk="1" hangingPunct="1">
              <a:lnSpc>
                <a:spcPct val="85000"/>
              </a:lnSpc>
              <a:spcBef>
                <a:spcPct val="0"/>
              </a:spcBef>
            </a:pPr>
            <a:r>
              <a:rPr lang="en-US" altLang="en-US" b="1" u="sng">
                <a:latin typeface="Arial" pitchFamily="34" charset="0"/>
              </a:rPr>
              <a:t>SCRIPT</a:t>
            </a:r>
          </a:p>
          <a:p>
            <a:pPr eaLnBrk="1" hangingPunct="1">
              <a:lnSpc>
                <a:spcPct val="85000"/>
              </a:lnSpc>
              <a:spcBef>
                <a:spcPct val="0"/>
              </a:spcBef>
            </a:pPr>
            <a:endParaRPr lang="en-US" altLang="en-US">
              <a:latin typeface="Arial" pitchFamily="34" charset="0"/>
            </a:endParaRPr>
          </a:p>
          <a:p>
            <a:pPr eaLnBrk="1" hangingPunct="1">
              <a:lnSpc>
                <a:spcPct val="85000"/>
              </a:lnSpc>
              <a:spcBef>
                <a:spcPct val="0"/>
              </a:spcBef>
              <a:buFont typeface="Wingdings" pitchFamily="2" charset="2"/>
              <a:buNone/>
            </a:pPr>
            <a:r>
              <a:rPr lang="en-US" altLang="en-US">
                <a:latin typeface="Arial" pitchFamily="34" charset="0"/>
              </a:rPr>
              <a:t>Much of what is important for is already emphasized but the more nuanced parts are often omitted. </a:t>
            </a:r>
          </a:p>
          <a:p>
            <a:pPr eaLnBrk="1" hangingPunct="1">
              <a:lnSpc>
                <a:spcPct val="85000"/>
              </a:lnSpc>
              <a:spcBef>
                <a:spcPct val="0"/>
              </a:spcBef>
              <a:buFont typeface="Wingdings" pitchFamily="2" charset="2"/>
              <a:buNone/>
            </a:pPr>
            <a:r>
              <a:rPr lang="en-US" altLang="en-US" b="1" u="sng">
                <a:latin typeface="Arial" pitchFamily="34" charset="0"/>
              </a:rPr>
              <a:t>TIPS</a:t>
            </a:r>
            <a:r>
              <a:rPr lang="en-US" altLang="en-US" b="1">
                <a:latin typeface="Arial" pitchFamily="34" charset="0"/>
              </a:rPr>
              <a:t>:</a:t>
            </a:r>
          </a:p>
          <a:p>
            <a:pPr eaLnBrk="1" hangingPunct="1">
              <a:spcBef>
                <a:spcPct val="0"/>
              </a:spcBef>
              <a:buFont typeface="Wingdings" pitchFamily="2" charset="2"/>
              <a:buNone/>
            </a:pPr>
            <a:endParaRPr lang="en-US" altLang="en-US">
              <a:latin typeface="Arial" pitchFamily="34" charset="0"/>
            </a:endParaRPr>
          </a:p>
          <a:p>
            <a:pPr eaLnBrk="1" hangingPunct="1">
              <a:spcBef>
                <a:spcPct val="0"/>
              </a:spcBef>
              <a:buFont typeface="Wingdings" pitchFamily="2" charset="2"/>
              <a:buNone/>
            </a:pPr>
            <a:r>
              <a:rPr lang="en-US" altLang="en-US" b="1" u="sng">
                <a:latin typeface="Arial" pitchFamily="34" charset="0"/>
              </a:rPr>
              <a:t>TIME</a:t>
            </a:r>
            <a:r>
              <a:rPr lang="en-US" altLang="en-US" b="1">
                <a:latin typeface="Arial" pitchFamily="34" charset="0"/>
              </a:rPr>
              <a:t>: 1 minute</a:t>
            </a:r>
          </a:p>
          <a:p>
            <a:pPr eaLnBrk="1" hangingPunct="1">
              <a:spcBef>
                <a:spcPct val="0"/>
              </a:spcBef>
              <a:buFont typeface="Wingdings" pitchFamily="2" charset="2"/>
              <a:buNone/>
            </a:pPr>
            <a:endParaRPr lang="en-US" altLang="en-US" sz="1100" b="1">
              <a:latin typeface="Palatino Linotype" pitchFamily="18" charset="0"/>
            </a:endParaRPr>
          </a:p>
          <a:p>
            <a:pPr eaLnBrk="1" hangingPunct="1">
              <a:spcBef>
                <a:spcPct val="0"/>
              </a:spcBef>
              <a:buFont typeface="Wingdings" pitchFamily="2" charset="2"/>
              <a:buNone/>
            </a:pPr>
            <a:r>
              <a:rPr lang="en-US" altLang="en-US" sz="1100" b="1" u="sng">
                <a:latin typeface="Palatino Linotype" pitchFamily="18" charset="0"/>
              </a:rPr>
              <a:t>NOTES</a:t>
            </a:r>
            <a:r>
              <a:rPr lang="en-US" altLang="en-US" sz="1100" b="1">
                <a:latin typeface="Palatino Linotype" pitchFamily="18" charset="0"/>
              </a:rPr>
              <a:t>:</a:t>
            </a:r>
            <a:endParaRPr lang="en-US" altLang="en-US" sz="1100">
              <a:latin typeface="Palatino Linotype" pitchFamily="18" charset="0"/>
            </a:endParaRPr>
          </a:p>
          <a:p>
            <a:endParaRPr lang="en-US" altLang="en-US">
              <a:latin typeface="Arial" pitchFamily="34" charset="0"/>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ahoma" pitchFamily="34" charset="0"/>
                <a:ea typeface="ＭＳ Ｐゴシック" pitchFamily="34" charset="-128"/>
              </a:defRPr>
            </a:lvl1pPr>
            <a:lvl2pPr marL="742950" indent="-285750">
              <a:defRPr>
                <a:solidFill>
                  <a:schemeClr val="tx1"/>
                </a:solidFill>
                <a:latin typeface="Tahoma" pitchFamily="34" charset="0"/>
                <a:ea typeface="ＭＳ Ｐゴシック" pitchFamily="34" charset="-128"/>
              </a:defRPr>
            </a:lvl2pPr>
            <a:lvl3pPr marL="1143000" indent="-228600">
              <a:defRPr>
                <a:solidFill>
                  <a:schemeClr val="tx1"/>
                </a:solidFill>
                <a:latin typeface="Tahoma" pitchFamily="34" charset="0"/>
                <a:ea typeface="ＭＳ Ｐゴシック" pitchFamily="34" charset="-128"/>
              </a:defRPr>
            </a:lvl3pPr>
            <a:lvl4pPr marL="1600200" indent="-228600">
              <a:defRPr>
                <a:solidFill>
                  <a:schemeClr val="tx1"/>
                </a:solidFill>
                <a:latin typeface="Tahoma" pitchFamily="34" charset="0"/>
                <a:ea typeface="ＭＳ Ｐゴシック" pitchFamily="34" charset="-128"/>
              </a:defRPr>
            </a:lvl4pPr>
            <a:lvl5pPr marL="2057400" indent="-228600">
              <a:defRPr>
                <a:solidFill>
                  <a:schemeClr val="tx1"/>
                </a:solidFill>
                <a:latin typeface="Tahoma"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Tahoma"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Tahoma"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Tahoma"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Tahoma" pitchFamily="34" charset="0"/>
                <a:ea typeface="ＭＳ Ｐゴシック" pitchFamily="34" charset="-128"/>
              </a:defRPr>
            </a:lvl9pPr>
          </a:lstStyle>
          <a:p>
            <a:fld id="{7C33B027-7CE1-4ACF-A69B-F22DD23D664E}" type="slidenum">
              <a:rPr lang="en-US" altLang="en-US">
                <a:latin typeface="Arial" pitchFamily="34" charset="0"/>
              </a:rPr>
              <a:pPr/>
              <a:t>34</a:t>
            </a:fld>
            <a:endParaRPr lang="en-US" altLang="en-US">
              <a:latin typeface="Arial" pitchFamily="34" charset="0"/>
            </a:endParaRPr>
          </a:p>
        </p:txBody>
      </p:sp>
      <p:sp>
        <p:nvSpPr>
          <p:cNvPr id="2" name="Footer Placeholder 1"/>
          <p:cNvSpPr>
            <a:spLocks noGrp="1"/>
          </p:cNvSpPr>
          <p:nvPr>
            <p:ph type="ftr" sz="quarter" idx="4"/>
          </p:nvPr>
        </p:nvSpPr>
        <p:spPr/>
        <p:txBody>
          <a:bodyPr/>
          <a:lstStyle/>
          <a:p>
            <a:pPr>
              <a:defRPr/>
            </a:pPr>
            <a:r>
              <a:rPr lang="en-US" dirty="0"/>
              <a:t>TLC-PCP www.learningcommunityus.com</a:t>
            </a:r>
          </a:p>
          <a:p>
            <a:pPr>
              <a:defRPr/>
            </a:pP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a:t>
            </a:r>
          </a:p>
          <a:p>
            <a:endParaRPr lang="en-US" dirty="0"/>
          </a:p>
          <a:p>
            <a:r>
              <a:rPr lang="en-US" dirty="0"/>
              <a:t>About the process rather than the outcomes.  Process of the person being able to speak up, recruit their support network to aid in creating new contexts over time .</a:t>
            </a:r>
          </a:p>
          <a:p>
            <a:r>
              <a:rPr lang="en-US" dirty="0"/>
              <a:t>Process of completing the plan.  The process is individualized and can range in intensity from simple improvements to quality of life or intense transition plans or when quality of life is low.</a:t>
            </a:r>
          </a:p>
        </p:txBody>
      </p:sp>
      <p:sp>
        <p:nvSpPr>
          <p:cNvPr id="4" name="Slide Number Placeholder 3"/>
          <p:cNvSpPr>
            <a:spLocks noGrp="1"/>
          </p:cNvSpPr>
          <p:nvPr>
            <p:ph type="sldNum" sz="quarter" idx="10"/>
          </p:nvPr>
        </p:nvSpPr>
        <p:spPr/>
        <p:txBody>
          <a:bodyPr/>
          <a:lstStyle/>
          <a:p>
            <a:fld id="{E0ED6968-BDF6-1E44-B063-4ED5715B0E18}" type="slidenum">
              <a:rPr lang="en-US" smtClean="0"/>
              <a:t>35</a:t>
            </a:fld>
            <a:endParaRPr lang="en-US"/>
          </a:p>
        </p:txBody>
      </p:sp>
    </p:spTree>
    <p:extLst>
      <p:ext uri="{BB962C8B-B14F-4D97-AF65-F5344CB8AC3E}">
        <p14:creationId xmlns:p14="http://schemas.microsoft.com/office/powerpoint/2010/main" val="16307693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Lots of different methods of person centered planning they all have common elements may have different purposes</a:t>
            </a:r>
          </a:p>
        </p:txBody>
      </p:sp>
      <p:sp>
        <p:nvSpPr>
          <p:cNvPr id="4" name="Slide Number Placeholder 3"/>
          <p:cNvSpPr>
            <a:spLocks noGrp="1"/>
          </p:cNvSpPr>
          <p:nvPr>
            <p:ph type="sldNum" sz="quarter" idx="10"/>
          </p:nvPr>
        </p:nvSpPr>
        <p:spPr/>
        <p:txBody>
          <a:bodyPr/>
          <a:lstStyle/>
          <a:p>
            <a:fld id="{E0ED6968-BDF6-1E44-B063-4ED5715B0E18}" type="slidenum">
              <a:rPr lang="en-US" smtClean="0"/>
              <a:t>36</a:t>
            </a:fld>
            <a:endParaRPr lang="en-US"/>
          </a:p>
        </p:txBody>
      </p:sp>
    </p:spTree>
    <p:extLst>
      <p:ext uri="{BB962C8B-B14F-4D97-AF65-F5344CB8AC3E}">
        <p14:creationId xmlns:p14="http://schemas.microsoft.com/office/powerpoint/2010/main" val="16443618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96350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Conceives of challenging behavior as an adaptive strategy that is the result of:</a:t>
            </a:r>
          </a:p>
          <a:p>
            <a:r>
              <a:rPr lang="en-US" dirty="0"/>
              <a:t>–Factors within the client –Factors within the environment</a:t>
            </a:r>
          </a:p>
          <a:p>
            <a:r>
              <a:rPr lang="en-US" dirty="0"/>
              <a:t>–An interaction between factors within the client and the environment</a:t>
            </a:r>
          </a:p>
        </p:txBody>
      </p:sp>
      <p:sp>
        <p:nvSpPr>
          <p:cNvPr id="4" name="Slide Number Placeholder 3"/>
          <p:cNvSpPr>
            <a:spLocks noGrp="1"/>
          </p:cNvSpPr>
          <p:nvPr>
            <p:ph type="sldNum" sz="quarter" idx="10"/>
          </p:nvPr>
        </p:nvSpPr>
        <p:spPr/>
        <p:txBody>
          <a:bodyPr/>
          <a:lstStyle/>
          <a:p>
            <a:fld id="{327500D4-E579-49A5-9F31-4E0B897AF163}" type="slidenum">
              <a:rPr lang="en-US" smtClean="0"/>
              <a:t>51</a:t>
            </a:fld>
            <a:endParaRPr lang="en-US"/>
          </a:p>
        </p:txBody>
      </p:sp>
    </p:spTree>
    <p:extLst>
      <p:ext uri="{BB962C8B-B14F-4D97-AF65-F5344CB8AC3E}">
        <p14:creationId xmlns:p14="http://schemas.microsoft.com/office/powerpoint/2010/main" val="16674026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7500D4-E579-49A5-9F31-4E0B897AF163}" type="slidenum">
              <a:rPr lang="en-US" smtClean="0"/>
              <a:t>53</a:t>
            </a:fld>
            <a:endParaRPr lang="en-US"/>
          </a:p>
        </p:txBody>
      </p:sp>
    </p:spTree>
    <p:extLst>
      <p:ext uri="{BB962C8B-B14F-4D97-AF65-F5344CB8AC3E}">
        <p14:creationId xmlns:p14="http://schemas.microsoft.com/office/powerpoint/2010/main" val="32958039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7500D4-E579-49A5-9F31-4E0B897AF163}" type="slidenum">
              <a:rPr lang="en-US" smtClean="0"/>
              <a:t>56</a:t>
            </a:fld>
            <a:endParaRPr lang="en-US"/>
          </a:p>
        </p:txBody>
      </p:sp>
    </p:spTree>
    <p:extLst>
      <p:ext uri="{BB962C8B-B14F-4D97-AF65-F5344CB8AC3E}">
        <p14:creationId xmlns:p14="http://schemas.microsoft.com/office/powerpoint/2010/main" val="18442100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919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5F697D-DC3A-C846-AD39-14FEF0AD8BBC}" type="slidenum">
              <a:rPr lang="en-US" smtClean="0"/>
              <a:t>5</a:t>
            </a:fld>
            <a:endParaRPr lang="en-US"/>
          </a:p>
        </p:txBody>
      </p:sp>
    </p:spTree>
    <p:extLst>
      <p:ext uri="{BB962C8B-B14F-4D97-AF65-F5344CB8AC3E}">
        <p14:creationId xmlns:p14="http://schemas.microsoft.com/office/powerpoint/2010/main" val="13855333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7500D4-E579-49A5-9F31-4E0B897AF163}" type="slidenum">
              <a:rPr lang="en-US" smtClean="0"/>
              <a:t>63</a:t>
            </a:fld>
            <a:endParaRPr lang="en-US"/>
          </a:p>
        </p:txBody>
      </p:sp>
    </p:spTree>
    <p:extLst>
      <p:ext uri="{BB962C8B-B14F-4D97-AF65-F5344CB8AC3E}">
        <p14:creationId xmlns:p14="http://schemas.microsoft.com/office/powerpoint/2010/main" val="28298721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latin typeface="Calibri"/>
                <a:cs typeface="Calibri"/>
              </a:rPr>
              <a:t>You may remember this behavior pathway from our last meeting. Can anyone remind us what a setting event is?  The slow trigger to behavior.  Things that set the occasion for the behavior to occur.  These might include things like being tired, hungry, missing medication.  Other examples? Antecedent?  The stimulus the occurs immediately prior to the target behavior or challenging behavior</a:t>
            </a:r>
            <a:endParaRPr lang="en-US" dirty="0"/>
          </a:p>
          <a:p>
            <a:r>
              <a:rPr lang="en-US" dirty="0">
                <a:latin typeface="Calibri"/>
                <a:cs typeface="Calibri"/>
              </a:rPr>
              <a:t>Consequence?   The stimulus that occurs immediately following the target or challenging behavior </a:t>
            </a:r>
            <a:endParaRPr lang="en-US">
              <a:latin typeface="Arial"/>
              <a:cs typeface="Arial"/>
            </a:endParaRPr>
          </a:p>
          <a:p>
            <a:r>
              <a:rPr lang="en-US" dirty="0">
                <a:latin typeface="Calibri"/>
                <a:cs typeface="Calibri"/>
              </a:rPr>
              <a:t>What are the functions of behavior?  Obtain or Escape-&gt; tangible, social, sensory</a:t>
            </a:r>
            <a:endParaRPr lang="en-US" dirty="0">
              <a:cs typeface="Arial"/>
            </a:endParaRPr>
          </a:p>
        </p:txBody>
      </p:sp>
      <p:sp>
        <p:nvSpPr>
          <p:cNvPr id="4" name="Slide Number Placeholder 3"/>
          <p:cNvSpPr>
            <a:spLocks noGrp="1"/>
          </p:cNvSpPr>
          <p:nvPr>
            <p:ph type="sldNum" sz="quarter" idx="10"/>
          </p:nvPr>
        </p:nvSpPr>
        <p:spPr/>
        <p:txBody>
          <a:bodyPr/>
          <a:lstStyle/>
          <a:p>
            <a:fld id="{2CF6510A-8E1B-4A72-8781-127077B56E94}" type="slidenum">
              <a:rPr lang="en-US" altLang="en-US"/>
              <a:pPr/>
              <a:t>64</a:t>
            </a:fld>
            <a:endParaRPr lang="en-US" altLang="en-US"/>
          </a:p>
        </p:txBody>
      </p:sp>
    </p:spTree>
    <p:extLst>
      <p:ext uri="{BB962C8B-B14F-4D97-AF65-F5344CB8AC3E}">
        <p14:creationId xmlns:p14="http://schemas.microsoft.com/office/powerpoint/2010/main" val="32230421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65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394352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F2409BDF-743A-FB96-A138-5F0282539D3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04D685B-EDC8-0240-BC39-7D4CF17F3691}" type="slidenum">
              <a:rPr lang="en-US" altLang="en-US" sz="1200"/>
              <a:pPr/>
              <a:t>66</a:t>
            </a:fld>
            <a:endParaRPr lang="en-US" altLang="en-US" sz="1200"/>
          </a:p>
        </p:txBody>
      </p:sp>
      <p:sp>
        <p:nvSpPr>
          <p:cNvPr id="17410" name="Rectangle 2">
            <a:extLst>
              <a:ext uri="{FF2B5EF4-FFF2-40B4-BE49-F238E27FC236}">
                <a16:creationId xmlns:a16="http://schemas.microsoft.com/office/drawing/2014/main" id="{1A720EFC-7F4B-6346-2C0E-68D86076A0FD}"/>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E627D2E0-C3DE-DF35-249A-34D6E764B2B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a:extLst>
              <a:ext uri="{FF2B5EF4-FFF2-40B4-BE49-F238E27FC236}">
                <a16:creationId xmlns:a16="http://schemas.microsoft.com/office/drawing/2014/main" id="{A6896934-66EA-2AF2-A726-4BC9CEE77F8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ACC0F5F-A562-0B49-9912-024E935491EA}" type="slidenum">
              <a:rPr lang="en-US" altLang="en-US" sz="1200"/>
              <a:pPr/>
              <a:t>67</a:t>
            </a:fld>
            <a:endParaRPr lang="en-US" altLang="en-US" sz="1200"/>
          </a:p>
        </p:txBody>
      </p:sp>
      <p:sp>
        <p:nvSpPr>
          <p:cNvPr id="19458" name="Rectangle 2">
            <a:extLst>
              <a:ext uri="{FF2B5EF4-FFF2-40B4-BE49-F238E27FC236}">
                <a16:creationId xmlns:a16="http://schemas.microsoft.com/office/drawing/2014/main" id="{689E95D1-68BB-FD0F-451D-C846FE2FDC13}"/>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E6CDE54E-E3B3-1EE3-8E6A-BCE99831A7D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a:extLst>
              <a:ext uri="{FF2B5EF4-FFF2-40B4-BE49-F238E27FC236}">
                <a16:creationId xmlns:a16="http://schemas.microsoft.com/office/drawing/2014/main" id="{02BB6604-4BB5-E13E-D24F-39D09A9847A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EA69F0A-2788-8544-874F-5CEB2E2D79FD}" type="slidenum">
              <a:rPr lang="en-US" altLang="en-US" sz="1200"/>
              <a:pPr/>
              <a:t>68</a:t>
            </a:fld>
            <a:endParaRPr lang="en-US" altLang="en-US" sz="1200"/>
          </a:p>
        </p:txBody>
      </p:sp>
      <p:sp>
        <p:nvSpPr>
          <p:cNvPr id="21506" name="Rectangle 2">
            <a:extLst>
              <a:ext uri="{FF2B5EF4-FFF2-40B4-BE49-F238E27FC236}">
                <a16:creationId xmlns:a16="http://schemas.microsoft.com/office/drawing/2014/main" id="{9C8BBE4C-69B0-AF56-B290-C1A9BD1FDD9A}"/>
              </a:ext>
            </a:extLst>
          </p:cNvPr>
          <p:cNvSpPr>
            <a:spLocks noGrp="1" noRot="1" noChangeAspect="1" noChangeArrowheads="1" noTextEdit="1"/>
          </p:cNvSpPr>
          <p:nvPr>
            <p:ph type="sldImg"/>
          </p:nvPr>
        </p:nvSpPr>
        <p:spPr>
          <a:ln/>
        </p:spPr>
      </p:sp>
      <p:sp>
        <p:nvSpPr>
          <p:cNvPr id="21507" name="Rectangle 3">
            <a:extLst>
              <a:ext uri="{FF2B5EF4-FFF2-40B4-BE49-F238E27FC236}">
                <a16:creationId xmlns:a16="http://schemas.microsoft.com/office/drawing/2014/main" id="{04B6E5B2-FF4A-735D-DA19-5A7F4792703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a:extLst>
              <a:ext uri="{FF2B5EF4-FFF2-40B4-BE49-F238E27FC236}">
                <a16:creationId xmlns:a16="http://schemas.microsoft.com/office/drawing/2014/main" id="{6085757C-BF89-0BD1-633C-223073B0EAA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6E4A9E0-A103-2447-A61B-CED4446A143B}" type="slidenum">
              <a:rPr lang="en-US" altLang="en-US" sz="1200"/>
              <a:pPr/>
              <a:t>71</a:t>
            </a:fld>
            <a:endParaRPr lang="en-US" altLang="en-US" sz="1200"/>
          </a:p>
        </p:txBody>
      </p:sp>
      <p:sp>
        <p:nvSpPr>
          <p:cNvPr id="27650" name="Rectangle 2">
            <a:extLst>
              <a:ext uri="{FF2B5EF4-FFF2-40B4-BE49-F238E27FC236}">
                <a16:creationId xmlns:a16="http://schemas.microsoft.com/office/drawing/2014/main" id="{ED3A0BE4-F26A-42CF-0E7D-2DCB54F5CD9F}"/>
              </a:ext>
            </a:extLst>
          </p:cNvPr>
          <p:cNvSpPr>
            <a:spLocks noGrp="1" noRot="1" noChangeAspect="1" noChangeArrowheads="1" noTextEdit="1"/>
          </p:cNvSpPr>
          <p:nvPr>
            <p:ph type="sldImg"/>
          </p:nvPr>
        </p:nvSpPr>
        <p:spPr>
          <a:ln/>
        </p:spPr>
      </p:sp>
      <p:sp>
        <p:nvSpPr>
          <p:cNvPr id="27651" name="Rectangle 3">
            <a:extLst>
              <a:ext uri="{FF2B5EF4-FFF2-40B4-BE49-F238E27FC236}">
                <a16:creationId xmlns:a16="http://schemas.microsoft.com/office/drawing/2014/main" id="{57E52C81-6E41-7ED1-6895-DD9CE9CEA69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2795A7A0-9646-B2BB-3804-7896CD7269B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E40B517-5068-7F49-A21D-C29B77C149AC}" type="slidenum">
              <a:rPr lang="en-US" altLang="en-US" sz="1200"/>
              <a:pPr/>
              <a:t>81</a:t>
            </a:fld>
            <a:endParaRPr lang="en-US" altLang="en-US" sz="1200"/>
          </a:p>
        </p:txBody>
      </p:sp>
      <p:sp>
        <p:nvSpPr>
          <p:cNvPr id="48130" name="Rectangle 2">
            <a:extLst>
              <a:ext uri="{FF2B5EF4-FFF2-40B4-BE49-F238E27FC236}">
                <a16:creationId xmlns:a16="http://schemas.microsoft.com/office/drawing/2014/main" id="{6C67E098-F9F9-800D-3A77-2E1140AB982C}"/>
              </a:ext>
            </a:extLst>
          </p:cNvPr>
          <p:cNvSpPr>
            <a:spLocks noGrp="1" noRot="1" noChangeAspect="1" noChangeArrowheads="1" noTextEdit="1"/>
          </p:cNvSpPr>
          <p:nvPr>
            <p:ph type="sldImg"/>
          </p:nvPr>
        </p:nvSpPr>
        <p:spPr>
          <a:ln/>
        </p:spPr>
      </p:sp>
      <p:sp>
        <p:nvSpPr>
          <p:cNvPr id="48131" name="Rectangle 3">
            <a:extLst>
              <a:ext uri="{FF2B5EF4-FFF2-40B4-BE49-F238E27FC236}">
                <a16:creationId xmlns:a16="http://schemas.microsoft.com/office/drawing/2014/main" id="{7389B6FA-EDBB-0D60-2148-9CC3FAB4983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61FCEBBC-3B90-B414-6872-4AB403134F0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03FBC01-3DA1-C547-82FB-3D76374F2FE9}" type="slidenum">
              <a:rPr lang="en-US" altLang="en-US" sz="1200"/>
              <a:pPr/>
              <a:t>85</a:t>
            </a:fld>
            <a:endParaRPr lang="en-US" altLang="en-US" sz="1200"/>
          </a:p>
        </p:txBody>
      </p:sp>
      <p:sp>
        <p:nvSpPr>
          <p:cNvPr id="54274" name="Rectangle 2">
            <a:extLst>
              <a:ext uri="{FF2B5EF4-FFF2-40B4-BE49-F238E27FC236}">
                <a16:creationId xmlns:a16="http://schemas.microsoft.com/office/drawing/2014/main" id="{87DFFC25-22F3-31C9-BCF5-75B4E77DC173}"/>
              </a:ext>
            </a:extLst>
          </p:cNvPr>
          <p:cNvSpPr>
            <a:spLocks noGrp="1" noRot="1" noChangeAspect="1" noChangeArrowheads="1" noTextEdit="1"/>
          </p:cNvSpPr>
          <p:nvPr>
            <p:ph type="sldImg"/>
          </p:nvPr>
        </p:nvSpPr>
        <p:spPr>
          <a:ln/>
        </p:spPr>
      </p:sp>
      <p:sp>
        <p:nvSpPr>
          <p:cNvPr id="54275" name="Rectangle 3">
            <a:extLst>
              <a:ext uri="{FF2B5EF4-FFF2-40B4-BE49-F238E27FC236}">
                <a16:creationId xmlns:a16="http://schemas.microsoft.com/office/drawing/2014/main" id="{8C6D8E66-3A6C-C1AF-DA09-89FF261709E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a:extLst>
              <a:ext uri="{FF2B5EF4-FFF2-40B4-BE49-F238E27FC236}">
                <a16:creationId xmlns:a16="http://schemas.microsoft.com/office/drawing/2014/main" id="{77AA5FC5-5EA7-45C6-2C0A-790A29C6B9D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4FCB106-A895-4C48-868C-80430E52FF66}" type="slidenum">
              <a:rPr lang="en-US" altLang="en-US" sz="1200"/>
              <a:pPr/>
              <a:t>86</a:t>
            </a:fld>
            <a:endParaRPr lang="en-US" altLang="en-US" sz="1200"/>
          </a:p>
        </p:txBody>
      </p:sp>
      <p:sp>
        <p:nvSpPr>
          <p:cNvPr id="56322" name="Rectangle 2">
            <a:extLst>
              <a:ext uri="{FF2B5EF4-FFF2-40B4-BE49-F238E27FC236}">
                <a16:creationId xmlns:a16="http://schemas.microsoft.com/office/drawing/2014/main" id="{153703A2-3531-B0C2-D9E9-1CF3A0AD0B45}"/>
              </a:ext>
            </a:extLst>
          </p:cNvPr>
          <p:cNvSpPr>
            <a:spLocks noGrp="1" noRot="1" noChangeAspect="1" noChangeArrowheads="1" noTextEdit="1"/>
          </p:cNvSpPr>
          <p:nvPr>
            <p:ph type="sldImg"/>
          </p:nvPr>
        </p:nvSpPr>
        <p:spPr>
          <a:ln/>
        </p:spPr>
      </p:sp>
      <p:sp>
        <p:nvSpPr>
          <p:cNvPr id="56323" name="Rectangle 3">
            <a:extLst>
              <a:ext uri="{FF2B5EF4-FFF2-40B4-BE49-F238E27FC236}">
                <a16:creationId xmlns:a16="http://schemas.microsoft.com/office/drawing/2014/main" id="{8B108310-E3EF-1B3E-B9A3-DCA8AC6E476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ea typeface="ＭＳ Ｐゴシック" charset="0"/>
              </a:defRPr>
            </a:lvl1pPr>
            <a:lvl2pPr marL="724451" indent="-278635" eaLnBrk="0" hangingPunct="0">
              <a:defRPr>
                <a:solidFill>
                  <a:schemeClr val="tx1"/>
                </a:solidFill>
                <a:latin typeface="Arial" charset="0"/>
                <a:ea typeface="ＭＳ Ｐゴシック" charset="0"/>
              </a:defRPr>
            </a:lvl2pPr>
            <a:lvl3pPr marL="1114539" indent="-222908" eaLnBrk="0" hangingPunct="0">
              <a:defRPr>
                <a:solidFill>
                  <a:schemeClr val="tx1"/>
                </a:solidFill>
                <a:latin typeface="Arial" charset="0"/>
                <a:ea typeface="ＭＳ Ｐゴシック" charset="0"/>
              </a:defRPr>
            </a:lvl3pPr>
            <a:lvl4pPr marL="1560355" indent="-222908" eaLnBrk="0" hangingPunct="0">
              <a:defRPr>
                <a:solidFill>
                  <a:schemeClr val="tx1"/>
                </a:solidFill>
                <a:latin typeface="Arial" charset="0"/>
                <a:ea typeface="ＭＳ Ｐゴシック" charset="0"/>
              </a:defRPr>
            </a:lvl4pPr>
            <a:lvl5pPr marL="2006171" indent="-222908" eaLnBrk="0" hangingPunct="0">
              <a:defRPr>
                <a:solidFill>
                  <a:schemeClr val="tx1"/>
                </a:solidFill>
                <a:latin typeface="Arial" charset="0"/>
                <a:ea typeface="ＭＳ Ｐゴシック" charset="0"/>
              </a:defRPr>
            </a:lvl5pPr>
            <a:lvl6pPr marL="2451986" indent="-222908" eaLnBrk="0" fontAlgn="base" hangingPunct="0">
              <a:spcBef>
                <a:spcPct val="0"/>
              </a:spcBef>
              <a:spcAft>
                <a:spcPct val="0"/>
              </a:spcAft>
              <a:defRPr>
                <a:solidFill>
                  <a:schemeClr val="tx1"/>
                </a:solidFill>
                <a:latin typeface="Arial" charset="0"/>
                <a:ea typeface="ＭＳ Ｐゴシック" charset="0"/>
              </a:defRPr>
            </a:lvl6pPr>
            <a:lvl7pPr marL="2897802" indent="-222908" eaLnBrk="0" fontAlgn="base" hangingPunct="0">
              <a:spcBef>
                <a:spcPct val="0"/>
              </a:spcBef>
              <a:spcAft>
                <a:spcPct val="0"/>
              </a:spcAft>
              <a:defRPr>
                <a:solidFill>
                  <a:schemeClr val="tx1"/>
                </a:solidFill>
                <a:latin typeface="Arial" charset="0"/>
                <a:ea typeface="ＭＳ Ｐゴシック" charset="0"/>
              </a:defRPr>
            </a:lvl7pPr>
            <a:lvl8pPr marL="3343618" indent="-222908" eaLnBrk="0" fontAlgn="base" hangingPunct="0">
              <a:spcBef>
                <a:spcPct val="0"/>
              </a:spcBef>
              <a:spcAft>
                <a:spcPct val="0"/>
              </a:spcAft>
              <a:defRPr>
                <a:solidFill>
                  <a:schemeClr val="tx1"/>
                </a:solidFill>
                <a:latin typeface="Arial" charset="0"/>
                <a:ea typeface="ＭＳ Ｐゴシック" charset="0"/>
              </a:defRPr>
            </a:lvl8pPr>
            <a:lvl9pPr marL="3789434" indent="-222908"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42A14F58-5A2A-D548-A51C-F34085E534C1}" type="slidenum">
              <a:rPr lang="en-US"/>
              <a:pPr eaLnBrk="1" hangingPunct="1"/>
              <a:t>6</a:t>
            </a:fld>
            <a:endParaRPr lang="en-US" dirty="0"/>
          </a:p>
        </p:txBody>
      </p:sp>
      <p:sp>
        <p:nvSpPr>
          <p:cNvPr id="100355" name="Rectangle 7"/>
          <p:cNvSpPr txBox="1">
            <a:spLocks noGrp="1" noChangeArrowheads="1"/>
          </p:cNvSpPr>
          <p:nvPr/>
        </p:nvSpPr>
        <p:spPr bwMode="auto">
          <a:xfrm>
            <a:off x="3885120" y="8684784"/>
            <a:ext cx="2971336" cy="457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8" tIns="45714" rIns="91428" bIns="45714"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3CC0C826-0C45-884F-89C9-CAF34F4E6187}" type="slidenum">
              <a:rPr lang="en-US" sz="1200">
                <a:latin typeface="Calibri" charset="0"/>
              </a:rPr>
              <a:pPr algn="r" eaLnBrk="1" hangingPunct="1"/>
              <a:t>6</a:t>
            </a:fld>
            <a:endParaRPr lang="en-US" sz="1200" dirty="0">
              <a:latin typeface="Calibri" charset="0"/>
            </a:endParaRPr>
          </a:p>
        </p:txBody>
      </p:sp>
      <p:sp>
        <p:nvSpPr>
          <p:cNvPr id="100356" name="Rectangle 2"/>
          <p:cNvSpPr>
            <a:spLocks noGrp="1" noRot="1" noChangeAspect="1" noChangeArrowheads="1" noTextEdit="1"/>
          </p:cNvSpPr>
          <p:nvPr>
            <p:ph type="sldImg"/>
          </p:nvPr>
        </p:nvSpPr>
        <p:spPr>
          <a:xfrm>
            <a:off x="379413" y="684213"/>
            <a:ext cx="6097587" cy="3430587"/>
          </a:xfrm>
          <a:ln/>
        </p:spPr>
      </p:sp>
      <p:sp>
        <p:nvSpPr>
          <p:cNvPr id="100357" name="Rectangle 3"/>
          <p:cNvSpPr>
            <a:spLocks noGrp="1" noChangeArrowheads="1"/>
          </p:cNvSpPr>
          <p:nvPr>
            <p:ph type="body" idx="1"/>
          </p:nvPr>
        </p:nvSpPr>
        <p:spPr>
          <a:xfrm>
            <a:off x="912240" y="4343943"/>
            <a:ext cx="5033521" cy="4115886"/>
          </a:xfrm>
          <a:noFill/>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139700" indent="0" eaLnBrk="1" hangingPunct="1">
              <a:spcBef>
                <a:spcPct val="0"/>
              </a:spcBef>
              <a:buNone/>
            </a:pPr>
            <a:endParaRPr lang="en-US" baseline="0" dirty="0">
              <a:solidFill>
                <a:srgbClr val="C00000"/>
              </a:solidFill>
              <a:latin typeface="Arial" charset="0"/>
            </a:endParaRPr>
          </a:p>
          <a:p>
            <a:pPr eaLnBrk="1" hangingPunct="1">
              <a:spcBef>
                <a:spcPct val="0"/>
              </a:spcBef>
            </a:pPr>
            <a:r>
              <a:rPr lang="en-US" baseline="0" dirty="0">
                <a:solidFill>
                  <a:srgbClr val="C00000"/>
                </a:solidFill>
                <a:latin typeface="Arial" charset="0"/>
              </a:rPr>
              <a:t>The tiered model can be applied to both PCP and PBS. There are many similarities on how this is done. </a:t>
            </a:r>
          </a:p>
          <a:p>
            <a:pPr eaLnBrk="1" hangingPunct="1">
              <a:spcBef>
                <a:spcPct val="0"/>
              </a:spcBef>
            </a:pPr>
            <a:endParaRPr lang="en-US" baseline="0" dirty="0">
              <a:solidFill>
                <a:srgbClr val="C00000"/>
              </a:solidFill>
              <a:latin typeface="Arial" charset="0"/>
            </a:endParaRPr>
          </a:p>
          <a:p>
            <a:pPr eaLnBrk="1" hangingPunct="1">
              <a:spcBef>
                <a:spcPct val="0"/>
              </a:spcBef>
            </a:pPr>
            <a:r>
              <a:rPr lang="en-US" baseline="0" dirty="0">
                <a:solidFill>
                  <a:srgbClr val="C00000"/>
                </a:solidFill>
                <a:latin typeface="Arial" charset="0"/>
              </a:rPr>
              <a:t>At the Universal level, this includes all people (DSPs, people being supported, etc) within an organization. This level is preventative (it is promoting and teaching these behaviors/incorporating these person centered values for everyone, and in how the organization functions as a whole). The universal level is also about having a high quality experience for everyone. In PBS the Universal may include practices like teaching and reinforcing social skills and data based decisions, promoting, teaching, and reinforcing communication for everyone. Likewise, at the universal stage everyone is engaging and promoting person centered thinking, encouraging self expression, providing meaningful integrated participation in the community (** note, you could also list some specific practices different organizations are doing at this level, or ask them if there are practices that sound familiar here that they might have an example of how they are doing this). </a:t>
            </a:r>
          </a:p>
          <a:p>
            <a:pPr eaLnBrk="1" hangingPunct="1">
              <a:spcBef>
                <a:spcPct val="0"/>
              </a:spcBef>
            </a:pPr>
            <a:endParaRPr lang="en-US" baseline="0" dirty="0">
              <a:solidFill>
                <a:srgbClr val="C00000"/>
              </a:solidFill>
              <a:latin typeface="Arial" charset="0"/>
            </a:endParaRPr>
          </a:p>
          <a:p>
            <a:pPr eaLnBrk="1" hangingPunct="1">
              <a:spcBef>
                <a:spcPct val="0"/>
              </a:spcBef>
            </a:pPr>
            <a:r>
              <a:rPr lang="en-US" baseline="0" dirty="0">
                <a:solidFill>
                  <a:srgbClr val="C00000"/>
                </a:solidFill>
                <a:latin typeface="Arial" charset="0"/>
              </a:rPr>
              <a:t>As people require more support and move up the levels of the tiered model (into the secondary and tertiary levels) it is important to remember that they still receive all this good stuff going on in the universal level. In that way you can think of a tiered model less as separate sections, and more as layers. Meaning that if people require additional support at higher tiers, they get the support at that higher tier IN ADDITION TO NOT INSTEAD of the universal practices. </a:t>
            </a:r>
          </a:p>
          <a:p>
            <a:pPr eaLnBrk="1" hangingPunct="1">
              <a:spcBef>
                <a:spcPct val="0"/>
              </a:spcBef>
            </a:pPr>
            <a:endParaRPr lang="en-US" baseline="0" dirty="0">
              <a:solidFill>
                <a:srgbClr val="C00000"/>
              </a:solidFill>
              <a:latin typeface="Arial" charset="0"/>
            </a:endParaRPr>
          </a:p>
          <a:p>
            <a:pPr eaLnBrk="1" hangingPunct="1">
              <a:spcBef>
                <a:spcPct val="0"/>
              </a:spcBef>
            </a:pPr>
            <a:r>
              <a:rPr lang="en-US" baseline="0" dirty="0">
                <a:solidFill>
                  <a:srgbClr val="C00000"/>
                </a:solidFill>
                <a:latin typeface="Arial" charset="0"/>
              </a:rPr>
              <a:t>(THEN DESCRIBE SECONDARY AND TERITIARY IN A SIMIALR WAY). </a:t>
            </a:r>
          </a:p>
          <a:p>
            <a:pPr eaLnBrk="1" hangingPunct="1">
              <a:spcBef>
                <a:spcPct val="0"/>
              </a:spcBef>
            </a:pPr>
            <a:endParaRPr lang="en-US" baseline="0" dirty="0">
              <a:solidFill>
                <a:srgbClr val="C00000"/>
              </a:solidFill>
              <a:latin typeface="Arial" charset="0"/>
            </a:endParaRPr>
          </a:p>
          <a:p>
            <a:pPr eaLnBrk="1" hangingPunct="1">
              <a:spcBef>
                <a:spcPct val="0"/>
              </a:spcBef>
            </a:pPr>
            <a:endParaRPr lang="en-US" dirty="0">
              <a:solidFill>
                <a:srgbClr val="C00000"/>
              </a:solidFill>
              <a:latin typeface="Arial" charset="0"/>
            </a:endParaRPr>
          </a:p>
        </p:txBody>
      </p:sp>
    </p:spTree>
    <p:extLst>
      <p:ext uri="{BB962C8B-B14F-4D97-AF65-F5344CB8AC3E}">
        <p14:creationId xmlns:p14="http://schemas.microsoft.com/office/powerpoint/2010/main" val="23628848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a:extLst>
              <a:ext uri="{FF2B5EF4-FFF2-40B4-BE49-F238E27FC236}">
                <a16:creationId xmlns:a16="http://schemas.microsoft.com/office/drawing/2014/main" id="{923FA360-FE05-492E-CE49-D3AAB3D818B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3F87338-0F43-5A46-B44B-4A973360231B}" type="slidenum">
              <a:rPr lang="en-US" altLang="en-US" sz="1200"/>
              <a:pPr/>
              <a:t>87</a:t>
            </a:fld>
            <a:endParaRPr lang="en-US" altLang="en-US" sz="1200"/>
          </a:p>
        </p:txBody>
      </p:sp>
      <p:sp>
        <p:nvSpPr>
          <p:cNvPr id="58370" name="Rectangle 2">
            <a:extLst>
              <a:ext uri="{FF2B5EF4-FFF2-40B4-BE49-F238E27FC236}">
                <a16:creationId xmlns:a16="http://schemas.microsoft.com/office/drawing/2014/main" id="{1B455E97-630F-5D33-331B-BEEA6263677C}"/>
              </a:ext>
            </a:extLst>
          </p:cNvPr>
          <p:cNvSpPr>
            <a:spLocks noGrp="1" noRot="1" noChangeAspect="1" noChangeArrowheads="1" noTextEdit="1"/>
          </p:cNvSpPr>
          <p:nvPr>
            <p:ph type="sldImg"/>
          </p:nvPr>
        </p:nvSpPr>
        <p:spPr>
          <a:ln/>
        </p:spPr>
      </p:sp>
      <p:sp>
        <p:nvSpPr>
          <p:cNvPr id="58371" name="Rectangle 3">
            <a:extLst>
              <a:ext uri="{FF2B5EF4-FFF2-40B4-BE49-F238E27FC236}">
                <a16:creationId xmlns:a16="http://schemas.microsoft.com/office/drawing/2014/main" id="{1EAC2B0E-8D86-36F5-9B12-FC3822AF275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a:extLst>
              <a:ext uri="{FF2B5EF4-FFF2-40B4-BE49-F238E27FC236}">
                <a16:creationId xmlns:a16="http://schemas.microsoft.com/office/drawing/2014/main" id="{4C5E49A4-9176-689A-D356-8AC84B127CE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81D932C-0B3B-6E4B-BF29-A7C040FAAC5B}" type="slidenum">
              <a:rPr lang="en-US" altLang="en-US" sz="1200"/>
              <a:pPr/>
              <a:t>88</a:t>
            </a:fld>
            <a:endParaRPr lang="en-US" altLang="en-US" sz="1200"/>
          </a:p>
        </p:txBody>
      </p:sp>
      <p:sp>
        <p:nvSpPr>
          <p:cNvPr id="60418" name="Rectangle 2">
            <a:extLst>
              <a:ext uri="{FF2B5EF4-FFF2-40B4-BE49-F238E27FC236}">
                <a16:creationId xmlns:a16="http://schemas.microsoft.com/office/drawing/2014/main" id="{D0C14DF7-C21C-0742-EBBC-05697958C397}"/>
              </a:ext>
            </a:extLst>
          </p:cNvPr>
          <p:cNvSpPr>
            <a:spLocks noGrp="1" noRot="1" noChangeAspect="1" noChangeArrowheads="1" noTextEdit="1"/>
          </p:cNvSpPr>
          <p:nvPr>
            <p:ph type="sldImg"/>
          </p:nvPr>
        </p:nvSpPr>
        <p:spPr>
          <a:ln/>
        </p:spPr>
      </p:sp>
      <p:sp>
        <p:nvSpPr>
          <p:cNvPr id="60419" name="Rectangle 3">
            <a:extLst>
              <a:ext uri="{FF2B5EF4-FFF2-40B4-BE49-F238E27FC236}">
                <a16:creationId xmlns:a16="http://schemas.microsoft.com/office/drawing/2014/main" id="{A2547CC8-A830-AE4A-A842-AE39DB573D0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a:extLst>
              <a:ext uri="{FF2B5EF4-FFF2-40B4-BE49-F238E27FC236}">
                <a16:creationId xmlns:a16="http://schemas.microsoft.com/office/drawing/2014/main" id="{E3D5A39B-E7A7-BC62-E2F8-FC9C9FB87FF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FC64DDE-826A-3447-8D98-A675901A20F8}" type="slidenum">
              <a:rPr lang="en-US" altLang="en-US" sz="1200"/>
              <a:pPr/>
              <a:t>89</a:t>
            </a:fld>
            <a:endParaRPr lang="en-US" altLang="en-US" sz="1200"/>
          </a:p>
        </p:txBody>
      </p:sp>
      <p:sp>
        <p:nvSpPr>
          <p:cNvPr id="62466" name="Rectangle 2">
            <a:extLst>
              <a:ext uri="{FF2B5EF4-FFF2-40B4-BE49-F238E27FC236}">
                <a16:creationId xmlns:a16="http://schemas.microsoft.com/office/drawing/2014/main" id="{8FD489E0-96D7-1E8A-55A8-98173EB80CD3}"/>
              </a:ext>
            </a:extLst>
          </p:cNvPr>
          <p:cNvSpPr>
            <a:spLocks noGrp="1" noRot="1" noChangeAspect="1" noChangeArrowheads="1" noTextEdit="1"/>
          </p:cNvSpPr>
          <p:nvPr>
            <p:ph type="sldImg"/>
          </p:nvPr>
        </p:nvSpPr>
        <p:spPr>
          <a:ln/>
        </p:spPr>
      </p:sp>
      <p:sp>
        <p:nvSpPr>
          <p:cNvPr id="62467" name="Rectangle 3">
            <a:extLst>
              <a:ext uri="{FF2B5EF4-FFF2-40B4-BE49-F238E27FC236}">
                <a16:creationId xmlns:a16="http://schemas.microsoft.com/office/drawing/2014/main" id="{E3E872C1-A64D-FAC6-1676-6FD9AA78809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Google Shape;795;p373: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796" name="Google Shape;796;p37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811" indent="-285697" eaLnBrk="0" hangingPunct="0">
              <a:defRPr>
                <a:solidFill>
                  <a:schemeClr val="tx1"/>
                </a:solidFill>
                <a:latin typeface="Arial" charset="0"/>
                <a:ea typeface="ＭＳ Ｐゴシック" pitchFamily="34" charset="-128"/>
              </a:defRPr>
            </a:lvl2pPr>
            <a:lvl3pPr marL="1142785" indent="-228557" eaLnBrk="0" hangingPunct="0">
              <a:defRPr>
                <a:solidFill>
                  <a:schemeClr val="tx1"/>
                </a:solidFill>
                <a:latin typeface="Arial" charset="0"/>
                <a:ea typeface="ＭＳ Ｐゴシック" pitchFamily="34" charset="-128"/>
              </a:defRPr>
            </a:lvl3pPr>
            <a:lvl4pPr marL="1599900" indent="-228557" eaLnBrk="0" hangingPunct="0">
              <a:defRPr>
                <a:solidFill>
                  <a:schemeClr val="tx1"/>
                </a:solidFill>
                <a:latin typeface="Arial" charset="0"/>
                <a:ea typeface="ＭＳ Ｐゴシック" pitchFamily="34" charset="-128"/>
              </a:defRPr>
            </a:lvl4pPr>
            <a:lvl5pPr marL="2057014" indent="-228557" eaLnBrk="0" hangingPunct="0">
              <a:defRPr>
                <a:solidFill>
                  <a:schemeClr val="tx1"/>
                </a:solidFill>
                <a:latin typeface="Arial" charset="0"/>
                <a:ea typeface="ＭＳ Ｐゴシック" pitchFamily="34" charset="-128"/>
              </a:defRPr>
            </a:lvl5pPr>
            <a:lvl6pPr marL="2514128" indent="-228557" eaLnBrk="0" fontAlgn="base" hangingPunct="0">
              <a:spcBef>
                <a:spcPct val="0"/>
              </a:spcBef>
              <a:spcAft>
                <a:spcPct val="0"/>
              </a:spcAft>
              <a:defRPr>
                <a:solidFill>
                  <a:schemeClr val="tx1"/>
                </a:solidFill>
                <a:latin typeface="Arial" charset="0"/>
                <a:ea typeface="ＭＳ Ｐゴシック" pitchFamily="34" charset="-128"/>
              </a:defRPr>
            </a:lvl6pPr>
            <a:lvl7pPr marL="2971243" indent="-228557" eaLnBrk="0" fontAlgn="base" hangingPunct="0">
              <a:spcBef>
                <a:spcPct val="0"/>
              </a:spcBef>
              <a:spcAft>
                <a:spcPct val="0"/>
              </a:spcAft>
              <a:defRPr>
                <a:solidFill>
                  <a:schemeClr val="tx1"/>
                </a:solidFill>
                <a:latin typeface="Arial" charset="0"/>
                <a:ea typeface="ＭＳ Ｐゴシック" pitchFamily="34" charset="-128"/>
              </a:defRPr>
            </a:lvl7pPr>
            <a:lvl8pPr marL="3428356" indent="-228557" eaLnBrk="0" fontAlgn="base" hangingPunct="0">
              <a:spcBef>
                <a:spcPct val="0"/>
              </a:spcBef>
              <a:spcAft>
                <a:spcPct val="0"/>
              </a:spcAft>
              <a:defRPr>
                <a:solidFill>
                  <a:schemeClr val="tx1"/>
                </a:solidFill>
                <a:latin typeface="Arial" charset="0"/>
                <a:ea typeface="ＭＳ Ｐゴシック" pitchFamily="34" charset="-128"/>
              </a:defRPr>
            </a:lvl8pPr>
            <a:lvl9pPr marL="3885470" indent="-228557"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6D043CB6-81F8-4D2C-B0D5-CAC7A9E5B827}" type="slidenum">
              <a:rPr lang="en-US" altLang="en-US">
                <a:solidFill>
                  <a:prstClr val="black"/>
                </a:solidFill>
              </a:rPr>
              <a:pPr eaLnBrk="1" hangingPunct="1"/>
              <a:t>7</a:t>
            </a:fld>
            <a:endParaRPr lang="en-US" altLang="en-US">
              <a:solidFill>
                <a:prstClr val="black"/>
              </a:solidFill>
            </a:endParaRPr>
          </a:p>
        </p:txBody>
      </p:sp>
      <p:sp>
        <p:nvSpPr>
          <p:cNvPr id="45059" name="Rectangle 2"/>
          <p:cNvSpPr>
            <a:spLocks noGrp="1" noRot="1" noChangeAspect="1" noChangeArrowheads="1" noTextEdit="1"/>
          </p:cNvSpPr>
          <p:nvPr>
            <p:ph type="sldImg"/>
          </p:nvPr>
        </p:nvSpPr>
        <p:spPr>
          <a:xfrm>
            <a:off x="381000" y="685800"/>
            <a:ext cx="6096000" cy="3429000"/>
          </a:xfrm>
          <a:ln/>
        </p:spPr>
      </p:sp>
      <p:sp>
        <p:nvSpPr>
          <p:cNvPr id="45060"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ea typeface="ＭＳ Ｐゴシック" pitchFamily="34" charset="-128"/>
              </a:rPr>
              <a:t>Today we’re going to focus on universal</a:t>
            </a:r>
          </a:p>
          <a:p>
            <a:pPr eaLnBrk="1" hangingPunct="1"/>
            <a:r>
              <a:rPr lang="en-US" altLang="en-US" dirty="0">
                <a:ea typeface="ＭＳ Ｐゴシック" pitchFamily="34" charset="-128"/>
              </a:rPr>
              <a:t>How do we set the stage for universal level</a:t>
            </a:r>
          </a:p>
        </p:txBody>
      </p:sp>
    </p:spTree>
    <p:extLst>
      <p:ext uri="{BB962C8B-B14F-4D97-AF65-F5344CB8AC3E}">
        <p14:creationId xmlns:p14="http://schemas.microsoft.com/office/powerpoint/2010/main" val="1851090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TOET was developed using similar tools designed and psychometrically evaluated within PBIS in educational settings as the foundation with modifications to address provider organizational systems (Horner, Todd, Lewis-Palmer, Irvin, Sugai, &amp; Boland, 2004; McIntosh et al., 2016) The TOET items at the Universal level contains a total of 25 items, across the following seven subscale domains: (a) Team action planning and stakeholder involvement (examples include team composition include key roles, meetings are effective), (b) universal person-centered planning (examples include vision established, policies aligned), (c) universal PBS (examples include social behaviors identified and taught), (d) cultural awareness and competence (examples include cultural assessment and celebration, active diverse hiring strategies), (d) organization-wide data for decision-making (examples include review of data occurs regularly, fidelity data collected), (e) support for staff learning new skills (examples include coaching systems, trainers in development) and (f) visibility (team shares progress with all stakeholders, awareness information shared) (Freeman, et al., 2018). The tool is completed by a Trainer annually during a two-hour onsite visit. The TOET scoring rubric consists of a 0-2 scale, with a score of “zero” indicating that the team has not started implementing the item, “one” indicating that the team is in process of implementing the item, and “two” indicating that the item is fully implemented. Data are organized overall and by subscale.</a:t>
            </a:r>
          </a:p>
          <a:p>
            <a:endParaRPr lang="en-US" dirty="0"/>
          </a:p>
        </p:txBody>
      </p:sp>
      <p:sp>
        <p:nvSpPr>
          <p:cNvPr id="4" name="Slide Number Placeholder 3"/>
          <p:cNvSpPr>
            <a:spLocks noGrp="1"/>
          </p:cNvSpPr>
          <p:nvPr>
            <p:ph type="sldNum" sz="quarter" idx="10"/>
          </p:nvPr>
        </p:nvSpPr>
        <p:spPr/>
        <p:txBody>
          <a:bodyPr/>
          <a:lstStyle/>
          <a:p>
            <a:fld id="{27E25497-4FC2-544A-BFD4-9D5002618D53}" type="slidenum">
              <a:rPr lang="en-US" smtClean="0"/>
              <a:t>9</a:t>
            </a:fld>
            <a:endParaRPr lang="en-US" dirty="0"/>
          </a:p>
        </p:txBody>
      </p:sp>
    </p:spTree>
    <p:extLst>
      <p:ext uri="{BB962C8B-B14F-4D97-AF65-F5344CB8AC3E}">
        <p14:creationId xmlns:p14="http://schemas.microsoft.com/office/powerpoint/2010/main" val="140462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7"/>
        <p:cNvGrpSpPr/>
        <p:nvPr/>
      </p:nvGrpSpPr>
      <p:grpSpPr>
        <a:xfrm>
          <a:off x="0" y="0"/>
          <a:ext cx="0" cy="0"/>
          <a:chOff x="0" y="0"/>
          <a:chExt cx="0" cy="0"/>
        </a:xfrm>
      </p:grpSpPr>
      <p:sp>
        <p:nvSpPr>
          <p:cNvPr id="2478" name="Google Shape;2478;p3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2479" name="Google Shape;2479;p3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177324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296542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871954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extLst>
            <a:ext uri="{FAA26D3D-D897-4be2-8F04-BA451C77F1D7}">
              <ma14:placeholderFlag xmlns="" xmlns:ma14="http://schemas.microsoft.com/office/mac/drawingml/2011/main"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r>
              <a:rPr lang="en-US" dirty="0">
                <a:latin typeface="Arial" charset="0"/>
              </a:rPr>
              <a:t>All of the person centered plans touch on an area of the person centered plans-&gt; areas for goals or focuses</a:t>
            </a:r>
          </a:p>
          <a:p>
            <a:endParaRPr lang="en-US" dirty="0">
              <a:latin typeface="Arial" charset="0"/>
            </a:endParaRPr>
          </a:p>
          <a:p>
            <a:r>
              <a:rPr lang="en-US" dirty="0">
                <a:latin typeface="Arial" charset="0"/>
              </a:rPr>
              <a:t>If looking to improve quality of life then these would be reflected in the plan</a:t>
            </a:r>
          </a:p>
        </p:txBody>
      </p:sp>
      <p:sp>
        <p:nvSpPr>
          <p:cNvPr id="112644" name="Slide Number Placeholder 3"/>
          <p:cNvSpPr>
            <a:spLocks noGrp="1"/>
          </p:cNvSpPr>
          <p:nvPr>
            <p:ph type="sldNum" sz="quarter" idx="5"/>
          </p:nvPr>
        </p:nvSpPr>
        <p:spPr>
          <a:noFill/>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ea typeface="ＭＳ Ｐゴシック" charset="0"/>
              </a:defRPr>
            </a:lvl1pPr>
            <a:lvl2pPr marL="724451" indent="-278635" eaLnBrk="0" hangingPunct="0">
              <a:defRPr>
                <a:solidFill>
                  <a:schemeClr val="tx1"/>
                </a:solidFill>
                <a:latin typeface="Arial" charset="0"/>
                <a:ea typeface="ＭＳ Ｐゴシック" charset="0"/>
              </a:defRPr>
            </a:lvl2pPr>
            <a:lvl3pPr marL="1114539" indent="-222908" eaLnBrk="0" hangingPunct="0">
              <a:defRPr>
                <a:solidFill>
                  <a:schemeClr val="tx1"/>
                </a:solidFill>
                <a:latin typeface="Arial" charset="0"/>
                <a:ea typeface="ＭＳ Ｐゴシック" charset="0"/>
              </a:defRPr>
            </a:lvl3pPr>
            <a:lvl4pPr marL="1560355" indent="-222908" eaLnBrk="0" hangingPunct="0">
              <a:defRPr>
                <a:solidFill>
                  <a:schemeClr val="tx1"/>
                </a:solidFill>
                <a:latin typeface="Arial" charset="0"/>
                <a:ea typeface="ＭＳ Ｐゴシック" charset="0"/>
              </a:defRPr>
            </a:lvl4pPr>
            <a:lvl5pPr marL="2006171" indent="-222908" eaLnBrk="0" hangingPunct="0">
              <a:defRPr>
                <a:solidFill>
                  <a:schemeClr val="tx1"/>
                </a:solidFill>
                <a:latin typeface="Arial" charset="0"/>
                <a:ea typeface="ＭＳ Ｐゴシック" charset="0"/>
              </a:defRPr>
            </a:lvl5pPr>
            <a:lvl6pPr marL="2451986" indent="-222908" eaLnBrk="0" fontAlgn="base" hangingPunct="0">
              <a:spcBef>
                <a:spcPct val="0"/>
              </a:spcBef>
              <a:spcAft>
                <a:spcPct val="0"/>
              </a:spcAft>
              <a:defRPr>
                <a:solidFill>
                  <a:schemeClr val="tx1"/>
                </a:solidFill>
                <a:latin typeface="Arial" charset="0"/>
                <a:ea typeface="ＭＳ Ｐゴシック" charset="0"/>
              </a:defRPr>
            </a:lvl6pPr>
            <a:lvl7pPr marL="2897802" indent="-222908" eaLnBrk="0" fontAlgn="base" hangingPunct="0">
              <a:spcBef>
                <a:spcPct val="0"/>
              </a:spcBef>
              <a:spcAft>
                <a:spcPct val="0"/>
              </a:spcAft>
              <a:defRPr>
                <a:solidFill>
                  <a:schemeClr val="tx1"/>
                </a:solidFill>
                <a:latin typeface="Arial" charset="0"/>
                <a:ea typeface="ＭＳ Ｐゴシック" charset="0"/>
              </a:defRPr>
            </a:lvl7pPr>
            <a:lvl8pPr marL="3343618" indent="-222908" eaLnBrk="0" fontAlgn="base" hangingPunct="0">
              <a:spcBef>
                <a:spcPct val="0"/>
              </a:spcBef>
              <a:spcAft>
                <a:spcPct val="0"/>
              </a:spcAft>
              <a:defRPr>
                <a:solidFill>
                  <a:schemeClr val="tx1"/>
                </a:solidFill>
                <a:latin typeface="Arial" charset="0"/>
                <a:ea typeface="ＭＳ Ｐゴシック" charset="0"/>
              </a:defRPr>
            </a:lvl8pPr>
            <a:lvl9pPr marL="3789434" indent="-222908"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A47DF72C-09A5-1942-BD6D-58867F34EC24}" type="slidenum">
              <a:rPr lang="en-US"/>
              <a:pPr eaLnBrk="1" hangingPunct="1"/>
              <a:t>30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3"/>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6"/>
        <p:cNvGrpSpPr/>
        <p:nvPr/>
      </p:nvGrpSpPr>
      <p:grpSpPr>
        <a:xfrm>
          <a:off x="0" y="0"/>
          <a:ext cx="0" cy="0"/>
          <a:chOff x="0" y="0"/>
          <a:chExt cx="0" cy="0"/>
        </a:xfrm>
      </p:grpSpPr>
      <p:sp>
        <p:nvSpPr>
          <p:cNvPr id="117" name="Google Shape;117;p381"/>
          <p:cNvSpPr txBox="1">
            <a:spLocks noGrp="1"/>
          </p:cNvSpPr>
          <p:nvPr>
            <p:ph type="title"/>
          </p:nvPr>
        </p:nvSpPr>
        <p:spPr>
          <a:xfrm>
            <a:off x="914400" y="304800"/>
            <a:ext cx="10363200" cy="11430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18" name="Google Shape;118;p381"/>
          <p:cNvSpPr txBox="1">
            <a:spLocks noGrp="1"/>
          </p:cNvSpPr>
          <p:nvPr>
            <p:ph type="body" idx="1"/>
          </p:nvPr>
        </p:nvSpPr>
        <p:spPr>
          <a:xfrm rot="5400000">
            <a:off x="4114800" y="-1447800"/>
            <a:ext cx="3962400" cy="10363200"/>
          </a:xfrm>
          <a:prstGeom prst="rect">
            <a:avLst/>
          </a:prstGeom>
          <a:noFill/>
          <a:ln>
            <a:noFill/>
          </a:ln>
        </p:spPr>
        <p:txBody>
          <a:bodyPr spcFirstLastPara="1" wrap="square" lIns="68575" tIns="34275" rIns="68575" bIns="34275" anchor="t" anchorCtr="0">
            <a:no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9"/>
        <p:cNvGrpSpPr/>
        <p:nvPr/>
      </p:nvGrpSpPr>
      <p:grpSpPr>
        <a:xfrm>
          <a:off x="0" y="0"/>
          <a:ext cx="0" cy="0"/>
          <a:chOff x="0" y="0"/>
          <a:chExt cx="0" cy="0"/>
        </a:xfrm>
      </p:grpSpPr>
      <p:sp>
        <p:nvSpPr>
          <p:cNvPr id="120" name="Google Shape;120;p382"/>
          <p:cNvSpPr txBox="1">
            <a:spLocks noGrp="1"/>
          </p:cNvSpPr>
          <p:nvPr>
            <p:ph type="title"/>
          </p:nvPr>
        </p:nvSpPr>
        <p:spPr>
          <a:xfrm rot="5400000">
            <a:off x="7277100" y="1714500"/>
            <a:ext cx="5410200" cy="25908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21" name="Google Shape;121;p382"/>
          <p:cNvSpPr txBox="1">
            <a:spLocks noGrp="1"/>
          </p:cNvSpPr>
          <p:nvPr>
            <p:ph type="body" idx="1"/>
          </p:nvPr>
        </p:nvSpPr>
        <p:spPr>
          <a:xfrm rot="5400000">
            <a:off x="1993901" y="-774700"/>
            <a:ext cx="5410200" cy="7569200"/>
          </a:xfrm>
          <a:prstGeom prst="rect">
            <a:avLst/>
          </a:prstGeom>
          <a:noFill/>
          <a:ln>
            <a:noFill/>
          </a:ln>
        </p:spPr>
        <p:txBody>
          <a:bodyPr spcFirstLastPara="1" wrap="square" lIns="68575" tIns="34275" rIns="68575" bIns="34275" anchor="t" anchorCtr="0">
            <a:no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2_Title Slide">
    <p:spTree>
      <p:nvGrpSpPr>
        <p:cNvPr id="1" name=""/>
        <p:cNvGrpSpPr/>
        <p:nvPr/>
      </p:nvGrpSpPr>
      <p:grpSpPr>
        <a:xfrm>
          <a:off x="0" y="0"/>
          <a:ext cx="0" cy="0"/>
          <a:chOff x="0" y="0"/>
          <a:chExt cx="0" cy="0"/>
        </a:xfrm>
      </p:grpSpPr>
      <p:sp>
        <p:nvSpPr>
          <p:cNvPr id="13" name="Rectangle 4"/>
          <p:cNvSpPr>
            <a:spLocks noGrp="1" noChangeArrowheads="1"/>
          </p:cNvSpPr>
          <p:nvPr>
            <p:ph type="ctrTitle"/>
          </p:nvPr>
        </p:nvSpPr>
        <p:spPr>
          <a:xfrm>
            <a:off x="2336800" y="2509391"/>
            <a:ext cx="7721600" cy="1077218"/>
          </a:xfrm>
          <a:prstGeom prst="rect">
            <a:avLst/>
          </a:prstGeom>
        </p:spPr>
        <p:txBody>
          <a:bodyPr/>
          <a:lstStyle>
            <a:lvl1pPr algn="ctr">
              <a:defRPr b="1" i="0">
                <a:solidFill>
                  <a:srgbClr val="800000"/>
                </a:solidFill>
                <a:latin typeface="Open Sans"/>
                <a:cs typeface="Open Sans"/>
              </a:defRPr>
            </a:lvl1pPr>
          </a:lstStyle>
          <a:p>
            <a:r>
              <a:rPr lang="en-US"/>
              <a:t>Click to edit Master title style</a:t>
            </a:r>
            <a:endParaRPr lang="en-US" dirty="0"/>
          </a:p>
        </p:txBody>
      </p:sp>
      <p:sp>
        <p:nvSpPr>
          <p:cNvPr id="14" name="Rectangle 5"/>
          <p:cNvSpPr>
            <a:spLocks noGrp="1" noChangeArrowheads="1"/>
          </p:cNvSpPr>
          <p:nvPr>
            <p:ph type="subTitle" idx="1"/>
          </p:nvPr>
        </p:nvSpPr>
        <p:spPr>
          <a:xfrm>
            <a:off x="2336800" y="3733800"/>
            <a:ext cx="7620000" cy="990600"/>
          </a:xfrm>
          <a:prstGeom prst="rect">
            <a:avLst/>
          </a:prstGeom>
        </p:spPr>
        <p:txBody>
          <a:bodyPr/>
          <a:lstStyle>
            <a:lvl1pPr marL="0" indent="0" algn="ctr">
              <a:buFont typeface="Webdings" charset="2"/>
              <a:buNone/>
              <a:defRPr/>
            </a:lvl1pPr>
          </a:lstStyle>
          <a:p>
            <a:r>
              <a:rPr lang="en-US"/>
              <a:t>Click to edit Master subtitle style</a:t>
            </a:r>
            <a:endParaRPr lang="en-US" dirty="0"/>
          </a:p>
        </p:txBody>
      </p:sp>
    </p:spTree>
    <p:extLst>
      <p:ext uri="{BB962C8B-B14F-4D97-AF65-F5344CB8AC3E}">
        <p14:creationId xmlns:p14="http://schemas.microsoft.com/office/powerpoint/2010/main" val="27341072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p:txBody>
          <a:bodyPr/>
          <a:lstStyle/>
          <a:p>
            <a:fld id="{4BDF68E2-58F2-4D09-BE8B-E3BD06533059}" type="datetimeFigureOut">
              <a:rPr lang="en-US" dirty="0"/>
              <a:t>1/23/24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12813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4"/>
        <p:cNvGrpSpPr/>
        <p:nvPr/>
      </p:nvGrpSpPr>
      <p:grpSpPr>
        <a:xfrm>
          <a:off x="0" y="0"/>
          <a:ext cx="0" cy="0"/>
          <a:chOff x="0" y="0"/>
          <a:chExt cx="0" cy="0"/>
        </a:xfrm>
      </p:grpSpPr>
      <p:sp>
        <p:nvSpPr>
          <p:cNvPr id="25" name="Google Shape;25;p314"/>
          <p:cNvSpPr txBox="1">
            <a:spLocks noGrp="1"/>
          </p:cNvSpPr>
          <p:nvPr>
            <p:ph type="title"/>
          </p:nvPr>
        </p:nvSpPr>
        <p:spPr>
          <a:xfrm>
            <a:off x="914400" y="304800"/>
            <a:ext cx="10363200" cy="11430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6" name="Google Shape;26;p314"/>
          <p:cNvSpPr txBox="1">
            <a:spLocks noGrp="1"/>
          </p:cNvSpPr>
          <p:nvPr>
            <p:ph type="body" idx="1"/>
          </p:nvPr>
        </p:nvSpPr>
        <p:spPr>
          <a:xfrm>
            <a:off x="914400" y="1752600"/>
            <a:ext cx="5080000" cy="3962400"/>
          </a:xfrm>
          <a:prstGeom prst="rect">
            <a:avLst/>
          </a:prstGeom>
          <a:noFill/>
          <a:ln>
            <a:noFill/>
          </a:ln>
        </p:spPr>
        <p:txBody>
          <a:bodyPr spcFirstLastPara="1" wrap="square" lIns="68575" tIns="34275" rIns="68575" bIns="34275" anchor="t" anchorCtr="0">
            <a:noAutofit/>
          </a:bodyPr>
          <a:lstStyle>
            <a:lvl1pPr marL="457189" lvl="0" indent="-361942" algn="l">
              <a:spcBef>
                <a:spcPts val="420"/>
              </a:spcBef>
              <a:spcAft>
                <a:spcPts val="0"/>
              </a:spcAft>
              <a:buSzPts val="2100"/>
              <a:buFont typeface="Arial"/>
              <a:buChar char="•"/>
              <a:defRPr sz="2100"/>
            </a:lvl1pPr>
            <a:lvl2pPr marL="914377" lvl="1" indent="-342891" algn="l">
              <a:spcBef>
                <a:spcPts val="360"/>
              </a:spcBef>
              <a:spcAft>
                <a:spcPts val="0"/>
              </a:spcAft>
              <a:buSzPts val="1800"/>
              <a:buFont typeface="Arial"/>
              <a:buChar char="–"/>
              <a:defRPr sz="1800"/>
            </a:lvl2pPr>
            <a:lvl3pPr marL="1371566" lvl="2" indent="-323843" algn="l">
              <a:spcBef>
                <a:spcPts val="300"/>
              </a:spcBef>
              <a:spcAft>
                <a:spcPts val="0"/>
              </a:spcAft>
              <a:buSzPts val="1500"/>
              <a:buFont typeface="Arial"/>
              <a:buChar char="•"/>
              <a:defRPr sz="1500"/>
            </a:lvl3pPr>
            <a:lvl4pPr marL="1828754" lvl="3" indent="-317492" algn="l">
              <a:spcBef>
                <a:spcPts val="280"/>
              </a:spcBef>
              <a:spcAft>
                <a:spcPts val="0"/>
              </a:spcAft>
              <a:buSzPts val="1400"/>
              <a:buFont typeface="Arial"/>
              <a:buChar char="–"/>
              <a:defRPr sz="1400"/>
            </a:lvl4pPr>
            <a:lvl5pPr marL="2285943" lvl="4" indent="-317492" algn="l">
              <a:spcBef>
                <a:spcPts val="280"/>
              </a:spcBef>
              <a:spcAft>
                <a:spcPts val="0"/>
              </a:spcAft>
              <a:buSzPts val="1400"/>
              <a:buFont typeface="Arial"/>
              <a:buChar char="»"/>
              <a:defRPr sz="1400"/>
            </a:lvl5pPr>
            <a:lvl6pPr marL="2743131" lvl="5" indent="-317492" algn="l">
              <a:spcBef>
                <a:spcPts val="280"/>
              </a:spcBef>
              <a:spcAft>
                <a:spcPts val="0"/>
              </a:spcAft>
              <a:buSzPts val="1400"/>
              <a:buFont typeface="Arial"/>
              <a:buChar char="»"/>
              <a:defRPr sz="1400"/>
            </a:lvl6pPr>
            <a:lvl7pPr marL="3200320" lvl="6" indent="-317492" algn="l">
              <a:spcBef>
                <a:spcPts val="280"/>
              </a:spcBef>
              <a:spcAft>
                <a:spcPts val="0"/>
              </a:spcAft>
              <a:buSzPts val="1400"/>
              <a:buFont typeface="Arial"/>
              <a:buChar char="»"/>
              <a:defRPr sz="1400"/>
            </a:lvl7pPr>
            <a:lvl8pPr marL="3657509" lvl="7" indent="-317492" algn="l">
              <a:spcBef>
                <a:spcPts val="280"/>
              </a:spcBef>
              <a:spcAft>
                <a:spcPts val="0"/>
              </a:spcAft>
              <a:buSzPts val="1400"/>
              <a:buFont typeface="Arial"/>
              <a:buChar char="»"/>
              <a:defRPr sz="1400"/>
            </a:lvl8pPr>
            <a:lvl9pPr marL="4114697" lvl="8" indent="-317492" algn="l">
              <a:spcBef>
                <a:spcPts val="280"/>
              </a:spcBef>
              <a:spcAft>
                <a:spcPts val="0"/>
              </a:spcAft>
              <a:buSzPts val="1400"/>
              <a:buFont typeface="Arial"/>
              <a:buChar char="»"/>
              <a:defRPr sz="1400"/>
            </a:lvl9pPr>
          </a:lstStyle>
          <a:p>
            <a:endParaRPr/>
          </a:p>
        </p:txBody>
      </p:sp>
      <p:sp>
        <p:nvSpPr>
          <p:cNvPr id="27" name="Google Shape;27;p314"/>
          <p:cNvSpPr txBox="1">
            <a:spLocks noGrp="1"/>
          </p:cNvSpPr>
          <p:nvPr>
            <p:ph type="body" idx="2"/>
          </p:nvPr>
        </p:nvSpPr>
        <p:spPr>
          <a:xfrm>
            <a:off x="6197600" y="1752600"/>
            <a:ext cx="5080000" cy="3962400"/>
          </a:xfrm>
          <a:prstGeom prst="rect">
            <a:avLst/>
          </a:prstGeom>
          <a:noFill/>
          <a:ln>
            <a:noFill/>
          </a:ln>
        </p:spPr>
        <p:txBody>
          <a:bodyPr spcFirstLastPara="1" wrap="square" lIns="68575" tIns="34275" rIns="68575" bIns="34275" anchor="t" anchorCtr="0">
            <a:noAutofit/>
          </a:bodyPr>
          <a:lstStyle>
            <a:lvl1pPr marL="457189" lvl="0" indent="-361942" algn="l">
              <a:spcBef>
                <a:spcPts val="420"/>
              </a:spcBef>
              <a:spcAft>
                <a:spcPts val="0"/>
              </a:spcAft>
              <a:buSzPts val="2100"/>
              <a:buFont typeface="Arial"/>
              <a:buChar char="•"/>
              <a:defRPr sz="2100"/>
            </a:lvl1pPr>
            <a:lvl2pPr marL="914377" lvl="1" indent="-342891" algn="l">
              <a:spcBef>
                <a:spcPts val="360"/>
              </a:spcBef>
              <a:spcAft>
                <a:spcPts val="0"/>
              </a:spcAft>
              <a:buSzPts val="1800"/>
              <a:buFont typeface="Arial"/>
              <a:buChar char="–"/>
              <a:defRPr sz="1800"/>
            </a:lvl2pPr>
            <a:lvl3pPr marL="1371566" lvl="2" indent="-323843" algn="l">
              <a:spcBef>
                <a:spcPts val="300"/>
              </a:spcBef>
              <a:spcAft>
                <a:spcPts val="0"/>
              </a:spcAft>
              <a:buSzPts val="1500"/>
              <a:buFont typeface="Arial"/>
              <a:buChar char="•"/>
              <a:defRPr sz="1500"/>
            </a:lvl3pPr>
            <a:lvl4pPr marL="1828754" lvl="3" indent="-317492" algn="l">
              <a:spcBef>
                <a:spcPts val="280"/>
              </a:spcBef>
              <a:spcAft>
                <a:spcPts val="0"/>
              </a:spcAft>
              <a:buSzPts val="1400"/>
              <a:buFont typeface="Arial"/>
              <a:buChar char="–"/>
              <a:defRPr sz="1400"/>
            </a:lvl4pPr>
            <a:lvl5pPr marL="2285943" lvl="4" indent="-317492" algn="l">
              <a:spcBef>
                <a:spcPts val="280"/>
              </a:spcBef>
              <a:spcAft>
                <a:spcPts val="0"/>
              </a:spcAft>
              <a:buSzPts val="1400"/>
              <a:buFont typeface="Arial"/>
              <a:buChar char="»"/>
              <a:defRPr sz="1400"/>
            </a:lvl5pPr>
            <a:lvl6pPr marL="2743131" lvl="5" indent="-317492" algn="l">
              <a:spcBef>
                <a:spcPts val="280"/>
              </a:spcBef>
              <a:spcAft>
                <a:spcPts val="0"/>
              </a:spcAft>
              <a:buSzPts val="1400"/>
              <a:buFont typeface="Arial"/>
              <a:buChar char="»"/>
              <a:defRPr sz="1400"/>
            </a:lvl6pPr>
            <a:lvl7pPr marL="3200320" lvl="6" indent="-317492" algn="l">
              <a:spcBef>
                <a:spcPts val="280"/>
              </a:spcBef>
              <a:spcAft>
                <a:spcPts val="0"/>
              </a:spcAft>
              <a:buSzPts val="1400"/>
              <a:buFont typeface="Arial"/>
              <a:buChar char="»"/>
              <a:defRPr sz="1400"/>
            </a:lvl7pPr>
            <a:lvl8pPr marL="3657509" lvl="7" indent="-317492" algn="l">
              <a:spcBef>
                <a:spcPts val="280"/>
              </a:spcBef>
              <a:spcAft>
                <a:spcPts val="0"/>
              </a:spcAft>
              <a:buSzPts val="1400"/>
              <a:buFont typeface="Arial"/>
              <a:buChar char="»"/>
              <a:defRPr sz="1400"/>
            </a:lvl8pPr>
            <a:lvl9pPr marL="4114697" lvl="8" indent="-317492" algn="l">
              <a:spcBef>
                <a:spcPts val="280"/>
              </a:spcBef>
              <a:spcAft>
                <a:spcPts val="0"/>
              </a:spcAft>
              <a:buSzPts val="1400"/>
              <a:buFont typeface="Arial"/>
              <a:buChar char="»"/>
              <a:defRPr sz="1400"/>
            </a:lvl9pPr>
          </a:lstStyle>
          <a:p>
            <a:endParaRPr/>
          </a:p>
        </p:txBody>
      </p:sp>
    </p:spTree>
    <p:extLst>
      <p:ext uri="{BB962C8B-B14F-4D97-AF65-F5344CB8AC3E}">
        <p14:creationId xmlns:p14="http://schemas.microsoft.com/office/powerpoint/2010/main" val="9752302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1371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2590800"/>
            <a:ext cx="10363200" cy="3505200"/>
          </a:xfrm>
        </p:spPr>
        <p:txBody>
          <a:bodyPr/>
          <a:lstStyle/>
          <a:p>
            <a:pPr lvl="0"/>
            <a:endParaRPr lang="en-US" noProof="0"/>
          </a:p>
        </p:txBody>
      </p:sp>
      <p:sp>
        <p:nvSpPr>
          <p:cNvPr id="4" name="Rectangle 4">
            <a:extLst>
              <a:ext uri="{FF2B5EF4-FFF2-40B4-BE49-F238E27FC236}">
                <a16:creationId xmlns:a16="http://schemas.microsoft.com/office/drawing/2014/main" id="{CB896A81-0407-4DFB-B70E-44D01D3FB8E0}"/>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E1758404-5743-FD40-7BF3-12658747327E}"/>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DCDBB50D-8195-20B6-4DAF-FB03BDEC21D4}"/>
              </a:ext>
            </a:extLst>
          </p:cNvPr>
          <p:cNvSpPr>
            <a:spLocks noGrp="1" noChangeArrowheads="1"/>
          </p:cNvSpPr>
          <p:nvPr>
            <p:ph type="sldNum" sz="quarter" idx="12"/>
          </p:nvPr>
        </p:nvSpPr>
        <p:spPr>
          <a:ln/>
        </p:spPr>
        <p:txBody>
          <a:bodyPr/>
          <a:lstStyle>
            <a:lvl1pPr>
              <a:defRPr/>
            </a:lvl1pPr>
          </a:lstStyle>
          <a:p>
            <a:fld id="{0CB5E7D5-BFF5-6849-BC40-A9ADE357D820}" type="slidenum">
              <a:rPr lang="en-US" altLang="en-US"/>
              <a:pPr/>
              <a:t>‹#›</a:t>
            </a:fld>
            <a:endParaRPr lang="en-US" altLang="en-US"/>
          </a:p>
        </p:txBody>
      </p:sp>
    </p:spTree>
    <p:extLst>
      <p:ext uri="{BB962C8B-B14F-4D97-AF65-F5344CB8AC3E}">
        <p14:creationId xmlns:p14="http://schemas.microsoft.com/office/powerpoint/2010/main" val="24713651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6EC4761F-586B-E613-F3A4-8B65F8F96CEF}"/>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8B46C6EC-4703-5BBE-5954-360EE786B7AA}"/>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FB066D76-5F4F-5CC5-E296-6078B82FFA71}"/>
              </a:ext>
            </a:extLst>
          </p:cNvPr>
          <p:cNvSpPr>
            <a:spLocks noGrp="1" noChangeArrowheads="1"/>
          </p:cNvSpPr>
          <p:nvPr>
            <p:ph type="sldNum" sz="quarter" idx="12"/>
          </p:nvPr>
        </p:nvSpPr>
        <p:spPr>
          <a:ln/>
        </p:spPr>
        <p:txBody>
          <a:bodyPr/>
          <a:lstStyle>
            <a:lvl1pPr>
              <a:defRPr/>
            </a:lvl1pPr>
          </a:lstStyle>
          <a:p>
            <a:fld id="{01E97FCC-E41A-BF4E-B3B4-7531E7E8C8BB}" type="slidenum">
              <a:rPr lang="en-US" altLang="en-US"/>
              <a:pPr/>
              <a:t>‹#›</a:t>
            </a:fld>
            <a:endParaRPr lang="en-US" altLang="en-US"/>
          </a:p>
        </p:txBody>
      </p:sp>
    </p:spTree>
    <p:extLst>
      <p:ext uri="{BB962C8B-B14F-4D97-AF65-F5344CB8AC3E}">
        <p14:creationId xmlns:p14="http://schemas.microsoft.com/office/powerpoint/2010/main" val="37473903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8"/>
        <p:cNvGrpSpPr/>
        <p:nvPr/>
      </p:nvGrpSpPr>
      <p:grpSpPr>
        <a:xfrm>
          <a:off x="0" y="0"/>
          <a:ext cx="0" cy="0"/>
          <a:chOff x="0" y="0"/>
          <a:chExt cx="0" cy="0"/>
        </a:xfrm>
      </p:grpSpPr>
      <p:sp>
        <p:nvSpPr>
          <p:cNvPr id="19" name="Google Shape;19;p36"/>
          <p:cNvSpPr txBox="1">
            <a:spLocks noGrp="1"/>
          </p:cNvSpPr>
          <p:nvPr>
            <p:ph type="title"/>
          </p:nvPr>
        </p:nvSpPr>
        <p:spPr>
          <a:xfrm>
            <a:off x="914400" y="304800"/>
            <a:ext cx="10363200" cy="11430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0" name="Google Shape;20;p36"/>
          <p:cNvSpPr txBox="1">
            <a:spLocks noGrp="1"/>
          </p:cNvSpPr>
          <p:nvPr>
            <p:ph type="body" idx="1"/>
          </p:nvPr>
        </p:nvSpPr>
        <p:spPr>
          <a:xfrm>
            <a:off x="914400" y="1752600"/>
            <a:ext cx="10363200" cy="3962400"/>
          </a:xfrm>
          <a:prstGeom prst="rect">
            <a:avLst/>
          </a:prstGeom>
          <a:noFill/>
          <a:ln>
            <a:noFill/>
          </a:ln>
        </p:spPr>
        <p:txBody>
          <a:bodyPr spcFirstLastPara="1" wrap="square" lIns="68575" tIns="34275" rIns="68575" bIns="34275"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Tree>
    <p:extLst>
      <p:ext uri="{BB962C8B-B14F-4D97-AF65-F5344CB8AC3E}">
        <p14:creationId xmlns:p14="http://schemas.microsoft.com/office/powerpoint/2010/main" val="5530992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41"/>
        <p:cNvGrpSpPr/>
        <p:nvPr/>
      </p:nvGrpSpPr>
      <p:grpSpPr>
        <a:xfrm>
          <a:off x="0" y="0"/>
          <a:ext cx="0" cy="0"/>
          <a:chOff x="0" y="0"/>
          <a:chExt cx="0" cy="0"/>
        </a:xfrm>
      </p:grpSpPr>
      <p:sp>
        <p:nvSpPr>
          <p:cNvPr id="42" name="Google Shape;42;p319"/>
          <p:cNvSpPr txBox="1">
            <a:spLocks noGrp="1"/>
          </p:cNvSpPr>
          <p:nvPr>
            <p:ph type="title"/>
          </p:nvPr>
        </p:nvSpPr>
        <p:spPr>
          <a:xfrm>
            <a:off x="2389717" y="4800605"/>
            <a:ext cx="7315200" cy="566739"/>
          </a:xfrm>
          <a:prstGeom prst="rect">
            <a:avLst/>
          </a:prstGeom>
          <a:noFill/>
          <a:ln>
            <a:noFill/>
          </a:ln>
        </p:spPr>
        <p:txBody>
          <a:bodyPr spcFirstLastPara="1" wrap="square" lIns="68575" tIns="34275" rIns="68575" bIns="34275" anchor="b" anchorCtr="0">
            <a:noAutofit/>
          </a:bodyPr>
          <a:lstStyle>
            <a:lvl1pPr lvl="0" algn="l">
              <a:spcBef>
                <a:spcPts val="0"/>
              </a:spcBef>
              <a:spcAft>
                <a:spcPts val="0"/>
              </a:spcAft>
              <a:buSzPts val="1400"/>
              <a:buNone/>
              <a:defRPr sz="15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3" name="Google Shape;43;p319"/>
          <p:cNvSpPr>
            <a:spLocks noGrp="1"/>
          </p:cNvSpPr>
          <p:nvPr>
            <p:ph type="pic" idx="2"/>
          </p:nvPr>
        </p:nvSpPr>
        <p:spPr>
          <a:xfrm>
            <a:off x="2389717" y="612775"/>
            <a:ext cx="7315200" cy="4114800"/>
          </a:xfrm>
          <a:prstGeom prst="rect">
            <a:avLst/>
          </a:prstGeom>
          <a:noFill/>
          <a:ln>
            <a:noFill/>
          </a:ln>
        </p:spPr>
        <p:txBody>
          <a:bodyPr spcFirstLastPara="1" wrap="square" lIns="68575" tIns="34275" rIns="68575" bIns="34275" anchor="t" anchorCtr="0">
            <a:noAutofit/>
          </a:bodyPr>
          <a:lstStyle>
            <a:lvl1pPr marR="0" lvl="0" algn="l" rtl="0">
              <a:spcBef>
                <a:spcPts val="480"/>
              </a:spcBef>
              <a:spcAft>
                <a:spcPts val="0"/>
              </a:spcAft>
              <a:buClr>
                <a:srgbClr val="7A0019"/>
              </a:buClr>
              <a:buSzPts val="2400"/>
              <a:buFont typeface="Arial"/>
              <a:buNone/>
              <a:defRPr sz="2400" b="0" i="0" u="none" strike="noStrike" cap="none">
                <a:solidFill>
                  <a:srgbClr val="595959"/>
                </a:solidFill>
                <a:latin typeface="Arial"/>
                <a:ea typeface="Arial"/>
                <a:cs typeface="Arial"/>
                <a:sym typeface="Arial"/>
              </a:defRPr>
            </a:lvl1pPr>
            <a:lvl2pPr marR="0" lvl="1" algn="l" rtl="0">
              <a:spcBef>
                <a:spcPts val="420"/>
              </a:spcBef>
              <a:spcAft>
                <a:spcPts val="0"/>
              </a:spcAft>
              <a:buClr>
                <a:srgbClr val="7A0019"/>
              </a:buClr>
              <a:buSzPts val="2100"/>
              <a:buFont typeface="Arial"/>
              <a:buNone/>
              <a:defRPr sz="2100" b="0" i="0" u="none" strike="noStrike" cap="none">
                <a:solidFill>
                  <a:srgbClr val="595959"/>
                </a:solidFill>
                <a:latin typeface="Arial"/>
                <a:ea typeface="Arial"/>
                <a:cs typeface="Arial"/>
                <a:sym typeface="Arial"/>
              </a:defRPr>
            </a:lvl2pPr>
            <a:lvl3pPr marR="0" lvl="2" algn="l" rtl="0">
              <a:spcBef>
                <a:spcPts val="360"/>
              </a:spcBef>
              <a:spcAft>
                <a:spcPts val="0"/>
              </a:spcAft>
              <a:buClr>
                <a:srgbClr val="7A0019"/>
              </a:buClr>
              <a:buSzPts val="1800"/>
              <a:buFont typeface="Arial"/>
              <a:buNone/>
              <a:defRPr sz="1800" b="0" i="0" u="none" strike="noStrike" cap="none">
                <a:solidFill>
                  <a:srgbClr val="595959"/>
                </a:solidFill>
                <a:latin typeface="Arial"/>
                <a:ea typeface="Arial"/>
                <a:cs typeface="Arial"/>
                <a:sym typeface="Arial"/>
              </a:defRPr>
            </a:lvl3pPr>
            <a:lvl4pPr marR="0" lvl="3" algn="l" rtl="0">
              <a:spcBef>
                <a:spcPts val="300"/>
              </a:spcBef>
              <a:spcAft>
                <a:spcPts val="0"/>
              </a:spcAft>
              <a:buClr>
                <a:srgbClr val="7A0019"/>
              </a:buClr>
              <a:buSzPts val="1500"/>
              <a:buFont typeface="Arial"/>
              <a:buNone/>
              <a:defRPr sz="1500" b="0" i="0" u="none" strike="noStrike" cap="none">
                <a:solidFill>
                  <a:srgbClr val="595959"/>
                </a:solidFill>
                <a:latin typeface="Arial"/>
                <a:ea typeface="Arial"/>
                <a:cs typeface="Arial"/>
                <a:sym typeface="Arial"/>
              </a:defRPr>
            </a:lvl4pPr>
            <a:lvl5pPr marR="0" lvl="4" algn="l" rtl="0">
              <a:spcBef>
                <a:spcPts val="300"/>
              </a:spcBef>
              <a:spcAft>
                <a:spcPts val="0"/>
              </a:spcAft>
              <a:buClr>
                <a:srgbClr val="7A0019"/>
              </a:buClr>
              <a:buSzPts val="1500"/>
              <a:buFont typeface="Arial"/>
              <a:buNone/>
              <a:defRPr sz="1500" b="0" i="0" u="none" strike="noStrike" cap="none">
                <a:solidFill>
                  <a:srgbClr val="595959"/>
                </a:solidFill>
                <a:latin typeface="Arial"/>
                <a:ea typeface="Arial"/>
                <a:cs typeface="Arial"/>
                <a:sym typeface="Arial"/>
              </a:defRPr>
            </a:lvl5pPr>
            <a:lvl6pPr marR="0" lvl="5" algn="l" rtl="0">
              <a:spcBef>
                <a:spcPts val="300"/>
              </a:spcBef>
              <a:spcAft>
                <a:spcPts val="0"/>
              </a:spcAft>
              <a:buClr>
                <a:srgbClr val="7A0019"/>
              </a:buClr>
              <a:buSzPts val="1500"/>
              <a:buFont typeface="Arial"/>
              <a:buNone/>
              <a:defRPr sz="1500" b="0" i="0" u="none" strike="noStrike" cap="none">
                <a:solidFill>
                  <a:schemeClr val="dk1"/>
                </a:solidFill>
                <a:latin typeface="Arial"/>
                <a:ea typeface="Arial"/>
                <a:cs typeface="Arial"/>
                <a:sym typeface="Arial"/>
              </a:defRPr>
            </a:lvl6pPr>
            <a:lvl7pPr marR="0" lvl="6" algn="l" rtl="0">
              <a:spcBef>
                <a:spcPts val="300"/>
              </a:spcBef>
              <a:spcAft>
                <a:spcPts val="0"/>
              </a:spcAft>
              <a:buClr>
                <a:srgbClr val="7A0019"/>
              </a:buClr>
              <a:buSzPts val="1500"/>
              <a:buFont typeface="Arial"/>
              <a:buNone/>
              <a:defRPr sz="1500" b="0" i="0" u="none" strike="noStrike" cap="none">
                <a:solidFill>
                  <a:schemeClr val="dk1"/>
                </a:solidFill>
                <a:latin typeface="Arial"/>
                <a:ea typeface="Arial"/>
                <a:cs typeface="Arial"/>
                <a:sym typeface="Arial"/>
              </a:defRPr>
            </a:lvl7pPr>
            <a:lvl8pPr marR="0" lvl="7" algn="l" rtl="0">
              <a:spcBef>
                <a:spcPts val="300"/>
              </a:spcBef>
              <a:spcAft>
                <a:spcPts val="0"/>
              </a:spcAft>
              <a:buClr>
                <a:srgbClr val="7A0019"/>
              </a:buClr>
              <a:buSzPts val="1500"/>
              <a:buFont typeface="Arial"/>
              <a:buNone/>
              <a:defRPr sz="1500" b="0" i="0" u="none" strike="noStrike" cap="none">
                <a:solidFill>
                  <a:schemeClr val="dk1"/>
                </a:solidFill>
                <a:latin typeface="Arial"/>
                <a:ea typeface="Arial"/>
                <a:cs typeface="Arial"/>
                <a:sym typeface="Arial"/>
              </a:defRPr>
            </a:lvl8pPr>
            <a:lvl9pPr marR="0" lvl="8" algn="l" rtl="0">
              <a:spcBef>
                <a:spcPts val="300"/>
              </a:spcBef>
              <a:spcAft>
                <a:spcPts val="0"/>
              </a:spcAft>
              <a:buClr>
                <a:srgbClr val="7A0019"/>
              </a:buClr>
              <a:buSzPts val="1500"/>
              <a:buFont typeface="Arial"/>
              <a:buNone/>
              <a:defRPr sz="1500" b="0" i="0" u="none" strike="noStrike" cap="none">
                <a:solidFill>
                  <a:schemeClr val="dk1"/>
                </a:solidFill>
                <a:latin typeface="Arial"/>
                <a:ea typeface="Arial"/>
                <a:cs typeface="Arial"/>
                <a:sym typeface="Arial"/>
              </a:defRPr>
            </a:lvl9pPr>
          </a:lstStyle>
          <a:p>
            <a:endParaRPr dirty="0"/>
          </a:p>
        </p:txBody>
      </p:sp>
      <p:sp>
        <p:nvSpPr>
          <p:cNvPr id="44" name="Google Shape;44;p319"/>
          <p:cNvSpPr txBox="1">
            <a:spLocks noGrp="1"/>
          </p:cNvSpPr>
          <p:nvPr>
            <p:ph type="body" idx="1"/>
          </p:nvPr>
        </p:nvSpPr>
        <p:spPr>
          <a:xfrm>
            <a:off x="2389717" y="5367343"/>
            <a:ext cx="7315200" cy="804863"/>
          </a:xfrm>
          <a:prstGeom prst="rect">
            <a:avLst/>
          </a:prstGeom>
          <a:noFill/>
          <a:ln>
            <a:noFill/>
          </a:ln>
        </p:spPr>
        <p:txBody>
          <a:bodyPr spcFirstLastPara="1" wrap="square" lIns="68575" tIns="34275" rIns="68575" bIns="34275" anchor="t" anchorCtr="0">
            <a:noAutofit/>
          </a:bodyPr>
          <a:lstStyle>
            <a:lvl1pPr marL="457200" lvl="0" indent="-228600" algn="l">
              <a:spcBef>
                <a:spcPts val="220"/>
              </a:spcBef>
              <a:spcAft>
                <a:spcPts val="0"/>
              </a:spcAft>
              <a:buSzPts val="1100"/>
              <a:buFont typeface="Arial"/>
              <a:buNone/>
              <a:defRPr sz="1100"/>
            </a:lvl1pPr>
            <a:lvl2pPr marL="914400" lvl="1" indent="-228600" algn="l">
              <a:spcBef>
                <a:spcPts val="180"/>
              </a:spcBef>
              <a:spcAft>
                <a:spcPts val="0"/>
              </a:spcAft>
              <a:buSzPts val="900"/>
              <a:buFont typeface="Arial"/>
              <a:buNone/>
              <a:defRPr sz="900"/>
            </a:lvl2pPr>
            <a:lvl3pPr marL="1371600" lvl="2" indent="-228600" algn="l">
              <a:spcBef>
                <a:spcPts val="160"/>
              </a:spcBef>
              <a:spcAft>
                <a:spcPts val="0"/>
              </a:spcAft>
              <a:buSzPts val="800"/>
              <a:buFont typeface="Arial"/>
              <a:buNone/>
              <a:defRPr sz="800"/>
            </a:lvl3pPr>
            <a:lvl4pPr marL="1828800" lvl="3" indent="-228600" algn="l">
              <a:spcBef>
                <a:spcPts val="140"/>
              </a:spcBef>
              <a:spcAft>
                <a:spcPts val="0"/>
              </a:spcAft>
              <a:buSzPts val="700"/>
              <a:buFont typeface="Arial"/>
              <a:buNone/>
              <a:defRPr sz="700"/>
            </a:lvl4pPr>
            <a:lvl5pPr marL="2286000" lvl="4" indent="-228600" algn="l">
              <a:spcBef>
                <a:spcPts val="140"/>
              </a:spcBef>
              <a:spcAft>
                <a:spcPts val="0"/>
              </a:spcAft>
              <a:buSzPts val="700"/>
              <a:buFont typeface="Arial"/>
              <a:buNone/>
              <a:defRPr sz="700"/>
            </a:lvl5pPr>
            <a:lvl6pPr marL="2743200" lvl="5" indent="-228600" algn="l">
              <a:spcBef>
                <a:spcPts val="140"/>
              </a:spcBef>
              <a:spcAft>
                <a:spcPts val="0"/>
              </a:spcAft>
              <a:buSzPts val="700"/>
              <a:buFont typeface="Arial"/>
              <a:buNone/>
              <a:defRPr sz="700"/>
            </a:lvl6pPr>
            <a:lvl7pPr marL="3200400" lvl="6" indent="-228600" algn="l">
              <a:spcBef>
                <a:spcPts val="140"/>
              </a:spcBef>
              <a:spcAft>
                <a:spcPts val="0"/>
              </a:spcAft>
              <a:buSzPts val="700"/>
              <a:buFont typeface="Arial"/>
              <a:buNone/>
              <a:defRPr sz="700"/>
            </a:lvl7pPr>
            <a:lvl8pPr marL="3657600" lvl="7" indent="-228600" algn="l">
              <a:spcBef>
                <a:spcPts val="140"/>
              </a:spcBef>
              <a:spcAft>
                <a:spcPts val="0"/>
              </a:spcAft>
              <a:buSzPts val="700"/>
              <a:buFont typeface="Arial"/>
              <a:buNone/>
              <a:defRPr sz="700"/>
            </a:lvl8pPr>
            <a:lvl9pPr marL="4114800" lvl="8" indent="-228600" algn="l">
              <a:spcBef>
                <a:spcPts val="140"/>
              </a:spcBef>
              <a:spcAft>
                <a:spcPts val="0"/>
              </a:spcAft>
              <a:buSzPts val="700"/>
              <a:buFont typeface="Arial"/>
              <a:buNone/>
              <a:defRPr sz="700"/>
            </a:lvl9pPr>
          </a:lstStyle>
          <a:p>
            <a:endParaRPr/>
          </a:p>
        </p:txBody>
      </p:sp>
    </p:spTree>
    <p:extLst>
      <p:ext uri="{BB962C8B-B14F-4D97-AF65-F5344CB8AC3E}">
        <p14:creationId xmlns:p14="http://schemas.microsoft.com/office/powerpoint/2010/main" val="1102323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8"/>
        <p:cNvGrpSpPr/>
        <p:nvPr/>
      </p:nvGrpSpPr>
      <p:grpSpPr>
        <a:xfrm>
          <a:off x="0" y="0"/>
          <a:ext cx="0" cy="0"/>
          <a:chOff x="0" y="0"/>
          <a:chExt cx="0" cy="0"/>
        </a:xfrm>
      </p:grpSpPr>
      <p:sp>
        <p:nvSpPr>
          <p:cNvPr id="39" name="Google Shape;39;p4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4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1" name="Google Shape;41;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45"/>
        <p:cNvGrpSpPr/>
        <p:nvPr/>
      </p:nvGrpSpPr>
      <p:grpSpPr>
        <a:xfrm>
          <a:off x="0" y="0"/>
          <a:ext cx="0" cy="0"/>
          <a:chOff x="0" y="0"/>
          <a:chExt cx="0" cy="0"/>
        </a:xfrm>
      </p:grpSpPr>
      <p:sp>
        <p:nvSpPr>
          <p:cNvPr id="46" name="Google Shape;46;p320"/>
          <p:cNvSpPr txBox="1">
            <a:spLocks noGrp="1"/>
          </p:cNvSpPr>
          <p:nvPr>
            <p:ph type="title"/>
          </p:nvPr>
        </p:nvSpPr>
        <p:spPr>
          <a:xfrm>
            <a:off x="914400" y="304800"/>
            <a:ext cx="10363200" cy="11430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7" name="Google Shape;47;p320"/>
          <p:cNvSpPr txBox="1">
            <a:spLocks noGrp="1"/>
          </p:cNvSpPr>
          <p:nvPr>
            <p:ph type="body" idx="1"/>
          </p:nvPr>
        </p:nvSpPr>
        <p:spPr>
          <a:xfrm rot="5400000">
            <a:off x="4114800" y="-1447800"/>
            <a:ext cx="3962400" cy="10363200"/>
          </a:xfrm>
          <a:prstGeom prst="rect">
            <a:avLst/>
          </a:prstGeom>
          <a:noFill/>
          <a:ln>
            <a:noFill/>
          </a:ln>
        </p:spPr>
        <p:txBody>
          <a:bodyPr spcFirstLastPara="1" wrap="square" lIns="68575" tIns="34275" rIns="68575" bIns="34275"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Tree>
    <p:extLst>
      <p:ext uri="{BB962C8B-B14F-4D97-AF65-F5344CB8AC3E}">
        <p14:creationId xmlns:p14="http://schemas.microsoft.com/office/powerpoint/2010/main" val="38388618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48"/>
        <p:cNvGrpSpPr/>
        <p:nvPr/>
      </p:nvGrpSpPr>
      <p:grpSpPr>
        <a:xfrm>
          <a:off x="0" y="0"/>
          <a:ext cx="0" cy="0"/>
          <a:chOff x="0" y="0"/>
          <a:chExt cx="0" cy="0"/>
        </a:xfrm>
      </p:grpSpPr>
      <p:sp>
        <p:nvSpPr>
          <p:cNvPr id="49" name="Google Shape;49;p321"/>
          <p:cNvSpPr txBox="1">
            <a:spLocks noGrp="1"/>
          </p:cNvSpPr>
          <p:nvPr>
            <p:ph type="title"/>
          </p:nvPr>
        </p:nvSpPr>
        <p:spPr>
          <a:xfrm rot="5400000">
            <a:off x="7277100" y="1714500"/>
            <a:ext cx="5410200" cy="25908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0" name="Google Shape;50;p321"/>
          <p:cNvSpPr txBox="1">
            <a:spLocks noGrp="1"/>
          </p:cNvSpPr>
          <p:nvPr>
            <p:ph type="body" idx="1"/>
          </p:nvPr>
        </p:nvSpPr>
        <p:spPr>
          <a:xfrm rot="5400000">
            <a:off x="1993901" y="-774700"/>
            <a:ext cx="5410200" cy="7569200"/>
          </a:xfrm>
          <a:prstGeom prst="rect">
            <a:avLst/>
          </a:prstGeom>
          <a:noFill/>
          <a:ln>
            <a:noFill/>
          </a:ln>
        </p:spPr>
        <p:txBody>
          <a:bodyPr spcFirstLastPara="1" wrap="square" lIns="68575" tIns="34275" rIns="68575" bIns="34275"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Tree>
    <p:extLst>
      <p:ext uri="{BB962C8B-B14F-4D97-AF65-F5344CB8AC3E}">
        <p14:creationId xmlns:p14="http://schemas.microsoft.com/office/powerpoint/2010/main" val="28645088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4"/>
        <p:cNvGrpSpPr/>
        <p:nvPr/>
      </p:nvGrpSpPr>
      <p:grpSpPr>
        <a:xfrm>
          <a:off x="0" y="0"/>
          <a:ext cx="0" cy="0"/>
          <a:chOff x="0" y="0"/>
          <a:chExt cx="0" cy="0"/>
        </a:xfrm>
      </p:grpSpPr>
      <p:sp>
        <p:nvSpPr>
          <p:cNvPr id="25" name="Google Shape;25;p314"/>
          <p:cNvSpPr txBox="1">
            <a:spLocks noGrp="1"/>
          </p:cNvSpPr>
          <p:nvPr>
            <p:ph type="title"/>
          </p:nvPr>
        </p:nvSpPr>
        <p:spPr>
          <a:xfrm>
            <a:off x="914400" y="304800"/>
            <a:ext cx="10363200" cy="11430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6" name="Google Shape;26;p314"/>
          <p:cNvSpPr txBox="1">
            <a:spLocks noGrp="1"/>
          </p:cNvSpPr>
          <p:nvPr>
            <p:ph type="body" idx="1"/>
          </p:nvPr>
        </p:nvSpPr>
        <p:spPr>
          <a:xfrm>
            <a:off x="914400" y="1752600"/>
            <a:ext cx="5080000" cy="3962400"/>
          </a:xfrm>
          <a:prstGeom prst="rect">
            <a:avLst/>
          </a:prstGeom>
          <a:noFill/>
          <a:ln>
            <a:noFill/>
          </a:ln>
        </p:spPr>
        <p:txBody>
          <a:bodyPr spcFirstLastPara="1" wrap="square" lIns="68575" tIns="34275" rIns="68575" bIns="34275" anchor="t" anchorCtr="0">
            <a:noAutofit/>
          </a:bodyPr>
          <a:lstStyle>
            <a:lvl1pPr marL="457200" lvl="0" indent="-361950" algn="l">
              <a:spcBef>
                <a:spcPts val="420"/>
              </a:spcBef>
              <a:spcAft>
                <a:spcPts val="0"/>
              </a:spcAft>
              <a:buSzPts val="2100"/>
              <a:buFont typeface="Arial"/>
              <a:buChar char="•"/>
              <a:defRPr sz="2100"/>
            </a:lvl1pPr>
            <a:lvl2pPr marL="914400" lvl="1" indent="-342900" algn="l">
              <a:spcBef>
                <a:spcPts val="360"/>
              </a:spcBef>
              <a:spcAft>
                <a:spcPts val="0"/>
              </a:spcAft>
              <a:buSzPts val="1800"/>
              <a:buFont typeface="Arial"/>
              <a:buChar char="–"/>
              <a:defRPr sz="1800"/>
            </a:lvl2pPr>
            <a:lvl3pPr marL="1371600" lvl="2" indent="-323850" algn="l">
              <a:spcBef>
                <a:spcPts val="300"/>
              </a:spcBef>
              <a:spcAft>
                <a:spcPts val="0"/>
              </a:spcAft>
              <a:buSzPts val="1500"/>
              <a:buFont typeface="Arial"/>
              <a:buChar char="•"/>
              <a:defRPr sz="1500"/>
            </a:lvl3pPr>
            <a:lvl4pPr marL="1828800" lvl="3" indent="-317500" algn="l">
              <a:spcBef>
                <a:spcPts val="280"/>
              </a:spcBef>
              <a:spcAft>
                <a:spcPts val="0"/>
              </a:spcAft>
              <a:buSzPts val="1400"/>
              <a:buFont typeface="Arial"/>
              <a:buChar char="–"/>
              <a:defRPr sz="1400"/>
            </a:lvl4pPr>
            <a:lvl5pPr marL="2286000" lvl="4" indent="-317500" algn="l">
              <a:spcBef>
                <a:spcPts val="280"/>
              </a:spcBef>
              <a:spcAft>
                <a:spcPts val="0"/>
              </a:spcAft>
              <a:buSzPts val="1400"/>
              <a:buFont typeface="Arial"/>
              <a:buChar char="»"/>
              <a:defRPr sz="1400"/>
            </a:lvl5pPr>
            <a:lvl6pPr marL="2743200" lvl="5" indent="-317500" algn="l">
              <a:spcBef>
                <a:spcPts val="280"/>
              </a:spcBef>
              <a:spcAft>
                <a:spcPts val="0"/>
              </a:spcAft>
              <a:buSzPts val="1400"/>
              <a:buFont typeface="Arial"/>
              <a:buChar char="»"/>
              <a:defRPr sz="1400"/>
            </a:lvl6pPr>
            <a:lvl7pPr marL="3200400" lvl="6" indent="-317500" algn="l">
              <a:spcBef>
                <a:spcPts val="280"/>
              </a:spcBef>
              <a:spcAft>
                <a:spcPts val="0"/>
              </a:spcAft>
              <a:buSzPts val="1400"/>
              <a:buFont typeface="Arial"/>
              <a:buChar char="»"/>
              <a:defRPr sz="1400"/>
            </a:lvl7pPr>
            <a:lvl8pPr marL="3657600" lvl="7" indent="-317500" algn="l">
              <a:spcBef>
                <a:spcPts val="280"/>
              </a:spcBef>
              <a:spcAft>
                <a:spcPts val="0"/>
              </a:spcAft>
              <a:buSzPts val="1400"/>
              <a:buFont typeface="Arial"/>
              <a:buChar char="»"/>
              <a:defRPr sz="1400"/>
            </a:lvl8pPr>
            <a:lvl9pPr marL="4114800" lvl="8" indent="-317500" algn="l">
              <a:spcBef>
                <a:spcPts val="280"/>
              </a:spcBef>
              <a:spcAft>
                <a:spcPts val="0"/>
              </a:spcAft>
              <a:buSzPts val="1400"/>
              <a:buFont typeface="Arial"/>
              <a:buChar char="»"/>
              <a:defRPr sz="1400"/>
            </a:lvl9pPr>
          </a:lstStyle>
          <a:p>
            <a:endParaRPr/>
          </a:p>
        </p:txBody>
      </p:sp>
      <p:sp>
        <p:nvSpPr>
          <p:cNvPr id="27" name="Google Shape;27;p314"/>
          <p:cNvSpPr txBox="1">
            <a:spLocks noGrp="1"/>
          </p:cNvSpPr>
          <p:nvPr>
            <p:ph type="body" idx="2"/>
          </p:nvPr>
        </p:nvSpPr>
        <p:spPr>
          <a:xfrm>
            <a:off x="6197600" y="1752600"/>
            <a:ext cx="5080000" cy="3962400"/>
          </a:xfrm>
          <a:prstGeom prst="rect">
            <a:avLst/>
          </a:prstGeom>
          <a:noFill/>
          <a:ln>
            <a:noFill/>
          </a:ln>
        </p:spPr>
        <p:txBody>
          <a:bodyPr spcFirstLastPara="1" wrap="square" lIns="68575" tIns="34275" rIns="68575" bIns="34275" anchor="t" anchorCtr="0">
            <a:noAutofit/>
          </a:bodyPr>
          <a:lstStyle>
            <a:lvl1pPr marL="457200" lvl="0" indent="-361950" algn="l">
              <a:spcBef>
                <a:spcPts val="420"/>
              </a:spcBef>
              <a:spcAft>
                <a:spcPts val="0"/>
              </a:spcAft>
              <a:buSzPts val="2100"/>
              <a:buFont typeface="Arial"/>
              <a:buChar char="•"/>
              <a:defRPr sz="2100"/>
            </a:lvl1pPr>
            <a:lvl2pPr marL="914400" lvl="1" indent="-342900" algn="l">
              <a:spcBef>
                <a:spcPts val="360"/>
              </a:spcBef>
              <a:spcAft>
                <a:spcPts val="0"/>
              </a:spcAft>
              <a:buSzPts val="1800"/>
              <a:buFont typeface="Arial"/>
              <a:buChar char="–"/>
              <a:defRPr sz="1800"/>
            </a:lvl2pPr>
            <a:lvl3pPr marL="1371600" lvl="2" indent="-323850" algn="l">
              <a:spcBef>
                <a:spcPts val="300"/>
              </a:spcBef>
              <a:spcAft>
                <a:spcPts val="0"/>
              </a:spcAft>
              <a:buSzPts val="1500"/>
              <a:buFont typeface="Arial"/>
              <a:buChar char="•"/>
              <a:defRPr sz="1500"/>
            </a:lvl3pPr>
            <a:lvl4pPr marL="1828800" lvl="3" indent="-317500" algn="l">
              <a:spcBef>
                <a:spcPts val="280"/>
              </a:spcBef>
              <a:spcAft>
                <a:spcPts val="0"/>
              </a:spcAft>
              <a:buSzPts val="1400"/>
              <a:buFont typeface="Arial"/>
              <a:buChar char="–"/>
              <a:defRPr sz="1400"/>
            </a:lvl4pPr>
            <a:lvl5pPr marL="2286000" lvl="4" indent="-317500" algn="l">
              <a:spcBef>
                <a:spcPts val="280"/>
              </a:spcBef>
              <a:spcAft>
                <a:spcPts val="0"/>
              </a:spcAft>
              <a:buSzPts val="1400"/>
              <a:buFont typeface="Arial"/>
              <a:buChar char="»"/>
              <a:defRPr sz="1400"/>
            </a:lvl5pPr>
            <a:lvl6pPr marL="2743200" lvl="5" indent="-317500" algn="l">
              <a:spcBef>
                <a:spcPts val="280"/>
              </a:spcBef>
              <a:spcAft>
                <a:spcPts val="0"/>
              </a:spcAft>
              <a:buSzPts val="1400"/>
              <a:buFont typeface="Arial"/>
              <a:buChar char="»"/>
              <a:defRPr sz="1400"/>
            </a:lvl6pPr>
            <a:lvl7pPr marL="3200400" lvl="6" indent="-317500" algn="l">
              <a:spcBef>
                <a:spcPts val="280"/>
              </a:spcBef>
              <a:spcAft>
                <a:spcPts val="0"/>
              </a:spcAft>
              <a:buSzPts val="1400"/>
              <a:buFont typeface="Arial"/>
              <a:buChar char="»"/>
              <a:defRPr sz="1400"/>
            </a:lvl7pPr>
            <a:lvl8pPr marL="3657600" lvl="7" indent="-317500" algn="l">
              <a:spcBef>
                <a:spcPts val="280"/>
              </a:spcBef>
              <a:spcAft>
                <a:spcPts val="0"/>
              </a:spcAft>
              <a:buSzPts val="1400"/>
              <a:buFont typeface="Arial"/>
              <a:buChar char="»"/>
              <a:defRPr sz="1400"/>
            </a:lvl8pPr>
            <a:lvl9pPr marL="4114800" lvl="8" indent="-317500" algn="l">
              <a:spcBef>
                <a:spcPts val="280"/>
              </a:spcBef>
              <a:spcAft>
                <a:spcPts val="0"/>
              </a:spcAft>
              <a:buSzPts val="1400"/>
              <a:buFont typeface="Arial"/>
              <a:buChar char="»"/>
              <a:defRPr sz="1400"/>
            </a:lvl9pPr>
          </a:lstStyle>
          <a:p>
            <a:endParaRPr/>
          </a:p>
        </p:txBody>
      </p:sp>
    </p:spTree>
    <p:extLst>
      <p:ext uri="{BB962C8B-B14F-4D97-AF65-F5344CB8AC3E}">
        <p14:creationId xmlns:p14="http://schemas.microsoft.com/office/powerpoint/2010/main" val="22576938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13008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7" name="Rectangle 6"/>
          <p:cNvSpPr/>
          <p:nvPr/>
        </p:nvSpPr>
        <p:spPr>
          <a:xfrm>
            <a:off x="2" y="4"/>
            <a:ext cx="12191999" cy="1294189"/>
          </a:xfrm>
          <a:prstGeom prst="rect">
            <a:avLst/>
          </a:prstGeom>
          <a:solidFill>
            <a:srgbClr val="B3D0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latin typeface="Calibri"/>
            </a:endParaRPr>
          </a:p>
        </p:txBody>
      </p:sp>
      <p:sp>
        <p:nvSpPr>
          <p:cNvPr id="8" name="Title 1"/>
          <p:cNvSpPr>
            <a:spLocks noGrp="1"/>
          </p:cNvSpPr>
          <p:nvPr>
            <p:ph type="title"/>
          </p:nvPr>
        </p:nvSpPr>
        <p:spPr>
          <a:xfrm>
            <a:off x="609600" y="274638"/>
            <a:ext cx="10972800" cy="838124"/>
          </a:xfrm>
          <a:prstGeom prst="rect">
            <a:avLst/>
          </a:prstGeom>
        </p:spPr>
        <p:txBody>
          <a:bodyPr>
            <a:normAutofit/>
          </a:bodyPr>
          <a:lstStyle>
            <a:lvl1pPr algn="l">
              <a:defRPr sz="2100" b="1">
                <a:solidFill>
                  <a:srgbClr val="0F3F59"/>
                </a:solidFill>
                <a:latin typeface="Open Sans"/>
                <a:cs typeface="Open Sans"/>
              </a:defRPr>
            </a:lvl1pPr>
          </a:lstStyle>
          <a:p>
            <a:r>
              <a:rPr lang="en-US"/>
              <a:t>Click to edit Master title style</a:t>
            </a:r>
            <a:endParaRPr lang="en-US" dirty="0"/>
          </a:p>
        </p:txBody>
      </p:sp>
      <p:sp>
        <p:nvSpPr>
          <p:cNvPr id="3" name="Content Placeholder 2"/>
          <p:cNvSpPr>
            <a:spLocks noGrp="1"/>
          </p:cNvSpPr>
          <p:nvPr>
            <p:ph sz="quarter" idx="13"/>
          </p:nvPr>
        </p:nvSpPr>
        <p:spPr>
          <a:xfrm>
            <a:off x="609600" y="1743078"/>
            <a:ext cx="10972800" cy="3884613"/>
          </a:xfrm>
          <a:prstGeom prst="rect">
            <a:avLst/>
          </a:prstGeom>
        </p:spPr>
        <p:txBody>
          <a:bodyPr vert="horz"/>
          <a:lstStyle>
            <a:lvl1pPr>
              <a:defRPr>
                <a:solidFill>
                  <a:srgbClr val="0F3F59"/>
                </a:solidFill>
                <a:latin typeface="Open Sans"/>
                <a:cs typeface="Open Sans"/>
              </a:defRPr>
            </a:lvl1pPr>
            <a:lvl2pPr>
              <a:defRPr>
                <a:solidFill>
                  <a:srgbClr val="0F3F59"/>
                </a:solidFill>
                <a:latin typeface="Open Sans"/>
                <a:cs typeface="Open Sans"/>
              </a:defRPr>
            </a:lvl2pPr>
            <a:lvl3pPr>
              <a:defRPr>
                <a:solidFill>
                  <a:srgbClr val="0F3F59"/>
                </a:solidFill>
                <a:latin typeface="Open Sans"/>
                <a:cs typeface="Open Sans"/>
              </a:defRPr>
            </a:lvl3pPr>
            <a:lvl4pPr>
              <a:defRPr>
                <a:solidFill>
                  <a:srgbClr val="0F3F59"/>
                </a:solidFill>
                <a:latin typeface="Open Sans"/>
                <a:cs typeface="Open Sans"/>
              </a:defRPr>
            </a:lvl4pPr>
            <a:lvl5pPr>
              <a:defRPr>
                <a:solidFill>
                  <a:srgbClr val="0F3F59"/>
                </a:solidFill>
                <a:latin typeface="Open Sans"/>
                <a:cs typeface="Open San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230466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7"/>
            <a:ext cx="5386917" cy="639763"/>
          </a:xfrm>
        </p:spPr>
        <p:txBody>
          <a:bodyPr anchor="b"/>
          <a:lstStyle>
            <a:lvl1pPr marL="0" indent="0">
              <a:buNone/>
              <a:defRPr sz="1800" b="1"/>
            </a:lvl1pPr>
            <a:lvl2pPr marL="342946" indent="0">
              <a:buNone/>
              <a:defRPr sz="1500" b="1"/>
            </a:lvl2pPr>
            <a:lvl3pPr marL="685891" indent="0">
              <a:buNone/>
              <a:defRPr sz="1400" b="1"/>
            </a:lvl3pPr>
            <a:lvl4pPr marL="1028837" indent="0">
              <a:buNone/>
              <a:defRPr sz="1200" b="1"/>
            </a:lvl4pPr>
            <a:lvl5pPr marL="1371783" indent="0">
              <a:buNone/>
              <a:defRPr sz="1200" b="1"/>
            </a:lvl5pPr>
            <a:lvl6pPr marL="1714729" indent="0">
              <a:buNone/>
              <a:defRPr sz="1200" b="1"/>
            </a:lvl6pPr>
            <a:lvl7pPr marL="2057674" indent="0">
              <a:buNone/>
              <a:defRPr sz="1200" b="1"/>
            </a:lvl7pPr>
            <a:lvl8pPr marL="2400620" indent="0">
              <a:buNone/>
              <a:defRPr sz="1200" b="1"/>
            </a:lvl8pPr>
            <a:lvl9pPr marL="2743566" indent="0">
              <a:buNone/>
              <a:defRPr sz="12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4" y="1535117"/>
            <a:ext cx="5389033" cy="639763"/>
          </a:xfrm>
        </p:spPr>
        <p:txBody>
          <a:bodyPr anchor="b"/>
          <a:lstStyle>
            <a:lvl1pPr marL="0" indent="0">
              <a:buNone/>
              <a:defRPr sz="1800" b="1"/>
            </a:lvl1pPr>
            <a:lvl2pPr marL="342946" indent="0">
              <a:buNone/>
              <a:defRPr sz="1500" b="1"/>
            </a:lvl2pPr>
            <a:lvl3pPr marL="685891" indent="0">
              <a:buNone/>
              <a:defRPr sz="1400" b="1"/>
            </a:lvl3pPr>
            <a:lvl4pPr marL="1028837" indent="0">
              <a:buNone/>
              <a:defRPr sz="1200" b="1"/>
            </a:lvl4pPr>
            <a:lvl5pPr marL="1371783" indent="0">
              <a:buNone/>
              <a:defRPr sz="1200" b="1"/>
            </a:lvl5pPr>
            <a:lvl6pPr marL="1714729" indent="0">
              <a:buNone/>
              <a:defRPr sz="1200" b="1"/>
            </a:lvl6pPr>
            <a:lvl7pPr marL="2057674" indent="0">
              <a:buNone/>
              <a:defRPr sz="1200" b="1"/>
            </a:lvl7pPr>
            <a:lvl8pPr marL="2400620" indent="0">
              <a:buNone/>
              <a:defRPr sz="1200" b="1"/>
            </a:lvl8pPr>
            <a:lvl9pPr marL="2743566" indent="0">
              <a:buNone/>
              <a:defRPr sz="1200" b="1"/>
            </a:lvl9pPr>
          </a:lstStyle>
          <a:p>
            <a:pPr lvl="0"/>
            <a:r>
              <a:rPr lang="en-US"/>
              <a:t>Edit Master text styles</a:t>
            </a:r>
          </a:p>
        </p:txBody>
      </p:sp>
      <p:sp>
        <p:nvSpPr>
          <p:cNvPr id="6" name="Content Placeholder 5"/>
          <p:cNvSpPr>
            <a:spLocks noGrp="1"/>
          </p:cNvSpPr>
          <p:nvPr>
            <p:ph sz="quarter" idx="4"/>
          </p:nvPr>
        </p:nvSpPr>
        <p:spPr>
          <a:xfrm>
            <a:off x="6193374" y="2174875"/>
            <a:ext cx="5389033" cy="3951288"/>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17974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54"/>
            <a:ext cx="4011084" cy="1162051"/>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8"/>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7" y="1435104"/>
            <a:ext cx="4011084" cy="4691063"/>
          </a:xfrm>
        </p:spPr>
        <p:txBody>
          <a:bodyPr/>
          <a:lstStyle>
            <a:lvl1pPr marL="0" indent="0">
              <a:buNone/>
              <a:defRPr sz="1100"/>
            </a:lvl1pPr>
            <a:lvl2pPr marL="342946" indent="0">
              <a:buNone/>
              <a:defRPr sz="900"/>
            </a:lvl2pPr>
            <a:lvl3pPr marL="685891" indent="0">
              <a:buNone/>
              <a:defRPr sz="800"/>
            </a:lvl3pPr>
            <a:lvl4pPr marL="1028837" indent="0">
              <a:buNone/>
              <a:defRPr sz="700"/>
            </a:lvl4pPr>
            <a:lvl5pPr marL="1371783" indent="0">
              <a:buNone/>
              <a:defRPr sz="700"/>
            </a:lvl5pPr>
            <a:lvl6pPr marL="1714729" indent="0">
              <a:buNone/>
              <a:defRPr sz="700"/>
            </a:lvl6pPr>
            <a:lvl7pPr marL="2057674" indent="0">
              <a:buNone/>
              <a:defRPr sz="700"/>
            </a:lvl7pPr>
            <a:lvl8pPr marL="2400620" indent="0">
              <a:buNone/>
              <a:defRPr sz="700"/>
            </a:lvl8pPr>
            <a:lvl9pPr marL="2743566" indent="0">
              <a:buNone/>
              <a:defRPr sz="700"/>
            </a:lvl9pPr>
          </a:lstStyle>
          <a:p>
            <a:pPr lvl="0"/>
            <a:r>
              <a:rPr lang="en-US"/>
              <a:t>Click to edit Master text styles</a:t>
            </a:r>
          </a:p>
        </p:txBody>
      </p:sp>
    </p:spTree>
    <p:extLst>
      <p:ext uri="{BB962C8B-B14F-4D97-AF65-F5344CB8AC3E}">
        <p14:creationId xmlns:p14="http://schemas.microsoft.com/office/powerpoint/2010/main" val="8221159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6"/>
            <a:ext cx="10363200" cy="1362075"/>
          </a:xfrm>
        </p:spPr>
        <p:txBody>
          <a:bodyPr anchor="t"/>
          <a:lstStyle>
            <a:lvl1pPr algn="l">
              <a:defRPr sz="3000" b="0" i="0" cap="none"/>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46" indent="0">
              <a:buNone/>
              <a:defRPr sz="1400"/>
            </a:lvl2pPr>
            <a:lvl3pPr marL="685891" indent="0">
              <a:buNone/>
              <a:defRPr sz="1200"/>
            </a:lvl3pPr>
            <a:lvl4pPr marL="1028837" indent="0">
              <a:buNone/>
              <a:defRPr sz="1100"/>
            </a:lvl4pPr>
            <a:lvl5pPr marL="1371783" indent="0">
              <a:buNone/>
              <a:defRPr sz="1100"/>
            </a:lvl5pPr>
            <a:lvl6pPr marL="1714729" indent="0">
              <a:buNone/>
              <a:defRPr sz="1100"/>
            </a:lvl6pPr>
            <a:lvl7pPr marL="2057674" indent="0">
              <a:buNone/>
              <a:defRPr sz="1100"/>
            </a:lvl7pPr>
            <a:lvl8pPr marL="2400620" indent="0">
              <a:buNone/>
              <a:defRPr sz="1100"/>
            </a:lvl8pPr>
            <a:lvl9pPr marL="2743566" indent="0">
              <a:buNone/>
              <a:defRPr sz="1100"/>
            </a:lvl9pPr>
          </a:lstStyle>
          <a:p>
            <a:pPr lvl="0"/>
            <a:r>
              <a:rPr lang="en-US"/>
              <a:t>Click to edit Master text styles</a:t>
            </a:r>
          </a:p>
        </p:txBody>
      </p:sp>
    </p:spTree>
    <p:extLst>
      <p:ext uri="{BB962C8B-B14F-4D97-AF65-F5344CB8AC3E}">
        <p14:creationId xmlns:p14="http://schemas.microsoft.com/office/powerpoint/2010/main" val="18244610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p:txBody>
          <a:bodyPr/>
          <a:lstStyle/>
          <a:p>
            <a:fld id="{4BDF68E2-58F2-4D09-BE8B-E3BD06533059}" type="datetimeFigureOut">
              <a:rPr lang="en-US" dirty="0"/>
              <a:t>1/23/24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67675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2_Title Slide">
    <p:spTree>
      <p:nvGrpSpPr>
        <p:cNvPr id="1" name=""/>
        <p:cNvGrpSpPr/>
        <p:nvPr/>
      </p:nvGrpSpPr>
      <p:grpSpPr>
        <a:xfrm>
          <a:off x="0" y="0"/>
          <a:ext cx="0" cy="0"/>
          <a:chOff x="0" y="0"/>
          <a:chExt cx="0" cy="0"/>
        </a:xfrm>
      </p:grpSpPr>
      <p:sp>
        <p:nvSpPr>
          <p:cNvPr id="13" name="Rectangle 4"/>
          <p:cNvSpPr>
            <a:spLocks noGrp="1" noChangeArrowheads="1"/>
          </p:cNvSpPr>
          <p:nvPr>
            <p:ph type="ctrTitle"/>
          </p:nvPr>
        </p:nvSpPr>
        <p:spPr>
          <a:xfrm>
            <a:off x="2336800" y="2509391"/>
            <a:ext cx="7721600" cy="1077218"/>
          </a:xfrm>
          <a:prstGeom prst="rect">
            <a:avLst/>
          </a:prstGeom>
        </p:spPr>
        <p:txBody>
          <a:bodyPr/>
          <a:lstStyle>
            <a:lvl1pPr algn="ctr">
              <a:defRPr b="1" i="0">
                <a:solidFill>
                  <a:srgbClr val="800000"/>
                </a:solidFill>
                <a:latin typeface="Open Sans"/>
                <a:cs typeface="Open Sans"/>
              </a:defRPr>
            </a:lvl1pPr>
          </a:lstStyle>
          <a:p>
            <a:r>
              <a:rPr lang="en-US"/>
              <a:t>Click to edit Master title style</a:t>
            </a:r>
            <a:endParaRPr lang="en-US" dirty="0"/>
          </a:p>
        </p:txBody>
      </p:sp>
      <p:sp>
        <p:nvSpPr>
          <p:cNvPr id="14" name="Rectangle 5"/>
          <p:cNvSpPr>
            <a:spLocks noGrp="1" noChangeArrowheads="1"/>
          </p:cNvSpPr>
          <p:nvPr>
            <p:ph type="subTitle" idx="1"/>
          </p:nvPr>
        </p:nvSpPr>
        <p:spPr>
          <a:xfrm>
            <a:off x="2336800" y="3733800"/>
            <a:ext cx="7620000" cy="990600"/>
          </a:xfrm>
          <a:prstGeom prst="rect">
            <a:avLst/>
          </a:prstGeom>
        </p:spPr>
        <p:txBody>
          <a:bodyPr/>
          <a:lstStyle>
            <a:lvl1pPr marL="0" indent="0" algn="ctr">
              <a:buFont typeface="Webdings" charset="2"/>
              <a:buNone/>
              <a:defRPr/>
            </a:lvl1pPr>
          </a:lstStyle>
          <a:p>
            <a:r>
              <a:rPr lang="en-US"/>
              <a:t>Click to edit Master subtitle style</a:t>
            </a:r>
            <a:endParaRPr lang="en-US" dirty="0"/>
          </a:p>
        </p:txBody>
      </p:sp>
    </p:spTree>
    <p:extLst>
      <p:ext uri="{BB962C8B-B14F-4D97-AF65-F5344CB8AC3E}">
        <p14:creationId xmlns:p14="http://schemas.microsoft.com/office/powerpoint/2010/main" val="1418305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31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31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31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1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31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3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10" name="Rectangle 9"/>
          <p:cNvSpPr/>
          <p:nvPr/>
        </p:nvSpPr>
        <p:spPr>
          <a:xfrm>
            <a:off x="2" y="4"/>
            <a:ext cx="12191999" cy="1294189"/>
          </a:xfrm>
          <a:prstGeom prst="rect">
            <a:avLst/>
          </a:prstGeom>
          <a:solidFill>
            <a:srgbClr val="B3D0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2" name="Title 1"/>
          <p:cNvSpPr>
            <a:spLocks noGrp="1"/>
          </p:cNvSpPr>
          <p:nvPr>
            <p:ph type="title"/>
          </p:nvPr>
        </p:nvSpPr>
        <p:spPr>
          <a:xfrm>
            <a:off x="609600" y="274638"/>
            <a:ext cx="10972800" cy="838124"/>
          </a:xfrm>
          <a:prstGeom prst="rect">
            <a:avLst/>
          </a:prstGeom>
        </p:spPr>
        <p:txBody>
          <a:bodyPr>
            <a:normAutofit/>
          </a:bodyPr>
          <a:lstStyle>
            <a:lvl1pPr algn="l">
              <a:defRPr sz="2100" b="1">
                <a:solidFill>
                  <a:srgbClr val="0F3F59"/>
                </a:solidFill>
                <a:latin typeface="Open Sans"/>
                <a:cs typeface="Open Sans"/>
              </a:defRPr>
            </a:lvl1pPr>
          </a:lstStyle>
          <a:p>
            <a:r>
              <a:rPr lang="en-US"/>
              <a:t>Click to edit Master title style</a:t>
            </a:r>
            <a:endParaRPr lang="en-US" dirty="0"/>
          </a:p>
        </p:txBody>
      </p:sp>
    </p:spTree>
    <p:extLst>
      <p:ext uri="{BB962C8B-B14F-4D97-AF65-F5344CB8AC3E}">
        <p14:creationId xmlns:p14="http://schemas.microsoft.com/office/powerpoint/2010/main" val="18570351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3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3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1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1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1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9"/>
          <p:cNvSpPr>
            <a:spLocks noGrp="1"/>
          </p:cNvSpPr>
          <p:nvPr>
            <p:ph type="pic" idx="2"/>
          </p:nvPr>
        </p:nvSpPr>
        <p:spPr>
          <a:xfrm>
            <a:off x="5183188" y="987425"/>
            <a:ext cx="6172200" cy="4873625"/>
          </a:xfrm>
          <a:prstGeom prst="rect">
            <a:avLst/>
          </a:prstGeom>
          <a:noFill/>
          <a:ln>
            <a:noFill/>
          </a:ln>
        </p:spPr>
      </p:sp>
      <p:sp>
        <p:nvSpPr>
          <p:cNvPr id="68" name="Google Shape;68;p31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2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2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0"/>
        <p:cNvGrpSpPr/>
        <p:nvPr/>
      </p:nvGrpSpPr>
      <p:grpSpPr>
        <a:xfrm>
          <a:off x="0" y="0"/>
          <a:ext cx="0" cy="0"/>
          <a:chOff x="0" y="0"/>
          <a:chExt cx="0" cy="0"/>
        </a:xfrm>
      </p:grpSpPr>
      <p:sp>
        <p:nvSpPr>
          <p:cNvPr id="101" name="Google Shape;101;p377"/>
          <p:cNvSpPr txBox="1">
            <a:spLocks noGrp="1"/>
          </p:cNvSpPr>
          <p:nvPr>
            <p:ph type="title"/>
          </p:nvPr>
        </p:nvSpPr>
        <p:spPr>
          <a:xfrm>
            <a:off x="914400" y="304800"/>
            <a:ext cx="10363200" cy="11430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02" name="Google Shape;102;p377"/>
          <p:cNvSpPr txBox="1">
            <a:spLocks noGrp="1"/>
          </p:cNvSpPr>
          <p:nvPr>
            <p:ph type="body" idx="1"/>
          </p:nvPr>
        </p:nvSpPr>
        <p:spPr>
          <a:xfrm>
            <a:off x="914400" y="1752600"/>
            <a:ext cx="10363200" cy="3962400"/>
          </a:xfrm>
          <a:prstGeom prst="rect">
            <a:avLst/>
          </a:prstGeom>
          <a:noFill/>
          <a:ln>
            <a:noFill/>
          </a:ln>
        </p:spPr>
        <p:txBody>
          <a:bodyPr spcFirstLastPara="1" wrap="square" lIns="68575" tIns="34275" rIns="68575" bIns="34275" anchor="t" anchorCtr="0">
            <a:no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1.png"/><Relationship Id="rId5" Type="http://schemas.openxmlformats.org/officeDocument/2006/relationships/slideLayout" Target="../slideLayouts/slideLayout13.xml"/><Relationship Id="rId10" Type="http://schemas.openxmlformats.org/officeDocument/2006/relationships/theme" Target="../theme/theme2.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image" Target="../media/image1.png"/><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3" name="Google Shape;13;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4" name="Google Shape;14;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3" r:id="rId2"/>
    <p:sldLayoutId id="2147483654" r:id="rId3"/>
    <p:sldLayoutId id="2147483655" r:id="rId4"/>
    <p:sldLayoutId id="2147483656" r:id="rId5"/>
    <p:sldLayoutId id="2147483657" r:id="rId6"/>
    <p:sldLayoutId id="2147483658" r:id="rId7"/>
    <p:sldLayoutId id="2147483659"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p374"/>
          <p:cNvSpPr txBox="1">
            <a:spLocks noGrp="1"/>
          </p:cNvSpPr>
          <p:nvPr>
            <p:ph type="title"/>
          </p:nvPr>
        </p:nvSpPr>
        <p:spPr>
          <a:xfrm>
            <a:off x="914400" y="304800"/>
            <a:ext cx="10363200" cy="11430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400"/>
              <a:buFont typeface="Arial"/>
              <a:buNone/>
              <a:defRPr sz="3300" b="0" i="0" u="none" strike="noStrike" cap="none">
                <a:solidFill>
                  <a:srgbClr val="7A0019"/>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3300" b="0" i="0" u="none" strike="noStrike" cap="none">
                <a:solidFill>
                  <a:srgbClr val="7A0019"/>
                </a:solidFill>
                <a:latin typeface="Corbel"/>
                <a:ea typeface="Corbel"/>
                <a:cs typeface="Corbel"/>
                <a:sym typeface="Corbel"/>
              </a:defRPr>
            </a:lvl2pPr>
            <a:lvl3pPr marR="0" lvl="2" algn="ctr" rtl="0">
              <a:lnSpc>
                <a:spcPct val="100000"/>
              </a:lnSpc>
              <a:spcBef>
                <a:spcPts val="0"/>
              </a:spcBef>
              <a:spcAft>
                <a:spcPts val="0"/>
              </a:spcAft>
              <a:buClr>
                <a:srgbClr val="000000"/>
              </a:buClr>
              <a:buSzPts val="1400"/>
              <a:buFont typeface="Arial"/>
              <a:buNone/>
              <a:defRPr sz="3300" b="0" i="0" u="none" strike="noStrike" cap="none">
                <a:solidFill>
                  <a:srgbClr val="7A0019"/>
                </a:solidFill>
                <a:latin typeface="Corbel"/>
                <a:ea typeface="Corbel"/>
                <a:cs typeface="Corbel"/>
                <a:sym typeface="Corbel"/>
              </a:defRPr>
            </a:lvl3pPr>
            <a:lvl4pPr marR="0" lvl="3" algn="ctr" rtl="0">
              <a:lnSpc>
                <a:spcPct val="100000"/>
              </a:lnSpc>
              <a:spcBef>
                <a:spcPts val="0"/>
              </a:spcBef>
              <a:spcAft>
                <a:spcPts val="0"/>
              </a:spcAft>
              <a:buClr>
                <a:srgbClr val="000000"/>
              </a:buClr>
              <a:buSzPts val="1400"/>
              <a:buFont typeface="Arial"/>
              <a:buNone/>
              <a:defRPr sz="3300" b="0" i="0" u="none" strike="noStrike" cap="none">
                <a:solidFill>
                  <a:srgbClr val="7A0019"/>
                </a:solidFill>
                <a:latin typeface="Corbel"/>
                <a:ea typeface="Corbel"/>
                <a:cs typeface="Corbel"/>
                <a:sym typeface="Corbel"/>
              </a:defRPr>
            </a:lvl4pPr>
            <a:lvl5pPr marR="0" lvl="4" algn="ctr" rtl="0">
              <a:lnSpc>
                <a:spcPct val="100000"/>
              </a:lnSpc>
              <a:spcBef>
                <a:spcPts val="0"/>
              </a:spcBef>
              <a:spcAft>
                <a:spcPts val="0"/>
              </a:spcAft>
              <a:buClr>
                <a:srgbClr val="000000"/>
              </a:buClr>
              <a:buSzPts val="1400"/>
              <a:buFont typeface="Arial"/>
              <a:buNone/>
              <a:defRPr sz="3300" b="0" i="0" u="none" strike="noStrike" cap="none">
                <a:solidFill>
                  <a:srgbClr val="7A0019"/>
                </a:solidFill>
                <a:latin typeface="Corbel"/>
                <a:ea typeface="Corbel"/>
                <a:cs typeface="Corbel"/>
                <a:sym typeface="Corbel"/>
              </a:defRPr>
            </a:lvl5pPr>
            <a:lvl6pPr marR="0" lvl="5" algn="ctr" rtl="0">
              <a:lnSpc>
                <a:spcPct val="100000"/>
              </a:lnSpc>
              <a:spcBef>
                <a:spcPts val="0"/>
              </a:spcBef>
              <a:spcAft>
                <a:spcPts val="0"/>
              </a:spcAft>
              <a:buClr>
                <a:srgbClr val="000000"/>
              </a:buClr>
              <a:buSzPts val="1400"/>
              <a:buFont typeface="Arial"/>
              <a:buNone/>
              <a:defRPr sz="3300" b="0" i="0" u="none" strike="noStrike" cap="none">
                <a:solidFill>
                  <a:srgbClr val="7A0019"/>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3300" b="0" i="0" u="none" strike="noStrike" cap="none">
                <a:solidFill>
                  <a:srgbClr val="7A0019"/>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3300" b="0" i="0" u="none" strike="noStrike" cap="none">
                <a:solidFill>
                  <a:srgbClr val="7A0019"/>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3300" b="0" i="0" u="none" strike="noStrike" cap="none">
                <a:solidFill>
                  <a:srgbClr val="7A0019"/>
                </a:solidFill>
                <a:latin typeface="Arial"/>
                <a:ea typeface="Arial"/>
                <a:cs typeface="Arial"/>
                <a:sym typeface="Arial"/>
              </a:defRPr>
            </a:lvl9pPr>
          </a:lstStyle>
          <a:p>
            <a:endParaRPr/>
          </a:p>
        </p:txBody>
      </p:sp>
      <p:sp>
        <p:nvSpPr>
          <p:cNvPr id="86" name="Google Shape;86;p374"/>
          <p:cNvSpPr txBox="1">
            <a:spLocks noGrp="1"/>
          </p:cNvSpPr>
          <p:nvPr>
            <p:ph type="body" idx="1"/>
          </p:nvPr>
        </p:nvSpPr>
        <p:spPr>
          <a:xfrm>
            <a:off x="914400" y="1752600"/>
            <a:ext cx="10363200" cy="3962400"/>
          </a:xfrm>
          <a:prstGeom prst="rect">
            <a:avLst/>
          </a:prstGeom>
          <a:noFill/>
          <a:ln>
            <a:noFill/>
          </a:ln>
        </p:spPr>
        <p:txBody>
          <a:bodyPr spcFirstLastPara="1" wrap="square" lIns="68575" tIns="34275" rIns="68575" bIns="34275" anchor="t" anchorCtr="0">
            <a:noAutofit/>
          </a:bodyPr>
          <a:lstStyle>
            <a:lvl1pPr marL="457200" marR="0" lvl="0" indent="-381000" algn="l" rtl="0">
              <a:lnSpc>
                <a:spcPct val="100000"/>
              </a:lnSpc>
              <a:spcBef>
                <a:spcPts val="480"/>
              </a:spcBef>
              <a:spcAft>
                <a:spcPts val="0"/>
              </a:spcAft>
              <a:buClr>
                <a:srgbClr val="7A0019"/>
              </a:buClr>
              <a:buSzPts val="2400"/>
              <a:buFont typeface="Arial"/>
              <a:buChar char="•"/>
              <a:defRPr sz="2400" b="0" i="0" u="none" strike="noStrike" cap="none">
                <a:solidFill>
                  <a:srgbClr val="595959"/>
                </a:solidFill>
                <a:latin typeface="Arial"/>
                <a:ea typeface="Arial"/>
                <a:cs typeface="Arial"/>
                <a:sym typeface="Arial"/>
              </a:defRPr>
            </a:lvl1pPr>
            <a:lvl2pPr marL="914400" marR="0" lvl="1" indent="-361950" algn="l" rtl="0">
              <a:lnSpc>
                <a:spcPct val="100000"/>
              </a:lnSpc>
              <a:spcBef>
                <a:spcPts val="420"/>
              </a:spcBef>
              <a:spcAft>
                <a:spcPts val="0"/>
              </a:spcAft>
              <a:buClr>
                <a:srgbClr val="7A0019"/>
              </a:buClr>
              <a:buSzPts val="2100"/>
              <a:buFont typeface="Arial"/>
              <a:buChar char="–"/>
              <a:defRPr sz="2100" b="0" i="0" u="none" strike="noStrike" cap="none">
                <a:solidFill>
                  <a:srgbClr val="595959"/>
                </a:solidFill>
                <a:latin typeface="Arial"/>
                <a:ea typeface="Arial"/>
                <a:cs typeface="Arial"/>
                <a:sym typeface="Arial"/>
              </a:defRPr>
            </a:lvl2pPr>
            <a:lvl3pPr marL="1371600" marR="0" lvl="2" indent="-342900" algn="l" rtl="0">
              <a:lnSpc>
                <a:spcPct val="100000"/>
              </a:lnSpc>
              <a:spcBef>
                <a:spcPts val="360"/>
              </a:spcBef>
              <a:spcAft>
                <a:spcPts val="0"/>
              </a:spcAft>
              <a:buClr>
                <a:srgbClr val="7A0019"/>
              </a:buClr>
              <a:buSzPts val="1800"/>
              <a:buFont typeface="Arial"/>
              <a:buChar char="•"/>
              <a:defRPr sz="1800" b="0" i="0" u="none" strike="noStrike" cap="none">
                <a:solidFill>
                  <a:srgbClr val="595959"/>
                </a:solidFill>
                <a:latin typeface="Arial"/>
                <a:ea typeface="Arial"/>
                <a:cs typeface="Arial"/>
                <a:sym typeface="Arial"/>
              </a:defRPr>
            </a:lvl3pPr>
            <a:lvl4pPr marL="1828800" marR="0" lvl="3" indent="-323850" algn="l" rtl="0">
              <a:lnSpc>
                <a:spcPct val="100000"/>
              </a:lnSpc>
              <a:spcBef>
                <a:spcPts val="300"/>
              </a:spcBef>
              <a:spcAft>
                <a:spcPts val="0"/>
              </a:spcAft>
              <a:buClr>
                <a:srgbClr val="7A0019"/>
              </a:buClr>
              <a:buSzPts val="1500"/>
              <a:buFont typeface="Arial"/>
              <a:buChar char="–"/>
              <a:defRPr sz="1500" b="0" i="0" u="none" strike="noStrike" cap="none">
                <a:solidFill>
                  <a:srgbClr val="595959"/>
                </a:solidFill>
                <a:latin typeface="Arial"/>
                <a:ea typeface="Arial"/>
                <a:cs typeface="Arial"/>
                <a:sym typeface="Arial"/>
              </a:defRPr>
            </a:lvl4pPr>
            <a:lvl5pPr marL="2286000" marR="0" lvl="4" indent="-323850" algn="l" rtl="0">
              <a:lnSpc>
                <a:spcPct val="100000"/>
              </a:lnSpc>
              <a:spcBef>
                <a:spcPts val="300"/>
              </a:spcBef>
              <a:spcAft>
                <a:spcPts val="0"/>
              </a:spcAft>
              <a:buClr>
                <a:srgbClr val="7A0019"/>
              </a:buClr>
              <a:buSzPts val="1500"/>
              <a:buFont typeface="Arial"/>
              <a:buChar char="»"/>
              <a:defRPr sz="1500" b="0" i="0" u="none" strike="noStrike" cap="none">
                <a:solidFill>
                  <a:srgbClr val="595959"/>
                </a:solidFill>
                <a:latin typeface="Arial"/>
                <a:ea typeface="Arial"/>
                <a:cs typeface="Arial"/>
                <a:sym typeface="Arial"/>
              </a:defRPr>
            </a:lvl5pPr>
            <a:lvl6pPr marL="2743200" marR="0" lvl="5" indent="-323850" algn="l" rtl="0">
              <a:lnSpc>
                <a:spcPct val="100000"/>
              </a:lnSpc>
              <a:spcBef>
                <a:spcPts val="300"/>
              </a:spcBef>
              <a:spcAft>
                <a:spcPts val="0"/>
              </a:spcAft>
              <a:buClr>
                <a:srgbClr val="7A0019"/>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rgbClr val="7A0019"/>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rgbClr val="7A0019"/>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rgbClr val="7A0019"/>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pic>
        <p:nvPicPr>
          <p:cNvPr id="87" name="Google Shape;87;p374" descr="/Users/ranja/Documents/5-resources/ppt/2018 ppt-with R/new/working files/graphics_4x3-M-maroon.png"/>
          <p:cNvPicPr preferRelativeResize="0"/>
          <p:nvPr/>
        </p:nvPicPr>
        <p:blipFill rotWithShape="1">
          <a:blip r:embed="rId11">
            <a:alphaModFix/>
          </a:blip>
          <a:srcRect/>
          <a:stretch/>
        </p:blipFill>
        <p:spPr>
          <a:xfrm>
            <a:off x="0" y="6391656"/>
            <a:ext cx="12192000" cy="46634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3" r:id="rId1"/>
    <p:sldLayoutId id="2147483664" r:id="rId2"/>
    <p:sldLayoutId id="2147483668" r:id="rId3"/>
    <p:sldLayoutId id="2147483669" r:id="rId4"/>
    <p:sldLayoutId id="2147483682" r:id="rId5"/>
    <p:sldLayoutId id="2147483683" r:id="rId6"/>
    <p:sldLayoutId id="2147483687" r:id="rId7"/>
    <p:sldLayoutId id="2147483689" r:id="rId8"/>
    <p:sldLayoutId id="2147483690"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4"/>
          <p:cNvSpPr txBox="1">
            <a:spLocks noGrp="1"/>
          </p:cNvSpPr>
          <p:nvPr>
            <p:ph type="title"/>
          </p:nvPr>
        </p:nvSpPr>
        <p:spPr>
          <a:xfrm>
            <a:off x="914400" y="304800"/>
            <a:ext cx="10363200" cy="11430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400"/>
              <a:buNone/>
              <a:defRPr sz="3300" b="0" i="0" u="none" strike="noStrike" cap="none">
                <a:solidFill>
                  <a:srgbClr val="7A0019"/>
                </a:solidFill>
                <a:latin typeface="Arial"/>
                <a:ea typeface="Arial"/>
                <a:cs typeface="Arial"/>
                <a:sym typeface="Arial"/>
              </a:defRPr>
            </a:lvl1pPr>
            <a:lvl2pPr marR="0" lvl="1" algn="ctr" rtl="0">
              <a:spcBef>
                <a:spcPts val="0"/>
              </a:spcBef>
              <a:spcAft>
                <a:spcPts val="0"/>
              </a:spcAft>
              <a:buSzPts val="1400"/>
              <a:buNone/>
              <a:defRPr sz="3300" b="0" i="0" u="none" strike="noStrike" cap="none">
                <a:solidFill>
                  <a:srgbClr val="7A0019"/>
                </a:solidFill>
                <a:latin typeface="Corbel"/>
                <a:ea typeface="Corbel"/>
                <a:cs typeface="Corbel"/>
                <a:sym typeface="Corbel"/>
              </a:defRPr>
            </a:lvl2pPr>
            <a:lvl3pPr marR="0" lvl="2" algn="ctr" rtl="0">
              <a:spcBef>
                <a:spcPts val="0"/>
              </a:spcBef>
              <a:spcAft>
                <a:spcPts val="0"/>
              </a:spcAft>
              <a:buSzPts val="1400"/>
              <a:buNone/>
              <a:defRPr sz="3300" b="0" i="0" u="none" strike="noStrike" cap="none">
                <a:solidFill>
                  <a:srgbClr val="7A0019"/>
                </a:solidFill>
                <a:latin typeface="Corbel"/>
                <a:ea typeface="Corbel"/>
                <a:cs typeface="Corbel"/>
                <a:sym typeface="Corbel"/>
              </a:defRPr>
            </a:lvl3pPr>
            <a:lvl4pPr marR="0" lvl="3" algn="ctr" rtl="0">
              <a:spcBef>
                <a:spcPts val="0"/>
              </a:spcBef>
              <a:spcAft>
                <a:spcPts val="0"/>
              </a:spcAft>
              <a:buSzPts val="1400"/>
              <a:buNone/>
              <a:defRPr sz="3300" b="0" i="0" u="none" strike="noStrike" cap="none">
                <a:solidFill>
                  <a:srgbClr val="7A0019"/>
                </a:solidFill>
                <a:latin typeface="Corbel"/>
                <a:ea typeface="Corbel"/>
                <a:cs typeface="Corbel"/>
                <a:sym typeface="Corbel"/>
              </a:defRPr>
            </a:lvl4pPr>
            <a:lvl5pPr marR="0" lvl="4" algn="ctr" rtl="0">
              <a:spcBef>
                <a:spcPts val="0"/>
              </a:spcBef>
              <a:spcAft>
                <a:spcPts val="0"/>
              </a:spcAft>
              <a:buSzPts val="1400"/>
              <a:buNone/>
              <a:defRPr sz="3300" b="0" i="0" u="none" strike="noStrike" cap="none">
                <a:solidFill>
                  <a:srgbClr val="7A0019"/>
                </a:solidFill>
                <a:latin typeface="Corbel"/>
                <a:ea typeface="Corbel"/>
                <a:cs typeface="Corbel"/>
                <a:sym typeface="Corbel"/>
              </a:defRPr>
            </a:lvl5pPr>
            <a:lvl6pPr marR="0" lvl="5" algn="ctr" rtl="0">
              <a:spcBef>
                <a:spcPts val="0"/>
              </a:spcBef>
              <a:spcAft>
                <a:spcPts val="0"/>
              </a:spcAft>
              <a:buSzPts val="1400"/>
              <a:buNone/>
              <a:defRPr sz="3300" b="0" i="0" u="none" strike="noStrike" cap="none">
                <a:solidFill>
                  <a:srgbClr val="7A0019"/>
                </a:solidFill>
                <a:latin typeface="Arial"/>
                <a:ea typeface="Arial"/>
                <a:cs typeface="Arial"/>
                <a:sym typeface="Arial"/>
              </a:defRPr>
            </a:lvl6pPr>
            <a:lvl7pPr marR="0" lvl="6" algn="ctr" rtl="0">
              <a:spcBef>
                <a:spcPts val="0"/>
              </a:spcBef>
              <a:spcAft>
                <a:spcPts val="0"/>
              </a:spcAft>
              <a:buSzPts val="1400"/>
              <a:buNone/>
              <a:defRPr sz="3300" b="0" i="0" u="none" strike="noStrike" cap="none">
                <a:solidFill>
                  <a:srgbClr val="7A0019"/>
                </a:solidFill>
                <a:latin typeface="Arial"/>
                <a:ea typeface="Arial"/>
                <a:cs typeface="Arial"/>
                <a:sym typeface="Arial"/>
              </a:defRPr>
            </a:lvl7pPr>
            <a:lvl8pPr marR="0" lvl="7" algn="ctr" rtl="0">
              <a:spcBef>
                <a:spcPts val="0"/>
              </a:spcBef>
              <a:spcAft>
                <a:spcPts val="0"/>
              </a:spcAft>
              <a:buSzPts val="1400"/>
              <a:buNone/>
              <a:defRPr sz="3300" b="0" i="0" u="none" strike="noStrike" cap="none">
                <a:solidFill>
                  <a:srgbClr val="7A0019"/>
                </a:solidFill>
                <a:latin typeface="Arial"/>
                <a:ea typeface="Arial"/>
                <a:cs typeface="Arial"/>
                <a:sym typeface="Arial"/>
              </a:defRPr>
            </a:lvl8pPr>
            <a:lvl9pPr marR="0" lvl="8" algn="ctr" rtl="0">
              <a:spcBef>
                <a:spcPts val="0"/>
              </a:spcBef>
              <a:spcAft>
                <a:spcPts val="0"/>
              </a:spcAft>
              <a:buSzPts val="1400"/>
              <a:buNone/>
              <a:defRPr sz="3300" b="0" i="0" u="none" strike="noStrike" cap="none">
                <a:solidFill>
                  <a:srgbClr val="7A0019"/>
                </a:solidFill>
                <a:latin typeface="Arial"/>
                <a:ea typeface="Arial"/>
                <a:cs typeface="Arial"/>
                <a:sym typeface="Arial"/>
              </a:defRPr>
            </a:lvl9pPr>
          </a:lstStyle>
          <a:p>
            <a:endParaRPr/>
          </a:p>
        </p:txBody>
      </p:sp>
      <p:sp>
        <p:nvSpPr>
          <p:cNvPr id="11" name="Google Shape;11;p34"/>
          <p:cNvSpPr txBox="1">
            <a:spLocks noGrp="1"/>
          </p:cNvSpPr>
          <p:nvPr>
            <p:ph type="body" idx="1"/>
          </p:nvPr>
        </p:nvSpPr>
        <p:spPr>
          <a:xfrm>
            <a:off x="914400" y="1752600"/>
            <a:ext cx="10363200" cy="3962400"/>
          </a:xfrm>
          <a:prstGeom prst="rect">
            <a:avLst/>
          </a:prstGeom>
          <a:noFill/>
          <a:ln>
            <a:noFill/>
          </a:ln>
        </p:spPr>
        <p:txBody>
          <a:bodyPr spcFirstLastPara="1" wrap="square" lIns="68575" tIns="34275" rIns="68575" bIns="34275" anchor="t" anchorCtr="0">
            <a:noAutofit/>
          </a:bodyPr>
          <a:lstStyle>
            <a:lvl1pPr marL="457200" marR="0" lvl="0" indent="-381000" algn="l" rtl="0">
              <a:spcBef>
                <a:spcPts val="480"/>
              </a:spcBef>
              <a:spcAft>
                <a:spcPts val="0"/>
              </a:spcAft>
              <a:buClr>
                <a:srgbClr val="7A0019"/>
              </a:buClr>
              <a:buSzPts val="2400"/>
              <a:buFont typeface="Arial"/>
              <a:buChar char="•"/>
              <a:defRPr sz="2400" b="0" i="0" u="none" strike="noStrike" cap="none">
                <a:solidFill>
                  <a:srgbClr val="595959"/>
                </a:solidFill>
                <a:latin typeface="Arial"/>
                <a:ea typeface="Arial"/>
                <a:cs typeface="Arial"/>
                <a:sym typeface="Arial"/>
              </a:defRPr>
            </a:lvl1pPr>
            <a:lvl2pPr marL="914400" marR="0" lvl="1" indent="-361950" algn="l" rtl="0">
              <a:spcBef>
                <a:spcPts val="420"/>
              </a:spcBef>
              <a:spcAft>
                <a:spcPts val="0"/>
              </a:spcAft>
              <a:buClr>
                <a:srgbClr val="7A0019"/>
              </a:buClr>
              <a:buSzPts val="2100"/>
              <a:buFont typeface="Arial"/>
              <a:buChar char="–"/>
              <a:defRPr sz="2100" b="0" i="0" u="none" strike="noStrike" cap="none">
                <a:solidFill>
                  <a:srgbClr val="595959"/>
                </a:solidFill>
                <a:latin typeface="Arial"/>
                <a:ea typeface="Arial"/>
                <a:cs typeface="Arial"/>
                <a:sym typeface="Arial"/>
              </a:defRPr>
            </a:lvl2pPr>
            <a:lvl3pPr marL="1371600" marR="0" lvl="2" indent="-342900" algn="l" rtl="0">
              <a:spcBef>
                <a:spcPts val="360"/>
              </a:spcBef>
              <a:spcAft>
                <a:spcPts val="0"/>
              </a:spcAft>
              <a:buClr>
                <a:srgbClr val="7A0019"/>
              </a:buClr>
              <a:buSzPts val="1800"/>
              <a:buFont typeface="Arial"/>
              <a:buChar char="•"/>
              <a:defRPr sz="1800" b="0" i="0" u="none" strike="noStrike" cap="none">
                <a:solidFill>
                  <a:srgbClr val="595959"/>
                </a:solidFill>
                <a:latin typeface="Arial"/>
                <a:ea typeface="Arial"/>
                <a:cs typeface="Arial"/>
                <a:sym typeface="Arial"/>
              </a:defRPr>
            </a:lvl3pPr>
            <a:lvl4pPr marL="1828800" marR="0" lvl="3" indent="-323850" algn="l" rtl="0">
              <a:spcBef>
                <a:spcPts val="300"/>
              </a:spcBef>
              <a:spcAft>
                <a:spcPts val="0"/>
              </a:spcAft>
              <a:buClr>
                <a:srgbClr val="7A0019"/>
              </a:buClr>
              <a:buSzPts val="1500"/>
              <a:buFont typeface="Arial"/>
              <a:buChar char="–"/>
              <a:defRPr sz="1500" b="0" i="0" u="none" strike="noStrike" cap="none">
                <a:solidFill>
                  <a:srgbClr val="595959"/>
                </a:solidFill>
                <a:latin typeface="Arial"/>
                <a:ea typeface="Arial"/>
                <a:cs typeface="Arial"/>
                <a:sym typeface="Arial"/>
              </a:defRPr>
            </a:lvl4pPr>
            <a:lvl5pPr marL="2286000" marR="0" lvl="4" indent="-323850" algn="l" rtl="0">
              <a:spcBef>
                <a:spcPts val="300"/>
              </a:spcBef>
              <a:spcAft>
                <a:spcPts val="0"/>
              </a:spcAft>
              <a:buClr>
                <a:srgbClr val="7A0019"/>
              </a:buClr>
              <a:buSzPts val="1500"/>
              <a:buFont typeface="Arial"/>
              <a:buChar char="»"/>
              <a:defRPr sz="1500" b="0" i="0" u="none" strike="noStrike" cap="none">
                <a:solidFill>
                  <a:srgbClr val="595959"/>
                </a:solidFill>
                <a:latin typeface="Arial"/>
                <a:ea typeface="Arial"/>
                <a:cs typeface="Arial"/>
                <a:sym typeface="Arial"/>
              </a:defRPr>
            </a:lvl5pPr>
            <a:lvl6pPr marL="2743200" marR="0" lvl="5" indent="-323850" algn="l" rtl="0">
              <a:spcBef>
                <a:spcPts val="300"/>
              </a:spcBef>
              <a:spcAft>
                <a:spcPts val="0"/>
              </a:spcAft>
              <a:buClr>
                <a:srgbClr val="7A0019"/>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spcBef>
                <a:spcPts val="300"/>
              </a:spcBef>
              <a:spcAft>
                <a:spcPts val="0"/>
              </a:spcAft>
              <a:buClr>
                <a:srgbClr val="7A0019"/>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spcBef>
                <a:spcPts val="300"/>
              </a:spcBef>
              <a:spcAft>
                <a:spcPts val="0"/>
              </a:spcAft>
              <a:buClr>
                <a:srgbClr val="7A0019"/>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spcBef>
                <a:spcPts val="300"/>
              </a:spcBef>
              <a:spcAft>
                <a:spcPts val="0"/>
              </a:spcAft>
              <a:buClr>
                <a:srgbClr val="7A0019"/>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pic>
        <p:nvPicPr>
          <p:cNvPr id="12" name="Google Shape;12;p34" descr="/Users/ranja/Documents/5-resources/ppt/2018 ppt-with R/new/working files/graphics_4x3-M-maroon.png"/>
          <p:cNvPicPr preferRelativeResize="0"/>
          <p:nvPr/>
        </p:nvPicPr>
        <p:blipFill rotWithShape="1">
          <a:blip r:embed="rId15">
            <a:alphaModFix/>
          </a:blip>
          <a:srcRect/>
          <a:stretch/>
        </p:blipFill>
        <p:spPr>
          <a:xfrm>
            <a:off x="0" y="6391656"/>
            <a:ext cx="12192000" cy="466344"/>
          </a:xfrm>
          <a:prstGeom prst="rect">
            <a:avLst/>
          </a:prstGeom>
          <a:noFill/>
          <a:ln>
            <a:noFill/>
          </a:ln>
        </p:spPr>
      </p:pic>
    </p:spTree>
    <p:extLst>
      <p:ext uri="{BB962C8B-B14F-4D97-AF65-F5344CB8AC3E}">
        <p14:creationId xmlns:p14="http://schemas.microsoft.com/office/powerpoint/2010/main" val="2155813259"/>
      </p:ext>
    </p:extLst>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8" r:id="rId7"/>
    <p:sldLayoutId id="2147483679" r:id="rId8"/>
    <p:sldLayoutId id="2147483680" r:id="rId9"/>
    <p:sldLayoutId id="2147483681" r:id="rId10"/>
    <p:sldLayoutId id="2147483685" r:id="rId11"/>
    <p:sldLayoutId id="2147483686" r:id="rId12"/>
    <p:sldLayoutId id="2147483688"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hyperlink" Target="https://docs.google.com/document/d/1N-m06CktYCVhnjjRFypBHt61n6a8ohY8V7PvVZn1qh0/edit" TargetMode="External"/><Relationship Id="rId2" Type="http://schemas.openxmlformats.org/officeDocument/2006/relationships/notesSlide" Target="../notesSlides/notesSlide6.xml"/><Relationship Id="rId1" Type="http://schemas.openxmlformats.org/officeDocument/2006/relationships/slideLayout" Target="../slideLayouts/slideLayout22.xml"/><Relationship Id="rId4" Type="http://schemas.openxmlformats.org/officeDocument/2006/relationships/image" Target="../media/image13.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hyperlink" Target="https://jamboard.google.com/d/17ViP0DEZs6K6d2201paFX8a5IGe7bpJYz3_HcV68V6Q/viewer?f=2" TargetMode="External"/><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hyperlink" Target="https://mnpsp.org/portfolio-items/positive-behavior-support-notebook/" TargetMode="External"/><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hyperlink" Target="https://pctp.umn.edu/"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29.png"/></Relationships>
</file>

<file path=ppt/slides/_rels/slide5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0.xml"/></Relationships>
</file>

<file path=ppt/slides/_rels/slide5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6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0.xml"/></Relationships>
</file>

<file path=ppt/slides/_rels/slide6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0.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7.xml"/></Relationships>
</file>

<file path=ppt/slides/_rels/slide8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36894-0931-EE0D-DBED-D9DE1596134A}"/>
              </a:ext>
            </a:extLst>
          </p:cNvPr>
          <p:cNvSpPr>
            <a:spLocks noGrp="1"/>
          </p:cNvSpPr>
          <p:nvPr>
            <p:ph type="ctrTitle"/>
          </p:nvPr>
        </p:nvSpPr>
        <p:spPr>
          <a:xfrm>
            <a:off x="611530" y="371797"/>
            <a:ext cx="10228162" cy="2387600"/>
          </a:xfrm>
        </p:spPr>
        <p:txBody>
          <a:bodyPr>
            <a:normAutofit/>
          </a:bodyPr>
          <a:lstStyle/>
          <a:p>
            <a:r>
              <a:rPr lang="en-US" sz="6500" b="1" dirty="0" err="1">
                <a:solidFill>
                  <a:srgbClr val="FFC000"/>
                </a:solidFill>
                <a:latin typeface="Calibri Light" panose="020F0302020204030204" pitchFamily="34" charset="0"/>
                <a:ea typeface="Arial"/>
                <a:cs typeface="Calibri Light" panose="020F0302020204030204" pitchFamily="34" charset="0"/>
                <a:sym typeface="Arial"/>
              </a:rPr>
              <a:t>PBS</a:t>
            </a:r>
            <a:r>
              <a:rPr lang="en-US" sz="6500" b="1" dirty="0" err="1">
                <a:solidFill>
                  <a:srgbClr val="7B0605"/>
                </a:solidFill>
                <a:latin typeface="Calibri Light" panose="020F0302020204030204" pitchFamily="34" charset="0"/>
                <a:ea typeface="Arial"/>
                <a:cs typeface="Calibri Light" panose="020F0302020204030204" pitchFamily="34" charset="0"/>
                <a:sym typeface="Arial"/>
              </a:rPr>
              <a:t>Intensive</a:t>
            </a:r>
            <a:r>
              <a:rPr lang="en-US" sz="6500" b="1" dirty="0">
                <a:solidFill>
                  <a:srgbClr val="7B0605"/>
                </a:solidFill>
                <a:latin typeface="Calibri Light" panose="020F0302020204030204" pitchFamily="34" charset="0"/>
                <a:ea typeface="Arial"/>
                <a:cs typeface="Calibri Light" panose="020F0302020204030204" pitchFamily="34" charset="0"/>
                <a:sym typeface="Arial"/>
              </a:rPr>
              <a:t> Training Series</a:t>
            </a:r>
            <a:endParaRPr lang="en-US" sz="6500" dirty="0"/>
          </a:p>
        </p:txBody>
      </p:sp>
      <p:pic>
        <p:nvPicPr>
          <p:cNvPr id="5" name="Picture 4" descr="Masonic Institute for the Developing Brain, University of Minnesota, Driven to Discover.">
            <a:extLst>
              <a:ext uri="{FF2B5EF4-FFF2-40B4-BE49-F238E27FC236}">
                <a16:creationId xmlns:a16="http://schemas.microsoft.com/office/drawing/2014/main" id="{4BDF3B7C-A3EC-BB1E-02B9-A640AC9F6F5B}"/>
              </a:ext>
            </a:extLst>
          </p:cNvPr>
          <p:cNvPicPr>
            <a:picLocks noChangeAspect="1"/>
          </p:cNvPicPr>
          <p:nvPr/>
        </p:nvPicPr>
        <p:blipFill>
          <a:blip r:embed="rId2"/>
          <a:stretch>
            <a:fillRect/>
          </a:stretch>
        </p:blipFill>
        <p:spPr>
          <a:xfrm>
            <a:off x="0" y="3201566"/>
            <a:ext cx="12211336" cy="3656434"/>
          </a:xfrm>
          <a:prstGeom prst="rect">
            <a:avLst/>
          </a:prstGeom>
        </p:spPr>
      </p:pic>
      <p:sp>
        <p:nvSpPr>
          <p:cNvPr id="3" name="Subtitle 2">
            <a:extLst>
              <a:ext uri="{FF2B5EF4-FFF2-40B4-BE49-F238E27FC236}">
                <a16:creationId xmlns:a16="http://schemas.microsoft.com/office/drawing/2014/main" id="{CAB6FF81-5D73-8182-5B7D-159F0FEC5B8B}"/>
              </a:ext>
            </a:extLst>
          </p:cNvPr>
          <p:cNvSpPr>
            <a:spLocks noGrp="1"/>
          </p:cNvSpPr>
          <p:nvPr>
            <p:ph type="subTitle" idx="1"/>
          </p:nvPr>
        </p:nvSpPr>
        <p:spPr>
          <a:xfrm>
            <a:off x="719559" y="2759397"/>
            <a:ext cx="10752881" cy="1655762"/>
          </a:xfrm>
        </p:spPr>
        <p:txBody>
          <a:bodyPr>
            <a:noAutofit/>
          </a:bodyPr>
          <a:lstStyle/>
          <a:p>
            <a:pPr algn="l"/>
            <a:r>
              <a:rPr lang="en-US" sz="4000" b="1" dirty="0">
                <a:latin typeface="Calibri Light" panose="020F0302020204030204" pitchFamily="34" charset="0"/>
                <a:ea typeface="Arial"/>
                <a:cs typeface="Calibri Light" panose="020F0302020204030204" pitchFamily="34" charset="0"/>
                <a:sym typeface="Arial"/>
              </a:rPr>
              <a:t>Day 2. </a:t>
            </a:r>
            <a:r>
              <a:rPr lang="en-US" sz="4000" b="1" dirty="0">
                <a:latin typeface="Calibri Light" panose="020F0302020204030204" pitchFamily="34" charset="0"/>
                <a:cs typeface="Calibri Light" panose="020F0302020204030204" pitchFamily="34" charset="0"/>
              </a:rPr>
              <a:t>Supporting People across the Continuum</a:t>
            </a:r>
          </a:p>
          <a:p>
            <a:pPr algn="l"/>
            <a:r>
              <a:rPr lang="en-US" sz="4000" b="1" dirty="0">
                <a:latin typeface="Calibri Light" panose="020F0302020204030204" pitchFamily="34" charset="0"/>
                <a:cs typeface="Calibri Light" panose="020F0302020204030204" pitchFamily="34" charset="0"/>
              </a:rPr>
              <a:t>of Positive Behavior Support</a:t>
            </a:r>
            <a:endParaRPr lang="en-US" sz="4000" dirty="0"/>
          </a:p>
        </p:txBody>
      </p:sp>
    </p:spTree>
    <p:extLst>
      <p:ext uri="{BB962C8B-B14F-4D97-AF65-F5344CB8AC3E}">
        <p14:creationId xmlns:p14="http://schemas.microsoft.com/office/powerpoint/2010/main" val="1716444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828" y="-28658"/>
            <a:ext cx="10363200" cy="1143200"/>
          </a:xfrm>
        </p:spPr>
        <p:txBody>
          <a:bodyPr/>
          <a:lstStyle/>
          <a:p>
            <a:r>
              <a:rPr lang="en-US" sz="2400" dirty="0">
                <a:solidFill>
                  <a:srgbClr val="7B281F"/>
                </a:solidFill>
              </a:rPr>
              <a:t>Activities that PBS Facilitators may Support </a:t>
            </a:r>
          </a:p>
        </p:txBody>
      </p:sp>
      <p:sp>
        <p:nvSpPr>
          <p:cNvPr id="4" name="Text Placeholder 3"/>
          <p:cNvSpPr>
            <a:spLocks noGrp="1"/>
          </p:cNvSpPr>
          <p:nvPr>
            <p:ph type="body" idx="2"/>
          </p:nvPr>
        </p:nvSpPr>
        <p:spPr>
          <a:xfrm>
            <a:off x="6058772" y="285750"/>
            <a:ext cx="5994400" cy="5005435"/>
          </a:xfrm>
        </p:spPr>
        <p:txBody>
          <a:bodyPr/>
          <a:lstStyle/>
          <a:p>
            <a:r>
              <a:rPr lang="en-US" b="1" dirty="0"/>
              <a:t>Universal practices</a:t>
            </a:r>
          </a:p>
          <a:p>
            <a:pPr lvl="1"/>
            <a:r>
              <a:rPr lang="en-US" dirty="0"/>
              <a:t>Matrix</a:t>
            </a:r>
          </a:p>
          <a:p>
            <a:pPr lvl="1"/>
            <a:r>
              <a:rPr lang="en-US" dirty="0"/>
              <a:t>Onboarding staff training</a:t>
            </a:r>
          </a:p>
          <a:p>
            <a:pPr lvl="1"/>
            <a:r>
              <a:rPr lang="en-US" dirty="0"/>
              <a:t>In service staff training</a:t>
            </a:r>
          </a:p>
          <a:p>
            <a:pPr lvl="1"/>
            <a:r>
              <a:rPr lang="en-US" dirty="0"/>
              <a:t>FBA/PBS planning or reviewing</a:t>
            </a:r>
          </a:p>
          <a:p>
            <a:pPr lvl="1"/>
            <a:r>
              <a:rPr lang="en-US" dirty="0"/>
              <a:t>Data monitoring systems</a:t>
            </a:r>
          </a:p>
          <a:p>
            <a:r>
              <a:rPr lang="en-US" b="1" dirty="0"/>
              <a:t>PBS subscale of evaluation areas</a:t>
            </a:r>
          </a:p>
          <a:p>
            <a:pPr lvl="1"/>
            <a:r>
              <a:rPr lang="en-US" dirty="0"/>
              <a:t>Identify area of strength,</a:t>
            </a:r>
          </a:p>
          <a:p>
            <a:pPr lvl="1"/>
            <a:r>
              <a:rPr lang="en-US" dirty="0"/>
              <a:t>Area ‘on the cusp,’</a:t>
            </a:r>
          </a:p>
          <a:p>
            <a:pPr lvl="1"/>
            <a:r>
              <a:rPr lang="en-US" dirty="0"/>
              <a:t>Area of future need.</a:t>
            </a:r>
          </a:p>
          <a:p>
            <a:r>
              <a:rPr lang="en-US" b="1" dirty="0"/>
              <a:t>Motivational interviewing to identify goals that are achievable, common considerations: </a:t>
            </a:r>
          </a:p>
          <a:p>
            <a:pPr lvl="1"/>
            <a:r>
              <a:rPr lang="en-US" dirty="0"/>
              <a:t>It’s too big,</a:t>
            </a:r>
          </a:p>
          <a:p>
            <a:pPr lvl="1"/>
            <a:r>
              <a:rPr lang="en-US" dirty="0"/>
              <a:t>“PBS doesn’t pertain to us because we don’t provide direct supports,”</a:t>
            </a:r>
          </a:p>
          <a:p>
            <a:pPr lvl="1"/>
            <a:r>
              <a:rPr lang="en-US" dirty="0"/>
              <a:t>Getting buy in,</a:t>
            </a:r>
          </a:p>
          <a:p>
            <a:pPr lvl="1"/>
            <a:r>
              <a:rPr lang="en-US" dirty="0"/>
              <a:t>STAFFING CRISIS.</a:t>
            </a:r>
          </a:p>
        </p:txBody>
      </p:sp>
      <p:pic>
        <p:nvPicPr>
          <p:cNvPr id="5" name="Picture 2" descr="An example of a matrix developed by an organization.">
            <a:extLst>
              <a:ext uri="{FF2B5EF4-FFF2-40B4-BE49-F238E27FC236}">
                <a16:creationId xmlns:a16="http://schemas.microsoft.com/office/drawing/2014/main" id="{5B3599D2-12A7-4012-9842-53DBF1D4CEBF}"/>
              </a:ext>
            </a:extLst>
          </p:cNvPr>
          <p:cNvPicPr>
            <a:picLocks noChangeAspect="1"/>
          </p:cNvPicPr>
          <p:nvPr/>
        </p:nvPicPr>
        <p:blipFill>
          <a:blip r:embed="rId2"/>
          <a:stretch>
            <a:fillRect/>
          </a:stretch>
        </p:blipFill>
        <p:spPr>
          <a:xfrm>
            <a:off x="145147" y="1194106"/>
            <a:ext cx="3949876" cy="2398015"/>
          </a:xfrm>
          <a:prstGeom prst="rect">
            <a:avLst/>
          </a:prstGeom>
        </p:spPr>
      </p:pic>
      <p:pic>
        <p:nvPicPr>
          <p:cNvPr id="6" name="Picture 5" descr="Screenshot of the Minnesota Direct Observation Form."/>
          <p:cNvPicPr>
            <a:picLocks noChangeAspect="1"/>
          </p:cNvPicPr>
          <p:nvPr/>
        </p:nvPicPr>
        <p:blipFill rotWithShape="1">
          <a:blip r:embed="rId3"/>
          <a:srcRect l="20417" t="19259" r="24714" b="4006"/>
          <a:stretch/>
        </p:blipFill>
        <p:spPr>
          <a:xfrm>
            <a:off x="2208637" y="2178178"/>
            <a:ext cx="4156864" cy="3699340"/>
          </a:xfrm>
          <a:prstGeom prst="rect">
            <a:avLst/>
          </a:prstGeom>
        </p:spPr>
      </p:pic>
    </p:spTree>
    <p:extLst>
      <p:ext uri="{BB962C8B-B14F-4D97-AF65-F5344CB8AC3E}">
        <p14:creationId xmlns:p14="http://schemas.microsoft.com/office/powerpoint/2010/main" val="1223150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0" end="10"/>
                                            </p:txEl>
                                          </p:spTgt>
                                        </p:tgtEl>
                                        <p:attrNameLst>
                                          <p:attrName>style.visibility</p:attrName>
                                        </p:attrNameLst>
                                      </p:cBhvr>
                                      <p:to>
                                        <p:strVal val="visible"/>
                                      </p:to>
                                    </p:set>
                                    <p:animEffect transition="in" filter="fade">
                                      <p:cBhvr>
                                        <p:cTn id="7" dur="500"/>
                                        <p:tgtEl>
                                          <p:spTgt spid="4">
                                            <p:txEl>
                                              <p:pRg st="10" end="1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1" end="11"/>
                                            </p:txEl>
                                          </p:spTgt>
                                        </p:tgtEl>
                                        <p:attrNameLst>
                                          <p:attrName>style.visibility</p:attrName>
                                        </p:attrNameLst>
                                      </p:cBhvr>
                                      <p:to>
                                        <p:strVal val="visible"/>
                                      </p:to>
                                    </p:set>
                                    <p:animEffect transition="in" filter="fade">
                                      <p:cBhvr>
                                        <p:cTn id="12" dur="500"/>
                                        <p:tgtEl>
                                          <p:spTgt spid="4">
                                            <p:txEl>
                                              <p:pRg st="11" end="1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12" end="12"/>
                                            </p:txEl>
                                          </p:spTgt>
                                        </p:tgtEl>
                                        <p:attrNameLst>
                                          <p:attrName>style.visibility</p:attrName>
                                        </p:attrNameLst>
                                      </p:cBhvr>
                                      <p:to>
                                        <p:strVal val="visible"/>
                                      </p:to>
                                    </p:set>
                                    <p:animEffect transition="in" filter="fade">
                                      <p:cBhvr>
                                        <p:cTn id="17" dur="500"/>
                                        <p:tgtEl>
                                          <p:spTgt spid="4">
                                            <p:txEl>
                                              <p:pRg st="12" end="1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13" end="13"/>
                                            </p:txEl>
                                          </p:spTgt>
                                        </p:tgtEl>
                                        <p:attrNameLst>
                                          <p:attrName>style.visibility</p:attrName>
                                        </p:attrNameLst>
                                      </p:cBhvr>
                                      <p:to>
                                        <p:strVal val="visible"/>
                                      </p:to>
                                    </p:set>
                                    <p:animEffect transition="in" filter="fade">
                                      <p:cBhvr>
                                        <p:cTn id="22" dur="500"/>
                                        <p:tgtEl>
                                          <p:spTgt spid="4">
                                            <p:txEl>
                                              <p:pRg st="13" end="1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14" end="14"/>
                                            </p:txEl>
                                          </p:spTgt>
                                        </p:tgtEl>
                                        <p:attrNameLst>
                                          <p:attrName>style.visibility</p:attrName>
                                        </p:attrNameLst>
                                      </p:cBhvr>
                                      <p:to>
                                        <p:strVal val="visible"/>
                                      </p:to>
                                    </p:set>
                                    <p:animEffect transition="in" filter="fade">
                                      <p:cBhvr>
                                        <p:cTn id="27" dur="500"/>
                                        <p:tgtEl>
                                          <p:spTgt spid="4">
                                            <p:txEl>
                                              <p:pRg st="14" end="1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6"/>
                                        </p:tgtEl>
                                      </p:cBhvr>
                                    </p:animEffect>
                                    <p:set>
                                      <p:cBhvr>
                                        <p:cTn id="46"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80"/>
        <p:cNvGrpSpPr/>
        <p:nvPr/>
      </p:nvGrpSpPr>
      <p:grpSpPr>
        <a:xfrm>
          <a:off x="0" y="0"/>
          <a:ext cx="0" cy="0"/>
          <a:chOff x="0" y="0"/>
          <a:chExt cx="0" cy="0"/>
        </a:xfrm>
      </p:grpSpPr>
      <p:sp>
        <p:nvSpPr>
          <p:cNvPr id="12" name="Title 11">
            <a:extLst>
              <a:ext uri="{FF2B5EF4-FFF2-40B4-BE49-F238E27FC236}">
                <a16:creationId xmlns:a16="http://schemas.microsoft.com/office/drawing/2014/main" id="{143F9108-30A7-6524-4F16-FC6C1655A2DE}"/>
              </a:ext>
            </a:extLst>
          </p:cNvPr>
          <p:cNvSpPr txBox="1">
            <a:spLocks noGrp="1"/>
          </p:cNvSpPr>
          <p:nvPr>
            <p:ph type="title" idx="4294967295"/>
          </p:nvPr>
        </p:nvSpPr>
        <p:spPr>
          <a:xfrm>
            <a:off x="8492190" y="149293"/>
            <a:ext cx="3699810" cy="8617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0" i="0" u="none" strike="noStrike" kern="0" cap="none" spc="0" normalizeH="0" baseline="0" noProof="0" dirty="0">
                <a:ln>
                  <a:noFill/>
                </a:ln>
                <a:solidFill>
                  <a:srgbClr val="000000"/>
                </a:solidFill>
                <a:effectLst/>
                <a:uLnTx/>
                <a:uFillTx/>
                <a:latin typeface="Arial"/>
                <a:ea typeface="Arial"/>
                <a:cs typeface="Arial"/>
                <a:sym typeface="Arial"/>
                <a:hlinkClick r:id="rId3"/>
              </a:rPr>
              <a:t>Tiered support in your organization</a:t>
            </a:r>
            <a:r>
              <a:rPr kumimoji="0" lang="en-US" sz="2500" b="0" i="0" u="none" strike="noStrike" kern="0" cap="none" spc="0" normalizeH="0" baseline="0" noProof="0" dirty="0">
                <a:ln>
                  <a:noFill/>
                </a:ln>
                <a:solidFill>
                  <a:srgbClr val="000000"/>
                </a:solidFill>
                <a:effectLst/>
                <a:uLnTx/>
                <a:uFillTx/>
                <a:latin typeface="Arial"/>
                <a:ea typeface="Arial"/>
                <a:cs typeface="Arial"/>
                <a:sym typeface="Arial"/>
              </a:rPr>
              <a:t> </a:t>
            </a:r>
          </a:p>
        </p:txBody>
      </p:sp>
      <p:sp>
        <p:nvSpPr>
          <p:cNvPr id="10" name="Rectangle 9" descr="What are some supports done for people who need intensive and individualized support at your organization?">
            <a:extLst>
              <a:ext uri="{FF2B5EF4-FFF2-40B4-BE49-F238E27FC236}">
                <a16:creationId xmlns:a16="http://schemas.microsoft.com/office/drawing/2014/main" id="{E7D23C57-39C7-79F4-2A48-A2E36AAE3CCF}"/>
              </a:ext>
            </a:extLst>
          </p:cNvPr>
          <p:cNvSpPr/>
          <p:nvPr/>
        </p:nvSpPr>
        <p:spPr>
          <a:xfrm>
            <a:off x="1588374" y="148281"/>
            <a:ext cx="5122118" cy="1513359"/>
          </a:xfrm>
          <a:prstGeom prst="rect">
            <a:avLst/>
          </a:prstGeom>
          <a:solidFill>
            <a:srgbClr val="FFC00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000000"/>
                </a:solidFill>
                <a:effectLst/>
                <a:uLnTx/>
                <a:uFillTx/>
                <a:latin typeface="Arial"/>
                <a:ea typeface="+mn-ea"/>
                <a:cs typeface="+mn-cs"/>
                <a:sym typeface="Arial"/>
              </a:rPr>
              <a:t>What are some supports done for people</a:t>
            </a:r>
            <a:r>
              <a:rPr kumimoji="0" lang="en-US" sz="2200" b="0" i="0" u="none" strike="noStrike" kern="0" cap="none" spc="0" normalizeH="0" noProof="0" dirty="0">
                <a:ln>
                  <a:noFill/>
                </a:ln>
                <a:solidFill>
                  <a:srgbClr val="000000"/>
                </a:solidFill>
                <a:effectLst/>
                <a:uLnTx/>
                <a:uFillTx/>
                <a:latin typeface="Arial"/>
                <a:ea typeface="+mn-ea"/>
                <a:cs typeface="+mn-cs"/>
                <a:sym typeface="Arial"/>
              </a:rPr>
              <a:t> who need intensive and individualized support </a:t>
            </a:r>
            <a:r>
              <a:rPr kumimoji="0" lang="en-US" sz="2200" b="0" i="0" u="none" strike="noStrike" kern="0" cap="none" spc="0" normalizeH="0" baseline="0" noProof="0" dirty="0">
                <a:ln>
                  <a:noFill/>
                </a:ln>
                <a:solidFill>
                  <a:srgbClr val="000000"/>
                </a:solidFill>
                <a:effectLst/>
                <a:uLnTx/>
                <a:uFillTx/>
                <a:latin typeface="Arial"/>
                <a:ea typeface="+mn-ea"/>
                <a:cs typeface="+mn-cs"/>
                <a:sym typeface="Arial"/>
              </a:rPr>
              <a:t>at your organization?</a:t>
            </a:r>
          </a:p>
        </p:txBody>
      </p:sp>
      <p:sp>
        <p:nvSpPr>
          <p:cNvPr id="9" name="Rectangle 8" descr="What are some supports done for people who need some additional, targeted support at your organization?">
            <a:extLst>
              <a:ext uri="{FF2B5EF4-FFF2-40B4-BE49-F238E27FC236}">
                <a16:creationId xmlns:a16="http://schemas.microsoft.com/office/drawing/2014/main" id="{1B27A278-A1B6-3B50-186D-A82F1DB1FC23}"/>
              </a:ext>
            </a:extLst>
          </p:cNvPr>
          <p:cNvSpPr/>
          <p:nvPr/>
        </p:nvSpPr>
        <p:spPr>
          <a:xfrm>
            <a:off x="781066" y="2297850"/>
            <a:ext cx="5122118" cy="1513359"/>
          </a:xfrm>
          <a:prstGeom prst="rect">
            <a:avLst/>
          </a:prstGeom>
          <a:solidFill>
            <a:srgbClr val="FFC00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000000"/>
                </a:solidFill>
                <a:effectLst/>
                <a:uLnTx/>
                <a:uFillTx/>
                <a:latin typeface="Arial"/>
                <a:ea typeface="+mn-ea"/>
                <a:cs typeface="+mn-cs"/>
                <a:sym typeface="Arial"/>
              </a:rPr>
              <a:t>What are some supports done for people</a:t>
            </a:r>
            <a:r>
              <a:rPr kumimoji="0" lang="en-US" sz="2200" b="0" i="0" u="none" strike="noStrike" kern="0" cap="none" spc="0" normalizeH="0" noProof="0" dirty="0">
                <a:ln>
                  <a:noFill/>
                </a:ln>
                <a:solidFill>
                  <a:srgbClr val="000000"/>
                </a:solidFill>
                <a:effectLst/>
                <a:uLnTx/>
                <a:uFillTx/>
                <a:latin typeface="Arial"/>
                <a:ea typeface="+mn-ea"/>
                <a:cs typeface="+mn-cs"/>
                <a:sym typeface="Arial"/>
              </a:rPr>
              <a:t> who need some additional, targeted support </a:t>
            </a:r>
            <a:r>
              <a:rPr kumimoji="0" lang="en-US" sz="2200" b="0" i="0" u="none" strike="noStrike" kern="0" cap="none" spc="0" normalizeH="0" baseline="0" noProof="0" dirty="0">
                <a:ln>
                  <a:noFill/>
                </a:ln>
                <a:solidFill>
                  <a:srgbClr val="000000"/>
                </a:solidFill>
                <a:effectLst/>
                <a:uLnTx/>
                <a:uFillTx/>
                <a:latin typeface="Arial"/>
                <a:ea typeface="+mn-ea"/>
                <a:cs typeface="+mn-cs"/>
                <a:sym typeface="Arial"/>
              </a:rPr>
              <a:t>at your organization?</a:t>
            </a:r>
          </a:p>
        </p:txBody>
      </p:sp>
      <p:sp>
        <p:nvSpPr>
          <p:cNvPr id="8" name="Rectangle 7" descr="What are some supports done for everyone at your organization?"/>
          <p:cNvSpPr/>
          <p:nvPr/>
        </p:nvSpPr>
        <p:spPr>
          <a:xfrm>
            <a:off x="565100" y="4547287"/>
            <a:ext cx="5122118" cy="1513359"/>
          </a:xfrm>
          <a:prstGeom prst="rect">
            <a:avLst/>
          </a:prstGeom>
          <a:solidFill>
            <a:srgbClr val="FFC00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000000"/>
                </a:solidFill>
                <a:effectLst/>
                <a:uLnTx/>
                <a:uFillTx/>
                <a:latin typeface="Arial"/>
                <a:ea typeface="+mn-ea"/>
                <a:cs typeface="+mn-cs"/>
                <a:sym typeface="Arial"/>
              </a:rPr>
              <a:t>What are some supports done for everyone at your organization?</a:t>
            </a:r>
          </a:p>
        </p:txBody>
      </p:sp>
      <p:pic>
        <p:nvPicPr>
          <p:cNvPr id="7" name="Picture 6" descr="A figure showing multi- tiered systems of support with a pyramid divided into three uneven parts. The bottom is the universal stage for all people. The middle part is the secondary stage for some people. The top is the tertiary stage for few people. ">
            <a:extLst>
              <a:ext uri="{FF2B5EF4-FFF2-40B4-BE49-F238E27FC236}">
                <a16:creationId xmlns:a16="http://schemas.microsoft.com/office/drawing/2014/main" id="{9DE76D5E-DF26-0671-3FB8-795B6114634F}"/>
              </a:ext>
            </a:extLst>
          </p:cNvPr>
          <p:cNvPicPr>
            <a:picLocks noChangeAspect="1"/>
          </p:cNvPicPr>
          <p:nvPr/>
        </p:nvPicPr>
        <p:blipFill>
          <a:blip r:embed="rId4"/>
          <a:stretch>
            <a:fillRect/>
          </a:stretch>
        </p:blipFill>
        <p:spPr>
          <a:xfrm>
            <a:off x="6096000" y="111211"/>
            <a:ext cx="4119563" cy="6597496"/>
          </a:xfrm>
          <a:prstGeom prst="rect">
            <a:avLst/>
          </a:prstGeom>
        </p:spPr>
      </p:pic>
    </p:spTree>
    <p:extLst>
      <p:ext uri="{BB962C8B-B14F-4D97-AF65-F5344CB8AC3E}">
        <p14:creationId xmlns:p14="http://schemas.microsoft.com/office/powerpoint/2010/main" val="2395180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91451-CA37-EBB3-C8E7-9330A28D0254}"/>
              </a:ext>
            </a:extLst>
          </p:cNvPr>
          <p:cNvSpPr>
            <a:spLocks noGrp="1"/>
          </p:cNvSpPr>
          <p:nvPr>
            <p:ph type="ctrTitle"/>
          </p:nvPr>
        </p:nvSpPr>
        <p:spPr/>
        <p:txBody>
          <a:bodyPr/>
          <a:lstStyle/>
          <a:p>
            <a:r>
              <a:rPr lang="en-US" dirty="0"/>
              <a:t>PBS Subscale Activity</a:t>
            </a:r>
          </a:p>
        </p:txBody>
      </p:sp>
    </p:spTree>
    <p:extLst>
      <p:ext uri="{BB962C8B-B14F-4D97-AF65-F5344CB8AC3E}">
        <p14:creationId xmlns:p14="http://schemas.microsoft.com/office/powerpoint/2010/main" val="31732620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5A4ED-4858-11B4-63E9-FBF860E7ABC9}"/>
              </a:ext>
            </a:extLst>
          </p:cNvPr>
          <p:cNvSpPr>
            <a:spLocks noGrp="1"/>
          </p:cNvSpPr>
          <p:nvPr>
            <p:ph type="title"/>
          </p:nvPr>
        </p:nvSpPr>
        <p:spPr/>
        <p:txBody>
          <a:bodyPr/>
          <a:lstStyle/>
          <a:p>
            <a:r>
              <a:rPr kumimoji="0" lang="en-US" altLang="en-US" b="1" i="0" u="none" strike="noStrike" cap="none" normalizeH="0" baseline="0" dirty="0">
                <a:ln>
                  <a:noFill/>
                </a:ln>
                <a:solidFill>
                  <a:srgbClr val="0F3F59"/>
                </a:solidFill>
                <a:effectLst/>
              </a:rPr>
              <a:t>Subscale: Universal Positive Behavior Support (3)</a:t>
            </a:r>
            <a:endParaRPr lang="en-US" dirty="0"/>
          </a:p>
        </p:txBody>
      </p:sp>
      <p:graphicFrame>
        <p:nvGraphicFramePr>
          <p:cNvPr id="4" name="Table 3">
            <a:extLst>
              <a:ext uri="{FF2B5EF4-FFF2-40B4-BE49-F238E27FC236}">
                <a16:creationId xmlns:a16="http://schemas.microsoft.com/office/drawing/2014/main" id="{5AEAF353-708E-AAE0-9241-41539CE81149}"/>
              </a:ext>
            </a:extLst>
          </p:cNvPr>
          <p:cNvGraphicFramePr>
            <a:graphicFrameLocks noGrp="1"/>
          </p:cNvGraphicFramePr>
          <p:nvPr>
            <p:extLst>
              <p:ext uri="{D42A27DB-BD31-4B8C-83A1-F6EECF244321}">
                <p14:modId xmlns:p14="http://schemas.microsoft.com/office/powerpoint/2010/main" val="939410805"/>
              </p:ext>
            </p:extLst>
          </p:nvPr>
        </p:nvGraphicFramePr>
        <p:xfrm>
          <a:off x="116681" y="922298"/>
          <a:ext cx="11958638" cy="5502606"/>
        </p:xfrm>
        <a:graphic>
          <a:graphicData uri="http://schemas.openxmlformats.org/drawingml/2006/table">
            <a:tbl>
              <a:tblPr firstRow="1" firstCol="1" bandRow="1"/>
              <a:tblGrid>
                <a:gridCol w="3607720">
                  <a:extLst>
                    <a:ext uri="{9D8B030D-6E8A-4147-A177-3AD203B41FA5}">
                      <a16:colId xmlns:a16="http://schemas.microsoft.com/office/drawing/2014/main" val="2972724618"/>
                    </a:ext>
                  </a:extLst>
                </a:gridCol>
                <a:gridCol w="4285778">
                  <a:extLst>
                    <a:ext uri="{9D8B030D-6E8A-4147-A177-3AD203B41FA5}">
                      <a16:colId xmlns:a16="http://schemas.microsoft.com/office/drawing/2014/main" val="2726371023"/>
                    </a:ext>
                  </a:extLst>
                </a:gridCol>
                <a:gridCol w="4065140">
                  <a:extLst>
                    <a:ext uri="{9D8B030D-6E8A-4147-A177-3AD203B41FA5}">
                      <a16:colId xmlns:a16="http://schemas.microsoft.com/office/drawing/2014/main" val="4226563571"/>
                    </a:ext>
                  </a:extLst>
                </a:gridCol>
              </a:tblGrid>
              <a:tr h="468523">
                <a:tc>
                  <a:txBody>
                    <a:bodyPr/>
                    <a:lstStyle/>
                    <a:p>
                      <a:pPr marL="0" marR="0" algn="ctr" fontAlgn="t">
                        <a:spcBef>
                          <a:spcPts val="0"/>
                        </a:spcBef>
                        <a:spcAft>
                          <a:spcPts val="0"/>
                        </a:spcAft>
                        <a:tabLst>
                          <a:tab pos="6457950" algn="l"/>
                        </a:tabLst>
                      </a:pPr>
                      <a:r>
                        <a:rPr lang="en-US" sz="1200" b="1"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b="0" i="0" u="none" strike="noStrike" dirty="0">
                        <a:effectLst/>
                        <a:latin typeface="Arial" panose="020B0604020202020204" pitchFamily="34" charset="0"/>
                      </a:endParaRPr>
                    </a:p>
                    <a:p>
                      <a:pPr marL="0" marR="0" algn="ctr" fontAlgn="t">
                        <a:spcBef>
                          <a:spcPts val="0"/>
                        </a:spcBef>
                        <a:spcAft>
                          <a:spcPts val="0"/>
                        </a:spcAft>
                        <a:tabLst>
                          <a:tab pos="6457950" algn="l"/>
                        </a:tabLst>
                      </a:pPr>
                      <a:r>
                        <a:rPr lang="en-US" sz="1200" b="1"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Feature</a:t>
                      </a:r>
                      <a:endParaRPr lang="en-US" sz="1200" b="0" i="0" u="none" strike="noStrike" dirty="0">
                        <a:effectLst/>
                        <a:latin typeface="Arial" panose="020B0604020202020204" pitchFamily="34" charset="0"/>
                      </a:endParaRPr>
                    </a:p>
                  </a:txBody>
                  <a:tcPr marL="38895" marR="38895" marT="54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spcBef>
                          <a:spcPts val="0"/>
                        </a:spcBef>
                        <a:spcAft>
                          <a:spcPts val="0"/>
                        </a:spcAft>
                        <a:tabLst>
                          <a:tab pos="6457950" algn="l"/>
                        </a:tabLst>
                      </a:pPr>
                      <a:r>
                        <a:rPr lang="en-US" sz="1200" b="1"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b="0" i="0" u="none" strike="noStrike" dirty="0">
                        <a:effectLst/>
                        <a:latin typeface="Arial" panose="020B0604020202020204" pitchFamily="34" charset="0"/>
                      </a:endParaRPr>
                    </a:p>
                    <a:p>
                      <a:pPr marL="0" marR="0" algn="ctr" fontAlgn="t">
                        <a:spcBef>
                          <a:spcPts val="0"/>
                        </a:spcBef>
                        <a:spcAft>
                          <a:spcPts val="0"/>
                        </a:spcAft>
                        <a:tabLst>
                          <a:tab pos="6457950" algn="l"/>
                        </a:tabLst>
                      </a:pPr>
                      <a:r>
                        <a:rPr lang="en-US" sz="1200" b="1"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Possible Data Sources</a:t>
                      </a:r>
                      <a:endParaRPr lang="en-US" sz="1200" b="0" i="0" u="none" strike="noStrike" dirty="0">
                        <a:effectLst/>
                        <a:latin typeface="Arial" panose="020B0604020202020204" pitchFamily="34" charset="0"/>
                      </a:endParaRPr>
                    </a:p>
                    <a:p>
                      <a:pPr marL="0" marR="0" algn="ctr" fontAlgn="t">
                        <a:spcBef>
                          <a:spcPts val="0"/>
                        </a:spcBef>
                        <a:spcAft>
                          <a:spcPts val="0"/>
                        </a:spcAft>
                        <a:tabLst>
                          <a:tab pos="6457950" algn="l"/>
                        </a:tabLst>
                      </a:pPr>
                      <a:r>
                        <a:rPr lang="en-US" sz="1200" b="1"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b="0" i="0" u="none" strike="noStrike" dirty="0">
                        <a:effectLst/>
                        <a:latin typeface="Arial" panose="020B0604020202020204" pitchFamily="34" charset="0"/>
                      </a:endParaRPr>
                    </a:p>
                  </a:txBody>
                  <a:tcPr marL="38895" marR="38895" marT="54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spcBef>
                          <a:spcPts val="0"/>
                        </a:spcBef>
                        <a:spcAft>
                          <a:spcPts val="0"/>
                        </a:spcAft>
                        <a:tabLst>
                          <a:tab pos="6457950" algn="l"/>
                        </a:tabLst>
                      </a:pPr>
                      <a:r>
                        <a:rPr lang="en-US" sz="1200" b="1"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b="0" i="0" u="none" strike="noStrike">
                        <a:effectLst/>
                        <a:latin typeface="Arial" panose="020B0604020202020204" pitchFamily="34" charset="0"/>
                      </a:endParaRPr>
                    </a:p>
                    <a:p>
                      <a:pPr marL="0" marR="0" algn="ctr" fontAlgn="t">
                        <a:spcBef>
                          <a:spcPts val="0"/>
                        </a:spcBef>
                        <a:spcAft>
                          <a:spcPts val="0"/>
                        </a:spcAft>
                        <a:tabLst>
                          <a:tab pos="6457950" algn="l"/>
                        </a:tabLst>
                      </a:pPr>
                      <a:r>
                        <a:rPr lang="en-US" sz="1200" b="1"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Scoring Criteria</a:t>
                      </a:r>
                      <a:endParaRPr lang="en-US" sz="1200" b="0" i="0" u="none" strike="noStrike">
                        <a:effectLst/>
                        <a:latin typeface="Arial" panose="020B0604020202020204" pitchFamily="34" charset="0"/>
                      </a:endParaRPr>
                    </a:p>
                  </a:txBody>
                  <a:tcPr marL="38895" marR="38895" marT="54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28900148"/>
                  </a:ext>
                </a:extLst>
              </a:tr>
              <a:tr h="2169692">
                <a:tc>
                  <a:txBody>
                    <a:bodyPr/>
                    <a:lstStyle/>
                    <a:p>
                      <a:pPr marL="0" marR="0" algn="l" fontAlgn="t">
                        <a:spcBef>
                          <a:spcPts val="0"/>
                        </a:spcBef>
                        <a:spcAft>
                          <a:spcPts val="0"/>
                        </a:spcAft>
                        <a:tabLst>
                          <a:tab pos="6457950" algn="l"/>
                        </a:tabLst>
                      </a:pPr>
                      <a:r>
                        <a:rPr lang="en-US" sz="1200" b="1"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1.9 Organizational Policy Alignment:</a:t>
                      </a:r>
                      <a:r>
                        <a:rPr lang="en-US" sz="12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 Policies and procedures addressing positive behavior support and describing the importance of building positive social environments that promote higher quality of life for both people supported and staff members within the organization</a:t>
                      </a:r>
                      <a:endParaRPr lang="en-US" sz="1200" b="0" i="0" u="none" strike="noStrike">
                        <a:effectLst/>
                        <a:latin typeface="Arial" panose="020B0604020202020204" pitchFamily="34" charset="0"/>
                      </a:endParaRPr>
                    </a:p>
                    <a:p>
                      <a:pPr marL="0" marR="0" algn="l" fontAlgn="t">
                        <a:spcBef>
                          <a:spcPts val="0"/>
                        </a:spcBef>
                        <a:spcAft>
                          <a:spcPts val="0"/>
                        </a:spcAft>
                        <a:tabLst>
                          <a:tab pos="6457950" algn="l"/>
                        </a:tabLst>
                      </a:pPr>
                      <a:r>
                        <a:rPr lang="en-US" sz="1200" b="1"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b="0" i="0" u="none" strike="noStrike">
                        <a:effectLst/>
                        <a:latin typeface="Arial" panose="020B0604020202020204" pitchFamily="34" charset="0"/>
                      </a:endParaRPr>
                    </a:p>
                  </a:txBody>
                  <a:tcPr marL="38895" marR="38895" marT="54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7472" marR="0" indent="-347472" algn="l" fontAlgn="t">
                        <a:spcBef>
                          <a:spcPts val="0"/>
                        </a:spcBef>
                        <a:spcAft>
                          <a:spcPts val="0"/>
                        </a:spcAft>
                        <a:buClrTx/>
                        <a:buSzPts val="1100"/>
                        <a:buFont typeface="Symbol" panose="05050102010706020507" pitchFamily="18" charset="2"/>
                        <a:buChar char="·"/>
                        <a:tabLst>
                          <a:tab pos="6457950" algn="l"/>
                        </a:tabLst>
                      </a:pPr>
                      <a:r>
                        <a:rPr lang="en-US" sz="12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Policies and procedures</a:t>
                      </a:r>
                      <a:endParaRPr lang="en-US" sz="1200" b="0" i="0" u="none" strike="noStrike" dirty="0">
                        <a:effectLst/>
                        <a:latin typeface="Arial" panose="020B0604020202020204" pitchFamily="34" charset="0"/>
                      </a:endParaRPr>
                    </a:p>
                    <a:p>
                      <a:pPr marL="201168" marR="0" algn="l" fontAlgn="t">
                        <a:spcBef>
                          <a:spcPts val="0"/>
                        </a:spcBef>
                        <a:spcAft>
                          <a:spcPts val="0"/>
                        </a:spcAft>
                        <a:tabLst>
                          <a:tab pos="6457950" algn="l"/>
                        </a:tabLst>
                      </a:pPr>
                      <a:r>
                        <a:rPr lang="en-US" sz="12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documenting the use of social skills and issues related to improving the quality of the social and physical environment</a:t>
                      </a:r>
                      <a:endParaRPr lang="en-US" sz="1200" b="0" i="0" u="none" strike="noStrike" dirty="0">
                        <a:effectLst/>
                        <a:latin typeface="Arial" panose="020B0604020202020204" pitchFamily="34" charset="0"/>
                      </a:endParaRPr>
                    </a:p>
                    <a:p>
                      <a:pPr marL="347472" marR="0" indent="-347472" algn="l" fontAlgn="t">
                        <a:spcBef>
                          <a:spcPts val="0"/>
                        </a:spcBef>
                        <a:spcAft>
                          <a:spcPts val="0"/>
                        </a:spcAft>
                        <a:tabLst>
                          <a:tab pos="6457950" algn="l"/>
                        </a:tabLst>
                      </a:pPr>
                      <a:r>
                        <a:rPr lang="en-US" sz="12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Action plan showing efforts to adapt policies and procedures to include positive behavior support (PBS)</a:t>
                      </a:r>
                      <a:endParaRPr lang="en-US" sz="1200" b="0" i="0" u="none" strike="noStrike" dirty="0">
                        <a:effectLst/>
                        <a:latin typeface="Arial" panose="020B0604020202020204" pitchFamily="34" charset="0"/>
                      </a:endParaRPr>
                    </a:p>
                    <a:p>
                      <a:pPr marL="347472" marR="0" indent="-347472" algn="l" fontAlgn="t">
                        <a:spcBef>
                          <a:spcPts val="0"/>
                        </a:spcBef>
                        <a:spcAft>
                          <a:spcPts val="0"/>
                        </a:spcAft>
                        <a:tabLst>
                          <a:tab pos="6457950" algn="l"/>
                        </a:tabLst>
                      </a:pPr>
                      <a:r>
                        <a:rPr lang="en-US" sz="1200" b="0" i="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PBS values incorporated into supervisory role: 1:1 meetings, performance reviews, professional advancement and development. Supervisor documents meetings with staff that shows the use of different values and tools used.</a:t>
                      </a:r>
                      <a:endParaRPr lang="en-US" sz="1200" b="0" i="0" u="none" strike="noStrike" dirty="0">
                        <a:effectLst/>
                        <a:latin typeface="Arial" panose="020B0604020202020204" pitchFamily="34" charset="0"/>
                      </a:endParaRPr>
                    </a:p>
                    <a:p>
                      <a:pPr marL="347472" marR="0" indent="-347472" algn="l" fontAlgn="t">
                        <a:spcBef>
                          <a:spcPts val="0"/>
                        </a:spcBef>
                        <a:spcAft>
                          <a:spcPts val="0"/>
                        </a:spcAft>
                        <a:tabLst>
                          <a:tab pos="6457950" algn="l"/>
                        </a:tabLst>
                      </a:pPr>
                      <a:r>
                        <a:rPr lang="en-US" sz="1200" b="0" i="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Mission and vision statements include PBS values.</a:t>
                      </a:r>
                      <a:endParaRPr lang="en-US" sz="1200" b="0" i="0" u="none" strike="noStrike" dirty="0">
                        <a:effectLst/>
                        <a:latin typeface="Arial" panose="020B0604020202020204" pitchFamily="34" charset="0"/>
                      </a:endParaRPr>
                    </a:p>
                    <a:p>
                      <a:pPr marL="347472" marR="0" indent="-347472" algn="l" fontAlgn="t">
                        <a:spcBef>
                          <a:spcPts val="0"/>
                        </a:spcBef>
                        <a:spcAft>
                          <a:spcPts val="0"/>
                        </a:spcAft>
                        <a:tabLst>
                          <a:tab pos="6457950" algn="l"/>
                        </a:tabLst>
                      </a:pPr>
                      <a:r>
                        <a:rPr lang="en-US" sz="1200" b="0" i="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PBS team involved in leadership planning regarding organizational decisions reflected in meeting minutes.</a:t>
                      </a:r>
                      <a:endParaRPr lang="en-US" sz="1200" b="0" i="0" u="none" strike="noStrike" dirty="0">
                        <a:effectLst/>
                        <a:latin typeface="Arial" panose="020B0604020202020204" pitchFamily="34" charset="0"/>
                      </a:endParaRPr>
                    </a:p>
                    <a:p>
                      <a:pPr marL="347472" marR="0" indent="-347472" algn="l" fontAlgn="t">
                        <a:spcBef>
                          <a:spcPts val="0"/>
                        </a:spcBef>
                        <a:spcAft>
                          <a:spcPts val="0"/>
                        </a:spcAft>
                        <a:tabLst>
                          <a:tab pos="6457950" algn="l"/>
                        </a:tabLst>
                      </a:pPr>
                      <a:r>
                        <a:rPr lang="en-US" sz="1200" b="0" i="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Matrix used to implement positive social strategies and professional values.</a:t>
                      </a:r>
                      <a:endParaRPr lang="en-US" sz="1200" b="0" i="0" u="none" strike="noStrike" dirty="0">
                        <a:effectLst/>
                        <a:latin typeface="Arial" panose="020B0604020202020204" pitchFamily="34" charset="0"/>
                      </a:endParaRPr>
                    </a:p>
                  </a:txBody>
                  <a:tcPr marL="38895" marR="38895" marT="54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spcBef>
                          <a:spcPts val="0"/>
                        </a:spcBef>
                        <a:spcAft>
                          <a:spcPts val="0"/>
                        </a:spcAft>
                        <a:tabLst>
                          <a:tab pos="6457950" algn="l"/>
                        </a:tabLst>
                      </a:pPr>
                      <a:r>
                        <a:rPr lang="en-US" sz="12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0 = There is no evidence that the organization is addressing the need to promote positive social interactions </a:t>
                      </a:r>
                      <a:endParaRPr lang="en-US" sz="1200" b="0" i="0" u="none" strike="noStrike">
                        <a:effectLst/>
                        <a:latin typeface="Arial" panose="020B0604020202020204" pitchFamily="34" charset="0"/>
                      </a:endParaRPr>
                    </a:p>
                    <a:p>
                      <a:pPr marL="0" marR="0" algn="l" fontAlgn="t">
                        <a:spcBef>
                          <a:spcPts val="0"/>
                        </a:spcBef>
                        <a:spcAft>
                          <a:spcPts val="0"/>
                        </a:spcAft>
                        <a:tabLst>
                          <a:tab pos="6457950" algn="l"/>
                        </a:tabLst>
                      </a:pPr>
                      <a:r>
                        <a:rPr lang="en-US" sz="12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b="0" i="0" u="none" strike="noStrike">
                        <a:effectLst/>
                        <a:latin typeface="Arial" panose="020B0604020202020204" pitchFamily="34" charset="0"/>
                      </a:endParaRPr>
                    </a:p>
                    <a:p>
                      <a:pPr marL="0" marR="0" algn="l" fontAlgn="t">
                        <a:spcBef>
                          <a:spcPts val="0"/>
                        </a:spcBef>
                        <a:spcAft>
                          <a:spcPts val="0"/>
                        </a:spcAft>
                        <a:tabLst>
                          <a:tab pos="6457950" algn="l"/>
                        </a:tabLst>
                      </a:pPr>
                      <a:r>
                        <a:rPr lang="en-US" sz="12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1 = Some evidence that policies and procedures align with the need for promoting positive social interactions</a:t>
                      </a:r>
                      <a:endParaRPr lang="en-US" sz="1200" b="0" i="0" u="none" strike="noStrike">
                        <a:effectLst/>
                        <a:latin typeface="Arial" panose="020B0604020202020204" pitchFamily="34" charset="0"/>
                      </a:endParaRPr>
                    </a:p>
                    <a:p>
                      <a:pPr marL="0" marR="0" algn="l" fontAlgn="t">
                        <a:spcBef>
                          <a:spcPts val="0"/>
                        </a:spcBef>
                        <a:spcAft>
                          <a:spcPts val="0"/>
                        </a:spcAft>
                        <a:tabLst>
                          <a:tab pos="6457950" algn="l"/>
                        </a:tabLst>
                      </a:pPr>
                      <a:r>
                        <a:rPr lang="en-US" sz="12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b="0" i="0" u="none" strike="noStrike">
                        <a:effectLst/>
                        <a:latin typeface="Arial" panose="020B0604020202020204" pitchFamily="34" charset="0"/>
                      </a:endParaRPr>
                    </a:p>
                    <a:p>
                      <a:pPr marL="0" marR="0" algn="l" fontAlgn="t">
                        <a:spcBef>
                          <a:spcPts val="0"/>
                        </a:spcBef>
                        <a:spcAft>
                          <a:spcPts val="0"/>
                        </a:spcAft>
                        <a:tabLst>
                          <a:tab pos="6457950" algn="l"/>
                        </a:tabLst>
                      </a:pPr>
                      <a:r>
                        <a:rPr lang="en-US" sz="12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2 = </a:t>
                      </a:r>
                      <a:r>
                        <a:rPr lang="en-US" sz="12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Policy examples clearly </a:t>
                      </a:r>
                      <a:r>
                        <a:rPr lang="en-US" sz="12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state how PBS is used within the organization to promote quality of life for people supported and staff members</a:t>
                      </a:r>
                      <a:endParaRPr lang="en-US" sz="1200" b="0" i="0" u="none" strike="noStrike">
                        <a:effectLst/>
                        <a:latin typeface="Arial" panose="020B0604020202020204" pitchFamily="34" charset="0"/>
                      </a:endParaRPr>
                    </a:p>
                  </a:txBody>
                  <a:tcPr marL="38895" marR="38895" marT="54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1978246"/>
                  </a:ext>
                </a:extLst>
              </a:tr>
              <a:tr h="2015040">
                <a:tc>
                  <a:txBody>
                    <a:bodyPr/>
                    <a:lstStyle/>
                    <a:p>
                      <a:pPr marL="0" marR="0" algn="l" fontAlgn="t">
                        <a:spcBef>
                          <a:spcPts val="0"/>
                        </a:spcBef>
                        <a:spcAft>
                          <a:spcPts val="0"/>
                        </a:spcAft>
                        <a:tabLst>
                          <a:tab pos="6457950" algn="l"/>
                        </a:tabLst>
                      </a:pPr>
                      <a:r>
                        <a:rPr lang="en-US" sz="1200" b="1"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1.10 Positive Social Interactions &amp; Skills:</a:t>
                      </a:r>
                      <a:r>
                        <a:rPr lang="en-US" sz="12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 Specific universal PBS strategies are created with the direct involvement of everyone within the setting, and plan for practicing and teaching positive social skills is clearly described. Plan for expanding implementation across organizational settings is documented </a:t>
                      </a:r>
                      <a:endParaRPr lang="en-US" sz="1200" b="0" i="0" u="none" strike="noStrike">
                        <a:effectLst/>
                        <a:latin typeface="Arial" panose="020B0604020202020204" pitchFamily="34" charset="0"/>
                      </a:endParaRPr>
                    </a:p>
                    <a:p>
                      <a:pPr marL="0" marR="0" algn="l" fontAlgn="t">
                        <a:spcBef>
                          <a:spcPts val="0"/>
                        </a:spcBef>
                        <a:spcAft>
                          <a:spcPts val="0"/>
                        </a:spcAft>
                        <a:tabLst>
                          <a:tab pos="6457950" algn="l"/>
                        </a:tabLst>
                      </a:pPr>
                      <a:r>
                        <a:rPr lang="en-US" sz="1200" b="1"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b="0" i="0" u="none" strike="noStrike">
                        <a:effectLst/>
                        <a:latin typeface="Arial" panose="020B0604020202020204" pitchFamily="34" charset="0"/>
                      </a:endParaRPr>
                    </a:p>
                  </a:txBody>
                  <a:tcPr marL="38895" marR="38895" marT="54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7472" marR="0" indent="-347472" algn="l" fontAlgn="t">
                        <a:spcBef>
                          <a:spcPts val="0"/>
                        </a:spcBef>
                        <a:spcAft>
                          <a:spcPts val="0"/>
                        </a:spcAft>
                        <a:buClrTx/>
                        <a:buSzPts val="1100"/>
                        <a:buFont typeface="Symbol" panose="05050102010706020507" pitchFamily="18" charset="2"/>
                        <a:buChar char="·"/>
                        <a:tabLst>
                          <a:tab pos="6457950" algn="l"/>
                        </a:tabLst>
                      </a:pPr>
                      <a:r>
                        <a:rPr lang="en-US" sz="12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Interviews</a:t>
                      </a:r>
                      <a:endParaRPr lang="en-US" sz="1200" b="0" i="0" u="none" strike="noStrike">
                        <a:effectLst/>
                        <a:latin typeface="Arial" panose="020B0604020202020204" pitchFamily="34" charset="0"/>
                      </a:endParaRPr>
                    </a:p>
                    <a:p>
                      <a:pPr marL="347472" marR="0" indent="-347472" algn="l" fontAlgn="t">
                        <a:spcBef>
                          <a:spcPts val="0"/>
                        </a:spcBef>
                        <a:spcAft>
                          <a:spcPts val="0"/>
                        </a:spcAft>
                        <a:tabLst>
                          <a:tab pos="6457950" algn="l"/>
                        </a:tabLst>
                      </a:pPr>
                      <a:r>
                        <a:rPr lang="en-US" sz="12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Direct observations</a:t>
                      </a:r>
                      <a:endParaRPr lang="en-US" sz="1200" b="0" i="0" u="none" strike="noStrike">
                        <a:effectLst/>
                        <a:latin typeface="Arial" panose="020B0604020202020204" pitchFamily="34" charset="0"/>
                      </a:endParaRPr>
                    </a:p>
                    <a:p>
                      <a:pPr marL="347472" marR="0" indent="-347472" algn="l" fontAlgn="t">
                        <a:spcBef>
                          <a:spcPts val="0"/>
                        </a:spcBef>
                        <a:spcAft>
                          <a:spcPts val="0"/>
                        </a:spcAft>
                        <a:tabLst>
                          <a:tab pos="6457950" algn="l"/>
                        </a:tabLst>
                      </a:pPr>
                      <a:r>
                        <a:rPr lang="en-US" sz="12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Matrix describing important person-centered values and social interactions in specific settings </a:t>
                      </a:r>
                      <a:endParaRPr lang="en-US" sz="1200" b="0" i="0" u="none" strike="noStrike">
                        <a:effectLst/>
                        <a:latin typeface="Arial" panose="020B0604020202020204" pitchFamily="34" charset="0"/>
                      </a:endParaRPr>
                    </a:p>
                    <a:p>
                      <a:pPr marL="347472" marR="0" indent="-347472" algn="l" fontAlgn="t">
                        <a:spcBef>
                          <a:spcPts val="0"/>
                        </a:spcBef>
                        <a:spcAft>
                          <a:spcPts val="0"/>
                        </a:spcAft>
                        <a:tabLst>
                          <a:tab pos="6457950" algn="l"/>
                        </a:tabLst>
                      </a:pPr>
                      <a:r>
                        <a:rPr lang="en-US" sz="12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Written plan for teaching and practicing skills</a:t>
                      </a:r>
                      <a:endParaRPr lang="en-US" sz="1200" b="0" i="0" u="none" strike="noStrike">
                        <a:effectLst/>
                        <a:latin typeface="Arial" panose="020B0604020202020204" pitchFamily="34" charset="0"/>
                      </a:endParaRPr>
                    </a:p>
                    <a:p>
                      <a:pPr marL="347472" marR="0" indent="-347472" algn="l" fontAlgn="t">
                        <a:spcBef>
                          <a:spcPts val="0"/>
                        </a:spcBef>
                        <a:spcAft>
                          <a:spcPts val="0"/>
                        </a:spcAft>
                        <a:tabLst>
                          <a:tab pos="6457950" algn="l"/>
                        </a:tabLst>
                      </a:pPr>
                      <a:r>
                        <a:rPr lang="en-US" sz="12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Calendar schedule for prompting staff to focus on specific person-centered values </a:t>
                      </a:r>
                      <a:endParaRPr lang="en-US" sz="1200" b="0" i="0" u="none" strike="noStrike">
                        <a:effectLst/>
                        <a:latin typeface="Arial" panose="020B0604020202020204" pitchFamily="34" charset="0"/>
                      </a:endParaRPr>
                    </a:p>
                    <a:p>
                      <a:pPr marL="347472" marR="0" indent="-347472" algn="l" fontAlgn="t">
                        <a:spcBef>
                          <a:spcPts val="0"/>
                        </a:spcBef>
                        <a:spcAft>
                          <a:spcPts val="0"/>
                        </a:spcAft>
                      </a:pPr>
                      <a:r>
                        <a:rPr lang="en-US" sz="12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Using Matrix during unit/department meetings.</a:t>
                      </a:r>
                      <a:endParaRPr lang="en-US" sz="1200" b="0" i="0" u="none" strike="noStrike">
                        <a:effectLst/>
                        <a:latin typeface="Arial" panose="020B0604020202020204" pitchFamily="34" charset="0"/>
                      </a:endParaRPr>
                    </a:p>
                    <a:p>
                      <a:pPr marL="347472" marR="0" indent="-347472" algn="l" fontAlgn="t">
                        <a:spcBef>
                          <a:spcPts val="0"/>
                        </a:spcBef>
                        <a:spcAft>
                          <a:spcPts val="0"/>
                        </a:spcAft>
                      </a:pPr>
                      <a:r>
                        <a:rPr lang="en-US" sz="12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Regular use of Positive Social Strategies resources (video clips, training tool demos, &amp; practice activities) during unit meetings reflected in meeting minutes.</a:t>
                      </a:r>
                      <a:endParaRPr lang="en-US" sz="1200" b="0" i="0" u="none" strike="noStrike">
                        <a:effectLst/>
                        <a:latin typeface="Arial" panose="020B0604020202020204" pitchFamily="34" charset="0"/>
                      </a:endParaRPr>
                    </a:p>
                    <a:p>
                      <a:pPr marL="347472" marR="0" indent="-347472" algn="l" fontAlgn="t">
                        <a:spcBef>
                          <a:spcPts val="0"/>
                        </a:spcBef>
                        <a:spcAft>
                          <a:spcPts val="0"/>
                        </a:spcAft>
                      </a:pPr>
                      <a:r>
                        <a:rPr lang="en-US" sz="12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Sharepoint: “PBS Resource Folder” for all staff to access trainings, tools and other resources.</a:t>
                      </a:r>
                      <a:endParaRPr lang="en-US" sz="1200" b="0" i="0" u="none" strike="noStrike">
                        <a:effectLst/>
                        <a:latin typeface="Arial" panose="020B0604020202020204" pitchFamily="34" charset="0"/>
                      </a:endParaRPr>
                    </a:p>
                  </a:txBody>
                  <a:tcPr marL="38895" marR="38895" marT="54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spcBef>
                          <a:spcPts val="0"/>
                        </a:spcBef>
                        <a:spcAft>
                          <a:spcPts val="0"/>
                        </a:spcAft>
                        <a:tabLst>
                          <a:tab pos="6457950" algn="l"/>
                        </a:tabLst>
                      </a:pPr>
                      <a:r>
                        <a:rPr lang="en-US" sz="12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0 = There is no evidence that positive social interactions have been identified, taught, or practiced in any setting</a:t>
                      </a:r>
                      <a:endParaRPr lang="en-US" sz="1200" b="0" i="0" u="none" strike="noStrike" dirty="0">
                        <a:effectLst/>
                        <a:latin typeface="Arial" panose="020B0604020202020204" pitchFamily="34" charset="0"/>
                      </a:endParaRPr>
                    </a:p>
                    <a:p>
                      <a:pPr marL="0" marR="0" algn="l" fontAlgn="t">
                        <a:spcBef>
                          <a:spcPts val="0"/>
                        </a:spcBef>
                        <a:spcAft>
                          <a:spcPts val="0"/>
                        </a:spcAft>
                        <a:tabLst>
                          <a:tab pos="6457950" algn="l"/>
                        </a:tabLst>
                      </a:pPr>
                      <a:r>
                        <a:rPr lang="en-US" sz="12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b="0" i="0" u="none" strike="noStrike" dirty="0">
                        <a:effectLst/>
                        <a:latin typeface="Arial" panose="020B0604020202020204" pitchFamily="34" charset="0"/>
                      </a:endParaRPr>
                    </a:p>
                    <a:p>
                      <a:pPr marL="0" marR="0" algn="l" fontAlgn="t">
                        <a:spcBef>
                          <a:spcPts val="0"/>
                        </a:spcBef>
                        <a:spcAft>
                          <a:spcPts val="0"/>
                        </a:spcAft>
                        <a:tabLst>
                          <a:tab pos="6457950" algn="l"/>
                        </a:tabLst>
                      </a:pPr>
                      <a:r>
                        <a:rPr lang="en-US" sz="12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1 = Some evidence shows that positive social interactions are being identified, taught, and practiced</a:t>
                      </a:r>
                      <a:endParaRPr lang="en-US" sz="1200" b="0" i="0" u="none" strike="noStrike" dirty="0">
                        <a:effectLst/>
                        <a:latin typeface="Arial" panose="020B0604020202020204" pitchFamily="34" charset="0"/>
                      </a:endParaRPr>
                    </a:p>
                    <a:p>
                      <a:pPr marL="0" marR="0" algn="l" fontAlgn="t">
                        <a:spcBef>
                          <a:spcPts val="0"/>
                        </a:spcBef>
                        <a:spcAft>
                          <a:spcPts val="0"/>
                        </a:spcAft>
                        <a:tabLst>
                          <a:tab pos="6457950" algn="l"/>
                        </a:tabLst>
                      </a:pPr>
                      <a:r>
                        <a:rPr lang="en-US" sz="12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b="0" i="0" u="none" strike="noStrike" dirty="0">
                        <a:effectLst/>
                        <a:latin typeface="Arial" panose="020B0604020202020204" pitchFamily="34" charset="0"/>
                      </a:endParaRPr>
                    </a:p>
                    <a:p>
                      <a:pPr marL="0" marR="0" algn="l" fontAlgn="t">
                        <a:spcBef>
                          <a:spcPts val="0"/>
                        </a:spcBef>
                        <a:spcAft>
                          <a:spcPts val="0"/>
                        </a:spcAft>
                        <a:tabLst>
                          <a:tab pos="6457950" algn="l"/>
                        </a:tabLst>
                      </a:pPr>
                      <a:r>
                        <a:rPr lang="en-US" sz="12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2 = Interviews, observations, and written documentation clearly show that positive social interaction plans are being implemented in at least one setting within the organization</a:t>
                      </a:r>
                      <a:endParaRPr lang="en-US" sz="1200" b="0" i="0" u="none" strike="noStrike" dirty="0">
                        <a:effectLst/>
                        <a:latin typeface="Arial" panose="020B0604020202020204" pitchFamily="34" charset="0"/>
                      </a:endParaRPr>
                    </a:p>
                  </a:txBody>
                  <a:tcPr marL="38895" marR="38895" marT="54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9686371"/>
                  </a:ext>
                </a:extLst>
              </a:tr>
            </a:tbl>
          </a:graphicData>
        </a:graphic>
      </p:graphicFrame>
    </p:spTree>
    <p:extLst>
      <p:ext uri="{BB962C8B-B14F-4D97-AF65-F5344CB8AC3E}">
        <p14:creationId xmlns:p14="http://schemas.microsoft.com/office/powerpoint/2010/main" val="31523104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3154E-1EBB-CF0E-6C8D-441A22E1C7D9}"/>
              </a:ext>
            </a:extLst>
          </p:cNvPr>
          <p:cNvSpPr>
            <a:spLocks noGrp="1"/>
          </p:cNvSpPr>
          <p:nvPr>
            <p:ph type="title"/>
          </p:nvPr>
        </p:nvSpPr>
        <p:spPr/>
        <p:txBody>
          <a:bodyPr/>
          <a:lstStyle/>
          <a:p>
            <a:r>
              <a:rPr kumimoji="0" lang="en-US" altLang="en-US" b="1" i="0" u="none" strike="noStrike" cap="none" normalizeH="0" baseline="0" dirty="0">
                <a:ln>
                  <a:noFill/>
                </a:ln>
                <a:solidFill>
                  <a:srgbClr val="0F3F59"/>
                </a:solidFill>
                <a:effectLst/>
              </a:rPr>
              <a:t>Subscale: Universal Positive Behavior Support (3) Continued</a:t>
            </a:r>
            <a:endParaRPr lang="en-US" dirty="0"/>
          </a:p>
        </p:txBody>
      </p:sp>
      <p:graphicFrame>
        <p:nvGraphicFramePr>
          <p:cNvPr id="4" name="Table 3">
            <a:extLst>
              <a:ext uri="{FF2B5EF4-FFF2-40B4-BE49-F238E27FC236}">
                <a16:creationId xmlns:a16="http://schemas.microsoft.com/office/drawing/2014/main" id="{8550C60B-CBF3-811E-5CB3-58D37D68AFE3}"/>
              </a:ext>
            </a:extLst>
          </p:cNvPr>
          <p:cNvGraphicFramePr>
            <a:graphicFrameLocks noGrp="1"/>
          </p:cNvGraphicFramePr>
          <p:nvPr>
            <p:extLst>
              <p:ext uri="{D42A27DB-BD31-4B8C-83A1-F6EECF244321}">
                <p14:modId xmlns:p14="http://schemas.microsoft.com/office/powerpoint/2010/main" val="1086412185"/>
              </p:ext>
            </p:extLst>
          </p:nvPr>
        </p:nvGraphicFramePr>
        <p:xfrm>
          <a:off x="609600" y="1840753"/>
          <a:ext cx="10972802" cy="3689265"/>
        </p:xfrm>
        <a:graphic>
          <a:graphicData uri="http://schemas.openxmlformats.org/drawingml/2006/table">
            <a:tbl>
              <a:tblPr firstRow="1" firstCol="1" bandRow="1"/>
              <a:tblGrid>
                <a:gridCol w="3159647">
                  <a:extLst>
                    <a:ext uri="{9D8B030D-6E8A-4147-A177-3AD203B41FA5}">
                      <a16:colId xmlns:a16="http://schemas.microsoft.com/office/drawing/2014/main" val="4271840948"/>
                    </a:ext>
                  </a:extLst>
                </a:gridCol>
                <a:gridCol w="3958064">
                  <a:extLst>
                    <a:ext uri="{9D8B030D-6E8A-4147-A177-3AD203B41FA5}">
                      <a16:colId xmlns:a16="http://schemas.microsoft.com/office/drawing/2014/main" val="3736252014"/>
                    </a:ext>
                  </a:extLst>
                </a:gridCol>
                <a:gridCol w="3855091">
                  <a:extLst>
                    <a:ext uri="{9D8B030D-6E8A-4147-A177-3AD203B41FA5}">
                      <a16:colId xmlns:a16="http://schemas.microsoft.com/office/drawing/2014/main" val="3412407862"/>
                    </a:ext>
                  </a:extLst>
                </a:gridCol>
              </a:tblGrid>
              <a:tr h="2102514">
                <a:tc>
                  <a:txBody>
                    <a:bodyPr/>
                    <a:lstStyle/>
                    <a:p>
                      <a:pPr marL="0" marR="0" algn="l" fontAlgn="t">
                        <a:spcBef>
                          <a:spcPts val="0"/>
                        </a:spcBef>
                        <a:spcAft>
                          <a:spcPts val="0"/>
                        </a:spcAft>
                        <a:tabLst>
                          <a:tab pos="6457950" algn="l"/>
                        </a:tabLst>
                      </a:pPr>
                      <a:r>
                        <a:rPr lang="en-US" sz="1100" b="1"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1.11 Positive Feedback and Acknowledgement: </a:t>
                      </a:r>
                      <a:r>
                        <a:rPr lang="en-US" sz="11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Strategy for recognizing staff and people supported for positive social interactions is articulated and implemented in areas of organization where PBS is implemented </a:t>
                      </a:r>
                      <a:r>
                        <a:rPr lang="en-US" sz="1100" b="1"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b="0" i="0" u="none" strike="noStrike" dirty="0">
                        <a:effectLst/>
                        <a:latin typeface="Arial" panose="020B0604020202020204" pitchFamily="34" charset="0"/>
                      </a:endParaRPr>
                    </a:p>
                    <a:p>
                      <a:pPr marL="0" marR="0" algn="l" fontAlgn="t">
                        <a:spcBef>
                          <a:spcPts val="0"/>
                        </a:spcBef>
                        <a:spcAft>
                          <a:spcPts val="0"/>
                        </a:spcAft>
                        <a:tabLst>
                          <a:tab pos="6457950" algn="l"/>
                        </a:tabLst>
                      </a:pPr>
                      <a:r>
                        <a:rPr lang="en-US" sz="1100" b="1"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b="0" i="0" u="none" strike="noStrike" dirty="0">
                        <a:effectLst/>
                        <a:latin typeface="Arial" panose="020B0604020202020204" pitchFamily="34" charset="0"/>
                      </a:endParaRPr>
                    </a:p>
                  </a:txBody>
                  <a:tcPr marL="36564" marR="36564" marT="50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7472" marR="0" indent="-347472" algn="l" fontAlgn="t">
                        <a:spcBef>
                          <a:spcPts val="0"/>
                        </a:spcBef>
                        <a:spcAft>
                          <a:spcPts val="0"/>
                        </a:spcAft>
                        <a:buClrTx/>
                        <a:buSzPts val="1100"/>
                        <a:buFont typeface="Symbol" panose="05050102010706020507" pitchFamily="18" charset="2"/>
                        <a:buChar char="·"/>
                        <a:tabLst>
                          <a:tab pos="6457950" algn="l"/>
                        </a:tabLst>
                      </a:pPr>
                      <a:r>
                        <a:rPr lang="en-US" sz="11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Interviews</a:t>
                      </a:r>
                      <a:endParaRPr lang="en-US" sz="1100" b="0" i="0" u="none" strike="noStrike">
                        <a:effectLst/>
                        <a:latin typeface="Arial" panose="020B0604020202020204" pitchFamily="34" charset="0"/>
                      </a:endParaRPr>
                    </a:p>
                    <a:p>
                      <a:pPr marL="347472" marR="0" indent="-347472" algn="l" fontAlgn="t">
                        <a:spcBef>
                          <a:spcPts val="0"/>
                        </a:spcBef>
                        <a:spcAft>
                          <a:spcPts val="0"/>
                        </a:spcAft>
                        <a:tabLst>
                          <a:tab pos="6457950" algn="l"/>
                        </a:tabLst>
                      </a:pPr>
                      <a:r>
                        <a:rPr lang="en-US" sz="11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Written plan for recognizing and acknowledging positive social interactions </a:t>
                      </a:r>
                      <a:endParaRPr lang="en-US" sz="1100" b="0" i="0" u="none" strike="noStrike">
                        <a:effectLst/>
                        <a:latin typeface="Arial" panose="020B0604020202020204" pitchFamily="34" charset="0"/>
                      </a:endParaRPr>
                    </a:p>
                    <a:p>
                      <a:pPr marL="347472" marR="0" indent="-347472" algn="l" fontAlgn="t">
                        <a:spcBef>
                          <a:spcPts val="0"/>
                        </a:spcBef>
                        <a:spcAft>
                          <a:spcPts val="0"/>
                        </a:spcAft>
                        <a:tabLst>
                          <a:tab pos="6457950" algn="l"/>
                        </a:tabLst>
                      </a:pPr>
                      <a:r>
                        <a:rPr lang="en-US" sz="11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Action plan describing plan for feedback and acknowledgement</a:t>
                      </a:r>
                      <a:endParaRPr lang="en-US" sz="1100" b="0" i="0" u="none" strike="noStrike">
                        <a:effectLst/>
                        <a:latin typeface="Arial" panose="020B0604020202020204" pitchFamily="34" charset="0"/>
                      </a:endParaRPr>
                    </a:p>
                    <a:p>
                      <a:pPr marL="347472" marR="0" indent="-347472" algn="l" fontAlgn="t">
                        <a:spcBef>
                          <a:spcPts val="0"/>
                        </a:spcBef>
                        <a:spcAft>
                          <a:spcPts val="0"/>
                        </a:spcAft>
                        <a:tabLst>
                          <a:tab pos="6457950" algn="l"/>
                        </a:tabLst>
                      </a:pPr>
                      <a:r>
                        <a:rPr lang="en-US" sz="11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Other documentation is available (website, newsletter, etc.)</a:t>
                      </a:r>
                      <a:endParaRPr lang="en-US" sz="1100" b="0" i="0" u="none" strike="noStrike">
                        <a:effectLst/>
                        <a:latin typeface="Arial" panose="020B0604020202020204" pitchFamily="34" charset="0"/>
                      </a:endParaRPr>
                    </a:p>
                    <a:p>
                      <a:pPr marL="347472" marR="0" indent="-347472" algn="l" fontAlgn="t">
                        <a:spcBef>
                          <a:spcPts val="0"/>
                        </a:spcBef>
                        <a:spcAft>
                          <a:spcPts val="0"/>
                        </a:spcAft>
                        <a:tabLst>
                          <a:tab pos="6457950" algn="l"/>
                        </a:tabLst>
                      </a:pPr>
                      <a:r>
                        <a:rPr lang="en-US" sz="11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Employee of the Month specifically for person centered and positive support accomplishments</a:t>
                      </a:r>
                      <a:endParaRPr lang="en-US" sz="1100" b="0" i="0" u="none" strike="noStrike">
                        <a:effectLst/>
                        <a:latin typeface="Arial" panose="020B0604020202020204" pitchFamily="34" charset="0"/>
                      </a:endParaRPr>
                    </a:p>
                    <a:p>
                      <a:pPr marL="347472" marR="0" indent="-347472" algn="l" fontAlgn="t">
                        <a:spcBef>
                          <a:spcPts val="0"/>
                        </a:spcBef>
                        <a:spcAft>
                          <a:spcPts val="0"/>
                        </a:spcAft>
                        <a:tabLst>
                          <a:tab pos="6457950" algn="l"/>
                        </a:tabLst>
                      </a:pPr>
                      <a:r>
                        <a:rPr lang="en-US" sz="11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Performance review category created</a:t>
                      </a:r>
                      <a:endParaRPr lang="en-US" sz="1100" b="0" i="0" u="none" strike="noStrike">
                        <a:effectLst/>
                        <a:latin typeface="Arial" panose="020B0604020202020204" pitchFamily="34" charset="0"/>
                      </a:endParaRPr>
                    </a:p>
                    <a:p>
                      <a:pPr marL="347472" marR="0" indent="-347472" algn="l" fontAlgn="t">
                        <a:spcBef>
                          <a:spcPts val="0"/>
                        </a:spcBef>
                        <a:spcAft>
                          <a:spcPts val="0"/>
                        </a:spcAft>
                        <a:tabLst>
                          <a:tab pos="6457950" algn="l"/>
                        </a:tabLst>
                      </a:pPr>
                      <a:r>
                        <a:rPr lang="en-US" sz="11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Staff unit meetings acknowledging staff and person’s served who exemplify positive support practices.</a:t>
                      </a:r>
                      <a:endParaRPr lang="en-US" sz="1100" b="0" i="0" u="none" strike="noStrike">
                        <a:effectLst/>
                        <a:latin typeface="Arial" panose="020B0604020202020204" pitchFamily="34" charset="0"/>
                      </a:endParaRPr>
                    </a:p>
                    <a:p>
                      <a:pPr marL="347472" marR="0" indent="-347472" algn="l" fontAlgn="t">
                        <a:spcBef>
                          <a:spcPts val="0"/>
                        </a:spcBef>
                        <a:spcAft>
                          <a:spcPts val="0"/>
                        </a:spcAft>
                        <a:tabLst>
                          <a:tab pos="6457950" algn="l"/>
                        </a:tabLst>
                      </a:pPr>
                      <a:r>
                        <a:rPr lang="en-US" sz="11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Thank you cards sent to service providers who exemplify positive supports.</a:t>
                      </a:r>
                      <a:endParaRPr lang="en-US" sz="1100" b="0" i="0" u="none" strike="noStrike">
                        <a:effectLst/>
                        <a:latin typeface="Arial" panose="020B0604020202020204" pitchFamily="34" charset="0"/>
                      </a:endParaRPr>
                    </a:p>
                  </a:txBody>
                  <a:tcPr marL="36564" marR="36564" marT="50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spcBef>
                          <a:spcPts val="0"/>
                        </a:spcBef>
                        <a:spcAft>
                          <a:spcPts val="0"/>
                        </a:spcAft>
                        <a:tabLst>
                          <a:tab pos="6457950" algn="l"/>
                        </a:tabLst>
                      </a:pPr>
                      <a:r>
                        <a:rPr lang="en-US" sz="11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0 = There is no evidence that feedback and acknowledgement is used to support implementation </a:t>
                      </a:r>
                      <a:endParaRPr lang="en-US" sz="1100" b="0" i="0" u="none" strike="noStrike">
                        <a:effectLst/>
                        <a:latin typeface="Arial" panose="020B0604020202020204" pitchFamily="34" charset="0"/>
                      </a:endParaRPr>
                    </a:p>
                    <a:p>
                      <a:pPr marL="0" marR="0" algn="l" fontAlgn="t">
                        <a:spcBef>
                          <a:spcPts val="0"/>
                        </a:spcBef>
                        <a:spcAft>
                          <a:spcPts val="0"/>
                        </a:spcAft>
                        <a:tabLst>
                          <a:tab pos="6457950" algn="l"/>
                        </a:tabLst>
                      </a:pPr>
                      <a:r>
                        <a:rPr lang="en-US" sz="11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b="0" i="0" u="none" strike="noStrike">
                        <a:effectLst/>
                        <a:latin typeface="Arial" panose="020B0604020202020204" pitchFamily="34" charset="0"/>
                      </a:endParaRPr>
                    </a:p>
                    <a:p>
                      <a:pPr marL="0" marR="0" algn="l" fontAlgn="t">
                        <a:spcBef>
                          <a:spcPts val="0"/>
                        </a:spcBef>
                        <a:spcAft>
                          <a:spcPts val="0"/>
                        </a:spcAft>
                        <a:tabLst>
                          <a:tab pos="6457950" algn="l"/>
                        </a:tabLst>
                      </a:pPr>
                      <a:r>
                        <a:rPr lang="en-US" sz="11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 Some evidence shows that positive feedback and acknowledgements are provided but these strategies are not directly connected to a plan for increasing social interactions</a:t>
                      </a:r>
                      <a:endParaRPr lang="en-US" sz="1100" b="0" i="0" u="none" strike="noStrike">
                        <a:effectLst/>
                        <a:latin typeface="Arial" panose="020B0604020202020204" pitchFamily="34" charset="0"/>
                      </a:endParaRPr>
                    </a:p>
                    <a:p>
                      <a:pPr marL="0" marR="0" algn="l" fontAlgn="t">
                        <a:spcBef>
                          <a:spcPts val="0"/>
                        </a:spcBef>
                        <a:spcAft>
                          <a:spcPts val="0"/>
                        </a:spcAft>
                        <a:tabLst>
                          <a:tab pos="6457950" algn="l"/>
                        </a:tabLst>
                      </a:pPr>
                      <a:r>
                        <a:rPr lang="en-US" sz="11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b="0" i="0" u="none" strike="noStrike">
                        <a:effectLst/>
                        <a:latin typeface="Arial" panose="020B0604020202020204" pitchFamily="34" charset="0"/>
                      </a:endParaRPr>
                    </a:p>
                    <a:p>
                      <a:pPr marL="0" marR="0" algn="l" fontAlgn="t">
                        <a:spcBef>
                          <a:spcPts val="0"/>
                        </a:spcBef>
                        <a:spcAft>
                          <a:spcPts val="0"/>
                        </a:spcAft>
                        <a:tabLst>
                          <a:tab pos="6457950" algn="l"/>
                        </a:tabLst>
                      </a:pPr>
                      <a:r>
                        <a:rPr lang="en-US" sz="11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2 = Interviews, observations, and written documentation clearly show that there is a clear plan for providing positive feedback and acknowledgement in areas where PBS is implemented</a:t>
                      </a:r>
                      <a:endParaRPr lang="en-US" sz="1100" b="0" i="0" u="none" strike="noStrike">
                        <a:effectLst/>
                        <a:latin typeface="Arial" panose="020B0604020202020204" pitchFamily="34" charset="0"/>
                      </a:endParaRPr>
                    </a:p>
                  </a:txBody>
                  <a:tcPr marL="36564" marR="36564" marT="50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5395096"/>
                  </a:ext>
                </a:extLst>
              </a:tr>
              <a:tr h="1586751">
                <a:tc>
                  <a:txBody>
                    <a:bodyPr/>
                    <a:lstStyle/>
                    <a:p>
                      <a:pPr marL="0" marR="0" algn="l" fontAlgn="t">
                        <a:spcBef>
                          <a:spcPts val="0"/>
                        </a:spcBef>
                        <a:spcAft>
                          <a:spcPts val="0"/>
                        </a:spcAft>
                        <a:tabLst>
                          <a:tab pos="6457950" algn="l"/>
                        </a:tabLst>
                      </a:pPr>
                      <a:r>
                        <a:rPr lang="en-US" sz="1100" b="1"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1.12 Consistent Response to Challenges That Occur: </a:t>
                      </a:r>
                      <a:r>
                        <a:rPr lang="en-US" sz="11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Definitions are in place that clearly outline behaviors that are considered incidents that need to be documented and</a:t>
                      </a:r>
                      <a:r>
                        <a:rPr lang="en-US" sz="1100" b="1"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minor issues that do not require documentation.</a:t>
                      </a:r>
                      <a:r>
                        <a:rPr lang="en-US" sz="1100" b="1"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Strategy for teaching staff members how to respond to minor problems is in place.</a:t>
                      </a:r>
                      <a:endParaRPr lang="en-US" sz="1100" b="0" i="0" u="none" strike="noStrike">
                        <a:effectLst/>
                        <a:latin typeface="Arial" panose="020B0604020202020204" pitchFamily="34" charset="0"/>
                      </a:endParaRPr>
                    </a:p>
                  </a:txBody>
                  <a:tcPr marL="36564" marR="36564" marT="50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7472" marR="0" indent="-347472" algn="l" fontAlgn="t">
                        <a:spcBef>
                          <a:spcPts val="0"/>
                        </a:spcBef>
                        <a:spcAft>
                          <a:spcPts val="0"/>
                        </a:spcAft>
                        <a:buClrTx/>
                        <a:buSzPts val="1100"/>
                        <a:buFont typeface="Symbol" panose="05050102010706020507" pitchFamily="18" charset="2"/>
                        <a:buChar char="·"/>
                        <a:tabLst>
                          <a:tab pos="6457950" algn="l"/>
                        </a:tabLst>
                      </a:pPr>
                      <a:r>
                        <a:rPr lang="en-US" sz="11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Behavioral definitions</a:t>
                      </a:r>
                      <a:endParaRPr lang="en-US" sz="1100" b="0" i="0" u="none" strike="noStrike">
                        <a:effectLst/>
                        <a:latin typeface="Arial" panose="020B0604020202020204" pitchFamily="34" charset="0"/>
                      </a:endParaRPr>
                    </a:p>
                    <a:p>
                      <a:pPr marL="347472" marR="0" indent="-347472" algn="l" fontAlgn="t">
                        <a:spcBef>
                          <a:spcPts val="0"/>
                        </a:spcBef>
                        <a:spcAft>
                          <a:spcPts val="0"/>
                        </a:spcAft>
                      </a:pPr>
                      <a:r>
                        <a:rPr lang="en-US" sz="11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Training materials</a:t>
                      </a:r>
                      <a:endParaRPr lang="en-US" sz="1100" b="0" i="0" u="none" strike="noStrike">
                        <a:effectLst/>
                        <a:latin typeface="Arial" panose="020B0604020202020204" pitchFamily="34" charset="0"/>
                      </a:endParaRPr>
                    </a:p>
                    <a:p>
                      <a:pPr marL="347472" marR="0" indent="-347472" algn="l" fontAlgn="t">
                        <a:spcBef>
                          <a:spcPts val="0"/>
                        </a:spcBef>
                        <a:spcAft>
                          <a:spcPts val="0"/>
                        </a:spcAft>
                      </a:pPr>
                      <a:r>
                        <a:rPr lang="en-US" sz="11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Behavior definitions within the Matrix</a:t>
                      </a:r>
                      <a:endParaRPr lang="en-US" sz="1100" b="0" i="0" u="none" strike="noStrike">
                        <a:effectLst/>
                        <a:latin typeface="Arial" panose="020B0604020202020204" pitchFamily="34" charset="0"/>
                      </a:endParaRPr>
                    </a:p>
                    <a:p>
                      <a:pPr marL="347472" marR="0" indent="-347472" algn="l" fontAlgn="t">
                        <a:spcBef>
                          <a:spcPts val="0"/>
                        </a:spcBef>
                        <a:spcAft>
                          <a:spcPts val="0"/>
                        </a:spcAft>
                      </a:pPr>
                      <a:r>
                        <a:rPr lang="en-US" sz="11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Code of Conduct Policy</a:t>
                      </a:r>
                      <a:endParaRPr lang="en-US" sz="1100" b="0" i="0" u="none" strike="noStrike">
                        <a:effectLst/>
                        <a:latin typeface="Arial" panose="020B0604020202020204" pitchFamily="34" charset="0"/>
                      </a:endParaRPr>
                    </a:p>
                    <a:p>
                      <a:pPr marL="347472" marR="0" indent="-347472" algn="l" fontAlgn="t">
                        <a:spcBef>
                          <a:spcPts val="0"/>
                        </a:spcBef>
                        <a:spcAft>
                          <a:spcPts val="0"/>
                        </a:spcAft>
                      </a:pPr>
                      <a:r>
                        <a:rPr lang="en-US" sz="11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Onboarding training incorporates these definitions and strategies</a:t>
                      </a:r>
                      <a:endParaRPr lang="en-US" sz="1100" b="0" i="0" u="none" strike="noStrike">
                        <a:effectLst/>
                        <a:latin typeface="Arial" panose="020B0604020202020204" pitchFamily="34" charset="0"/>
                      </a:endParaRPr>
                    </a:p>
                    <a:p>
                      <a:pPr marL="347472" marR="0" indent="-347472" algn="l" fontAlgn="t">
                        <a:spcBef>
                          <a:spcPts val="0"/>
                        </a:spcBef>
                        <a:spcAft>
                          <a:spcPts val="0"/>
                        </a:spcAft>
                      </a:pPr>
                      <a:r>
                        <a:rPr lang="en-US" sz="11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Organizational process in place defining incidents, conflict and the positive support response rooted in the culture of trust.</a:t>
                      </a:r>
                      <a:endParaRPr lang="en-US" sz="1100" b="0" i="0" u="none" strike="noStrike">
                        <a:effectLst/>
                        <a:latin typeface="Arial" panose="020B0604020202020204" pitchFamily="34" charset="0"/>
                      </a:endParaRPr>
                    </a:p>
                    <a:p>
                      <a:pPr marL="347472" marR="0" indent="-347472" algn="l" fontAlgn="t">
                        <a:spcBef>
                          <a:spcPts val="0"/>
                        </a:spcBef>
                        <a:spcAft>
                          <a:spcPts val="0"/>
                        </a:spcAft>
                      </a:pPr>
                      <a:r>
                        <a:rPr lang="en-US" sz="11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Systematic feedback loop process with positive regard and trust</a:t>
                      </a:r>
                      <a:endParaRPr lang="en-US" sz="1100" b="0" i="0" u="none" strike="noStrike">
                        <a:effectLst/>
                        <a:latin typeface="Arial" panose="020B0604020202020204" pitchFamily="34" charset="0"/>
                      </a:endParaRPr>
                    </a:p>
                    <a:p>
                      <a:pPr marL="914400" marR="0" algn="l" fontAlgn="t">
                        <a:spcBef>
                          <a:spcPts val="0"/>
                        </a:spcBef>
                        <a:spcAft>
                          <a:spcPts val="0"/>
                        </a:spcAft>
                        <a:tabLst>
                          <a:tab pos="6457950" algn="l"/>
                        </a:tabLst>
                      </a:pPr>
                      <a:r>
                        <a:rPr lang="en-US" sz="11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b="0" i="0" u="none" strike="noStrike">
                        <a:effectLst/>
                        <a:latin typeface="Arial" panose="020B0604020202020204" pitchFamily="34" charset="0"/>
                      </a:endParaRPr>
                    </a:p>
                  </a:txBody>
                  <a:tcPr marL="36564" marR="36564" marT="50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spcBef>
                          <a:spcPts val="0"/>
                        </a:spcBef>
                        <a:spcAft>
                          <a:spcPts val="0"/>
                        </a:spcAft>
                        <a:tabLst>
                          <a:tab pos="6457950" algn="l"/>
                        </a:tabLst>
                      </a:pPr>
                      <a:r>
                        <a:rPr lang="en-US" sz="11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0 = There is no evidence that definitions and training materials are in place</a:t>
                      </a:r>
                      <a:endParaRPr lang="en-US" sz="1100" b="0" i="0" u="none" strike="noStrike" dirty="0">
                        <a:effectLst/>
                        <a:latin typeface="Arial" panose="020B0604020202020204" pitchFamily="34" charset="0"/>
                      </a:endParaRPr>
                    </a:p>
                    <a:p>
                      <a:pPr marL="0" marR="0" algn="l" fontAlgn="t">
                        <a:spcBef>
                          <a:spcPts val="0"/>
                        </a:spcBef>
                        <a:spcAft>
                          <a:spcPts val="0"/>
                        </a:spcAft>
                        <a:tabLst>
                          <a:tab pos="6457950" algn="l"/>
                        </a:tabLst>
                      </a:pPr>
                      <a:r>
                        <a:rPr lang="en-US" sz="11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b="0" i="0" u="none" strike="noStrike" dirty="0">
                        <a:effectLst/>
                        <a:latin typeface="Arial" panose="020B0604020202020204" pitchFamily="34" charset="0"/>
                      </a:endParaRPr>
                    </a:p>
                    <a:p>
                      <a:pPr marL="0" marR="0" algn="l" fontAlgn="t">
                        <a:spcBef>
                          <a:spcPts val="0"/>
                        </a:spcBef>
                        <a:spcAft>
                          <a:spcPts val="0"/>
                        </a:spcAft>
                        <a:tabLst>
                          <a:tab pos="6457950" algn="l"/>
                        </a:tabLst>
                      </a:pPr>
                      <a:r>
                        <a:rPr lang="en-US" sz="11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1 = Some work has been completed to establish behavioral definitions and train staff</a:t>
                      </a:r>
                      <a:endParaRPr lang="en-US" sz="1100" b="0" i="0" u="none" strike="noStrike" dirty="0">
                        <a:effectLst/>
                        <a:latin typeface="Arial" panose="020B0604020202020204" pitchFamily="34" charset="0"/>
                      </a:endParaRPr>
                    </a:p>
                    <a:p>
                      <a:pPr marL="0" marR="0" algn="l" fontAlgn="t">
                        <a:spcBef>
                          <a:spcPts val="0"/>
                        </a:spcBef>
                        <a:spcAft>
                          <a:spcPts val="0"/>
                        </a:spcAft>
                        <a:tabLst>
                          <a:tab pos="6457950" algn="l"/>
                        </a:tabLst>
                      </a:pPr>
                      <a:r>
                        <a:rPr lang="en-US" sz="11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b="0" i="0" u="none" strike="noStrike" dirty="0">
                        <a:effectLst/>
                        <a:latin typeface="Arial" panose="020B0604020202020204" pitchFamily="34" charset="0"/>
                      </a:endParaRPr>
                    </a:p>
                    <a:p>
                      <a:pPr marL="0" marR="0" algn="l" fontAlgn="t">
                        <a:spcBef>
                          <a:spcPts val="0"/>
                        </a:spcBef>
                        <a:spcAft>
                          <a:spcPts val="0"/>
                        </a:spcAft>
                        <a:tabLst>
                          <a:tab pos="6457950" algn="l"/>
                        </a:tabLst>
                      </a:pPr>
                      <a:r>
                        <a:rPr lang="en-US" sz="11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2 = The behavioral definitions and training materials are in place with a plan to train all staff members over time </a:t>
                      </a:r>
                      <a:endParaRPr lang="en-US" sz="1100" b="0" i="0" u="none" strike="noStrike" dirty="0">
                        <a:effectLst/>
                        <a:latin typeface="Arial" panose="020B0604020202020204" pitchFamily="34" charset="0"/>
                      </a:endParaRPr>
                    </a:p>
                    <a:p>
                      <a:pPr marL="0" marR="0" algn="l" fontAlgn="t">
                        <a:spcBef>
                          <a:spcPts val="0"/>
                        </a:spcBef>
                        <a:spcAft>
                          <a:spcPts val="0"/>
                        </a:spcAft>
                        <a:tabLst>
                          <a:tab pos="6457950" algn="l"/>
                        </a:tabLst>
                      </a:pPr>
                      <a:r>
                        <a:rPr lang="en-US" sz="11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b="0" i="0" u="none" strike="noStrike" dirty="0">
                        <a:effectLst/>
                        <a:latin typeface="Arial" panose="020B0604020202020204" pitchFamily="34" charset="0"/>
                      </a:endParaRPr>
                    </a:p>
                  </a:txBody>
                  <a:tcPr marL="36564" marR="36564" marT="50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4801527"/>
                  </a:ext>
                </a:extLst>
              </a:tr>
            </a:tbl>
          </a:graphicData>
        </a:graphic>
      </p:graphicFrame>
    </p:spTree>
    <p:extLst>
      <p:ext uri="{BB962C8B-B14F-4D97-AF65-F5344CB8AC3E}">
        <p14:creationId xmlns:p14="http://schemas.microsoft.com/office/powerpoint/2010/main" val="16465150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0D7C7-FC35-3761-2D78-7BF317650477}"/>
              </a:ext>
            </a:extLst>
          </p:cNvPr>
          <p:cNvSpPr>
            <a:spLocks noGrp="1"/>
          </p:cNvSpPr>
          <p:nvPr>
            <p:ph type="title"/>
          </p:nvPr>
        </p:nvSpPr>
        <p:spPr/>
        <p:txBody>
          <a:bodyPr/>
          <a:lstStyle/>
          <a:p>
            <a:r>
              <a:rPr kumimoji="0" lang="en-US" altLang="en-US" b="1" i="0" u="none" strike="noStrike" cap="none" normalizeH="0" baseline="0" dirty="0">
                <a:ln>
                  <a:noFill/>
                </a:ln>
                <a:solidFill>
                  <a:srgbClr val="0F3F59"/>
                </a:solidFill>
                <a:effectLst/>
              </a:rPr>
              <a:t>Subscale: Monitoring Plans and Organization-wide Data for Decision Making (5)</a:t>
            </a:r>
            <a:endParaRPr lang="en-US" dirty="0"/>
          </a:p>
        </p:txBody>
      </p:sp>
      <p:graphicFrame>
        <p:nvGraphicFramePr>
          <p:cNvPr id="6" name="Table 5">
            <a:extLst>
              <a:ext uri="{FF2B5EF4-FFF2-40B4-BE49-F238E27FC236}">
                <a16:creationId xmlns:a16="http://schemas.microsoft.com/office/drawing/2014/main" id="{25D08091-D115-92D1-40DB-1557B05E333E}"/>
              </a:ext>
            </a:extLst>
          </p:cNvPr>
          <p:cNvGraphicFramePr>
            <a:graphicFrameLocks noGrp="1"/>
          </p:cNvGraphicFramePr>
          <p:nvPr>
            <p:extLst>
              <p:ext uri="{D42A27DB-BD31-4B8C-83A1-F6EECF244321}">
                <p14:modId xmlns:p14="http://schemas.microsoft.com/office/powerpoint/2010/main" val="1194434766"/>
              </p:ext>
            </p:extLst>
          </p:nvPr>
        </p:nvGraphicFramePr>
        <p:xfrm>
          <a:off x="609600" y="2057734"/>
          <a:ext cx="10972802" cy="3255302"/>
        </p:xfrm>
        <a:graphic>
          <a:graphicData uri="http://schemas.openxmlformats.org/drawingml/2006/table">
            <a:tbl>
              <a:tblPr firstRow="1" firstCol="1" bandRow="1">
                <a:tableStyleId>{9261A30F-DBEF-404A-A513-438903F16AC4}</a:tableStyleId>
              </a:tblPr>
              <a:tblGrid>
                <a:gridCol w="3597417">
                  <a:extLst>
                    <a:ext uri="{9D8B030D-6E8A-4147-A177-3AD203B41FA5}">
                      <a16:colId xmlns:a16="http://schemas.microsoft.com/office/drawing/2014/main" val="4275436835"/>
                    </a:ext>
                  </a:extLst>
                </a:gridCol>
                <a:gridCol w="3253508">
                  <a:extLst>
                    <a:ext uri="{9D8B030D-6E8A-4147-A177-3AD203B41FA5}">
                      <a16:colId xmlns:a16="http://schemas.microsoft.com/office/drawing/2014/main" val="306567603"/>
                    </a:ext>
                  </a:extLst>
                </a:gridCol>
                <a:gridCol w="4121877">
                  <a:extLst>
                    <a:ext uri="{9D8B030D-6E8A-4147-A177-3AD203B41FA5}">
                      <a16:colId xmlns:a16="http://schemas.microsoft.com/office/drawing/2014/main" val="2862782562"/>
                    </a:ext>
                  </a:extLst>
                </a:gridCol>
              </a:tblGrid>
              <a:tr h="204695">
                <a:tc>
                  <a:txBody>
                    <a:bodyPr/>
                    <a:lstStyle/>
                    <a:p>
                      <a:pPr marL="0" marR="0" algn="ctr">
                        <a:spcBef>
                          <a:spcPts val="0"/>
                        </a:spcBef>
                        <a:spcAft>
                          <a:spcPts val="0"/>
                        </a:spcAft>
                        <a:tabLst>
                          <a:tab pos="6457950" algn="l"/>
                        </a:tabLst>
                      </a:pPr>
                      <a:r>
                        <a:rPr lang="en-US" sz="1100">
                          <a:effectLst/>
                        </a:rPr>
                        <a:t>Feature</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56639" marR="56639" marT="0" marB="0"/>
                </a:tc>
                <a:tc>
                  <a:txBody>
                    <a:bodyPr/>
                    <a:lstStyle/>
                    <a:p>
                      <a:pPr marL="0" marR="0" algn="ctr">
                        <a:spcBef>
                          <a:spcPts val="0"/>
                        </a:spcBef>
                        <a:spcAft>
                          <a:spcPts val="0"/>
                        </a:spcAft>
                        <a:tabLst>
                          <a:tab pos="6457950" algn="l"/>
                        </a:tabLst>
                      </a:pPr>
                      <a:r>
                        <a:rPr lang="en-US" sz="1100">
                          <a:effectLst/>
                        </a:rPr>
                        <a:t>Possible Data Sources</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56639" marR="56639" marT="0" marB="0"/>
                </a:tc>
                <a:tc>
                  <a:txBody>
                    <a:bodyPr/>
                    <a:lstStyle/>
                    <a:p>
                      <a:pPr marL="0" marR="0" algn="ctr">
                        <a:spcBef>
                          <a:spcPts val="0"/>
                        </a:spcBef>
                        <a:spcAft>
                          <a:spcPts val="0"/>
                        </a:spcAft>
                        <a:tabLst>
                          <a:tab pos="6457950" algn="l"/>
                        </a:tabLst>
                      </a:pPr>
                      <a:r>
                        <a:rPr lang="en-US" sz="1100">
                          <a:effectLst/>
                        </a:rPr>
                        <a:t>Scoring Criteria</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56639" marR="56639" marT="0" marB="0"/>
                </a:tc>
                <a:extLst>
                  <a:ext uri="{0D108BD9-81ED-4DB2-BD59-A6C34878D82A}">
                    <a16:rowId xmlns:a16="http://schemas.microsoft.com/office/drawing/2014/main" val="1069173992"/>
                  </a:ext>
                </a:extLst>
              </a:tr>
              <a:tr h="1360227">
                <a:tc>
                  <a:txBody>
                    <a:bodyPr/>
                    <a:lstStyle/>
                    <a:p>
                      <a:pPr marL="0" marR="0" algn="l">
                        <a:spcBef>
                          <a:spcPts val="0"/>
                        </a:spcBef>
                        <a:spcAft>
                          <a:spcPts val="0"/>
                        </a:spcAft>
                        <a:tabLst>
                          <a:tab pos="6457950" algn="l"/>
                        </a:tabLst>
                      </a:pPr>
                      <a:r>
                        <a:rPr lang="en-US" sz="1100" dirty="0">
                          <a:effectLst/>
                        </a:rPr>
                        <a:t>1.16 Organizational Workforce: Tenure, retention, staff satisfaction data and other related workforce measures are reviewed in team meetings to assess progress</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56639" marR="56639" marT="0" marB="0"/>
                </a:tc>
                <a:tc>
                  <a:txBody>
                    <a:bodyPr/>
                    <a:lstStyle/>
                    <a:p>
                      <a:pPr marL="342900" marR="0" lvl="0" indent="-342900" algn="l">
                        <a:spcBef>
                          <a:spcPts val="0"/>
                        </a:spcBef>
                        <a:spcAft>
                          <a:spcPts val="0"/>
                        </a:spcAft>
                        <a:buFont typeface="Symbol" pitchFamily="2" charset="2"/>
                        <a:buChar char=""/>
                        <a:tabLst>
                          <a:tab pos="6457950" algn="l"/>
                        </a:tabLst>
                      </a:pPr>
                      <a:r>
                        <a:rPr lang="en-US" sz="1100">
                          <a:effectLst/>
                        </a:rPr>
                        <a:t>Meeting minutes</a:t>
                      </a:r>
                      <a:endParaRPr lang="en-US" sz="1200">
                        <a:effectLst/>
                      </a:endParaRPr>
                    </a:p>
                    <a:p>
                      <a:pPr marL="342900" marR="0" lvl="0" indent="-342900" algn="l">
                        <a:spcBef>
                          <a:spcPts val="0"/>
                        </a:spcBef>
                        <a:spcAft>
                          <a:spcPts val="0"/>
                        </a:spcAft>
                        <a:buFont typeface="Symbol" pitchFamily="2" charset="2"/>
                        <a:buChar char=""/>
                        <a:tabLst>
                          <a:tab pos="6457950" algn="l"/>
                        </a:tabLst>
                      </a:pPr>
                      <a:r>
                        <a:rPr lang="en-US" sz="1100">
                          <a:effectLst/>
                        </a:rPr>
                        <a:t>Data summaries</a:t>
                      </a:r>
                      <a:endParaRPr lang="en-US" sz="1200">
                        <a:effectLst/>
                      </a:endParaRPr>
                    </a:p>
                    <a:p>
                      <a:pPr marL="342900" marR="0" lvl="0" indent="-342900" algn="l">
                        <a:spcBef>
                          <a:spcPts val="0"/>
                        </a:spcBef>
                        <a:spcAft>
                          <a:spcPts val="0"/>
                        </a:spcAft>
                        <a:buFont typeface="Symbol" pitchFamily="2" charset="2"/>
                        <a:buChar char=""/>
                        <a:tabLst>
                          <a:tab pos="6457950" algn="l"/>
                        </a:tabLst>
                      </a:pPr>
                      <a:r>
                        <a:rPr lang="en-US" sz="1100">
                          <a:effectLst/>
                        </a:rPr>
                        <a:t>Interviews</a:t>
                      </a:r>
                      <a:endParaRPr lang="en-US" sz="1200">
                        <a:effectLst/>
                      </a:endParaRPr>
                    </a:p>
                    <a:p>
                      <a:pPr marL="342900" marR="0" lvl="0" indent="-342900" algn="l">
                        <a:spcBef>
                          <a:spcPts val="0"/>
                        </a:spcBef>
                        <a:spcAft>
                          <a:spcPts val="0"/>
                        </a:spcAft>
                        <a:buFont typeface="Symbol" pitchFamily="2" charset="2"/>
                        <a:buChar char=""/>
                        <a:tabLst>
                          <a:tab pos="6457950" algn="l"/>
                        </a:tabLst>
                      </a:pPr>
                      <a:r>
                        <a:rPr lang="en-US" sz="1100">
                          <a:effectLst/>
                        </a:rPr>
                        <a:t>Sample of staff satisfaction surveys</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56639" marR="56639" marT="0" marB="0"/>
                </a:tc>
                <a:tc>
                  <a:txBody>
                    <a:bodyPr/>
                    <a:lstStyle/>
                    <a:p>
                      <a:pPr marL="0" marR="0" algn="l">
                        <a:spcBef>
                          <a:spcPts val="0"/>
                        </a:spcBef>
                        <a:spcAft>
                          <a:spcPts val="0"/>
                        </a:spcAft>
                        <a:tabLst>
                          <a:tab pos="6457950" algn="l"/>
                        </a:tabLst>
                      </a:pPr>
                      <a:r>
                        <a:rPr lang="en-US" sz="1100">
                          <a:effectLst/>
                        </a:rPr>
                        <a:t>0 = There is no indication that the organization is using data related to tenure, retention, or other staffing patterns</a:t>
                      </a:r>
                      <a:endParaRPr lang="en-US" sz="1200">
                        <a:effectLst/>
                      </a:endParaRPr>
                    </a:p>
                    <a:p>
                      <a:pPr marL="0" marR="0" algn="l">
                        <a:spcBef>
                          <a:spcPts val="0"/>
                        </a:spcBef>
                        <a:spcAft>
                          <a:spcPts val="0"/>
                        </a:spcAft>
                        <a:tabLst>
                          <a:tab pos="6457950" algn="l"/>
                        </a:tabLst>
                      </a:pPr>
                      <a:r>
                        <a:rPr lang="en-US" sz="1100">
                          <a:effectLst/>
                        </a:rPr>
                        <a:t> </a:t>
                      </a:r>
                      <a:endParaRPr lang="en-US" sz="1200">
                        <a:effectLst/>
                      </a:endParaRPr>
                    </a:p>
                    <a:p>
                      <a:pPr marL="0" marR="0" algn="l">
                        <a:spcBef>
                          <a:spcPts val="0"/>
                        </a:spcBef>
                        <a:spcAft>
                          <a:spcPts val="0"/>
                        </a:spcAft>
                        <a:tabLst>
                          <a:tab pos="6457950" algn="l"/>
                        </a:tabLst>
                      </a:pPr>
                      <a:r>
                        <a:rPr lang="en-US" sz="1100">
                          <a:effectLst/>
                        </a:rPr>
                        <a:t>1 = Interviews with team members indicate that retention/tenure data are reviewed during team meetings</a:t>
                      </a:r>
                      <a:endParaRPr lang="en-US" sz="1200">
                        <a:effectLst/>
                      </a:endParaRPr>
                    </a:p>
                    <a:p>
                      <a:pPr marL="0" marR="0" algn="l">
                        <a:spcBef>
                          <a:spcPts val="0"/>
                        </a:spcBef>
                        <a:spcAft>
                          <a:spcPts val="0"/>
                        </a:spcAft>
                        <a:tabLst>
                          <a:tab pos="6457950" algn="l"/>
                        </a:tabLst>
                      </a:pPr>
                      <a:r>
                        <a:rPr lang="en-US" sz="1100">
                          <a:effectLst/>
                        </a:rPr>
                        <a:t> </a:t>
                      </a:r>
                      <a:endParaRPr lang="en-US" sz="1200">
                        <a:effectLst/>
                      </a:endParaRPr>
                    </a:p>
                    <a:p>
                      <a:pPr marL="0" marR="0" algn="l">
                        <a:spcBef>
                          <a:spcPts val="0"/>
                        </a:spcBef>
                        <a:spcAft>
                          <a:spcPts val="0"/>
                        </a:spcAft>
                        <a:tabLst>
                          <a:tab pos="6457950" algn="l"/>
                        </a:tabLst>
                      </a:pPr>
                      <a:r>
                        <a:rPr lang="en-US" sz="1100">
                          <a:effectLst/>
                        </a:rPr>
                        <a:t>2 = Meeting minutes, data summaries, and other evidence indicates the team regularly reviews data for decision making </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56639" marR="56639" marT="0" marB="0"/>
                </a:tc>
                <a:extLst>
                  <a:ext uri="{0D108BD9-81ED-4DB2-BD59-A6C34878D82A}">
                    <a16:rowId xmlns:a16="http://schemas.microsoft.com/office/drawing/2014/main" val="1365439944"/>
                  </a:ext>
                </a:extLst>
              </a:tr>
              <a:tr h="1690380">
                <a:tc>
                  <a:txBody>
                    <a:bodyPr/>
                    <a:lstStyle/>
                    <a:p>
                      <a:pPr marL="0" marR="0" algn="l">
                        <a:spcBef>
                          <a:spcPts val="0"/>
                        </a:spcBef>
                        <a:spcAft>
                          <a:spcPts val="0"/>
                        </a:spcAft>
                        <a:tabLst>
                          <a:tab pos="6457950" algn="l"/>
                        </a:tabLst>
                      </a:pPr>
                      <a:r>
                        <a:rPr lang="en-US" sz="1100">
                          <a:effectLst/>
                        </a:rPr>
                        <a:t>1.17 Data-Based Decision Making: The organization-wide team reviews outcomes associated with effective planning (quality of life, changes in incident reports, 911 calls, injuries, restraint, etc.) on a regular basis to make data-based decisions</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56639" marR="56639" marT="0" marB="0"/>
                </a:tc>
                <a:tc>
                  <a:txBody>
                    <a:bodyPr/>
                    <a:lstStyle/>
                    <a:p>
                      <a:pPr marL="342900" marR="0" lvl="0" indent="-342900" algn="l">
                        <a:spcBef>
                          <a:spcPts val="0"/>
                        </a:spcBef>
                        <a:spcAft>
                          <a:spcPts val="0"/>
                        </a:spcAft>
                        <a:buFont typeface="Symbol" pitchFamily="2" charset="2"/>
                        <a:buChar char=""/>
                        <a:tabLst>
                          <a:tab pos="6457950" algn="l"/>
                        </a:tabLst>
                      </a:pPr>
                      <a:r>
                        <a:rPr lang="en-US" sz="1100">
                          <a:effectLst/>
                        </a:rPr>
                        <a:t>Quality of life surveys, interviews</a:t>
                      </a:r>
                      <a:endParaRPr lang="en-US" sz="1200">
                        <a:effectLst/>
                      </a:endParaRPr>
                    </a:p>
                    <a:p>
                      <a:pPr marL="342900" marR="0" lvl="0" indent="-342900" algn="l">
                        <a:spcBef>
                          <a:spcPts val="0"/>
                        </a:spcBef>
                        <a:spcAft>
                          <a:spcPts val="0"/>
                        </a:spcAft>
                        <a:buFont typeface="Symbol" pitchFamily="2" charset="2"/>
                        <a:buChar char=""/>
                        <a:tabLst>
                          <a:tab pos="6457950" algn="l"/>
                        </a:tabLst>
                      </a:pPr>
                      <a:r>
                        <a:rPr lang="en-US" sz="1100">
                          <a:effectLst/>
                        </a:rPr>
                        <a:t>Incident report data, injuries, etc.</a:t>
                      </a:r>
                      <a:endParaRPr lang="en-US" sz="1200">
                        <a:effectLst/>
                      </a:endParaRPr>
                    </a:p>
                    <a:p>
                      <a:pPr marL="342900" marR="0" lvl="0" indent="-342900" algn="l">
                        <a:spcBef>
                          <a:spcPts val="0"/>
                        </a:spcBef>
                        <a:spcAft>
                          <a:spcPts val="0"/>
                        </a:spcAft>
                        <a:buFont typeface="Symbol" pitchFamily="2" charset="2"/>
                        <a:buChar char=""/>
                        <a:tabLst>
                          <a:tab pos="6457950" algn="l"/>
                        </a:tabLst>
                      </a:pPr>
                      <a:r>
                        <a:rPr lang="en-US" sz="1100">
                          <a:effectLst/>
                        </a:rPr>
                        <a:t>Fidelity data</a:t>
                      </a:r>
                      <a:endParaRPr lang="en-US" sz="1200">
                        <a:effectLst/>
                      </a:endParaRPr>
                    </a:p>
                    <a:p>
                      <a:pPr marL="342900" marR="0" lvl="0" indent="-342900" algn="l">
                        <a:spcBef>
                          <a:spcPts val="0"/>
                        </a:spcBef>
                        <a:spcAft>
                          <a:spcPts val="0"/>
                        </a:spcAft>
                        <a:buFont typeface="Symbol" pitchFamily="2" charset="2"/>
                        <a:buChar char=""/>
                        <a:tabLst>
                          <a:tab pos="6457950" algn="l"/>
                        </a:tabLst>
                      </a:pPr>
                      <a:r>
                        <a:rPr lang="en-US" sz="1100">
                          <a:effectLst/>
                        </a:rPr>
                        <a:t>Meeting minutes</a:t>
                      </a:r>
                      <a:endParaRPr lang="en-US" sz="1200">
                        <a:effectLst/>
                      </a:endParaRPr>
                    </a:p>
                    <a:p>
                      <a:pPr marL="342900" marR="0" lvl="0" indent="-342900" algn="l">
                        <a:spcBef>
                          <a:spcPts val="0"/>
                        </a:spcBef>
                        <a:spcAft>
                          <a:spcPts val="0"/>
                        </a:spcAft>
                        <a:buFont typeface="Symbol" pitchFamily="2" charset="2"/>
                        <a:buChar char=""/>
                        <a:tabLst>
                          <a:tab pos="6457950" algn="l"/>
                        </a:tabLst>
                      </a:pPr>
                      <a:r>
                        <a:rPr lang="en-US" sz="1100">
                          <a:effectLst/>
                        </a:rPr>
                        <a:t>Assessment dashboard</a:t>
                      </a:r>
                      <a:endParaRPr lang="en-US" sz="1200">
                        <a:effectLst/>
                      </a:endParaRPr>
                    </a:p>
                    <a:p>
                      <a:pPr marL="342900" marR="0" lvl="0" indent="-342900" algn="l">
                        <a:spcBef>
                          <a:spcPts val="0"/>
                        </a:spcBef>
                        <a:spcAft>
                          <a:spcPts val="0"/>
                        </a:spcAft>
                        <a:buFont typeface="Symbol" pitchFamily="2" charset="2"/>
                        <a:buChar char=""/>
                        <a:tabLst>
                          <a:tab pos="6457950" algn="l"/>
                        </a:tabLst>
                      </a:pPr>
                      <a:r>
                        <a:rPr lang="en-US" sz="1100">
                          <a:effectLst/>
                        </a:rPr>
                        <a:t>Human Resources hiring data collection process</a:t>
                      </a:r>
                      <a:endParaRPr lang="en-US" sz="1200">
                        <a:effectLst/>
                      </a:endParaRPr>
                    </a:p>
                    <a:p>
                      <a:pPr marL="342900" marR="0" lvl="0" indent="-342900" algn="l">
                        <a:spcBef>
                          <a:spcPts val="0"/>
                        </a:spcBef>
                        <a:spcAft>
                          <a:spcPts val="0"/>
                        </a:spcAft>
                        <a:buFont typeface="Symbol" pitchFamily="2" charset="2"/>
                        <a:buChar char=""/>
                        <a:tabLst>
                          <a:tab pos="6457950" algn="l"/>
                        </a:tabLst>
                      </a:pPr>
                      <a:r>
                        <a:rPr lang="en-US" sz="1100">
                          <a:effectLst/>
                        </a:rPr>
                        <a:t>File Review using regulatory guidelines with information contained in a dashboard to inform organizational decision making.</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56639" marR="56639" marT="0" marB="0"/>
                </a:tc>
                <a:tc>
                  <a:txBody>
                    <a:bodyPr/>
                    <a:lstStyle/>
                    <a:p>
                      <a:pPr marL="0" marR="0" algn="l">
                        <a:spcBef>
                          <a:spcPts val="0"/>
                        </a:spcBef>
                        <a:spcAft>
                          <a:spcPts val="0"/>
                        </a:spcAft>
                        <a:tabLst>
                          <a:tab pos="6457950" algn="l"/>
                        </a:tabLst>
                      </a:pPr>
                      <a:r>
                        <a:rPr lang="en-US" sz="1100" dirty="0">
                          <a:effectLst/>
                        </a:rPr>
                        <a:t>0 = There is no indication that the team is regularly reviewing data during meetings</a:t>
                      </a:r>
                      <a:endParaRPr lang="en-US" sz="1200" dirty="0">
                        <a:effectLst/>
                      </a:endParaRPr>
                    </a:p>
                    <a:p>
                      <a:pPr marL="0" marR="0" algn="l">
                        <a:spcBef>
                          <a:spcPts val="0"/>
                        </a:spcBef>
                        <a:spcAft>
                          <a:spcPts val="0"/>
                        </a:spcAft>
                        <a:tabLst>
                          <a:tab pos="6457950" algn="l"/>
                        </a:tabLst>
                      </a:pPr>
                      <a:r>
                        <a:rPr lang="en-US" sz="1100" dirty="0">
                          <a:effectLst/>
                        </a:rPr>
                        <a:t> </a:t>
                      </a:r>
                      <a:endParaRPr lang="en-US" sz="1200" dirty="0">
                        <a:effectLst/>
                      </a:endParaRPr>
                    </a:p>
                    <a:p>
                      <a:pPr marL="0" marR="0" algn="l">
                        <a:spcBef>
                          <a:spcPts val="0"/>
                        </a:spcBef>
                        <a:spcAft>
                          <a:spcPts val="0"/>
                        </a:spcAft>
                        <a:tabLst>
                          <a:tab pos="6457950" algn="l"/>
                        </a:tabLst>
                      </a:pPr>
                      <a:r>
                        <a:rPr lang="en-US" sz="1100" dirty="0">
                          <a:effectLst/>
                        </a:rPr>
                        <a:t>1 = Interviews with team members indicate that at least one type of data are reviewed (incidents, county strategic evaluation data, attrition, etc.)</a:t>
                      </a:r>
                      <a:endParaRPr lang="en-US" sz="1200" dirty="0">
                        <a:effectLst/>
                      </a:endParaRPr>
                    </a:p>
                    <a:p>
                      <a:pPr marL="0" marR="0" algn="l">
                        <a:spcBef>
                          <a:spcPts val="0"/>
                        </a:spcBef>
                        <a:spcAft>
                          <a:spcPts val="0"/>
                        </a:spcAft>
                        <a:tabLst>
                          <a:tab pos="6457950" algn="l"/>
                        </a:tabLst>
                      </a:pPr>
                      <a:r>
                        <a:rPr lang="en-US" sz="1100" dirty="0">
                          <a:effectLst/>
                        </a:rPr>
                        <a:t> </a:t>
                      </a:r>
                      <a:endParaRPr lang="en-US" sz="1200" dirty="0">
                        <a:effectLst/>
                      </a:endParaRPr>
                    </a:p>
                    <a:p>
                      <a:pPr marL="0" marR="0" algn="l">
                        <a:spcBef>
                          <a:spcPts val="0"/>
                        </a:spcBef>
                        <a:spcAft>
                          <a:spcPts val="0"/>
                        </a:spcAft>
                        <a:tabLst>
                          <a:tab pos="6457950" algn="l"/>
                        </a:tabLst>
                      </a:pPr>
                      <a:r>
                        <a:rPr lang="en-US" sz="1100" dirty="0">
                          <a:effectLst/>
                        </a:rPr>
                        <a:t>2 = Meeting minutes, data summaries, and other evidence indicates the team regularly reviews data for decision making</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56639" marR="56639" marT="0" marB="0"/>
                </a:tc>
                <a:extLst>
                  <a:ext uri="{0D108BD9-81ED-4DB2-BD59-A6C34878D82A}">
                    <a16:rowId xmlns:a16="http://schemas.microsoft.com/office/drawing/2014/main" val="1114497797"/>
                  </a:ext>
                </a:extLst>
              </a:tr>
            </a:tbl>
          </a:graphicData>
        </a:graphic>
      </p:graphicFrame>
    </p:spTree>
    <p:extLst>
      <p:ext uri="{BB962C8B-B14F-4D97-AF65-F5344CB8AC3E}">
        <p14:creationId xmlns:p14="http://schemas.microsoft.com/office/powerpoint/2010/main" val="12717276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EB558-53CD-20A3-E875-893343F1E0CB}"/>
              </a:ext>
            </a:extLst>
          </p:cNvPr>
          <p:cNvSpPr>
            <a:spLocks noGrp="1"/>
          </p:cNvSpPr>
          <p:nvPr>
            <p:ph type="title"/>
          </p:nvPr>
        </p:nvSpPr>
        <p:spPr>
          <a:xfrm>
            <a:off x="57875" y="216765"/>
            <a:ext cx="12192000" cy="838124"/>
          </a:xfrm>
        </p:spPr>
        <p:txBody>
          <a:bodyPr/>
          <a:lstStyle/>
          <a:p>
            <a:r>
              <a:rPr kumimoji="0" lang="en-US" altLang="en-US" b="1" i="0" u="none" strike="noStrike" cap="none" normalizeH="0" baseline="0" dirty="0">
                <a:ln>
                  <a:noFill/>
                </a:ln>
                <a:solidFill>
                  <a:srgbClr val="0F3F59"/>
                </a:solidFill>
                <a:effectLst/>
              </a:rPr>
              <a:t>Subscale: Monitoring Plans and Organization-wide Data for Decision Making (5) Continued</a:t>
            </a:r>
            <a:endParaRPr lang="en-US" dirty="0"/>
          </a:p>
        </p:txBody>
      </p:sp>
      <p:graphicFrame>
        <p:nvGraphicFramePr>
          <p:cNvPr id="4" name="Table 3">
            <a:extLst>
              <a:ext uri="{FF2B5EF4-FFF2-40B4-BE49-F238E27FC236}">
                <a16:creationId xmlns:a16="http://schemas.microsoft.com/office/drawing/2014/main" id="{4781EB61-232F-BF65-29AA-C759153D298E}"/>
              </a:ext>
            </a:extLst>
          </p:cNvPr>
          <p:cNvGraphicFramePr>
            <a:graphicFrameLocks noGrp="1"/>
          </p:cNvGraphicFramePr>
          <p:nvPr>
            <p:extLst>
              <p:ext uri="{D42A27DB-BD31-4B8C-83A1-F6EECF244321}">
                <p14:modId xmlns:p14="http://schemas.microsoft.com/office/powerpoint/2010/main" val="2636722064"/>
              </p:ext>
            </p:extLst>
          </p:nvPr>
        </p:nvGraphicFramePr>
        <p:xfrm>
          <a:off x="609600" y="1892401"/>
          <a:ext cx="10972801" cy="3711853"/>
        </p:xfrm>
        <a:graphic>
          <a:graphicData uri="http://schemas.openxmlformats.org/drawingml/2006/table">
            <a:tbl>
              <a:tblPr firstRow="1" firstCol="1" bandRow="1">
                <a:tableStyleId>{9261A30F-DBEF-404A-A513-438903F16AC4}</a:tableStyleId>
              </a:tblPr>
              <a:tblGrid>
                <a:gridCol w="3905366">
                  <a:extLst>
                    <a:ext uri="{9D8B030D-6E8A-4147-A177-3AD203B41FA5}">
                      <a16:colId xmlns:a16="http://schemas.microsoft.com/office/drawing/2014/main" val="842086773"/>
                    </a:ext>
                  </a:extLst>
                </a:gridCol>
                <a:gridCol w="3028213">
                  <a:extLst>
                    <a:ext uri="{9D8B030D-6E8A-4147-A177-3AD203B41FA5}">
                      <a16:colId xmlns:a16="http://schemas.microsoft.com/office/drawing/2014/main" val="561609427"/>
                    </a:ext>
                  </a:extLst>
                </a:gridCol>
                <a:gridCol w="4039222">
                  <a:extLst>
                    <a:ext uri="{9D8B030D-6E8A-4147-A177-3AD203B41FA5}">
                      <a16:colId xmlns:a16="http://schemas.microsoft.com/office/drawing/2014/main" val="4196978776"/>
                    </a:ext>
                  </a:extLst>
                </a:gridCol>
              </a:tblGrid>
              <a:tr h="1245716">
                <a:tc>
                  <a:txBody>
                    <a:bodyPr/>
                    <a:lstStyle/>
                    <a:p>
                      <a:pPr marL="0" marR="0" algn="l">
                        <a:spcBef>
                          <a:spcPts val="0"/>
                        </a:spcBef>
                        <a:spcAft>
                          <a:spcPts val="0"/>
                        </a:spcAft>
                        <a:tabLst>
                          <a:tab pos="6457950" algn="l"/>
                        </a:tabLst>
                      </a:pPr>
                      <a:r>
                        <a:rPr lang="en-US" sz="1000">
                          <a:effectLst/>
                        </a:rPr>
                        <a:t>1.18 On-Going Monitoring of Fidelity Data: Team reviews fidelity data (self-assessment tools, tiered onsite data) during regular team meetings and makes adjustments according to the data. </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42315" marR="42315" marT="0" marB="0"/>
                </a:tc>
                <a:tc>
                  <a:txBody>
                    <a:bodyPr/>
                    <a:lstStyle/>
                    <a:p>
                      <a:pPr marL="342900" marR="0" lvl="0" indent="-342900" algn="l">
                        <a:spcBef>
                          <a:spcPts val="0"/>
                        </a:spcBef>
                        <a:spcAft>
                          <a:spcPts val="0"/>
                        </a:spcAft>
                        <a:buFont typeface="Symbol" pitchFamily="2" charset="2"/>
                        <a:buChar char=""/>
                        <a:tabLst>
                          <a:tab pos="6457950" algn="l"/>
                        </a:tabLst>
                      </a:pPr>
                      <a:r>
                        <a:rPr lang="en-US" sz="1000">
                          <a:effectLst/>
                        </a:rPr>
                        <a:t>Meeting minutes</a:t>
                      </a:r>
                    </a:p>
                    <a:p>
                      <a:pPr marL="342900" marR="0" lvl="0" indent="-342900" algn="l">
                        <a:spcBef>
                          <a:spcPts val="0"/>
                        </a:spcBef>
                        <a:spcAft>
                          <a:spcPts val="0"/>
                        </a:spcAft>
                        <a:buFont typeface="Symbol" pitchFamily="2" charset="2"/>
                        <a:buChar char=""/>
                        <a:tabLst>
                          <a:tab pos="6457950" algn="l"/>
                        </a:tabLst>
                      </a:pPr>
                      <a:r>
                        <a:rPr lang="en-US" sz="1000">
                          <a:effectLst/>
                        </a:rPr>
                        <a:t>Summary of self-assessment and past onsite data</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42315" marR="42315" marT="0" marB="0"/>
                </a:tc>
                <a:tc>
                  <a:txBody>
                    <a:bodyPr/>
                    <a:lstStyle/>
                    <a:p>
                      <a:pPr marL="0" marR="0" algn="l">
                        <a:spcBef>
                          <a:spcPts val="0"/>
                        </a:spcBef>
                        <a:spcAft>
                          <a:spcPts val="0"/>
                        </a:spcAft>
                        <a:tabLst>
                          <a:tab pos="6457950" algn="l"/>
                        </a:tabLst>
                      </a:pPr>
                      <a:r>
                        <a:rPr lang="en-US" sz="1000">
                          <a:effectLst/>
                        </a:rPr>
                        <a:t>0 = There is no indication that the team is regularly reviewing fidelity data during meetings</a:t>
                      </a:r>
                    </a:p>
                    <a:p>
                      <a:pPr marL="0" marR="0" algn="l">
                        <a:spcBef>
                          <a:spcPts val="0"/>
                        </a:spcBef>
                        <a:spcAft>
                          <a:spcPts val="0"/>
                        </a:spcAft>
                        <a:tabLst>
                          <a:tab pos="6457950" algn="l"/>
                        </a:tabLst>
                      </a:pPr>
                      <a:r>
                        <a:rPr lang="en-US" sz="1000">
                          <a:effectLst/>
                        </a:rPr>
                        <a:t> </a:t>
                      </a:r>
                    </a:p>
                    <a:p>
                      <a:pPr marL="0" marR="0" algn="l">
                        <a:spcBef>
                          <a:spcPts val="0"/>
                        </a:spcBef>
                        <a:spcAft>
                          <a:spcPts val="0"/>
                        </a:spcAft>
                        <a:tabLst>
                          <a:tab pos="6457950" algn="l"/>
                        </a:tabLst>
                      </a:pPr>
                      <a:r>
                        <a:rPr lang="en-US" sz="1000">
                          <a:effectLst/>
                        </a:rPr>
                        <a:t>1 = Interviews with team members indicate that fidelity data are reviewed during meetings</a:t>
                      </a:r>
                    </a:p>
                    <a:p>
                      <a:pPr marL="0" marR="0" algn="l">
                        <a:spcBef>
                          <a:spcPts val="0"/>
                        </a:spcBef>
                        <a:spcAft>
                          <a:spcPts val="0"/>
                        </a:spcAft>
                        <a:tabLst>
                          <a:tab pos="6457950" algn="l"/>
                        </a:tabLst>
                      </a:pPr>
                      <a:r>
                        <a:rPr lang="en-US" sz="1000">
                          <a:effectLst/>
                        </a:rPr>
                        <a:t> </a:t>
                      </a:r>
                    </a:p>
                    <a:p>
                      <a:pPr marL="0" marR="0" algn="l">
                        <a:spcBef>
                          <a:spcPts val="0"/>
                        </a:spcBef>
                        <a:spcAft>
                          <a:spcPts val="0"/>
                        </a:spcAft>
                        <a:tabLst>
                          <a:tab pos="6457950" algn="l"/>
                        </a:tabLst>
                      </a:pPr>
                      <a:r>
                        <a:rPr lang="en-US" sz="1000">
                          <a:effectLst/>
                        </a:rPr>
                        <a:t>2 = Meeting minutes, data summaries, and other evidence indicates the team regularly reviews fidelity data for decision making</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42315" marR="42315" marT="0" marB="0"/>
                </a:tc>
                <a:extLst>
                  <a:ext uri="{0D108BD9-81ED-4DB2-BD59-A6C34878D82A}">
                    <a16:rowId xmlns:a16="http://schemas.microsoft.com/office/drawing/2014/main" val="192361005"/>
                  </a:ext>
                </a:extLst>
              </a:tr>
              <a:tr h="1245716">
                <a:tc>
                  <a:txBody>
                    <a:bodyPr/>
                    <a:lstStyle/>
                    <a:p>
                      <a:pPr marL="0" marR="0" algn="l">
                        <a:spcBef>
                          <a:spcPts val="0"/>
                        </a:spcBef>
                        <a:spcAft>
                          <a:spcPts val="0"/>
                        </a:spcAft>
                        <a:tabLst>
                          <a:tab pos="6457950" algn="l"/>
                        </a:tabLst>
                      </a:pPr>
                      <a:r>
                        <a:rPr lang="en-US" sz="1000">
                          <a:effectLst/>
                        </a:rPr>
                        <a:t>1.19 Annual Evaluation: Team conducts an annual summary and review of overall progress each year documenting major accomplishments, data collected, and products developed and disseminated (e.g., summary report or presentation slide deck, newsletter summary and celebration, etc.). </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42315" marR="42315" marT="0" marB="0"/>
                </a:tc>
                <a:tc>
                  <a:txBody>
                    <a:bodyPr/>
                    <a:lstStyle/>
                    <a:p>
                      <a:pPr marL="342900" marR="0" lvl="0" indent="-342900" algn="l">
                        <a:spcBef>
                          <a:spcPts val="0"/>
                        </a:spcBef>
                        <a:spcAft>
                          <a:spcPts val="0"/>
                        </a:spcAft>
                        <a:buFont typeface="Symbol" pitchFamily="2" charset="2"/>
                        <a:buChar char=""/>
                        <a:tabLst>
                          <a:tab pos="6457950" algn="l"/>
                        </a:tabLst>
                      </a:pPr>
                      <a:r>
                        <a:rPr lang="en-US" sz="1000">
                          <a:effectLst/>
                        </a:rPr>
                        <a:t>Meeting minutes</a:t>
                      </a:r>
                    </a:p>
                    <a:p>
                      <a:pPr marL="342900" marR="0" lvl="0" indent="-342900" algn="l">
                        <a:spcBef>
                          <a:spcPts val="0"/>
                        </a:spcBef>
                        <a:spcAft>
                          <a:spcPts val="0"/>
                        </a:spcAft>
                        <a:buFont typeface="Symbol" pitchFamily="2" charset="2"/>
                        <a:buChar char=""/>
                        <a:tabLst>
                          <a:tab pos="6457950" algn="l"/>
                        </a:tabLst>
                      </a:pPr>
                      <a:r>
                        <a:rPr lang="en-US" sz="1000">
                          <a:effectLst/>
                        </a:rPr>
                        <a:t>Summary of data collected</a:t>
                      </a:r>
                    </a:p>
                    <a:p>
                      <a:pPr marL="342900" marR="0" lvl="0" indent="-342900" algn="l">
                        <a:spcBef>
                          <a:spcPts val="0"/>
                        </a:spcBef>
                        <a:spcAft>
                          <a:spcPts val="0"/>
                        </a:spcAft>
                        <a:buFont typeface="Symbol" pitchFamily="2" charset="2"/>
                        <a:buChar char=""/>
                        <a:tabLst>
                          <a:tab pos="6457950" algn="l"/>
                        </a:tabLst>
                      </a:pPr>
                      <a:r>
                        <a:rPr lang="en-US" sz="1000">
                          <a:effectLst/>
                        </a:rPr>
                        <a:t>Documented changes in action plan linked to review</a:t>
                      </a:r>
                    </a:p>
                    <a:p>
                      <a:pPr marL="342900" marR="0" lvl="0" indent="-342900" algn="l">
                        <a:spcBef>
                          <a:spcPts val="0"/>
                        </a:spcBef>
                        <a:spcAft>
                          <a:spcPts val="0"/>
                        </a:spcAft>
                        <a:buFont typeface="Symbol" pitchFamily="2" charset="2"/>
                        <a:buChar char=""/>
                        <a:tabLst>
                          <a:tab pos="6457950" algn="l"/>
                        </a:tabLst>
                      </a:pPr>
                      <a:r>
                        <a:rPr lang="en-US" sz="1000">
                          <a:effectLst/>
                        </a:rPr>
                        <a:t>Evidence that review is shared (newsletter, handouts, awards and recognition, etc.)</a:t>
                      </a:r>
                    </a:p>
                    <a:p>
                      <a:pPr marL="342900" marR="0" lvl="0" indent="-342900" algn="l">
                        <a:spcBef>
                          <a:spcPts val="0"/>
                        </a:spcBef>
                        <a:spcAft>
                          <a:spcPts val="0"/>
                        </a:spcAft>
                        <a:buFont typeface="Symbol" pitchFamily="2" charset="2"/>
                        <a:buChar char=""/>
                        <a:tabLst>
                          <a:tab pos="6457950" algn="l"/>
                        </a:tabLst>
                      </a:pPr>
                      <a:r>
                        <a:rPr lang="en-US" sz="1000">
                          <a:effectLst/>
                        </a:rPr>
                        <a:t>Interviews</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42315" marR="42315" marT="0" marB="0"/>
                </a:tc>
                <a:tc>
                  <a:txBody>
                    <a:bodyPr/>
                    <a:lstStyle/>
                    <a:p>
                      <a:pPr marL="0" marR="0" algn="l">
                        <a:spcBef>
                          <a:spcPts val="0"/>
                        </a:spcBef>
                        <a:spcAft>
                          <a:spcPts val="0"/>
                        </a:spcAft>
                        <a:tabLst>
                          <a:tab pos="6457950" algn="l"/>
                        </a:tabLst>
                      </a:pPr>
                      <a:r>
                        <a:rPr lang="en-US" sz="1000">
                          <a:effectLst/>
                        </a:rPr>
                        <a:t>0 = There is no indication that the team reviews implementation progress annually </a:t>
                      </a:r>
                    </a:p>
                    <a:p>
                      <a:pPr marL="0" marR="0" algn="l">
                        <a:spcBef>
                          <a:spcPts val="0"/>
                        </a:spcBef>
                        <a:spcAft>
                          <a:spcPts val="0"/>
                        </a:spcAft>
                        <a:tabLst>
                          <a:tab pos="6457950" algn="l"/>
                        </a:tabLst>
                      </a:pPr>
                      <a:r>
                        <a:rPr lang="en-US" sz="1000">
                          <a:effectLst/>
                        </a:rPr>
                        <a:t> </a:t>
                      </a:r>
                    </a:p>
                    <a:p>
                      <a:pPr marL="0" marR="0" algn="l">
                        <a:spcBef>
                          <a:spcPts val="0"/>
                        </a:spcBef>
                        <a:spcAft>
                          <a:spcPts val="0"/>
                        </a:spcAft>
                        <a:tabLst>
                          <a:tab pos="6457950" algn="l"/>
                        </a:tabLst>
                      </a:pPr>
                      <a:r>
                        <a:rPr lang="en-US" sz="1000">
                          <a:effectLst/>
                        </a:rPr>
                        <a:t>1 = Interviews suggest annual evaluation occurs</a:t>
                      </a:r>
                    </a:p>
                    <a:p>
                      <a:pPr marL="0" marR="0" algn="l">
                        <a:spcBef>
                          <a:spcPts val="0"/>
                        </a:spcBef>
                        <a:spcAft>
                          <a:spcPts val="0"/>
                        </a:spcAft>
                        <a:tabLst>
                          <a:tab pos="6457950" algn="l"/>
                        </a:tabLst>
                      </a:pPr>
                      <a:r>
                        <a:rPr lang="en-US" sz="1000">
                          <a:effectLst/>
                        </a:rPr>
                        <a:t> </a:t>
                      </a:r>
                    </a:p>
                    <a:p>
                      <a:pPr marL="0" marR="0" algn="l">
                        <a:spcBef>
                          <a:spcPts val="0"/>
                        </a:spcBef>
                        <a:spcAft>
                          <a:spcPts val="0"/>
                        </a:spcAft>
                        <a:tabLst>
                          <a:tab pos="6457950" algn="l"/>
                        </a:tabLst>
                      </a:pPr>
                      <a:r>
                        <a:rPr lang="en-US" sz="1000">
                          <a:effectLst/>
                        </a:rPr>
                        <a:t>2 = A summary of annual evaluation data is available in presentations or report form.</a:t>
                      </a:r>
                    </a:p>
                    <a:p>
                      <a:pPr marL="0" marR="0" algn="l">
                        <a:spcBef>
                          <a:spcPts val="0"/>
                        </a:spcBef>
                        <a:spcAft>
                          <a:spcPts val="0"/>
                        </a:spcAft>
                        <a:tabLst>
                          <a:tab pos="6457950" algn="l"/>
                        </a:tabLst>
                      </a:pPr>
                      <a:r>
                        <a:rPr lang="en-US" sz="1000">
                          <a:effectLst/>
                        </a:rPr>
                        <a:t> </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42315" marR="42315" marT="0" marB="0"/>
                </a:tc>
                <a:extLst>
                  <a:ext uri="{0D108BD9-81ED-4DB2-BD59-A6C34878D82A}">
                    <a16:rowId xmlns:a16="http://schemas.microsoft.com/office/drawing/2014/main" val="583436069"/>
                  </a:ext>
                </a:extLst>
              </a:tr>
              <a:tr h="1094537">
                <a:tc>
                  <a:txBody>
                    <a:bodyPr/>
                    <a:lstStyle/>
                    <a:p>
                      <a:pPr marL="0" marR="0" algn="l">
                        <a:spcBef>
                          <a:spcPts val="0"/>
                        </a:spcBef>
                        <a:spcAft>
                          <a:spcPts val="0"/>
                        </a:spcAft>
                        <a:tabLst>
                          <a:tab pos="6457950" algn="l"/>
                        </a:tabLst>
                      </a:pPr>
                      <a:r>
                        <a:rPr lang="en-US" sz="1000">
                          <a:effectLst/>
                        </a:rPr>
                        <a:t>1.20 Direct Observation: Team member collects direct observation data in at least two locations quarterly </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42315" marR="42315" marT="0" marB="0"/>
                </a:tc>
                <a:tc>
                  <a:txBody>
                    <a:bodyPr/>
                    <a:lstStyle/>
                    <a:p>
                      <a:pPr marL="342900" marR="0" lvl="0" indent="-342900" algn="l">
                        <a:spcBef>
                          <a:spcPts val="0"/>
                        </a:spcBef>
                        <a:spcAft>
                          <a:spcPts val="0"/>
                        </a:spcAft>
                        <a:buFont typeface="Symbol" pitchFamily="2" charset="2"/>
                        <a:buChar char=""/>
                        <a:tabLst>
                          <a:tab pos="6457950" algn="l"/>
                        </a:tabLst>
                      </a:pPr>
                      <a:r>
                        <a:rPr lang="en-US" sz="1000">
                          <a:effectLst/>
                        </a:rPr>
                        <a:t>Summary of data</a:t>
                      </a:r>
                    </a:p>
                    <a:p>
                      <a:pPr marL="342900" marR="0" lvl="0" indent="-342900" algn="l">
                        <a:spcBef>
                          <a:spcPts val="0"/>
                        </a:spcBef>
                        <a:spcAft>
                          <a:spcPts val="0"/>
                        </a:spcAft>
                        <a:buFont typeface="Symbol" pitchFamily="2" charset="2"/>
                        <a:buChar char=""/>
                        <a:tabLst>
                          <a:tab pos="6457950" algn="l"/>
                        </a:tabLst>
                      </a:pPr>
                      <a:r>
                        <a:rPr lang="en-US" sz="1000">
                          <a:effectLst/>
                        </a:rPr>
                        <a:t>Completed observation forms</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42315" marR="42315" marT="0" marB="0"/>
                </a:tc>
                <a:tc>
                  <a:txBody>
                    <a:bodyPr/>
                    <a:lstStyle/>
                    <a:p>
                      <a:pPr marL="0" marR="0" algn="l">
                        <a:spcBef>
                          <a:spcPts val="0"/>
                        </a:spcBef>
                        <a:spcAft>
                          <a:spcPts val="0"/>
                        </a:spcAft>
                        <a:tabLst>
                          <a:tab pos="6457950" algn="l"/>
                        </a:tabLst>
                      </a:pPr>
                      <a:r>
                        <a:rPr lang="en-US" sz="1000" dirty="0">
                          <a:effectLst/>
                        </a:rPr>
                        <a:t>0 = There is no indication that the team is regularly reviewing observation data during meetings</a:t>
                      </a:r>
                    </a:p>
                    <a:p>
                      <a:pPr marL="0" marR="0" algn="l">
                        <a:spcBef>
                          <a:spcPts val="0"/>
                        </a:spcBef>
                        <a:spcAft>
                          <a:spcPts val="0"/>
                        </a:spcAft>
                        <a:tabLst>
                          <a:tab pos="6457950" algn="l"/>
                        </a:tabLst>
                      </a:pPr>
                      <a:r>
                        <a:rPr lang="en-US" sz="1000" dirty="0">
                          <a:effectLst/>
                        </a:rPr>
                        <a:t> </a:t>
                      </a:r>
                    </a:p>
                    <a:p>
                      <a:pPr marL="0" marR="0" algn="l">
                        <a:spcBef>
                          <a:spcPts val="0"/>
                        </a:spcBef>
                        <a:spcAft>
                          <a:spcPts val="0"/>
                        </a:spcAft>
                        <a:tabLst>
                          <a:tab pos="6457950" algn="l"/>
                        </a:tabLst>
                      </a:pPr>
                      <a:r>
                        <a:rPr lang="en-US" sz="1000" dirty="0">
                          <a:effectLst/>
                        </a:rPr>
                        <a:t>1 = Interviews suggest observation data are collected</a:t>
                      </a:r>
                    </a:p>
                    <a:p>
                      <a:pPr marL="0" marR="0" algn="l">
                        <a:spcBef>
                          <a:spcPts val="0"/>
                        </a:spcBef>
                        <a:spcAft>
                          <a:spcPts val="0"/>
                        </a:spcAft>
                        <a:tabLst>
                          <a:tab pos="6457950" algn="l"/>
                        </a:tabLst>
                      </a:pPr>
                      <a:r>
                        <a:rPr lang="en-US" sz="1000" dirty="0">
                          <a:effectLst/>
                        </a:rPr>
                        <a:t> </a:t>
                      </a:r>
                    </a:p>
                    <a:p>
                      <a:pPr marL="0" marR="0" algn="l">
                        <a:spcBef>
                          <a:spcPts val="0"/>
                        </a:spcBef>
                        <a:spcAft>
                          <a:spcPts val="0"/>
                        </a:spcAft>
                        <a:tabLst>
                          <a:tab pos="6457950" algn="l"/>
                        </a:tabLst>
                      </a:pPr>
                      <a:r>
                        <a:rPr lang="en-US" sz="1000" dirty="0">
                          <a:effectLst/>
                        </a:rPr>
                        <a:t>2 = Data collected are organized and available for review with summaries organized for meetings</a:t>
                      </a:r>
                      <a:endParaRPr lang="en-US" sz="1000" dirty="0">
                        <a:effectLst/>
                        <a:latin typeface="Arial" panose="020B0604020202020204" pitchFamily="34" charset="0"/>
                        <a:ea typeface="Calibri" panose="020F0502020204030204" pitchFamily="34" charset="0"/>
                        <a:cs typeface="Times New Roman" panose="02020603050405020304" pitchFamily="18" charset="0"/>
                      </a:endParaRPr>
                    </a:p>
                  </a:txBody>
                  <a:tcPr marL="42315" marR="42315" marT="0" marB="0"/>
                </a:tc>
                <a:extLst>
                  <a:ext uri="{0D108BD9-81ED-4DB2-BD59-A6C34878D82A}">
                    <a16:rowId xmlns:a16="http://schemas.microsoft.com/office/drawing/2014/main" val="750863431"/>
                  </a:ext>
                </a:extLst>
              </a:tr>
            </a:tbl>
          </a:graphicData>
        </a:graphic>
      </p:graphicFrame>
    </p:spTree>
    <p:extLst>
      <p:ext uri="{BB962C8B-B14F-4D97-AF65-F5344CB8AC3E}">
        <p14:creationId xmlns:p14="http://schemas.microsoft.com/office/powerpoint/2010/main" val="40778391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1677" y="475562"/>
            <a:ext cx="9199123" cy="646323"/>
          </a:xfrm>
        </p:spPr>
        <p:txBody>
          <a:bodyPr>
            <a:normAutofit/>
          </a:bodyP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Review on your own or as a team</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p:cNvSpPr>
            <a:spLocks noGrp="1"/>
          </p:cNvSpPr>
          <p:nvPr>
            <p:ph idx="1"/>
          </p:nvPr>
        </p:nvSpPr>
        <p:spPr>
          <a:xfrm>
            <a:off x="783077" y="1771650"/>
            <a:ext cx="9875398" cy="4031205"/>
          </a:xfrm>
        </p:spPr>
        <p:txBody>
          <a:bodyPr>
            <a:normAutofit/>
          </a:bodyPr>
          <a:lstStyle/>
          <a:p>
            <a:r>
              <a:rPr lang="en-US" b="1" dirty="0"/>
              <a:t>Self assessment</a:t>
            </a:r>
          </a:p>
          <a:p>
            <a:pPr lvl="1"/>
            <a:r>
              <a:rPr lang="en-US" dirty="0"/>
              <a:t>Where do you currently fall?</a:t>
            </a:r>
          </a:p>
          <a:p>
            <a:r>
              <a:rPr lang="en-US" b="1" dirty="0"/>
              <a:t>Where to celebrate</a:t>
            </a:r>
          </a:p>
          <a:p>
            <a:r>
              <a:rPr lang="en-US" b="1" dirty="0"/>
              <a:t>Where to focus some effort</a:t>
            </a:r>
          </a:p>
          <a:p>
            <a:pPr lvl="1"/>
            <a:r>
              <a:rPr lang="en-US" dirty="0"/>
              <a:t>Idea generation to bring back to your team</a:t>
            </a:r>
          </a:p>
          <a:p>
            <a:r>
              <a:rPr lang="en-US" b="1" dirty="0"/>
              <a:t>How will you track your progress?</a:t>
            </a:r>
          </a:p>
        </p:txBody>
      </p:sp>
    </p:spTree>
    <p:extLst>
      <p:ext uri="{BB962C8B-B14F-4D97-AF65-F5344CB8AC3E}">
        <p14:creationId xmlns:p14="http://schemas.microsoft.com/office/powerpoint/2010/main" val="10188374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BE46A5F-9A7E-E0C9-0086-499A28AED063}"/>
              </a:ext>
            </a:extLst>
          </p:cNvPr>
          <p:cNvSpPr>
            <a:spLocks noGrp="1"/>
          </p:cNvSpPr>
          <p:nvPr>
            <p:ph type="title" idx="4294967295"/>
          </p:nvPr>
        </p:nvSpPr>
        <p:spPr>
          <a:xfrm>
            <a:off x="914400" y="-1143000"/>
            <a:ext cx="10363200" cy="1143000"/>
          </a:xfrm>
        </p:spPr>
        <p:txBody>
          <a:bodyPr spcFirstLastPara="1" wrap="square" lIns="68575" tIns="34275" rIns="68575" bIns="34275" anchor="b" anchorCtr="0">
            <a:noAutofit/>
          </a:bodyPr>
          <a:lstStyle/>
          <a:p>
            <a:r>
              <a:rPr lang="en-US" dirty="0"/>
              <a:t>Storing Evidence From Organizations Used in a TOET</a:t>
            </a:r>
          </a:p>
        </p:txBody>
      </p:sp>
      <p:pic>
        <p:nvPicPr>
          <p:cNvPr id="7" name="Picture 6" descr="Screenshot of the system used to upload evidence prior to evaluation. The system is called box. Each organization has a folder with their evidence stored in box.">
            <a:extLst>
              <a:ext uri="{FF2B5EF4-FFF2-40B4-BE49-F238E27FC236}">
                <a16:creationId xmlns:a16="http://schemas.microsoft.com/office/drawing/2014/main" id="{1CA306E0-EE6D-C90A-E2C3-2745DC7F3A9E}"/>
              </a:ext>
            </a:extLst>
          </p:cNvPr>
          <p:cNvPicPr>
            <a:picLocks noChangeAspect="1"/>
          </p:cNvPicPr>
          <p:nvPr/>
        </p:nvPicPr>
        <p:blipFill>
          <a:blip r:embed="rId3"/>
          <a:stretch>
            <a:fillRect/>
          </a:stretch>
        </p:blipFill>
        <p:spPr>
          <a:xfrm>
            <a:off x="96456" y="530769"/>
            <a:ext cx="12095544" cy="5497973"/>
          </a:xfrm>
          <a:prstGeom prst="rect">
            <a:avLst/>
          </a:prstGeom>
        </p:spPr>
      </p:pic>
    </p:spTree>
    <p:extLst>
      <p:ext uri="{BB962C8B-B14F-4D97-AF65-F5344CB8AC3E}">
        <p14:creationId xmlns:p14="http://schemas.microsoft.com/office/powerpoint/2010/main" val="16519221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91451-CA37-EBB3-C8E7-9330A28D0254}"/>
              </a:ext>
            </a:extLst>
          </p:cNvPr>
          <p:cNvSpPr>
            <a:spLocks noGrp="1"/>
          </p:cNvSpPr>
          <p:nvPr>
            <p:ph type="ctrTitle"/>
          </p:nvPr>
        </p:nvSpPr>
        <p:spPr/>
        <p:txBody>
          <a:bodyPr/>
          <a:lstStyle/>
          <a:p>
            <a:r>
              <a:rPr lang="en-US" dirty="0"/>
              <a:t>Matrix Update Activity</a:t>
            </a:r>
          </a:p>
        </p:txBody>
      </p:sp>
    </p:spTree>
    <p:extLst>
      <p:ext uri="{BB962C8B-B14F-4D97-AF65-F5344CB8AC3E}">
        <p14:creationId xmlns:p14="http://schemas.microsoft.com/office/powerpoint/2010/main" val="14802692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9848996" cy="880712"/>
          </a:xfrm>
        </p:spPr>
        <p:txBody>
          <a:bodyPr>
            <a:normAutofit/>
          </a:bodyP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Agenda for Today</a:t>
            </a:r>
          </a:p>
        </p:txBody>
      </p:sp>
      <p:sp>
        <p:nvSpPr>
          <p:cNvPr id="3" name="Content Placeholder 2"/>
          <p:cNvSpPr>
            <a:spLocks noGrp="1"/>
          </p:cNvSpPr>
          <p:nvPr>
            <p:ph idx="1"/>
          </p:nvPr>
        </p:nvSpPr>
        <p:spPr>
          <a:xfrm>
            <a:off x="108857" y="1167316"/>
            <a:ext cx="12083143" cy="4944561"/>
          </a:xfrm>
        </p:spPr>
        <p:txBody>
          <a:bodyPr>
            <a:normAutofit fontScale="92500"/>
          </a:bodyPr>
          <a:lstStyle/>
          <a:p>
            <a:r>
              <a:rPr lang="en-US" b="1" dirty="0"/>
              <a:t>9:30</a:t>
            </a:r>
            <a:r>
              <a:rPr lang="en-US" dirty="0"/>
              <a:t> Picking up where we left off… PBS Subscale Review </a:t>
            </a:r>
          </a:p>
          <a:p>
            <a:r>
              <a:rPr lang="en-US" b="1" dirty="0"/>
              <a:t>9:50 </a:t>
            </a:r>
            <a:r>
              <a:rPr lang="en-US" dirty="0"/>
              <a:t>PBS Intensive Training Sequence </a:t>
            </a:r>
          </a:p>
          <a:p>
            <a:pPr lvl="1"/>
            <a:r>
              <a:rPr lang="en-US" i="1" dirty="0"/>
              <a:t>Activity 1- PBS Subscale Self Reflection</a:t>
            </a:r>
            <a:endParaRPr lang="en-US" dirty="0"/>
          </a:p>
          <a:p>
            <a:r>
              <a:rPr lang="en-US" b="1" dirty="0"/>
              <a:t>10:45</a:t>
            </a:r>
            <a:r>
              <a:rPr lang="en-US" dirty="0"/>
              <a:t> Matrix- development- peer review </a:t>
            </a:r>
          </a:p>
          <a:p>
            <a:pPr lvl="1"/>
            <a:r>
              <a:rPr lang="en-US" i="1" dirty="0"/>
              <a:t>Activity 2- Matrix update</a:t>
            </a:r>
          </a:p>
          <a:p>
            <a:r>
              <a:rPr lang="en-US" b="1" dirty="0"/>
              <a:t>11:00</a:t>
            </a:r>
            <a:r>
              <a:rPr lang="en-US" dirty="0"/>
              <a:t> Integration of Positive Support Practices across the continuum and quality of life</a:t>
            </a:r>
          </a:p>
          <a:p>
            <a:r>
              <a:rPr lang="en-US" b="1" dirty="0"/>
              <a:t>12:00 Lunch Break</a:t>
            </a:r>
          </a:p>
          <a:p>
            <a:r>
              <a:rPr lang="en-US" b="1" dirty="0"/>
              <a:t>1:00 </a:t>
            </a:r>
            <a:r>
              <a:rPr lang="en-US" dirty="0"/>
              <a:t>Supporting people at tiers 2 and 3: Positive supports</a:t>
            </a:r>
          </a:p>
          <a:p>
            <a:pPr lvl="1"/>
            <a:r>
              <a:rPr lang="en-US" dirty="0"/>
              <a:t>Activity 4- </a:t>
            </a:r>
            <a:r>
              <a:rPr lang="en-US" i="1" dirty="0"/>
              <a:t>Positive support tool practice </a:t>
            </a:r>
          </a:p>
          <a:p>
            <a:r>
              <a:rPr lang="en-US" b="1" dirty="0"/>
              <a:t>2:00 Building on reinforcement: Function based approaches</a:t>
            </a:r>
            <a:endParaRPr lang="en-US" dirty="0"/>
          </a:p>
          <a:p>
            <a:r>
              <a:rPr lang="en-US" b="1" dirty="0"/>
              <a:t>2:30 </a:t>
            </a:r>
            <a:r>
              <a:rPr lang="en-US" i="1" dirty="0"/>
              <a:t>Activity 5- Review Leonard’s plan (integrating positive support approaches at Tier 3)</a:t>
            </a:r>
          </a:p>
          <a:p>
            <a:r>
              <a:rPr lang="en-US" b="1" dirty="0"/>
              <a:t>2:45</a:t>
            </a:r>
            <a:r>
              <a:rPr lang="en-US" dirty="0"/>
              <a:t> Questions, Feedback, Plan for next training</a:t>
            </a:r>
          </a:p>
          <a:p>
            <a:pPr marL="571500" lvl="1" indent="0">
              <a:buNone/>
            </a:pPr>
            <a:endParaRPr lang="en-US" dirty="0"/>
          </a:p>
          <a:p>
            <a:pPr lvl="1"/>
            <a:endParaRPr lang="en-US" dirty="0"/>
          </a:p>
        </p:txBody>
      </p:sp>
      <p:pic>
        <p:nvPicPr>
          <p:cNvPr id="7" name="Picture 7">
            <a:extLs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6111877"/>
            <a:ext cx="2743200" cy="466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5701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5999" y="51607"/>
            <a:ext cx="7721600" cy="1077218"/>
          </a:xfrm>
        </p:spPr>
        <p:txBody>
          <a:bodyPr/>
          <a:lstStyle/>
          <a:p>
            <a:r>
              <a:rPr lang="en-US" dirty="0"/>
              <a:t>Activity 2: Matrix Update</a:t>
            </a:r>
          </a:p>
        </p:txBody>
      </p:sp>
      <p:sp>
        <p:nvSpPr>
          <p:cNvPr id="4" name="Subtitle 3"/>
          <p:cNvSpPr>
            <a:spLocks noGrp="1"/>
          </p:cNvSpPr>
          <p:nvPr>
            <p:ph type="subTitle" idx="1"/>
          </p:nvPr>
        </p:nvSpPr>
        <p:spPr>
          <a:xfrm>
            <a:off x="176881" y="937497"/>
            <a:ext cx="11803681" cy="1077218"/>
          </a:xfrm>
        </p:spPr>
        <p:txBody>
          <a:bodyPr/>
          <a:lstStyle/>
          <a:p>
            <a:pPr marL="457200" indent="-457200" algn="l">
              <a:buFont typeface="Arial" panose="020B0604020202020204" pitchFamily="34" charset="0"/>
              <a:buChar char="•"/>
            </a:pPr>
            <a:r>
              <a:rPr lang="en-US" sz="2700" b="1" dirty="0"/>
              <a:t>What progress have you made? </a:t>
            </a:r>
          </a:p>
          <a:p>
            <a:pPr marL="457200" indent="-457200" algn="l">
              <a:buFont typeface="Arial" panose="020B0604020202020204" pitchFamily="34" charset="0"/>
              <a:buChar char="•"/>
            </a:pPr>
            <a:r>
              <a:rPr lang="en-US" sz="2700" b="1" dirty="0"/>
              <a:t>What values have emerged?</a:t>
            </a:r>
          </a:p>
          <a:p>
            <a:pPr marL="457200" indent="-457200" algn="l">
              <a:buFont typeface="Arial" panose="020B0604020202020204" pitchFamily="34" charset="0"/>
              <a:buChar char="•"/>
            </a:pPr>
            <a:r>
              <a:rPr lang="en-US" sz="2700" b="1" dirty="0"/>
              <a:t>What routines/activities?</a:t>
            </a:r>
          </a:p>
          <a:p>
            <a:pPr marL="457200" indent="-457200" algn="l">
              <a:buFont typeface="Arial" panose="020B0604020202020204" pitchFamily="34" charset="0"/>
              <a:buChar char="•"/>
            </a:pPr>
            <a:r>
              <a:rPr lang="en-US" sz="2700" b="1" dirty="0"/>
              <a:t>What are you planning next? </a:t>
            </a:r>
          </a:p>
          <a:p>
            <a:pPr marL="457200" indent="-457200" algn="l">
              <a:buFont typeface="Arial" panose="020B0604020202020204" pitchFamily="34" charset="0"/>
              <a:buChar char="•"/>
            </a:pPr>
            <a:r>
              <a:rPr lang="en-US" sz="2700" b="1" dirty="0"/>
              <a:t>Review with others at your organization</a:t>
            </a:r>
          </a:p>
          <a:p>
            <a:pPr algn="l"/>
            <a:r>
              <a:rPr lang="en-US" sz="3500" b="1" dirty="0"/>
              <a:t>Type in chat or in our </a:t>
            </a:r>
            <a:r>
              <a:rPr lang="en-US" sz="3500" b="1" dirty="0" err="1"/>
              <a:t>Jamboard</a:t>
            </a:r>
            <a:r>
              <a:rPr lang="en-US" sz="3500" b="1" dirty="0"/>
              <a:t> holding tank (scroll to 3</a:t>
            </a:r>
            <a:r>
              <a:rPr lang="en-US" sz="3500" b="1" baseline="30000" dirty="0"/>
              <a:t>rd</a:t>
            </a:r>
            <a:r>
              <a:rPr lang="en-US" sz="3500" b="1" dirty="0"/>
              <a:t> page) </a:t>
            </a:r>
            <a:r>
              <a:rPr lang="en-US" sz="3500" b="1" dirty="0">
                <a:hlinkClick r:id="rId3"/>
              </a:rPr>
              <a:t>https://jamboard.google.com/d/17ViP0DEZs6K6d2201paFX8a5IGe7bpJYz3_HcV68V6Q/viewer?f=2</a:t>
            </a:r>
            <a:r>
              <a:rPr lang="en-US" sz="3500" b="1" dirty="0"/>
              <a:t> </a:t>
            </a:r>
          </a:p>
        </p:txBody>
      </p:sp>
      <p:pic>
        <p:nvPicPr>
          <p:cNvPr id="7" name="Picture 7">
            <a:extLst>
              <a:ext uri="{FF2B5EF4-FFF2-40B4-BE49-F238E27FC236}">
                <a16:creationId xmlns:a16="http://schemas.microsoft.com/office/drawing/2014/main" id="{7D0053F6-C5BE-0C6F-0269-8C8982525FBC}"/>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6111877"/>
            <a:ext cx="2743200" cy="46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082769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9387" y="151953"/>
            <a:ext cx="5478463" cy="4362897"/>
          </a:xfrm>
        </p:spPr>
        <p:txBody>
          <a:bodyPr>
            <a:normAutofit/>
          </a:bodyPr>
          <a:lstStyle/>
          <a:p>
            <a:r>
              <a:rPr lang="en-US" sz="3500" dirty="0">
                <a:solidFill>
                  <a:srgbClr val="0070C0"/>
                </a:solidFill>
              </a:rPr>
              <a:t>The Matrix: </a:t>
            </a:r>
            <a:br>
              <a:rPr lang="en-US" dirty="0"/>
            </a:br>
            <a:r>
              <a:rPr lang="en-US" dirty="0"/>
              <a:t>A Tool for Developing a Positive Social Environment at Your Organization through Shared Values and Behavior Goals</a:t>
            </a:r>
          </a:p>
        </p:txBody>
      </p:sp>
      <p:graphicFrame>
        <p:nvGraphicFramePr>
          <p:cNvPr id="3" name="Content Placeholder 3" descr="Example of a matrix tool template for an organizational team and their meeting process.  Routines for meetings  are in the top row and  include before a meeting, at the beginning of a meeting, while sharing someone's information, and supporting team members. Along the left column are values used in all those routines including using person centered language, showing respect for people, and demonstrating appreciation of culture. What each value looks like in each routine are in the boxes in the table. ">
            <a:extLst>
              <a:ext uri="{FF2B5EF4-FFF2-40B4-BE49-F238E27FC236}">
                <a16:creationId xmlns:a16="http://schemas.microsoft.com/office/drawing/2014/main" id="{75F05480-7B51-9977-CC3F-3317D1A0F4DF}"/>
              </a:ext>
            </a:extLst>
          </p:cNvPr>
          <p:cNvGraphicFramePr>
            <a:graphicFrameLocks/>
          </p:cNvGraphicFramePr>
          <p:nvPr>
            <p:extLst>
              <p:ext uri="{D42A27DB-BD31-4B8C-83A1-F6EECF244321}">
                <p14:modId xmlns:p14="http://schemas.microsoft.com/office/powerpoint/2010/main" val="1991687601"/>
              </p:ext>
            </p:extLst>
          </p:nvPr>
        </p:nvGraphicFramePr>
        <p:xfrm>
          <a:off x="5843586" y="928686"/>
          <a:ext cx="5478463" cy="4330228"/>
        </p:xfrm>
        <a:graphic>
          <a:graphicData uri="http://schemas.openxmlformats.org/drawingml/2006/table">
            <a:tbl>
              <a:tblPr firstRow="1" bandRow="1">
                <a:tableStyleId>{D7AC3CCA-C797-4891-BE02-D94E43425B78}</a:tableStyleId>
              </a:tblPr>
              <a:tblGrid>
                <a:gridCol w="1130634">
                  <a:extLst>
                    <a:ext uri="{9D8B030D-6E8A-4147-A177-3AD203B41FA5}">
                      <a16:colId xmlns:a16="http://schemas.microsoft.com/office/drawing/2014/main" val="20000"/>
                    </a:ext>
                  </a:extLst>
                </a:gridCol>
                <a:gridCol w="1060750">
                  <a:extLst>
                    <a:ext uri="{9D8B030D-6E8A-4147-A177-3AD203B41FA5}">
                      <a16:colId xmlns:a16="http://schemas.microsoft.com/office/drawing/2014/main" val="20001"/>
                    </a:ext>
                  </a:extLst>
                </a:gridCol>
                <a:gridCol w="1160271">
                  <a:extLst>
                    <a:ext uri="{9D8B030D-6E8A-4147-A177-3AD203B41FA5}">
                      <a16:colId xmlns:a16="http://schemas.microsoft.com/office/drawing/2014/main" val="20002"/>
                    </a:ext>
                  </a:extLst>
                </a:gridCol>
                <a:gridCol w="1031114">
                  <a:extLst>
                    <a:ext uri="{9D8B030D-6E8A-4147-A177-3AD203B41FA5}">
                      <a16:colId xmlns:a16="http://schemas.microsoft.com/office/drawing/2014/main" val="20003"/>
                    </a:ext>
                  </a:extLst>
                </a:gridCol>
                <a:gridCol w="1095694">
                  <a:extLst>
                    <a:ext uri="{9D8B030D-6E8A-4147-A177-3AD203B41FA5}">
                      <a16:colId xmlns:a16="http://schemas.microsoft.com/office/drawing/2014/main" val="20004"/>
                    </a:ext>
                  </a:extLst>
                </a:gridCol>
              </a:tblGrid>
              <a:tr h="831286">
                <a:tc>
                  <a:txBody>
                    <a:bodyPr/>
                    <a:lstStyle/>
                    <a:p>
                      <a:pPr algn="ctr"/>
                      <a:endParaRPr lang="en-US" sz="1100" dirty="0"/>
                    </a:p>
                    <a:p>
                      <a:pPr algn="ctr"/>
                      <a:r>
                        <a:rPr lang="en-US" sz="1100" dirty="0"/>
                        <a:t>Values</a:t>
                      </a:r>
                      <a:r>
                        <a:rPr lang="en-US" sz="1100" baseline="0" dirty="0"/>
                        <a:t> </a:t>
                      </a:r>
                      <a:endParaRPr lang="en-US" sz="1100" dirty="0">
                        <a:solidFill>
                          <a:schemeClr val="tx1"/>
                        </a:solidFill>
                      </a:endParaRPr>
                    </a:p>
                  </a:txBody>
                  <a:tcPr marL="68580" marR="68580" marT="34290" marB="34290">
                    <a:solidFill>
                      <a:schemeClr val="bg1">
                        <a:lumMod val="85000"/>
                      </a:schemeClr>
                    </a:solidFill>
                  </a:tcPr>
                </a:tc>
                <a:tc>
                  <a:txBody>
                    <a:bodyPr/>
                    <a:lstStyle/>
                    <a:p>
                      <a:pPr algn="ctr"/>
                      <a:endParaRPr lang="en-US" sz="1100" dirty="0"/>
                    </a:p>
                    <a:p>
                      <a:pPr algn="ctr"/>
                      <a:r>
                        <a:rPr lang="en-US" sz="1100" dirty="0"/>
                        <a:t>Before</a:t>
                      </a:r>
                      <a:r>
                        <a:rPr lang="en-US" sz="1100" baseline="0" dirty="0"/>
                        <a:t> Meetings</a:t>
                      </a:r>
                      <a:endParaRPr lang="en-US" sz="1100" dirty="0">
                        <a:solidFill>
                          <a:schemeClr val="tx1"/>
                        </a:solidFill>
                      </a:endParaRPr>
                    </a:p>
                  </a:txBody>
                  <a:tcPr marL="68580" marR="68580" marT="34290" marB="34290">
                    <a:solidFill>
                      <a:schemeClr val="bg1">
                        <a:lumMod val="85000"/>
                      </a:schemeClr>
                    </a:solidFill>
                  </a:tcPr>
                </a:tc>
                <a:tc>
                  <a:txBody>
                    <a:bodyPr/>
                    <a:lstStyle/>
                    <a:p>
                      <a:pPr algn="ctr"/>
                      <a:endParaRPr lang="en-US" sz="1100" dirty="0"/>
                    </a:p>
                    <a:p>
                      <a:pPr algn="ctr"/>
                      <a:r>
                        <a:rPr lang="en-US" sz="1100" dirty="0"/>
                        <a:t>At</a:t>
                      </a:r>
                      <a:r>
                        <a:rPr lang="en-US" sz="1100" baseline="0" dirty="0"/>
                        <a:t> the Beginning of Meeting</a:t>
                      </a:r>
                      <a:endParaRPr lang="en-US" sz="1100" dirty="0">
                        <a:solidFill>
                          <a:schemeClr val="tx1"/>
                        </a:solidFill>
                      </a:endParaRPr>
                    </a:p>
                  </a:txBody>
                  <a:tcPr marL="68580" marR="68580" marT="34290" marB="34290">
                    <a:solidFill>
                      <a:schemeClr val="bg1">
                        <a:lumMod val="85000"/>
                      </a:schemeClr>
                    </a:solidFill>
                  </a:tcPr>
                </a:tc>
                <a:tc>
                  <a:txBody>
                    <a:bodyPr/>
                    <a:lstStyle/>
                    <a:p>
                      <a:pPr algn="ctr"/>
                      <a:endParaRPr lang="en-US" sz="1100" dirty="0"/>
                    </a:p>
                    <a:p>
                      <a:pPr algn="ctr"/>
                      <a:r>
                        <a:rPr lang="en-US" sz="1100" dirty="0"/>
                        <a:t>While Sharing Person’s Information</a:t>
                      </a:r>
                      <a:endParaRPr lang="en-US" sz="1100" dirty="0">
                        <a:solidFill>
                          <a:schemeClr val="tx1"/>
                        </a:solidFill>
                      </a:endParaRPr>
                    </a:p>
                  </a:txBody>
                  <a:tcPr marL="68580" marR="68580" marT="34290" marB="34290">
                    <a:solidFill>
                      <a:schemeClr val="bg1">
                        <a:lumMod val="85000"/>
                      </a:schemeClr>
                    </a:solidFill>
                  </a:tcPr>
                </a:tc>
                <a:tc>
                  <a:txBody>
                    <a:bodyPr/>
                    <a:lstStyle/>
                    <a:p>
                      <a:pPr algn="ctr"/>
                      <a:endParaRPr lang="en-US" sz="1100" dirty="0"/>
                    </a:p>
                    <a:p>
                      <a:pPr algn="ctr"/>
                      <a:r>
                        <a:rPr lang="en-US" sz="1100" dirty="0"/>
                        <a:t>Supporting</a:t>
                      </a:r>
                      <a:r>
                        <a:rPr lang="en-US" sz="1100" baseline="0" dirty="0"/>
                        <a:t> Other Team Members</a:t>
                      </a:r>
                      <a:endParaRPr lang="en-US" sz="1100" dirty="0">
                        <a:solidFill>
                          <a:schemeClr val="tx1"/>
                        </a:solidFill>
                      </a:endParaRPr>
                    </a:p>
                  </a:txBody>
                  <a:tcPr marL="68580" marR="68580" marT="34290" marB="34290">
                    <a:solidFill>
                      <a:schemeClr val="bg1">
                        <a:lumMod val="85000"/>
                      </a:schemeClr>
                    </a:solidFill>
                  </a:tcPr>
                </a:tc>
                <a:extLst>
                  <a:ext uri="{0D108BD9-81ED-4DB2-BD59-A6C34878D82A}">
                    <a16:rowId xmlns:a16="http://schemas.microsoft.com/office/drawing/2014/main" val="10000"/>
                  </a:ext>
                </a:extLst>
              </a:tr>
              <a:tr h="1090694">
                <a:tc>
                  <a:txBody>
                    <a:bodyPr/>
                    <a:lstStyle/>
                    <a:p>
                      <a:pPr algn="ctr"/>
                      <a:endParaRPr lang="en-US" sz="1100" b="1" dirty="0"/>
                    </a:p>
                    <a:p>
                      <a:pPr algn="ctr"/>
                      <a:r>
                        <a:rPr lang="en-US" sz="1100" b="1" dirty="0"/>
                        <a:t>Use Person-Centered  (PC) Language</a:t>
                      </a:r>
                      <a:endParaRPr lang="en-US" sz="1100" b="1" baseline="0" dirty="0"/>
                    </a:p>
                  </a:txBody>
                  <a:tcPr marL="68580" marR="68580" marT="34290" marB="34290">
                    <a:solidFill>
                      <a:schemeClr val="bg1">
                        <a:lumMod val="85000"/>
                      </a:schemeClr>
                    </a:solidFill>
                  </a:tcPr>
                </a:tc>
                <a:tc>
                  <a:txBody>
                    <a:bodyPr/>
                    <a:lstStyle/>
                    <a:p>
                      <a:pPr algn="l"/>
                      <a:r>
                        <a:rPr lang="en-US" sz="1100" dirty="0"/>
                        <a:t>Use</a:t>
                      </a:r>
                      <a:r>
                        <a:rPr lang="en-US" sz="1100" baseline="0" dirty="0"/>
                        <a:t> PC Language in Documents (Emails, Handouts)</a:t>
                      </a:r>
                      <a:endParaRPr lang="en-US" sz="1100" dirty="0"/>
                    </a:p>
                  </a:txBody>
                  <a:tcPr marL="68580" marR="68580" marT="34290" marB="34290">
                    <a:solidFill>
                      <a:schemeClr val="bg1">
                        <a:lumMod val="95000"/>
                      </a:schemeClr>
                    </a:solidFill>
                  </a:tcPr>
                </a:tc>
                <a:tc>
                  <a:txBody>
                    <a:bodyPr/>
                    <a:lstStyle/>
                    <a:p>
                      <a:pPr algn="l"/>
                      <a:r>
                        <a:rPr lang="en-US" sz="1100" dirty="0"/>
                        <a:t>Provide Reminders </a:t>
                      </a:r>
                    </a:p>
                    <a:p>
                      <a:pPr algn="l"/>
                      <a:r>
                        <a:rPr lang="en-US" sz="1100" dirty="0"/>
                        <a:t>Before Meeting (Be Sensitive </a:t>
                      </a:r>
                      <a:r>
                        <a:rPr lang="en-US" sz="1100" baseline="0" dirty="0"/>
                        <a:t>to Acronyms Too)</a:t>
                      </a:r>
                      <a:endParaRPr lang="en-US" sz="1100" dirty="0"/>
                    </a:p>
                  </a:txBody>
                  <a:tcPr marL="68580" marR="68580" marT="34290" marB="34290">
                    <a:solidFill>
                      <a:schemeClr val="bg1">
                        <a:lumMod val="95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dirty="0"/>
                        <a:t>Be</a:t>
                      </a:r>
                      <a:r>
                        <a:rPr lang="en-US" sz="1100" baseline="0" dirty="0"/>
                        <a:t> Receptive and Aware of Language Used</a:t>
                      </a:r>
                      <a:endParaRPr lang="en-US" sz="1100" dirty="0"/>
                    </a:p>
                  </a:txBody>
                  <a:tcPr marL="68580" marR="68580" marT="34290" marB="34290">
                    <a:solidFill>
                      <a:schemeClr val="bg1">
                        <a:lumMod val="95000"/>
                      </a:schemeClr>
                    </a:solidFill>
                  </a:tcPr>
                </a:tc>
                <a:tc>
                  <a:txBody>
                    <a:bodyPr/>
                    <a:lstStyle/>
                    <a:p>
                      <a:pPr algn="l"/>
                      <a:r>
                        <a:rPr lang="en-US" sz="1100" dirty="0"/>
                        <a:t>Celebrate Use</a:t>
                      </a:r>
                      <a:r>
                        <a:rPr lang="en-US" sz="1100" baseline="0" dirty="0"/>
                        <a:t> of PC Language as Team</a:t>
                      </a:r>
                    </a:p>
                    <a:p>
                      <a:pPr algn="l"/>
                      <a:endParaRPr lang="en-US" sz="1100" dirty="0"/>
                    </a:p>
                  </a:txBody>
                  <a:tcPr marL="68580" marR="68580" marT="34290" marB="34290">
                    <a:solidFill>
                      <a:schemeClr val="bg1">
                        <a:lumMod val="95000"/>
                      </a:schemeClr>
                    </a:solidFill>
                  </a:tcPr>
                </a:tc>
                <a:extLst>
                  <a:ext uri="{0D108BD9-81ED-4DB2-BD59-A6C34878D82A}">
                    <a16:rowId xmlns:a16="http://schemas.microsoft.com/office/drawing/2014/main" val="10001"/>
                  </a:ext>
                </a:extLst>
              </a:tr>
              <a:tr h="1090694">
                <a:tc>
                  <a:txBody>
                    <a:bodyPr/>
                    <a:lstStyle/>
                    <a:p>
                      <a:pPr algn="ctr"/>
                      <a:endParaRPr lang="en-US" sz="1100" b="1" dirty="0"/>
                    </a:p>
                    <a:p>
                      <a:pPr algn="ctr"/>
                      <a:r>
                        <a:rPr lang="en-US" sz="1100" b="1" dirty="0"/>
                        <a:t>Show Your Respect for People</a:t>
                      </a:r>
                    </a:p>
                  </a:txBody>
                  <a:tcPr marL="68580" marR="68580" marT="34290" marB="34290">
                    <a:solidFill>
                      <a:schemeClr val="bg1">
                        <a:lumMod val="85000"/>
                      </a:schemeClr>
                    </a:solidFill>
                  </a:tcPr>
                </a:tc>
                <a:tc>
                  <a:txBody>
                    <a:bodyPr/>
                    <a:lstStyle/>
                    <a:p>
                      <a:pPr algn="l"/>
                      <a:endParaRPr lang="en-US" sz="1100" dirty="0"/>
                    </a:p>
                    <a:p>
                      <a:pPr algn="l"/>
                      <a:r>
                        <a:rPr lang="en-US" sz="1100" dirty="0"/>
                        <a:t>Use Active Listening</a:t>
                      </a:r>
                      <a:r>
                        <a:rPr lang="en-US" sz="1100" baseline="0" dirty="0"/>
                        <a:t> During Conversation</a:t>
                      </a:r>
                      <a:endParaRPr lang="en-US" sz="1100" dirty="0"/>
                    </a:p>
                  </a:txBody>
                  <a:tcPr marL="68580" marR="68580" marT="34290" marB="34290">
                    <a:solidFill>
                      <a:schemeClr val="bg1"/>
                    </a:solidFill>
                  </a:tcPr>
                </a:tc>
                <a:tc>
                  <a:txBody>
                    <a:bodyPr/>
                    <a:lstStyle/>
                    <a:p>
                      <a:pPr algn="l"/>
                      <a:endParaRPr lang="en-US" sz="1100" dirty="0"/>
                    </a:p>
                    <a:p>
                      <a:pPr algn="l"/>
                      <a:r>
                        <a:rPr lang="en-US" sz="1100" dirty="0"/>
                        <a:t>Attend Meetings</a:t>
                      </a:r>
                      <a:r>
                        <a:rPr lang="en-US" sz="1100" baseline="0" dirty="0"/>
                        <a:t> on Time</a:t>
                      </a:r>
                    </a:p>
                    <a:p>
                      <a:pPr algn="l"/>
                      <a:endParaRPr lang="en-US" sz="1100" baseline="0" dirty="0"/>
                    </a:p>
                    <a:p>
                      <a:pPr algn="l"/>
                      <a:r>
                        <a:rPr lang="en-US" sz="1100" baseline="0" dirty="0"/>
                        <a:t>Cell Phones to Vibrate</a:t>
                      </a:r>
                      <a:endParaRPr lang="en-US" sz="1100" dirty="0"/>
                    </a:p>
                  </a:txBody>
                  <a:tcPr marL="68580" marR="68580" marT="34290" marB="34290">
                    <a:solidFill>
                      <a:schemeClr val="bg1"/>
                    </a:solidFill>
                  </a:tcPr>
                </a:tc>
                <a:tc>
                  <a:txBody>
                    <a:bodyPr/>
                    <a:lstStyle/>
                    <a:p>
                      <a:pPr algn="l"/>
                      <a:r>
                        <a:rPr lang="en-US" sz="1100" dirty="0"/>
                        <a:t>Share Only Information Needed </a:t>
                      </a:r>
                    </a:p>
                    <a:p>
                      <a:pPr algn="l"/>
                      <a:endParaRPr lang="en-US" sz="1100" dirty="0"/>
                    </a:p>
                    <a:p>
                      <a:pPr algn="l"/>
                      <a:r>
                        <a:rPr lang="en-US" sz="1100" dirty="0"/>
                        <a:t>Provide Feedback to Others</a:t>
                      </a:r>
                    </a:p>
                  </a:txBody>
                  <a:tcPr marL="68580" marR="68580" marT="34290" marB="34290">
                    <a:solidFill>
                      <a:schemeClr val="bg1"/>
                    </a:solidFill>
                  </a:tcPr>
                </a:tc>
                <a:tc>
                  <a:txBody>
                    <a:bodyPr/>
                    <a:lstStyle/>
                    <a:p>
                      <a:pPr algn="l"/>
                      <a:r>
                        <a:rPr lang="en-US" sz="1100" dirty="0"/>
                        <a:t>Listen</a:t>
                      </a:r>
                      <a:r>
                        <a:rPr lang="en-US" sz="1100" baseline="0" dirty="0"/>
                        <a:t> to Others and Ask if Feedback is Invited</a:t>
                      </a:r>
                      <a:endParaRPr lang="en-US" sz="1100" dirty="0"/>
                    </a:p>
                  </a:txBody>
                  <a:tcPr marL="68580" marR="68580" marT="34290" marB="34290">
                    <a:solidFill>
                      <a:schemeClr val="bg1"/>
                    </a:solidFill>
                  </a:tcPr>
                </a:tc>
                <a:extLst>
                  <a:ext uri="{0D108BD9-81ED-4DB2-BD59-A6C34878D82A}">
                    <a16:rowId xmlns:a16="http://schemas.microsoft.com/office/drawing/2014/main" val="10002"/>
                  </a:ext>
                </a:extLst>
              </a:tr>
              <a:tr h="1090694">
                <a:tc>
                  <a:txBody>
                    <a:bodyPr/>
                    <a:lstStyle/>
                    <a:p>
                      <a:pPr algn="ctr"/>
                      <a:r>
                        <a:rPr lang="en-US" sz="1100" b="1" dirty="0"/>
                        <a:t>Demonstrate</a:t>
                      </a:r>
                    </a:p>
                    <a:p>
                      <a:pPr algn="ctr"/>
                      <a:r>
                        <a:rPr lang="en-US" sz="1100" b="1" dirty="0"/>
                        <a:t>Appreciation</a:t>
                      </a:r>
                      <a:r>
                        <a:rPr lang="en-US" sz="1100" b="1" baseline="0" dirty="0"/>
                        <a:t> of Culture</a:t>
                      </a:r>
                      <a:endParaRPr lang="en-US" sz="1100" b="1" dirty="0"/>
                    </a:p>
                  </a:txBody>
                  <a:tcPr marL="68580" marR="68580" marT="34290" marB="34290">
                    <a:solidFill>
                      <a:schemeClr val="bg1">
                        <a:lumMod val="85000"/>
                      </a:schemeClr>
                    </a:solidFill>
                  </a:tcPr>
                </a:tc>
                <a:tc>
                  <a:txBody>
                    <a:bodyPr/>
                    <a:lstStyle/>
                    <a:p>
                      <a:pPr algn="l"/>
                      <a:r>
                        <a:rPr lang="en-US" sz="1100" dirty="0"/>
                        <a:t>Review Plans and Discuss Role</a:t>
                      </a:r>
                      <a:r>
                        <a:rPr lang="en-US" sz="1100" baseline="0" dirty="0"/>
                        <a:t> and Identity &amp; Culture</a:t>
                      </a:r>
                      <a:endParaRPr lang="en-US" sz="1100" dirty="0"/>
                    </a:p>
                  </a:txBody>
                  <a:tcPr marL="68580" marR="68580" marT="34290" marB="34290">
                    <a:solidFill>
                      <a:schemeClr val="bg1">
                        <a:lumMod val="95000"/>
                      </a:schemeClr>
                    </a:solidFill>
                  </a:tcPr>
                </a:tc>
                <a:tc>
                  <a:txBody>
                    <a:bodyPr/>
                    <a:lstStyle/>
                    <a:p>
                      <a:pPr algn="l"/>
                      <a:r>
                        <a:rPr lang="en-US" sz="1100" dirty="0"/>
                        <a:t>Review Possible Cultural Bias and Assumptions</a:t>
                      </a:r>
                    </a:p>
                  </a:txBody>
                  <a:tcPr marL="68580" marR="68580" marT="34290" marB="34290">
                    <a:solidFill>
                      <a:schemeClr val="bg1">
                        <a:lumMod val="95000"/>
                      </a:schemeClr>
                    </a:solidFill>
                  </a:tcPr>
                </a:tc>
                <a:tc>
                  <a:txBody>
                    <a:bodyPr/>
                    <a:lstStyle/>
                    <a:p>
                      <a:pPr algn="l"/>
                      <a:r>
                        <a:rPr lang="en-US" sz="1100" dirty="0"/>
                        <a:t>Share Thoughts on the Role of Culture in Person’s Life</a:t>
                      </a:r>
                    </a:p>
                  </a:txBody>
                  <a:tcPr marL="68580" marR="68580" marT="34290" marB="34290">
                    <a:solidFill>
                      <a:schemeClr val="bg1">
                        <a:lumMod val="95000"/>
                      </a:schemeClr>
                    </a:solidFill>
                  </a:tcPr>
                </a:tc>
                <a:tc>
                  <a:txBody>
                    <a:bodyPr/>
                    <a:lstStyle/>
                    <a:p>
                      <a:pPr algn="l"/>
                      <a:r>
                        <a:rPr lang="en-US" sz="1100" dirty="0"/>
                        <a:t>Discuss How Culture Can be Incorporated Into Plan</a:t>
                      </a:r>
                    </a:p>
                    <a:p>
                      <a:pPr algn="l"/>
                      <a:endParaRPr lang="en-US" sz="1100" dirty="0"/>
                    </a:p>
                  </a:txBody>
                  <a:tcPr marL="68580" marR="68580" marT="34290" marB="34290">
                    <a:solidFill>
                      <a:schemeClr val="bg1">
                        <a:lumMod val="95000"/>
                      </a:scheme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9751510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ctr"/>
            <a:r>
              <a:rPr lang="en-US" b="1" dirty="0">
                <a:solidFill>
                  <a:schemeClr val="tx2"/>
                </a:solidFill>
                <a:latin typeface="Open Sans" panose="020B0606030504020204" pitchFamily="34" charset="0"/>
                <a:ea typeface="Open Sans" panose="020B0606030504020204" pitchFamily="34" charset="0"/>
                <a:cs typeface="Open Sans" panose="020B0606030504020204" pitchFamily="34" charset="0"/>
              </a:rPr>
              <a:t>”The Matrix” </a:t>
            </a:r>
            <a:r>
              <a:rPr lang="mr-IN" b="1" dirty="0">
                <a:solidFill>
                  <a:schemeClr val="tx2"/>
                </a:solidFill>
                <a:latin typeface="Open Sans" panose="020B0606030504020204" pitchFamily="34" charset="0"/>
                <a:ea typeface="Open Sans" panose="020B0606030504020204" pitchFamily="34" charset="0"/>
              </a:rPr>
              <a:t>–</a:t>
            </a:r>
            <a:r>
              <a:rPr lang="en-US" b="1" dirty="0">
                <a:solidFill>
                  <a:schemeClr val="tx2"/>
                </a:solidFill>
                <a:latin typeface="Open Sans" panose="020B0606030504020204" pitchFamily="34" charset="0"/>
                <a:ea typeface="Open Sans" panose="020B0606030504020204" pitchFamily="34" charset="0"/>
                <a:cs typeface="Open Sans" panose="020B0606030504020204" pitchFamily="34" charset="0"/>
              </a:rPr>
              <a:t> A tool for building positive social interactions.</a:t>
            </a:r>
          </a:p>
        </p:txBody>
      </p:sp>
      <p:graphicFrame>
        <p:nvGraphicFramePr>
          <p:cNvPr id="4" name="Content Placeholder 3" descr="A blank matrix template is shown. Settings are along the top row and person centered values are in the first column. Positive behavioral definitions of the values for each setting are in the boxes."/>
          <p:cNvGraphicFramePr>
            <a:graphicFrameLocks noGrp="1"/>
          </p:cNvGraphicFramePr>
          <p:nvPr>
            <p:ph idx="1"/>
          </p:nvPr>
        </p:nvGraphicFramePr>
        <p:xfrm>
          <a:off x="1096963" y="1846263"/>
          <a:ext cx="10058397" cy="4353502"/>
        </p:xfrm>
        <a:graphic>
          <a:graphicData uri="http://schemas.openxmlformats.org/drawingml/2006/table">
            <a:tbl>
              <a:tblPr firstRow="1" bandRow="1">
                <a:tableStyleId>{D7AC3CCA-C797-4891-BE02-D94E43425B78}</a:tableStyleId>
              </a:tblPr>
              <a:tblGrid>
                <a:gridCol w="2075833">
                  <a:extLst>
                    <a:ext uri="{9D8B030D-6E8A-4147-A177-3AD203B41FA5}">
                      <a16:colId xmlns:a16="http://schemas.microsoft.com/office/drawing/2014/main" val="20000"/>
                    </a:ext>
                  </a:extLst>
                </a:gridCol>
                <a:gridCol w="1947526">
                  <a:extLst>
                    <a:ext uri="{9D8B030D-6E8A-4147-A177-3AD203B41FA5}">
                      <a16:colId xmlns:a16="http://schemas.microsoft.com/office/drawing/2014/main" val="20001"/>
                    </a:ext>
                  </a:extLst>
                </a:gridCol>
                <a:gridCol w="2130244">
                  <a:extLst>
                    <a:ext uri="{9D8B030D-6E8A-4147-A177-3AD203B41FA5}">
                      <a16:colId xmlns:a16="http://schemas.microsoft.com/office/drawing/2014/main" val="20002"/>
                    </a:ext>
                  </a:extLst>
                </a:gridCol>
                <a:gridCol w="1893114">
                  <a:extLst>
                    <a:ext uri="{9D8B030D-6E8A-4147-A177-3AD203B41FA5}">
                      <a16:colId xmlns:a16="http://schemas.microsoft.com/office/drawing/2014/main" val="20003"/>
                    </a:ext>
                  </a:extLst>
                </a:gridCol>
                <a:gridCol w="2011680">
                  <a:extLst>
                    <a:ext uri="{9D8B030D-6E8A-4147-A177-3AD203B41FA5}">
                      <a16:colId xmlns:a16="http://schemas.microsoft.com/office/drawing/2014/main" val="20004"/>
                    </a:ext>
                  </a:extLst>
                </a:gridCol>
              </a:tblGrid>
              <a:tr h="1025390">
                <a:tc>
                  <a:txBody>
                    <a:bodyPr/>
                    <a:lstStyle/>
                    <a:p>
                      <a:pPr algn="ctr"/>
                      <a:endParaRPr lang="en-US" dirty="0"/>
                    </a:p>
                    <a:p>
                      <a:pPr algn="ctr"/>
                      <a:r>
                        <a:rPr lang="en-US" dirty="0"/>
                        <a:t>Person-centered Values</a:t>
                      </a:r>
                      <a:r>
                        <a:rPr lang="en-US" baseline="0" dirty="0"/>
                        <a:t> </a:t>
                      </a:r>
                      <a:endParaRPr lang="en-US" dirty="0">
                        <a:solidFill>
                          <a:schemeClr val="tx1"/>
                        </a:solidFill>
                      </a:endParaRPr>
                    </a:p>
                  </a:txBody>
                  <a:tcPr marL="95416" marR="95416">
                    <a:solidFill>
                      <a:schemeClr val="bg1">
                        <a:lumMod val="85000"/>
                      </a:schemeClr>
                    </a:solidFill>
                  </a:tcPr>
                </a:tc>
                <a:tc>
                  <a:txBody>
                    <a:bodyPr/>
                    <a:lstStyle/>
                    <a:p>
                      <a:pPr algn="ctr"/>
                      <a:endParaRPr lang="en-US" dirty="0"/>
                    </a:p>
                    <a:p>
                      <a:pPr algn="ctr"/>
                      <a:r>
                        <a:rPr lang="en-US" dirty="0"/>
                        <a:t>Setting 1</a:t>
                      </a:r>
                      <a:endParaRPr lang="en-US" dirty="0">
                        <a:solidFill>
                          <a:schemeClr val="tx1"/>
                        </a:solidFill>
                      </a:endParaRPr>
                    </a:p>
                  </a:txBody>
                  <a:tcPr marL="95416" marR="95416">
                    <a:solidFill>
                      <a:schemeClr val="bg1">
                        <a:lumMod val="85000"/>
                      </a:schemeClr>
                    </a:solidFill>
                  </a:tcPr>
                </a:tc>
                <a:tc>
                  <a:txBody>
                    <a:bodyPr/>
                    <a:lstStyle/>
                    <a:p>
                      <a:pPr algn="ctr"/>
                      <a:r>
                        <a:rPr lang="en-US" dirty="0"/>
                        <a:t>Setting 2</a:t>
                      </a:r>
                      <a:endParaRPr lang="en-US" dirty="0">
                        <a:solidFill>
                          <a:schemeClr val="tx1"/>
                        </a:solidFill>
                      </a:endParaRPr>
                    </a:p>
                  </a:txBody>
                  <a:tcPr marL="95416" marR="95416">
                    <a:solidFill>
                      <a:schemeClr val="bg1">
                        <a:lumMod val="85000"/>
                      </a:schemeClr>
                    </a:solidFill>
                  </a:tcPr>
                </a:tc>
                <a:tc>
                  <a:txBody>
                    <a:bodyPr/>
                    <a:lstStyle/>
                    <a:p>
                      <a:pPr algn="ctr"/>
                      <a:r>
                        <a:rPr lang="en-US" dirty="0"/>
                        <a:t>Setting 3</a:t>
                      </a:r>
                      <a:endParaRPr lang="en-US" dirty="0">
                        <a:solidFill>
                          <a:schemeClr val="tx1"/>
                        </a:solidFill>
                      </a:endParaRPr>
                    </a:p>
                  </a:txBody>
                  <a:tcPr marL="95416" marR="95416">
                    <a:solidFill>
                      <a:schemeClr val="bg1">
                        <a:lumMod val="85000"/>
                      </a:schemeClr>
                    </a:solidFill>
                  </a:tcPr>
                </a:tc>
                <a:tc>
                  <a:txBody>
                    <a:bodyPr/>
                    <a:lstStyle/>
                    <a:p>
                      <a:pPr algn="ctr"/>
                      <a:r>
                        <a:rPr lang="en-US" dirty="0"/>
                        <a:t>Setting 4</a:t>
                      </a:r>
                      <a:endParaRPr lang="en-US" dirty="0">
                        <a:solidFill>
                          <a:schemeClr val="tx1"/>
                        </a:solidFill>
                      </a:endParaRPr>
                    </a:p>
                  </a:txBody>
                  <a:tcPr marL="95416" marR="95416">
                    <a:solidFill>
                      <a:schemeClr val="bg1">
                        <a:lumMod val="85000"/>
                      </a:schemeClr>
                    </a:solidFill>
                  </a:tcPr>
                </a:tc>
                <a:extLst>
                  <a:ext uri="{0D108BD9-81ED-4DB2-BD59-A6C34878D82A}">
                    <a16:rowId xmlns:a16="http://schemas.microsoft.com/office/drawing/2014/main" val="10000"/>
                  </a:ext>
                </a:extLst>
              </a:tr>
              <a:tr h="1043640">
                <a:tc>
                  <a:txBody>
                    <a:bodyPr/>
                    <a:lstStyle/>
                    <a:p>
                      <a:pPr algn="ctr"/>
                      <a:endParaRPr lang="en-US" b="1" dirty="0"/>
                    </a:p>
                    <a:p>
                      <a:pPr algn="ctr"/>
                      <a:r>
                        <a:rPr lang="en-US" b="1" dirty="0"/>
                        <a:t>Value 1</a:t>
                      </a:r>
                      <a:endParaRPr lang="en-US" b="1" baseline="0" dirty="0"/>
                    </a:p>
                  </a:txBody>
                  <a:tcPr marL="95416" marR="95416">
                    <a:solidFill>
                      <a:schemeClr val="bg1">
                        <a:lumMod val="85000"/>
                      </a:schemeClr>
                    </a:solidFill>
                  </a:tcPr>
                </a:tc>
                <a:tc>
                  <a:txBody>
                    <a:bodyPr/>
                    <a:lstStyle/>
                    <a:p>
                      <a:pPr algn="l"/>
                      <a:endParaRPr lang="en-US" dirty="0"/>
                    </a:p>
                  </a:txBody>
                  <a:tcPr marL="95416" marR="95416">
                    <a:solidFill>
                      <a:schemeClr val="bg1">
                        <a:lumMod val="95000"/>
                      </a:schemeClr>
                    </a:solidFill>
                  </a:tcPr>
                </a:tc>
                <a:tc>
                  <a:txBody>
                    <a:bodyPr/>
                    <a:lstStyle/>
                    <a:p>
                      <a:pPr algn="l"/>
                      <a:endParaRPr lang="en-US" dirty="0"/>
                    </a:p>
                  </a:txBody>
                  <a:tcPr marL="95416" marR="95416">
                    <a:solidFill>
                      <a:schemeClr val="bg1">
                        <a:lumMod val="95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txBody>
                  <a:tcPr marL="95416" marR="95416">
                    <a:solidFill>
                      <a:schemeClr val="bg1">
                        <a:lumMod val="95000"/>
                      </a:schemeClr>
                    </a:solidFill>
                  </a:tcPr>
                </a:tc>
                <a:tc>
                  <a:txBody>
                    <a:bodyPr/>
                    <a:lstStyle/>
                    <a:p>
                      <a:pPr algn="l"/>
                      <a:endParaRPr lang="en-US" dirty="0"/>
                    </a:p>
                  </a:txBody>
                  <a:tcPr marL="95416" marR="95416">
                    <a:solidFill>
                      <a:schemeClr val="bg1">
                        <a:lumMod val="95000"/>
                      </a:schemeClr>
                    </a:solidFill>
                  </a:tcPr>
                </a:tc>
                <a:extLst>
                  <a:ext uri="{0D108BD9-81ED-4DB2-BD59-A6C34878D82A}">
                    <a16:rowId xmlns:a16="http://schemas.microsoft.com/office/drawing/2014/main" val="10001"/>
                  </a:ext>
                </a:extLst>
              </a:tr>
              <a:tr h="1259082">
                <a:tc>
                  <a:txBody>
                    <a:bodyPr/>
                    <a:lstStyle/>
                    <a:p>
                      <a:pPr algn="ctr"/>
                      <a:endParaRPr lang="en-US" b="1" dirty="0"/>
                    </a:p>
                    <a:p>
                      <a:pPr algn="ctr"/>
                      <a:r>
                        <a:rPr lang="en-US" b="1" dirty="0"/>
                        <a:t>Value 2</a:t>
                      </a:r>
                    </a:p>
                  </a:txBody>
                  <a:tcPr marL="95416" marR="95416">
                    <a:solidFill>
                      <a:schemeClr val="bg1">
                        <a:lumMod val="85000"/>
                      </a:schemeClr>
                    </a:solidFill>
                  </a:tcPr>
                </a:tc>
                <a:tc>
                  <a:txBody>
                    <a:bodyPr/>
                    <a:lstStyle/>
                    <a:p>
                      <a:pPr algn="l"/>
                      <a:endParaRPr lang="en-US" dirty="0"/>
                    </a:p>
                  </a:txBody>
                  <a:tcPr marL="95416" marR="95416">
                    <a:solidFill>
                      <a:schemeClr val="bg1"/>
                    </a:solidFill>
                  </a:tcPr>
                </a:tc>
                <a:tc>
                  <a:txBody>
                    <a:bodyPr/>
                    <a:lstStyle/>
                    <a:p>
                      <a:pPr algn="l"/>
                      <a:endParaRPr lang="en-US" dirty="0"/>
                    </a:p>
                  </a:txBody>
                  <a:tcPr marL="95416" marR="95416">
                    <a:solidFill>
                      <a:schemeClr val="bg1"/>
                    </a:solidFill>
                  </a:tcPr>
                </a:tc>
                <a:tc>
                  <a:txBody>
                    <a:bodyPr/>
                    <a:lstStyle/>
                    <a:p>
                      <a:pPr algn="l"/>
                      <a:endParaRPr lang="en-US" dirty="0"/>
                    </a:p>
                  </a:txBody>
                  <a:tcPr marL="95416" marR="95416">
                    <a:solidFill>
                      <a:schemeClr val="bg1"/>
                    </a:solidFill>
                  </a:tcPr>
                </a:tc>
                <a:tc>
                  <a:txBody>
                    <a:bodyPr/>
                    <a:lstStyle/>
                    <a:p>
                      <a:pPr algn="l"/>
                      <a:endParaRPr lang="en-US" dirty="0"/>
                    </a:p>
                  </a:txBody>
                  <a:tcPr marL="95416" marR="95416">
                    <a:solidFill>
                      <a:schemeClr val="bg1"/>
                    </a:solidFill>
                  </a:tcPr>
                </a:tc>
                <a:extLst>
                  <a:ext uri="{0D108BD9-81ED-4DB2-BD59-A6C34878D82A}">
                    <a16:rowId xmlns:a16="http://schemas.microsoft.com/office/drawing/2014/main" val="10002"/>
                  </a:ext>
                </a:extLst>
              </a:tr>
              <a:tr h="1025390">
                <a:tc>
                  <a:txBody>
                    <a:bodyPr/>
                    <a:lstStyle/>
                    <a:p>
                      <a:pPr algn="ctr"/>
                      <a:r>
                        <a:rPr lang="en-US" b="1" dirty="0"/>
                        <a:t>Value 3</a:t>
                      </a:r>
                    </a:p>
                  </a:txBody>
                  <a:tcPr marL="95416" marR="95416">
                    <a:solidFill>
                      <a:schemeClr val="bg1">
                        <a:lumMod val="85000"/>
                      </a:schemeClr>
                    </a:solidFill>
                  </a:tcPr>
                </a:tc>
                <a:tc>
                  <a:txBody>
                    <a:bodyPr/>
                    <a:lstStyle/>
                    <a:p>
                      <a:pPr algn="l"/>
                      <a:endParaRPr lang="en-US" dirty="0"/>
                    </a:p>
                  </a:txBody>
                  <a:tcPr marL="95416" marR="95416">
                    <a:solidFill>
                      <a:schemeClr val="bg1">
                        <a:lumMod val="95000"/>
                      </a:schemeClr>
                    </a:solidFill>
                  </a:tcPr>
                </a:tc>
                <a:tc>
                  <a:txBody>
                    <a:bodyPr/>
                    <a:lstStyle/>
                    <a:p>
                      <a:pPr algn="l"/>
                      <a:endParaRPr lang="en-US" dirty="0"/>
                    </a:p>
                  </a:txBody>
                  <a:tcPr marL="95416" marR="95416">
                    <a:solidFill>
                      <a:schemeClr val="bg1">
                        <a:lumMod val="95000"/>
                      </a:schemeClr>
                    </a:solidFill>
                  </a:tcPr>
                </a:tc>
                <a:tc>
                  <a:txBody>
                    <a:bodyPr/>
                    <a:lstStyle/>
                    <a:p>
                      <a:pPr algn="l"/>
                      <a:endParaRPr lang="en-US" dirty="0"/>
                    </a:p>
                  </a:txBody>
                  <a:tcPr marL="95416" marR="95416">
                    <a:solidFill>
                      <a:schemeClr val="bg1">
                        <a:lumMod val="95000"/>
                      </a:schemeClr>
                    </a:solidFill>
                  </a:tcPr>
                </a:tc>
                <a:tc>
                  <a:txBody>
                    <a:bodyPr/>
                    <a:lstStyle/>
                    <a:p>
                      <a:pPr algn="l"/>
                      <a:endParaRPr lang="en-US" dirty="0"/>
                    </a:p>
                  </a:txBody>
                  <a:tcPr marL="95416" marR="95416">
                    <a:solidFill>
                      <a:schemeClr val="bg1">
                        <a:lumMod val="95000"/>
                      </a:schemeClr>
                    </a:solidFill>
                  </a:tcPr>
                </a:tc>
                <a:extLst>
                  <a:ext uri="{0D108BD9-81ED-4DB2-BD59-A6C34878D82A}">
                    <a16:rowId xmlns:a16="http://schemas.microsoft.com/office/drawing/2014/main" val="10003"/>
                  </a:ext>
                </a:extLst>
              </a:tr>
            </a:tbl>
          </a:graphicData>
        </a:graphic>
      </p:graphicFrame>
      <p:sp>
        <p:nvSpPr>
          <p:cNvPr id="2" name="Rectangle 1" descr="Positive behavioral definitions of the values for each setting.">
            <a:extLst>
              <a:ext uri="{FF2B5EF4-FFF2-40B4-BE49-F238E27FC236}">
                <a16:creationId xmlns:a16="http://schemas.microsoft.com/office/drawing/2014/main" id="{00C1A0FF-831C-44F6-ABA1-C9520DAB1090}"/>
              </a:ext>
            </a:extLst>
          </p:cNvPr>
          <p:cNvSpPr/>
          <p:nvPr/>
        </p:nvSpPr>
        <p:spPr>
          <a:xfrm>
            <a:off x="4085617" y="3268494"/>
            <a:ext cx="5758774" cy="2276272"/>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t>Positive behavioral definitions of the values for each setting</a:t>
            </a:r>
          </a:p>
          <a:p>
            <a:pPr algn="ctr"/>
            <a:endParaRPr lang="en-US" b="1" dirty="0"/>
          </a:p>
        </p:txBody>
      </p:sp>
    </p:spTree>
    <p:extLst>
      <p:ext uri="{BB962C8B-B14F-4D97-AF65-F5344CB8AC3E}">
        <p14:creationId xmlns:p14="http://schemas.microsoft.com/office/powerpoint/2010/main" val="1269329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solidFill>
                  <a:schemeClr val="tx2"/>
                </a:solidFill>
                <a:latin typeface="Open Sans" panose="020B0606030504020204" pitchFamily="34" charset="0"/>
                <a:ea typeface="Open Sans" panose="020B0606030504020204" pitchFamily="34" charset="0"/>
                <a:cs typeface="Open Sans" panose="020B0606030504020204" pitchFamily="34" charset="0"/>
              </a:rPr>
              <a:t>Matrix Development</a:t>
            </a:r>
          </a:p>
        </p:txBody>
      </p:sp>
      <p:sp>
        <p:nvSpPr>
          <p:cNvPr id="3" name="Content Placeholder 2"/>
          <p:cNvSpPr>
            <a:spLocks noGrp="1"/>
          </p:cNvSpPr>
          <p:nvPr>
            <p:ph idx="1"/>
          </p:nvPr>
        </p:nvSpPr>
        <p:spPr/>
        <p:txBody>
          <a:bodyPr>
            <a:normAutofit fontScale="92500" lnSpcReduction="10000"/>
          </a:bodyPr>
          <a:lstStyle/>
          <a:p>
            <a:pPr marL="0" indent="0">
              <a:buNone/>
            </a:pPr>
            <a:r>
              <a:rPr lang="en-US" dirty="0"/>
              <a:t>Everyone Works Together to:</a:t>
            </a:r>
          </a:p>
          <a:p>
            <a:pPr marL="0" indent="0">
              <a:buNone/>
            </a:pPr>
            <a:endParaRPr lang="en-US" dirty="0"/>
          </a:p>
          <a:p>
            <a:r>
              <a:rPr lang="en-US" b="1" i="1" dirty="0"/>
              <a:t>Include stakeholders </a:t>
            </a:r>
            <a:r>
              <a:rPr lang="en-US" dirty="0"/>
              <a:t>People being supported, team members across all levels, other relevant stakeholders should be included in the development and implementation of the matrix</a:t>
            </a:r>
            <a:endParaRPr lang="en-US" b="1" i="1" dirty="0"/>
          </a:p>
          <a:p>
            <a:r>
              <a:rPr lang="en-US" b="1" i="1" dirty="0"/>
              <a:t>List</a:t>
            </a:r>
            <a:r>
              <a:rPr lang="en-US" dirty="0"/>
              <a:t> Key Person-Centered Values: </a:t>
            </a:r>
            <a:r>
              <a:rPr lang="en-US" b="1" i="1" dirty="0"/>
              <a:t>e.g., Respect, Connection</a:t>
            </a:r>
          </a:p>
          <a:p>
            <a:r>
              <a:rPr lang="en-US" b="1" i="1" dirty="0"/>
              <a:t>Identify</a:t>
            </a:r>
            <a:r>
              <a:rPr lang="en-US" dirty="0"/>
              <a:t> settings or shared activities to focus on</a:t>
            </a:r>
          </a:p>
          <a:p>
            <a:r>
              <a:rPr lang="en-US" b="1" i="1" dirty="0"/>
              <a:t>Identify </a:t>
            </a:r>
            <a:r>
              <a:rPr lang="en-US" dirty="0"/>
              <a:t>the positive social behaviors that reflect these values</a:t>
            </a:r>
          </a:p>
          <a:p>
            <a:r>
              <a:rPr lang="en-US" b="1" i="1" dirty="0"/>
              <a:t>Create</a:t>
            </a:r>
            <a:r>
              <a:rPr lang="en-US" dirty="0"/>
              <a:t> a plan for increasing social interactions </a:t>
            </a:r>
          </a:p>
          <a:p>
            <a:r>
              <a:rPr lang="en-US" b="1" i="1" dirty="0"/>
              <a:t>Support</a:t>
            </a:r>
            <a:r>
              <a:rPr lang="en-US" dirty="0"/>
              <a:t> and recognize each other, help encourage and prompt</a:t>
            </a:r>
          </a:p>
          <a:p>
            <a:r>
              <a:rPr lang="en-US" b="1" i="1" dirty="0"/>
              <a:t>Celebrate</a:t>
            </a:r>
            <a:r>
              <a:rPr lang="en-US" dirty="0"/>
              <a:t> </a:t>
            </a:r>
            <a:r>
              <a:rPr lang="en-US" b="1" i="1" dirty="0"/>
              <a:t>Success</a:t>
            </a:r>
          </a:p>
        </p:txBody>
      </p:sp>
    </p:spTree>
    <p:extLst>
      <p:ext uri="{BB962C8B-B14F-4D97-AF65-F5344CB8AC3E}">
        <p14:creationId xmlns:p14="http://schemas.microsoft.com/office/powerpoint/2010/main" val="11620517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881C6-603E-E8D6-DD78-ABA139CDA322}"/>
              </a:ext>
            </a:extLst>
          </p:cNvPr>
          <p:cNvSpPr>
            <a:spLocks noGrp="1"/>
          </p:cNvSpPr>
          <p:nvPr>
            <p:ph type="title" idx="4294967295"/>
          </p:nvPr>
        </p:nvSpPr>
        <p:spPr>
          <a:xfrm>
            <a:off x="914400" y="-1143000"/>
            <a:ext cx="10363200" cy="1143000"/>
          </a:xfrm>
        </p:spPr>
        <p:txBody>
          <a:bodyPr spcFirstLastPara="1" wrap="square" lIns="68575" tIns="34275" rIns="68575" bIns="34275" anchor="b" anchorCtr="0">
            <a:noAutofit/>
          </a:bodyPr>
          <a:lstStyle/>
          <a:p>
            <a:r>
              <a:rPr lang="en-US" dirty="0"/>
              <a:t>Example Matrix Grid</a:t>
            </a:r>
          </a:p>
        </p:txBody>
      </p:sp>
      <p:graphicFrame>
        <p:nvGraphicFramePr>
          <p:cNvPr id="6" name="Table 5" descr="Filled out example of a matrix."/>
          <p:cNvGraphicFramePr>
            <a:graphicFrameLocks noGrp="1"/>
          </p:cNvGraphicFramePr>
          <p:nvPr>
            <p:extLst>
              <p:ext uri="{D42A27DB-BD31-4B8C-83A1-F6EECF244321}">
                <p14:modId xmlns:p14="http://schemas.microsoft.com/office/powerpoint/2010/main" val="1914764083"/>
              </p:ext>
            </p:extLst>
          </p:nvPr>
        </p:nvGraphicFramePr>
        <p:xfrm>
          <a:off x="155643" y="348343"/>
          <a:ext cx="11867743" cy="6030687"/>
        </p:xfrm>
        <a:graphic>
          <a:graphicData uri="http://schemas.openxmlformats.org/drawingml/2006/table">
            <a:tbl>
              <a:tblPr firstRow="1" firstCol="1">
                <a:tableStyleId>{5C22544A-7EE6-4342-B048-85BDC9FD1C3A}</a:tableStyleId>
              </a:tblPr>
              <a:tblGrid>
                <a:gridCol w="1465546">
                  <a:extLst>
                    <a:ext uri="{9D8B030D-6E8A-4147-A177-3AD203B41FA5}">
                      <a16:colId xmlns:a16="http://schemas.microsoft.com/office/drawing/2014/main" val="20000"/>
                    </a:ext>
                  </a:extLst>
                </a:gridCol>
                <a:gridCol w="1879723">
                  <a:extLst>
                    <a:ext uri="{9D8B030D-6E8A-4147-A177-3AD203B41FA5}">
                      <a16:colId xmlns:a16="http://schemas.microsoft.com/office/drawing/2014/main" val="20001"/>
                    </a:ext>
                  </a:extLst>
                </a:gridCol>
                <a:gridCol w="1647066">
                  <a:extLst>
                    <a:ext uri="{9D8B030D-6E8A-4147-A177-3AD203B41FA5}">
                      <a16:colId xmlns:a16="http://schemas.microsoft.com/office/drawing/2014/main" val="20002"/>
                    </a:ext>
                  </a:extLst>
                </a:gridCol>
                <a:gridCol w="1718852">
                  <a:extLst>
                    <a:ext uri="{9D8B030D-6E8A-4147-A177-3AD203B41FA5}">
                      <a16:colId xmlns:a16="http://schemas.microsoft.com/office/drawing/2014/main" val="20003"/>
                    </a:ext>
                  </a:extLst>
                </a:gridCol>
                <a:gridCol w="1718852">
                  <a:extLst>
                    <a:ext uri="{9D8B030D-6E8A-4147-A177-3AD203B41FA5}">
                      <a16:colId xmlns:a16="http://schemas.microsoft.com/office/drawing/2014/main" val="20004"/>
                    </a:ext>
                  </a:extLst>
                </a:gridCol>
                <a:gridCol w="1718852">
                  <a:extLst>
                    <a:ext uri="{9D8B030D-6E8A-4147-A177-3AD203B41FA5}">
                      <a16:colId xmlns:a16="http://schemas.microsoft.com/office/drawing/2014/main" val="20005"/>
                    </a:ext>
                  </a:extLst>
                </a:gridCol>
                <a:gridCol w="1718852">
                  <a:extLst>
                    <a:ext uri="{9D8B030D-6E8A-4147-A177-3AD203B41FA5}">
                      <a16:colId xmlns:a16="http://schemas.microsoft.com/office/drawing/2014/main" val="20006"/>
                    </a:ext>
                  </a:extLst>
                </a:gridCol>
              </a:tblGrid>
              <a:tr h="400142">
                <a:tc>
                  <a:txBody>
                    <a:bodyPr/>
                    <a:lstStyle/>
                    <a:p>
                      <a:pPr algn="l" fontAlgn="ctr"/>
                      <a:r>
                        <a:rPr lang="sk-SK" sz="700" u="none" strike="noStrike" dirty="0">
                          <a:effectLst/>
                        </a:rPr>
                        <a:t> </a:t>
                      </a:r>
                      <a:endParaRPr lang="sk-SK" sz="700" b="1" i="0" u="none" strike="noStrike" dirty="0">
                        <a:solidFill>
                          <a:srgbClr val="000000"/>
                        </a:solidFill>
                        <a:effectLst/>
                        <a:latin typeface="Tahoma" charset="0"/>
                      </a:endParaRPr>
                    </a:p>
                  </a:txBody>
                  <a:tcPr marL="6208" marR="6208" marT="6208" marB="0" vert="wordArtVert" anchor="ct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sk-SK" sz="500" u="none" strike="noStrike" dirty="0">
                          <a:effectLst/>
                        </a:rPr>
                        <a:t> </a:t>
                      </a:r>
                      <a:r>
                        <a:rPr lang="sk-SK" sz="1400" b="1" u="none" strike="noStrike" dirty="0" err="1">
                          <a:effectLst/>
                        </a:rPr>
                        <a:t>Times</a:t>
                      </a:r>
                      <a:r>
                        <a:rPr lang="sk-SK" sz="1400" b="1" u="none" strike="noStrike" dirty="0">
                          <a:effectLst/>
                        </a:rPr>
                        <a:t> of </a:t>
                      </a:r>
                      <a:r>
                        <a:rPr lang="sk-SK" sz="1400" b="1" u="none" strike="noStrike" dirty="0" err="1">
                          <a:effectLst/>
                        </a:rPr>
                        <a:t>Day</a:t>
                      </a:r>
                      <a:endParaRPr lang="sk-SK" sz="1400" b="1" i="0" u="none" strike="noStrike" dirty="0">
                        <a:solidFill>
                          <a:srgbClr val="000000"/>
                        </a:solidFill>
                        <a:effectLst/>
                        <a:latin typeface="Tahoma" charset="0"/>
                      </a:endParaRPr>
                    </a:p>
                    <a:p>
                      <a:pPr algn="l" fontAlgn="b"/>
                      <a:endParaRPr lang="sk-SK" sz="500" b="0" i="0" u="none" strike="noStrike" dirty="0">
                        <a:solidFill>
                          <a:srgbClr val="000000"/>
                        </a:solidFill>
                        <a:effectLst/>
                        <a:latin typeface="Tahoma" charset="0"/>
                      </a:endParaRPr>
                    </a:p>
                  </a:txBody>
                  <a:tcPr marL="6208" marR="6208" marT="6208" marB="0" anchor="b"/>
                </a:tc>
                <a:tc>
                  <a:txBody>
                    <a:bodyPr/>
                    <a:lstStyle/>
                    <a:p>
                      <a:pPr algn="ctr" fontAlgn="ctr"/>
                      <a:r>
                        <a:rPr lang="en-US" sz="1200" b="1" u="none" strike="noStrike" dirty="0">
                          <a:effectLst/>
                        </a:rPr>
                        <a:t>Free Time</a:t>
                      </a:r>
                      <a:endParaRPr lang="en-US" sz="1200" b="1" i="0" u="none" strike="noStrike" dirty="0">
                        <a:solidFill>
                          <a:srgbClr val="000000"/>
                        </a:solidFill>
                        <a:effectLst/>
                        <a:latin typeface="Tahoma" charset="0"/>
                      </a:endParaRPr>
                    </a:p>
                  </a:txBody>
                  <a:tcPr marL="6208" marR="6208" marT="6208" marB="0" anchor="ctr"/>
                </a:tc>
                <a:tc>
                  <a:txBody>
                    <a:bodyPr/>
                    <a:lstStyle/>
                    <a:p>
                      <a:pPr algn="ctr" fontAlgn="ctr"/>
                      <a:r>
                        <a:rPr lang="en-US" sz="1200" b="1" u="none" strike="noStrike" dirty="0">
                          <a:effectLst/>
                        </a:rPr>
                        <a:t>Cleaning Up</a:t>
                      </a:r>
                      <a:endParaRPr lang="en-US" sz="1200" b="1" i="0" u="none" strike="noStrike" dirty="0">
                        <a:solidFill>
                          <a:srgbClr val="000000"/>
                        </a:solidFill>
                        <a:effectLst/>
                        <a:latin typeface="Tahoma" charset="0"/>
                      </a:endParaRPr>
                    </a:p>
                  </a:txBody>
                  <a:tcPr marL="6208" marR="6208" marT="6208" marB="0" anchor="ctr"/>
                </a:tc>
                <a:tc>
                  <a:txBody>
                    <a:bodyPr/>
                    <a:lstStyle/>
                    <a:p>
                      <a:pPr algn="ctr" fontAlgn="ctr"/>
                      <a:r>
                        <a:rPr lang="en-US" sz="1200" b="1" u="none" strike="noStrike" dirty="0">
                          <a:effectLst/>
                        </a:rPr>
                        <a:t>Lunch Time</a:t>
                      </a:r>
                      <a:endParaRPr lang="en-US" sz="1200" b="1" i="0" u="none" strike="noStrike" dirty="0">
                        <a:solidFill>
                          <a:srgbClr val="000000"/>
                        </a:solidFill>
                        <a:effectLst/>
                        <a:latin typeface="Tahoma" charset="0"/>
                      </a:endParaRPr>
                    </a:p>
                  </a:txBody>
                  <a:tcPr marL="6208" marR="6208" marT="6208" marB="0" anchor="ctr"/>
                </a:tc>
                <a:tc>
                  <a:txBody>
                    <a:bodyPr/>
                    <a:lstStyle/>
                    <a:p>
                      <a:pPr algn="ctr" fontAlgn="ctr"/>
                      <a:r>
                        <a:rPr lang="en-US" sz="1200" b="1" u="none" strike="noStrike" dirty="0">
                          <a:effectLst/>
                        </a:rPr>
                        <a:t>Fundraising</a:t>
                      </a:r>
                      <a:endParaRPr lang="en-US" sz="1200" b="1" i="0" u="none" strike="noStrike" dirty="0">
                        <a:solidFill>
                          <a:srgbClr val="000000"/>
                        </a:solidFill>
                        <a:effectLst/>
                        <a:latin typeface="Tahoma" charset="0"/>
                      </a:endParaRPr>
                    </a:p>
                  </a:txBody>
                  <a:tcPr marL="6208" marR="6208" marT="6208" marB="0" anchor="ctr"/>
                </a:tc>
                <a:tc>
                  <a:txBody>
                    <a:bodyPr/>
                    <a:lstStyle/>
                    <a:p>
                      <a:pPr algn="ctr" fontAlgn="ctr"/>
                      <a:r>
                        <a:rPr lang="en-US" sz="1200" b="1" u="none" strike="noStrike" dirty="0">
                          <a:effectLst/>
                        </a:rPr>
                        <a:t>During Outside Activities</a:t>
                      </a:r>
                      <a:endParaRPr lang="en-US" sz="1200" b="1" i="0" u="none" strike="noStrike" dirty="0">
                        <a:solidFill>
                          <a:srgbClr val="000000"/>
                        </a:solidFill>
                        <a:effectLst/>
                        <a:latin typeface="Tahoma" charset="0"/>
                      </a:endParaRPr>
                    </a:p>
                  </a:txBody>
                  <a:tcPr marL="6208" marR="6208" marT="6208" marB="0" anchor="ctr"/>
                </a:tc>
                <a:extLst>
                  <a:ext uri="{0D108BD9-81ED-4DB2-BD59-A6C34878D82A}">
                    <a16:rowId xmlns:a16="http://schemas.microsoft.com/office/drawing/2014/main" val="10000"/>
                  </a:ext>
                </a:extLst>
              </a:tr>
              <a:tr h="908368">
                <a:tc rowSpan="6">
                  <a:txBody>
                    <a:bodyPr/>
                    <a:lstStyle/>
                    <a:p>
                      <a:pPr algn="ctr" fontAlgn="ctr"/>
                      <a:r>
                        <a:rPr lang="en-US" sz="1200" b="1" u="none" strike="noStrike" dirty="0">
                          <a:effectLst/>
                        </a:rPr>
                        <a:t>Values</a:t>
                      </a:r>
                      <a:endParaRPr lang="en-US" sz="1200" b="1" i="0" u="none" strike="noStrike" dirty="0">
                        <a:solidFill>
                          <a:srgbClr val="000000"/>
                        </a:solidFill>
                        <a:effectLst/>
                        <a:latin typeface="Tahoma" charset="0"/>
                      </a:endParaRPr>
                    </a:p>
                  </a:txBody>
                  <a:tcPr marL="6208" marR="6208" marT="6208" marB="0" vert="wordArtVert" anchor="ctr"/>
                </a:tc>
                <a:tc>
                  <a:txBody>
                    <a:bodyPr/>
                    <a:lstStyle/>
                    <a:p>
                      <a:pPr algn="ctr" fontAlgn="ctr"/>
                      <a:r>
                        <a:rPr lang="en-US" sz="1200" b="1" u="none" strike="noStrike" dirty="0">
                          <a:effectLst/>
                        </a:rPr>
                        <a:t>Respecting Each Other</a:t>
                      </a:r>
                      <a:endParaRPr lang="en-US" sz="1200" b="1" i="0" u="none" strike="noStrike" dirty="0">
                        <a:solidFill>
                          <a:srgbClr val="000000"/>
                        </a:solidFill>
                        <a:effectLst/>
                        <a:latin typeface="Tahoma" charset="0"/>
                      </a:endParaRPr>
                    </a:p>
                  </a:txBody>
                  <a:tcPr marL="6208" marR="6208" marT="6208" marB="0" anchor="ctr"/>
                </a:tc>
                <a:tc>
                  <a:txBody>
                    <a:bodyPr/>
                    <a:lstStyle/>
                    <a:p>
                      <a:pPr algn="ctr" fontAlgn="ctr"/>
                      <a:r>
                        <a:rPr lang="en-US" sz="1100" u="none" strike="noStrike" dirty="0">
                          <a:effectLst/>
                        </a:rPr>
                        <a:t>Respect another's privacy,  Understanding differences</a:t>
                      </a:r>
                      <a:endParaRPr lang="en-US" sz="1100" b="0" i="0" u="none" strike="noStrike" dirty="0">
                        <a:solidFill>
                          <a:srgbClr val="000000"/>
                        </a:solidFill>
                        <a:effectLst/>
                        <a:latin typeface="Tahoma" charset="0"/>
                      </a:endParaRPr>
                    </a:p>
                  </a:txBody>
                  <a:tcPr marL="6208" marR="6208" marT="6208" marB="0" anchor="ctr"/>
                </a:tc>
                <a:tc>
                  <a:txBody>
                    <a:bodyPr/>
                    <a:lstStyle/>
                    <a:p>
                      <a:pPr algn="ctr" fontAlgn="ctr"/>
                      <a:r>
                        <a:rPr lang="en-US" sz="1100" u="none" strike="noStrike" dirty="0">
                          <a:effectLst/>
                        </a:rPr>
                        <a:t>Offer to help each other,  talk to each other kindly if something isn't working</a:t>
                      </a:r>
                      <a:endParaRPr lang="en-US" sz="1100" b="0" i="0" u="none" strike="noStrike" dirty="0">
                        <a:solidFill>
                          <a:srgbClr val="000000"/>
                        </a:solidFill>
                        <a:effectLst/>
                        <a:latin typeface="Tahoma" charset="0"/>
                      </a:endParaRPr>
                    </a:p>
                  </a:txBody>
                  <a:tcPr marL="6208" marR="6208" marT="6208" marB="0" anchor="ctr"/>
                </a:tc>
                <a:tc>
                  <a:txBody>
                    <a:bodyPr/>
                    <a:lstStyle/>
                    <a:p>
                      <a:pPr algn="ctr" fontAlgn="ctr"/>
                      <a:r>
                        <a:rPr lang="en-US" sz="1100" u="none" strike="noStrike" dirty="0">
                          <a:effectLst/>
                        </a:rPr>
                        <a:t>Push in/pull out chairs for others, Ask if help is needed</a:t>
                      </a:r>
                      <a:endParaRPr lang="en-US" sz="1100" b="0" i="0" u="none" strike="noStrike" dirty="0">
                        <a:solidFill>
                          <a:srgbClr val="000000"/>
                        </a:solidFill>
                        <a:effectLst/>
                        <a:latin typeface="Tahoma" charset="0"/>
                      </a:endParaRPr>
                    </a:p>
                  </a:txBody>
                  <a:tcPr marL="6208" marR="6208" marT="6208" marB="0" anchor="ctr"/>
                </a:tc>
                <a:tc>
                  <a:txBody>
                    <a:bodyPr/>
                    <a:lstStyle/>
                    <a:p>
                      <a:pPr algn="ctr" fontAlgn="ctr"/>
                      <a:r>
                        <a:rPr lang="en-US" sz="1100" u="none" strike="noStrike" dirty="0">
                          <a:effectLst/>
                        </a:rPr>
                        <a:t>Everybody can do something, break  bigger jobs into smaller parts</a:t>
                      </a:r>
                      <a:endParaRPr lang="en-US" sz="1100" b="0" i="0" u="none" strike="noStrike" dirty="0">
                        <a:solidFill>
                          <a:srgbClr val="000000"/>
                        </a:solidFill>
                        <a:effectLst/>
                        <a:latin typeface="Tahoma" charset="0"/>
                      </a:endParaRPr>
                    </a:p>
                  </a:txBody>
                  <a:tcPr marL="6208" marR="6208" marT="6208" marB="0" anchor="ctr"/>
                </a:tc>
                <a:tc>
                  <a:txBody>
                    <a:bodyPr/>
                    <a:lstStyle/>
                    <a:p>
                      <a:pPr algn="ctr" fontAlgn="ctr"/>
                      <a:r>
                        <a:rPr lang="en-US" sz="1100" u="none" strike="noStrike" dirty="0">
                          <a:effectLst/>
                        </a:rPr>
                        <a:t>Respect each other's preferences, follow the rules, watch out for each other</a:t>
                      </a:r>
                      <a:endParaRPr lang="en-US" sz="1100" b="0" i="0" u="none" strike="noStrike" dirty="0">
                        <a:solidFill>
                          <a:srgbClr val="000000"/>
                        </a:solidFill>
                        <a:effectLst/>
                        <a:latin typeface="Tahoma" charset="0"/>
                      </a:endParaRPr>
                    </a:p>
                  </a:txBody>
                  <a:tcPr marL="6208" marR="6208" marT="6208" marB="0" anchor="ctr"/>
                </a:tc>
                <a:extLst>
                  <a:ext uri="{0D108BD9-81ED-4DB2-BD59-A6C34878D82A}">
                    <a16:rowId xmlns:a16="http://schemas.microsoft.com/office/drawing/2014/main" val="10001"/>
                  </a:ext>
                </a:extLst>
              </a:tr>
              <a:tr h="908368">
                <a:tc vMerge="1">
                  <a:txBody>
                    <a:bodyPr/>
                    <a:lstStyle/>
                    <a:p>
                      <a:endParaRPr lang="en-US"/>
                    </a:p>
                  </a:txBody>
                  <a:tcPr/>
                </a:tc>
                <a:tc>
                  <a:txBody>
                    <a:bodyPr/>
                    <a:lstStyle/>
                    <a:p>
                      <a:pPr algn="ctr" fontAlgn="ctr"/>
                      <a:r>
                        <a:rPr lang="en-US" sz="1200" b="1" u="none" strike="noStrike" dirty="0">
                          <a:effectLst/>
                        </a:rPr>
                        <a:t>Having a Positive Attitude</a:t>
                      </a:r>
                      <a:endParaRPr lang="en-US" sz="1200" b="1" i="0" u="none" strike="noStrike" dirty="0">
                        <a:solidFill>
                          <a:srgbClr val="000000"/>
                        </a:solidFill>
                        <a:effectLst/>
                        <a:latin typeface="Tahoma" charset="0"/>
                      </a:endParaRPr>
                    </a:p>
                  </a:txBody>
                  <a:tcPr marL="6208" marR="6208" marT="6208" marB="0" anchor="ctr"/>
                </a:tc>
                <a:tc>
                  <a:txBody>
                    <a:bodyPr/>
                    <a:lstStyle/>
                    <a:p>
                      <a:pPr algn="ctr" fontAlgn="ctr"/>
                      <a:r>
                        <a:rPr lang="en-US" sz="1100" u="none" strike="noStrike" dirty="0">
                          <a:effectLst/>
                        </a:rPr>
                        <a:t>Be aware of your environment,  Be aware of how other's are feeling</a:t>
                      </a:r>
                      <a:endParaRPr lang="en-US" sz="1100" b="0" i="0" u="none" strike="noStrike" dirty="0">
                        <a:solidFill>
                          <a:srgbClr val="000000"/>
                        </a:solidFill>
                        <a:effectLst/>
                        <a:latin typeface="Tahoma" charset="0"/>
                      </a:endParaRPr>
                    </a:p>
                  </a:txBody>
                  <a:tcPr marL="6208" marR="6208" marT="6208" marB="0" anchor="ctr"/>
                </a:tc>
                <a:tc>
                  <a:txBody>
                    <a:bodyPr/>
                    <a:lstStyle/>
                    <a:p>
                      <a:pPr algn="ctr" fontAlgn="ctr"/>
                      <a:r>
                        <a:rPr lang="en-US" sz="1100" u="none" strike="noStrike" dirty="0">
                          <a:effectLst/>
                        </a:rPr>
                        <a:t>Respect people's differing abilities, Get involved</a:t>
                      </a:r>
                      <a:endParaRPr lang="en-US" sz="1100" b="0" i="0" u="none" strike="noStrike" dirty="0">
                        <a:solidFill>
                          <a:srgbClr val="000000"/>
                        </a:solidFill>
                        <a:effectLst/>
                        <a:latin typeface="Tahoma" charset="0"/>
                      </a:endParaRPr>
                    </a:p>
                  </a:txBody>
                  <a:tcPr marL="6208" marR="6208" marT="6208" marB="0" anchor="ctr"/>
                </a:tc>
                <a:tc>
                  <a:txBody>
                    <a:bodyPr/>
                    <a:lstStyle/>
                    <a:p>
                      <a:pPr algn="ctr" fontAlgn="ctr"/>
                      <a:r>
                        <a:rPr lang="en-US" sz="1100" u="none" strike="noStrike" dirty="0">
                          <a:effectLst/>
                        </a:rPr>
                        <a:t>Talk to people that you may not otherwise talk to</a:t>
                      </a:r>
                      <a:endParaRPr lang="en-US" sz="1100" b="0" i="0" u="none" strike="noStrike" dirty="0">
                        <a:solidFill>
                          <a:srgbClr val="000000"/>
                        </a:solidFill>
                        <a:effectLst/>
                        <a:latin typeface="Tahoma" charset="0"/>
                      </a:endParaRPr>
                    </a:p>
                  </a:txBody>
                  <a:tcPr marL="6208" marR="6208" marT="6208" marB="0" anchor="ctr"/>
                </a:tc>
                <a:tc>
                  <a:txBody>
                    <a:bodyPr/>
                    <a:lstStyle/>
                    <a:p>
                      <a:pPr algn="ctr" fontAlgn="ctr"/>
                      <a:r>
                        <a:rPr lang="en-US" sz="1100" u="none" strike="noStrike" dirty="0">
                          <a:effectLst/>
                        </a:rPr>
                        <a:t>Help out where you can, participate in Clubhouse meetings and offer suggestions</a:t>
                      </a:r>
                      <a:endParaRPr lang="en-US" sz="1100" b="0" i="0" u="none" strike="noStrike" dirty="0">
                        <a:solidFill>
                          <a:srgbClr val="000000"/>
                        </a:solidFill>
                        <a:effectLst/>
                        <a:latin typeface="Tahoma" charset="0"/>
                      </a:endParaRPr>
                    </a:p>
                  </a:txBody>
                  <a:tcPr marL="6208" marR="6208" marT="6208" marB="0" anchor="ctr"/>
                </a:tc>
                <a:tc>
                  <a:txBody>
                    <a:bodyPr/>
                    <a:lstStyle/>
                    <a:p>
                      <a:pPr algn="ctr" fontAlgn="ctr"/>
                      <a:r>
                        <a:rPr lang="en-US" sz="1100" u="none" strike="noStrike" dirty="0">
                          <a:effectLst/>
                        </a:rPr>
                        <a:t>Appreciate the moment and activity, say thank you to those who plan activities</a:t>
                      </a:r>
                      <a:endParaRPr lang="en-US" sz="1100" b="0" i="0" u="none" strike="noStrike" dirty="0">
                        <a:solidFill>
                          <a:srgbClr val="000000"/>
                        </a:solidFill>
                        <a:effectLst/>
                        <a:latin typeface="Tahoma" charset="0"/>
                      </a:endParaRPr>
                    </a:p>
                  </a:txBody>
                  <a:tcPr marL="6208" marR="6208" marT="6208" marB="0" anchor="ctr"/>
                </a:tc>
                <a:extLst>
                  <a:ext uri="{0D108BD9-81ED-4DB2-BD59-A6C34878D82A}">
                    <a16:rowId xmlns:a16="http://schemas.microsoft.com/office/drawing/2014/main" val="10002"/>
                  </a:ext>
                </a:extLst>
              </a:tr>
              <a:tr h="1088705">
                <a:tc vMerge="1">
                  <a:txBody>
                    <a:bodyPr/>
                    <a:lstStyle/>
                    <a:p>
                      <a:endParaRPr lang="en-US"/>
                    </a:p>
                  </a:txBody>
                  <a:tcPr/>
                </a:tc>
                <a:tc>
                  <a:txBody>
                    <a:bodyPr/>
                    <a:lstStyle/>
                    <a:p>
                      <a:pPr algn="ctr" fontAlgn="ctr"/>
                      <a:r>
                        <a:rPr lang="en-US" sz="1200" b="1" u="none" strike="noStrike" dirty="0">
                          <a:effectLst/>
                        </a:rPr>
                        <a:t>Working Together</a:t>
                      </a:r>
                      <a:endParaRPr lang="en-US" sz="1200" b="1" i="0" u="none" strike="noStrike" dirty="0">
                        <a:solidFill>
                          <a:srgbClr val="000000"/>
                        </a:solidFill>
                        <a:effectLst/>
                        <a:latin typeface="Tahoma" charset="0"/>
                      </a:endParaRPr>
                    </a:p>
                  </a:txBody>
                  <a:tcPr marL="6208" marR="6208" marT="6208" marB="0" anchor="ctr"/>
                </a:tc>
                <a:tc>
                  <a:txBody>
                    <a:bodyPr/>
                    <a:lstStyle/>
                    <a:p>
                      <a:pPr algn="ctr" fontAlgn="ctr"/>
                      <a:r>
                        <a:rPr lang="en-US" sz="1100" u="none" strike="noStrike" dirty="0">
                          <a:effectLst/>
                        </a:rPr>
                        <a:t>If there is nothing to do, get together and decide to do something, Clean up after yourself</a:t>
                      </a:r>
                      <a:endParaRPr lang="en-US" sz="1100" b="0" i="0" u="none" strike="noStrike" dirty="0">
                        <a:solidFill>
                          <a:srgbClr val="000000"/>
                        </a:solidFill>
                        <a:effectLst/>
                        <a:latin typeface="Tahoma" charset="0"/>
                      </a:endParaRPr>
                    </a:p>
                  </a:txBody>
                  <a:tcPr marL="6208" marR="6208" marT="6208" marB="0" anchor="ctr"/>
                </a:tc>
                <a:tc>
                  <a:txBody>
                    <a:bodyPr/>
                    <a:lstStyle/>
                    <a:p>
                      <a:pPr algn="ctr" fontAlgn="ctr"/>
                      <a:r>
                        <a:rPr lang="en-US" sz="1100" u="none" strike="noStrike" dirty="0">
                          <a:effectLst/>
                        </a:rPr>
                        <a:t>Offer to help each other with the bigger tasks</a:t>
                      </a:r>
                      <a:endParaRPr lang="en-US" sz="1100" b="0" i="0" u="none" strike="noStrike" dirty="0">
                        <a:solidFill>
                          <a:srgbClr val="000000"/>
                        </a:solidFill>
                        <a:effectLst/>
                        <a:latin typeface="Tahoma" charset="0"/>
                      </a:endParaRPr>
                    </a:p>
                  </a:txBody>
                  <a:tcPr marL="6208" marR="6208" marT="6208" marB="0" anchor="ctr"/>
                </a:tc>
                <a:tc>
                  <a:txBody>
                    <a:bodyPr/>
                    <a:lstStyle/>
                    <a:p>
                      <a:pPr algn="ctr" fontAlgn="ctr"/>
                      <a:r>
                        <a:rPr lang="en-US" sz="1100" u="none" strike="noStrike" dirty="0">
                          <a:effectLst/>
                        </a:rPr>
                        <a:t>Clean up after yourself,  allow people time to finish eating before cleaning up/try not to  rush people</a:t>
                      </a:r>
                      <a:endParaRPr lang="en-US" sz="1100" b="0" i="0" u="none" strike="noStrike" dirty="0">
                        <a:solidFill>
                          <a:srgbClr val="000000"/>
                        </a:solidFill>
                        <a:effectLst/>
                        <a:latin typeface="Tahoma" charset="0"/>
                      </a:endParaRPr>
                    </a:p>
                  </a:txBody>
                  <a:tcPr marL="6208" marR="6208" marT="6208" marB="0" anchor="ctr"/>
                </a:tc>
                <a:tc>
                  <a:txBody>
                    <a:bodyPr/>
                    <a:lstStyle/>
                    <a:p>
                      <a:pPr algn="ctr" fontAlgn="ctr"/>
                      <a:r>
                        <a:rPr lang="en-US" sz="1100" u="none" strike="noStrike" dirty="0">
                          <a:effectLst/>
                        </a:rPr>
                        <a:t>Develop committees to break down the bigger jobs</a:t>
                      </a:r>
                      <a:endParaRPr lang="en-US" sz="1100" b="0" i="0" u="none" strike="noStrike" dirty="0">
                        <a:solidFill>
                          <a:srgbClr val="000000"/>
                        </a:solidFill>
                        <a:effectLst/>
                        <a:latin typeface="Tahoma" charset="0"/>
                      </a:endParaRPr>
                    </a:p>
                  </a:txBody>
                  <a:tcPr marL="6208" marR="6208" marT="6208" marB="0" anchor="ctr"/>
                </a:tc>
                <a:tc>
                  <a:txBody>
                    <a:bodyPr/>
                    <a:lstStyle/>
                    <a:p>
                      <a:pPr algn="ctr" fontAlgn="ctr"/>
                      <a:r>
                        <a:rPr lang="en-US" sz="1100" u="none" strike="noStrike" dirty="0">
                          <a:effectLst/>
                        </a:rPr>
                        <a:t>Be friendly, clean up after yourself, be neat</a:t>
                      </a:r>
                      <a:endParaRPr lang="en-US" sz="1100" b="0" i="0" u="none" strike="noStrike" dirty="0">
                        <a:solidFill>
                          <a:srgbClr val="000000"/>
                        </a:solidFill>
                        <a:effectLst/>
                        <a:latin typeface="Tahoma" charset="0"/>
                      </a:endParaRPr>
                    </a:p>
                  </a:txBody>
                  <a:tcPr marL="6208" marR="6208" marT="6208" marB="0" anchor="ctr"/>
                </a:tc>
                <a:extLst>
                  <a:ext uri="{0D108BD9-81ED-4DB2-BD59-A6C34878D82A}">
                    <a16:rowId xmlns:a16="http://schemas.microsoft.com/office/drawing/2014/main" val="10003"/>
                  </a:ext>
                </a:extLst>
              </a:tr>
              <a:tr h="908368">
                <a:tc vMerge="1">
                  <a:txBody>
                    <a:bodyPr/>
                    <a:lstStyle/>
                    <a:p>
                      <a:endParaRPr lang="en-US"/>
                    </a:p>
                  </a:txBody>
                  <a:tcPr/>
                </a:tc>
                <a:tc>
                  <a:txBody>
                    <a:bodyPr/>
                    <a:lstStyle/>
                    <a:p>
                      <a:pPr algn="ctr" fontAlgn="ctr"/>
                      <a:r>
                        <a:rPr lang="en-US" sz="1200" b="1" u="none" strike="noStrike" dirty="0">
                          <a:effectLst/>
                        </a:rPr>
                        <a:t>Positive Communication</a:t>
                      </a:r>
                      <a:endParaRPr lang="en-US" sz="1200" b="1" i="0" u="none" strike="noStrike" dirty="0">
                        <a:solidFill>
                          <a:srgbClr val="000000"/>
                        </a:solidFill>
                        <a:effectLst/>
                        <a:latin typeface="Tahoma" charset="0"/>
                      </a:endParaRPr>
                    </a:p>
                  </a:txBody>
                  <a:tcPr marL="6208" marR="6208" marT="6208" marB="0" anchor="ctr"/>
                </a:tc>
                <a:tc>
                  <a:txBody>
                    <a:bodyPr/>
                    <a:lstStyle/>
                    <a:p>
                      <a:pPr algn="ctr" fontAlgn="ctr"/>
                      <a:r>
                        <a:rPr lang="en-US" sz="1100" u="none" strike="noStrike" dirty="0">
                          <a:effectLst/>
                        </a:rPr>
                        <a:t>Respect boundaries,  have compassion, use humor respectfully</a:t>
                      </a:r>
                      <a:endParaRPr lang="en-US" sz="1100" b="0" i="0" u="none" strike="noStrike" dirty="0">
                        <a:solidFill>
                          <a:srgbClr val="000000"/>
                        </a:solidFill>
                        <a:effectLst/>
                        <a:latin typeface="Tahoma" charset="0"/>
                      </a:endParaRPr>
                    </a:p>
                  </a:txBody>
                  <a:tcPr marL="6208" marR="6208" marT="6208" marB="0" anchor="ctr"/>
                </a:tc>
                <a:tc>
                  <a:txBody>
                    <a:bodyPr/>
                    <a:lstStyle/>
                    <a:p>
                      <a:pPr algn="ctr" fontAlgn="ctr"/>
                      <a:r>
                        <a:rPr lang="en-US" sz="1100" u="none" strike="noStrike" dirty="0">
                          <a:effectLst/>
                        </a:rPr>
                        <a:t>Ask for help if you need it, offer help if you see someone needs it</a:t>
                      </a:r>
                      <a:endParaRPr lang="en-US" sz="1100" b="0" i="0" u="none" strike="noStrike" dirty="0">
                        <a:solidFill>
                          <a:srgbClr val="000000"/>
                        </a:solidFill>
                        <a:effectLst/>
                        <a:latin typeface="Tahoma" charset="0"/>
                      </a:endParaRPr>
                    </a:p>
                  </a:txBody>
                  <a:tcPr marL="6208" marR="6208" marT="6208" marB="0" anchor="ctr"/>
                </a:tc>
                <a:tc>
                  <a:txBody>
                    <a:bodyPr/>
                    <a:lstStyle/>
                    <a:p>
                      <a:pPr algn="ctr" fontAlgn="ctr"/>
                      <a:r>
                        <a:rPr lang="en-US" sz="1100" u="none" strike="noStrike" dirty="0">
                          <a:effectLst/>
                        </a:rPr>
                        <a:t>Use manners (please and thank you),  thank the people who cook and serve you</a:t>
                      </a:r>
                      <a:endParaRPr lang="en-US" sz="1100" b="0" i="0" u="none" strike="noStrike" dirty="0">
                        <a:solidFill>
                          <a:srgbClr val="000000"/>
                        </a:solidFill>
                        <a:effectLst/>
                        <a:latin typeface="Tahoma" charset="0"/>
                      </a:endParaRPr>
                    </a:p>
                  </a:txBody>
                  <a:tcPr marL="6208" marR="6208" marT="6208" marB="0" anchor="ctr"/>
                </a:tc>
                <a:tc>
                  <a:txBody>
                    <a:bodyPr/>
                    <a:lstStyle/>
                    <a:p>
                      <a:pPr algn="ctr" fontAlgn="ctr"/>
                      <a:r>
                        <a:rPr lang="en-US" sz="1100" u="none" strike="noStrike" dirty="0">
                          <a:effectLst/>
                        </a:rPr>
                        <a:t>Plan more fundraisers, talk about how to plan them at Clubhouse meetings</a:t>
                      </a:r>
                      <a:endParaRPr lang="en-US" sz="1100" b="0" i="0" u="none" strike="noStrike" dirty="0">
                        <a:solidFill>
                          <a:srgbClr val="000000"/>
                        </a:solidFill>
                        <a:effectLst/>
                        <a:latin typeface="Tahoma" charset="0"/>
                      </a:endParaRPr>
                    </a:p>
                  </a:txBody>
                  <a:tcPr marL="6208" marR="6208" marT="6208" marB="0" anchor="ctr"/>
                </a:tc>
                <a:tc>
                  <a:txBody>
                    <a:bodyPr/>
                    <a:lstStyle/>
                    <a:p>
                      <a:pPr algn="ctr" fontAlgn="ctr"/>
                      <a:r>
                        <a:rPr lang="en-US" sz="1100" u="none" strike="noStrike" dirty="0">
                          <a:effectLst/>
                        </a:rPr>
                        <a:t>Be polite to the public and each other</a:t>
                      </a:r>
                      <a:endParaRPr lang="en-US" sz="1100" b="0" i="0" u="none" strike="noStrike" dirty="0">
                        <a:solidFill>
                          <a:srgbClr val="000000"/>
                        </a:solidFill>
                        <a:effectLst/>
                        <a:latin typeface="Tahoma" charset="0"/>
                      </a:endParaRPr>
                    </a:p>
                  </a:txBody>
                  <a:tcPr marL="6208" marR="6208" marT="6208" marB="0" anchor="ctr"/>
                </a:tc>
                <a:extLst>
                  <a:ext uri="{0D108BD9-81ED-4DB2-BD59-A6C34878D82A}">
                    <a16:rowId xmlns:a16="http://schemas.microsoft.com/office/drawing/2014/main" val="10004"/>
                  </a:ext>
                </a:extLst>
              </a:tr>
              <a:tr h="908368">
                <a:tc vMerge="1">
                  <a:txBody>
                    <a:bodyPr/>
                    <a:lstStyle/>
                    <a:p>
                      <a:endParaRPr lang="en-US"/>
                    </a:p>
                  </a:txBody>
                  <a:tcPr/>
                </a:tc>
                <a:tc>
                  <a:txBody>
                    <a:bodyPr/>
                    <a:lstStyle/>
                    <a:p>
                      <a:pPr algn="ctr" fontAlgn="ctr"/>
                      <a:r>
                        <a:rPr lang="en-US" sz="1200" b="1" u="none" strike="noStrike" dirty="0">
                          <a:effectLst/>
                        </a:rPr>
                        <a:t>Volunteering</a:t>
                      </a:r>
                      <a:endParaRPr lang="en-US" sz="1200" b="1" i="0" u="none" strike="noStrike" dirty="0">
                        <a:solidFill>
                          <a:srgbClr val="000000"/>
                        </a:solidFill>
                        <a:effectLst/>
                        <a:latin typeface="Tahoma" charset="0"/>
                      </a:endParaRPr>
                    </a:p>
                  </a:txBody>
                  <a:tcPr marL="6208" marR="6208" marT="6208" marB="0" anchor="ctr"/>
                </a:tc>
                <a:tc>
                  <a:txBody>
                    <a:bodyPr/>
                    <a:lstStyle/>
                    <a:p>
                      <a:pPr algn="ctr" fontAlgn="ctr"/>
                      <a:r>
                        <a:rPr lang="en-US" sz="1100" u="none" strike="noStrike" dirty="0">
                          <a:effectLst/>
                        </a:rPr>
                        <a:t>Welcoming new members,  help others to participate more</a:t>
                      </a:r>
                      <a:endParaRPr lang="en-US" sz="1100" b="0" i="0" u="none" strike="noStrike" dirty="0">
                        <a:solidFill>
                          <a:srgbClr val="000000"/>
                        </a:solidFill>
                        <a:effectLst/>
                        <a:latin typeface="Tahoma" charset="0"/>
                      </a:endParaRPr>
                    </a:p>
                  </a:txBody>
                  <a:tcPr marL="6208" marR="6208" marT="6208" marB="0" anchor="ctr"/>
                </a:tc>
                <a:tc>
                  <a:txBody>
                    <a:bodyPr/>
                    <a:lstStyle/>
                    <a:p>
                      <a:pPr algn="ctr" fontAlgn="ctr"/>
                      <a:r>
                        <a:rPr lang="en-US" sz="1100" u="none" strike="noStrike" dirty="0">
                          <a:effectLst/>
                        </a:rPr>
                        <a:t>Try out different tasks, try not to always do the same things</a:t>
                      </a:r>
                      <a:endParaRPr lang="en-US" sz="1100" b="0" i="0" u="none" strike="noStrike" dirty="0">
                        <a:solidFill>
                          <a:srgbClr val="000000"/>
                        </a:solidFill>
                        <a:effectLst/>
                        <a:latin typeface="Tahoma" charset="0"/>
                      </a:endParaRPr>
                    </a:p>
                  </a:txBody>
                  <a:tcPr marL="6208" marR="6208" marT="6208" marB="0" anchor="ctr"/>
                </a:tc>
                <a:tc>
                  <a:txBody>
                    <a:bodyPr/>
                    <a:lstStyle/>
                    <a:p>
                      <a:pPr algn="ctr" fontAlgn="ctr"/>
                      <a:r>
                        <a:rPr lang="en-US" sz="1100" u="none" strike="noStrike" dirty="0">
                          <a:effectLst/>
                        </a:rPr>
                        <a:t>Pay attention to what chore/cleaning needs to be done </a:t>
                      </a:r>
                      <a:endParaRPr lang="en-US" sz="1100" b="0" i="0" u="none" strike="noStrike" dirty="0">
                        <a:solidFill>
                          <a:srgbClr val="000000"/>
                        </a:solidFill>
                        <a:effectLst/>
                        <a:latin typeface="Tahoma" charset="0"/>
                      </a:endParaRPr>
                    </a:p>
                  </a:txBody>
                  <a:tcPr marL="6208" marR="6208" marT="6208" marB="0" anchor="ctr"/>
                </a:tc>
                <a:tc>
                  <a:txBody>
                    <a:bodyPr/>
                    <a:lstStyle/>
                    <a:p>
                      <a:pPr algn="ctr" fontAlgn="ctr"/>
                      <a:r>
                        <a:rPr lang="en-US" sz="1100" u="none" strike="noStrike" dirty="0">
                          <a:effectLst/>
                        </a:rPr>
                        <a:t>Volunteer for  what you can, attend Clubhouse meetings to learn of and present opportunities</a:t>
                      </a:r>
                      <a:endParaRPr lang="en-US" sz="1100" b="0" i="0" u="none" strike="noStrike" dirty="0">
                        <a:solidFill>
                          <a:srgbClr val="000000"/>
                        </a:solidFill>
                        <a:effectLst/>
                        <a:latin typeface="Tahoma" charset="0"/>
                      </a:endParaRPr>
                    </a:p>
                  </a:txBody>
                  <a:tcPr marL="6208" marR="6208" marT="6208" marB="0" anchor="ctr"/>
                </a:tc>
                <a:tc>
                  <a:txBody>
                    <a:bodyPr/>
                    <a:lstStyle/>
                    <a:p>
                      <a:pPr algn="ctr" fontAlgn="ctr"/>
                      <a:r>
                        <a:rPr lang="en-US" sz="1100" u="none" strike="noStrike" dirty="0">
                          <a:effectLst/>
                        </a:rPr>
                        <a:t>Help other people stay on time and with the group</a:t>
                      </a:r>
                      <a:endParaRPr lang="en-US" sz="1100" b="0" i="0" u="none" strike="noStrike" dirty="0">
                        <a:solidFill>
                          <a:srgbClr val="000000"/>
                        </a:solidFill>
                        <a:effectLst/>
                        <a:latin typeface="Tahoma" charset="0"/>
                      </a:endParaRPr>
                    </a:p>
                  </a:txBody>
                  <a:tcPr marL="6208" marR="6208" marT="6208" marB="0" anchor="ctr"/>
                </a:tc>
                <a:extLst>
                  <a:ext uri="{0D108BD9-81ED-4DB2-BD59-A6C34878D82A}">
                    <a16:rowId xmlns:a16="http://schemas.microsoft.com/office/drawing/2014/main" val="10005"/>
                  </a:ext>
                </a:extLst>
              </a:tr>
              <a:tr h="908368">
                <a:tc vMerge="1">
                  <a:txBody>
                    <a:bodyPr/>
                    <a:lstStyle/>
                    <a:p>
                      <a:endParaRPr lang="en-US"/>
                    </a:p>
                  </a:txBody>
                  <a:tcPr/>
                </a:tc>
                <a:tc>
                  <a:txBody>
                    <a:bodyPr/>
                    <a:lstStyle/>
                    <a:p>
                      <a:pPr algn="ctr" fontAlgn="ctr"/>
                      <a:r>
                        <a:rPr lang="en-US" sz="1200" b="1" u="none" strike="noStrike" dirty="0">
                          <a:effectLst/>
                        </a:rPr>
                        <a:t>Support for Each Other</a:t>
                      </a:r>
                      <a:endParaRPr lang="en-US" sz="1200" b="1" i="0" u="none" strike="noStrike" dirty="0">
                        <a:solidFill>
                          <a:srgbClr val="000000"/>
                        </a:solidFill>
                        <a:effectLst/>
                        <a:latin typeface="Tahoma" charset="0"/>
                      </a:endParaRPr>
                    </a:p>
                  </a:txBody>
                  <a:tcPr marL="6208" marR="6208" marT="6208" marB="0" anchor="ctr"/>
                </a:tc>
                <a:tc>
                  <a:txBody>
                    <a:bodyPr/>
                    <a:lstStyle/>
                    <a:p>
                      <a:pPr algn="ctr" fontAlgn="ctr"/>
                      <a:r>
                        <a:rPr lang="en-US" sz="1100" u="none" strike="noStrike" dirty="0">
                          <a:effectLst/>
                        </a:rPr>
                        <a:t>Offer to help,  share computer time, only share things with others that you are comfortable sharing</a:t>
                      </a:r>
                      <a:endParaRPr lang="en-US" sz="1100" b="0" i="0" u="none" strike="noStrike" dirty="0">
                        <a:solidFill>
                          <a:srgbClr val="000000"/>
                        </a:solidFill>
                        <a:effectLst/>
                        <a:latin typeface="Tahoma" charset="0"/>
                      </a:endParaRPr>
                    </a:p>
                  </a:txBody>
                  <a:tcPr marL="6208" marR="6208" marT="6208" marB="0" anchor="ctr"/>
                </a:tc>
                <a:tc>
                  <a:txBody>
                    <a:bodyPr/>
                    <a:lstStyle/>
                    <a:p>
                      <a:pPr algn="ctr" fontAlgn="ctr"/>
                      <a:r>
                        <a:rPr lang="en-US" sz="1100" u="none" strike="noStrike" dirty="0">
                          <a:effectLst/>
                        </a:rPr>
                        <a:t>Take turns doing tasks,  develop teams for getting bigger cleaning projects done</a:t>
                      </a:r>
                      <a:endParaRPr lang="en-US" sz="1100" b="0" i="0" u="none" strike="noStrike" dirty="0">
                        <a:solidFill>
                          <a:srgbClr val="000000"/>
                        </a:solidFill>
                        <a:effectLst/>
                        <a:latin typeface="Tahoma" charset="0"/>
                      </a:endParaRPr>
                    </a:p>
                  </a:txBody>
                  <a:tcPr marL="6208" marR="6208" marT="6208" marB="0" anchor="ctr"/>
                </a:tc>
                <a:tc>
                  <a:txBody>
                    <a:bodyPr/>
                    <a:lstStyle/>
                    <a:p>
                      <a:pPr algn="ctr" fontAlgn="ctr"/>
                      <a:r>
                        <a:rPr lang="en-US" sz="1100" u="none" strike="noStrike" dirty="0">
                          <a:effectLst/>
                        </a:rPr>
                        <a:t>Help out where you can - 2 people can do a job faster than 1</a:t>
                      </a:r>
                      <a:endParaRPr lang="en-US" sz="1100" b="0" i="0" u="none" strike="noStrike" dirty="0">
                        <a:solidFill>
                          <a:srgbClr val="000000"/>
                        </a:solidFill>
                        <a:effectLst/>
                        <a:latin typeface="Tahoma" charset="0"/>
                      </a:endParaRPr>
                    </a:p>
                  </a:txBody>
                  <a:tcPr marL="6208" marR="6208" marT="6208" marB="0" anchor="ctr"/>
                </a:tc>
                <a:tc>
                  <a:txBody>
                    <a:bodyPr/>
                    <a:lstStyle/>
                    <a:p>
                      <a:pPr algn="ctr" fontAlgn="ctr"/>
                      <a:r>
                        <a:rPr lang="en-US" sz="1100" u="none" strike="noStrike" dirty="0">
                          <a:effectLst/>
                        </a:rPr>
                        <a:t>If someone or a committee needs help, offer assistance</a:t>
                      </a:r>
                      <a:endParaRPr lang="en-US" sz="1100" b="0" i="0" u="none" strike="noStrike" dirty="0">
                        <a:solidFill>
                          <a:srgbClr val="000000"/>
                        </a:solidFill>
                        <a:effectLst/>
                        <a:latin typeface="Tahoma" charset="0"/>
                      </a:endParaRPr>
                    </a:p>
                  </a:txBody>
                  <a:tcPr marL="6208" marR="6208" marT="6208" marB="0" anchor="ctr"/>
                </a:tc>
                <a:tc>
                  <a:txBody>
                    <a:bodyPr/>
                    <a:lstStyle/>
                    <a:p>
                      <a:pPr algn="ctr" fontAlgn="ctr"/>
                      <a:r>
                        <a:rPr lang="en-US" sz="1100" u="none" strike="noStrike" dirty="0">
                          <a:effectLst/>
                        </a:rPr>
                        <a:t>Be friendly, get involved in planning activities</a:t>
                      </a:r>
                      <a:endParaRPr lang="en-US" sz="1100" b="0" i="0" u="none" strike="noStrike" dirty="0">
                        <a:solidFill>
                          <a:srgbClr val="000000"/>
                        </a:solidFill>
                        <a:effectLst/>
                        <a:latin typeface="Tahoma" charset="0"/>
                      </a:endParaRPr>
                    </a:p>
                  </a:txBody>
                  <a:tcPr marL="6208" marR="6208" marT="6208" marB="0"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8672424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51029E-CD21-27B8-3356-6CDBA8E4C057}"/>
              </a:ext>
            </a:extLst>
          </p:cNvPr>
          <p:cNvSpPr>
            <a:spLocks noGrp="1"/>
          </p:cNvSpPr>
          <p:nvPr>
            <p:ph type="title"/>
          </p:nvPr>
        </p:nvSpPr>
        <p:spPr>
          <a:xfrm>
            <a:off x="1527463" y="-1086206"/>
            <a:ext cx="10363200" cy="1143000"/>
          </a:xfrm>
        </p:spPr>
        <p:txBody>
          <a:bodyPr spcFirstLastPara="1" wrap="square" lIns="68575" tIns="34275" rIns="68575" bIns="34275" anchor="b" anchorCtr="0">
            <a:noAutofit/>
          </a:bodyPr>
          <a:lstStyle/>
          <a:p>
            <a:r>
              <a:rPr lang="en-US" dirty="0"/>
              <a:t>Implementation Example of Organization- wide Person- Centered Practices: Values Visual</a:t>
            </a:r>
          </a:p>
        </p:txBody>
      </p:sp>
      <p:sp>
        <p:nvSpPr>
          <p:cNvPr id="5" name="Text Placeholder 4">
            <a:extLst>
              <a:ext uri="{FF2B5EF4-FFF2-40B4-BE49-F238E27FC236}">
                <a16:creationId xmlns:a16="http://schemas.microsoft.com/office/drawing/2014/main" id="{873601B9-9673-6450-B241-30D393480EF2}"/>
              </a:ext>
            </a:extLst>
          </p:cNvPr>
          <p:cNvSpPr>
            <a:spLocks noGrp="1"/>
          </p:cNvSpPr>
          <p:nvPr>
            <p:ph type="body" idx="1"/>
          </p:nvPr>
        </p:nvSpPr>
        <p:spPr>
          <a:xfrm>
            <a:off x="1340427" y="1417670"/>
            <a:ext cx="4391432" cy="3962400"/>
          </a:xfrm>
        </p:spPr>
        <p:txBody>
          <a:bodyPr/>
          <a:lstStyle/>
          <a:p>
            <a:pPr marL="114300" indent="0">
              <a:buNone/>
            </a:pPr>
            <a:r>
              <a:rPr lang="en-US" sz="3600" b="1" dirty="0"/>
              <a:t>Clubhouse Artist Created Visual Reminders of Key Person-Centered Values</a:t>
            </a:r>
            <a:endParaRPr lang="en-US" sz="3600" b="1" dirty="0">
              <a:cs typeface="Calibri"/>
            </a:endParaRPr>
          </a:p>
          <a:p>
            <a:endParaRPr lang="en-US" dirty="0"/>
          </a:p>
        </p:txBody>
      </p:sp>
      <p:pic>
        <p:nvPicPr>
          <p:cNvPr id="2" name="Picture 1" descr="A hand drawn poster, done in black ink, says respect in large bubble letters at the top. Beneath is a cartoon cat and dog, who are looking at each other, smiling, and shaking hands. At the bottom of the poster, in large bubble letters, is written give it to get i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036452" y="849717"/>
            <a:ext cx="6797741" cy="5098306"/>
          </a:xfrm>
          <a:prstGeom prst="rect">
            <a:avLst/>
          </a:prstGeom>
        </p:spPr>
      </p:pic>
    </p:spTree>
    <p:extLst>
      <p:ext uri="{BB962C8B-B14F-4D97-AF65-F5344CB8AC3E}">
        <p14:creationId xmlns:p14="http://schemas.microsoft.com/office/powerpoint/2010/main" val="37885328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91451-CA37-EBB3-C8E7-9330A28D0254}"/>
              </a:ext>
            </a:extLst>
          </p:cNvPr>
          <p:cNvSpPr>
            <a:spLocks noGrp="1"/>
          </p:cNvSpPr>
          <p:nvPr>
            <p:ph type="ctrTitle"/>
          </p:nvPr>
        </p:nvSpPr>
        <p:spPr/>
        <p:txBody>
          <a:bodyPr/>
          <a:lstStyle/>
          <a:p>
            <a:r>
              <a:rPr lang="en-US" sz="4500" b="1" dirty="0">
                <a:latin typeface="Open Sans" panose="020B0606030504020204" pitchFamily="34" charset="0"/>
                <a:ea typeface="Open Sans" panose="020B0606030504020204" pitchFamily="34" charset="0"/>
                <a:cs typeface="Open Sans" panose="020B0606030504020204" pitchFamily="34" charset="0"/>
              </a:rPr>
              <a:t>Tier 2 and 3: </a:t>
            </a:r>
            <a:r>
              <a:rPr lang="en-US" sz="4000" b="1" dirty="0">
                <a:latin typeface="Open Sans" panose="020B0606030504020204" pitchFamily="34" charset="0"/>
                <a:ea typeface="Open Sans" panose="020B0606030504020204" pitchFamily="34" charset="0"/>
                <a:cs typeface="Open Sans" panose="020B0606030504020204" pitchFamily="34" charset="0"/>
              </a:rPr>
              <a:t>Person Centered Values and Quality of Life</a:t>
            </a:r>
            <a:endParaRPr lang="en-US" sz="4000" dirty="0"/>
          </a:p>
        </p:txBody>
      </p:sp>
    </p:spTree>
    <p:extLst>
      <p:ext uri="{BB962C8B-B14F-4D97-AF65-F5344CB8AC3E}">
        <p14:creationId xmlns:p14="http://schemas.microsoft.com/office/powerpoint/2010/main" val="38156180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A3FB8-D7FF-80B1-FC8D-2A03318E1FE4}"/>
              </a:ext>
            </a:extLst>
          </p:cNvPr>
          <p:cNvSpPr>
            <a:spLocks noGrp="1"/>
          </p:cNvSpPr>
          <p:nvPr>
            <p:ph type="title"/>
          </p:nvPr>
        </p:nvSpPr>
        <p:spPr/>
        <p:txBody>
          <a:bodyPr/>
          <a:lstStyle/>
          <a:p>
            <a:r>
              <a:rPr lang="en-US" b="1" dirty="0">
                <a:solidFill>
                  <a:srgbClr val="7B0605"/>
                </a:solidFill>
                <a:latin typeface="Open Sans" panose="020B0606030504020204" pitchFamily="34" charset="0"/>
                <a:ea typeface="Open Sans" panose="020B0606030504020204" pitchFamily="34" charset="0"/>
                <a:cs typeface="Open Sans" panose="020B0606030504020204" pitchFamily="34" charset="0"/>
              </a:rPr>
              <a:t>Tier 2 Level</a:t>
            </a:r>
            <a:endParaRPr lang="en-US" dirty="0"/>
          </a:p>
        </p:txBody>
      </p:sp>
      <p:sp>
        <p:nvSpPr>
          <p:cNvPr id="3" name="Text Placeholder 2">
            <a:extLst>
              <a:ext uri="{FF2B5EF4-FFF2-40B4-BE49-F238E27FC236}">
                <a16:creationId xmlns:a16="http://schemas.microsoft.com/office/drawing/2014/main" id="{4B779434-B711-ABA2-C64D-395CE6B2D77B}"/>
              </a:ext>
            </a:extLst>
          </p:cNvPr>
          <p:cNvSpPr>
            <a:spLocks noGrp="1"/>
          </p:cNvSpPr>
          <p:nvPr>
            <p:ph type="body" idx="1"/>
          </p:nvPr>
        </p:nvSpPr>
        <p:spPr>
          <a:xfrm>
            <a:off x="609593" y="1244171"/>
            <a:ext cx="5386917" cy="639763"/>
          </a:xfrm>
        </p:spPr>
        <p:txBody>
          <a:bodyPr/>
          <a:lstStyle/>
          <a:p>
            <a:r>
              <a:rPr lang="en-US" sz="2400" b="1" u="sng" dirty="0">
                <a:latin typeface="Arial" charset="0"/>
              </a:rPr>
              <a:t>PC Practices</a:t>
            </a:r>
          </a:p>
        </p:txBody>
      </p:sp>
      <p:sp>
        <p:nvSpPr>
          <p:cNvPr id="4" name="Content Placeholder 3">
            <a:extLst>
              <a:ext uri="{FF2B5EF4-FFF2-40B4-BE49-F238E27FC236}">
                <a16:creationId xmlns:a16="http://schemas.microsoft.com/office/drawing/2014/main" id="{92035E04-5470-9EEE-432E-D7E9265EF653}"/>
              </a:ext>
            </a:extLst>
          </p:cNvPr>
          <p:cNvSpPr>
            <a:spLocks noGrp="1"/>
          </p:cNvSpPr>
          <p:nvPr>
            <p:ph sz="half" idx="2"/>
          </p:nvPr>
        </p:nvSpPr>
        <p:spPr>
          <a:xfrm>
            <a:off x="609593" y="1883929"/>
            <a:ext cx="5386917" cy="3951288"/>
          </a:xfrm>
        </p:spPr>
        <p:txBody>
          <a:bodyPr/>
          <a:lstStyle/>
          <a:p>
            <a:pPr>
              <a:lnSpc>
                <a:spcPct val="90000"/>
              </a:lnSpc>
              <a:spcBef>
                <a:spcPct val="0"/>
              </a:spcBef>
              <a:buFont typeface="Wingdings" charset="0"/>
              <a:buChar char="§"/>
            </a:pPr>
            <a:r>
              <a:rPr lang="en-US" sz="2400" dirty="0">
                <a:latin typeface="Arial" charset="0"/>
              </a:rPr>
              <a:t>Continue Expanding Impact of Work Plans Across Areas</a:t>
            </a:r>
          </a:p>
          <a:p>
            <a:pPr>
              <a:lnSpc>
                <a:spcPct val="90000"/>
              </a:lnSpc>
              <a:spcBef>
                <a:spcPct val="0"/>
              </a:spcBef>
              <a:buFont typeface="Wingdings" charset="0"/>
              <a:buChar char="§"/>
            </a:pPr>
            <a:r>
              <a:rPr lang="en-US" sz="2400" dirty="0">
                <a:latin typeface="Arial" charset="0"/>
              </a:rPr>
              <a:t>Team Monitors Quality of Life </a:t>
            </a:r>
          </a:p>
          <a:p>
            <a:pPr>
              <a:lnSpc>
                <a:spcPct val="90000"/>
              </a:lnSpc>
              <a:spcBef>
                <a:spcPct val="0"/>
              </a:spcBef>
              <a:buFont typeface="Wingdings" charset="0"/>
              <a:buChar char="§"/>
            </a:pPr>
            <a:r>
              <a:rPr lang="en-US" sz="2400" dirty="0">
                <a:latin typeface="Arial" charset="0"/>
              </a:rPr>
              <a:t>Early Intervention to Improve Outcomes</a:t>
            </a:r>
          </a:p>
          <a:p>
            <a:pPr>
              <a:lnSpc>
                <a:spcPct val="90000"/>
              </a:lnSpc>
              <a:spcBef>
                <a:spcPct val="0"/>
              </a:spcBef>
              <a:buFont typeface="Wingdings" charset="0"/>
              <a:buChar char="§"/>
            </a:pPr>
            <a:r>
              <a:rPr lang="en-US" sz="2400" dirty="0">
                <a:latin typeface="Arial" charset="0"/>
              </a:rPr>
              <a:t>Simple Strategies for Improving Quality of Life</a:t>
            </a:r>
          </a:p>
          <a:p>
            <a:pPr>
              <a:lnSpc>
                <a:spcPct val="90000"/>
              </a:lnSpc>
              <a:spcBef>
                <a:spcPct val="0"/>
              </a:spcBef>
              <a:buFont typeface="Wingdings" charset="0"/>
              <a:buChar char="§"/>
            </a:pPr>
            <a:r>
              <a:rPr lang="en-US" sz="2400" dirty="0">
                <a:latin typeface="Arial" charset="0"/>
              </a:rPr>
              <a:t>Person-Centered Planning Strategies </a:t>
            </a:r>
          </a:p>
          <a:p>
            <a:pPr>
              <a:lnSpc>
                <a:spcPct val="90000"/>
              </a:lnSpc>
              <a:spcBef>
                <a:spcPct val="0"/>
              </a:spcBef>
              <a:buFont typeface="Wingdings" charset="0"/>
              <a:buChar char="§"/>
            </a:pPr>
            <a:r>
              <a:rPr lang="en-US" sz="2400" dirty="0">
                <a:latin typeface="Arial" charset="0"/>
              </a:rPr>
              <a:t>Build Natural Support Networks</a:t>
            </a:r>
          </a:p>
          <a:p>
            <a:pPr>
              <a:lnSpc>
                <a:spcPct val="90000"/>
              </a:lnSpc>
              <a:spcBef>
                <a:spcPct val="0"/>
              </a:spcBef>
              <a:buFont typeface="Wingdings" charset="0"/>
              <a:buChar char="§"/>
            </a:pPr>
            <a:r>
              <a:rPr lang="en-US" sz="2400" dirty="0">
                <a:latin typeface="Arial" charset="0"/>
              </a:rPr>
              <a:t>Coach Meeting and Supports</a:t>
            </a:r>
          </a:p>
          <a:p>
            <a:pPr marL="76200" indent="0">
              <a:buNone/>
            </a:pPr>
            <a:endParaRPr lang="en-US" dirty="0"/>
          </a:p>
        </p:txBody>
      </p:sp>
      <p:sp>
        <p:nvSpPr>
          <p:cNvPr id="5" name="Text Placeholder 4">
            <a:extLst>
              <a:ext uri="{FF2B5EF4-FFF2-40B4-BE49-F238E27FC236}">
                <a16:creationId xmlns:a16="http://schemas.microsoft.com/office/drawing/2014/main" id="{72A18BB3-3E4E-9B61-83E2-5A92B5138089}"/>
              </a:ext>
            </a:extLst>
          </p:cNvPr>
          <p:cNvSpPr>
            <a:spLocks noGrp="1"/>
          </p:cNvSpPr>
          <p:nvPr>
            <p:ph type="body" sz="quarter" idx="3"/>
          </p:nvPr>
        </p:nvSpPr>
        <p:spPr>
          <a:xfrm>
            <a:off x="6193367" y="1244171"/>
            <a:ext cx="5389033" cy="639763"/>
          </a:xfrm>
        </p:spPr>
        <p:txBody>
          <a:bodyPr/>
          <a:lstStyle/>
          <a:p>
            <a:r>
              <a:rPr lang="en-US" sz="2400" b="1" u="sng" dirty="0">
                <a:latin typeface="Arial" charset="0"/>
              </a:rPr>
              <a:t>PBS</a:t>
            </a:r>
          </a:p>
        </p:txBody>
      </p:sp>
      <p:sp>
        <p:nvSpPr>
          <p:cNvPr id="6" name="Content Placeholder 5">
            <a:extLst>
              <a:ext uri="{FF2B5EF4-FFF2-40B4-BE49-F238E27FC236}">
                <a16:creationId xmlns:a16="http://schemas.microsoft.com/office/drawing/2014/main" id="{E85CBB0A-9CB2-7D67-5F11-A4FF04594E61}"/>
              </a:ext>
            </a:extLst>
          </p:cNvPr>
          <p:cNvSpPr>
            <a:spLocks noGrp="1"/>
          </p:cNvSpPr>
          <p:nvPr>
            <p:ph sz="quarter" idx="4"/>
          </p:nvPr>
        </p:nvSpPr>
        <p:spPr>
          <a:xfrm>
            <a:off x="6193367" y="1883929"/>
            <a:ext cx="5389033" cy="3951288"/>
          </a:xfrm>
        </p:spPr>
        <p:txBody>
          <a:bodyPr/>
          <a:lstStyle/>
          <a:p>
            <a:pPr>
              <a:lnSpc>
                <a:spcPct val="80000"/>
              </a:lnSpc>
              <a:buFont typeface="Wingdings" charset="0"/>
              <a:buChar char="§"/>
            </a:pPr>
            <a:r>
              <a:rPr lang="en-US" sz="2400" dirty="0">
                <a:latin typeface="Arial" charset="0"/>
              </a:rPr>
              <a:t>Team Monitors for Early Intervention</a:t>
            </a:r>
          </a:p>
          <a:p>
            <a:pPr>
              <a:lnSpc>
                <a:spcPct val="80000"/>
              </a:lnSpc>
              <a:buFont typeface="Wingdings" charset="0"/>
              <a:buChar char="§"/>
            </a:pPr>
            <a:r>
              <a:rPr lang="en-US" sz="2400" dirty="0">
                <a:latin typeface="Arial" charset="0"/>
              </a:rPr>
              <a:t>Simple Function-based Problem Solving </a:t>
            </a:r>
          </a:p>
          <a:p>
            <a:pPr>
              <a:lnSpc>
                <a:spcPct val="80000"/>
              </a:lnSpc>
              <a:buFont typeface="Wingdings" charset="0"/>
              <a:buChar char="§"/>
            </a:pPr>
            <a:r>
              <a:rPr lang="en-US" sz="2400" dirty="0">
                <a:latin typeface="Arial" charset="0"/>
              </a:rPr>
              <a:t>Data-based Decision Making</a:t>
            </a:r>
          </a:p>
          <a:p>
            <a:pPr>
              <a:lnSpc>
                <a:spcPct val="80000"/>
              </a:lnSpc>
              <a:buFont typeface="Wingdings" charset="0"/>
              <a:buChar char="§"/>
            </a:pPr>
            <a:r>
              <a:rPr lang="en-US" sz="2400" dirty="0">
                <a:latin typeface="Arial" charset="0"/>
              </a:rPr>
              <a:t>Additional Supports for Social Behaviors</a:t>
            </a:r>
          </a:p>
          <a:p>
            <a:pPr lvl="1">
              <a:lnSpc>
                <a:spcPct val="80000"/>
              </a:lnSpc>
              <a:buFont typeface="Wingdings" charset="0"/>
              <a:buChar char="§"/>
            </a:pPr>
            <a:r>
              <a:rPr lang="en-US" sz="2000" dirty="0">
                <a:latin typeface="Arial" charset="0"/>
              </a:rPr>
              <a:t>Building Friendships</a:t>
            </a:r>
          </a:p>
          <a:p>
            <a:pPr lvl="1">
              <a:lnSpc>
                <a:spcPct val="80000"/>
              </a:lnSpc>
              <a:buFont typeface="Wingdings" charset="0"/>
              <a:buChar char="§"/>
            </a:pPr>
            <a:r>
              <a:rPr lang="en-US" sz="2000" dirty="0">
                <a:latin typeface="Arial" charset="0"/>
              </a:rPr>
              <a:t>Increasing Independence,</a:t>
            </a:r>
          </a:p>
          <a:p>
            <a:pPr lvl="1">
              <a:lnSpc>
                <a:spcPct val="80000"/>
              </a:lnSpc>
              <a:buFont typeface="Wingdings" charset="0"/>
              <a:buChar char="§"/>
            </a:pPr>
            <a:r>
              <a:rPr lang="en-US" sz="2000" dirty="0">
                <a:latin typeface="Arial" charset="0"/>
              </a:rPr>
              <a:t>Mental Health-related Supports</a:t>
            </a:r>
          </a:p>
          <a:p>
            <a:endParaRPr lang="en-US" dirty="0"/>
          </a:p>
        </p:txBody>
      </p:sp>
    </p:spTree>
    <p:extLst>
      <p:ext uri="{BB962C8B-B14F-4D97-AF65-F5344CB8AC3E}">
        <p14:creationId xmlns:p14="http://schemas.microsoft.com/office/powerpoint/2010/main" val="19737747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D881D-583C-D909-5461-C159F2AE53DF}"/>
              </a:ext>
            </a:extLst>
          </p:cNvPr>
          <p:cNvSpPr>
            <a:spLocks noGrp="1"/>
          </p:cNvSpPr>
          <p:nvPr>
            <p:ph type="title"/>
          </p:nvPr>
        </p:nvSpPr>
        <p:spPr/>
        <p:txBody>
          <a:bodyPr/>
          <a:lstStyle/>
          <a:p>
            <a:r>
              <a:rPr lang="en-US" b="1" dirty="0">
                <a:latin typeface="Open Sans" panose="020B0606030504020204" pitchFamily="34" charset="0"/>
                <a:ea typeface="Open Sans" panose="020B0606030504020204" pitchFamily="34" charset="0"/>
                <a:cs typeface="Open Sans" panose="020B0606030504020204" pitchFamily="34" charset="0"/>
              </a:rPr>
              <a:t>Tier 3 Level</a:t>
            </a:r>
            <a:endParaRPr lang="en-US" dirty="0"/>
          </a:p>
        </p:txBody>
      </p:sp>
      <p:sp>
        <p:nvSpPr>
          <p:cNvPr id="3" name="Text Placeholder 2">
            <a:extLst>
              <a:ext uri="{FF2B5EF4-FFF2-40B4-BE49-F238E27FC236}">
                <a16:creationId xmlns:a16="http://schemas.microsoft.com/office/drawing/2014/main" id="{850B1ED4-D891-1CFF-FD6B-056311532FB9}"/>
              </a:ext>
            </a:extLst>
          </p:cNvPr>
          <p:cNvSpPr>
            <a:spLocks noGrp="1"/>
          </p:cNvSpPr>
          <p:nvPr>
            <p:ph type="body" idx="1"/>
          </p:nvPr>
        </p:nvSpPr>
        <p:spPr/>
        <p:txBody>
          <a:bodyPr/>
          <a:lstStyle/>
          <a:p>
            <a:r>
              <a:rPr lang="en-US" sz="2400" b="1" u="sng" dirty="0">
                <a:latin typeface="Arial" charset="0"/>
              </a:rPr>
              <a:t>PC Practices</a:t>
            </a:r>
          </a:p>
        </p:txBody>
      </p:sp>
      <p:sp>
        <p:nvSpPr>
          <p:cNvPr id="4" name="Content Placeholder 3">
            <a:extLst>
              <a:ext uri="{FF2B5EF4-FFF2-40B4-BE49-F238E27FC236}">
                <a16:creationId xmlns:a16="http://schemas.microsoft.com/office/drawing/2014/main" id="{B190CD3C-DA48-D75B-40BB-D658825F2A07}"/>
              </a:ext>
            </a:extLst>
          </p:cNvPr>
          <p:cNvSpPr>
            <a:spLocks noGrp="1"/>
          </p:cNvSpPr>
          <p:nvPr>
            <p:ph sz="half" idx="2"/>
          </p:nvPr>
        </p:nvSpPr>
        <p:spPr/>
        <p:txBody>
          <a:bodyPr/>
          <a:lstStyle/>
          <a:p>
            <a:pPr>
              <a:lnSpc>
                <a:spcPct val="90000"/>
              </a:lnSpc>
              <a:spcBef>
                <a:spcPct val="0"/>
              </a:spcBef>
              <a:buFont typeface="Wingdings" charset="0"/>
              <a:buChar char="§"/>
            </a:pPr>
            <a:r>
              <a:rPr lang="en-US" sz="2400" dirty="0">
                <a:latin typeface="Arial" charset="0"/>
              </a:rPr>
              <a:t>Continue Expanding Impact of Work Plans Across Areas</a:t>
            </a:r>
          </a:p>
          <a:p>
            <a:pPr>
              <a:lnSpc>
                <a:spcPct val="90000"/>
              </a:lnSpc>
              <a:spcBef>
                <a:spcPct val="0"/>
              </a:spcBef>
              <a:buFont typeface="Wingdings" charset="0"/>
              <a:buChar char="§"/>
            </a:pPr>
            <a:r>
              <a:rPr lang="en-US" sz="2400" dirty="0">
                <a:latin typeface="Arial" charset="0"/>
              </a:rPr>
              <a:t>Monitor Person-Centered Plans</a:t>
            </a:r>
          </a:p>
          <a:p>
            <a:pPr>
              <a:lnSpc>
                <a:spcPct val="90000"/>
              </a:lnSpc>
              <a:spcBef>
                <a:spcPct val="0"/>
              </a:spcBef>
              <a:buFont typeface="Wingdings" charset="0"/>
              <a:buChar char="§"/>
            </a:pPr>
            <a:r>
              <a:rPr lang="en-US" sz="2400" dirty="0">
                <a:latin typeface="Arial" charset="0"/>
              </a:rPr>
              <a:t>Use Quality of Life Data for Decision Making</a:t>
            </a:r>
          </a:p>
          <a:p>
            <a:pPr>
              <a:lnSpc>
                <a:spcPct val="90000"/>
              </a:lnSpc>
              <a:spcBef>
                <a:spcPct val="0"/>
              </a:spcBef>
              <a:buFont typeface="Wingdings" charset="0"/>
              <a:buChar char="§"/>
            </a:pPr>
            <a:r>
              <a:rPr lang="en-US" sz="2400" dirty="0">
                <a:latin typeface="Arial" charset="0"/>
              </a:rPr>
              <a:t>Tailor Types of Person-Centered Planning for People</a:t>
            </a:r>
          </a:p>
          <a:p>
            <a:pPr>
              <a:lnSpc>
                <a:spcPct val="90000"/>
              </a:lnSpc>
              <a:spcBef>
                <a:spcPct val="0"/>
              </a:spcBef>
              <a:buFont typeface="Wingdings" charset="0"/>
              <a:buChar char="§"/>
            </a:pPr>
            <a:r>
              <a:rPr lang="en-US" sz="2400" dirty="0">
                <a:latin typeface="Arial" charset="0"/>
              </a:rPr>
              <a:t>Training and Mentoring to Expand Planners Across Organization</a:t>
            </a:r>
          </a:p>
        </p:txBody>
      </p:sp>
      <p:sp>
        <p:nvSpPr>
          <p:cNvPr id="5" name="Text Placeholder 4">
            <a:extLst>
              <a:ext uri="{FF2B5EF4-FFF2-40B4-BE49-F238E27FC236}">
                <a16:creationId xmlns:a16="http://schemas.microsoft.com/office/drawing/2014/main" id="{13397F53-255B-3CAB-56C2-3C2214C90238}"/>
              </a:ext>
            </a:extLst>
          </p:cNvPr>
          <p:cNvSpPr>
            <a:spLocks noGrp="1"/>
          </p:cNvSpPr>
          <p:nvPr>
            <p:ph type="body" sz="quarter" idx="3"/>
          </p:nvPr>
        </p:nvSpPr>
        <p:spPr/>
        <p:txBody>
          <a:bodyPr/>
          <a:lstStyle/>
          <a:p>
            <a:r>
              <a:rPr lang="en-US" sz="2400" b="1" u="sng" dirty="0">
                <a:latin typeface="Arial" charset="0"/>
              </a:rPr>
              <a:t>PBS</a:t>
            </a:r>
          </a:p>
        </p:txBody>
      </p:sp>
      <p:sp>
        <p:nvSpPr>
          <p:cNvPr id="6" name="Content Placeholder 5">
            <a:extLst>
              <a:ext uri="{FF2B5EF4-FFF2-40B4-BE49-F238E27FC236}">
                <a16:creationId xmlns:a16="http://schemas.microsoft.com/office/drawing/2014/main" id="{4F0C5913-1DAA-EE1B-7E74-9C1A7B3194D0}"/>
              </a:ext>
            </a:extLst>
          </p:cNvPr>
          <p:cNvSpPr>
            <a:spLocks noGrp="1"/>
          </p:cNvSpPr>
          <p:nvPr>
            <p:ph sz="quarter" idx="4"/>
          </p:nvPr>
        </p:nvSpPr>
        <p:spPr/>
        <p:txBody>
          <a:bodyPr/>
          <a:lstStyle/>
          <a:p>
            <a:pPr eaLnBrk="1" hangingPunct="1">
              <a:lnSpc>
                <a:spcPct val="80000"/>
              </a:lnSpc>
              <a:buFont typeface="Wingdings" charset="0"/>
              <a:buChar char="§"/>
            </a:pPr>
            <a:r>
              <a:rPr lang="en-US" sz="2400" dirty="0">
                <a:latin typeface="Arial" charset="0"/>
              </a:rPr>
              <a:t>Functional Behavior Assessment + PBS Plans</a:t>
            </a:r>
          </a:p>
          <a:p>
            <a:pPr eaLnBrk="1" hangingPunct="1">
              <a:lnSpc>
                <a:spcPct val="80000"/>
              </a:lnSpc>
              <a:buFont typeface="Wingdings" charset="0"/>
              <a:buChar char="§"/>
            </a:pPr>
            <a:r>
              <a:rPr lang="en-US" sz="2400" dirty="0">
                <a:latin typeface="Arial" charset="0"/>
              </a:rPr>
              <a:t>Coordinate Quality of Life Evaluation Across Positive Supports</a:t>
            </a:r>
          </a:p>
          <a:p>
            <a:pPr eaLnBrk="1" hangingPunct="1">
              <a:lnSpc>
                <a:spcPct val="80000"/>
              </a:lnSpc>
              <a:buFont typeface="Wingdings" charset="0"/>
              <a:buChar char="§"/>
            </a:pPr>
            <a:r>
              <a:rPr lang="en-US" sz="2400" dirty="0">
                <a:latin typeface="Arial" charset="0"/>
              </a:rPr>
              <a:t>Data-based Decision Making</a:t>
            </a:r>
          </a:p>
          <a:p>
            <a:pPr eaLnBrk="1" hangingPunct="1">
              <a:lnSpc>
                <a:spcPct val="80000"/>
              </a:lnSpc>
              <a:buFont typeface="Wingdings" charset="0"/>
              <a:buChar char="§"/>
            </a:pPr>
            <a:r>
              <a:rPr lang="en-US" sz="2400" dirty="0">
                <a:latin typeface="Arial" charset="0"/>
              </a:rPr>
              <a:t>Improve Interagency Collaboration and Community Mapping</a:t>
            </a:r>
          </a:p>
          <a:p>
            <a:pPr eaLnBrk="1" hangingPunct="1">
              <a:lnSpc>
                <a:spcPct val="80000"/>
              </a:lnSpc>
              <a:buFont typeface="Wingdings" charset="0"/>
              <a:buChar char="§"/>
            </a:pPr>
            <a:r>
              <a:rPr lang="en-US" sz="2400" dirty="0">
                <a:latin typeface="Arial" charset="0"/>
              </a:rPr>
              <a:t>PBS Plans Integrated Within Person-centered Plan</a:t>
            </a:r>
          </a:p>
        </p:txBody>
      </p:sp>
    </p:spTree>
    <p:extLst>
      <p:ext uri="{BB962C8B-B14F-4D97-AF65-F5344CB8AC3E}">
        <p14:creationId xmlns:p14="http://schemas.microsoft.com/office/powerpoint/2010/main" val="18695740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Important Person Centered Elements to Consider Across Tiers: Including Tier 2 and 3</a:t>
            </a:r>
          </a:p>
        </p:txBody>
      </p:sp>
      <p:sp>
        <p:nvSpPr>
          <p:cNvPr id="3" name="Content Placeholder 2"/>
          <p:cNvSpPr>
            <a:spLocks noGrp="1"/>
          </p:cNvSpPr>
          <p:nvPr>
            <p:ph idx="1"/>
          </p:nvPr>
        </p:nvSpPr>
        <p:spPr/>
        <p:txBody>
          <a:bodyPr/>
          <a:lstStyle/>
          <a:p>
            <a:endParaRPr lang="en-US"/>
          </a:p>
          <a:p>
            <a:r>
              <a:rPr lang="en-US"/>
              <a:t>Person-Centered Thinking and Planning</a:t>
            </a:r>
          </a:p>
          <a:p>
            <a:r>
              <a:rPr lang="en-US"/>
              <a:t>Organizational Workforce Related </a:t>
            </a:r>
          </a:p>
          <a:p>
            <a:r>
              <a:rPr lang="en-US"/>
              <a:t>Cultural Competence </a:t>
            </a:r>
          </a:p>
          <a:p>
            <a:r>
              <a:rPr lang="en-US"/>
              <a:t>Positive Behavior Support</a:t>
            </a:r>
            <a:endParaRPr lang="en-US" dirty="0"/>
          </a:p>
        </p:txBody>
      </p:sp>
    </p:spTree>
    <p:extLst>
      <p:ext uri="{BB962C8B-B14F-4D97-AF65-F5344CB8AC3E}">
        <p14:creationId xmlns:p14="http://schemas.microsoft.com/office/powerpoint/2010/main" val="19746652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81442" y="345989"/>
            <a:ext cx="3932237" cy="1600200"/>
          </a:xfrm>
        </p:spPr>
        <p:txBody>
          <a:bodyPr>
            <a:normAutofit/>
          </a:bodyPr>
          <a:lstStyle/>
          <a:p>
            <a:r>
              <a:rPr lang="en-US" sz="3600" b="1" dirty="0">
                <a:latin typeface="Open Sans" panose="020B0606030504020204" pitchFamily="34" charset="0"/>
                <a:ea typeface="Open Sans" panose="020B0606030504020204" pitchFamily="34" charset="0"/>
                <a:cs typeface="Open Sans" panose="020B0606030504020204" pitchFamily="34" charset="0"/>
              </a:rPr>
              <a:t>Overview of PBS Intensive Training Series</a:t>
            </a:r>
          </a:p>
        </p:txBody>
      </p:sp>
      <p:sp>
        <p:nvSpPr>
          <p:cNvPr id="2" name="Text Placeholder 1">
            <a:extLst>
              <a:ext uri="{FF2B5EF4-FFF2-40B4-BE49-F238E27FC236}">
                <a16:creationId xmlns:a16="http://schemas.microsoft.com/office/drawing/2014/main" id="{457B90FE-E03C-9D5B-5709-8BE8A5E002BA}"/>
              </a:ext>
            </a:extLst>
          </p:cNvPr>
          <p:cNvSpPr>
            <a:spLocks noGrp="1"/>
          </p:cNvSpPr>
          <p:nvPr>
            <p:ph type="body" idx="1"/>
          </p:nvPr>
        </p:nvSpPr>
        <p:spPr>
          <a:xfrm>
            <a:off x="5005383" y="345989"/>
            <a:ext cx="6350005" cy="5931243"/>
          </a:xfrm>
        </p:spPr>
        <p:txBody>
          <a:bodyPr>
            <a:normAutofit fontScale="85000" lnSpcReduction="10000"/>
          </a:bodyPr>
          <a:lstStyle/>
          <a:p>
            <a:r>
              <a:rPr lang="en-US" b="1" dirty="0"/>
              <a:t>October 25, 2023. </a:t>
            </a:r>
            <a:r>
              <a:rPr lang="en-US" dirty="0"/>
              <a:t>Introduction to Universal Positive Supports and Positive Behavior Support</a:t>
            </a:r>
          </a:p>
          <a:p>
            <a:r>
              <a:rPr lang="en-US" b="1" dirty="0"/>
              <a:t>January 10, 2024. </a:t>
            </a:r>
            <a:r>
              <a:rPr lang="en-US" dirty="0"/>
              <a:t>Supporting People across the Continuum of Positive Behavior Support </a:t>
            </a:r>
          </a:p>
          <a:p>
            <a:r>
              <a:rPr lang="en-US" b="1" dirty="0"/>
              <a:t>February 7, 2024. </a:t>
            </a:r>
            <a:r>
              <a:rPr lang="en-US" dirty="0"/>
              <a:t>Introduction to the Functional Behavior Assessment Process </a:t>
            </a:r>
          </a:p>
          <a:p>
            <a:r>
              <a:rPr lang="en-US" b="1" dirty="0"/>
              <a:t>March 13, 2024. </a:t>
            </a:r>
            <a:r>
              <a:rPr lang="en-US" dirty="0"/>
              <a:t>Implementation of Functional Behavior Assessment</a:t>
            </a:r>
          </a:p>
          <a:p>
            <a:r>
              <a:rPr lang="en-US" b="1" dirty="0"/>
              <a:t>April 10, 2024. </a:t>
            </a:r>
            <a:r>
              <a:rPr lang="en-US" dirty="0"/>
              <a:t>Positive Behavior Support Planning </a:t>
            </a:r>
          </a:p>
          <a:p>
            <a:r>
              <a:rPr lang="en-US" b="1" dirty="0"/>
              <a:t>May date TBD. </a:t>
            </a:r>
            <a:r>
              <a:rPr lang="en-US" dirty="0"/>
              <a:t>Applying Positive Behavior Support in Your Organization</a:t>
            </a:r>
          </a:p>
        </p:txBody>
      </p:sp>
      <p:pic>
        <p:nvPicPr>
          <p:cNvPr id="4" name="Picture 3" descr="Screenshot of the positive behavior support intensives training series registration flyer for 2023.">
            <a:extLst>
              <a:ext uri="{FF2B5EF4-FFF2-40B4-BE49-F238E27FC236}">
                <a16:creationId xmlns:a16="http://schemas.microsoft.com/office/drawing/2014/main" id="{75791D4B-4ED9-295E-ED0F-590AC9E328B9}"/>
              </a:ext>
            </a:extLst>
          </p:cNvPr>
          <p:cNvPicPr>
            <a:picLocks noChangeAspect="1"/>
          </p:cNvPicPr>
          <p:nvPr/>
        </p:nvPicPr>
        <p:blipFill rotWithShape="1">
          <a:blip r:embed="rId3"/>
          <a:srcRect l="42078" t="18060" r="21992" b="8300"/>
          <a:stretch/>
        </p:blipFill>
        <p:spPr>
          <a:xfrm>
            <a:off x="725401" y="2063580"/>
            <a:ext cx="3834241" cy="4448431"/>
          </a:xfrm>
          <a:prstGeom prst="rect">
            <a:avLst/>
          </a:prstGeom>
        </p:spPr>
      </p:pic>
      <p:pic>
        <p:nvPicPr>
          <p:cNvPr id="9" name="Picture 7">
            <a:extLst>
              <a:ext uri="{FF2B5EF4-FFF2-40B4-BE49-F238E27FC236}">
                <a16:creationId xmlns:a16="http://schemas.microsoft.com/office/drawing/2014/main" id="{6F498213-28AC-899A-555E-9A6D3B12DBB3}"/>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03939" y="6128952"/>
            <a:ext cx="2251449" cy="3830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12395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179695" y="423082"/>
            <a:ext cx="8229600" cy="792163"/>
          </a:xfrm>
        </p:spPr>
        <p:txBody>
          <a:bodyPr/>
          <a:lstStyle/>
          <a:p>
            <a:r>
              <a:rPr lang="en-US" sz="3200" b="1" dirty="0">
                <a:solidFill>
                  <a:srgbClr val="002060"/>
                </a:solidFill>
                <a:latin typeface="Arial" charset="0"/>
              </a:rPr>
              <a:t>Quality of Life Domains (QOL) Matter at Tier 1: And need to also be re-examined at Tier 2 &amp; 3</a:t>
            </a:r>
          </a:p>
        </p:txBody>
      </p:sp>
      <p:sp>
        <p:nvSpPr>
          <p:cNvPr id="5" name="Content Placeholder 4"/>
          <p:cNvSpPr>
            <a:spLocks noGrp="1"/>
          </p:cNvSpPr>
          <p:nvPr>
            <p:ph idx="1"/>
          </p:nvPr>
        </p:nvSpPr>
        <p:spPr>
          <a:xfrm>
            <a:off x="341194" y="2033516"/>
            <a:ext cx="11518710" cy="4672083"/>
          </a:xfrm>
        </p:spPr>
        <p:txBody>
          <a:bodyPr>
            <a:normAutofit/>
          </a:bodyPr>
          <a:lstStyle/>
          <a:p>
            <a:pPr marL="514350" indent="-514350">
              <a:lnSpc>
                <a:spcPct val="80000"/>
              </a:lnSpc>
              <a:buFontTx/>
              <a:buAutoNum type="arabicPeriod"/>
            </a:pPr>
            <a:r>
              <a:rPr lang="en-US" sz="1800" b="1" dirty="0">
                <a:solidFill>
                  <a:srgbClr val="002060"/>
                </a:solidFill>
                <a:latin typeface="Arial" charset="0"/>
              </a:rPr>
              <a:t>Emotional Wellbeing </a:t>
            </a:r>
            <a:r>
              <a:rPr lang="en-US" sz="1800" b="1" dirty="0">
                <a:latin typeface="Arial" charset="0"/>
              </a:rPr>
              <a:t>-</a:t>
            </a:r>
            <a:r>
              <a:rPr lang="en-US" sz="1800" dirty="0">
                <a:latin typeface="Arial" charset="0"/>
              </a:rPr>
              <a:t>(Feeling Empowered and Experiencing Positive Emotions)</a:t>
            </a:r>
          </a:p>
          <a:p>
            <a:pPr marL="514350" indent="-514350">
              <a:lnSpc>
                <a:spcPct val="80000"/>
              </a:lnSpc>
              <a:buFontTx/>
              <a:buAutoNum type="arabicPeriod"/>
            </a:pPr>
            <a:endParaRPr lang="en-US" sz="1800" dirty="0">
              <a:latin typeface="Arial" charset="0"/>
            </a:endParaRPr>
          </a:p>
          <a:p>
            <a:pPr marL="514350" indent="-514350">
              <a:lnSpc>
                <a:spcPct val="80000"/>
              </a:lnSpc>
              <a:buFontTx/>
              <a:buAutoNum type="arabicPeriod"/>
            </a:pPr>
            <a:r>
              <a:rPr lang="en-US" sz="1800" b="1" dirty="0">
                <a:solidFill>
                  <a:srgbClr val="002060"/>
                </a:solidFill>
                <a:latin typeface="Arial" charset="0"/>
              </a:rPr>
              <a:t>Interpersonal Relations </a:t>
            </a:r>
            <a:r>
              <a:rPr lang="en-US" sz="1800" b="1" dirty="0">
                <a:latin typeface="Arial" charset="0"/>
              </a:rPr>
              <a:t>- </a:t>
            </a:r>
            <a:r>
              <a:rPr lang="en-US" sz="1800" dirty="0">
                <a:latin typeface="Arial" charset="0"/>
              </a:rPr>
              <a:t>(Opportunities for Friendship and Intimacy, Quality of Interactions With Others)</a:t>
            </a:r>
          </a:p>
          <a:p>
            <a:pPr marL="514350" indent="-514350">
              <a:lnSpc>
                <a:spcPct val="80000"/>
              </a:lnSpc>
              <a:buFontTx/>
              <a:buAutoNum type="arabicPeriod"/>
            </a:pPr>
            <a:endParaRPr lang="en-US" sz="1800" dirty="0">
              <a:latin typeface="Arial" charset="0"/>
            </a:endParaRPr>
          </a:p>
          <a:p>
            <a:pPr marL="514350" indent="-514350">
              <a:lnSpc>
                <a:spcPct val="80000"/>
              </a:lnSpc>
              <a:buFontTx/>
              <a:buAutoNum type="arabicPeriod"/>
            </a:pPr>
            <a:r>
              <a:rPr lang="en-US" sz="1800" b="1" dirty="0">
                <a:solidFill>
                  <a:srgbClr val="002060"/>
                </a:solidFill>
                <a:latin typeface="Arial" charset="0"/>
              </a:rPr>
              <a:t>Material Well-being </a:t>
            </a:r>
            <a:r>
              <a:rPr lang="en-US" sz="1800" b="1" dirty="0">
                <a:latin typeface="Arial" charset="0"/>
              </a:rPr>
              <a:t>-</a:t>
            </a:r>
            <a:r>
              <a:rPr lang="en-US" sz="1800" dirty="0">
                <a:latin typeface="Arial" charset="0"/>
              </a:rPr>
              <a:t>(Ownership of Possessions, Meaningful Employment)</a:t>
            </a:r>
          </a:p>
          <a:p>
            <a:pPr marL="514350" indent="-514350">
              <a:lnSpc>
                <a:spcPct val="80000"/>
              </a:lnSpc>
              <a:buFontTx/>
              <a:buAutoNum type="arabicPeriod"/>
            </a:pPr>
            <a:endParaRPr lang="en-US" sz="1800" dirty="0">
              <a:latin typeface="Arial" charset="0"/>
            </a:endParaRPr>
          </a:p>
          <a:p>
            <a:pPr marL="514350" indent="-514350">
              <a:lnSpc>
                <a:spcPct val="80000"/>
              </a:lnSpc>
              <a:buFontTx/>
              <a:buAutoNum type="arabicPeriod"/>
            </a:pPr>
            <a:r>
              <a:rPr lang="en-US" sz="1800" b="1" dirty="0">
                <a:solidFill>
                  <a:srgbClr val="002060"/>
                </a:solidFill>
                <a:latin typeface="Arial" charset="0"/>
              </a:rPr>
              <a:t>Personal Development </a:t>
            </a:r>
            <a:r>
              <a:rPr lang="en-US" sz="1800" dirty="0">
                <a:latin typeface="Arial" charset="0"/>
              </a:rPr>
              <a:t>–(Opportunities for Education and Habilitation)</a:t>
            </a:r>
          </a:p>
          <a:p>
            <a:pPr marL="514350" indent="-514350">
              <a:lnSpc>
                <a:spcPct val="80000"/>
              </a:lnSpc>
              <a:buFontTx/>
              <a:buAutoNum type="arabicPeriod"/>
            </a:pPr>
            <a:endParaRPr lang="en-US" sz="1800" dirty="0">
              <a:latin typeface="Arial" charset="0"/>
            </a:endParaRPr>
          </a:p>
          <a:p>
            <a:pPr marL="514350" indent="-514350">
              <a:lnSpc>
                <a:spcPct val="80000"/>
              </a:lnSpc>
              <a:buFontTx/>
              <a:buAutoNum type="arabicPeriod"/>
            </a:pPr>
            <a:r>
              <a:rPr lang="en-US" sz="1800" b="1" dirty="0">
                <a:solidFill>
                  <a:srgbClr val="002060"/>
                </a:solidFill>
                <a:latin typeface="Arial" charset="0"/>
              </a:rPr>
              <a:t>Self-determination</a:t>
            </a:r>
            <a:r>
              <a:rPr lang="en-US" sz="1800" dirty="0">
                <a:solidFill>
                  <a:srgbClr val="002060"/>
                </a:solidFill>
                <a:latin typeface="Arial" charset="0"/>
              </a:rPr>
              <a:t> </a:t>
            </a:r>
            <a:r>
              <a:rPr lang="en-US" sz="1800" dirty="0">
                <a:latin typeface="Arial" charset="0"/>
              </a:rPr>
              <a:t>-(Setting Personal Goals, Making Decisions About Important Life Choices)</a:t>
            </a:r>
          </a:p>
          <a:p>
            <a:pPr marL="514350" indent="-514350">
              <a:lnSpc>
                <a:spcPct val="80000"/>
              </a:lnSpc>
              <a:buFontTx/>
              <a:buAutoNum type="arabicPeriod"/>
            </a:pPr>
            <a:endParaRPr lang="en-US" sz="1800" dirty="0">
              <a:latin typeface="Arial" charset="0"/>
            </a:endParaRPr>
          </a:p>
          <a:p>
            <a:pPr marL="514350" indent="-514350">
              <a:lnSpc>
                <a:spcPct val="80000"/>
              </a:lnSpc>
              <a:buFontTx/>
              <a:buAutoNum type="arabicPeriod"/>
            </a:pPr>
            <a:r>
              <a:rPr lang="en-US" sz="1800" b="1" dirty="0">
                <a:solidFill>
                  <a:srgbClr val="002060"/>
                </a:solidFill>
                <a:latin typeface="Arial" charset="0"/>
              </a:rPr>
              <a:t>Physical Well-being </a:t>
            </a:r>
            <a:r>
              <a:rPr lang="en-US" sz="1800" b="1" dirty="0">
                <a:latin typeface="Arial" charset="0"/>
              </a:rPr>
              <a:t>-</a:t>
            </a:r>
            <a:r>
              <a:rPr lang="en-US" sz="1800" dirty="0">
                <a:latin typeface="Arial" charset="0"/>
              </a:rPr>
              <a:t>(Optimal Health Care and Nutrition, Mobility &amp; General Wellness)</a:t>
            </a:r>
          </a:p>
          <a:p>
            <a:pPr marL="514350" indent="-514350">
              <a:lnSpc>
                <a:spcPct val="80000"/>
              </a:lnSpc>
              <a:buFontTx/>
              <a:buAutoNum type="arabicPeriod"/>
            </a:pPr>
            <a:endParaRPr lang="en-US" sz="1800" dirty="0">
              <a:latin typeface="Arial" charset="0"/>
            </a:endParaRPr>
          </a:p>
          <a:p>
            <a:pPr marL="514350" indent="-514350">
              <a:lnSpc>
                <a:spcPct val="80000"/>
              </a:lnSpc>
              <a:buFontTx/>
              <a:buAutoNum type="arabicPeriod"/>
            </a:pPr>
            <a:r>
              <a:rPr lang="en-US" sz="1800" b="1" dirty="0">
                <a:solidFill>
                  <a:srgbClr val="002060"/>
                </a:solidFill>
                <a:latin typeface="Arial" charset="0"/>
              </a:rPr>
              <a:t> Social Inclusion </a:t>
            </a:r>
            <a:r>
              <a:rPr lang="en-US" sz="1800" b="1" dirty="0">
                <a:latin typeface="Arial" charset="0"/>
              </a:rPr>
              <a:t>-</a:t>
            </a:r>
            <a:r>
              <a:rPr lang="en-US" sz="1800" dirty="0">
                <a:latin typeface="Arial" charset="0"/>
              </a:rPr>
              <a:t>(Natural Support Networks Inclusive and Integrated Environments)</a:t>
            </a:r>
          </a:p>
          <a:p>
            <a:pPr marL="514350" indent="-514350">
              <a:lnSpc>
                <a:spcPct val="80000"/>
              </a:lnSpc>
              <a:buFontTx/>
              <a:buAutoNum type="arabicPeriod"/>
            </a:pPr>
            <a:endParaRPr lang="en-US" sz="1800" dirty="0">
              <a:latin typeface="Arial" charset="0"/>
            </a:endParaRPr>
          </a:p>
          <a:p>
            <a:pPr marL="514350" indent="-514350">
              <a:lnSpc>
                <a:spcPct val="80000"/>
              </a:lnSpc>
              <a:buFontTx/>
              <a:buAutoNum type="arabicPeriod"/>
            </a:pPr>
            <a:r>
              <a:rPr lang="en-US" sz="1800" b="1" dirty="0">
                <a:solidFill>
                  <a:srgbClr val="002060"/>
                </a:solidFill>
                <a:latin typeface="Arial" charset="0"/>
              </a:rPr>
              <a:t>Rights</a:t>
            </a:r>
            <a:r>
              <a:rPr lang="en-US" sz="1800" dirty="0">
                <a:solidFill>
                  <a:srgbClr val="002060"/>
                </a:solidFill>
                <a:latin typeface="Arial" charset="0"/>
              </a:rPr>
              <a:t> </a:t>
            </a:r>
            <a:r>
              <a:rPr lang="en-US" sz="1800" dirty="0">
                <a:latin typeface="Arial" charset="0"/>
              </a:rPr>
              <a:t>-(Experience of Ownership of Key Items and Property, Allowed Due Process, Privacy and Barrier Free Environments are Available). </a:t>
            </a:r>
          </a:p>
          <a:p>
            <a:pPr marL="514350" indent="-514350">
              <a:lnSpc>
                <a:spcPct val="80000"/>
              </a:lnSpc>
              <a:buNone/>
            </a:pPr>
            <a:endParaRPr lang="en-US" sz="1300" dirty="0">
              <a:latin typeface="Arial" charset="0"/>
            </a:endParaRPr>
          </a:p>
          <a:p>
            <a:pPr marL="514350" indent="-514350">
              <a:lnSpc>
                <a:spcPct val="80000"/>
              </a:lnSpc>
              <a:buNone/>
            </a:pPr>
            <a:endParaRPr lang="en-US" sz="1300" dirty="0">
              <a:latin typeface="Arial" charset="0"/>
            </a:endParaRPr>
          </a:p>
        </p:txBody>
      </p:sp>
    </p:spTree>
    <p:extLst>
      <p:ext uri="{BB962C8B-B14F-4D97-AF65-F5344CB8AC3E}">
        <p14:creationId xmlns:p14="http://schemas.microsoft.com/office/powerpoint/2010/main" val="7797091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3FE3B-E558-3380-6486-2DEDAEA9D578}"/>
              </a:ext>
            </a:extLst>
          </p:cNvPr>
          <p:cNvSpPr>
            <a:spLocks noGrp="1"/>
          </p:cNvSpPr>
          <p:nvPr>
            <p:ph type="title"/>
          </p:nvPr>
        </p:nvSpPr>
        <p:spPr/>
        <p:txBody>
          <a:bodyPr/>
          <a:lstStyle/>
          <a:p>
            <a:pPr algn="ctr"/>
            <a:r>
              <a:rPr lang="en-US" dirty="0"/>
              <a:t>The Basic Approach</a:t>
            </a:r>
          </a:p>
        </p:txBody>
      </p:sp>
      <p:pic>
        <p:nvPicPr>
          <p:cNvPr id="11" name="Picture 10" descr="A flow chart: person-centered thinking leads to person centered practices. Person-centered practices lead to person-centered organizations. Person-centered organizations create person-centered systems of supports. All of these steps lead to person directed lives!">
            <a:extLst>
              <a:ext uri="{FF2B5EF4-FFF2-40B4-BE49-F238E27FC236}">
                <a16:creationId xmlns:a16="http://schemas.microsoft.com/office/drawing/2014/main" id="{1F2CA101-EEFD-E977-BDC2-5D65E6BBC24F}"/>
              </a:ext>
            </a:extLst>
          </p:cNvPr>
          <p:cNvPicPr>
            <a:picLocks noChangeAspect="1"/>
          </p:cNvPicPr>
          <p:nvPr/>
        </p:nvPicPr>
        <p:blipFill>
          <a:blip r:embed="rId2"/>
          <a:stretch>
            <a:fillRect/>
          </a:stretch>
        </p:blipFill>
        <p:spPr>
          <a:xfrm>
            <a:off x="2209800" y="1159740"/>
            <a:ext cx="7772400" cy="5170528"/>
          </a:xfrm>
          <a:prstGeom prst="rect">
            <a:avLst/>
          </a:prstGeom>
        </p:spPr>
      </p:pic>
    </p:spTree>
    <p:extLst>
      <p:ext uri="{BB962C8B-B14F-4D97-AF65-F5344CB8AC3E}">
        <p14:creationId xmlns:p14="http://schemas.microsoft.com/office/powerpoint/2010/main" val="18882853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2223411" y="446089"/>
            <a:ext cx="7162800" cy="708025"/>
          </a:xfrm>
        </p:spPr>
        <p:txBody>
          <a:bodyPr/>
          <a:lstStyle/>
          <a:p>
            <a:r>
              <a:rPr lang="en-US" altLang="en-US" sz="4000" b="1" dirty="0">
                <a:solidFill>
                  <a:schemeClr val="tx1"/>
                </a:solidFill>
              </a:rPr>
              <a:t>A Core  Concept</a:t>
            </a:r>
          </a:p>
        </p:txBody>
      </p:sp>
      <p:sp>
        <p:nvSpPr>
          <p:cNvPr id="4" name="Content Placeholder 2"/>
          <p:cNvSpPr>
            <a:spLocks noGrp="1"/>
          </p:cNvSpPr>
          <p:nvPr>
            <p:ph idx="1"/>
          </p:nvPr>
        </p:nvSpPr>
        <p:spPr>
          <a:xfrm>
            <a:off x="2223411" y="1571626"/>
            <a:ext cx="7392988" cy="3305175"/>
          </a:xfrm>
        </p:spPr>
        <p:txBody>
          <a:bodyPr/>
          <a:lstStyle/>
          <a:p>
            <a:pPr marL="0" indent="0" algn="ctr">
              <a:buNone/>
              <a:defRPr/>
            </a:pPr>
            <a:endParaRPr lang="en-US" sz="3600" b="1" kern="1200" cap="all" dirty="0">
              <a:solidFill>
                <a:prstClr val="black"/>
              </a:solidFill>
              <a:ea typeface="+mj-ea"/>
              <a:cs typeface="+mj-cs"/>
            </a:endParaRPr>
          </a:p>
          <a:p>
            <a:pPr marL="0" indent="0" algn="ctr">
              <a:buNone/>
              <a:defRPr/>
            </a:pPr>
            <a:r>
              <a:rPr lang="en-US" sz="3600" b="1" kern="1200" dirty="0">
                <a:latin typeface="+mn-lt"/>
                <a:ea typeface="+mj-ea"/>
                <a:cs typeface="+mj-cs"/>
              </a:rPr>
              <a:t>Important  </a:t>
            </a:r>
            <a:r>
              <a:rPr lang="en-US" sz="3600" b="1" u="sng" kern="1200" dirty="0">
                <a:latin typeface="+mn-lt"/>
                <a:ea typeface="+mj-ea"/>
                <a:cs typeface="+mj-cs"/>
              </a:rPr>
              <a:t>To</a:t>
            </a:r>
            <a:r>
              <a:rPr lang="en-US" sz="3600" b="1" kern="1200" dirty="0">
                <a:latin typeface="+mn-lt"/>
                <a:ea typeface="+mj-ea"/>
                <a:cs typeface="+mj-cs"/>
              </a:rPr>
              <a:t>  </a:t>
            </a:r>
          </a:p>
          <a:p>
            <a:pPr marL="0" indent="0" algn="ctr">
              <a:buNone/>
              <a:defRPr/>
            </a:pPr>
            <a:r>
              <a:rPr lang="en-US" sz="3600" b="1" kern="1200" dirty="0">
                <a:latin typeface="+mn-lt"/>
                <a:ea typeface="+mj-ea"/>
                <a:cs typeface="+mj-cs"/>
              </a:rPr>
              <a:t>Important  </a:t>
            </a:r>
            <a:r>
              <a:rPr lang="en-US" sz="3600" b="1" u="sng" kern="1200" dirty="0">
                <a:latin typeface="+mn-lt"/>
                <a:ea typeface="+mj-ea"/>
                <a:cs typeface="+mj-cs"/>
              </a:rPr>
              <a:t>For</a:t>
            </a:r>
          </a:p>
          <a:p>
            <a:pPr marL="0" indent="0" algn="ctr">
              <a:buNone/>
              <a:defRPr/>
            </a:pPr>
            <a:r>
              <a:rPr lang="en-US" sz="3600" kern="1200" dirty="0">
                <a:latin typeface="+mn-lt"/>
                <a:ea typeface="+mj-ea"/>
                <a:cs typeface="+mj-cs"/>
              </a:rPr>
              <a:t>and</a:t>
            </a:r>
          </a:p>
          <a:p>
            <a:pPr marL="0" indent="0" algn="ctr">
              <a:buNone/>
              <a:defRPr/>
            </a:pPr>
            <a:r>
              <a:rPr lang="en-US" sz="3600" kern="1200" dirty="0">
                <a:latin typeface="+mn-lt"/>
                <a:ea typeface="+mj-ea"/>
                <a:cs typeface="+mj-cs"/>
              </a:rPr>
              <a:t>The Balance Between Them</a:t>
            </a:r>
            <a:endParaRPr lang="en-US" dirty="0">
              <a:latin typeface="+mn-lt"/>
              <a:ea typeface="ＭＳ Ｐゴシック" charset="0"/>
            </a:endParaRPr>
          </a:p>
        </p:txBody>
      </p:sp>
      <p:sp>
        <p:nvSpPr>
          <p:cNvPr id="5" name="TextBox 4" descr="Workbook, page 5."/>
          <p:cNvSpPr txBox="1"/>
          <p:nvPr/>
        </p:nvSpPr>
        <p:spPr>
          <a:xfrm>
            <a:off x="8728075" y="6477001"/>
            <a:ext cx="1035050" cy="288925"/>
          </a:xfrm>
          <a:prstGeom prst="rect">
            <a:avLst/>
          </a:prstGeom>
          <a:noFill/>
        </p:spPr>
        <p:txBody>
          <a:bodyPr wrap="none" lIns="86462" tIns="43231" rIns="86462" bIns="43231">
            <a:spAutoFit/>
          </a:bodyPr>
          <a:lstStyle/>
          <a:p>
            <a:pPr>
              <a:defRPr/>
            </a:pPr>
            <a:r>
              <a:rPr lang="en-US" sz="1300" dirty="0" err="1">
                <a:solidFill>
                  <a:schemeClr val="bg1">
                    <a:lumMod val="50000"/>
                  </a:schemeClr>
                </a:solidFill>
                <a:latin typeface="Arial" pitchFamily="34" charset="0"/>
                <a:cs typeface="Arial" pitchFamily="34" charset="0"/>
              </a:rPr>
              <a:t>Wrkbk</a:t>
            </a:r>
            <a:r>
              <a:rPr lang="en-US" sz="1300" dirty="0">
                <a:solidFill>
                  <a:schemeClr val="bg1">
                    <a:lumMod val="50000"/>
                  </a:schemeClr>
                </a:solidFill>
                <a:latin typeface="Arial" pitchFamily="34" charset="0"/>
                <a:cs typeface="Arial" pitchFamily="34" charset="0"/>
              </a:rPr>
              <a:t> </a:t>
            </a:r>
            <a:r>
              <a:rPr lang="en-US" sz="1300" dirty="0" err="1">
                <a:solidFill>
                  <a:schemeClr val="bg1">
                    <a:lumMod val="50000"/>
                  </a:schemeClr>
                </a:solidFill>
                <a:latin typeface="Arial" pitchFamily="34" charset="0"/>
                <a:cs typeface="Arial" pitchFamily="34" charset="0"/>
              </a:rPr>
              <a:t>pg</a:t>
            </a:r>
            <a:r>
              <a:rPr lang="en-US" sz="1300" dirty="0">
                <a:solidFill>
                  <a:schemeClr val="bg1">
                    <a:lumMod val="50000"/>
                  </a:schemeClr>
                </a:solidFill>
                <a:latin typeface="Arial" pitchFamily="34" charset="0"/>
                <a:cs typeface="Arial" pitchFamily="34" charset="0"/>
              </a:rPr>
              <a:t> 5</a:t>
            </a:r>
          </a:p>
        </p:txBody>
      </p:sp>
    </p:spTree>
    <p:extLst>
      <p:ext uri="{BB962C8B-B14F-4D97-AF65-F5344CB8AC3E}">
        <p14:creationId xmlns:p14="http://schemas.microsoft.com/office/powerpoint/2010/main" val="15976084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altLang="en-US" sz="4400" b="1" dirty="0">
                <a:solidFill>
                  <a:schemeClr val="tx1"/>
                </a:solidFill>
              </a:rPr>
              <a:t>Important </a:t>
            </a:r>
            <a:r>
              <a:rPr lang="en-US" altLang="en-US" sz="4400" b="1" i="1" dirty="0">
                <a:solidFill>
                  <a:schemeClr val="tx1"/>
                </a:solidFill>
              </a:rPr>
              <a:t>TO</a:t>
            </a:r>
            <a:endParaRPr lang="en-US" altLang="en-US" sz="4400" b="1" dirty="0">
              <a:solidFill>
                <a:schemeClr val="tx1"/>
              </a:solidFill>
            </a:endParaRPr>
          </a:p>
        </p:txBody>
      </p:sp>
      <p:sp>
        <p:nvSpPr>
          <p:cNvPr id="2" name="Text Placeholder 1">
            <a:extLst>
              <a:ext uri="{FF2B5EF4-FFF2-40B4-BE49-F238E27FC236}">
                <a16:creationId xmlns:a16="http://schemas.microsoft.com/office/drawing/2014/main" id="{42303440-3AED-5019-6068-04FDEEE64852}"/>
              </a:ext>
            </a:extLst>
          </p:cNvPr>
          <p:cNvSpPr>
            <a:spLocks noGrp="1"/>
          </p:cNvSpPr>
          <p:nvPr>
            <p:ph type="body" idx="1"/>
          </p:nvPr>
        </p:nvSpPr>
        <p:spPr/>
        <p:txBody>
          <a:bodyPr/>
          <a:lstStyle/>
          <a:p>
            <a:pPr marL="114300" indent="0">
              <a:spcBef>
                <a:spcPct val="50000"/>
              </a:spcBef>
              <a:buNone/>
              <a:defRPr/>
            </a:pPr>
            <a:r>
              <a:rPr lang="en-US" sz="2400" dirty="0">
                <a:latin typeface="+mn-lt"/>
              </a:rPr>
              <a:t>What is important to a person includes those things in life which help us to be </a:t>
            </a:r>
            <a:r>
              <a:rPr lang="en-US" sz="2400" u="sng" dirty="0">
                <a:latin typeface="+mn-lt"/>
              </a:rPr>
              <a:t>satisfied</a:t>
            </a:r>
            <a:r>
              <a:rPr lang="en-US" sz="2400" dirty="0">
                <a:latin typeface="+mn-lt"/>
              </a:rPr>
              <a:t>, </a:t>
            </a:r>
            <a:r>
              <a:rPr lang="en-US" sz="2400" u="sng" dirty="0">
                <a:latin typeface="+mn-lt"/>
              </a:rPr>
              <a:t>content</a:t>
            </a:r>
            <a:r>
              <a:rPr lang="en-US" sz="2400" dirty="0">
                <a:latin typeface="+mn-lt"/>
              </a:rPr>
              <a:t>, </a:t>
            </a:r>
            <a:r>
              <a:rPr lang="en-US" sz="2400" u="sng" dirty="0">
                <a:latin typeface="+mn-lt"/>
              </a:rPr>
              <a:t>comforted,</a:t>
            </a:r>
            <a:r>
              <a:rPr lang="en-US" sz="2400" dirty="0">
                <a:latin typeface="+mn-lt"/>
              </a:rPr>
              <a:t> </a:t>
            </a:r>
            <a:r>
              <a:rPr lang="en-US" sz="2400" u="sng" dirty="0">
                <a:latin typeface="+mn-lt"/>
              </a:rPr>
              <a:t>fulfilled</a:t>
            </a:r>
            <a:r>
              <a:rPr lang="en-US" sz="2400" dirty="0">
                <a:latin typeface="+mn-lt"/>
              </a:rPr>
              <a:t>, and </a:t>
            </a:r>
            <a:r>
              <a:rPr lang="en-US" sz="2400" u="sng" dirty="0">
                <a:latin typeface="+mn-lt"/>
              </a:rPr>
              <a:t>happy</a:t>
            </a:r>
            <a:r>
              <a:rPr lang="en-US" sz="2400" dirty="0">
                <a:latin typeface="+mn-lt"/>
              </a:rPr>
              <a:t>.  It includes: </a:t>
            </a:r>
          </a:p>
          <a:p>
            <a:pPr marL="541938" lvl="2" indent="-310753">
              <a:spcBef>
                <a:spcPct val="50000"/>
              </a:spcBef>
              <a:buFont typeface="Arial" pitchFamily="34" charset="0"/>
              <a:buChar char="•"/>
              <a:defRPr/>
            </a:pPr>
            <a:r>
              <a:rPr lang="en-US" sz="2500" dirty="0">
                <a:latin typeface="+mn-lt"/>
              </a:rPr>
              <a:t>People to be with/relationships</a:t>
            </a:r>
          </a:p>
          <a:p>
            <a:pPr marL="541938" lvl="2" indent="-310753">
              <a:spcBef>
                <a:spcPct val="50000"/>
              </a:spcBef>
              <a:buFont typeface="Arial" pitchFamily="34" charset="0"/>
              <a:buChar char="•"/>
              <a:defRPr/>
            </a:pPr>
            <a:r>
              <a:rPr lang="en-US" sz="2500" dirty="0">
                <a:latin typeface="+mn-lt"/>
              </a:rPr>
              <a:t>Status and control</a:t>
            </a:r>
          </a:p>
          <a:p>
            <a:pPr marL="541938" lvl="2" indent="-310753">
              <a:spcBef>
                <a:spcPct val="50000"/>
              </a:spcBef>
              <a:buFont typeface="Arial" pitchFamily="34" charset="0"/>
              <a:buChar char="•"/>
              <a:defRPr/>
            </a:pPr>
            <a:r>
              <a:rPr lang="en-US" sz="2500" dirty="0">
                <a:latin typeface="+mn-lt"/>
              </a:rPr>
              <a:t>Things to do and Places to go </a:t>
            </a:r>
          </a:p>
          <a:p>
            <a:pPr marL="541938" lvl="2" indent="-310753">
              <a:spcBef>
                <a:spcPct val="50000"/>
              </a:spcBef>
              <a:buFont typeface="Arial" pitchFamily="34" charset="0"/>
              <a:buChar char="•"/>
              <a:defRPr/>
            </a:pPr>
            <a:r>
              <a:rPr lang="en-US" sz="2500" dirty="0">
                <a:latin typeface="+mn-lt"/>
              </a:rPr>
              <a:t>Rituals or routines</a:t>
            </a:r>
          </a:p>
          <a:p>
            <a:pPr marL="541938" lvl="2" indent="-310753">
              <a:spcBef>
                <a:spcPct val="50000"/>
              </a:spcBef>
              <a:buFont typeface="Arial" pitchFamily="34" charset="0"/>
              <a:buChar char="•"/>
              <a:defRPr/>
            </a:pPr>
            <a:r>
              <a:rPr lang="en-US" sz="2500" dirty="0">
                <a:latin typeface="+mn-lt"/>
              </a:rPr>
              <a:t>Rhythm or pace of life </a:t>
            </a:r>
          </a:p>
          <a:p>
            <a:pPr marL="541938" lvl="2" indent="-310753">
              <a:spcBef>
                <a:spcPct val="50000"/>
              </a:spcBef>
              <a:buFont typeface="Arial" pitchFamily="34" charset="0"/>
              <a:buChar char="•"/>
              <a:defRPr/>
            </a:pPr>
            <a:r>
              <a:rPr lang="en-US" sz="2500" dirty="0">
                <a:latin typeface="+mn-lt"/>
                <a:cs typeface="Arial" charset="0"/>
              </a:rPr>
              <a:t>Things to have</a:t>
            </a:r>
            <a:endParaRPr lang="en-US" dirty="0"/>
          </a:p>
        </p:txBody>
      </p:sp>
      <p:sp>
        <p:nvSpPr>
          <p:cNvPr id="5" name="TextBox 4" descr="Workbook, page 5."/>
          <p:cNvSpPr txBox="1"/>
          <p:nvPr/>
        </p:nvSpPr>
        <p:spPr>
          <a:xfrm>
            <a:off x="8728075" y="6477001"/>
            <a:ext cx="1035050" cy="288925"/>
          </a:xfrm>
          <a:prstGeom prst="rect">
            <a:avLst/>
          </a:prstGeom>
          <a:noFill/>
        </p:spPr>
        <p:txBody>
          <a:bodyPr wrap="none" lIns="86462" tIns="43231" rIns="86462" bIns="43231">
            <a:spAutoFit/>
          </a:bodyPr>
          <a:lstStyle/>
          <a:p>
            <a:pPr>
              <a:defRPr/>
            </a:pPr>
            <a:r>
              <a:rPr lang="en-US" sz="1300" dirty="0" err="1">
                <a:solidFill>
                  <a:schemeClr val="bg1">
                    <a:lumMod val="50000"/>
                  </a:schemeClr>
                </a:solidFill>
                <a:latin typeface="Arial" pitchFamily="34" charset="0"/>
                <a:cs typeface="Arial" pitchFamily="34" charset="0"/>
              </a:rPr>
              <a:t>Wrkbk</a:t>
            </a:r>
            <a:r>
              <a:rPr lang="en-US" sz="1300" dirty="0">
                <a:solidFill>
                  <a:schemeClr val="bg1">
                    <a:lumMod val="50000"/>
                  </a:schemeClr>
                </a:solidFill>
                <a:latin typeface="Arial" pitchFamily="34" charset="0"/>
                <a:cs typeface="Arial" pitchFamily="34" charset="0"/>
              </a:rPr>
              <a:t> </a:t>
            </a:r>
            <a:r>
              <a:rPr lang="en-US" sz="1300" dirty="0" err="1">
                <a:solidFill>
                  <a:schemeClr val="bg1">
                    <a:lumMod val="50000"/>
                  </a:schemeClr>
                </a:solidFill>
                <a:latin typeface="Arial" pitchFamily="34" charset="0"/>
                <a:cs typeface="Arial" pitchFamily="34" charset="0"/>
              </a:rPr>
              <a:t>pg</a:t>
            </a:r>
            <a:r>
              <a:rPr lang="en-US" sz="1300" dirty="0">
                <a:solidFill>
                  <a:schemeClr val="bg1">
                    <a:lumMod val="50000"/>
                  </a:schemeClr>
                </a:solidFill>
                <a:latin typeface="Arial" pitchFamily="34" charset="0"/>
                <a:cs typeface="Arial" pitchFamily="34" charset="0"/>
              </a:rPr>
              <a:t> 5</a:t>
            </a:r>
          </a:p>
        </p:txBody>
      </p:sp>
    </p:spTree>
    <p:extLst>
      <p:ext uri="{BB962C8B-B14F-4D97-AF65-F5344CB8AC3E}">
        <p14:creationId xmlns:p14="http://schemas.microsoft.com/office/powerpoint/2010/main" val="26645687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altLang="en-US" sz="4400" b="1" dirty="0">
                <a:solidFill>
                  <a:schemeClr val="tx1"/>
                </a:solidFill>
              </a:rPr>
              <a:t>Important </a:t>
            </a:r>
            <a:r>
              <a:rPr lang="en-US" altLang="en-US" sz="4400" b="1" i="1" dirty="0">
                <a:solidFill>
                  <a:schemeClr val="tx1"/>
                </a:solidFill>
              </a:rPr>
              <a:t>FOR</a:t>
            </a:r>
            <a:r>
              <a:rPr lang="en-US" altLang="en-US" sz="4400" b="1" dirty="0">
                <a:solidFill>
                  <a:schemeClr val="tx1"/>
                </a:solidFill>
              </a:rPr>
              <a:t> </a:t>
            </a:r>
          </a:p>
        </p:txBody>
      </p:sp>
      <p:sp>
        <p:nvSpPr>
          <p:cNvPr id="2" name="Text Placeholder 1">
            <a:extLst>
              <a:ext uri="{FF2B5EF4-FFF2-40B4-BE49-F238E27FC236}">
                <a16:creationId xmlns:a16="http://schemas.microsoft.com/office/drawing/2014/main" id="{83572468-20F4-E92B-B66E-B3D6BD127BEF}"/>
              </a:ext>
            </a:extLst>
          </p:cNvPr>
          <p:cNvSpPr>
            <a:spLocks noGrp="1"/>
          </p:cNvSpPr>
          <p:nvPr>
            <p:ph type="body" idx="1"/>
          </p:nvPr>
        </p:nvSpPr>
        <p:spPr/>
        <p:txBody>
          <a:bodyPr/>
          <a:lstStyle/>
          <a:p>
            <a:pPr marL="114300" indent="0">
              <a:lnSpc>
                <a:spcPct val="80000"/>
              </a:lnSpc>
              <a:spcBef>
                <a:spcPct val="50000"/>
              </a:spcBef>
              <a:buClr>
                <a:schemeClr val="tx1"/>
              </a:buClr>
              <a:buSzPct val="75000"/>
              <a:buNone/>
              <a:defRPr/>
            </a:pPr>
            <a:r>
              <a:rPr lang="en-US" sz="2400" dirty="0">
                <a:latin typeface="Calibri" pitchFamily="34" charset="0"/>
              </a:rPr>
              <a:t>Issues of health  </a:t>
            </a:r>
          </a:p>
          <a:p>
            <a:pPr marL="799610" lvl="1" indent="-342900">
              <a:lnSpc>
                <a:spcPct val="80000"/>
              </a:lnSpc>
              <a:spcBef>
                <a:spcPct val="50000"/>
              </a:spcBef>
              <a:buClr>
                <a:schemeClr val="tx1"/>
              </a:buClr>
              <a:buSzPct val="75000"/>
              <a:buFont typeface="Arial" panose="020B0604020202020204" pitchFamily="34" charset="0"/>
              <a:buChar char="•"/>
              <a:defRPr/>
            </a:pPr>
            <a:r>
              <a:rPr lang="en-US" sz="2000" dirty="0">
                <a:latin typeface="Calibri" pitchFamily="34" charset="0"/>
              </a:rPr>
              <a:t>Prevention of illness </a:t>
            </a:r>
          </a:p>
          <a:p>
            <a:pPr marL="799610" lvl="1" indent="-342900">
              <a:lnSpc>
                <a:spcPct val="80000"/>
              </a:lnSpc>
              <a:spcBef>
                <a:spcPct val="50000"/>
              </a:spcBef>
              <a:buClr>
                <a:schemeClr val="tx1"/>
              </a:buClr>
              <a:buSzPct val="75000"/>
              <a:buFont typeface="Arial" panose="020B0604020202020204" pitchFamily="34" charset="0"/>
              <a:buChar char="•"/>
              <a:defRPr/>
            </a:pPr>
            <a:r>
              <a:rPr lang="en-US" sz="2000" dirty="0">
                <a:latin typeface="Calibri" pitchFamily="34" charset="0"/>
              </a:rPr>
              <a:t>Treatment of illness / medical conditions </a:t>
            </a:r>
          </a:p>
          <a:p>
            <a:pPr marL="799610" lvl="1" indent="-342900">
              <a:lnSpc>
                <a:spcPct val="80000"/>
              </a:lnSpc>
              <a:spcBef>
                <a:spcPct val="50000"/>
              </a:spcBef>
              <a:buClr>
                <a:schemeClr val="tx1"/>
              </a:buClr>
              <a:buSzPct val="75000"/>
              <a:buFont typeface="Arial" panose="020B0604020202020204" pitchFamily="34" charset="0"/>
              <a:buChar char="•"/>
              <a:defRPr/>
            </a:pPr>
            <a:r>
              <a:rPr lang="en-US" sz="2000" dirty="0">
                <a:latin typeface="Calibri" pitchFamily="34" charset="0"/>
              </a:rPr>
              <a:t>Promotion of wellness (e.g.: diet, exercise)</a:t>
            </a:r>
          </a:p>
          <a:p>
            <a:pPr marL="114300" indent="0">
              <a:lnSpc>
                <a:spcPct val="80000"/>
              </a:lnSpc>
              <a:spcBef>
                <a:spcPct val="50000"/>
              </a:spcBef>
              <a:buClr>
                <a:schemeClr val="tx1"/>
              </a:buClr>
              <a:buSzPct val="75000"/>
              <a:buNone/>
              <a:defRPr/>
            </a:pPr>
            <a:r>
              <a:rPr lang="en-US" sz="2400" dirty="0">
                <a:latin typeface="Calibri" pitchFamily="34" charset="0"/>
              </a:rPr>
              <a:t>Issues of safety</a:t>
            </a:r>
          </a:p>
          <a:p>
            <a:pPr marL="799610" lvl="1" indent="-342900">
              <a:lnSpc>
                <a:spcPct val="80000"/>
              </a:lnSpc>
              <a:spcBef>
                <a:spcPct val="50000"/>
              </a:spcBef>
              <a:buClr>
                <a:schemeClr val="tx1"/>
              </a:buClr>
              <a:buSzPct val="75000"/>
              <a:buFont typeface="Arial" panose="020B0604020202020204" pitchFamily="34" charset="0"/>
              <a:buChar char="•"/>
              <a:defRPr/>
            </a:pPr>
            <a:r>
              <a:rPr lang="en-US" sz="2000" dirty="0">
                <a:latin typeface="Calibri" pitchFamily="34" charset="0"/>
              </a:rPr>
              <a:t>Environment </a:t>
            </a:r>
          </a:p>
          <a:p>
            <a:pPr marL="799610" lvl="1" indent="-342900">
              <a:lnSpc>
                <a:spcPct val="80000"/>
              </a:lnSpc>
              <a:spcBef>
                <a:spcPct val="50000"/>
              </a:spcBef>
              <a:buClr>
                <a:schemeClr val="tx1"/>
              </a:buClr>
              <a:buSzPct val="75000"/>
              <a:buFont typeface="Arial" panose="020B0604020202020204" pitchFamily="34" charset="0"/>
              <a:buChar char="•"/>
              <a:defRPr/>
            </a:pPr>
            <a:r>
              <a:rPr lang="en-US" sz="2000" dirty="0">
                <a:latin typeface="Calibri" pitchFamily="34" charset="0"/>
              </a:rPr>
              <a:t>Well being ---- physical and emotional </a:t>
            </a:r>
          </a:p>
          <a:p>
            <a:pPr marL="799610" lvl="1" indent="-342900">
              <a:lnSpc>
                <a:spcPct val="80000"/>
              </a:lnSpc>
              <a:spcBef>
                <a:spcPct val="50000"/>
              </a:spcBef>
              <a:buClr>
                <a:schemeClr val="tx1"/>
              </a:buClr>
              <a:buSzPct val="75000"/>
              <a:buFont typeface="Arial" panose="020B0604020202020204" pitchFamily="34" charset="0"/>
              <a:buChar char="•"/>
              <a:defRPr/>
            </a:pPr>
            <a:r>
              <a:rPr lang="en-US" sz="2000" dirty="0">
                <a:latin typeface="Calibri" pitchFamily="34" charset="0"/>
              </a:rPr>
              <a:t>Free from Fear </a:t>
            </a:r>
            <a:endParaRPr lang="en-US" sz="2400" dirty="0">
              <a:latin typeface="Calibri" pitchFamily="34" charset="0"/>
            </a:endParaRPr>
          </a:p>
          <a:p>
            <a:pPr marL="114300" indent="0">
              <a:lnSpc>
                <a:spcPct val="80000"/>
              </a:lnSpc>
              <a:spcBef>
                <a:spcPct val="50000"/>
              </a:spcBef>
              <a:buClr>
                <a:schemeClr val="tx1"/>
              </a:buClr>
              <a:buSzPct val="75000"/>
              <a:buNone/>
              <a:defRPr/>
            </a:pPr>
            <a:r>
              <a:rPr lang="en-US" sz="2400" dirty="0">
                <a:latin typeface="Calibri" pitchFamily="34" charset="0"/>
              </a:rPr>
              <a:t>And… what others see as necessary to help the person be valued and be a contributing member of their community</a:t>
            </a:r>
          </a:p>
        </p:txBody>
      </p:sp>
      <p:sp>
        <p:nvSpPr>
          <p:cNvPr id="6" name="TextBox 5" descr="Workbook, page 5."/>
          <p:cNvSpPr txBox="1"/>
          <p:nvPr/>
        </p:nvSpPr>
        <p:spPr>
          <a:xfrm>
            <a:off x="8728075" y="6477001"/>
            <a:ext cx="1035050" cy="288925"/>
          </a:xfrm>
          <a:prstGeom prst="rect">
            <a:avLst/>
          </a:prstGeom>
          <a:noFill/>
        </p:spPr>
        <p:txBody>
          <a:bodyPr wrap="none" lIns="86462" tIns="43231" rIns="86462" bIns="43231">
            <a:spAutoFit/>
          </a:bodyPr>
          <a:lstStyle/>
          <a:p>
            <a:pPr>
              <a:defRPr/>
            </a:pPr>
            <a:r>
              <a:rPr lang="en-US" sz="1300" dirty="0" err="1">
                <a:solidFill>
                  <a:schemeClr val="bg1">
                    <a:lumMod val="50000"/>
                  </a:schemeClr>
                </a:solidFill>
                <a:latin typeface="Arial" pitchFamily="34" charset="0"/>
                <a:cs typeface="Arial" pitchFamily="34" charset="0"/>
              </a:rPr>
              <a:t>Wrkbk</a:t>
            </a:r>
            <a:r>
              <a:rPr lang="en-US" sz="1300" dirty="0">
                <a:solidFill>
                  <a:schemeClr val="bg1">
                    <a:lumMod val="50000"/>
                  </a:schemeClr>
                </a:solidFill>
                <a:latin typeface="Arial" pitchFamily="34" charset="0"/>
                <a:cs typeface="Arial" pitchFamily="34" charset="0"/>
              </a:rPr>
              <a:t> </a:t>
            </a:r>
            <a:r>
              <a:rPr lang="en-US" sz="1300" dirty="0" err="1">
                <a:solidFill>
                  <a:schemeClr val="bg1">
                    <a:lumMod val="50000"/>
                  </a:schemeClr>
                </a:solidFill>
                <a:latin typeface="Arial" pitchFamily="34" charset="0"/>
                <a:cs typeface="Arial" pitchFamily="34" charset="0"/>
              </a:rPr>
              <a:t>pg</a:t>
            </a:r>
            <a:r>
              <a:rPr lang="en-US" sz="1300" dirty="0">
                <a:solidFill>
                  <a:schemeClr val="bg1">
                    <a:lumMod val="50000"/>
                  </a:schemeClr>
                </a:solidFill>
                <a:latin typeface="Arial" pitchFamily="34" charset="0"/>
                <a:cs typeface="Arial" pitchFamily="34" charset="0"/>
              </a:rPr>
              <a:t> 5</a:t>
            </a:r>
          </a:p>
        </p:txBody>
      </p:sp>
    </p:spTree>
    <p:extLst>
      <p:ext uri="{BB962C8B-B14F-4D97-AF65-F5344CB8AC3E}">
        <p14:creationId xmlns:p14="http://schemas.microsoft.com/office/powerpoint/2010/main" val="28715686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92BA156-A92A-5ABD-0299-60A0F306D6D5}"/>
              </a:ext>
            </a:extLst>
          </p:cNvPr>
          <p:cNvSpPr>
            <a:spLocks noGrp="1"/>
          </p:cNvSpPr>
          <p:nvPr>
            <p:ph type="title"/>
          </p:nvPr>
        </p:nvSpPr>
        <p:spPr/>
        <p:txBody>
          <a:bodyPr/>
          <a:lstStyle/>
          <a:p>
            <a:r>
              <a:rPr lang="en-US" sz="3200" dirty="0">
                <a:solidFill>
                  <a:schemeClr val="tx1"/>
                </a:solidFill>
              </a:rPr>
              <a:t>Person Centered Planning: </a:t>
            </a:r>
            <a:r>
              <a:rPr lang="en-US" sz="3200" b="1" dirty="0">
                <a:solidFill>
                  <a:schemeClr val="tx1"/>
                </a:solidFill>
              </a:rPr>
              <a:t>A Tool for Creating Context</a:t>
            </a:r>
            <a:endParaRPr lang="en-US" dirty="0">
              <a:solidFill>
                <a:schemeClr val="tx1"/>
              </a:solidFill>
            </a:endParaRPr>
          </a:p>
        </p:txBody>
      </p:sp>
      <p:sp>
        <p:nvSpPr>
          <p:cNvPr id="2" name="Content Placeholder 1"/>
          <p:cNvSpPr>
            <a:spLocks noGrp="1"/>
          </p:cNvSpPr>
          <p:nvPr>
            <p:ph type="body" idx="1"/>
          </p:nvPr>
        </p:nvSpPr>
        <p:spPr/>
        <p:txBody>
          <a:bodyPr>
            <a:normAutofit/>
          </a:bodyPr>
          <a:lstStyle/>
          <a:p>
            <a:pPr marL="0" indent="0">
              <a:buNone/>
            </a:pPr>
            <a:r>
              <a:rPr lang="en-US" b="1" dirty="0"/>
              <a:t>Person-Centered Planning: </a:t>
            </a:r>
          </a:p>
          <a:p>
            <a:r>
              <a:rPr lang="en-US" dirty="0"/>
              <a:t>Process-oriented process to empowering people. </a:t>
            </a:r>
          </a:p>
          <a:p>
            <a:r>
              <a:rPr lang="en-US" dirty="0"/>
              <a:t>Process of the person being able to speak up, recruit their support network to aid in creating new contexts over time.</a:t>
            </a:r>
          </a:p>
          <a:p>
            <a:r>
              <a:rPr lang="en-US" dirty="0"/>
              <a:t>Focusing on the people and what they need to live a preferred life with a desirable future, ultimately leading to  lives of greater inclusion as valued members of both community and society.</a:t>
            </a:r>
          </a:p>
          <a:p>
            <a:r>
              <a:rPr lang="en-US" dirty="0"/>
              <a:t>It is an individualized process</a:t>
            </a:r>
          </a:p>
          <a:p>
            <a:pPr lvl="1"/>
            <a:r>
              <a:rPr lang="en-US" dirty="0"/>
              <a:t>Can use on a continuum of intensity (planning for simple improvements in quality of life to intensive transition planning when quality of life is low)</a:t>
            </a:r>
          </a:p>
        </p:txBody>
      </p:sp>
    </p:spTree>
    <p:extLst>
      <p:ext uri="{BB962C8B-B14F-4D97-AF65-F5344CB8AC3E}">
        <p14:creationId xmlns:p14="http://schemas.microsoft.com/office/powerpoint/2010/main" val="26581854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3600" b="1" dirty="0"/>
              <a:t>Types of Person-Centered Planning</a:t>
            </a:r>
          </a:p>
        </p:txBody>
      </p:sp>
      <p:sp>
        <p:nvSpPr>
          <p:cNvPr id="3" name="Content Placeholder 2"/>
          <p:cNvSpPr>
            <a:spLocks noGrp="1"/>
          </p:cNvSpPr>
          <p:nvPr>
            <p:ph idx="1"/>
          </p:nvPr>
        </p:nvSpPr>
        <p:spPr>
          <a:xfrm>
            <a:off x="1981200" y="1447801"/>
            <a:ext cx="8229600" cy="4678363"/>
          </a:xfrm>
        </p:spPr>
        <p:txBody>
          <a:bodyPr>
            <a:normAutofit/>
          </a:bodyPr>
          <a:lstStyle/>
          <a:p>
            <a:pPr>
              <a:defRPr/>
            </a:pPr>
            <a:r>
              <a:rPr lang="en-US" dirty="0"/>
              <a:t>Essential Lifestyle Planning</a:t>
            </a:r>
          </a:p>
          <a:p>
            <a:pPr>
              <a:defRPr/>
            </a:pPr>
            <a:r>
              <a:rPr lang="en-US" dirty="0"/>
              <a:t>Picture of a Life (</a:t>
            </a:r>
            <a:r>
              <a:rPr lang="en-US" dirty="0" err="1"/>
              <a:t>PoL</a:t>
            </a:r>
            <a:r>
              <a:rPr lang="en-US" dirty="0"/>
              <a:t>)</a:t>
            </a:r>
          </a:p>
          <a:p>
            <a:pPr>
              <a:defRPr/>
            </a:pPr>
            <a:r>
              <a:rPr lang="en-US" dirty="0"/>
              <a:t>PATH</a:t>
            </a:r>
          </a:p>
          <a:p>
            <a:pPr>
              <a:defRPr/>
            </a:pPr>
            <a:r>
              <a:rPr lang="en-US" dirty="0"/>
              <a:t>MAPS</a:t>
            </a:r>
            <a:endParaRPr lang="en-US" b="1" dirty="0"/>
          </a:p>
          <a:p>
            <a:pPr>
              <a:defRPr/>
            </a:pPr>
            <a:r>
              <a:rPr lang="en-US" dirty="0"/>
              <a:t>Assertive Community Treatment</a:t>
            </a:r>
          </a:p>
          <a:p>
            <a:pPr>
              <a:defRPr/>
            </a:pPr>
            <a:r>
              <a:rPr lang="en-US" dirty="0"/>
              <a:t>WRAP</a:t>
            </a:r>
          </a:p>
          <a:p>
            <a:pPr>
              <a:defRPr/>
            </a:pPr>
            <a:r>
              <a:rPr lang="en-US" dirty="0"/>
              <a:t>Wraparound Planning</a:t>
            </a:r>
          </a:p>
          <a:p>
            <a:pPr>
              <a:defRPr/>
            </a:pPr>
            <a:r>
              <a:rPr lang="en-US" dirty="0"/>
              <a:t>Resources to find out more: </a:t>
            </a:r>
            <a:r>
              <a:rPr lang="en-US" dirty="0">
                <a:hlinkClick r:id="rId3"/>
              </a:rPr>
              <a:t>Link to Person-Centered Planning information</a:t>
            </a:r>
            <a:endParaRPr lang="en-US" dirty="0"/>
          </a:p>
          <a:p>
            <a:pPr>
              <a:defRPr/>
            </a:pPr>
            <a:r>
              <a:rPr lang="en-US" dirty="0"/>
              <a:t>Locating and registering for PCT training: </a:t>
            </a:r>
            <a:r>
              <a:rPr lang="en-US" dirty="0">
                <a:hlinkClick r:id="rId4"/>
              </a:rPr>
              <a:t>https://pctp.umn.edu/</a:t>
            </a:r>
            <a:endParaRPr lang="en-US" dirty="0"/>
          </a:p>
        </p:txBody>
      </p:sp>
    </p:spTree>
    <p:extLst>
      <p:ext uri="{BB962C8B-B14F-4D97-AF65-F5344CB8AC3E}">
        <p14:creationId xmlns:p14="http://schemas.microsoft.com/office/powerpoint/2010/main" val="11746099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91451-CA37-EBB3-C8E7-9330A28D0254}"/>
              </a:ext>
            </a:extLst>
          </p:cNvPr>
          <p:cNvSpPr>
            <a:spLocks noGrp="1"/>
          </p:cNvSpPr>
          <p:nvPr>
            <p:ph type="ctrTitle"/>
          </p:nvPr>
        </p:nvSpPr>
        <p:spPr/>
        <p:txBody>
          <a:bodyPr/>
          <a:lstStyle/>
          <a:p>
            <a:r>
              <a:rPr lang="en-US" sz="4500" b="1" dirty="0">
                <a:latin typeface="Open Sans" panose="020B0606030504020204" pitchFamily="34" charset="0"/>
                <a:ea typeface="Open Sans" panose="020B0606030504020204" pitchFamily="34" charset="0"/>
                <a:cs typeface="Open Sans" panose="020B0606030504020204" pitchFamily="34" charset="0"/>
              </a:rPr>
              <a:t>Integrating Positive Supports Activity #1</a:t>
            </a:r>
            <a:endParaRPr lang="en-US" sz="4000" dirty="0"/>
          </a:p>
        </p:txBody>
      </p:sp>
    </p:spTree>
    <p:extLst>
      <p:ext uri="{BB962C8B-B14F-4D97-AF65-F5344CB8AC3E}">
        <p14:creationId xmlns:p14="http://schemas.microsoft.com/office/powerpoint/2010/main" val="23949602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D2429-6526-4BCF-838C-59FC284B7A3B}"/>
              </a:ext>
            </a:extLst>
          </p:cNvPr>
          <p:cNvSpPr>
            <a:spLocks noGrp="1"/>
          </p:cNvSpPr>
          <p:nvPr>
            <p:ph type="title"/>
          </p:nvPr>
        </p:nvSpPr>
        <p:spPr/>
        <p:txBody>
          <a:bodyPr/>
          <a:lstStyle/>
          <a:p>
            <a:r>
              <a:rPr lang="en-US" dirty="0"/>
              <a:t>Activity</a:t>
            </a:r>
          </a:p>
        </p:txBody>
      </p:sp>
      <p:sp>
        <p:nvSpPr>
          <p:cNvPr id="3" name="Content Placeholder 2">
            <a:extLst>
              <a:ext uri="{FF2B5EF4-FFF2-40B4-BE49-F238E27FC236}">
                <a16:creationId xmlns:a16="http://schemas.microsoft.com/office/drawing/2014/main" id="{4126830D-06B3-4BBB-9F54-A71998B30A10}"/>
              </a:ext>
            </a:extLst>
          </p:cNvPr>
          <p:cNvSpPr>
            <a:spLocks noGrp="1"/>
          </p:cNvSpPr>
          <p:nvPr>
            <p:ph idx="1"/>
          </p:nvPr>
        </p:nvSpPr>
        <p:spPr/>
        <p:txBody>
          <a:bodyPr>
            <a:normAutofit/>
          </a:bodyPr>
          <a:lstStyle/>
          <a:p>
            <a:r>
              <a:rPr lang="en-US" i="1" dirty="0"/>
              <a:t>Review the Positive Social Strategies for Life Tools</a:t>
            </a:r>
            <a:endParaRPr lang="en-US" dirty="0"/>
          </a:p>
          <a:p>
            <a:r>
              <a:rPr lang="en-US" dirty="0"/>
              <a:t>Complete each page as best you can for yourself.</a:t>
            </a:r>
          </a:p>
          <a:p>
            <a:r>
              <a:rPr lang="en-US" dirty="0"/>
              <a:t>With this information use the </a:t>
            </a:r>
            <a:r>
              <a:rPr lang="en-US" i="1" dirty="0"/>
              <a:t>One page profile template</a:t>
            </a:r>
            <a:r>
              <a:rPr lang="en-US" dirty="0"/>
              <a:t> to create a one-page-profile for yourself.</a:t>
            </a:r>
          </a:p>
          <a:p>
            <a:r>
              <a:rPr lang="en-US" dirty="0"/>
              <a:t>Look at the examples one page profiles for ideas!</a:t>
            </a:r>
          </a:p>
          <a:p>
            <a:endParaRPr lang="en-US" dirty="0"/>
          </a:p>
          <a:p>
            <a:endParaRPr lang="en-US" dirty="0"/>
          </a:p>
        </p:txBody>
      </p:sp>
    </p:spTree>
    <p:extLst>
      <p:ext uri="{BB962C8B-B14F-4D97-AF65-F5344CB8AC3E}">
        <p14:creationId xmlns:p14="http://schemas.microsoft.com/office/powerpoint/2010/main" val="12265459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8A24E-0B3B-BCC5-DC76-DD7B41AF8D4C}"/>
              </a:ext>
            </a:extLst>
          </p:cNvPr>
          <p:cNvSpPr>
            <a:spLocks noGrp="1"/>
          </p:cNvSpPr>
          <p:nvPr>
            <p:ph type="title"/>
          </p:nvPr>
        </p:nvSpPr>
        <p:spPr/>
        <p:txBody>
          <a:bodyPr/>
          <a:lstStyle/>
          <a:p>
            <a:r>
              <a:rPr lang="en-US" dirty="0">
                <a:solidFill>
                  <a:schemeClr val="bg1"/>
                </a:solidFill>
              </a:rPr>
              <a:t>Routine: Morning Waking Up</a:t>
            </a:r>
          </a:p>
        </p:txBody>
      </p:sp>
      <p:pic>
        <p:nvPicPr>
          <p:cNvPr id="7" name="Content Placeholder 6" descr="Important routines person centered planning tool template.  Directions: pick an important routine, write down the steps of the routine, and put each activity in the order it occurs in the routine.">
            <a:extLst>
              <a:ext uri="{FF2B5EF4-FFF2-40B4-BE49-F238E27FC236}">
                <a16:creationId xmlns:a16="http://schemas.microsoft.com/office/drawing/2014/main" id="{BE4F163E-BB86-466A-9A80-B29A78975042}"/>
              </a:ext>
            </a:extLst>
          </p:cNvPr>
          <p:cNvPicPr>
            <a:picLocks noGrp="1" noChangeAspect="1"/>
          </p:cNvPicPr>
          <p:nvPr>
            <p:ph idx="4294967295"/>
          </p:nvPr>
        </p:nvPicPr>
        <p:blipFill>
          <a:blip r:embed="rId2"/>
          <a:stretch>
            <a:fillRect/>
          </a:stretch>
        </p:blipFill>
        <p:spPr>
          <a:xfrm>
            <a:off x="1474750" y="83252"/>
            <a:ext cx="8994775" cy="6345237"/>
          </a:xfrm>
        </p:spPr>
      </p:pic>
    </p:spTree>
    <p:extLst>
      <p:ext uri="{BB962C8B-B14F-4D97-AF65-F5344CB8AC3E}">
        <p14:creationId xmlns:p14="http://schemas.microsoft.com/office/powerpoint/2010/main" val="34732935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7906186" y="474650"/>
            <a:ext cx="3834431" cy="1126131"/>
          </a:xfrm>
          <a:prstGeom prst="rect">
            <a:avLst/>
          </a:prstGeom>
          <a:solidFill>
            <a:schemeClr val="accent1"/>
          </a:solidFill>
          <a:ln w="25400" cap="flat" cmpd="sng" algn="ctr">
            <a:solidFill>
              <a:schemeClr val="accent1">
                <a:shade val="5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67" b="1" i="0" u="none" strike="noStrike" kern="0" cap="none" spc="0" normalizeH="0" baseline="0" noProof="0" dirty="0" err="1">
                <a:ln>
                  <a:noFill/>
                </a:ln>
                <a:solidFill>
                  <a:schemeClr val="bg1"/>
                </a:solidFill>
                <a:effectLst/>
                <a:uLnTx/>
                <a:uFillTx/>
                <a:latin typeface="+mn-lt"/>
                <a:ea typeface="+mn-ea"/>
                <a:cs typeface="+mn-cs"/>
                <a:sym typeface="Arial"/>
              </a:rPr>
              <a:t>Mnpsp.org</a:t>
            </a:r>
            <a:r>
              <a:rPr kumimoji="0" lang="en-US" sz="1867" b="1" i="0" u="none" strike="noStrike" kern="0" cap="none" spc="0" normalizeH="0" baseline="0" noProof="0" dirty="0">
                <a:ln>
                  <a:noFill/>
                </a:ln>
                <a:solidFill>
                  <a:schemeClr val="bg1"/>
                </a:solidFill>
                <a:effectLst/>
                <a:uLnTx/>
                <a:uFillTx/>
                <a:latin typeface="+mn-lt"/>
                <a:ea typeface="+mn-ea"/>
                <a:cs typeface="+mn-cs"/>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67" b="1" i="0" u="none" strike="noStrike" kern="0" cap="none" spc="0" normalizeH="0" baseline="0" noProof="0" dirty="0">
                <a:ln>
                  <a:noFill/>
                </a:ln>
                <a:solidFill>
                  <a:schemeClr val="bg1"/>
                </a:solidFill>
                <a:effectLst/>
                <a:uLnTx/>
                <a:uFillTx/>
                <a:latin typeface="+mn-lt"/>
                <a:ea typeface="+mn-ea"/>
                <a:cs typeface="+mn-cs"/>
                <a:sym typeface="Arial"/>
              </a:rPr>
              <a:t>A hub for updated training materials and resources </a:t>
            </a:r>
          </a:p>
        </p:txBody>
      </p:sp>
      <p:pic>
        <p:nvPicPr>
          <p:cNvPr id="2" name="Picture 1" descr="A screenshot of the homepage for the website mnpsp.org. It reads welcome to the Minnesota positive supports website."/>
          <p:cNvPicPr>
            <a:picLocks noChangeAspect="1"/>
          </p:cNvPicPr>
          <p:nvPr/>
        </p:nvPicPr>
        <p:blipFill rotWithShape="1">
          <a:blip r:embed="rId2"/>
          <a:srcRect l="695" t="15370" r="4444" b="7839"/>
          <a:stretch/>
        </p:blipFill>
        <p:spPr>
          <a:xfrm>
            <a:off x="304801" y="304801"/>
            <a:ext cx="6135555" cy="2793788"/>
          </a:xfrm>
          <a:prstGeom prst="rect">
            <a:avLst/>
          </a:prstGeom>
        </p:spPr>
      </p:pic>
      <p:cxnSp>
        <p:nvCxnSpPr>
          <p:cNvPr id="8" name="Straight Arrow Connector 7" descr="This arrow points to the left side menu on the positive behavior support intensive training materials page on the mnpsp.org website. This menu is titled tier 1 curriculum under which days one through six are shown."/>
          <p:cNvCxnSpPr/>
          <p:nvPr/>
        </p:nvCxnSpPr>
        <p:spPr>
          <a:xfrm>
            <a:off x="1284349" y="3694245"/>
            <a:ext cx="1712465" cy="130354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pic>
        <p:nvPicPr>
          <p:cNvPr id="3" name="Picture 2" descr="A screenshot of the positive behavior support intensive training materials page on the mnpsp.org website."/>
          <p:cNvPicPr>
            <a:picLocks noChangeAspect="1"/>
          </p:cNvPicPr>
          <p:nvPr/>
        </p:nvPicPr>
        <p:blipFill rotWithShape="1">
          <a:blip r:embed="rId3"/>
          <a:srcRect l="2639" t="14382" r="8889" b="12037"/>
          <a:stretch/>
        </p:blipFill>
        <p:spPr>
          <a:xfrm>
            <a:off x="3166693" y="2598039"/>
            <a:ext cx="8904319" cy="4165600"/>
          </a:xfrm>
          <a:prstGeom prst="rect">
            <a:avLst/>
          </a:prstGeom>
        </p:spPr>
      </p:pic>
      <p:cxnSp>
        <p:nvCxnSpPr>
          <p:cNvPr id="6" name="Straight Arrow Connector 5" descr="This arrow points to the training materials pull down menu on the positive behavior support intensive training materials page on the mnpsp.org website."/>
          <p:cNvCxnSpPr/>
          <p:nvPr/>
        </p:nvCxnSpPr>
        <p:spPr>
          <a:xfrm flipH="1">
            <a:off x="6873123" y="1037716"/>
            <a:ext cx="1033063" cy="1442564"/>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63288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AB48D-E017-6044-4338-AC5FC0ADA958}"/>
              </a:ext>
            </a:extLst>
          </p:cNvPr>
          <p:cNvSpPr>
            <a:spLocks noGrp="1"/>
          </p:cNvSpPr>
          <p:nvPr>
            <p:ph type="title"/>
          </p:nvPr>
        </p:nvSpPr>
        <p:spPr/>
        <p:txBody>
          <a:bodyPr/>
          <a:lstStyle/>
          <a:p>
            <a:r>
              <a:rPr lang="en-US" dirty="0">
                <a:solidFill>
                  <a:schemeClr val="bg1"/>
                </a:solidFill>
              </a:rPr>
              <a:t>History</a:t>
            </a:r>
          </a:p>
        </p:txBody>
      </p:sp>
      <p:pic>
        <p:nvPicPr>
          <p:cNvPr id="5" name="Content Placeholder 4" descr="History person centered planning tool template. Directions: write down events that are important in the person's life, put a star next to any positive events, put a &quot;-&quot; next to any negative events and add additional pages if needed.">
            <a:extLst>
              <a:ext uri="{FF2B5EF4-FFF2-40B4-BE49-F238E27FC236}">
                <a16:creationId xmlns:a16="http://schemas.microsoft.com/office/drawing/2014/main" id="{AC5FBA6B-A116-4E8B-8986-EAC8068B74F1}"/>
              </a:ext>
            </a:extLst>
          </p:cNvPr>
          <p:cNvPicPr>
            <a:picLocks noGrp="1" noChangeAspect="1"/>
          </p:cNvPicPr>
          <p:nvPr>
            <p:ph idx="4294967295"/>
          </p:nvPr>
        </p:nvPicPr>
        <p:blipFill>
          <a:blip r:embed="rId2"/>
          <a:stretch>
            <a:fillRect/>
          </a:stretch>
        </p:blipFill>
        <p:spPr>
          <a:xfrm>
            <a:off x="1148317" y="517525"/>
            <a:ext cx="9080500" cy="5197475"/>
          </a:xfrm>
        </p:spPr>
      </p:pic>
    </p:spTree>
    <p:extLst>
      <p:ext uri="{BB962C8B-B14F-4D97-AF65-F5344CB8AC3E}">
        <p14:creationId xmlns:p14="http://schemas.microsoft.com/office/powerpoint/2010/main" val="39531168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4EFBE-9B46-47D6-979A-2C3D1AB34361}"/>
              </a:ext>
            </a:extLst>
          </p:cNvPr>
          <p:cNvSpPr>
            <a:spLocks noGrp="1"/>
          </p:cNvSpPr>
          <p:nvPr>
            <p:ph type="title"/>
          </p:nvPr>
        </p:nvSpPr>
        <p:spPr/>
        <p:txBody>
          <a:bodyPr/>
          <a:lstStyle/>
          <a:p>
            <a:r>
              <a:rPr lang="en-US" dirty="0">
                <a:solidFill>
                  <a:schemeClr val="bg1"/>
                </a:solidFill>
              </a:rPr>
              <a:t>Hopes and Fears</a:t>
            </a:r>
          </a:p>
        </p:txBody>
      </p:sp>
      <p:pic>
        <p:nvPicPr>
          <p:cNvPr id="5" name="Content Placeholder 4" descr="Hopes and fears person centered planning tool template. Directions: identify the hopes and fears you have for this person. In the top box, hope, list what is possible if we do the best we can. In the bottom box, fears, list what is possible if things don't improve or get worse. ">
            <a:extLst>
              <a:ext uri="{FF2B5EF4-FFF2-40B4-BE49-F238E27FC236}">
                <a16:creationId xmlns:a16="http://schemas.microsoft.com/office/drawing/2014/main" id="{17A17F12-4085-43E2-916A-055023A52A47}"/>
              </a:ext>
            </a:extLst>
          </p:cNvPr>
          <p:cNvPicPr>
            <a:picLocks noGrp="1" noChangeAspect="1"/>
          </p:cNvPicPr>
          <p:nvPr>
            <p:ph idx="1"/>
          </p:nvPr>
        </p:nvPicPr>
        <p:blipFill>
          <a:blip r:embed="rId2"/>
          <a:stretch>
            <a:fillRect/>
          </a:stretch>
        </p:blipFill>
        <p:spPr>
          <a:xfrm>
            <a:off x="1802276" y="85063"/>
            <a:ext cx="8355362" cy="6330597"/>
          </a:xfrm>
        </p:spPr>
      </p:pic>
    </p:spTree>
    <p:extLst>
      <p:ext uri="{BB962C8B-B14F-4D97-AF65-F5344CB8AC3E}">
        <p14:creationId xmlns:p14="http://schemas.microsoft.com/office/powerpoint/2010/main" val="32664407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08237-3F85-4CF4-47BC-6298C3ABBED6}"/>
              </a:ext>
            </a:extLst>
          </p:cNvPr>
          <p:cNvSpPr>
            <a:spLocks noGrp="1"/>
          </p:cNvSpPr>
          <p:nvPr>
            <p:ph type="title"/>
          </p:nvPr>
        </p:nvSpPr>
        <p:spPr/>
        <p:txBody>
          <a:bodyPr/>
          <a:lstStyle/>
          <a:p>
            <a:r>
              <a:rPr lang="en-US" dirty="0">
                <a:solidFill>
                  <a:schemeClr val="bg1"/>
                </a:solidFill>
              </a:rPr>
              <a:t>Important Places</a:t>
            </a:r>
          </a:p>
        </p:txBody>
      </p:sp>
      <p:pic>
        <p:nvPicPr>
          <p:cNvPr id="5" name="Content Placeholder 4" descr="Important places person centered planning tool template. Directions: indicate activities in which the individual participates in the school/ work section, home section, and community section. List only 4 to 5 primary activities in each setting.">
            <a:extLst>
              <a:ext uri="{FF2B5EF4-FFF2-40B4-BE49-F238E27FC236}">
                <a16:creationId xmlns:a16="http://schemas.microsoft.com/office/drawing/2014/main" id="{D7B84986-166E-4E2C-900D-FA4C98AE616C}"/>
              </a:ext>
            </a:extLst>
          </p:cNvPr>
          <p:cNvPicPr>
            <a:picLocks noGrp="1" noChangeAspect="1"/>
          </p:cNvPicPr>
          <p:nvPr>
            <p:ph idx="4294967295"/>
          </p:nvPr>
        </p:nvPicPr>
        <p:blipFill>
          <a:blip r:embed="rId2"/>
          <a:stretch>
            <a:fillRect/>
          </a:stretch>
        </p:blipFill>
        <p:spPr>
          <a:xfrm>
            <a:off x="1743739" y="600075"/>
            <a:ext cx="8435975" cy="5657850"/>
          </a:xfrm>
        </p:spPr>
      </p:pic>
    </p:spTree>
    <p:extLst>
      <p:ext uri="{BB962C8B-B14F-4D97-AF65-F5344CB8AC3E}">
        <p14:creationId xmlns:p14="http://schemas.microsoft.com/office/powerpoint/2010/main" val="41825989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7F0CF-D997-0848-5927-A12BB5B7BFD3}"/>
              </a:ext>
            </a:extLst>
          </p:cNvPr>
          <p:cNvSpPr>
            <a:spLocks noGrp="1"/>
          </p:cNvSpPr>
          <p:nvPr>
            <p:ph type="title"/>
          </p:nvPr>
        </p:nvSpPr>
        <p:spPr/>
        <p:txBody>
          <a:bodyPr/>
          <a:lstStyle/>
          <a:p>
            <a:r>
              <a:rPr lang="en-US" dirty="0">
                <a:solidFill>
                  <a:schemeClr val="bg1"/>
                </a:solidFill>
              </a:rPr>
              <a:t>Important People</a:t>
            </a:r>
          </a:p>
        </p:txBody>
      </p:sp>
      <p:pic>
        <p:nvPicPr>
          <p:cNvPr id="5" name="Content Placeholder 4" descr="Important people person centered planning tool template. Directions: list the people who are present in the person's life. Place their name in the appropriate section of the circle, family, work/ supports, friends, and community. Place the name of the individuals who are closest to the person in or near the inner circle.">
            <a:extLst>
              <a:ext uri="{FF2B5EF4-FFF2-40B4-BE49-F238E27FC236}">
                <a16:creationId xmlns:a16="http://schemas.microsoft.com/office/drawing/2014/main" id="{570CD938-C87D-4F26-B70A-B3E4A05FED46}"/>
              </a:ext>
            </a:extLst>
          </p:cNvPr>
          <p:cNvPicPr>
            <a:picLocks noGrp="1" noChangeAspect="1"/>
          </p:cNvPicPr>
          <p:nvPr>
            <p:ph idx="4294967295"/>
          </p:nvPr>
        </p:nvPicPr>
        <p:blipFill>
          <a:blip r:embed="rId2"/>
          <a:stretch>
            <a:fillRect/>
          </a:stretch>
        </p:blipFill>
        <p:spPr>
          <a:xfrm>
            <a:off x="1471852" y="467279"/>
            <a:ext cx="8780462" cy="5476875"/>
          </a:xfrm>
        </p:spPr>
      </p:pic>
    </p:spTree>
    <p:extLst>
      <p:ext uri="{BB962C8B-B14F-4D97-AF65-F5344CB8AC3E}">
        <p14:creationId xmlns:p14="http://schemas.microsoft.com/office/powerpoint/2010/main" val="27772907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0FD78-BF80-2750-8428-2A491434BBD1}"/>
              </a:ext>
            </a:extLst>
          </p:cNvPr>
          <p:cNvSpPr>
            <a:spLocks noGrp="1"/>
          </p:cNvSpPr>
          <p:nvPr>
            <p:ph type="title"/>
          </p:nvPr>
        </p:nvSpPr>
        <p:spPr/>
        <p:txBody>
          <a:bodyPr/>
          <a:lstStyle/>
          <a:p>
            <a:r>
              <a:rPr lang="en-US" dirty="0">
                <a:solidFill>
                  <a:schemeClr val="bg1"/>
                </a:solidFill>
              </a:rPr>
              <a:t>Health</a:t>
            </a:r>
          </a:p>
        </p:txBody>
      </p:sp>
      <p:pic>
        <p:nvPicPr>
          <p:cNvPr id="5" name="Content Placeholder 4" descr="Health person centered planning tool template. Directions: describe health related issues by listing any positive characteristics under the plus sign. Identify health problems that have an impact on quality of life under the negative sign.">
            <a:extLst>
              <a:ext uri="{FF2B5EF4-FFF2-40B4-BE49-F238E27FC236}">
                <a16:creationId xmlns:a16="http://schemas.microsoft.com/office/drawing/2014/main" id="{E791378C-28FA-49BB-9FFC-A69CD80A08D0}"/>
              </a:ext>
            </a:extLst>
          </p:cNvPr>
          <p:cNvPicPr>
            <a:picLocks noGrp="1" noChangeAspect="1"/>
          </p:cNvPicPr>
          <p:nvPr>
            <p:ph idx="4294967295"/>
          </p:nvPr>
        </p:nvPicPr>
        <p:blipFill>
          <a:blip r:embed="rId2"/>
          <a:stretch>
            <a:fillRect/>
          </a:stretch>
        </p:blipFill>
        <p:spPr>
          <a:xfrm>
            <a:off x="1605516" y="508000"/>
            <a:ext cx="8564563" cy="5537200"/>
          </a:xfrm>
        </p:spPr>
      </p:pic>
    </p:spTree>
    <p:extLst>
      <p:ext uri="{BB962C8B-B14F-4D97-AF65-F5344CB8AC3E}">
        <p14:creationId xmlns:p14="http://schemas.microsoft.com/office/powerpoint/2010/main" val="5928202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DDB58-1152-448F-A0F2-541031028D90}"/>
              </a:ext>
            </a:extLst>
          </p:cNvPr>
          <p:cNvSpPr>
            <a:spLocks noGrp="1"/>
          </p:cNvSpPr>
          <p:nvPr>
            <p:ph type="title"/>
          </p:nvPr>
        </p:nvSpPr>
        <p:spPr/>
        <p:txBody>
          <a:bodyPr/>
          <a:lstStyle/>
          <a:p>
            <a:r>
              <a:rPr lang="en-US" dirty="0">
                <a:solidFill>
                  <a:schemeClr val="bg1"/>
                </a:solidFill>
              </a:rPr>
              <a:t>Hobbies and Interests</a:t>
            </a:r>
          </a:p>
        </p:txBody>
      </p:sp>
      <p:pic>
        <p:nvPicPr>
          <p:cNvPr id="5" name="Content Placeholder 4" descr="Hobbies and interests person centered planning tool template. On the left is a column titled hobbies where you can list a person's hobbies. On the right is a column titled interests where you can list a person's interests.">
            <a:extLst>
              <a:ext uri="{FF2B5EF4-FFF2-40B4-BE49-F238E27FC236}">
                <a16:creationId xmlns:a16="http://schemas.microsoft.com/office/drawing/2014/main" id="{DF099EF1-BF1B-4514-B919-A9CE7153447E}"/>
              </a:ext>
            </a:extLst>
          </p:cNvPr>
          <p:cNvPicPr>
            <a:picLocks noGrp="1" noChangeAspect="1"/>
          </p:cNvPicPr>
          <p:nvPr>
            <p:ph idx="1"/>
          </p:nvPr>
        </p:nvPicPr>
        <p:blipFill>
          <a:blip r:embed="rId2"/>
          <a:stretch>
            <a:fillRect/>
          </a:stretch>
        </p:blipFill>
        <p:spPr>
          <a:xfrm>
            <a:off x="1613467" y="193572"/>
            <a:ext cx="8746046" cy="6151880"/>
          </a:xfrm>
        </p:spPr>
      </p:pic>
    </p:spTree>
    <p:extLst>
      <p:ext uri="{BB962C8B-B14F-4D97-AF65-F5344CB8AC3E}">
        <p14:creationId xmlns:p14="http://schemas.microsoft.com/office/powerpoint/2010/main" val="33744196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AFEE6-A32D-461D-8EDC-04298F280422}"/>
              </a:ext>
            </a:extLst>
          </p:cNvPr>
          <p:cNvSpPr>
            <a:spLocks noGrp="1"/>
          </p:cNvSpPr>
          <p:nvPr>
            <p:ph type="title"/>
          </p:nvPr>
        </p:nvSpPr>
        <p:spPr/>
        <p:txBody>
          <a:bodyPr/>
          <a:lstStyle/>
          <a:p>
            <a:r>
              <a:rPr lang="en-US" dirty="0">
                <a:solidFill>
                  <a:schemeClr val="bg1"/>
                </a:solidFill>
              </a:rPr>
              <a:t>What Works? What Doesn’t Work?</a:t>
            </a:r>
          </a:p>
        </p:txBody>
      </p:sp>
      <p:pic>
        <p:nvPicPr>
          <p:cNvPr id="5" name="Content Placeholder 4" descr="What works and what doesn't work person centered planning tool template. Directions: Put the strategies that work well for a person on the left side of the purple arrow, put strategies that don't work well for a person on the right side of that same arrow.">
            <a:extLst>
              <a:ext uri="{FF2B5EF4-FFF2-40B4-BE49-F238E27FC236}">
                <a16:creationId xmlns:a16="http://schemas.microsoft.com/office/drawing/2014/main" id="{5FB30B60-81C7-4959-9963-17212FFDC093}"/>
              </a:ext>
            </a:extLst>
          </p:cNvPr>
          <p:cNvPicPr>
            <a:picLocks noGrp="1" noChangeAspect="1"/>
          </p:cNvPicPr>
          <p:nvPr>
            <p:ph idx="1"/>
          </p:nvPr>
        </p:nvPicPr>
        <p:blipFill>
          <a:blip r:embed="rId2"/>
          <a:stretch>
            <a:fillRect/>
          </a:stretch>
        </p:blipFill>
        <p:spPr>
          <a:xfrm>
            <a:off x="1705721" y="182525"/>
            <a:ext cx="8525377" cy="6105842"/>
          </a:xfrm>
        </p:spPr>
      </p:pic>
    </p:spTree>
    <p:extLst>
      <p:ext uri="{BB962C8B-B14F-4D97-AF65-F5344CB8AC3E}">
        <p14:creationId xmlns:p14="http://schemas.microsoft.com/office/powerpoint/2010/main" val="3909080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A5C1C-56C4-4E2C-B814-38EF08C1804C}"/>
              </a:ext>
            </a:extLst>
          </p:cNvPr>
          <p:cNvSpPr>
            <a:spLocks noGrp="1"/>
          </p:cNvSpPr>
          <p:nvPr>
            <p:ph type="title"/>
          </p:nvPr>
        </p:nvSpPr>
        <p:spPr/>
        <p:txBody>
          <a:bodyPr/>
          <a:lstStyle/>
          <a:p>
            <a:r>
              <a:rPr lang="en-US" dirty="0">
                <a:solidFill>
                  <a:schemeClr val="bg1"/>
                </a:solidFill>
              </a:rPr>
              <a:t>Social Strengths</a:t>
            </a:r>
          </a:p>
        </p:txBody>
      </p:sp>
      <p:pic>
        <p:nvPicPr>
          <p:cNvPr id="5" name="Content Placeholder 4" descr="Social strengths person centered planning tool template. Directions: lis the social strengths of a person in the top circle titled strengths. List social interaction patterns that would help the person connect in their community in the bottom circle titled new social interactions.">
            <a:extLst>
              <a:ext uri="{FF2B5EF4-FFF2-40B4-BE49-F238E27FC236}">
                <a16:creationId xmlns:a16="http://schemas.microsoft.com/office/drawing/2014/main" id="{2790466F-E715-43DF-B185-2AE6219A19DB}"/>
              </a:ext>
            </a:extLst>
          </p:cNvPr>
          <p:cNvPicPr>
            <a:picLocks noGrp="1" noChangeAspect="1"/>
          </p:cNvPicPr>
          <p:nvPr>
            <p:ph idx="1"/>
          </p:nvPr>
        </p:nvPicPr>
        <p:blipFill>
          <a:blip r:embed="rId2"/>
          <a:stretch>
            <a:fillRect/>
          </a:stretch>
        </p:blipFill>
        <p:spPr>
          <a:xfrm>
            <a:off x="1780946" y="157679"/>
            <a:ext cx="8630108" cy="6126162"/>
          </a:xfrm>
        </p:spPr>
      </p:pic>
    </p:spTree>
    <p:extLst>
      <p:ext uri="{BB962C8B-B14F-4D97-AF65-F5344CB8AC3E}">
        <p14:creationId xmlns:p14="http://schemas.microsoft.com/office/powerpoint/2010/main" val="3086859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BB8C7-3E52-40D6-F5B3-4579057EE490}"/>
              </a:ext>
            </a:extLst>
          </p:cNvPr>
          <p:cNvSpPr>
            <a:spLocks noGrp="1"/>
          </p:cNvSpPr>
          <p:nvPr>
            <p:ph type="title"/>
          </p:nvPr>
        </p:nvSpPr>
        <p:spPr/>
        <p:txBody>
          <a:bodyPr/>
          <a:lstStyle/>
          <a:p>
            <a:r>
              <a:rPr lang="en-US" dirty="0">
                <a:solidFill>
                  <a:schemeClr val="bg1"/>
                </a:solidFill>
              </a:rPr>
              <a:t>Barriers and Opportunities</a:t>
            </a:r>
          </a:p>
        </p:txBody>
      </p:sp>
      <p:pic>
        <p:nvPicPr>
          <p:cNvPr id="5" name="Content Placeholder 4" descr="Barriers and opportunities person centered planning tool template. Directions: in the left box titled barriers, write barriers for a person and their team. In the right rectangle titled opportunities write opportunities for a person and their team.">
            <a:extLst>
              <a:ext uri="{FF2B5EF4-FFF2-40B4-BE49-F238E27FC236}">
                <a16:creationId xmlns:a16="http://schemas.microsoft.com/office/drawing/2014/main" id="{61A940CA-279E-419C-A0BC-981A75AD1FEB}"/>
              </a:ext>
            </a:extLst>
          </p:cNvPr>
          <p:cNvPicPr>
            <a:picLocks noGrp="1" noChangeAspect="1"/>
          </p:cNvPicPr>
          <p:nvPr>
            <p:ph idx="4294967295"/>
          </p:nvPr>
        </p:nvPicPr>
        <p:blipFill>
          <a:blip r:embed="rId2"/>
          <a:stretch>
            <a:fillRect/>
          </a:stretch>
        </p:blipFill>
        <p:spPr>
          <a:xfrm>
            <a:off x="1831975" y="0"/>
            <a:ext cx="8528050" cy="6365875"/>
          </a:xfrm>
        </p:spPr>
      </p:pic>
    </p:spTree>
    <p:extLst>
      <p:ext uri="{BB962C8B-B14F-4D97-AF65-F5344CB8AC3E}">
        <p14:creationId xmlns:p14="http://schemas.microsoft.com/office/powerpoint/2010/main" val="36303519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C2E3F-3EA3-4091-9725-2DC02BE39311}"/>
              </a:ext>
            </a:extLst>
          </p:cNvPr>
          <p:cNvSpPr>
            <a:spLocks noGrp="1"/>
          </p:cNvSpPr>
          <p:nvPr>
            <p:ph type="title"/>
          </p:nvPr>
        </p:nvSpPr>
        <p:spPr/>
        <p:txBody>
          <a:bodyPr/>
          <a:lstStyle/>
          <a:p>
            <a:r>
              <a:rPr lang="en-US" dirty="0">
                <a:solidFill>
                  <a:schemeClr val="bg1"/>
                </a:solidFill>
              </a:rPr>
              <a:t>Important To and Important For</a:t>
            </a:r>
          </a:p>
        </p:txBody>
      </p:sp>
      <p:pic>
        <p:nvPicPr>
          <p:cNvPr id="5" name="Content Placeholder 4" descr="Important to/ for person centered planning tool template. Directions: In the left rectangle, titled important to a person, write what brings joy and makes life worth living. In the right rectangle titled important for a person write issues that are important for maintaining health, wellness, and safety.">
            <a:extLst>
              <a:ext uri="{FF2B5EF4-FFF2-40B4-BE49-F238E27FC236}">
                <a16:creationId xmlns:a16="http://schemas.microsoft.com/office/drawing/2014/main" id="{F6A1430A-FB6E-4D6A-80C0-17DAAD2A21D7}"/>
              </a:ext>
            </a:extLst>
          </p:cNvPr>
          <p:cNvPicPr>
            <a:picLocks noGrp="1" noChangeAspect="1"/>
          </p:cNvPicPr>
          <p:nvPr>
            <p:ph idx="1"/>
          </p:nvPr>
        </p:nvPicPr>
        <p:blipFill>
          <a:blip r:embed="rId2"/>
          <a:stretch>
            <a:fillRect/>
          </a:stretch>
        </p:blipFill>
        <p:spPr>
          <a:xfrm>
            <a:off x="1607115" y="0"/>
            <a:ext cx="8489154" cy="6299200"/>
          </a:xfrm>
        </p:spPr>
      </p:pic>
    </p:spTree>
    <p:extLst>
      <p:ext uri="{BB962C8B-B14F-4D97-AF65-F5344CB8AC3E}">
        <p14:creationId xmlns:p14="http://schemas.microsoft.com/office/powerpoint/2010/main" val="279628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505838" y="1040091"/>
            <a:ext cx="10758791" cy="1611584"/>
          </a:xfrm>
        </p:spPr>
        <p:txBody>
          <a:bodyPr>
            <a:normAutofit/>
          </a:bodyPr>
          <a:lstStyle/>
          <a:p>
            <a:r>
              <a:rPr lang="en-US" sz="3600" b="1" dirty="0">
                <a:latin typeface="Open Sans" panose="020B0606030504020204" pitchFamily="34" charset="0"/>
                <a:ea typeface="Open Sans" panose="020B0606030504020204" pitchFamily="34" charset="0"/>
                <a:cs typeface="Open Sans" panose="020B0606030504020204" pitchFamily="34" charset="0"/>
              </a:rPr>
              <a:t>Support Across the Continuum of Needs within an Organization</a:t>
            </a:r>
          </a:p>
        </p:txBody>
      </p:sp>
      <p:pic>
        <p:nvPicPr>
          <p:cNvPr id="9" name="Picture 7">
            <a:extLst>
              <a:ext uri="{FF2B5EF4-FFF2-40B4-BE49-F238E27FC236}">
                <a16:creationId xmlns:a16="http://schemas.microsoft.com/office/drawing/2014/main" id="{6F498213-28AC-899A-555E-9A6D3B12DBB3}"/>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5383" y="6474941"/>
            <a:ext cx="2251449" cy="3830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463543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chemeClr val="tx1"/>
                </a:solidFill>
              </a:rPr>
              <a:t>Getting to PBS Tier 2 and 3: A Functional Approach</a:t>
            </a:r>
          </a:p>
        </p:txBody>
      </p:sp>
      <p:sp>
        <p:nvSpPr>
          <p:cNvPr id="3" name="Text Placeholder 2">
            <a:extLst>
              <a:ext uri="{FF2B5EF4-FFF2-40B4-BE49-F238E27FC236}">
                <a16:creationId xmlns:a16="http://schemas.microsoft.com/office/drawing/2014/main" id="{B0A00CC5-05BF-F38A-210F-EB4B11AF9F93}"/>
              </a:ext>
            </a:extLst>
          </p:cNvPr>
          <p:cNvSpPr>
            <a:spLocks noGrp="1"/>
          </p:cNvSpPr>
          <p:nvPr>
            <p:ph type="body" idx="1"/>
          </p:nvPr>
        </p:nvSpPr>
        <p:spPr/>
        <p:txBody>
          <a:bodyPr/>
          <a:lstStyle/>
          <a:p>
            <a:pPr marL="285750" indent="-285750">
              <a:buFont typeface="Arial" panose="020B0604020202020204" pitchFamily="34" charset="0"/>
              <a:buChar char="•"/>
            </a:pPr>
            <a:r>
              <a:rPr lang="en-US" sz="2400" dirty="0"/>
              <a:t>Expanding on previous concepts of reinforcement and extinction </a:t>
            </a:r>
          </a:p>
          <a:p>
            <a:pPr marL="285750" indent="-285750">
              <a:buFont typeface="Arial" panose="020B0604020202020204" pitchFamily="34" charset="0"/>
              <a:buChar char="•"/>
            </a:pPr>
            <a:r>
              <a:rPr lang="en-US" sz="2400" dirty="0"/>
              <a:t>Understanding functions of behavior and why this is important</a:t>
            </a:r>
          </a:p>
          <a:p>
            <a:pPr marL="285750" indent="-285750">
              <a:buFont typeface="Arial" panose="020B0604020202020204" pitchFamily="34" charset="0"/>
              <a:buChar char="•"/>
            </a:pPr>
            <a:r>
              <a:rPr lang="en-US" sz="2400" dirty="0"/>
              <a:t>Understanding additional positive support practices to integrate</a:t>
            </a:r>
          </a:p>
        </p:txBody>
      </p:sp>
    </p:spTree>
    <p:extLst>
      <p:ext uri="{BB962C8B-B14F-4D97-AF65-F5344CB8AC3E}">
        <p14:creationId xmlns:p14="http://schemas.microsoft.com/office/powerpoint/2010/main" val="13886439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ED7D5-2641-4B55-B941-DE909A1F4367}"/>
              </a:ext>
            </a:extLst>
          </p:cNvPr>
          <p:cNvSpPr>
            <a:spLocks noGrp="1"/>
          </p:cNvSpPr>
          <p:nvPr>
            <p:ph type="title"/>
          </p:nvPr>
        </p:nvSpPr>
        <p:spPr>
          <a:xfrm>
            <a:off x="282906" y="138220"/>
            <a:ext cx="7886700" cy="994172"/>
          </a:xfrm>
        </p:spPr>
        <p:txBody>
          <a:bodyPr>
            <a:normAutofit/>
          </a:bodyPr>
          <a:lstStyle/>
          <a:p>
            <a:pPr algn="ctr"/>
            <a:r>
              <a:rPr lang="en-US" sz="3200" b="1" dirty="0">
                <a:latin typeface="Calibri"/>
                <a:cs typeface="Calibri"/>
              </a:rPr>
              <a:t>Functional Approach</a:t>
            </a:r>
            <a:endParaRPr lang="en-US" sz="3200" b="1" dirty="0"/>
          </a:p>
        </p:txBody>
      </p:sp>
      <p:sp>
        <p:nvSpPr>
          <p:cNvPr id="3" name="Content Placeholder 2">
            <a:extLst>
              <a:ext uri="{FF2B5EF4-FFF2-40B4-BE49-F238E27FC236}">
                <a16:creationId xmlns:a16="http://schemas.microsoft.com/office/drawing/2014/main" id="{9D905382-9115-4931-BE3F-246833FC2BC2}"/>
              </a:ext>
            </a:extLst>
          </p:cNvPr>
          <p:cNvSpPr>
            <a:spLocks noGrp="1"/>
          </p:cNvSpPr>
          <p:nvPr>
            <p:ph idx="1"/>
          </p:nvPr>
        </p:nvSpPr>
        <p:spPr>
          <a:xfrm>
            <a:off x="736979" y="1132392"/>
            <a:ext cx="10024806" cy="4425812"/>
          </a:xfrm>
        </p:spPr>
        <p:txBody>
          <a:bodyPr spcFirstLastPara="1" vert="horz" wrap="square" lIns="68580" tIns="34290" rIns="68580" bIns="34290" rtlCol="0" anchor="t" anchorCtr="0">
            <a:normAutofit/>
          </a:bodyPr>
          <a:lstStyle/>
          <a:p>
            <a:pPr marL="114300" indent="0">
              <a:buNone/>
            </a:pPr>
            <a:r>
              <a:rPr lang="en-US" b="1" dirty="0"/>
              <a:t>A functional approach to assessment assumes that people behave in adaptive ways to ongoing changes in their environment.</a:t>
            </a:r>
          </a:p>
          <a:p>
            <a:pPr marL="114300" indent="0">
              <a:buNone/>
            </a:pPr>
            <a:endParaRPr lang="en-US" b="1" dirty="0"/>
          </a:p>
          <a:p>
            <a:pPr lvl="1"/>
            <a:r>
              <a:rPr lang="en-US" dirty="0"/>
              <a:t>Behavior is “lawful” and it is happening for a reason.</a:t>
            </a:r>
          </a:p>
          <a:p>
            <a:pPr marL="571500" lvl="1" indent="0">
              <a:buNone/>
            </a:pPr>
            <a:endParaRPr lang="en-US" dirty="0"/>
          </a:p>
          <a:p>
            <a:pPr lvl="1"/>
            <a:r>
              <a:rPr lang="en-US" dirty="0"/>
              <a:t>We need to figure out why it is happening to help to modify the environment, support the person, and to teach, and reinforce socially appropriate alternative behaviors for them to get their wants and needs met. </a:t>
            </a:r>
          </a:p>
          <a:p>
            <a:pPr marL="342900" lvl="1" indent="0">
              <a:buNone/>
            </a:pPr>
            <a:endParaRPr lang="en-US" dirty="0"/>
          </a:p>
          <a:p>
            <a:pPr marL="0" indent="0">
              <a:buNone/>
            </a:pPr>
            <a:endParaRPr lang="en-US" dirty="0"/>
          </a:p>
        </p:txBody>
      </p:sp>
    </p:spTree>
    <p:extLst>
      <p:ext uri="{BB962C8B-B14F-4D97-AF65-F5344CB8AC3E}">
        <p14:creationId xmlns:p14="http://schemas.microsoft.com/office/powerpoint/2010/main" val="14741161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Functional Approach: A Comprehensive Process </a:t>
            </a:r>
          </a:p>
        </p:txBody>
      </p:sp>
      <p:sp>
        <p:nvSpPr>
          <p:cNvPr id="3" name="Content Placeholder 2"/>
          <p:cNvSpPr>
            <a:spLocks noGrp="1"/>
          </p:cNvSpPr>
          <p:nvPr>
            <p:ph idx="1"/>
          </p:nvPr>
        </p:nvSpPr>
        <p:spPr/>
        <p:txBody>
          <a:bodyPr>
            <a:normAutofit fontScale="92500" lnSpcReduction="10000"/>
          </a:bodyPr>
          <a:lstStyle/>
          <a:p>
            <a:pPr marL="114300" indent="0">
              <a:buNone/>
            </a:pPr>
            <a:r>
              <a:rPr lang="en-US" dirty="0"/>
              <a:t>A functional approach is based on </a:t>
            </a:r>
            <a:r>
              <a:rPr lang="en-US" b="1" u="sng" dirty="0"/>
              <a:t>a solid evidence-base of research as a way to improve interfering behavior patterns. </a:t>
            </a:r>
            <a:r>
              <a:rPr lang="en-US" dirty="0"/>
              <a:t>It is a comprehensive process, and should always be combined with person-centered thinking and practices, and with first evaluating other aspects of the person’s quality of life, such as: </a:t>
            </a:r>
          </a:p>
          <a:p>
            <a:endParaRPr lang="en-US" dirty="0"/>
          </a:p>
          <a:p>
            <a:pPr lvl="1"/>
            <a:r>
              <a:rPr lang="en-US" dirty="0"/>
              <a:t>Have we ruled out a potential medical, dental, or behavioral health issue for the interfering behavior,</a:t>
            </a:r>
          </a:p>
          <a:p>
            <a:pPr marL="571500" lvl="1" indent="0">
              <a:buNone/>
            </a:pPr>
            <a:endParaRPr lang="en-US" dirty="0"/>
          </a:p>
          <a:p>
            <a:pPr lvl="1"/>
            <a:r>
              <a:rPr lang="en-US" dirty="0"/>
              <a:t>Has this person had traumatic experiences or recent life events (e.g., a move, a death in the family, etc.) that may be influencing their behavior,</a:t>
            </a:r>
          </a:p>
          <a:p>
            <a:pPr marL="571500" lvl="1" indent="0">
              <a:buNone/>
            </a:pPr>
            <a:endParaRPr lang="en-US" dirty="0"/>
          </a:p>
          <a:p>
            <a:pPr lvl="1"/>
            <a:r>
              <a:rPr lang="en-US" dirty="0"/>
              <a:t>Have we assessed this person’s quality of life? </a:t>
            </a:r>
          </a:p>
          <a:p>
            <a:endParaRPr lang="en-US" dirty="0"/>
          </a:p>
        </p:txBody>
      </p:sp>
    </p:spTree>
    <p:extLst>
      <p:ext uri="{BB962C8B-B14F-4D97-AF65-F5344CB8AC3E}">
        <p14:creationId xmlns:p14="http://schemas.microsoft.com/office/powerpoint/2010/main" val="12019373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ED7D5-2641-4B55-B941-DE909A1F4367}"/>
              </a:ext>
            </a:extLst>
          </p:cNvPr>
          <p:cNvSpPr>
            <a:spLocks noGrp="1"/>
          </p:cNvSpPr>
          <p:nvPr>
            <p:ph type="title"/>
          </p:nvPr>
        </p:nvSpPr>
        <p:spPr/>
        <p:txBody>
          <a:bodyPr>
            <a:normAutofit/>
          </a:bodyPr>
          <a:lstStyle/>
          <a:p>
            <a:pPr algn="ctr"/>
            <a:r>
              <a:rPr lang="en-US" sz="4000" b="1" dirty="0">
                <a:latin typeface="Calibri"/>
                <a:cs typeface="Calibri"/>
              </a:rPr>
              <a:t>Reinforcement</a:t>
            </a:r>
            <a:endParaRPr lang="en-US" sz="3600" dirty="0">
              <a:latin typeface="Calibri"/>
              <a:cs typeface="Calibri"/>
            </a:endParaRPr>
          </a:p>
        </p:txBody>
      </p:sp>
      <p:sp>
        <p:nvSpPr>
          <p:cNvPr id="12" name="Text Placeholder 11">
            <a:extLst>
              <a:ext uri="{FF2B5EF4-FFF2-40B4-BE49-F238E27FC236}">
                <a16:creationId xmlns:a16="http://schemas.microsoft.com/office/drawing/2014/main" id="{82240B3F-6899-035A-FEDF-79C9A466B751}"/>
              </a:ext>
            </a:extLst>
          </p:cNvPr>
          <p:cNvSpPr>
            <a:spLocks noGrp="1"/>
          </p:cNvSpPr>
          <p:nvPr>
            <p:ph type="body" idx="1"/>
          </p:nvPr>
        </p:nvSpPr>
        <p:spPr>
          <a:xfrm>
            <a:off x="914400" y="1403073"/>
            <a:ext cx="10363200" cy="558688"/>
          </a:xfrm>
        </p:spPr>
        <p:txBody>
          <a:bodyPr/>
          <a:lstStyle/>
          <a:p>
            <a:pPr marL="114300" indent="0">
              <a:buNone/>
            </a:pPr>
            <a:r>
              <a:rPr lang="en-US" sz="2400" dirty="0">
                <a:cs typeface="Calibri"/>
              </a:rPr>
              <a:t>Anything that increases the likelihood that a behavior will occur again</a:t>
            </a:r>
            <a:endParaRPr lang="en-US" sz="2400" dirty="0"/>
          </a:p>
        </p:txBody>
      </p:sp>
      <p:pic>
        <p:nvPicPr>
          <p:cNvPr id="4" name="Picture 3" descr="Plus sign that has the words positive reinforcement typed on it.">
            <a:extLst>
              <a:ext uri="{FF2B5EF4-FFF2-40B4-BE49-F238E27FC236}">
                <a16:creationId xmlns:a16="http://schemas.microsoft.com/office/drawing/2014/main" id="{40B344A4-A289-668C-9226-708239C01D85}"/>
              </a:ext>
            </a:extLst>
          </p:cNvPr>
          <p:cNvPicPr>
            <a:picLocks noChangeAspect="1"/>
          </p:cNvPicPr>
          <p:nvPr/>
        </p:nvPicPr>
        <p:blipFill>
          <a:blip r:embed="rId3"/>
          <a:stretch>
            <a:fillRect/>
          </a:stretch>
        </p:blipFill>
        <p:spPr>
          <a:xfrm>
            <a:off x="632711" y="2464754"/>
            <a:ext cx="5356964" cy="3939961"/>
          </a:xfrm>
          <a:prstGeom prst="rect">
            <a:avLst/>
          </a:prstGeom>
        </p:spPr>
      </p:pic>
      <p:pic>
        <p:nvPicPr>
          <p:cNvPr id="11" name="Picture 10" descr="Minus sign that has the words negative reinforcement typed on it.">
            <a:extLst>
              <a:ext uri="{FF2B5EF4-FFF2-40B4-BE49-F238E27FC236}">
                <a16:creationId xmlns:a16="http://schemas.microsoft.com/office/drawing/2014/main" id="{5D974599-3C92-27D8-9119-08CBDE190B13}"/>
              </a:ext>
            </a:extLst>
          </p:cNvPr>
          <p:cNvPicPr>
            <a:picLocks noChangeAspect="1"/>
          </p:cNvPicPr>
          <p:nvPr/>
        </p:nvPicPr>
        <p:blipFill>
          <a:blip r:embed="rId4"/>
          <a:stretch>
            <a:fillRect/>
          </a:stretch>
        </p:blipFill>
        <p:spPr>
          <a:xfrm>
            <a:off x="5747990" y="3261076"/>
            <a:ext cx="5043706" cy="2193851"/>
          </a:xfrm>
          <a:prstGeom prst="rect">
            <a:avLst/>
          </a:prstGeom>
        </p:spPr>
      </p:pic>
    </p:spTree>
    <p:extLst>
      <p:ext uri="{BB962C8B-B14F-4D97-AF65-F5344CB8AC3E}">
        <p14:creationId xmlns:p14="http://schemas.microsoft.com/office/powerpoint/2010/main" val="18312305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3B36C5-FCE9-79A2-5BF5-1E377697033E}"/>
              </a:ext>
            </a:extLst>
          </p:cNvPr>
          <p:cNvSpPr>
            <a:spLocks noGrp="1"/>
          </p:cNvSpPr>
          <p:nvPr>
            <p:ph type="title"/>
          </p:nvPr>
        </p:nvSpPr>
        <p:spPr/>
        <p:txBody>
          <a:bodyPr/>
          <a:lstStyle/>
          <a:p>
            <a:r>
              <a:rPr lang="en-US" sz="4000" b="1" dirty="0">
                <a:latin typeface="Calibri" panose="020F0502020204030204" pitchFamily="34" charset="0"/>
                <a:cs typeface="Calibri" panose="020F0502020204030204" pitchFamily="34" charset="0"/>
              </a:rPr>
              <a:t>Positive Reinforcement</a:t>
            </a:r>
          </a:p>
        </p:txBody>
      </p:sp>
      <p:sp>
        <p:nvSpPr>
          <p:cNvPr id="6" name="Text Placeholder 5">
            <a:extLst>
              <a:ext uri="{FF2B5EF4-FFF2-40B4-BE49-F238E27FC236}">
                <a16:creationId xmlns:a16="http://schemas.microsoft.com/office/drawing/2014/main" id="{E819CF29-FC9B-68C7-520C-C4DACD212435}"/>
              </a:ext>
            </a:extLst>
          </p:cNvPr>
          <p:cNvSpPr>
            <a:spLocks noGrp="1"/>
          </p:cNvSpPr>
          <p:nvPr>
            <p:ph type="body" idx="1"/>
          </p:nvPr>
        </p:nvSpPr>
        <p:spPr>
          <a:xfrm>
            <a:off x="7251405" y="1858926"/>
            <a:ext cx="4338083" cy="1570074"/>
          </a:xfrm>
        </p:spPr>
        <p:txBody>
          <a:bodyPr/>
          <a:lstStyle/>
          <a:p>
            <a:pPr marL="95250" indent="0">
              <a:buNone/>
            </a:pPr>
            <a:r>
              <a:rPr lang="en-US" sz="2400" b="1" u="sng" dirty="0"/>
              <a:t>ADDING</a:t>
            </a:r>
            <a:r>
              <a:rPr lang="en-US" sz="2400" dirty="0"/>
              <a:t> something to increase the likelihood that the behavior will occur again</a:t>
            </a:r>
            <a:endParaRPr lang="en-US" sz="2400" dirty="0">
              <a:cs typeface="Calibri"/>
            </a:endParaRPr>
          </a:p>
        </p:txBody>
      </p:sp>
      <p:sp>
        <p:nvSpPr>
          <p:cNvPr id="7" name="Text Placeholder 6">
            <a:extLst>
              <a:ext uri="{FF2B5EF4-FFF2-40B4-BE49-F238E27FC236}">
                <a16:creationId xmlns:a16="http://schemas.microsoft.com/office/drawing/2014/main" id="{8238F7D7-909E-D1D1-F714-A1A3BCF52762}"/>
              </a:ext>
            </a:extLst>
          </p:cNvPr>
          <p:cNvSpPr>
            <a:spLocks noGrp="1"/>
          </p:cNvSpPr>
          <p:nvPr>
            <p:ph type="body" idx="2"/>
          </p:nvPr>
        </p:nvSpPr>
        <p:spPr>
          <a:xfrm>
            <a:off x="552893" y="4304413"/>
            <a:ext cx="11036595" cy="3962400"/>
          </a:xfrm>
        </p:spPr>
        <p:txBody>
          <a:bodyPr/>
          <a:lstStyle/>
          <a:p>
            <a:pPr marL="95250" indent="0" algn="ctr">
              <a:buNone/>
            </a:pPr>
            <a:r>
              <a:rPr lang="en-US" sz="2400" b="1" dirty="0"/>
              <a:t>EXAMPLES</a:t>
            </a:r>
          </a:p>
          <a:p>
            <a:pPr marL="385763" indent="-385763">
              <a:buFont typeface="Arial" panose="020B0604020202020204" pitchFamily="34" charset="0"/>
              <a:buChar char="•"/>
            </a:pPr>
            <a:r>
              <a:rPr lang="en-US" sz="2400" dirty="0"/>
              <a:t>Praising someone for a job well done</a:t>
            </a:r>
          </a:p>
          <a:p>
            <a:pPr marL="385445" indent="-385445">
              <a:buFont typeface="Arial" panose="020B0604020202020204" pitchFamily="34" charset="0"/>
              <a:buChar char="•"/>
            </a:pPr>
            <a:r>
              <a:rPr lang="en-US" sz="2400" dirty="0"/>
              <a:t>Offering 15 extra minutes of computer time for completing chores</a:t>
            </a:r>
            <a:endParaRPr lang="en-US" dirty="0"/>
          </a:p>
        </p:txBody>
      </p:sp>
      <p:pic>
        <p:nvPicPr>
          <p:cNvPr id="10" name="Picture 9" descr="Plus sign that has the words positive reinforcement typed on it.">
            <a:extLst>
              <a:ext uri="{FF2B5EF4-FFF2-40B4-BE49-F238E27FC236}">
                <a16:creationId xmlns:a16="http://schemas.microsoft.com/office/drawing/2014/main" id="{9F5D569F-C6D5-F4D5-CCED-1B54051ABA87}"/>
              </a:ext>
            </a:extLst>
          </p:cNvPr>
          <p:cNvPicPr>
            <a:picLocks noChangeAspect="1"/>
          </p:cNvPicPr>
          <p:nvPr/>
        </p:nvPicPr>
        <p:blipFill>
          <a:blip r:embed="rId2"/>
          <a:stretch>
            <a:fillRect/>
          </a:stretch>
        </p:blipFill>
        <p:spPr>
          <a:xfrm>
            <a:off x="1389322" y="1305806"/>
            <a:ext cx="3969488" cy="2919495"/>
          </a:xfrm>
          <a:prstGeom prst="rect">
            <a:avLst/>
          </a:prstGeom>
        </p:spPr>
      </p:pic>
    </p:spTree>
    <p:extLst>
      <p:ext uri="{BB962C8B-B14F-4D97-AF65-F5344CB8AC3E}">
        <p14:creationId xmlns:p14="http://schemas.microsoft.com/office/powerpoint/2010/main" val="2864871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0EE7A3-08D2-6E14-565D-A837468BA6B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A198FC6-9266-D056-FE43-406226075AC1}"/>
              </a:ext>
            </a:extLst>
          </p:cNvPr>
          <p:cNvSpPr>
            <a:spLocks noGrp="1"/>
          </p:cNvSpPr>
          <p:nvPr>
            <p:ph type="title"/>
          </p:nvPr>
        </p:nvSpPr>
        <p:spPr/>
        <p:txBody>
          <a:bodyPr/>
          <a:lstStyle/>
          <a:p>
            <a:r>
              <a:rPr lang="en-US" sz="4000" b="1" dirty="0">
                <a:latin typeface="Calibri" panose="020F0502020204030204" pitchFamily="34" charset="0"/>
                <a:cs typeface="Calibri" panose="020F0502020204030204" pitchFamily="34" charset="0"/>
              </a:rPr>
              <a:t>Negative Reinforcement</a:t>
            </a:r>
          </a:p>
        </p:txBody>
      </p:sp>
      <p:sp>
        <p:nvSpPr>
          <p:cNvPr id="6" name="Text Placeholder 5">
            <a:extLst>
              <a:ext uri="{FF2B5EF4-FFF2-40B4-BE49-F238E27FC236}">
                <a16:creationId xmlns:a16="http://schemas.microsoft.com/office/drawing/2014/main" id="{2E8F5F35-71DD-6A20-9693-2590497EA17F}"/>
              </a:ext>
            </a:extLst>
          </p:cNvPr>
          <p:cNvSpPr>
            <a:spLocks noGrp="1"/>
          </p:cNvSpPr>
          <p:nvPr>
            <p:ph type="body" idx="1"/>
          </p:nvPr>
        </p:nvSpPr>
        <p:spPr>
          <a:xfrm>
            <a:off x="7251405" y="1858926"/>
            <a:ext cx="4338083" cy="1570074"/>
          </a:xfrm>
        </p:spPr>
        <p:txBody>
          <a:bodyPr/>
          <a:lstStyle/>
          <a:p>
            <a:pPr marL="95250" indent="0">
              <a:buNone/>
            </a:pPr>
            <a:r>
              <a:rPr lang="en-US" sz="2400" b="1" u="sng" dirty="0"/>
              <a:t>TAKING AWAY</a:t>
            </a:r>
            <a:r>
              <a:rPr lang="en-US" sz="2400" u="sng" dirty="0"/>
              <a:t> </a:t>
            </a:r>
            <a:r>
              <a:rPr lang="en-US" sz="2400" dirty="0"/>
              <a:t>something to increase the likelihood that the behavior will occur again</a:t>
            </a:r>
          </a:p>
        </p:txBody>
      </p:sp>
      <p:sp>
        <p:nvSpPr>
          <p:cNvPr id="7" name="Text Placeholder 6">
            <a:extLst>
              <a:ext uri="{FF2B5EF4-FFF2-40B4-BE49-F238E27FC236}">
                <a16:creationId xmlns:a16="http://schemas.microsoft.com/office/drawing/2014/main" id="{478AE307-8AF4-6258-FEF7-B73FEB573A03}"/>
              </a:ext>
            </a:extLst>
          </p:cNvPr>
          <p:cNvSpPr>
            <a:spLocks noGrp="1"/>
          </p:cNvSpPr>
          <p:nvPr>
            <p:ph type="body" idx="2"/>
          </p:nvPr>
        </p:nvSpPr>
        <p:spPr>
          <a:xfrm>
            <a:off x="552893" y="4304413"/>
            <a:ext cx="11036595" cy="3962400"/>
          </a:xfrm>
        </p:spPr>
        <p:txBody>
          <a:bodyPr/>
          <a:lstStyle/>
          <a:p>
            <a:pPr marL="95250" indent="0" algn="ctr">
              <a:buNone/>
            </a:pPr>
            <a:r>
              <a:rPr lang="en-US" sz="2400" b="1" dirty="0"/>
              <a:t>EXAMPLES</a:t>
            </a:r>
          </a:p>
          <a:p>
            <a:pPr marL="385763" indent="-385763">
              <a:buFont typeface="Arial" panose="020B0604020202020204" pitchFamily="34" charset="0"/>
              <a:buChar char="•"/>
            </a:pPr>
            <a:r>
              <a:rPr lang="en-US" sz="2400" dirty="0"/>
              <a:t>Taking away a chore for appropriate behavior</a:t>
            </a:r>
          </a:p>
          <a:p>
            <a:pPr marL="385445" indent="-385445">
              <a:buFont typeface="Arial" panose="020B0604020202020204" pitchFamily="34" charset="0"/>
              <a:buChar char="•"/>
            </a:pPr>
            <a:r>
              <a:rPr lang="en-US" sz="2400" dirty="0"/>
              <a:t>Allowing someone to take a short break from work after giving a break card</a:t>
            </a:r>
            <a:endParaRPr lang="en-US" sz="2400" dirty="0">
              <a:cs typeface="Calibri"/>
            </a:endParaRPr>
          </a:p>
        </p:txBody>
      </p:sp>
      <p:pic>
        <p:nvPicPr>
          <p:cNvPr id="2" name="Picture 1" descr="Minus sign that has the words negative reinforcement typed on it.">
            <a:extLst>
              <a:ext uri="{FF2B5EF4-FFF2-40B4-BE49-F238E27FC236}">
                <a16:creationId xmlns:a16="http://schemas.microsoft.com/office/drawing/2014/main" id="{0B6D1FF4-7D5D-FC71-0356-AAAA47FF23F6}"/>
              </a:ext>
            </a:extLst>
          </p:cNvPr>
          <p:cNvPicPr>
            <a:picLocks noChangeAspect="1"/>
          </p:cNvPicPr>
          <p:nvPr/>
        </p:nvPicPr>
        <p:blipFill>
          <a:blip r:embed="rId2"/>
          <a:stretch>
            <a:fillRect/>
          </a:stretch>
        </p:blipFill>
        <p:spPr>
          <a:xfrm>
            <a:off x="782585" y="1368480"/>
            <a:ext cx="5043706" cy="2193851"/>
          </a:xfrm>
          <a:prstGeom prst="rect">
            <a:avLst/>
          </a:prstGeom>
        </p:spPr>
      </p:pic>
    </p:spTree>
    <p:extLst>
      <p:ext uri="{BB962C8B-B14F-4D97-AF65-F5344CB8AC3E}">
        <p14:creationId xmlns:p14="http://schemas.microsoft.com/office/powerpoint/2010/main" val="37761200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ED7D5-2641-4B55-B941-DE909A1F4367}"/>
              </a:ext>
            </a:extLst>
          </p:cNvPr>
          <p:cNvSpPr>
            <a:spLocks noGrp="1"/>
          </p:cNvSpPr>
          <p:nvPr>
            <p:ph type="title"/>
          </p:nvPr>
        </p:nvSpPr>
        <p:spPr>
          <a:xfrm>
            <a:off x="333375" y="88900"/>
            <a:ext cx="11525250" cy="801688"/>
          </a:xfrm>
        </p:spPr>
        <p:txBody>
          <a:bodyPr>
            <a:normAutofit/>
          </a:bodyPr>
          <a:lstStyle/>
          <a:p>
            <a:pPr algn="ctr"/>
            <a:r>
              <a:rPr lang="en-US" sz="3600" b="1" dirty="0">
                <a:latin typeface="Calibri"/>
                <a:cs typeface="Calibri"/>
              </a:rPr>
              <a:t>Punishment</a:t>
            </a:r>
            <a:endParaRPr lang="en-US"/>
          </a:p>
        </p:txBody>
      </p:sp>
      <p:sp>
        <p:nvSpPr>
          <p:cNvPr id="3" name="Content Placeholder 2">
            <a:extLst>
              <a:ext uri="{FF2B5EF4-FFF2-40B4-BE49-F238E27FC236}">
                <a16:creationId xmlns:a16="http://schemas.microsoft.com/office/drawing/2014/main" id="{9D905382-9115-4931-BE3F-246833FC2BC2}"/>
              </a:ext>
            </a:extLst>
          </p:cNvPr>
          <p:cNvSpPr>
            <a:spLocks noGrp="1"/>
          </p:cNvSpPr>
          <p:nvPr>
            <p:ph idx="1"/>
          </p:nvPr>
        </p:nvSpPr>
        <p:spPr>
          <a:xfrm>
            <a:off x="333375" y="1528943"/>
            <a:ext cx="10515600" cy="3995035"/>
          </a:xfrm>
        </p:spPr>
        <p:txBody>
          <a:bodyPr vert="horz" lIns="91440" tIns="45720" rIns="91440" bIns="45720" rtlCol="0" anchor="t">
            <a:normAutofit/>
          </a:bodyPr>
          <a:lstStyle/>
          <a:p>
            <a:r>
              <a:rPr lang="en-US" sz="2400" dirty="0"/>
              <a:t>What Punishment </a:t>
            </a:r>
            <a:r>
              <a:rPr lang="en-US" sz="2400" b="1" dirty="0"/>
              <a:t>IS</a:t>
            </a:r>
            <a:r>
              <a:rPr lang="en-US" sz="2400" dirty="0"/>
              <a:t> and what it </a:t>
            </a:r>
            <a:r>
              <a:rPr lang="en-US" sz="2400" b="1" dirty="0"/>
              <a:t>DOES</a:t>
            </a:r>
            <a:r>
              <a:rPr lang="en-US" sz="2400" dirty="0"/>
              <a:t> to behavior: when a behavior is followed by a consequence that </a:t>
            </a:r>
            <a:r>
              <a:rPr lang="en-US" sz="2400" u="sng" dirty="0"/>
              <a:t>decreases</a:t>
            </a:r>
            <a:r>
              <a:rPr lang="en-US" sz="2400" dirty="0"/>
              <a:t> the behavior’s future rate of occurrence</a:t>
            </a:r>
            <a:endParaRPr lang="en-US" sz="2400" dirty="0">
              <a:cs typeface="Calibri"/>
            </a:endParaRPr>
          </a:p>
          <a:p>
            <a:r>
              <a:rPr lang="en-US" sz="2400" b="1" dirty="0"/>
              <a:t>NOT</a:t>
            </a:r>
            <a:r>
              <a:rPr lang="en-US" sz="2400" dirty="0"/>
              <a:t> punishment just because someone views the consequence/event as unpleasant – the behavior must decrease</a:t>
            </a:r>
            <a:endParaRPr lang="en-US" sz="2400" dirty="0">
              <a:cs typeface="Calibri"/>
            </a:endParaRPr>
          </a:p>
          <a:p>
            <a:r>
              <a:rPr lang="en-US" sz="2400" dirty="0">
                <a:cs typeface="Calibri"/>
              </a:rPr>
              <a:t>The use of punishment (e.g., response cost, rights restriction, "time out"), by 245 D licensed service providers, </a:t>
            </a:r>
            <a:r>
              <a:rPr lang="en-US" sz="2400" b="1" dirty="0">
                <a:cs typeface="Calibri"/>
              </a:rPr>
              <a:t>is prohibited per Minnesota Positive Support Rule 9544  as well as many other settings.</a:t>
            </a:r>
            <a:r>
              <a:rPr lang="en-US" sz="2400" dirty="0">
                <a:cs typeface="Calibri"/>
              </a:rPr>
              <a:t> </a:t>
            </a:r>
            <a:endParaRPr lang="en-US" sz="2400" dirty="0"/>
          </a:p>
        </p:txBody>
      </p:sp>
    </p:spTree>
    <p:extLst>
      <p:ext uri="{BB962C8B-B14F-4D97-AF65-F5344CB8AC3E}">
        <p14:creationId xmlns:p14="http://schemas.microsoft.com/office/powerpoint/2010/main" val="3076036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E8BE6-1EC8-4166-223A-12AA934D07B3}"/>
              </a:ext>
            </a:extLst>
          </p:cNvPr>
          <p:cNvSpPr>
            <a:spLocks noGrp="1"/>
          </p:cNvSpPr>
          <p:nvPr>
            <p:ph type="title"/>
          </p:nvPr>
        </p:nvSpPr>
        <p:spPr/>
        <p:txBody>
          <a:bodyPr/>
          <a:lstStyle/>
          <a:p>
            <a:pPr algn="ctr"/>
            <a:r>
              <a:rPr lang="en-US" dirty="0"/>
              <a:t>2 Basic Functions</a:t>
            </a:r>
          </a:p>
        </p:txBody>
      </p:sp>
      <p:pic>
        <p:nvPicPr>
          <p:cNvPr id="5" name="Content Placeholder 4" descr="A flow chart. Problem behavior is at the top and flows into obtain/get something or escape/avoid something. An arrow with positive reinforcement is pointing to obtain/get something. An arrow with negative reinforcement is pointing to escape/avoid something.">
            <a:extLst>
              <a:ext uri="{FF2B5EF4-FFF2-40B4-BE49-F238E27FC236}">
                <a16:creationId xmlns:a16="http://schemas.microsoft.com/office/drawing/2014/main" id="{A20887BF-67FD-247F-F677-CD2D65677753}"/>
              </a:ext>
            </a:extLst>
          </p:cNvPr>
          <p:cNvPicPr>
            <a:picLocks noGrp="1" noChangeAspect="1"/>
          </p:cNvPicPr>
          <p:nvPr>
            <p:ph sz="quarter" idx="13"/>
          </p:nvPr>
        </p:nvPicPr>
        <p:blipFill>
          <a:blip r:embed="rId2"/>
          <a:stretch>
            <a:fillRect/>
          </a:stretch>
        </p:blipFill>
        <p:spPr>
          <a:xfrm>
            <a:off x="747824" y="1433530"/>
            <a:ext cx="10161181" cy="4912815"/>
          </a:xfrm>
        </p:spPr>
      </p:pic>
    </p:spTree>
    <p:extLst>
      <p:ext uri="{BB962C8B-B14F-4D97-AF65-F5344CB8AC3E}">
        <p14:creationId xmlns:p14="http://schemas.microsoft.com/office/powerpoint/2010/main" val="10515788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9206D-45DA-CA14-A7EF-94DA153A00F8}"/>
              </a:ext>
            </a:extLst>
          </p:cNvPr>
          <p:cNvSpPr>
            <a:spLocks noGrp="1"/>
          </p:cNvSpPr>
          <p:nvPr>
            <p:ph type="title"/>
          </p:nvPr>
        </p:nvSpPr>
        <p:spPr/>
        <p:txBody>
          <a:bodyPr/>
          <a:lstStyle/>
          <a:p>
            <a:pPr algn="ctr"/>
            <a:r>
              <a:rPr lang="en-US" dirty="0"/>
              <a:t>Only 2 Basic Functions (slide 1 of 4)</a:t>
            </a:r>
          </a:p>
        </p:txBody>
      </p:sp>
      <p:pic>
        <p:nvPicPr>
          <p:cNvPr id="4" name="Picture 3" descr="Figure titled only two basic functions. A flow chart is shown. At the top is a problem behavior. As you move down from the top, there are two functions of the behavior, to obtain or get something (positive reinforcement), and to escape or avoid something (negative reinforcement). Below the two functions is what someone is escaping or obtaining, which can include a tangible item or an activity.">
            <a:extLst>
              <a:ext uri="{FF2B5EF4-FFF2-40B4-BE49-F238E27FC236}">
                <a16:creationId xmlns:a16="http://schemas.microsoft.com/office/drawing/2014/main" id="{B008A6EF-A95F-DA03-D7E3-0B3C7B876CE9}"/>
              </a:ext>
            </a:extLst>
          </p:cNvPr>
          <p:cNvPicPr>
            <a:picLocks noChangeAspect="1"/>
          </p:cNvPicPr>
          <p:nvPr/>
        </p:nvPicPr>
        <p:blipFill>
          <a:blip r:embed="rId2"/>
          <a:stretch>
            <a:fillRect/>
          </a:stretch>
        </p:blipFill>
        <p:spPr>
          <a:xfrm>
            <a:off x="1997147" y="1641815"/>
            <a:ext cx="9044013" cy="4686366"/>
          </a:xfrm>
          <a:prstGeom prst="rect">
            <a:avLst/>
          </a:prstGeom>
        </p:spPr>
      </p:pic>
    </p:spTree>
    <p:extLst>
      <p:ext uri="{BB962C8B-B14F-4D97-AF65-F5344CB8AC3E}">
        <p14:creationId xmlns:p14="http://schemas.microsoft.com/office/powerpoint/2010/main" val="26669642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48AB2-FCF5-9A4E-D005-14A81340CE7F}"/>
              </a:ext>
            </a:extLst>
          </p:cNvPr>
          <p:cNvSpPr>
            <a:spLocks noGrp="1"/>
          </p:cNvSpPr>
          <p:nvPr>
            <p:ph type="title"/>
          </p:nvPr>
        </p:nvSpPr>
        <p:spPr/>
        <p:txBody>
          <a:bodyPr/>
          <a:lstStyle/>
          <a:p>
            <a:pPr algn="ctr"/>
            <a:r>
              <a:rPr lang="en-US" dirty="0"/>
              <a:t>Only 2 Basic Functions (slide 2 of 4)</a:t>
            </a:r>
          </a:p>
        </p:txBody>
      </p:sp>
      <p:pic>
        <p:nvPicPr>
          <p:cNvPr id="4" name="Picture 3" descr="Figure titled only two basic functions. A flow chart is shown. At the top is a problem behavior. As you move down from the top, there are two functions of the behavior, to obtain or get something (positive reinforcement), and to escape or avoid something (negative reinforcement). Below the two functions is what someone is escaping or obtaining, which can include social.">
            <a:extLst>
              <a:ext uri="{FF2B5EF4-FFF2-40B4-BE49-F238E27FC236}">
                <a16:creationId xmlns:a16="http://schemas.microsoft.com/office/drawing/2014/main" id="{0C718BF8-40EB-B891-0981-656702492714}"/>
              </a:ext>
            </a:extLst>
          </p:cNvPr>
          <p:cNvPicPr>
            <a:picLocks noChangeAspect="1"/>
          </p:cNvPicPr>
          <p:nvPr/>
        </p:nvPicPr>
        <p:blipFill>
          <a:blip r:embed="rId2"/>
          <a:stretch>
            <a:fillRect/>
          </a:stretch>
        </p:blipFill>
        <p:spPr>
          <a:xfrm>
            <a:off x="1704753" y="1576464"/>
            <a:ext cx="9621215" cy="4718011"/>
          </a:xfrm>
          <a:prstGeom prst="rect">
            <a:avLst/>
          </a:prstGeom>
        </p:spPr>
      </p:pic>
    </p:spTree>
    <p:extLst>
      <p:ext uri="{BB962C8B-B14F-4D97-AF65-F5344CB8AC3E}">
        <p14:creationId xmlns:p14="http://schemas.microsoft.com/office/powerpoint/2010/main" val="12259638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noGrp="1"/>
          </p:cNvSpPr>
          <p:nvPr>
            <p:ph type="title"/>
          </p:nvPr>
        </p:nvSpPr>
        <p:spPr>
          <a:xfrm>
            <a:off x="609600" y="141530"/>
            <a:ext cx="10972800" cy="1143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00" b="0" i="0" u="none" strike="noStrike" kern="0" cap="none" spc="0" normalizeH="0" baseline="0" noProof="0" dirty="0">
                <a:ln>
                  <a:noFill/>
                </a:ln>
                <a:solidFill>
                  <a:srgbClr val="7B281F"/>
                </a:solidFill>
                <a:effectLst/>
                <a:uLnTx/>
                <a:uFillTx/>
                <a:latin typeface="Arial"/>
                <a:ea typeface="Arial"/>
                <a:cs typeface="Arial"/>
                <a:sym typeface="Arial"/>
              </a:rPr>
              <a:t>Implementing PBS-PCP in provider organizations</a:t>
            </a:r>
            <a:endParaRPr kumimoji="0" lang="en-US" sz="2700" b="0" i="0" u="none" strike="noStrike" kern="0" cap="none" spc="0" normalizeH="0" baseline="0" noProof="0" dirty="0">
              <a:ln>
                <a:noFill/>
              </a:ln>
              <a:solidFill>
                <a:srgbClr val="7B281F"/>
              </a:solidFill>
              <a:effectLst/>
              <a:uLnTx/>
              <a:uFillTx/>
              <a:latin typeface="Arial"/>
              <a:ea typeface="Arial"/>
              <a:cs typeface="Calibri"/>
              <a:sym typeface="Arial"/>
            </a:endParaRPr>
          </a:p>
        </p:txBody>
      </p:sp>
      <p:sp>
        <p:nvSpPr>
          <p:cNvPr id="9" name="Text Placeholder 8">
            <a:extLst>
              <a:ext uri="{FF2B5EF4-FFF2-40B4-BE49-F238E27FC236}">
                <a16:creationId xmlns:a16="http://schemas.microsoft.com/office/drawing/2014/main" id="{DD8ABA61-85E5-999F-6B06-411CF0714F59}"/>
              </a:ext>
            </a:extLst>
          </p:cNvPr>
          <p:cNvSpPr>
            <a:spLocks noGrp="1"/>
          </p:cNvSpPr>
          <p:nvPr>
            <p:ph type="body" idx="1"/>
          </p:nvPr>
        </p:nvSpPr>
        <p:spPr>
          <a:xfrm>
            <a:off x="216061" y="629776"/>
            <a:ext cx="5386917" cy="639763"/>
          </a:xfrm>
        </p:spPr>
        <p:txBody>
          <a:bodyPr/>
          <a:lstStyle/>
          <a:p>
            <a:r>
              <a:rPr lang="en-US" sz="1800" b="1" dirty="0">
                <a:solidFill>
                  <a:srgbClr val="800000"/>
                </a:solidFill>
              </a:rPr>
              <a:t>Person-Centered Practices &amp; Planning</a:t>
            </a:r>
          </a:p>
        </p:txBody>
      </p:sp>
      <p:sp>
        <p:nvSpPr>
          <p:cNvPr id="11" name="Content Placeholder 10">
            <a:extLst>
              <a:ext uri="{FF2B5EF4-FFF2-40B4-BE49-F238E27FC236}">
                <a16:creationId xmlns:a16="http://schemas.microsoft.com/office/drawing/2014/main" id="{E8BE04D6-63A6-8223-DF79-6020FB02ED42}"/>
              </a:ext>
            </a:extLst>
          </p:cNvPr>
          <p:cNvSpPr>
            <a:spLocks noGrp="1"/>
          </p:cNvSpPr>
          <p:nvPr>
            <p:ph sz="half" idx="2"/>
          </p:nvPr>
        </p:nvSpPr>
        <p:spPr>
          <a:xfrm>
            <a:off x="216061" y="1325041"/>
            <a:ext cx="4182320" cy="3951288"/>
          </a:xfrm>
        </p:spPr>
        <p:txBody>
          <a:bodyPr/>
          <a:lstStyle/>
          <a:p>
            <a:pPr marL="76200" indent="0">
              <a:buNone/>
            </a:pPr>
            <a:r>
              <a:rPr lang="en-US" sz="1100" b="1" dirty="0"/>
              <a:t>Tertiary Stage</a:t>
            </a:r>
          </a:p>
          <a:p>
            <a:pPr marL="128585" indent="-128585">
              <a:buFont typeface="Arial"/>
              <a:buChar char="•"/>
            </a:pPr>
            <a:r>
              <a:rPr lang="en-US" sz="1100" dirty="0"/>
              <a:t>Integrated Plans (PCP, PBS, Trauma-informed Therapy)</a:t>
            </a:r>
          </a:p>
          <a:p>
            <a:pPr marL="128585" indent="-128585">
              <a:buFont typeface="Arial"/>
              <a:buChar char="•"/>
            </a:pPr>
            <a:r>
              <a:rPr lang="en-US" sz="1100" dirty="0"/>
              <a:t>Person-Centered Plans</a:t>
            </a:r>
          </a:p>
          <a:p>
            <a:pPr marL="128585" indent="-128585">
              <a:buFont typeface="Arial"/>
              <a:buChar char="•"/>
            </a:pPr>
            <a:r>
              <a:rPr lang="en-US" sz="1100" dirty="0"/>
              <a:t>Teams Monitor Progress</a:t>
            </a:r>
          </a:p>
          <a:p>
            <a:pPr marL="76200" indent="0">
              <a:buNone/>
            </a:pPr>
            <a:endParaRPr lang="en-US" sz="1100" b="1" dirty="0"/>
          </a:p>
          <a:p>
            <a:pPr marL="76200" indent="0">
              <a:buNone/>
            </a:pPr>
            <a:r>
              <a:rPr lang="en-US" sz="1100" b="1" dirty="0"/>
              <a:t>Secondary Stage</a:t>
            </a:r>
          </a:p>
          <a:p>
            <a:pPr marL="214308" indent="-214308">
              <a:buFont typeface="Arial"/>
              <a:buChar char="•"/>
            </a:pPr>
            <a:r>
              <a:rPr lang="en-US" sz="1100" dirty="0"/>
              <a:t>More Intensive Supports To Improve  QOL</a:t>
            </a:r>
          </a:p>
          <a:p>
            <a:pPr marL="214308" indent="-214308">
              <a:buFont typeface="Arial"/>
              <a:buChar char="•"/>
            </a:pPr>
            <a:r>
              <a:rPr lang="en-US" sz="1100" dirty="0"/>
              <a:t>Simple Interventions Integrated With Other Positive Supports</a:t>
            </a:r>
          </a:p>
          <a:p>
            <a:pPr marL="214308" indent="-214308">
              <a:buFont typeface="Arial"/>
              <a:buChar char="•"/>
            </a:pPr>
            <a:r>
              <a:rPr lang="en-US" sz="1100" dirty="0"/>
              <a:t>Independence And Community Involvement Encouraged</a:t>
            </a:r>
          </a:p>
          <a:p>
            <a:pPr marL="214308" indent="-214308">
              <a:buFont typeface="Arial"/>
              <a:buChar char="•"/>
            </a:pPr>
            <a:r>
              <a:rPr lang="en-US" sz="1100" dirty="0"/>
              <a:t>Mental Health And Wellness Interventions</a:t>
            </a:r>
          </a:p>
          <a:p>
            <a:pPr marL="76200" indent="0">
              <a:buNone/>
            </a:pPr>
            <a:endParaRPr lang="en-US" sz="1100" b="1" dirty="0">
              <a:latin typeface="+mj-lt"/>
              <a:ea typeface="MS PGothic" charset="0"/>
              <a:cs typeface="Times New Roman"/>
            </a:endParaRPr>
          </a:p>
          <a:p>
            <a:pPr marL="76200" indent="0">
              <a:buNone/>
            </a:pPr>
            <a:r>
              <a:rPr lang="en-US" sz="1100" b="1" dirty="0">
                <a:latin typeface="+mj-lt"/>
                <a:ea typeface="MS PGothic" charset="0"/>
                <a:cs typeface="Times New Roman"/>
              </a:rPr>
              <a:t>Universal Stage</a:t>
            </a:r>
          </a:p>
          <a:p>
            <a:pPr marL="214308" indent="-214308">
              <a:buFont typeface="Arial"/>
              <a:buChar char="•"/>
            </a:pPr>
            <a:r>
              <a:rPr lang="en-US" sz="1100" dirty="0">
                <a:latin typeface="+mj-lt"/>
                <a:ea typeface="MS PGothic" charset="0"/>
                <a:cs typeface="Times New Roman"/>
              </a:rPr>
              <a:t>Person-Centered Thinking</a:t>
            </a:r>
          </a:p>
          <a:p>
            <a:pPr marL="214308" indent="-214308">
              <a:buFont typeface="Arial"/>
              <a:buChar char="•"/>
            </a:pPr>
            <a:r>
              <a:rPr lang="en-US" sz="1100" dirty="0">
                <a:latin typeface="+mj-lt"/>
                <a:ea typeface="MS PGothic" charset="0"/>
                <a:cs typeface="Times New Roman"/>
              </a:rPr>
              <a:t>Encourage Self Expression</a:t>
            </a:r>
          </a:p>
          <a:p>
            <a:pPr marL="214308" indent="-214308">
              <a:buFont typeface="Arial"/>
              <a:buChar char="•"/>
            </a:pPr>
            <a:r>
              <a:rPr lang="en-US" sz="1100" dirty="0">
                <a:latin typeface="+mj-lt"/>
                <a:ea typeface="MS PGothic" charset="0"/>
                <a:cs typeface="Times New Roman"/>
              </a:rPr>
              <a:t>Self-Determination And Choice Making</a:t>
            </a:r>
          </a:p>
          <a:p>
            <a:pPr marL="214308" indent="-214308">
              <a:buFont typeface="Arial"/>
              <a:buChar char="•"/>
            </a:pPr>
            <a:r>
              <a:rPr lang="en-US" sz="1100" dirty="0">
                <a:latin typeface="+mj-lt"/>
                <a:ea typeface="MS PGothic" charset="0"/>
                <a:cs typeface="Times New Roman"/>
              </a:rPr>
              <a:t>Predictable And Proactive Settings</a:t>
            </a:r>
          </a:p>
          <a:p>
            <a:pPr marL="214308" indent="-214308">
              <a:buFont typeface="Arial"/>
              <a:buChar char="•"/>
            </a:pPr>
            <a:r>
              <a:rPr lang="en-US" sz="1100" dirty="0">
                <a:latin typeface="+mj-lt"/>
                <a:ea typeface="MS PGothic" charset="0"/>
                <a:cs typeface="Times New Roman"/>
              </a:rPr>
              <a:t>Meaningful Participation In The Community</a:t>
            </a:r>
          </a:p>
          <a:p>
            <a:pPr marL="214308" indent="-214308">
              <a:buFont typeface="Arial"/>
              <a:buChar char="•"/>
            </a:pPr>
            <a:endParaRPr lang="en-US" sz="1100" dirty="0"/>
          </a:p>
          <a:p>
            <a:pPr marL="128585" indent="-128585">
              <a:buFont typeface="Arial"/>
              <a:buChar char="•"/>
            </a:pPr>
            <a:endParaRPr lang="en-US" sz="1100" dirty="0">
              <a:cs typeface="Calibri"/>
            </a:endParaRPr>
          </a:p>
          <a:p>
            <a:pPr marL="76200" indent="0">
              <a:buNone/>
            </a:pPr>
            <a:endParaRPr lang="en-US" dirty="0"/>
          </a:p>
        </p:txBody>
      </p:sp>
      <p:sp>
        <p:nvSpPr>
          <p:cNvPr id="13" name="Text Placeholder 12">
            <a:extLst>
              <a:ext uri="{FF2B5EF4-FFF2-40B4-BE49-F238E27FC236}">
                <a16:creationId xmlns:a16="http://schemas.microsoft.com/office/drawing/2014/main" id="{6A2F5115-C8B5-2DF8-A7A7-117B5A65979B}"/>
              </a:ext>
            </a:extLst>
          </p:cNvPr>
          <p:cNvSpPr>
            <a:spLocks noGrp="1"/>
          </p:cNvSpPr>
          <p:nvPr>
            <p:ph type="body" sz="quarter" idx="3"/>
          </p:nvPr>
        </p:nvSpPr>
        <p:spPr>
          <a:xfrm>
            <a:off x="7500395" y="629777"/>
            <a:ext cx="5389033" cy="639763"/>
          </a:xfrm>
        </p:spPr>
        <p:txBody>
          <a:bodyPr/>
          <a:lstStyle/>
          <a:p>
            <a:r>
              <a:rPr lang="en-US" sz="1800" b="1" dirty="0">
                <a:solidFill>
                  <a:srgbClr val="800000"/>
                </a:solidFill>
              </a:rPr>
              <a:t>Positive Behavior Support</a:t>
            </a:r>
          </a:p>
        </p:txBody>
      </p:sp>
      <p:sp>
        <p:nvSpPr>
          <p:cNvPr id="18" name="Content Placeholder 17">
            <a:extLst>
              <a:ext uri="{FF2B5EF4-FFF2-40B4-BE49-F238E27FC236}">
                <a16:creationId xmlns:a16="http://schemas.microsoft.com/office/drawing/2014/main" id="{D5B95A8E-D52E-E855-B805-ED576FC27A0F}"/>
              </a:ext>
            </a:extLst>
          </p:cNvPr>
          <p:cNvSpPr>
            <a:spLocks noGrp="1"/>
          </p:cNvSpPr>
          <p:nvPr>
            <p:ph sz="quarter" idx="4"/>
          </p:nvPr>
        </p:nvSpPr>
        <p:spPr>
          <a:xfrm>
            <a:off x="7500395" y="1269540"/>
            <a:ext cx="4691605" cy="3951288"/>
          </a:xfrm>
        </p:spPr>
        <p:txBody>
          <a:bodyPr/>
          <a:lstStyle/>
          <a:p>
            <a:pPr marL="76200" indent="0">
              <a:buNone/>
            </a:pPr>
            <a:r>
              <a:rPr lang="en-US" sz="1100" b="1" dirty="0"/>
              <a:t>Tertiary Stage</a:t>
            </a:r>
          </a:p>
          <a:p>
            <a:pPr marL="128585" indent="-128585">
              <a:buFont typeface="Arial"/>
              <a:buChar char="•"/>
            </a:pPr>
            <a:r>
              <a:rPr lang="en-US" sz="1100" dirty="0"/>
              <a:t>Individualized PBS Plans</a:t>
            </a:r>
          </a:p>
          <a:p>
            <a:pPr marL="128585" indent="-128585">
              <a:buFont typeface="Arial"/>
              <a:buChar char="•"/>
            </a:pPr>
            <a:r>
              <a:rPr lang="en-US" sz="1100" dirty="0"/>
              <a:t>Integrated With Other Positive Supports (PCP, Trauma-Informed Care, DBT, Etc.)</a:t>
            </a:r>
          </a:p>
          <a:p>
            <a:pPr marL="128585" indent="-128585">
              <a:buFont typeface="Arial"/>
              <a:buChar char="•"/>
            </a:pPr>
            <a:r>
              <a:rPr lang="en-US" sz="1100" dirty="0"/>
              <a:t>Plans Are Evaluated To Ensure Plans Are Implemented With Fidelity</a:t>
            </a:r>
          </a:p>
          <a:p>
            <a:pPr marL="128585" indent="-128585">
              <a:buFont typeface="Arial"/>
              <a:buChar char="•"/>
            </a:pPr>
            <a:r>
              <a:rPr lang="en-US" sz="1100" dirty="0"/>
              <a:t>Outcome Measures </a:t>
            </a:r>
          </a:p>
          <a:p>
            <a:pPr marL="76200" indent="0">
              <a:buNone/>
            </a:pPr>
            <a:endParaRPr lang="en-US" sz="1100" b="1" dirty="0"/>
          </a:p>
          <a:p>
            <a:pPr marL="76200" indent="0">
              <a:buNone/>
            </a:pPr>
            <a:r>
              <a:rPr lang="en-US" sz="1100" b="1" dirty="0"/>
              <a:t>Secondary Stage</a:t>
            </a:r>
          </a:p>
          <a:p>
            <a:pPr marL="128585" indent="-128585">
              <a:buFont typeface="Arial"/>
              <a:buChar char="•"/>
            </a:pPr>
            <a:r>
              <a:rPr lang="en-US" sz="1100" dirty="0"/>
              <a:t>Use Data To Identify Individuals At Risk </a:t>
            </a:r>
          </a:p>
          <a:p>
            <a:pPr marL="128585" indent="-128585">
              <a:buFont typeface="Arial"/>
              <a:buChar char="•"/>
            </a:pPr>
            <a:r>
              <a:rPr lang="en-US" sz="1100" dirty="0"/>
              <a:t>Additional Supports For Key Social Skills</a:t>
            </a:r>
          </a:p>
          <a:p>
            <a:pPr marL="128585" indent="-128585">
              <a:buFont typeface="Arial"/>
              <a:buChar char="•"/>
            </a:pPr>
            <a:r>
              <a:rPr lang="en-US" sz="1100" dirty="0"/>
              <a:t>Group And Individual Interventions</a:t>
            </a:r>
          </a:p>
          <a:p>
            <a:pPr marL="128585" indent="-128585">
              <a:buFont typeface="Arial"/>
              <a:buChar char="•"/>
            </a:pPr>
            <a:r>
              <a:rPr lang="en-US" sz="1100" dirty="0"/>
              <a:t>Function-Based Decisions</a:t>
            </a:r>
          </a:p>
          <a:p>
            <a:pPr marL="128585" indent="-128585">
              <a:buFont typeface="Arial"/>
              <a:buChar char="•"/>
            </a:pPr>
            <a:r>
              <a:rPr lang="en-US" sz="1100" dirty="0"/>
              <a:t>Simple Interventions Integrated With Other Positive Supports</a:t>
            </a:r>
          </a:p>
          <a:p>
            <a:pPr marL="128585" indent="-128585">
              <a:buFont typeface="Arial"/>
              <a:buChar char="•"/>
            </a:pPr>
            <a:r>
              <a:rPr lang="en-US" sz="1100" dirty="0"/>
              <a:t>Mental Health And Wellness Interventions</a:t>
            </a:r>
          </a:p>
          <a:p>
            <a:pPr marL="76200" indent="0">
              <a:buNone/>
            </a:pPr>
            <a:endParaRPr lang="en-US" sz="1100" b="1" dirty="0"/>
          </a:p>
          <a:p>
            <a:pPr marL="76200" indent="0">
              <a:buNone/>
            </a:pPr>
            <a:r>
              <a:rPr lang="en-US" sz="1100" b="1" dirty="0"/>
              <a:t>Universal Stage</a:t>
            </a:r>
          </a:p>
          <a:p>
            <a:pPr marL="128585" indent="-128585">
              <a:buFont typeface="Arial"/>
              <a:buChar char="•"/>
            </a:pPr>
            <a:r>
              <a:rPr lang="en-US" sz="1100" dirty="0"/>
              <a:t>Teach And Encourage Communication</a:t>
            </a:r>
          </a:p>
          <a:p>
            <a:pPr marL="128585" indent="-128585">
              <a:buFont typeface="Arial"/>
              <a:buChar char="•"/>
            </a:pPr>
            <a:r>
              <a:rPr lang="en-US" sz="1100" dirty="0"/>
              <a:t>Encourage And Reinforce Social Skills</a:t>
            </a:r>
          </a:p>
          <a:p>
            <a:pPr marL="128585" indent="-128585">
              <a:buFont typeface="Arial"/>
              <a:buChar char="•"/>
            </a:pPr>
            <a:r>
              <a:rPr lang="en-US" sz="1100" dirty="0"/>
              <a:t>Consensus-Based And Team Focus</a:t>
            </a:r>
          </a:p>
          <a:p>
            <a:pPr marL="128585" indent="-128585">
              <a:buFont typeface="Arial"/>
              <a:buChar char="•"/>
            </a:pPr>
            <a:r>
              <a:rPr lang="en-US" sz="1100" dirty="0"/>
              <a:t>Emphasis On Using Data For Decisions</a:t>
            </a:r>
          </a:p>
          <a:p>
            <a:pPr marL="128585" indent="-128585">
              <a:buFont typeface="Arial"/>
              <a:buChar char="•"/>
            </a:pPr>
            <a:r>
              <a:rPr lang="en-US" sz="1100" dirty="0"/>
              <a:t>Integrated With Other Positive Support Practices (PBS, Trauma-Informed Care, Etc.)</a:t>
            </a:r>
            <a:endParaRPr lang="en-US" sz="1100" dirty="0">
              <a:ea typeface="MS PGothic" charset="0"/>
              <a:cs typeface="Times New Roman"/>
            </a:endParaRPr>
          </a:p>
          <a:p>
            <a:pPr marL="128585" indent="-128585">
              <a:buFont typeface="Arial"/>
              <a:buChar char="•"/>
            </a:pPr>
            <a:endParaRPr lang="en-US" sz="1200" dirty="0"/>
          </a:p>
          <a:p>
            <a:pPr marL="0" indent="0">
              <a:buNone/>
            </a:pPr>
            <a:endParaRPr lang="en-US" sz="1800" dirty="0"/>
          </a:p>
          <a:p>
            <a:endParaRPr lang="en-US" dirty="0"/>
          </a:p>
        </p:txBody>
      </p:sp>
      <p:pic>
        <p:nvPicPr>
          <p:cNvPr id="23" name="Picture 22" descr="A pyramid is shown. It is divided into three sections. The largest section is at the bottom in a faded red and reads all people. The next largest section is in the middle in a darker red and reads some. The smallest section is at the top in the brightest red and reads few.">
            <a:extLst>
              <a:ext uri="{FF2B5EF4-FFF2-40B4-BE49-F238E27FC236}">
                <a16:creationId xmlns:a16="http://schemas.microsoft.com/office/drawing/2014/main" id="{5A9AEE8C-9DCB-193C-BE4A-5FE8365BF9F3}"/>
              </a:ext>
            </a:extLst>
          </p:cNvPr>
          <p:cNvPicPr>
            <a:picLocks noChangeAspect="1"/>
          </p:cNvPicPr>
          <p:nvPr/>
        </p:nvPicPr>
        <p:blipFill>
          <a:blip r:embed="rId3"/>
          <a:stretch>
            <a:fillRect/>
          </a:stretch>
        </p:blipFill>
        <p:spPr>
          <a:xfrm>
            <a:off x="4519110" y="1295400"/>
            <a:ext cx="2413000" cy="4267200"/>
          </a:xfrm>
          <a:prstGeom prst="rect">
            <a:avLst/>
          </a:prstGeom>
        </p:spPr>
      </p:pic>
    </p:spTree>
    <p:extLst>
      <p:ext uri="{BB962C8B-B14F-4D97-AF65-F5344CB8AC3E}">
        <p14:creationId xmlns:p14="http://schemas.microsoft.com/office/powerpoint/2010/main" val="1762312947"/>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91D37-2DCF-6E3B-C1D8-78ECEBDD0879}"/>
              </a:ext>
            </a:extLst>
          </p:cNvPr>
          <p:cNvSpPr>
            <a:spLocks noGrp="1"/>
          </p:cNvSpPr>
          <p:nvPr>
            <p:ph type="title"/>
          </p:nvPr>
        </p:nvSpPr>
        <p:spPr/>
        <p:txBody>
          <a:bodyPr/>
          <a:lstStyle/>
          <a:p>
            <a:pPr algn="ctr"/>
            <a:r>
              <a:rPr lang="en-US" dirty="0"/>
              <a:t>Only 2 Basic Functions (slide 3 of 4)</a:t>
            </a:r>
          </a:p>
        </p:txBody>
      </p:sp>
      <p:pic>
        <p:nvPicPr>
          <p:cNvPr id="4" name="Picture 3" descr="Figure titled only two basic functions. A flow chart is shown. At the top is a problem behavior. As you move down from the top, there are two functions of the behavior, to obtain or get something (positive reinforcement), and to escape or avoid something (negative reinforcement). Below the two functions is what someone is escaping or obtaining, which can include social, which further breaks down to include adult or peer.">
            <a:extLst>
              <a:ext uri="{FF2B5EF4-FFF2-40B4-BE49-F238E27FC236}">
                <a16:creationId xmlns:a16="http://schemas.microsoft.com/office/drawing/2014/main" id="{5C70F76E-ECBE-3F8D-380C-A4D66B130EE5}"/>
              </a:ext>
            </a:extLst>
          </p:cNvPr>
          <p:cNvPicPr>
            <a:picLocks noChangeAspect="1"/>
          </p:cNvPicPr>
          <p:nvPr/>
        </p:nvPicPr>
        <p:blipFill>
          <a:blip r:embed="rId2"/>
          <a:stretch>
            <a:fillRect/>
          </a:stretch>
        </p:blipFill>
        <p:spPr>
          <a:xfrm>
            <a:off x="2127976" y="1435395"/>
            <a:ext cx="7772400" cy="4884295"/>
          </a:xfrm>
          <a:prstGeom prst="rect">
            <a:avLst/>
          </a:prstGeom>
        </p:spPr>
      </p:pic>
    </p:spTree>
    <p:extLst>
      <p:ext uri="{BB962C8B-B14F-4D97-AF65-F5344CB8AC3E}">
        <p14:creationId xmlns:p14="http://schemas.microsoft.com/office/powerpoint/2010/main" val="19255131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52470-F75C-CC16-D9D2-7C3385DB4376}"/>
              </a:ext>
            </a:extLst>
          </p:cNvPr>
          <p:cNvSpPr>
            <a:spLocks noGrp="1"/>
          </p:cNvSpPr>
          <p:nvPr>
            <p:ph type="title"/>
          </p:nvPr>
        </p:nvSpPr>
        <p:spPr/>
        <p:txBody>
          <a:bodyPr/>
          <a:lstStyle/>
          <a:p>
            <a:pPr algn="ctr"/>
            <a:r>
              <a:rPr lang="en-US" dirty="0"/>
              <a:t>Only 2 Basic Functions (slide 4 of 4)</a:t>
            </a:r>
          </a:p>
        </p:txBody>
      </p:sp>
      <p:pic>
        <p:nvPicPr>
          <p:cNvPr id="4" name="Picture 3" descr="Figure titled only two basic functions. A flow chart is shown. At the top is a problem behavior. As you move down from the top, there are two functions of the behavior, to obtain or get something (positive reinforcement), and to escape or avoid something (negative reinforcement). Below the two functions is what someone is escaping or obtaining, which can include stimulation or sensory.">
            <a:extLst>
              <a:ext uri="{FF2B5EF4-FFF2-40B4-BE49-F238E27FC236}">
                <a16:creationId xmlns:a16="http://schemas.microsoft.com/office/drawing/2014/main" id="{460AE55F-A783-6ACE-391A-94B20C25F58A}"/>
              </a:ext>
            </a:extLst>
          </p:cNvPr>
          <p:cNvPicPr>
            <a:picLocks noChangeAspect="1"/>
          </p:cNvPicPr>
          <p:nvPr/>
        </p:nvPicPr>
        <p:blipFill rotWithShape="1">
          <a:blip r:embed="rId2"/>
          <a:srcRect b="6173"/>
          <a:stretch/>
        </p:blipFill>
        <p:spPr>
          <a:xfrm>
            <a:off x="1839024" y="1440121"/>
            <a:ext cx="7772400" cy="4875619"/>
          </a:xfrm>
          <a:prstGeom prst="rect">
            <a:avLst/>
          </a:prstGeom>
        </p:spPr>
      </p:pic>
    </p:spTree>
    <p:extLst>
      <p:ext uri="{BB962C8B-B14F-4D97-AF65-F5344CB8AC3E}">
        <p14:creationId xmlns:p14="http://schemas.microsoft.com/office/powerpoint/2010/main" val="11460069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0520B-2CDB-8124-E9C6-1EF7C42C6BD8}"/>
              </a:ext>
            </a:extLst>
          </p:cNvPr>
          <p:cNvSpPr>
            <a:spLocks noGrp="1"/>
          </p:cNvSpPr>
          <p:nvPr>
            <p:ph type="title"/>
          </p:nvPr>
        </p:nvSpPr>
        <p:spPr/>
        <p:txBody>
          <a:bodyPr/>
          <a:lstStyle/>
          <a:p>
            <a:r>
              <a:rPr lang="en-US" dirty="0">
                <a:solidFill>
                  <a:schemeClr val="bg1"/>
                </a:solidFill>
              </a:rPr>
              <a:t>Socially Motivated and Non-Socially Motivated</a:t>
            </a:r>
          </a:p>
        </p:txBody>
      </p:sp>
      <p:graphicFrame>
        <p:nvGraphicFramePr>
          <p:cNvPr id="4" name="Content Placeholder 3" descr="Two circles overlapping in the middle. One circle is titled socially motivated and the other is titled non- socially motivated.">
            <a:extLst>
              <a:ext uri="{FF2B5EF4-FFF2-40B4-BE49-F238E27FC236}">
                <a16:creationId xmlns:a16="http://schemas.microsoft.com/office/drawing/2014/main" id="{DA526B93-56D3-4813-97AB-54AF41830726}"/>
              </a:ext>
            </a:extLst>
          </p:cNvPr>
          <p:cNvGraphicFramePr>
            <a:graphicFrameLocks noGrp="1"/>
          </p:cNvGraphicFramePr>
          <p:nvPr>
            <p:ph idx="4294967295"/>
            <p:extLst>
              <p:ext uri="{D42A27DB-BD31-4B8C-83A1-F6EECF244321}">
                <p14:modId xmlns:p14="http://schemas.microsoft.com/office/powerpoint/2010/main" val="57126876"/>
              </p:ext>
            </p:extLst>
          </p:nvPr>
        </p:nvGraphicFramePr>
        <p:xfrm>
          <a:off x="1945758" y="1447800"/>
          <a:ext cx="8139113" cy="42338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026774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54BEA-8841-705E-931D-CA61723632FB}"/>
              </a:ext>
            </a:extLst>
          </p:cNvPr>
          <p:cNvSpPr>
            <a:spLocks noGrp="1"/>
          </p:cNvSpPr>
          <p:nvPr>
            <p:ph type="title"/>
          </p:nvPr>
        </p:nvSpPr>
        <p:spPr/>
        <p:txBody>
          <a:bodyPr/>
          <a:lstStyle/>
          <a:p>
            <a:r>
              <a:rPr lang="en-US" dirty="0">
                <a:solidFill>
                  <a:schemeClr val="bg1"/>
                </a:solidFill>
              </a:rPr>
              <a:t>Attention, Tangibles, and Sensory</a:t>
            </a:r>
          </a:p>
        </p:txBody>
      </p:sp>
      <p:graphicFrame>
        <p:nvGraphicFramePr>
          <p:cNvPr id="4" name="Content Placeholder 4"/>
          <p:cNvGraphicFramePr>
            <a:graphicFrameLocks/>
          </p:cNvGraphicFramePr>
          <p:nvPr>
            <p:extLst>
              <p:ext uri="{D42A27DB-BD31-4B8C-83A1-F6EECF244321}">
                <p14:modId xmlns:p14="http://schemas.microsoft.com/office/powerpoint/2010/main" val="4168503639"/>
              </p:ext>
            </p:extLst>
          </p:nvPr>
        </p:nvGraphicFramePr>
        <p:xfrm>
          <a:off x="1722264" y="547497"/>
          <a:ext cx="8960125" cy="5567369"/>
        </p:xfrm>
        <a:graphic>
          <a:graphicData uri="http://schemas.openxmlformats.org/drawingml/2006/table">
            <a:tbl>
              <a:tblPr firstRow="1" bandRow="1">
                <a:tableStyleId>{5C22544A-7EE6-4342-B048-85BDC9FD1C3A}</a:tableStyleId>
              </a:tblPr>
              <a:tblGrid>
                <a:gridCol w="1831730">
                  <a:extLst>
                    <a:ext uri="{9D8B030D-6E8A-4147-A177-3AD203B41FA5}">
                      <a16:colId xmlns:a16="http://schemas.microsoft.com/office/drawing/2014/main" val="20000"/>
                    </a:ext>
                  </a:extLst>
                </a:gridCol>
                <a:gridCol w="3498519">
                  <a:extLst>
                    <a:ext uri="{9D8B030D-6E8A-4147-A177-3AD203B41FA5}">
                      <a16:colId xmlns:a16="http://schemas.microsoft.com/office/drawing/2014/main" val="20001"/>
                    </a:ext>
                  </a:extLst>
                </a:gridCol>
                <a:gridCol w="3629876">
                  <a:extLst>
                    <a:ext uri="{9D8B030D-6E8A-4147-A177-3AD203B41FA5}">
                      <a16:colId xmlns:a16="http://schemas.microsoft.com/office/drawing/2014/main" val="20002"/>
                    </a:ext>
                  </a:extLst>
                </a:gridCol>
              </a:tblGrid>
              <a:tr h="698189">
                <a:tc>
                  <a:txBody>
                    <a:bodyPr/>
                    <a:lstStyle/>
                    <a:p>
                      <a:endParaRPr lang="en-US" sz="1000" dirty="0"/>
                    </a:p>
                  </a:txBody>
                  <a:tcPr marL="68580" marR="68580" marT="34290" marB="34290"/>
                </a:tc>
                <a:tc>
                  <a:txBody>
                    <a:bodyPr/>
                    <a:lstStyle/>
                    <a:p>
                      <a:r>
                        <a:rPr lang="en-US" sz="1800" dirty="0">
                          <a:effectLst>
                            <a:outerShdw blurRad="38100" dist="38100" dir="2700000" algn="tl">
                              <a:srgbClr val="000000">
                                <a:alpha val="43137"/>
                              </a:srgbClr>
                            </a:outerShdw>
                          </a:effectLst>
                        </a:rPr>
                        <a:t>Seeking/Obtain</a:t>
                      </a:r>
                    </a:p>
                  </a:txBody>
                  <a:tcPr marL="68580" marR="68580" marT="34290" marB="34290"/>
                </a:tc>
                <a:tc>
                  <a:txBody>
                    <a:bodyPr/>
                    <a:lstStyle/>
                    <a:p>
                      <a:r>
                        <a:rPr lang="en-US" sz="1800" dirty="0">
                          <a:effectLst>
                            <a:outerShdw blurRad="38100" dist="38100" dir="2700000" algn="tl">
                              <a:srgbClr val="000000">
                                <a:alpha val="43137"/>
                              </a:srgbClr>
                            </a:outerShdw>
                          </a:effectLst>
                        </a:rPr>
                        <a:t>Avoiding/Escaping</a:t>
                      </a:r>
                    </a:p>
                  </a:txBody>
                  <a:tcPr marL="68580" marR="68580" marT="34290" marB="34290"/>
                </a:tc>
                <a:extLst>
                  <a:ext uri="{0D108BD9-81ED-4DB2-BD59-A6C34878D82A}">
                    <a16:rowId xmlns:a16="http://schemas.microsoft.com/office/drawing/2014/main" val="10000"/>
                  </a:ext>
                </a:extLst>
              </a:tr>
              <a:tr h="1244459">
                <a:tc>
                  <a:txBody>
                    <a:bodyPr/>
                    <a:lstStyle/>
                    <a:p>
                      <a:r>
                        <a:rPr lang="en-US" sz="1800" dirty="0"/>
                        <a:t>Attention</a:t>
                      </a:r>
                    </a:p>
                  </a:txBody>
                  <a:tcPr marL="68580" marR="68580" marT="34290" marB="34290"/>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Char char="•"/>
                        <a:tabLst/>
                      </a:pPr>
                      <a:r>
                        <a:rPr kumimoji="0" lang="en-US" sz="1800" u="none" strike="noStrike" cap="none" normalizeH="0" baseline="0" dirty="0">
                          <a:ln>
                            <a:noFill/>
                          </a:ln>
                          <a:effectLst/>
                        </a:rPr>
                        <a:t>Making others laugh</a:t>
                      </a:r>
                    </a:p>
                    <a:p>
                      <a:pPr marL="0" marR="0" lvl="0" indent="0" algn="l" defTabSz="914400" rtl="0" eaLnBrk="1" fontAlgn="base" latinLnBrk="0" hangingPunct="1">
                        <a:lnSpc>
                          <a:spcPct val="100000"/>
                        </a:lnSpc>
                        <a:spcBef>
                          <a:spcPct val="0"/>
                        </a:spcBef>
                        <a:spcAft>
                          <a:spcPct val="0"/>
                        </a:spcAft>
                        <a:buClrTx/>
                        <a:buSzTx/>
                        <a:buFont typeface="Arial" charset="0"/>
                        <a:buChar char="•"/>
                        <a:tabLst/>
                      </a:pPr>
                      <a:r>
                        <a:rPr kumimoji="0" lang="en-US" sz="1800" u="none" strike="noStrike" cap="none" normalizeH="0" baseline="0" dirty="0">
                          <a:ln>
                            <a:noFill/>
                          </a:ln>
                          <a:effectLst/>
                        </a:rPr>
                        <a:t>Intimidating others or staff</a:t>
                      </a:r>
                    </a:p>
                    <a:p>
                      <a:pPr marL="0" marR="0" lvl="0" indent="0" algn="l" defTabSz="914400" rtl="0" eaLnBrk="1" fontAlgn="base" latinLnBrk="0" hangingPunct="1">
                        <a:lnSpc>
                          <a:spcPct val="100000"/>
                        </a:lnSpc>
                        <a:spcBef>
                          <a:spcPct val="0"/>
                        </a:spcBef>
                        <a:spcAft>
                          <a:spcPct val="0"/>
                        </a:spcAft>
                        <a:buClrTx/>
                        <a:buSzTx/>
                        <a:buFont typeface="Arial" charset="0"/>
                        <a:buChar char="•"/>
                        <a:tabLst/>
                      </a:pPr>
                      <a:r>
                        <a:rPr kumimoji="0" lang="en-US" sz="1800" u="none" strike="noStrike" cap="none" normalizeH="0" baseline="0" dirty="0">
                          <a:ln>
                            <a:noFill/>
                          </a:ln>
                          <a:effectLst/>
                        </a:rPr>
                        <a:t>Slow transitions between activities because he has to stop and chat</a:t>
                      </a:r>
                      <a:endParaRPr kumimoji="0" lang="en-US" sz="1800" b="0" i="0" u="none" strike="noStrike" cap="none" normalizeH="0" baseline="0" dirty="0">
                        <a:ln>
                          <a:noFill/>
                        </a:ln>
                        <a:solidFill>
                          <a:srgbClr val="2489AF"/>
                        </a:solidFill>
                        <a:effectLst/>
                        <a:latin typeface="Calibri" pitchFamily="34" charset="0"/>
                        <a:cs typeface="Arial" charset="0"/>
                      </a:endParaRPr>
                    </a:p>
                    <a:p>
                      <a:endParaRPr lang="en-US" sz="1800" dirty="0"/>
                    </a:p>
                  </a:txBody>
                  <a:tcPr marL="68580" marR="68580" marT="34290" marB="34290"/>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Char char="•"/>
                        <a:tabLst/>
                      </a:pPr>
                      <a:r>
                        <a:rPr kumimoji="0" lang="en-US" sz="1800" u="none" strike="noStrike" cap="none" normalizeH="0" baseline="0" dirty="0">
                          <a:ln>
                            <a:noFill/>
                          </a:ln>
                          <a:effectLst/>
                        </a:rPr>
                        <a:t>Looking away whenever a co-worker asks a question.</a:t>
                      </a:r>
                    </a:p>
                    <a:p>
                      <a:endParaRPr lang="en-US" sz="1800" dirty="0"/>
                    </a:p>
                  </a:txBody>
                  <a:tcPr marL="68580" marR="68580" marT="34290" marB="34290"/>
                </a:tc>
                <a:extLst>
                  <a:ext uri="{0D108BD9-81ED-4DB2-BD59-A6C34878D82A}">
                    <a16:rowId xmlns:a16="http://schemas.microsoft.com/office/drawing/2014/main" val="10001"/>
                  </a:ext>
                </a:extLst>
              </a:tr>
              <a:tr h="1440180">
                <a:tc>
                  <a:txBody>
                    <a:bodyPr/>
                    <a:lstStyle/>
                    <a:p>
                      <a:r>
                        <a:rPr lang="en-US" sz="1800" dirty="0"/>
                        <a:t>Tangibles/</a:t>
                      </a:r>
                    </a:p>
                    <a:p>
                      <a:r>
                        <a:rPr lang="en-US" sz="1800" dirty="0"/>
                        <a:t>Activities</a:t>
                      </a:r>
                    </a:p>
                  </a:txBody>
                  <a:tcPr marL="68580" marR="68580" marT="34290" marB="34290"/>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Char char="•"/>
                        <a:tabLst/>
                      </a:pPr>
                      <a:r>
                        <a:rPr kumimoji="0" lang="en-US" sz="1800" u="none" strike="noStrike" cap="none" normalizeH="0" baseline="0" dirty="0">
                          <a:ln>
                            <a:noFill/>
                          </a:ln>
                          <a:effectLst/>
                        </a:rPr>
                        <a:t>Working for a token (can of pop)</a:t>
                      </a:r>
                    </a:p>
                    <a:p>
                      <a:pPr marL="0" marR="0" lvl="0" indent="0" algn="l" defTabSz="914400" rtl="0" eaLnBrk="1" fontAlgn="base" latinLnBrk="0" hangingPunct="1">
                        <a:lnSpc>
                          <a:spcPct val="100000"/>
                        </a:lnSpc>
                        <a:spcBef>
                          <a:spcPct val="0"/>
                        </a:spcBef>
                        <a:spcAft>
                          <a:spcPct val="0"/>
                        </a:spcAft>
                        <a:buClrTx/>
                        <a:buSzTx/>
                        <a:buFont typeface="Arial" charset="0"/>
                        <a:buChar char="•"/>
                        <a:tabLst/>
                      </a:pPr>
                      <a:r>
                        <a:rPr kumimoji="0" lang="en-US" sz="1800" u="none" strike="noStrike" cap="none" normalizeH="0" baseline="0" dirty="0">
                          <a:ln>
                            <a:noFill/>
                          </a:ln>
                          <a:effectLst/>
                        </a:rPr>
                        <a:t>Wants to have free time</a:t>
                      </a:r>
                      <a:endParaRPr kumimoji="0" lang="en-US" sz="1800" b="0" i="0" u="none" strike="noStrike" cap="none" normalizeH="0" baseline="0" dirty="0">
                        <a:ln>
                          <a:noFill/>
                        </a:ln>
                        <a:solidFill>
                          <a:srgbClr val="2489AF"/>
                        </a:solidFill>
                        <a:effectLst/>
                        <a:latin typeface="Calibri" pitchFamily="34" charset="0"/>
                        <a:cs typeface="Arial" charset="0"/>
                      </a:endParaRPr>
                    </a:p>
                    <a:p>
                      <a:endParaRPr lang="en-US" sz="1800" dirty="0"/>
                    </a:p>
                  </a:txBody>
                  <a:tcPr marL="68580" marR="68580" marT="34290" marB="34290"/>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Char char="•"/>
                        <a:tabLst/>
                      </a:pPr>
                      <a:r>
                        <a:rPr kumimoji="0" lang="en-US" sz="1800" u="none" strike="noStrike" cap="none" normalizeH="0" baseline="0" dirty="0">
                          <a:ln>
                            <a:noFill/>
                          </a:ln>
                          <a:effectLst/>
                        </a:rPr>
                        <a:t>Engaging in challenging behavior at the beginning of a work activity to go home for the day</a:t>
                      </a:r>
                    </a:p>
                    <a:p>
                      <a:pPr marL="0" marR="0" lvl="0" indent="0" algn="l" defTabSz="914400" rtl="0" eaLnBrk="1" fontAlgn="base" latinLnBrk="0" hangingPunct="1">
                        <a:lnSpc>
                          <a:spcPct val="100000"/>
                        </a:lnSpc>
                        <a:spcBef>
                          <a:spcPct val="0"/>
                        </a:spcBef>
                        <a:spcAft>
                          <a:spcPct val="0"/>
                        </a:spcAft>
                        <a:buClrTx/>
                        <a:buSzTx/>
                        <a:buFont typeface="Arial" charset="0"/>
                        <a:buChar char="•"/>
                        <a:tabLst/>
                      </a:pPr>
                      <a:r>
                        <a:rPr kumimoji="0" lang="en-US" sz="1800" u="none" strike="noStrike" cap="none" normalizeH="0" baseline="0" dirty="0">
                          <a:ln>
                            <a:noFill/>
                          </a:ln>
                          <a:effectLst/>
                        </a:rPr>
                        <a:t>Intimidating staff because someone does not want to go on an outing.</a:t>
                      </a:r>
                      <a:endParaRPr lang="en-US" sz="1800" dirty="0"/>
                    </a:p>
                  </a:txBody>
                  <a:tcPr marL="68580" marR="68580" marT="34290" marB="34290"/>
                </a:tc>
                <a:extLst>
                  <a:ext uri="{0D108BD9-81ED-4DB2-BD59-A6C34878D82A}">
                    <a16:rowId xmlns:a16="http://schemas.microsoft.com/office/drawing/2014/main" val="10002"/>
                  </a:ext>
                </a:extLst>
              </a:tr>
              <a:tr h="1440180">
                <a:tc>
                  <a:txBody>
                    <a:bodyPr/>
                    <a:lstStyle/>
                    <a:p>
                      <a:r>
                        <a:rPr lang="en-US" sz="1800" dirty="0"/>
                        <a:t>Sensory</a:t>
                      </a:r>
                    </a:p>
                  </a:txBody>
                  <a:tcPr marL="68580" marR="68580" marT="34290" marB="34290"/>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Char char="•"/>
                        <a:tabLst/>
                      </a:pPr>
                      <a:r>
                        <a:rPr kumimoji="0" lang="en-US" sz="1800" u="none" strike="noStrike" cap="none" normalizeH="0" baseline="0" dirty="0">
                          <a:ln>
                            <a:noFill/>
                          </a:ln>
                          <a:effectLst/>
                        </a:rPr>
                        <a:t>Acting very irritable because s/he hasn’t eaten yet today</a:t>
                      </a:r>
                    </a:p>
                    <a:p>
                      <a:pPr marL="0" marR="0" lvl="0" indent="0" algn="l" defTabSz="914400" rtl="0" eaLnBrk="1" fontAlgn="base" latinLnBrk="0" hangingPunct="1">
                        <a:lnSpc>
                          <a:spcPct val="100000"/>
                        </a:lnSpc>
                        <a:spcBef>
                          <a:spcPct val="0"/>
                        </a:spcBef>
                        <a:spcAft>
                          <a:spcPct val="0"/>
                        </a:spcAft>
                        <a:buClrTx/>
                        <a:buSzTx/>
                        <a:buFont typeface="Arial" charset="0"/>
                        <a:buChar char="•"/>
                        <a:tabLst/>
                      </a:pPr>
                      <a:r>
                        <a:rPr kumimoji="0" lang="en-US" sz="1800" b="0" i="0" u="none" strike="noStrike" cap="none" normalizeH="0" baseline="0" dirty="0">
                          <a:ln>
                            <a:noFill/>
                          </a:ln>
                          <a:solidFill>
                            <a:schemeClr val="dk1"/>
                          </a:solidFill>
                          <a:effectLst/>
                          <a:latin typeface="+mn-lt"/>
                          <a:cs typeface="+mn-cs"/>
                        </a:rPr>
                        <a:t>Hand-flapping</a:t>
                      </a:r>
                      <a:endParaRPr kumimoji="0" lang="en-US" sz="1800" b="0" i="0" u="none" strike="noStrike" cap="none" normalizeH="0" baseline="0" dirty="0">
                        <a:ln>
                          <a:noFill/>
                        </a:ln>
                        <a:solidFill>
                          <a:srgbClr val="2489AF"/>
                        </a:solidFill>
                        <a:effectLst/>
                        <a:latin typeface="Calibri" pitchFamily="34" charset="0"/>
                        <a:cs typeface="Arial" charset="0"/>
                      </a:endParaRPr>
                    </a:p>
                    <a:p>
                      <a:endParaRPr lang="en-US" sz="1800" dirty="0"/>
                    </a:p>
                  </a:txBody>
                  <a:tcPr marL="68580" marR="68580" marT="34290" marB="34290"/>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Char char="•"/>
                        <a:tabLst/>
                      </a:pPr>
                      <a:r>
                        <a:rPr kumimoji="0" lang="en-US" sz="1800" u="none" strike="noStrike" cap="none" normalizeH="0" baseline="0" dirty="0">
                          <a:ln>
                            <a:noFill/>
                          </a:ln>
                          <a:effectLst/>
                        </a:rPr>
                        <a:t>Wants to be kicked out of the room because  it’s too noisy</a:t>
                      </a:r>
                    </a:p>
                    <a:p>
                      <a:pPr marL="0" marR="0" lvl="0" indent="0" algn="l" defTabSz="914400" rtl="0" eaLnBrk="1" fontAlgn="base" latinLnBrk="0" hangingPunct="1">
                        <a:lnSpc>
                          <a:spcPct val="100000"/>
                        </a:lnSpc>
                        <a:spcBef>
                          <a:spcPct val="0"/>
                        </a:spcBef>
                        <a:spcAft>
                          <a:spcPct val="0"/>
                        </a:spcAft>
                        <a:buClrTx/>
                        <a:buSzTx/>
                        <a:buFont typeface="Arial" charset="0"/>
                        <a:buChar char="•"/>
                        <a:tabLst/>
                      </a:pPr>
                      <a:r>
                        <a:rPr kumimoji="0" lang="en-US" sz="1800" u="none" strike="noStrike" cap="none" normalizeH="0" baseline="0" dirty="0">
                          <a:ln>
                            <a:noFill/>
                          </a:ln>
                          <a:effectLst/>
                        </a:rPr>
                        <a:t>Won’t take medicine because of the way it makes him/her feel</a:t>
                      </a:r>
                      <a:endParaRPr kumimoji="0" lang="en-US" sz="1800" b="0" i="0" u="none" strike="noStrike" cap="none" normalizeH="0" baseline="0" dirty="0">
                        <a:ln>
                          <a:noFill/>
                        </a:ln>
                        <a:solidFill>
                          <a:srgbClr val="2489AF"/>
                        </a:solidFill>
                        <a:effectLst/>
                        <a:latin typeface="Calibri" pitchFamily="34" charset="0"/>
                        <a:cs typeface="Arial" charset="0"/>
                      </a:endParaRPr>
                    </a:p>
                    <a:p>
                      <a:endParaRPr lang="en-US" sz="1800" dirty="0"/>
                    </a:p>
                  </a:txBody>
                  <a:tcPr marL="68580" marR="68580" marT="34290" marB="3429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1539043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9A027-0EF4-4291-92C1-ECAC8F9D3B01}"/>
              </a:ext>
            </a:extLst>
          </p:cNvPr>
          <p:cNvSpPr>
            <a:spLocks noGrp="1"/>
          </p:cNvSpPr>
          <p:nvPr>
            <p:ph type="title"/>
          </p:nvPr>
        </p:nvSpPr>
        <p:spPr/>
        <p:txBody>
          <a:bodyPr/>
          <a:lstStyle/>
          <a:p>
            <a:pPr algn="ctr"/>
            <a:r>
              <a:rPr lang="en-US" sz="2700" dirty="0">
                <a:solidFill>
                  <a:schemeClr val="tx1"/>
                </a:solidFill>
                <a:latin typeface="Calibri"/>
                <a:cs typeface="Calibri"/>
              </a:rPr>
              <a:t>Behavior Pathway</a:t>
            </a:r>
          </a:p>
        </p:txBody>
      </p:sp>
      <p:pic>
        <p:nvPicPr>
          <p:cNvPr id="6" name="Picture 5" descr="A flow chart. Starting on the left is context/setting event which leads to antecedent. Antecedent leads to 3 options: desired behavior, interfering behavior, and alternate behavior. Desired behavior leads to natural consequence. Interfering behavior and alternate behavior lead to maintaining consequence and function.">
            <a:extLst>
              <a:ext uri="{FF2B5EF4-FFF2-40B4-BE49-F238E27FC236}">
                <a16:creationId xmlns:a16="http://schemas.microsoft.com/office/drawing/2014/main" id="{A84CAD61-B484-2D8C-0096-7DDD10FDB535}"/>
              </a:ext>
            </a:extLst>
          </p:cNvPr>
          <p:cNvPicPr>
            <a:picLocks noChangeAspect="1"/>
          </p:cNvPicPr>
          <p:nvPr/>
        </p:nvPicPr>
        <p:blipFill>
          <a:blip r:embed="rId3"/>
          <a:stretch>
            <a:fillRect/>
          </a:stretch>
        </p:blipFill>
        <p:spPr>
          <a:xfrm>
            <a:off x="1271773" y="1128823"/>
            <a:ext cx="9094972" cy="4948735"/>
          </a:xfrm>
          <a:prstGeom prst="rect">
            <a:avLst/>
          </a:prstGeom>
        </p:spPr>
      </p:pic>
    </p:spTree>
    <p:extLst>
      <p:ext uri="{BB962C8B-B14F-4D97-AF65-F5344CB8AC3E}">
        <p14:creationId xmlns:p14="http://schemas.microsoft.com/office/powerpoint/2010/main" val="42002462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91451-CA37-EBB3-C8E7-9330A28D0254}"/>
              </a:ext>
            </a:extLst>
          </p:cNvPr>
          <p:cNvSpPr>
            <a:spLocks noGrp="1"/>
          </p:cNvSpPr>
          <p:nvPr>
            <p:ph type="ctrTitle"/>
          </p:nvPr>
        </p:nvSpPr>
        <p:spPr>
          <a:xfrm>
            <a:off x="890451" y="758952"/>
            <a:ext cx="10097340" cy="3566160"/>
          </a:xfrm>
        </p:spPr>
        <p:txBody>
          <a:bodyPr/>
          <a:lstStyle/>
          <a:p>
            <a:r>
              <a:rPr lang="en-US" sz="4500" b="1" dirty="0">
                <a:latin typeface="Open Sans" panose="020B0606030504020204" pitchFamily="34" charset="0"/>
                <a:ea typeface="Open Sans" panose="020B0606030504020204" pitchFamily="34" charset="0"/>
                <a:cs typeface="Open Sans" panose="020B0606030504020204" pitchFamily="34" charset="0"/>
              </a:rPr>
              <a:t>Integrating Positive Supports Activity #2</a:t>
            </a:r>
            <a:endParaRPr lang="en-US" sz="4000" dirty="0"/>
          </a:p>
        </p:txBody>
      </p:sp>
    </p:spTree>
    <p:extLst>
      <p:ext uri="{BB962C8B-B14F-4D97-AF65-F5344CB8AC3E}">
        <p14:creationId xmlns:p14="http://schemas.microsoft.com/office/powerpoint/2010/main" val="20089863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87C1C-6AAE-C61F-6C6C-EDE2424172FB}"/>
              </a:ext>
            </a:extLst>
          </p:cNvPr>
          <p:cNvSpPr>
            <a:spLocks noGrp="1"/>
          </p:cNvSpPr>
          <p:nvPr>
            <p:ph type="title"/>
          </p:nvPr>
        </p:nvSpPr>
        <p:spPr>
          <a:xfrm>
            <a:off x="914400" y="2654595"/>
            <a:ext cx="10363200" cy="1143000"/>
          </a:xfrm>
        </p:spPr>
        <p:txBody>
          <a:bodyPr/>
          <a:lstStyle/>
          <a:p>
            <a:pPr algn="ctr"/>
            <a:r>
              <a:rPr lang="en-US" dirty="0"/>
              <a:t>Jack’s Story</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8271B20F-309A-7A99-91D6-0A01E292BA59}"/>
              </a:ext>
            </a:extLst>
          </p:cNvPr>
          <p:cNvSpPr>
            <a:spLocks noGrp="1" noChangeArrowheads="1"/>
          </p:cNvSpPr>
          <p:nvPr>
            <p:ph type="title"/>
          </p:nvPr>
        </p:nvSpPr>
        <p:spPr/>
        <p:txBody>
          <a:bodyPr>
            <a:normAutofit/>
          </a:bodyPr>
          <a:lstStyle/>
          <a:p>
            <a:pPr eaLnBrk="1" hangingPunct="1">
              <a:defRPr/>
            </a:pPr>
            <a:r>
              <a:rPr lang="en-US" dirty="0">
                <a:ea typeface="+mj-ea"/>
              </a:rPr>
              <a:t>Participants</a:t>
            </a:r>
          </a:p>
        </p:txBody>
      </p:sp>
      <p:sp>
        <p:nvSpPr>
          <p:cNvPr id="2051" name="Rectangle 3">
            <a:extLst>
              <a:ext uri="{FF2B5EF4-FFF2-40B4-BE49-F238E27FC236}">
                <a16:creationId xmlns:a16="http://schemas.microsoft.com/office/drawing/2014/main" id="{CF99C6DE-DEA6-1233-E9EC-FF978CA1B1C7}"/>
              </a:ext>
            </a:extLst>
          </p:cNvPr>
          <p:cNvSpPr>
            <a:spLocks noGrp="1" noChangeArrowheads="1"/>
          </p:cNvSpPr>
          <p:nvPr>
            <p:ph type="body" idx="1"/>
          </p:nvPr>
        </p:nvSpPr>
        <p:spPr/>
        <p:txBody>
          <a:bodyPr>
            <a:normAutofit fontScale="92500" lnSpcReduction="20000"/>
          </a:bodyPr>
          <a:lstStyle/>
          <a:p>
            <a:pPr>
              <a:buClr>
                <a:schemeClr val="tx1"/>
              </a:buClr>
              <a:defRPr/>
            </a:pPr>
            <a:r>
              <a:rPr lang="en-US" dirty="0">
                <a:solidFill>
                  <a:schemeClr val="tx1"/>
                </a:solidFill>
                <a:ea typeface="+mn-ea"/>
              </a:rPr>
              <a:t>Student</a:t>
            </a:r>
          </a:p>
          <a:p>
            <a:pPr>
              <a:buClr>
                <a:schemeClr val="tx1"/>
              </a:buClr>
              <a:defRPr/>
            </a:pPr>
            <a:r>
              <a:rPr lang="en-US" dirty="0">
                <a:solidFill>
                  <a:schemeClr val="tx1"/>
                </a:solidFill>
                <a:ea typeface="+mn-ea"/>
              </a:rPr>
              <a:t>Grandmother</a:t>
            </a:r>
          </a:p>
          <a:p>
            <a:pPr>
              <a:buClr>
                <a:schemeClr val="tx1"/>
              </a:buClr>
              <a:defRPr/>
            </a:pPr>
            <a:r>
              <a:rPr lang="en-US" dirty="0">
                <a:solidFill>
                  <a:schemeClr val="tx1"/>
                </a:solidFill>
                <a:ea typeface="+mn-ea"/>
              </a:rPr>
              <a:t>Sister</a:t>
            </a:r>
          </a:p>
          <a:p>
            <a:pPr>
              <a:buClr>
                <a:schemeClr val="tx1"/>
              </a:buClr>
              <a:defRPr/>
            </a:pPr>
            <a:r>
              <a:rPr lang="en-US" dirty="0">
                <a:solidFill>
                  <a:schemeClr val="tx1"/>
                </a:solidFill>
                <a:ea typeface="+mn-ea"/>
              </a:rPr>
              <a:t>Pastor</a:t>
            </a:r>
          </a:p>
          <a:p>
            <a:pPr>
              <a:buClr>
                <a:schemeClr val="tx1"/>
              </a:buClr>
              <a:defRPr/>
            </a:pPr>
            <a:r>
              <a:rPr lang="en-US" dirty="0">
                <a:solidFill>
                  <a:schemeClr val="tx1"/>
                </a:solidFill>
                <a:ea typeface="+mn-ea"/>
              </a:rPr>
              <a:t>Boys Club Mentor</a:t>
            </a:r>
          </a:p>
          <a:p>
            <a:pPr>
              <a:buClr>
                <a:schemeClr val="tx1"/>
              </a:buClr>
              <a:defRPr/>
            </a:pPr>
            <a:r>
              <a:rPr lang="en-US" dirty="0">
                <a:solidFill>
                  <a:schemeClr val="tx1"/>
                </a:solidFill>
                <a:ea typeface="+mn-ea"/>
              </a:rPr>
              <a:t>Juvenile Intake Officer</a:t>
            </a:r>
          </a:p>
          <a:p>
            <a:pPr>
              <a:buClr>
                <a:schemeClr val="tx1"/>
              </a:buClr>
              <a:defRPr/>
            </a:pPr>
            <a:r>
              <a:rPr lang="en-US" dirty="0">
                <a:solidFill>
                  <a:schemeClr val="tx1"/>
                </a:solidFill>
                <a:ea typeface="+mn-ea"/>
              </a:rPr>
              <a:t>Guidance Center Case Manager</a:t>
            </a:r>
          </a:p>
          <a:p>
            <a:pPr>
              <a:buClr>
                <a:schemeClr val="tx1"/>
              </a:buClr>
              <a:defRPr/>
            </a:pPr>
            <a:r>
              <a:rPr lang="en-US" dirty="0">
                <a:solidFill>
                  <a:schemeClr val="tx1"/>
                </a:solidFill>
                <a:ea typeface="+mn-ea"/>
              </a:rPr>
              <a:t>KIPBS facilitator</a:t>
            </a:r>
          </a:p>
          <a:p>
            <a:pPr>
              <a:buClr>
                <a:schemeClr val="tx1"/>
              </a:buClr>
              <a:defRPr/>
            </a:pPr>
            <a:r>
              <a:rPr lang="en-US" dirty="0">
                <a:solidFill>
                  <a:schemeClr val="tx1"/>
                </a:solidFill>
                <a:ea typeface="+mn-ea"/>
              </a:rPr>
              <a:t>General Education Teacher</a:t>
            </a:r>
          </a:p>
          <a:p>
            <a:pPr>
              <a:buClr>
                <a:schemeClr val="tx1"/>
              </a:buClr>
              <a:defRPr/>
            </a:pPr>
            <a:r>
              <a:rPr lang="en-US" dirty="0">
                <a:solidFill>
                  <a:schemeClr val="tx1"/>
                </a:solidFill>
                <a:ea typeface="+mn-ea"/>
              </a:rPr>
              <a:t>Special Education Teacher</a:t>
            </a:r>
          </a:p>
          <a:p>
            <a:pPr>
              <a:buClr>
                <a:schemeClr val="tx1"/>
              </a:buClr>
              <a:defRPr/>
            </a:pPr>
            <a:r>
              <a:rPr lang="en-US" dirty="0">
                <a:solidFill>
                  <a:schemeClr val="tx1"/>
                </a:solidFill>
                <a:ea typeface="+mn-ea"/>
              </a:rPr>
              <a:t>School Counselor</a:t>
            </a:r>
          </a:p>
          <a:p>
            <a:pPr>
              <a:buClr>
                <a:schemeClr val="tx1"/>
              </a:buClr>
              <a:defRPr/>
            </a:pPr>
            <a:r>
              <a:rPr lang="en-US" dirty="0">
                <a:solidFill>
                  <a:schemeClr val="tx1"/>
                </a:solidFill>
                <a:ea typeface="+mn-ea"/>
              </a:rPr>
              <a:t>Assistant Principal</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F373E05-482C-C6A9-BC17-DFB298D1013E}"/>
              </a:ext>
            </a:extLst>
          </p:cNvPr>
          <p:cNvSpPr>
            <a:spLocks noGrp="1"/>
          </p:cNvSpPr>
          <p:nvPr>
            <p:ph type="title"/>
          </p:nvPr>
        </p:nvSpPr>
        <p:spPr/>
        <p:txBody>
          <a:bodyPr/>
          <a:lstStyle/>
          <a:p>
            <a:r>
              <a:rPr lang="en-US" dirty="0"/>
              <a:t>Jack’s History</a:t>
            </a:r>
          </a:p>
        </p:txBody>
      </p:sp>
      <p:sp>
        <p:nvSpPr>
          <p:cNvPr id="8" name="Text Placeholder 7">
            <a:extLst>
              <a:ext uri="{FF2B5EF4-FFF2-40B4-BE49-F238E27FC236}">
                <a16:creationId xmlns:a16="http://schemas.microsoft.com/office/drawing/2014/main" id="{220DC347-9F8F-9D56-758E-EBBF4E989EF5}"/>
              </a:ext>
            </a:extLst>
          </p:cNvPr>
          <p:cNvSpPr>
            <a:spLocks noGrp="1"/>
          </p:cNvSpPr>
          <p:nvPr>
            <p:ph type="body" idx="1"/>
          </p:nvPr>
        </p:nvSpPr>
        <p:spPr/>
        <p:txBody>
          <a:bodyPr/>
          <a:lstStyle/>
          <a:p>
            <a:r>
              <a:rPr lang="en-US" altLang="en-US" dirty="0">
                <a:latin typeface="Comic Sans MS" panose="030F0902030302020204" pitchFamily="66" charset="0"/>
              </a:rPr>
              <a:t>Born: March 19, 1991</a:t>
            </a:r>
          </a:p>
          <a:p>
            <a:endParaRPr lang="en-US" dirty="0"/>
          </a:p>
        </p:txBody>
      </p:sp>
      <p:sp>
        <p:nvSpPr>
          <p:cNvPr id="9" name="Content Placeholder 8">
            <a:extLst>
              <a:ext uri="{FF2B5EF4-FFF2-40B4-BE49-F238E27FC236}">
                <a16:creationId xmlns:a16="http://schemas.microsoft.com/office/drawing/2014/main" id="{CCBF228B-A199-7AFC-DDFD-34466610344E}"/>
              </a:ext>
            </a:extLst>
          </p:cNvPr>
          <p:cNvSpPr>
            <a:spLocks noGrp="1"/>
          </p:cNvSpPr>
          <p:nvPr>
            <p:ph sz="half" idx="2"/>
          </p:nvPr>
        </p:nvSpPr>
        <p:spPr>
          <a:xfrm>
            <a:off x="609600" y="2174875"/>
            <a:ext cx="7315202" cy="3951288"/>
          </a:xfrm>
        </p:spPr>
        <p:txBody>
          <a:bodyPr/>
          <a:lstStyle/>
          <a:p>
            <a:pPr eaLnBrk="1" hangingPunct="1">
              <a:spcBef>
                <a:spcPct val="50000"/>
              </a:spcBef>
              <a:buFontTx/>
              <a:buChar char="•"/>
            </a:pPr>
            <a:r>
              <a:rPr lang="en-US" altLang="en-US" dirty="0">
                <a:latin typeface="Comic Sans MS" panose="030F0902030302020204" pitchFamily="66" charset="0"/>
              </a:rPr>
              <a:t>Never lived with dad</a:t>
            </a:r>
          </a:p>
          <a:p>
            <a:pPr>
              <a:buFontTx/>
              <a:buChar char="•"/>
            </a:pPr>
            <a:r>
              <a:rPr lang="en-US" altLang="en-US" dirty="0">
                <a:latin typeface="Comic Sans MS" panose="030F0902030302020204" pitchFamily="66" charset="0"/>
              </a:rPr>
              <a:t>2005- mom went to jail</a:t>
            </a:r>
          </a:p>
          <a:p>
            <a:pPr>
              <a:buFontTx/>
              <a:buChar char="•"/>
            </a:pPr>
            <a:r>
              <a:rPr lang="en-US" altLang="en-US" dirty="0">
                <a:latin typeface="Comic Sans MS" panose="030F0902030302020204" pitchFamily="66" charset="0"/>
              </a:rPr>
              <a:t>2005- grandma takes custody</a:t>
            </a:r>
          </a:p>
          <a:p>
            <a:pPr>
              <a:buFontTx/>
              <a:buChar char="•"/>
            </a:pPr>
            <a:r>
              <a:rPr lang="en-US" altLang="en-US" dirty="0">
                <a:latin typeface="Comic Sans MS" panose="030F0902030302020204" pitchFamily="66" charset="0"/>
              </a:rPr>
              <a:t>2006- hit by a truck and put in hospital broke his leg</a:t>
            </a:r>
          </a:p>
          <a:p>
            <a:pPr>
              <a:buFontTx/>
              <a:buChar char="•"/>
            </a:pPr>
            <a:r>
              <a:rPr lang="en-US" altLang="en-US" dirty="0">
                <a:latin typeface="Comic Sans MS" panose="030F0902030302020204" pitchFamily="66" charset="0"/>
              </a:rPr>
              <a:t>2007- great grandma died</a:t>
            </a:r>
          </a:p>
          <a:p>
            <a:pPr>
              <a:buFontTx/>
              <a:buChar char="•"/>
            </a:pPr>
            <a:r>
              <a:rPr lang="en-US" altLang="en-US" dirty="0">
                <a:latin typeface="Comic Sans MS" panose="030F0902030302020204" pitchFamily="66" charset="0"/>
              </a:rPr>
              <a:t>2008- brother murdered</a:t>
            </a:r>
          </a:p>
          <a:p>
            <a:pPr>
              <a:buFontTx/>
              <a:buChar char="•"/>
            </a:pPr>
            <a:r>
              <a:rPr lang="en-US" altLang="en-US" dirty="0">
                <a:latin typeface="Comic Sans MS" panose="030F0902030302020204" pitchFamily="66" charset="0"/>
              </a:rPr>
              <a:t>2010 arrested for 2 offenses and put on probation</a:t>
            </a:r>
            <a:endParaRPr lang="en-US" altLang="en-US" dirty="0">
              <a:solidFill>
                <a:schemeClr val="accent2"/>
              </a:solidFill>
              <a:latin typeface="Comic Sans MS" panose="030F0902030302020204" pitchFamily="66" charset="0"/>
            </a:endParaRPr>
          </a:p>
          <a:p>
            <a:pPr marL="76200" indent="0">
              <a:buNone/>
            </a:pPr>
            <a:endParaRPr lang="en-US" dirty="0"/>
          </a:p>
        </p:txBody>
      </p:sp>
      <p:pic>
        <p:nvPicPr>
          <p:cNvPr id="13" name="Picture 12">
            <a:extLst>
              <a:ext uri="{FF2B5EF4-FFF2-40B4-BE49-F238E27FC236}">
                <a16:creationId xmlns:a16="http://schemas.microsoft.com/office/drawing/2014/main" id="{9A792BD8-0362-89A3-2A30-3103441E32D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996517" y="96838"/>
            <a:ext cx="5435600" cy="1943100"/>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A9403-36F0-1562-3148-BF27B9D55870}"/>
              </a:ext>
            </a:extLst>
          </p:cNvPr>
          <p:cNvSpPr>
            <a:spLocks noGrp="1"/>
          </p:cNvSpPr>
          <p:nvPr>
            <p:ph type="title"/>
          </p:nvPr>
        </p:nvSpPr>
        <p:spPr/>
        <p:txBody>
          <a:bodyPr/>
          <a:lstStyle/>
          <a:p>
            <a:r>
              <a:rPr lang="en-US" dirty="0"/>
              <a:t>Dreams</a:t>
            </a:r>
          </a:p>
        </p:txBody>
      </p:sp>
      <p:sp>
        <p:nvSpPr>
          <p:cNvPr id="3" name="Text Placeholder 2">
            <a:extLst>
              <a:ext uri="{FF2B5EF4-FFF2-40B4-BE49-F238E27FC236}">
                <a16:creationId xmlns:a16="http://schemas.microsoft.com/office/drawing/2014/main" id="{AB1BF6B7-5B42-0BE2-F6A0-CE48F41BF7D0}"/>
              </a:ext>
            </a:extLst>
          </p:cNvPr>
          <p:cNvSpPr>
            <a:spLocks noGrp="1"/>
          </p:cNvSpPr>
          <p:nvPr>
            <p:ph type="body" idx="1"/>
          </p:nvPr>
        </p:nvSpPr>
        <p:spPr/>
        <p:txBody>
          <a:bodyPr/>
          <a:lstStyle/>
          <a:p>
            <a:pPr eaLnBrk="1" hangingPunct="1">
              <a:lnSpc>
                <a:spcPct val="90000"/>
              </a:lnSpc>
            </a:pPr>
            <a:r>
              <a:rPr lang="en-US" altLang="en-US" sz="2400" dirty="0"/>
              <a:t>Jack wants to attend the Technical College to study the field of Auto Collision Repair. </a:t>
            </a:r>
          </a:p>
          <a:p>
            <a:pPr eaLnBrk="1" hangingPunct="1">
              <a:lnSpc>
                <a:spcPct val="90000"/>
              </a:lnSpc>
              <a:buFont typeface="Monotype Sorts" pitchFamily="2" charset="2"/>
              <a:buNone/>
            </a:pPr>
            <a:endParaRPr lang="en-US" altLang="en-US" sz="2400" dirty="0"/>
          </a:p>
          <a:p>
            <a:pPr eaLnBrk="1" hangingPunct="1">
              <a:lnSpc>
                <a:spcPct val="90000"/>
              </a:lnSpc>
            </a:pPr>
            <a:r>
              <a:rPr lang="en-US" altLang="en-US" sz="2400" dirty="0"/>
              <a:t>Jack would like to have more contact with his mom.</a:t>
            </a:r>
          </a:p>
          <a:p>
            <a:pPr eaLnBrk="1" hangingPunct="1">
              <a:lnSpc>
                <a:spcPct val="90000"/>
              </a:lnSpc>
              <a:buFont typeface="Monotype Sorts" pitchFamily="2" charset="2"/>
              <a:buNone/>
            </a:pPr>
            <a:endParaRPr lang="en-US" altLang="en-US" sz="2400" dirty="0"/>
          </a:p>
          <a:p>
            <a:pPr eaLnBrk="1" hangingPunct="1">
              <a:lnSpc>
                <a:spcPct val="90000"/>
              </a:lnSpc>
            </a:pPr>
            <a:r>
              <a:rPr lang="en-US" altLang="en-US" sz="2400" dirty="0"/>
              <a:t>Jack wants to make it out of his home town.</a:t>
            </a:r>
          </a:p>
        </p:txBody>
      </p:sp>
    </p:spTree>
    <p:extLst>
      <p:ext uri="{BB962C8B-B14F-4D97-AF65-F5344CB8AC3E}">
        <p14:creationId xmlns:p14="http://schemas.microsoft.com/office/powerpoint/2010/main" val="15165292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FD5D1E1D-8C70-76F8-DB5E-6E2C24667FB3}"/>
              </a:ext>
            </a:extLst>
          </p:cNvPr>
          <p:cNvSpPr>
            <a:spLocks noGrp="1"/>
          </p:cNvSpPr>
          <p:nvPr>
            <p:ph type="title"/>
          </p:nvPr>
        </p:nvSpPr>
        <p:spPr/>
        <p:txBody>
          <a:bodyPr/>
          <a:lstStyle/>
          <a:p>
            <a:pPr algn="ctr"/>
            <a:r>
              <a:rPr lang="en-US" altLang="en-US" b="1" dirty="0">
                <a:latin typeface="Open Sans" panose="020B0606030504020204" pitchFamily="34" charset="0"/>
                <a:ea typeface="Open Sans" panose="020B0606030504020204" pitchFamily="34" charset="0"/>
                <a:cs typeface="Open Sans" panose="020B0606030504020204" pitchFamily="34" charset="0"/>
              </a:rPr>
              <a:t>Positive Behavior Support Provides a Framework for </a:t>
            </a:r>
            <a:r>
              <a:rPr lang="en-US" altLang="en-US" b="1" u="sng" dirty="0">
                <a:latin typeface="Open Sans" panose="020B0606030504020204" pitchFamily="34" charset="0"/>
                <a:ea typeface="Open Sans" panose="020B0606030504020204" pitchFamily="34" charset="0"/>
                <a:cs typeface="Open Sans" panose="020B0606030504020204" pitchFamily="34" charset="0"/>
              </a:rPr>
              <a:t>Prevention</a:t>
            </a:r>
            <a:endParaRPr lang="en-US" dirty="0"/>
          </a:p>
        </p:txBody>
      </p:sp>
      <p:pic>
        <p:nvPicPr>
          <p:cNvPr id="15" name="Picture 14" descr="A pyramid divided into three uneven parts. The largest part at the bottom reads all people. The next largest part in the middle reads some. The smallest part at the top reads few. The bottom is circled in red with an arrow pointing to it.">
            <a:extLst>
              <a:ext uri="{FF2B5EF4-FFF2-40B4-BE49-F238E27FC236}">
                <a16:creationId xmlns:a16="http://schemas.microsoft.com/office/drawing/2014/main" id="{D8FCBF24-8FFD-DF18-6B84-A3B6AF3C994B}"/>
              </a:ext>
            </a:extLst>
          </p:cNvPr>
          <p:cNvPicPr>
            <a:picLocks noChangeAspect="1"/>
          </p:cNvPicPr>
          <p:nvPr/>
        </p:nvPicPr>
        <p:blipFill rotWithShape="1">
          <a:blip r:embed="rId3"/>
          <a:srcRect t="1797" b="1553"/>
          <a:stretch/>
        </p:blipFill>
        <p:spPr>
          <a:xfrm>
            <a:off x="2992057" y="1359061"/>
            <a:ext cx="5203462" cy="4869850"/>
          </a:xfrm>
          <a:prstGeom prst="rect">
            <a:avLst/>
          </a:prstGeom>
        </p:spPr>
      </p:pic>
      <p:sp>
        <p:nvSpPr>
          <p:cNvPr id="7" name="Text Placeholder 6">
            <a:extLst>
              <a:ext uri="{FF2B5EF4-FFF2-40B4-BE49-F238E27FC236}">
                <a16:creationId xmlns:a16="http://schemas.microsoft.com/office/drawing/2014/main" id="{CD615452-118E-CF00-80A1-CB59402A6E09}"/>
              </a:ext>
            </a:extLst>
          </p:cNvPr>
          <p:cNvSpPr>
            <a:spLocks noGrp="1"/>
          </p:cNvSpPr>
          <p:nvPr>
            <p:ph type="body" idx="1"/>
          </p:nvPr>
        </p:nvSpPr>
        <p:spPr>
          <a:xfrm>
            <a:off x="546584" y="2065116"/>
            <a:ext cx="3819646" cy="3962400"/>
          </a:xfrm>
        </p:spPr>
        <p:txBody>
          <a:bodyPr/>
          <a:lstStyle/>
          <a:p>
            <a:pPr marL="95250" indent="0">
              <a:buNone/>
            </a:pPr>
            <a:r>
              <a:rPr lang="en-US" sz="1400" b="1" dirty="0"/>
              <a:t>Focus First on Universal Positive Behavior Support</a:t>
            </a:r>
          </a:p>
          <a:p>
            <a:pPr marL="214313" indent="-214313">
              <a:buFont typeface="Arial" charset="0"/>
              <a:buChar char="•"/>
            </a:pPr>
            <a:r>
              <a:rPr lang="en-US" sz="1400" dirty="0"/>
              <a:t>Work Together to Create a Plan</a:t>
            </a:r>
          </a:p>
          <a:p>
            <a:pPr marL="214313" indent="-214313">
              <a:buFont typeface="Arial" charset="0"/>
              <a:buChar char="•"/>
            </a:pPr>
            <a:r>
              <a:rPr lang="en-US" sz="1400" dirty="0"/>
              <a:t>Prompt, Teach, &amp; Encourage Positive Social Interactions</a:t>
            </a:r>
          </a:p>
          <a:p>
            <a:pPr marL="214313" indent="-214313">
              <a:buFont typeface="Arial" charset="0"/>
              <a:buChar char="•"/>
            </a:pPr>
            <a:r>
              <a:rPr lang="en-US" sz="1400" dirty="0"/>
              <a:t>Practice New Social Skills </a:t>
            </a:r>
          </a:p>
          <a:p>
            <a:pPr marL="214313" indent="-214313">
              <a:buFont typeface="Arial" charset="0"/>
              <a:buChar char="•"/>
            </a:pPr>
            <a:r>
              <a:rPr lang="en-US" sz="1400" dirty="0"/>
              <a:t>Reinforce, Recognize, &amp; Celebrate Success</a:t>
            </a:r>
          </a:p>
          <a:p>
            <a:pPr marL="214313" indent="-214313">
              <a:buFont typeface="Arial" charset="0"/>
              <a:buChar char="•"/>
            </a:pPr>
            <a:r>
              <a:rPr lang="en-US" sz="1400" dirty="0"/>
              <a:t>Consistent Responses to Problematic Social Interactions</a:t>
            </a:r>
          </a:p>
          <a:p>
            <a:pPr marL="214313" indent="-214313">
              <a:buFont typeface="Arial" charset="0"/>
              <a:buChar char="•"/>
            </a:pPr>
            <a:r>
              <a:rPr lang="en-US" sz="1400" dirty="0"/>
              <a:t>Early Prevention and Monitoring</a:t>
            </a:r>
          </a:p>
          <a:p>
            <a:pPr marL="95250" indent="0">
              <a:buNone/>
            </a:pPr>
            <a:endParaRPr lang="en-US" dirty="0"/>
          </a:p>
        </p:txBody>
      </p:sp>
      <p:sp>
        <p:nvSpPr>
          <p:cNvPr id="8" name="Text Placeholder 7">
            <a:extLst>
              <a:ext uri="{FF2B5EF4-FFF2-40B4-BE49-F238E27FC236}">
                <a16:creationId xmlns:a16="http://schemas.microsoft.com/office/drawing/2014/main" id="{A73B6582-307C-C9EB-6F4F-FDC6305DA4E1}"/>
              </a:ext>
            </a:extLst>
          </p:cNvPr>
          <p:cNvSpPr>
            <a:spLocks noGrp="1"/>
          </p:cNvSpPr>
          <p:nvPr>
            <p:ph type="body" idx="2"/>
          </p:nvPr>
        </p:nvSpPr>
        <p:spPr>
          <a:xfrm>
            <a:off x="8021255" y="1541362"/>
            <a:ext cx="2619737" cy="3962400"/>
          </a:xfrm>
        </p:spPr>
        <p:txBody>
          <a:bodyPr/>
          <a:lstStyle/>
          <a:p>
            <a:pPr marL="95250" indent="0">
              <a:buNone/>
            </a:pPr>
            <a:r>
              <a:rPr lang="en-US" sz="1400" b="1" dirty="0"/>
              <a:t>Build Positive Social Settings Where Everyone Practices and Celebrates Social Skills That Are Important  </a:t>
            </a:r>
          </a:p>
          <a:p>
            <a:endParaRPr lang="en-US" dirty="0"/>
          </a:p>
        </p:txBody>
      </p:sp>
    </p:spTree>
    <p:extLst>
      <p:ext uri="{BB962C8B-B14F-4D97-AF65-F5344CB8AC3E}">
        <p14:creationId xmlns:p14="http://schemas.microsoft.com/office/powerpoint/2010/main" val="3208466529"/>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BDFB4-401E-7720-2D96-FE370C214F3C}"/>
              </a:ext>
            </a:extLst>
          </p:cNvPr>
          <p:cNvSpPr>
            <a:spLocks noGrp="1"/>
          </p:cNvSpPr>
          <p:nvPr>
            <p:ph type="title"/>
          </p:nvPr>
        </p:nvSpPr>
        <p:spPr/>
        <p:txBody>
          <a:bodyPr/>
          <a:lstStyle/>
          <a:p>
            <a:r>
              <a:rPr lang="en-US" dirty="0">
                <a:ea typeface="+mj-ea"/>
              </a:rPr>
              <a:t>Preferred Lifestyle</a:t>
            </a:r>
            <a:endParaRPr lang="en-US" dirty="0"/>
          </a:p>
        </p:txBody>
      </p:sp>
      <p:sp>
        <p:nvSpPr>
          <p:cNvPr id="3" name="Text Placeholder 2">
            <a:extLst>
              <a:ext uri="{FF2B5EF4-FFF2-40B4-BE49-F238E27FC236}">
                <a16:creationId xmlns:a16="http://schemas.microsoft.com/office/drawing/2014/main" id="{B71543C8-CF13-8B37-78EC-44C685715C48}"/>
              </a:ext>
            </a:extLst>
          </p:cNvPr>
          <p:cNvSpPr>
            <a:spLocks noGrp="1"/>
          </p:cNvSpPr>
          <p:nvPr>
            <p:ph type="body" idx="1"/>
          </p:nvPr>
        </p:nvSpPr>
        <p:spPr/>
        <p:txBody>
          <a:bodyPr/>
          <a:lstStyle/>
          <a:p>
            <a:pPr>
              <a:lnSpc>
                <a:spcPct val="90000"/>
              </a:lnSpc>
              <a:spcBef>
                <a:spcPct val="50000"/>
              </a:spcBef>
              <a:buClr>
                <a:schemeClr val="tx1"/>
              </a:buClr>
            </a:pPr>
            <a:r>
              <a:rPr lang="en-US" altLang="en-US" dirty="0"/>
              <a:t>Jack lives in low income housing with his grandmother, sister and cousin, but would like to live with his mom.</a:t>
            </a:r>
          </a:p>
          <a:p>
            <a:pPr>
              <a:lnSpc>
                <a:spcPct val="90000"/>
              </a:lnSpc>
              <a:spcBef>
                <a:spcPct val="50000"/>
              </a:spcBef>
              <a:buClr>
                <a:schemeClr val="tx1"/>
              </a:buClr>
            </a:pPr>
            <a:r>
              <a:rPr lang="en-US" altLang="en-US" dirty="0"/>
              <a:t>In the future, he wants to work in the field of auto collision repair.</a:t>
            </a:r>
          </a:p>
          <a:p>
            <a:pPr>
              <a:lnSpc>
                <a:spcPct val="90000"/>
              </a:lnSpc>
              <a:spcBef>
                <a:spcPct val="50000"/>
              </a:spcBef>
              <a:buClr>
                <a:schemeClr val="tx1"/>
              </a:buClr>
            </a:pPr>
            <a:r>
              <a:rPr lang="en-US" altLang="en-US" dirty="0"/>
              <a:t>He enjoys socializing with his sister and his friends.</a:t>
            </a:r>
          </a:p>
          <a:p>
            <a:pPr>
              <a:lnSpc>
                <a:spcPct val="90000"/>
              </a:lnSpc>
              <a:spcBef>
                <a:spcPct val="50000"/>
              </a:spcBef>
              <a:buClr>
                <a:schemeClr val="tx1"/>
              </a:buClr>
            </a:pPr>
            <a:r>
              <a:rPr lang="en-US" altLang="en-US" dirty="0"/>
              <a:t>Jack enjoys listening to Rap music, </a:t>
            </a:r>
            <a:r>
              <a:rPr lang="ja-JP" altLang="en-US">
                <a:latin typeface="Arial" panose="020B0604020202020204" pitchFamily="34" charset="0"/>
              </a:rPr>
              <a:t>“</a:t>
            </a:r>
            <a:r>
              <a:rPr lang="en-US" altLang="ja-JP" dirty="0" err="1"/>
              <a:t>bustin</a:t>
            </a:r>
            <a:r>
              <a:rPr lang="en-US" altLang="ja-JP" dirty="0"/>
              <a:t> a flow</a:t>
            </a:r>
            <a:r>
              <a:rPr lang="ja-JP" altLang="en-US">
                <a:latin typeface="Arial" panose="020B0604020202020204" pitchFamily="34" charset="0"/>
              </a:rPr>
              <a:t>”</a:t>
            </a:r>
            <a:r>
              <a:rPr lang="en-US" altLang="ja-JP" dirty="0"/>
              <a:t>, </a:t>
            </a:r>
            <a:r>
              <a:rPr lang="ja-JP" altLang="en-US">
                <a:latin typeface="Arial" panose="020B0604020202020204" pitchFamily="34" charset="0"/>
              </a:rPr>
              <a:t>“</a:t>
            </a:r>
            <a:r>
              <a:rPr lang="en-US" altLang="ja-JP" dirty="0" err="1"/>
              <a:t>chillin</a:t>
            </a:r>
            <a:r>
              <a:rPr lang="en-US" altLang="ja-JP" dirty="0"/>
              <a:t> with the </a:t>
            </a:r>
            <a:r>
              <a:rPr lang="en-US" altLang="ja-JP" dirty="0" err="1"/>
              <a:t>boyz</a:t>
            </a:r>
            <a:r>
              <a:rPr lang="ja-JP" altLang="en-US">
                <a:latin typeface="Arial" panose="020B0604020202020204" pitchFamily="34" charset="0"/>
              </a:rPr>
              <a:t>”</a:t>
            </a:r>
            <a:r>
              <a:rPr lang="en-US" altLang="ja-JP" dirty="0"/>
              <a:t>, and attending church with his family.</a:t>
            </a:r>
            <a:endParaRPr lang="en-US" altLang="en-US" dirty="0"/>
          </a:p>
          <a:p>
            <a:endParaRPr lang="en-US" dirty="0"/>
          </a:p>
        </p:txBody>
      </p:sp>
    </p:spTree>
    <p:extLst>
      <p:ext uri="{BB962C8B-B14F-4D97-AF65-F5344CB8AC3E}">
        <p14:creationId xmlns:p14="http://schemas.microsoft.com/office/powerpoint/2010/main" val="16164112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41" name="Rectangle 26">
            <a:extLst>
              <a:ext uri="{FF2B5EF4-FFF2-40B4-BE49-F238E27FC236}">
                <a16:creationId xmlns:a16="http://schemas.microsoft.com/office/drawing/2014/main" id="{A5F5FA55-850F-4093-2F58-7C0EDC1A48CC}"/>
              </a:ext>
              <a:ext uri="{C183D7F6-B498-43B3-948B-1728B52AA6E4}">
                <adec:decorative xmlns:adec="http://schemas.microsoft.com/office/drawing/2017/decorative" val="1"/>
              </a:ext>
            </a:extLst>
          </p:cNvPr>
          <p:cNvSpPr>
            <a:spLocks noChangeArrowheads="1"/>
          </p:cNvSpPr>
          <p:nvPr/>
        </p:nvSpPr>
        <p:spPr bwMode="auto">
          <a:xfrm>
            <a:off x="4233863" y="992188"/>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buClr>
                <a:srgbClr val="FFFF66"/>
              </a:buClr>
              <a:buSzPct val="75000"/>
              <a:buFont typeface="Monotype Sorts" pitchFamily="2" charset="2"/>
              <a:buChar char="/"/>
              <a:defRPr sz="3200">
                <a:solidFill>
                  <a:schemeClr val="tx1"/>
                </a:solidFill>
                <a:latin typeface="Comic Sans MS" panose="030F0902030302020204" pitchFamily="66" charset="0"/>
                <a:ea typeface="MS PGothic" panose="020B0600070205080204" pitchFamily="34" charset="-128"/>
              </a:defRPr>
            </a:lvl1pPr>
            <a:lvl2pPr marL="742950" indent="-285750">
              <a:buClr>
                <a:srgbClr val="FF6666"/>
              </a:buClr>
              <a:buSzPct val="75000"/>
              <a:buFont typeface="Monotype Sorts" pitchFamily="2" charset="2"/>
              <a:buChar char="/"/>
              <a:defRPr sz="2800">
                <a:solidFill>
                  <a:schemeClr val="tx1"/>
                </a:solidFill>
                <a:latin typeface="Comic Sans MS" panose="030F0902030302020204" pitchFamily="66" charset="0"/>
                <a:ea typeface="MS PGothic" panose="020B0600070205080204" pitchFamily="34" charset="-128"/>
              </a:defRPr>
            </a:lvl2pPr>
            <a:lvl3pPr marL="1143000" indent="-228600">
              <a:buClr>
                <a:srgbClr val="66CCFF"/>
              </a:buClr>
              <a:buSzPct val="75000"/>
              <a:buFont typeface="Monotype Sorts" pitchFamily="2" charset="2"/>
              <a:buChar char="/"/>
              <a:defRPr sz="2400">
                <a:solidFill>
                  <a:schemeClr val="tx1"/>
                </a:solidFill>
                <a:latin typeface="Comic Sans MS" panose="030F0902030302020204" pitchFamily="66" charset="0"/>
                <a:ea typeface="MS PGothic" panose="020B0600070205080204" pitchFamily="34" charset="-128"/>
              </a:defRPr>
            </a:lvl3pPr>
            <a:lvl4pPr marL="1600200" indent="-228600">
              <a:buClr>
                <a:srgbClr val="80FF00"/>
              </a:buClr>
              <a:buSzPct val="75000"/>
              <a:buFont typeface="Monotype Sorts" pitchFamily="2" charset="2"/>
              <a:buChar char="/"/>
              <a:defRPr sz="2000">
                <a:solidFill>
                  <a:schemeClr val="tx1"/>
                </a:solidFill>
                <a:latin typeface="Comic Sans MS" panose="030F0902030302020204" pitchFamily="66" charset="0"/>
                <a:ea typeface="MS PGothic" panose="020B0600070205080204" pitchFamily="34" charset="-128"/>
              </a:defRPr>
            </a:lvl4pPr>
            <a:lvl5pPr marL="2057400" indent="-228600">
              <a:buClr>
                <a:srgbClr val="FFCC66"/>
              </a:buClr>
              <a:buSzPct val="75000"/>
              <a:buFont typeface="Monotype Sorts" pitchFamily="2" charset="2"/>
              <a:buChar char="/"/>
              <a:defRPr sz="2000">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buClr>
                <a:srgbClr val="FFCC66"/>
              </a:buClr>
              <a:buSzPct val="75000"/>
              <a:buFont typeface="Monotype Sorts" pitchFamily="2" charset="2"/>
              <a:buChar char="/"/>
              <a:defRPr sz="2000">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buClr>
                <a:srgbClr val="FFCC66"/>
              </a:buClr>
              <a:buSzPct val="75000"/>
              <a:buFont typeface="Monotype Sorts" pitchFamily="2" charset="2"/>
              <a:buChar char="/"/>
              <a:defRPr sz="2000">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buClr>
                <a:srgbClr val="FFCC66"/>
              </a:buClr>
              <a:buSzPct val="75000"/>
              <a:buFont typeface="Monotype Sorts" pitchFamily="2" charset="2"/>
              <a:buChar char="/"/>
              <a:defRPr sz="2000">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buClr>
                <a:srgbClr val="FFCC66"/>
              </a:buClr>
              <a:buSzPct val="75000"/>
              <a:buFont typeface="Monotype Sorts" pitchFamily="2" charset="2"/>
              <a:buChar char="/"/>
              <a:defRPr sz="2000">
                <a:solidFill>
                  <a:schemeClr val="tx1"/>
                </a:solidFill>
                <a:latin typeface="Comic Sans MS" panose="030F0902030302020204" pitchFamily="66" charset="0"/>
                <a:ea typeface="MS PGothic" panose="020B0600070205080204" pitchFamily="34" charset="-128"/>
              </a:defRPr>
            </a:lvl9pPr>
          </a:lstStyle>
          <a:p>
            <a:pPr>
              <a:buClrTx/>
              <a:buSzTx/>
              <a:buFontTx/>
              <a:buNone/>
            </a:pPr>
            <a:endParaRPr lang="en-US" altLang="en-US" sz="2400">
              <a:latin typeface="Arial" panose="020B0604020202020204" pitchFamily="34" charset="0"/>
            </a:endParaRPr>
          </a:p>
        </p:txBody>
      </p:sp>
      <p:sp>
        <p:nvSpPr>
          <p:cNvPr id="2" name="Title 1">
            <a:extLst>
              <a:ext uri="{FF2B5EF4-FFF2-40B4-BE49-F238E27FC236}">
                <a16:creationId xmlns:a16="http://schemas.microsoft.com/office/drawing/2014/main" id="{40103CD7-76DD-339C-051F-C6C4B6A94268}"/>
              </a:ext>
            </a:extLst>
          </p:cNvPr>
          <p:cNvSpPr>
            <a:spLocks noGrp="1"/>
          </p:cNvSpPr>
          <p:nvPr>
            <p:ph type="title"/>
          </p:nvPr>
        </p:nvSpPr>
        <p:spPr/>
        <p:txBody>
          <a:bodyPr/>
          <a:lstStyle/>
          <a:p>
            <a:r>
              <a:rPr lang="en-US" dirty="0">
                <a:solidFill>
                  <a:schemeClr val="bg1"/>
                </a:solidFill>
              </a:rPr>
              <a:t>VIP’s</a:t>
            </a:r>
          </a:p>
        </p:txBody>
      </p:sp>
      <p:pic>
        <p:nvPicPr>
          <p:cNvPr id="5" name="Picture 4" descr="A filled out VIPs (very important people) tool for the case study of Jack. A circle is divided into four equal parts, with Jack represented in the center of the circle. The four parts are family, school or work, friends, and community. Under each section is a list of VIPs for Jack.">
            <a:extLst>
              <a:ext uri="{FF2B5EF4-FFF2-40B4-BE49-F238E27FC236}">
                <a16:creationId xmlns:a16="http://schemas.microsoft.com/office/drawing/2014/main" id="{0D003747-CC67-7504-2D52-72F1154C03F6}"/>
              </a:ext>
            </a:extLst>
          </p:cNvPr>
          <p:cNvPicPr>
            <a:picLocks noChangeAspect="1"/>
          </p:cNvPicPr>
          <p:nvPr/>
        </p:nvPicPr>
        <p:blipFill>
          <a:blip r:embed="rId3"/>
          <a:stretch>
            <a:fillRect/>
          </a:stretch>
        </p:blipFill>
        <p:spPr>
          <a:xfrm>
            <a:off x="1394637" y="429290"/>
            <a:ext cx="9402725" cy="5778757"/>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AFB28-9B11-4128-FAEF-3DDC25119B7E}"/>
              </a:ext>
            </a:extLst>
          </p:cNvPr>
          <p:cNvSpPr>
            <a:spLocks noGrp="1"/>
          </p:cNvSpPr>
          <p:nvPr>
            <p:ph type="title"/>
          </p:nvPr>
        </p:nvSpPr>
        <p:spPr/>
        <p:txBody>
          <a:bodyPr/>
          <a:lstStyle/>
          <a:p>
            <a:r>
              <a:rPr lang="en-US" dirty="0">
                <a:solidFill>
                  <a:schemeClr val="bg1"/>
                </a:solidFill>
              </a:rPr>
              <a:t>Things you Like to do</a:t>
            </a:r>
          </a:p>
        </p:txBody>
      </p:sp>
      <p:pic>
        <p:nvPicPr>
          <p:cNvPr id="5" name="Picture 4" descr="Completed things you like to do person centered planning tool for Jack's case study. Three areas are listed on the tool including school or work, home, and community. Under each area are activities Jack likes to do. For example, Jack likes to play basketball at the park in his community.">
            <a:extLst>
              <a:ext uri="{FF2B5EF4-FFF2-40B4-BE49-F238E27FC236}">
                <a16:creationId xmlns:a16="http://schemas.microsoft.com/office/drawing/2014/main" id="{026F7B9B-2949-BF97-5AFF-C0D14254E906}"/>
              </a:ext>
            </a:extLst>
          </p:cNvPr>
          <p:cNvPicPr>
            <a:picLocks noChangeAspect="1"/>
          </p:cNvPicPr>
          <p:nvPr/>
        </p:nvPicPr>
        <p:blipFill>
          <a:blip r:embed="rId2"/>
          <a:stretch>
            <a:fillRect/>
          </a:stretch>
        </p:blipFill>
        <p:spPr>
          <a:xfrm>
            <a:off x="1506411" y="84082"/>
            <a:ext cx="8709643" cy="6249587"/>
          </a:xfrm>
          <a:prstGeom prst="rect">
            <a:avLst/>
          </a:prstGeom>
        </p:spPr>
      </p:pic>
    </p:spTree>
    <p:extLst>
      <p:ext uri="{BB962C8B-B14F-4D97-AF65-F5344CB8AC3E}">
        <p14:creationId xmlns:p14="http://schemas.microsoft.com/office/powerpoint/2010/main" val="6335688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36F21-CC63-7949-FE9A-ED4B92F31725}"/>
              </a:ext>
            </a:extLst>
          </p:cNvPr>
          <p:cNvSpPr>
            <a:spLocks noGrp="1"/>
          </p:cNvSpPr>
          <p:nvPr>
            <p:ph type="title"/>
          </p:nvPr>
        </p:nvSpPr>
        <p:spPr/>
        <p:txBody>
          <a:bodyPr/>
          <a:lstStyle/>
          <a:p>
            <a:r>
              <a:rPr lang="en-US" dirty="0">
                <a:ea typeface="+mj-ea"/>
              </a:rPr>
              <a:t>Strengths</a:t>
            </a:r>
            <a:endParaRPr lang="en-US" dirty="0"/>
          </a:p>
        </p:txBody>
      </p:sp>
      <p:sp>
        <p:nvSpPr>
          <p:cNvPr id="3" name="Text Placeholder 2">
            <a:extLst>
              <a:ext uri="{FF2B5EF4-FFF2-40B4-BE49-F238E27FC236}">
                <a16:creationId xmlns:a16="http://schemas.microsoft.com/office/drawing/2014/main" id="{B47450B1-91D6-459D-F485-F7708EB4482B}"/>
              </a:ext>
            </a:extLst>
          </p:cNvPr>
          <p:cNvSpPr>
            <a:spLocks noGrp="1"/>
          </p:cNvSpPr>
          <p:nvPr>
            <p:ph type="body" idx="1"/>
          </p:nvPr>
        </p:nvSpPr>
        <p:spPr/>
        <p:txBody>
          <a:bodyPr/>
          <a:lstStyle/>
          <a:p>
            <a:pPr eaLnBrk="1" hangingPunct="1">
              <a:buFont typeface="Monotype Sorts" charset="0"/>
              <a:buChar char="/"/>
              <a:defRPr/>
            </a:pPr>
            <a:r>
              <a:rPr lang="en-US" dirty="0">
                <a:ea typeface="+mn-ea"/>
              </a:rPr>
              <a:t>Friendly</a:t>
            </a:r>
          </a:p>
          <a:p>
            <a:pPr eaLnBrk="1" hangingPunct="1">
              <a:buFont typeface="Monotype Sorts" charset="0"/>
              <a:buChar char="/"/>
              <a:defRPr/>
            </a:pPr>
            <a:r>
              <a:rPr lang="en-US" dirty="0">
                <a:ea typeface="+mn-ea"/>
              </a:rPr>
              <a:t>Respectful</a:t>
            </a:r>
          </a:p>
          <a:p>
            <a:pPr eaLnBrk="1" hangingPunct="1">
              <a:buFont typeface="Monotype Sorts" charset="0"/>
              <a:buChar char="/"/>
              <a:defRPr/>
            </a:pPr>
            <a:r>
              <a:rPr lang="en-US" dirty="0">
                <a:ea typeface="+mn-ea"/>
              </a:rPr>
              <a:t>Leader</a:t>
            </a:r>
          </a:p>
          <a:p>
            <a:pPr eaLnBrk="1" hangingPunct="1">
              <a:buFont typeface="Monotype Sorts" charset="0"/>
              <a:buChar char="/"/>
              <a:defRPr/>
            </a:pPr>
            <a:r>
              <a:rPr lang="en-US" dirty="0">
                <a:ea typeface="+mn-ea"/>
              </a:rPr>
              <a:t>Good friend</a:t>
            </a:r>
          </a:p>
          <a:p>
            <a:endParaRPr lang="en-US" dirty="0"/>
          </a:p>
        </p:txBody>
      </p:sp>
    </p:spTree>
    <p:extLst>
      <p:ext uri="{BB962C8B-B14F-4D97-AF65-F5344CB8AC3E}">
        <p14:creationId xmlns:p14="http://schemas.microsoft.com/office/powerpoint/2010/main" val="34598398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FF22D-E85A-2F0A-49E6-09131F09C6BF}"/>
              </a:ext>
            </a:extLst>
          </p:cNvPr>
          <p:cNvSpPr>
            <a:spLocks noGrp="1"/>
          </p:cNvSpPr>
          <p:nvPr>
            <p:ph type="title"/>
          </p:nvPr>
        </p:nvSpPr>
        <p:spPr/>
        <p:txBody>
          <a:bodyPr/>
          <a:lstStyle/>
          <a:p>
            <a:r>
              <a:rPr lang="en-US" dirty="0">
                <a:ea typeface="+mj-ea"/>
              </a:rPr>
              <a:t>Weaknesses</a:t>
            </a:r>
            <a:endParaRPr lang="en-US" dirty="0"/>
          </a:p>
        </p:txBody>
      </p:sp>
      <p:sp>
        <p:nvSpPr>
          <p:cNvPr id="3" name="Text Placeholder 2">
            <a:extLst>
              <a:ext uri="{FF2B5EF4-FFF2-40B4-BE49-F238E27FC236}">
                <a16:creationId xmlns:a16="http://schemas.microsoft.com/office/drawing/2014/main" id="{D4316502-E81B-A9CE-283B-F013FEA82C41}"/>
              </a:ext>
            </a:extLst>
          </p:cNvPr>
          <p:cNvSpPr>
            <a:spLocks noGrp="1"/>
          </p:cNvSpPr>
          <p:nvPr>
            <p:ph type="body" idx="1"/>
          </p:nvPr>
        </p:nvSpPr>
        <p:spPr/>
        <p:txBody>
          <a:bodyPr/>
          <a:lstStyle/>
          <a:p>
            <a:pPr eaLnBrk="1" hangingPunct="1">
              <a:buFont typeface="Monotype Sorts" charset="0"/>
              <a:buChar char="/"/>
              <a:defRPr/>
            </a:pPr>
            <a:r>
              <a:rPr lang="en-US" dirty="0">
                <a:ea typeface="+mn-ea"/>
              </a:rPr>
              <a:t>Easily angered</a:t>
            </a:r>
          </a:p>
          <a:p>
            <a:pPr eaLnBrk="1" hangingPunct="1">
              <a:buFont typeface="Monotype Sorts" charset="0"/>
              <a:buChar char="/"/>
              <a:defRPr/>
            </a:pPr>
            <a:r>
              <a:rPr lang="en-US" dirty="0">
                <a:ea typeface="+mn-ea"/>
              </a:rPr>
              <a:t>Does not like to be corrected</a:t>
            </a:r>
          </a:p>
          <a:p>
            <a:pPr eaLnBrk="1" hangingPunct="1">
              <a:buFont typeface="Monotype Sorts" charset="0"/>
              <a:buChar char="/"/>
              <a:defRPr/>
            </a:pPr>
            <a:r>
              <a:rPr lang="en-US" dirty="0">
                <a:ea typeface="+mn-ea"/>
              </a:rPr>
              <a:t>Does not like authority</a:t>
            </a:r>
          </a:p>
          <a:p>
            <a:pPr eaLnBrk="1" hangingPunct="1">
              <a:buFont typeface="Monotype Sorts" charset="0"/>
              <a:buChar char="/"/>
              <a:defRPr/>
            </a:pPr>
            <a:r>
              <a:rPr lang="en-US" dirty="0">
                <a:ea typeface="+mn-ea"/>
              </a:rPr>
              <a:t>Does not always follow through with promises and tasks</a:t>
            </a:r>
          </a:p>
          <a:p>
            <a:endParaRPr lang="en-US" dirty="0"/>
          </a:p>
        </p:txBody>
      </p:sp>
    </p:spTree>
    <p:extLst>
      <p:ext uri="{BB962C8B-B14F-4D97-AF65-F5344CB8AC3E}">
        <p14:creationId xmlns:p14="http://schemas.microsoft.com/office/powerpoint/2010/main" val="61964558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BEDB3-DA7D-CC66-32FE-6362C101D01F}"/>
              </a:ext>
            </a:extLst>
          </p:cNvPr>
          <p:cNvSpPr>
            <a:spLocks noGrp="1"/>
          </p:cNvSpPr>
          <p:nvPr>
            <p:ph type="title"/>
          </p:nvPr>
        </p:nvSpPr>
        <p:spPr/>
        <p:txBody>
          <a:bodyPr/>
          <a:lstStyle/>
          <a:p>
            <a:r>
              <a:rPr lang="en-US" dirty="0"/>
              <a:t>What Works and What Doesn’t for Jack</a:t>
            </a:r>
          </a:p>
        </p:txBody>
      </p:sp>
      <p:sp>
        <p:nvSpPr>
          <p:cNvPr id="6" name="Text Placeholder 5">
            <a:extLst>
              <a:ext uri="{FF2B5EF4-FFF2-40B4-BE49-F238E27FC236}">
                <a16:creationId xmlns:a16="http://schemas.microsoft.com/office/drawing/2014/main" id="{2457A4AC-402F-19C9-11B0-70F05D13F385}"/>
              </a:ext>
            </a:extLst>
          </p:cNvPr>
          <p:cNvSpPr>
            <a:spLocks noGrp="1"/>
          </p:cNvSpPr>
          <p:nvPr>
            <p:ph type="body" idx="1"/>
          </p:nvPr>
        </p:nvSpPr>
        <p:spPr>
          <a:xfrm>
            <a:off x="1789814" y="1706084"/>
            <a:ext cx="5386917" cy="639763"/>
          </a:xfrm>
        </p:spPr>
        <p:txBody>
          <a:bodyPr/>
          <a:lstStyle/>
          <a:p>
            <a:r>
              <a:rPr lang="en-US" dirty="0"/>
              <a:t>What Works </a:t>
            </a:r>
          </a:p>
        </p:txBody>
      </p:sp>
      <p:sp>
        <p:nvSpPr>
          <p:cNvPr id="7" name="Content Placeholder 6">
            <a:extLst>
              <a:ext uri="{FF2B5EF4-FFF2-40B4-BE49-F238E27FC236}">
                <a16:creationId xmlns:a16="http://schemas.microsoft.com/office/drawing/2014/main" id="{1DF21C23-95DA-B22A-7893-2FE86F0EE842}"/>
              </a:ext>
            </a:extLst>
          </p:cNvPr>
          <p:cNvSpPr>
            <a:spLocks noGrp="1"/>
          </p:cNvSpPr>
          <p:nvPr>
            <p:ph sz="half" idx="2"/>
          </p:nvPr>
        </p:nvSpPr>
        <p:spPr>
          <a:xfrm>
            <a:off x="1789814" y="2345842"/>
            <a:ext cx="5386917" cy="3951288"/>
          </a:xfrm>
        </p:spPr>
        <p:txBody>
          <a:bodyPr/>
          <a:lstStyle/>
          <a:p>
            <a:pPr>
              <a:buClrTx/>
              <a:buSzTx/>
            </a:pPr>
            <a:r>
              <a:rPr lang="en-US" altLang="en-US" sz="1800" dirty="0"/>
              <a:t>Giving correction by one to one</a:t>
            </a:r>
          </a:p>
          <a:p>
            <a:pPr>
              <a:buClrTx/>
              <a:buSzTx/>
            </a:pPr>
            <a:r>
              <a:rPr lang="en-US" altLang="en-US" sz="1800" dirty="0"/>
              <a:t>Talk to him like an equal</a:t>
            </a:r>
          </a:p>
          <a:p>
            <a:pPr>
              <a:buClrTx/>
              <a:buSzTx/>
            </a:pPr>
            <a:r>
              <a:rPr lang="en-US" altLang="en-US" sz="1800" dirty="0"/>
              <a:t>Give him respect</a:t>
            </a:r>
          </a:p>
          <a:p>
            <a:endParaRPr lang="en-US" dirty="0"/>
          </a:p>
        </p:txBody>
      </p:sp>
      <p:sp>
        <p:nvSpPr>
          <p:cNvPr id="8" name="Text Placeholder 7">
            <a:extLst>
              <a:ext uri="{FF2B5EF4-FFF2-40B4-BE49-F238E27FC236}">
                <a16:creationId xmlns:a16="http://schemas.microsoft.com/office/drawing/2014/main" id="{B9B3FB7F-3F6B-23B3-9748-0A8086181971}"/>
              </a:ext>
            </a:extLst>
          </p:cNvPr>
          <p:cNvSpPr>
            <a:spLocks noGrp="1"/>
          </p:cNvSpPr>
          <p:nvPr>
            <p:ph type="body" sz="quarter" idx="3"/>
          </p:nvPr>
        </p:nvSpPr>
        <p:spPr>
          <a:xfrm>
            <a:off x="6927021" y="3576568"/>
            <a:ext cx="5389033" cy="639763"/>
          </a:xfrm>
        </p:spPr>
        <p:txBody>
          <a:bodyPr/>
          <a:lstStyle/>
          <a:p>
            <a:r>
              <a:rPr lang="en-US" dirty="0"/>
              <a:t>What Doesn’t</a:t>
            </a:r>
          </a:p>
        </p:txBody>
      </p:sp>
      <p:sp>
        <p:nvSpPr>
          <p:cNvPr id="9" name="Content Placeholder 8">
            <a:extLst>
              <a:ext uri="{FF2B5EF4-FFF2-40B4-BE49-F238E27FC236}">
                <a16:creationId xmlns:a16="http://schemas.microsoft.com/office/drawing/2014/main" id="{2A1FDB32-8878-195B-095E-6EB082E1C6F0}"/>
              </a:ext>
            </a:extLst>
          </p:cNvPr>
          <p:cNvSpPr>
            <a:spLocks noGrp="1"/>
          </p:cNvSpPr>
          <p:nvPr>
            <p:ph sz="quarter" idx="4"/>
          </p:nvPr>
        </p:nvSpPr>
        <p:spPr>
          <a:xfrm>
            <a:off x="6927021" y="4216326"/>
            <a:ext cx="5389033" cy="3951288"/>
          </a:xfrm>
        </p:spPr>
        <p:txBody>
          <a:bodyPr/>
          <a:lstStyle/>
          <a:p>
            <a:pPr>
              <a:buClrTx/>
              <a:buSzTx/>
            </a:pPr>
            <a:r>
              <a:rPr lang="en-US" altLang="en-US" sz="1800" dirty="0"/>
              <a:t>Calling him out in public</a:t>
            </a:r>
          </a:p>
          <a:p>
            <a:pPr>
              <a:buClrTx/>
              <a:buSzTx/>
            </a:pPr>
            <a:r>
              <a:rPr lang="en-US" altLang="en-US" sz="1800" dirty="0"/>
              <a:t>Yelling at him</a:t>
            </a:r>
          </a:p>
          <a:p>
            <a:pPr>
              <a:buClrTx/>
              <a:buSzTx/>
            </a:pPr>
            <a:r>
              <a:rPr lang="en-US" altLang="en-US" sz="1800" dirty="0"/>
              <a:t>Disrespect</a:t>
            </a:r>
          </a:p>
          <a:p>
            <a:endParaRPr lang="en-US" dirty="0"/>
          </a:p>
        </p:txBody>
      </p:sp>
      <p:sp>
        <p:nvSpPr>
          <p:cNvPr id="10" name="Line 9" descr="A filled out what works and what doesn't work person centered planning tool for Jack's case study. On the what works side is listed giving correction by one to one, talk to him like an equal, and give his respect. Under what doesn't work is calling him out in public, yelling at him, and disrespect.">
            <a:extLst>
              <a:ext uri="{FF2B5EF4-FFF2-40B4-BE49-F238E27FC236}">
                <a16:creationId xmlns:a16="http://schemas.microsoft.com/office/drawing/2014/main" id="{71D6A1DB-4E75-4A7B-DB25-70BA8C0DCA06}"/>
              </a:ext>
            </a:extLst>
          </p:cNvPr>
          <p:cNvSpPr>
            <a:spLocks noChangeShapeType="1"/>
          </p:cNvSpPr>
          <p:nvPr/>
        </p:nvSpPr>
        <p:spPr bwMode="auto">
          <a:xfrm flipV="1">
            <a:off x="2810293" y="1257300"/>
            <a:ext cx="6248400" cy="4343400"/>
          </a:xfrm>
          <a:prstGeom prst="line">
            <a:avLst/>
          </a:prstGeom>
          <a:noFill/>
          <a:ln w="76200">
            <a:solidFill>
              <a:srgbClr val="969696"/>
            </a:solidFill>
            <a:round/>
            <a:headEnd type="stealth" w="med" len="me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293038022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DFBD7-F552-0A16-17A6-22D163EBEF91}"/>
              </a:ext>
            </a:extLst>
          </p:cNvPr>
          <p:cNvSpPr>
            <a:spLocks noGrp="1"/>
          </p:cNvSpPr>
          <p:nvPr>
            <p:ph type="title"/>
          </p:nvPr>
        </p:nvSpPr>
        <p:spPr/>
        <p:txBody>
          <a:bodyPr/>
          <a:lstStyle/>
          <a:p>
            <a:r>
              <a:rPr lang="en-US" dirty="0"/>
              <a:t>Jack’s Hopes and Fears</a:t>
            </a:r>
          </a:p>
        </p:txBody>
      </p:sp>
      <p:sp>
        <p:nvSpPr>
          <p:cNvPr id="8" name="Text Placeholder 7">
            <a:extLst>
              <a:ext uri="{FF2B5EF4-FFF2-40B4-BE49-F238E27FC236}">
                <a16:creationId xmlns:a16="http://schemas.microsoft.com/office/drawing/2014/main" id="{EA5645DE-1072-9580-A6C0-8D948B4898E5}"/>
              </a:ext>
            </a:extLst>
          </p:cNvPr>
          <p:cNvSpPr>
            <a:spLocks noGrp="1"/>
          </p:cNvSpPr>
          <p:nvPr>
            <p:ph type="body" idx="1"/>
          </p:nvPr>
        </p:nvSpPr>
        <p:spPr/>
        <p:txBody>
          <a:bodyPr/>
          <a:lstStyle/>
          <a:p>
            <a:r>
              <a:rPr lang="en-US" sz="2800" dirty="0"/>
              <a:t>Hopes</a:t>
            </a:r>
          </a:p>
        </p:txBody>
      </p:sp>
      <p:sp>
        <p:nvSpPr>
          <p:cNvPr id="9" name="Content Placeholder 8">
            <a:extLst>
              <a:ext uri="{FF2B5EF4-FFF2-40B4-BE49-F238E27FC236}">
                <a16:creationId xmlns:a16="http://schemas.microsoft.com/office/drawing/2014/main" id="{53BA14A5-D4A0-8466-A3FF-AF5196980D03}"/>
              </a:ext>
            </a:extLst>
          </p:cNvPr>
          <p:cNvSpPr>
            <a:spLocks noGrp="1"/>
          </p:cNvSpPr>
          <p:nvPr>
            <p:ph sz="half" idx="2"/>
          </p:nvPr>
        </p:nvSpPr>
        <p:spPr/>
        <p:txBody>
          <a:bodyPr/>
          <a:lstStyle/>
          <a:p>
            <a:r>
              <a:rPr lang="en-US" altLang="en-US" sz="2800" dirty="0">
                <a:solidFill>
                  <a:srgbClr val="000000"/>
                </a:solidFill>
              </a:rPr>
              <a:t>To prove everyone wrong and make something out of his life.</a:t>
            </a:r>
          </a:p>
        </p:txBody>
      </p:sp>
      <p:sp>
        <p:nvSpPr>
          <p:cNvPr id="10" name="Text Placeholder 9">
            <a:extLst>
              <a:ext uri="{FF2B5EF4-FFF2-40B4-BE49-F238E27FC236}">
                <a16:creationId xmlns:a16="http://schemas.microsoft.com/office/drawing/2014/main" id="{390E7725-9DD8-5831-A394-14EDF905F0F2}"/>
              </a:ext>
            </a:extLst>
          </p:cNvPr>
          <p:cNvSpPr>
            <a:spLocks noGrp="1"/>
          </p:cNvSpPr>
          <p:nvPr>
            <p:ph type="body" sz="quarter" idx="3"/>
          </p:nvPr>
        </p:nvSpPr>
        <p:spPr/>
        <p:txBody>
          <a:bodyPr/>
          <a:lstStyle/>
          <a:p>
            <a:r>
              <a:rPr lang="en-US" sz="2800" dirty="0"/>
              <a:t>Fears</a:t>
            </a:r>
          </a:p>
        </p:txBody>
      </p:sp>
      <p:sp>
        <p:nvSpPr>
          <p:cNvPr id="11" name="Content Placeholder 10">
            <a:extLst>
              <a:ext uri="{FF2B5EF4-FFF2-40B4-BE49-F238E27FC236}">
                <a16:creationId xmlns:a16="http://schemas.microsoft.com/office/drawing/2014/main" id="{F948B067-BD7B-002B-047E-D47DEA0D32B3}"/>
              </a:ext>
            </a:extLst>
          </p:cNvPr>
          <p:cNvSpPr>
            <a:spLocks noGrp="1"/>
          </p:cNvSpPr>
          <p:nvPr>
            <p:ph sz="quarter" idx="4"/>
          </p:nvPr>
        </p:nvSpPr>
        <p:spPr/>
        <p:txBody>
          <a:bodyPr/>
          <a:lstStyle/>
          <a:p>
            <a:r>
              <a:rPr lang="en-US" altLang="en-US" sz="2800" dirty="0">
                <a:solidFill>
                  <a:srgbClr val="000000"/>
                </a:solidFill>
              </a:rPr>
              <a:t>Does not want to wind up an unsolved murder victim like his brother or in prison.</a:t>
            </a:r>
          </a:p>
          <a:p>
            <a:pPr marL="76200" indent="0">
              <a:buNone/>
            </a:pPr>
            <a:endParaRPr lang="en-US" dirty="0"/>
          </a:p>
        </p:txBody>
      </p:sp>
    </p:spTree>
    <p:extLst>
      <p:ext uri="{BB962C8B-B14F-4D97-AF65-F5344CB8AC3E}">
        <p14:creationId xmlns:p14="http://schemas.microsoft.com/office/powerpoint/2010/main" val="105510071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6C1A6-88B9-3420-9142-DD41D20176C4}"/>
              </a:ext>
            </a:extLst>
          </p:cNvPr>
          <p:cNvSpPr>
            <a:spLocks noGrp="1"/>
          </p:cNvSpPr>
          <p:nvPr>
            <p:ph type="title"/>
          </p:nvPr>
        </p:nvSpPr>
        <p:spPr/>
        <p:txBody>
          <a:bodyPr/>
          <a:lstStyle/>
          <a:p>
            <a:r>
              <a:rPr lang="en-US" dirty="0">
                <a:ea typeface="+mj-ea"/>
              </a:rPr>
              <a:t>Priorities</a:t>
            </a:r>
            <a:endParaRPr lang="en-US" dirty="0"/>
          </a:p>
        </p:txBody>
      </p:sp>
      <p:sp>
        <p:nvSpPr>
          <p:cNvPr id="3" name="Text Placeholder 2">
            <a:extLst>
              <a:ext uri="{FF2B5EF4-FFF2-40B4-BE49-F238E27FC236}">
                <a16:creationId xmlns:a16="http://schemas.microsoft.com/office/drawing/2014/main" id="{A56F69D9-FE19-3301-BEE9-70EE0AFD57F6}"/>
              </a:ext>
            </a:extLst>
          </p:cNvPr>
          <p:cNvSpPr>
            <a:spLocks noGrp="1"/>
          </p:cNvSpPr>
          <p:nvPr>
            <p:ph type="body" idx="1"/>
          </p:nvPr>
        </p:nvSpPr>
        <p:spPr/>
        <p:txBody>
          <a:bodyPr/>
          <a:lstStyle/>
          <a:p>
            <a:pPr eaLnBrk="1" hangingPunct="1">
              <a:lnSpc>
                <a:spcPct val="90000"/>
              </a:lnSpc>
            </a:pPr>
            <a:r>
              <a:rPr lang="en-US" altLang="en-US" sz="2400" dirty="0"/>
              <a:t>Maximizing instructional time</a:t>
            </a:r>
          </a:p>
          <a:p>
            <a:pPr eaLnBrk="1" hangingPunct="1">
              <a:lnSpc>
                <a:spcPct val="90000"/>
              </a:lnSpc>
            </a:pPr>
            <a:r>
              <a:rPr lang="en-US" altLang="en-US" sz="2400" dirty="0"/>
              <a:t>Improving personal relationships with legal authorities</a:t>
            </a:r>
          </a:p>
          <a:p>
            <a:pPr eaLnBrk="1" hangingPunct="1">
              <a:lnSpc>
                <a:spcPct val="90000"/>
              </a:lnSpc>
            </a:pPr>
            <a:r>
              <a:rPr lang="en-US" altLang="en-US" sz="2400" dirty="0"/>
              <a:t>Calling grandma when staying at a friends house or coming home on time</a:t>
            </a:r>
          </a:p>
          <a:p>
            <a:pPr eaLnBrk="1" hangingPunct="1">
              <a:lnSpc>
                <a:spcPct val="90000"/>
              </a:lnSpc>
            </a:pPr>
            <a:r>
              <a:rPr lang="en-US" altLang="en-US" sz="2400" dirty="0"/>
              <a:t>Staying awake in class</a:t>
            </a:r>
          </a:p>
        </p:txBody>
      </p:sp>
    </p:spTree>
    <p:extLst>
      <p:ext uri="{BB962C8B-B14F-4D97-AF65-F5344CB8AC3E}">
        <p14:creationId xmlns:p14="http://schemas.microsoft.com/office/powerpoint/2010/main" val="24781474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8E569-9B4B-41C0-E6B2-478468D79B2B}"/>
              </a:ext>
            </a:extLst>
          </p:cNvPr>
          <p:cNvSpPr>
            <a:spLocks noGrp="1"/>
          </p:cNvSpPr>
          <p:nvPr>
            <p:ph type="title"/>
          </p:nvPr>
        </p:nvSpPr>
        <p:spPr/>
        <p:txBody>
          <a:bodyPr/>
          <a:lstStyle/>
          <a:p>
            <a:r>
              <a:rPr lang="en-US" dirty="0"/>
              <a:t>Goal</a:t>
            </a:r>
          </a:p>
        </p:txBody>
      </p:sp>
      <p:sp>
        <p:nvSpPr>
          <p:cNvPr id="3" name="Text Placeholder 2">
            <a:extLst>
              <a:ext uri="{FF2B5EF4-FFF2-40B4-BE49-F238E27FC236}">
                <a16:creationId xmlns:a16="http://schemas.microsoft.com/office/drawing/2014/main" id="{EEE5C6F7-FA9E-F92F-94B8-0CE1BD68C2EC}"/>
              </a:ext>
            </a:extLst>
          </p:cNvPr>
          <p:cNvSpPr>
            <a:spLocks noGrp="1"/>
          </p:cNvSpPr>
          <p:nvPr>
            <p:ph type="body" idx="1"/>
          </p:nvPr>
        </p:nvSpPr>
        <p:spPr/>
        <p:txBody>
          <a:bodyPr/>
          <a:lstStyle/>
          <a:p>
            <a:r>
              <a:rPr lang="en-US" altLang="en-US" dirty="0"/>
              <a:t>To attend the technical college to study Auto Collision Repair</a:t>
            </a:r>
          </a:p>
        </p:txBody>
      </p:sp>
    </p:spTree>
    <p:extLst>
      <p:ext uri="{BB962C8B-B14F-4D97-AF65-F5344CB8AC3E}">
        <p14:creationId xmlns:p14="http://schemas.microsoft.com/office/powerpoint/2010/main" val="134251218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C9F1E-85FF-D6DE-1816-58C2C5CC0F78}"/>
              </a:ext>
            </a:extLst>
          </p:cNvPr>
          <p:cNvSpPr>
            <a:spLocks noGrp="1"/>
          </p:cNvSpPr>
          <p:nvPr>
            <p:ph type="title"/>
          </p:nvPr>
        </p:nvSpPr>
        <p:spPr/>
        <p:txBody>
          <a:bodyPr/>
          <a:lstStyle/>
          <a:p>
            <a:r>
              <a:rPr lang="en-US" dirty="0">
                <a:ea typeface="+mj-ea"/>
              </a:rPr>
              <a:t>How I Will Meet My Goal</a:t>
            </a:r>
            <a:endParaRPr lang="en-US" dirty="0"/>
          </a:p>
        </p:txBody>
      </p:sp>
      <p:sp>
        <p:nvSpPr>
          <p:cNvPr id="3" name="Text Placeholder 2">
            <a:extLst>
              <a:ext uri="{FF2B5EF4-FFF2-40B4-BE49-F238E27FC236}">
                <a16:creationId xmlns:a16="http://schemas.microsoft.com/office/drawing/2014/main" id="{C44257C0-D5D8-79FA-FBCE-1995152BA21D}"/>
              </a:ext>
            </a:extLst>
          </p:cNvPr>
          <p:cNvSpPr>
            <a:spLocks noGrp="1"/>
          </p:cNvSpPr>
          <p:nvPr>
            <p:ph type="body" idx="1"/>
          </p:nvPr>
        </p:nvSpPr>
        <p:spPr/>
        <p:txBody>
          <a:bodyPr/>
          <a:lstStyle/>
          <a:p>
            <a:pPr eaLnBrk="1" hangingPunct="1">
              <a:buFont typeface="Monotype Sorts" charset="0"/>
              <a:buChar char="/"/>
              <a:defRPr/>
            </a:pPr>
            <a:r>
              <a:rPr lang="en-US" dirty="0">
                <a:ea typeface="+mn-ea"/>
              </a:rPr>
              <a:t>Decrease Office Referrals</a:t>
            </a:r>
          </a:p>
          <a:p>
            <a:pPr eaLnBrk="1" hangingPunct="1">
              <a:buFont typeface="Monotype Sorts" charset="0"/>
              <a:buChar char="/"/>
              <a:defRPr/>
            </a:pPr>
            <a:r>
              <a:rPr lang="en-US" dirty="0">
                <a:ea typeface="+mn-ea"/>
              </a:rPr>
              <a:t>Complete all assignments</a:t>
            </a:r>
          </a:p>
          <a:p>
            <a:pPr eaLnBrk="1" hangingPunct="1">
              <a:buFont typeface="Monotype Sorts" charset="0"/>
              <a:buChar char="/"/>
              <a:defRPr/>
            </a:pPr>
            <a:r>
              <a:rPr lang="en-US" dirty="0">
                <a:ea typeface="+mn-ea"/>
              </a:rPr>
              <a:t>Follow (city) curfew and stay awake in class</a:t>
            </a:r>
          </a:p>
          <a:p>
            <a:pPr eaLnBrk="1" hangingPunct="1">
              <a:buFont typeface="Monotype Sorts" charset="0"/>
              <a:buChar char="/"/>
              <a:defRPr/>
            </a:pPr>
            <a:r>
              <a:rPr lang="en-US" dirty="0">
                <a:ea typeface="+mn-ea"/>
              </a:rPr>
              <a:t>Increase positive relationships with legal authorities</a:t>
            </a:r>
          </a:p>
          <a:p>
            <a:pPr eaLnBrk="1" hangingPunct="1">
              <a:buFont typeface="Monotype Sorts" charset="0"/>
              <a:buChar char="/"/>
              <a:defRPr/>
            </a:pPr>
            <a:r>
              <a:rPr lang="en-US" dirty="0">
                <a:ea typeface="+mn-ea"/>
              </a:rPr>
              <a:t>Get accepted into the Technical College</a:t>
            </a:r>
          </a:p>
        </p:txBody>
      </p:sp>
    </p:spTree>
    <p:extLst>
      <p:ext uri="{BB962C8B-B14F-4D97-AF65-F5344CB8AC3E}">
        <p14:creationId xmlns:p14="http://schemas.microsoft.com/office/powerpoint/2010/main" val="16156254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re tenants of PBS are: evidence-based practices, proactive and universal support, data-guided decisions, and identified pathways to stepping up to higher tiers of support and down to lower tiers.">
            <a:extLst>
              <a:ext uri="{FF2B5EF4-FFF2-40B4-BE49-F238E27FC236}">
                <a16:creationId xmlns:a16="http://schemas.microsoft.com/office/drawing/2014/main" id="{B49DABED-EEF1-1E94-FE7F-C08DB0554227}"/>
              </a:ext>
            </a:extLst>
          </p:cNvPr>
          <p:cNvPicPr>
            <a:picLocks noChangeAspect="1"/>
          </p:cNvPicPr>
          <p:nvPr/>
        </p:nvPicPr>
        <p:blipFill>
          <a:blip r:embed="rId2"/>
          <a:stretch>
            <a:fillRect/>
          </a:stretch>
        </p:blipFill>
        <p:spPr>
          <a:xfrm>
            <a:off x="0" y="-40198"/>
            <a:ext cx="12192000" cy="6327787"/>
          </a:xfrm>
          <a:prstGeom prst="rect">
            <a:avLst/>
          </a:prstGeom>
        </p:spPr>
      </p:pic>
      <p:sp>
        <p:nvSpPr>
          <p:cNvPr id="12" name="Title 11">
            <a:extLst>
              <a:ext uri="{C183D7F6-B498-43B3-948B-1728B52AA6E4}">
                <adec:decorative xmlns:adec="http://schemas.microsoft.com/office/drawing/2017/decorative" val="1"/>
              </a:ext>
            </a:extLst>
          </p:cNvPr>
          <p:cNvSpPr>
            <a:spLocks noGrp="1"/>
          </p:cNvSpPr>
          <p:nvPr>
            <p:ph type="title" idx="4294967295"/>
          </p:nvPr>
        </p:nvSpPr>
        <p:spPr>
          <a:xfrm>
            <a:off x="7332616" y="5373188"/>
            <a:ext cx="4616368" cy="914401"/>
          </a:xfrm>
          <a:prstGeom prst="rect">
            <a:avLst/>
          </a:prstGeom>
          <a:solidFill>
            <a:schemeClr val="accent1"/>
          </a:solidFill>
          <a:ln w="25400" cap="flat" cmpd="sng" algn="ctr">
            <a:solidFill>
              <a:schemeClr val="accent1">
                <a:shade val="5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FC000"/>
                </a:solidFill>
                <a:effectLst/>
                <a:uLnTx/>
                <a:uFillTx/>
                <a:latin typeface="Arial"/>
                <a:ea typeface="+mn-ea"/>
                <a:cs typeface="+mn-cs"/>
                <a:sym typeface="Arial"/>
              </a:rPr>
              <a:t>Core tenants of PBS</a:t>
            </a:r>
          </a:p>
        </p:txBody>
      </p:sp>
    </p:spTree>
    <p:extLst>
      <p:ext uri="{BB962C8B-B14F-4D97-AF65-F5344CB8AC3E}">
        <p14:creationId xmlns:p14="http://schemas.microsoft.com/office/powerpoint/2010/main" val="163722756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06EB5-0AB6-7C67-9950-55F0C10A9FA3}"/>
              </a:ext>
            </a:extLst>
          </p:cNvPr>
          <p:cNvSpPr>
            <a:spLocks noGrp="1"/>
          </p:cNvSpPr>
          <p:nvPr>
            <p:ph type="title"/>
          </p:nvPr>
        </p:nvSpPr>
        <p:spPr/>
        <p:txBody>
          <a:bodyPr/>
          <a:lstStyle/>
          <a:p>
            <a:r>
              <a:rPr lang="en-US" dirty="0">
                <a:ea typeface="+mj-ea"/>
              </a:rPr>
              <a:t>Functional Behavior Assessment</a:t>
            </a:r>
            <a:endParaRPr lang="en-US" dirty="0"/>
          </a:p>
        </p:txBody>
      </p:sp>
      <p:sp>
        <p:nvSpPr>
          <p:cNvPr id="3" name="Text Placeholder 2">
            <a:extLst>
              <a:ext uri="{FF2B5EF4-FFF2-40B4-BE49-F238E27FC236}">
                <a16:creationId xmlns:a16="http://schemas.microsoft.com/office/drawing/2014/main" id="{D393F0CD-71C8-F84B-90E9-727671550E1A}"/>
              </a:ext>
            </a:extLst>
          </p:cNvPr>
          <p:cNvSpPr>
            <a:spLocks noGrp="1"/>
          </p:cNvSpPr>
          <p:nvPr>
            <p:ph type="body" idx="1"/>
          </p:nvPr>
        </p:nvSpPr>
        <p:spPr/>
        <p:txBody>
          <a:bodyPr/>
          <a:lstStyle/>
          <a:p>
            <a:pPr eaLnBrk="1" hangingPunct="1">
              <a:buFont typeface="Monotype Sorts" charset="0"/>
              <a:buChar char="/"/>
              <a:defRPr/>
            </a:pPr>
            <a:r>
              <a:rPr lang="en-US" dirty="0">
                <a:solidFill>
                  <a:srgbClr val="000000"/>
                </a:solidFill>
                <a:ea typeface="+mn-ea"/>
              </a:rPr>
              <a:t>Operational Definition:</a:t>
            </a:r>
            <a:r>
              <a:rPr lang="en-US" dirty="0">
                <a:ea typeface="+mn-ea"/>
              </a:rPr>
              <a:t> </a:t>
            </a:r>
          </a:p>
          <a:p>
            <a:pPr lvl="1">
              <a:buFont typeface="Monotype Sorts" charset="0"/>
              <a:buChar char="/"/>
              <a:defRPr/>
            </a:pPr>
            <a:r>
              <a:rPr lang="en-US" dirty="0">
                <a:ea typeface="+mn-ea"/>
              </a:rPr>
              <a:t>Choosing not to perform an important task when a request is made, arguing with the person who made the request, cursing, or verbal/physical aggression</a:t>
            </a:r>
          </a:p>
          <a:p>
            <a:pPr eaLnBrk="1" hangingPunct="1">
              <a:buFont typeface="Monotype Sorts" charset="0"/>
              <a:buChar char="/"/>
              <a:defRPr/>
            </a:pPr>
            <a:r>
              <a:rPr lang="en-US" dirty="0">
                <a:solidFill>
                  <a:srgbClr val="000000"/>
                </a:solidFill>
                <a:ea typeface="+mn-ea"/>
              </a:rPr>
              <a:t>Indirect assessments:</a:t>
            </a:r>
          </a:p>
          <a:p>
            <a:pPr lvl="1">
              <a:buFont typeface="Monotype Sorts" charset="0"/>
              <a:buChar char="/"/>
              <a:defRPr/>
            </a:pPr>
            <a:r>
              <a:rPr lang="en-US" dirty="0">
                <a:ea typeface="+mn-ea"/>
              </a:rPr>
              <a:t>Functional Assessment Interview</a:t>
            </a:r>
          </a:p>
          <a:p>
            <a:pPr lvl="1">
              <a:buFont typeface="Monotype Sorts" charset="0"/>
              <a:buChar char="/"/>
              <a:defRPr/>
            </a:pPr>
            <a:r>
              <a:rPr lang="en-US" dirty="0">
                <a:ea typeface="+mn-ea"/>
              </a:rPr>
              <a:t>Quality of Life Evaluation</a:t>
            </a:r>
          </a:p>
          <a:p>
            <a:pPr lvl="1">
              <a:buFont typeface="Monotype Sorts" charset="0"/>
              <a:buChar char="/"/>
              <a:defRPr/>
            </a:pPr>
            <a:r>
              <a:rPr lang="en-US" dirty="0">
                <a:ea typeface="+mn-ea"/>
              </a:rPr>
              <a:t>Record review</a:t>
            </a:r>
          </a:p>
          <a:p>
            <a:pPr eaLnBrk="1" hangingPunct="1">
              <a:buFont typeface="Monotype Sorts" charset="0"/>
              <a:buChar char="/"/>
              <a:defRPr/>
            </a:pPr>
            <a:r>
              <a:rPr lang="en-US" dirty="0">
                <a:solidFill>
                  <a:srgbClr val="000000"/>
                </a:solidFill>
                <a:ea typeface="+mn-ea"/>
              </a:rPr>
              <a:t>Direct assessment:</a:t>
            </a:r>
            <a:r>
              <a:rPr lang="en-US" dirty="0">
                <a:ea typeface="+mn-ea"/>
              </a:rPr>
              <a:t> </a:t>
            </a:r>
          </a:p>
          <a:p>
            <a:pPr lvl="1">
              <a:buFont typeface="Monotype Sorts" charset="0"/>
              <a:buChar char="/"/>
              <a:defRPr/>
            </a:pPr>
            <a:r>
              <a:rPr lang="en-US" dirty="0">
                <a:ea typeface="+mn-ea"/>
              </a:rPr>
              <a:t>Functional assessment observation</a:t>
            </a:r>
          </a:p>
          <a:p>
            <a:endParaRPr lang="en-US" dirty="0"/>
          </a:p>
        </p:txBody>
      </p:sp>
    </p:spTree>
    <p:extLst>
      <p:ext uri="{BB962C8B-B14F-4D97-AF65-F5344CB8AC3E}">
        <p14:creationId xmlns:p14="http://schemas.microsoft.com/office/powerpoint/2010/main" val="263657423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6D4C9-8429-8D8E-E39C-DABEB5B4981B}"/>
              </a:ext>
            </a:extLst>
          </p:cNvPr>
          <p:cNvSpPr>
            <a:spLocks noGrp="1"/>
          </p:cNvSpPr>
          <p:nvPr>
            <p:ph type="title"/>
          </p:nvPr>
        </p:nvSpPr>
        <p:spPr/>
        <p:txBody>
          <a:bodyPr/>
          <a:lstStyle/>
          <a:p>
            <a:r>
              <a:rPr lang="en-US" dirty="0">
                <a:solidFill>
                  <a:schemeClr val="bg1"/>
                </a:solidFill>
              </a:rPr>
              <a:t>Referrals by Problem Behavior</a:t>
            </a:r>
          </a:p>
        </p:txBody>
      </p:sp>
      <p:pic>
        <p:nvPicPr>
          <p:cNvPr id="105474" name="Picture 2" descr="Bar graph titled referrals by problem behavior. X-axis shows the referral type and the y-axis shows the number of referrals from 0 through 7. Two school years are shown, one in green and the other in blue. In 2005- 2006 and 2006- 2007 the highest referrals were for disrespect. Other areas for referrals in 2005 included aggression, lying, disruption, skipping class, property misuse, and other.">
            <a:extLst>
              <a:ext uri="{FF2B5EF4-FFF2-40B4-BE49-F238E27FC236}">
                <a16:creationId xmlns:a16="http://schemas.microsoft.com/office/drawing/2014/main" id="{A1B34E49-A94C-8B55-96E7-C90E25AECF48}"/>
              </a:ext>
            </a:extLst>
          </p:cNvPr>
          <p:cNvPicPr>
            <a:picLocks noGrp="1" noChangeAspect="1" noChangeArrowheads="1"/>
          </p:cNvPicPr>
          <p:nvPr>
            <p:ph type="chart" idx="4294967295"/>
          </p:nvPr>
        </p:nvPicPr>
        <p:blipFill>
          <a:blip r:embed="rId3">
            <a:extLst>
              <a:ext uri="{28A0092B-C50C-407E-A947-70E740481C1C}">
                <a14:useLocalDpi xmlns:a14="http://schemas.microsoft.com/office/drawing/2010/main" val="0"/>
              </a:ext>
            </a:extLst>
          </a:blip>
          <a:srcRect/>
          <a:stretch>
            <a:fillRect/>
          </a:stretch>
        </p:blipFill>
        <p:spPr>
          <a:xfrm>
            <a:off x="1967023" y="1112210"/>
            <a:ext cx="7620000" cy="4267200"/>
          </a:xfrm>
          <a:solidFill>
            <a:schemeClr val="tx2"/>
          </a:solidFill>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C444D-8872-1EE2-078C-61D31B9437D0}"/>
              </a:ext>
            </a:extLst>
          </p:cNvPr>
          <p:cNvSpPr>
            <a:spLocks noGrp="1"/>
          </p:cNvSpPr>
          <p:nvPr>
            <p:ph type="title"/>
          </p:nvPr>
        </p:nvSpPr>
        <p:spPr/>
        <p:txBody>
          <a:bodyPr/>
          <a:lstStyle/>
          <a:p>
            <a:r>
              <a:rPr lang="en-US" dirty="0">
                <a:ea typeface="+mj-ea"/>
              </a:rPr>
              <a:t>Based on Functional Assessment</a:t>
            </a:r>
            <a:endParaRPr lang="en-US" dirty="0"/>
          </a:p>
        </p:txBody>
      </p:sp>
      <p:sp>
        <p:nvSpPr>
          <p:cNvPr id="3" name="Text Placeholder 2">
            <a:extLst>
              <a:ext uri="{FF2B5EF4-FFF2-40B4-BE49-F238E27FC236}">
                <a16:creationId xmlns:a16="http://schemas.microsoft.com/office/drawing/2014/main" id="{850847B9-00BE-2BCF-306A-BFFBE84598F0}"/>
              </a:ext>
            </a:extLst>
          </p:cNvPr>
          <p:cNvSpPr>
            <a:spLocks noGrp="1"/>
          </p:cNvSpPr>
          <p:nvPr>
            <p:ph type="body" idx="1"/>
          </p:nvPr>
        </p:nvSpPr>
        <p:spPr/>
        <p:txBody>
          <a:bodyPr/>
          <a:lstStyle/>
          <a:p>
            <a:r>
              <a:rPr lang="en-US" dirty="0">
                <a:ea typeface="+mn-ea"/>
              </a:rPr>
              <a:t>When Jack is given a request, he becomes verbally aggressive, escalates and walks out in order to escape the demand of an authority.</a:t>
            </a:r>
            <a:endParaRPr lang="en-US" dirty="0"/>
          </a:p>
        </p:txBody>
      </p:sp>
    </p:spTree>
    <p:extLst>
      <p:ext uri="{BB962C8B-B14F-4D97-AF65-F5344CB8AC3E}">
        <p14:creationId xmlns:p14="http://schemas.microsoft.com/office/powerpoint/2010/main" val="101446244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B333E-0623-03C0-9835-0E2276AC7D9E}"/>
              </a:ext>
            </a:extLst>
          </p:cNvPr>
          <p:cNvSpPr>
            <a:spLocks noGrp="1"/>
          </p:cNvSpPr>
          <p:nvPr>
            <p:ph type="title"/>
          </p:nvPr>
        </p:nvSpPr>
        <p:spPr/>
        <p:txBody>
          <a:bodyPr/>
          <a:lstStyle/>
          <a:p>
            <a:r>
              <a:rPr lang="en-US" dirty="0">
                <a:solidFill>
                  <a:schemeClr val="bg1"/>
                </a:solidFill>
              </a:rPr>
              <a:t>Jack’s Brainstorming</a:t>
            </a:r>
          </a:p>
        </p:txBody>
      </p:sp>
      <p:graphicFrame>
        <p:nvGraphicFramePr>
          <p:cNvPr id="4" name="Table Placeholder 3">
            <a:extLst>
              <a:ext uri="{FF2B5EF4-FFF2-40B4-BE49-F238E27FC236}">
                <a16:creationId xmlns:a16="http://schemas.microsoft.com/office/drawing/2014/main" id="{00377DCE-D741-C73A-1443-02F20E23B967}"/>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1954493552"/>
              </p:ext>
            </p:extLst>
          </p:nvPr>
        </p:nvGraphicFramePr>
        <p:xfrm>
          <a:off x="1701208" y="2795096"/>
          <a:ext cx="8624777" cy="3513630"/>
        </p:xfrm>
        <a:graphic>
          <a:graphicData uri="http://schemas.openxmlformats.org/drawingml/2006/table">
            <a:tbl>
              <a:tblPr firstRow="1"/>
              <a:tblGrid>
                <a:gridCol w="2246791">
                  <a:extLst>
                    <a:ext uri="{9D8B030D-6E8A-4147-A177-3AD203B41FA5}">
                      <a16:colId xmlns:a16="http://schemas.microsoft.com/office/drawing/2014/main" val="1328552637"/>
                    </a:ext>
                  </a:extLst>
                </a:gridCol>
                <a:gridCol w="1662444">
                  <a:extLst>
                    <a:ext uri="{9D8B030D-6E8A-4147-A177-3AD203B41FA5}">
                      <a16:colId xmlns:a16="http://schemas.microsoft.com/office/drawing/2014/main" val="3083592075"/>
                    </a:ext>
                  </a:extLst>
                </a:gridCol>
                <a:gridCol w="2470262">
                  <a:extLst>
                    <a:ext uri="{9D8B030D-6E8A-4147-A177-3AD203B41FA5}">
                      <a16:colId xmlns:a16="http://schemas.microsoft.com/office/drawing/2014/main" val="1975711048"/>
                    </a:ext>
                  </a:extLst>
                </a:gridCol>
                <a:gridCol w="2245280">
                  <a:extLst>
                    <a:ext uri="{9D8B030D-6E8A-4147-A177-3AD203B41FA5}">
                      <a16:colId xmlns:a16="http://schemas.microsoft.com/office/drawing/2014/main" val="3305550585"/>
                    </a:ext>
                  </a:extLst>
                </a:gridCol>
              </a:tblGrid>
              <a:tr h="406174">
                <a:tc>
                  <a:txBody>
                    <a:bodyPr/>
                    <a:lstStyle>
                      <a:lvl1pPr>
                        <a:buClr>
                          <a:srgbClr val="FFFF66"/>
                        </a:buClr>
                        <a:buSzPct val="75000"/>
                        <a:buFont typeface="Monotype Sorts" pitchFamily="2" charset="2"/>
                        <a:defRPr sz="2800">
                          <a:solidFill>
                            <a:schemeClr val="tx1"/>
                          </a:solidFill>
                          <a:latin typeface="Comic Sans MS" panose="030F0902030302020204" pitchFamily="66" charset="0"/>
                          <a:ea typeface="MS PGothic" panose="020B0600070205080204" pitchFamily="34" charset="-128"/>
                        </a:defRPr>
                      </a:lvl1pPr>
                      <a:lvl2pPr marL="742950" indent="-285750">
                        <a:buClr>
                          <a:srgbClr val="FF6666"/>
                        </a:buClr>
                        <a:buSzPct val="75000"/>
                        <a:buFont typeface="Monotype Sorts" pitchFamily="2" charset="2"/>
                        <a:defRPr sz="2400">
                          <a:solidFill>
                            <a:schemeClr val="tx1"/>
                          </a:solidFill>
                          <a:latin typeface="Comic Sans MS" panose="030F0902030302020204" pitchFamily="66" charset="0"/>
                          <a:ea typeface="MS PGothic" panose="020B0600070205080204" pitchFamily="34" charset="-128"/>
                        </a:defRPr>
                      </a:lvl2pPr>
                      <a:lvl3pPr marL="1143000" indent="-228600">
                        <a:buClr>
                          <a:srgbClr val="66CCFF"/>
                        </a:buClr>
                        <a:buSzPct val="75000"/>
                        <a:buFont typeface="Monotype Sorts" pitchFamily="2" charset="2"/>
                        <a:defRPr sz="2000">
                          <a:solidFill>
                            <a:schemeClr val="tx1"/>
                          </a:solidFill>
                          <a:latin typeface="Comic Sans MS" panose="030F0902030302020204" pitchFamily="66" charset="0"/>
                          <a:ea typeface="MS PGothic" panose="020B0600070205080204" pitchFamily="34" charset="-128"/>
                        </a:defRPr>
                      </a:lvl3pPr>
                      <a:lvl4pPr marL="1600200" indent="-228600">
                        <a:buClr>
                          <a:srgbClr val="80FF00"/>
                        </a:buClr>
                        <a:buSzPct val="75000"/>
                        <a:buFont typeface="Monotype Sorts" pitchFamily="2" charset="2"/>
                        <a:defRPr>
                          <a:solidFill>
                            <a:schemeClr val="tx1"/>
                          </a:solidFill>
                          <a:latin typeface="Comic Sans MS" panose="030F0902030302020204" pitchFamily="66" charset="0"/>
                          <a:ea typeface="MS PGothic" panose="020B0600070205080204" pitchFamily="34" charset="-128"/>
                        </a:defRPr>
                      </a:lvl4pPr>
                      <a:lvl5pPr marL="2057400" indent="-228600">
                        <a:buClr>
                          <a:srgbClr val="FFCC66"/>
                        </a:buClr>
                        <a:buSzPct val="75000"/>
                        <a:buFont typeface="Monotype Sorts" pitchFamily="2" charset="2"/>
                        <a:defRPr>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buClr>
                          <a:srgbClr val="FFCC66"/>
                        </a:buClr>
                        <a:buSzPct val="75000"/>
                        <a:buFont typeface="Monotype Sorts" pitchFamily="2" charset="2"/>
                        <a:defRPr>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buClr>
                          <a:srgbClr val="FFCC66"/>
                        </a:buClr>
                        <a:buSzPct val="75000"/>
                        <a:buFont typeface="Monotype Sorts" pitchFamily="2" charset="2"/>
                        <a:defRPr>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buClr>
                          <a:srgbClr val="FFCC66"/>
                        </a:buClr>
                        <a:buSzPct val="75000"/>
                        <a:buFont typeface="Monotype Sorts" pitchFamily="2" charset="2"/>
                        <a:defRPr>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buClr>
                          <a:srgbClr val="FFCC66"/>
                        </a:buClr>
                        <a:buSzPct val="75000"/>
                        <a:buFont typeface="Monotype Sorts" pitchFamily="2" charset="2"/>
                        <a:defRPr>
                          <a:solidFill>
                            <a:schemeClr val="tx1"/>
                          </a:solidFill>
                          <a:latin typeface="Comic Sans MS" panose="030F0902030302020204" pitchFamily="66"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3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Setting Event Interventions</a:t>
                      </a:r>
                      <a:endParaRPr kumimoji="0" lang="en-US" altLang="en-US" sz="1300" b="1" i="0" u="none" strike="noStrike" cap="none" normalizeH="0" baseline="0" dirty="0">
                        <a:ln>
                          <a:noFill/>
                        </a:ln>
                        <a:solidFill>
                          <a:srgbClr val="000000"/>
                        </a:solidFill>
                        <a:effectLst/>
                        <a:latin typeface="Times New Roman" panose="02020603050405020304" pitchFamily="18" charset="0"/>
                        <a:ea typeface="MS PGothic" panose="020B0600070205080204" pitchFamily="34" charset="-128"/>
                      </a:endParaRPr>
                    </a:p>
                  </a:txBody>
                  <a:tcPr marL="59981" marR="59981" marT="0"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solidFill>
                      <a:srgbClr val="E9EDF4"/>
                    </a:solidFill>
                  </a:tcPr>
                </a:tc>
                <a:tc>
                  <a:txBody>
                    <a:bodyPr/>
                    <a:lstStyle>
                      <a:lvl1pPr>
                        <a:buClr>
                          <a:srgbClr val="FFFF66"/>
                        </a:buClr>
                        <a:buSzPct val="75000"/>
                        <a:buFont typeface="Monotype Sorts" pitchFamily="2" charset="2"/>
                        <a:defRPr sz="2800">
                          <a:solidFill>
                            <a:schemeClr val="tx1"/>
                          </a:solidFill>
                          <a:latin typeface="Comic Sans MS" panose="030F0902030302020204" pitchFamily="66" charset="0"/>
                          <a:ea typeface="MS PGothic" panose="020B0600070205080204" pitchFamily="34" charset="-128"/>
                        </a:defRPr>
                      </a:lvl1pPr>
                      <a:lvl2pPr marL="742950" indent="-285750">
                        <a:buClr>
                          <a:srgbClr val="FF6666"/>
                        </a:buClr>
                        <a:buSzPct val="75000"/>
                        <a:buFont typeface="Monotype Sorts" pitchFamily="2" charset="2"/>
                        <a:defRPr sz="2400">
                          <a:solidFill>
                            <a:schemeClr val="tx1"/>
                          </a:solidFill>
                          <a:latin typeface="Comic Sans MS" panose="030F0902030302020204" pitchFamily="66" charset="0"/>
                          <a:ea typeface="MS PGothic" panose="020B0600070205080204" pitchFamily="34" charset="-128"/>
                        </a:defRPr>
                      </a:lvl2pPr>
                      <a:lvl3pPr marL="1143000" indent="-228600">
                        <a:buClr>
                          <a:srgbClr val="66CCFF"/>
                        </a:buClr>
                        <a:buSzPct val="75000"/>
                        <a:buFont typeface="Monotype Sorts" pitchFamily="2" charset="2"/>
                        <a:defRPr sz="2000">
                          <a:solidFill>
                            <a:schemeClr val="tx1"/>
                          </a:solidFill>
                          <a:latin typeface="Comic Sans MS" panose="030F0902030302020204" pitchFamily="66" charset="0"/>
                          <a:ea typeface="MS PGothic" panose="020B0600070205080204" pitchFamily="34" charset="-128"/>
                        </a:defRPr>
                      </a:lvl3pPr>
                      <a:lvl4pPr marL="1600200" indent="-228600">
                        <a:buClr>
                          <a:srgbClr val="80FF00"/>
                        </a:buClr>
                        <a:buSzPct val="75000"/>
                        <a:buFont typeface="Monotype Sorts" pitchFamily="2" charset="2"/>
                        <a:defRPr>
                          <a:solidFill>
                            <a:schemeClr val="tx1"/>
                          </a:solidFill>
                          <a:latin typeface="Comic Sans MS" panose="030F0902030302020204" pitchFamily="66" charset="0"/>
                          <a:ea typeface="MS PGothic" panose="020B0600070205080204" pitchFamily="34" charset="-128"/>
                        </a:defRPr>
                      </a:lvl4pPr>
                      <a:lvl5pPr marL="2057400" indent="-228600">
                        <a:buClr>
                          <a:srgbClr val="FFCC66"/>
                        </a:buClr>
                        <a:buSzPct val="75000"/>
                        <a:buFont typeface="Monotype Sorts" pitchFamily="2" charset="2"/>
                        <a:defRPr>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buClr>
                          <a:srgbClr val="FFCC66"/>
                        </a:buClr>
                        <a:buSzPct val="75000"/>
                        <a:buFont typeface="Monotype Sorts" pitchFamily="2" charset="2"/>
                        <a:defRPr>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buClr>
                          <a:srgbClr val="FFCC66"/>
                        </a:buClr>
                        <a:buSzPct val="75000"/>
                        <a:buFont typeface="Monotype Sorts" pitchFamily="2" charset="2"/>
                        <a:defRPr>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buClr>
                          <a:srgbClr val="FFCC66"/>
                        </a:buClr>
                        <a:buSzPct val="75000"/>
                        <a:buFont typeface="Monotype Sorts" pitchFamily="2" charset="2"/>
                        <a:defRPr>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buClr>
                          <a:srgbClr val="FFCC66"/>
                        </a:buClr>
                        <a:buSzPct val="75000"/>
                        <a:buFont typeface="Monotype Sorts" pitchFamily="2" charset="2"/>
                        <a:defRPr>
                          <a:solidFill>
                            <a:schemeClr val="tx1"/>
                          </a:solidFill>
                          <a:latin typeface="Comic Sans MS" panose="030F0902030302020204" pitchFamily="66"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Calibri" panose="020F0502020204030204" pitchFamily="34" charset="0"/>
                          <a:ea typeface="MS PGothic" panose="020B0600070205080204" pitchFamily="34" charset="-128"/>
                        </a:rPr>
                        <a:t>Antecedent Interventions</a:t>
                      </a:r>
                      <a:endParaRPr kumimoji="0" lang="en-US" altLang="en-US" sz="1300" b="1" i="0" u="none" strike="noStrike" cap="none" normalizeH="0" baseline="0">
                        <a:ln>
                          <a:noFill/>
                        </a:ln>
                        <a:solidFill>
                          <a:srgbClr val="000000"/>
                        </a:solidFill>
                        <a:effectLst/>
                        <a:latin typeface="Times New Roman" panose="02020603050405020304" pitchFamily="18" charset="0"/>
                        <a:ea typeface="MS PGothic" panose="020B0600070205080204" pitchFamily="34" charset="-128"/>
                      </a:endParaRPr>
                    </a:p>
                  </a:txBody>
                  <a:tcPr marL="59981" marR="59981" marT="0"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solidFill>
                      <a:srgbClr val="E9EDF4"/>
                    </a:solidFill>
                  </a:tcPr>
                </a:tc>
                <a:tc>
                  <a:txBody>
                    <a:bodyPr/>
                    <a:lstStyle>
                      <a:lvl1pPr>
                        <a:buClr>
                          <a:srgbClr val="FFFF66"/>
                        </a:buClr>
                        <a:buSzPct val="75000"/>
                        <a:buFont typeface="Monotype Sorts" pitchFamily="2" charset="2"/>
                        <a:defRPr sz="2800">
                          <a:solidFill>
                            <a:schemeClr val="tx1"/>
                          </a:solidFill>
                          <a:latin typeface="Comic Sans MS" panose="030F0902030302020204" pitchFamily="66" charset="0"/>
                          <a:ea typeface="MS PGothic" panose="020B0600070205080204" pitchFamily="34" charset="-128"/>
                        </a:defRPr>
                      </a:lvl1pPr>
                      <a:lvl2pPr marL="742950" indent="-285750">
                        <a:buClr>
                          <a:srgbClr val="FF6666"/>
                        </a:buClr>
                        <a:buSzPct val="75000"/>
                        <a:buFont typeface="Monotype Sorts" pitchFamily="2" charset="2"/>
                        <a:defRPr sz="2400">
                          <a:solidFill>
                            <a:schemeClr val="tx1"/>
                          </a:solidFill>
                          <a:latin typeface="Comic Sans MS" panose="030F0902030302020204" pitchFamily="66" charset="0"/>
                          <a:ea typeface="MS PGothic" panose="020B0600070205080204" pitchFamily="34" charset="-128"/>
                        </a:defRPr>
                      </a:lvl2pPr>
                      <a:lvl3pPr marL="1143000" indent="-228600">
                        <a:buClr>
                          <a:srgbClr val="66CCFF"/>
                        </a:buClr>
                        <a:buSzPct val="75000"/>
                        <a:buFont typeface="Monotype Sorts" pitchFamily="2" charset="2"/>
                        <a:defRPr sz="2000">
                          <a:solidFill>
                            <a:schemeClr val="tx1"/>
                          </a:solidFill>
                          <a:latin typeface="Comic Sans MS" panose="030F0902030302020204" pitchFamily="66" charset="0"/>
                          <a:ea typeface="MS PGothic" panose="020B0600070205080204" pitchFamily="34" charset="-128"/>
                        </a:defRPr>
                      </a:lvl3pPr>
                      <a:lvl4pPr marL="1600200" indent="-228600">
                        <a:buClr>
                          <a:srgbClr val="80FF00"/>
                        </a:buClr>
                        <a:buSzPct val="75000"/>
                        <a:buFont typeface="Monotype Sorts" pitchFamily="2" charset="2"/>
                        <a:defRPr>
                          <a:solidFill>
                            <a:schemeClr val="tx1"/>
                          </a:solidFill>
                          <a:latin typeface="Comic Sans MS" panose="030F0902030302020204" pitchFamily="66" charset="0"/>
                          <a:ea typeface="MS PGothic" panose="020B0600070205080204" pitchFamily="34" charset="-128"/>
                        </a:defRPr>
                      </a:lvl4pPr>
                      <a:lvl5pPr marL="2057400" indent="-228600">
                        <a:buClr>
                          <a:srgbClr val="FFCC66"/>
                        </a:buClr>
                        <a:buSzPct val="75000"/>
                        <a:buFont typeface="Monotype Sorts" pitchFamily="2" charset="2"/>
                        <a:defRPr>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buClr>
                          <a:srgbClr val="FFCC66"/>
                        </a:buClr>
                        <a:buSzPct val="75000"/>
                        <a:buFont typeface="Monotype Sorts" pitchFamily="2" charset="2"/>
                        <a:defRPr>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buClr>
                          <a:srgbClr val="FFCC66"/>
                        </a:buClr>
                        <a:buSzPct val="75000"/>
                        <a:buFont typeface="Monotype Sorts" pitchFamily="2" charset="2"/>
                        <a:defRPr>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buClr>
                          <a:srgbClr val="FFCC66"/>
                        </a:buClr>
                        <a:buSzPct val="75000"/>
                        <a:buFont typeface="Monotype Sorts" pitchFamily="2" charset="2"/>
                        <a:defRPr>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buClr>
                          <a:srgbClr val="FFCC66"/>
                        </a:buClr>
                        <a:buSzPct val="75000"/>
                        <a:buFont typeface="Monotype Sorts" pitchFamily="2" charset="2"/>
                        <a:defRPr>
                          <a:solidFill>
                            <a:schemeClr val="tx1"/>
                          </a:solidFill>
                          <a:latin typeface="Comic Sans MS" panose="030F0902030302020204" pitchFamily="66"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Calibri" panose="020F0502020204030204" pitchFamily="34" charset="0"/>
                          <a:ea typeface="MS PGothic" panose="020B0600070205080204" pitchFamily="34" charset="-128"/>
                        </a:rPr>
                        <a:t>Teaching New Skills</a:t>
                      </a:r>
                      <a:endParaRPr kumimoji="0" lang="en-US" altLang="en-US" sz="1300" b="1" i="0" u="none" strike="noStrike" cap="none" normalizeH="0" baseline="0">
                        <a:ln>
                          <a:noFill/>
                        </a:ln>
                        <a:solidFill>
                          <a:srgbClr val="000000"/>
                        </a:solidFill>
                        <a:effectLst/>
                        <a:latin typeface="Times New Roman" panose="02020603050405020304" pitchFamily="18" charset="0"/>
                        <a:ea typeface="MS PGothic" panose="020B0600070205080204" pitchFamily="34" charset="-128"/>
                      </a:endParaRPr>
                    </a:p>
                  </a:txBody>
                  <a:tcPr marL="59981" marR="59981" marT="0"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solidFill>
                      <a:srgbClr val="E9EDF4"/>
                    </a:solidFill>
                  </a:tcPr>
                </a:tc>
                <a:tc>
                  <a:txBody>
                    <a:bodyPr/>
                    <a:lstStyle>
                      <a:lvl1pPr>
                        <a:buClr>
                          <a:srgbClr val="FFFF66"/>
                        </a:buClr>
                        <a:buSzPct val="75000"/>
                        <a:buFont typeface="Monotype Sorts" pitchFamily="2" charset="2"/>
                        <a:defRPr sz="2800">
                          <a:solidFill>
                            <a:schemeClr val="tx1"/>
                          </a:solidFill>
                          <a:latin typeface="Comic Sans MS" panose="030F0902030302020204" pitchFamily="66" charset="0"/>
                          <a:ea typeface="MS PGothic" panose="020B0600070205080204" pitchFamily="34" charset="-128"/>
                        </a:defRPr>
                      </a:lvl1pPr>
                      <a:lvl2pPr marL="742950" indent="-285750">
                        <a:buClr>
                          <a:srgbClr val="FF6666"/>
                        </a:buClr>
                        <a:buSzPct val="75000"/>
                        <a:buFont typeface="Monotype Sorts" pitchFamily="2" charset="2"/>
                        <a:defRPr sz="2400">
                          <a:solidFill>
                            <a:schemeClr val="tx1"/>
                          </a:solidFill>
                          <a:latin typeface="Comic Sans MS" panose="030F0902030302020204" pitchFamily="66" charset="0"/>
                          <a:ea typeface="MS PGothic" panose="020B0600070205080204" pitchFamily="34" charset="-128"/>
                        </a:defRPr>
                      </a:lvl2pPr>
                      <a:lvl3pPr marL="1143000" indent="-228600">
                        <a:buClr>
                          <a:srgbClr val="66CCFF"/>
                        </a:buClr>
                        <a:buSzPct val="75000"/>
                        <a:buFont typeface="Monotype Sorts" pitchFamily="2" charset="2"/>
                        <a:defRPr sz="2000">
                          <a:solidFill>
                            <a:schemeClr val="tx1"/>
                          </a:solidFill>
                          <a:latin typeface="Comic Sans MS" panose="030F0902030302020204" pitchFamily="66" charset="0"/>
                          <a:ea typeface="MS PGothic" panose="020B0600070205080204" pitchFamily="34" charset="-128"/>
                        </a:defRPr>
                      </a:lvl3pPr>
                      <a:lvl4pPr marL="1600200" indent="-228600">
                        <a:buClr>
                          <a:srgbClr val="80FF00"/>
                        </a:buClr>
                        <a:buSzPct val="75000"/>
                        <a:buFont typeface="Monotype Sorts" pitchFamily="2" charset="2"/>
                        <a:defRPr>
                          <a:solidFill>
                            <a:schemeClr val="tx1"/>
                          </a:solidFill>
                          <a:latin typeface="Comic Sans MS" panose="030F0902030302020204" pitchFamily="66" charset="0"/>
                          <a:ea typeface="MS PGothic" panose="020B0600070205080204" pitchFamily="34" charset="-128"/>
                        </a:defRPr>
                      </a:lvl4pPr>
                      <a:lvl5pPr marL="2057400" indent="-228600">
                        <a:buClr>
                          <a:srgbClr val="FFCC66"/>
                        </a:buClr>
                        <a:buSzPct val="75000"/>
                        <a:buFont typeface="Monotype Sorts" pitchFamily="2" charset="2"/>
                        <a:defRPr>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buClr>
                          <a:srgbClr val="FFCC66"/>
                        </a:buClr>
                        <a:buSzPct val="75000"/>
                        <a:buFont typeface="Monotype Sorts" pitchFamily="2" charset="2"/>
                        <a:defRPr>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buClr>
                          <a:srgbClr val="FFCC66"/>
                        </a:buClr>
                        <a:buSzPct val="75000"/>
                        <a:buFont typeface="Monotype Sorts" pitchFamily="2" charset="2"/>
                        <a:defRPr>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buClr>
                          <a:srgbClr val="FFCC66"/>
                        </a:buClr>
                        <a:buSzPct val="75000"/>
                        <a:buFont typeface="Monotype Sorts" pitchFamily="2" charset="2"/>
                        <a:defRPr>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buClr>
                          <a:srgbClr val="FFCC66"/>
                        </a:buClr>
                        <a:buSzPct val="75000"/>
                        <a:buFont typeface="Monotype Sorts" pitchFamily="2" charset="2"/>
                        <a:defRPr>
                          <a:solidFill>
                            <a:schemeClr val="tx1"/>
                          </a:solidFill>
                          <a:latin typeface="Comic Sans MS" panose="030F0902030302020204" pitchFamily="66"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Calibri" panose="020F0502020204030204" pitchFamily="34" charset="0"/>
                          <a:ea typeface="MS PGothic" panose="020B0600070205080204" pitchFamily="34" charset="-128"/>
                        </a:rPr>
                        <a:t>Consequence Interventions</a:t>
                      </a:r>
                      <a:endParaRPr kumimoji="0" lang="en-US" altLang="en-US" sz="1300" b="1" i="0" u="none" strike="noStrike" cap="none" normalizeH="0" baseline="0">
                        <a:ln>
                          <a:noFill/>
                        </a:ln>
                        <a:solidFill>
                          <a:srgbClr val="000000"/>
                        </a:solidFill>
                        <a:effectLst/>
                        <a:latin typeface="Times New Roman" panose="02020603050405020304" pitchFamily="18" charset="0"/>
                        <a:ea typeface="MS PGothic" panose="020B0600070205080204" pitchFamily="34" charset="-128"/>
                      </a:endParaRPr>
                    </a:p>
                  </a:txBody>
                  <a:tcPr marL="59981" marR="59981" marT="0"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430991528"/>
                  </a:ext>
                </a:extLst>
              </a:tr>
              <a:tr h="3107456">
                <a:tc>
                  <a:txBody>
                    <a:bodyPr/>
                    <a:lstStyle>
                      <a:lvl1pPr>
                        <a:buClr>
                          <a:srgbClr val="FFFF66"/>
                        </a:buClr>
                        <a:buSzPct val="75000"/>
                        <a:buFont typeface="Monotype Sorts" pitchFamily="2" charset="2"/>
                        <a:defRPr sz="2800">
                          <a:solidFill>
                            <a:schemeClr val="tx1"/>
                          </a:solidFill>
                          <a:latin typeface="Comic Sans MS" panose="030F0902030302020204" pitchFamily="66" charset="0"/>
                          <a:ea typeface="MS PGothic" panose="020B0600070205080204" pitchFamily="34" charset="-128"/>
                        </a:defRPr>
                      </a:lvl1pPr>
                      <a:lvl2pPr marL="742950" indent="-285750">
                        <a:buClr>
                          <a:srgbClr val="FF6666"/>
                        </a:buClr>
                        <a:buSzPct val="75000"/>
                        <a:buFont typeface="Monotype Sorts" pitchFamily="2" charset="2"/>
                        <a:defRPr sz="2400">
                          <a:solidFill>
                            <a:schemeClr val="tx1"/>
                          </a:solidFill>
                          <a:latin typeface="Comic Sans MS" panose="030F0902030302020204" pitchFamily="66" charset="0"/>
                          <a:ea typeface="MS PGothic" panose="020B0600070205080204" pitchFamily="34" charset="-128"/>
                        </a:defRPr>
                      </a:lvl2pPr>
                      <a:lvl3pPr marL="1143000" indent="-228600">
                        <a:buClr>
                          <a:srgbClr val="66CCFF"/>
                        </a:buClr>
                        <a:buSzPct val="75000"/>
                        <a:buFont typeface="Monotype Sorts" pitchFamily="2" charset="2"/>
                        <a:defRPr sz="2000">
                          <a:solidFill>
                            <a:schemeClr val="tx1"/>
                          </a:solidFill>
                          <a:latin typeface="Comic Sans MS" panose="030F0902030302020204" pitchFamily="66" charset="0"/>
                          <a:ea typeface="MS PGothic" panose="020B0600070205080204" pitchFamily="34" charset="-128"/>
                        </a:defRPr>
                      </a:lvl3pPr>
                      <a:lvl4pPr marL="1600200" indent="-228600">
                        <a:buClr>
                          <a:srgbClr val="80FF00"/>
                        </a:buClr>
                        <a:buSzPct val="75000"/>
                        <a:buFont typeface="Monotype Sorts" pitchFamily="2" charset="2"/>
                        <a:defRPr>
                          <a:solidFill>
                            <a:schemeClr val="tx1"/>
                          </a:solidFill>
                          <a:latin typeface="Comic Sans MS" panose="030F0902030302020204" pitchFamily="66" charset="0"/>
                          <a:ea typeface="MS PGothic" panose="020B0600070205080204" pitchFamily="34" charset="-128"/>
                        </a:defRPr>
                      </a:lvl4pPr>
                      <a:lvl5pPr marL="2057400" indent="-228600">
                        <a:buClr>
                          <a:srgbClr val="FFCC66"/>
                        </a:buClr>
                        <a:buSzPct val="75000"/>
                        <a:buFont typeface="Monotype Sorts" pitchFamily="2" charset="2"/>
                        <a:defRPr>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buClr>
                          <a:srgbClr val="FFCC66"/>
                        </a:buClr>
                        <a:buSzPct val="75000"/>
                        <a:buFont typeface="Monotype Sorts" pitchFamily="2" charset="2"/>
                        <a:defRPr>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buClr>
                          <a:srgbClr val="FFCC66"/>
                        </a:buClr>
                        <a:buSzPct val="75000"/>
                        <a:buFont typeface="Monotype Sorts" pitchFamily="2" charset="2"/>
                        <a:defRPr>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buClr>
                          <a:srgbClr val="FFCC66"/>
                        </a:buClr>
                        <a:buSzPct val="75000"/>
                        <a:buFont typeface="Monotype Sorts" pitchFamily="2" charset="2"/>
                        <a:defRPr>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buClr>
                          <a:srgbClr val="FFCC66"/>
                        </a:buClr>
                        <a:buSzPct val="75000"/>
                        <a:buFont typeface="Monotype Sorts" pitchFamily="2" charset="2"/>
                        <a:defRPr>
                          <a:solidFill>
                            <a:schemeClr val="tx1"/>
                          </a:solidFill>
                          <a:latin typeface="Comic Sans MS" panose="030F0902030302020204" pitchFamily="66"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 </a:t>
                      </a:r>
                      <a:endParaRPr kumimoji="0" lang="en-US" altLang="en-US" sz="13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endParaRPr>
                    </a:p>
                  </a:txBody>
                  <a:tcPr marL="59981" marR="59981" marT="0" marB="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254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tc>
                  <a:txBody>
                    <a:bodyPr/>
                    <a:lstStyle>
                      <a:lvl1pPr>
                        <a:buClr>
                          <a:srgbClr val="FFFF66"/>
                        </a:buClr>
                        <a:buSzPct val="75000"/>
                        <a:buFont typeface="Monotype Sorts" pitchFamily="2" charset="2"/>
                        <a:defRPr sz="2800">
                          <a:solidFill>
                            <a:schemeClr val="tx1"/>
                          </a:solidFill>
                          <a:latin typeface="Comic Sans MS" panose="030F0902030302020204" pitchFamily="66" charset="0"/>
                          <a:ea typeface="MS PGothic" panose="020B0600070205080204" pitchFamily="34" charset="-128"/>
                        </a:defRPr>
                      </a:lvl1pPr>
                      <a:lvl2pPr marL="742950" indent="-285750">
                        <a:buClr>
                          <a:srgbClr val="FF6666"/>
                        </a:buClr>
                        <a:buSzPct val="75000"/>
                        <a:buFont typeface="Monotype Sorts" pitchFamily="2" charset="2"/>
                        <a:defRPr sz="2400">
                          <a:solidFill>
                            <a:schemeClr val="tx1"/>
                          </a:solidFill>
                          <a:latin typeface="Comic Sans MS" panose="030F0902030302020204" pitchFamily="66" charset="0"/>
                          <a:ea typeface="MS PGothic" panose="020B0600070205080204" pitchFamily="34" charset="-128"/>
                        </a:defRPr>
                      </a:lvl2pPr>
                      <a:lvl3pPr marL="1143000" indent="-228600">
                        <a:buClr>
                          <a:srgbClr val="66CCFF"/>
                        </a:buClr>
                        <a:buSzPct val="75000"/>
                        <a:buFont typeface="Monotype Sorts" pitchFamily="2" charset="2"/>
                        <a:defRPr sz="2000">
                          <a:solidFill>
                            <a:schemeClr val="tx1"/>
                          </a:solidFill>
                          <a:latin typeface="Comic Sans MS" panose="030F0902030302020204" pitchFamily="66" charset="0"/>
                          <a:ea typeface="MS PGothic" panose="020B0600070205080204" pitchFamily="34" charset="-128"/>
                        </a:defRPr>
                      </a:lvl3pPr>
                      <a:lvl4pPr marL="1600200" indent="-228600">
                        <a:buClr>
                          <a:srgbClr val="80FF00"/>
                        </a:buClr>
                        <a:buSzPct val="75000"/>
                        <a:buFont typeface="Monotype Sorts" pitchFamily="2" charset="2"/>
                        <a:defRPr>
                          <a:solidFill>
                            <a:schemeClr val="tx1"/>
                          </a:solidFill>
                          <a:latin typeface="Comic Sans MS" panose="030F0902030302020204" pitchFamily="66" charset="0"/>
                          <a:ea typeface="MS PGothic" panose="020B0600070205080204" pitchFamily="34" charset="-128"/>
                        </a:defRPr>
                      </a:lvl4pPr>
                      <a:lvl5pPr marL="2057400" indent="-228600">
                        <a:buClr>
                          <a:srgbClr val="FFCC66"/>
                        </a:buClr>
                        <a:buSzPct val="75000"/>
                        <a:buFont typeface="Monotype Sorts" pitchFamily="2" charset="2"/>
                        <a:defRPr>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buClr>
                          <a:srgbClr val="FFCC66"/>
                        </a:buClr>
                        <a:buSzPct val="75000"/>
                        <a:buFont typeface="Monotype Sorts" pitchFamily="2" charset="2"/>
                        <a:defRPr>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buClr>
                          <a:srgbClr val="FFCC66"/>
                        </a:buClr>
                        <a:buSzPct val="75000"/>
                        <a:buFont typeface="Monotype Sorts" pitchFamily="2" charset="2"/>
                        <a:defRPr>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buClr>
                          <a:srgbClr val="FFCC66"/>
                        </a:buClr>
                        <a:buSzPct val="75000"/>
                        <a:buFont typeface="Monotype Sorts" pitchFamily="2" charset="2"/>
                        <a:defRPr>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buClr>
                          <a:srgbClr val="FFCC66"/>
                        </a:buClr>
                        <a:buSzPct val="75000"/>
                        <a:buFont typeface="Monotype Sorts" pitchFamily="2" charset="2"/>
                        <a:defRPr>
                          <a:solidFill>
                            <a:schemeClr val="tx1"/>
                          </a:solidFill>
                          <a:latin typeface="Comic Sans MS" panose="030F0902030302020204" pitchFamily="66"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1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1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endParaRPr>
                    </a:p>
                  </a:txBody>
                  <a:tcPr marL="59981" marR="59981" marT="0" marB="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254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tc>
                  <a:txBody>
                    <a:bodyPr/>
                    <a:lstStyle>
                      <a:lvl1pPr>
                        <a:buClr>
                          <a:srgbClr val="FFFF66"/>
                        </a:buClr>
                        <a:buSzPct val="75000"/>
                        <a:buFont typeface="Monotype Sorts" pitchFamily="2" charset="2"/>
                        <a:defRPr sz="2800">
                          <a:solidFill>
                            <a:schemeClr val="tx1"/>
                          </a:solidFill>
                          <a:latin typeface="Comic Sans MS" panose="030F0902030302020204" pitchFamily="66" charset="0"/>
                          <a:ea typeface="MS PGothic" panose="020B0600070205080204" pitchFamily="34" charset="-128"/>
                        </a:defRPr>
                      </a:lvl1pPr>
                      <a:lvl2pPr marL="742950" indent="-285750">
                        <a:buClr>
                          <a:srgbClr val="FF6666"/>
                        </a:buClr>
                        <a:buSzPct val="75000"/>
                        <a:buFont typeface="Monotype Sorts" pitchFamily="2" charset="2"/>
                        <a:defRPr sz="2400">
                          <a:solidFill>
                            <a:schemeClr val="tx1"/>
                          </a:solidFill>
                          <a:latin typeface="Comic Sans MS" panose="030F0902030302020204" pitchFamily="66" charset="0"/>
                          <a:ea typeface="MS PGothic" panose="020B0600070205080204" pitchFamily="34" charset="-128"/>
                        </a:defRPr>
                      </a:lvl2pPr>
                      <a:lvl3pPr marL="1143000" indent="-228600">
                        <a:buClr>
                          <a:srgbClr val="66CCFF"/>
                        </a:buClr>
                        <a:buSzPct val="75000"/>
                        <a:buFont typeface="Monotype Sorts" pitchFamily="2" charset="2"/>
                        <a:defRPr sz="2000">
                          <a:solidFill>
                            <a:schemeClr val="tx1"/>
                          </a:solidFill>
                          <a:latin typeface="Comic Sans MS" panose="030F0902030302020204" pitchFamily="66" charset="0"/>
                          <a:ea typeface="MS PGothic" panose="020B0600070205080204" pitchFamily="34" charset="-128"/>
                        </a:defRPr>
                      </a:lvl3pPr>
                      <a:lvl4pPr marL="1600200" indent="-228600">
                        <a:buClr>
                          <a:srgbClr val="80FF00"/>
                        </a:buClr>
                        <a:buSzPct val="75000"/>
                        <a:buFont typeface="Monotype Sorts" pitchFamily="2" charset="2"/>
                        <a:defRPr>
                          <a:solidFill>
                            <a:schemeClr val="tx1"/>
                          </a:solidFill>
                          <a:latin typeface="Comic Sans MS" panose="030F0902030302020204" pitchFamily="66" charset="0"/>
                          <a:ea typeface="MS PGothic" panose="020B0600070205080204" pitchFamily="34" charset="-128"/>
                        </a:defRPr>
                      </a:lvl4pPr>
                      <a:lvl5pPr marL="2057400" indent="-228600">
                        <a:buClr>
                          <a:srgbClr val="FFCC66"/>
                        </a:buClr>
                        <a:buSzPct val="75000"/>
                        <a:buFont typeface="Monotype Sorts" pitchFamily="2" charset="2"/>
                        <a:defRPr>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buClr>
                          <a:srgbClr val="FFCC66"/>
                        </a:buClr>
                        <a:buSzPct val="75000"/>
                        <a:buFont typeface="Monotype Sorts" pitchFamily="2" charset="2"/>
                        <a:defRPr>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buClr>
                          <a:srgbClr val="FFCC66"/>
                        </a:buClr>
                        <a:buSzPct val="75000"/>
                        <a:buFont typeface="Monotype Sorts" pitchFamily="2" charset="2"/>
                        <a:defRPr>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buClr>
                          <a:srgbClr val="FFCC66"/>
                        </a:buClr>
                        <a:buSzPct val="75000"/>
                        <a:buFont typeface="Monotype Sorts" pitchFamily="2" charset="2"/>
                        <a:defRPr>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buClr>
                          <a:srgbClr val="FFCC66"/>
                        </a:buClr>
                        <a:buSzPct val="75000"/>
                        <a:buFont typeface="Monotype Sorts" pitchFamily="2" charset="2"/>
                        <a:defRPr>
                          <a:solidFill>
                            <a:schemeClr val="tx1"/>
                          </a:solidFill>
                          <a:latin typeface="Comic Sans MS" panose="030F0902030302020204" pitchFamily="66"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300" b="0" i="0" u="none" strike="noStrike" cap="none" normalizeH="0" baseline="0">
                        <a:ln>
                          <a:noFill/>
                        </a:ln>
                        <a:solidFill>
                          <a:srgbClr val="000000"/>
                        </a:solidFill>
                        <a:effectLst/>
                        <a:latin typeface="Calibri" panose="020F0502020204030204" pitchFamily="34" charset="0"/>
                        <a:ea typeface="MS PGothic" panose="020B0600070205080204" pitchFamily="34" charset="-128"/>
                      </a:endParaRPr>
                    </a:p>
                  </a:txBody>
                  <a:tcPr marL="59981" marR="59981" marT="0" marB="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254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tc>
                  <a:txBody>
                    <a:bodyPr/>
                    <a:lstStyle>
                      <a:lvl1pPr marL="6350">
                        <a:buClr>
                          <a:srgbClr val="FFFF66"/>
                        </a:buClr>
                        <a:buSzPct val="75000"/>
                        <a:buFont typeface="Monotype Sorts" pitchFamily="2" charset="2"/>
                        <a:defRPr sz="2800">
                          <a:solidFill>
                            <a:schemeClr val="tx1"/>
                          </a:solidFill>
                          <a:latin typeface="Comic Sans MS" panose="030F0902030302020204" pitchFamily="66" charset="0"/>
                          <a:ea typeface="MS PGothic" panose="020B0600070205080204" pitchFamily="34" charset="-128"/>
                        </a:defRPr>
                      </a:lvl1pPr>
                      <a:lvl2pPr marL="742950" indent="-285750">
                        <a:buClr>
                          <a:srgbClr val="FF6666"/>
                        </a:buClr>
                        <a:buSzPct val="75000"/>
                        <a:buFont typeface="Monotype Sorts" pitchFamily="2" charset="2"/>
                        <a:defRPr sz="2400">
                          <a:solidFill>
                            <a:schemeClr val="tx1"/>
                          </a:solidFill>
                          <a:latin typeface="Comic Sans MS" panose="030F0902030302020204" pitchFamily="66" charset="0"/>
                          <a:ea typeface="MS PGothic" panose="020B0600070205080204" pitchFamily="34" charset="-128"/>
                        </a:defRPr>
                      </a:lvl2pPr>
                      <a:lvl3pPr marL="1143000" indent="-228600">
                        <a:buClr>
                          <a:srgbClr val="66CCFF"/>
                        </a:buClr>
                        <a:buSzPct val="75000"/>
                        <a:buFont typeface="Monotype Sorts" pitchFamily="2" charset="2"/>
                        <a:defRPr sz="2000">
                          <a:solidFill>
                            <a:schemeClr val="tx1"/>
                          </a:solidFill>
                          <a:latin typeface="Comic Sans MS" panose="030F0902030302020204" pitchFamily="66" charset="0"/>
                          <a:ea typeface="MS PGothic" panose="020B0600070205080204" pitchFamily="34" charset="-128"/>
                        </a:defRPr>
                      </a:lvl3pPr>
                      <a:lvl4pPr marL="1600200" indent="-228600">
                        <a:buClr>
                          <a:srgbClr val="80FF00"/>
                        </a:buClr>
                        <a:buSzPct val="75000"/>
                        <a:buFont typeface="Monotype Sorts" pitchFamily="2" charset="2"/>
                        <a:defRPr>
                          <a:solidFill>
                            <a:schemeClr val="tx1"/>
                          </a:solidFill>
                          <a:latin typeface="Comic Sans MS" panose="030F0902030302020204" pitchFamily="66" charset="0"/>
                          <a:ea typeface="MS PGothic" panose="020B0600070205080204" pitchFamily="34" charset="-128"/>
                        </a:defRPr>
                      </a:lvl4pPr>
                      <a:lvl5pPr marL="2057400" indent="-228600">
                        <a:buClr>
                          <a:srgbClr val="FFCC66"/>
                        </a:buClr>
                        <a:buSzPct val="75000"/>
                        <a:buFont typeface="Monotype Sorts" pitchFamily="2" charset="2"/>
                        <a:defRPr>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buClr>
                          <a:srgbClr val="FFCC66"/>
                        </a:buClr>
                        <a:buSzPct val="75000"/>
                        <a:buFont typeface="Monotype Sorts" pitchFamily="2" charset="2"/>
                        <a:defRPr>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buClr>
                          <a:srgbClr val="FFCC66"/>
                        </a:buClr>
                        <a:buSzPct val="75000"/>
                        <a:buFont typeface="Monotype Sorts" pitchFamily="2" charset="2"/>
                        <a:defRPr>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buClr>
                          <a:srgbClr val="FFCC66"/>
                        </a:buClr>
                        <a:buSzPct val="75000"/>
                        <a:buFont typeface="Monotype Sorts" pitchFamily="2" charset="2"/>
                        <a:defRPr>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buClr>
                          <a:srgbClr val="FFCC66"/>
                        </a:buClr>
                        <a:buSzPct val="75000"/>
                        <a:buFont typeface="Monotype Sorts" pitchFamily="2" charset="2"/>
                        <a:defRPr>
                          <a:solidFill>
                            <a:schemeClr val="tx1"/>
                          </a:solidFill>
                          <a:latin typeface="Comic Sans MS" panose="030F0902030302020204" pitchFamily="66" charset="0"/>
                          <a:ea typeface="MS PGothic" panose="020B0600070205080204" pitchFamily="34" charset="-128"/>
                        </a:defRPr>
                      </a:lvl9pPr>
                    </a:lstStyle>
                    <a:p>
                      <a:pPr marL="6350" marR="0" lvl="0" indent="0" algn="l" defTabSz="914400" rtl="0" eaLnBrk="1" fontAlgn="base" latinLnBrk="0" hangingPunct="1">
                        <a:lnSpc>
                          <a:spcPct val="100000"/>
                        </a:lnSpc>
                        <a:spcBef>
                          <a:spcPct val="0"/>
                        </a:spcBef>
                        <a:spcAft>
                          <a:spcPct val="0"/>
                        </a:spcAft>
                        <a:buClrTx/>
                        <a:buSzTx/>
                        <a:buFontTx/>
                        <a:buNone/>
                        <a:tabLst/>
                      </a:pPr>
                      <a:endParaRPr kumimoji="0" lang="en-US" altLang="en-US" sz="1100" b="1" i="0" u="none" strike="noStrike" cap="none" normalizeH="0" baseline="0" dirty="0">
                        <a:ln>
                          <a:noFill/>
                        </a:ln>
                        <a:solidFill>
                          <a:srgbClr val="000000"/>
                        </a:solidFill>
                        <a:effectLst/>
                        <a:latin typeface="Times New Roman" panose="02020603050405020304" pitchFamily="18" charset="0"/>
                        <a:ea typeface="MS PGothic" panose="020B0600070205080204" pitchFamily="34" charset="-128"/>
                      </a:endParaRPr>
                    </a:p>
                    <a:p>
                      <a:pPr marL="6350" marR="0" lvl="0" indent="0" algn="l" defTabSz="914400" rtl="0" eaLnBrk="1" fontAlgn="base" latinLnBrk="0" hangingPunct="1">
                        <a:lnSpc>
                          <a:spcPct val="100000"/>
                        </a:lnSpc>
                        <a:spcBef>
                          <a:spcPct val="0"/>
                        </a:spcBef>
                        <a:spcAft>
                          <a:spcPct val="0"/>
                        </a:spcAft>
                        <a:buClrTx/>
                        <a:buSzTx/>
                        <a:buFontTx/>
                        <a:buNone/>
                        <a:tabLst/>
                      </a:pPr>
                      <a:endParaRPr kumimoji="0" lang="en-US" altLang="en-US" sz="1100" b="1" i="0" u="none" strike="noStrike" cap="none" normalizeH="0" baseline="0" dirty="0">
                        <a:ln>
                          <a:noFill/>
                        </a:ln>
                        <a:solidFill>
                          <a:srgbClr val="000000"/>
                        </a:solidFill>
                        <a:effectLst/>
                        <a:latin typeface="Times New Roman" panose="02020603050405020304" pitchFamily="18" charset="0"/>
                        <a:ea typeface="MS PGothic" panose="020B0600070205080204" pitchFamily="34" charset="-128"/>
                      </a:endParaRPr>
                    </a:p>
                  </a:txBody>
                  <a:tcPr marL="59981" marR="59981" marT="0" marB="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254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3212702016"/>
                  </a:ext>
                </a:extLst>
              </a:tr>
            </a:tbl>
          </a:graphicData>
        </a:graphic>
      </p:graphicFrame>
      <p:pic>
        <p:nvPicPr>
          <p:cNvPr id="6" name="Picture 5" descr="Jack's brainstorming. A completed behavior pathway chart for Jack is shown. The setting event is Jack is not in control of many aspects in life. The antecedent is a verbal demand. The desired behavior is to complete a task with the resulting consequence being adult verbal reinforcement. The problem behavior is refusing the request, swearing, and aggression to escape. A replacement behavior is teaching Jack to walk away and find a teacher to escape.">
            <a:extLst>
              <a:ext uri="{FF2B5EF4-FFF2-40B4-BE49-F238E27FC236}">
                <a16:creationId xmlns:a16="http://schemas.microsoft.com/office/drawing/2014/main" id="{EE5DE8B9-485E-80A3-5DDE-C688D5836309}"/>
              </a:ext>
            </a:extLst>
          </p:cNvPr>
          <p:cNvPicPr>
            <a:picLocks noChangeAspect="1"/>
          </p:cNvPicPr>
          <p:nvPr/>
        </p:nvPicPr>
        <p:blipFill rotWithShape="1">
          <a:blip r:embed="rId2"/>
          <a:srcRect b="10633"/>
          <a:stretch/>
        </p:blipFill>
        <p:spPr>
          <a:xfrm>
            <a:off x="1866014" y="137355"/>
            <a:ext cx="7772400" cy="2563315"/>
          </a:xfrm>
          <a:prstGeom prst="rect">
            <a:avLst/>
          </a:prstGeom>
        </p:spPr>
      </p:pic>
    </p:spTree>
    <p:extLst>
      <p:ext uri="{BB962C8B-B14F-4D97-AF65-F5344CB8AC3E}">
        <p14:creationId xmlns:p14="http://schemas.microsoft.com/office/powerpoint/2010/main" val="16097437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D665B-2000-A336-48B3-B14DCA269052}"/>
              </a:ext>
            </a:extLst>
          </p:cNvPr>
          <p:cNvSpPr>
            <a:spLocks noGrp="1"/>
          </p:cNvSpPr>
          <p:nvPr>
            <p:ph type="title"/>
          </p:nvPr>
        </p:nvSpPr>
        <p:spPr/>
        <p:txBody>
          <a:bodyPr/>
          <a:lstStyle/>
          <a:p>
            <a:r>
              <a:rPr lang="en-US" dirty="0">
                <a:solidFill>
                  <a:schemeClr val="bg1"/>
                </a:solidFill>
              </a:rPr>
              <a:t>Jack’s Brainstorming Continued</a:t>
            </a:r>
          </a:p>
        </p:txBody>
      </p:sp>
      <p:graphicFrame>
        <p:nvGraphicFramePr>
          <p:cNvPr id="4" name="Table Placeholder 3">
            <a:extLst>
              <a:ext uri="{FF2B5EF4-FFF2-40B4-BE49-F238E27FC236}">
                <a16:creationId xmlns:a16="http://schemas.microsoft.com/office/drawing/2014/main" id="{AB75F1BF-1D7E-F023-69F7-7CA22EA92CA7}"/>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3577054115"/>
              </p:ext>
            </p:extLst>
          </p:nvPr>
        </p:nvGraphicFramePr>
        <p:xfrm>
          <a:off x="1669311" y="2655408"/>
          <a:ext cx="8853377" cy="3616540"/>
        </p:xfrm>
        <a:graphic>
          <a:graphicData uri="http://schemas.openxmlformats.org/drawingml/2006/table">
            <a:tbl>
              <a:tblPr firstRow="1"/>
              <a:tblGrid>
                <a:gridCol w="2306342">
                  <a:extLst>
                    <a:ext uri="{9D8B030D-6E8A-4147-A177-3AD203B41FA5}">
                      <a16:colId xmlns:a16="http://schemas.microsoft.com/office/drawing/2014/main" val="678085375"/>
                    </a:ext>
                  </a:extLst>
                </a:gridCol>
                <a:gridCol w="1706508">
                  <a:extLst>
                    <a:ext uri="{9D8B030D-6E8A-4147-A177-3AD203B41FA5}">
                      <a16:colId xmlns:a16="http://schemas.microsoft.com/office/drawing/2014/main" val="3697871546"/>
                    </a:ext>
                  </a:extLst>
                </a:gridCol>
                <a:gridCol w="2535736">
                  <a:extLst>
                    <a:ext uri="{9D8B030D-6E8A-4147-A177-3AD203B41FA5}">
                      <a16:colId xmlns:a16="http://schemas.microsoft.com/office/drawing/2014/main" val="2485321415"/>
                    </a:ext>
                  </a:extLst>
                </a:gridCol>
                <a:gridCol w="2304791">
                  <a:extLst>
                    <a:ext uri="{9D8B030D-6E8A-4147-A177-3AD203B41FA5}">
                      <a16:colId xmlns:a16="http://schemas.microsoft.com/office/drawing/2014/main" val="1866219765"/>
                    </a:ext>
                  </a:extLst>
                </a:gridCol>
              </a:tblGrid>
              <a:tr h="416940">
                <a:tc>
                  <a:txBody>
                    <a:bodyPr/>
                    <a:lstStyle>
                      <a:lvl1pPr>
                        <a:buClr>
                          <a:srgbClr val="FFFF66"/>
                        </a:buClr>
                        <a:buSzPct val="75000"/>
                        <a:buFont typeface="Monotype Sorts" pitchFamily="2" charset="2"/>
                        <a:defRPr sz="2800">
                          <a:solidFill>
                            <a:schemeClr val="tx1"/>
                          </a:solidFill>
                          <a:latin typeface="Comic Sans MS" panose="030F0902030302020204" pitchFamily="66" charset="0"/>
                          <a:ea typeface="MS PGothic" panose="020B0600070205080204" pitchFamily="34" charset="-128"/>
                        </a:defRPr>
                      </a:lvl1pPr>
                      <a:lvl2pPr marL="742950" indent="-285750">
                        <a:buClr>
                          <a:srgbClr val="FF6666"/>
                        </a:buClr>
                        <a:buSzPct val="75000"/>
                        <a:buFont typeface="Monotype Sorts" pitchFamily="2" charset="2"/>
                        <a:defRPr sz="2400">
                          <a:solidFill>
                            <a:schemeClr val="tx1"/>
                          </a:solidFill>
                          <a:latin typeface="Comic Sans MS" panose="030F0902030302020204" pitchFamily="66" charset="0"/>
                          <a:ea typeface="MS PGothic" panose="020B0600070205080204" pitchFamily="34" charset="-128"/>
                        </a:defRPr>
                      </a:lvl2pPr>
                      <a:lvl3pPr marL="1143000" indent="-228600">
                        <a:buClr>
                          <a:srgbClr val="66CCFF"/>
                        </a:buClr>
                        <a:buSzPct val="75000"/>
                        <a:buFont typeface="Monotype Sorts" pitchFamily="2" charset="2"/>
                        <a:defRPr sz="2000">
                          <a:solidFill>
                            <a:schemeClr val="tx1"/>
                          </a:solidFill>
                          <a:latin typeface="Comic Sans MS" panose="030F0902030302020204" pitchFamily="66" charset="0"/>
                          <a:ea typeface="MS PGothic" panose="020B0600070205080204" pitchFamily="34" charset="-128"/>
                        </a:defRPr>
                      </a:lvl3pPr>
                      <a:lvl4pPr marL="1600200" indent="-228600">
                        <a:buClr>
                          <a:srgbClr val="80FF00"/>
                        </a:buClr>
                        <a:buSzPct val="75000"/>
                        <a:buFont typeface="Monotype Sorts" pitchFamily="2" charset="2"/>
                        <a:defRPr>
                          <a:solidFill>
                            <a:schemeClr val="tx1"/>
                          </a:solidFill>
                          <a:latin typeface="Comic Sans MS" panose="030F0902030302020204" pitchFamily="66" charset="0"/>
                          <a:ea typeface="MS PGothic" panose="020B0600070205080204" pitchFamily="34" charset="-128"/>
                        </a:defRPr>
                      </a:lvl4pPr>
                      <a:lvl5pPr marL="2057400" indent="-228600">
                        <a:buClr>
                          <a:srgbClr val="FFCC66"/>
                        </a:buClr>
                        <a:buSzPct val="75000"/>
                        <a:buFont typeface="Monotype Sorts" pitchFamily="2" charset="2"/>
                        <a:defRPr>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buClr>
                          <a:srgbClr val="FFCC66"/>
                        </a:buClr>
                        <a:buSzPct val="75000"/>
                        <a:buFont typeface="Monotype Sorts" pitchFamily="2" charset="2"/>
                        <a:defRPr>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buClr>
                          <a:srgbClr val="FFCC66"/>
                        </a:buClr>
                        <a:buSzPct val="75000"/>
                        <a:buFont typeface="Monotype Sorts" pitchFamily="2" charset="2"/>
                        <a:defRPr>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buClr>
                          <a:srgbClr val="FFCC66"/>
                        </a:buClr>
                        <a:buSzPct val="75000"/>
                        <a:buFont typeface="Monotype Sorts" pitchFamily="2" charset="2"/>
                        <a:defRPr>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buClr>
                          <a:srgbClr val="FFCC66"/>
                        </a:buClr>
                        <a:buSzPct val="75000"/>
                        <a:buFont typeface="Monotype Sorts" pitchFamily="2" charset="2"/>
                        <a:defRPr>
                          <a:solidFill>
                            <a:schemeClr val="tx1"/>
                          </a:solidFill>
                          <a:latin typeface="Comic Sans MS" panose="030F0902030302020204" pitchFamily="66"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Calibri" panose="020F0502020204030204" pitchFamily="34" charset="0"/>
                          <a:ea typeface="MS PGothic" panose="020B0600070205080204" pitchFamily="34" charset="-128"/>
                        </a:rPr>
                        <a:t>Setting Event Interventions</a:t>
                      </a:r>
                      <a:endParaRPr kumimoji="0" lang="en-US" altLang="en-US" sz="1400" b="1" i="0" u="none" strike="noStrike" cap="none" normalizeH="0" baseline="0">
                        <a:ln>
                          <a:noFill/>
                        </a:ln>
                        <a:solidFill>
                          <a:srgbClr val="000000"/>
                        </a:solidFill>
                        <a:effectLst/>
                        <a:latin typeface="Times New Roman" panose="02020603050405020304" pitchFamily="18" charset="0"/>
                        <a:ea typeface="MS PGothic" panose="020B0600070205080204" pitchFamily="34" charset="-128"/>
                      </a:endParaRPr>
                    </a:p>
                  </a:txBody>
                  <a:tcPr marL="61571" marR="61571" marT="0"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solidFill>
                      <a:srgbClr val="E9EDF4"/>
                    </a:solidFill>
                  </a:tcPr>
                </a:tc>
                <a:tc>
                  <a:txBody>
                    <a:bodyPr/>
                    <a:lstStyle>
                      <a:lvl1pPr>
                        <a:buClr>
                          <a:srgbClr val="FFFF66"/>
                        </a:buClr>
                        <a:buSzPct val="75000"/>
                        <a:buFont typeface="Monotype Sorts" pitchFamily="2" charset="2"/>
                        <a:defRPr sz="2800">
                          <a:solidFill>
                            <a:schemeClr val="tx1"/>
                          </a:solidFill>
                          <a:latin typeface="Comic Sans MS" panose="030F0902030302020204" pitchFamily="66" charset="0"/>
                          <a:ea typeface="MS PGothic" panose="020B0600070205080204" pitchFamily="34" charset="-128"/>
                        </a:defRPr>
                      </a:lvl1pPr>
                      <a:lvl2pPr marL="742950" indent="-285750">
                        <a:buClr>
                          <a:srgbClr val="FF6666"/>
                        </a:buClr>
                        <a:buSzPct val="75000"/>
                        <a:buFont typeface="Monotype Sorts" pitchFamily="2" charset="2"/>
                        <a:defRPr sz="2400">
                          <a:solidFill>
                            <a:schemeClr val="tx1"/>
                          </a:solidFill>
                          <a:latin typeface="Comic Sans MS" panose="030F0902030302020204" pitchFamily="66" charset="0"/>
                          <a:ea typeface="MS PGothic" panose="020B0600070205080204" pitchFamily="34" charset="-128"/>
                        </a:defRPr>
                      </a:lvl2pPr>
                      <a:lvl3pPr marL="1143000" indent="-228600">
                        <a:buClr>
                          <a:srgbClr val="66CCFF"/>
                        </a:buClr>
                        <a:buSzPct val="75000"/>
                        <a:buFont typeface="Monotype Sorts" pitchFamily="2" charset="2"/>
                        <a:defRPr sz="2000">
                          <a:solidFill>
                            <a:schemeClr val="tx1"/>
                          </a:solidFill>
                          <a:latin typeface="Comic Sans MS" panose="030F0902030302020204" pitchFamily="66" charset="0"/>
                          <a:ea typeface="MS PGothic" panose="020B0600070205080204" pitchFamily="34" charset="-128"/>
                        </a:defRPr>
                      </a:lvl3pPr>
                      <a:lvl4pPr marL="1600200" indent="-228600">
                        <a:buClr>
                          <a:srgbClr val="80FF00"/>
                        </a:buClr>
                        <a:buSzPct val="75000"/>
                        <a:buFont typeface="Monotype Sorts" pitchFamily="2" charset="2"/>
                        <a:defRPr>
                          <a:solidFill>
                            <a:schemeClr val="tx1"/>
                          </a:solidFill>
                          <a:latin typeface="Comic Sans MS" panose="030F0902030302020204" pitchFamily="66" charset="0"/>
                          <a:ea typeface="MS PGothic" panose="020B0600070205080204" pitchFamily="34" charset="-128"/>
                        </a:defRPr>
                      </a:lvl4pPr>
                      <a:lvl5pPr marL="2057400" indent="-228600">
                        <a:buClr>
                          <a:srgbClr val="FFCC66"/>
                        </a:buClr>
                        <a:buSzPct val="75000"/>
                        <a:buFont typeface="Monotype Sorts" pitchFamily="2" charset="2"/>
                        <a:defRPr>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buClr>
                          <a:srgbClr val="FFCC66"/>
                        </a:buClr>
                        <a:buSzPct val="75000"/>
                        <a:buFont typeface="Monotype Sorts" pitchFamily="2" charset="2"/>
                        <a:defRPr>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buClr>
                          <a:srgbClr val="FFCC66"/>
                        </a:buClr>
                        <a:buSzPct val="75000"/>
                        <a:buFont typeface="Monotype Sorts" pitchFamily="2" charset="2"/>
                        <a:defRPr>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buClr>
                          <a:srgbClr val="FFCC66"/>
                        </a:buClr>
                        <a:buSzPct val="75000"/>
                        <a:buFont typeface="Monotype Sorts" pitchFamily="2" charset="2"/>
                        <a:defRPr>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buClr>
                          <a:srgbClr val="FFCC66"/>
                        </a:buClr>
                        <a:buSzPct val="75000"/>
                        <a:buFont typeface="Monotype Sorts" pitchFamily="2" charset="2"/>
                        <a:defRPr>
                          <a:solidFill>
                            <a:schemeClr val="tx1"/>
                          </a:solidFill>
                          <a:latin typeface="Comic Sans MS" panose="030F0902030302020204" pitchFamily="66"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Calibri" panose="020F0502020204030204" pitchFamily="34" charset="0"/>
                          <a:ea typeface="MS PGothic" panose="020B0600070205080204" pitchFamily="34" charset="-128"/>
                        </a:rPr>
                        <a:t>Antecedent Interventions</a:t>
                      </a:r>
                      <a:endParaRPr kumimoji="0" lang="en-US" altLang="en-US" sz="1400" b="1" i="0" u="none" strike="noStrike" cap="none" normalizeH="0" baseline="0">
                        <a:ln>
                          <a:noFill/>
                        </a:ln>
                        <a:solidFill>
                          <a:srgbClr val="000000"/>
                        </a:solidFill>
                        <a:effectLst/>
                        <a:latin typeface="Times New Roman" panose="02020603050405020304" pitchFamily="18" charset="0"/>
                        <a:ea typeface="MS PGothic" panose="020B0600070205080204" pitchFamily="34" charset="-128"/>
                      </a:endParaRPr>
                    </a:p>
                  </a:txBody>
                  <a:tcPr marL="61571" marR="61571" marT="0"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solidFill>
                      <a:srgbClr val="E9EDF4"/>
                    </a:solidFill>
                  </a:tcPr>
                </a:tc>
                <a:tc>
                  <a:txBody>
                    <a:bodyPr/>
                    <a:lstStyle>
                      <a:lvl1pPr>
                        <a:buClr>
                          <a:srgbClr val="FFFF66"/>
                        </a:buClr>
                        <a:buSzPct val="75000"/>
                        <a:buFont typeface="Monotype Sorts" pitchFamily="2" charset="2"/>
                        <a:defRPr sz="2800">
                          <a:solidFill>
                            <a:schemeClr val="tx1"/>
                          </a:solidFill>
                          <a:latin typeface="Comic Sans MS" panose="030F0902030302020204" pitchFamily="66" charset="0"/>
                          <a:ea typeface="MS PGothic" panose="020B0600070205080204" pitchFamily="34" charset="-128"/>
                        </a:defRPr>
                      </a:lvl1pPr>
                      <a:lvl2pPr marL="742950" indent="-285750">
                        <a:buClr>
                          <a:srgbClr val="FF6666"/>
                        </a:buClr>
                        <a:buSzPct val="75000"/>
                        <a:buFont typeface="Monotype Sorts" pitchFamily="2" charset="2"/>
                        <a:defRPr sz="2400">
                          <a:solidFill>
                            <a:schemeClr val="tx1"/>
                          </a:solidFill>
                          <a:latin typeface="Comic Sans MS" panose="030F0902030302020204" pitchFamily="66" charset="0"/>
                          <a:ea typeface="MS PGothic" panose="020B0600070205080204" pitchFamily="34" charset="-128"/>
                        </a:defRPr>
                      </a:lvl2pPr>
                      <a:lvl3pPr marL="1143000" indent="-228600">
                        <a:buClr>
                          <a:srgbClr val="66CCFF"/>
                        </a:buClr>
                        <a:buSzPct val="75000"/>
                        <a:buFont typeface="Monotype Sorts" pitchFamily="2" charset="2"/>
                        <a:defRPr sz="2000">
                          <a:solidFill>
                            <a:schemeClr val="tx1"/>
                          </a:solidFill>
                          <a:latin typeface="Comic Sans MS" panose="030F0902030302020204" pitchFamily="66" charset="0"/>
                          <a:ea typeface="MS PGothic" panose="020B0600070205080204" pitchFamily="34" charset="-128"/>
                        </a:defRPr>
                      </a:lvl3pPr>
                      <a:lvl4pPr marL="1600200" indent="-228600">
                        <a:buClr>
                          <a:srgbClr val="80FF00"/>
                        </a:buClr>
                        <a:buSzPct val="75000"/>
                        <a:buFont typeface="Monotype Sorts" pitchFamily="2" charset="2"/>
                        <a:defRPr>
                          <a:solidFill>
                            <a:schemeClr val="tx1"/>
                          </a:solidFill>
                          <a:latin typeface="Comic Sans MS" panose="030F0902030302020204" pitchFamily="66" charset="0"/>
                          <a:ea typeface="MS PGothic" panose="020B0600070205080204" pitchFamily="34" charset="-128"/>
                        </a:defRPr>
                      </a:lvl4pPr>
                      <a:lvl5pPr marL="2057400" indent="-228600">
                        <a:buClr>
                          <a:srgbClr val="FFCC66"/>
                        </a:buClr>
                        <a:buSzPct val="75000"/>
                        <a:buFont typeface="Monotype Sorts" pitchFamily="2" charset="2"/>
                        <a:defRPr>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buClr>
                          <a:srgbClr val="FFCC66"/>
                        </a:buClr>
                        <a:buSzPct val="75000"/>
                        <a:buFont typeface="Monotype Sorts" pitchFamily="2" charset="2"/>
                        <a:defRPr>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buClr>
                          <a:srgbClr val="FFCC66"/>
                        </a:buClr>
                        <a:buSzPct val="75000"/>
                        <a:buFont typeface="Monotype Sorts" pitchFamily="2" charset="2"/>
                        <a:defRPr>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buClr>
                          <a:srgbClr val="FFCC66"/>
                        </a:buClr>
                        <a:buSzPct val="75000"/>
                        <a:buFont typeface="Monotype Sorts" pitchFamily="2" charset="2"/>
                        <a:defRPr>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buClr>
                          <a:srgbClr val="FFCC66"/>
                        </a:buClr>
                        <a:buSzPct val="75000"/>
                        <a:buFont typeface="Monotype Sorts" pitchFamily="2" charset="2"/>
                        <a:defRPr>
                          <a:solidFill>
                            <a:schemeClr val="tx1"/>
                          </a:solidFill>
                          <a:latin typeface="Comic Sans MS" panose="030F0902030302020204" pitchFamily="66"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Calibri" panose="020F0502020204030204" pitchFamily="34" charset="0"/>
                          <a:ea typeface="MS PGothic" panose="020B0600070205080204" pitchFamily="34" charset="-128"/>
                        </a:rPr>
                        <a:t>Teaching New Skills</a:t>
                      </a:r>
                      <a:endParaRPr kumimoji="0" lang="en-US" altLang="en-US" sz="1400" b="1" i="0" u="none" strike="noStrike" cap="none" normalizeH="0" baseline="0">
                        <a:ln>
                          <a:noFill/>
                        </a:ln>
                        <a:solidFill>
                          <a:srgbClr val="000000"/>
                        </a:solidFill>
                        <a:effectLst/>
                        <a:latin typeface="Times New Roman" panose="02020603050405020304" pitchFamily="18" charset="0"/>
                        <a:ea typeface="MS PGothic" panose="020B0600070205080204" pitchFamily="34" charset="-128"/>
                      </a:endParaRPr>
                    </a:p>
                  </a:txBody>
                  <a:tcPr marL="61571" marR="61571" marT="0"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solidFill>
                      <a:srgbClr val="E9EDF4"/>
                    </a:solidFill>
                  </a:tcPr>
                </a:tc>
                <a:tc>
                  <a:txBody>
                    <a:bodyPr/>
                    <a:lstStyle>
                      <a:lvl1pPr>
                        <a:buClr>
                          <a:srgbClr val="FFFF66"/>
                        </a:buClr>
                        <a:buSzPct val="75000"/>
                        <a:buFont typeface="Monotype Sorts" pitchFamily="2" charset="2"/>
                        <a:defRPr sz="2800">
                          <a:solidFill>
                            <a:schemeClr val="tx1"/>
                          </a:solidFill>
                          <a:latin typeface="Comic Sans MS" panose="030F0902030302020204" pitchFamily="66" charset="0"/>
                          <a:ea typeface="MS PGothic" panose="020B0600070205080204" pitchFamily="34" charset="-128"/>
                        </a:defRPr>
                      </a:lvl1pPr>
                      <a:lvl2pPr marL="742950" indent="-285750">
                        <a:buClr>
                          <a:srgbClr val="FF6666"/>
                        </a:buClr>
                        <a:buSzPct val="75000"/>
                        <a:buFont typeface="Monotype Sorts" pitchFamily="2" charset="2"/>
                        <a:defRPr sz="2400">
                          <a:solidFill>
                            <a:schemeClr val="tx1"/>
                          </a:solidFill>
                          <a:latin typeface="Comic Sans MS" panose="030F0902030302020204" pitchFamily="66" charset="0"/>
                          <a:ea typeface="MS PGothic" panose="020B0600070205080204" pitchFamily="34" charset="-128"/>
                        </a:defRPr>
                      </a:lvl2pPr>
                      <a:lvl3pPr marL="1143000" indent="-228600">
                        <a:buClr>
                          <a:srgbClr val="66CCFF"/>
                        </a:buClr>
                        <a:buSzPct val="75000"/>
                        <a:buFont typeface="Monotype Sorts" pitchFamily="2" charset="2"/>
                        <a:defRPr sz="2000">
                          <a:solidFill>
                            <a:schemeClr val="tx1"/>
                          </a:solidFill>
                          <a:latin typeface="Comic Sans MS" panose="030F0902030302020204" pitchFamily="66" charset="0"/>
                          <a:ea typeface="MS PGothic" panose="020B0600070205080204" pitchFamily="34" charset="-128"/>
                        </a:defRPr>
                      </a:lvl3pPr>
                      <a:lvl4pPr marL="1600200" indent="-228600">
                        <a:buClr>
                          <a:srgbClr val="80FF00"/>
                        </a:buClr>
                        <a:buSzPct val="75000"/>
                        <a:buFont typeface="Monotype Sorts" pitchFamily="2" charset="2"/>
                        <a:defRPr>
                          <a:solidFill>
                            <a:schemeClr val="tx1"/>
                          </a:solidFill>
                          <a:latin typeface="Comic Sans MS" panose="030F0902030302020204" pitchFamily="66" charset="0"/>
                          <a:ea typeface="MS PGothic" panose="020B0600070205080204" pitchFamily="34" charset="-128"/>
                        </a:defRPr>
                      </a:lvl4pPr>
                      <a:lvl5pPr marL="2057400" indent="-228600">
                        <a:buClr>
                          <a:srgbClr val="FFCC66"/>
                        </a:buClr>
                        <a:buSzPct val="75000"/>
                        <a:buFont typeface="Monotype Sorts" pitchFamily="2" charset="2"/>
                        <a:defRPr>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buClr>
                          <a:srgbClr val="FFCC66"/>
                        </a:buClr>
                        <a:buSzPct val="75000"/>
                        <a:buFont typeface="Monotype Sorts" pitchFamily="2" charset="2"/>
                        <a:defRPr>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buClr>
                          <a:srgbClr val="FFCC66"/>
                        </a:buClr>
                        <a:buSzPct val="75000"/>
                        <a:buFont typeface="Monotype Sorts" pitchFamily="2" charset="2"/>
                        <a:defRPr>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buClr>
                          <a:srgbClr val="FFCC66"/>
                        </a:buClr>
                        <a:buSzPct val="75000"/>
                        <a:buFont typeface="Monotype Sorts" pitchFamily="2" charset="2"/>
                        <a:defRPr>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buClr>
                          <a:srgbClr val="FFCC66"/>
                        </a:buClr>
                        <a:buSzPct val="75000"/>
                        <a:buFont typeface="Monotype Sorts" pitchFamily="2" charset="2"/>
                        <a:defRPr>
                          <a:solidFill>
                            <a:schemeClr val="tx1"/>
                          </a:solidFill>
                          <a:latin typeface="Comic Sans MS" panose="030F0902030302020204" pitchFamily="66"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Calibri" panose="020F0502020204030204" pitchFamily="34" charset="0"/>
                          <a:ea typeface="MS PGothic" panose="020B0600070205080204" pitchFamily="34" charset="-128"/>
                        </a:rPr>
                        <a:t>Consequence Interventions</a:t>
                      </a:r>
                      <a:endParaRPr kumimoji="0" lang="en-US" altLang="en-US" sz="1400" b="1" i="0" u="none" strike="noStrike" cap="none" normalizeH="0" baseline="0">
                        <a:ln>
                          <a:noFill/>
                        </a:ln>
                        <a:solidFill>
                          <a:srgbClr val="000000"/>
                        </a:solidFill>
                        <a:effectLst/>
                        <a:latin typeface="Times New Roman" panose="02020603050405020304" pitchFamily="18" charset="0"/>
                        <a:ea typeface="MS PGothic" panose="020B0600070205080204" pitchFamily="34" charset="-128"/>
                      </a:endParaRPr>
                    </a:p>
                  </a:txBody>
                  <a:tcPr marL="61571" marR="61571" marT="0"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2286743420"/>
                  </a:ext>
                </a:extLst>
              </a:tr>
              <a:tr h="3189820">
                <a:tc>
                  <a:txBody>
                    <a:bodyPr/>
                    <a:lstStyle>
                      <a:lvl1pPr>
                        <a:buClr>
                          <a:srgbClr val="FFFF66"/>
                        </a:buClr>
                        <a:buSzPct val="75000"/>
                        <a:buFont typeface="Monotype Sorts" pitchFamily="2" charset="2"/>
                        <a:defRPr sz="2800">
                          <a:solidFill>
                            <a:schemeClr val="tx1"/>
                          </a:solidFill>
                          <a:latin typeface="Comic Sans MS" panose="030F0902030302020204" pitchFamily="66" charset="0"/>
                          <a:ea typeface="MS PGothic" panose="020B0600070205080204" pitchFamily="34" charset="-128"/>
                        </a:defRPr>
                      </a:lvl1pPr>
                      <a:lvl2pPr marL="742950" indent="-285750">
                        <a:buClr>
                          <a:srgbClr val="FF6666"/>
                        </a:buClr>
                        <a:buSzPct val="75000"/>
                        <a:buFont typeface="Monotype Sorts" pitchFamily="2" charset="2"/>
                        <a:defRPr sz="2400">
                          <a:solidFill>
                            <a:schemeClr val="tx1"/>
                          </a:solidFill>
                          <a:latin typeface="Comic Sans MS" panose="030F0902030302020204" pitchFamily="66" charset="0"/>
                          <a:ea typeface="MS PGothic" panose="020B0600070205080204" pitchFamily="34" charset="-128"/>
                        </a:defRPr>
                      </a:lvl2pPr>
                      <a:lvl3pPr marL="1143000" indent="-228600">
                        <a:buClr>
                          <a:srgbClr val="66CCFF"/>
                        </a:buClr>
                        <a:buSzPct val="75000"/>
                        <a:buFont typeface="Monotype Sorts" pitchFamily="2" charset="2"/>
                        <a:defRPr sz="2000">
                          <a:solidFill>
                            <a:schemeClr val="tx1"/>
                          </a:solidFill>
                          <a:latin typeface="Comic Sans MS" panose="030F0902030302020204" pitchFamily="66" charset="0"/>
                          <a:ea typeface="MS PGothic" panose="020B0600070205080204" pitchFamily="34" charset="-128"/>
                        </a:defRPr>
                      </a:lvl3pPr>
                      <a:lvl4pPr marL="1600200" indent="-228600">
                        <a:buClr>
                          <a:srgbClr val="80FF00"/>
                        </a:buClr>
                        <a:buSzPct val="75000"/>
                        <a:buFont typeface="Monotype Sorts" pitchFamily="2" charset="2"/>
                        <a:defRPr>
                          <a:solidFill>
                            <a:schemeClr val="tx1"/>
                          </a:solidFill>
                          <a:latin typeface="Comic Sans MS" panose="030F0902030302020204" pitchFamily="66" charset="0"/>
                          <a:ea typeface="MS PGothic" panose="020B0600070205080204" pitchFamily="34" charset="-128"/>
                        </a:defRPr>
                      </a:lvl4pPr>
                      <a:lvl5pPr marL="2057400" indent="-228600">
                        <a:buClr>
                          <a:srgbClr val="FFCC66"/>
                        </a:buClr>
                        <a:buSzPct val="75000"/>
                        <a:buFont typeface="Monotype Sorts" pitchFamily="2" charset="2"/>
                        <a:defRPr>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buClr>
                          <a:srgbClr val="FFCC66"/>
                        </a:buClr>
                        <a:buSzPct val="75000"/>
                        <a:buFont typeface="Monotype Sorts" pitchFamily="2" charset="2"/>
                        <a:defRPr>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buClr>
                          <a:srgbClr val="FFCC66"/>
                        </a:buClr>
                        <a:buSzPct val="75000"/>
                        <a:buFont typeface="Monotype Sorts" pitchFamily="2" charset="2"/>
                        <a:defRPr>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buClr>
                          <a:srgbClr val="FFCC66"/>
                        </a:buClr>
                        <a:buSzPct val="75000"/>
                        <a:buFont typeface="Monotype Sorts" pitchFamily="2" charset="2"/>
                        <a:defRPr>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buClr>
                          <a:srgbClr val="FFCC66"/>
                        </a:buClr>
                        <a:buSzPct val="75000"/>
                        <a:buFont typeface="Monotype Sorts" pitchFamily="2" charset="2"/>
                        <a:defRPr>
                          <a:solidFill>
                            <a:schemeClr val="tx1"/>
                          </a:solidFill>
                          <a:latin typeface="Comic Sans MS" panose="030F0902030302020204" pitchFamily="66"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Calibri" panose="020F0502020204030204" pitchFamily="34" charset="0"/>
                          <a:ea typeface="MS PGothic" panose="020B0600070205080204" pitchFamily="34" charset="-128"/>
                        </a:rPr>
                        <a:t> Guidance Center case manager will help family set routines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200" b="1" i="0" u="none" strike="noStrike" cap="none" normalizeH="0" baseline="0">
                        <a:ln>
                          <a:noFill/>
                        </a:ln>
                        <a:solidFill>
                          <a:srgbClr val="000000"/>
                        </a:solidFill>
                        <a:effectLst/>
                        <a:latin typeface="Calibri" panose="020F0502020204030204" pitchFamily="34" charset="0"/>
                        <a:ea typeface="MS PGothic" panose="020B0600070205080204" pitchFamily="34"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Calibri" panose="020F0502020204030204" pitchFamily="34" charset="0"/>
                          <a:ea typeface="MS PGothic" panose="020B0600070205080204" pitchFamily="34" charset="-128"/>
                        </a:rPr>
                        <a:t>Jack is given opportunities to make choices at home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200" b="1" i="0" u="none" strike="noStrike" cap="none" normalizeH="0" baseline="0">
                        <a:ln>
                          <a:noFill/>
                        </a:ln>
                        <a:solidFill>
                          <a:srgbClr val="000000"/>
                        </a:solidFill>
                        <a:effectLst/>
                        <a:latin typeface="Calibri" panose="020F0502020204030204" pitchFamily="34" charset="0"/>
                        <a:ea typeface="MS PGothic" panose="020B0600070205080204" pitchFamily="34"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Calibri" panose="020F0502020204030204" pitchFamily="34" charset="0"/>
                          <a:ea typeface="MS PGothic" panose="020B0600070205080204" pitchFamily="34" charset="-128"/>
                        </a:rPr>
                        <a:t>Meet with all school staff to share information about Jack</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200" b="1" i="0" u="none" strike="noStrike" cap="none" normalizeH="0" baseline="0">
                        <a:ln>
                          <a:noFill/>
                        </a:ln>
                        <a:solidFill>
                          <a:srgbClr val="000000"/>
                        </a:solidFill>
                        <a:effectLst/>
                        <a:latin typeface="Calibri" panose="020F0502020204030204" pitchFamily="34" charset="0"/>
                        <a:ea typeface="MS PGothic" panose="020B0600070205080204" pitchFamily="34" charset="-128"/>
                      </a:endParaRPr>
                    </a:p>
                  </a:txBody>
                  <a:tcPr marL="61571" marR="61571" marT="0" marB="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254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tc>
                  <a:txBody>
                    <a:bodyPr/>
                    <a:lstStyle>
                      <a:lvl1pPr>
                        <a:buClr>
                          <a:srgbClr val="FFFF66"/>
                        </a:buClr>
                        <a:buSzPct val="75000"/>
                        <a:buFont typeface="Monotype Sorts" pitchFamily="2" charset="2"/>
                        <a:defRPr sz="2800">
                          <a:solidFill>
                            <a:schemeClr val="tx1"/>
                          </a:solidFill>
                          <a:latin typeface="Comic Sans MS" panose="030F0902030302020204" pitchFamily="66" charset="0"/>
                          <a:ea typeface="MS PGothic" panose="020B0600070205080204" pitchFamily="34" charset="-128"/>
                        </a:defRPr>
                      </a:lvl1pPr>
                      <a:lvl2pPr marL="742950" indent="-285750">
                        <a:buClr>
                          <a:srgbClr val="FF6666"/>
                        </a:buClr>
                        <a:buSzPct val="75000"/>
                        <a:buFont typeface="Monotype Sorts" pitchFamily="2" charset="2"/>
                        <a:defRPr sz="2400">
                          <a:solidFill>
                            <a:schemeClr val="tx1"/>
                          </a:solidFill>
                          <a:latin typeface="Comic Sans MS" panose="030F0902030302020204" pitchFamily="66" charset="0"/>
                          <a:ea typeface="MS PGothic" panose="020B0600070205080204" pitchFamily="34" charset="-128"/>
                        </a:defRPr>
                      </a:lvl2pPr>
                      <a:lvl3pPr marL="1143000" indent="-228600">
                        <a:buClr>
                          <a:srgbClr val="66CCFF"/>
                        </a:buClr>
                        <a:buSzPct val="75000"/>
                        <a:buFont typeface="Monotype Sorts" pitchFamily="2" charset="2"/>
                        <a:defRPr sz="2000">
                          <a:solidFill>
                            <a:schemeClr val="tx1"/>
                          </a:solidFill>
                          <a:latin typeface="Comic Sans MS" panose="030F0902030302020204" pitchFamily="66" charset="0"/>
                          <a:ea typeface="MS PGothic" panose="020B0600070205080204" pitchFamily="34" charset="-128"/>
                        </a:defRPr>
                      </a:lvl3pPr>
                      <a:lvl4pPr marL="1600200" indent="-228600">
                        <a:buClr>
                          <a:srgbClr val="80FF00"/>
                        </a:buClr>
                        <a:buSzPct val="75000"/>
                        <a:buFont typeface="Monotype Sorts" pitchFamily="2" charset="2"/>
                        <a:defRPr>
                          <a:solidFill>
                            <a:schemeClr val="tx1"/>
                          </a:solidFill>
                          <a:latin typeface="Comic Sans MS" panose="030F0902030302020204" pitchFamily="66" charset="0"/>
                          <a:ea typeface="MS PGothic" panose="020B0600070205080204" pitchFamily="34" charset="-128"/>
                        </a:defRPr>
                      </a:lvl4pPr>
                      <a:lvl5pPr marL="2057400" indent="-228600">
                        <a:buClr>
                          <a:srgbClr val="FFCC66"/>
                        </a:buClr>
                        <a:buSzPct val="75000"/>
                        <a:buFont typeface="Monotype Sorts" pitchFamily="2" charset="2"/>
                        <a:defRPr>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buClr>
                          <a:srgbClr val="FFCC66"/>
                        </a:buClr>
                        <a:buSzPct val="75000"/>
                        <a:buFont typeface="Monotype Sorts" pitchFamily="2" charset="2"/>
                        <a:defRPr>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buClr>
                          <a:srgbClr val="FFCC66"/>
                        </a:buClr>
                        <a:buSzPct val="75000"/>
                        <a:buFont typeface="Monotype Sorts" pitchFamily="2" charset="2"/>
                        <a:defRPr>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buClr>
                          <a:srgbClr val="FFCC66"/>
                        </a:buClr>
                        <a:buSzPct val="75000"/>
                        <a:buFont typeface="Monotype Sorts" pitchFamily="2" charset="2"/>
                        <a:defRPr>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buClr>
                          <a:srgbClr val="FFCC66"/>
                        </a:buClr>
                        <a:buSzPct val="75000"/>
                        <a:buFont typeface="Monotype Sorts" pitchFamily="2" charset="2"/>
                        <a:defRPr>
                          <a:solidFill>
                            <a:schemeClr val="tx1"/>
                          </a:solidFill>
                          <a:latin typeface="Comic Sans MS" panose="030F0902030302020204" pitchFamily="66"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Calibri" panose="020F0502020204030204" pitchFamily="34" charset="0"/>
                          <a:ea typeface="MS PGothic" panose="020B0600070205080204" pitchFamily="34" charset="-128"/>
                        </a:rPr>
                        <a:t>Teachers and PCP team members share information about how to make requests in less authoritarian manner</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200" b="1" i="0" u="none" strike="noStrike" cap="none" normalizeH="0" baseline="0">
                        <a:ln>
                          <a:noFill/>
                        </a:ln>
                        <a:solidFill>
                          <a:srgbClr val="000000"/>
                        </a:solidFill>
                        <a:effectLst/>
                        <a:latin typeface="Calibri" panose="020F0502020204030204" pitchFamily="34" charset="0"/>
                        <a:ea typeface="MS PGothic" panose="020B0600070205080204" pitchFamily="34"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Calibri" panose="020F0502020204030204" pitchFamily="34" charset="0"/>
                          <a:ea typeface="MS PGothic" panose="020B0600070205080204" pitchFamily="34" charset="-128"/>
                        </a:rPr>
                        <a:t>Include choices within interactions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200" b="1" i="0" u="none" strike="noStrike" cap="none" normalizeH="0" baseline="0">
                        <a:ln>
                          <a:noFill/>
                        </a:ln>
                        <a:solidFill>
                          <a:srgbClr val="000000"/>
                        </a:solidFill>
                        <a:effectLst/>
                        <a:latin typeface="Calibri" panose="020F0502020204030204" pitchFamily="34" charset="0"/>
                        <a:ea typeface="MS PGothic" panose="020B0600070205080204" pitchFamily="34"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Calibri" panose="020F0502020204030204" pitchFamily="34" charset="0"/>
                          <a:ea typeface="MS PGothic" panose="020B0600070205080204" pitchFamily="34" charset="-128"/>
                        </a:rPr>
                        <a:t>Modify academic tasks so they are presented in natural manner</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200" b="1" i="0" u="none" strike="noStrike" cap="none" normalizeH="0" baseline="0">
                        <a:ln>
                          <a:noFill/>
                        </a:ln>
                        <a:solidFill>
                          <a:srgbClr val="000000"/>
                        </a:solidFill>
                        <a:effectLst/>
                        <a:latin typeface="Calibri" panose="020F0502020204030204" pitchFamily="34" charset="0"/>
                        <a:ea typeface="MS PGothic" panose="020B0600070205080204" pitchFamily="34"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Calibri" panose="020F0502020204030204" pitchFamily="34" charset="0"/>
                          <a:ea typeface="MS PGothic" panose="020B0600070205080204" pitchFamily="34" charset="-128"/>
                        </a:rPr>
                        <a:t>Explain why the task is meaningful to Jack’s goals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200" b="1" i="0" u="none" strike="noStrike" cap="none" normalizeH="0" baseline="0">
                        <a:ln>
                          <a:noFill/>
                        </a:ln>
                        <a:solidFill>
                          <a:srgbClr val="000000"/>
                        </a:solidFill>
                        <a:effectLst/>
                        <a:latin typeface="Calibri" panose="020F0502020204030204" pitchFamily="34" charset="0"/>
                        <a:ea typeface="MS PGothic" panose="020B0600070205080204" pitchFamily="34" charset="-128"/>
                      </a:endParaRPr>
                    </a:p>
                  </a:txBody>
                  <a:tcPr marL="61571" marR="61571" marT="0" marB="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254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tc>
                  <a:txBody>
                    <a:bodyPr/>
                    <a:lstStyle>
                      <a:lvl1pPr>
                        <a:buClr>
                          <a:srgbClr val="FFFF66"/>
                        </a:buClr>
                        <a:buSzPct val="75000"/>
                        <a:buFont typeface="Monotype Sorts" pitchFamily="2" charset="2"/>
                        <a:defRPr sz="2800">
                          <a:solidFill>
                            <a:schemeClr val="tx1"/>
                          </a:solidFill>
                          <a:latin typeface="Comic Sans MS" panose="030F0902030302020204" pitchFamily="66" charset="0"/>
                          <a:ea typeface="MS PGothic" panose="020B0600070205080204" pitchFamily="34" charset="-128"/>
                        </a:defRPr>
                      </a:lvl1pPr>
                      <a:lvl2pPr marL="742950" indent="-285750">
                        <a:buClr>
                          <a:srgbClr val="FF6666"/>
                        </a:buClr>
                        <a:buSzPct val="75000"/>
                        <a:buFont typeface="Monotype Sorts" pitchFamily="2" charset="2"/>
                        <a:defRPr sz="2400">
                          <a:solidFill>
                            <a:schemeClr val="tx1"/>
                          </a:solidFill>
                          <a:latin typeface="Comic Sans MS" panose="030F0902030302020204" pitchFamily="66" charset="0"/>
                          <a:ea typeface="MS PGothic" panose="020B0600070205080204" pitchFamily="34" charset="-128"/>
                        </a:defRPr>
                      </a:lvl2pPr>
                      <a:lvl3pPr marL="1143000" indent="-228600">
                        <a:buClr>
                          <a:srgbClr val="66CCFF"/>
                        </a:buClr>
                        <a:buSzPct val="75000"/>
                        <a:buFont typeface="Monotype Sorts" pitchFamily="2" charset="2"/>
                        <a:defRPr sz="2000">
                          <a:solidFill>
                            <a:schemeClr val="tx1"/>
                          </a:solidFill>
                          <a:latin typeface="Comic Sans MS" panose="030F0902030302020204" pitchFamily="66" charset="0"/>
                          <a:ea typeface="MS PGothic" panose="020B0600070205080204" pitchFamily="34" charset="-128"/>
                        </a:defRPr>
                      </a:lvl3pPr>
                      <a:lvl4pPr marL="1600200" indent="-228600">
                        <a:buClr>
                          <a:srgbClr val="80FF00"/>
                        </a:buClr>
                        <a:buSzPct val="75000"/>
                        <a:buFont typeface="Monotype Sorts" pitchFamily="2" charset="2"/>
                        <a:defRPr>
                          <a:solidFill>
                            <a:schemeClr val="tx1"/>
                          </a:solidFill>
                          <a:latin typeface="Comic Sans MS" panose="030F0902030302020204" pitchFamily="66" charset="0"/>
                          <a:ea typeface="MS PGothic" panose="020B0600070205080204" pitchFamily="34" charset="-128"/>
                        </a:defRPr>
                      </a:lvl4pPr>
                      <a:lvl5pPr marL="2057400" indent="-228600">
                        <a:buClr>
                          <a:srgbClr val="FFCC66"/>
                        </a:buClr>
                        <a:buSzPct val="75000"/>
                        <a:buFont typeface="Monotype Sorts" pitchFamily="2" charset="2"/>
                        <a:defRPr>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buClr>
                          <a:srgbClr val="FFCC66"/>
                        </a:buClr>
                        <a:buSzPct val="75000"/>
                        <a:buFont typeface="Monotype Sorts" pitchFamily="2" charset="2"/>
                        <a:defRPr>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buClr>
                          <a:srgbClr val="FFCC66"/>
                        </a:buClr>
                        <a:buSzPct val="75000"/>
                        <a:buFont typeface="Monotype Sorts" pitchFamily="2" charset="2"/>
                        <a:defRPr>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buClr>
                          <a:srgbClr val="FFCC66"/>
                        </a:buClr>
                        <a:buSzPct val="75000"/>
                        <a:buFont typeface="Monotype Sorts" pitchFamily="2" charset="2"/>
                        <a:defRPr>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buClr>
                          <a:srgbClr val="FFCC66"/>
                        </a:buClr>
                        <a:buSzPct val="75000"/>
                        <a:buFont typeface="Monotype Sorts" pitchFamily="2" charset="2"/>
                        <a:defRPr>
                          <a:solidFill>
                            <a:schemeClr val="tx1"/>
                          </a:solidFill>
                          <a:latin typeface="Comic Sans MS" panose="030F0902030302020204" pitchFamily="66"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Calibri" panose="020F0502020204030204" pitchFamily="34" charset="0"/>
                          <a:ea typeface="MS PGothic" panose="020B0600070205080204" pitchFamily="34" charset="-128"/>
                        </a:rPr>
                        <a:t>Encourage Jack to walk away when he is feeling disrespected and find his Special Education Teacher to explain the situation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200" b="1" i="0" u="none" strike="noStrike" cap="none" normalizeH="0" baseline="0">
                        <a:ln>
                          <a:noFill/>
                        </a:ln>
                        <a:solidFill>
                          <a:srgbClr val="000000"/>
                        </a:solidFill>
                        <a:effectLst/>
                        <a:latin typeface="Calibri" panose="020F0502020204030204" pitchFamily="34" charset="0"/>
                        <a:ea typeface="MS PGothic" panose="020B0600070205080204" pitchFamily="34"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Calibri" panose="020F0502020204030204" pitchFamily="34" charset="0"/>
                          <a:ea typeface="MS PGothic" panose="020B0600070205080204" pitchFamily="34" charset="-128"/>
                        </a:rPr>
                        <a:t>Teach Jack to disagree in appropriate ways, how to negotiate with others, and how to manage anger</a:t>
                      </a:r>
                    </a:p>
                  </a:txBody>
                  <a:tcPr marL="61571" marR="61571" marT="0" marB="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254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tc>
                  <a:txBody>
                    <a:bodyPr/>
                    <a:lstStyle>
                      <a:lvl1pPr marL="6350">
                        <a:buClr>
                          <a:srgbClr val="FFFF66"/>
                        </a:buClr>
                        <a:buSzPct val="75000"/>
                        <a:buFont typeface="Monotype Sorts" pitchFamily="2" charset="2"/>
                        <a:defRPr sz="2800">
                          <a:solidFill>
                            <a:schemeClr val="tx1"/>
                          </a:solidFill>
                          <a:latin typeface="Comic Sans MS" panose="030F0902030302020204" pitchFamily="66" charset="0"/>
                          <a:ea typeface="MS PGothic" panose="020B0600070205080204" pitchFamily="34" charset="-128"/>
                        </a:defRPr>
                      </a:lvl1pPr>
                      <a:lvl2pPr marL="742950" indent="-285750">
                        <a:buClr>
                          <a:srgbClr val="FF6666"/>
                        </a:buClr>
                        <a:buSzPct val="75000"/>
                        <a:buFont typeface="Monotype Sorts" pitchFamily="2" charset="2"/>
                        <a:defRPr sz="2400">
                          <a:solidFill>
                            <a:schemeClr val="tx1"/>
                          </a:solidFill>
                          <a:latin typeface="Comic Sans MS" panose="030F0902030302020204" pitchFamily="66" charset="0"/>
                          <a:ea typeface="MS PGothic" panose="020B0600070205080204" pitchFamily="34" charset="-128"/>
                        </a:defRPr>
                      </a:lvl2pPr>
                      <a:lvl3pPr marL="1143000" indent="-228600">
                        <a:buClr>
                          <a:srgbClr val="66CCFF"/>
                        </a:buClr>
                        <a:buSzPct val="75000"/>
                        <a:buFont typeface="Monotype Sorts" pitchFamily="2" charset="2"/>
                        <a:defRPr sz="2000">
                          <a:solidFill>
                            <a:schemeClr val="tx1"/>
                          </a:solidFill>
                          <a:latin typeface="Comic Sans MS" panose="030F0902030302020204" pitchFamily="66" charset="0"/>
                          <a:ea typeface="MS PGothic" panose="020B0600070205080204" pitchFamily="34" charset="-128"/>
                        </a:defRPr>
                      </a:lvl3pPr>
                      <a:lvl4pPr marL="1600200" indent="-228600">
                        <a:buClr>
                          <a:srgbClr val="80FF00"/>
                        </a:buClr>
                        <a:buSzPct val="75000"/>
                        <a:buFont typeface="Monotype Sorts" pitchFamily="2" charset="2"/>
                        <a:defRPr>
                          <a:solidFill>
                            <a:schemeClr val="tx1"/>
                          </a:solidFill>
                          <a:latin typeface="Comic Sans MS" panose="030F0902030302020204" pitchFamily="66" charset="0"/>
                          <a:ea typeface="MS PGothic" panose="020B0600070205080204" pitchFamily="34" charset="-128"/>
                        </a:defRPr>
                      </a:lvl4pPr>
                      <a:lvl5pPr marL="2057400" indent="-228600">
                        <a:buClr>
                          <a:srgbClr val="FFCC66"/>
                        </a:buClr>
                        <a:buSzPct val="75000"/>
                        <a:buFont typeface="Monotype Sorts" pitchFamily="2" charset="2"/>
                        <a:defRPr>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buClr>
                          <a:srgbClr val="FFCC66"/>
                        </a:buClr>
                        <a:buSzPct val="75000"/>
                        <a:buFont typeface="Monotype Sorts" pitchFamily="2" charset="2"/>
                        <a:defRPr>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buClr>
                          <a:srgbClr val="FFCC66"/>
                        </a:buClr>
                        <a:buSzPct val="75000"/>
                        <a:buFont typeface="Monotype Sorts" pitchFamily="2" charset="2"/>
                        <a:defRPr>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buClr>
                          <a:srgbClr val="FFCC66"/>
                        </a:buClr>
                        <a:buSzPct val="75000"/>
                        <a:buFont typeface="Monotype Sorts" pitchFamily="2" charset="2"/>
                        <a:defRPr>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buClr>
                          <a:srgbClr val="FFCC66"/>
                        </a:buClr>
                        <a:buSzPct val="75000"/>
                        <a:buFont typeface="Monotype Sorts" pitchFamily="2" charset="2"/>
                        <a:defRPr>
                          <a:solidFill>
                            <a:schemeClr val="tx1"/>
                          </a:solidFill>
                          <a:latin typeface="Comic Sans MS" panose="030F0902030302020204" pitchFamily="66" charset="0"/>
                          <a:ea typeface="MS PGothic" panose="020B0600070205080204" pitchFamily="34" charset="-128"/>
                        </a:defRPr>
                      </a:lvl9pPr>
                    </a:lstStyle>
                    <a:p>
                      <a:pPr marL="6350" marR="0" lvl="0" indent="0" algn="l" defTabSz="914400" rtl="0" eaLnBrk="1" fontAlgn="base" latinLnBrk="0" hangingPunct="1">
                        <a:lnSpc>
                          <a:spcPct val="100000"/>
                        </a:lnSpc>
                        <a:spcBef>
                          <a:spcPct val="0"/>
                        </a:spcBef>
                        <a:spcAft>
                          <a:spcPct val="0"/>
                        </a:spcAft>
                        <a:buClrTx/>
                        <a:buSzTx/>
                        <a:buFontTx/>
                        <a:buNone/>
                        <a:tabLst/>
                      </a:pPr>
                      <a:endParaRPr kumimoji="0" lang="en-US" altLang="en-US" sz="12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endParaRPr>
                    </a:p>
                    <a:p>
                      <a:pPr marL="635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Daily rating sheet provides a way for Jack to engage with teacher </a:t>
                      </a:r>
                    </a:p>
                    <a:p>
                      <a:pPr marL="6350" marR="0" lvl="0" indent="0" algn="l" defTabSz="914400" rtl="0" eaLnBrk="1" fontAlgn="base" latinLnBrk="0" hangingPunct="1">
                        <a:lnSpc>
                          <a:spcPct val="100000"/>
                        </a:lnSpc>
                        <a:spcBef>
                          <a:spcPct val="0"/>
                        </a:spcBef>
                        <a:spcAft>
                          <a:spcPct val="0"/>
                        </a:spcAft>
                        <a:buClrTx/>
                        <a:buSzTx/>
                        <a:buFontTx/>
                        <a:buNone/>
                        <a:tabLst/>
                      </a:pPr>
                      <a:endParaRPr kumimoji="0" lang="en-US" altLang="en-US" sz="12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endParaRPr>
                    </a:p>
                    <a:p>
                      <a:pPr marL="635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Reinforcement for replacement behavior is given</a:t>
                      </a:r>
                    </a:p>
                    <a:p>
                      <a:pPr marL="6350" marR="0" lvl="0" indent="0" algn="l" defTabSz="914400" rtl="0" eaLnBrk="1" fontAlgn="base" latinLnBrk="0" hangingPunct="1">
                        <a:lnSpc>
                          <a:spcPct val="100000"/>
                        </a:lnSpc>
                        <a:spcBef>
                          <a:spcPct val="0"/>
                        </a:spcBef>
                        <a:spcAft>
                          <a:spcPct val="0"/>
                        </a:spcAft>
                        <a:buClrTx/>
                        <a:buSzTx/>
                        <a:buFontTx/>
                        <a:buNone/>
                        <a:tabLst/>
                      </a:pPr>
                      <a:endParaRPr kumimoji="0" lang="en-US" altLang="en-US" sz="12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endParaRPr>
                    </a:p>
                    <a:p>
                      <a:pPr marL="635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Reduce attention to inappropriate responses</a:t>
                      </a:r>
                    </a:p>
                    <a:p>
                      <a:pPr marL="6350" marR="0" lvl="0" indent="0" algn="l" defTabSz="914400" rtl="0" eaLnBrk="1" fontAlgn="base" latinLnBrk="0" hangingPunct="1">
                        <a:lnSpc>
                          <a:spcPct val="100000"/>
                        </a:lnSpc>
                        <a:spcBef>
                          <a:spcPct val="0"/>
                        </a:spcBef>
                        <a:spcAft>
                          <a:spcPct val="0"/>
                        </a:spcAft>
                        <a:buClrTx/>
                        <a:buSzTx/>
                        <a:buFontTx/>
                        <a:buNone/>
                        <a:tabLst/>
                      </a:pPr>
                      <a:endParaRPr kumimoji="0" lang="en-US" altLang="en-US" sz="12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endParaRPr>
                    </a:p>
                    <a:p>
                      <a:pPr marL="635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Look for early signs of frustration or anger and prompt replacement behavior</a:t>
                      </a:r>
                    </a:p>
                    <a:p>
                      <a:pPr marL="6350" marR="0" lvl="0" indent="0" algn="l" defTabSz="914400" rtl="0" eaLnBrk="1" fontAlgn="base" latinLnBrk="0" hangingPunct="1">
                        <a:lnSpc>
                          <a:spcPct val="100000"/>
                        </a:lnSpc>
                        <a:spcBef>
                          <a:spcPct val="0"/>
                        </a:spcBef>
                        <a:spcAft>
                          <a:spcPct val="0"/>
                        </a:spcAft>
                        <a:buClrTx/>
                        <a:buSzTx/>
                        <a:buFontTx/>
                        <a:buNone/>
                        <a:tabLst/>
                      </a:pPr>
                      <a:endParaRPr kumimoji="0" lang="en-US" altLang="en-US" sz="12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endParaRPr>
                    </a:p>
                    <a:p>
                      <a:pPr marL="6350" marR="0" lvl="0" indent="0" algn="l" defTabSz="914400" rtl="0" eaLnBrk="1" fontAlgn="base" latinLnBrk="0" hangingPunct="1">
                        <a:lnSpc>
                          <a:spcPct val="100000"/>
                        </a:lnSpc>
                        <a:spcBef>
                          <a:spcPct val="0"/>
                        </a:spcBef>
                        <a:spcAft>
                          <a:spcPct val="0"/>
                        </a:spcAft>
                        <a:buClrTx/>
                        <a:buSzTx/>
                        <a:buFontTx/>
                        <a:buNone/>
                        <a:tabLst/>
                      </a:pPr>
                      <a:endParaRPr kumimoji="0" lang="en-US" altLang="en-US" sz="12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endParaRPr>
                    </a:p>
                  </a:txBody>
                  <a:tcPr marL="61571" marR="61571" marT="0" marB="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254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2490760998"/>
                  </a:ext>
                </a:extLst>
              </a:tr>
            </a:tbl>
          </a:graphicData>
        </a:graphic>
      </p:graphicFrame>
      <p:pic>
        <p:nvPicPr>
          <p:cNvPr id="6" name="Picture 5" descr="Jack's brainstorming behavior pathway. Below the behavior pathway is a chart with interventions listed for each point in the pathway including setting event, antecedent, teaching new skills, and consequence interventions.">
            <a:extLst>
              <a:ext uri="{FF2B5EF4-FFF2-40B4-BE49-F238E27FC236}">
                <a16:creationId xmlns:a16="http://schemas.microsoft.com/office/drawing/2014/main" id="{6B1A53B8-8BC8-4E66-D631-6992C7C779C8}"/>
              </a:ext>
            </a:extLst>
          </p:cNvPr>
          <p:cNvPicPr>
            <a:picLocks noChangeAspect="1"/>
          </p:cNvPicPr>
          <p:nvPr/>
        </p:nvPicPr>
        <p:blipFill>
          <a:blip r:embed="rId2"/>
          <a:stretch>
            <a:fillRect/>
          </a:stretch>
        </p:blipFill>
        <p:spPr>
          <a:xfrm>
            <a:off x="2171700" y="0"/>
            <a:ext cx="7772400" cy="2655408"/>
          </a:xfrm>
          <a:prstGeom prst="rect">
            <a:avLst/>
          </a:prstGeom>
        </p:spPr>
      </p:pic>
    </p:spTree>
    <p:extLst>
      <p:ext uri="{BB962C8B-B14F-4D97-AF65-F5344CB8AC3E}">
        <p14:creationId xmlns:p14="http://schemas.microsoft.com/office/powerpoint/2010/main" val="18359041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47234-0362-2200-ADF3-6C0578D3E50C}"/>
              </a:ext>
            </a:extLst>
          </p:cNvPr>
          <p:cNvSpPr>
            <a:spLocks noGrp="1"/>
          </p:cNvSpPr>
          <p:nvPr>
            <p:ph type="title"/>
          </p:nvPr>
        </p:nvSpPr>
        <p:spPr/>
        <p:txBody>
          <a:bodyPr/>
          <a:lstStyle/>
          <a:p>
            <a:r>
              <a:rPr lang="en-US" dirty="0">
                <a:solidFill>
                  <a:schemeClr val="bg1"/>
                </a:solidFill>
              </a:rPr>
              <a:t>Jack’s Office Discipline Referrals per Week</a:t>
            </a:r>
          </a:p>
        </p:txBody>
      </p:sp>
      <p:pic>
        <p:nvPicPr>
          <p:cNvPr id="19460" name="Picture 4" descr="Line graph titled Jack's office discipline referrals per week. The x-axis shows weeks from zero to 65. The y-axis shows the number of office discipline referrals from 0 to 2. The graph is broken into three parts, baseline, secondary intervention, and tertiary intervention. Baseline shows an average of one referral each week. Secondary intervention shows this same trend until week 20, where it increases to 2 and then goes to zero for a few weeks and back up to 1. Tertiary intervention shows that Jack is averaging zero referrals, with one referral every few weeks.">
            <a:extLst>
              <a:ext uri="{FF2B5EF4-FFF2-40B4-BE49-F238E27FC236}">
                <a16:creationId xmlns:a16="http://schemas.microsoft.com/office/drawing/2014/main" id="{1AE49DA7-8103-DA65-0543-0DE5ACDE8C5A}"/>
              </a:ext>
            </a:extLst>
          </p:cNvPr>
          <p:cNvPicPr>
            <a:picLocks noGrp="1" noChangeAspect="1" noChangeArrowheads="1"/>
          </p:cNvPicPr>
          <p:nvPr>
            <p:ph type="chart" idx="4294967295"/>
          </p:nvPr>
        </p:nvPicPr>
        <p:blipFill>
          <a:blip r:embed="rId3">
            <a:extLst>
              <a:ext uri="{28A0092B-C50C-407E-A947-70E740481C1C}">
                <a14:useLocalDpi xmlns:a14="http://schemas.microsoft.com/office/drawing/2010/main" val="0"/>
              </a:ext>
            </a:extLst>
          </a:blip>
          <a:srcRect/>
          <a:stretch>
            <a:fillRect/>
          </a:stretch>
        </p:blipFill>
        <p:spPr>
          <a:xfrm>
            <a:off x="1544519" y="574158"/>
            <a:ext cx="9102961" cy="5188688"/>
          </a:xfrm>
          <a:solidFill>
            <a:srgbClr val="FFFFFF"/>
          </a:solidFill>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A0236-7320-FF86-E883-6DBF705987B8}"/>
              </a:ext>
            </a:extLst>
          </p:cNvPr>
          <p:cNvSpPr>
            <a:spLocks noGrp="1"/>
          </p:cNvSpPr>
          <p:nvPr>
            <p:ph type="title"/>
          </p:nvPr>
        </p:nvSpPr>
        <p:spPr/>
        <p:txBody>
          <a:bodyPr/>
          <a:lstStyle/>
          <a:p>
            <a:r>
              <a:rPr lang="en-US" dirty="0">
                <a:solidFill>
                  <a:schemeClr val="bg1"/>
                </a:solidFill>
              </a:rPr>
              <a:t>Jack’s Office Discipline Referrals per Month Continued</a:t>
            </a:r>
          </a:p>
        </p:txBody>
      </p:sp>
      <p:pic>
        <p:nvPicPr>
          <p:cNvPr id="20483" name="Picture 3" descr="Line graph titled Jack's office discipline referrals per month. The x-axis shows months from 0 to 15. The y-axis shows office discipline referrals from 0 to 3. The graph is broken into three parts, baseline, secondary intervention, and tertiary intervention. Baseline and secondary intervention show an average of 1.5 referrals each month. Tertiary intervention shows that referrals drop to an average of less than one referral a month.">
            <a:extLst>
              <a:ext uri="{FF2B5EF4-FFF2-40B4-BE49-F238E27FC236}">
                <a16:creationId xmlns:a16="http://schemas.microsoft.com/office/drawing/2014/main" id="{CFD26E2C-98B4-302B-E935-1ACA56E341D3}"/>
              </a:ext>
            </a:extLst>
          </p:cNvPr>
          <p:cNvPicPr>
            <a:picLocks noGrp="1" noChangeAspect="1" noChangeArrowheads="1"/>
          </p:cNvPicPr>
          <p:nvPr>
            <p:ph type="chart" idx="4294967295"/>
          </p:nvPr>
        </p:nvPicPr>
        <p:blipFill>
          <a:blip r:embed="rId3">
            <a:extLst>
              <a:ext uri="{28A0092B-C50C-407E-A947-70E740481C1C}">
                <a14:useLocalDpi xmlns:a14="http://schemas.microsoft.com/office/drawing/2010/main" val="0"/>
              </a:ext>
            </a:extLst>
          </a:blip>
          <a:srcRect/>
          <a:stretch>
            <a:fillRect/>
          </a:stretch>
        </p:blipFill>
        <p:spPr>
          <a:xfrm>
            <a:off x="1613693" y="621118"/>
            <a:ext cx="8964614" cy="5109830"/>
          </a:xfrm>
          <a:solidFill>
            <a:srgbClr val="FFFFFF"/>
          </a:solidFill>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0EA2E-067A-2AE0-914A-0C929EF11028}"/>
              </a:ext>
            </a:extLst>
          </p:cNvPr>
          <p:cNvSpPr>
            <a:spLocks noGrp="1"/>
          </p:cNvSpPr>
          <p:nvPr>
            <p:ph type="title"/>
          </p:nvPr>
        </p:nvSpPr>
        <p:spPr/>
        <p:txBody>
          <a:bodyPr/>
          <a:lstStyle/>
          <a:p>
            <a:r>
              <a:rPr lang="en-US" dirty="0">
                <a:solidFill>
                  <a:schemeClr val="bg1"/>
                </a:solidFill>
              </a:rPr>
              <a:t>Daily Point Sheet</a:t>
            </a:r>
          </a:p>
        </p:txBody>
      </p:sp>
      <p:pic>
        <p:nvPicPr>
          <p:cNvPr id="38914" name="Picture 2" descr="A template called daily point sheet. This tool is used by a teacher and student to score behavior, expectations, and assignment completion during one school day. An average of the scores are calculated and goals for the next school day are set at the bottom.">
            <a:extLst>
              <a:ext uri="{FF2B5EF4-FFF2-40B4-BE49-F238E27FC236}">
                <a16:creationId xmlns:a16="http://schemas.microsoft.com/office/drawing/2014/main" id="{EF36C65E-0D9F-81AC-3A37-DCCCA9C11C50}"/>
              </a:ext>
            </a:extLst>
          </p:cNvPr>
          <p:cNvPicPr>
            <a:picLocks noGrp="1" noChangeAspect="1" noChangeArrowheads="1"/>
          </p:cNvPicPr>
          <p:nvPr>
            <p:ph type="chart" idx="4294967295"/>
          </p:nvPr>
        </p:nvPicPr>
        <p:blipFill>
          <a:blip r:embed="rId3">
            <a:extLst>
              <a:ext uri="{28A0092B-C50C-407E-A947-70E740481C1C}">
                <a14:useLocalDpi xmlns:a14="http://schemas.microsoft.com/office/drawing/2010/main" val="0"/>
              </a:ext>
            </a:extLst>
          </a:blip>
          <a:srcRect/>
          <a:stretch>
            <a:fillRect/>
          </a:stretch>
        </p:blipFill>
        <p:spPr>
          <a:xfrm>
            <a:off x="1943985" y="721242"/>
            <a:ext cx="9141067" cy="4977809"/>
          </a:xfrm>
          <a:solidFill>
            <a:schemeClr val="tx2"/>
          </a:solidFill>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27267-1154-21C7-2E1B-7AFD42AF3448}"/>
              </a:ext>
            </a:extLst>
          </p:cNvPr>
          <p:cNvSpPr>
            <a:spLocks noGrp="1"/>
          </p:cNvSpPr>
          <p:nvPr>
            <p:ph type="title"/>
          </p:nvPr>
        </p:nvSpPr>
        <p:spPr/>
        <p:txBody>
          <a:bodyPr/>
          <a:lstStyle/>
          <a:p>
            <a:r>
              <a:rPr lang="en-US" dirty="0">
                <a:solidFill>
                  <a:schemeClr val="bg1"/>
                </a:solidFill>
              </a:rPr>
              <a:t>Daily Point Sheet Filled Out</a:t>
            </a:r>
          </a:p>
        </p:txBody>
      </p:sp>
      <p:pic>
        <p:nvPicPr>
          <p:cNvPr id="39938" name="Picture 2" descr="A completed daily point sheet for Jack's case study. Each period is filled out with a score for his behavior, if he followed a reasonable request, and completed his assignment. Jack's scores show that he had 86% wins, or meeting his goals, during his day. A goal for the following day is set.">
            <a:extLst>
              <a:ext uri="{FF2B5EF4-FFF2-40B4-BE49-F238E27FC236}">
                <a16:creationId xmlns:a16="http://schemas.microsoft.com/office/drawing/2014/main" id="{4F597A9F-ED6C-9BD6-231D-C026138477B3}"/>
              </a:ext>
            </a:extLst>
          </p:cNvPr>
          <p:cNvPicPr>
            <a:picLocks noGrp="1" noChangeAspect="1" noChangeArrowheads="1"/>
          </p:cNvPicPr>
          <p:nvPr>
            <p:ph type="chart" idx="4294967295"/>
          </p:nvPr>
        </p:nvPicPr>
        <p:blipFill>
          <a:blip r:embed="rId3">
            <a:extLst>
              <a:ext uri="{28A0092B-C50C-407E-A947-70E740481C1C}">
                <a14:useLocalDpi xmlns:a14="http://schemas.microsoft.com/office/drawing/2010/main" val="0"/>
              </a:ext>
            </a:extLst>
          </a:blip>
          <a:srcRect/>
          <a:stretch>
            <a:fillRect/>
          </a:stretch>
        </p:blipFill>
        <p:spPr>
          <a:xfrm>
            <a:off x="1818168" y="636181"/>
            <a:ext cx="8953902" cy="4924646"/>
          </a:xfr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DBFC1-D99D-E12F-38F9-A7FF1BF3BC80}"/>
              </a:ext>
            </a:extLst>
          </p:cNvPr>
          <p:cNvSpPr>
            <a:spLocks noGrp="1"/>
          </p:cNvSpPr>
          <p:nvPr>
            <p:ph type="title"/>
          </p:nvPr>
        </p:nvSpPr>
        <p:spPr/>
        <p:txBody>
          <a:bodyPr/>
          <a:lstStyle/>
          <a:p>
            <a:r>
              <a:rPr lang="en-US" dirty="0">
                <a:solidFill>
                  <a:schemeClr val="bg1"/>
                </a:solidFill>
              </a:rPr>
              <a:t>Jack’s Average Point Rating</a:t>
            </a:r>
          </a:p>
        </p:txBody>
      </p:sp>
      <p:pic>
        <p:nvPicPr>
          <p:cNvPr id="99330" name="Picture 2" descr="A line graph titled Jack's average point rating. The x-axis shows the number of weeks from 0 to 35. The y-axis shows average percent, referring to the point sheets. The graph is broken into two parts, baseline and intervention. Two behaviors are graphed, including following requests and completing assignments. During baseline, Jack was doing those behaviors 50% or less of the time. After intervention, he is doing the behaviors between 60 and 80% of the time.">
            <a:extLst>
              <a:ext uri="{FF2B5EF4-FFF2-40B4-BE49-F238E27FC236}">
                <a16:creationId xmlns:a16="http://schemas.microsoft.com/office/drawing/2014/main" id="{B2B001D3-9851-CFCD-0779-32C928DD15A5}"/>
              </a:ext>
            </a:extLst>
          </p:cNvPr>
          <p:cNvPicPr>
            <a:picLocks noGrp="1" noChangeAspect="1" noChangeArrowheads="1"/>
          </p:cNvPicPr>
          <p:nvPr>
            <p:ph type="chart" idx="4294967295"/>
          </p:nvPr>
        </p:nvPicPr>
        <p:blipFill>
          <a:blip r:embed="rId3">
            <a:extLst>
              <a:ext uri="{28A0092B-C50C-407E-A947-70E740481C1C}">
                <a14:useLocalDpi xmlns:a14="http://schemas.microsoft.com/office/drawing/2010/main" val="0"/>
              </a:ext>
            </a:extLst>
          </a:blip>
          <a:srcRect/>
          <a:stretch>
            <a:fillRect/>
          </a:stretch>
        </p:blipFill>
        <p:spPr>
          <a:xfrm>
            <a:off x="1421992" y="583018"/>
            <a:ext cx="9348016" cy="5211726"/>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667" dirty="0">
                <a:solidFill>
                  <a:srgbClr val="7B281F"/>
                </a:solidFill>
              </a:rPr>
              <a:t>Tiered Onsite Evaluation Tool (TOET) Development</a:t>
            </a:r>
          </a:p>
        </p:txBody>
      </p:sp>
      <p:sp>
        <p:nvSpPr>
          <p:cNvPr id="4" name="Content Placeholder 3"/>
          <p:cNvSpPr>
            <a:spLocks noGrp="1"/>
          </p:cNvSpPr>
          <p:nvPr>
            <p:ph sz="half" idx="1"/>
          </p:nvPr>
        </p:nvSpPr>
        <p:spPr>
          <a:xfrm>
            <a:off x="148910" y="1447800"/>
            <a:ext cx="5826101" cy="4419600"/>
          </a:xfrm>
        </p:spPr>
        <p:txBody>
          <a:bodyPr/>
          <a:lstStyle/>
          <a:p>
            <a:r>
              <a:rPr lang="en-US" sz="2000" kern="1200" dirty="0"/>
              <a:t>TOET—external evaluation to score fidelity of implementation (Freeman, Watts, O’Nell, &amp; Amado, 2017)</a:t>
            </a:r>
          </a:p>
          <a:p>
            <a:pPr marL="0" indent="0">
              <a:buNone/>
            </a:pPr>
            <a:endParaRPr lang="en-US" sz="2000" dirty="0"/>
          </a:p>
          <a:p>
            <a:r>
              <a:rPr lang="en-US" sz="2000" kern="1200" dirty="0"/>
              <a:t>Developed translating similar tools, are psychometrically evaluated within PBIS in educational settings (Horner, Todd, Lewis-Palmer, Irvin, Sugai, &amp; Boland, 2004; McIntosh et al., 2016) </a:t>
            </a:r>
          </a:p>
          <a:p>
            <a:pPr lvl="1"/>
            <a:endParaRPr lang="en-US" sz="2000" kern="1200" dirty="0"/>
          </a:p>
        </p:txBody>
      </p:sp>
      <p:pic>
        <p:nvPicPr>
          <p:cNvPr id="6" name="Content Placeholder 5" descr="Screenshot of a portion of the tiered onsite evaluation tool (TOET). Section C, titled universal positive behavior support, is shown. A breakdown of organizational alignment, policy alignment, positive social interactions, and positive feedback and acknowledgment are shown."/>
          <p:cNvPicPr>
            <a:picLocks noGrp="1" noChangeAspect="1"/>
          </p:cNvPicPr>
          <p:nvPr>
            <p:ph sz="half" idx="2"/>
          </p:nvPr>
        </p:nvPicPr>
        <p:blipFill rotWithShape="1">
          <a:blip r:embed="rId3"/>
          <a:srcRect l="26191" t="9478" r="27381" b="7109"/>
          <a:stretch/>
        </p:blipFill>
        <p:spPr>
          <a:xfrm>
            <a:off x="6040160" y="1207912"/>
            <a:ext cx="5847041" cy="4659489"/>
          </a:xfrm>
          <a:prstGeom prst="rect">
            <a:avLst/>
          </a:prstGeom>
        </p:spPr>
      </p:pic>
    </p:spTree>
    <p:extLst>
      <p:ext uri="{BB962C8B-B14F-4D97-AF65-F5344CB8AC3E}">
        <p14:creationId xmlns:p14="http://schemas.microsoft.com/office/powerpoint/2010/main" val="357248073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2CD70-5F26-0C24-AB0F-9AFE05211660}"/>
              </a:ext>
            </a:extLst>
          </p:cNvPr>
          <p:cNvSpPr>
            <a:spLocks noGrp="1"/>
          </p:cNvSpPr>
          <p:nvPr>
            <p:ph type="title"/>
          </p:nvPr>
        </p:nvSpPr>
        <p:spPr/>
        <p:txBody>
          <a:bodyPr/>
          <a:lstStyle/>
          <a:p>
            <a:r>
              <a:rPr lang="en-US" altLang="en-US" dirty="0"/>
              <a:t>When asked about PBS…</a:t>
            </a:r>
            <a:endParaRPr lang="en-US" dirty="0"/>
          </a:p>
        </p:txBody>
      </p:sp>
      <p:sp>
        <p:nvSpPr>
          <p:cNvPr id="3" name="Text Placeholder 2">
            <a:extLst>
              <a:ext uri="{FF2B5EF4-FFF2-40B4-BE49-F238E27FC236}">
                <a16:creationId xmlns:a16="http://schemas.microsoft.com/office/drawing/2014/main" id="{ECABAF59-5675-EF51-46B8-48B32AF8244B}"/>
              </a:ext>
            </a:extLst>
          </p:cNvPr>
          <p:cNvSpPr>
            <a:spLocks noGrp="1"/>
          </p:cNvSpPr>
          <p:nvPr>
            <p:ph type="body" idx="1"/>
          </p:nvPr>
        </p:nvSpPr>
        <p:spPr/>
        <p:txBody>
          <a:bodyPr/>
          <a:lstStyle/>
          <a:p>
            <a:pPr algn="ctr" eaLnBrk="1" hangingPunct="1">
              <a:buFont typeface="Monotype Sorts" pitchFamily="2" charset="2"/>
              <a:buNone/>
            </a:pPr>
            <a:r>
              <a:rPr lang="en-US" altLang="en-US" sz="3600" dirty="0"/>
              <a:t> Jack says, </a:t>
            </a:r>
          </a:p>
          <a:p>
            <a:pPr algn="ctr" eaLnBrk="1" hangingPunct="1">
              <a:buFont typeface="Monotype Sorts" pitchFamily="2" charset="2"/>
              <a:buNone/>
            </a:pPr>
            <a:r>
              <a:rPr lang="ja-JP" altLang="en-US" sz="3600"/>
              <a:t>“</a:t>
            </a:r>
            <a:r>
              <a:rPr lang="en-US" altLang="ja-JP" sz="3600" dirty="0"/>
              <a:t>It</a:t>
            </a:r>
            <a:r>
              <a:rPr lang="ja-JP" altLang="en-US" sz="3600"/>
              <a:t>’</a:t>
            </a:r>
            <a:r>
              <a:rPr lang="en-US" altLang="ja-JP" sz="3600" dirty="0"/>
              <a:t>s copasetic.</a:t>
            </a:r>
            <a:r>
              <a:rPr lang="ja-JP" altLang="en-US" sz="3600"/>
              <a:t>”</a:t>
            </a:r>
            <a:endParaRPr lang="en-US" altLang="en-US" sz="3600" dirty="0"/>
          </a:p>
        </p:txBody>
      </p:sp>
    </p:spTree>
    <p:extLst>
      <p:ext uri="{BB962C8B-B14F-4D97-AF65-F5344CB8AC3E}">
        <p14:creationId xmlns:p14="http://schemas.microsoft.com/office/powerpoint/2010/main" val="3404286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250DA-4F1D-181E-C676-FD6F02E8574E}"/>
              </a:ext>
            </a:extLst>
          </p:cNvPr>
          <p:cNvSpPr>
            <a:spLocks noGrp="1"/>
          </p:cNvSpPr>
          <p:nvPr>
            <p:ph type="title"/>
          </p:nvPr>
        </p:nvSpPr>
        <p:spPr/>
        <p:txBody>
          <a:bodyPr/>
          <a:lstStyle/>
          <a:p>
            <a:r>
              <a:rPr lang="en-US" dirty="0"/>
              <a:t>Reflection Discussion</a:t>
            </a:r>
          </a:p>
        </p:txBody>
      </p:sp>
      <p:sp>
        <p:nvSpPr>
          <p:cNvPr id="3" name="Text Placeholder 2">
            <a:extLst>
              <a:ext uri="{FF2B5EF4-FFF2-40B4-BE49-F238E27FC236}">
                <a16:creationId xmlns:a16="http://schemas.microsoft.com/office/drawing/2014/main" id="{2F174577-67F5-3520-8EDF-D5242A3C2B3D}"/>
              </a:ext>
            </a:extLst>
          </p:cNvPr>
          <p:cNvSpPr>
            <a:spLocks noGrp="1"/>
          </p:cNvSpPr>
          <p:nvPr>
            <p:ph type="body" idx="1"/>
          </p:nvPr>
        </p:nvSpPr>
        <p:spPr/>
        <p:txBody>
          <a:bodyPr/>
          <a:lstStyle/>
          <a:p>
            <a:pPr eaLnBrk="1" hangingPunct="1">
              <a:lnSpc>
                <a:spcPct val="80000"/>
              </a:lnSpc>
              <a:buClr>
                <a:schemeClr val="tx1"/>
              </a:buClr>
              <a:buFontTx/>
              <a:buChar char="•"/>
            </a:pPr>
            <a:r>
              <a:rPr lang="en-US" altLang="en-US" sz="2700" dirty="0"/>
              <a:t>What questions should the team discuss with Jack at the next meeting to continue PBS planning to expand the PCP across home, school, and community</a:t>
            </a:r>
          </a:p>
          <a:p>
            <a:pPr marL="114300" indent="0" eaLnBrk="1" hangingPunct="1">
              <a:lnSpc>
                <a:spcPct val="80000"/>
              </a:lnSpc>
              <a:buClr>
                <a:schemeClr val="tx1"/>
              </a:buClr>
              <a:buNone/>
            </a:pPr>
            <a:endParaRPr lang="en-US" altLang="en-US" sz="2700" dirty="0"/>
          </a:p>
          <a:p>
            <a:pPr eaLnBrk="1" hangingPunct="1">
              <a:lnSpc>
                <a:spcPct val="80000"/>
              </a:lnSpc>
              <a:buClr>
                <a:schemeClr val="tx1"/>
              </a:buClr>
              <a:buFontTx/>
              <a:buChar char="•"/>
            </a:pPr>
            <a:r>
              <a:rPr lang="en-US" altLang="en-US" sz="2700" dirty="0"/>
              <a:t>What kinds of plans should Jack and his team consider immediately and which activities might help Jack reach his goal (auto-collision repair job)?</a:t>
            </a:r>
          </a:p>
          <a:p>
            <a:pPr marL="114300" indent="0" eaLnBrk="1" hangingPunct="1">
              <a:lnSpc>
                <a:spcPct val="80000"/>
              </a:lnSpc>
              <a:buClr>
                <a:schemeClr val="tx1"/>
              </a:buClr>
              <a:buNone/>
            </a:pPr>
            <a:endParaRPr lang="en-US" altLang="en-US" sz="2700" dirty="0"/>
          </a:p>
          <a:p>
            <a:pPr eaLnBrk="1" hangingPunct="1">
              <a:lnSpc>
                <a:spcPct val="80000"/>
              </a:lnSpc>
              <a:buClr>
                <a:schemeClr val="tx1"/>
              </a:buClr>
              <a:buFontTx/>
              <a:buChar char="•"/>
            </a:pPr>
            <a:r>
              <a:rPr lang="en-US" altLang="en-US" sz="2700" dirty="0"/>
              <a:t>How does this activity reflect an integrated approach to positive support practices at Tier 2/3?</a:t>
            </a:r>
          </a:p>
          <a:p>
            <a:endParaRPr lang="en-US" dirty="0"/>
          </a:p>
        </p:txBody>
      </p:sp>
    </p:spTree>
    <p:extLst>
      <p:ext uri="{BB962C8B-B14F-4D97-AF65-F5344CB8AC3E}">
        <p14:creationId xmlns:p14="http://schemas.microsoft.com/office/powerpoint/2010/main" val="235760805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EC5CF-4229-152C-8366-216883DB3E01}"/>
              </a:ext>
            </a:extLst>
          </p:cNvPr>
          <p:cNvSpPr>
            <a:spLocks noGrp="1"/>
          </p:cNvSpPr>
          <p:nvPr>
            <p:ph type="title"/>
          </p:nvPr>
        </p:nvSpPr>
        <p:spPr/>
        <p:txBody>
          <a:bodyPr/>
          <a:lstStyle/>
          <a:p>
            <a:pPr>
              <a:defRPr/>
            </a:pPr>
            <a:r>
              <a:rPr lang="en-US" dirty="0">
                <a:ea typeface="+mj-ea"/>
              </a:rPr>
              <a:t>Discussion</a:t>
            </a:r>
          </a:p>
        </p:txBody>
      </p:sp>
      <p:sp>
        <p:nvSpPr>
          <p:cNvPr id="3" name="Content Placeholder 2">
            <a:extLst>
              <a:ext uri="{FF2B5EF4-FFF2-40B4-BE49-F238E27FC236}">
                <a16:creationId xmlns:a16="http://schemas.microsoft.com/office/drawing/2014/main" id="{6226D94B-7E86-2F0A-58C6-AFD70E885F1D}"/>
              </a:ext>
            </a:extLst>
          </p:cNvPr>
          <p:cNvSpPr>
            <a:spLocks noGrp="1"/>
          </p:cNvSpPr>
          <p:nvPr>
            <p:ph idx="1"/>
          </p:nvPr>
        </p:nvSpPr>
        <p:spPr/>
        <p:txBody>
          <a:bodyPr/>
          <a:lstStyle/>
          <a:p>
            <a:r>
              <a:rPr lang="en-US" altLang="en-US" dirty="0"/>
              <a:t>What interagency strategies should be discussed by the team?</a:t>
            </a:r>
          </a:p>
          <a:p>
            <a:endParaRPr lang="en-US" altLang="en-US" dirty="0"/>
          </a:p>
          <a:p>
            <a:r>
              <a:rPr lang="en-US" altLang="en-US" dirty="0"/>
              <a:t>What would you do differently?</a:t>
            </a:r>
          </a:p>
          <a:p>
            <a:endParaRPr lang="en-US" altLang="en-US"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2C036F-EEB4-F453-0133-A717B128F754}"/>
              </a:ext>
            </a:extLst>
          </p:cNvPr>
          <p:cNvSpPr>
            <a:spLocks noGrp="1"/>
          </p:cNvSpPr>
          <p:nvPr>
            <p:ph type="title"/>
          </p:nvPr>
        </p:nvSpPr>
        <p:spPr/>
        <p:txBody>
          <a:bodyPr/>
          <a:lstStyle/>
          <a:p>
            <a:r>
              <a:rPr lang="en-US" dirty="0"/>
              <a:t>Questions for today?</a:t>
            </a:r>
          </a:p>
        </p:txBody>
      </p:sp>
      <p:sp>
        <p:nvSpPr>
          <p:cNvPr id="6" name="Content Placeholder 5">
            <a:extLst>
              <a:ext uri="{FF2B5EF4-FFF2-40B4-BE49-F238E27FC236}">
                <a16:creationId xmlns:a16="http://schemas.microsoft.com/office/drawing/2014/main" id="{D3288BCE-AA31-CB37-35B4-6A997A129AE5}"/>
              </a:ext>
            </a:extLst>
          </p:cNvPr>
          <p:cNvSpPr>
            <a:spLocks noGrp="1"/>
          </p:cNvSpPr>
          <p:nvPr>
            <p:ph sz="quarter" idx="13"/>
          </p:nvPr>
        </p:nvSpPr>
        <p:spPr/>
        <p:txBody>
          <a:bodyPr/>
          <a:lstStyle/>
          <a:p>
            <a:r>
              <a:rPr lang="en-US" dirty="0"/>
              <a:t>What are your next steps?</a:t>
            </a:r>
          </a:p>
          <a:p>
            <a:pPr marL="76200" indent="0">
              <a:buNone/>
            </a:pPr>
            <a:endParaRPr lang="en-US" dirty="0"/>
          </a:p>
          <a:p>
            <a:r>
              <a:rPr lang="en-US" dirty="0"/>
              <a:t>What are you bringing back to your team?</a:t>
            </a:r>
          </a:p>
          <a:p>
            <a:pPr marL="76200" indent="0">
              <a:buNone/>
            </a:pPr>
            <a:endParaRPr lang="en-US" dirty="0"/>
          </a:p>
          <a:p>
            <a:r>
              <a:rPr lang="en-US" dirty="0"/>
              <a:t>What do you want to try before next month?</a:t>
            </a:r>
          </a:p>
          <a:p>
            <a:endParaRPr lang="en-US" dirty="0"/>
          </a:p>
          <a:p>
            <a:r>
              <a:rPr lang="en-US" dirty="0"/>
              <a:t>Questions for us?</a:t>
            </a:r>
          </a:p>
        </p:txBody>
      </p:sp>
    </p:spTree>
    <p:extLst>
      <p:ext uri="{BB962C8B-B14F-4D97-AF65-F5344CB8AC3E}">
        <p14:creationId xmlns:p14="http://schemas.microsoft.com/office/powerpoint/2010/main" val="197849666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2C036F-EEB4-F453-0133-A717B128F754}"/>
              </a:ext>
            </a:extLst>
          </p:cNvPr>
          <p:cNvSpPr>
            <a:spLocks noGrp="1"/>
          </p:cNvSpPr>
          <p:nvPr>
            <p:ph type="title"/>
          </p:nvPr>
        </p:nvSpPr>
        <p:spPr/>
        <p:txBody>
          <a:bodyPr/>
          <a:lstStyle/>
          <a:p>
            <a:r>
              <a:rPr lang="en-US" dirty="0"/>
              <a:t>Like-Learn-Change</a:t>
            </a:r>
          </a:p>
        </p:txBody>
      </p:sp>
      <p:sp>
        <p:nvSpPr>
          <p:cNvPr id="6" name="Content Placeholder 5">
            <a:extLst>
              <a:ext uri="{FF2B5EF4-FFF2-40B4-BE49-F238E27FC236}">
                <a16:creationId xmlns:a16="http://schemas.microsoft.com/office/drawing/2014/main" id="{D3288BCE-AA31-CB37-35B4-6A997A129AE5}"/>
              </a:ext>
            </a:extLst>
          </p:cNvPr>
          <p:cNvSpPr>
            <a:spLocks noGrp="1"/>
          </p:cNvSpPr>
          <p:nvPr>
            <p:ph sz="quarter" idx="13"/>
          </p:nvPr>
        </p:nvSpPr>
        <p:spPr/>
        <p:txBody>
          <a:bodyPr/>
          <a:lstStyle/>
          <a:p>
            <a:r>
              <a:rPr lang="en-US" dirty="0"/>
              <a:t>What is something you liked today?</a:t>
            </a:r>
          </a:p>
          <a:p>
            <a:pPr marL="76200" indent="0">
              <a:buNone/>
            </a:pPr>
            <a:endParaRPr lang="en-US" dirty="0"/>
          </a:p>
          <a:p>
            <a:r>
              <a:rPr lang="en-US" dirty="0"/>
              <a:t>What is something you learned today?</a:t>
            </a:r>
          </a:p>
          <a:p>
            <a:pPr marL="76200" indent="0">
              <a:buNone/>
            </a:pPr>
            <a:endParaRPr lang="en-US" dirty="0"/>
          </a:p>
          <a:p>
            <a:r>
              <a:rPr lang="en-US" dirty="0"/>
              <a:t>What is something that you would like us to change in the future?</a:t>
            </a:r>
          </a:p>
        </p:txBody>
      </p:sp>
    </p:spTree>
    <p:extLst>
      <p:ext uri="{BB962C8B-B14F-4D97-AF65-F5344CB8AC3E}">
        <p14:creationId xmlns:p14="http://schemas.microsoft.com/office/powerpoint/2010/main" val="366938414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sp>
        <p:nvSpPr>
          <p:cNvPr id="2" name="Title 1">
            <a:extLst>
              <a:ext uri="{FF2B5EF4-FFF2-40B4-BE49-F238E27FC236}">
                <a16:creationId xmlns:a16="http://schemas.microsoft.com/office/drawing/2014/main" id="{26067A90-D4EF-3D26-0395-DC82033AAAD3}"/>
              </a:ext>
            </a:extLst>
          </p:cNvPr>
          <p:cNvSpPr>
            <a:spLocks noGrp="1"/>
          </p:cNvSpPr>
          <p:nvPr>
            <p:ph type="title" idx="4294967295"/>
          </p:nvPr>
        </p:nvSpPr>
        <p:spPr>
          <a:xfrm>
            <a:off x="914400" y="-1143000"/>
            <a:ext cx="10363200" cy="1143000"/>
          </a:xfrm>
        </p:spPr>
        <p:txBody>
          <a:bodyPr spcFirstLastPara="1" wrap="square" lIns="68575" tIns="34275" rIns="68575" bIns="34275" anchor="b" anchorCtr="0">
            <a:noAutofit/>
          </a:bodyPr>
          <a:lstStyle/>
          <a:p>
            <a:r>
              <a:rPr lang="en-US" dirty="0"/>
              <a:t>University of Minnesota Information</a:t>
            </a:r>
          </a:p>
        </p:txBody>
      </p:sp>
      <p:pic>
        <p:nvPicPr>
          <p:cNvPr id="4" name="Picture 3">
            <a:extLst>
              <a:ext uri="{FF2B5EF4-FFF2-40B4-BE49-F238E27FC236}">
                <a16:creationId xmlns:a16="http://schemas.microsoft.com/office/drawing/2014/main" id="{16A04D87-BAB9-0758-B1D7-CC45ED750F8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06007" y="0"/>
            <a:ext cx="10388600" cy="68580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VP-regents-PowerPoint-HD-3">
  <a:themeElements>
    <a:clrScheme name="Custom 1">
      <a:dk1>
        <a:srgbClr val="000000"/>
      </a:dk1>
      <a:lt1>
        <a:srgbClr val="FFFFFF"/>
      </a:lt1>
      <a:dk2>
        <a:srgbClr val="1F497D"/>
      </a:dk2>
      <a:lt2>
        <a:srgbClr val="D7D9D7"/>
      </a:lt2>
      <a:accent1>
        <a:srgbClr val="7A0019"/>
      </a:accent1>
      <a:accent2>
        <a:srgbClr val="FFCC33"/>
      </a:accent2>
      <a:accent3>
        <a:srgbClr val="C82936"/>
      </a:accent3>
      <a:accent4>
        <a:srgbClr val="003D4C"/>
      </a:accent4>
      <a:accent5>
        <a:srgbClr val="79C9C7"/>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SVP-regents-PowerPoint-HD-3">
  <a:themeElements>
    <a:clrScheme name="Custom 1">
      <a:dk1>
        <a:srgbClr val="000000"/>
      </a:dk1>
      <a:lt1>
        <a:srgbClr val="FFFFFF"/>
      </a:lt1>
      <a:dk2>
        <a:srgbClr val="1F497D"/>
      </a:dk2>
      <a:lt2>
        <a:srgbClr val="D7D9D7"/>
      </a:lt2>
      <a:accent1>
        <a:srgbClr val="7A0019"/>
      </a:accent1>
      <a:accent2>
        <a:srgbClr val="FFCC33"/>
      </a:accent2>
      <a:accent3>
        <a:srgbClr val="C82936"/>
      </a:accent3>
      <a:accent4>
        <a:srgbClr val="003D4C"/>
      </a:accent4>
      <a:accent5>
        <a:srgbClr val="79C9C7"/>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7716</TotalTime>
  <Words>6133</Words>
  <Application>Microsoft Macintosh PowerPoint</Application>
  <PresentationFormat>Widescreen</PresentationFormat>
  <Paragraphs>785</Paragraphs>
  <Slides>95</Slides>
  <Notes>33</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95</vt:i4>
      </vt:variant>
    </vt:vector>
  </HeadingPairs>
  <TitlesOfParts>
    <vt:vector size="112" baseType="lpstr">
      <vt:lpstr>MS PGothic</vt:lpstr>
      <vt:lpstr>Open Sans</vt:lpstr>
      <vt:lpstr>Webdings</vt:lpstr>
      <vt:lpstr>Palatino Linotype</vt:lpstr>
      <vt:lpstr>Symbol</vt:lpstr>
      <vt:lpstr>Calibri Light</vt:lpstr>
      <vt:lpstr>Comic Sans MS</vt:lpstr>
      <vt:lpstr>Wingdings</vt:lpstr>
      <vt:lpstr>Calibri</vt:lpstr>
      <vt:lpstr>Monotype Sorts</vt:lpstr>
      <vt:lpstr>Times New Roman</vt:lpstr>
      <vt:lpstr>MS PGothic</vt:lpstr>
      <vt:lpstr>Arial</vt:lpstr>
      <vt:lpstr>Tahoma</vt:lpstr>
      <vt:lpstr>Office Theme</vt:lpstr>
      <vt:lpstr>SVP-regents-PowerPoint-HD-3</vt:lpstr>
      <vt:lpstr>1_SVP-regents-PowerPoint-HD-3</vt:lpstr>
      <vt:lpstr>PBSIntensive Training Series</vt:lpstr>
      <vt:lpstr>Agenda for Today</vt:lpstr>
      <vt:lpstr>Overview of PBS Intensive Training Series</vt:lpstr>
      <vt:lpstr>Mnpsp.org   A hub for updated training materials and resources </vt:lpstr>
      <vt:lpstr>Support Across the Continuum of Needs within an Organization</vt:lpstr>
      <vt:lpstr>Implementing PBS-PCP in provider organizations</vt:lpstr>
      <vt:lpstr>Positive Behavior Support Provides a Framework for Prevention</vt:lpstr>
      <vt:lpstr>Core tenants of PBS</vt:lpstr>
      <vt:lpstr>Tiered Onsite Evaluation Tool (TOET) Development</vt:lpstr>
      <vt:lpstr>Activities that PBS Facilitators may Support </vt:lpstr>
      <vt:lpstr>Tiered support in your organization </vt:lpstr>
      <vt:lpstr>PBS Subscale Activity</vt:lpstr>
      <vt:lpstr>Subscale: Universal Positive Behavior Support (3)</vt:lpstr>
      <vt:lpstr>Subscale: Universal Positive Behavior Support (3) Continued</vt:lpstr>
      <vt:lpstr>Subscale: Monitoring Plans and Organization-wide Data for Decision Making (5)</vt:lpstr>
      <vt:lpstr>Subscale: Monitoring Plans and Organization-wide Data for Decision Making (5) Continued</vt:lpstr>
      <vt:lpstr>Review on your own or as a team</vt:lpstr>
      <vt:lpstr>Storing Evidence From Organizations Used in a TOET</vt:lpstr>
      <vt:lpstr>Matrix Update Activity</vt:lpstr>
      <vt:lpstr>Activity 2: Matrix Update</vt:lpstr>
      <vt:lpstr>The Matrix:  A Tool for Developing a Positive Social Environment at Your Organization through Shared Values and Behavior Goals</vt:lpstr>
      <vt:lpstr>”The Matrix” – A tool for building positive social interactions.</vt:lpstr>
      <vt:lpstr>Matrix Development</vt:lpstr>
      <vt:lpstr>Example Matrix Grid</vt:lpstr>
      <vt:lpstr>Implementation Example of Organization- wide Person- Centered Practices: Values Visual</vt:lpstr>
      <vt:lpstr>Tier 2 and 3: Person Centered Values and Quality of Life</vt:lpstr>
      <vt:lpstr>Tier 2 Level</vt:lpstr>
      <vt:lpstr>Tier 3 Level</vt:lpstr>
      <vt:lpstr>Important Person Centered Elements to Consider Across Tiers: Including Tier 2 and 3</vt:lpstr>
      <vt:lpstr>Quality of Life Domains (QOL) Matter at Tier 1: And need to also be re-examined at Tier 2 &amp; 3</vt:lpstr>
      <vt:lpstr>The Basic Approach</vt:lpstr>
      <vt:lpstr>A Core  Concept</vt:lpstr>
      <vt:lpstr>Important TO</vt:lpstr>
      <vt:lpstr>Important FOR </vt:lpstr>
      <vt:lpstr>Person Centered Planning: A Tool for Creating Context</vt:lpstr>
      <vt:lpstr>Types of Person-Centered Planning</vt:lpstr>
      <vt:lpstr>Integrating Positive Supports Activity #1</vt:lpstr>
      <vt:lpstr>Activity</vt:lpstr>
      <vt:lpstr>Routine: Morning Waking Up</vt:lpstr>
      <vt:lpstr>History</vt:lpstr>
      <vt:lpstr>Hopes and Fears</vt:lpstr>
      <vt:lpstr>Important Places</vt:lpstr>
      <vt:lpstr>Important People</vt:lpstr>
      <vt:lpstr>Health</vt:lpstr>
      <vt:lpstr>Hobbies and Interests</vt:lpstr>
      <vt:lpstr>What Works? What Doesn’t Work?</vt:lpstr>
      <vt:lpstr>Social Strengths</vt:lpstr>
      <vt:lpstr>Barriers and Opportunities</vt:lpstr>
      <vt:lpstr>Important To and Important For</vt:lpstr>
      <vt:lpstr>Getting to PBS Tier 2 and 3: A Functional Approach</vt:lpstr>
      <vt:lpstr>Functional Approach</vt:lpstr>
      <vt:lpstr>A Functional Approach: A Comprehensive Process </vt:lpstr>
      <vt:lpstr>Reinforcement</vt:lpstr>
      <vt:lpstr>Positive Reinforcement</vt:lpstr>
      <vt:lpstr>Negative Reinforcement</vt:lpstr>
      <vt:lpstr>Punishment</vt:lpstr>
      <vt:lpstr>2 Basic Functions</vt:lpstr>
      <vt:lpstr>Only 2 Basic Functions (slide 1 of 4)</vt:lpstr>
      <vt:lpstr>Only 2 Basic Functions (slide 2 of 4)</vt:lpstr>
      <vt:lpstr>Only 2 Basic Functions (slide 3 of 4)</vt:lpstr>
      <vt:lpstr>Only 2 Basic Functions (slide 4 of 4)</vt:lpstr>
      <vt:lpstr>Socially Motivated and Non-Socially Motivated</vt:lpstr>
      <vt:lpstr>Attention, Tangibles, and Sensory</vt:lpstr>
      <vt:lpstr>Behavior Pathway</vt:lpstr>
      <vt:lpstr>Integrating Positive Supports Activity #2</vt:lpstr>
      <vt:lpstr>Jack’s Story</vt:lpstr>
      <vt:lpstr>Participants</vt:lpstr>
      <vt:lpstr>Jack’s History</vt:lpstr>
      <vt:lpstr>Dreams</vt:lpstr>
      <vt:lpstr>Preferred Lifestyle</vt:lpstr>
      <vt:lpstr>VIP’s</vt:lpstr>
      <vt:lpstr>Things you Like to do</vt:lpstr>
      <vt:lpstr>Strengths</vt:lpstr>
      <vt:lpstr>Weaknesses</vt:lpstr>
      <vt:lpstr>What Works and What Doesn’t for Jack</vt:lpstr>
      <vt:lpstr>Jack’s Hopes and Fears</vt:lpstr>
      <vt:lpstr>Priorities</vt:lpstr>
      <vt:lpstr>Goal</vt:lpstr>
      <vt:lpstr>How I Will Meet My Goal</vt:lpstr>
      <vt:lpstr>Functional Behavior Assessment</vt:lpstr>
      <vt:lpstr>Referrals by Problem Behavior</vt:lpstr>
      <vt:lpstr>Based on Functional Assessment</vt:lpstr>
      <vt:lpstr>Jack’s Brainstorming</vt:lpstr>
      <vt:lpstr>Jack’s Brainstorming Continued</vt:lpstr>
      <vt:lpstr>Jack’s Office Discipline Referrals per Week</vt:lpstr>
      <vt:lpstr>Jack’s Office Discipline Referrals per Month Continued</vt:lpstr>
      <vt:lpstr>Daily Point Sheet</vt:lpstr>
      <vt:lpstr>Daily Point Sheet Filled Out</vt:lpstr>
      <vt:lpstr>Jack’s Average Point Rating</vt:lpstr>
      <vt:lpstr>When asked about PBS…</vt:lpstr>
      <vt:lpstr>Reflection Discussion</vt:lpstr>
      <vt:lpstr>Discussion</vt:lpstr>
      <vt:lpstr>Questions for today?</vt:lpstr>
      <vt:lpstr>Like-Learn-Change</vt:lpstr>
      <vt:lpstr>University of Minnesota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TeleOutreach Core </dc:title>
  <dc:creator>Hicks, Kimberly</dc:creator>
  <cp:lastModifiedBy>Amanda W Ryan</cp:lastModifiedBy>
  <cp:revision>626</cp:revision>
  <dcterms:created xsi:type="dcterms:W3CDTF">2020-03-04T17:12:46Z</dcterms:created>
  <dcterms:modified xsi:type="dcterms:W3CDTF">2024-01-23T17:35:17Z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 version">
    <vt:lpwstr>1.3</vt:lpwstr>
  </property>
  <property fmtid="{D5CDD505-2E9C-101B-9397-08002B2CF9AE}" pid="3" name="ContentTypeId">
    <vt:lpwstr>0x010100578E30257CD18A439D73E5CCB7DD6E51</vt:lpwstr>
  </property>
</Properties>
</file>