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1.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8" r:id="rId1"/>
  </p:sldMasterIdLst>
  <p:notesMasterIdLst>
    <p:notesMasterId r:id="rId96"/>
  </p:notesMasterIdLst>
  <p:handoutMasterIdLst>
    <p:handoutMasterId r:id="rId97"/>
  </p:handoutMasterIdLst>
  <p:sldIdLst>
    <p:sldId id="985" r:id="rId2"/>
    <p:sldId id="939" r:id="rId3"/>
    <p:sldId id="1451" r:id="rId4"/>
    <p:sldId id="941" r:id="rId5"/>
    <p:sldId id="1458" r:id="rId6"/>
    <p:sldId id="964" r:id="rId7"/>
    <p:sldId id="1339" r:id="rId8"/>
    <p:sldId id="1307" r:id="rId9"/>
    <p:sldId id="1466" r:id="rId10"/>
    <p:sldId id="1469" r:id="rId11"/>
    <p:sldId id="1467" r:id="rId12"/>
    <p:sldId id="1290" r:id="rId13"/>
    <p:sldId id="1465" r:id="rId14"/>
    <p:sldId id="1376" r:id="rId15"/>
    <p:sldId id="1319" r:id="rId16"/>
    <p:sldId id="944" r:id="rId17"/>
    <p:sldId id="1445" r:id="rId18"/>
    <p:sldId id="1323" r:id="rId19"/>
    <p:sldId id="1324" r:id="rId20"/>
    <p:sldId id="1454" r:id="rId21"/>
    <p:sldId id="378" r:id="rId22"/>
    <p:sldId id="1297" r:id="rId23"/>
    <p:sldId id="945" r:id="rId24"/>
    <p:sldId id="1326" r:id="rId25"/>
    <p:sldId id="1358" r:id="rId26"/>
    <p:sldId id="1332" r:id="rId27"/>
    <p:sldId id="1392" r:id="rId28"/>
    <p:sldId id="1382" r:id="rId29"/>
    <p:sldId id="1455" r:id="rId30"/>
    <p:sldId id="1462" r:id="rId31"/>
    <p:sldId id="1364" r:id="rId32"/>
    <p:sldId id="1359" r:id="rId33"/>
    <p:sldId id="1452" r:id="rId34"/>
    <p:sldId id="1329" r:id="rId35"/>
    <p:sldId id="1436" r:id="rId36"/>
    <p:sldId id="1453" r:id="rId37"/>
    <p:sldId id="1296" r:id="rId38"/>
    <p:sldId id="1472" r:id="rId39"/>
    <p:sldId id="1459" r:id="rId40"/>
    <p:sldId id="527" r:id="rId41"/>
    <p:sldId id="1342" r:id="rId42"/>
    <p:sldId id="1440" r:id="rId43"/>
    <p:sldId id="1315" r:id="rId44"/>
    <p:sldId id="1456" r:id="rId45"/>
    <p:sldId id="1338" r:id="rId46"/>
    <p:sldId id="1470" r:id="rId47"/>
    <p:sldId id="1477" r:id="rId48"/>
    <p:sldId id="1374" r:id="rId49"/>
    <p:sldId id="1476" r:id="rId50"/>
    <p:sldId id="331" r:id="rId51"/>
    <p:sldId id="1471" r:id="rId52"/>
    <p:sldId id="882" r:id="rId53"/>
    <p:sldId id="1381" r:id="rId54"/>
    <p:sldId id="879" r:id="rId55"/>
    <p:sldId id="1024" r:id="rId56"/>
    <p:sldId id="1444" r:id="rId57"/>
    <p:sldId id="1300" r:id="rId58"/>
    <p:sldId id="1438" r:id="rId59"/>
    <p:sldId id="1439" r:id="rId60"/>
    <p:sldId id="1351" r:id="rId61"/>
    <p:sldId id="1330" r:id="rId62"/>
    <p:sldId id="1334" r:id="rId63"/>
    <p:sldId id="1460" r:id="rId64"/>
    <p:sldId id="1299" r:id="rId65"/>
    <p:sldId id="1457" r:id="rId66"/>
    <p:sldId id="1131" r:id="rId67"/>
    <p:sldId id="1353" r:id="rId68"/>
    <p:sldId id="1461" r:id="rId69"/>
    <p:sldId id="1448" r:id="rId70"/>
    <p:sldId id="1153" r:id="rId71"/>
    <p:sldId id="1478" r:id="rId72"/>
    <p:sldId id="1355" r:id="rId73"/>
    <p:sldId id="1437" r:id="rId74"/>
    <p:sldId id="420" r:id="rId75"/>
    <p:sldId id="531" r:id="rId76"/>
    <p:sldId id="1335" r:id="rId77"/>
    <p:sldId id="1356" r:id="rId78"/>
    <p:sldId id="1474" r:id="rId79"/>
    <p:sldId id="1473" r:id="rId80"/>
    <p:sldId id="1475" r:id="rId81"/>
    <p:sldId id="1449" r:id="rId82"/>
    <p:sldId id="1450" r:id="rId83"/>
    <p:sldId id="1327" r:id="rId84"/>
    <p:sldId id="411" r:id="rId85"/>
    <p:sldId id="1362" r:id="rId86"/>
    <p:sldId id="1320" r:id="rId87"/>
    <p:sldId id="1333" r:id="rId88"/>
    <p:sldId id="1347" r:id="rId89"/>
    <p:sldId id="1348" r:id="rId90"/>
    <p:sldId id="1349" r:id="rId91"/>
    <p:sldId id="1464" r:id="rId92"/>
    <p:sldId id="1280" r:id="rId93"/>
    <p:sldId id="1463" r:id="rId94"/>
    <p:sldId id="1479" r:id="rId95"/>
  </p:sldIdLst>
  <p:sldSz cx="9144000" cy="6858000" type="screen4x3"/>
  <p:notesSz cx="7315200" cy="9601200"/>
  <p:defaultTextStyle>
    <a:defPPr>
      <a:defRPr lang="en-US"/>
    </a:defPPr>
    <a:lvl1pPr algn="l" rtl="0" fontAlgn="base">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en Moskowitz" initials="LM" lastIdx="2" clrIdx="0">
    <p:extLst>
      <p:ext uri="{19B8F6BF-5375-455C-9EA6-DF929625EA0E}">
        <p15:presenceInfo xmlns:p15="http://schemas.microsoft.com/office/powerpoint/2012/main" userId="S::moskowil@stjohns.edu::132d3db5-65f4-412a-b7a5-9f25d67bfb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F00"/>
    <a:srgbClr val="000000"/>
    <a:srgbClr val="FF9300"/>
    <a:srgbClr val="FFFC00"/>
    <a:srgbClr val="0432FF"/>
    <a:srgbClr val="0096FF"/>
    <a:srgbClr val="9437FF"/>
    <a:srgbClr val="945200"/>
    <a:srgbClr val="FF40FF"/>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2"/>
    <p:restoredTop sz="94499" autoAdjust="0"/>
  </p:normalViewPr>
  <p:slideViewPr>
    <p:cSldViewPr>
      <p:cViewPr varScale="1">
        <p:scale>
          <a:sx n="151" d="100"/>
          <a:sy n="151" d="100"/>
        </p:scale>
        <p:origin x="2056" y="192"/>
      </p:cViewPr>
      <p:guideLst>
        <p:guide orient="horz" pos="2160"/>
        <p:guide pos="2880"/>
      </p:guideLst>
    </p:cSldViewPr>
  </p:slideViewPr>
  <p:outlineViewPr>
    <p:cViewPr>
      <p:scale>
        <a:sx n="33" d="100"/>
        <a:sy n="33" d="100"/>
      </p:scale>
      <p:origin x="0" y="-23490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4" d="100"/>
          <a:sy n="54" d="100"/>
        </p:scale>
        <p:origin x="-246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8-17T01:24:13.212" idx="1">
    <p:pos x="7530" y="3582"/>
    <p:text>Rebecca, I know you said to add the YBOCS &amp; DOCS, but I don't know the research on adults with ASD (I only know the research on kids with ASD). I know you've used the YBOCS and DOCS clinically, but do you know if the YBOCS and DOCS have been used to assess OCD in adults with ASD in research studies? (The YBOCS has been used as a measure of repetitive behavior in research in ASD, but not sure if it's been used to assess OCD.)</p:text>
    <p:extLst>
      <p:ext uri="{C676402C-5697-4E1C-873F-D02D1690AC5C}">
        <p15:threadingInfo xmlns:p15="http://schemas.microsoft.com/office/powerpoint/2012/main" timeZoneBias="240"/>
      </p:ext>
    </p:extLst>
  </p:cm>
  <p:cm authorId="1" dt="2021-08-17T01:26:20.454" idx="2">
    <p:pos x="7530" y="3678"/>
    <p:text>In general, I'm much less familiar with research on adults... the chapters and papers I've written are about kids, not adults.</p:text>
    <p:extLst>
      <p:ext uri="{C676402C-5697-4E1C-873F-D02D1690AC5C}">
        <p15:threadingInfo xmlns:p15="http://schemas.microsoft.com/office/powerpoint/2012/main" timeZoneBias="240">
          <p15:parentCm authorId="1" idx="1"/>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B90E27-127F-4B4C-8CD3-7B34798BF835}" type="doc">
      <dgm:prSet loTypeId="urn:microsoft.com/office/officeart/2005/8/layout/cycle7" loCatId="cycle" qsTypeId="urn:microsoft.com/office/officeart/2005/8/quickstyle/3d3" qsCatId="3D" csTypeId="urn:microsoft.com/office/officeart/2005/8/colors/accent1_2" csCatId="accent1" phldr="1"/>
      <dgm:spPr/>
      <dgm:t>
        <a:bodyPr/>
        <a:lstStyle/>
        <a:p>
          <a:endParaRPr lang="en-US"/>
        </a:p>
      </dgm:t>
    </dgm:pt>
    <dgm:pt modelId="{ABFABF8B-F83F-484C-9105-A352CC6676B6}">
      <dgm:prSet phldrT="[Text]"/>
      <dgm:spPr/>
      <dgm:t>
        <a:bodyPr/>
        <a:lstStyle/>
        <a:p>
          <a:r>
            <a:rPr lang="en-US" b="1" dirty="0"/>
            <a:t>Thoughts</a:t>
          </a:r>
        </a:p>
      </dgm:t>
    </dgm:pt>
    <dgm:pt modelId="{0AA52706-59F0-4BC2-966F-37D340421469}" type="parTrans" cxnId="{B5D3F9A5-6498-41F9-AC96-11E8552FC950}">
      <dgm:prSet/>
      <dgm:spPr/>
      <dgm:t>
        <a:bodyPr/>
        <a:lstStyle/>
        <a:p>
          <a:endParaRPr lang="en-US"/>
        </a:p>
      </dgm:t>
    </dgm:pt>
    <dgm:pt modelId="{D1292278-082E-4ADF-907D-F8151FF80AD6}" type="sibTrans" cxnId="{B5D3F9A5-6498-41F9-AC96-11E8552FC950}">
      <dgm:prSet/>
      <dgm:spPr/>
      <dgm:t>
        <a:bodyPr/>
        <a:lstStyle/>
        <a:p>
          <a:endParaRPr lang="en-US"/>
        </a:p>
      </dgm:t>
    </dgm:pt>
    <dgm:pt modelId="{68BDDB1E-1FA8-40D9-A681-FC7221A51151}">
      <dgm:prSet phldrT="[Text]"/>
      <dgm:spPr/>
      <dgm:t>
        <a:bodyPr/>
        <a:lstStyle/>
        <a:p>
          <a:r>
            <a:rPr lang="en-US" b="1" dirty="0"/>
            <a:t>Physical Feelings</a:t>
          </a:r>
        </a:p>
      </dgm:t>
    </dgm:pt>
    <dgm:pt modelId="{B3A8229A-4F33-4C6A-8C0D-9B1FA9A05D35}" type="parTrans" cxnId="{5CC58C48-7D9C-4CC9-99AD-DA1F4D51D2B1}">
      <dgm:prSet/>
      <dgm:spPr/>
      <dgm:t>
        <a:bodyPr/>
        <a:lstStyle/>
        <a:p>
          <a:endParaRPr lang="en-US"/>
        </a:p>
      </dgm:t>
    </dgm:pt>
    <dgm:pt modelId="{C4E9F1E0-F555-4ABF-BE40-26135F777E0D}" type="sibTrans" cxnId="{5CC58C48-7D9C-4CC9-99AD-DA1F4D51D2B1}">
      <dgm:prSet/>
      <dgm:spPr/>
      <dgm:t>
        <a:bodyPr/>
        <a:lstStyle/>
        <a:p>
          <a:endParaRPr lang="en-US"/>
        </a:p>
      </dgm:t>
    </dgm:pt>
    <dgm:pt modelId="{16EF2097-8C1C-4994-881A-0235CD214424}">
      <dgm:prSet phldrT="[Text]"/>
      <dgm:spPr/>
      <dgm:t>
        <a:bodyPr/>
        <a:lstStyle/>
        <a:p>
          <a:r>
            <a:rPr lang="en-US" b="1" dirty="0"/>
            <a:t>Behaviors</a:t>
          </a:r>
        </a:p>
      </dgm:t>
    </dgm:pt>
    <dgm:pt modelId="{50910394-A10E-42F6-B7AB-62A5732FE7E4}" type="parTrans" cxnId="{FDBF439C-B259-48F4-9474-56942DC6A216}">
      <dgm:prSet/>
      <dgm:spPr/>
      <dgm:t>
        <a:bodyPr/>
        <a:lstStyle/>
        <a:p>
          <a:endParaRPr lang="en-US"/>
        </a:p>
      </dgm:t>
    </dgm:pt>
    <dgm:pt modelId="{169E47A6-AE14-4F27-B5D4-63F5C0269A1A}" type="sibTrans" cxnId="{FDBF439C-B259-48F4-9474-56942DC6A216}">
      <dgm:prSet/>
      <dgm:spPr/>
      <dgm:t>
        <a:bodyPr/>
        <a:lstStyle/>
        <a:p>
          <a:endParaRPr lang="en-US"/>
        </a:p>
      </dgm:t>
    </dgm:pt>
    <dgm:pt modelId="{6C4056D4-C773-465C-A396-0405F104DFF6}" type="pres">
      <dgm:prSet presAssocID="{8CB90E27-127F-4B4C-8CD3-7B34798BF835}" presName="Name0" presStyleCnt="0">
        <dgm:presLayoutVars>
          <dgm:dir/>
          <dgm:resizeHandles val="exact"/>
        </dgm:presLayoutVars>
      </dgm:prSet>
      <dgm:spPr/>
    </dgm:pt>
    <dgm:pt modelId="{9953C52B-ED91-43E9-A4EF-409B824E6AA3}" type="pres">
      <dgm:prSet presAssocID="{ABFABF8B-F83F-484C-9105-A352CC6676B6}" presName="node" presStyleLbl="node1" presStyleIdx="0" presStyleCnt="3">
        <dgm:presLayoutVars>
          <dgm:bulletEnabled val="1"/>
        </dgm:presLayoutVars>
      </dgm:prSet>
      <dgm:spPr/>
    </dgm:pt>
    <dgm:pt modelId="{4F6E3203-73CC-467B-8942-335A181E52AB}" type="pres">
      <dgm:prSet presAssocID="{D1292278-082E-4ADF-907D-F8151FF80AD6}" presName="sibTrans" presStyleLbl="sibTrans2D1" presStyleIdx="0" presStyleCnt="3"/>
      <dgm:spPr/>
    </dgm:pt>
    <dgm:pt modelId="{7B7E56F9-1FCE-4ADE-98AF-52D95C0E3987}" type="pres">
      <dgm:prSet presAssocID="{D1292278-082E-4ADF-907D-F8151FF80AD6}" presName="connectorText" presStyleLbl="sibTrans2D1" presStyleIdx="0" presStyleCnt="3"/>
      <dgm:spPr/>
    </dgm:pt>
    <dgm:pt modelId="{7CC9CDA1-6EF5-434D-9C89-1E3781ED507E}" type="pres">
      <dgm:prSet presAssocID="{68BDDB1E-1FA8-40D9-A681-FC7221A51151}" presName="node" presStyleLbl="node1" presStyleIdx="1" presStyleCnt="3" custRadScaleRad="145689" custRadScaleInc="-16556">
        <dgm:presLayoutVars>
          <dgm:bulletEnabled val="1"/>
        </dgm:presLayoutVars>
      </dgm:prSet>
      <dgm:spPr/>
    </dgm:pt>
    <dgm:pt modelId="{FD95C189-2FF5-4C15-9892-67788749FDF5}" type="pres">
      <dgm:prSet presAssocID="{C4E9F1E0-F555-4ABF-BE40-26135F777E0D}" presName="sibTrans" presStyleLbl="sibTrans2D1" presStyleIdx="1" presStyleCnt="3"/>
      <dgm:spPr/>
    </dgm:pt>
    <dgm:pt modelId="{447C93D9-E404-456F-8134-D702ADDBF5C9}" type="pres">
      <dgm:prSet presAssocID="{C4E9F1E0-F555-4ABF-BE40-26135F777E0D}" presName="connectorText" presStyleLbl="sibTrans2D1" presStyleIdx="1" presStyleCnt="3"/>
      <dgm:spPr/>
    </dgm:pt>
    <dgm:pt modelId="{2D3EEB1B-996A-4BB8-AD38-C735EF189E44}" type="pres">
      <dgm:prSet presAssocID="{16EF2097-8C1C-4994-881A-0235CD214424}" presName="node" presStyleLbl="node1" presStyleIdx="2" presStyleCnt="3" custRadScaleRad="144578" custRadScaleInc="18916">
        <dgm:presLayoutVars>
          <dgm:bulletEnabled val="1"/>
        </dgm:presLayoutVars>
      </dgm:prSet>
      <dgm:spPr/>
    </dgm:pt>
    <dgm:pt modelId="{ADBF4F56-F3AF-47AB-8823-150F13A5A479}" type="pres">
      <dgm:prSet presAssocID="{169E47A6-AE14-4F27-B5D4-63F5C0269A1A}" presName="sibTrans" presStyleLbl="sibTrans2D1" presStyleIdx="2" presStyleCnt="3"/>
      <dgm:spPr/>
    </dgm:pt>
    <dgm:pt modelId="{7CDD5F62-EC31-4A96-B2A3-E3BB337E700A}" type="pres">
      <dgm:prSet presAssocID="{169E47A6-AE14-4F27-B5D4-63F5C0269A1A}" presName="connectorText" presStyleLbl="sibTrans2D1" presStyleIdx="2" presStyleCnt="3"/>
      <dgm:spPr/>
    </dgm:pt>
  </dgm:ptLst>
  <dgm:cxnLst>
    <dgm:cxn modelId="{AF20FB07-3030-4C77-AA45-6EAF9E7F5C37}" type="presOf" srcId="{ABFABF8B-F83F-484C-9105-A352CC6676B6}" destId="{9953C52B-ED91-43E9-A4EF-409B824E6AA3}" srcOrd="0" destOrd="0" presId="urn:microsoft.com/office/officeart/2005/8/layout/cycle7"/>
    <dgm:cxn modelId="{A9A9990E-09ED-42E7-844E-BA9B24DAE854}" type="presOf" srcId="{D1292278-082E-4ADF-907D-F8151FF80AD6}" destId="{7B7E56F9-1FCE-4ADE-98AF-52D95C0E3987}" srcOrd="1" destOrd="0" presId="urn:microsoft.com/office/officeart/2005/8/layout/cycle7"/>
    <dgm:cxn modelId="{A6C73039-3CBA-4A82-9F27-CA9D308637E8}" type="presOf" srcId="{16EF2097-8C1C-4994-881A-0235CD214424}" destId="{2D3EEB1B-996A-4BB8-AD38-C735EF189E44}" srcOrd="0" destOrd="0" presId="urn:microsoft.com/office/officeart/2005/8/layout/cycle7"/>
    <dgm:cxn modelId="{5CC58C48-7D9C-4CC9-99AD-DA1F4D51D2B1}" srcId="{8CB90E27-127F-4B4C-8CD3-7B34798BF835}" destId="{68BDDB1E-1FA8-40D9-A681-FC7221A51151}" srcOrd="1" destOrd="0" parTransId="{B3A8229A-4F33-4C6A-8C0D-9B1FA9A05D35}" sibTransId="{C4E9F1E0-F555-4ABF-BE40-26135F777E0D}"/>
    <dgm:cxn modelId="{4ACA7252-8D3E-4440-BC15-9648A26A966E}" type="presOf" srcId="{C4E9F1E0-F555-4ABF-BE40-26135F777E0D}" destId="{FD95C189-2FF5-4C15-9892-67788749FDF5}" srcOrd="0" destOrd="0" presId="urn:microsoft.com/office/officeart/2005/8/layout/cycle7"/>
    <dgm:cxn modelId="{C4434B5F-BED5-43A1-A5D6-23FB8ECD6DC5}" type="presOf" srcId="{C4E9F1E0-F555-4ABF-BE40-26135F777E0D}" destId="{447C93D9-E404-456F-8134-D702ADDBF5C9}" srcOrd="1" destOrd="0" presId="urn:microsoft.com/office/officeart/2005/8/layout/cycle7"/>
    <dgm:cxn modelId="{DFEB0E65-5561-4780-BAA9-A65C27C40667}" type="presOf" srcId="{8CB90E27-127F-4B4C-8CD3-7B34798BF835}" destId="{6C4056D4-C773-465C-A396-0405F104DFF6}" srcOrd="0" destOrd="0" presId="urn:microsoft.com/office/officeart/2005/8/layout/cycle7"/>
    <dgm:cxn modelId="{81CA1E89-083B-43ED-9B43-5947C65AE1A1}" type="presOf" srcId="{68BDDB1E-1FA8-40D9-A681-FC7221A51151}" destId="{7CC9CDA1-6EF5-434D-9C89-1E3781ED507E}" srcOrd="0" destOrd="0" presId="urn:microsoft.com/office/officeart/2005/8/layout/cycle7"/>
    <dgm:cxn modelId="{7447B78F-E2F0-4309-B372-2F1CB163E070}" type="presOf" srcId="{169E47A6-AE14-4F27-B5D4-63F5C0269A1A}" destId="{7CDD5F62-EC31-4A96-B2A3-E3BB337E700A}" srcOrd="1" destOrd="0" presId="urn:microsoft.com/office/officeart/2005/8/layout/cycle7"/>
    <dgm:cxn modelId="{FDBF439C-B259-48F4-9474-56942DC6A216}" srcId="{8CB90E27-127F-4B4C-8CD3-7B34798BF835}" destId="{16EF2097-8C1C-4994-881A-0235CD214424}" srcOrd="2" destOrd="0" parTransId="{50910394-A10E-42F6-B7AB-62A5732FE7E4}" sibTransId="{169E47A6-AE14-4F27-B5D4-63F5C0269A1A}"/>
    <dgm:cxn modelId="{B5D3F9A5-6498-41F9-AC96-11E8552FC950}" srcId="{8CB90E27-127F-4B4C-8CD3-7B34798BF835}" destId="{ABFABF8B-F83F-484C-9105-A352CC6676B6}" srcOrd="0" destOrd="0" parTransId="{0AA52706-59F0-4BC2-966F-37D340421469}" sibTransId="{D1292278-082E-4ADF-907D-F8151FF80AD6}"/>
    <dgm:cxn modelId="{44719FAB-669F-400E-B0BC-773E16857E48}" type="presOf" srcId="{D1292278-082E-4ADF-907D-F8151FF80AD6}" destId="{4F6E3203-73CC-467B-8942-335A181E52AB}" srcOrd="0" destOrd="0" presId="urn:microsoft.com/office/officeart/2005/8/layout/cycle7"/>
    <dgm:cxn modelId="{FBF025DA-48D2-43AD-BB0E-73200B3D1E38}" type="presOf" srcId="{169E47A6-AE14-4F27-B5D4-63F5C0269A1A}" destId="{ADBF4F56-F3AF-47AB-8823-150F13A5A479}" srcOrd="0" destOrd="0" presId="urn:microsoft.com/office/officeart/2005/8/layout/cycle7"/>
    <dgm:cxn modelId="{F71E89CB-D24F-42F6-9243-C7D657AF8534}" type="presParOf" srcId="{6C4056D4-C773-465C-A396-0405F104DFF6}" destId="{9953C52B-ED91-43E9-A4EF-409B824E6AA3}" srcOrd="0" destOrd="0" presId="urn:microsoft.com/office/officeart/2005/8/layout/cycle7"/>
    <dgm:cxn modelId="{C9AA8F02-0B65-43A2-97F0-0B46EF4E5E7B}" type="presParOf" srcId="{6C4056D4-C773-465C-A396-0405F104DFF6}" destId="{4F6E3203-73CC-467B-8942-335A181E52AB}" srcOrd="1" destOrd="0" presId="urn:microsoft.com/office/officeart/2005/8/layout/cycle7"/>
    <dgm:cxn modelId="{20FD34B6-1236-4F0C-9880-B1C8EED8B92D}" type="presParOf" srcId="{4F6E3203-73CC-467B-8942-335A181E52AB}" destId="{7B7E56F9-1FCE-4ADE-98AF-52D95C0E3987}" srcOrd="0" destOrd="0" presId="urn:microsoft.com/office/officeart/2005/8/layout/cycle7"/>
    <dgm:cxn modelId="{FB836210-746B-4925-886A-B1D33759C951}" type="presParOf" srcId="{6C4056D4-C773-465C-A396-0405F104DFF6}" destId="{7CC9CDA1-6EF5-434D-9C89-1E3781ED507E}" srcOrd="2" destOrd="0" presId="urn:microsoft.com/office/officeart/2005/8/layout/cycle7"/>
    <dgm:cxn modelId="{354256E9-3B83-46E6-9E7B-91C78F0243AD}" type="presParOf" srcId="{6C4056D4-C773-465C-A396-0405F104DFF6}" destId="{FD95C189-2FF5-4C15-9892-67788749FDF5}" srcOrd="3" destOrd="0" presId="urn:microsoft.com/office/officeart/2005/8/layout/cycle7"/>
    <dgm:cxn modelId="{6E2662A4-B854-4665-8AA3-3AEB6DFD4777}" type="presParOf" srcId="{FD95C189-2FF5-4C15-9892-67788749FDF5}" destId="{447C93D9-E404-456F-8134-D702ADDBF5C9}" srcOrd="0" destOrd="0" presId="urn:microsoft.com/office/officeart/2005/8/layout/cycle7"/>
    <dgm:cxn modelId="{837B7163-B91C-4204-A363-AAC3D1600ACF}" type="presParOf" srcId="{6C4056D4-C773-465C-A396-0405F104DFF6}" destId="{2D3EEB1B-996A-4BB8-AD38-C735EF189E44}" srcOrd="4" destOrd="0" presId="urn:microsoft.com/office/officeart/2005/8/layout/cycle7"/>
    <dgm:cxn modelId="{0BFF5203-4DDE-4D76-B7BA-589BCC5D065D}" type="presParOf" srcId="{6C4056D4-C773-465C-A396-0405F104DFF6}" destId="{ADBF4F56-F3AF-47AB-8823-150F13A5A479}" srcOrd="5" destOrd="0" presId="urn:microsoft.com/office/officeart/2005/8/layout/cycle7"/>
    <dgm:cxn modelId="{3C383788-B447-44F7-B0D3-7EF582867F3C}" type="presParOf" srcId="{ADBF4F56-F3AF-47AB-8823-150F13A5A479}" destId="{7CDD5F62-EC31-4A96-B2A3-E3BB337E700A}"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B90E27-127F-4B4C-8CD3-7B34798BF835}" type="doc">
      <dgm:prSet loTypeId="urn:microsoft.com/office/officeart/2005/8/layout/cycle7" loCatId="cycle" qsTypeId="urn:microsoft.com/office/officeart/2005/8/quickstyle/3d3" qsCatId="3D" csTypeId="urn:microsoft.com/office/officeart/2005/8/colors/accent1_2" csCatId="accent1" phldr="1"/>
      <dgm:spPr/>
      <dgm:t>
        <a:bodyPr/>
        <a:lstStyle/>
        <a:p>
          <a:endParaRPr lang="en-US"/>
        </a:p>
      </dgm:t>
    </dgm:pt>
    <dgm:pt modelId="{ABFABF8B-F83F-484C-9105-A352CC6676B6}">
      <dgm:prSet phldrT="[Text]" custT="1"/>
      <dgm:spPr>
        <a:solidFill>
          <a:schemeClr val="accent1">
            <a:lumMod val="75000"/>
          </a:schemeClr>
        </a:solidFill>
      </dgm:spPr>
      <dgm:t>
        <a:bodyPr/>
        <a:lstStyle/>
        <a:p>
          <a:r>
            <a:rPr lang="en-US" sz="2200" b="1" dirty="0">
              <a:solidFill>
                <a:schemeClr val="bg1">
                  <a:lumMod val="85000"/>
                </a:schemeClr>
              </a:solidFill>
            </a:rPr>
            <a:t>Thoughts: </a:t>
          </a:r>
        </a:p>
        <a:p>
          <a:r>
            <a:rPr lang="en-US" sz="2000" b="1" dirty="0"/>
            <a:t>Psychoeducation &amp; Cognitive Restructuring</a:t>
          </a:r>
        </a:p>
      </dgm:t>
    </dgm:pt>
    <dgm:pt modelId="{0AA52706-59F0-4BC2-966F-37D340421469}" type="parTrans" cxnId="{B5D3F9A5-6498-41F9-AC96-11E8552FC950}">
      <dgm:prSet/>
      <dgm:spPr/>
      <dgm:t>
        <a:bodyPr/>
        <a:lstStyle/>
        <a:p>
          <a:endParaRPr lang="en-US"/>
        </a:p>
      </dgm:t>
    </dgm:pt>
    <dgm:pt modelId="{D1292278-082E-4ADF-907D-F8151FF80AD6}" type="sibTrans" cxnId="{B5D3F9A5-6498-41F9-AC96-11E8552FC950}">
      <dgm:prSet/>
      <dgm:spPr/>
      <dgm:t>
        <a:bodyPr/>
        <a:lstStyle/>
        <a:p>
          <a:endParaRPr lang="en-US"/>
        </a:p>
      </dgm:t>
    </dgm:pt>
    <dgm:pt modelId="{68BDDB1E-1FA8-40D9-A681-FC7221A51151}">
      <dgm:prSet phldrT="[Text]" custT="1"/>
      <dgm:spPr>
        <a:solidFill>
          <a:schemeClr val="accent1">
            <a:lumMod val="75000"/>
          </a:schemeClr>
        </a:solidFill>
      </dgm:spPr>
      <dgm:t>
        <a:bodyPr/>
        <a:lstStyle/>
        <a:p>
          <a:r>
            <a:rPr lang="en-US" sz="2200" b="1" dirty="0">
              <a:solidFill>
                <a:schemeClr val="bg1">
                  <a:lumMod val="85000"/>
                </a:schemeClr>
              </a:solidFill>
            </a:rPr>
            <a:t>Feelings:</a:t>
          </a:r>
        </a:p>
        <a:p>
          <a:r>
            <a:rPr lang="en-US" sz="2000" b="1" dirty="0"/>
            <a:t>Relaxation &amp; Distress Tolerance</a:t>
          </a:r>
        </a:p>
      </dgm:t>
    </dgm:pt>
    <dgm:pt modelId="{B3A8229A-4F33-4C6A-8C0D-9B1FA9A05D35}" type="parTrans" cxnId="{5CC58C48-7D9C-4CC9-99AD-DA1F4D51D2B1}">
      <dgm:prSet/>
      <dgm:spPr/>
      <dgm:t>
        <a:bodyPr/>
        <a:lstStyle/>
        <a:p>
          <a:endParaRPr lang="en-US"/>
        </a:p>
      </dgm:t>
    </dgm:pt>
    <dgm:pt modelId="{C4E9F1E0-F555-4ABF-BE40-26135F777E0D}" type="sibTrans" cxnId="{5CC58C48-7D9C-4CC9-99AD-DA1F4D51D2B1}">
      <dgm:prSet/>
      <dgm:spPr/>
      <dgm:t>
        <a:bodyPr/>
        <a:lstStyle/>
        <a:p>
          <a:endParaRPr lang="en-US"/>
        </a:p>
      </dgm:t>
    </dgm:pt>
    <dgm:pt modelId="{16EF2097-8C1C-4994-881A-0235CD214424}">
      <dgm:prSet phldrT="[Text]" custT="1"/>
      <dgm:spPr>
        <a:solidFill>
          <a:schemeClr val="accent1">
            <a:lumMod val="75000"/>
          </a:schemeClr>
        </a:solidFill>
      </dgm:spPr>
      <dgm:t>
        <a:bodyPr/>
        <a:lstStyle/>
        <a:p>
          <a:r>
            <a:rPr lang="en-US" sz="2200" b="1" dirty="0">
              <a:solidFill>
                <a:schemeClr val="bg1">
                  <a:lumMod val="85000"/>
                </a:schemeClr>
              </a:solidFill>
            </a:rPr>
            <a:t>Behaviors:</a:t>
          </a:r>
        </a:p>
        <a:p>
          <a:r>
            <a:rPr lang="en-US" sz="2000" b="1" dirty="0"/>
            <a:t>Gradual Exposure &amp; Positive Reinforcement</a:t>
          </a:r>
        </a:p>
      </dgm:t>
    </dgm:pt>
    <dgm:pt modelId="{50910394-A10E-42F6-B7AB-62A5732FE7E4}" type="parTrans" cxnId="{FDBF439C-B259-48F4-9474-56942DC6A216}">
      <dgm:prSet/>
      <dgm:spPr/>
      <dgm:t>
        <a:bodyPr/>
        <a:lstStyle/>
        <a:p>
          <a:endParaRPr lang="en-US"/>
        </a:p>
      </dgm:t>
    </dgm:pt>
    <dgm:pt modelId="{169E47A6-AE14-4F27-B5D4-63F5C0269A1A}" type="sibTrans" cxnId="{FDBF439C-B259-48F4-9474-56942DC6A216}">
      <dgm:prSet/>
      <dgm:spPr/>
      <dgm:t>
        <a:bodyPr/>
        <a:lstStyle/>
        <a:p>
          <a:endParaRPr lang="en-US"/>
        </a:p>
      </dgm:t>
    </dgm:pt>
    <dgm:pt modelId="{6C4056D4-C773-465C-A396-0405F104DFF6}" type="pres">
      <dgm:prSet presAssocID="{8CB90E27-127F-4B4C-8CD3-7B34798BF835}" presName="Name0" presStyleCnt="0">
        <dgm:presLayoutVars>
          <dgm:dir/>
          <dgm:resizeHandles val="exact"/>
        </dgm:presLayoutVars>
      </dgm:prSet>
      <dgm:spPr/>
    </dgm:pt>
    <dgm:pt modelId="{9953C52B-ED91-43E9-A4EF-409B824E6AA3}" type="pres">
      <dgm:prSet presAssocID="{ABFABF8B-F83F-484C-9105-A352CC6676B6}" presName="node" presStyleLbl="node1" presStyleIdx="0" presStyleCnt="3" custScaleX="120161" custScaleY="128744">
        <dgm:presLayoutVars>
          <dgm:bulletEnabled val="1"/>
        </dgm:presLayoutVars>
      </dgm:prSet>
      <dgm:spPr/>
    </dgm:pt>
    <dgm:pt modelId="{4F6E3203-73CC-467B-8942-335A181E52AB}" type="pres">
      <dgm:prSet presAssocID="{D1292278-082E-4ADF-907D-F8151FF80AD6}" presName="sibTrans" presStyleLbl="sibTrans2D1" presStyleIdx="0" presStyleCnt="3"/>
      <dgm:spPr/>
    </dgm:pt>
    <dgm:pt modelId="{7B7E56F9-1FCE-4ADE-98AF-52D95C0E3987}" type="pres">
      <dgm:prSet presAssocID="{D1292278-082E-4ADF-907D-F8151FF80AD6}" presName="connectorText" presStyleLbl="sibTrans2D1" presStyleIdx="0" presStyleCnt="3"/>
      <dgm:spPr/>
    </dgm:pt>
    <dgm:pt modelId="{7CC9CDA1-6EF5-434D-9C89-1E3781ED507E}" type="pres">
      <dgm:prSet presAssocID="{68BDDB1E-1FA8-40D9-A681-FC7221A51151}" presName="node" presStyleLbl="node1" presStyleIdx="1" presStyleCnt="3" custScaleX="121726" custScaleY="128474" custRadScaleRad="134205" custRadScaleInc="-16440">
        <dgm:presLayoutVars>
          <dgm:bulletEnabled val="1"/>
        </dgm:presLayoutVars>
      </dgm:prSet>
      <dgm:spPr/>
    </dgm:pt>
    <dgm:pt modelId="{FD95C189-2FF5-4C15-9892-67788749FDF5}" type="pres">
      <dgm:prSet presAssocID="{C4E9F1E0-F555-4ABF-BE40-26135F777E0D}" presName="sibTrans" presStyleLbl="sibTrans2D1" presStyleIdx="1" presStyleCnt="3"/>
      <dgm:spPr/>
    </dgm:pt>
    <dgm:pt modelId="{447C93D9-E404-456F-8134-D702ADDBF5C9}" type="pres">
      <dgm:prSet presAssocID="{C4E9F1E0-F555-4ABF-BE40-26135F777E0D}" presName="connectorText" presStyleLbl="sibTrans2D1" presStyleIdx="1" presStyleCnt="3"/>
      <dgm:spPr/>
    </dgm:pt>
    <dgm:pt modelId="{2D3EEB1B-996A-4BB8-AD38-C735EF189E44}" type="pres">
      <dgm:prSet presAssocID="{16EF2097-8C1C-4994-881A-0235CD214424}" presName="node" presStyleLbl="node1" presStyleIdx="2" presStyleCnt="3" custScaleX="120161" custScaleY="128744" custRadScaleRad="144578" custRadScaleInc="18916">
        <dgm:presLayoutVars>
          <dgm:bulletEnabled val="1"/>
        </dgm:presLayoutVars>
      </dgm:prSet>
      <dgm:spPr/>
    </dgm:pt>
    <dgm:pt modelId="{ADBF4F56-F3AF-47AB-8823-150F13A5A479}" type="pres">
      <dgm:prSet presAssocID="{169E47A6-AE14-4F27-B5D4-63F5C0269A1A}" presName="sibTrans" presStyleLbl="sibTrans2D1" presStyleIdx="2" presStyleCnt="3"/>
      <dgm:spPr/>
    </dgm:pt>
    <dgm:pt modelId="{7CDD5F62-EC31-4A96-B2A3-E3BB337E700A}" type="pres">
      <dgm:prSet presAssocID="{169E47A6-AE14-4F27-B5D4-63F5C0269A1A}" presName="connectorText" presStyleLbl="sibTrans2D1" presStyleIdx="2" presStyleCnt="3"/>
      <dgm:spPr/>
    </dgm:pt>
  </dgm:ptLst>
  <dgm:cxnLst>
    <dgm:cxn modelId="{AF20FB07-3030-4C77-AA45-6EAF9E7F5C37}" type="presOf" srcId="{ABFABF8B-F83F-484C-9105-A352CC6676B6}" destId="{9953C52B-ED91-43E9-A4EF-409B824E6AA3}" srcOrd="0" destOrd="0" presId="urn:microsoft.com/office/officeart/2005/8/layout/cycle7"/>
    <dgm:cxn modelId="{A9A9990E-09ED-42E7-844E-BA9B24DAE854}" type="presOf" srcId="{D1292278-082E-4ADF-907D-F8151FF80AD6}" destId="{7B7E56F9-1FCE-4ADE-98AF-52D95C0E3987}" srcOrd="1" destOrd="0" presId="urn:microsoft.com/office/officeart/2005/8/layout/cycle7"/>
    <dgm:cxn modelId="{A6C73039-3CBA-4A82-9F27-CA9D308637E8}" type="presOf" srcId="{16EF2097-8C1C-4994-881A-0235CD214424}" destId="{2D3EEB1B-996A-4BB8-AD38-C735EF189E44}" srcOrd="0" destOrd="0" presId="urn:microsoft.com/office/officeart/2005/8/layout/cycle7"/>
    <dgm:cxn modelId="{5CC58C48-7D9C-4CC9-99AD-DA1F4D51D2B1}" srcId="{8CB90E27-127F-4B4C-8CD3-7B34798BF835}" destId="{68BDDB1E-1FA8-40D9-A681-FC7221A51151}" srcOrd="1" destOrd="0" parTransId="{B3A8229A-4F33-4C6A-8C0D-9B1FA9A05D35}" sibTransId="{C4E9F1E0-F555-4ABF-BE40-26135F777E0D}"/>
    <dgm:cxn modelId="{4ACA7252-8D3E-4440-BC15-9648A26A966E}" type="presOf" srcId="{C4E9F1E0-F555-4ABF-BE40-26135F777E0D}" destId="{FD95C189-2FF5-4C15-9892-67788749FDF5}" srcOrd="0" destOrd="0" presId="urn:microsoft.com/office/officeart/2005/8/layout/cycle7"/>
    <dgm:cxn modelId="{C4434B5F-BED5-43A1-A5D6-23FB8ECD6DC5}" type="presOf" srcId="{C4E9F1E0-F555-4ABF-BE40-26135F777E0D}" destId="{447C93D9-E404-456F-8134-D702ADDBF5C9}" srcOrd="1" destOrd="0" presId="urn:microsoft.com/office/officeart/2005/8/layout/cycle7"/>
    <dgm:cxn modelId="{DFEB0E65-5561-4780-BAA9-A65C27C40667}" type="presOf" srcId="{8CB90E27-127F-4B4C-8CD3-7B34798BF835}" destId="{6C4056D4-C773-465C-A396-0405F104DFF6}" srcOrd="0" destOrd="0" presId="urn:microsoft.com/office/officeart/2005/8/layout/cycle7"/>
    <dgm:cxn modelId="{81CA1E89-083B-43ED-9B43-5947C65AE1A1}" type="presOf" srcId="{68BDDB1E-1FA8-40D9-A681-FC7221A51151}" destId="{7CC9CDA1-6EF5-434D-9C89-1E3781ED507E}" srcOrd="0" destOrd="0" presId="urn:microsoft.com/office/officeart/2005/8/layout/cycle7"/>
    <dgm:cxn modelId="{7447B78F-E2F0-4309-B372-2F1CB163E070}" type="presOf" srcId="{169E47A6-AE14-4F27-B5D4-63F5C0269A1A}" destId="{7CDD5F62-EC31-4A96-B2A3-E3BB337E700A}" srcOrd="1" destOrd="0" presId="urn:microsoft.com/office/officeart/2005/8/layout/cycle7"/>
    <dgm:cxn modelId="{FDBF439C-B259-48F4-9474-56942DC6A216}" srcId="{8CB90E27-127F-4B4C-8CD3-7B34798BF835}" destId="{16EF2097-8C1C-4994-881A-0235CD214424}" srcOrd="2" destOrd="0" parTransId="{50910394-A10E-42F6-B7AB-62A5732FE7E4}" sibTransId="{169E47A6-AE14-4F27-B5D4-63F5C0269A1A}"/>
    <dgm:cxn modelId="{B5D3F9A5-6498-41F9-AC96-11E8552FC950}" srcId="{8CB90E27-127F-4B4C-8CD3-7B34798BF835}" destId="{ABFABF8B-F83F-484C-9105-A352CC6676B6}" srcOrd="0" destOrd="0" parTransId="{0AA52706-59F0-4BC2-966F-37D340421469}" sibTransId="{D1292278-082E-4ADF-907D-F8151FF80AD6}"/>
    <dgm:cxn modelId="{44719FAB-669F-400E-B0BC-773E16857E48}" type="presOf" srcId="{D1292278-082E-4ADF-907D-F8151FF80AD6}" destId="{4F6E3203-73CC-467B-8942-335A181E52AB}" srcOrd="0" destOrd="0" presId="urn:microsoft.com/office/officeart/2005/8/layout/cycle7"/>
    <dgm:cxn modelId="{FBF025DA-48D2-43AD-BB0E-73200B3D1E38}" type="presOf" srcId="{169E47A6-AE14-4F27-B5D4-63F5C0269A1A}" destId="{ADBF4F56-F3AF-47AB-8823-150F13A5A479}" srcOrd="0" destOrd="0" presId="urn:microsoft.com/office/officeart/2005/8/layout/cycle7"/>
    <dgm:cxn modelId="{F71E89CB-D24F-42F6-9243-C7D657AF8534}" type="presParOf" srcId="{6C4056D4-C773-465C-A396-0405F104DFF6}" destId="{9953C52B-ED91-43E9-A4EF-409B824E6AA3}" srcOrd="0" destOrd="0" presId="urn:microsoft.com/office/officeart/2005/8/layout/cycle7"/>
    <dgm:cxn modelId="{C9AA8F02-0B65-43A2-97F0-0B46EF4E5E7B}" type="presParOf" srcId="{6C4056D4-C773-465C-A396-0405F104DFF6}" destId="{4F6E3203-73CC-467B-8942-335A181E52AB}" srcOrd="1" destOrd="0" presId="urn:microsoft.com/office/officeart/2005/8/layout/cycle7"/>
    <dgm:cxn modelId="{20FD34B6-1236-4F0C-9880-B1C8EED8B92D}" type="presParOf" srcId="{4F6E3203-73CC-467B-8942-335A181E52AB}" destId="{7B7E56F9-1FCE-4ADE-98AF-52D95C0E3987}" srcOrd="0" destOrd="0" presId="urn:microsoft.com/office/officeart/2005/8/layout/cycle7"/>
    <dgm:cxn modelId="{FB836210-746B-4925-886A-B1D33759C951}" type="presParOf" srcId="{6C4056D4-C773-465C-A396-0405F104DFF6}" destId="{7CC9CDA1-6EF5-434D-9C89-1E3781ED507E}" srcOrd="2" destOrd="0" presId="urn:microsoft.com/office/officeart/2005/8/layout/cycle7"/>
    <dgm:cxn modelId="{354256E9-3B83-46E6-9E7B-91C78F0243AD}" type="presParOf" srcId="{6C4056D4-C773-465C-A396-0405F104DFF6}" destId="{FD95C189-2FF5-4C15-9892-67788749FDF5}" srcOrd="3" destOrd="0" presId="urn:microsoft.com/office/officeart/2005/8/layout/cycle7"/>
    <dgm:cxn modelId="{6E2662A4-B854-4665-8AA3-3AEB6DFD4777}" type="presParOf" srcId="{FD95C189-2FF5-4C15-9892-67788749FDF5}" destId="{447C93D9-E404-456F-8134-D702ADDBF5C9}" srcOrd="0" destOrd="0" presId="urn:microsoft.com/office/officeart/2005/8/layout/cycle7"/>
    <dgm:cxn modelId="{837B7163-B91C-4204-A363-AAC3D1600ACF}" type="presParOf" srcId="{6C4056D4-C773-465C-A396-0405F104DFF6}" destId="{2D3EEB1B-996A-4BB8-AD38-C735EF189E44}" srcOrd="4" destOrd="0" presId="urn:microsoft.com/office/officeart/2005/8/layout/cycle7"/>
    <dgm:cxn modelId="{0BFF5203-4DDE-4D76-B7BA-589BCC5D065D}" type="presParOf" srcId="{6C4056D4-C773-465C-A396-0405F104DFF6}" destId="{ADBF4F56-F3AF-47AB-8823-150F13A5A479}" srcOrd="5" destOrd="0" presId="urn:microsoft.com/office/officeart/2005/8/layout/cycle7"/>
    <dgm:cxn modelId="{3C383788-B447-44F7-B0D3-7EF582867F3C}" type="presParOf" srcId="{ADBF4F56-F3AF-47AB-8823-150F13A5A479}" destId="{7CDD5F62-EC31-4A96-B2A3-E3BB337E700A}"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3C52B-ED91-43E9-A4EF-409B824E6AA3}">
      <dsp:nvSpPr>
        <dsp:cNvPr id="0" name=""/>
        <dsp:cNvSpPr/>
      </dsp:nvSpPr>
      <dsp:spPr>
        <a:xfrm>
          <a:off x="2782732" y="1167"/>
          <a:ext cx="2130735" cy="106536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Thoughts</a:t>
          </a:r>
        </a:p>
      </dsp:txBody>
      <dsp:txXfrm>
        <a:off x="2813936" y="32371"/>
        <a:ext cx="2068327" cy="1002959"/>
      </dsp:txXfrm>
    </dsp:sp>
    <dsp:sp modelId="{4F6E3203-73CC-467B-8942-335A181E52AB}">
      <dsp:nvSpPr>
        <dsp:cNvPr id="0" name=""/>
        <dsp:cNvSpPr/>
      </dsp:nvSpPr>
      <dsp:spPr>
        <a:xfrm rot="2857402">
          <a:off x="4193790" y="1870830"/>
          <a:ext cx="2088487" cy="372878"/>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305653" y="1945406"/>
        <a:ext cx="1864761" cy="223726"/>
      </dsp:txXfrm>
    </dsp:sp>
    <dsp:sp modelId="{7CC9CDA1-6EF5-434D-9C89-1E3781ED507E}">
      <dsp:nvSpPr>
        <dsp:cNvPr id="0" name=""/>
        <dsp:cNvSpPr/>
      </dsp:nvSpPr>
      <dsp:spPr>
        <a:xfrm>
          <a:off x="5562600" y="3048004"/>
          <a:ext cx="2130735" cy="106536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Physical Feelings</a:t>
          </a:r>
        </a:p>
      </dsp:txBody>
      <dsp:txXfrm>
        <a:off x="5593804" y="3079208"/>
        <a:ext cx="2068327" cy="1002959"/>
      </dsp:txXfrm>
    </dsp:sp>
    <dsp:sp modelId="{FD95C189-2FF5-4C15-9892-67788749FDF5}">
      <dsp:nvSpPr>
        <dsp:cNvPr id="0" name=""/>
        <dsp:cNvSpPr/>
      </dsp:nvSpPr>
      <dsp:spPr>
        <a:xfrm rot="10847103">
          <a:off x="2802426" y="3356138"/>
          <a:ext cx="2088487" cy="372878"/>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2914289" y="3430714"/>
        <a:ext cx="1864761" cy="223726"/>
      </dsp:txXfrm>
    </dsp:sp>
    <dsp:sp modelId="{2D3EEB1B-996A-4BB8-AD38-C735EF189E44}">
      <dsp:nvSpPr>
        <dsp:cNvPr id="0" name=""/>
        <dsp:cNvSpPr/>
      </dsp:nvSpPr>
      <dsp:spPr>
        <a:xfrm>
          <a:off x="4" y="2971783"/>
          <a:ext cx="2130735" cy="1065367"/>
        </a:xfrm>
        <a:prstGeom prst="roundRect">
          <a:avLst>
            <a:gd name="adj" fmla="val 10000"/>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Behaviors</a:t>
          </a:r>
        </a:p>
      </dsp:txBody>
      <dsp:txXfrm>
        <a:off x="31208" y="3002987"/>
        <a:ext cx="2068327" cy="1002959"/>
      </dsp:txXfrm>
    </dsp:sp>
    <dsp:sp modelId="{ADBF4F56-F3AF-47AB-8823-150F13A5A479}">
      <dsp:nvSpPr>
        <dsp:cNvPr id="0" name=""/>
        <dsp:cNvSpPr/>
      </dsp:nvSpPr>
      <dsp:spPr>
        <a:xfrm rot="18787773">
          <a:off x="1412492" y="1832719"/>
          <a:ext cx="2088487" cy="372878"/>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524355" y="1907295"/>
        <a:ext cx="1864761" cy="223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53C52B-ED91-43E9-A4EF-409B824E6AA3}">
      <dsp:nvSpPr>
        <dsp:cNvPr id="0" name=""/>
        <dsp:cNvSpPr/>
      </dsp:nvSpPr>
      <dsp:spPr>
        <a:xfrm>
          <a:off x="2559607" y="-151946"/>
          <a:ext cx="2560312" cy="1371596"/>
        </a:xfrm>
        <a:prstGeom prst="roundRect">
          <a:avLst>
            <a:gd name="adj" fmla="val 10000"/>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lumMod val="85000"/>
                </a:schemeClr>
              </a:solidFill>
            </a:rPr>
            <a:t>Thoughts: </a:t>
          </a:r>
        </a:p>
        <a:p>
          <a:pPr marL="0" lvl="0" indent="0" algn="ctr" defTabSz="977900">
            <a:lnSpc>
              <a:spcPct val="90000"/>
            </a:lnSpc>
            <a:spcBef>
              <a:spcPct val="0"/>
            </a:spcBef>
            <a:spcAft>
              <a:spcPct val="35000"/>
            </a:spcAft>
            <a:buNone/>
          </a:pPr>
          <a:r>
            <a:rPr lang="en-US" sz="2000" b="1" kern="1200" dirty="0"/>
            <a:t>Psychoeducation &amp; Cognitive Restructuring</a:t>
          </a:r>
        </a:p>
      </dsp:txBody>
      <dsp:txXfrm>
        <a:off x="2599780" y="-111773"/>
        <a:ext cx="2479966" cy="1291250"/>
      </dsp:txXfrm>
    </dsp:sp>
    <dsp:sp modelId="{4F6E3203-73CC-467B-8942-335A181E52AB}">
      <dsp:nvSpPr>
        <dsp:cNvPr id="0" name=""/>
        <dsp:cNvSpPr/>
      </dsp:nvSpPr>
      <dsp:spPr>
        <a:xfrm rot="2954620">
          <a:off x="4275897" y="1833083"/>
          <a:ext cx="1688576" cy="372878"/>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387760" y="1907659"/>
        <a:ext cx="1464850" cy="223726"/>
      </dsp:txXfrm>
    </dsp:sp>
    <dsp:sp modelId="{7CC9CDA1-6EF5-434D-9C89-1E3781ED507E}">
      <dsp:nvSpPr>
        <dsp:cNvPr id="0" name=""/>
        <dsp:cNvSpPr/>
      </dsp:nvSpPr>
      <dsp:spPr>
        <a:xfrm>
          <a:off x="5102539" y="2819395"/>
          <a:ext cx="2593658" cy="1368720"/>
        </a:xfrm>
        <a:prstGeom prst="roundRect">
          <a:avLst>
            <a:gd name="adj" fmla="val 10000"/>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lumMod val="85000"/>
                </a:schemeClr>
              </a:solidFill>
            </a:rPr>
            <a:t>Feelings:</a:t>
          </a:r>
        </a:p>
        <a:p>
          <a:pPr marL="0" lvl="0" indent="0" algn="ctr" defTabSz="977900">
            <a:lnSpc>
              <a:spcPct val="90000"/>
            </a:lnSpc>
            <a:spcBef>
              <a:spcPct val="0"/>
            </a:spcBef>
            <a:spcAft>
              <a:spcPct val="35000"/>
            </a:spcAft>
            <a:buNone/>
          </a:pPr>
          <a:r>
            <a:rPr lang="en-US" sz="2000" b="1" kern="1200" dirty="0"/>
            <a:t>Relaxation &amp; Distress Tolerance</a:t>
          </a:r>
        </a:p>
      </dsp:txBody>
      <dsp:txXfrm>
        <a:off x="5142627" y="2859483"/>
        <a:ext cx="2513482" cy="1288544"/>
      </dsp:txXfrm>
    </dsp:sp>
    <dsp:sp modelId="{FD95C189-2FF5-4C15-9892-67788749FDF5}">
      <dsp:nvSpPr>
        <dsp:cNvPr id="0" name=""/>
        <dsp:cNvSpPr/>
      </dsp:nvSpPr>
      <dsp:spPr>
        <a:xfrm rot="10799523">
          <a:off x="2987137" y="3317673"/>
          <a:ext cx="1688576" cy="372878"/>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10800000">
        <a:off x="3099000" y="3392249"/>
        <a:ext cx="1464850" cy="223726"/>
      </dsp:txXfrm>
    </dsp:sp>
    <dsp:sp modelId="{2D3EEB1B-996A-4BB8-AD38-C735EF189E44}">
      <dsp:nvSpPr>
        <dsp:cNvPr id="0" name=""/>
        <dsp:cNvSpPr/>
      </dsp:nvSpPr>
      <dsp:spPr>
        <a:xfrm>
          <a:off x="0" y="2818668"/>
          <a:ext cx="2560312" cy="1371596"/>
        </a:xfrm>
        <a:prstGeom prst="roundRect">
          <a:avLst>
            <a:gd name="adj" fmla="val 10000"/>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chemeClr val="bg1">
                  <a:lumMod val="85000"/>
                </a:schemeClr>
              </a:solidFill>
            </a:rPr>
            <a:t>Behaviors:</a:t>
          </a:r>
        </a:p>
        <a:p>
          <a:pPr marL="0" lvl="0" indent="0" algn="ctr" defTabSz="977900">
            <a:lnSpc>
              <a:spcPct val="90000"/>
            </a:lnSpc>
            <a:spcBef>
              <a:spcPct val="0"/>
            </a:spcBef>
            <a:spcAft>
              <a:spcPct val="35000"/>
            </a:spcAft>
            <a:buNone/>
          </a:pPr>
          <a:r>
            <a:rPr lang="en-US" sz="2000" b="1" kern="1200" dirty="0"/>
            <a:t>Gradual Exposure &amp; Positive Reinforcement</a:t>
          </a:r>
        </a:p>
      </dsp:txBody>
      <dsp:txXfrm>
        <a:off x="40173" y="2858841"/>
        <a:ext cx="2479966" cy="1291250"/>
      </dsp:txXfrm>
    </dsp:sp>
    <dsp:sp modelId="{ADBF4F56-F3AF-47AB-8823-150F13A5A479}">
      <dsp:nvSpPr>
        <dsp:cNvPr id="0" name=""/>
        <dsp:cNvSpPr/>
      </dsp:nvSpPr>
      <dsp:spPr>
        <a:xfrm rot="18644974">
          <a:off x="1715671" y="1832719"/>
          <a:ext cx="1688576" cy="372878"/>
        </a:xfrm>
        <a:prstGeom prst="leftRightArrow">
          <a:avLst>
            <a:gd name="adj1" fmla="val 60000"/>
            <a:gd name="adj2" fmla="val 50000"/>
          </a:avLst>
        </a:prstGeom>
        <a:solidFill>
          <a:schemeClr val="accent1">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827534" y="1907295"/>
        <a:ext cx="1464850" cy="223726"/>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5B01BA07-5F02-D911-24E9-95A906D236D8}"/>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103" tIns="48052" rIns="96103" bIns="48052" numCol="1" anchor="t" anchorCtr="0" compatLnSpc="1">
            <a:prstTxWarp prst="textNoShape">
              <a:avLst/>
            </a:prstTxWarp>
          </a:bodyPr>
          <a:lstStyle>
            <a:lvl1pPr eaLnBrk="0" hangingPunct="0">
              <a:defRPr sz="1300" b="0">
                <a:latin typeface="Times New Roman" pitchFamily="18" charset="0"/>
                <a:ea typeface="+mn-ea"/>
                <a:cs typeface="+mn-cs"/>
              </a:defRPr>
            </a:lvl1pPr>
          </a:lstStyle>
          <a:p>
            <a:pPr>
              <a:defRPr/>
            </a:pPr>
            <a:endParaRPr lang="en-US"/>
          </a:p>
        </p:txBody>
      </p:sp>
      <p:sp>
        <p:nvSpPr>
          <p:cNvPr id="35843" name="Rectangle 3">
            <a:extLst>
              <a:ext uri="{FF2B5EF4-FFF2-40B4-BE49-F238E27FC236}">
                <a16:creationId xmlns:a16="http://schemas.microsoft.com/office/drawing/2014/main" id="{4B78B316-79D5-451F-6788-01ED39B56DF2}"/>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6103" tIns="48052" rIns="96103" bIns="48052" numCol="1" anchor="t" anchorCtr="0" compatLnSpc="1">
            <a:prstTxWarp prst="textNoShape">
              <a:avLst/>
            </a:prstTxWarp>
          </a:bodyPr>
          <a:lstStyle>
            <a:lvl1pPr algn="r" eaLnBrk="0" hangingPunct="0">
              <a:defRPr sz="1300" b="0">
                <a:latin typeface="Times New Roman" pitchFamily="18" charset="0"/>
                <a:ea typeface="+mn-ea"/>
                <a:cs typeface="+mn-cs"/>
              </a:defRPr>
            </a:lvl1pPr>
          </a:lstStyle>
          <a:p>
            <a:pPr>
              <a:defRPr/>
            </a:pPr>
            <a:endParaRPr lang="en-US"/>
          </a:p>
        </p:txBody>
      </p:sp>
      <p:sp>
        <p:nvSpPr>
          <p:cNvPr id="35844" name="Rectangle 4">
            <a:extLst>
              <a:ext uri="{FF2B5EF4-FFF2-40B4-BE49-F238E27FC236}">
                <a16:creationId xmlns:a16="http://schemas.microsoft.com/office/drawing/2014/main" id="{65E41DE4-F1C1-2446-5427-D86C390D74CC}"/>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6103" tIns="48052" rIns="96103" bIns="48052" numCol="1" anchor="b" anchorCtr="0" compatLnSpc="1">
            <a:prstTxWarp prst="textNoShape">
              <a:avLst/>
            </a:prstTxWarp>
          </a:bodyPr>
          <a:lstStyle>
            <a:lvl1pPr eaLnBrk="0" hangingPunct="0">
              <a:defRPr sz="1300" b="0">
                <a:latin typeface="Times New Roman" pitchFamily="18" charset="0"/>
                <a:ea typeface="+mn-ea"/>
                <a:cs typeface="+mn-cs"/>
              </a:defRPr>
            </a:lvl1pPr>
          </a:lstStyle>
          <a:p>
            <a:pPr>
              <a:defRPr/>
            </a:pPr>
            <a:endParaRPr lang="en-US"/>
          </a:p>
        </p:txBody>
      </p:sp>
      <p:sp>
        <p:nvSpPr>
          <p:cNvPr id="35845" name="Rectangle 5">
            <a:extLst>
              <a:ext uri="{FF2B5EF4-FFF2-40B4-BE49-F238E27FC236}">
                <a16:creationId xmlns:a16="http://schemas.microsoft.com/office/drawing/2014/main" id="{BB0819FC-DC2A-08B9-04BE-469A817B61C1}"/>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6103" tIns="48052" rIns="96103" bIns="48052" numCol="1" anchor="b" anchorCtr="0" compatLnSpc="1">
            <a:prstTxWarp prst="textNoShape">
              <a:avLst/>
            </a:prstTxWarp>
          </a:bodyPr>
          <a:lstStyle>
            <a:lvl1pPr algn="r" eaLnBrk="0" hangingPunct="0">
              <a:defRPr sz="1300" b="0">
                <a:latin typeface="Times New Roman" panose="02020603050405020304" pitchFamily="18" charset="0"/>
              </a:defRPr>
            </a:lvl1pPr>
          </a:lstStyle>
          <a:p>
            <a:fld id="{0BD2E59F-BFC5-BC44-A729-DB5008AF7C38}"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651182A-ED89-C111-4DCE-9B93C60B6C3C}"/>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103" tIns="48052" rIns="96103" bIns="48052" numCol="1" anchor="t" anchorCtr="0" compatLnSpc="1">
            <a:prstTxWarp prst="textNoShape">
              <a:avLst/>
            </a:prstTxWarp>
          </a:bodyPr>
          <a:lstStyle>
            <a:lvl1pPr eaLnBrk="0" hangingPunct="0">
              <a:defRPr sz="1300" b="0">
                <a:latin typeface="Times New Roman" pitchFamily="18" charset="0"/>
                <a:ea typeface="+mn-ea"/>
                <a:cs typeface="+mn-cs"/>
              </a:defRPr>
            </a:lvl1pPr>
          </a:lstStyle>
          <a:p>
            <a:pPr>
              <a:defRPr/>
            </a:pPr>
            <a:endParaRPr lang="en-US"/>
          </a:p>
        </p:txBody>
      </p:sp>
      <p:sp>
        <p:nvSpPr>
          <p:cNvPr id="16387" name="Rectangle 3">
            <a:extLst>
              <a:ext uri="{FF2B5EF4-FFF2-40B4-BE49-F238E27FC236}">
                <a16:creationId xmlns:a16="http://schemas.microsoft.com/office/drawing/2014/main" id="{6D7BEA0B-D1FB-E452-0289-863B9CCD6443}"/>
              </a:ext>
            </a:extLst>
          </p:cNvPr>
          <p:cNvSpPr>
            <a:spLocks noGrp="1" noChangeArrowheads="1"/>
          </p:cNvSpPr>
          <p:nvPr>
            <p:ph type="dt" idx="1"/>
          </p:nvPr>
        </p:nvSpPr>
        <p:spPr bwMode="auto">
          <a:xfrm>
            <a:off x="4144963" y="0"/>
            <a:ext cx="3170237" cy="481013"/>
          </a:xfrm>
          <a:prstGeom prst="rect">
            <a:avLst/>
          </a:prstGeom>
          <a:noFill/>
          <a:ln w="9525">
            <a:noFill/>
            <a:miter lim="800000"/>
            <a:headEnd/>
            <a:tailEnd/>
          </a:ln>
          <a:effectLst/>
        </p:spPr>
        <p:txBody>
          <a:bodyPr vert="horz" wrap="square" lIns="96103" tIns="48052" rIns="96103" bIns="48052" numCol="1" anchor="t" anchorCtr="0" compatLnSpc="1">
            <a:prstTxWarp prst="textNoShape">
              <a:avLst/>
            </a:prstTxWarp>
          </a:bodyPr>
          <a:lstStyle>
            <a:lvl1pPr algn="r" eaLnBrk="0" hangingPunct="0">
              <a:defRPr sz="1300" b="0">
                <a:latin typeface="Times New Roman" pitchFamily="18" charset="0"/>
                <a:ea typeface="+mn-ea"/>
                <a:cs typeface="+mn-cs"/>
              </a:defRPr>
            </a:lvl1pPr>
          </a:lstStyle>
          <a:p>
            <a:pPr>
              <a:defRPr/>
            </a:pPr>
            <a:endParaRPr lang="en-US"/>
          </a:p>
        </p:txBody>
      </p:sp>
      <p:sp>
        <p:nvSpPr>
          <p:cNvPr id="55300" name="Rectangle 4">
            <a:extLst>
              <a:ext uri="{FF2B5EF4-FFF2-40B4-BE49-F238E27FC236}">
                <a16:creationId xmlns:a16="http://schemas.microsoft.com/office/drawing/2014/main" id="{0A412AB4-3DFA-135A-6407-59FF98E4A6AB}"/>
              </a:ext>
            </a:extLst>
          </p:cNvPr>
          <p:cNvSpPr>
            <a:spLocks noGrp="1" noRot="1" noChangeAspect="1" noChangeArrowheads="1" noTextEdit="1"/>
          </p:cNvSpPr>
          <p:nvPr>
            <p:ph type="sldImg" idx="2"/>
          </p:nvPr>
        </p:nvSpPr>
        <p:spPr bwMode="auto">
          <a:xfrm>
            <a:off x="1255713" y="719138"/>
            <a:ext cx="4805362" cy="3603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89B0651F-5ED8-8A35-3770-64F8F6E368F6}"/>
              </a:ext>
            </a:extLst>
          </p:cNvPr>
          <p:cNvSpPr>
            <a:spLocks noGrp="1" noChangeArrowheads="1"/>
          </p:cNvSpPr>
          <p:nvPr>
            <p:ph type="body" sz="quarter" idx="3"/>
          </p:nvPr>
        </p:nvSpPr>
        <p:spPr bwMode="auto">
          <a:xfrm>
            <a:off x="974725" y="4560888"/>
            <a:ext cx="5365750" cy="4321175"/>
          </a:xfrm>
          <a:prstGeom prst="rect">
            <a:avLst/>
          </a:prstGeom>
          <a:noFill/>
          <a:ln w="9525">
            <a:noFill/>
            <a:miter lim="800000"/>
            <a:headEnd/>
            <a:tailEnd/>
          </a:ln>
          <a:effectLst/>
        </p:spPr>
        <p:txBody>
          <a:bodyPr vert="horz" wrap="square" lIns="96103" tIns="48052" rIns="96103" bIns="4805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id="{A9571CCA-E9AD-6C0C-13A1-C70E897B3FA4}"/>
              </a:ext>
            </a:extLst>
          </p:cNvPr>
          <p:cNvSpPr>
            <a:spLocks noGrp="1" noChangeArrowheads="1"/>
          </p:cNvSpPr>
          <p:nvPr>
            <p:ph type="ftr" sz="quarter" idx="4"/>
          </p:nvPr>
        </p:nvSpPr>
        <p:spPr bwMode="auto">
          <a:xfrm>
            <a:off x="0" y="9120188"/>
            <a:ext cx="3170238" cy="481012"/>
          </a:xfrm>
          <a:prstGeom prst="rect">
            <a:avLst/>
          </a:prstGeom>
          <a:noFill/>
          <a:ln w="9525">
            <a:noFill/>
            <a:miter lim="800000"/>
            <a:headEnd/>
            <a:tailEnd/>
          </a:ln>
          <a:effectLst/>
        </p:spPr>
        <p:txBody>
          <a:bodyPr vert="horz" wrap="square" lIns="96103" tIns="48052" rIns="96103" bIns="48052" numCol="1" anchor="b" anchorCtr="0" compatLnSpc="1">
            <a:prstTxWarp prst="textNoShape">
              <a:avLst/>
            </a:prstTxWarp>
          </a:bodyPr>
          <a:lstStyle>
            <a:lvl1pPr eaLnBrk="0" hangingPunct="0">
              <a:defRPr sz="1300" b="0">
                <a:latin typeface="Times New Roman" pitchFamily="18" charset="0"/>
                <a:ea typeface="+mn-ea"/>
                <a:cs typeface="+mn-cs"/>
              </a:defRPr>
            </a:lvl1pPr>
          </a:lstStyle>
          <a:p>
            <a:pPr>
              <a:defRPr/>
            </a:pPr>
            <a:endParaRPr lang="en-US"/>
          </a:p>
        </p:txBody>
      </p:sp>
      <p:sp>
        <p:nvSpPr>
          <p:cNvPr id="16391" name="Rectangle 7">
            <a:extLst>
              <a:ext uri="{FF2B5EF4-FFF2-40B4-BE49-F238E27FC236}">
                <a16:creationId xmlns:a16="http://schemas.microsoft.com/office/drawing/2014/main" id="{BB0BB22A-A385-7EE8-FA3B-13004D61ADF5}"/>
              </a:ext>
            </a:extLst>
          </p:cNvPr>
          <p:cNvSpPr>
            <a:spLocks noGrp="1" noChangeArrowheads="1"/>
          </p:cNvSpPr>
          <p:nvPr>
            <p:ph type="sldNum" sz="quarter" idx="5"/>
          </p:nvPr>
        </p:nvSpPr>
        <p:spPr bwMode="auto">
          <a:xfrm>
            <a:off x="4144963" y="9120188"/>
            <a:ext cx="3170237" cy="481012"/>
          </a:xfrm>
          <a:prstGeom prst="rect">
            <a:avLst/>
          </a:prstGeom>
          <a:noFill/>
          <a:ln w="9525">
            <a:noFill/>
            <a:miter lim="800000"/>
            <a:headEnd/>
            <a:tailEnd/>
          </a:ln>
          <a:effectLst/>
        </p:spPr>
        <p:txBody>
          <a:bodyPr vert="horz" wrap="square" lIns="96103" tIns="48052" rIns="96103" bIns="48052" numCol="1" anchor="b" anchorCtr="0" compatLnSpc="1">
            <a:prstTxWarp prst="textNoShape">
              <a:avLst/>
            </a:prstTxWarp>
          </a:bodyPr>
          <a:lstStyle>
            <a:lvl1pPr algn="r" eaLnBrk="0" hangingPunct="0">
              <a:defRPr sz="1300" b="0">
                <a:latin typeface="Times New Roman" panose="02020603050405020304" pitchFamily="18" charset="0"/>
              </a:defRPr>
            </a:lvl1pPr>
          </a:lstStyle>
          <a:p>
            <a:fld id="{850654E8-A0BE-D746-91FF-4F753857654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mn.zoom.us/meeting/register/tJ0sdumrrTorHtU2wQ_Ur-ykPqcZNp1IzjYC"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ink.springer.com/article/10.1007/s10803-022-05509-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rontiersin.org/journals/psychiatry/articles/10.3389/fpsyt.2023.1265066/full#ref16" TargetMode="External"/><Relationship Id="rId7" Type="http://schemas.openxmlformats.org/officeDocument/2006/relationships/hyperlink" Target="http://scholar.google.com/scholar_lookup?author=BB+Sizoo&amp;author=E+Kuiper&amp;publication_year=2017&amp;title=Cognitive+behavioural+therapy+and+mindfulness+based+stress+reduction+may+be+equally+effective+in+reducing+anxiety+and+depression+in+adults+with+autism+spectrum+disorders&amp;journal=Res+Dev+Disabil&amp;volume=64&amp;pages=47-55"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doi.org/10.1016/j.ridd.2017.03.004" TargetMode="External"/><Relationship Id="rId5" Type="http://schemas.openxmlformats.org/officeDocument/2006/relationships/hyperlink" Target="https://pubmed.ncbi.nlm.nih.gov/28342404" TargetMode="External"/><Relationship Id="rId4" Type="http://schemas.openxmlformats.org/officeDocument/2006/relationships/hyperlink" Target="https://www.frontiersin.org/journals/psychiatry/articles/10.3389/fpsyt.2023.1265066/full#ref17"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doi.org/10.1016/j.ridd.2017.03.004" TargetMode="External"/><Relationship Id="rId3" Type="http://schemas.openxmlformats.org/officeDocument/2006/relationships/hyperlink" Target="https://jamanetwork.com/journals/jamapsychiatry/fullarticle/2755898?casa_token=WJHPOdmD_3EAAAAA:lc973z8ablcsAl7lITYrGMo5m3BWe7xljGfL1tAzFng32Z9xlKT5tKHpSfZFstH3qli4kifK-w" TargetMode="External"/><Relationship Id="rId7" Type="http://schemas.openxmlformats.org/officeDocument/2006/relationships/hyperlink" Target="https://pubmed.ncbi.nlm.nih.gov/28342404" TargetMode="External"/><Relationship Id="rId12" Type="http://schemas.openxmlformats.org/officeDocument/2006/relationships/hyperlink" Target="https://link.springer.com/article/10.1007/s10803-017-3070-z"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frontiersin.org/journals/psychiatry/articles/10.3389/fpsyt.2023.1265066/full#ref17" TargetMode="External"/><Relationship Id="rId11" Type="http://schemas.openxmlformats.org/officeDocument/2006/relationships/hyperlink" Target="https://onlinelibrary.wiley.com/doi/abs/10.1111/jar.12854" TargetMode="External"/><Relationship Id="rId5" Type="http://schemas.openxmlformats.org/officeDocument/2006/relationships/hyperlink" Target="https://www.frontiersin.org/journals/psychiatry/articles/10.3389/fpsyt.2023.1265066/full#ref16" TargetMode="External"/><Relationship Id="rId10" Type="http://schemas.openxmlformats.org/officeDocument/2006/relationships/hyperlink" Target="https://onlinelibrary.wiley.com/doi/pdfdirect/10.1111/jir.13046" TargetMode="External"/><Relationship Id="rId4" Type="http://schemas.openxmlformats.org/officeDocument/2006/relationships/hyperlink" Target="https://www.frontiersin.org/journals/psychiatry/articles/10.3389/fpsyt.2023.1265066/full" TargetMode="External"/><Relationship Id="rId9" Type="http://schemas.openxmlformats.org/officeDocument/2006/relationships/hyperlink" Target="http://scholar.google.com/scholar_lookup?author=BB+Sizoo&amp;author=E+Kuiper&amp;publication_year=2017&amp;title=Cognitive+behavioural+therapy+and+mindfulness+based+stress+reduction+may+be+equally+effective+in+reducing+anxiety+and+depression+in+adults+with+autism+spectrum+disorders&amp;journal=Res+Dev+Disabil&amp;volume=64&amp;pages=47-55"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proquest.com/docview/2350718643?pq-origsite=gscholar&amp;fromopenview=true"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s://link.springer.com/article/10.1007/s10803-022-05744-3#ref-CR19" TargetMode="External"/><Relationship Id="rId3" Type="http://schemas.openxmlformats.org/officeDocument/2006/relationships/hyperlink" Target="https://link.springer.com/article/10.1007/s10803-022-05744-3#ref-CR16" TargetMode="External"/><Relationship Id="rId7" Type="http://schemas.openxmlformats.org/officeDocument/2006/relationships/hyperlink" Target="https://link.springer.com/article/10.1007/s10803-022-05744-3#ref-CR3"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link.springer.com/article/10.1007/s10803-022-05744-3#ref-CR51" TargetMode="External"/><Relationship Id="rId11" Type="http://schemas.openxmlformats.org/officeDocument/2006/relationships/hyperlink" Target="https://jneurodevdisorders.biomedcentral.com/articles/10.1186/s11689-021-09396-9#ref-CR20" TargetMode="External"/><Relationship Id="rId5" Type="http://schemas.openxmlformats.org/officeDocument/2006/relationships/hyperlink" Target="https://link.springer.com/article/10.1007/s10803-022-05744-3#ref-CR37" TargetMode="External"/><Relationship Id="rId10" Type="http://schemas.openxmlformats.org/officeDocument/2006/relationships/hyperlink" Target="https://jneurodevdisorders.biomedcentral.com/articles/10.1186/s11689-021-09396-9#ref-CR18" TargetMode="External"/><Relationship Id="rId4" Type="http://schemas.openxmlformats.org/officeDocument/2006/relationships/hyperlink" Target="https://link.springer.com/article/10.1007/s10803-022-05744-3#ref-CR58" TargetMode="External"/><Relationship Id="rId9" Type="http://schemas.openxmlformats.org/officeDocument/2006/relationships/hyperlink" Target="https://jneurodevdisorders.biomedcentral.com/articles/10.1186/s11689-021-09396-9#ref-CR12" TargetMode="External"/></Relationships>
</file>

<file path=ppt/notesSlides/_rels/notesSlide28.xml.rels><?xml version="1.0" encoding="UTF-8" standalone="yes"?>
<Relationships xmlns="http://schemas.openxmlformats.org/package/2006/relationships"><Relationship Id="rId8" Type="http://schemas.openxmlformats.org/officeDocument/2006/relationships/hyperlink" Target="https://www.sciencedirect.com/science/article/pii/S0005789417301314?casa_token=9SleT3j8fn4AAAAA:nFC6e92BlJEKcO2WASedXSjRzgl5LQLo_LAcBG2NLUaygwcxrpBf4VIzblANMeUtjGnbtvtQ" TargetMode="External"/><Relationship Id="rId3" Type="http://schemas.openxmlformats.org/officeDocument/2006/relationships/hyperlink" Target="https://www.sciencedirect.com/science/article/pii/S0005789417301314?casa_token=9SleT3j8fn4AAAAA:nFC6e92BlJEKcO2WASedXSjRzgl5LQLo_LAcBG2NLUaygwcxrpBf4VIzblANMeUtjGnbtvtQ#bb0150" TargetMode="External"/><Relationship Id="rId7" Type="http://schemas.openxmlformats.org/officeDocument/2006/relationships/hyperlink" Target="https://www.sciencedirect.com/science/article/pii/S0005789417301314?casa_token=9SleT3j8fn4AAAAA:nFC6e92BlJEKcO2WASedXSjRzgl5LQLo_LAcBG2NLUaygwcxrpBf4VIzblANMeUtjGnbtvtQ#bb0170"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sciencedirect.com/science/article/pii/S0005789417301314?casa_token=9SleT3j8fn4AAAAA:nFC6e92BlJEKcO2WASedXSjRzgl5LQLo_LAcBG2NLUaygwcxrpBf4VIzblANMeUtjGnbtvtQ#bb0200" TargetMode="External"/><Relationship Id="rId5" Type="http://schemas.openxmlformats.org/officeDocument/2006/relationships/hyperlink" Target="https://www.sciencedirect.com/science/article/pii/S0005789417301314?casa_token=9SleT3j8fn4AAAAA:nFC6e92BlJEKcO2WASedXSjRzgl5LQLo_LAcBG2NLUaygwcxrpBf4VIzblANMeUtjGnbtvtQ#bb0060" TargetMode="External"/><Relationship Id="rId4" Type="http://schemas.openxmlformats.org/officeDocument/2006/relationships/hyperlink" Target="https://www.sciencedirect.com/topics/medicine-and-dentistry/mindfulness"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journals.sagepub.com/doi/full/10.1177/1362361317710215?casa_token=-CnZVOebtcQAAAAA:toexyme7R3Jw7xZsie6JJRkJw1tx13oa8GnfJsYyWdRGCR3FIdUwC_qB0kRReuL5koqyWGcpvNUw#bibr18-1362361317710215"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journals.sagepub.com/doi/full/10.1177/1362361317710215?casa_token=-CnZVOebtcQAAAAA:toexyme7R3Jw7xZsie6JJRkJw1tx13oa8GnfJsYyWdRGCR3FIdUwC_qB0kRReuL5koqyWGcpvNUw#bibr19-1362361317710215" TargetMode="External"/><Relationship Id="rId4" Type="http://schemas.openxmlformats.org/officeDocument/2006/relationships/hyperlink" Target="https://journals.sagepub.com/doi/full/10.1177/1362361317710215?casa_token=-CnZVOebtcQAAAAA:toexyme7R3Jw7xZsie6JJRkJw1tx13oa8GnfJsYyWdRGCR3FIdUwC_qB0kRReuL5koqyWGcpvNUw#bibr21-1362361317710215"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link.springer.com/article/10.1007/s10578-011-0238-1#ref-CR3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link.springer.com/article/10.1007/s10803-018-3550-9#ref-CR34" TargetMode="External"/><Relationship Id="rId3" Type="http://schemas.openxmlformats.org/officeDocument/2006/relationships/hyperlink" Target="https://link.springer.com/article/10.1007/s10803-023-06112-5#ref-CR8" TargetMode="External"/><Relationship Id="rId7" Type="http://schemas.openxmlformats.org/officeDocument/2006/relationships/hyperlink" Target="https://link.springer.com/article/10.1007/s10803-018-3550-9#ref-CR10"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link.springer.com/article/10.1007/s10803-018-3550-9#ref-CR21" TargetMode="External"/><Relationship Id="rId11" Type="http://schemas.openxmlformats.org/officeDocument/2006/relationships/hyperlink" Target="https://link.springer.com/article/10.1007/s10803-022-05645-5#ref-CR22" TargetMode="External"/><Relationship Id="rId5" Type="http://schemas.openxmlformats.org/officeDocument/2006/relationships/hyperlink" Target="https://link.springer.com/article/10.1007/s10803-023-06112-5#ref-CR40" TargetMode="External"/><Relationship Id="rId10" Type="http://schemas.openxmlformats.org/officeDocument/2006/relationships/hyperlink" Target="https://link.springer.com/article/10.1007/s10803-022-05645-5#ref-CR23" TargetMode="External"/><Relationship Id="rId4" Type="http://schemas.openxmlformats.org/officeDocument/2006/relationships/hyperlink" Target="https://link.springer.com/article/10.1007/s10803-023-06112-5#ref-CR17" TargetMode="External"/><Relationship Id="rId9" Type="http://schemas.openxmlformats.org/officeDocument/2006/relationships/hyperlink" Target="https://link.springer.com/article/10.1007/s10803-018-3550-9#ref-CR50" TargetMode="Externa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s://www.sciencedirect.com/science/article/pii/S0005789417301314?casa_token=9SleT3j8fn4AAAAA:nFC6e92BlJEKcO2WASedXSjRzgl5LQLo_LAcBG2NLUaygwcxrpBf4VIzblANMeUtjGnbtvtQ" TargetMode="External"/><Relationship Id="rId3" Type="http://schemas.openxmlformats.org/officeDocument/2006/relationships/hyperlink" Target="https://www.sciencedirect.com/science/article/pii/S0005789417301314?casa_token=9SleT3j8fn4AAAAA:nFC6e92BlJEKcO2WASedXSjRzgl5LQLo_LAcBG2NLUaygwcxrpBf4VIzblANMeUtjGnbtvtQ#bb0150" TargetMode="External"/><Relationship Id="rId7" Type="http://schemas.openxmlformats.org/officeDocument/2006/relationships/hyperlink" Target="https://www.sciencedirect.com/science/article/pii/S0005789417301314?casa_token=9SleT3j8fn4AAAAA:nFC6e92BlJEKcO2WASedXSjRzgl5LQLo_LAcBG2NLUaygwcxrpBf4VIzblANMeUtjGnbtvtQ#bb0170"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s://www.sciencedirect.com/science/article/pii/S0005789417301314?casa_token=9SleT3j8fn4AAAAA:nFC6e92BlJEKcO2WASedXSjRzgl5LQLo_LAcBG2NLUaygwcxrpBf4VIzblANMeUtjGnbtvtQ#bb0200" TargetMode="External"/><Relationship Id="rId5" Type="http://schemas.openxmlformats.org/officeDocument/2006/relationships/hyperlink" Target="https://www.sciencedirect.com/science/article/pii/S0005789417301314?casa_token=9SleT3j8fn4AAAAA:nFC6e92BlJEKcO2WASedXSjRzgl5LQLo_LAcBG2NLUaygwcxrpBf4VIzblANMeUtjGnbtvtQ#bb0060" TargetMode="External"/><Relationship Id="rId4" Type="http://schemas.openxmlformats.org/officeDocument/2006/relationships/hyperlink" Target="https://www.sciencedirect.com/topics/medicine-and-dentistry/mindfulness"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s://link.springer.com/article/10.1007/s10803-016-2852-z#ref-CR13" TargetMode="External"/><Relationship Id="rId3" Type="http://schemas.openxmlformats.org/officeDocument/2006/relationships/hyperlink" Target="https://link.springer.com/article/10.1186/s11689-021-09396-9" TargetMode="External"/><Relationship Id="rId7" Type="http://schemas.openxmlformats.org/officeDocument/2006/relationships/hyperlink" Target="https://link.springer.com/article/10.1007/s10803-016-2852-z#ref-CR53"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link.springer.com/article/10.1007/s10803-016-2852-z#ref-CR11" TargetMode="External"/><Relationship Id="rId5" Type="http://schemas.openxmlformats.org/officeDocument/2006/relationships/hyperlink" Target="https://link.springer.com/article/10.1007/s10803-016-2852-z#ref-CR5" TargetMode="External"/><Relationship Id="rId10" Type="http://schemas.openxmlformats.org/officeDocument/2006/relationships/hyperlink" Target="https://link.springer.com/article/10.1007/s10803-016-2852-z#ref-CR18" TargetMode="External"/><Relationship Id="rId4" Type="http://schemas.openxmlformats.org/officeDocument/2006/relationships/hyperlink" Target="https://iocdf.org/expert-opinions/the-inhibitory-learning-approach-to-exposure-and-response-prevention/" TargetMode="External"/><Relationship Id="rId9" Type="http://schemas.openxmlformats.org/officeDocument/2006/relationships/hyperlink" Target="https://link.springer.com/article/10.1007/s10803-016-2852-z#ref-CR28"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8" Type="http://schemas.openxmlformats.org/officeDocument/2006/relationships/hyperlink" Target="https://www.sciencedirect.com/science/article/pii/S0005789417301314?casa_token=9SleT3j8fn4AAAAA:nFC6e92BlJEKcO2WASedXSjRzgl5LQLo_LAcBG2NLUaygwcxrpBf4VIzblANMeUtjGnbtvtQ" TargetMode="External"/><Relationship Id="rId3" Type="http://schemas.openxmlformats.org/officeDocument/2006/relationships/hyperlink" Target="https://www.sciencedirect.com/science/article/pii/S0005789417301314?casa_token=9SleT3j8fn4AAAAA:nFC6e92BlJEKcO2WASedXSjRzgl5LQLo_LAcBG2NLUaygwcxrpBf4VIzblANMeUtjGnbtvtQ#bb0150" TargetMode="External"/><Relationship Id="rId7" Type="http://schemas.openxmlformats.org/officeDocument/2006/relationships/hyperlink" Target="https://www.sciencedirect.com/science/article/pii/S0005789417301314?casa_token=9SleT3j8fn4AAAAA:nFC6e92BlJEKcO2WASedXSjRzgl5LQLo_LAcBG2NLUaygwcxrpBf4VIzblANMeUtjGnbtvtQ#bb0170"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sciencedirect.com/science/article/pii/S0005789417301314?casa_token=9SleT3j8fn4AAAAA:nFC6e92BlJEKcO2WASedXSjRzgl5LQLo_LAcBG2NLUaygwcxrpBf4VIzblANMeUtjGnbtvtQ#bb0200" TargetMode="External"/><Relationship Id="rId5" Type="http://schemas.openxmlformats.org/officeDocument/2006/relationships/hyperlink" Target="https://www.sciencedirect.com/science/article/pii/S0005789417301314?casa_token=9SleT3j8fn4AAAAA:nFC6e92BlJEKcO2WASedXSjRzgl5LQLo_LAcBG2NLUaygwcxrpBf4VIzblANMeUtjGnbtvtQ#bb0060" TargetMode="External"/><Relationship Id="rId4" Type="http://schemas.openxmlformats.org/officeDocument/2006/relationships/hyperlink" Target="https://www.sciencedirect.com/topics/medicine-and-dentistry/mindfulness"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journals.sagepub.com/action/doSearch?target=default&amp;ContribAuthorStored=Uljarevi%C4%87%2C+Mirko"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etwork.autism.org.uk/sites/default/files/ckfinder/files/Anxiety%20in%20autistic%20people(1).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link.springer.com/article/10.1007/s10803-016-2852-z#ref-CR18"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8" Type="http://schemas.openxmlformats.org/officeDocument/2006/relationships/hyperlink" Target="http://www.copingcatparents.com/" TargetMode="External"/><Relationship Id="rId3" Type="http://schemas.openxmlformats.org/officeDocument/2006/relationships/hyperlink" Target="https://meya.ucla.edu/public/" TargetMode="External"/><Relationship Id="rId7" Type="http://schemas.openxmlformats.org/officeDocument/2006/relationships/hyperlink" Target="http://www.adaa.org/" TargetMode="External"/><Relationship Id="rId12" Type="http://schemas.openxmlformats.org/officeDocument/2006/relationships/hyperlink" Target="mailto:moskowil@stjohns.edu" TargetMode="External"/><Relationship Id="rId2" Type="http://schemas.openxmlformats.org/officeDocument/2006/relationships/slide" Target="../slides/slide93.xml"/><Relationship Id="rId1" Type="http://schemas.openxmlformats.org/officeDocument/2006/relationships/notesMaster" Target="../notesMasters/notesMaster1.xml"/><Relationship Id="rId6" Type="http://schemas.openxmlformats.org/officeDocument/2006/relationships/hyperlink" Target="http://www.childanxiety.net/" TargetMode="External"/><Relationship Id="rId11" Type="http://schemas.openxmlformats.org/officeDocument/2006/relationships/hyperlink" Target="https://drive.google.com/file/d/1VTZawdZsZtTgfyEbAUI5eolLgyLcHCO_/view?usp=sharing" TargetMode="External"/><Relationship Id="rId5" Type="http://schemas.openxmlformats.org/officeDocument/2006/relationships/hyperlink" Target="http://www.worrywisekids.org/" TargetMode="External"/><Relationship Id="rId10" Type="http://schemas.openxmlformats.org/officeDocument/2006/relationships/hyperlink" Target="https://nationalautismcenter.org/resources/for-families/" TargetMode="External"/><Relationship Id="rId4" Type="http://schemas.openxmlformats.org/officeDocument/2006/relationships/hyperlink" Target="https://medschool.cuanschutz.edu/jfk-partners/clinical-services/facing-your-fears-program" TargetMode="External"/><Relationship Id="rId9" Type="http://schemas.openxmlformats.org/officeDocument/2006/relationships/hyperlink" Target="http://www.megfoundationforpain.org/" TargetMode="Externa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C3B6205D-AC04-8F2B-7566-15100CD09963}"/>
              </a:ext>
            </a:extLst>
          </p:cNvPr>
          <p:cNvSpPr>
            <a:spLocks noGrp="1" noRot="1" noChangeAspect="1" noTextEdit="1"/>
          </p:cNvSpPr>
          <p:nvPr>
            <p:ph type="sldImg"/>
          </p:nvPr>
        </p:nvSpPr>
        <p:spPr>
          <a:ln/>
        </p:spPr>
      </p:sp>
      <p:sp>
        <p:nvSpPr>
          <p:cNvPr id="56323" name="Notes Placeholder 2">
            <a:extLst>
              <a:ext uri="{FF2B5EF4-FFF2-40B4-BE49-F238E27FC236}">
                <a16:creationId xmlns:a16="http://schemas.microsoft.com/office/drawing/2014/main" id="{D4B51CA7-852F-45C4-20AD-FEE6775DAF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800" b="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Integrating PBS with Cognitive Behavioral Therapy (CBT) to Treat Anxiety in Youth </a:t>
            </a: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and Adults </a:t>
            </a:r>
            <a:r>
              <a:rPr lang="en-US" sz="1800" b="1"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with IDD- Intensive Series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Join Us on Zoom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5/1/24:  9 am- 11:30 AM CT, 10 am- 12:30 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22222"/>
                </a:solidFill>
                <a:effectLst/>
                <a:latin typeface="Calibri" panose="020F0502020204030204" pitchFamily="34" charset="0"/>
                <a:ea typeface="Times New Roman" panose="02020603050405020304" pitchFamily="18" charset="0"/>
                <a:cs typeface="Times New Roman" panose="02020603050405020304" pitchFamily="18" charset="0"/>
              </a:rPr>
              <a:t>5/10/24: 9 am- 11:30 AM CT, 10 am- 12:30 EST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training is intended for people who have experience with Positive Behavior Support (PBS) and or have attended ICI’s PBS Intensive Series.</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What: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training workshop will discuss how to assess anxiety as part of a functional behavior assessment as well as how to address anxiety in a family-based PBS plan. We will present a multimethod strategy for assessing anxiety and a parent-implemented multicomponent intervention package that integrates PBS and CBT (Moskowitz et al., 2017). The CBT procedures include gradual exposure, psychoeducation, and cognitive restructuring. These CBT-for-anxiety strategies as well as PBS strategies that are traditionally used to address challenging behavior are incorporated into a PBS Prevent-Replace-Respond framework, with PBS Prevention strategies including incorporating the individual’s “special interests” into treatment; increasing predictability; providing choices between various aspects of the exposure; and modelling and/or verbally prompting an approach response. PBS Response strategies will include teaching the provider to positively reinforce the individual’s attempts to approach a feared situation and teaching the provider to minimize reinforcement/accommodation for the individual’s anxious behaviors. Finally, PBS Replacement strategies may include teaching the individual a competing response, Functional Communication Training (FCT), and teaching a relaxation response. Although gradual exposure and positive reinforcement are used with all individuals, other strategies are chosen in collaboration with families and providers to promote a good contextual fit.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providers want to address mental health problems in individuals with IDD, but do not know how. This presentation aims to empower more providers to treat anxiety in individuals with IDD.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Registration: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event is no cost to attendees, but prior registration is required.</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Registration link: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https://umn.zoom.us/meeting/register/tJ0sdumrrTorHtU2wQ_Ur-ykPqcZNp1IzjYC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Questions:</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Please contact us at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pbs@umn.edu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324" name="Slide Number Placeholder 3">
            <a:extLst>
              <a:ext uri="{FF2B5EF4-FFF2-40B4-BE49-F238E27FC236}">
                <a16:creationId xmlns:a16="http://schemas.microsoft.com/office/drawing/2014/main" id="{D84A73B8-DD07-0654-DFF8-19157A56AE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b="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b="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b="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A892DBDD-6ECF-1443-83AB-B116BC4CACCD}" type="slidenum">
              <a:rPr lang="en-US" altLang="en-US" sz="1300" b="0">
                <a:latin typeface="Times New Roman" panose="02020603050405020304" pitchFamily="18" charset="0"/>
              </a:rPr>
              <a:pPr/>
              <a:t>1</a:t>
            </a:fld>
            <a:endParaRPr lang="en-US" altLang="en-US" sz="1300" b="0">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ED83AF13-CB78-422F-F324-0AF40ED30DB6}"/>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6758817D-C085-ED85-B6E5-ED52597E7D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a:spcBef>
                <a:spcPts val="0"/>
              </a:spcBef>
              <a:spcAft>
                <a:spcPts val="0"/>
              </a:spcAft>
            </a:pPr>
            <a:r>
              <a:rPr lang="en-US" sz="1800" dirty="0">
                <a:solidFill>
                  <a:srgbClr val="FF0000"/>
                </a:solidFill>
                <a:effectLst/>
                <a:latin typeface="Times New Roman" panose="02020603050405020304" pitchFamily="18" charset="0"/>
                <a:ea typeface="Times New Roman" panose="02020603050405020304" pitchFamily="18" charset="0"/>
              </a:rPr>
              <a:t>Tell me about your child’s behavior. </a:t>
            </a:r>
            <a:r>
              <a:rPr lang="en-US" sz="1800" b="1" dirty="0">
                <a:solidFill>
                  <a:srgbClr val="FF0000"/>
                </a:solidFill>
                <a:effectLst/>
                <a:latin typeface="Times New Roman" panose="02020603050405020304" pitchFamily="18" charset="0"/>
                <a:ea typeface="Times New Roman" panose="02020603050405020304" pitchFamily="18" charset="0"/>
              </a:rPr>
              <a:t>How do you know he/she is anxious?</a:t>
            </a:r>
            <a:r>
              <a:rPr lang="en-US" sz="1800" dirty="0">
                <a:solidFill>
                  <a:srgbClr val="FF0000"/>
                </a:solidFill>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solidFill>
                  <a:srgbClr val="FF0000"/>
                </a:solidFill>
                <a:effectLst/>
                <a:latin typeface="Times New Roman" panose="02020603050405020304" pitchFamily="18" charset="0"/>
                <a:ea typeface="Times New Roman" panose="02020603050405020304" pitchFamily="18" charset="0"/>
              </a:rPr>
              <a:t>When your child feels anxious or afraid, how does he/she </a:t>
            </a:r>
            <a:r>
              <a:rPr lang="en-US" sz="1800" b="1" dirty="0">
                <a:solidFill>
                  <a:srgbClr val="FF0000"/>
                </a:solidFill>
                <a:effectLst/>
                <a:latin typeface="Times New Roman" panose="02020603050405020304" pitchFamily="18" charset="0"/>
                <a:ea typeface="Times New Roman" panose="02020603050405020304" pitchFamily="18" charset="0"/>
              </a:rPr>
              <a:t>behave</a:t>
            </a:r>
            <a:r>
              <a:rPr lang="en-US" sz="1800" dirty="0">
                <a:solidFill>
                  <a:srgbClr val="FF0000"/>
                </a:solidFill>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solidFill>
                  <a:srgbClr val="FF0000"/>
                </a:solidFill>
                <a:effectLst/>
                <a:latin typeface="Times New Roman" panose="02020603050405020304" pitchFamily="18" charset="0"/>
                <a:ea typeface="Times New Roman" panose="02020603050405020304" pitchFamily="18" charset="0"/>
              </a:rPr>
              <a:t>What exactly does your child </a:t>
            </a:r>
            <a:r>
              <a:rPr lang="en-US" sz="1800" b="1" dirty="0">
                <a:solidFill>
                  <a:srgbClr val="FF0000"/>
                </a:solidFill>
                <a:effectLst/>
                <a:latin typeface="Times New Roman" panose="02020603050405020304" pitchFamily="18" charset="0"/>
                <a:ea typeface="Times New Roman" panose="02020603050405020304" pitchFamily="18" charset="0"/>
              </a:rPr>
              <a:t>do or say</a:t>
            </a:r>
            <a:r>
              <a:rPr lang="en-US" sz="1800" dirty="0">
                <a:solidFill>
                  <a:srgbClr val="FF0000"/>
                </a:solidFill>
                <a:effectLst/>
                <a:latin typeface="Times New Roman" panose="02020603050405020304" pitchFamily="18" charset="0"/>
                <a:ea typeface="Times New Roman" panose="02020603050405020304" pitchFamily="18" charset="0"/>
              </a:rPr>
              <a:t> that lets you know he/she is anxious?</a:t>
            </a: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Could you describe one of these incidents (a recent period of time when X showed this anxiety)? How often does he/she do these things? </a:t>
            </a:r>
          </a:p>
          <a:p>
            <a:pPr marL="0" marR="0">
              <a:spcBef>
                <a:spcPts val="0"/>
              </a:spcBef>
              <a:spcAft>
                <a:spcPts val="0"/>
              </a:spcAft>
            </a:pPr>
            <a:r>
              <a:rPr lang="en-US" sz="1800" i="1" dirty="0">
                <a:effectLst/>
                <a:latin typeface="Times New Roman" panose="02020603050405020304" pitchFamily="18" charset="0"/>
                <a:ea typeface="Times New Roman" panose="02020603050405020304" pitchFamily="18" charset="0"/>
              </a:rPr>
              <a:t>Here are some examples of additional probes you can ask the parent (from </a:t>
            </a:r>
            <a:r>
              <a:rPr lang="en-US" sz="1800" i="1" u="sng" dirty="0">
                <a:solidFill>
                  <a:srgbClr val="0563C1"/>
                </a:solidFill>
                <a:effectLst/>
                <a:latin typeface="Times New Roman" panose="02020603050405020304" pitchFamily="18" charset="0"/>
                <a:ea typeface="Times New Roman" panose="02020603050405020304" pitchFamily="18" charset="0"/>
                <a:hlinkClick r:id="rId3"/>
              </a:rPr>
              <a:t>Edwards et al., 2022</a:t>
            </a:r>
            <a:r>
              <a:rPr lang="en-US" sz="1800" i="1" dirty="0">
                <a:effectLst/>
                <a:latin typeface="Times New Roman" panose="02020603050405020304" pitchFamily="18" charset="0"/>
                <a:ea typeface="Times New Roman" panose="02020603050405020304" pitchFamily="18" charset="0"/>
              </a:rPr>
              <a:t>) if you are unsure what behaviors indicate anxiety:</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itchFamily="2" charset="2"/>
              <a:buChar char=""/>
            </a:pPr>
            <a:r>
              <a:rPr lang="en-US" sz="1800" dirty="0">
                <a:effectLst/>
                <a:latin typeface="Times New Roman" panose="02020603050405020304" pitchFamily="18" charset="0"/>
                <a:ea typeface="Times New Roman" panose="02020603050405020304" pitchFamily="18" charset="0"/>
              </a:rPr>
              <a:t>Do you see any physical changes in his/her body when X is anxious or afraid?  </a:t>
            </a:r>
          </a:p>
          <a:p>
            <a:pPr marL="342900" marR="0" lvl="0" indent="-342900">
              <a:spcBef>
                <a:spcPts val="0"/>
              </a:spcBef>
              <a:spcAft>
                <a:spcPts val="0"/>
              </a:spcAft>
              <a:buFont typeface="Symbol" pitchFamily="2" charset="2"/>
              <a:buChar char=""/>
            </a:pPr>
            <a:r>
              <a:rPr lang="en-US" sz="1800" dirty="0">
                <a:effectLst/>
                <a:latin typeface="Times New Roman" panose="02020603050405020304" pitchFamily="18" charset="0"/>
                <a:ea typeface="Times New Roman" panose="02020603050405020304" pitchFamily="18" charset="0"/>
              </a:rPr>
              <a:t>Do you see changes in how X moves when he/she is anxious or afraid?  </a:t>
            </a:r>
          </a:p>
          <a:p>
            <a:pPr marL="342900" marR="0" lvl="0" indent="-342900">
              <a:spcBef>
                <a:spcPts val="0"/>
              </a:spcBef>
              <a:spcAft>
                <a:spcPts val="0"/>
              </a:spcAft>
              <a:buFont typeface="Symbol" pitchFamily="2" charset="2"/>
              <a:buChar char=""/>
            </a:pPr>
            <a:r>
              <a:rPr lang="en-US" sz="1800" dirty="0">
                <a:effectLst/>
                <a:latin typeface="Times New Roman" panose="02020603050405020304" pitchFamily="18" charset="0"/>
                <a:ea typeface="Times New Roman" panose="02020603050405020304" pitchFamily="18" charset="0"/>
              </a:rPr>
              <a:t>Do you see any changes in his/her face (or facial expression) when X is anxious or afraid?  </a:t>
            </a:r>
          </a:p>
          <a:p>
            <a:pPr marL="342900" marR="0" lvl="0" indent="-342900">
              <a:spcBef>
                <a:spcPts val="0"/>
              </a:spcBef>
              <a:spcAft>
                <a:spcPts val="0"/>
              </a:spcAft>
              <a:buFont typeface="Symbol" pitchFamily="2" charset="2"/>
              <a:buChar char=""/>
            </a:pPr>
            <a:r>
              <a:rPr lang="en-US" sz="1800" dirty="0">
                <a:effectLst/>
                <a:latin typeface="Times New Roman" panose="02020603050405020304" pitchFamily="18" charset="0"/>
                <a:ea typeface="Times New Roman" panose="02020603050405020304" pitchFamily="18" charset="0"/>
              </a:rPr>
              <a:t>Have you noticed any patterns when anxiety occurs?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Patterns of </a:t>
            </a:r>
            <a:r>
              <a:rPr lang="en-US" sz="1800" b="1" dirty="0">
                <a:effectLst/>
                <a:latin typeface="Times New Roman" panose="02020603050405020304" pitchFamily="18" charset="0"/>
                <a:ea typeface="Times New Roman" panose="02020603050405020304" pitchFamily="18" charset="0"/>
              </a:rPr>
              <a:t>antecedents</a:t>
            </a:r>
            <a:r>
              <a:rPr lang="en-US" sz="1800" dirty="0">
                <a:effectLst/>
                <a:latin typeface="Times New Roman" panose="02020603050405020304" pitchFamily="18" charset="0"/>
                <a:ea typeface="Times New Roman" panose="02020603050405020304" pitchFamily="18" charset="0"/>
              </a:rPr>
              <a:t> frequently leading to the target behavior? Other behaviors that the student engages in that typically precede the target behavior?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Patterns of </a:t>
            </a:r>
            <a:r>
              <a:rPr lang="en-US" sz="1800" b="1" dirty="0">
                <a:effectLst/>
                <a:latin typeface="Times New Roman" panose="02020603050405020304" pitchFamily="18" charset="0"/>
                <a:ea typeface="Times New Roman" panose="02020603050405020304" pitchFamily="18" charset="0"/>
              </a:rPr>
              <a:t>consequences </a:t>
            </a:r>
            <a:r>
              <a:rPr lang="en-US" sz="1800" dirty="0">
                <a:effectLst/>
                <a:latin typeface="Times New Roman" panose="02020603050405020304" pitchFamily="18" charset="0"/>
                <a:ea typeface="Times New Roman" panose="02020603050405020304" pitchFamily="18" charset="0"/>
              </a:rPr>
              <a:t>frequently following the target behavior?</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b="1" dirty="0">
                <a:solidFill>
                  <a:srgbClr val="FF0000"/>
                </a:solidFill>
                <a:effectLst/>
                <a:latin typeface="Times New Roman" panose="02020603050405020304" pitchFamily="18" charset="0"/>
                <a:ea typeface="Times New Roman" panose="02020603050405020304" pitchFamily="18" charset="0"/>
              </a:rPr>
              <a:t>How do you react to your child’s anxious behaviors?</a:t>
            </a:r>
            <a:r>
              <a:rPr lang="en-US" sz="1800" dirty="0">
                <a:solidFill>
                  <a:srgbClr val="FF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GB" sz="1800" dirty="0">
              <a:effectLst/>
              <a:latin typeface="Times New Roman" panose="02020603050405020304" pitchFamily="18" charset="0"/>
              <a:ea typeface="Calibri" panose="020F0502020204030204" pitchFamily="34" charset="0"/>
            </a:endParaRPr>
          </a:p>
          <a:p>
            <a:r>
              <a:rPr lang="en-GB" sz="1800" dirty="0">
                <a:effectLst/>
                <a:latin typeface="Times New Roman" panose="02020603050405020304" pitchFamily="18" charset="0"/>
                <a:ea typeface="Calibri" panose="020F0502020204030204" pitchFamily="34" charset="0"/>
              </a:rPr>
              <a:t>Does the onset of anxiety seem to be linked to any triggers or causes? </a:t>
            </a:r>
          </a:p>
          <a:p>
            <a:r>
              <a:rPr lang="en-GB" sz="1800" dirty="0">
                <a:effectLst/>
                <a:latin typeface="Times New Roman" panose="02020603050405020304" pitchFamily="18" charset="0"/>
                <a:ea typeface="Calibri" panose="020F0502020204030204" pitchFamily="34" charset="0"/>
              </a:rPr>
              <a:t>Can you describe a typical example of when (X) shows anxiety?</a:t>
            </a:r>
            <a:r>
              <a:rPr lang="en-US" dirty="0">
                <a:effectLst/>
              </a:rPr>
              <a:t> </a:t>
            </a:r>
            <a:endParaRPr lang="en-GB" sz="1800" dirty="0">
              <a:effectLst/>
              <a:latin typeface="Times New Roman" panose="02020603050405020304" pitchFamily="18" charset="0"/>
            </a:endParaRPr>
          </a:p>
          <a:p>
            <a:r>
              <a:rPr lang="en-GB" sz="1800" dirty="0">
                <a:effectLst/>
                <a:latin typeface="Times New Roman" panose="02020603050405020304" pitchFamily="18" charset="0"/>
                <a:ea typeface="Calibri" panose="020F0502020204030204" pitchFamily="34" charset="0"/>
              </a:rPr>
              <a:t>Is there a particular time of day when the anxiety is more likely to occur?</a:t>
            </a:r>
            <a:r>
              <a:rPr lang="en-US" dirty="0">
                <a:effectLst/>
              </a:rPr>
              <a:t> </a:t>
            </a:r>
            <a:endParaRPr lang="en-GB" sz="1800" dirty="0">
              <a:effectLst/>
              <a:latin typeface="Times New Roman" panose="02020603050405020304" pitchFamily="18" charset="0"/>
            </a:endParaRPr>
          </a:p>
          <a:p>
            <a:r>
              <a:rPr lang="en-GB" sz="1800" dirty="0">
                <a:effectLst/>
                <a:latin typeface="Times New Roman" panose="02020603050405020304" pitchFamily="18" charset="0"/>
                <a:ea typeface="Calibri" panose="020F0502020204030204" pitchFamily="34" charset="0"/>
              </a:rPr>
              <a:t>When (X) feels anxious, how do they behave during this time? </a:t>
            </a:r>
          </a:p>
          <a:p>
            <a:pPr marL="342900" marR="0" lvl="0" indent="-342900">
              <a:lnSpc>
                <a:spcPct val="107000"/>
              </a:lnSpc>
              <a:spcBef>
                <a:spcPts val="0"/>
              </a:spcBef>
              <a:spcAft>
                <a:spcPts val="0"/>
              </a:spcAft>
              <a:buSzPts val="1200"/>
              <a:buFont typeface="Calibri" panose="020F050202020403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Do you see any physical changes in their body?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200"/>
              <a:buFont typeface="Calibri" panose="020F050202020403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Do you see changes in how they  moves?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200"/>
              <a:buFont typeface="Calibri" panose="020F050202020403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Do you see any changes in their face?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ts val="1200"/>
              <a:buFont typeface="Calibri" panose="020F050202020403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Do you see any changes in their speech pattern?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200"/>
              <a:buFont typeface="Calibri" panose="020F050202020403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Do these behaviours occur in an order/sequence?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Times New Roman" panose="02020603050405020304" pitchFamily="18" charset="0"/>
                <a:ea typeface="Calibri" panose="020F0502020204030204" pitchFamily="34" charset="0"/>
              </a:rPr>
              <a:t>Do the behaviours that (X) shows differ between events/bursts? Or are the same behaviours always shown?</a:t>
            </a:r>
            <a:r>
              <a:rPr lang="en-US" dirty="0">
                <a:effectLst/>
              </a:rPr>
              <a:t> </a:t>
            </a:r>
            <a:endParaRPr lang="en-GB" sz="1800" dirty="0">
              <a:effectLst/>
              <a:latin typeface="Times New Roman" panose="02020603050405020304" pitchFamily="18" charset="0"/>
            </a:endParaRPr>
          </a:p>
          <a:p>
            <a:endParaRPr lang="en-GB" altLang="en-US" sz="1800" dirty="0">
              <a:effectLst/>
              <a:latin typeface="Times New Roman" panose="02020603050405020304" pitchFamily="18" charset="0"/>
              <a:ea typeface="ＭＳ Ｐゴシック" panose="020B0600070205080204" pitchFamily="34" charset="-128"/>
            </a:endParaRPr>
          </a:p>
          <a:p>
            <a:r>
              <a:rPr lang="en-GB" sz="1800" dirty="0">
                <a:effectLst/>
                <a:latin typeface="Times New Roman" panose="02020603050405020304" pitchFamily="18" charset="0"/>
                <a:ea typeface="Calibri" panose="020F0502020204030204" pitchFamily="34" charset="0"/>
              </a:rPr>
              <a:t>What do you think (X) is thinking when they are feeling anxious? Why do you think that?</a:t>
            </a:r>
            <a:r>
              <a:rPr lang="en-US" dirty="0">
                <a:effectLst/>
              </a:rPr>
              <a:t> </a:t>
            </a:r>
            <a:endParaRPr lang="en-GB" sz="1800" dirty="0">
              <a:effectLst/>
              <a:latin typeface="Times New Roman" panose="02020603050405020304" pitchFamily="18" charset="0"/>
              <a:ea typeface="ＭＳ Ｐゴシック" panose="020B0600070205080204" pitchFamily="34" charset="-128"/>
            </a:endParaRPr>
          </a:p>
          <a:p>
            <a:pPr marL="342900" marR="0" lvl="0" indent="-342900">
              <a:lnSpc>
                <a:spcPct val="107000"/>
              </a:lnSpc>
              <a:spcBef>
                <a:spcPts val="0"/>
              </a:spcBef>
              <a:spcAft>
                <a:spcPts val="0"/>
              </a:spcAft>
              <a:buSzPts val="1200"/>
              <a:buFont typeface="Calibri" panose="020F050202020403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What behaviours does (X) show?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SzPts val="1200"/>
              <a:buFont typeface="Calibri" panose="020F0502020204030204" pitchFamily="34" charset="0"/>
              <a:buChar cha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What does (X) say to make you think this?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Times New Roman" panose="02020603050405020304" pitchFamily="18" charset="0"/>
                <a:ea typeface="Calibri" panose="020F0502020204030204" pitchFamily="34" charset="0"/>
              </a:rPr>
              <a:t>Do you think they are feeling any other emotions?</a:t>
            </a:r>
            <a:r>
              <a:rPr lang="en-US" dirty="0">
                <a:effectLst/>
              </a:rPr>
              <a:t> </a:t>
            </a:r>
            <a:endParaRPr lang="en-GB" sz="1800" dirty="0">
              <a:effectLst/>
              <a:latin typeface="Times New Roman" panose="02020603050405020304" pitchFamily="18" charset="0"/>
              <a:ea typeface="ＭＳ Ｐゴシック" panose="020B0600070205080204" pitchFamily="34" charset="-128"/>
            </a:endParaRPr>
          </a:p>
          <a:p>
            <a:endParaRPr lang="en-GB" altLang="en-US" sz="1800" dirty="0">
              <a:effectLst/>
              <a:latin typeface="Times New Roman" panose="02020603050405020304" pitchFamily="18" charset="0"/>
              <a:ea typeface="ＭＳ Ｐゴシック" panose="020B0600070205080204" pitchFamily="34" charset="-128"/>
            </a:endParaRPr>
          </a:p>
          <a:p>
            <a:r>
              <a:rPr lang="en-US" i="1" dirty="0" err="1">
                <a:effectLst/>
                <a:latin typeface="Helvetica" pitchFamily="2" charset="0"/>
              </a:rPr>
              <a:t>Utilising</a:t>
            </a:r>
            <a:r>
              <a:rPr lang="en-US" i="1" dirty="0">
                <a:effectLst/>
                <a:latin typeface="Helvetica" pitchFamily="2" charset="0"/>
              </a:rPr>
              <a:t> Interview Methodology to Inform the Development of New</a:t>
            </a:r>
            <a:endParaRPr lang="en-US" dirty="0">
              <a:effectLst/>
              <a:latin typeface="Helvetica" pitchFamily="2" charset="0"/>
            </a:endParaRPr>
          </a:p>
          <a:p>
            <a:r>
              <a:rPr lang="en-US" i="1" dirty="0">
                <a:effectLst/>
                <a:latin typeface="Helvetica" pitchFamily="2" charset="0"/>
              </a:rPr>
              <a:t>Clinical Assessment Tools for Anxiety in Autistic Individuals Who Speak</a:t>
            </a:r>
            <a:endParaRPr lang="en-US" dirty="0">
              <a:effectLst/>
              <a:latin typeface="Helvetica" pitchFamily="2" charset="0"/>
            </a:endParaRPr>
          </a:p>
          <a:p>
            <a:r>
              <a:rPr lang="en-US" i="1" dirty="0">
                <a:effectLst/>
                <a:latin typeface="Helvetica" pitchFamily="2" charset="0"/>
              </a:rPr>
              <a:t>Few or no Words</a:t>
            </a:r>
            <a:endParaRPr lang="en-US" dirty="0">
              <a:effectLst/>
              <a:latin typeface="Helvetica" pitchFamily="2" charset="0"/>
            </a:endParaRPr>
          </a:p>
          <a:p>
            <a:endParaRPr lang="en-GB" altLang="en-US" sz="1800" dirty="0">
              <a:effectLst/>
              <a:latin typeface="Times New Roman" panose="02020603050405020304" pitchFamily="18" charset="0"/>
              <a:ea typeface="ＭＳ Ｐゴシック" panose="020B0600070205080204" pitchFamily="34" charset="-128"/>
            </a:endParaRPr>
          </a:p>
          <a:p>
            <a:r>
              <a:rPr lang="en-US" b="0" i="0" dirty="0">
                <a:solidFill>
                  <a:srgbClr val="222222"/>
                </a:solidFill>
                <a:effectLst/>
                <a:highlight>
                  <a:srgbClr val="FFFFFF"/>
                </a:highlight>
                <a:latin typeface="Arial" panose="020B0604020202020204" pitchFamily="34" charset="0"/>
              </a:rPr>
              <a:t>Edwards, G., Tarver, J., Shelley, L., Bird, M., Hughes, J., Crawford, H., &amp; Waite, J. (2023). </a:t>
            </a:r>
            <a:r>
              <a:rPr lang="en-US" b="0" i="0" dirty="0" err="1">
                <a:solidFill>
                  <a:srgbClr val="222222"/>
                </a:solidFill>
                <a:effectLst/>
                <a:highlight>
                  <a:srgbClr val="FFFFFF"/>
                </a:highlight>
                <a:latin typeface="Arial" panose="020B0604020202020204" pitchFamily="34" charset="0"/>
              </a:rPr>
              <a:t>Utilising</a:t>
            </a:r>
            <a:r>
              <a:rPr lang="en-US" b="0" i="0" dirty="0">
                <a:solidFill>
                  <a:srgbClr val="222222"/>
                </a:solidFill>
                <a:effectLst/>
                <a:highlight>
                  <a:srgbClr val="FFFFFF"/>
                </a:highlight>
                <a:latin typeface="Arial" panose="020B0604020202020204" pitchFamily="34" charset="0"/>
              </a:rPr>
              <a:t> interview methodology to inform the development of New Clinical Assessment Tools for anxiety in autistic individuals who speak few or no words. </a:t>
            </a:r>
            <a:r>
              <a:rPr lang="en-US" b="0" i="1" dirty="0">
                <a:solidFill>
                  <a:srgbClr val="222222"/>
                </a:solidFill>
                <a:effectLst/>
                <a:highlight>
                  <a:srgbClr val="FFFFFF"/>
                </a:highlight>
                <a:latin typeface="Arial" panose="020B0604020202020204" pitchFamily="34" charset="0"/>
              </a:rPr>
              <a:t>Journal of Autism and Developmental Disorders</a:t>
            </a:r>
            <a:r>
              <a:rPr lang="en-US" b="0" i="0" dirty="0">
                <a:solidFill>
                  <a:srgbClr val="222222"/>
                </a:solidFill>
                <a:effectLst/>
                <a:highlight>
                  <a:srgbClr val="FFFFFF"/>
                </a:highlight>
                <a:latin typeface="Arial" panose="020B0604020202020204" pitchFamily="34" charset="0"/>
              </a:rPr>
              <a:t>, </a:t>
            </a:r>
            <a:r>
              <a:rPr lang="en-US" b="0" i="1" dirty="0">
                <a:solidFill>
                  <a:srgbClr val="222222"/>
                </a:solidFill>
                <a:effectLst/>
                <a:highlight>
                  <a:srgbClr val="FFFFFF"/>
                </a:highlight>
                <a:latin typeface="Arial" panose="020B0604020202020204" pitchFamily="34" charset="0"/>
              </a:rPr>
              <a:t>53</a:t>
            </a:r>
            <a:r>
              <a:rPr lang="en-US" b="0" i="0" dirty="0">
                <a:solidFill>
                  <a:srgbClr val="222222"/>
                </a:solidFill>
                <a:effectLst/>
                <a:highlight>
                  <a:srgbClr val="FFFFFF"/>
                </a:highlight>
                <a:latin typeface="Arial" panose="020B0604020202020204" pitchFamily="34" charset="0"/>
              </a:rPr>
              <a:t>(6), 2328-2348.</a:t>
            </a:r>
            <a:endParaRPr lang="en-US" altLang="en-US" dirty="0">
              <a:ea typeface="ＭＳ Ｐゴシック" panose="020B0600070205080204" pitchFamily="34" charset="-128"/>
            </a:endParaRPr>
          </a:p>
        </p:txBody>
      </p:sp>
      <p:sp>
        <p:nvSpPr>
          <p:cNvPr id="18435" name="Slide Number Placeholder 3">
            <a:extLst>
              <a:ext uri="{FF2B5EF4-FFF2-40B4-BE49-F238E27FC236}">
                <a16:creationId xmlns:a16="http://schemas.microsoft.com/office/drawing/2014/main" id="{552C68E2-5BEE-A4CB-8CFF-6884CAB304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3ABFEAC-0496-F746-ADDE-5E6408E84976}" type="slidenum">
              <a:rPr lang="en-US" altLang="en-US" sz="1300" smtClean="0"/>
              <a:pPr>
                <a:spcBef>
                  <a:spcPct val="0"/>
                </a:spcBef>
              </a:pPr>
              <a:t>10</a:t>
            </a:fld>
            <a:endParaRPr lang="en-US" altLang="en-US" sz="1300"/>
          </a:p>
        </p:txBody>
      </p:sp>
    </p:spTree>
    <p:extLst>
      <p:ext uri="{BB962C8B-B14F-4D97-AF65-F5344CB8AC3E}">
        <p14:creationId xmlns:p14="http://schemas.microsoft.com/office/powerpoint/2010/main" val="2837050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a:extLst>
              <a:ext uri="{FF2B5EF4-FFF2-40B4-BE49-F238E27FC236}">
                <a16:creationId xmlns:a16="http://schemas.microsoft.com/office/drawing/2014/main" id="{BA331EFC-7C88-5541-BF0A-343A056746E7}"/>
              </a:ext>
            </a:extLst>
          </p:cNvPr>
          <p:cNvSpPr>
            <a:spLocks noGrp="1" noRot="1" noChangeAspect="1" noChangeArrowheads="1" noTextEdit="1"/>
          </p:cNvSpPr>
          <p:nvPr>
            <p:ph type="sldImg"/>
          </p:nvPr>
        </p:nvSpPr>
        <p:spPr>
          <a:ln/>
        </p:spPr>
      </p:sp>
      <p:sp>
        <p:nvSpPr>
          <p:cNvPr id="24578" name="Notes Placeholder 2">
            <a:extLst>
              <a:ext uri="{FF2B5EF4-FFF2-40B4-BE49-F238E27FC236}">
                <a16:creationId xmlns:a16="http://schemas.microsoft.com/office/drawing/2014/main" id="{C5F996E2-1A2E-B74C-B336-7B7278416D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98450" indent="-298450">
              <a:spcBef>
                <a:spcPts val="100"/>
              </a:spcBef>
              <a:spcAft>
                <a:spcPts val="100"/>
              </a:spcAft>
              <a:defRPr/>
            </a:pPr>
            <a:r>
              <a:rPr lang="en-US" altLang="en-US" sz="2800" dirty="0">
                <a:latin typeface="Calibri" panose="020F0502020204030204" pitchFamily="34" charset="0"/>
                <a:cs typeface="Calibri" panose="020F0502020204030204" pitchFamily="34" charset="0"/>
              </a:rPr>
              <a:t>For those who have ID and/or who are minimally verbal, anxiety is assessed by relying largely on </a:t>
            </a:r>
            <a:r>
              <a:rPr lang="en-US" altLang="en-US" sz="2800" b="1" dirty="0">
                <a:latin typeface="Calibri" panose="020F0502020204030204" pitchFamily="34" charset="0"/>
                <a:cs typeface="Calibri" panose="020F0502020204030204" pitchFamily="34" charset="0"/>
              </a:rPr>
              <a:t>DIRECT OBSERVATION</a:t>
            </a:r>
            <a:endParaRPr lang="en-US" altLang="en-US" sz="400" b="1" dirty="0">
              <a:latin typeface="Calibri" panose="020F0502020204030204" pitchFamily="34" charset="0"/>
              <a:cs typeface="Calibri" panose="020F0502020204030204" pitchFamily="34" charset="0"/>
            </a:endParaRPr>
          </a:p>
          <a:p>
            <a:pPr marL="635000" lvl="1" indent="-336550">
              <a:spcBef>
                <a:spcPts val="100"/>
              </a:spcBef>
              <a:spcAft>
                <a:spcPts val="100"/>
              </a:spcAft>
              <a:defRPr/>
            </a:pPr>
            <a:r>
              <a:rPr lang="en-US" altLang="en-US" sz="2300" dirty="0">
                <a:latin typeface="Calibri" panose="020F0502020204030204" pitchFamily="34" charset="0"/>
                <a:cs typeface="Calibri" panose="020F0502020204030204" pitchFamily="34" charset="0"/>
              </a:rPr>
              <a:t>identifying the </a:t>
            </a:r>
            <a:r>
              <a:rPr lang="en-US" altLang="en-US" sz="2300" b="1" dirty="0">
                <a:latin typeface="Calibri" panose="020F0502020204030204" pitchFamily="34" charset="0"/>
                <a:cs typeface="Calibri" panose="020F0502020204030204" pitchFamily="34" charset="0"/>
              </a:rPr>
              <a:t>idiosyncratic behaviors that indicate anxiety </a:t>
            </a:r>
            <a:r>
              <a:rPr lang="en-US" altLang="en-US" sz="2300" dirty="0">
                <a:latin typeface="Calibri" panose="020F0502020204030204" pitchFamily="34" charset="0"/>
                <a:cs typeface="Calibri" panose="020F0502020204030204" pitchFamily="34" charset="0"/>
              </a:rPr>
              <a:t>(e.g., crying, pacing, reassurance-seeking), unique to each person</a:t>
            </a:r>
          </a:p>
          <a:p>
            <a:pPr>
              <a:spcBef>
                <a:spcPts val="100"/>
              </a:spcBef>
              <a:spcAft>
                <a:spcPts val="100"/>
              </a:spcAft>
              <a:defRPr/>
            </a:pPr>
            <a:endParaRPr lang="en-US" altLang="en-US" sz="800" dirty="0">
              <a:latin typeface="Calibri" panose="020F0502020204030204" pitchFamily="34" charset="0"/>
              <a:cs typeface="Calibri" panose="020F0502020204030204" pitchFamily="34" charset="0"/>
            </a:endParaRPr>
          </a:p>
          <a:p>
            <a:pPr marL="298450" indent="-298450">
              <a:spcBef>
                <a:spcPts val="100"/>
              </a:spcBef>
              <a:spcAft>
                <a:spcPts val="100"/>
              </a:spcAft>
              <a:defRPr/>
            </a:pPr>
            <a:r>
              <a:rPr lang="en-US" altLang="en-US" sz="2800" dirty="0">
                <a:latin typeface="Calibri" panose="020F0502020204030204" pitchFamily="34" charset="0"/>
                <a:cs typeface="Calibri" panose="020F0502020204030204" pitchFamily="34" charset="0"/>
              </a:rPr>
              <a:t>It is especially important to use a </a:t>
            </a:r>
            <a:r>
              <a:rPr lang="en-US" altLang="en-US" sz="2800" b="1" dirty="0">
                <a:latin typeface="Calibri" panose="020F0502020204030204" pitchFamily="34" charset="0"/>
                <a:cs typeface="Calibri" panose="020F0502020204030204" pitchFamily="34" charset="0"/>
              </a:rPr>
              <a:t>multi-method assessment</a:t>
            </a:r>
          </a:p>
          <a:p>
            <a:pPr marL="635000" lvl="1" indent="-336550">
              <a:spcBef>
                <a:spcPts val="100"/>
              </a:spcBef>
              <a:spcAft>
                <a:spcPts val="100"/>
              </a:spcAft>
              <a:defRPr/>
            </a:pPr>
            <a:r>
              <a:rPr lang="en-US" altLang="en-US" sz="2300" dirty="0">
                <a:latin typeface="Calibri" panose="020F0502020204030204" pitchFamily="34" charset="0"/>
                <a:cs typeface="Calibri" panose="020F0502020204030204" pitchFamily="34" charset="0"/>
              </a:rPr>
              <a:t>Although </a:t>
            </a:r>
            <a:r>
              <a:rPr lang="en-US" altLang="en-US" sz="2300" b="1" dirty="0">
                <a:latin typeface="Calibri" panose="020F0502020204030204" pitchFamily="34" charset="0"/>
                <a:cs typeface="Calibri" panose="020F0502020204030204" pitchFamily="34" charset="0"/>
              </a:rPr>
              <a:t>any behavior on its own does not necessarily indicate anxiety</a:t>
            </a:r>
            <a:r>
              <a:rPr lang="en-US" altLang="en-US" sz="2300" dirty="0">
                <a:latin typeface="Calibri" panose="020F0502020204030204" pitchFamily="34" charset="0"/>
                <a:cs typeface="Calibri" panose="020F0502020204030204" pitchFamily="34" charset="0"/>
              </a:rPr>
              <a:t> (e.g., child may cry because he is feeling anxious, sad, in pain, etc.), </a:t>
            </a:r>
            <a:r>
              <a:rPr lang="en-US" altLang="en-US" sz="2300" b="1" u="sng" dirty="0">
                <a:latin typeface="Calibri" panose="020F0502020204030204" pitchFamily="34" charset="0"/>
                <a:cs typeface="Calibri" panose="020F0502020204030204" pitchFamily="34" charset="0"/>
              </a:rPr>
              <a:t>multiple sources of converging data</a:t>
            </a:r>
            <a:r>
              <a:rPr lang="en-US" altLang="en-US" sz="2300" b="1" dirty="0">
                <a:latin typeface="Calibri" panose="020F0502020204030204" pitchFamily="34" charset="0"/>
                <a:cs typeface="Calibri" panose="020F0502020204030204" pitchFamily="34" charset="0"/>
              </a:rPr>
              <a:t> </a:t>
            </a:r>
            <a:r>
              <a:rPr lang="en-US" altLang="en-US" sz="2300" dirty="0">
                <a:latin typeface="Calibri" panose="020F0502020204030204" pitchFamily="34" charset="0"/>
                <a:cs typeface="Calibri" panose="020F0502020204030204" pitchFamily="34" charset="0"/>
              </a:rPr>
              <a:t>may suggest that the behavior is a marker of anxiety</a:t>
            </a:r>
          </a:p>
          <a:p>
            <a:endParaRPr lang="en-US" altLang="en-US" dirty="0">
              <a:ea typeface="ＭＳ Ｐゴシック" panose="020B0600070205080204" pitchFamily="34" charset="-128"/>
            </a:endParaRPr>
          </a:p>
          <a:p>
            <a:pPr marL="457200" lvl="1" indent="-222250">
              <a:spcBef>
                <a:spcPts val="0"/>
              </a:spcBef>
              <a:buFont typeface="Arial" panose="020B0604020202020204" pitchFamily="34" charset="0"/>
              <a:buChar char="•"/>
            </a:pPr>
            <a:r>
              <a:rPr lang="en-US" altLang="en-US" sz="2100" dirty="0">
                <a:ea typeface="ＭＳ Ｐゴシック" panose="020B0600070205080204" pitchFamily="34" charset="-128"/>
                <a:cs typeface="Arial" panose="020B0604020202020204" pitchFamily="34" charset="0"/>
                <a:sym typeface="Wingdings" pitchFamily="2" charset="2"/>
              </a:rPr>
              <a:t>Family history &amp; medication response history</a:t>
            </a:r>
            <a:endParaRPr lang="en-US" altLang="en-US" sz="200" dirty="0">
              <a:ea typeface="ＭＳ Ｐゴシック" panose="020B0600070205080204" pitchFamily="34" charset="-128"/>
              <a:cs typeface="Arial" panose="020B0604020202020204" pitchFamily="34" charset="0"/>
              <a:sym typeface="Wingdings" pitchFamily="2" charset="2"/>
            </a:endParaRPr>
          </a:p>
          <a:p>
            <a:pPr marL="457200" lvl="1" indent="-222250">
              <a:spcBef>
                <a:spcPts val="0"/>
              </a:spcBef>
              <a:buFont typeface="Arial" panose="020B0604020202020204" pitchFamily="34" charset="0"/>
              <a:buChar char="•"/>
            </a:pPr>
            <a:r>
              <a:rPr lang="en-US" altLang="en-US" sz="2100" dirty="0">
                <a:ea typeface="ＭＳ Ｐゴシック" panose="020B0600070205080204" pitchFamily="34" charset="-128"/>
                <a:cs typeface="Arial" panose="020B0604020202020204" pitchFamily="34" charset="0"/>
                <a:sym typeface="Wingdings" pitchFamily="2" charset="2"/>
              </a:rPr>
              <a:t>Personal/developmental history of context </a:t>
            </a:r>
            <a:r>
              <a:rPr lang="en-US" altLang="en-US" sz="1850" dirty="0">
                <a:ea typeface="ＭＳ Ｐゴシック" panose="020B0600070205080204" pitchFamily="34" charset="-128"/>
                <a:cs typeface="Arial" panose="020B0604020202020204" pitchFamily="34" charset="0"/>
                <a:sym typeface="Wingdings" pitchFamily="2" charset="2"/>
              </a:rPr>
              <a:t>(similar behaviors/repeated behaviors)</a:t>
            </a:r>
            <a:endParaRPr lang="en-US" altLang="en-US" sz="200" dirty="0">
              <a:ea typeface="ＭＳ Ｐゴシック" panose="020B0600070205080204" pitchFamily="34" charset="-128"/>
              <a:cs typeface="Arial" panose="020B0604020202020204" pitchFamily="34" charset="0"/>
              <a:sym typeface="Wingdings" pitchFamily="2" charset="2"/>
            </a:endParaRPr>
          </a:p>
          <a:p>
            <a:pPr marL="746125" lvl="2" indent="-288925">
              <a:spcBef>
                <a:spcPts val="0"/>
              </a:spcBef>
            </a:pPr>
            <a:r>
              <a:rPr lang="en-US" altLang="en-US" sz="1900" b="1" dirty="0">
                <a:cs typeface="Arial" panose="020B0604020202020204" pitchFamily="34" charset="0"/>
              </a:rPr>
              <a:t>Has there been a change from baseline? Has the frequency of behaviors increased recently?</a:t>
            </a:r>
            <a:endParaRPr lang="en-US" altLang="en-US" sz="200" dirty="0">
              <a:cs typeface="Arial" panose="020B0604020202020204" pitchFamily="34" charset="0"/>
            </a:endParaRPr>
          </a:p>
          <a:p>
            <a:pPr marL="746125" lvl="2" indent="-288925">
              <a:spcBef>
                <a:spcPts val="0"/>
              </a:spcBef>
            </a:pPr>
            <a:r>
              <a:rPr lang="en-US" altLang="en-US" sz="1900" dirty="0">
                <a:cs typeface="Arial" panose="020B0604020202020204" pitchFamily="34" charset="0"/>
              </a:rPr>
              <a:t>Sometimes not new behaviors, but rather escalation or intensification of pre-existing behaviors</a:t>
            </a:r>
          </a:p>
          <a:p>
            <a:pPr marL="746125" lvl="2" indent="-288925">
              <a:spcBef>
                <a:spcPts val="0"/>
              </a:spcBef>
            </a:pPr>
            <a:endParaRPr lang="en-US" altLang="en-US" sz="200" dirty="0">
              <a:cs typeface="Arial" panose="020B0604020202020204" pitchFamily="34" charset="0"/>
            </a:endParaRPr>
          </a:p>
          <a:p>
            <a:pPr marL="234950" lvl="1" indent="-234950">
              <a:spcBef>
                <a:spcPts val="0"/>
              </a:spcBef>
              <a:buFont typeface="Arial" panose="020B0604020202020204" pitchFamily="34" charset="0"/>
              <a:buChar char="•"/>
            </a:pPr>
            <a:r>
              <a:rPr lang="en-US" altLang="en-US" sz="2300" b="1" dirty="0">
                <a:ea typeface="ＭＳ Ｐゴシック" panose="020B0600070205080204" pitchFamily="34" charset="-128"/>
                <a:cs typeface="Arial" panose="020B0604020202020204" pitchFamily="34" charset="0"/>
                <a:sym typeface="Wingdings" pitchFamily="2" charset="2"/>
              </a:rPr>
              <a:t>Functional Assessment</a:t>
            </a:r>
            <a:r>
              <a:rPr lang="en-US" altLang="en-US" sz="2000" b="1" dirty="0">
                <a:ea typeface="ＭＳ Ｐゴシック" panose="020B0600070205080204" pitchFamily="34" charset="-128"/>
                <a:cs typeface="Arial" panose="020B0604020202020204" pitchFamily="34" charset="0"/>
                <a:sym typeface="Wingdings" pitchFamily="2" charset="2"/>
              </a:rPr>
              <a:t>: </a:t>
            </a:r>
            <a:r>
              <a:rPr lang="en-US" altLang="en-US" sz="2000" dirty="0">
                <a:ea typeface="ＭＳ Ｐゴシック" panose="020B0600070205080204" pitchFamily="34" charset="-128"/>
                <a:cs typeface="Arial" panose="020B0604020202020204" pitchFamily="34" charset="0"/>
                <a:sym typeface="Wingdings" pitchFamily="2" charset="2"/>
              </a:rPr>
              <a:t>what behaviors are positively or negatively reinforcing?</a:t>
            </a:r>
            <a:endParaRPr lang="en-US" altLang="en-US" sz="100" dirty="0">
              <a:ea typeface="ＭＳ Ｐゴシック" panose="020B0600070205080204" pitchFamily="34" charset="-128"/>
              <a:cs typeface="Arial" panose="020B0604020202020204" pitchFamily="34" charset="0"/>
              <a:sym typeface="Wingdings" pitchFamily="2" charset="2"/>
            </a:endParaRPr>
          </a:p>
          <a:p>
            <a:pPr marL="457200" lvl="1" indent="-222250">
              <a:spcBef>
                <a:spcPts val="0"/>
              </a:spcBef>
              <a:buFont typeface="Arial" panose="020B0604020202020204" pitchFamily="34" charset="0"/>
              <a:buChar char="•"/>
            </a:pPr>
            <a:r>
              <a:rPr lang="en-US" altLang="en-US" sz="2000" dirty="0">
                <a:ea typeface="ＭＳ Ｐゴシック" panose="020B0600070205080204" pitchFamily="34" charset="-128"/>
                <a:cs typeface="Arial" panose="020B0604020202020204" pitchFamily="34" charset="0"/>
                <a:sym typeface="Wingdings" pitchFamily="2" charset="2"/>
              </a:rPr>
              <a:t>If negatively reinforcing, differentiate between “escape-demand” (“I don’t want to do it”) vs. “escape-anxiety” (“I’m afraid/uncomfortable”)</a:t>
            </a:r>
          </a:p>
          <a:p>
            <a:endParaRPr lang="en-US" altLang="en-US" dirty="0">
              <a:ea typeface="ＭＳ Ｐゴシック" panose="020B0600070205080204" pitchFamily="34" charset="-128"/>
            </a:endParaRPr>
          </a:p>
        </p:txBody>
      </p:sp>
      <p:sp>
        <p:nvSpPr>
          <p:cNvPr id="24579" name="Slide Number Placeholder 3">
            <a:extLst>
              <a:ext uri="{FF2B5EF4-FFF2-40B4-BE49-F238E27FC236}">
                <a16:creationId xmlns:a16="http://schemas.microsoft.com/office/drawing/2014/main" id="{62B266B6-ED22-CF42-85B6-6BB0B15845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D18077A-BB0D-9E47-ABBE-DF40846FDD77}" type="slidenum">
              <a:rPr lang="en-US" altLang="en-US" sz="1300" smtClean="0"/>
              <a:pPr>
                <a:spcBef>
                  <a:spcPct val="0"/>
                </a:spcBef>
              </a:pPr>
              <a:t>11</a:t>
            </a:fld>
            <a:endParaRPr lang="en-US" altLang="en-US" sz="1300"/>
          </a:p>
        </p:txBody>
      </p:sp>
    </p:spTree>
    <p:extLst>
      <p:ext uri="{BB962C8B-B14F-4D97-AF65-F5344CB8AC3E}">
        <p14:creationId xmlns:p14="http://schemas.microsoft.com/office/powerpoint/2010/main" val="2680697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8">
            <a:extLst>
              <a:ext uri="{FF2B5EF4-FFF2-40B4-BE49-F238E27FC236}">
                <a16:creationId xmlns:a16="http://schemas.microsoft.com/office/drawing/2014/main" id="{F0768D39-377E-6940-3AB7-42CBBE3D02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2C603EE9-B80B-3049-A56D-7B2ABC5AC109}" type="slidenum">
              <a:rPr lang="en-US" altLang="en-US" sz="1300" smtClean="0"/>
              <a:pPr>
                <a:spcBef>
                  <a:spcPct val="0"/>
                </a:spcBef>
              </a:pPr>
              <a:t>12</a:t>
            </a:fld>
            <a:endParaRPr lang="en-US" altLang="en-US" sz="1300"/>
          </a:p>
        </p:txBody>
      </p:sp>
      <p:sp>
        <p:nvSpPr>
          <p:cNvPr id="32771" name="Rectangle 1">
            <a:extLst>
              <a:ext uri="{FF2B5EF4-FFF2-40B4-BE49-F238E27FC236}">
                <a16:creationId xmlns:a16="http://schemas.microsoft.com/office/drawing/2014/main" id="{995E2E5B-44FC-F133-02FF-21EC40974AB5}"/>
              </a:ext>
            </a:extLst>
          </p:cNvPr>
          <p:cNvSpPr>
            <a:spLocks noGrp="1" noRot="1" noChangeAspect="1" noChangeArrowheads="1" noTextEdit="1"/>
          </p:cNvSpPr>
          <p:nvPr>
            <p:ph type="sldImg"/>
          </p:nvPr>
        </p:nvSpPr>
        <p:spPr>
          <a:solidFill>
            <a:srgbClr val="FFFFFF"/>
          </a:solidFill>
          <a:ln/>
        </p:spPr>
      </p:sp>
      <p:sp>
        <p:nvSpPr>
          <p:cNvPr id="32772" name="Text Box 2">
            <a:extLst>
              <a:ext uri="{FF2B5EF4-FFF2-40B4-BE49-F238E27FC236}">
                <a16:creationId xmlns:a16="http://schemas.microsoft.com/office/drawing/2014/main" id="{AC6ADD1F-FBC2-F660-0AEA-AA1E9CF65C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a:t>Jon behaved differently in response to situations he simply disliked versus anxiety-provoking situations. He often verbally objected to things he did not like (such as if he were served pasta with tomato sauce instead of plain pasta, he would say “No!” and push it away) and he yelled or tantrummed when he was denied access to something such as his favorite video, but this was very different from the crying and fearful facial expression that occurred in response to birthday parties. The main way in which we discriminated between fear/anxiety versus dislike was by defining anxious behaviors and problem behaviors separately. Using a comprehensive list of behavioral descriptors compiled from existing measures (e.g., CTASS) as well as novel, idiosyncratic behaviors that were identified by Jon’s mother, father, and teacher, we identified several “anxious behaviors” for Jon: clinging onto his mother, crying/tearfulness, freezing (lack of movement except for respiration), cowering (e.g., turning into corner), anxious vocalizations (e.g., whimpering, moaning, or idiosyncratic throat noises), and a fearful/anxious facial expression consisting of eyes wide open or eyes rapidly darting back and forth, eyebrows sloping down in an inverted V-shape, and frowning (turning down of the mouth). Problem behaviors identified for Jon were yelling or screaming, elopement (running away; leaving the room or attempting to leave the room), pushing another person, and pulling his mother’s hair. Although Jon exhibited both anxious behavior and problem behavior in the context of happy birthday (given that his anxious behavior often escalated into problem behavior), he exhibited only problem behaviors such as yelling – not anxious behaviors – in contexts that were merely disliked versus anxiety-provoking. This made it easier to recognize that his anxious behaviors in response to “happy birthday” were distinctly different than his other problematic behaviors, and to conceptualize this as anxiety-based. </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1000">
              <a:latin typeface="AdvBOOKO-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13</a:t>
            </a:fld>
            <a:endParaRPr lang="en-US" altLang="en-US"/>
          </a:p>
        </p:txBody>
      </p:sp>
    </p:spTree>
    <p:extLst>
      <p:ext uri="{BB962C8B-B14F-4D97-AF65-F5344CB8AC3E}">
        <p14:creationId xmlns:p14="http://schemas.microsoft.com/office/powerpoint/2010/main" val="3953961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14</a:t>
            </a:fld>
            <a:endParaRPr lang="en-US" altLang="en-US"/>
          </a:p>
        </p:txBody>
      </p:sp>
    </p:spTree>
    <p:extLst>
      <p:ext uri="{BB962C8B-B14F-4D97-AF65-F5344CB8AC3E}">
        <p14:creationId xmlns:p14="http://schemas.microsoft.com/office/powerpoint/2010/main" val="3203264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3A25BD3E-237F-B880-5910-E631A5126D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3A81BA5-E34F-3F40-8235-172D5C4E30AC}" type="slidenum">
              <a:rPr lang="en-US" altLang="en-US" sz="1300" smtClean="0"/>
              <a:pPr>
                <a:spcBef>
                  <a:spcPct val="0"/>
                </a:spcBef>
              </a:pPr>
              <a:t>15</a:t>
            </a:fld>
            <a:endParaRPr lang="en-US" altLang="en-US" sz="1300"/>
          </a:p>
        </p:txBody>
      </p:sp>
      <p:sp>
        <p:nvSpPr>
          <p:cNvPr id="32770" name="Rectangle 2">
            <a:extLst>
              <a:ext uri="{FF2B5EF4-FFF2-40B4-BE49-F238E27FC236}">
                <a16:creationId xmlns:a16="http://schemas.microsoft.com/office/drawing/2014/main" id="{C7BEA2A6-3D94-5AC6-CCC4-53393545EF7D}"/>
              </a:ext>
            </a:extLst>
          </p:cNvPr>
          <p:cNvSpPr>
            <a:spLocks noGrp="1" noRot="1" noChangeAspect="1" noChangeArrowheads="1" noTextEdit="1"/>
          </p:cNvSpPr>
          <p:nvPr>
            <p:ph type="sldImg"/>
          </p:nvPr>
        </p:nvSpPr>
        <p:spPr>
          <a:solidFill>
            <a:srgbClr val="FFFFFF"/>
          </a:solidFill>
          <a:ln/>
        </p:spPr>
      </p:sp>
      <p:sp>
        <p:nvSpPr>
          <p:cNvPr id="32771" name="Rectangle 3">
            <a:extLst>
              <a:ext uri="{FF2B5EF4-FFF2-40B4-BE49-F238E27FC236}">
                <a16:creationId xmlns:a16="http://schemas.microsoft.com/office/drawing/2014/main" id="{E459A253-42B0-0B3E-E6A9-8BFCDE8BE84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From </a:t>
            </a:r>
            <a:r>
              <a:rPr lang="en-US" altLang="en-US" dirty="0" err="1">
                <a:ea typeface="ＭＳ Ｐゴシック" panose="020B0600070205080204" pitchFamily="34" charset="-128"/>
              </a:rPr>
              <a:t>Chansky</a:t>
            </a:r>
            <a:r>
              <a:rPr lang="en-US" altLang="en-US" dirty="0">
                <a:ea typeface="ＭＳ Ｐゴシック" panose="020B0600070205080204" pitchFamily="34" charset="-128"/>
              </a:rPr>
              <a:t> (2004):</a:t>
            </a:r>
          </a:p>
          <a:p>
            <a:pPr eaLnBrk="1" hangingPunct="1"/>
            <a:r>
              <a:rPr lang="en-US" altLang="en-US" dirty="0">
                <a:ea typeface="ＭＳ Ｐゴシック" panose="020B0600070205080204" pitchFamily="34" charset="-128"/>
              </a:rPr>
              <a:t>Overestimation of Threat + Underestimation of Ability to Cope = Anxious Response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2EB24410-5716-A72E-07D9-D35224835603}"/>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D5435260-C0D0-6EB8-E10D-36D62FD47B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Times New Roman" panose="02020603050405020304" pitchFamily="18" charset="0"/>
                <a:ea typeface="Times New Roman" panose="02020603050405020304" pitchFamily="18" charset="0"/>
              </a:rPr>
              <a:t>Although both unmodified CBT </a:t>
            </a:r>
            <a:r>
              <a:rPr lang="en-US" sz="1200" i="1" dirty="0">
                <a:effectLst/>
                <a:latin typeface="Times New Roman" panose="02020603050405020304" pitchFamily="18" charset="0"/>
                <a:ea typeface="Times New Roman" panose="02020603050405020304" pitchFamily="18" charset="0"/>
              </a:rPr>
              <a:t>and</a:t>
            </a:r>
            <a:r>
              <a:rPr lang="en-US" sz="1200" dirty="0">
                <a:effectLst/>
                <a:latin typeface="Times New Roman" panose="02020603050405020304" pitchFamily="18" charset="0"/>
                <a:ea typeface="Times New Roman" panose="02020603050405020304" pitchFamily="18" charset="0"/>
              </a:rPr>
              <a:t> CBT that is adapted for autistic youth have more positive effects than treatment-as-usual, adapted CBT (i.e., “BIACA”) was still found to outperform unmodified CBT </a:t>
            </a:r>
            <a:endParaRPr lang="en-US" altLang="en-US" dirty="0">
              <a:ea typeface="ＭＳ Ｐゴシック" panose="020B0600070205080204" pitchFamily="34" charset="-128"/>
            </a:endParaRPr>
          </a:p>
          <a:p>
            <a:r>
              <a:rPr lang="en-US" b="0" i="0" dirty="0">
                <a:solidFill>
                  <a:srgbClr val="282828"/>
                </a:solidFill>
                <a:effectLst/>
                <a:highlight>
                  <a:srgbClr val="F7F7F7"/>
                </a:highlight>
                <a:latin typeface="MuseoSans"/>
              </a:rPr>
              <a:t>promising preliminary evidence for CBT-based approaches in treating social functioning and co-occurring symptoms of anxiety and depression, as well as enhancing quality of life in autistic adults.</a:t>
            </a:r>
          </a:p>
          <a:p>
            <a:endParaRPr lang="en-US" b="0" i="0" dirty="0">
              <a:solidFill>
                <a:srgbClr val="282828"/>
              </a:solidFill>
              <a:effectLst/>
              <a:highlight>
                <a:srgbClr val="F7F7F7"/>
              </a:highlight>
              <a:latin typeface="MuseoSans"/>
            </a:endParaRPr>
          </a:p>
          <a:p>
            <a:r>
              <a:rPr lang="en-US" b="0" i="0" dirty="0">
                <a:solidFill>
                  <a:srgbClr val="282828"/>
                </a:solidFill>
                <a:effectLst/>
                <a:highlight>
                  <a:srgbClr val="F7F7F7"/>
                </a:highlight>
                <a:latin typeface="MuseoSans"/>
              </a:rPr>
              <a:t>emerging literature supporting the effectiveness of CBT for individuals with mild ID.</a:t>
            </a:r>
          </a:p>
          <a:p>
            <a:endParaRPr lang="en-US" b="0" i="0" dirty="0">
              <a:solidFill>
                <a:srgbClr val="282828"/>
              </a:solidFill>
              <a:effectLst/>
              <a:highlight>
                <a:srgbClr val="F7F7F7"/>
              </a:highlight>
              <a:latin typeface="MuseoSan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282828"/>
                </a:solidFill>
                <a:effectLst/>
                <a:highlight>
                  <a:srgbClr val="F7F7F7"/>
                </a:highlight>
                <a:latin typeface="MuseoSans"/>
              </a:rPr>
              <a:t>Schweizer et al (2024): https://</a:t>
            </a:r>
            <a:r>
              <a:rPr lang="en-US" b="0" i="0" dirty="0" err="1">
                <a:solidFill>
                  <a:srgbClr val="282828"/>
                </a:solidFill>
                <a:effectLst/>
                <a:highlight>
                  <a:srgbClr val="F7F7F7"/>
                </a:highlight>
                <a:latin typeface="MuseoSans"/>
              </a:rPr>
              <a:t>www.frontiersin.org</a:t>
            </a:r>
            <a:r>
              <a:rPr lang="en-US" b="0" i="0" dirty="0">
                <a:solidFill>
                  <a:srgbClr val="282828"/>
                </a:solidFill>
                <a:effectLst/>
                <a:highlight>
                  <a:srgbClr val="F7F7F7"/>
                </a:highlight>
                <a:latin typeface="MuseoSans"/>
              </a:rPr>
              <a:t>/journals/psychiatry/articles/10.3389/fpsyt.2023.1265066/full</a:t>
            </a:r>
          </a:p>
          <a:p>
            <a:r>
              <a:rPr lang="en-US" b="0" i="0" dirty="0">
                <a:solidFill>
                  <a:srgbClr val="282828"/>
                </a:solidFill>
                <a:effectLst/>
                <a:highlight>
                  <a:srgbClr val="F7F7F7"/>
                </a:highlight>
                <a:latin typeface="MuseoSans"/>
              </a:rPr>
              <a:t>Both, CBT and MB-based interventions demonstrated similar effectiveness in treating co-occurring symptoms of anxiety (</a:t>
            </a:r>
            <a:r>
              <a:rPr lang="en-US" b="0" i="0" u="none" strike="noStrike" dirty="0">
                <a:effectLst/>
                <a:highlight>
                  <a:srgbClr val="F7F7F7"/>
                </a:highlight>
                <a:latin typeface="MuseoSans"/>
                <a:hlinkClick r:id="rId3"/>
              </a:rPr>
              <a:t>16</a:t>
            </a:r>
            <a:r>
              <a:rPr lang="en-US" b="0" i="0" dirty="0">
                <a:solidFill>
                  <a:srgbClr val="282828"/>
                </a:solidFill>
                <a:effectLst/>
                <a:highlight>
                  <a:srgbClr val="F7F7F7"/>
                </a:highlight>
                <a:latin typeface="MuseoSans"/>
              </a:rPr>
              <a:t>, </a:t>
            </a:r>
            <a:r>
              <a:rPr lang="en-US" b="0" i="0" u="none" strike="noStrike" dirty="0">
                <a:effectLst/>
                <a:highlight>
                  <a:srgbClr val="F7F7F7"/>
                </a:highlight>
                <a:latin typeface="MuseoSans"/>
                <a:hlinkClick r:id="rId4"/>
              </a:rPr>
              <a:t>17</a:t>
            </a:r>
            <a:r>
              <a:rPr lang="en-US" b="0" i="0" dirty="0">
                <a:solidFill>
                  <a:srgbClr val="282828"/>
                </a:solidFill>
                <a:effectLst/>
                <a:highlight>
                  <a:srgbClr val="F7F7F7"/>
                </a:highlight>
                <a:latin typeface="MuseoSans"/>
              </a:rPr>
              <a:t>), mainly with a maintaining effect (</a:t>
            </a:r>
            <a:r>
              <a:rPr lang="en-US" b="0" i="0" u="none" strike="noStrike" dirty="0">
                <a:effectLst/>
                <a:highlight>
                  <a:srgbClr val="F7F7F7"/>
                </a:highlight>
                <a:latin typeface="MuseoSans"/>
                <a:hlinkClick r:id="rId3"/>
              </a:rPr>
              <a:t>16</a:t>
            </a:r>
            <a:r>
              <a:rPr lang="en-US" b="0" i="0" dirty="0">
                <a:solidFill>
                  <a:srgbClr val="282828"/>
                </a:solidFill>
                <a:effectLst/>
                <a:highlight>
                  <a:srgbClr val="F7F7F7"/>
                </a:highlight>
                <a:latin typeface="MuseoSans"/>
              </a:rPr>
              <a:t>, </a:t>
            </a:r>
            <a:r>
              <a:rPr lang="en-US" b="0" i="0" u="none" strike="noStrike" dirty="0">
                <a:effectLst/>
                <a:highlight>
                  <a:srgbClr val="F7F7F7"/>
                </a:highlight>
                <a:latin typeface="MuseoSans"/>
                <a:hlinkClick r:id="rId4"/>
              </a:rPr>
              <a:t>17</a:t>
            </a:r>
            <a:r>
              <a:rPr lang="en-US" b="0" i="0" dirty="0">
                <a:solidFill>
                  <a:srgbClr val="282828"/>
                </a:solidFill>
                <a:effectLst/>
                <a:highlight>
                  <a:srgbClr val="F7F7F7"/>
                </a:highlight>
                <a:latin typeface="MuseoSans"/>
              </a:rPr>
              <a:t>). </a:t>
            </a:r>
          </a:p>
          <a:p>
            <a:pPr algn="l"/>
            <a:endParaRPr lang="en-US" b="0" i="0" dirty="0">
              <a:solidFill>
                <a:srgbClr val="282828"/>
              </a:solidFill>
              <a:effectLst/>
              <a:highlight>
                <a:srgbClr val="F7F7F7"/>
              </a:highlight>
              <a:latin typeface="MuseoSans"/>
            </a:endParaRPr>
          </a:p>
          <a:p>
            <a:pPr algn="l"/>
            <a:r>
              <a:rPr lang="en-US" b="0" i="0" dirty="0">
                <a:solidFill>
                  <a:srgbClr val="282828"/>
                </a:solidFill>
                <a:effectLst/>
                <a:highlight>
                  <a:srgbClr val="F7F7F7"/>
                </a:highlight>
                <a:latin typeface="MuseoSans"/>
              </a:rPr>
              <a:t>16. </a:t>
            </a:r>
            <a:r>
              <a:rPr lang="en-US" b="0" i="0" dirty="0" err="1">
                <a:solidFill>
                  <a:srgbClr val="282828"/>
                </a:solidFill>
                <a:effectLst/>
                <a:highlight>
                  <a:srgbClr val="F7F7F7"/>
                </a:highlight>
                <a:latin typeface="MuseoSans"/>
              </a:rPr>
              <a:t>Sizoo</a:t>
            </a:r>
            <a:r>
              <a:rPr lang="en-US" b="0" i="0" dirty="0">
                <a:solidFill>
                  <a:srgbClr val="282828"/>
                </a:solidFill>
                <a:effectLst/>
                <a:highlight>
                  <a:srgbClr val="F7F7F7"/>
                </a:highlight>
                <a:latin typeface="MuseoSans"/>
              </a:rPr>
              <a:t>, BB, and Kuiper, E. Cognitive </a:t>
            </a:r>
            <a:r>
              <a:rPr lang="en-US" b="0" i="0" dirty="0" err="1">
                <a:solidFill>
                  <a:srgbClr val="282828"/>
                </a:solidFill>
                <a:effectLst/>
                <a:highlight>
                  <a:srgbClr val="F7F7F7"/>
                </a:highlight>
                <a:latin typeface="MuseoSans"/>
              </a:rPr>
              <a:t>behavioural</a:t>
            </a:r>
            <a:r>
              <a:rPr lang="en-US" b="0" i="0" dirty="0">
                <a:solidFill>
                  <a:srgbClr val="282828"/>
                </a:solidFill>
                <a:effectLst/>
                <a:highlight>
                  <a:srgbClr val="F7F7F7"/>
                </a:highlight>
                <a:latin typeface="MuseoSans"/>
              </a:rPr>
              <a:t> therapy and mindfulness based stress reduction may be equally effective in reducing anxiety and depression in adults with autism spectrum disorders. </a:t>
            </a:r>
            <a:r>
              <a:rPr lang="en-US" b="0" i="1" dirty="0">
                <a:solidFill>
                  <a:srgbClr val="282828"/>
                </a:solidFill>
                <a:effectLst/>
                <a:highlight>
                  <a:srgbClr val="F7F7F7"/>
                </a:highlight>
                <a:latin typeface="MuseoSans"/>
              </a:rPr>
              <a:t>Res Dev </a:t>
            </a:r>
            <a:r>
              <a:rPr lang="en-US" b="0" i="1" dirty="0" err="1">
                <a:solidFill>
                  <a:srgbClr val="282828"/>
                </a:solidFill>
                <a:effectLst/>
                <a:highlight>
                  <a:srgbClr val="F7F7F7"/>
                </a:highlight>
                <a:latin typeface="MuseoSans"/>
              </a:rPr>
              <a:t>Disabil</a:t>
            </a:r>
            <a:r>
              <a:rPr lang="en-US" b="0" i="0" dirty="0">
                <a:solidFill>
                  <a:srgbClr val="282828"/>
                </a:solidFill>
                <a:effectLst/>
                <a:highlight>
                  <a:srgbClr val="F7F7F7"/>
                </a:highlight>
                <a:latin typeface="MuseoSans"/>
              </a:rPr>
              <a:t>. (2017) 64:47–55. </a:t>
            </a:r>
            <a:r>
              <a:rPr lang="en-US" b="0" i="0" dirty="0" err="1">
                <a:solidFill>
                  <a:srgbClr val="282828"/>
                </a:solidFill>
                <a:effectLst/>
                <a:highlight>
                  <a:srgbClr val="F7F7F7"/>
                </a:highlight>
                <a:latin typeface="MuseoSans"/>
              </a:rPr>
              <a:t>doi</a:t>
            </a:r>
            <a:r>
              <a:rPr lang="en-US" b="0" i="0" dirty="0">
                <a:solidFill>
                  <a:srgbClr val="282828"/>
                </a:solidFill>
                <a:effectLst/>
                <a:highlight>
                  <a:srgbClr val="F7F7F7"/>
                </a:highlight>
                <a:latin typeface="MuseoSans"/>
              </a:rPr>
              <a:t>: 10.1016/j.ridd.2017.03.004</a:t>
            </a:r>
          </a:p>
          <a:p>
            <a:pPr algn="l"/>
            <a:r>
              <a:rPr lang="en-US" b="0" i="0" u="none" strike="noStrike" dirty="0">
                <a:solidFill>
                  <a:srgbClr val="282828"/>
                </a:solidFill>
                <a:effectLst/>
                <a:highlight>
                  <a:srgbClr val="F7F7F7"/>
                </a:highlight>
                <a:latin typeface="MuseoSans"/>
                <a:hlinkClick r:id="rId5"/>
              </a:rPr>
              <a:t>PubMed Abstract</a:t>
            </a:r>
            <a:r>
              <a:rPr lang="en-US" b="0" i="0" dirty="0">
                <a:solidFill>
                  <a:srgbClr val="282828"/>
                </a:solidFill>
                <a:effectLst/>
                <a:highlight>
                  <a:srgbClr val="F7F7F7"/>
                </a:highlight>
                <a:latin typeface="MuseoSans"/>
              </a:rPr>
              <a:t> | </a:t>
            </a:r>
            <a:r>
              <a:rPr lang="en-US" b="0" i="0" u="none" strike="noStrike" dirty="0">
                <a:solidFill>
                  <a:srgbClr val="282828"/>
                </a:solidFill>
                <a:effectLst/>
                <a:highlight>
                  <a:srgbClr val="F7F7F7"/>
                </a:highlight>
                <a:latin typeface="MuseoSans"/>
                <a:hlinkClick r:id="rId6"/>
              </a:rPr>
              <a:t>CrossRef Full Text</a:t>
            </a:r>
            <a:r>
              <a:rPr lang="en-US" b="0" i="0" dirty="0">
                <a:solidFill>
                  <a:srgbClr val="282828"/>
                </a:solidFill>
                <a:effectLst/>
                <a:highlight>
                  <a:srgbClr val="F7F7F7"/>
                </a:highlight>
                <a:latin typeface="MuseoSans"/>
              </a:rPr>
              <a:t> | </a:t>
            </a:r>
            <a:r>
              <a:rPr lang="en-US" b="0" i="0" u="none" strike="noStrike" dirty="0">
                <a:solidFill>
                  <a:srgbClr val="282828"/>
                </a:solidFill>
                <a:effectLst/>
                <a:highlight>
                  <a:srgbClr val="F7F7F7"/>
                </a:highlight>
                <a:latin typeface="MuseoSans"/>
                <a:hlinkClick r:id="rId7"/>
              </a:rPr>
              <a:t>Google Scholar</a:t>
            </a:r>
            <a:endParaRPr lang="en-US" b="0" i="0" dirty="0">
              <a:solidFill>
                <a:srgbClr val="282828"/>
              </a:solidFill>
              <a:effectLst/>
              <a:highlight>
                <a:srgbClr val="F7F7F7"/>
              </a:highlight>
              <a:latin typeface="MuseoSans"/>
            </a:endParaRPr>
          </a:p>
          <a:p>
            <a:pPr algn="l"/>
            <a:r>
              <a:rPr lang="en-US" b="0" i="0" dirty="0">
                <a:solidFill>
                  <a:srgbClr val="282828"/>
                </a:solidFill>
                <a:effectLst/>
                <a:highlight>
                  <a:srgbClr val="F7F7F7"/>
                </a:highlight>
                <a:latin typeface="MuseoSans"/>
              </a:rPr>
              <a:t>17. </a:t>
            </a:r>
            <a:r>
              <a:rPr lang="en-US" b="0" i="0" dirty="0" err="1">
                <a:solidFill>
                  <a:srgbClr val="282828"/>
                </a:solidFill>
                <a:effectLst/>
                <a:highlight>
                  <a:srgbClr val="F7F7F7"/>
                </a:highlight>
                <a:latin typeface="MuseoSans"/>
              </a:rPr>
              <a:t>Gaigg</a:t>
            </a:r>
            <a:r>
              <a:rPr lang="en-US" b="0" i="0" dirty="0">
                <a:solidFill>
                  <a:srgbClr val="282828"/>
                </a:solidFill>
                <a:effectLst/>
                <a:highlight>
                  <a:srgbClr val="F7F7F7"/>
                </a:highlight>
                <a:latin typeface="MuseoSans"/>
              </a:rPr>
              <a:t>, SB, Flaxman, PE, </a:t>
            </a:r>
            <a:r>
              <a:rPr lang="en-US" b="0" i="0" dirty="0" err="1">
                <a:solidFill>
                  <a:srgbClr val="282828"/>
                </a:solidFill>
                <a:effectLst/>
                <a:highlight>
                  <a:srgbClr val="F7F7F7"/>
                </a:highlight>
                <a:latin typeface="MuseoSans"/>
              </a:rPr>
              <a:t>McLaven</a:t>
            </a:r>
            <a:r>
              <a:rPr lang="en-US" b="0" i="0" dirty="0">
                <a:solidFill>
                  <a:srgbClr val="282828"/>
                </a:solidFill>
                <a:effectLst/>
                <a:highlight>
                  <a:srgbClr val="F7F7F7"/>
                </a:highlight>
                <a:latin typeface="MuseoSans"/>
              </a:rPr>
              <a:t>, G, Shah, R, Bowler, DM, Meyer, B, et al. Self-guided mindfulness and cognitive </a:t>
            </a:r>
            <a:r>
              <a:rPr lang="en-US" b="0" i="0" dirty="0" err="1">
                <a:solidFill>
                  <a:srgbClr val="282828"/>
                </a:solidFill>
                <a:effectLst/>
                <a:highlight>
                  <a:srgbClr val="F7F7F7"/>
                </a:highlight>
                <a:latin typeface="MuseoSans"/>
              </a:rPr>
              <a:t>behavioural</a:t>
            </a:r>
            <a:r>
              <a:rPr lang="en-US" b="0" i="0" dirty="0">
                <a:solidFill>
                  <a:srgbClr val="282828"/>
                </a:solidFill>
                <a:effectLst/>
                <a:highlight>
                  <a:srgbClr val="F7F7F7"/>
                </a:highlight>
                <a:latin typeface="MuseoSans"/>
              </a:rPr>
              <a:t> practices reduce anxiety in autistic adults: a pilot 8-month waitlist-controlled trial of widely available online tools. </a:t>
            </a:r>
            <a:r>
              <a:rPr lang="en-US" b="0" i="1" dirty="0">
                <a:solidFill>
                  <a:srgbClr val="282828"/>
                </a:solidFill>
                <a:effectLst/>
                <a:highlight>
                  <a:srgbClr val="F7F7F7"/>
                </a:highlight>
                <a:latin typeface="MuseoSans"/>
              </a:rPr>
              <a:t>Autism</a:t>
            </a:r>
            <a:r>
              <a:rPr lang="en-US" b="0" i="0" dirty="0">
                <a:solidFill>
                  <a:srgbClr val="282828"/>
                </a:solidFill>
                <a:effectLst/>
                <a:highlight>
                  <a:srgbClr val="F7F7F7"/>
                </a:highlight>
                <a:latin typeface="MuseoSans"/>
              </a:rPr>
              <a:t>. (2020) 24:867–83. </a:t>
            </a:r>
            <a:r>
              <a:rPr lang="en-US" b="0" i="0" dirty="0" err="1">
                <a:solidFill>
                  <a:srgbClr val="282828"/>
                </a:solidFill>
                <a:effectLst/>
                <a:highlight>
                  <a:srgbClr val="F7F7F7"/>
                </a:highlight>
                <a:latin typeface="MuseoSans"/>
              </a:rPr>
              <a:t>doi</a:t>
            </a:r>
            <a:r>
              <a:rPr lang="en-US" b="0" i="0" dirty="0">
                <a:solidFill>
                  <a:srgbClr val="282828"/>
                </a:solidFill>
                <a:effectLst/>
                <a:highlight>
                  <a:srgbClr val="F7F7F7"/>
                </a:highlight>
                <a:latin typeface="MuseoSans"/>
              </a:rPr>
              <a:t>: 10.1177/1362361320909184</a:t>
            </a:r>
          </a:p>
          <a:p>
            <a:endParaRPr lang="en-US" altLang="en-US" dirty="0">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51C1A433-DA72-4435-6A58-0FBD6D1C0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92381D6-3C52-3041-8B9D-950BA4920473}" type="slidenum">
              <a:rPr lang="en-US" altLang="en-US" sz="1300" b="0" smtClean="0">
                <a:latin typeface="Times New Roman" panose="02020603050405020304" pitchFamily="18" charset="0"/>
              </a:rPr>
              <a:pPr/>
              <a:t>16</a:t>
            </a:fld>
            <a:endParaRPr lang="en-US" altLang="en-US" sz="1300" b="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2EB24410-5716-A72E-07D9-D35224835603}"/>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D5435260-C0D0-6EB8-E10D-36D62FD47B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9713" indent="-239713" eaLnBrk="1" hangingPunct="1">
              <a:spcBef>
                <a:spcPct val="0"/>
              </a:spcBef>
              <a:defRPr/>
            </a:pPr>
            <a:r>
              <a:rPr lang="en-US" altLang="en-US" sz="2000" dirty="0">
                <a:latin typeface="Perpetua" panose="02020502060401020303" pitchFamily="18" charset="77"/>
                <a:ea typeface="ＭＳ Ｐゴシック" panose="020B0600070205080204" pitchFamily="34" charset="-128"/>
                <a:cs typeface="Calibri" panose="020F0502020204030204" pitchFamily="34" charset="0"/>
              </a:rPr>
              <a:t>NEW SLIDE</a:t>
            </a:r>
          </a:p>
          <a:p>
            <a:pPr marL="239713" indent="-239713" eaLnBrk="1" hangingPunct="1">
              <a:spcBef>
                <a:spcPct val="0"/>
              </a:spcBef>
              <a:defRPr/>
            </a:pPr>
            <a:endParaRPr lang="en-US" altLang="en-US" sz="2000" dirty="0">
              <a:latin typeface="Perpetua" panose="02020502060401020303" pitchFamily="18" charset="77"/>
              <a:ea typeface="ＭＳ Ｐゴシック" panose="020B0600070205080204" pitchFamily="34" charset="-128"/>
              <a:cs typeface="Calibri" panose="020F0502020204030204" pitchFamily="34" charset="0"/>
            </a:endParaRPr>
          </a:p>
          <a:p>
            <a:pPr marL="239713" indent="-239713" eaLnBrk="1" hangingPunct="1">
              <a:spcBef>
                <a:spcPct val="0"/>
              </a:spcBef>
              <a:defRPr/>
            </a:pPr>
            <a:r>
              <a:rPr lang="en-US" altLang="en-US" sz="2000" dirty="0">
                <a:latin typeface="Perpetua" panose="02020502060401020303" pitchFamily="18" charset="77"/>
                <a:ea typeface="ＭＳ Ｐゴシック" panose="020B0600070205080204" pitchFamily="34" charset="-128"/>
                <a:cs typeface="Calibri" panose="020F0502020204030204" pitchFamily="34" charset="0"/>
              </a:rPr>
              <a:t>CBT is the most effective evidence-based treatment for anxiety disorders in </a:t>
            </a:r>
            <a:r>
              <a:rPr lang="en-US" altLang="en-US" sz="2000" b="1" dirty="0">
                <a:latin typeface="Perpetua" panose="02020502060401020303" pitchFamily="18" charset="77"/>
                <a:ea typeface="ＭＳ Ｐゴシック" panose="020B0600070205080204" pitchFamily="34" charset="-128"/>
                <a:cs typeface="Calibri" panose="020F0502020204030204" pitchFamily="34" charset="0"/>
              </a:rPr>
              <a:t>autistic youth</a:t>
            </a:r>
            <a:r>
              <a:rPr lang="en-US" altLang="en-US" sz="2000" b="1" i="1" dirty="0">
                <a:latin typeface="Perpetua" panose="02020502060401020303" pitchFamily="18" charset="77"/>
                <a:ea typeface="ＭＳ Ｐゴシック" panose="020B0600070205080204" pitchFamily="34" charset="-128"/>
                <a:cs typeface="Calibri" panose="020F0502020204030204" pitchFamily="34" charset="0"/>
              </a:rPr>
              <a:t> </a:t>
            </a:r>
            <a:r>
              <a:rPr lang="en-US" altLang="en-US" sz="2000" i="1" dirty="0">
                <a:latin typeface="Perpetua" panose="02020502060401020303" pitchFamily="18" charset="77"/>
                <a:ea typeface="ＭＳ Ｐゴシック" panose="020B0600070205080204" pitchFamily="34" charset="-128"/>
                <a:cs typeface="Calibri" panose="020F0502020204030204" pitchFamily="34" charset="0"/>
              </a:rPr>
              <a:t>without </a:t>
            </a:r>
            <a:r>
              <a:rPr lang="en-US" altLang="en-US" sz="2000" dirty="0">
                <a:latin typeface="Perpetua" panose="02020502060401020303" pitchFamily="18" charset="77"/>
                <a:ea typeface="ＭＳ Ｐゴシック" panose="020B0600070205080204" pitchFamily="34" charset="-128"/>
                <a:cs typeface="Calibri" panose="020F0502020204030204" pitchFamily="34" charset="0"/>
              </a:rPr>
              <a:t>ID (Ung et al., 2015; van </a:t>
            </a:r>
            <a:r>
              <a:rPr lang="en-US" altLang="en-US" sz="2000" dirty="0" err="1">
                <a:latin typeface="Perpetua" panose="02020502060401020303" pitchFamily="18" charset="77"/>
                <a:ea typeface="ＭＳ Ｐゴシック" panose="020B0600070205080204" pitchFamily="34" charset="-128"/>
                <a:cs typeface="Calibri" panose="020F0502020204030204" pitchFamily="34" charset="0"/>
              </a:rPr>
              <a:t>Steensel</a:t>
            </a:r>
            <a:r>
              <a:rPr lang="en-US" altLang="en-US" sz="2000" dirty="0">
                <a:latin typeface="Perpetua" panose="02020502060401020303" pitchFamily="18" charset="77"/>
                <a:ea typeface="ＭＳ Ｐゴシック" panose="020B0600070205080204" pitchFamily="34" charset="-128"/>
                <a:cs typeface="Calibri" panose="020F0502020204030204" pitchFamily="34" charset="0"/>
              </a:rPr>
              <a:t> &amp; </a:t>
            </a:r>
            <a:r>
              <a:rPr lang="en-US" altLang="en-US" sz="2000" dirty="0" err="1">
                <a:latin typeface="Perpetua" panose="02020502060401020303" pitchFamily="18" charset="77"/>
                <a:ea typeface="ＭＳ Ｐゴシック" panose="020B0600070205080204" pitchFamily="34" charset="-128"/>
                <a:cs typeface="Calibri" panose="020F0502020204030204" pitchFamily="34" charset="0"/>
              </a:rPr>
              <a:t>Bogels</a:t>
            </a:r>
            <a:r>
              <a:rPr lang="en-US" altLang="en-US" sz="2000" dirty="0">
                <a:latin typeface="Perpetua" panose="02020502060401020303" pitchFamily="18" charset="77"/>
                <a:ea typeface="ＭＳ Ｐゴシック" panose="020B0600070205080204" pitchFamily="34" charset="-128"/>
                <a:cs typeface="Calibri" panose="020F0502020204030204" pitchFamily="34" charset="0"/>
              </a:rPr>
              <a:t>, 2015; </a:t>
            </a:r>
            <a:r>
              <a:rPr lang="en-US" altLang="en-US" sz="2000" dirty="0">
                <a:solidFill>
                  <a:srgbClr val="0432FF"/>
                </a:solidFill>
                <a:latin typeface="Perpetua" panose="02020502060401020303" pitchFamily="18" charset="77"/>
                <a:ea typeface="ＭＳ Ｐゴシック" panose="020B0600070205080204" pitchFamily="34" charset="-128"/>
                <a:cs typeface="Calibri" panose="020F0502020204030204" pitchFamily="34" charset="0"/>
                <a:hlinkClick r:id="rId3">
                  <a:extLst>
                    <a:ext uri="{A12FA001-AC4F-418D-AE19-62706E023703}">
                      <ahyp:hlinkClr xmlns:ahyp="http://schemas.microsoft.com/office/drawing/2018/hyperlinkcolor" val="tx"/>
                    </a:ext>
                  </a:extLst>
                </a:hlinkClick>
              </a:rPr>
              <a:t>Wood et al., 2020</a:t>
            </a:r>
            <a:r>
              <a:rPr lang="en-US" altLang="en-US" sz="2000" dirty="0">
                <a:latin typeface="Perpetua" panose="02020502060401020303" pitchFamily="18" charset="77"/>
                <a:ea typeface="ＭＳ Ｐゴシック" panose="020B0600070205080204" pitchFamily="34" charset="-128"/>
                <a:cs typeface="Calibri" panose="020F0502020204030204" pitchFamily="34" charset="0"/>
              </a:rPr>
              <a:t>)</a:t>
            </a:r>
          </a:p>
          <a:p>
            <a:pPr marL="465138" lvl="1" indent="-225425" eaLnBrk="1" hangingPunct="1">
              <a:spcBef>
                <a:spcPct val="0"/>
              </a:spcBef>
              <a:buFont typeface="Wingdings" pitchFamily="2" charset="2"/>
              <a:buChar char="Ø"/>
              <a:defRPr/>
            </a:pPr>
            <a:r>
              <a:rPr lang="en-US" sz="2000" b="0" dirty="0">
                <a:solidFill>
                  <a:srgbClr val="333333"/>
                </a:solidFill>
                <a:effectLst/>
                <a:latin typeface="Perpetua" panose="02020502060401020303" pitchFamily="18" charset="77"/>
              </a:rPr>
              <a:t>CBT was efficacious for children with autism and interfering anxiety, and an adapted CBT approach showed additional advantages</a:t>
            </a:r>
          </a:p>
          <a:p>
            <a:pPr marL="465138" marR="0" lvl="1" indent="-225425" algn="l" defTabSz="914400" rtl="0" eaLnBrk="1" fontAlgn="base" latinLnBrk="0" hangingPunct="1">
              <a:lnSpc>
                <a:spcPct val="100000"/>
              </a:lnSpc>
              <a:spcBef>
                <a:spcPct val="0"/>
              </a:spcBef>
              <a:spcAft>
                <a:spcPct val="0"/>
              </a:spcAft>
              <a:buClrTx/>
              <a:buSzTx/>
              <a:buFont typeface="Wingdings" pitchFamily="2" charset="2"/>
              <a:buChar char="Ø"/>
              <a:tabLst/>
              <a:defRPr/>
            </a:pPr>
            <a:r>
              <a:rPr lang="en-US" sz="2000" dirty="0">
                <a:effectLst/>
                <a:latin typeface="Times New Roman" panose="02020603050405020304" pitchFamily="18" charset="0"/>
                <a:ea typeface="Times New Roman" panose="02020603050405020304" pitchFamily="18" charset="0"/>
              </a:rPr>
              <a:t>Although both unmodified CBT </a:t>
            </a:r>
            <a:r>
              <a:rPr lang="en-US" sz="2000" i="1" dirty="0">
                <a:effectLst/>
                <a:latin typeface="Times New Roman" panose="02020603050405020304" pitchFamily="18" charset="0"/>
                <a:ea typeface="Times New Roman" panose="02020603050405020304" pitchFamily="18" charset="0"/>
              </a:rPr>
              <a:t>and</a:t>
            </a:r>
            <a:r>
              <a:rPr lang="en-US" sz="2000" dirty="0">
                <a:effectLst/>
                <a:latin typeface="Times New Roman" panose="02020603050405020304" pitchFamily="18" charset="0"/>
                <a:ea typeface="Times New Roman" panose="02020603050405020304" pitchFamily="18" charset="0"/>
              </a:rPr>
              <a:t> CBT that is adapted for autistic youth have more positive effects than treatment-as-usual, adapted CBT (i.e., “BIACA”) was still found to outperform unmodified CBT</a:t>
            </a:r>
            <a:endParaRPr lang="en-US" sz="2000" dirty="0">
              <a:solidFill>
                <a:srgbClr val="333333"/>
              </a:solidFill>
              <a:latin typeface="Perpetua" panose="02020502060401020303" pitchFamily="18" charset="77"/>
            </a:endParaRPr>
          </a:p>
          <a:p>
            <a:pPr marL="465138" lvl="1" indent="-225425" eaLnBrk="1" hangingPunct="1">
              <a:spcBef>
                <a:spcPct val="0"/>
              </a:spcBef>
              <a:buFont typeface="Wingdings" pitchFamily="2" charset="2"/>
              <a:buChar char="Ø"/>
              <a:defRPr/>
            </a:pPr>
            <a:r>
              <a:rPr lang="en-US" sz="2000" b="0" dirty="0">
                <a:solidFill>
                  <a:srgbClr val="333333"/>
                </a:solidFill>
                <a:effectLst/>
                <a:latin typeface="Perpetua" panose="02020502060401020303" pitchFamily="18" charset="77"/>
              </a:rPr>
              <a:t>CBT program adapted for </a:t>
            </a:r>
            <a:r>
              <a:rPr lang="en-US" sz="2000" dirty="0">
                <a:solidFill>
                  <a:srgbClr val="333333"/>
                </a:solidFill>
                <a:latin typeface="Perpetua" panose="02020502060401020303" pitchFamily="18" charset="77"/>
              </a:rPr>
              <a:t>autistic youth (BIACA) </a:t>
            </a:r>
            <a:r>
              <a:rPr lang="en-US" sz="2000" b="0" dirty="0">
                <a:solidFill>
                  <a:srgbClr val="333333"/>
                </a:solidFill>
                <a:effectLst/>
                <a:latin typeface="Perpetua" panose="02020502060401020303" pitchFamily="18" charset="77"/>
              </a:rPr>
              <a:t>outperformed standard-of-practice CBT (Coping Cat) and Treatment as Usual (TAU) </a:t>
            </a:r>
          </a:p>
          <a:p>
            <a:pPr marL="465138" lvl="1" indent="-225425" eaLnBrk="1" hangingPunct="1">
              <a:spcBef>
                <a:spcPct val="0"/>
              </a:spcBef>
              <a:buFont typeface="Wingdings" pitchFamily="2" charset="2"/>
              <a:buChar char="Ø"/>
              <a:defRPr/>
            </a:pPr>
            <a:r>
              <a:rPr lang="en-US" sz="2000" b="0" dirty="0">
                <a:solidFill>
                  <a:srgbClr val="333333"/>
                </a:solidFill>
                <a:effectLst/>
                <a:latin typeface="Perpetua" panose="02020502060401020303" pitchFamily="18" charset="77"/>
              </a:rPr>
              <a:t>Both CBT conditions achieved higher rates of positive treatment response than TAU (BIACA: 92.4%; Coping Cat: 81%; TAU: 11%]</a:t>
            </a:r>
            <a:endParaRPr lang="en-US" altLang="en-US" sz="2000" dirty="0">
              <a:latin typeface="Perpetua" panose="02020502060401020303" pitchFamily="18" charset="77"/>
              <a:ea typeface="ＭＳ Ｐゴシック" panose="020B0600070205080204" pitchFamily="34" charset="-128"/>
              <a:cs typeface="Calibri" panose="020F0502020204030204" pitchFamily="34" charset="0"/>
            </a:endParaRPr>
          </a:p>
          <a:p>
            <a:pPr marL="239713" indent="-239713" eaLnBrk="1" hangingPunct="1">
              <a:spcBef>
                <a:spcPct val="0"/>
              </a:spcBef>
              <a:defRPr/>
            </a:pPr>
            <a:endParaRPr lang="en-US" altLang="en-US" sz="2000" dirty="0">
              <a:latin typeface="Perpetua" panose="02020502060401020303" pitchFamily="18" charset="77"/>
              <a:ea typeface="ＭＳ Ｐゴシック" panose="020B0600070205080204" pitchFamily="34" charset="-128"/>
              <a:cs typeface="Calibri" panose="020F0502020204030204" pitchFamily="34" charset="0"/>
            </a:endParaRPr>
          </a:p>
          <a:p>
            <a:pPr marL="239713" marR="0" lvl="0" indent="-239713" algn="l" defTabSz="914400" rtl="0" eaLnBrk="1" fontAlgn="base" latinLnBrk="0" hangingPunct="1">
              <a:lnSpc>
                <a:spcPct val="100000"/>
              </a:lnSpc>
              <a:spcBef>
                <a:spcPct val="0"/>
              </a:spcBef>
              <a:spcAft>
                <a:spcPct val="0"/>
              </a:spcAft>
              <a:buClrTx/>
              <a:buSzTx/>
              <a:buFontTx/>
              <a:buNone/>
              <a:tabLst/>
              <a:defRPr/>
            </a:pPr>
            <a:r>
              <a:rPr lang="en-US" sz="3200" i="1" dirty="0">
                <a:effectLst/>
                <a:latin typeface="Helvetica" pitchFamily="2" charset="0"/>
              </a:rPr>
              <a:t>FSIQ: 58.3 (40–79,</a:t>
            </a:r>
            <a:endParaRPr lang="en-US" sz="3200" dirty="0">
              <a:effectLst/>
              <a:latin typeface="Helvetica" pitchFamily="2" charset="0"/>
            </a:endParaRPr>
          </a:p>
          <a:p>
            <a:pPr marL="239713" indent="-239713" eaLnBrk="1" hangingPunct="1">
              <a:spcBef>
                <a:spcPct val="0"/>
              </a:spcBef>
              <a:defRPr/>
            </a:pPr>
            <a:endParaRPr lang="en-US" altLang="en-US" sz="2000" dirty="0">
              <a:latin typeface="Perpetua" panose="02020502060401020303" pitchFamily="18" charset="77"/>
              <a:ea typeface="ＭＳ Ｐゴシック" panose="020B0600070205080204" pitchFamily="34" charset="-128"/>
              <a:cs typeface="Calibri" panose="020F0502020204030204" pitchFamily="34" charset="0"/>
            </a:endParaRPr>
          </a:p>
          <a:p>
            <a:pPr marL="239713" indent="-239713" eaLnBrk="1" hangingPunct="1">
              <a:spcBef>
                <a:spcPct val="0"/>
              </a:spcBef>
              <a:defRPr/>
            </a:pPr>
            <a:r>
              <a:rPr lang="en-US" altLang="en-US" sz="2000" dirty="0">
                <a:latin typeface="Perpetua" panose="02020502060401020303" pitchFamily="18" charset="77"/>
                <a:ea typeface="ＭＳ Ｐゴシック" panose="020B0600070205080204" pitchFamily="34" charset="-128"/>
                <a:cs typeface="Calibri" panose="020F0502020204030204" pitchFamily="34" charset="0"/>
              </a:rPr>
              <a:t>Promising preliminary evidence for CBT in treating anxiety in autistic adults who do not have ID (</a:t>
            </a:r>
            <a:r>
              <a:rPr lang="en-US" altLang="en-US" sz="2000" dirty="0">
                <a:solidFill>
                  <a:srgbClr val="0432FF"/>
                </a:solidFill>
                <a:latin typeface="Perpetua" panose="02020502060401020303" pitchFamily="18" charset="77"/>
                <a:ea typeface="ＭＳ Ｐゴシック" panose="020B0600070205080204" pitchFamily="34" charset="-128"/>
                <a:cs typeface="Calibri" panose="020F0502020204030204" pitchFamily="34" charset="0"/>
                <a:hlinkClick r:id="rId4">
                  <a:extLst>
                    <a:ext uri="{A12FA001-AC4F-418D-AE19-62706E023703}">
                      <ahyp:hlinkClr xmlns:ahyp="http://schemas.microsoft.com/office/drawing/2018/hyperlinkcolor" val="tx"/>
                    </a:ext>
                  </a:extLst>
                </a:hlinkClick>
              </a:rPr>
              <a:t>Schweizer et al., 2024</a:t>
            </a:r>
            <a:r>
              <a:rPr lang="en-US" altLang="en-US" sz="2000" dirty="0">
                <a:latin typeface="Perpetua" panose="02020502060401020303" pitchFamily="18" charset="77"/>
                <a:ea typeface="ＭＳ Ｐゴシック" panose="020B0600070205080204" pitchFamily="34" charset="-128"/>
                <a:cs typeface="Calibri" panose="020F0502020204030204" pitchFamily="34" charset="0"/>
              </a:rPr>
              <a:t>)</a:t>
            </a:r>
          </a:p>
          <a:p>
            <a:r>
              <a:rPr lang="en-US" b="0" i="0" dirty="0">
                <a:solidFill>
                  <a:srgbClr val="282828"/>
                </a:solidFill>
                <a:effectLst/>
                <a:highlight>
                  <a:srgbClr val="F7F7F7"/>
                </a:highlight>
                <a:latin typeface="MuseoSans"/>
              </a:rPr>
              <a:t>https://</a:t>
            </a:r>
            <a:r>
              <a:rPr lang="en-US" b="0" i="0" dirty="0" err="1">
                <a:solidFill>
                  <a:srgbClr val="282828"/>
                </a:solidFill>
                <a:effectLst/>
                <a:highlight>
                  <a:srgbClr val="F7F7F7"/>
                </a:highlight>
                <a:latin typeface="MuseoSans"/>
              </a:rPr>
              <a:t>www.frontiersin.org</a:t>
            </a:r>
            <a:r>
              <a:rPr lang="en-US" b="0" i="0" dirty="0">
                <a:solidFill>
                  <a:srgbClr val="282828"/>
                </a:solidFill>
                <a:effectLst/>
                <a:highlight>
                  <a:srgbClr val="F7F7F7"/>
                </a:highlight>
                <a:latin typeface="MuseoSans"/>
              </a:rPr>
              <a:t>/journals/psychiatry/articles/10.3389/fpsyt.2023.1265066/full</a:t>
            </a:r>
          </a:p>
          <a:p>
            <a:r>
              <a:rPr lang="en-US" b="0" i="0" dirty="0">
                <a:solidFill>
                  <a:srgbClr val="282828"/>
                </a:solidFill>
                <a:effectLst/>
                <a:highlight>
                  <a:srgbClr val="F7F7F7"/>
                </a:highlight>
                <a:latin typeface="MuseoSans"/>
              </a:rPr>
              <a:t>Both, CBT and MB-based interventions demonstrated similar effectiveness in treating co-occurring symptoms of anxiety (</a:t>
            </a:r>
            <a:r>
              <a:rPr lang="en-US" b="0" i="0" u="none" strike="noStrike" dirty="0">
                <a:effectLst/>
                <a:highlight>
                  <a:srgbClr val="F7F7F7"/>
                </a:highlight>
                <a:latin typeface="MuseoSans"/>
                <a:hlinkClick r:id="rId5"/>
              </a:rPr>
              <a:t>16</a:t>
            </a:r>
            <a:r>
              <a:rPr lang="en-US" b="0" i="0" dirty="0">
                <a:solidFill>
                  <a:srgbClr val="282828"/>
                </a:solidFill>
                <a:effectLst/>
                <a:highlight>
                  <a:srgbClr val="F7F7F7"/>
                </a:highlight>
                <a:latin typeface="MuseoSans"/>
              </a:rPr>
              <a:t>, </a:t>
            </a:r>
            <a:r>
              <a:rPr lang="en-US" b="0" i="0" u="none" strike="noStrike" dirty="0">
                <a:effectLst/>
                <a:highlight>
                  <a:srgbClr val="F7F7F7"/>
                </a:highlight>
                <a:latin typeface="MuseoSans"/>
                <a:hlinkClick r:id="rId6"/>
              </a:rPr>
              <a:t>17</a:t>
            </a:r>
            <a:r>
              <a:rPr lang="en-US" b="0" i="0" dirty="0">
                <a:solidFill>
                  <a:srgbClr val="282828"/>
                </a:solidFill>
                <a:effectLst/>
                <a:highlight>
                  <a:srgbClr val="F7F7F7"/>
                </a:highlight>
                <a:latin typeface="MuseoSans"/>
              </a:rPr>
              <a:t>), mainly with a maintaining effect (</a:t>
            </a:r>
            <a:r>
              <a:rPr lang="en-US" b="0" i="0" u="none" strike="noStrike" dirty="0">
                <a:effectLst/>
                <a:highlight>
                  <a:srgbClr val="F7F7F7"/>
                </a:highlight>
                <a:latin typeface="MuseoSans"/>
                <a:hlinkClick r:id="rId5"/>
              </a:rPr>
              <a:t>16</a:t>
            </a:r>
            <a:r>
              <a:rPr lang="en-US" b="0" i="0" dirty="0">
                <a:solidFill>
                  <a:srgbClr val="282828"/>
                </a:solidFill>
                <a:effectLst/>
                <a:highlight>
                  <a:srgbClr val="F7F7F7"/>
                </a:highlight>
                <a:latin typeface="MuseoSans"/>
              </a:rPr>
              <a:t>, </a:t>
            </a:r>
            <a:r>
              <a:rPr lang="en-US" b="0" i="0" u="none" strike="noStrike" dirty="0">
                <a:effectLst/>
                <a:highlight>
                  <a:srgbClr val="F7F7F7"/>
                </a:highlight>
                <a:latin typeface="MuseoSans"/>
                <a:hlinkClick r:id="rId6"/>
              </a:rPr>
              <a:t>17</a:t>
            </a:r>
            <a:r>
              <a:rPr lang="en-US" b="0" i="0" dirty="0">
                <a:solidFill>
                  <a:srgbClr val="282828"/>
                </a:solidFill>
                <a:effectLst/>
                <a:highlight>
                  <a:srgbClr val="F7F7F7"/>
                </a:highlight>
                <a:latin typeface="MuseoSans"/>
              </a:rPr>
              <a:t>). </a:t>
            </a:r>
          </a:p>
          <a:p>
            <a:pPr algn="l"/>
            <a:endParaRPr lang="en-US" b="0" i="0" dirty="0">
              <a:solidFill>
                <a:srgbClr val="282828"/>
              </a:solidFill>
              <a:effectLst/>
              <a:highlight>
                <a:srgbClr val="F7F7F7"/>
              </a:highlight>
              <a:latin typeface="MuseoSans"/>
            </a:endParaRPr>
          </a:p>
          <a:p>
            <a:pPr algn="l"/>
            <a:r>
              <a:rPr lang="en-US" b="0" i="0" dirty="0">
                <a:solidFill>
                  <a:srgbClr val="282828"/>
                </a:solidFill>
                <a:effectLst/>
                <a:highlight>
                  <a:srgbClr val="F7F7F7"/>
                </a:highlight>
                <a:latin typeface="MuseoSans"/>
              </a:rPr>
              <a:t>16. </a:t>
            </a:r>
            <a:r>
              <a:rPr lang="en-US" b="0" i="0" dirty="0" err="1">
                <a:solidFill>
                  <a:srgbClr val="282828"/>
                </a:solidFill>
                <a:effectLst/>
                <a:highlight>
                  <a:srgbClr val="F7F7F7"/>
                </a:highlight>
                <a:latin typeface="MuseoSans"/>
              </a:rPr>
              <a:t>Sizoo</a:t>
            </a:r>
            <a:r>
              <a:rPr lang="en-US" b="0" i="0" dirty="0">
                <a:solidFill>
                  <a:srgbClr val="282828"/>
                </a:solidFill>
                <a:effectLst/>
                <a:highlight>
                  <a:srgbClr val="F7F7F7"/>
                </a:highlight>
                <a:latin typeface="MuseoSans"/>
              </a:rPr>
              <a:t>, BB, and Kuiper, E. Cognitive </a:t>
            </a:r>
            <a:r>
              <a:rPr lang="en-US" b="0" i="0" dirty="0" err="1">
                <a:solidFill>
                  <a:srgbClr val="282828"/>
                </a:solidFill>
                <a:effectLst/>
                <a:highlight>
                  <a:srgbClr val="F7F7F7"/>
                </a:highlight>
                <a:latin typeface="MuseoSans"/>
              </a:rPr>
              <a:t>behavioural</a:t>
            </a:r>
            <a:r>
              <a:rPr lang="en-US" b="0" i="0" dirty="0">
                <a:solidFill>
                  <a:srgbClr val="282828"/>
                </a:solidFill>
                <a:effectLst/>
                <a:highlight>
                  <a:srgbClr val="F7F7F7"/>
                </a:highlight>
                <a:latin typeface="MuseoSans"/>
              </a:rPr>
              <a:t> therapy and mindfulness based stress reduction may be equally effective in reducing anxiety and depression in adults with autism spectrum disorders. </a:t>
            </a:r>
            <a:r>
              <a:rPr lang="en-US" b="0" i="1" dirty="0">
                <a:solidFill>
                  <a:srgbClr val="282828"/>
                </a:solidFill>
                <a:effectLst/>
                <a:highlight>
                  <a:srgbClr val="F7F7F7"/>
                </a:highlight>
                <a:latin typeface="MuseoSans"/>
              </a:rPr>
              <a:t>Res Dev </a:t>
            </a:r>
            <a:r>
              <a:rPr lang="en-US" b="0" i="1" dirty="0" err="1">
                <a:solidFill>
                  <a:srgbClr val="282828"/>
                </a:solidFill>
                <a:effectLst/>
                <a:highlight>
                  <a:srgbClr val="F7F7F7"/>
                </a:highlight>
                <a:latin typeface="MuseoSans"/>
              </a:rPr>
              <a:t>Disabil</a:t>
            </a:r>
            <a:r>
              <a:rPr lang="en-US" b="0" i="0" dirty="0">
                <a:solidFill>
                  <a:srgbClr val="282828"/>
                </a:solidFill>
                <a:effectLst/>
                <a:highlight>
                  <a:srgbClr val="F7F7F7"/>
                </a:highlight>
                <a:latin typeface="MuseoSans"/>
              </a:rPr>
              <a:t>. (2017) 64:47–55. </a:t>
            </a:r>
            <a:r>
              <a:rPr lang="en-US" b="0" i="0" dirty="0" err="1">
                <a:solidFill>
                  <a:srgbClr val="282828"/>
                </a:solidFill>
                <a:effectLst/>
                <a:highlight>
                  <a:srgbClr val="F7F7F7"/>
                </a:highlight>
                <a:latin typeface="MuseoSans"/>
              </a:rPr>
              <a:t>doi</a:t>
            </a:r>
            <a:r>
              <a:rPr lang="en-US" b="0" i="0" dirty="0">
                <a:solidFill>
                  <a:srgbClr val="282828"/>
                </a:solidFill>
                <a:effectLst/>
                <a:highlight>
                  <a:srgbClr val="F7F7F7"/>
                </a:highlight>
                <a:latin typeface="MuseoSans"/>
              </a:rPr>
              <a:t>: 10.1016/j.ridd.2017.03.004</a:t>
            </a:r>
          </a:p>
          <a:p>
            <a:pPr algn="l"/>
            <a:r>
              <a:rPr lang="en-US" b="0" i="0" u="none" strike="noStrike" dirty="0">
                <a:solidFill>
                  <a:srgbClr val="282828"/>
                </a:solidFill>
                <a:effectLst/>
                <a:highlight>
                  <a:srgbClr val="F7F7F7"/>
                </a:highlight>
                <a:latin typeface="MuseoSans"/>
                <a:hlinkClick r:id="rId7"/>
              </a:rPr>
              <a:t>PubMed Abstract</a:t>
            </a:r>
            <a:r>
              <a:rPr lang="en-US" b="0" i="0" dirty="0">
                <a:solidFill>
                  <a:srgbClr val="282828"/>
                </a:solidFill>
                <a:effectLst/>
                <a:highlight>
                  <a:srgbClr val="F7F7F7"/>
                </a:highlight>
                <a:latin typeface="MuseoSans"/>
              </a:rPr>
              <a:t> | </a:t>
            </a:r>
            <a:r>
              <a:rPr lang="en-US" b="0" i="0" u="none" strike="noStrike" dirty="0">
                <a:solidFill>
                  <a:srgbClr val="282828"/>
                </a:solidFill>
                <a:effectLst/>
                <a:highlight>
                  <a:srgbClr val="F7F7F7"/>
                </a:highlight>
                <a:latin typeface="MuseoSans"/>
                <a:hlinkClick r:id="rId8"/>
              </a:rPr>
              <a:t>CrossRef Full Text</a:t>
            </a:r>
            <a:r>
              <a:rPr lang="en-US" b="0" i="0" dirty="0">
                <a:solidFill>
                  <a:srgbClr val="282828"/>
                </a:solidFill>
                <a:effectLst/>
                <a:highlight>
                  <a:srgbClr val="F7F7F7"/>
                </a:highlight>
                <a:latin typeface="MuseoSans"/>
              </a:rPr>
              <a:t> | </a:t>
            </a:r>
            <a:r>
              <a:rPr lang="en-US" b="0" i="0" u="none" strike="noStrike" dirty="0">
                <a:solidFill>
                  <a:srgbClr val="282828"/>
                </a:solidFill>
                <a:effectLst/>
                <a:highlight>
                  <a:srgbClr val="F7F7F7"/>
                </a:highlight>
                <a:latin typeface="MuseoSans"/>
                <a:hlinkClick r:id="rId9"/>
              </a:rPr>
              <a:t>Google Scholar</a:t>
            </a:r>
            <a:endParaRPr lang="en-US" b="0" i="0" dirty="0">
              <a:solidFill>
                <a:srgbClr val="282828"/>
              </a:solidFill>
              <a:effectLst/>
              <a:highlight>
                <a:srgbClr val="F7F7F7"/>
              </a:highlight>
              <a:latin typeface="MuseoSans"/>
            </a:endParaRPr>
          </a:p>
          <a:p>
            <a:pPr algn="l"/>
            <a:r>
              <a:rPr lang="en-US" b="0" i="0" dirty="0">
                <a:solidFill>
                  <a:srgbClr val="282828"/>
                </a:solidFill>
                <a:effectLst/>
                <a:highlight>
                  <a:srgbClr val="F7F7F7"/>
                </a:highlight>
                <a:latin typeface="MuseoSans"/>
              </a:rPr>
              <a:t>17. </a:t>
            </a:r>
            <a:r>
              <a:rPr lang="en-US" b="0" i="0" dirty="0" err="1">
                <a:solidFill>
                  <a:srgbClr val="282828"/>
                </a:solidFill>
                <a:effectLst/>
                <a:highlight>
                  <a:srgbClr val="F7F7F7"/>
                </a:highlight>
                <a:latin typeface="MuseoSans"/>
              </a:rPr>
              <a:t>Gaigg</a:t>
            </a:r>
            <a:r>
              <a:rPr lang="en-US" b="0" i="0" dirty="0">
                <a:solidFill>
                  <a:srgbClr val="282828"/>
                </a:solidFill>
                <a:effectLst/>
                <a:highlight>
                  <a:srgbClr val="F7F7F7"/>
                </a:highlight>
                <a:latin typeface="MuseoSans"/>
              </a:rPr>
              <a:t>, SB, Flaxman, PE, </a:t>
            </a:r>
            <a:r>
              <a:rPr lang="en-US" b="0" i="0" dirty="0" err="1">
                <a:solidFill>
                  <a:srgbClr val="282828"/>
                </a:solidFill>
                <a:effectLst/>
                <a:highlight>
                  <a:srgbClr val="F7F7F7"/>
                </a:highlight>
                <a:latin typeface="MuseoSans"/>
              </a:rPr>
              <a:t>McLaven</a:t>
            </a:r>
            <a:r>
              <a:rPr lang="en-US" b="0" i="0" dirty="0">
                <a:solidFill>
                  <a:srgbClr val="282828"/>
                </a:solidFill>
                <a:effectLst/>
                <a:highlight>
                  <a:srgbClr val="F7F7F7"/>
                </a:highlight>
                <a:latin typeface="MuseoSans"/>
              </a:rPr>
              <a:t>, G, Shah, R, Bowler, DM, Meyer, B, et al. Self-guided mindfulness and cognitive </a:t>
            </a:r>
            <a:r>
              <a:rPr lang="en-US" b="0" i="0" dirty="0" err="1">
                <a:solidFill>
                  <a:srgbClr val="282828"/>
                </a:solidFill>
                <a:effectLst/>
                <a:highlight>
                  <a:srgbClr val="F7F7F7"/>
                </a:highlight>
                <a:latin typeface="MuseoSans"/>
              </a:rPr>
              <a:t>behavioural</a:t>
            </a:r>
            <a:r>
              <a:rPr lang="en-US" b="0" i="0" dirty="0">
                <a:solidFill>
                  <a:srgbClr val="282828"/>
                </a:solidFill>
                <a:effectLst/>
                <a:highlight>
                  <a:srgbClr val="F7F7F7"/>
                </a:highlight>
                <a:latin typeface="MuseoSans"/>
              </a:rPr>
              <a:t> practices reduce anxiety in autistic adults: a pilot 8-month waitlist-controlled trial of widely available online tools. </a:t>
            </a:r>
            <a:r>
              <a:rPr lang="en-US" b="0" i="1" dirty="0">
                <a:solidFill>
                  <a:srgbClr val="282828"/>
                </a:solidFill>
                <a:effectLst/>
                <a:highlight>
                  <a:srgbClr val="F7F7F7"/>
                </a:highlight>
                <a:latin typeface="MuseoSans"/>
              </a:rPr>
              <a:t>Autism</a:t>
            </a:r>
            <a:r>
              <a:rPr lang="en-US" b="0" i="0" dirty="0">
                <a:solidFill>
                  <a:srgbClr val="282828"/>
                </a:solidFill>
                <a:effectLst/>
                <a:highlight>
                  <a:srgbClr val="F7F7F7"/>
                </a:highlight>
                <a:latin typeface="MuseoSans"/>
              </a:rPr>
              <a:t>. (2020) 24:867–83. </a:t>
            </a:r>
            <a:r>
              <a:rPr lang="en-US" b="0" i="0" dirty="0" err="1">
                <a:solidFill>
                  <a:srgbClr val="282828"/>
                </a:solidFill>
                <a:effectLst/>
                <a:highlight>
                  <a:srgbClr val="F7F7F7"/>
                </a:highlight>
                <a:latin typeface="MuseoSans"/>
              </a:rPr>
              <a:t>doi</a:t>
            </a:r>
            <a:r>
              <a:rPr lang="en-US" b="0" i="0" dirty="0">
                <a:solidFill>
                  <a:srgbClr val="282828"/>
                </a:solidFill>
                <a:effectLst/>
                <a:highlight>
                  <a:srgbClr val="F7F7F7"/>
                </a:highlight>
                <a:latin typeface="MuseoSans"/>
              </a:rPr>
              <a:t>: 10.1177/1362361320909184</a:t>
            </a:r>
          </a:p>
          <a:p>
            <a:pPr marL="239713" indent="-239713" eaLnBrk="1" hangingPunct="1">
              <a:spcBef>
                <a:spcPct val="0"/>
              </a:spcBef>
              <a:defRPr/>
            </a:pPr>
            <a:endParaRPr lang="en-US" altLang="en-US" sz="1200" dirty="0">
              <a:latin typeface="Perpetua" panose="02020502060401020303" pitchFamily="18" charset="77"/>
              <a:ea typeface="ＭＳ Ｐゴシック" panose="020B0600070205080204" pitchFamily="34" charset="-128"/>
              <a:cs typeface="Calibri" panose="020F0502020204030204" pitchFamily="34" charset="0"/>
            </a:endParaRPr>
          </a:p>
          <a:p>
            <a:pPr marL="239713" indent="-239713" eaLnBrk="1" hangingPunct="1">
              <a:spcBef>
                <a:spcPct val="0"/>
              </a:spcBef>
              <a:defRPr/>
            </a:pPr>
            <a:r>
              <a:rPr lang="en-US" altLang="en-US" sz="2800" dirty="0">
                <a:latin typeface="Perpetua" panose="02020502060401020303" pitchFamily="18" charset="77"/>
                <a:ea typeface="ＭＳ Ｐゴシック" panose="020B0600070205080204" pitchFamily="34" charset="-128"/>
                <a:cs typeface="Calibri" panose="020F0502020204030204" pitchFamily="34" charset="0"/>
              </a:rPr>
              <a:t>Emerging literature supporting the effectiveness of CBT for children/adolescents and adults with mild ID </a:t>
            </a:r>
            <a:r>
              <a:rPr lang="en-US" altLang="en-US" sz="2000" dirty="0">
                <a:latin typeface="Perpetua" panose="02020502060401020303" pitchFamily="18" charset="77"/>
                <a:ea typeface="ＭＳ Ｐゴシック" panose="020B0600070205080204" pitchFamily="34" charset="-128"/>
                <a:cs typeface="Calibri" panose="020F0502020204030204" pitchFamily="34" charset="0"/>
              </a:rPr>
              <a:t>(</a:t>
            </a:r>
            <a:r>
              <a:rPr lang="en-US" altLang="en-US" sz="2000" dirty="0">
                <a:solidFill>
                  <a:srgbClr val="0000FF"/>
                </a:solidFill>
                <a:latin typeface="Perpetua" panose="02020502060401020303" pitchFamily="18" charset="77"/>
                <a:ea typeface="ＭＳ Ｐゴシック" panose="020B0600070205080204" pitchFamily="34" charset="-128"/>
                <a:cs typeface="Calibri" panose="020F0502020204030204" pitchFamily="34" charset="0"/>
                <a:hlinkClick r:id="rId10">
                  <a:extLst>
                    <a:ext uri="{A12FA001-AC4F-418D-AE19-62706E023703}">
                      <ahyp:hlinkClr xmlns:ahyp="http://schemas.microsoft.com/office/drawing/2018/hyperlinkcolor" val="tx"/>
                    </a:ext>
                  </a:extLst>
                </a:hlinkClick>
              </a:rPr>
              <a:t>Fynn et al., </a:t>
            </a:r>
            <a:r>
              <a:rPr lang="en-US" altLang="en-US" sz="2000" dirty="0">
                <a:solidFill>
                  <a:srgbClr val="0432FF"/>
                </a:solidFill>
                <a:latin typeface="Perpetua" panose="02020502060401020303" pitchFamily="18" charset="77"/>
                <a:ea typeface="ＭＳ Ｐゴシック" panose="020B0600070205080204" pitchFamily="34" charset="-128"/>
                <a:cs typeface="Calibri" panose="020F0502020204030204" pitchFamily="34" charset="0"/>
                <a:hlinkClick r:id="rId10">
                  <a:extLst>
                    <a:ext uri="{A12FA001-AC4F-418D-AE19-62706E023703}">
                      <ahyp:hlinkClr xmlns:ahyp="http://schemas.microsoft.com/office/drawing/2018/hyperlinkcolor" val="tx"/>
                    </a:ext>
                  </a:extLst>
                </a:hlinkClick>
              </a:rPr>
              <a:t>2023</a:t>
            </a:r>
            <a:r>
              <a:rPr lang="en-US" altLang="en-US" sz="2000" dirty="0">
                <a:latin typeface="Perpetua" panose="02020502060401020303" pitchFamily="18" charset="77"/>
                <a:ea typeface="ＭＳ Ｐゴシック" panose="020B0600070205080204" pitchFamily="34" charset="-128"/>
                <a:cs typeface="Calibri" panose="020F0502020204030204" pitchFamily="34" charset="0"/>
              </a:rPr>
              <a:t>)</a:t>
            </a:r>
          </a:p>
          <a:p>
            <a:pPr marL="239713" indent="-239713" eaLnBrk="1" hangingPunct="1">
              <a:spcBef>
                <a:spcPct val="0"/>
              </a:spcBef>
              <a:defRPr/>
            </a:pPr>
            <a:endParaRPr lang="en-US" altLang="en-US" sz="600" dirty="0">
              <a:latin typeface="Perpetua" panose="02020502060401020303" pitchFamily="18" charset="77"/>
              <a:ea typeface="ＭＳ Ｐゴシック" panose="020B0600070205080204" pitchFamily="34" charset="-128"/>
              <a:cs typeface="Calibri" panose="020F0502020204030204" pitchFamily="34" charset="0"/>
            </a:endParaRPr>
          </a:p>
          <a:p>
            <a:pPr marL="465138" lvl="1" indent="-225425" eaLnBrk="1" hangingPunct="1">
              <a:spcBef>
                <a:spcPct val="0"/>
              </a:spcBef>
              <a:buFont typeface="Arial" panose="020B0604020202020204" pitchFamily="34" charset="0"/>
              <a:buChar char="•"/>
              <a:defRPr/>
            </a:pPr>
            <a:r>
              <a:rPr lang="en-US" altLang="en-US" sz="2000" dirty="0">
                <a:latin typeface="Perpetua" panose="02020502060401020303" pitchFamily="18" charset="77"/>
                <a:ea typeface="ＭＳ Ｐゴシック" panose="020B0600070205080204" pitchFamily="34" charset="-128"/>
                <a:cs typeface="Calibri" panose="020F0502020204030204" pitchFamily="34" charset="0"/>
              </a:rPr>
              <a:t>Results from pilot study of youth with autism &amp; ID (</a:t>
            </a:r>
            <a:r>
              <a:rPr lang="en-US" altLang="en-US" sz="2000" dirty="0">
                <a:solidFill>
                  <a:srgbClr val="0432FF"/>
                </a:solidFill>
                <a:latin typeface="Perpetua" panose="02020502060401020303" pitchFamily="18" charset="77"/>
                <a:ea typeface="ＭＳ Ｐゴシック" panose="020B0600070205080204" pitchFamily="34" charset="-128"/>
                <a:cs typeface="Calibri" panose="020F0502020204030204" pitchFamily="34" charset="0"/>
                <a:hlinkClick r:id="rId11">
                  <a:extLst>
                    <a:ext uri="{A12FA001-AC4F-418D-AE19-62706E023703}">
                      <ahyp:hlinkClr xmlns:ahyp="http://schemas.microsoft.com/office/drawing/2018/hyperlinkcolor" val="tx"/>
                    </a:ext>
                  </a:extLst>
                </a:hlinkClick>
              </a:rPr>
              <a:t>Blakeley-Smith et al., 2021</a:t>
            </a:r>
            <a:r>
              <a:rPr lang="en-US" altLang="en-US" sz="2000" dirty="0">
                <a:latin typeface="Perpetua" panose="02020502060401020303" pitchFamily="18" charset="77"/>
                <a:ea typeface="ＭＳ Ｐゴシック" panose="020B0600070205080204" pitchFamily="34" charset="-128"/>
                <a:cs typeface="Calibri" panose="020F0502020204030204" pitchFamily="34" charset="0"/>
              </a:rPr>
              <a:t>; Mean IQ=58; range 40-79) and single-subject experimental design of 3 children with autism &amp; ID (</a:t>
            </a:r>
            <a:r>
              <a:rPr lang="en-US" altLang="en-US" sz="2000" dirty="0">
                <a:latin typeface="Perpetua" panose="02020502060401020303" pitchFamily="18" charset="77"/>
                <a:ea typeface="ＭＳ Ｐゴシック" panose="020B0600070205080204" pitchFamily="34" charset="-128"/>
                <a:cs typeface="Calibri" panose="020F0502020204030204" pitchFamily="34" charset="0"/>
                <a:hlinkClick r:id="rId12"/>
              </a:rPr>
              <a:t>Moskowitz et al., 2017</a:t>
            </a:r>
            <a:r>
              <a:rPr lang="en-US" altLang="en-US" sz="2000" dirty="0">
                <a:latin typeface="Perpetua" panose="02020502060401020303" pitchFamily="18" charset="77"/>
                <a:ea typeface="ＭＳ Ｐゴシック" panose="020B0600070205080204" pitchFamily="34" charset="-128"/>
                <a:cs typeface="Calibri" panose="020F0502020204030204" pitchFamily="34" charset="0"/>
              </a:rPr>
              <a:t>) showed significant reductions on anxiety symptoms</a:t>
            </a:r>
            <a:endParaRPr lang="en-US" sz="2000" b="0" i="1" dirty="0">
              <a:solidFill>
                <a:srgbClr val="282828"/>
              </a:solidFill>
              <a:effectLst/>
              <a:highlight>
                <a:srgbClr val="F7F7F7"/>
              </a:highlight>
              <a:latin typeface="Perpetua" panose="02020502060401020303" pitchFamily="18" charset="77"/>
              <a:ea typeface="ＭＳ Ｐゴシック" panose="020B0600070205080204" pitchFamily="34" charset="-128"/>
              <a:cs typeface="Calibri" panose="020F0502020204030204" pitchFamily="34" charset="0"/>
            </a:endParaRPr>
          </a:p>
          <a:p>
            <a:endParaRPr lang="en-US" altLang="en-US" dirty="0">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51C1A433-DA72-4435-6A58-0FBD6D1C07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92381D6-3C52-3041-8B9D-950BA4920473}" type="slidenum">
              <a:rPr lang="en-US" altLang="en-US" sz="1300" b="0" smtClean="0">
                <a:latin typeface="Times New Roman" panose="02020603050405020304" pitchFamily="18" charset="0"/>
              </a:rPr>
              <a:pPr/>
              <a:t>17</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3383617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B7AE8FFA-CDF4-B69F-1E7E-7CD713FBC204}"/>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40526F79-26CE-76CD-F856-789300001D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Emotions are:</a:t>
            </a:r>
          </a:p>
          <a:p>
            <a:r>
              <a:rPr lang="en-US" altLang="en-US" dirty="0"/>
              <a:t>*Natural</a:t>
            </a:r>
          </a:p>
          <a:p>
            <a:r>
              <a:rPr lang="en-US" altLang="en-US" dirty="0"/>
              <a:t>*Necessary</a:t>
            </a:r>
          </a:p>
          <a:p>
            <a:r>
              <a:rPr lang="en-US" altLang="en-US" dirty="0"/>
              <a:t>*Harmless</a:t>
            </a:r>
          </a:p>
          <a:p>
            <a:r>
              <a:rPr lang="en-US" altLang="en-US" dirty="0"/>
              <a:t>*Helpful</a:t>
            </a:r>
          </a:p>
          <a:p>
            <a:endParaRPr lang="en-US" altLang="en-US" dirty="0"/>
          </a:p>
          <a:p>
            <a:r>
              <a:rPr lang="en-US" altLang="en-US" dirty="0"/>
              <a:t>Worry “false alarm”</a:t>
            </a:r>
          </a:p>
          <a:p>
            <a:r>
              <a:rPr lang="en-US" altLang="en-US" dirty="0"/>
              <a:t>Anxious feelings will pass (distress tolerance)</a:t>
            </a:r>
          </a:p>
          <a:p>
            <a:endParaRPr lang="en-US" altLang="en-US" dirty="0"/>
          </a:p>
          <a:p>
            <a:r>
              <a:rPr lang="en-US" altLang="en-US" dirty="0"/>
              <a:t>From Unified Protocol for Adolescents (pg. 37):</a:t>
            </a:r>
          </a:p>
          <a:p>
            <a:r>
              <a:rPr lang="en-US" altLang="en-US" dirty="0"/>
              <a:t>Under normal circumstances, emotions (e.g., fear, anxiety, sadness, anger) are powerful responses to things going on in our lives – they are telling us something about what is going on around us and how we might respond.</a:t>
            </a:r>
          </a:p>
          <a:p>
            <a:r>
              <a:rPr lang="en-US" altLang="en-US" dirty="0"/>
              <a:t>When emotions are uncomfortable, they feel that way because the emotion wants us to DO SOMETHING – take action, get away, get help – whatever we need to do to make that emotion less intense.</a:t>
            </a:r>
          </a:p>
          <a:p>
            <a:r>
              <a:rPr lang="en-US" altLang="en-US" dirty="0"/>
              <a:t>When emotions make us feel good or enjoyable, they’re also telling us something – they are encouraging us to keep doing the things that resulted in our feeling that way. When things are enjoyable, we want to do them more; when they are uncomfortable, we want to avoid them.</a:t>
            </a:r>
          </a:p>
          <a:p>
            <a:r>
              <a:rPr lang="en-US" altLang="en-US" dirty="0"/>
              <a:t>”This is an example of a time when the emotion of fear was helpful or useful. Fear is like nature’s alarm system. It’s a response to your belief that there is danger. It signals the need for immediate action and/or attention.</a:t>
            </a:r>
          </a:p>
          <a:p>
            <a:r>
              <a:rPr lang="en-US" altLang="en-US" dirty="0"/>
              <a:t>When you feel afraid you probably feel as though you need to keep an eye on whatever or wherever you think the threat may be (or may come from). Fear is also completely normal, natural, and useful in keeping us safe – </a:t>
            </a:r>
            <a:r>
              <a:rPr lang="en-US" altLang="en-US" b="1" dirty="0"/>
              <a:t>at least it’s useful if there is actually something truly dangerous around.</a:t>
            </a:r>
          </a:p>
          <a:p>
            <a:endParaRPr lang="en-US" altLang="en-US" b="1" dirty="0"/>
          </a:p>
          <a:p>
            <a:endParaRPr lang="en-US" altLang="en-US" b="1" dirty="0"/>
          </a:p>
          <a:p>
            <a:endParaRPr lang="en-US" altLang="en-US" dirty="0"/>
          </a:p>
        </p:txBody>
      </p:sp>
      <p:sp>
        <p:nvSpPr>
          <p:cNvPr id="22531" name="Slide Number Placeholder 3">
            <a:extLst>
              <a:ext uri="{FF2B5EF4-FFF2-40B4-BE49-F238E27FC236}">
                <a16:creationId xmlns:a16="http://schemas.microsoft.com/office/drawing/2014/main" id="{D82D604F-F32A-D03C-F4D4-6D43C3C4AC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53066692-DBD6-CC41-9452-7EE8DE186296}" type="slidenum">
              <a:rPr lang="en-US" altLang="en-US" sz="1300" b="0">
                <a:latin typeface="Times New Roman" panose="02020603050405020304" pitchFamily="18" charset="0"/>
              </a:rPr>
              <a:pPr/>
              <a:t>18</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1990818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67C93F2D-E166-C310-7B34-BD618526CDA6}"/>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04D720D0-F686-0E8D-297A-7B54C0A204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b="1" i="0" u="sng" dirty="0">
                <a:solidFill>
                  <a:srgbClr val="FFFFFF"/>
                </a:solidFill>
                <a:effectLst/>
                <a:highlight>
                  <a:srgbClr val="FFFFFF"/>
                </a:highlight>
                <a:latin typeface="opensans-regular"/>
              </a:rPr>
              <a:t>From Coping Cat:</a:t>
            </a:r>
          </a:p>
          <a:p>
            <a:pPr algn="l"/>
            <a:r>
              <a:rPr lang="en-US" b="0" i="0" dirty="0">
                <a:solidFill>
                  <a:srgbClr val="FFFFFF"/>
                </a:solidFill>
                <a:effectLst/>
                <a:highlight>
                  <a:srgbClr val="FFFFFF"/>
                </a:highlight>
                <a:latin typeface="opensans-regular"/>
              </a:rPr>
              <a:t>Do I know for sure that this is going to happen? What else might happen?</a:t>
            </a:r>
          </a:p>
          <a:p>
            <a:pPr algn="l"/>
            <a:r>
              <a:rPr lang="en-US" b="0" i="0" dirty="0">
                <a:solidFill>
                  <a:srgbClr val="FFFFFF"/>
                </a:solidFill>
                <a:effectLst/>
                <a:highlight>
                  <a:srgbClr val="FFFFFF"/>
                </a:highlight>
                <a:latin typeface="opensans-regular"/>
              </a:rPr>
              <a:t>Gather evidence: What has happened before? Has this happened to anyone I know?</a:t>
            </a:r>
          </a:p>
          <a:p>
            <a:pPr algn="l"/>
            <a:r>
              <a:rPr lang="en-US" b="0" i="0" dirty="0">
                <a:solidFill>
                  <a:srgbClr val="FFFFFF"/>
                </a:solidFill>
                <a:effectLst/>
                <a:highlight>
                  <a:srgbClr val="FFFFFF"/>
                </a:highlight>
                <a:latin typeface="opensans-regular"/>
              </a:rPr>
              <a:t>How many times has it happened before?</a:t>
            </a:r>
          </a:p>
          <a:p>
            <a:pPr algn="l"/>
            <a:r>
              <a:rPr lang="en-US" b="0" i="0" dirty="0">
                <a:solidFill>
                  <a:srgbClr val="FFFFFF"/>
                </a:solidFill>
                <a:effectLst/>
                <a:highlight>
                  <a:srgbClr val="FFFFFF"/>
                </a:highlight>
                <a:latin typeface="opensans-regular"/>
              </a:rPr>
              <a:t>Having collected all the evidence:</a:t>
            </a:r>
          </a:p>
          <a:p>
            <a:pPr algn="l"/>
            <a:r>
              <a:rPr lang="en-US" b="0" i="0" dirty="0">
                <a:solidFill>
                  <a:srgbClr val="FFFFFF"/>
                </a:solidFill>
                <a:effectLst/>
                <a:highlight>
                  <a:srgbClr val="FFFFFF"/>
                </a:highlight>
                <a:latin typeface="opensans-regular"/>
              </a:rPr>
              <a:t>How likely is it to happen? What is a coping thought I can have in this situation? What is the worst thing that could happen? What would be so bad about that?</a:t>
            </a:r>
          </a:p>
          <a:p>
            <a:pPr algn="l"/>
            <a:endParaRPr lang="en-US" b="0" i="0" dirty="0">
              <a:solidFill>
                <a:srgbClr val="FFFFFF"/>
              </a:solidFill>
              <a:effectLst/>
              <a:highlight>
                <a:srgbClr val="FFFFFF"/>
              </a:highlight>
              <a:latin typeface="opensans-regular"/>
            </a:endParaRPr>
          </a:p>
          <a:p>
            <a:pPr algn="l"/>
            <a:r>
              <a:rPr lang="en-US" b="0" i="0" dirty="0">
                <a:solidFill>
                  <a:srgbClr val="FFFFFF"/>
                </a:solidFill>
                <a:effectLst/>
                <a:highlight>
                  <a:srgbClr val="FFFFFF"/>
                </a:highlight>
                <a:latin typeface="opensans-regular"/>
              </a:rPr>
              <a:t>https://</a:t>
            </a:r>
            <a:r>
              <a:rPr lang="en-US" b="0" i="0" dirty="0" err="1">
                <a:solidFill>
                  <a:srgbClr val="FFFFFF"/>
                </a:solidFill>
                <a:effectLst/>
                <a:highlight>
                  <a:srgbClr val="FFFFFF"/>
                </a:highlight>
                <a:latin typeface="opensans-regular"/>
              </a:rPr>
              <a:t>www.copingcatparents.com</a:t>
            </a:r>
            <a:r>
              <a:rPr lang="en-US" b="0" i="0" dirty="0">
                <a:solidFill>
                  <a:srgbClr val="FFFFFF"/>
                </a:solidFill>
                <a:effectLst/>
                <a:highlight>
                  <a:srgbClr val="FFFFFF"/>
                </a:highlight>
                <a:latin typeface="opensans-regular"/>
              </a:rPr>
              <a:t>/</a:t>
            </a:r>
            <a:r>
              <a:rPr lang="en-US" b="0" i="0" dirty="0" err="1">
                <a:solidFill>
                  <a:srgbClr val="FFFFFF"/>
                </a:solidFill>
                <a:effectLst/>
                <a:highlight>
                  <a:srgbClr val="FFFFFF"/>
                </a:highlight>
                <a:latin typeface="opensans-regular"/>
              </a:rPr>
              <a:t>Tips_from_Experts</a:t>
            </a:r>
            <a:endParaRPr lang="en-US" b="0" i="0" dirty="0">
              <a:solidFill>
                <a:srgbClr val="FFFFFF"/>
              </a:solidFill>
              <a:effectLst/>
              <a:highlight>
                <a:srgbClr val="FFFFFF"/>
              </a:highlight>
              <a:latin typeface="opensans-regular"/>
            </a:endParaRPr>
          </a:p>
          <a:p>
            <a:pPr algn="l"/>
            <a:r>
              <a:rPr lang="en-US" b="0" i="0" dirty="0">
                <a:solidFill>
                  <a:srgbClr val="FFFFFF"/>
                </a:solidFill>
                <a:effectLst/>
                <a:highlight>
                  <a:srgbClr val="FFFFFF"/>
                </a:highlight>
                <a:latin typeface="opensans-regular"/>
              </a:rPr>
              <a:t>Anxiety is like a bully: Boss back the bully! (March &amp; </a:t>
            </a:r>
            <a:r>
              <a:rPr lang="en-US" b="0" i="0" dirty="0" err="1">
                <a:solidFill>
                  <a:srgbClr val="FFFFFF"/>
                </a:solidFill>
                <a:effectLst/>
                <a:highlight>
                  <a:srgbClr val="FFFFFF"/>
                </a:highlight>
                <a:latin typeface="opensans-regular"/>
              </a:rPr>
              <a:t>Mulle</a:t>
            </a:r>
            <a:r>
              <a:rPr lang="en-US" b="0" i="0" dirty="0">
                <a:solidFill>
                  <a:srgbClr val="FFFFFF"/>
                </a:solidFill>
                <a:effectLst/>
                <a:highlight>
                  <a:srgbClr val="FFFFFF"/>
                </a:highlight>
                <a:latin typeface="opensans-regular"/>
              </a:rPr>
              <a:t>, 1998)</a:t>
            </a:r>
          </a:p>
          <a:p>
            <a:pPr algn="l">
              <a:buFont typeface="Arial" panose="020B0604020202020204" pitchFamily="34" charset="0"/>
              <a:buChar char="•"/>
            </a:pPr>
            <a:r>
              <a:rPr lang="en-US" b="0" i="0" dirty="0">
                <a:solidFill>
                  <a:srgbClr val="FFFFFF"/>
                </a:solidFill>
                <a:effectLst/>
                <a:highlight>
                  <a:srgbClr val="FFFFFF"/>
                </a:highlight>
                <a:latin typeface="opensans-regular"/>
              </a:rPr>
              <a:t>Challenge the anxiety with behavioral experiments, not arguments</a:t>
            </a:r>
          </a:p>
          <a:p>
            <a:pPr marL="742950" lvl="1" indent="-285750" algn="l">
              <a:buFont typeface="Arial" panose="020B0604020202020204" pitchFamily="34" charset="0"/>
              <a:buChar char="•"/>
            </a:pPr>
            <a:r>
              <a:rPr lang="en-US" b="0" i="0" dirty="0">
                <a:solidFill>
                  <a:srgbClr val="FFFFFF"/>
                </a:solidFill>
                <a:effectLst/>
                <a:highlight>
                  <a:srgbClr val="FFFFFF"/>
                </a:highlight>
                <a:latin typeface="opensans-regular"/>
              </a:rPr>
              <a:t>When anxiety tells us to do something (avoid), we:</a:t>
            </a:r>
          </a:p>
          <a:p>
            <a:pPr marL="742950" lvl="1" indent="-285750" algn="l">
              <a:buFont typeface="Arial" panose="020B0604020202020204" pitchFamily="34" charset="0"/>
              <a:buChar char="•"/>
            </a:pPr>
            <a:r>
              <a:rPr lang="en-US" b="0" i="0" dirty="0">
                <a:solidFill>
                  <a:srgbClr val="FFFFFF"/>
                </a:solidFill>
                <a:effectLst/>
                <a:highlight>
                  <a:srgbClr val="FFFFFF"/>
                </a:highlight>
                <a:latin typeface="opensans-regular"/>
              </a:rPr>
              <a:t>Ignore the demand</a:t>
            </a:r>
          </a:p>
          <a:p>
            <a:pPr marL="742950" lvl="1" indent="-285750" algn="l">
              <a:buFont typeface="Arial" panose="020B0604020202020204" pitchFamily="34" charset="0"/>
              <a:buChar char="•"/>
            </a:pPr>
            <a:r>
              <a:rPr lang="en-US" b="0" i="0" dirty="0">
                <a:solidFill>
                  <a:srgbClr val="FFFFFF"/>
                </a:solidFill>
                <a:effectLst/>
                <a:highlight>
                  <a:srgbClr val="FFFFFF"/>
                </a:highlight>
                <a:latin typeface="opensans-regular"/>
              </a:rPr>
              <a:t>Do the opposite (lean into anxiety)</a:t>
            </a:r>
          </a:p>
          <a:p>
            <a:pPr marL="742950" lvl="1" indent="-285750" algn="l">
              <a:buFont typeface="Arial" panose="020B0604020202020204" pitchFamily="34" charset="0"/>
              <a:buChar char="•"/>
            </a:pPr>
            <a:r>
              <a:rPr lang="en-US" b="0" i="0" dirty="0">
                <a:solidFill>
                  <a:srgbClr val="FFFFFF"/>
                </a:solidFill>
                <a:effectLst/>
                <a:highlight>
                  <a:srgbClr val="FFFFFF"/>
                </a:highlight>
                <a:latin typeface="opensans-regular"/>
              </a:rPr>
              <a:t>Do the wrong thing (mess with anxiety)</a:t>
            </a:r>
          </a:p>
          <a:p>
            <a:pPr algn="l">
              <a:buFont typeface="Arial" panose="020B0604020202020204" pitchFamily="34" charset="0"/>
              <a:buChar char="•"/>
            </a:pPr>
            <a:r>
              <a:rPr lang="en-US" b="0" i="0" dirty="0">
                <a:solidFill>
                  <a:srgbClr val="FFFFFF"/>
                </a:solidFill>
                <a:effectLst/>
                <a:highlight>
                  <a:srgbClr val="FFFFFF"/>
                </a:highlight>
                <a:latin typeface="opensans-regular"/>
              </a:rPr>
              <a:t>When we stop responding to anxiety, it will get quieter and quieter and will become a less demanding part of our lives.</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“Wow, looks like Mr. Clean has been really bossy to you and is telling you that you can’t come down </a:t>
            </a:r>
            <a:r>
              <a:rPr lang="en-US" altLang="en-US" dirty="0" err="1">
                <a:ea typeface="ＭＳ Ｐゴシック" panose="020B0600070205080204" pitchFamily="34" charset="-128"/>
              </a:rPr>
              <a:t>fro</a:t>
            </a:r>
            <a:r>
              <a:rPr lang="en-US" altLang="en-US" dirty="0">
                <a:ea typeface="ＭＳ Ｐゴシック" panose="020B0600070205080204" pitchFamily="34" charset="-128"/>
              </a:rPr>
              <a:t> breakfast unless you wash your hands again. Do you want to let Mr. Clean keep bossing you around, or should we boss him back?”</a:t>
            </a:r>
          </a:p>
          <a:p>
            <a:endParaRPr lang="en-US" altLang="en-US" dirty="0">
              <a:ea typeface="ＭＳ Ｐゴシック" panose="020B0600070205080204" pitchFamily="34" charset="-128"/>
            </a:endParaRPr>
          </a:p>
          <a:p>
            <a:r>
              <a:rPr lang="en-US" altLang="en-US" u="sng" dirty="0">
                <a:ea typeface="ＭＳ Ｐゴシック" panose="020B0600070205080204" pitchFamily="34" charset="-128"/>
              </a:rPr>
              <a:t>Examples of Boss-Back Talk (</a:t>
            </a:r>
            <a:r>
              <a:rPr lang="en-US" altLang="en-US" u="sng" dirty="0" err="1">
                <a:ea typeface="ＭＳ Ｐゴシック" panose="020B0600070205080204" pitchFamily="34" charset="-128"/>
              </a:rPr>
              <a:t>Chansky</a:t>
            </a:r>
            <a:r>
              <a:rPr lang="en-US" altLang="en-US" u="sng" dirty="0">
                <a:ea typeface="ＭＳ Ｐゴシック" panose="020B0600070205080204" pitchFamily="34" charset="-128"/>
              </a:rPr>
              <a:t>, 2011):</a:t>
            </a:r>
          </a:p>
          <a:p>
            <a:r>
              <a:rPr lang="en-US" altLang="en-US" dirty="0">
                <a:ea typeface="ＭＳ Ｐゴシック" panose="020B0600070205080204" pitchFamily="34" charset="-128"/>
              </a:rPr>
              <a:t>Go away OCD, you are not the boss of me!’</a:t>
            </a:r>
          </a:p>
          <a:p>
            <a:r>
              <a:rPr lang="en-US" altLang="en-US" dirty="0">
                <a:ea typeface="ＭＳ Ｐゴシック" panose="020B0600070205080204" pitchFamily="34" charset="-128"/>
              </a:rPr>
              <a:t>Stop it, leave me alone!</a:t>
            </a:r>
          </a:p>
          <a:p>
            <a:r>
              <a:rPr lang="en-US" altLang="en-US" dirty="0">
                <a:ea typeface="ＭＳ Ｐゴシック" panose="020B0600070205080204" pitchFamily="34" charset="-128"/>
              </a:rPr>
              <a:t>Go away, </a:t>
            </a:r>
            <a:r>
              <a:rPr lang="en-US" altLang="en-US" dirty="0" err="1">
                <a:ea typeface="ＭＳ Ｐゴシック" panose="020B0600070205080204" pitchFamily="34" charset="-128"/>
              </a:rPr>
              <a:t>meany</a:t>
            </a:r>
            <a:r>
              <a:rPr lang="en-US" altLang="en-US" dirty="0">
                <a:ea typeface="ＭＳ Ｐゴシック" panose="020B0600070205080204" pitchFamily="34" charset="-128"/>
              </a:rPr>
              <a:t>, leave me alone!</a:t>
            </a:r>
          </a:p>
          <a:p>
            <a:r>
              <a:rPr lang="en-US" altLang="en-US" dirty="0">
                <a:ea typeface="ＭＳ Ｐゴシック" panose="020B0600070205080204" pitchFamily="34" charset="-128"/>
              </a:rPr>
              <a:t>You are not my friend – you scare me and you don't tell the truth.</a:t>
            </a:r>
          </a:p>
          <a:p>
            <a:r>
              <a:rPr lang="en-US" altLang="en-US" dirty="0">
                <a:ea typeface="ＭＳ Ｐゴシック" panose="020B0600070205080204" pitchFamily="34" charset="-128"/>
              </a:rPr>
              <a:t>This isn’t real.</a:t>
            </a:r>
          </a:p>
          <a:p>
            <a:r>
              <a:rPr lang="en-US" altLang="en-US" dirty="0">
                <a:ea typeface="ＭＳ Ｐゴシック" panose="020B0600070205080204" pitchFamily="34" charset="-128"/>
              </a:rPr>
              <a:t>I’m the boss of me: I’m doing what I want.</a:t>
            </a:r>
          </a:p>
          <a:p>
            <a:r>
              <a:rPr lang="en-US" altLang="en-US" dirty="0">
                <a:ea typeface="ＭＳ Ｐゴシック" panose="020B0600070205080204" pitchFamily="34" charset="-128"/>
              </a:rPr>
              <a:t>Get a life OCD; you can’t have mine!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Goal is for parent and child to join together to boss back the bully who is controlling everybody’s life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From Tamar </a:t>
            </a:r>
            <a:r>
              <a:rPr lang="en-US" altLang="en-US" dirty="0" err="1">
                <a:ea typeface="ＭＳ Ｐゴシック" panose="020B0600070205080204" pitchFamily="34" charset="-128"/>
              </a:rPr>
              <a:t>Chansky</a:t>
            </a:r>
            <a:r>
              <a:rPr lang="en-US" altLang="en-US" dirty="0">
                <a:ea typeface="ＭＳ Ｐゴシック" panose="020B0600070205080204" pitchFamily="34" charset="-128"/>
              </a:rPr>
              <a:t>: So when your child says, “I’m scared because I think someone might break in the window,” you can say, “Yes, anyone thinking that might feel scared. Worry Brain is using that power of suggestion trick on you – </a:t>
            </a:r>
            <a:r>
              <a:rPr lang="en-US" altLang="en-US" b="1" dirty="0">
                <a:ea typeface="ＭＳ Ｐゴシック" panose="020B0600070205080204" pitchFamily="34" charset="-128"/>
              </a:rPr>
              <a:t>you’re scared because you had the thought, not because it’s true</a:t>
            </a:r>
            <a:r>
              <a:rPr lang="en-US" altLang="en-US" dirty="0">
                <a:ea typeface="ＭＳ Ｐゴシック" panose="020B0600070205080204" pitchFamily="34" charset="-128"/>
              </a:rPr>
              <a:t>.”</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Julia also reported that she was afraid that a spider would crawl into her bathtub in Texas. For remainder of session, worked through </a:t>
            </a:r>
            <a:r>
              <a:rPr lang="ja-JP" altLang="en-US">
                <a:ea typeface="ＭＳ Ｐゴシック" panose="020B0600070205080204" pitchFamily="34" charset="-128"/>
              </a:rPr>
              <a:t>“</a:t>
            </a:r>
            <a:r>
              <a:rPr lang="en-US" altLang="ja-JP" dirty="0">
                <a:ea typeface="ＭＳ Ｐゴシック" panose="020B0600070205080204" pitchFamily="34" charset="-128"/>
              </a:rPr>
              <a:t>Be Your Own Cognitive Coach</a:t>
            </a:r>
            <a:r>
              <a:rPr lang="ja-JP" altLang="en-US">
                <a:ea typeface="ＭＳ Ｐゴシック" panose="020B0600070205080204" pitchFamily="34" charset="-128"/>
              </a:rPr>
              <a:t>”</a:t>
            </a:r>
            <a:r>
              <a:rPr lang="en-US" altLang="ja-JP" dirty="0">
                <a:ea typeface="ＭＳ Ｐゴシック" panose="020B0600070205080204" pitchFamily="34" charset="-128"/>
              </a:rPr>
              <a:t> worksheet together, using this fear as an example; Julia</a:t>
            </a:r>
            <a:r>
              <a:rPr lang="ja-JP" altLang="en-US">
                <a:ea typeface="ＭＳ Ｐゴシック" panose="020B0600070205080204" pitchFamily="34" charset="-128"/>
              </a:rPr>
              <a:t>’</a:t>
            </a:r>
            <a:r>
              <a:rPr lang="en-US" altLang="ja-JP" dirty="0">
                <a:ea typeface="ＭＳ Ｐゴシック" panose="020B0600070205080204" pitchFamily="34" charset="-128"/>
              </a:rPr>
              <a:t>s feelings were afraid and her anxious thoughts included </a:t>
            </a:r>
            <a:r>
              <a:rPr lang="ja-JP" altLang="en-US">
                <a:ea typeface="ＭＳ Ｐゴシック" panose="020B0600070205080204" pitchFamily="34" charset="-128"/>
              </a:rPr>
              <a:t>“</a:t>
            </a:r>
            <a:r>
              <a:rPr lang="en-US" altLang="ja-JP" dirty="0">
                <a:ea typeface="ＭＳ Ｐゴシック" panose="020B0600070205080204" pitchFamily="34" charset="-128"/>
              </a:rPr>
              <a:t>What if it bites me and I die? What if it</a:t>
            </a:r>
            <a:r>
              <a:rPr lang="ja-JP" altLang="en-US">
                <a:ea typeface="ＭＳ Ｐゴシック" panose="020B0600070205080204" pitchFamily="34" charset="-128"/>
              </a:rPr>
              <a:t>’</a:t>
            </a:r>
            <a:r>
              <a:rPr lang="en-US" altLang="ja-JP" dirty="0">
                <a:ea typeface="ＭＳ Ｐゴシック" panose="020B0600070205080204" pitchFamily="34" charset="-128"/>
              </a:rPr>
              <a:t>s a black widow? What if I get scared and run out of the bathroom and my sister teases me?</a:t>
            </a:r>
            <a:r>
              <a:rPr lang="ja-JP" altLang="en-US">
                <a:ea typeface="ＭＳ Ｐゴシック" panose="020B0600070205080204" pitchFamily="34" charset="-128"/>
              </a:rPr>
              <a:t>”</a:t>
            </a:r>
            <a:r>
              <a:rPr lang="en-US" altLang="ja-JP" dirty="0">
                <a:ea typeface="ＭＳ Ｐゴシック" panose="020B0600070205080204" pitchFamily="34" charset="-128"/>
              </a:rPr>
              <a:t> When asked whether she was falling into any Thinking Traps, Julia identified the Catastrophizer, the Fortune Teller, and the Repeater (i.e., </a:t>
            </a:r>
            <a:r>
              <a:rPr lang="ja-JP" altLang="en-US">
                <a:ea typeface="ＭＳ Ｐゴシック" panose="020B0600070205080204" pitchFamily="34" charset="-128"/>
              </a:rPr>
              <a:t>“</a:t>
            </a:r>
            <a:r>
              <a:rPr lang="en-US" altLang="ja-JP" dirty="0">
                <a:ea typeface="ＭＳ Ｐゴシック" panose="020B0600070205080204" pitchFamily="34" charset="-128"/>
              </a:rPr>
              <a:t>A spider came in my bath once before, so it will happen again</a:t>
            </a:r>
            <a:r>
              <a:rPr lang="ja-JP" altLang="en-US">
                <a:ea typeface="ＭＳ Ｐゴシック" panose="020B0600070205080204" pitchFamily="34" charset="-128"/>
              </a:rPr>
              <a:t>”</a:t>
            </a:r>
            <a:r>
              <a:rPr lang="en-US" altLang="ja-JP" dirty="0">
                <a:ea typeface="ＭＳ Ｐゴシック" panose="020B0600070205080204" pitchFamily="34" charset="-128"/>
              </a:rPr>
              <a:t>). When asked to challenge her thoughts (e.g., detective thinking) and come up with coping thoughts, Julia was able to do so with some assistance (e.g., </a:t>
            </a:r>
            <a:r>
              <a:rPr lang="ja-JP" altLang="en-US">
                <a:ea typeface="ＭＳ Ｐゴシック" panose="020B0600070205080204" pitchFamily="34" charset="-128"/>
              </a:rPr>
              <a:t>“</a:t>
            </a:r>
            <a:r>
              <a:rPr lang="en-US" altLang="ja-JP" dirty="0">
                <a:ea typeface="ＭＳ Ｐゴシック" panose="020B0600070205080204" pitchFamily="34" charset="-128"/>
              </a:rPr>
              <a:t>I</a:t>
            </a:r>
            <a:r>
              <a:rPr lang="ja-JP" altLang="en-US">
                <a:ea typeface="ＭＳ Ｐゴシック" panose="020B0600070205080204" pitchFamily="34" charset="-128"/>
              </a:rPr>
              <a:t>’</a:t>
            </a:r>
            <a:r>
              <a:rPr lang="en-US" altLang="ja-JP" dirty="0" err="1">
                <a:ea typeface="ＭＳ Ｐゴシック" panose="020B0600070205080204" pitchFamily="34" charset="-128"/>
              </a:rPr>
              <a:t>ve</a:t>
            </a:r>
            <a:r>
              <a:rPr lang="en-US" altLang="ja-JP" dirty="0">
                <a:ea typeface="ＭＳ Ｐゴシック" panose="020B0600070205080204" pitchFamily="34" charset="-128"/>
              </a:rPr>
              <a:t> taken over 1,000 baths in Texas and only time a spider crawled in,</a:t>
            </a:r>
            <a:r>
              <a:rPr lang="ja-JP" altLang="en-US">
                <a:ea typeface="ＭＳ Ｐゴシック" panose="020B0600070205080204" pitchFamily="34" charset="-128"/>
              </a:rPr>
              <a:t>”</a:t>
            </a:r>
            <a:r>
              <a:rPr lang="en-US" altLang="ja-JP" dirty="0">
                <a:ea typeface="ＭＳ Ｐゴシック" panose="020B0600070205080204" pitchFamily="34" charset="-128"/>
              </a:rPr>
              <a:t> </a:t>
            </a:r>
            <a:r>
              <a:rPr lang="ja-JP" altLang="en-US">
                <a:ea typeface="ＭＳ Ｐゴシック" panose="020B0600070205080204" pitchFamily="34" charset="-128"/>
              </a:rPr>
              <a:t>“</a:t>
            </a:r>
            <a:r>
              <a:rPr lang="en-US" altLang="ja-JP" dirty="0">
                <a:ea typeface="ＭＳ Ｐゴシック" panose="020B0600070205080204" pitchFamily="34" charset="-128"/>
              </a:rPr>
              <a:t>The one time it did crawl in, it did not bite me – nothing bad happened – I just got out of the bath,</a:t>
            </a:r>
            <a:r>
              <a:rPr lang="ja-JP" altLang="en-US">
                <a:ea typeface="ＭＳ Ｐゴシック" panose="020B0600070205080204" pitchFamily="34" charset="-128"/>
              </a:rPr>
              <a:t>”</a:t>
            </a:r>
            <a:r>
              <a:rPr lang="en-US" altLang="ja-JP" dirty="0">
                <a:ea typeface="ＭＳ Ｐゴシック" panose="020B0600070205080204" pitchFamily="34" charset="-128"/>
              </a:rPr>
              <a:t> </a:t>
            </a:r>
            <a:r>
              <a:rPr lang="ja-JP" altLang="en-US">
                <a:ea typeface="ＭＳ Ｐゴシック" panose="020B0600070205080204" pitchFamily="34" charset="-128"/>
              </a:rPr>
              <a:t>“</a:t>
            </a:r>
            <a:r>
              <a:rPr lang="en-US" altLang="ja-JP" dirty="0">
                <a:ea typeface="ＭＳ Ｐゴシック" panose="020B0600070205080204" pitchFamily="34" charset="-128"/>
              </a:rPr>
              <a:t>A spider probably won</a:t>
            </a:r>
            <a:r>
              <a:rPr lang="ja-JP" altLang="en-US">
                <a:ea typeface="ＭＳ Ｐゴシック" panose="020B0600070205080204" pitchFamily="34" charset="-128"/>
              </a:rPr>
              <a:t>’</a:t>
            </a:r>
            <a:r>
              <a:rPr lang="en-US" altLang="ja-JP" dirty="0">
                <a:ea typeface="ＭＳ Ｐゴシック" panose="020B0600070205080204" pitchFamily="34" charset="-128"/>
              </a:rPr>
              <a:t>t crawl into the bath and, even if it does, I</a:t>
            </a:r>
            <a:r>
              <a:rPr lang="ja-JP" altLang="en-US">
                <a:ea typeface="ＭＳ Ｐゴシック" panose="020B0600070205080204" pitchFamily="34" charset="-128"/>
              </a:rPr>
              <a:t>’</a:t>
            </a:r>
            <a:r>
              <a:rPr lang="en-US" altLang="ja-JP" dirty="0" err="1">
                <a:ea typeface="ＭＳ Ｐゴシック" panose="020B0600070205080204" pitchFamily="34" charset="-128"/>
              </a:rPr>
              <a:t>ll</a:t>
            </a:r>
            <a:r>
              <a:rPr lang="en-US" altLang="ja-JP" dirty="0">
                <a:ea typeface="ＭＳ Ｐゴシック" panose="020B0600070205080204" pitchFamily="34" charset="-128"/>
              </a:rPr>
              <a:t> just swat it. Even if it did crawl on me, it would not be the end of the world.</a:t>
            </a:r>
            <a:r>
              <a:rPr lang="ja-JP" altLang="en-US">
                <a:ea typeface="ＭＳ Ｐゴシック" panose="020B0600070205080204" pitchFamily="34" charset="-128"/>
              </a:rPr>
              <a:t>”</a:t>
            </a:r>
            <a:r>
              <a:rPr lang="en-US" altLang="ja-JP" dirty="0">
                <a:ea typeface="ＭＳ Ｐゴシック" panose="020B0600070205080204" pitchFamily="34" charset="-128"/>
              </a:rPr>
              <a:t>)</a:t>
            </a:r>
          </a:p>
          <a:p>
            <a:r>
              <a:rPr lang="en-US" altLang="en-US" dirty="0">
                <a:ea typeface="ＭＳ Ｐゴシック" panose="020B0600070205080204" pitchFamily="34" charset="-128"/>
              </a:rPr>
              <a:t>	Julia also expressed that she did not want to go to summer camp because, last year, she was made fun of at camp. Discussed that this was an example of Julia falling into Thinking Traps (e.g., </a:t>
            </a:r>
            <a:r>
              <a:rPr lang="ja-JP" altLang="en-US">
                <a:ea typeface="ＭＳ Ｐゴシック" panose="020B0600070205080204" pitchFamily="34" charset="-128"/>
              </a:rPr>
              <a:t>“</a:t>
            </a:r>
            <a:r>
              <a:rPr lang="en-US" altLang="ja-JP" dirty="0">
                <a:ea typeface="ＭＳ Ｐゴシック" panose="020B0600070205080204" pitchFamily="34" charset="-128"/>
              </a:rPr>
              <a:t>All-or-Nothing Thinking</a:t>
            </a:r>
            <a:r>
              <a:rPr lang="ja-JP" altLang="en-US">
                <a:ea typeface="ＭＳ Ｐゴシック" panose="020B0600070205080204" pitchFamily="34" charset="-128"/>
              </a:rPr>
              <a:t>”</a:t>
            </a:r>
            <a:r>
              <a:rPr lang="en-US" altLang="ja-JP" dirty="0">
                <a:ea typeface="ＭＳ Ｐゴシック" panose="020B0600070205080204" pitchFamily="34" charset="-128"/>
              </a:rPr>
              <a:t>, </a:t>
            </a:r>
            <a:r>
              <a:rPr lang="ja-JP" altLang="en-US">
                <a:ea typeface="ＭＳ Ｐゴシック" panose="020B0600070205080204" pitchFamily="34" charset="-128"/>
              </a:rPr>
              <a:t>“</a:t>
            </a:r>
            <a:r>
              <a:rPr lang="en-US" altLang="ja-JP" dirty="0">
                <a:ea typeface="ＭＳ Ｐゴシック" panose="020B0600070205080204" pitchFamily="34" charset="-128"/>
              </a:rPr>
              <a:t>The Repeater</a:t>
            </a:r>
            <a:r>
              <a:rPr lang="ja-JP" altLang="en-US">
                <a:ea typeface="ＭＳ Ｐゴシック" panose="020B0600070205080204" pitchFamily="34" charset="-128"/>
              </a:rPr>
              <a:t>”</a:t>
            </a:r>
            <a:r>
              <a:rPr lang="en-US" altLang="ja-JP" dirty="0">
                <a:ea typeface="ＭＳ Ｐゴシック" panose="020B0600070205080204" pitchFamily="34" charset="-128"/>
              </a:rPr>
              <a:t>) in that she was only focusing on the negative parts of camp and not attending to any of the positive parts. Even though she was made fun of last year, this did not happen in other camps, which she enjoyed, so we do not know that it would happen in this camp this summer.</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Began cognitive restructuring (e.g., detective thinking, questioning or challenging her thoughts, coming up with coping thoughts). Worked through </a:t>
            </a:r>
            <a:r>
              <a:rPr lang="ja-JP" altLang="en-US">
                <a:ea typeface="ＭＳ Ｐゴシック" panose="020B0600070205080204" pitchFamily="34" charset="-128"/>
              </a:rPr>
              <a:t>“</a:t>
            </a:r>
            <a:r>
              <a:rPr lang="en-US" altLang="ja-JP" dirty="0">
                <a:ea typeface="ＭＳ Ｐゴシック" panose="020B0600070205080204" pitchFamily="34" charset="-128"/>
              </a:rPr>
              <a:t>Be Your Own Cognitive Coach</a:t>
            </a:r>
            <a:r>
              <a:rPr lang="ja-JP" altLang="en-US">
                <a:ea typeface="ＭＳ Ｐゴシック" panose="020B0600070205080204" pitchFamily="34" charset="-128"/>
              </a:rPr>
              <a:t>”</a:t>
            </a:r>
            <a:r>
              <a:rPr lang="en-US" altLang="ja-JP" dirty="0">
                <a:ea typeface="ＭＳ Ｐゴシック" panose="020B0600070205080204" pitchFamily="34" charset="-128"/>
              </a:rPr>
              <a:t> worksheet together; the situation was that Julia was feeling nervous to perform in the school musical last Friday (6/14). Her automatic thoughts were, </a:t>
            </a:r>
            <a:r>
              <a:rPr lang="ja-JP" altLang="en-US">
                <a:ea typeface="ＭＳ Ｐゴシック" panose="020B0600070205080204" pitchFamily="34" charset="-128"/>
              </a:rPr>
              <a:t>“</a:t>
            </a:r>
            <a:r>
              <a:rPr lang="en-US" altLang="ja-JP" dirty="0">
                <a:ea typeface="ＭＳ Ｐゴシック" panose="020B0600070205080204" pitchFamily="34" charset="-128"/>
              </a:rPr>
              <a:t>What if I mess up? What if people don</a:t>
            </a:r>
            <a:r>
              <a:rPr lang="ja-JP" altLang="en-US">
                <a:ea typeface="ＭＳ Ｐゴシック" panose="020B0600070205080204" pitchFamily="34" charset="-128"/>
              </a:rPr>
              <a:t>’</a:t>
            </a:r>
            <a:r>
              <a:rPr lang="en-US" altLang="ja-JP" dirty="0">
                <a:ea typeface="ＭＳ Ｐゴシック" panose="020B0600070205080204" pitchFamily="34" charset="-128"/>
              </a:rPr>
              <a:t>t like it? What if I fall off the stage?</a:t>
            </a:r>
            <a:r>
              <a:rPr lang="ja-JP" altLang="en-US">
                <a:ea typeface="ＭＳ Ｐゴシック" panose="020B0600070205080204" pitchFamily="34" charset="-128"/>
              </a:rPr>
              <a:t>”</a:t>
            </a:r>
            <a:r>
              <a:rPr lang="en-US" altLang="ja-JP" dirty="0">
                <a:ea typeface="ＭＳ Ｐゴシック" panose="020B0600070205080204" pitchFamily="34" charset="-128"/>
              </a:rPr>
              <a:t> She was able to identify that she was falling into Thinking Traps, such as </a:t>
            </a:r>
            <a:r>
              <a:rPr lang="ja-JP" altLang="en-US">
                <a:ea typeface="ＭＳ Ｐゴシック" panose="020B0600070205080204" pitchFamily="34" charset="-128"/>
              </a:rPr>
              <a:t>“</a:t>
            </a:r>
            <a:r>
              <a:rPr lang="en-US" altLang="ja-JP" dirty="0">
                <a:ea typeface="ＭＳ Ｐゴシック" panose="020B0600070205080204" pitchFamily="34" charset="-128"/>
              </a:rPr>
              <a:t>the Catastrophizer,</a:t>
            </a:r>
            <a:r>
              <a:rPr lang="ja-JP" altLang="en-US">
                <a:ea typeface="ＭＳ Ｐゴシック" panose="020B0600070205080204" pitchFamily="34" charset="-128"/>
              </a:rPr>
              <a:t>”</a:t>
            </a:r>
            <a:r>
              <a:rPr lang="en-US" altLang="ja-JP" dirty="0">
                <a:ea typeface="ＭＳ Ｐゴシック" panose="020B0600070205080204" pitchFamily="34" charset="-128"/>
              </a:rPr>
              <a:t> </a:t>
            </a:r>
            <a:r>
              <a:rPr lang="ja-JP" altLang="en-US">
                <a:ea typeface="ＭＳ Ｐゴシック" panose="020B0600070205080204" pitchFamily="34" charset="-128"/>
              </a:rPr>
              <a:t>“</a:t>
            </a:r>
            <a:r>
              <a:rPr lang="en-US" altLang="ja-JP" dirty="0">
                <a:ea typeface="ＭＳ Ｐゴシック" panose="020B0600070205080204" pitchFamily="34" charset="-128"/>
              </a:rPr>
              <a:t>The Fortune-Teller,</a:t>
            </a:r>
            <a:r>
              <a:rPr lang="ja-JP" altLang="en-US">
                <a:ea typeface="ＭＳ Ｐゴシック" panose="020B0600070205080204" pitchFamily="34" charset="-128"/>
              </a:rPr>
              <a:t>”</a:t>
            </a:r>
            <a:r>
              <a:rPr lang="en-US" altLang="ja-JP" dirty="0">
                <a:ea typeface="ＭＳ Ｐゴシック" panose="020B0600070205080204" pitchFamily="34" charset="-128"/>
              </a:rPr>
              <a:t> and </a:t>
            </a:r>
            <a:r>
              <a:rPr lang="ja-JP" altLang="en-US">
                <a:ea typeface="ＭＳ Ｐゴシック" panose="020B0600070205080204" pitchFamily="34" charset="-128"/>
              </a:rPr>
              <a:t>“</a:t>
            </a:r>
            <a:r>
              <a:rPr lang="en-US" altLang="ja-JP" dirty="0">
                <a:ea typeface="ＭＳ Ｐゴシック" panose="020B0600070205080204" pitchFamily="34" charset="-128"/>
              </a:rPr>
              <a:t>Mind-Reading.</a:t>
            </a:r>
            <a:r>
              <a:rPr lang="ja-JP" altLang="en-US">
                <a:ea typeface="ＭＳ Ｐゴシック" panose="020B0600070205080204" pitchFamily="34" charset="-128"/>
              </a:rPr>
              <a:t>”</a:t>
            </a:r>
            <a:r>
              <a:rPr lang="en-US" altLang="ja-JP" dirty="0">
                <a:ea typeface="ＭＳ Ｐゴシック" panose="020B0600070205080204" pitchFamily="34" charset="-128"/>
              </a:rPr>
              <a:t> When asked to challenge her thoughts (e.g., detective thinking) and come up with coping thoughts, Julia was able to do so with some assistance (e.g., </a:t>
            </a:r>
            <a:r>
              <a:rPr lang="ja-JP" altLang="en-US">
                <a:ea typeface="ＭＳ Ｐゴシック" panose="020B0600070205080204" pitchFamily="34" charset="-128"/>
              </a:rPr>
              <a:t>“</a:t>
            </a:r>
            <a:r>
              <a:rPr lang="en-US" altLang="ja-JP" dirty="0">
                <a:ea typeface="ＭＳ Ｐゴシック" panose="020B0600070205080204" pitchFamily="34" charset="-128"/>
              </a:rPr>
              <a:t>There is no evidence or proof that I would mess up or sing off tune. It never happened before,</a:t>
            </a:r>
            <a:r>
              <a:rPr lang="ja-JP" altLang="en-US">
                <a:ea typeface="ＭＳ Ｐゴシック" panose="020B0600070205080204" pitchFamily="34" charset="-128"/>
              </a:rPr>
              <a:t>”</a:t>
            </a:r>
            <a:r>
              <a:rPr lang="en-US" altLang="ja-JP" dirty="0">
                <a:ea typeface="ＭＳ Ｐゴシック" panose="020B0600070205080204" pitchFamily="34" charset="-128"/>
              </a:rPr>
              <a:t> </a:t>
            </a:r>
            <a:r>
              <a:rPr lang="ja-JP" altLang="en-US">
                <a:ea typeface="ＭＳ Ｐゴシック" panose="020B0600070205080204" pitchFamily="34" charset="-128"/>
              </a:rPr>
              <a:t>“</a:t>
            </a:r>
            <a:r>
              <a:rPr lang="en-US" altLang="ja-JP" dirty="0">
                <a:ea typeface="ＭＳ Ｐゴシック" panose="020B0600070205080204" pitchFamily="34" charset="-128"/>
              </a:rPr>
              <a:t>Even if I did mess up, which probably won</a:t>
            </a:r>
            <a:r>
              <a:rPr lang="ja-JP" altLang="en-US">
                <a:ea typeface="ＭＳ Ｐゴシック" panose="020B0600070205080204" pitchFamily="34" charset="-128"/>
              </a:rPr>
              <a:t>’</a:t>
            </a:r>
            <a:r>
              <a:rPr lang="en-US" altLang="ja-JP" dirty="0">
                <a:ea typeface="ＭＳ Ｐゴシック" panose="020B0600070205080204" pitchFamily="34" charset="-128"/>
              </a:rPr>
              <a:t>t happen, there will be a lot of people singing over me, so no one will probably notice,</a:t>
            </a:r>
            <a:r>
              <a:rPr lang="ja-JP" altLang="en-US">
                <a:ea typeface="ＭＳ Ｐゴシック" panose="020B0600070205080204" pitchFamily="34" charset="-128"/>
              </a:rPr>
              <a:t>”</a:t>
            </a:r>
            <a:r>
              <a:rPr lang="en-US" altLang="ja-JP" dirty="0">
                <a:ea typeface="ＭＳ Ｐゴシック" panose="020B0600070205080204" pitchFamily="34" charset="-128"/>
              </a:rPr>
              <a:t> </a:t>
            </a:r>
            <a:r>
              <a:rPr lang="ja-JP" altLang="en-US">
                <a:ea typeface="ＭＳ Ｐゴシック" panose="020B0600070205080204" pitchFamily="34" charset="-128"/>
              </a:rPr>
              <a:t>“</a:t>
            </a:r>
            <a:r>
              <a:rPr lang="en-US" altLang="ja-JP" dirty="0">
                <a:ea typeface="ＭＳ Ｐゴシック" panose="020B0600070205080204" pitchFamily="34" charset="-128"/>
              </a:rPr>
              <a:t>Even if people did notice, they might think it</a:t>
            </a:r>
            <a:r>
              <a:rPr lang="ja-JP" altLang="en-US">
                <a:ea typeface="ＭＳ Ｐゴシック" panose="020B0600070205080204" pitchFamily="34" charset="-128"/>
              </a:rPr>
              <a:t>’</a:t>
            </a:r>
            <a:r>
              <a:rPr lang="en-US" altLang="ja-JP" dirty="0">
                <a:ea typeface="ＭＳ Ｐゴシック" panose="020B0600070205080204" pitchFamily="34" charset="-128"/>
              </a:rPr>
              <a:t>s part of the show or they might forget about it, or they might not care.</a:t>
            </a:r>
            <a:r>
              <a:rPr lang="ja-JP" altLang="en-US">
                <a:ea typeface="ＭＳ Ｐゴシック" panose="020B0600070205080204" pitchFamily="34" charset="-128"/>
              </a:rPr>
              <a:t>”</a:t>
            </a:r>
            <a:r>
              <a:rPr lang="en-US" altLang="ja-JP" dirty="0">
                <a:ea typeface="ＭＳ Ｐゴシック" panose="020B0600070205080204" pitchFamily="34" charset="-128"/>
              </a:rPr>
              <a:t>) When asked how she would have put her plan into action (if she thought about this prior to performing), Julia came up with: </a:t>
            </a:r>
            <a:r>
              <a:rPr lang="ja-JP" altLang="en-US">
                <a:ea typeface="ＭＳ Ｐゴシック" panose="020B0600070205080204" pitchFamily="34" charset="-128"/>
              </a:rPr>
              <a:t>“</a:t>
            </a:r>
            <a:r>
              <a:rPr lang="en-US" altLang="ja-JP" dirty="0">
                <a:ea typeface="ＭＳ Ｐゴシック" panose="020B0600070205080204" pitchFamily="34" charset="-128"/>
              </a:rPr>
              <a:t>I will perform even though I</a:t>
            </a:r>
            <a:r>
              <a:rPr lang="ja-JP" altLang="en-US">
                <a:ea typeface="ＭＳ Ｐゴシック" panose="020B0600070205080204" pitchFamily="34" charset="-128"/>
              </a:rPr>
              <a:t>’</a:t>
            </a:r>
            <a:r>
              <a:rPr lang="en-US" altLang="ja-JP" dirty="0">
                <a:ea typeface="ＭＳ Ｐゴシック" panose="020B0600070205080204" pitchFamily="34" charset="-128"/>
              </a:rPr>
              <a:t>m scared,</a:t>
            </a:r>
            <a:r>
              <a:rPr lang="ja-JP" altLang="en-US">
                <a:ea typeface="ＭＳ Ｐゴシック" panose="020B0600070205080204" pitchFamily="34" charset="-128"/>
              </a:rPr>
              <a:t>”</a:t>
            </a:r>
            <a:r>
              <a:rPr lang="en-US" altLang="ja-JP" dirty="0">
                <a:ea typeface="ＭＳ Ｐゴシック" panose="020B0600070205080204" pitchFamily="34" charset="-128"/>
              </a:rPr>
              <a:t> </a:t>
            </a:r>
            <a:r>
              <a:rPr lang="ja-JP" altLang="en-US">
                <a:ea typeface="ＭＳ Ｐゴシック" panose="020B0600070205080204" pitchFamily="34" charset="-128"/>
              </a:rPr>
              <a:t>“</a:t>
            </a:r>
            <a:r>
              <a:rPr lang="en-US" altLang="ja-JP" dirty="0">
                <a:ea typeface="ＭＳ Ｐゴシック" panose="020B0600070205080204" pitchFamily="34" charset="-128"/>
              </a:rPr>
              <a:t>I</a:t>
            </a:r>
            <a:r>
              <a:rPr lang="ja-JP" altLang="en-US">
                <a:ea typeface="ＭＳ Ｐゴシック" panose="020B0600070205080204" pitchFamily="34" charset="-128"/>
              </a:rPr>
              <a:t>’</a:t>
            </a:r>
            <a:r>
              <a:rPr lang="en-US" altLang="ja-JP" dirty="0" err="1">
                <a:ea typeface="ＭＳ Ｐゴシック" panose="020B0600070205080204" pitchFamily="34" charset="-128"/>
              </a:rPr>
              <a:t>ll</a:t>
            </a:r>
            <a:r>
              <a:rPr lang="en-US" altLang="ja-JP" dirty="0">
                <a:ea typeface="ＭＳ Ｐゴシック" panose="020B0600070205080204" pitchFamily="34" charset="-128"/>
              </a:rPr>
              <a:t> remind myself of my coping thoughts,</a:t>
            </a:r>
            <a:r>
              <a:rPr lang="ja-JP" altLang="en-US">
                <a:ea typeface="ＭＳ Ｐゴシック" panose="020B0600070205080204" pitchFamily="34" charset="-128"/>
              </a:rPr>
              <a:t>”</a:t>
            </a:r>
            <a:r>
              <a:rPr lang="en-US" altLang="ja-JP" dirty="0">
                <a:ea typeface="ＭＳ Ｐゴシック" panose="020B0600070205080204" pitchFamily="34" charset="-128"/>
              </a:rPr>
              <a:t> and </a:t>
            </a:r>
            <a:r>
              <a:rPr lang="ja-JP" altLang="en-US">
                <a:ea typeface="ＭＳ Ｐゴシック" panose="020B0600070205080204" pitchFamily="34" charset="-128"/>
              </a:rPr>
              <a:t>“</a:t>
            </a:r>
            <a:r>
              <a:rPr lang="en-US" altLang="ja-JP" dirty="0">
                <a:ea typeface="ＭＳ Ｐゴシック" panose="020B0600070205080204" pitchFamily="34" charset="-128"/>
              </a:rPr>
              <a:t>I</a:t>
            </a:r>
            <a:r>
              <a:rPr lang="ja-JP" altLang="en-US">
                <a:ea typeface="ＭＳ Ｐゴシック" panose="020B0600070205080204" pitchFamily="34" charset="-128"/>
              </a:rPr>
              <a:t>’</a:t>
            </a:r>
            <a:r>
              <a:rPr lang="en-US" altLang="ja-JP" dirty="0" err="1">
                <a:ea typeface="ＭＳ Ｐゴシック" panose="020B0600070205080204" pitchFamily="34" charset="-128"/>
              </a:rPr>
              <a:t>ll</a:t>
            </a:r>
            <a:r>
              <a:rPr lang="en-US" altLang="ja-JP" dirty="0">
                <a:ea typeface="ＭＳ Ｐゴシック" panose="020B0600070205080204" pitchFamily="34" charset="-128"/>
              </a:rPr>
              <a:t> take 3 deep breaths.</a:t>
            </a:r>
            <a:r>
              <a:rPr lang="ja-JP" altLang="en-US">
                <a:ea typeface="ＭＳ Ｐゴシック" panose="020B0600070205080204" pitchFamily="34" charset="-128"/>
              </a:rPr>
              <a:t>”</a:t>
            </a:r>
            <a:r>
              <a:rPr lang="en-US" altLang="ja-JP" dirty="0">
                <a:ea typeface="ＭＳ Ｐゴシック" panose="020B0600070205080204" pitchFamily="34" charset="-128"/>
              </a:rPr>
              <a:t> When asked to evaluate how she did, Julia responded (with prompting), </a:t>
            </a:r>
            <a:r>
              <a:rPr lang="ja-JP" altLang="en-US">
                <a:ea typeface="ＭＳ Ｐゴシック" panose="020B0600070205080204" pitchFamily="34" charset="-128"/>
              </a:rPr>
              <a:t>“</a:t>
            </a:r>
            <a:r>
              <a:rPr lang="en-US" altLang="ja-JP" dirty="0">
                <a:ea typeface="ＭＳ Ｐゴシック" panose="020B0600070205080204" pitchFamily="34" charset="-128"/>
              </a:rPr>
              <a:t>I think I did well. I did not mess up. My worry thought did not come true.</a:t>
            </a:r>
            <a:r>
              <a:rPr lang="ja-JP" altLang="en-US">
                <a:ea typeface="ＭＳ Ｐゴシック" panose="020B0600070205080204" pitchFamily="34" charset="-128"/>
              </a:rPr>
              <a:t>”</a:t>
            </a:r>
            <a:endParaRPr lang="en-US" altLang="ja-JP"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457C37FA-363A-52E9-125D-8CF0C87BCF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3168A59-ABF4-FF42-82C0-FDA1F7982A9E}" type="slidenum">
              <a:rPr lang="en-US" altLang="en-US" sz="1300" smtClean="0"/>
              <a:pPr>
                <a:spcBef>
                  <a:spcPct val="0"/>
                </a:spcBef>
              </a:pPr>
              <a:t>19</a:t>
            </a:fld>
            <a:endParaRPr lang="en-US" altLang="en-US" sz="1300"/>
          </a:p>
        </p:txBody>
      </p:sp>
    </p:spTree>
    <p:extLst>
      <p:ext uri="{BB962C8B-B14F-4D97-AF65-F5344CB8AC3E}">
        <p14:creationId xmlns:p14="http://schemas.microsoft.com/office/powerpoint/2010/main" val="3744746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6CDAAB9E-DF95-4251-A07E-A55746F550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B15E550-2EAB-A144-BBC7-6D5E3D5AF272}" type="slidenum">
              <a:rPr lang="en-US" altLang="en-US" sz="1300" smtClean="0"/>
              <a:pPr>
                <a:spcBef>
                  <a:spcPct val="0"/>
                </a:spcBef>
              </a:pPr>
              <a:t>2</a:t>
            </a:fld>
            <a:endParaRPr lang="en-US" altLang="en-US" sz="1300"/>
          </a:p>
        </p:txBody>
      </p:sp>
      <p:sp>
        <p:nvSpPr>
          <p:cNvPr id="20482" name="Rectangle 2">
            <a:extLst>
              <a:ext uri="{FF2B5EF4-FFF2-40B4-BE49-F238E27FC236}">
                <a16:creationId xmlns:a16="http://schemas.microsoft.com/office/drawing/2014/main" id="{9E60E654-503A-C1D3-5BFC-2D218DB11558}"/>
              </a:ext>
            </a:extLst>
          </p:cNvPr>
          <p:cNvSpPr>
            <a:spLocks noGrp="1" noRot="1" noChangeAspect="1" noChangeArrowheads="1" noTextEdit="1"/>
          </p:cNvSpPr>
          <p:nvPr>
            <p:ph type="sldImg"/>
          </p:nvPr>
        </p:nvSpPr>
        <p:spPr>
          <a:solidFill>
            <a:srgbClr val="FFFFFF"/>
          </a:solidFill>
          <a:ln/>
        </p:spPr>
      </p:sp>
      <p:sp>
        <p:nvSpPr>
          <p:cNvPr id="20483" name="Rectangle 3">
            <a:extLst>
              <a:ext uri="{FF2B5EF4-FFF2-40B4-BE49-F238E27FC236}">
                <a16:creationId xmlns:a16="http://schemas.microsoft.com/office/drawing/2014/main" id="{531BB867-CBC2-9D4E-55E3-70FEFDDA0360}"/>
              </a:ext>
            </a:extLst>
          </p:cNvPr>
          <p:cNvSpPr>
            <a:spLocks noGrp="1" noChangeArrowheads="1"/>
          </p:cNvSpPr>
          <p:nvPr>
            <p:ph type="body" idx="1"/>
          </p:nvPr>
        </p:nvSpPr>
        <p:spPr>
          <a:solidFill>
            <a:srgbClr val="FFFFFF"/>
          </a:solidFill>
          <a:ln>
            <a:solidFill>
              <a:srgbClr val="000000"/>
            </a:solidFill>
          </a:ln>
        </p:spPr>
        <p:txBody>
          <a:bodyPr/>
          <a:lstStyle/>
          <a:p>
            <a:r>
              <a:rPr lang="en-US" altLang="en-US">
                <a:ea typeface="ＭＳ Ｐゴシック" panose="020B0600070205080204" pitchFamily="34" charset="-128"/>
              </a:rPr>
              <a:t>Example, a friend stands you up for a lunch date:</a:t>
            </a:r>
          </a:p>
          <a:p>
            <a:r>
              <a:rPr lang="en-US" altLang="en-US" u="sng">
                <a:ea typeface="ＭＳ Ｐゴシック" panose="020B0600070205080204" pitchFamily="34" charset="-128"/>
              </a:rPr>
              <a:t>Emotion			Thought			Action</a:t>
            </a:r>
            <a:endParaRPr lang="en-US" altLang="en-US">
              <a:ea typeface="ＭＳ Ｐゴシック" panose="020B0600070205080204" pitchFamily="34" charset="-128"/>
            </a:endParaRPr>
          </a:p>
          <a:p>
            <a:r>
              <a:rPr lang="en-US" altLang="en-US" u="sng">
                <a:ea typeface="ＭＳ Ｐゴシック" panose="020B0600070205080204" pitchFamily="34" charset="-128"/>
              </a:rPr>
              <a:t>Fear		She was in an accident		call the police</a:t>
            </a:r>
            <a:endParaRPr lang="en-US" altLang="en-US">
              <a:ea typeface="ＭＳ Ｐゴシック" panose="020B0600070205080204" pitchFamily="34" charset="-128"/>
            </a:endParaRPr>
          </a:p>
          <a:p>
            <a:r>
              <a:rPr lang="en-US" altLang="en-US" u="sng">
                <a:ea typeface="ＭＳ Ｐゴシック" panose="020B0600070205080204" pitchFamily="34" charset="-128"/>
              </a:rPr>
              <a:t>Angry		she is inconsiderate			refuse to reschedule</a:t>
            </a:r>
            <a:endParaRPr lang="en-US" altLang="en-US">
              <a:ea typeface="ＭＳ Ｐゴシック" panose="020B0600070205080204" pitchFamily="34" charset="-128"/>
            </a:endParaRPr>
          </a:p>
          <a:p>
            <a:r>
              <a:rPr lang="en-US" altLang="en-US" u="sng">
                <a:ea typeface="ＭＳ Ｐゴシック" panose="020B0600070205080204" pitchFamily="34" charset="-128"/>
              </a:rPr>
              <a:t>Sadness		she does not like me			don’t call	</a:t>
            </a:r>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Tree>
    <p:extLst>
      <p:ext uri="{BB962C8B-B14F-4D97-AF65-F5344CB8AC3E}">
        <p14:creationId xmlns:p14="http://schemas.microsoft.com/office/powerpoint/2010/main" val="1548828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67C93F2D-E166-C310-7B34-BD618526CDA6}"/>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04D720D0-F686-0E8D-297A-7B54C0A2041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457C37FA-363A-52E9-125D-8CF0C87BCF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3168A59-ABF4-FF42-82C0-FDA1F7982A9E}" type="slidenum">
              <a:rPr lang="en-US" altLang="en-US" sz="1300" smtClean="0"/>
              <a:pPr>
                <a:spcBef>
                  <a:spcPct val="0"/>
                </a:spcBef>
              </a:pPr>
              <a:t>20</a:t>
            </a:fld>
            <a:endParaRPr lang="en-US" altLang="en-US" sz="1300"/>
          </a:p>
        </p:txBody>
      </p:sp>
    </p:spTree>
    <p:extLst>
      <p:ext uri="{BB962C8B-B14F-4D97-AF65-F5344CB8AC3E}">
        <p14:creationId xmlns:p14="http://schemas.microsoft.com/office/powerpoint/2010/main" val="9719862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omic Sans MS" panose="030F0902030302020204" pitchFamily="66" charset="0"/>
                <a:ea typeface="Times New Roman" panose="02020603050405020304" pitchFamily="18" charset="0"/>
                <a:cs typeface="Times New Roman" panose="02020603050405020304" pitchFamily="18" charset="0"/>
              </a:rPr>
              <a:t>I am brave and can take good care of myself.</a:t>
            </a:r>
            <a:r>
              <a:rPr lang="en-US" dirty="0">
                <a:effectLst/>
              </a:rPr>
              <a:t> </a:t>
            </a:r>
          </a:p>
          <a:p>
            <a:r>
              <a:rPr lang="en-US" sz="1800" dirty="0">
                <a:effectLst/>
                <a:latin typeface="Comic Sans MS" panose="030F0902030302020204" pitchFamily="66" charset="0"/>
                <a:ea typeface="Times New Roman" panose="02020603050405020304" pitchFamily="18" charset="0"/>
                <a:cs typeface="Times New Roman" panose="02020603050405020304" pitchFamily="18" charset="0"/>
              </a:rPr>
              <a:t>Everyone gets nervous… it is NATURAL!</a:t>
            </a:r>
            <a:r>
              <a:rPr lang="en-US" dirty="0">
                <a:effectLst/>
              </a:rPr>
              <a:t> </a:t>
            </a:r>
          </a:p>
          <a:p>
            <a:r>
              <a:rPr lang="en-US" sz="1800" dirty="0">
                <a:effectLst/>
                <a:latin typeface="Comic Sans MS" panose="030F0902030302020204" pitchFamily="66" charset="0"/>
                <a:ea typeface="Times New Roman" panose="02020603050405020304" pitchFamily="18" charset="0"/>
                <a:cs typeface="Times New Roman" panose="02020603050405020304" pitchFamily="18" charset="0"/>
              </a:rPr>
              <a:t>I can still perform well, even if I am nervous.</a:t>
            </a:r>
            <a:r>
              <a:rPr lang="en-US" dirty="0">
                <a:effectLst/>
              </a:rPr>
              <a:t> </a:t>
            </a:r>
          </a:p>
          <a:p>
            <a:r>
              <a:rPr lang="en-US" sz="1800" dirty="0">
                <a:effectLst/>
                <a:latin typeface="Comic Sans MS" panose="030F0902030302020204" pitchFamily="66" charset="0"/>
                <a:ea typeface="Times New Roman" panose="02020603050405020304" pitchFamily="18" charset="0"/>
                <a:cs typeface="Times New Roman" panose="02020603050405020304" pitchFamily="18" charset="0"/>
              </a:rPr>
              <a:t>I can deal with whatever comes my way!</a:t>
            </a:r>
            <a:r>
              <a:rPr lang="en-US" dirty="0">
                <a:effectLst/>
              </a:rPr>
              <a:t> </a:t>
            </a:r>
            <a:endParaRPr lang="en-US" dirty="0"/>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22</a:t>
            </a:fld>
            <a:endParaRPr lang="en-US" altLang="en-US"/>
          </a:p>
        </p:txBody>
      </p:sp>
    </p:spTree>
    <p:extLst>
      <p:ext uri="{BB962C8B-B14F-4D97-AF65-F5344CB8AC3E}">
        <p14:creationId xmlns:p14="http://schemas.microsoft.com/office/powerpoint/2010/main" val="1983600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3496AA3B-B031-4814-7163-9EFA61737A11}"/>
              </a:ext>
            </a:extLst>
          </p:cNvPr>
          <p:cNvSpPr>
            <a:spLocks noGrp="1" noRot="1" noChangeAspect="1" noChangeArrowheads="1" noTextEdit="1"/>
          </p:cNvSpPr>
          <p:nvPr>
            <p:ph type="sldImg"/>
          </p:nvPr>
        </p:nvSpPr>
        <p:spPr>
          <a:ln/>
        </p:spPr>
      </p:sp>
      <p:sp>
        <p:nvSpPr>
          <p:cNvPr id="58370" name="Notes Placeholder 2">
            <a:extLst>
              <a:ext uri="{FF2B5EF4-FFF2-40B4-BE49-F238E27FC236}">
                <a16:creationId xmlns:a16="http://schemas.microsoft.com/office/drawing/2014/main" id="{7C8BC2AA-4E03-AC93-A5B8-622B85EEB8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dirty="0">
                <a:effectLst/>
                <a:highlight>
                  <a:srgbClr val="FFFFFF"/>
                </a:highlight>
                <a:latin typeface="Times New Roman" panose="02020603050405020304" pitchFamily="18" charset="0"/>
                <a:ea typeface="Times New Roman" panose="02020603050405020304" pitchFamily="18" charset="0"/>
              </a:rPr>
              <a:t>a recent study of autistic youth with clinically significant anxiety or OCD who were randomized to standard CBT or adapted CBT (i.e., </a:t>
            </a:r>
            <a:r>
              <a:rPr lang="en-US" sz="1200" i="1" dirty="0">
                <a:effectLst/>
                <a:highlight>
                  <a:srgbClr val="FFFFFF"/>
                </a:highlight>
                <a:latin typeface="Times New Roman" panose="02020603050405020304" pitchFamily="18" charset="0"/>
                <a:ea typeface="Times New Roman" panose="02020603050405020304" pitchFamily="18" charset="0"/>
              </a:rPr>
              <a:t>BIACA</a:t>
            </a:r>
            <a:r>
              <a:rPr lang="en-US" sz="1200" dirty="0">
                <a:effectLst/>
                <a:highlight>
                  <a:srgbClr val="FFFFFF"/>
                </a:highlight>
                <a:latin typeface="Times New Roman" panose="02020603050405020304" pitchFamily="18" charset="0"/>
                <a:ea typeface="Times New Roman" panose="02020603050405020304" pitchFamily="18" charset="0"/>
              </a:rPr>
              <a:t>), the exposure phase led to a more rapid improvement in symptoms than the earlier psychoeducation and cognitive phases, both for standard and adapted CBT (</a:t>
            </a:r>
            <a:r>
              <a:rPr lang="en-US" sz="1200" dirty="0" err="1">
                <a:effectLst/>
                <a:highlight>
                  <a:srgbClr val="FFFFFF"/>
                </a:highlight>
                <a:latin typeface="Times New Roman" panose="02020603050405020304" pitchFamily="18" charset="0"/>
                <a:ea typeface="Times New Roman" panose="02020603050405020304" pitchFamily="18" charset="0"/>
              </a:rPr>
              <a:t>Guzick</a:t>
            </a:r>
            <a:r>
              <a:rPr lang="en-US" sz="1200" dirty="0">
                <a:effectLst/>
                <a:highlight>
                  <a:srgbClr val="FFFFFF"/>
                </a:highlight>
                <a:latin typeface="Times New Roman" panose="02020603050405020304" pitchFamily="18" charset="0"/>
                <a:ea typeface="Times New Roman" panose="02020603050405020304" pitchFamily="18" charset="0"/>
              </a:rPr>
              <a:t> et al., 2022). These findings highlight the </a:t>
            </a:r>
            <a:r>
              <a:rPr lang="en-US" sz="1200" b="1" i="1" dirty="0">
                <a:effectLst/>
                <a:highlight>
                  <a:srgbClr val="FFFFFF"/>
                </a:highlight>
                <a:latin typeface="Times New Roman" panose="02020603050405020304" pitchFamily="18" charset="0"/>
                <a:ea typeface="Times New Roman" panose="02020603050405020304" pitchFamily="18" charset="0"/>
              </a:rPr>
              <a:t>central role of exposure</a:t>
            </a:r>
            <a:r>
              <a:rPr lang="en-US" sz="1200" dirty="0">
                <a:effectLst/>
                <a:highlight>
                  <a:srgbClr val="FFFFFF"/>
                </a:highlight>
                <a:latin typeface="Times New Roman" panose="02020603050405020304" pitchFamily="18" charset="0"/>
                <a:ea typeface="Times New Roman" panose="02020603050405020304" pitchFamily="18" charset="0"/>
              </a:rPr>
              <a:t> in treating anxiety disorders and OCD in autistic youth and question the usefulness of cognitive strategies </a:t>
            </a:r>
            <a:r>
              <a:rPr lang="en-US" sz="1200" b="1" i="1" dirty="0">
                <a:effectLst/>
                <a:highlight>
                  <a:srgbClr val="FFFFFF"/>
                </a:highlight>
                <a:latin typeface="Times New Roman" panose="02020603050405020304" pitchFamily="18" charset="0"/>
                <a:ea typeface="Times New Roman" panose="02020603050405020304" pitchFamily="18" charset="0"/>
              </a:rPr>
              <a:t>without practicing these skills</a:t>
            </a:r>
            <a:r>
              <a:rPr lang="en-US" sz="1200" b="1" dirty="0">
                <a:effectLst/>
                <a:highlight>
                  <a:srgbClr val="FFFFFF"/>
                </a:highlight>
                <a:latin typeface="Times New Roman" panose="02020603050405020304" pitchFamily="18" charset="0"/>
                <a:ea typeface="Times New Roman" panose="02020603050405020304" pitchFamily="18" charset="0"/>
              </a:rPr>
              <a:t> </a:t>
            </a:r>
            <a:r>
              <a:rPr lang="en-US" sz="1200" b="1" i="1" dirty="0">
                <a:effectLst/>
                <a:highlight>
                  <a:srgbClr val="FFFFFF"/>
                </a:highlight>
                <a:latin typeface="Times New Roman" panose="02020603050405020304" pitchFamily="18" charset="0"/>
                <a:ea typeface="Times New Roman" panose="02020603050405020304" pitchFamily="18" charset="0"/>
              </a:rPr>
              <a:t>during exposure</a:t>
            </a:r>
            <a:r>
              <a:rPr lang="en-US" sz="1200" dirty="0">
                <a:effectLst/>
                <a:highlight>
                  <a:srgbClr val="FFFFFF"/>
                </a:highlight>
                <a:latin typeface="Times New Roman" panose="02020603050405020304" pitchFamily="18" charset="0"/>
                <a:ea typeface="Times New Roman" panose="02020603050405020304" pitchFamily="18" charset="0"/>
              </a:rPr>
              <a:t>. Therefore, as long as there is a strong therapeutic alliance, therapists should emphasize and prioritize exposure over the pre-exposure coping phase when treating anxiety/OCD in autistic youth (</a:t>
            </a:r>
            <a:r>
              <a:rPr lang="en-US" sz="1200" dirty="0" err="1">
                <a:effectLst/>
                <a:highlight>
                  <a:srgbClr val="FFFFFF"/>
                </a:highlight>
                <a:latin typeface="Times New Roman" panose="02020603050405020304" pitchFamily="18" charset="0"/>
                <a:ea typeface="Times New Roman" panose="02020603050405020304" pitchFamily="18" charset="0"/>
              </a:rPr>
              <a:t>Guzick</a:t>
            </a:r>
            <a:r>
              <a:rPr lang="en-US" sz="1200" dirty="0">
                <a:effectLst/>
                <a:highlight>
                  <a:srgbClr val="FFFFFF"/>
                </a:highlight>
                <a:latin typeface="Times New Roman" panose="02020603050405020304" pitchFamily="18" charset="0"/>
                <a:ea typeface="Times New Roman" panose="02020603050405020304" pitchFamily="18" charset="0"/>
              </a:rPr>
              <a:t> et al., 2022). </a:t>
            </a:r>
            <a:endParaRPr lang="en-US" altLang="en-US" b="1" dirty="0">
              <a:solidFill>
                <a:srgbClr val="0070C0"/>
              </a:solidFill>
              <a:latin typeface="Arial" panose="020B0604020202020204" pitchFamily="34" charset="0"/>
              <a:ea typeface="ＭＳ Ｐゴシック" panose="020B0600070205080204" pitchFamily="34" charset="-128"/>
            </a:endParaRPr>
          </a:p>
          <a:p>
            <a:endParaRPr lang="en-US" altLang="en-US" b="1" dirty="0">
              <a:solidFill>
                <a:srgbClr val="0070C0"/>
              </a:solidFill>
              <a:latin typeface="Arial" panose="020B0604020202020204" pitchFamily="34" charset="0"/>
            </a:endParaRPr>
          </a:p>
          <a:p>
            <a:r>
              <a:rPr lang="en-US" altLang="en-US" b="1" dirty="0">
                <a:solidFill>
                  <a:srgbClr val="0070C0"/>
                </a:solidFill>
                <a:latin typeface="Arial" panose="020B0604020202020204" pitchFamily="34" charset="0"/>
              </a:rPr>
              <a:t>“Courage is resistance to fear, mastery of fear, not absence of fear” -Mark Twain</a:t>
            </a:r>
          </a:p>
          <a:p>
            <a:r>
              <a:rPr lang="en-US" altLang="en-US" dirty="0"/>
              <a:t>*Gradually tackle easy to hard (facing fears a little at a time)</a:t>
            </a:r>
          </a:p>
          <a:p>
            <a:r>
              <a:rPr lang="en-US" altLang="en-US" dirty="0"/>
              <a:t>*Reward EFFORTS to face fears</a:t>
            </a:r>
          </a:p>
          <a:p>
            <a:r>
              <a:rPr lang="en-US" altLang="en-US" dirty="0"/>
              <a:t>*Encourage DAILY practice</a:t>
            </a:r>
          </a:p>
          <a:p>
            <a:r>
              <a:rPr lang="en-US" altLang="en-US" dirty="0"/>
              <a:t>*Traditional approach: remain in contact with feared situation until anxiety reduced by 50% OR until child feels acceptable level of comfort in feared situation</a:t>
            </a:r>
          </a:p>
          <a:p>
            <a:r>
              <a:rPr lang="en-US" altLang="en-US" dirty="0"/>
              <a:t>*Newer approach: Is fear reduction necessary for lasting improvement? (</a:t>
            </a:r>
            <a:r>
              <a:rPr lang="en-US" altLang="en-US" dirty="0" err="1"/>
              <a:t>Craske</a:t>
            </a:r>
            <a:r>
              <a:rPr lang="en-US" altLang="en-US" dirty="0"/>
              <a:t> et al., 2008).</a:t>
            </a:r>
          </a:p>
          <a:p>
            <a:r>
              <a:rPr lang="en-US" altLang="en-US" dirty="0"/>
              <a:t>*Fear reduction versus tolerance of fear</a:t>
            </a:r>
          </a:p>
          <a:p>
            <a:r>
              <a:rPr lang="en-US" altLang="en-US" dirty="0"/>
              <a:t>*Discrepancy between expectation and outcome: what did you learn? What surprised you?</a:t>
            </a:r>
          </a:p>
          <a:p>
            <a:r>
              <a:rPr lang="en-US" altLang="en-US" dirty="0"/>
              <a:t>*Fear reduction is NOT the best predictor of treatment outcome</a:t>
            </a:r>
          </a:p>
          <a:p>
            <a:r>
              <a:rPr lang="en-US" altLang="en-US" dirty="0"/>
              <a:t>AND fear reduction is not evidence of long-lasting improvement </a:t>
            </a:r>
          </a:p>
          <a:p>
            <a:r>
              <a:rPr lang="en-US" altLang="en-US" dirty="0"/>
              <a:t>*New learning is fragile – relapse occurs because:</a:t>
            </a:r>
          </a:p>
          <a:p>
            <a:r>
              <a:rPr lang="en-US" altLang="en-US" dirty="0"/>
              <a:t>1. Feared situation occurs in new/different </a:t>
            </a:r>
            <a:r>
              <a:rPr lang="en-US" altLang="en-US" dirty="0" err="1"/>
              <a:t>circumstenaaces</a:t>
            </a:r>
            <a:endParaRPr lang="en-US" altLang="en-US" dirty="0"/>
          </a:p>
          <a:p>
            <a:r>
              <a:rPr lang="en-US" altLang="en-US" dirty="0"/>
              <a:t>2. Passing of time</a:t>
            </a:r>
          </a:p>
          <a:p>
            <a:r>
              <a:rPr lang="en-US" altLang="en-US" dirty="0"/>
              <a:t>3. ”relearn” original fear.</a:t>
            </a:r>
          </a:p>
          <a:p>
            <a:r>
              <a:rPr lang="en-US" altLang="en-US" dirty="0"/>
              <a:t>So anxiety TOLERANCE more important than anxiety REDUCTION</a:t>
            </a:r>
          </a:p>
        </p:txBody>
      </p:sp>
      <p:sp>
        <p:nvSpPr>
          <p:cNvPr id="58371" name="Slide Number Placeholder 3">
            <a:extLst>
              <a:ext uri="{FF2B5EF4-FFF2-40B4-BE49-F238E27FC236}">
                <a16:creationId xmlns:a16="http://schemas.microsoft.com/office/drawing/2014/main" id="{901E4CAA-B9B3-AF2A-6D7E-734752EB8DF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356CFDC7-7A6D-4248-8CEA-485BD9C48719}" type="slidenum">
              <a:rPr lang="en-US" altLang="en-US" sz="1300" b="0" smtClean="0">
                <a:latin typeface="Times New Roman" panose="02020603050405020304" pitchFamily="18" charset="0"/>
              </a:rPr>
              <a:pPr/>
              <a:t>23</a:t>
            </a:fld>
            <a:endParaRPr lang="en-US" altLang="en-US" sz="1300" b="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149749D8-82D0-9394-9DF7-9FE513020923}"/>
              </a:ext>
            </a:extLst>
          </p:cNvPr>
          <p:cNvSpPr>
            <a:spLocks noGrp="1" noRot="1" noChangeAspect="1" noChangeArrowheads="1" noTextEdit="1"/>
          </p:cNvSpPr>
          <p:nvPr>
            <p:ph type="sldImg"/>
          </p:nvPr>
        </p:nvSpPr>
        <p:spPr>
          <a:ln/>
        </p:spPr>
      </p:sp>
      <p:sp>
        <p:nvSpPr>
          <p:cNvPr id="43010" name="Notes Placeholder 2">
            <a:extLst>
              <a:ext uri="{FF2B5EF4-FFF2-40B4-BE49-F238E27FC236}">
                <a16:creationId xmlns:a16="http://schemas.microsoft.com/office/drawing/2014/main" id="{AA3CA53A-23D3-3A7B-F1ED-7B1BC83340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NEW SLIDE</a:t>
            </a:r>
          </a:p>
          <a:p>
            <a:r>
              <a:rPr lang="en-US" altLang="en-US" dirty="0">
                <a:ea typeface="ＭＳ Ｐゴシック" panose="020B0600070205080204" pitchFamily="34" charset="-128"/>
              </a:rPr>
              <a:t>Gradually tackle easy to hard</a:t>
            </a:r>
          </a:p>
        </p:txBody>
      </p:sp>
      <p:sp>
        <p:nvSpPr>
          <p:cNvPr id="43011" name="Slide Number Placeholder 3">
            <a:extLst>
              <a:ext uri="{FF2B5EF4-FFF2-40B4-BE49-F238E27FC236}">
                <a16:creationId xmlns:a16="http://schemas.microsoft.com/office/drawing/2014/main" id="{705CDFC4-FC55-A92E-1085-D2420FB7F4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356BAAA-7D8D-004A-A71D-A549946D43A7}" type="slidenum">
              <a:rPr lang="en-US" altLang="en-US" sz="1300" smtClean="0"/>
              <a:pPr>
                <a:spcBef>
                  <a:spcPct val="0"/>
                </a:spcBef>
              </a:pPr>
              <a:t>24</a:t>
            </a:fld>
            <a:endParaRPr lang="en-US" altLang="en-US" sz="1300"/>
          </a:p>
        </p:txBody>
      </p:sp>
    </p:spTree>
    <p:extLst>
      <p:ext uri="{BB962C8B-B14F-4D97-AF65-F5344CB8AC3E}">
        <p14:creationId xmlns:p14="http://schemas.microsoft.com/office/powerpoint/2010/main" val="741194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E35A89F6-2065-E035-56D0-0D8EC74E254A}"/>
              </a:ext>
            </a:extLst>
          </p:cNvPr>
          <p:cNvSpPr>
            <a:spLocks noGrp="1" noRot="1" noChangeAspect="1" noChangeArrowheads="1" noTextEdit="1"/>
          </p:cNvSpPr>
          <p:nvPr>
            <p:ph type="sldImg"/>
          </p:nvPr>
        </p:nvSpPr>
        <p:spPr>
          <a:ln/>
        </p:spPr>
      </p:sp>
      <p:sp>
        <p:nvSpPr>
          <p:cNvPr id="48130" name="Rectangle 3">
            <a:extLst>
              <a:ext uri="{FF2B5EF4-FFF2-40B4-BE49-F238E27FC236}">
                <a16:creationId xmlns:a16="http://schemas.microsoft.com/office/drawing/2014/main" id="{DF4C9B53-F288-026D-F26B-0F1A302BB3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cs typeface="Arial" panose="020B0604020202020204" pitchFamily="34" charset="0"/>
              </a:rPr>
              <a:t>For some kids, it can help to tell us how anxious or afraid they are before they do an exposure. Do you think that (name) would be able to rate his/her fear or anxiety on a thermometer like this? If so, we could try it. If not, it’s no big deal. For a lot of kids, these numbers don’t mean anything. And the good news is they don’t need to be able to rate their anxiety to have their anxiety decrease, and they don’t need to report a decrease or actually have their anxiety decrease in order to be able to cope with their fear/anxiety.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6752DD8F-35B0-DE94-C562-0F670B29F51B}"/>
              </a:ext>
            </a:extLst>
          </p:cNvPr>
          <p:cNvSpPr>
            <a:spLocks noGrp="1" noRot="1" noChangeAspect="1" noChangeArrowheads="1" noTextEdit="1"/>
          </p:cNvSpPr>
          <p:nvPr>
            <p:ph type="sldImg"/>
          </p:nvPr>
        </p:nvSpPr>
        <p:spPr>
          <a:ln/>
        </p:spPr>
      </p:sp>
      <p:sp>
        <p:nvSpPr>
          <p:cNvPr id="64514" name="Notes Placeholder 2">
            <a:extLst>
              <a:ext uri="{FF2B5EF4-FFF2-40B4-BE49-F238E27FC236}">
                <a16:creationId xmlns:a16="http://schemas.microsoft.com/office/drawing/2014/main" id="{B6C8A655-4360-6F38-BB3D-62A3C0C9903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imaginal exposure where she described in vivid detail her worst fears about approaching that staff member.</a:t>
            </a:r>
          </a:p>
        </p:txBody>
      </p:sp>
      <p:sp>
        <p:nvSpPr>
          <p:cNvPr id="64515" name="Slide Number Placeholder 3">
            <a:extLst>
              <a:ext uri="{FF2B5EF4-FFF2-40B4-BE49-F238E27FC236}">
                <a16:creationId xmlns:a16="http://schemas.microsoft.com/office/drawing/2014/main" id="{9001D9D7-86A9-3131-3349-59A9A370F6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DD098458-3339-0B44-A631-E309571D6116}" type="slidenum">
              <a:rPr lang="en-US" altLang="en-US" sz="1300" b="0" smtClean="0">
                <a:latin typeface="Times New Roman" panose="02020603050405020304" pitchFamily="18" charset="0"/>
              </a:rPr>
              <a:pPr/>
              <a:t>26</a:t>
            </a:fld>
            <a:endParaRPr lang="en-US" altLang="en-US" sz="1300" b="0">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06991C9B-6D78-8C2C-2D8E-0DF2C3721148}"/>
              </a:ext>
            </a:extLst>
          </p:cNvPr>
          <p:cNvSpPr>
            <a:spLocks noGrp="1" noRot="1" noChangeAspect="1" noChangeArrowheads="1" noTextEdit="1"/>
          </p:cNvSpPr>
          <p:nvPr>
            <p:ph type="sldImg"/>
          </p:nvPr>
        </p:nvSpPr>
        <p:spPr>
          <a:ln/>
        </p:spPr>
      </p:sp>
      <p:sp>
        <p:nvSpPr>
          <p:cNvPr id="30722" name="Notes Placeholder 2">
            <a:extLst>
              <a:ext uri="{FF2B5EF4-FFF2-40B4-BE49-F238E27FC236}">
                <a16:creationId xmlns:a16="http://schemas.microsoft.com/office/drawing/2014/main" id="{1CCE8DDC-8B6B-BDDC-926E-3508E3D1A0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 Meta-analysis to Guide the Enhancement of CBT for Childhood Anxiety: Exposure Over Anxiety Management (Whiteside et al., 2020):</a:t>
            </a:r>
          </a:p>
          <a:p>
            <a:pPr>
              <a:spcBef>
                <a:spcPts val="100"/>
              </a:spcBef>
              <a:buFontTx/>
              <a:buChar char="•"/>
            </a:pPr>
            <a:r>
              <a:rPr lang="en-US" altLang="en-US"/>
              <a:t>Compared to treatments that omitted relaxation, treatments that included relaxation strategies were associated with significantly smaller pre- to post-treatment effect sizes:</a:t>
            </a:r>
          </a:p>
          <a:p>
            <a:pPr>
              <a:spcBef>
                <a:spcPts val="100"/>
              </a:spcBef>
              <a:buFontTx/>
              <a:buChar char="•"/>
            </a:pPr>
            <a:r>
              <a:rPr lang="en-US" altLang="en-US">
                <a:hlinkClick r:id="rId3"/>
              </a:rPr>
              <a:t>https://www.proquest.com/docview/2350718643?pq-origsite=gscholar&amp;fromopenview=true</a:t>
            </a:r>
            <a:endParaRPr lang="en-US" altLang="en-US"/>
          </a:p>
          <a:p>
            <a:pPr>
              <a:spcBef>
                <a:spcPts val="100"/>
              </a:spcBef>
            </a:pPr>
            <a:endParaRPr lang="en-US" altLang="en-US" b="1"/>
          </a:p>
          <a:p>
            <a:pPr>
              <a:spcBef>
                <a:spcPts val="100"/>
              </a:spcBef>
              <a:buFontTx/>
              <a:buChar char="•"/>
            </a:pPr>
            <a:r>
              <a:rPr lang="en-US" altLang="en-US" b="1"/>
              <a:t>Blowing up a balloon</a:t>
            </a:r>
          </a:p>
          <a:p>
            <a:pPr lvl="1">
              <a:spcBef>
                <a:spcPts val="100"/>
              </a:spcBef>
              <a:buFontTx/>
              <a:buChar char="•"/>
            </a:pPr>
            <a:r>
              <a:rPr lang="en-US" altLang="en-US" sz="2500"/>
              <a:t>May want to use actual balloon to teach this at first</a:t>
            </a:r>
          </a:p>
          <a:p>
            <a:pPr lvl="2">
              <a:spcBef>
                <a:spcPts val="100"/>
              </a:spcBef>
              <a:buFontTx/>
              <a:buChar char="•"/>
            </a:pPr>
            <a:r>
              <a:rPr lang="en-US" altLang="en-US"/>
              <a:t>Sit comfortably, limit visual distractions &amp; noise</a:t>
            </a:r>
          </a:p>
          <a:p>
            <a:pPr lvl="2">
              <a:spcBef>
                <a:spcPts val="100"/>
              </a:spcBef>
              <a:buFontTx/>
              <a:buChar char="•"/>
            </a:pPr>
            <a:r>
              <a:rPr lang="en-US" altLang="en-US"/>
              <a:t>Instruct child to picture a balloon inside their bellies</a:t>
            </a:r>
          </a:p>
          <a:p>
            <a:pPr lvl="2">
              <a:spcBef>
                <a:spcPts val="100"/>
              </a:spcBef>
              <a:buFontTx/>
              <a:buChar char="•"/>
            </a:pPr>
            <a:r>
              <a:rPr lang="en-US" altLang="en-US"/>
              <a:t>Take slow, deep breath in, and the balloon fills up with air</a:t>
            </a:r>
          </a:p>
          <a:p>
            <a:pPr lvl="3">
              <a:spcBef>
                <a:spcPts val="100"/>
              </a:spcBef>
              <a:buFontTx/>
              <a:buChar char="•"/>
            </a:pPr>
            <a:r>
              <a:rPr lang="en-US" altLang="en-US"/>
              <a:t>Count to 3 as child inhales</a:t>
            </a:r>
          </a:p>
          <a:p>
            <a:pPr lvl="2">
              <a:spcBef>
                <a:spcPts val="100"/>
              </a:spcBef>
              <a:buFontTx/>
              <a:buChar char="•"/>
            </a:pPr>
            <a:r>
              <a:rPr lang="en-US" altLang="en-US"/>
              <a:t>Let the air slowly out of the balloon…it gets smaller</a:t>
            </a:r>
          </a:p>
          <a:p>
            <a:pPr lvl="3">
              <a:spcBef>
                <a:spcPts val="100"/>
              </a:spcBef>
              <a:buFontTx/>
              <a:buChar char="•"/>
            </a:pPr>
            <a:r>
              <a:rPr lang="en-US" altLang="en-US"/>
              <a:t>Count to 3 as child exhales</a:t>
            </a:r>
          </a:p>
          <a:p>
            <a:pPr lvl="2">
              <a:spcBef>
                <a:spcPts val="100"/>
              </a:spcBef>
              <a:buFontTx/>
              <a:buChar char="•"/>
            </a:pPr>
            <a:r>
              <a:rPr lang="en-US" altLang="en-US"/>
              <a:t>Repeat</a:t>
            </a:r>
          </a:p>
          <a:p>
            <a:pPr>
              <a:spcBef>
                <a:spcPts val="100"/>
              </a:spcBef>
              <a:buFontTx/>
              <a:buChar char="•"/>
            </a:pPr>
            <a:r>
              <a:rPr lang="en-US" altLang="en-US" b="1"/>
              <a:t>Blowing Out the Candles</a:t>
            </a:r>
          </a:p>
          <a:p>
            <a:pPr lvl="1">
              <a:spcBef>
                <a:spcPts val="100"/>
              </a:spcBef>
              <a:buFontTx/>
              <a:buChar char="•"/>
            </a:pPr>
            <a:r>
              <a:rPr lang="en-US" altLang="en-US"/>
              <a:t>Hold up 3 fingers in front of your face</a:t>
            </a:r>
          </a:p>
          <a:p>
            <a:pPr lvl="1">
              <a:spcBef>
                <a:spcPts val="100"/>
              </a:spcBef>
              <a:buFontTx/>
              <a:buChar char="•"/>
            </a:pPr>
            <a:r>
              <a:rPr lang="en-US" altLang="en-US"/>
              <a:t>In calm &amp; relaxing voice, instruct child to take a deep breath in, and slowly let the air out as you blow out the candles</a:t>
            </a:r>
          </a:p>
          <a:p>
            <a:pPr lvl="1">
              <a:spcBef>
                <a:spcPts val="100"/>
              </a:spcBef>
              <a:buFontTx/>
              <a:buChar char="•"/>
            </a:pPr>
            <a:r>
              <a:rPr lang="en-US" altLang="en-US"/>
              <a:t>Put 1 finger down</a:t>
            </a:r>
          </a:p>
          <a:p>
            <a:pPr lvl="1">
              <a:spcBef>
                <a:spcPts val="100"/>
              </a:spcBef>
              <a:buFontTx/>
              <a:buChar char="•"/>
            </a:pPr>
            <a:r>
              <a:rPr lang="en-US" altLang="en-US"/>
              <a:t>Repeat until all 3 candles are blown out </a:t>
            </a:r>
          </a:p>
          <a:p>
            <a:endParaRPr lang="en-US" altLang="en-US"/>
          </a:p>
        </p:txBody>
      </p:sp>
      <p:sp>
        <p:nvSpPr>
          <p:cNvPr id="30723" name="Slide Number Placeholder 3">
            <a:extLst>
              <a:ext uri="{FF2B5EF4-FFF2-40B4-BE49-F238E27FC236}">
                <a16:creationId xmlns:a16="http://schemas.microsoft.com/office/drawing/2014/main" id="{0E76A545-96C5-D2BA-128D-D9FC41381FA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7BDA6478-553E-0E43-8C8E-3EF13A0AD983}" type="slidenum">
              <a:rPr lang="en-US" altLang="en-US" sz="1300" b="0">
                <a:latin typeface="Times New Roman" panose="02020603050405020304" pitchFamily="18" charset="0"/>
              </a:rPr>
              <a:pPr/>
              <a:t>27</a:t>
            </a:fld>
            <a:endParaRPr lang="en-US" altLang="en-US" sz="1300" b="0">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50" name="Google Shape;150;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742950" marR="0" lvl="1" indent="-285750" algn="l" defTabSz="914400" rtl="0" eaLnBrk="0" fontAlgn="base" latinLnBrk="0" hangingPunct="0">
              <a:lnSpc>
                <a:spcPct val="100000"/>
              </a:lnSpc>
              <a:spcBef>
                <a:spcPts val="0"/>
              </a:spcBef>
              <a:spcAft>
                <a:spcPts val="0"/>
              </a:spcAft>
              <a:buClr>
                <a:srgbClr val="000000"/>
              </a:buClr>
              <a:buSzPts val="1300"/>
              <a:buFont typeface="Calibri"/>
              <a:buAutoNum type="arabicPeriod"/>
              <a:tabLst/>
              <a:defRPr/>
            </a:pPr>
            <a:r>
              <a:rPr lang="en-US" sz="1800" dirty="0">
                <a:effectLst/>
                <a:latin typeface="Times New Roman" panose="02020603050405020304" pitchFamily="18" charset="0"/>
                <a:ea typeface="Times New Roman" panose="02020603050405020304" pitchFamily="18" charset="0"/>
              </a:rPr>
              <a:t>TREATMENT IMPLICATIONS: the intense interests mean that we </a:t>
            </a:r>
            <a:r>
              <a:rPr lang="en-US" sz="1800" b="1" dirty="0">
                <a:effectLst/>
                <a:latin typeface="Times New Roman" panose="02020603050405020304" pitchFamily="18" charset="0"/>
                <a:ea typeface="Times New Roman" panose="02020603050405020304" pitchFamily="18" charset="0"/>
              </a:rPr>
              <a:t>incorporate these special interests </a:t>
            </a:r>
            <a:r>
              <a:rPr lang="en-US" sz="1800" dirty="0">
                <a:effectLst/>
                <a:latin typeface="Times New Roman" panose="02020603050405020304" pitchFamily="18" charset="0"/>
                <a:ea typeface="Times New Roman" panose="02020603050405020304" pitchFamily="18" charset="0"/>
              </a:rPr>
              <a:t>into treatment (e.g., use that topic as an example or metaphor for teaching CBT concept) and use the special interest (e.g., talking about that one topic) as a reinforcer after learning CBT skill/strategy</a:t>
            </a:r>
          </a:p>
          <a:p>
            <a:pPr marL="742950" marR="0" lvl="1" indent="-285750" algn="l" defTabSz="914400" rtl="0" eaLnBrk="0" fontAlgn="base" latinLnBrk="0" hangingPunct="0">
              <a:lnSpc>
                <a:spcPct val="100000"/>
              </a:lnSpc>
              <a:spcBef>
                <a:spcPts val="0"/>
              </a:spcBef>
              <a:spcAft>
                <a:spcPts val="0"/>
              </a:spcAft>
              <a:buClr>
                <a:srgbClr val="000000"/>
              </a:buClr>
              <a:buSzPts val="1300"/>
              <a:buFont typeface="Calibri"/>
              <a:buAutoNum type="arabicPeriod"/>
              <a:tabLst/>
              <a:defRPr/>
            </a:pPr>
            <a:r>
              <a:rPr lang="en-US" sz="1800" dirty="0">
                <a:effectLst/>
                <a:latin typeface="Times New Roman" panose="02020603050405020304" pitchFamily="18" charset="0"/>
                <a:ea typeface="Times New Roman" panose="02020603050405020304" pitchFamily="18" charset="0"/>
              </a:rPr>
              <a:t>TREATMENT IMPLICATIONS: the concrete and literal thinking mean that we </a:t>
            </a:r>
            <a:r>
              <a:rPr lang="en-US" sz="1800" b="1" dirty="0">
                <a:effectLst/>
                <a:latin typeface="Times New Roman" panose="02020603050405020304" pitchFamily="18" charset="0"/>
                <a:ea typeface="Times New Roman" panose="02020603050405020304" pitchFamily="18" charset="0"/>
              </a:rPr>
              <a:t>use more concrete &amp; visual strategies </a:t>
            </a:r>
            <a:r>
              <a:rPr lang="en-US" sz="1800" dirty="0">
                <a:effectLst/>
                <a:latin typeface="Times New Roman" panose="02020603050405020304" pitchFamily="18" charset="0"/>
                <a:ea typeface="Times New Roman" panose="02020603050405020304" pitchFamily="18" charset="0"/>
              </a:rPr>
              <a:t>when implementing CBT (e.g., make abstract concepts into concrete activities, use literal language, use hands-on activities, use written instead of verbal examples, use video modeling)</a:t>
            </a:r>
          </a:p>
          <a:p>
            <a:pPr marL="742950" marR="0" lvl="1" indent="-285750" algn="l" defTabSz="914400" rtl="0" eaLnBrk="0" fontAlgn="base" latinLnBrk="0" hangingPunct="0">
              <a:lnSpc>
                <a:spcPct val="100000"/>
              </a:lnSpc>
              <a:spcBef>
                <a:spcPts val="0"/>
              </a:spcBef>
              <a:spcAft>
                <a:spcPts val="0"/>
              </a:spcAft>
              <a:buClr>
                <a:srgbClr val="000000"/>
              </a:buClr>
              <a:buSzPts val="1300"/>
              <a:buFont typeface="Calibri"/>
              <a:buAutoNum type="arabicPeriod"/>
              <a:tabLst/>
              <a:defRPr/>
            </a:pPr>
            <a:r>
              <a:rPr lang="en-US" sz="1800" dirty="0">
                <a:effectLst/>
                <a:latin typeface="Times New Roman" panose="02020603050405020304" pitchFamily="18" charset="0"/>
                <a:ea typeface="Times New Roman" panose="02020603050405020304" pitchFamily="18" charset="0"/>
              </a:rPr>
              <a:t>TREATMENT IMPLICATIONS: the preferences for sameness and structure and predictability mean that we modify treatment to </a:t>
            </a:r>
            <a:r>
              <a:rPr lang="en-US" sz="1800" b="1" dirty="0">
                <a:effectLst/>
                <a:latin typeface="Times New Roman" panose="02020603050405020304" pitchFamily="18" charset="0"/>
                <a:ea typeface="Times New Roman" panose="02020603050405020304" pitchFamily="18" charset="0"/>
              </a:rPr>
              <a:t>increase structure and predictability </a:t>
            </a:r>
            <a:r>
              <a:rPr lang="en-US" sz="1800" dirty="0">
                <a:effectLst/>
                <a:latin typeface="Times New Roman" panose="02020603050405020304" pitchFamily="18" charset="0"/>
                <a:ea typeface="Times New Roman" panose="02020603050405020304" pitchFamily="18" charset="0"/>
              </a:rPr>
              <a:t>(e.g., use visual schedules, visual timers)</a:t>
            </a:r>
          </a:p>
          <a:p>
            <a:pPr marL="742950" marR="0" lvl="1" indent="-285750" algn="l" defTabSz="914400" rtl="0" eaLnBrk="0" fontAlgn="base" latinLnBrk="0" hangingPunct="0">
              <a:lnSpc>
                <a:spcPct val="100000"/>
              </a:lnSpc>
              <a:spcBef>
                <a:spcPts val="0"/>
              </a:spcBef>
              <a:spcAft>
                <a:spcPts val="0"/>
              </a:spcAft>
              <a:buClr>
                <a:srgbClr val="000000"/>
              </a:buClr>
              <a:buSzPts val="1300"/>
              <a:buFont typeface="Calibri"/>
              <a:buAutoNum type="arabicPeriod"/>
              <a:tabLst/>
              <a:defRPr/>
            </a:pPr>
            <a:r>
              <a:rPr lang="en-US" sz="1800" dirty="0">
                <a:effectLst/>
                <a:latin typeface="Times New Roman" panose="02020603050405020304" pitchFamily="18" charset="0"/>
                <a:ea typeface="Times New Roman" panose="02020603050405020304" pitchFamily="18" charset="0"/>
              </a:rPr>
              <a:t>TREATMENT IMPLICATIONS: Use the rules to your advantage (capitalize on rule-bound nature), such as crossing out things they shouldn’t say or do (i.e., rituals), creating new rules, writing these rules down in a “contract,” having them sign that contract, etc. Additionally, I mention this on the next slide (the EF slide), but the cognitive inflexibility often means that we have to directly target that flexibility, such as helping children </a:t>
            </a:r>
            <a:r>
              <a:rPr lang="en-US" sz="1800" b="1" dirty="0">
                <a:effectLst/>
                <a:latin typeface="Times New Roman" panose="02020603050405020304" pitchFamily="18" charset="0"/>
                <a:ea typeface="Times New Roman" panose="02020603050405020304" pitchFamily="18" charset="0"/>
              </a:rPr>
              <a:t>recognize their rigidity as an external character </a:t>
            </a:r>
            <a:r>
              <a:rPr lang="en-US" sz="1800" dirty="0">
                <a:effectLst/>
                <a:latin typeface="Times New Roman" panose="02020603050405020304" pitchFamily="18" charset="0"/>
                <a:ea typeface="Times New Roman" panose="02020603050405020304" pitchFamily="18" charset="0"/>
              </a:rPr>
              <a:t>that tries to stop them from learning new skills, making a flexibility/rigidity hierarchy (similar to an exposure hierarchy) and </a:t>
            </a:r>
            <a:r>
              <a:rPr lang="en-US" sz="1800" b="1" dirty="0">
                <a:effectLst/>
                <a:latin typeface="Times New Roman" panose="02020603050405020304" pitchFamily="18" charset="0"/>
                <a:ea typeface="Times New Roman" panose="02020603050405020304" pitchFamily="18" charset="0"/>
              </a:rPr>
              <a:t>doing “flexibility challenges” </a:t>
            </a:r>
            <a:r>
              <a:rPr lang="en-US" sz="1800" dirty="0">
                <a:effectLst/>
                <a:latin typeface="Times New Roman" panose="02020603050405020304" pitchFamily="18" charset="0"/>
                <a:ea typeface="Times New Roman" panose="02020603050405020304" pitchFamily="18" charset="0"/>
              </a:rPr>
              <a:t>(similar to exposures/”brave challenges”). Not sure if we should mention that on this slide or on the next EF slide, since cognitive flexibility is also an EF. </a:t>
            </a:r>
            <a:r>
              <a:rPr lang="en-US" sz="1800" dirty="0">
                <a:effectLst/>
                <a:latin typeface="Calibri" panose="020F0502020204030204" pitchFamily="34" charset="0"/>
                <a:ea typeface="Calibri" panose="020F0502020204030204" pitchFamily="34" charset="0"/>
                <a:cs typeface="Times New Roman" panose="02020603050405020304" pitchFamily="18" charset="0"/>
              </a:rPr>
              <a:t>Case Example: One of my supervisees’ patients was rigid about and perseverated on the point system they used in session. The point system in the manual was not sufficient to get through the session. Instead, they made a 4-piece puzzle, first piece for homework review, second piece for talking, third piece for practice, fourth piece was teach-back for parents. Earn a puzzle piece for earning points per section. This worked better. The 5 points over the course of an hour was not enough. For some kids, get rid of point system all together (if becomes more of a distraction then a help).</a:t>
            </a:r>
            <a:endParaRPr lang="en-US" sz="1200" dirty="0">
              <a:effectLst/>
              <a:latin typeface="Times New Roman" panose="02020603050405020304" pitchFamily="18" charset="0"/>
              <a:ea typeface="Times New Roman" panose="02020603050405020304" pitchFamily="18" charset="0"/>
            </a:endParaRPr>
          </a:p>
          <a:p>
            <a:pPr marL="742950" marR="0" lvl="1" indent="-285750" algn="l" defTabSz="914400" rtl="0" eaLnBrk="0" fontAlgn="base" latinLnBrk="0" hangingPunct="0">
              <a:lnSpc>
                <a:spcPct val="100000"/>
              </a:lnSpc>
              <a:spcBef>
                <a:spcPts val="0"/>
              </a:spcBef>
              <a:spcAft>
                <a:spcPts val="0"/>
              </a:spcAft>
              <a:buClr>
                <a:srgbClr val="000000"/>
              </a:buClr>
              <a:buSzPts val="1300"/>
              <a:buFont typeface="Calibri"/>
              <a:buAutoNum type="arabicPeriod"/>
              <a:tabLst/>
              <a:defRPr/>
            </a:pPr>
            <a:r>
              <a:rPr lang="en-US" sz="1800" dirty="0">
                <a:effectLst/>
                <a:latin typeface="Times New Roman" panose="02020603050405020304" pitchFamily="18" charset="0"/>
                <a:ea typeface="Times New Roman" panose="02020603050405020304" pitchFamily="18" charset="0"/>
              </a:rPr>
              <a:t>TREATMENT IMPLICATIONS: EF differences also mean that we need to </a:t>
            </a:r>
            <a:r>
              <a:rPr lang="en-US" sz="1800" b="1" dirty="0">
                <a:effectLst/>
                <a:latin typeface="Times New Roman" panose="02020603050405020304" pitchFamily="18" charset="0"/>
                <a:ea typeface="Times New Roman" panose="02020603050405020304" pitchFamily="18" charset="0"/>
              </a:rPr>
              <a:t>add more repetition, practice, &amp; structure</a:t>
            </a:r>
            <a:r>
              <a:rPr lang="en-US" sz="1800" dirty="0">
                <a:effectLst/>
                <a:latin typeface="Times New Roman" panose="02020603050405020304" pitchFamily="18" charset="0"/>
                <a:ea typeface="Times New Roman" panose="02020603050405020304" pitchFamily="18" charset="0"/>
              </a:rPr>
              <a:t> (e.g., worksheets with multiple choice lists instead of open-ended questions); one of the biggest EF deficits -- the cognitive inflexibility -- means that we have to directly target that flexibility, such as helping children </a:t>
            </a:r>
            <a:r>
              <a:rPr lang="en-US" sz="1800" b="1" dirty="0">
                <a:effectLst/>
                <a:latin typeface="Times New Roman" panose="02020603050405020304" pitchFamily="18" charset="0"/>
                <a:ea typeface="Times New Roman" panose="02020603050405020304" pitchFamily="18" charset="0"/>
              </a:rPr>
              <a:t>recognize their rigidity as an external character </a:t>
            </a:r>
            <a:r>
              <a:rPr lang="en-US" sz="1800" dirty="0">
                <a:effectLst/>
                <a:latin typeface="Times New Roman" panose="02020603050405020304" pitchFamily="18" charset="0"/>
                <a:ea typeface="Times New Roman" panose="02020603050405020304" pitchFamily="18" charset="0"/>
              </a:rPr>
              <a:t>that tries to stop them from learning new skills, making a flexibility/rigidity hierarchy (similar to an exposure hierarchy) and doing “flexibility challenges” (similar to exposures/”brave challenges”)</a:t>
            </a:r>
          </a:p>
          <a:p>
            <a:pPr marL="742950" marR="0" lvl="1" indent="-285750" algn="l" defTabSz="914400" rtl="0" eaLnBrk="0" fontAlgn="base" latinLnBrk="0" hangingPunct="0">
              <a:lnSpc>
                <a:spcPct val="100000"/>
              </a:lnSpc>
              <a:spcBef>
                <a:spcPts val="0"/>
              </a:spcBef>
              <a:spcAft>
                <a:spcPts val="0"/>
              </a:spcAft>
              <a:buClr>
                <a:srgbClr val="000000"/>
              </a:buClr>
              <a:buSzPts val="1300"/>
              <a:buFont typeface="Calibri"/>
              <a:buAutoNum type="arabicPeriod"/>
              <a:tabLst/>
              <a:defRPr/>
            </a:pPr>
            <a:r>
              <a:rPr lang="en-US" sz="1800" dirty="0">
                <a:effectLst/>
                <a:latin typeface="Times New Roman" panose="02020603050405020304" pitchFamily="18" charset="0"/>
                <a:ea typeface="Times New Roman" panose="02020603050405020304" pitchFamily="18" charset="0"/>
              </a:rPr>
              <a:t>From Stark et al (2021): In a survey of therapists with experience of working with autistic individuals, the most frequently reported barrier to the therapeutic process was said to be black and white thinking, with 40% of therapists noting this. (Cooper et al., 2018). “Black and white thinking may therefore be a safety </a:t>
            </a:r>
            <a:r>
              <a:rPr lang="en-US" sz="1800" dirty="0" err="1">
                <a:effectLst/>
                <a:latin typeface="Times New Roman" panose="02020603050405020304" pitchFamily="18" charset="0"/>
                <a:ea typeface="Times New Roman" panose="02020603050405020304" pitchFamily="18" charset="0"/>
              </a:rPr>
              <a:t>behaviour</a:t>
            </a:r>
            <a:r>
              <a:rPr lang="en-US" sz="1800" dirty="0">
                <a:effectLst/>
                <a:latin typeface="Times New Roman" panose="02020603050405020304" pitchFamily="18" charset="0"/>
                <a:ea typeface="Times New Roman" panose="02020603050405020304" pitchFamily="18" charset="0"/>
              </a:rPr>
              <a:t>, conscious or not, employed by autistic individuals in order to reduce uncertainty and associated anxiety in the short term. However, in the long term, the individual who relies upon binary outcomes in order to feel certain may never learn that uncertain situations do not end in catastrophe.” </a:t>
            </a:r>
          </a:p>
          <a:p>
            <a:pPr marL="742950" marR="0" lvl="1" indent="-285750" algn="l" defTabSz="914400" rtl="0" eaLnBrk="0" fontAlgn="base" latinLnBrk="0" hangingPunct="0">
              <a:lnSpc>
                <a:spcPct val="100000"/>
              </a:lnSpc>
              <a:spcBef>
                <a:spcPts val="0"/>
              </a:spcBef>
              <a:spcAft>
                <a:spcPts val="0"/>
              </a:spcAft>
              <a:buClr>
                <a:srgbClr val="000000"/>
              </a:buClr>
              <a:buSzPts val="1300"/>
              <a:buFont typeface="Calibri"/>
              <a:buAutoNum type="arabicPeriod"/>
              <a:tabLst/>
              <a:defRPr/>
            </a:pPr>
            <a:r>
              <a:rPr lang="en-US" sz="1800" dirty="0">
                <a:effectLst/>
                <a:latin typeface="Times New Roman" panose="02020603050405020304" pitchFamily="18" charset="0"/>
                <a:ea typeface="Times New Roman" panose="02020603050405020304" pitchFamily="18" charset="0"/>
              </a:rPr>
              <a:t>Baker-</a:t>
            </a:r>
            <a:r>
              <a:rPr lang="en-US" sz="1800" dirty="0" err="1">
                <a:effectLst/>
                <a:latin typeface="Times New Roman" panose="02020603050405020304" pitchFamily="18" charset="0"/>
                <a:ea typeface="Times New Roman" panose="02020603050405020304" pitchFamily="18" charset="0"/>
              </a:rPr>
              <a:t>Ericzén</a:t>
            </a:r>
            <a:r>
              <a:rPr lang="en-US" sz="1800" dirty="0">
                <a:effectLst/>
                <a:latin typeface="Times New Roman" panose="02020603050405020304" pitchFamily="18" charset="0"/>
                <a:ea typeface="Times New Roman" panose="02020603050405020304" pitchFamily="18" charset="0"/>
              </a:rPr>
              <a:t> et al (2013): “We teach the youth with AS a rule that every issue or situation requires three responses/options/solutions. We create continuum diagrams and put the categorical way of thinking on each end of the continuum and then work with the youth with AS in populating the numerous middle lines. For example, we will put opposite words such as love and hate, friend and enemy, like and dislike, or even black and white on the ends and then take turns populating the middle sections demonstrating that there is a way to think dimensionally about many things.”</a:t>
            </a:r>
          </a:p>
          <a:p>
            <a:pPr marL="742950" marR="0" lvl="1" indent="-285750" algn="l" defTabSz="914400" rtl="0" eaLnBrk="0" fontAlgn="base" latinLnBrk="0" hangingPunct="0">
              <a:lnSpc>
                <a:spcPct val="100000"/>
              </a:lnSpc>
              <a:spcBef>
                <a:spcPts val="0"/>
              </a:spcBef>
              <a:spcAft>
                <a:spcPts val="0"/>
              </a:spcAft>
              <a:buClr>
                <a:srgbClr val="000000"/>
              </a:buClr>
              <a:buSzPts val="1300"/>
              <a:buFont typeface="Calibri"/>
              <a:buAutoNum type="arabicPeriod"/>
              <a:tabLst/>
              <a:defRPr/>
            </a:pPr>
            <a:r>
              <a:rPr lang="en-US" sz="2800" b="0" i="0" dirty="0">
                <a:solidFill>
                  <a:srgbClr val="222222"/>
                </a:solidFill>
                <a:effectLst/>
                <a:latin typeface="Merriweather" panose="020F0502020204030204" pitchFamily="34" charset="0"/>
              </a:rPr>
              <a:t>Keefer et al (2022): </a:t>
            </a:r>
            <a:r>
              <a:rPr lang="en-US" sz="2800" b="1" i="0" dirty="0">
                <a:solidFill>
                  <a:srgbClr val="222222"/>
                </a:solidFill>
                <a:effectLst/>
                <a:latin typeface="Merriweather" panose="020F0502020204030204" pitchFamily="34" charset="0"/>
              </a:rPr>
              <a:t>Total IU levels were higher in autistic compared to NT children. All three IU symptom domains (affective, behavioral, and cognitive) are higher in autistic children compared to NT children. Affective IU symptoms were the highest amongst the three domains. The individual symptoms of IU that were most strongly associated with autism, i.e., increased stress, difficulty relaxing, avoidance of stressors, difficulty functioning in daily life, and less certainty than other children</a:t>
            </a:r>
            <a:r>
              <a:rPr lang="en-US" sz="2800" b="0" i="0" dirty="0">
                <a:solidFill>
                  <a:srgbClr val="222222"/>
                </a:solidFill>
                <a:effectLst/>
                <a:latin typeface="Merriweather" panose="020F0502020204030204" pitchFamily="34" charset="0"/>
              </a:rPr>
              <a:t>. (2) </a:t>
            </a:r>
            <a:r>
              <a:rPr lang="en-US" sz="2800" b="0" i="0" dirty="0">
                <a:solidFill>
                  <a:srgbClr val="222222"/>
                </a:solidFill>
                <a:effectLst/>
                <a:latin typeface="Merriweather" pitchFamily="2" charset="77"/>
              </a:rPr>
              <a:t>Autistic children WITH anxiety experience higher levels of IU than autistic children WITHOUT anxiety and are more likely to react behaviorally when presented with uncertainty (trying to avoid uncertainty and difficulty functioning) than autistic children without anxiety. Given the prominence of affective symptoms, child IU interventions should target emotion regulation skills including interoceptive awareness, emotion recognition, and relaxation to reduce distress when facing uncertainty (Conner et al., </a:t>
            </a:r>
            <a:r>
              <a:rPr lang="en-US" sz="2800" b="0" i="0" dirty="0">
                <a:solidFill>
                  <a:srgbClr val="025E8D"/>
                </a:solidFill>
                <a:effectLst/>
                <a:latin typeface="Merriweather" pitchFamily="2" charset="77"/>
                <a:hlinkClick r:id="rId3" tooltip="Conner, C. M., White, S. W., Beck, K. B., Golt, J., Smith, I. C., &amp; Mazefsky, C. A. (2019). Improving emotion regulation ability in autism: The Emotional Awareness and Skills Enhancement (EASE) program. Autism, 23(5), 1273–1287. &#10;                https://doi.org/10.1177/1362361318810709&#10;                &#10;              "/>
              </a:rPr>
              <a:t>2019</a:t>
            </a:r>
            <a:r>
              <a:rPr lang="en-US" sz="2800" b="0" i="0" dirty="0">
                <a:solidFill>
                  <a:srgbClr val="222222"/>
                </a:solidFill>
                <a:effectLst/>
                <a:latin typeface="Merriweather" pitchFamily="2" charset="77"/>
              </a:rPr>
              <a:t>; Weiss et al., </a:t>
            </a:r>
            <a:r>
              <a:rPr lang="en-US" sz="2800" b="0" i="0" dirty="0">
                <a:solidFill>
                  <a:srgbClr val="025E8D"/>
                </a:solidFill>
                <a:effectLst/>
                <a:latin typeface="Merriweather" pitchFamily="2" charset="77"/>
                <a:hlinkClick r:id="rId4" tooltip="Weiss, J. A., Thomson, K., Burnham Riosa, P., Albaum, C., Chan, V., Maughan, A., Tablon, P., &amp; Black, K. (2018). A randomized waitlist-controlled trial of cognitive behavior therapy to improve emotion regulation in children with autism. Journal of child psychology and psychiatry, 59, 1180–1191. &#10;                https://doi.org/10.1111/jcpp.12915&#10;                &#10;              "/>
              </a:rPr>
              <a:t>2018</a:t>
            </a:r>
            <a:r>
              <a:rPr lang="en-US" sz="2800" b="0" i="0" dirty="0">
                <a:solidFill>
                  <a:srgbClr val="222222"/>
                </a:solidFill>
                <a:effectLst/>
                <a:latin typeface="Merriweather" pitchFamily="2" charset="77"/>
              </a:rPr>
              <a:t>). Some autistic children with high levels of affective IU symptoms may also benefit from mindfulness based activities and practicing distress tolerance skills, such as those utilized in dialectical behavior therapy (</a:t>
            </a:r>
            <a:r>
              <a:rPr lang="en-US" sz="2800" b="0" i="0" dirty="0" err="1">
                <a:solidFill>
                  <a:srgbClr val="222222"/>
                </a:solidFill>
                <a:effectLst/>
                <a:latin typeface="Merriweather" pitchFamily="2" charset="77"/>
              </a:rPr>
              <a:t>Neacsiu</a:t>
            </a:r>
            <a:r>
              <a:rPr lang="en-US" sz="2800" b="0" i="0" dirty="0">
                <a:solidFill>
                  <a:srgbClr val="222222"/>
                </a:solidFill>
                <a:effectLst/>
                <a:latin typeface="Merriweather" pitchFamily="2" charset="77"/>
              </a:rPr>
              <a:t> et al., </a:t>
            </a:r>
            <a:r>
              <a:rPr lang="en-US" sz="2800" b="0" i="0" dirty="0">
                <a:solidFill>
                  <a:srgbClr val="025E8D"/>
                </a:solidFill>
                <a:effectLst/>
                <a:latin typeface="Merriweather" pitchFamily="2" charset="77"/>
                <a:hlinkClick r:id="rId5" tooltip="Neacsiu, A. D., Eberle, J. W., Kramer, R., Wiesmann, T., &amp; Linehan, M. M. (2014). Dialectical behavior therapy skills for transdiagnostic emotion dysregulation: A pilot randomized controlled trial. Behaviour Research and Therapy, 59, 40–51. &#10;                https://doi.org/10.1016/j.brat.2014.05.005&#10;                &#10;              "/>
              </a:rPr>
              <a:t>2014</a:t>
            </a:r>
            <a:r>
              <a:rPr lang="en-US" sz="2800" b="0" i="0" dirty="0">
                <a:solidFill>
                  <a:srgbClr val="222222"/>
                </a:solidFill>
                <a:effectLst/>
                <a:latin typeface="Merriweather" pitchFamily="2" charset="77"/>
              </a:rPr>
              <a:t>; Semple, </a:t>
            </a:r>
            <a:r>
              <a:rPr lang="en-US" sz="2800" b="0" i="0" dirty="0">
                <a:solidFill>
                  <a:srgbClr val="025E8D"/>
                </a:solidFill>
                <a:effectLst/>
                <a:latin typeface="Merriweather" pitchFamily="2" charset="77"/>
                <a:hlinkClick r:id="rId6" tooltip="Semple, R. J. (2019). Review: Yoga and mindfulness for youth with autism spectrum disorder: review of the current evidence. Child and Adolescent Mental Health, 24(1), 12–18. &#10;                https://doi.org/10.1111/camh.12295&#10;                &#10;              "/>
              </a:rPr>
              <a:t>2019</a:t>
            </a:r>
            <a:r>
              <a:rPr lang="en-US" sz="2800" b="0" i="0" dirty="0">
                <a:solidFill>
                  <a:srgbClr val="222222"/>
                </a:solidFill>
                <a:effectLst/>
                <a:latin typeface="Merriweather" pitchFamily="2" charset="77"/>
              </a:rPr>
              <a:t>). IU interventions for autistic children with anxiety should also directly target avoidance given its role in maintaining both anxiety and IU (</a:t>
            </a:r>
            <a:r>
              <a:rPr lang="en-US" sz="2800" b="0" i="0" dirty="0" err="1">
                <a:solidFill>
                  <a:srgbClr val="222222"/>
                </a:solidFill>
                <a:effectLst/>
                <a:latin typeface="Merriweather" pitchFamily="2" charset="77"/>
              </a:rPr>
              <a:t>Arnaudova</a:t>
            </a:r>
            <a:r>
              <a:rPr lang="en-US" sz="2800" b="0" i="0" dirty="0">
                <a:solidFill>
                  <a:srgbClr val="222222"/>
                </a:solidFill>
                <a:effectLst/>
                <a:latin typeface="Merriweather" pitchFamily="2" charset="77"/>
              </a:rPr>
              <a:t> et al., </a:t>
            </a:r>
            <a:r>
              <a:rPr lang="en-US" sz="2800" b="0" i="0" dirty="0">
                <a:solidFill>
                  <a:srgbClr val="025E8D"/>
                </a:solidFill>
                <a:effectLst/>
                <a:latin typeface="Merriweather" pitchFamily="2" charset="77"/>
                <a:hlinkClick r:id="rId7" tooltip="Arnaudova, I., Kindt, M., Fanselow, M., &amp; Beckers, T. (2017). Pathways towards the proliferation of avoidance in anxiety and implications for treatment. Behaviour Research and Therapy, 96, 3–13. &#10;                https://doi.org/10.1016/j.brat.2017.04.004&#10;                &#10;              "/>
              </a:rPr>
              <a:t>2017</a:t>
            </a:r>
            <a:r>
              <a:rPr lang="en-US" sz="2800" b="0" i="0" dirty="0">
                <a:solidFill>
                  <a:srgbClr val="222222"/>
                </a:solidFill>
                <a:effectLst/>
                <a:latin typeface="Merriweather" pitchFamily="2" charset="77"/>
              </a:rPr>
              <a:t>; Flores et al., </a:t>
            </a:r>
            <a:r>
              <a:rPr lang="en-US" sz="2800" b="0" i="0" dirty="0">
                <a:solidFill>
                  <a:srgbClr val="025E8D"/>
                </a:solidFill>
                <a:effectLst/>
                <a:latin typeface="Merriweather" pitchFamily="2" charset="77"/>
                <a:hlinkClick r:id="rId8" tooltip="Flores, A., López, F. J., Vervliet, B., &amp; Cobos, P. L. (2018). Intolerance of uncertainty as a vulnerability factor for excessive and inflexible avoidance behavior. Behaviour Research and Therapy, 104, 34–43. &#10;                https://doi.org/10.1016/j.brat.2018.02.008&#10;                &#10;              "/>
              </a:rPr>
              <a:t>2018</a:t>
            </a:r>
            <a:r>
              <a:rPr lang="en-US" sz="2800" b="0" i="0" dirty="0">
                <a:solidFill>
                  <a:srgbClr val="222222"/>
                </a:solidFill>
                <a:effectLst/>
                <a:latin typeface="Merriweather" pitchFamily="2" charset="77"/>
              </a:rPr>
              <a:t>). The inclusion of exposure is critical to teach autistic children how to systematically approach rather than avoid uncertain situations. Furthermore, parents would also benefit from learning about the chronic stress of uncertainty on their child and strategies to increase predictability (e.g., visual schedules, warnings for impending changes and transitions). Parent training regarding the negative impact of avoidance and how to help autistic children to face small amounts of uncertainty may also be helpful. https://</a:t>
            </a:r>
            <a:r>
              <a:rPr lang="en-US" sz="2800" b="0" i="0" dirty="0" err="1">
                <a:solidFill>
                  <a:srgbClr val="222222"/>
                </a:solidFill>
                <a:effectLst/>
                <a:latin typeface="Merriweather" pitchFamily="2" charset="77"/>
              </a:rPr>
              <a:t>link.springer.com</a:t>
            </a:r>
            <a:r>
              <a:rPr lang="en-US" sz="2800" b="0" i="0" dirty="0">
                <a:solidFill>
                  <a:srgbClr val="222222"/>
                </a:solidFill>
                <a:effectLst/>
                <a:latin typeface="Merriweather" pitchFamily="2" charset="77"/>
              </a:rPr>
              <a:t>/article/10.1007/s10803-022-05744-3</a:t>
            </a:r>
          </a:p>
          <a:p>
            <a:pPr algn="l"/>
            <a:r>
              <a:rPr lang="en-US" sz="4000" b="0" i="0" dirty="0">
                <a:solidFill>
                  <a:srgbClr val="333333"/>
                </a:solidFill>
                <a:effectLst/>
                <a:latin typeface="Georgia" panose="02040502050405020303" pitchFamily="18" charset="0"/>
              </a:rPr>
              <a:t>targeting intolerance of uncertainty (IU) and parental accommodation, known mechanistic and maintaining variables, respectively, of anxiety in neurotypical and ASD populations, may be effective in reducing anxiety [</a:t>
            </a:r>
            <a:r>
              <a:rPr lang="en-US" sz="4000" b="0" i="0" dirty="0">
                <a:solidFill>
                  <a:srgbClr val="004B83"/>
                </a:solidFill>
                <a:effectLst/>
                <a:latin typeface="Georgia" panose="02040502050405020303" pitchFamily="18" charset="0"/>
                <a:hlinkClick r:id="rId9" tooltip="Frank HE, Kagan ER, Storch EA, Wood JJ, Kerns CM, Lewin AB, et al. Accommodation of anxiety in youth with autism spectrum disorder: results from the TAASD study. J Clin Child Adolesc Psychol. 2020:1–11."/>
              </a:rPr>
              <a:t>12</a:t>
            </a:r>
            <a:r>
              <a:rPr lang="en-US" sz="4000" b="0" i="0" dirty="0">
                <a:solidFill>
                  <a:srgbClr val="333333"/>
                </a:solidFill>
                <a:effectLst/>
                <a:latin typeface="Georgia" panose="02040502050405020303" pitchFamily="18" charset="0"/>
              </a:rPr>
              <a:t>, </a:t>
            </a:r>
            <a:r>
              <a:rPr lang="en-US" sz="4000" b="0" i="0" dirty="0">
                <a:solidFill>
                  <a:srgbClr val="004B83"/>
                </a:solidFill>
                <a:effectLst/>
                <a:latin typeface="Georgia" panose="02040502050405020303" pitchFamily="18" charset="0"/>
                <a:hlinkClick r:id="rId10" tooltip="Keefer A, Kreiser NL, Singh V, Blakeley-Smith A, Duncan A, Johnson C, et al. Intolerance of uncertainty predicts anxiety outcomes following CBT in youth with ASD. J Autism Dev Disord. 2017;47(12):3949–58."/>
              </a:rPr>
              <a:t>18</a:t>
            </a:r>
            <a:r>
              <a:rPr lang="en-US" sz="4000" b="0" i="0" dirty="0">
                <a:solidFill>
                  <a:srgbClr val="333333"/>
                </a:solidFill>
                <a:effectLst/>
                <a:latin typeface="Georgia" panose="02040502050405020303" pitchFamily="18" charset="0"/>
              </a:rPr>
              <a:t>, </a:t>
            </a:r>
            <a:r>
              <a:rPr lang="en-US" sz="4000" b="0" i="0" dirty="0">
                <a:solidFill>
                  <a:srgbClr val="004B83"/>
                </a:solidFill>
                <a:effectLst/>
                <a:latin typeface="Georgia" panose="02040502050405020303" pitchFamily="18" charset="0"/>
                <a:hlinkClick r:id="rId11" tooltip="Kendall PC, Norris LA, Rabner JC, Crane ME, Rifkin LS. Intolerance of uncertainty and parental accommodation: promising targets for personalized intervention for youth anxiety. Curr Psychiatry Rep. 2020;22(9):49."/>
              </a:rPr>
              <a:t>20</a:t>
            </a:r>
            <a:r>
              <a:rPr lang="en-US" sz="4000" b="0" i="0" dirty="0">
                <a:solidFill>
                  <a:srgbClr val="333333"/>
                </a:solidFill>
                <a:effectLst/>
                <a:latin typeface="Georgia" panose="02040502050405020303" pitchFamily="18" charset="0"/>
              </a:rPr>
              <a:t>].</a:t>
            </a:r>
          </a:p>
          <a:p>
            <a:pPr algn="l"/>
            <a:r>
              <a:rPr lang="en-US" sz="4000" b="0" i="0" dirty="0">
                <a:solidFill>
                  <a:srgbClr val="333333"/>
                </a:solidFill>
                <a:effectLst/>
                <a:latin typeface="Georgia" panose="02040502050405020303" pitchFamily="18" charset="0"/>
              </a:rPr>
              <a:t>There is mounting evidence supporting the need to target IU and parental accommodation when treating anxiety in children with ASD. IU is the “dispositional incapacity to endure the aversive response triggered by the perceived absence of salient, key, or sufficient information”</a:t>
            </a:r>
          </a:p>
          <a:p>
            <a:pPr marL="742950" marR="0" lvl="1" indent="-285750" algn="l" defTabSz="914400" rtl="0" eaLnBrk="0" fontAlgn="base" latinLnBrk="0" hangingPunct="0">
              <a:lnSpc>
                <a:spcPct val="100000"/>
              </a:lnSpc>
              <a:spcBef>
                <a:spcPts val="0"/>
              </a:spcBef>
              <a:spcAft>
                <a:spcPts val="0"/>
              </a:spcAft>
              <a:buClr>
                <a:srgbClr val="000000"/>
              </a:buClr>
              <a:buSzPts val="1300"/>
              <a:buFont typeface="Calibri"/>
              <a:buAutoNum type="arabicPeriod"/>
              <a:tabLst/>
              <a:defRPr/>
            </a:pPr>
            <a:endParaRPr lang="en-US" sz="2800" b="0" i="0" dirty="0">
              <a:solidFill>
                <a:srgbClr val="222222"/>
              </a:solidFill>
              <a:effectLst/>
              <a:latin typeface="Merriweather" pitchFamily="2" charset="77"/>
            </a:endParaRPr>
          </a:p>
          <a:p>
            <a:pPr marL="742950" marR="0" lvl="1" indent="-285750" algn="l" defTabSz="914400" rtl="0" eaLnBrk="0" fontAlgn="base" latinLnBrk="0" hangingPunct="0">
              <a:lnSpc>
                <a:spcPct val="100000"/>
              </a:lnSpc>
              <a:spcBef>
                <a:spcPts val="0"/>
              </a:spcBef>
              <a:spcAft>
                <a:spcPts val="0"/>
              </a:spcAft>
              <a:buClr>
                <a:srgbClr val="000000"/>
              </a:buClr>
              <a:buSzPts val="1300"/>
              <a:buFont typeface="Calibri"/>
              <a:buAutoNum type="arabicPeriod"/>
              <a:tabLst/>
              <a:defRPr/>
            </a:pPr>
            <a:r>
              <a:rPr lang="en-US" sz="2800" b="0" i="0" dirty="0">
                <a:solidFill>
                  <a:srgbClr val="333333"/>
                </a:solidFill>
                <a:effectLst/>
                <a:latin typeface="Georgia" panose="02040502050405020303" pitchFamily="18" charset="0"/>
              </a:rPr>
              <a:t>include movement-based activities, concrete strategies, and animated and engaging therapeutic materials</a:t>
            </a:r>
            <a:endParaRPr lang="en-US" sz="1800" dirty="0">
              <a:effectLst/>
              <a:latin typeface="Times New Roman" panose="02020603050405020304" pitchFamily="18" charset="0"/>
              <a:ea typeface="Times New Roman" panose="02020603050405020304" pitchFamily="18" charset="0"/>
            </a:endParaRPr>
          </a:p>
          <a:p>
            <a:pPr marL="742950" marR="0" lvl="1" indent="-285750" algn="l" defTabSz="914400" rtl="0" eaLnBrk="0" fontAlgn="base" latinLnBrk="0" hangingPunct="0">
              <a:lnSpc>
                <a:spcPct val="100000"/>
              </a:lnSpc>
              <a:spcBef>
                <a:spcPts val="0"/>
              </a:spcBef>
              <a:spcAft>
                <a:spcPts val="0"/>
              </a:spcAft>
              <a:buClr>
                <a:srgbClr val="000000"/>
              </a:buClr>
              <a:buSzPts val="1300"/>
              <a:buFont typeface="Calibri"/>
              <a:buAutoNum type="arabicPeriod"/>
              <a:tabLst/>
              <a:defRPr/>
            </a:pPr>
            <a:endParaRPr lang="en-US" sz="1800" dirty="0"/>
          </a:p>
          <a:p>
            <a:pPr marL="742950" lvl="1" indent="-285750" algn="l" rtl="0">
              <a:spcBef>
                <a:spcPts val="0"/>
              </a:spcBef>
              <a:spcAft>
                <a:spcPts val="0"/>
              </a:spcAft>
              <a:buClr>
                <a:srgbClr val="000000"/>
              </a:buClr>
              <a:buSzPts val="1300"/>
              <a:buFont typeface="Calibri"/>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1" name="Google Shape;151;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64805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a:extLst>
              <a:ext uri="{FF2B5EF4-FFF2-40B4-BE49-F238E27FC236}">
                <a16:creationId xmlns:a16="http://schemas.microsoft.com/office/drawing/2014/main" id="{2B455EA2-52C3-52E7-3F22-C7DB413256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97C6D2E3-EAF5-124F-8118-CB48F9C7842E}" type="slidenum">
              <a:rPr lang="en-US" altLang="en-US" sz="1300" b="0" smtClean="0">
                <a:latin typeface="Times New Roman" panose="02020603050405020304" pitchFamily="18" charset="0"/>
              </a:rPr>
              <a:pPr/>
              <a:t>29</a:t>
            </a:fld>
            <a:endParaRPr lang="en-US" altLang="en-US" sz="1300" b="0">
              <a:latin typeface="Times New Roman" panose="02020603050405020304" pitchFamily="18" charset="0"/>
            </a:endParaRPr>
          </a:p>
        </p:txBody>
      </p:sp>
      <p:sp>
        <p:nvSpPr>
          <p:cNvPr id="50179" name="Rectangle 1">
            <a:extLst>
              <a:ext uri="{FF2B5EF4-FFF2-40B4-BE49-F238E27FC236}">
                <a16:creationId xmlns:a16="http://schemas.microsoft.com/office/drawing/2014/main" id="{CEC5A585-EA81-102E-1A3A-853FBFDA7D7F}"/>
              </a:ext>
            </a:extLst>
          </p:cNvPr>
          <p:cNvSpPr>
            <a:spLocks noGrp="1" noRot="1" noChangeAspect="1" noChangeArrowheads="1" noTextEdit="1"/>
          </p:cNvSpPr>
          <p:nvPr>
            <p:ph type="sldImg"/>
          </p:nvPr>
        </p:nvSpPr>
        <p:spPr>
          <a:solidFill>
            <a:srgbClr val="FFFFFF"/>
          </a:solidFill>
          <a:ln/>
        </p:spPr>
      </p:sp>
      <p:sp>
        <p:nvSpPr>
          <p:cNvPr id="50180" name="Text Box 2">
            <a:extLst>
              <a:ext uri="{FF2B5EF4-FFF2-40B4-BE49-F238E27FC236}">
                <a16:creationId xmlns:a16="http://schemas.microsoft.com/office/drawing/2014/main" id="{BE0C662D-CC1A-231F-1E65-3FE3C53BFFC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dirty="0"/>
              <a:t>Increased structure and predictability in delivering treatment components</a:t>
            </a:r>
          </a:p>
          <a:p>
            <a:pPr marL="739775" lvl="1" indent="-339725">
              <a:spcBef>
                <a:spcPct val="0"/>
              </a:spcBef>
              <a:buClr>
                <a:srgbClr val="FFFF00"/>
              </a:buClr>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400" b="1" dirty="0"/>
              <a:t>Incorporation of visual supports </a:t>
            </a:r>
          </a:p>
          <a:p>
            <a:pPr marL="739775" lvl="1" indent="-339725">
              <a:spcBef>
                <a:spcPct val="0"/>
              </a:spcBef>
              <a:buClr>
                <a:srgbClr val="FFFF00"/>
              </a:buClr>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400" b="1" dirty="0"/>
              <a:t>Use of concrete and visual teaching strategies</a:t>
            </a:r>
          </a:p>
          <a:p>
            <a:pPr marL="739775" lvl="1" indent="-339725">
              <a:spcBef>
                <a:spcPct val="0"/>
              </a:spcBef>
              <a:buClr>
                <a:srgbClr val="FFFF00"/>
              </a:buCl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800" b="1" dirty="0"/>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dirty="0"/>
              <a:t>Increased focus on generalization</a:t>
            </a:r>
          </a:p>
          <a:p>
            <a:pPr marL="739775" lvl="1" indent="-339725">
              <a:spcBef>
                <a:spcPct val="0"/>
              </a:spcBef>
              <a:buClr>
                <a:srgbClr val="FFFF00"/>
              </a:buClr>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400" b="1" dirty="0"/>
              <a:t>Increased parental involvement</a:t>
            </a:r>
          </a:p>
          <a:p>
            <a:pPr marL="739775" lvl="1" indent="-339725">
              <a:spcBef>
                <a:spcPct val="0"/>
              </a:spcBef>
              <a:buClr>
                <a:srgbClr val="FFFF00"/>
              </a:buCl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800" b="1" dirty="0"/>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dirty="0"/>
              <a:t>Incorporation of children's </a:t>
            </a:r>
            <a:r>
              <a:rPr lang="ja-JP" altLang="en-US" sz="2800"/>
              <a:t>“</a:t>
            </a:r>
            <a:r>
              <a:rPr lang="en-US" altLang="ja-JP" sz="2800" dirty="0"/>
              <a:t>special interests</a:t>
            </a:r>
            <a:r>
              <a:rPr lang="ja-JP" altLang="en-US" sz="2800"/>
              <a:t>”</a:t>
            </a:r>
            <a:r>
              <a:rPr lang="en-US" altLang="ja-JP" sz="2800" dirty="0"/>
              <a:t> (circumscribed interests &amp; stereotypies)</a:t>
            </a:r>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800" dirty="0"/>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dirty="0"/>
              <a:t>Consideration of function, setting events, and idiosyncratic triggers and behavioral indicators</a:t>
            </a:r>
          </a:p>
          <a:p>
            <a:pPr marL="339725" indent="-339725">
              <a:spcBef>
                <a:spcPct val="0"/>
              </a:spcBef>
              <a:buClr>
                <a:srgbClr val="FFFF00"/>
              </a:buCl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800" dirty="0"/>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dirty="0"/>
              <a:t>Use of antecedent strategies &amp; counterconditioning</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1000" dirty="0">
              <a:latin typeface="AdvBOOKO-R"/>
            </a:endParaRP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u="sng" dirty="0">
                <a:latin typeface="AdvBOOKO-R"/>
              </a:rPr>
              <a:t>Modifications in teaching basic concepts (from </a:t>
            </a:r>
            <a:r>
              <a:rPr lang="en-US" altLang="en-US" sz="1000" u="sng" dirty="0" err="1">
                <a:latin typeface="AdvBOOKO-R"/>
              </a:rPr>
              <a:t>Reaven</a:t>
            </a:r>
            <a:r>
              <a:rPr lang="en-US" altLang="en-US" sz="1000" u="sng" dirty="0">
                <a:latin typeface="AdvBOOKO-R"/>
              </a:rPr>
              <a:t>):</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a:t>
            </a:r>
            <a:r>
              <a:rPr lang="en-US" altLang="en-US" sz="1000" dirty="0" err="1">
                <a:latin typeface="AdvBOOKO-R"/>
              </a:rPr>
              <a:t>Prequisite</a:t>
            </a:r>
            <a:r>
              <a:rPr lang="en-US" altLang="en-US" sz="1000" dirty="0">
                <a:latin typeface="AdvBOOKO-R"/>
              </a:rPr>
              <a:t> skills (feelings vocabulary)</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*Written worksheets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*Multiple choice lists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*Drawing and other creative outlets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*Repetition &amp; practice</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*Video modeling &amp; video self-modeling</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*Strength-based</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*Incorporation of special interest</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b="1" dirty="0">
                <a:latin typeface="AdvBOOKO-R"/>
              </a:rPr>
              <a:t>*for ID: Focus on REPLACEMENT with helpful thoughts, not identification &amp; challenge of negative cognitions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b="1" dirty="0">
                <a:latin typeface="AdvBOOKO-R"/>
              </a:rPr>
              <a:t>*cognitive inserts like “I can handle it” used across the board.</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1000" dirty="0">
              <a:latin typeface="AdvBOOKO-R"/>
            </a:endParaRP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Keefer et al (2018):</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dirty="0"/>
              <a:t>Although current MCBT models seek to address anxious cognitions by teaching patients to utilize “helpful thoughts,” these models primarily encourage youth to utilize broad “cognitive inserts” (e.g., “I can handle this”) that may not have direct relevance to an individual’s specific negative automatic thoughts. It is not known to what degree this strategy is effective in this population. It is possible that youth with ASD require more specific and intensive strategies to maximize treatment response. Some individuals with ASD may benefit from traditional cognitive restructuring strategies. Other strategies such as behavioral experiments, a treatment strategy in which individuals collect data during targeted activities to assess the validity of their thoughts and beliefs, or visual restructuring, a technique that involves visualizing a positive response to past distressing situations (</a:t>
            </a:r>
            <a:r>
              <a:rPr lang="en-US" altLang="en-US" dirty="0">
                <a:hlinkClick r:id="rId3"/>
              </a:rPr>
              <a:t>Ozsivadjian, Hollocks, Southcott, Absoud, &amp; Holmes, 2016</a:t>
            </a:r>
            <a:r>
              <a:rPr lang="en-US" altLang="en-US" dirty="0"/>
              <a:t>), may also help reduce negative cognitions for some individuals. </a:t>
            </a:r>
            <a:r>
              <a:rPr lang="en-US" altLang="en-US" dirty="0">
                <a:hlinkClick r:id="rId4" tooltip="Learn more about Mindfulness from ScienceDirect's AI-generated Topic Pages"/>
              </a:rPr>
              <a:t>Mindfulness</a:t>
            </a:r>
            <a:r>
              <a:rPr lang="en-US" altLang="en-US" dirty="0"/>
              <a:t> or movement-focused strategies that focus on awareness, acceptance, and shifting may also redirect focus from negative emotional and cognitive experiences to neutral, present-focused bodily sensations such as the breath or the contact between the soles of the feet and the floor (</a:t>
            </a:r>
            <a:r>
              <a:rPr lang="en-US" altLang="en-US" dirty="0">
                <a:hlinkClick r:id="rId5"/>
              </a:rPr>
              <a:t>de Bruin et al., 2015</a:t>
            </a:r>
            <a:r>
              <a:rPr lang="en-US" altLang="en-US" dirty="0"/>
              <a:t>, </a:t>
            </a:r>
            <a:r>
              <a:rPr lang="en-US" altLang="en-US" dirty="0">
                <a:hlinkClick r:id="rId6"/>
              </a:rPr>
              <a:t>Singh et al., 2011</a:t>
            </a:r>
            <a:r>
              <a:rPr lang="en-US" altLang="en-US" dirty="0"/>
              <a:t>). Finally, given the association between IU and negative cognitions, it may be possible to reduce maladaptive automatic thoughts through interventions targeted at increasing tolerance of uncertainty. Novel treatments are being developed to address IU, including the Coping With Uncertainty in Everyday Situations (CUES) treatment program (</a:t>
            </a:r>
            <a:r>
              <a:rPr lang="en-US" altLang="en-US" dirty="0">
                <a:hlinkClick r:id="rId7"/>
              </a:rPr>
              <a:t>Rodgers et al., 2016</a:t>
            </a:r>
            <a:r>
              <a:rPr lang="en-US" altLang="en-US" dirty="0"/>
              <a:t>), which teaches parents the necessary coping skills to help their child manage distress associated with uncertain situations.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hlinkClick r:id="rId8"/>
              </a:rPr>
              <a:t>https://www.sciencedirect.com/science/article/pii/S0005789417301314?casa_token=9SleT3j8fn4AAAAA:nFC6e92BlJEKcO2WASedXSjRzgl5LQLo_LAcBG2NLUaygwcxrpBf4VIzblANMeUtjGnbtvtQ</a:t>
            </a:r>
            <a:endParaRPr lang="en-US" altLang="en-US" sz="1000" dirty="0">
              <a:latin typeface="AdvBOOKO-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dirty="0">
                <a:solidFill>
                  <a:srgbClr val="FF0000"/>
                </a:solidFill>
              </a:rPr>
              <a:t>Use concrete, visual strategies that incorporate special interest to teach emotions! </a:t>
            </a:r>
          </a:p>
          <a:p>
            <a:endParaRPr lang="en-US" sz="1200" dirty="0">
              <a:effectLst/>
              <a:latin typeface="Times New Roman" panose="02020603050405020304" pitchFamily="18" charset="0"/>
              <a:ea typeface="Times New Roman" panose="02020603050405020304" pitchFamily="18" charset="0"/>
            </a:endParaRPr>
          </a:p>
          <a:p>
            <a:r>
              <a:rPr lang="en-US" sz="1200" dirty="0">
                <a:effectLst/>
                <a:latin typeface="Times New Roman" panose="02020603050405020304" pitchFamily="18" charset="0"/>
                <a:ea typeface="Times New Roman" panose="02020603050405020304" pitchFamily="18" charset="0"/>
              </a:rPr>
              <a:t>LM TREATMENT IMPLICATIONS: This means that sometimes we can’t rely solely on self-report and we may have to rely on parent-report and teacher-report of observable behaviors (e.g., whether they are getting out of bed, leaving the house, going to school) and clinicians’ direct observations of behaviors that are indicative of anxiety or depression. This also means that we have to </a:t>
            </a:r>
            <a:r>
              <a:rPr lang="en-US" sz="1200" b="1" dirty="0">
                <a:effectLst/>
                <a:latin typeface="Times New Roman" panose="02020603050405020304" pitchFamily="18" charset="0"/>
                <a:ea typeface="Times New Roman" panose="02020603050405020304" pitchFamily="18" charset="0"/>
              </a:rPr>
              <a:t>teach the child how to be an emotions detective</a:t>
            </a:r>
            <a:r>
              <a:rPr lang="en-US" sz="1200" b="0" dirty="0">
                <a:effectLst/>
                <a:latin typeface="Times New Roman" panose="02020603050405020304" pitchFamily="18" charset="0"/>
                <a:ea typeface="Times New Roman" panose="02020603050405020304" pitchFamily="18" charset="0"/>
              </a:rPr>
              <a:t> by </a:t>
            </a:r>
            <a:r>
              <a:rPr lang="en-US" sz="1200" b="1" dirty="0">
                <a:effectLst/>
                <a:latin typeface="Times New Roman" panose="02020603050405020304" pitchFamily="18" charset="0"/>
                <a:ea typeface="Times New Roman" panose="02020603050405020304" pitchFamily="18" charset="0"/>
              </a:rPr>
              <a:t>using concrete, visual strategies that incorporate special interests </a:t>
            </a:r>
            <a:r>
              <a:rPr lang="en-US" sz="1200" dirty="0">
                <a:effectLst/>
                <a:latin typeface="Times New Roman" panose="02020603050405020304" pitchFamily="18" charset="0"/>
                <a:ea typeface="Times New Roman" panose="02020603050405020304" pitchFamily="18" charset="0"/>
              </a:rPr>
              <a:t>(e.g., using special interest in pigs to teach child to identify different emotions)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a:solidFill>
                <a:srgbClr val="333333"/>
              </a:solidFill>
              <a:effectLst/>
              <a:highlight>
                <a:srgbClr val="FFFFFF"/>
              </a:highlight>
              <a:latin typeface="Open Sans" panose="020B0606030504020204" pitchFamily="34" charset="0"/>
            </a:endParaRPr>
          </a:p>
          <a:p>
            <a:pPr>
              <a:lnSpc>
                <a:spcPct val="120000"/>
              </a:lnSpc>
              <a:spcBef>
                <a:spcPts val="0"/>
              </a:spcBef>
            </a:pPr>
            <a:r>
              <a:rPr lang="en-US" dirty="0"/>
              <a:t>Hierarchy creation for exposures may be challenging; patients may rate most things as either “very hard” or “not hard at all” and delivery of exposure will require modifications</a:t>
            </a:r>
          </a:p>
          <a:p>
            <a:pPr>
              <a:lnSpc>
                <a:spcPct val="120000"/>
              </a:lnSpc>
              <a:spcBef>
                <a:spcPts val="0"/>
              </a:spcBef>
            </a:pPr>
            <a:r>
              <a:rPr lang="en-US" dirty="0"/>
              <a:t>Patient reactions to their seemingly quick-shifting emotional experience may be experienced as “surprising” to others in patient’s life</a:t>
            </a:r>
            <a:endParaRPr lang="en-US" sz="1200" b="0" i="0" dirty="0">
              <a:solidFill>
                <a:srgbClr val="333333"/>
              </a:solidFill>
              <a:effectLst/>
              <a:highlight>
                <a:srgbClr val="FFFFFF"/>
              </a:highligh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Times New Roman" panose="02020603050405020304" pitchFamily="18" charset="0"/>
                <a:ea typeface="Times New Roman" panose="02020603050405020304" pitchFamily="18" charset="0"/>
              </a:rPr>
              <a:t>LM TREATMENT IMPLICATIONS: This means that sometimes we can’t rely solely on SUDS ratings and we may have to rely on direct observations of behavior. For example, one girl on the spectrum rated her anxiety as an 8 (on a scale of 1-8) at the beginning of her exposure when she was crying, trembling, covering her face, etc. However, she still rated her anxiety as an 8 at the end of the exposure even though she appeared calm and was no longer crying, trembling, covering her face, etc. This means that, for this child, we could not rely solely on SUDS ratings as an indicator of improvement. For other patients, this might mean that we have to </a:t>
            </a:r>
            <a:r>
              <a:rPr lang="en-US" sz="1200" b="1" dirty="0">
                <a:effectLst/>
                <a:latin typeface="Times New Roman" panose="02020603050405020304" pitchFamily="18" charset="0"/>
                <a:ea typeface="Times New Roman" panose="02020603050405020304" pitchFamily="18" charset="0"/>
              </a:rPr>
              <a:t>teach the child how to rate different degrees of emotional intensity </a:t>
            </a:r>
            <a:r>
              <a:rPr lang="en-US" sz="1200" dirty="0">
                <a:effectLst/>
                <a:latin typeface="Times New Roman" panose="02020603050405020304" pitchFamily="18" charset="0"/>
                <a:ea typeface="Times New Roman" panose="02020603050405020304" pitchFamily="18" charset="0"/>
              </a:rPr>
              <a:t>to help counter black-and-white or all-or-none thinking. We can do this by </a:t>
            </a:r>
            <a:r>
              <a:rPr lang="en-US" sz="1200" b="1" dirty="0">
                <a:effectLst/>
                <a:latin typeface="Times New Roman" panose="02020603050405020304" pitchFamily="18" charset="0"/>
                <a:ea typeface="Times New Roman" panose="02020603050405020304" pitchFamily="18" charset="0"/>
              </a:rPr>
              <a:t>using concrete, visual strategies that incorporate special interests </a:t>
            </a:r>
            <a:r>
              <a:rPr lang="en-US" sz="1200" dirty="0">
                <a:effectLst/>
                <a:latin typeface="Times New Roman" panose="02020603050405020304" pitchFamily="18" charset="0"/>
                <a:ea typeface="Times New Roman" panose="02020603050405020304" pitchFamily="18" charset="0"/>
              </a:rPr>
              <a:t>(e.g., using special interest of Harry Potter to teach child how to rate different degrees or gradients of anxiety/discomfort re: wearing a mask).</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a:solidFill>
                <a:srgbClr val="333333"/>
              </a:solidFill>
              <a:effectLst/>
              <a:highlight>
                <a:srgbClr val="FFFFFF"/>
              </a:highligh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333333"/>
                </a:solidFill>
                <a:effectLst/>
                <a:highlight>
                  <a:srgbClr val="FFFFFF"/>
                </a:highlight>
                <a:latin typeface="Open Sans" panose="020B0606030504020204" pitchFamily="34" charset="0"/>
              </a:rPr>
              <a:t>Roberts-Collins et al (2018):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333333"/>
                </a:solidFill>
                <a:effectLst/>
                <a:highlight>
                  <a:srgbClr val="FFFFFF"/>
                </a:highlight>
                <a:latin typeface="Open Sans" panose="020B0606030504020204" pitchFamily="34" charset="0"/>
              </a:rPr>
              <a:t>https://</a:t>
            </a:r>
            <a:r>
              <a:rPr lang="en-US" sz="1200" b="0" i="0" dirty="0" err="1">
                <a:solidFill>
                  <a:srgbClr val="333333"/>
                </a:solidFill>
                <a:effectLst/>
                <a:highlight>
                  <a:srgbClr val="FFFFFF"/>
                </a:highlight>
                <a:latin typeface="Open Sans" panose="020B0606030504020204" pitchFamily="34" charset="0"/>
              </a:rPr>
              <a:t>journals.sagepub.com</a:t>
            </a:r>
            <a:r>
              <a:rPr lang="en-US" sz="1200" b="0" i="0" dirty="0">
                <a:solidFill>
                  <a:srgbClr val="333333"/>
                </a:solidFill>
                <a:effectLst/>
                <a:highlight>
                  <a:srgbClr val="FFFFFF"/>
                </a:highlight>
                <a:latin typeface="Open Sans" panose="020B0606030504020204" pitchFamily="34" charset="0"/>
              </a:rPr>
              <a:t>/</a:t>
            </a:r>
            <a:r>
              <a:rPr lang="en-US" sz="1200" b="0" i="0" dirty="0" err="1">
                <a:solidFill>
                  <a:srgbClr val="333333"/>
                </a:solidFill>
                <a:effectLst/>
                <a:highlight>
                  <a:srgbClr val="FFFFFF"/>
                </a:highlight>
                <a:latin typeface="Open Sans" panose="020B0606030504020204" pitchFamily="34" charset="0"/>
              </a:rPr>
              <a:t>doi</a:t>
            </a:r>
            <a:r>
              <a:rPr lang="en-US" sz="1200" b="0" i="0" dirty="0">
                <a:solidFill>
                  <a:srgbClr val="333333"/>
                </a:solidFill>
                <a:effectLst/>
                <a:highlight>
                  <a:srgbClr val="FFFFFF"/>
                </a:highlight>
                <a:latin typeface="Open Sans" panose="020B0606030504020204" pitchFamily="34" charset="0"/>
              </a:rPr>
              <a:t>/full/10.1177/1362361317710215?casa_token=-CnZVOebtcQAAAAA:toexyme7R3Jw7xZsie6JJRkJw1tx13oa8GnfJsYyWdRGCR3FIdUwC_qB0kRReuL5koqyWGcpvNUw</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a:solidFill>
                <a:srgbClr val="333333"/>
              </a:solidFill>
              <a:effectLst/>
              <a:highlight>
                <a:srgbClr val="FFFFFF"/>
              </a:highlight>
              <a:latin typeface="Open Sans" panose="020B0606030504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333333"/>
                </a:solidFill>
                <a:effectLst/>
                <a:highlight>
                  <a:srgbClr val="FFFFFF"/>
                </a:highlight>
                <a:latin typeface="Open Sans" panose="020B0606030504020204" pitchFamily="34" charset="0"/>
              </a:rPr>
              <a:t>In the present study, the YP with ASD who had attended CBT scored significantly lower on the Differentiating Emotions and higher on the Attending to Others’ Emotions subscales than the YP with ASD who had not attended CBT. Although current anxiety and depression were not directly measured, it is plausible that the referral to services for CBT serves as a useful indicator of increased emotional difficulties. Thus, it can be </a:t>
            </a:r>
            <a:r>
              <a:rPr lang="en-US" sz="1200" b="0" i="0" dirty="0" err="1">
                <a:solidFill>
                  <a:srgbClr val="333333"/>
                </a:solidFill>
                <a:effectLst/>
                <a:highlight>
                  <a:srgbClr val="FFFFFF"/>
                </a:highlight>
                <a:latin typeface="Open Sans" panose="020B0606030504020204" pitchFamily="34" charset="0"/>
              </a:rPr>
              <a:t>hypothesised</a:t>
            </a:r>
            <a:r>
              <a:rPr lang="en-US" sz="1200" b="0" i="0" dirty="0">
                <a:solidFill>
                  <a:srgbClr val="333333"/>
                </a:solidFill>
                <a:effectLst/>
                <a:highlight>
                  <a:srgbClr val="FFFFFF"/>
                </a:highlight>
                <a:latin typeface="Open Sans" panose="020B0606030504020204" pitchFamily="34" charset="0"/>
              </a:rPr>
              <a:t> that differentiating between emotions may contribute to the development or maintenance of problematic emotional responses, such as anxiety disorders and depression, precipitating CAMHS referrals. Previous research with a non-clinical group of children with ASD suggested that difficulties differentiating between emotions, communicating them and identifying their causes is related to increased </a:t>
            </a:r>
            <a:r>
              <a:rPr lang="en-US" sz="1200" b="0" i="0" dirty="0" err="1">
                <a:solidFill>
                  <a:srgbClr val="333333"/>
                </a:solidFill>
                <a:effectLst/>
                <a:highlight>
                  <a:srgbClr val="FFFFFF"/>
                </a:highlight>
                <a:latin typeface="Open Sans" panose="020B0606030504020204" pitchFamily="34" charset="0"/>
              </a:rPr>
              <a:t>internalising</a:t>
            </a:r>
            <a:r>
              <a:rPr lang="en-US" sz="1200" b="0" i="0" dirty="0">
                <a:solidFill>
                  <a:srgbClr val="333333"/>
                </a:solidFill>
                <a:effectLst/>
                <a:highlight>
                  <a:srgbClr val="FFFFFF"/>
                </a:highlight>
                <a:latin typeface="Open Sans" panose="020B0606030504020204" pitchFamily="34" charset="0"/>
              </a:rPr>
              <a:t> disorders such as anxiety and depression (</a:t>
            </a:r>
            <a:r>
              <a:rPr lang="en-US" sz="1200" b="0" i="0" u="sng" dirty="0">
                <a:solidFill>
                  <a:srgbClr val="006ACC"/>
                </a:solidFill>
                <a:effectLst/>
                <a:highlight>
                  <a:srgbClr val="FFFFFF"/>
                </a:highlight>
                <a:latin typeface="Open Sans" panose="020B0606030504020204" pitchFamily="34" charset="0"/>
                <a:hlinkClick r:id="rId3"/>
              </a:rPr>
              <a:t>Rieffe et al., 2006</a:t>
            </a:r>
            <a:r>
              <a:rPr lang="en-US" sz="1200" b="0" i="0" dirty="0">
                <a:solidFill>
                  <a:srgbClr val="333333"/>
                </a:solidFill>
                <a:effectLst/>
                <a:highlight>
                  <a:srgbClr val="FFFFFF"/>
                </a:highlight>
                <a:latin typeface="Open Sans" panose="020B0606030504020204" pitchFamily="34" charset="0"/>
              </a:rPr>
              <a:t>, </a:t>
            </a:r>
            <a:r>
              <a:rPr lang="en-US" sz="1200" b="0" i="0" u="sng" dirty="0">
                <a:solidFill>
                  <a:srgbClr val="006ACC"/>
                </a:solidFill>
                <a:effectLst/>
                <a:highlight>
                  <a:srgbClr val="FFFFFF"/>
                </a:highlight>
                <a:latin typeface="Open Sans" panose="020B0606030504020204" pitchFamily="34" charset="0"/>
                <a:hlinkClick r:id="rId4"/>
              </a:rPr>
              <a:t>2008</a:t>
            </a:r>
            <a:r>
              <a:rPr lang="en-US" sz="1200" b="0" i="0" dirty="0">
                <a:solidFill>
                  <a:srgbClr val="333333"/>
                </a:solidFill>
                <a:effectLst/>
                <a:highlight>
                  <a:srgbClr val="FFFFFF"/>
                </a:highlight>
                <a:latin typeface="Open Sans" panose="020B0606030504020204" pitchFamily="34" charset="0"/>
              </a:rPr>
              <a:t>, </a:t>
            </a:r>
            <a:r>
              <a:rPr lang="en-US" sz="1200" b="0" i="0" u="sng" dirty="0">
                <a:solidFill>
                  <a:srgbClr val="006ACC"/>
                </a:solidFill>
                <a:effectLst/>
                <a:highlight>
                  <a:srgbClr val="FFFFFF"/>
                </a:highlight>
                <a:latin typeface="Open Sans" panose="020B0606030504020204" pitchFamily="34" charset="0"/>
                <a:hlinkClick r:id="rId5"/>
              </a:rPr>
              <a:t>2010</a:t>
            </a:r>
            <a:r>
              <a:rPr lang="en-US" sz="1200" b="0" i="0" dirty="0">
                <a:solidFill>
                  <a:srgbClr val="333333"/>
                </a:solidFill>
                <a:effectLst/>
                <a:highlight>
                  <a:srgbClr val="FFFFFF"/>
                </a:highlight>
                <a:latin typeface="Open Sans" panose="020B0606030504020204" pitchFamily="34" charset="0"/>
              </a:rPr>
              <a:t>). </a:t>
            </a:r>
            <a:endParaRPr lang="en-US" altLang="en-US" sz="1000"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dirty="0">
                <a:effectLst/>
                <a:latin typeface="Helvetica" pitchFamily="2" charset="0"/>
              </a:rPr>
              <a:t>All CBT components were introduced with accompanying</a:t>
            </a:r>
            <a:r>
              <a:rPr lang="en-US" sz="1200" i="0" dirty="0">
                <a:effectLst/>
                <a:latin typeface="Helvetica" pitchFamily="2" charset="0"/>
              </a:rPr>
              <a:t> </a:t>
            </a:r>
            <a:r>
              <a:rPr lang="en-US" sz="1200" i="1" dirty="0">
                <a:effectLst/>
                <a:latin typeface="Helvetica" pitchFamily="2" charset="0"/>
              </a:rPr>
              <a:t>visual structures. Somatic management was labelled Calm Body</a:t>
            </a:r>
            <a:r>
              <a:rPr lang="en-US" sz="1200" i="0" dirty="0">
                <a:effectLst/>
                <a:latin typeface="Helvetica" pitchFamily="2" charset="0"/>
              </a:rPr>
              <a:t> </a:t>
            </a:r>
            <a:r>
              <a:rPr lang="en-US" sz="1200" i="1" dirty="0">
                <a:effectLst/>
                <a:latin typeface="Helvetica" pitchFamily="2" charset="0"/>
              </a:rPr>
              <a:t>and included a visual menu of strategies such as deep breathing</a:t>
            </a:r>
            <a:r>
              <a:rPr lang="en-US" sz="1200" i="0" dirty="0">
                <a:effectLst/>
                <a:latin typeface="Helvetica" pitchFamily="2" charset="0"/>
              </a:rPr>
              <a:t> </a:t>
            </a:r>
            <a:r>
              <a:rPr lang="en-US" sz="1200" i="1" dirty="0">
                <a:effectLst/>
                <a:latin typeface="Helvetica" pitchFamily="2" charset="0"/>
              </a:rPr>
              <a:t>and sensory regulation techniques (e.g. bouncing on a ball, taking</a:t>
            </a:r>
            <a:r>
              <a:rPr lang="en-US" sz="1200" i="0" dirty="0">
                <a:effectLst/>
                <a:latin typeface="Helvetica" pitchFamily="2" charset="0"/>
              </a:rPr>
              <a:t> </a:t>
            </a:r>
            <a:r>
              <a:rPr lang="en-US" sz="1200" i="1" dirty="0">
                <a:effectLst/>
                <a:latin typeface="Helvetica" pitchFamily="2" charset="0"/>
              </a:rPr>
              <a:t>a walk) that were modelled and </a:t>
            </a:r>
            <a:r>
              <a:rPr lang="en-US" sz="1200" i="1" dirty="0" err="1">
                <a:effectLst/>
                <a:latin typeface="Helvetica" pitchFamily="2" charset="0"/>
              </a:rPr>
              <a:t>practised</a:t>
            </a:r>
            <a:r>
              <a:rPr lang="en-US" sz="1200" i="1" dirty="0">
                <a:effectLst/>
                <a:latin typeface="Helvetica" pitchFamily="2" charset="0"/>
              </a:rPr>
              <a:t>. Cognitive strategies</a:t>
            </a:r>
            <a:r>
              <a:rPr lang="en-US" sz="1200" i="0" dirty="0">
                <a:effectLst/>
                <a:latin typeface="Helvetica" pitchFamily="2" charset="0"/>
              </a:rPr>
              <a:t> </a:t>
            </a:r>
            <a:r>
              <a:rPr lang="en-US" sz="1200" i="1" dirty="0">
                <a:effectLst/>
                <a:latin typeface="Helvetica" pitchFamily="2" charset="0"/>
              </a:rPr>
              <a:t>were labelled Calm Mind and included a visual menu of self-instructional</a:t>
            </a:r>
            <a:r>
              <a:rPr lang="en-US" sz="1200" i="0" dirty="0">
                <a:effectLst/>
                <a:latin typeface="Helvetica" pitchFamily="2" charset="0"/>
              </a:rPr>
              <a:t> </a:t>
            </a:r>
            <a:r>
              <a:rPr lang="en-US" sz="1200" i="1" dirty="0">
                <a:effectLst/>
                <a:latin typeface="Helvetica" pitchFamily="2" charset="0"/>
              </a:rPr>
              <a:t>mantras highlighting self-competence with coping (e.g.</a:t>
            </a:r>
            <a:r>
              <a:rPr lang="en-US" sz="1200" i="0" dirty="0">
                <a:effectLst/>
                <a:latin typeface="Helvetica" pitchFamily="2" charset="0"/>
              </a:rPr>
              <a:t> </a:t>
            </a:r>
            <a:r>
              <a:rPr lang="en-US" sz="1200" i="1" dirty="0">
                <a:effectLst/>
                <a:latin typeface="Helvetica" pitchFamily="2" charset="0"/>
              </a:rPr>
              <a:t>I can do it, I’m brave, I can handle it). Calm Body and Calm Mind</a:t>
            </a:r>
            <a:r>
              <a:rPr lang="en-US" sz="1200" i="0" dirty="0">
                <a:effectLst/>
                <a:latin typeface="Helvetica" pitchFamily="2" charset="0"/>
              </a:rPr>
              <a:t> </a:t>
            </a:r>
            <a:r>
              <a:rPr lang="en-US" sz="1200" i="1" dirty="0">
                <a:effectLst/>
                <a:latin typeface="Helvetica" pitchFamily="2" charset="0"/>
              </a:rPr>
              <a:t>strategies were taught in a sequential manner with visual structures,</a:t>
            </a:r>
            <a:r>
              <a:rPr lang="en-US" sz="1200" i="0" dirty="0">
                <a:effectLst/>
                <a:latin typeface="Helvetica" pitchFamily="2" charset="0"/>
              </a:rPr>
              <a:t> </a:t>
            </a:r>
            <a:r>
              <a:rPr lang="en-US" sz="1200" i="1" dirty="0">
                <a:effectLst/>
                <a:latin typeface="Helvetica" pitchFamily="2" charset="0"/>
              </a:rPr>
              <a:t>building up to exposure practice (i.e. Be Brave) which was</a:t>
            </a:r>
            <a:r>
              <a:rPr lang="en-US" sz="1200" i="0" dirty="0">
                <a:effectLst/>
                <a:latin typeface="Helvetica" pitchFamily="2" charset="0"/>
              </a:rPr>
              <a:t> </a:t>
            </a:r>
            <a:r>
              <a:rPr lang="en-US" sz="1200" i="1" dirty="0">
                <a:effectLst/>
                <a:latin typeface="Helvetica" pitchFamily="2" charset="0"/>
              </a:rPr>
              <a:t>supported via in-session practice with a visual structure focused</a:t>
            </a:r>
            <a:r>
              <a:rPr lang="en-US" sz="1200" i="0" dirty="0">
                <a:effectLst/>
                <a:latin typeface="Helvetica" pitchFamily="2" charset="0"/>
              </a:rPr>
              <a:t> </a:t>
            </a:r>
            <a:r>
              <a:rPr lang="en-US" sz="1200" i="1" dirty="0">
                <a:effectLst/>
                <a:latin typeface="Helvetica" pitchFamily="2" charset="0"/>
              </a:rPr>
              <a:t>on core CBT components (e.g. Calm Body, Calm Mind, Be Brave)</a:t>
            </a:r>
            <a:r>
              <a:rPr lang="en-US" sz="1200" i="0" dirty="0">
                <a:effectLst/>
                <a:latin typeface="Helvetica" pitchFamily="2" charset="0"/>
              </a:rPr>
              <a:t> </a:t>
            </a:r>
            <a:r>
              <a:rPr lang="en-US" sz="1200" i="1" dirty="0">
                <a:effectLst/>
                <a:latin typeface="Helvetica" pitchFamily="2" charset="0"/>
              </a:rPr>
              <a:t>and rewards for brave </a:t>
            </a:r>
            <a:r>
              <a:rPr lang="en-US" sz="1200" i="1" dirty="0" err="1">
                <a:effectLst/>
                <a:latin typeface="Helvetica" pitchFamily="2" charset="0"/>
              </a:rPr>
              <a:t>behaviour</a:t>
            </a:r>
            <a:r>
              <a:rPr lang="en-US" sz="1200" i="1" dirty="0">
                <a:effectLst/>
                <a:latin typeface="Helvetica" pitchFamily="2" charset="0"/>
              </a:rPr>
              <a:t>. Exposures were conducted on a</a:t>
            </a:r>
            <a:r>
              <a:rPr lang="en-US" sz="1200" i="0" dirty="0">
                <a:effectLst/>
                <a:latin typeface="Helvetica" pitchFamily="2" charset="0"/>
              </a:rPr>
              <a:t> </a:t>
            </a:r>
            <a:r>
              <a:rPr lang="en-US" sz="1200" i="1" dirty="0">
                <a:effectLst/>
                <a:latin typeface="Helvetica" pitchFamily="2" charset="0"/>
              </a:rPr>
              <a:t>variety of fears based on each teen’s individual anxiety symptoms</a:t>
            </a:r>
            <a:r>
              <a:rPr lang="en-US" sz="1200" i="0" dirty="0">
                <a:effectLst/>
                <a:latin typeface="Helvetica" pitchFamily="2" charset="0"/>
              </a:rPr>
              <a:t> </a:t>
            </a:r>
            <a:r>
              <a:rPr lang="en-US" sz="1200" i="1" dirty="0">
                <a:effectLst/>
                <a:latin typeface="Helvetica" pitchFamily="2" charset="0"/>
              </a:rPr>
              <a:t>and family goals</a:t>
            </a:r>
          </a:p>
          <a:p>
            <a:endParaRPr lang="en-US" dirty="0"/>
          </a:p>
        </p:txBody>
      </p:sp>
      <p:sp>
        <p:nvSpPr>
          <p:cNvPr id="4" name="Slide Number Placeholder 3"/>
          <p:cNvSpPr>
            <a:spLocks noGrp="1"/>
          </p:cNvSpPr>
          <p:nvPr>
            <p:ph type="sldNum" sz="quarter" idx="5"/>
          </p:nvPr>
        </p:nvSpPr>
        <p:spPr/>
        <p:txBody>
          <a:bodyPr/>
          <a:lstStyle/>
          <a:p>
            <a:fld id="{16D70A5B-8F00-6949-A3DF-3C284B58BD92}" type="slidenum">
              <a:rPr lang="en-US" smtClean="0"/>
              <a:t>30</a:t>
            </a:fld>
            <a:endParaRPr lang="en-US"/>
          </a:p>
        </p:txBody>
      </p:sp>
    </p:spTree>
    <p:extLst>
      <p:ext uri="{BB962C8B-B14F-4D97-AF65-F5344CB8AC3E}">
        <p14:creationId xmlns:p14="http://schemas.microsoft.com/office/powerpoint/2010/main" val="1003074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7BC5F777-DB32-726F-40DF-EB94301DB75C}"/>
              </a:ext>
            </a:extLst>
          </p:cNvPr>
          <p:cNvSpPr>
            <a:spLocks noGrp="1" noRot="1" noChangeAspect="1" noChangeArrowheads="1" noTextEdit="1"/>
          </p:cNvSpPr>
          <p:nvPr>
            <p:ph type="sldImg"/>
          </p:nvPr>
        </p:nvSpPr>
        <p:spPr>
          <a:ln/>
        </p:spPr>
      </p:sp>
      <p:sp>
        <p:nvSpPr>
          <p:cNvPr id="110594" name="Notes Placeholder 2">
            <a:extLst>
              <a:ext uri="{FF2B5EF4-FFF2-40B4-BE49-F238E27FC236}">
                <a16:creationId xmlns:a16="http://schemas.microsoft.com/office/drawing/2014/main" id="{7D6BDDCF-DFA9-7113-0FEB-E9C94AFC95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0595" name="Slide Number Placeholder 3">
            <a:extLst>
              <a:ext uri="{FF2B5EF4-FFF2-40B4-BE49-F238E27FC236}">
                <a16:creationId xmlns:a16="http://schemas.microsoft.com/office/drawing/2014/main" id="{C8C20BBA-FCD8-622A-C88F-8F0BE844939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4C12DB5-C0A9-5949-8295-25A3F077A5CD}" type="slidenum">
              <a:rPr lang="en-US" altLang="en-US" sz="1300" smtClean="0"/>
              <a:pPr>
                <a:spcBef>
                  <a:spcPct val="0"/>
                </a:spcBef>
              </a:pPr>
              <a:t>3</a:t>
            </a:fld>
            <a:endParaRPr lang="en-US" altLang="en-US" sz="1300"/>
          </a:p>
        </p:txBody>
      </p:sp>
    </p:spTree>
    <p:extLst>
      <p:ext uri="{BB962C8B-B14F-4D97-AF65-F5344CB8AC3E}">
        <p14:creationId xmlns:p14="http://schemas.microsoft.com/office/powerpoint/2010/main" val="152336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8">
            <a:extLst>
              <a:ext uri="{FF2B5EF4-FFF2-40B4-BE49-F238E27FC236}">
                <a16:creationId xmlns:a16="http://schemas.microsoft.com/office/drawing/2014/main" id="{3CDE8FFE-43E7-1517-FD00-71D630A52C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DAEAD560-109B-1B4F-937F-479ABE33C7FC}" type="slidenum">
              <a:rPr lang="en-US" altLang="en-US" sz="1300" b="0" smtClean="0">
                <a:latin typeface="Times New Roman" panose="02020603050405020304" pitchFamily="18" charset="0"/>
              </a:rPr>
              <a:pPr/>
              <a:t>31</a:t>
            </a:fld>
            <a:endParaRPr lang="en-US" altLang="en-US" sz="1300" b="0">
              <a:latin typeface="Times New Roman" panose="02020603050405020304" pitchFamily="18" charset="0"/>
            </a:endParaRPr>
          </a:p>
        </p:txBody>
      </p:sp>
      <p:sp>
        <p:nvSpPr>
          <p:cNvPr id="50179" name="Rectangle 1">
            <a:extLst>
              <a:ext uri="{FF2B5EF4-FFF2-40B4-BE49-F238E27FC236}">
                <a16:creationId xmlns:a16="http://schemas.microsoft.com/office/drawing/2014/main" id="{7480C588-9D19-F876-70CA-5D5FFD01C4C5}"/>
              </a:ext>
            </a:extLst>
          </p:cNvPr>
          <p:cNvSpPr>
            <a:spLocks noGrp="1" noRot="1" noChangeAspect="1" noChangeArrowheads="1" noTextEdit="1"/>
          </p:cNvSpPr>
          <p:nvPr>
            <p:ph type="sldImg"/>
          </p:nvPr>
        </p:nvSpPr>
        <p:spPr>
          <a:solidFill>
            <a:srgbClr val="FFFFFF"/>
          </a:solidFill>
          <a:ln/>
        </p:spPr>
      </p:sp>
      <p:sp>
        <p:nvSpPr>
          <p:cNvPr id="50180" name="Text Box 2">
            <a:extLst>
              <a:ext uri="{FF2B5EF4-FFF2-40B4-BE49-F238E27FC236}">
                <a16:creationId xmlns:a16="http://schemas.microsoft.com/office/drawing/2014/main" id="{02E87994-4DD0-1DD6-BD03-D6A0519C246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39725" marR="0" lvl="0" indent="-339725" algn="l" defTabSz="914400" rtl="0" eaLnBrk="0" fontAlgn="base" latinLnBrk="0" hangingPunct="0">
              <a:lnSpc>
                <a:spcPct val="100000"/>
              </a:lnSpc>
              <a:spcBef>
                <a:spcPts val="450"/>
              </a:spcBef>
              <a:spcAft>
                <a:spcPct val="0"/>
              </a:spcAft>
              <a:buClrTx/>
              <a:buSz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1200" b="1" i="0" u="sng" dirty="0">
                <a:effectLst/>
                <a:latin typeface="Times New Roman" panose="02020603050405020304" pitchFamily="18" charset="0"/>
              </a:rPr>
              <a:t>L + then R</a:t>
            </a:r>
          </a:p>
          <a:p>
            <a:pPr marL="339725" marR="0" lvl="0" indent="-339725" algn="l" defTabSz="914400" rtl="0" eaLnBrk="0" fontAlgn="base" latinLnBrk="0" hangingPunct="0">
              <a:lnSpc>
                <a:spcPct val="100000"/>
              </a:lnSpc>
              <a:spcBef>
                <a:spcPts val="450"/>
              </a:spcBef>
              <a:spcAft>
                <a:spcPct val="0"/>
              </a:spcAft>
              <a:buClrTx/>
              <a:buSz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1200" b="1" i="0" u="sng" dirty="0">
                <a:effectLst/>
                <a:latin typeface="Times New Roman" panose="02020603050405020304" pitchFamily="18" charset="0"/>
              </a:rPr>
              <a:t>From Moskowitz, </a:t>
            </a:r>
            <a:r>
              <a:rPr lang="en-US" sz="1200" b="1" i="0" u="sng" dirty="0" err="1">
                <a:effectLst/>
                <a:latin typeface="Times New Roman" panose="02020603050405020304" pitchFamily="18" charset="0"/>
              </a:rPr>
              <a:t>Braconnier</a:t>
            </a:r>
            <a:r>
              <a:rPr lang="en-US" sz="1200" b="1" i="0" u="sng" dirty="0">
                <a:effectLst/>
                <a:latin typeface="Times New Roman" panose="02020603050405020304" pitchFamily="18" charset="0"/>
              </a:rPr>
              <a:t>, &amp; </a:t>
            </a:r>
            <a:r>
              <a:rPr lang="en-US" sz="1200" b="1" i="0" u="sng" dirty="0" err="1">
                <a:effectLst/>
                <a:latin typeface="Times New Roman" panose="02020603050405020304" pitchFamily="18" charset="0"/>
              </a:rPr>
              <a:t>Jeffay</a:t>
            </a:r>
            <a:r>
              <a:rPr lang="en-US" sz="1200" b="1" i="0" u="sng" dirty="0">
                <a:effectLst/>
                <a:latin typeface="Times New Roman" panose="02020603050405020304" pitchFamily="18" charset="0"/>
              </a:rPr>
              <a:t> (2020):</a:t>
            </a:r>
          </a:p>
          <a:p>
            <a:pPr marL="339725" marR="0" lvl="0" indent="-339725" algn="l" defTabSz="914400" rtl="0" eaLnBrk="0" fontAlgn="base" latinLnBrk="0" hangingPunct="0">
              <a:lnSpc>
                <a:spcPct val="100000"/>
              </a:lnSpc>
              <a:spcBef>
                <a:spcPts val="450"/>
              </a:spcBef>
              <a:spcAft>
                <a:spcPct val="0"/>
              </a:spcAft>
              <a:buClrTx/>
              <a:buSz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1200" dirty="0">
                <a:effectLst/>
                <a:latin typeface="Times New Roman" panose="02020603050405020304" pitchFamily="18" charset="0"/>
              </a:rPr>
              <a:t>Additionally, Walters et al. (2016) also noted that, in CBT programs that were modified </a:t>
            </a:r>
            <a:r>
              <a:rPr lang="en-US" dirty="0">
                <a:effectLst/>
                <a:latin typeface="Times New Roman" panose="02020603050405020304" pitchFamily="18" charset="0"/>
              </a:rPr>
              <a:t>for youth with HFA, cognitive restructuring was often delivered through the use of acronyms such as KICK—</a:t>
            </a:r>
            <a:r>
              <a:rPr lang="en-US" b="1" dirty="0">
                <a:effectLst/>
                <a:latin typeface="Times New Roman" panose="02020603050405020304" pitchFamily="18" charset="0"/>
              </a:rPr>
              <a:t>Knowing I’m nervous, Icky thoughts, Calming thoughts, Keep practicing </a:t>
            </a:r>
            <a:r>
              <a:rPr lang="en-US" dirty="0">
                <a:effectLst/>
                <a:latin typeface="Times New Roman" panose="02020603050405020304" pitchFamily="18" charset="0"/>
              </a:rPr>
              <a:t>(Wood et al., 2015) and “through the use of lists of unhelpful and helpful thoughts from which alternative thinking strategies could be chosen rather than generated.”</a:t>
            </a:r>
          </a:p>
          <a:p>
            <a:pPr marL="339725" marR="0" lvl="0" indent="-339725" algn="l" defTabSz="914400" rtl="0" eaLnBrk="0" fontAlgn="base" latinLnBrk="0" hangingPunct="0">
              <a:lnSpc>
                <a:spcPct val="100000"/>
              </a:lnSpc>
              <a:spcBef>
                <a:spcPts val="450"/>
              </a:spcBef>
              <a:spcAft>
                <a:spcPct val="0"/>
              </a:spcAft>
              <a:buClrTx/>
              <a:buSz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dirty="0">
              <a:effectLst/>
              <a:latin typeface="Times New Roman" panose="02020603050405020304" pitchFamily="18" charset="0"/>
            </a:endParaRPr>
          </a:p>
          <a:p>
            <a:pPr marL="339725" marR="0" lvl="0" indent="-339725" algn="l" defTabSz="914400" rtl="0" eaLnBrk="0" fontAlgn="base" latinLnBrk="0" hangingPunct="0">
              <a:lnSpc>
                <a:spcPct val="100000"/>
              </a:lnSpc>
              <a:spcBef>
                <a:spcPts val="450"/>
              </a:spcBef>
              <a:spcAft>
                <a:spcPct val="0"/>
              </a:spcAft>
              <a:buClrTx/>
              <a:buSz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b="0" i="0" dirty="0">
                <a:solidFill>
                  <a:srgbClr val="555555"/>
                </a:solidFill>
                <a:effectLst/>
                <a:highlight>
                  <a:srgbClr val="FFFFFF"/>
                </a:highlight>
                <a:latin typeface="Roboto" panose="020F0502020204030204" pitchFamily="34" charset="0"/>
              </a:rPr>
              <a:t>Consistent with the work of other researchers (Anderson &amp; Morris, 2006; Attwood, 2003a, 2004; </a:t>
            </a:r>
            <a:r>
              <a:rPr lang="en-US" b="0" i="0" dirty="0" err="1">
                <a:solidFill>
                  <a:srgbClr val="555555"/>
                </a:solidFill>
                <a:effectLst/>
                <a:highlight>
                  <a:srgbClr val="FFFFFF"/>
                </a:highlight>
                <a:latin typeface="Roboto" panose="020F0502020204030204" pitchFamily="34" charset="0"/>
              </a:rPr>
              <a:t>Reaven</a:t>
            </a:r>
            <a:r>
              <a:rPr lang="en-US" b="0" i="0" dirty="0">
                <a:solidFill>
                  <a:srgbClr val="555555"/>
                </a:solidFill>
                <a:effectLst/>
                <a:highlight>
                  <a:srgbClr val="FFFFFF"/>
                </a:highlight>
                <a:latin typeface="Roboto" panose="020F0502020204030204" pitchFamily="34" charset="0"/>
              </a:rPr>
              <a:t> &amp; Hepburn, 2003), key </a:t>
            </a:r>
            <a:r>
              <a:rPr lang="en-US" b="0" i="0" dirty="0" err="1">
                <a:solidFill>
                  <a:srgbClr val="555555"/>
                </a:solidFill>
                <a:effectLst/>
                <a:highlight>
                  <a:srgbClr val="FFFFFF"/>
                </a:highlight>
                <a:latin typeface="Roboto" panose="020F0502020204030204" pitchFamily="34" charset="0"/>
              </a:rPr>
              <a:t>modications</a:t>
            </a:r>
            <a:r>
              <a:rPr lang="en-US" b="0" i="0" dirty="0">
                <a:solidFill>
                  <a:srgbClr val="555555"/>
                </a:solidFill>
                <a:effectLst/>
                <a:highlight>
                  <a:srgbClr val="FFFFFF"/>
                </a:highlight>
                <a:latin typeface="Roboto" panose="020F0502020204030204" pitchFamily="34" charset="0"/>
              </a:rPr>
              <a:t> to Building </a:t>
            </a:r>
            <a:r>
              <a:rPr lang="en-US" b="0" i="0" dirty="0" err="1">
                <a:solidFill>
                  <a:srgbClr val="555555"/>
                </a:solidFill>
                <a:effectLst/>
                <a:highlight>
                  <a:srgbClr val="FFFFFF"/>
                </a:highlight>
                <a:latin typeface="Roboto" panose="020F0502020204030204" pitchFamily="34" charset="0"/>
              </a:rPr>
              <a:t>Condence</a:t>
            </a:r>
            <a:r>
              <a:rPr lang="en-US" b="0" i="0" dirty="0">
                <a:solidFill>
                  <a:srgbClr val="555555"/>
                </a:solidFill>
                <a:effectLst/>
                <a:highlight>
                  <a:srgbClr val="FFFFFF"/>
                </a:highlight>
                <a:latin typeface="Roboto" panose="020F0502020204030204" pitchFamily="34" charset="0"/>
              </a:rPr>
              <a:t> that facilitate the comprehension of concepts such as icky thoughts (catastrophic cognitions), calm thoughts (cognitive restructuring) and knowing when </a:t>
            </a:r>
            <a:r>
              <a:rPr lang="en-US" b="0" i="0" dirty="0" err="1">
                <a:solidFill>
                  <a:srgbClr val="555555"/>
                </a:solidFill>
                <a:effectLst/>
                <a:highlight>
                  <a:srgbClr val="FFFFFF"/>
                </a:highlight>
                <a:latin typeface="Roboto" panose="020F0502020204030204" pitchFamily="34" charset="0"/>
              </a:rPr>
              <a:t>Im</a:t>
            </a:r>
            <a:r>
              <a:rPr lang="en-US" b="0" i="0" dirty="0">
                <a:solidFill>
                  <a:srgbClr val="555555"/>
                </a:solidFill>
                <a:effectLst/>
                <a:highlight>
                  <a:srgbClr val="FFFFFF"/>
                </a:highlight>
                <a:latin typeface="Roboto" panose="020F0502020204030204" pitchFamily="34" charset="0"/>
              </a:rPr>
              <a:t> nervous (emotion recognition) for children with ASD include reduced emphasis on abstract spoken language, greater use of role playing and visual materials, illustration of key concepts in </a:t>
            </a:r>
            <a:r>
              <a:rPr lang="en-US" b="0" i="0" dirty="0" err="1">
                <a:solidFill>
                  <a:srgbClr val="555555"/>
                </a:solidFill>
                <a:effectLst/>
                <a:highlight>
                  <a:srgbClr val="FFFFFF"/>
                </a:highlight>
                <a:latin typeface="Roboto" panose="020F0502020204030204" pitchFamily="34" charset="0"/>
              </a:rPr>
              <a:t>simplied</a:t>
            </a:r>
            <a:r>
              <a:rPr lang="en-US" b="0" i="0" dirty="0">
                <a:solidFill>
                  <a:srgbClr val="555555"/>
                </a:solidFill>
                <a:effectLst/>
                <a:highlight>
                  <a:srgbClr val="FFFFFF"/>
                </a:highlight>
                <a:latin typeface="Roboto" panose="020F0502020204030204" pitchFamily="34" charset="0"/>
              </a:rPr>
              <a:t> terms using the </a:t>
            </a:r>
            <a:r>
              <a:rPr lang="en-US" b="0" i="0" dirty="0" err="1">
                <a:solidFill>
                  <a:srgbClr val="555555"/>
                </a:solidFill>
                <a:effectLst/>
                <a:highlight>
                  <a:srgbClr val="FFFFFF"/>
                </a:highlight>
                <a:latin typeface="Roboto" panose="020F0502020204030204" pitchFamily="34" charset="0"/>
              </a:rPr>
              <a:t>childs</a:t>
            </a:r>
            <a:r>
              <a:rPr lang="en-US" b="0" i="0" dirty="0">
                <a:solidFill>
                  <a:srgbClr val="555555"/>
                </a:solidFill>
                <a:effectLst/>
                <a:highlight>
                  <a:srgbClr val="FFFFFF"/>
                </a:highlight>
                <a:latin typeface="Roboto" panose="020F0502020204030204" pitchFamily="34" charset="0"/>
              </a:rPr>
              <a:t> special interests as examples or metaphors, and using a lively, interactive (rather than didactic) style (Wood et al., 2007). </a:t>
            </a:r>
          </a:p>
          <a:p>
            <a:pPr marL="339725" marR="0" lvl="0" indent="-339725" algn="l" defTabSz="914400" rtl="0" eaLnBrk="0" fontAlgn="base" latinLnBrk="0" hangingPunct="0">
              <a:lnSpc>
                <a:spcPct val="100000"/>
              </a:lnSpc>
              <a:spcBef>
                <a:spcPts val="450"/>
              </a:spcBef>
              <a:spcAft>
                <a:spcPct val="0"/>
              </a:spcAft>
              <a:buClrTx/>
              <a:buSz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dirty="0">
              <a:effectLst/>
              <a:latin typeface="Times New Roman" panose="02020603050405020304" pitchFamily="18" charset="0"/>
            </a:endParaRPr>
          </a:p>
          <a:p>
            <a:pPr marL="339725" marR="0" lvl="0" indent="-339725" algn="l" defTabSz="914400" rtl="0" eaLnBrk="0" fontAlgn="base" latinLnBrk="0" hangingPunct="0">
              <a:lnSpc>
                <a:spcPct val="100000"/>
              </a:lnSpc>
              <a:spcBef>
                <a:spcPts val="450"/>
              </a:spcBef>
              <a:spcAft>
                <a:spcPct val="0"/>
              </a:spcAft>
              <a:buClrTx/>
              <a:buSzTx/>
              <a:buFontTx/>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b="0" i="0" dirty="0">
                <a:solidFill>
                  <a:srgbClr val="222222"/>
                </a:solidFill>
                <a:effectLst/>
                <a:highlight>
                  <a:srgbClr val="FFFFFF"/>
                </a:highlight>
                <a:latin typeface="Merriweather" pitchFamily="2" charset="77"/>
              </a:rPr>
              <a:t>problem-solving strategies based on the STAR strategy, which has been used at the Child Psychiatric Service at the University of Iowa Hospitals and Clinic since 1980 [</a:t>
            </a:r>
            <a:r>
              <a:rPr lang="en-US" b="0" i="0" dirty="0">
                <a:solidFill>
                  <a:srgbClr val="025E8D"/>
                </a:solidFill>
                <a:effectLst/>
                <a:highlight>
                  <a:srgbClr val="FFFFFF"/>
                </a:highlight>
                <a:latin typeface="Merriweather" pitchFamily="2" charset="77"/>
                <a:hlinkClick r:id="rId3" tooltip="Nichols P (1999) Clear thinking: talking back to whispering shadows: a psychoeducational treatment. DC Heath, Lexington"/>
              </a:rPr>
              <a:t>31</a:t>
            </a:r>
            <a:r>
              <a:rPr lang="en-US" b="0" i="0" dirty="0">
                <a:solidFill>
                  <a:srgbClr val="222222"/>
                </a:solidFill>
                <a:effectLst/>
                <a:highlight>
                  <a:srgbClr val="FFFFFF"/>
                </a:highlight>
                <a:latin typeface="Merriweather" pitchFamily="2" charset="77"/>
              </a:rPr>
              <a:t>]. STAR is an acronym for </a:t>
            </a:r>
            <a:r>
              <a:rPr lang="en-US" b="0" i="1" dirty="0">
                <a:solidFill>
                  <a:srgbClr val="222222"/>
                </a:solidFill>
                <a:effectLst/>
                <a:highlight>
                  <a:srgbClr val="FFFFFF"/>
                </a:highlight>
                <a:latin typeface="Merriweather" pitchFamily="2" charset="77"/>
              </a:rPr>
              <a:t>S</a:t>
            </a:r>
            <a:r>
              <a:rPr lang="en-US" b="0" i="0" dirty="0">
                <a:solidFill>
                  <a:srgbClr val="222222"/>
                </a:solidFill>
                <a:effectLst/>
                <a:highlight>
                  <a:srgbClr val="FFFFFF"/>
                </a:highlight>
                <a:latin typeface="Merriweather" pitchFamily="2" charset="77"/>
              </a:rPr>
              <a:t>TOP (identify that one is anxious and needs to calm down), </a:t>
            </a:r>
            <a:r>
              <a:rPr lang="en-US" b="0" i="1" dirty="0">
                <a:solidFill>
                  <a:srgbClr val="222222"/>
                </a:solidFill>
                <a:effectLst/>
                <a:highlight>
                  <a:srgbClr val="FFFFFF"/>
                </a:highlight>
                <a:latin typeface="Merriweather" pitchFamily="2" charset="77"/>
              </a:rPr>
              <a:t>T</a:t>
            </a:r>
            <a:r>
              <a:rPr lang="en-US" b="0" i="0" dirty="0">
                <a:solidFill>
                  <a:srgbClr val="222222"/>
                </a:solidFill>
                <a:effectLst/>
                <a:highlight>
                  <a:srgbClr val="FFFFFF"/>
                </a:highlight>
                <a:latin typeface="Merriweather" pitchFamily="2" charset="77"/>
              </a:rPr>
              <a:t>HINK (think of possible ways to calm down and/or solutions to the problem), </a:t>
            </a:r>
            <a:r>
              <a:rPr lang="en-US" b="0" i="1" dirty="0">
                <a:solidFill>
                  <a:srgbClr val="222222"/>
                </a:solidFill>
                <a:effectLst/>
                <a:highlight>
                  <a:srgbClr val="FFFFFF"/>
                </a:highlight>
                <a:latin typeface="Merriweather" pitchFamily="2" charset="77"/>
              </a:rPr>
              <a:t>A</a:t>
            </a:r>
            <a:r>
              <a:rPr lang="en-US" b="0" i="0" dirty="0">
                <a:solidFill>
                  <a:srgbClr val="222222"/>
                </a:solidFill>
                <a:effectLst/>
                <a:highlight>
                  <a:srgbClr val="FFFFFF"/>
                </a:highlight>
                <a:latin typeface="Merriweather" pitchFamily="2" charset="77"/>
              </a:rPr>
              <a:t>CT (execute a chosen plan) and </a:t>
            </a:r>
            <a:r>
              <a:rPr lang="en-US" b="0" i="1" dirty="0">
                <a:solidFill>
                  <a:srgbClr val="222222"/>
                </a:solidFill>
                <a:effectLst/>
                <a:highlight>
                  <a:srgbClr val="FFFFFF"/>
                </a:highlight>
                <a:latin typeface="Merriweather" pitchFamily="2" charset="77"/>
              </a:rPr>
              <a:t>R</a:t>
            </a:r>
            <a:r>
              <a:rPr lang="en-US" b="0" i="0" dirty="0">
                <a:solidFill>
                  <a:srgbClr val="222222"/>
                </a:solidFill>
                <a:effectLst/>
                <a:highlight>
                  <a:srgbClr val="FFFFFF"/>
                </a:highlight>
                <a:latin typeface="Merriweather" pitchFamily="2" charset="77"/>
              </a:rPr>
              <a:t>EFLECT (evaluate the outcome of the selected plan and make adjustment as appropriate).</a:t>
            </a:r>
            <a:endParaRPr lang="en-US" dirty="0">
              <a:effectLst/>
              <a:latin typeface="Times New Roman" panose="02020603050405020304" pitchFamily="18" charset="0"/>
            </a:endParaRPr>
          </a:p>
        </p:txBody>
      </p:sp>
    </p:spTree>
    <p:extLst>
      <p:ext uri="{BB962C8B-B14F-4D97-AF65-F5344CB8AC3E}">
        <p14:creationId xmlns:p14="http://schemas.microsoft.com/office/powerpoint/2010/main" val="1006617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D1E8F234-4A23-443F-A3F9-07E334485CE9}"/>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74FA83D4-1C2C-FCE3-FA76-67EA6CD145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Will thinking Worry Thoughts such as “What if the spider bites me and kills me?” make this kid feel more afraid or less afraid?</a:t>
            </a:r>
          </a:p>
          <a:p>
            <a:r>
              <a:rPr lang="en-US" altLang="en-US" dirty="0"/>
              <a:t>Will thinking Worry Thoughts such as “What if the spider bites me and kills me?” make this kid feel better or worse?</a:t>
            </a:r>
          </a:p>
          <a:p>
            <a:endParaRPr lang="en-US" altLang="en-US" dirty="0"/>
          </a:p>
          <a:p>
            <a:r>
              <a:rPr lang="en-US" altLang="en-US" dirty="0"/>
              <a:t>Do you think (your child’s name) would be able to answer a question like this and come up with some Coping Thoughts? We can try. If not, you can come up with some Coping Thoughts you think might help him. Let’s come up with a few right now that we can use if he can’t come up with any.</a:t>
            </a:r>
          </a:p>
        </p:txBody>
      </p:sp>
      <p:sp>
        <p:nvSpPr>
          <p:cNvPr id="35843" name="Slide Number Placeholder 3">
            <a:extLst>
              <a:ext uri="{FF2B5EF4-FFF2-40B4-BE49-F238E27FC236}">
                <a16:creationId xmlns:a16="http://schemas.microsoft.com/office/drawing/2014/main" id="{EC0F362C-9F9D-D900-F2F0-3B1BE80F75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4D665DED-39A5-934A-B713-75B0C3FE359D}" type="slidenum">
              <a:rPr lang="en-US" altLang="en-US" sz="1300" b="0" smtClean="0">
                <a:latin typeface="Times New Roman" panose="02020603050405020304" pitchFamily="18" charset="0"/>
              </a:rPr>
              <a:pPr/>
              <a:t>32</a:t>
            </a:fld>
            <a:endParaRPr lang="en-US" altLang="en-US" sz="1300" b="0">
              <a:latin typeface="Times New Roman" panose="02020603050405020304"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38871A90-DD87-B597-03B2-694BFE6400D6}"/>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495E7700-33AD-92AC-F806-CFA6BCF691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i="0" dirty="0">
                <a:solidFill>
                  <a:srgbClr val="555555"/>
                </a:solidFill>
                <a:effectLst/>
                <a:highlight>
                  <a:srgbClr val="FFFFFF"/>
                </a:highlight>
                <a:latin typeface="Roboto" panose="020F0502020204030204" pitchFamily="34" charset="0"/>
              </a:rPr>
              <a:t>NEW SLIDE</a:t>
            </a:r>
          </a:p>
          <a:p>
            <a:r>
              <a:rPr lang="en-US" b="0" i="0" dirty="0">
                <a:solidFill>
                  <a:srgbClr val="555555"/>
                </a:solidFill>
                <a:effectLst/>
                <a:highlight>
                  <a:srgbClr val="FFFFFF"/>
                </a:highlight>
                <a:latin typeface="Roboto" panose="020F0502020204030204" pitchFamily="34" charset="0"/>
              </a:rPr>
              <a:t>For instance, in a typical session with Sophie, the therapist presented coping skills in the context of a topic that appealed to Sophie (e.g., imagining Harrison Ford in a dangerous situation in a movie) and eliciting her participation by drawing scenarios that featured cartoon characters corresponding to her special interests. Only then would the therapist guide the activity towards a CBT concept (e.g., what icky thoughts would he have; what kind of calm thoughts could help him?) that could be anchored visually by drawing thought bubbles on the cartoon and writing in appropriate responses generated by an enthusiastic Sophie based on the therapists Socratic questioning. Additionally, discussions incorporated her preference for particular words and phrases (e.g., being a pre-teen) that elicited positive emotion, pride, and a good therapeutic alliance. Cognitive restructuring exercises focused on teaching Sophie to challenge her worries about her parents safety (e.g., My mom has never been in a car accident) and losing her possessions (e.g., Nothing terrible would happen if I </a:t>
            </a:r>
            <a:r>
              <a:rPr lang="en-US" b="0" i="0" dirty="0" err="1">
                <a:solidFill>
                  <a:srgbClr val="555555"/>
                </a:solidFill>
                <a:effectLst/>
                <a:highlight>
                  <a:srgbClr val="FFFFFF"/>
                </a:highlight>
                <a:latin typeface="Roboto" panose="020F0502020204030204" pitchFamily="34" charset="0"/>
              </a:rPr>
              <a:t>dont</a:t>
            </a:r>
            <a:r>
              <a:rPr lang="en-US" b="0" i="0" dirty="0">
                <a:solidFill>
                  <a:srgbClr val="555555"/>
                </a:solidFill>
                <a:effectLst/>
                <a:highlight>
                  <a:srgbClr val="FFFFFF"/>
                </a:highlight>
                <a:latin typeface="Roboto" panose="020F0502020204030204" pitchFamily="34" charset="0"/>
              </a:rPr>
              <a:t> have all my stuff). Driven by her high level of enthusiasm and rapport, Sophie demonstrated rapid progress with the acquisition of these coping skills.</a:t>
            </a:r>
          </a:p>
          <a:p>
            <a:r>
              <a:rPr lang="en-US" altLang="en-US" dirty="0"/>
              <a:t>https://</a:t>
            </a:r>
            <a:r>
              <a:rPr lang="en-US" altLang="en-US" dirty="0" err="1"/>
              <a:t>www.proquest.com</a:t>
            </a:r>
            <a:r>
              <a:rPr lang="en-US" altLang="en-US" dirty="0"/>
              <a:t>/</a:t>
            </a:r>
            <a:r>
              <a:rPr lang="en-US" altLang="en-US" dirty="0" err="1"/>
              <a:t>docview</a:t>
            </a:r>
            <a:r>
              <a:rPr lang="en-US" altLang="en-US" dirty="0"/>
              <a:t>/217676917?pq-origsite=</a:t>
            </a:r>
            <a:r>
              <a:rPr lang="en-US" altLang="en-US" dirty="0" err="1"/>
              <a:t>gscholar&amp;fromopenview</a:t>
            </a:r>
            <a:r>
              <a:rPr lang="en-US" altLang="en-US" dirty="0"/>
              <a:t>=</a:t>
            </a:r>
            <a:r>
              <a:rPr lang="en-US" altLang="en-US" dirty="0" err="1"/>
              <a:t>true&amp;sourcetype</a:t>
            </a:r>
            <a:r>
              <a:rPr lang="en-US" altLang="en-US" dirty="0"/>
              <a:t>=Scholarly%20Journals</a:t>
            </a:r>
          </a:p>
        </p:txBody>
      </p:sp>
      <p:sp>
        <p:nvSpPr>
          <p:cNvPr id="44035" name="Slide Number Placeholder 3">
            <a:extLst>
              <a:ext uri="{FF2B5EF4-FFF2-40B4-BE49-F238E27FC236}">
                <a16:creationId xmlns:a16="http://schemas.microsoft.com/office/drawing/2014/main" id="{F29449B0-1247-DEC4-6647-4707D996B2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E82B851-B4AB-0D42-98D3-9C3B1E0D488C}" type="slidenum">
              <a:rPr lang="en-US" altLang="en-US" sz="1300" smtClean="0"/>
              <a:pPr>
                <a:spcBef>
                  <a:spcPct val="0"/>
                </a:spcBef>
              </a:pPr>
              <a:t>33</a:t>
            </a:fld>
            <a:endParaRPr lang="en-US" altLang="en-US" sz="1300"/>
          </a:p>
        </p:txBody>
      </p:sp>
    </p:spTree>
    <p:extLst>
      <p:ext uri="{BB962C8B-B14F-4D97-AF65-F5344CB8AC3E}">
        <p14:creationId xmlns:p14="http://schemas.microsoft.com/office/powerpoint/2010/main" val="4188727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a:extLst>
              <a:ext uri="{FF2B5EF4-FFF2-40B4-BE49-F238E27FC236}">
                <a16:creationId xmlns:a16="http://schemas.microsoft.com/office/drawing/2014/main" id="{38871A90-DD87-B597-03B2-694BFE6400D6}"/>
              </a:ext>
            </a:extLst>
          </p:cNvPr>
          <p:cNvSpPr>
            <a:spLocks noGrp="1" noRot="1" noChangeAspect="1" noChangeArrowheads="1" noTextEdit="1"/>
          </p:cNvSpPr>
          <p:nvPr>
            <p:ph type="sldImg"/>
          </p:nvPr>
        </p:nvSpPr>
        <p:spPr>
          <a:ln/>
        </p:spPr>
      </p:sp>
      <p:sp>
        <p:nvSpPr>
          <p:cNvPr id="44034" name="Notes Placeholder 2">
            <a:extLst>
              <a:ext uri="{FF2B5EF4-FFF2-40B4-BE49-F238E27FC236}">
                <a16:creationId xmlns:a16="http://schemas.microsoft.com/office/drawing/2014/main" id="{495E7700-33AD-92AC-F806-CFA6BCF691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NEW SLIDE</a:t>
            </a:r>
          </a:p>
          <a:p>
            <a:r>
              <a:rPr lang="en-US" altLang="en-US" dirty="0"/>
              <a:t>“I’ve done it before, I can do it again.” or “I can handle this.”</a:t>
            </a:r>
          </a:p>
          <a:p>
            <a:r>
              <a:rPr lang="en-US" altLang="en-US" dirty="0"/>
              <a:t>Julia also reported that she was afraid that a spider would crawl into her bathtub in Texas. For remainder of session, worked through </a:t>
            </a:r>
            <a:r>
              <a:rPr lang="ja-JP" altLang="en-US"/>
              <a:t>“</a:t>
            </a:r>
            <a:r>
              <a:rPr lang="en-US" altLang="ja-JP" dirty="0"/>
              <a:t>Be Your Own Cognitive Coach</a:t>
            </a:r>
            <a:r>
              <a:rPr lang="ja-JP" altLang="en-US"/>
              <a:t>”</a:t>
            </a:r>
            <a:r>
              <a:rPr lang="en-US" altLang="ja-JP" dirty="0"/>
              <a:t> worksheet together, using this fear as an example; Julia</a:t>
            </a:r>
            <a:r>
              <a:rPr lang="ja-JP" altLang="en-US"/>
              <a:t>’</a:t>
            </a:r>
            <a:r>
              <a:rPr lang="en-US" altLang="ja-JP" dirty="0"/>
              <a:t>s feelings were afraid and her anxious thoughts included </a:t>
            </a:r>
            <a:r>
              <a:rPr lang="ja-JP" altLang="en-US"/>
              <a:t>“</a:t>
            </a:r>
            <a:r>
              <a:rPr lang="en-US" altLang="ja-JP" dirty="0"/>
              <a:t>What if it bites me and I die? What if it</a:t>
            </a:r>
            <a:r>
              <a:rPr lang="ja-JP" altLang="en-US"/>
              <a:t>’</a:t>
            </a:r>
            <a:r>
              <a:rPr lang="en-US" altLang="ja-JP" dirty="0"/>
              <a:t>s a black widow? What if I get scared and run out of the bathroom and my sister teases me?</a:t>
            </a:r>
            <a:r>
              <a:rPr lang="ja-JP" altLang="en-US"/>
              <a:t>”</a:t>
            </a:r>
            <a:r>
              <a:rPr lang="en-US" altLang="ja-JP" dirty="0"/>
              <a:t> When asked whether she was falling into any Thinking Traps, Julia identified the Catastrophizer, the Fortune Teller, and the Repeater (i.e., </a:t>
            </a:r>
            <a:r>
              <a:rPr lang="ja-JP" altLang="en-US"/>
              <a:t>“</a:t>
            </a:r>
            <a:r>
              <a:rPr lang="en-US" altLang="ja-JP" dirty="0"/>
              <a:t>A spider came in my bath once before, so it will happen again</a:t>
            </a:r>
            <a:r>
              <a:rPr lang="ja-JP" altLang="en-US"/>
              <a:t>”</a:t>
            </a:r>
            <a:r>
              <a:rPr lang="en-US" altLang="ja-JP" dirty="0"/>
              <a:t>). When asked to challenge her thoughts (e.g., detective thinking) and come up with coping thoughts, Julia was able to do so with some assistance (e.g., </a:t>
            </a:r>
            <a:r>
              <a:rPr lang="ja-JP" altLang="en-US"/>
              <a:t>“</a:t>
            </a:r>
            <a:r>
              <a:rPr lang="en-US" altLang="ja-JP" dirty="0"/>
              <a:t>I</a:t>
            </a:r>
            <a:r>
              <a:rPr lang="ja-JP" altLang="en-US"/>
              <a:t>’</a:t>
            </a:r>
            <a:r>
              <a:rPr lang="en-US" altLang="ja-JP" dirty="0" err="1"/>
              <a:t>ve</a:t>
            </a:r>
            <a:r>
              <a:rPr lang="en-US" altLang="ja-JP" dirty="0"/>
              <a:t> taken over 1,000 baths in Texas and only time a spider crawled in,</a:t>
            </a:r>
            <a:r>
              <a:rPr lang="ja-JP" altLang="en-US"/>
              <a:t>”</a:t>
            </a:r>
            <a:r>
              <a:rPr lang="en-US" altLang="ja-JP" dirty="0"/>
              <a:t> </a:t>
            </a:r>
            <a:r>
              <a:rPr lang="ja-JP" altLang="en-US"/>
              <a:t>“</a:t>
            </a:r>
            <a:r>
              <a:rPr lang="en-US" altLang="ja-JP" dirty="0"/>
              <a:t>The one time it did crawl in, it did not bite me – nothing bad happened – I just got out of the bath,</a:t>
            </a:r>
            <a:r>
              <a:rPr lang="ja-JP" altLang="en-US"/>
              <a:t>”</a:t>
            </a:r>
            <a:r>
              <a:rPr lang="en-US" altLang="ja-JP" dirty="0"/>
              <a:t> </a:t>
            </a:r>
            <a:r>
              <a:rPr lang="ja-JP" altLang="en-US"/>
              <a:t>“</a:t>
            </a:r>
            <a:r>
              <a:rPr lang="en-US" altLang="ja-JP" dirty="0"/>
              <a:t>A spider probably won</a:t>
            </a:r>
            <a:r>
              <a:rPr lang="ja-JP" altLang="en-US"/>
              <a:t>’</a:t>
            </a:r>
            <a:r>
              <a:rPr lang="en-US" altLang="ja-JP" dirty="0"/>
              <a:t>t crawl into the bath and, even if it does, I</a:t>
            </a:r>
            <a:r>
              <a:rPr lang="ja-JP" altLang="en-US"/>
              <a:t>’</a:t>
            </a:r>
            <a:r>
              <a:rPr lang="en-US" altLang="ja-JP" dirty="0" err="1"/>
              <a:t>ll</a:t>
            </a:r>
            <a:r>
              <a:rPr lang="en-US" altLang="ja-JP" dirty="0"/>
              <a:t> just swat it. Even if it did crawl on me, it would not be the end of the world.</a:t>
            </a:r>
            <a:r>
              <a:rPr lang="ja-JP" altLang="en-US"/>
              <a:t>”</a:t>
            </a:r>
            <a:r>
              <a:rPr lang="en-US" altLang="ja-JP" dirty="0"/>
              <a:t>)</a:t>
            </a:r>
          </a:p>
          <a:p>
            <a:r>
              <a:rPr lang="en-US" altLang="en-US" dirty="0"/>
              <a:t>	Julia also expressed that she did not want to go to summer camp because, last year, she was made fun of at camp. Discussed that this was an example of Julia falling into Thinking Traps (e.g., </a:t>
            </a:r>
            <a:r>
              <a:rPr lang="ja-JP" altLang="en-US"/>
              <a:t>“</a:t>
            </a:r>
            <a:r>
              <a:rPr lang="en-US" altLang="ja-JP" dirty="0"/>
              <a:t>All-or-Nothing Thinking</a:t>
            </a:r>
            <a:r>
              <a:rPr lang="ja-JP" altLang="en-US"/>
              <a:t>”</a:t>
            </a:r>
            <a:r>
              <a:rPr lang="en-US" altLang="ja-JP" dirty="0"/>
              <a:t>, </a:t>
            </a:r>
            <a:r>
              <a:rPr lang="ja-JP" altLang="en-US"/>
              <a:t>“</a:t>
            </a:r>
            <a:r>
              <a:rPr lang="en-US" altLang="ja-JP" dirty="0"/>
              <a:t>The Repeater</a:t>
            </a:r>
            <a:r>
              <a:rPr lang="ja-JP" altLang="en-US"/>
              <a:t>”</a:t>
            </a:r>
            <a:r>
              <a:rPr lang="en-US" altLang="ja-JP" dirty="0"/>
              <a:t>) in that she was only focusing on the negative parts of camp and not attending to any of the positive parts. Even though she was made fun of last year, this did not happen in other camps, which she enjoyed, so we do not know that it would happen in this camp this summer.</a:t>
            </a:r>
          </a:p>
          <a:p>
            <a:endParaRPr lang="en-US" altLang="en-US" dirty="0"/>
          </a:p>
          <a:p>
            <a:r>
              <a:rPr lang="en-US" altLang="en-US" dirty="0"/>
              <a:t>Began cognitive restructuring (e.g., detective thinking, questioning or challenging her thoughts, coming up with coping thoughts). Worked through </a:t>
            </a:r>
            <a:r>
              <a:rPr lang="ja-JP" altLang="en-US"/>
              <a:t>“</a:t>
            </a:r>
            <a:r>
              <a:rPr lang="en-US" altLang="ja-JP" dirty="0"/>
              <a:t>Be Your Own Cognitive Coach</a:t>
            </a:r>
            <a:r>
              <a:rPr lang="ja-JP" altLang="en-US"/>
              <a:t>”</a:t>
            </a:r>
            <a:r>
              <a:rPr lang="en-US" altLang="ja-JP" dirty="0"/>
              <a:t> worksheet together; the situation was that Julia was feeling nervous to perform in the school musical last Friday (6/14). Her automatic thoughts were, </a:t>
            </a:r>
            <a:r>
              <a:rPr lang="ja-JP" altLang="en-US"/>
              <a:t>“</a:t>
            </a:r>
            <a:r>
              <a:rPr lang="en-US" altLang="ja-JP" dirty="0"/>
              <a:t>What if I mess up? What if people don</a:t>
            </a:r>
            <a:r>
              <a:rPr lang="ja-JP" altLang="en-US"/>
              <a:t>’</a:t>
            </a:r>
            <a:r>
              <a:rPr lang="en-US" altLang="ja-JP" dirty="0"/>
              <a:t>t like it? What if I fall off the stage?</a:t>
            </a:r>
            <a:r>
              <a:rPr lang="ja-JP" altLang="en-US"/>
              <a:t>”</a:t>
            </a:r>
            <a:r>
              <a:rPr lang="en-US" altLang="ja-JP" dirty="0"/>
              <a:t> She was able to identify that she was falling into Thinking Traps, such as </a:t>
            </a:r>
            <a:r>
              <a:rPr lang="ja-JP" altLang="en-US"/>
              <a:t>“</a:t>
            </a:r>
            <a:r>
              <a:rPr lang="en-US" altLang="ja-JP" dirty="0"/>
              <a:t>the Catastrophizer,</a:t>
            </a:r>
            <a:r>
              <a:rPr lang="ja-JP" altLang="en-US"/>
              <a:t>”</a:t>
            </a:r>
            <a:r>
              <a:rPr lang="en-US" altLang="ja-JP" dirty="0"/>
              <a:t> </a:t>
            </a:r>
            <a:r>
              <a:rPr lang="ja-JP" altLang="en-US"/>
              <a:t>“</a:t>
            </a:r>
            <a:r>
              <a:rPr lang="en-US" altLang="ja-JP" dirty="0"/>
              <a:t>The Fortune-Teller,</a:t>
            </a:r>
            <a:r>
              <a:rPr lang="ja-JP" altLang="en-US"/>
              <a:t>”</a:t>
            </a:r>
            <a:r>
              <a:rPr lang="en-US" altLang="ja-JP" dirty="0"/>
              <a:t> and </a:t>
            </a:r>
            <a:r>
              <a:rPr lang="ja-JP" altLang="en-US"/>
              <a:t>“</a:t>
            </a:r>
            <a:r>
              <a:rPr lang="en-US" altLang="ja-JP" dirty="0"/>
              <a:t>Mind-Reading.</a:t>
            </a:r>
            <a:r>
              <a:rPr lang="ja-JP" altLang="en-US"/>
              <a:t>”</a:t>
            </a:r>
            <a:r>
              <a:rPr lang="en-US" altLang="ja-JP" dirty="0"/>
              <a:t> When asked to challenge her thoughts (e.g., detective thinking) and come up with coping thoughts, Julia was able to do so with some assistance (e.g., </a:t>
            </a:r>
            <a:r>
              <a:rPr lang="ja-JP" altLang="en-US"/>
              <a:t>“</a:t>
            </a:r>
            <a:r>
              <a:rPr lang="en-US" altLang="ja-JP" dirty="0"/>
              <a:t>There is no evidence or proof that I would mess up or sing off tune. It never happened before,</a:t>
            </a:r>
            <a:r>
              <a:rPr lang="ja-JP" altLang="en-US"/>
              <a:t>”</a:t>
            </a:r>
            <a:r>
              <a:rPr lang="en-US" altLang="ja-JP" dirty="0"/>
              <a:t> </a:t>
            </a:r>
            <a:r>
              <a:rPr lang="ja-JP" altLang="en-US"/>
              <a:t>“</a:t>
            </a:r>
            <a:r>
              <a:rPr lang="en-US" altLang="ja-JP" dirty="0"/>
              <a:t>Even if I did mess up, which probably won</a:t>
            </a:r>
            <a:r>
              <a:rPr lang="ja-JP" altLang="en-US"/>
              <a:t>’</a:t>
            </a:r>
            <a:r>
              <a:rPr lang="en-US" altLang="ja-JP" dirty="0"/>
              <a:t>t happen, there will be a lot of people singing over me, so no one will probably notice,</a:t>
            </a:r>
            <a:r>
              <a:rPr lang="ja-JP" altLang="en-US"/>
              <a:t>”</a:t>
            </a:r>
            <a:r>
              <a:rPr lang="en-US" altLang="ja-JP" dirty="0"/>
              <a:t> </a:t>
            </a:r>
            <a:r>
              <a:rPr lang="ja-JP" altLang="en-US"/>
              <a:t>“</a:t>
            </a:r>
            <a:r>
              <a:rPr lang="en-US" altLang="ja-JP" dirty="0"/>
              <a:t>Even if people did notice, they might think it</a:t>
            </a:r>
            <a:r>
              <a:rPr lang="ja-JP" altLang="en-US"/>
              <a:t>’</a:t>
            </a:r>
            <a:r>
              <a:rPr lang="en-US" altLang="ja-JP" dirty="0"/>
              <a:t>s part of the show or they might forget about it, or they might not care.</a:t>
            </a:r>
            <a:r>
              <a:rPr lang="ja-JP" altLang="en-US"/>
              <a:t>”</a:t>
            </a:r>
            <a:r>
              <a:rPr lang="en-US" altLang="ja-JP" dirty="0"/>
              <a:t>) When asked how she would have put her plan into action (if she thought about this prior to performing), Julia came up with: </a:t>
            </a:r>
            <a:r>
              <a:rPr lang="ja-JP" altLang="en-US"/>
              <a:t>“</a:t>
            </a:r>
            <a:r>
              <a:rPr lang="en-US" altLang="ja-JP" dirty="0"/>
              <a:t>I will perform even though I</a:t>
            </a:r>
            <a:r>
              <a:rPr lang="ja-JP" altLang="en-US"/>
              <a:t>’</a:t>
            </a:r>
            <a:r>
              <a:rPr lang="en-US" altLang="ja-JP" dirty="0"/>
              <a:t>m scared,</a:t>
            </a:r>
            <a:r>
              <a:rPr lang="ja-JP" altLang="en-US"/>
              <a:t>”</a:t>
            </a:r>
            <a:r>
              <a:rPr lang="en-US" altLang="ja-JP" dirty="0"/>
              <a:t> </a:t>
            </a:r>
            <a:r>
              <a:rPr lang="ja-JP" altLang="en-US"/>
              <a:t>“</a:t>
            </a:r>
            <a:r>
              <a:rPr lang="en-US" altLang="ja-JP" dirty="0"/>
              <a:t>I</a:t>
            </a:r>
            <a:r>
              <a:rPr lang="ja-JP" altLang="en-US"/>
              <a:t>’</a:t>
            </a:r>
            <a:r>
              <a:rPr lang="en-US" altLang="ja-JP" dirty="0" err="1"/>
              <a:t>ll</a:t>
            </a:r>
            <a:r>
              <a:rPr lang="en-US" altLang="ja-JP" dirty="0"/>
              <a:t> remind myself of my coping thoughts,</a:t>
            </a:r>
            <a:r>
              <a:rPr lang="ja-JP" altLang="en-US"/>
              <a:t>”</a:t>
            </a:r>
            <a:r>
              <a:rPr lang="en-US" altLang="ja-JP" dirty="0"/>
              <a:t> and </a:t>
            </a:r>
            <a:r>
              <a:rPr lang="ja-JP" altLang="en-US"/>
              <a:t>“</a:t>
            </a:r>
            <a:r>
              <a:rPr lang="en-US" altLang="ja-JP" dirty="0"/>
              <a:t>I</a:t>
            </a:r>
            <a:r>
              <a:rPr lang="ja-JP" altLang="en-US"/>
              <a:t>’</a:t>
            </a:r>
            <a:r>
              <a:rPr lang="en-US" altLang="ja-JP" dirty="0" err="1"/>
              <a:t>ll</a:t>
            </a:r>
            <a:r>
              <a:rPr lang="en-US" altLang="ja-JP" dirty="0"/>
              <a:t> take 3 deep breaths.</a:t>
            </a:r>
            <a:r>
              <a:rPr lang="ja-JP" altLang="en-US"/>
              <a:t>”</a:t>
            </a:r>
            <a:r>
              <a:rPr lang="en-US" altLang="ja-JP" dirty="0"/>
              <a:t> When asked to evaluate how she did, Julia responded (with prompting), </a:t>
            </a:r>
            <a:r>
              <a:rPr lang="ja-JP" altLang="en-US"/>
              <a:t>“</a:t>
            </a:r>
            <a:r>
              <a:rPr lang="en-US" altLang="ja-JP" dirty="0"/>
              <a:t>I think I did well. I did not mess up. My worry thought did not come true.</a:t>
            </a:r>
            <a:r>
              <a:rPr lang="ja-JP" altLang="en-US"/>
              <a:t>”</a:t>
            </a:r>
            <a:endParaRPr lang="en-US" altLang="ja-JP" dirty="0"/>
          </a:p>
          <a:p>
            <a:endParaRPr lang="en-US" altLang="en-US" dirty="0"/>
          </a:p>
          <a:p>
            <a:endParaRPr lang="en-US" altLang="en-US" dirty="0"/>
          </a:p>
        </p:txBody>
      </p:sp>
      <p:sp>
        <p:nvSpPr>
          <p:cNvPr id="44035" name="Slide Number Placeholder 3">
            <a:extLst>
              <a:ext uri="{FF2B5EF4-FFF2-40B4-BE49-F238E27FC236}">
                <a16:creationId xmlns:a16="http://schemas.microsoft.com/office/drawing/2014/main" id="{F29449B0-1247-DEC4-6647-4707D996B22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E82B851-B4AB-0D42-98D3-9C3B1E0D488C}" type="slidenum">
              <a:rPr lang="en-US" altLang="en-US" sz="1300" smtClean="0"/>
              <a:pPr>
                <a:spcBef>
                  <a:spcPct val="0"/>
                </a:spcBef>
              </a:pPr>
              <a:t>34</a:t>
            </a:fld>
            <a:endParaRPr lang="en-US" altLang="en-US" sz="13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8">
            <a:extLst>
              <a:ext uri="{FF2B5EF4-FFF2-40B4-BE49-F238E27FC236}">
                <a16:creationId xmlns:a16="http://schemas.microsoft.com/office/drawing/2014/main" id="{4F5D9C74-E638-7D4E-E7CE-0BA07E4809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138EA5AA-670C-B846-89FE-53AA58B838AD}" type="slidenum">
              <a:rPr lang="en-US" altLang="en-US" sz="1300" b="0" smtClean="0">
                <a:latin typeface="Times New Roman" panose="02020603050405020304" pitchFamily="18" charset="0"/>
              </a:rPr>
              <a:pPr/>
              <a:t>35</a:t>
            </a:fld>
            <a:endParaRPr lang="en-US" altLang="en-US" sz="1300" b="0">
              <a:latin typeface="Times New Roman" panose="02020603050405020304" pitchFamily="18" charset="0"/>
            </a:endParaRPr>
          </a:p>
        </p:txBody>
      </p:sp>
      <p:sp>
        <p:nvSpPr>
          <p:cNvPr id="78851" name="Rectangle 1">
            <a:extLst>
              <a:ext uri="{FF2B5EF4-FFF2-40B4-BE49-F238E27FC236}">
                <a16:creationId xmlns:a16="http://schemas.microsoft.com/office/drawing/2014/main" id="{80A87483-E9B4-4858-0B3D-A3A3D845E42C}"/>
              </a:ext>
            </a:extLst>
          </p:cNvPr>
          <p:cNvSpPr>
            <a:spLocks noGrp="1" noRot="1" noChangeAspect="1" noChangeArrowheads="1" noTextEdit="1"/>
          </p:cNvSpPr>
          <p:nvPr>
            <p:ph type="sldImg"/>
          </p:nvPr>
        </p:nvSpPr>
        <p:spPr>
          <a:solidFill>
            <a:srgbClr val="FFFFFF"/>
          </a:solidFill>
          <a:ln/>
        </p:spPr>
      </p:sp>
      <p:sp>
        <p:nvSpPr>
          <p:cNvPr id="50180" name="Text Box 2">
            <a:extLst>
              <a:ext uri="{FF2B5EF4-FFF2-40B4-BE49-F238E27FC236}">
                <a16:creationId xmlns:a16="http://schemas.microsoft.com/office/drawing/2014/main" id="{59AEEAEB-A8F1-1E57-7A43-2E6BC7843F2D}"/>
              </a:ext>
            </a:extLst>
          </p:cNvPr>
          <p:cNvSpPr>
            <a:spLocks noGrp="1" noChangeArrowheads="1"/>
          </p:cNvSpPr>
          <p:nvPr>
            <p:ph type="body" idx="1"/>
          </p:nvPr>
        </p:nvSpPr>
        <p:spPr>
          <a:ln/>
        </p:spPr>
        <p:txBody>
          <a:bodyPr/>
          <a:lstStyle/>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800" dirty="0"/>
              <a:t>R: while kids can do more complex </a:t>
            </a:r>
            <a:r>
              <a:rPr lang="en-US" altLang="en-US" sz="2800" dirty="0" err="1"/>
              <a:t>cognitiverstucturing</a:t>
            </a:r>
            <a:r>
              <a:rPr lang="en-US" altLang="en-US" sz="2800" dirty="0"/>
              <a:t>/</a:t>
            </a:r>
            <a:r>
              <a:rPr lang="en-US" altLang="en-US" sz="2800" dirty="0" err="1"/>
              <a:t>discputation</a:t>
            </a:r>
            <a:r>
              <a:rPr lang="en-US" altLang="en-US" sz="2800" dirty="0"/>
              <a:t> in office, </a:t>
            </a:r>
            <a:r>
              <a:rPr lang="en-US" altLang="en-US" sz="2800" dirty="0" err="1"/>
              <a:t>irl</a:t>
            </a:r>
            <a:r>
              <a:rPr lang="en-US" altLang="en-US" sz="2800" dirty="0"/>
              <a:t> when dysregulated, simplified may be a more accessible alternative</a:t>
            </a:r>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800" dirty="0"/>
              <a:t>A much as possible, we try to use concrete and visual teaching strategies.</a:t>
            </a:r>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800" dirty="0"/>
              <a:t>We often use find it can be helpful to use visual supports such as visual schedules or First-Then cards or Social Stories or just pictures to make things more predictable and help the child to understand the concept of being brave and fighting against anxiety.</a:t>
            </a:r>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800" dirty="0"/>
              <a:t>This slide shows examples, but not every child is going to be able to understand examples like this, and that’s totally fine. Again, it’s not necessary, but can be helpful.</a:t>
            </a:r>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2800" dirty="0"/>
          </a:p>
          <a:p>
            <a:pPr marL="171450" indent="-171450" eaLnBrk="1" hangingPunct="1">
              <a:buFont typeface="Arial" panose="020B0604020202020204" pitchFamily="34" charset="0"/>
              <a:buChar char="•"/>
              <a:defRPr/>
            </a:pPr>
            <a:r>
              <a:rPr lang="en-US" altLang="en-US" sz="2800" b="1" dirty="0"/>
              <a:t>Can you think of 1 or 2 possible possible ways we can convey Coping Thoughts visually that might be helpful for (name of your child)?</a:t>
            </a:r>
          </a:p>
          <a:p>
            <a:pPr marL="171450" indent="-171450" eaLnBrk="1" hangingPunct="1">
              <a:buFont typeface="Arial" panose="020B0604020202020204" pitchFamily="34" charset="0"/>
              <a:buChar char="•"/>
              <a:defRPr/>
            </a:pPr>
            <a:r>
              <a:rPr lang="en-US" altLang="en-US" sz="2800" dirty="0"/>
              <a:t>1. _____________________________?</a:t>
            </a:r>
          </a:p>
          <a:p>
            <a:pPr marL="171450" indent="-171450" eaLnBrk="1" hangingPunct="1">
              <a:buFont typeface="Arial" panose="020B0604020202020204" pitchFamily="34" charset="0"/>
              <a:buChar char="•"/>
              <a:defRPr/>
            </a:pPr>
            <a:r>
              <a:rPr lang="en-US" altLang="en-US" sz="2800" dirty="0"/>
              <a:t>2. _____________________________?</a:t>
            </a:r>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2800" dirty="0"/>
          </a:p>
        </p:txBody>
      </p:sp>
    </p:spTree>
    <p:extLst>
      <p:ext uri="{BB962C8B-B14F-4D97-AF65-F5344CB8AC3E}">
        <p14:creationId xmlns:p14="http://schemas.microsoft.com/office/powerpoint/2010/main" val="15751469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Motivational Interviewing (from UP for Adolescents): </a:t>
            </a:r>
          </a:p>
          <a:p>
            <a:r>
              <a:rPr lang="en-US" dirty="0"/>
              <a:t>What makes X think that you need to come here?</a:t>
            </a:r>
          </a:p>
          <a:p>
            <a:r>
              <a:rPr lang="en-US" dirty="0"/>
              <a:t>What will convince X that you don’t need to come here?</a:t>
            </a:r>
          </a:p>
          <a:p>
            <a:r>
              <a:rPr lang="en-US" dirty="0"/>
              <a:t>Are you happy with the way things have been going in your life lately?</a:t>
            </a:r>
          </a:p>
          <a:p>
            <a:r>
              <a:rPr lang="en-US" dirty="0"/>
              <a:t>Is there anything you would like to see change in your life?</a:t>
            </a:r>
          </a:p>
          <a:p>
            <a:endParaRPr lang="en-US" dirty="0"/>
          </a:p>
          <a:p>
            <a:r>
              <a:rPr lang="en-US" dirty="0"/>
              <a:t>Students visually depict how much time they spend worrying, to demonstrate how much of their day is spent worrying in comparison to how much time they spend having fun. The intent of this activity is to garner motivation or “buy-in” for the importance of managing anxiety symptoms, and eventually increase the amount of time engaging in fun activities</a:t>
            </a:r>
          </a:p>
          <a:p>
            <a:endParaRPr lang="en-US" dirty="0"/>
          </a:p>
          <a:p>
            <a:r>
              <a:rPr lang="en-US" dirty="0"/>
              <a:t>Rosen et al (2022):</a:t>
            </a:r>
          </a:p>
          <a:p>
            <a:r>
              <a:rPr lang="en-US" dirty="0"/>
              <a:t>https://d1wqtxts1xzle7.cloudfront.net/86628969/rosentamara-libre.pdf?1653794815=&amp;response-content-disposition=inline%3B+filename%3DFrom_Clinic_to_Classroom_Two_Case_Studie.pdf&amp;Expires=1714421806&amp;Signature=Lj3fSCY6dtHCnjCKB~Ub37gJYNot7GbSD2TtR0YfdvVfd7ih-7PXMBffdOPUQekBefZeDc~4gw9fQSn7vTdYKkRLOkyZaTVxn5PGO-SrWY5Jr8M3Gk5AEcO-VkQwSFcsvR8nM3rHGmTfoJ3ocmfNZtCdqhZ9Ill7aopC-HFSxJ35t59FEm8W9d0ql9TcvXZAfZQKXwKGJeYjrlGSTSn~tPMvdYNEO4OH0XnbXPVeIT3E-LLuJZ0u8PGTb7pb~pm-KScAjyuAIsF-n9jxoxYDigwJbelowMgYPTdjSIj2PztKKcFETI1Ixa5WhYQPkZTSYJconQ25I~IHME04gJhZ~w__&amp;Key-Pair-Id=APKAJLOHF5GGSLRBV4ZA</a:t>
            </a:r>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36</a:t>
            </a:fld>
            <a:endParaRPr lang="en-US" altLang="en-US"/>
          </a:p>
        </p:txBody>
      </p:sp>
    </p:spTree>
    <p:extLst>
      <p:ext uri="{BB962C8B-B14F-4D97-AF65-F5344CB8AC3E}">
        <p14:creationId xmlns:p14="http://schemas.microsoft.com/office/powerpoint/2010/main" val="1263533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“Detective Thinking” is from ‘Cool Kids’ treatment manual and workbook (</a:t>
            </a:r>
            <a:r>
              <a:rPr lang="en-US" dirty="0" err="1"/>
              <a:t>Rapee</a:t>
            </a:r>
            <a:r>
              <a:rPr lang="en-US" dirty="0"/>
              <a:t> et al., 2000)</a:t>
            </a:r>
          </a:p>
          <a:p>
            <a:r>
              <a:rPr lang="en-US" dirty="0" err="1"/>
              <a:t>Rapee</a:t>
            </a:r>
            <a:r>
              <a:rPr lang="en-US" dirty="0"/>
              <a:t>, R.M., </a:t>
            </a:r>
            <a:r>
              <a:rPr lang="en-US" dirty="0" err="1"/>
              <a:t>Schniering</a:t>
            </a:r>
            <a:r>
              <a:rPr lang="en-US" dirty="0"/>
              <a:t>, C.A., Lyneham, H.J.W.V.H.J. &amp; </a:t>
            </a:r>
            <a:r>
              <a:rPr lang="en-US" dirty="0" err="1"/>
              <a:t>Wignall</a:t>
            </a:r>
            <a:r>
              <a:rPr lang="en-US" dirty="0"/>
              <a:t>, A. (2006). Cool Kids (Chilled) Adolescent Anxiety and Depression Program. Sydney AU, Macquarie University. </a:t>
            </a:r>
          </a:p>
          <a:p>
            <a:endParaRPr lang="en-US" dirty="0"/>
          </a:p>
          <a:p>
            <a:r>
              <a:rPr lang="en-US" dirty="0"/>
              <a:t>The adaptations to the Cool Kids program were made in order to account for the challenges and concrete learning style of children with high functioning autism (Chalfant et al. 2007) and included more visual aides, structured worksheets, simplified cognitive restructuring exercises, relaxation techniques, and concrete exposure tasks. The program was amended into a second version following the feasibility study leading up to this trial (Kilburn et al. 2019). </a:t>
            </a:r>
          </a:p>
          <a:p>
            <a:r>
              <a:rPr lang="en-US" dirty="0"/>
              <a:t>Kilburn, T. R., </a:t>
            </a:r>
            <a:r>
              <a:rPr lang="en-US" dirty="0" err="1"/>
              <a:t>Sørensen</a:t>
            </a:r>
            <a:r>
              <a:rPr lang="en-US" dirty="0"/>
              <a:t>, M. J., </a:t>
            </a:r>
            <a:r>
              <a:rPr lang="en-US" dirty="0" err="1"/>
              <a:t>Thastum</a:t>
            </a:r>
            <a:r>
              <a:rPr lang="en-US" dirty="0"/>
              <a:t>, M., </a:t>
            </a:r>
            <a:r>
              <a:rPr lang="en-US" dirty="0" err="1"/>
              <a:t>Rapee</a:t>
            </a:r>
            <a:r>
              <a:rPr lang="en-US" dirty="0"/>
              <a:t>, R. M., Rask, C. U., Arendt, K. B., ... &amp; Thomsen, P. H. (2023). Group based cognitive </a:t>
            </a:r>
            <a:r>
              <a:rPr lang="en-US" dirty="0" err="1"/>
              <a:t>behavioural</a:t>
            </a:r>
            <a:r>
              <a:rPr lang="en-US" dirty="0"/>
              <a:t> therapy for anxiety in children with autism spectrum disorder: a </a:t>
            </a:r>
            <a:r>
              <a:rPr lang="en-US" dirty="0" err="1"/>
              <a:t>randomised</a:t>
            </a:r>
            <a:r>
              <a:rPr lang="en-US" dirty="0"/>
              <a:t> controlled trial in a general child psychiatric hospital setting. Journal of Autism and Developmental Disorders, 53(2), 525–538. </a:t>
            </a:r>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37</a:t>
            </a:fld>
            <a:endParaRPr lang="en-US" altLang="en-US"/>
          </a:p>
        </p:txBody>
      </p:sp>
    </p:spTree>
    <p:extLst>
      <p:ext uri="{BB962C8B-B14F-4D97-AF65-F5344CB8AC3E}">
        <p14:creationId xmlns:p14="http://schemas.microsoft.com/office/powerpoint/2010/main" val="23688183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76E8C2A6-29D0-0A91-D53D-B4751D2D411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7C212AF-C7EC-BDF0-A7E5-78E0BFAB5C4C}"/>
              </a:ext>
            </a:extLst>
          </p:cNvPr>
          <p:cNvSpPr>
            <a:spLocks noGrp="1"/>
          </p:cNvSpPr>
          <p:nvPr>
            <p:ph type="body" idx="1"/>
          </p:nvPr>
        </p:nvSpPr>
        <p:spPr/>
        <p:txBody>
          <a:bodyPr/>
          <a:lstStyle/>
          <a:p>
            <a:pPr>
              <a:defRPr/>
            </a:pPr>
            <a:r>
              <a:rPr lang="en-US" b="0" i="0" dirty="0">
                <a:solidFill>
                  <a:srgbClr val="222222"/>
                </a:solidFill>
                <a:effectLst/>
                <a:highlight>
                  <a:srgbClr val="FFFFFF"/>
                </a:highlight>
                <a:latin typeface="Merriweather" pitchFamily="2" charset="77"/>
              </a:rPr>
              <a:t>Research also identified Intolerance of Uncertainty (IU) (Carleton, </a:t>
            </a:r>
            <a:r>
              <a:rPr lang="en-US" b="0" i="0" dirty="0">
                <a:solidFill>
                  <a:srgbClr val="025E8D"/>
                </a:solidFill>
                <a:effectLst/>
                <a:highlight>
                  <a:srgbClr val="FFFFFF"/>
                </a:highlight>
                <a:latin typeface="Merriweather" pitchFamily="2" charset="77"/>
                <a:hlinkClick r:id="rId3" tooltip="Carleton, R. N. (2016). Into the unknown: A review and synthesis of contemporary models involving uncertainty. Journal of Anxiety Disorders, 39, 30–43. &#10;                https://doi.org/10.1016/j.janxdis.2016.02.007&#10;                &#10;              "/>
              </a:rPr>
              <a:t>2016</a:t>
            </a:r>
            <a:r>
              <a:rPr lang="en-US" b="0" i="0" dirty="0">
                <a:solidFill>
                  <a:srgbClr val="222222"/>
                </a:solidFill>
                <a:effectLst/>
                <a:highlight>
                  <a:srgbClr val="FFFFFF"/>
                </a:highlight>
                <a:latin typeface="Merriweather" pitchFamily="2" charset="77"/>
              </a:rPr>
              <a:t>) as a transdiagnostic factor in anxiety experienced by autistic people (Jenkinson et al., </a:t>
            </a:r>
            <a:r>
              <a:rPr lang="en-US" b="0" i="0" dirty="0">
                <a:solidFill>
                  <a:srgbClr val="025E8D"/>
                </a:solidFill>
                <a:effectLst/>
                <a:highlight>
                  <a:srgbClr val="FFFFFF"/>
                </a:highlight>
                <a:latin typeface="Merriweather" pitchFamily="2" charset="77"/>
                <a:hlinkClick r:id="rId4" tooltip="Jenkinson, R., Milne, E., &amp; Thompson, A. (2020). The relationship between intolerance of uncertainty and anxiety in autism: A systematic literature review and meta-analysis. Autism, 24(8), 1933–1944. &#10;                https://doi.org/10.1177/1362361320932437&#10;                &#10;              "/>
              </a:rPr>
              <a:t>2020</a:t>
            </a:r>
            <a:r>
              <a:rPr lang="en-US" b="0" i="0" dirty="0">
                <a:solidFill>
                  <a:srgbClr val="222222"/>
                </a:solidFill>
                <a:effectLst/>
                <a:highlight>
                  <a:srgbClr val="FFFFFF"/>
                </a:highlight>
                <a:latin typeface="Merriweather" pitchFamily="2" charset="77"/>
              </a:rPr>
              <a:t>). The Coping with Uncertainty in Everyday Situations (CUES) (Rodgers et al., </a:t>
            </a:r>
            <a:r>
              <a:rPr lang="en-US" b="0" i="0" dirty="0">
                <a:solidFill>
                  <a:srgbClr val="025E8D"/>
                </a:solidFill>
                <a:effectLst/>
                <a:highlight>
                  <a:srgbClr val="FFFFFF"/>
                </a:highlight>
                <a:latin typeface="Merriweather" pitchFamily="2" charset="77"/>
                <a:hlinkClick r:id="rId5" tooltip="Rodgers, J., Herrema, R., Honey, E., &amp; Freeston, M. (2018). Towards a treatment for intolerance of uncertainty for autistic adults: A single case experimental design study. Journal of Autism and Developmental Disorders, 48(8), 2832–2845. &#10;                https://doi.org/10.1007/s10803-018-3550-9&#10;                &#10;              "/>
              </a:rPr>
              <a:t>2018</a:t>
            </a:r>
            <a:r>
              <a:rPr lang="en-US" b="0" i="0" dirty="0">
                <a:solidFill>
                  <a:srgbClr val="222222"/>
                </a:solidFill>
                <a:effectLst/>
                <a:highlight>
                  <a:srgbClr val="FFFFFF"/>
                </a:highlight>
                <a:latin typeface="Merriweather" pitchFamily="2" charset="77"/>
              </a:rPr>
              <a:t>) psychological therapy was developed for autistic people to address IU and has demonstrated acceptability, feasibility and promising effectiveness. </a:t>
            </a:r>
          </a:p>
          <a:p>
            <a:pPr>
              <a:defRPr/>
            </a:pPr>
            <a:endParaRPr lang="en-US" b="0" i="0" dirty="0">
              <a:solidFill>
                <a:srgbClr val="222222"/>
              </a:solidFill>
              <a:effectLst/>
              <a:highlight>
                <a:srgbClr val="FFFFFF"/>
              </a:highlight>
              <a:latin typeface="Merriweather" pitchFamily="2" charset="77"/>
            </a:endParaRPr>
          </a:p>
          <a:p>
            <a:pPr>
              <a:defRPr/>
            </a:pPr>
            <a:r>
              <a:rPr lang="en-US" b="0" i="0" dirty="0">
                <a:solidFill>
                  <a:srgbClr val="222222"/>
                </a:solidFill>
                <a:effectLst/>
                <a:highlight>
                  <a:srgbClr val="FFFFFF"/>
                </a:highlight>
                <a:latin typeface="Merriweather" pitchFamily="2" charset="77"/>
              </a:rPr>
              <a:t>The intolerance of uncertainty model of anxiety (Dugas et al. </a:t>
            </a:r>
            <a:r>
              <a:rPr lang="en-US" b="0" i="0" dirty="0">
                <a:solidFill>
                  <a:srgbClr val="025E8D"/>
                </a:solidFill>
                <a:effectLst/>
                <a:highlight>
                  <a:srgbClr val="FFFFFF"/>
                </a:highlight>
                <a:latin typeface="Merriweather" pitchFamily="2" charset="77"/>
                <a:hlinkClick r:id="rId6" tooltip="Dugas, M. J., Gagnon, F., Ladouceur, R., &amp; Freeston, M. H. (1998). Generalized anxiety disorder: A preliminary test of a conceptual model. Behaviour Research and Therapy, 36(2), 215–226. &#10;                    https://doi.org/10.1016/S0005-7967(97)00070-3&#10;                    &#10;                  ."/>
              </a:rPr>
              <a:t>1998</a:t>
            </a:r>
            <a:r>
              <a:rPr lang="en-US" b="0" i="0" dirty="0">
                <a:solidFill>
                  <a:srgbClr val="222222"/>
                </a:solidFill>
                <a:effectLst/>
                <a:highlight>
                  <a:srgbClr val="FFFFFF"/>
                </a:highlight>
                <a:latin typeface="Merriweather" pitchFamily="2" charset="77"/>
              </a:rPr>
              <a:t>) identifies IU as an assumption that uncertainty is stressful and upsetting and not knowing what is going to happen is negative and should be avoided at all costs. IU is considered to be a ‘broad dispositional risk factor for the development and maintenance of clinically significant anxiety’ (Carleton </a:t>
            </a:r>
            <a:r>
              <a:rPr lang="en-US" b="0" i="0" dirty="0">
                <a:solidFill>
                  <a:srgbClr val="025E8D"/>
                </a:solidFill>
                <a:effectLst/>
                <a:highlight>
                  <a:srgbClr val="FFFFFF"/>
                </a:highlight>
                <a:latin typeface="Merriweather" pitchFamily="2" charset="77"/>
                <a:hlinkClick r:id="rId7" tooltip="Carleton, R. N. (2012). The intolerance of uncertainty construct in the context of anxiety disorders: Theoretical and practical perspectives. Expert Review of Neurotherapeutics, 12(8), 937–947. &#10;                    https://doi.org/10.1586/Ern.12.82&#10;                    &#10;                  ."/>
              </a:rPr>
              <a:t>2012</a:t>
            </a:r>
            <a:r>
              <a:rPr lang="en-US" b="0" i="0" dirty="0">
                <a:solidFill>
                  <a:srgbClr val="222222"/>
                </a:solidFill>
                <a:effectLst/>
                <a:highlight>
                  <a:srgbClr val="FFFFFF"/>
                </a:highlight>
                <a:latin typeface="Merriweather" pitchFamily="2" charset="77"/>
              </a:rPr>
              <a:t>). I</a:t>
            </a:r>
          </a:p>
          <a:p>
            <a:pPr>
              <a:defRPr/>
            </a:pPr>
            <a:endParaRPr lang="en-US" b="0" i="0" dirty="0">
              <a:solidFill>
                <a:srgbClr val="222222"/>
              </a:solidFill>
              <a:effectLst/>
              <a:highlight>
                <a:srgbClr val="FFFFFF"/>
              </a:highlight>
              <a:latin typeface="Merriweather" pitchFamily="2" charset="77"/>
            </a:endParaRPr>
          </a:p>
          <a:p>
            <a:pPr>
              <a:defRPr/>
            </a:pPr>
            <a:r>
              <a:rPr lang="en-US" b="0" i="0" dirty="0">
                <a:solidFill>
                  <a:srgbClr val="222222"/>
                </a:solidFill>
                <a:effectLst/>
                <a:highlight>
                  <a:srgbClr val="FFFFFF"/>
                </a:highlight>
                <a:latin typeface="Merriweather" pitchFamily="2" charset="77"/>
              </a:rPr>
              <a:t>Keefer et al. (</a:t>
            </a:r>
            <a:r>
              <a:rPr lang="en-US" b="0" i="0" dirty="0">
                <a:solidFill>
                  <a:srgbClr val="025E8D"/>
                </a:solidFill>
                <a:effectLst/>
                <a:highlight>
                  <a:srgbClr val="FFFFFF"/>
                </a:highlight>
                <a:latin typeface="Merriweather" pitchFamily="2" charset="77"/>
                <a:hlinkClick r:id="rId8" tooltip="Keefer, A., Kreiser, N. L., Singh, V., Blakeley-Smith, A., Duncan, A., Johnson, C., … Vasa, R. A. (2016). Intolerance of uncertainty predicts anxiety outcomes following CBT in youth with ASD. Journal of Autism and Developmental Disorders. &#10;                    https://doi.org/10.1007/s10803-016-2852-z&#10;                    &#10;                  ."/>
              </a:rPr>
              <a:t>2016</a:t>
            </a:r>
            <a:r>
              <a:rPr lang="en-US" b="0" i="0" dirty="0">
                <a:solidFill>
                  <a:srgbClr val="222222"/>
                </a:solidFill>
                <a:effectLst/>
                <a:highlight>
                  <a:srgbClr val="FFFFFF"/>
                </a:highlight>
                <a:latin typeface="Merriweather" pitchFamily="2" charset="77"/>
              </a:rPr>
              <a:t>) in a multisite </a:t>
            </a:r>
            <a:r>
              <a:rPr lang="en-US" b="0" i="0" dirty="0" err="1">
                <a:solidFill>
                  <a:srgbClr val="222222"/>
                </a:solidFill>
                <a:effectLst/>
                <a:highlight>
                  <a:srgbClr val="FFFFFF"/>
                </a:highlight>
                <a:latin typeface="Merriweather" pitchFamily="2" charset="77"/>
              </a:rPr>
              <a:t>manualised</a:t>
            </a:r>
            <a:r>
              <a:rPr lang="en-US" b="0" i="0" dirty="0">
                <a:solidFill>
                  <a:srgbClr val="222222"/>
                </a:solidFill>
                <a:effectLst/>
                <a:highlight>
                  <a:srgbClr val="FFFFFF"/>
                </a:highlight>
                <a:latin typeface="Merriweather" pitchFamily="2" charset="77"/>
              </a:rPr>
              <a:t> group intervention for autistic children with high anxiety in the USA demonstrated that </a:t>
            </a:r>
            <a:r>
              <a:rPr lang="en-US" b="1" i="0" dirty="0">
                <a:solidFill>
                  <a:srgbClr val="222222"/>
                </a:solidFill>
                <a:effectLst/>
                <a:highlight>
                  <a:srgbClr val="FFFFFF"/>
                </a:highlight>
                <a:latin typeface="Merriweather" pitchFamily="2" charset="77"/>
              </a:rPr>
              <a:t>high levels of pre-treatment IU significantly predicted poorer treatment response</a:t>
            </a:r>
            <a:r>
              <a:rPr lang="en-US" b="0" i="0" dirty="0">
                <a:solidFill>
                  <a:srgbClr val="222222"/>
                </a:solidFill>
                <a:effectLst/>
                <a:highlight>
                  <a:srgbClr val="FFFFFF"/>
                </a:highlight>
                <a:latin typeface="Merriweather" pitchFamily="2" charset="77"/>
              </a:rPr>
              <a:t>.</a:t>
            </a:r>
          </a:p>
          <a:p>
            <a:pPr>
              <a:defRPr/>
            </a:pPr>
            <a:endParaRPr lang="en-US" b="0" i="0" dirty="0">
              <a:solidFill>
                <a:srgbClr val="222222"/>
              </a:solidFill>
              <a:effectLst/>
              <a:highlight>
                <a:srgbClr val="FFFFFF"/>
              </a:highlight>
              <a:latin typeface="Merriweather" pitchFamily="2" charset="77"/>
            </a:endParaRPr>
          </a:p>
          <a:p>
            <a:pPr>
              <a:defRPr/>
            </a:pPr>
            <a:r>
              <a:rPr lang="en-US" b="0" i="0" dirty="0">
                <a:solidFill>
                  <a:srgbClr val="222222"/>
                </a:solidFill>
                <a:effectLst/>
                <a:highlight>
                  <a:srgbClr val="FFFFFF"/>
                </a:highlight>
                <a:latin typeface="Merriweather" pitchFamily="2" charset="77"/>
              </a:rPr>
              <a:t>A parent based group intervention (CUES©: Coping with Uncertainty in Everyday Situations), aimed at providing parents of autistic children with effective strategies to reduce IU in their children in everyday situations has recently been developed and the intervention is reported to be acceptable and feasible to families (Rodgers et al. </a:t>
            </a:r>
            <a:r>
              <a:rPr lang="en-US" b="0" i="0" dirty="0">
                <a:solidFill>
                  <a:srgbClr val="025E8D"/>
                </a:solidFill>
                <a:effectLst/>
                <a:highlight>
                  <a:srgbClr val="FFFFFF"/>
                </a:highlight>
                <a:latin typeface="Merriweather" pitchFamily="2" charset="77"/>
                <a:hlinkClick r:id="rId9" tooltip="Rodgers, J., Hodgson, A., Shields, K., Wright, C., Honey, E., &amp; Freeston, M. (2016a). Towards a treatment for intolerance of uncertainty in young people with autism spectrum disorder: Development of the coping with uncertainty in everyday situations (CUES©) Programme. Journal of Autism and Developmental Disorders. &#10;                    https://doi.org/10.1007/s10803-016-2924-0&#10;                    &#10;                  ."/>
              </a:rPr>
              <a:t>2016a</a:t>
            </a:r>
            <a:r>
              <a:rPr lang="en-US" b="0" i="0" dirty="0">
                <a:solidFill>
                  <a:srgbClr val="222222"/>
                </a:solidFill>
                <a:effectLst/>
                <a:highlight>
                  <a:srgbClr val="FFFFFF"/>
                </a:highlight>
                <a:latin typeface="Merriweather" pitchFamily="2" charset="77"/>
              </a:rPr>
              <a:t>). However, there is a critical need to develop effective interventions specifically for autistic adults.</a:t>
            </a:r>
          </a:p>
          <a:p>
            <a:pPr>
              <a:defRPr/>
            </a:pPr>
            <a:endParaRPr lang="en-US" b="0" i="0" dirty="0">
              <a:solidFill>
                <a:srgbClr val="222222"/>
              </a:solidFill>
              <a:effectLst/>
              <a:highlight>
                <a:srgbClr val="FFFFFF"/>
              </a:highlight>
              <a:latin typeface="Merriweather" pitchFamily="2" charset="77"/>
            </a:endParaRPr>
          </a:p>
          <a:p>
            <a:pPr>
              <a:defRPr/>
            </a:pPr>
            <a:r>
              <a:rPr lang="en-US" b="0" i="0" dirty="0">
                <a:solidFill>
                  <a:srgbClr val="222222"/>
                </a:solidFill>
                <a:effectLst/>
                <a:highlight>
                  <a:srgbClr val="FFFFFF"/>
                </a:highlight>
                <a:latin typeface="Merriweather" pitchFamily="2" charset="77"/>
              </a:rPr>
              <a:t>CUES© is an eight-week </a:t>
            </a:r>
            <a:r>
              <a:rPr lang="en-US" b="0" i="0" dirty="0" err="1">
                <a:solidFill>
                  <a:srgbClr val="222222"/>
                </a:solidFill>
                <a:effectLst/>
                <a:highlight>
                  <a:srgbClr val="FFFFFF"/>
                </a:highlight>
                <a:latin typeface="Merriweather" pitchFamily="2" charset="77"/>
              </a:rPr>
              <a:t>manualised</a:t>
            </a:r>
            <a:r>
              <a:rPr lang="en-US" b="0" i="0" dirty="0">
                <a:solidFill>
                  <a:srgbClr val="222222"/>
                </a:solidFill>
                <a:effectLst/>
                <a:highlight>
                  <a:srgbClr val="FFFFFF"/>
                </a:highlight>
                <a:latin typeface="Merriweather" pitchFamily="2" charset="77"/>
              </a:rPr>
              <a:t> </a:t>
            </a:r>
            <a:r>
              <a:rPr lang="en-US" b="0" i="0" dirty="0" err="1">
                <a:solidFill>
                  <a:srgbClr val="222222"/>
                </a:solidFill>
                <a:effectLst/>
                <a:highlight>
                  <a:srgbClr val="FFFFFF"/>
                </a:highlight>
                <a:latin typeface="Merriweather" pitchFamily="2" charset="77"/>
              </a:rPr>
              <a:t>programme</a:t>
            </a:r>
            <a:r>
              <a:rPr lang="en-US" b="0" i="0" dirty="0">
                <a:solidFill>
                  <a:srgbClr val="222222"/>
                </a:solidFill>
                <a:effectLst/>
                <a:highlight>
                  <a:srgbClr val="FFFFFF"/>
                </a:highlight>
                <a:latin typeface="Merriweather" pitchFamily="2" charset="77"/>
              </a:rPr>
              <a:t> (Rodgers et al., </a:t>
            </a:r>
            <a:r>
              <a:rPr lang="en-US" b="0" i="0" dirty="0">
                <a:solidFill>
                  <a:srgbClr val="025E8D"/>
                </a:solidFill>
                <a:effectLst/>
                <a:highlight>
                  <a:srgbClr val="FFFFFF"/>
                </a:highlight>
                <a:latin typeface="Merriweather" pitchFamily="2" charset="77"/>
                <a:hlinkClick r:id="rId10" tooltip="Rodgers, J., Hodgson, A., Shields, K., Wright, C., Honey, E., &amp; Freeston, M. (2017). Towards a Treatment for Intolerance of Uncertainty in Young People with Autism Spectrum Disorder: Development of the Coping with Uncertainty in Everyday Situations (CUES©) Programme. Journal of Autism and Developmental Disorders, 47(12), 3959–3966. doi:&#10;                  https://doi.org/10.1007/s10803-016-2924-0&#10;                  &#10;                "/>
              </a:rPr>
              <a:t>2017</a:t>
            </a:r>
            <a:r>
              <a:rPr lang="en-US" b="0" i="0" dirty="0">
                <a:solidFill>
                  <a:srgbClr val="222222"/>
                </a:solidFill>
                <a:effectLst/>
                <a:highlight>
                  <a:srgbClr val="FFFFFF"/>
                </a:highlight>
                <a:latin typeface="Merriweather" pitchFamily="2" charset="77"/>
              </a:rPr>
              <a:t>, </a:t>
            </a:r>
            <a:r>
              <a:rPr lang="en-US" b="0" i="0" dirty="0">
                <a:solidFill>
                  <a:srgbClr val="025E8D"/>
                </a:solidFill>
                <a:effectLst/>
                <a:highlight>
                  <a:srgbClr val="FFFFFF"/>
                </a:highlight>
                <a:latin typeface="Merriweather" pitchFamily="2" charset="77"/>
                <a:hlinkClick r:id="rId11" tooltip="Rodgers, J., Goodwin, J., Parr, J. R., Grahame, V., Wright, C., Padget, J., &amp; Freeston, M. (2019). Coping with Uncertainty in Everyday Situations (CUES©) to address intolerance of uncertainty in autistic children: study protocol for an intervention feasibility trial. Trials, 20(1), 385. doi:&#10;                  https://doi.org/10.1186/s13063-019-3479-0&#10;                  &#10;                "/>
              </a:rPr>
              <a:t>2019</a:t>
            </a:r>
            <a:r>
              <a:rPr lang="en-US" b="0" i="0" dirty="0">
                <a:solidFill>
                  <a:srgbClr val="222222"/>
                </a:solidFill>
                <a:effectLst/>
                <a:highlight>
                  <a:srgbClr val="FFFFFF"/>
                </a:highlight>
                <a:latin typeface="Merriweather" pitchFamily="2" charset="77"/>
              </a:rPr>
              <a:t>) for parents of autistic children (6-16 years old)</a:t>
            </a:r>
          </a:p>
          <a:p>
            <a:pPr>
              <a:defRPr/>
            </a:pPr>
            <a:r>
              <a:rPr lang="en-US" b="0" i="0" dirty="0">
                <a:solidFill>
                  <a:srgbClr val="222222"/>
                </a:solidFill>
                <a:effectLst/>
                <a:highlight>
                  <a:srgbClr val="FFFFFF"/>
                </a:highlight>
                <a:latin typeface="Merriweather" pitchFamily="2" charset="77"/>
              </a:rPr>
              <a:t>CUES-A is for adults ages 18 years old and over</a:t>
            </a:r>
          </a:p>
          <a:p>
            <a:pPr>
              <a:defRPr/>
            </a:pPr>
            <a:endParaRPr lang="en-US" dirty="0"/>
          </a:p>
        </p:txBody>
      </p:sp>
      <p:sp>
        <p:nvSpPr>
          <p:cNvPr id="76803" name="Slide Number Placeholder 3">
            <a:extLst>
              <a:ext uri="{FF2B5EF4-FFF2-40B4-BE49-F238E27FC236}">
                <a16:creationId xmlns:a16="http://schemas.microsoft.com/office/drawing/2014/main" id="{E5D0B25A-C9D5-1BA6-D1EC-7F117F67B5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14CF1C5B-CF9E-A44E-94D3-9DE877BA60F9}" type="slidenum">
              <a:rPr lang="en-US" altLang="en-US" sz="1300" b="0" smtClean="0">
                <a:latin typeface="Times New Roman" panose="02020603050405020304" pitchFamily="18" charset="0"/>
              </a:rPr>
              <a:pPr/>
              <a:t>38</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22473759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8">
            <a:extLst>
              <a:ext uri="{FF2B5EF4-FFF2-40B4-BE49-F238E27FC236}">
                <a16:creationId xmlns:a16="http://schemas.microsoft.com/office/drawing/2014/main" id="{EA45BA93-22C2-5ED7-A8BD-EEAA14C58F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82FBA4B-29FB-564D-8C4D-BCBCF0548846}" type="slidenum">
              <a:rPr lang="en-US" altLang="en-US" sz="1300" smtClean="0"/>
              <a:pPr>
                <a:spcBef>
                  <a:spcPct val="0"/>
                </a:spcBef>
              </a:pPr>
              <a:t>39</a:t>
            </a:fld>
            <a:endParaRPr lang="en-US" altLang="en-US" sz="1300"/>
          </a:p>
        </p:txBody>
      </p:sp>
      <p:sp>
        <p:nvSpPr>
          <p:cNvPr id="33795" name="Rectangle 1">
            <a:extLst>
              <a:ext uri="{FF2B5EF4-FFF2-40B4-BE49-F238E27FC236}">
                <a16:creationId xmlns:a16="http://schemas.microsoft.com/office/drawing/2014/main" id="{25F68662-7EBD-A243-E753-A6F20C5B7B4F}"/>
              </a:ext>
            </a:extLst>
          </p:cNvPr>
          <p:cNvSpPr>
            <a:spLocks noGrp="1" noRot="1" noChangeAspect="1" noChangeArrowheads="1" noTextEdit="1"/>
          </p:cNvSpPr>
          <p:nvPr>
            <p:ph type="sldImg"/>
          </p:nvPr>
        </p:nvSpPr>
        <p:spPr>
          <a:solidFill>
            <a:srgbClr val="FFFFFF"/>
          </a:solidFill>
          <a:ln/>
        </p:spPr>
      </p:sp>
      <p:sp>
        <p:nvSpPr>
          <p:cNvPr id="52228" name="Text Box 2">
            <a:extLst>
              <a:ext uri="{FF2B5EF4-FFF2-40B4-BE49-F238E27FC236}">
                <a16:creationId xmlns:a16="http://schemas.microsoft.com/office/drawing/2014/main" id="{FB02DAAE-6E18-61CA-CE90-AE15C2482EE0}"/>
              </a:ext>
            </a:extLst>
          </p:cNvPr>
          <p:cNvSpPr>
            <a:spLocks noGrp="1" noChangeArrowheads="1"/>
          </p:cNvSpPr>
          <p:nvPr>
            <p:ph type="body" idx="1"/>
          </p:nvPr>
        </p:nvSpPr>
        <p:spPr>
          <a:ln/>
        </p:spPr>
        <p:txBody>
          <a:bodyPr/>
          <a:lstStyle/>
          <a:p>
            <a:pPr marL="573088" lvl="1" indent="-331788" eaLnBrk="1" hangingPunct="1">
              <a:spcBef>
                <a:spcPct val="0"/>
              </a:spcBef>
              <a:buClr>
                <a:srgbClr val="008080"/>
              </a:buClr>
              <a:buSzPct val="115000"/>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400" dirty="0">
                <a:solidFill>
                  <a:srgbClr val="009051"/>
                </a:solidFill>
                <a:latin typeface="Arial" panose="020B0604020202020204" pitchFamily="34" charset="0"/>
                <a:cs typeface="Arial" panose="020B0604020202020204" pitchFamily="34" charset="0"/>
              </a:rPr>
              <a:t>Cognitive components de-emphasized or modified to meet developmental level</a:t>
            </a:r>
          </a:p>
          <a:p>
            <a:pPr marL="573088" lvl="1" indent="-331788" eaLnBrk="1" hangingPunct="1">
              <a:spcBef>
                <a:spcPct val="0"/>
              </a:spcBef>
              <a:buClr>
                <a:srgbClr val="008080"/>
              </a:buClr>
              <a:buSzPct val="115000"/>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400" dirty="0">
              <a:latin typeface="Arial" panose="020B0604020202020204" pitchFamily="34" charset="0"/>
              <a:cs typeface="Arial" panose="020B0604020202020204" pitchFamily="34" charset="0"/>
            </a:endParaRPr>
          </a:p>
          <a:p>
            <a:pPr marL="573088" lvl="1" indent="-331788" eaLnBrk="1" hangingPunct="1">
              <a:spcBef>
                <a:spcPct val="0"/>
              </a:spcBef>
              <a:buClr>
                <a:srgbClr val="008080"/>
              </a:buClr>
              <a:buSzPct val="115000"/>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400" b="1" dirty="0">
                <a:solidFill>
                  <a:srgbClr val="7030A0"/>
                </a:solidFill>
                <a:latin typeface="Arial" panose="020B0604020202020204" pitchFamily="34" charset="0"/>
                <a:cs typeface="Arial" panose="020B0604020202020204" pitchFamily="34" charset="0"/>
              </a:rPr>
              <a:t>Psychoeducation &amp; cognitive restructuring conveyed using </a:t>
            </a:r>
            <a:r>
              <a:rPr lang="en-US" altLang="en-US" sz="2400" b="1" dirty="0">
                <a:solidFill>
                  <a:srgbClr val="FF0000"/>
                </a:solidFill>
                <a:latin typeface="Arial" panose="020B0604020202020204" pitchFamily="34" charset="0"/>
                <a:cs typeface="Arial" panose="020B0604020202020204" pitchFamily="34" charset="0"/>
              </a:rPr>
              <a:t>VISUAL  aids</a:t>
            </a:r>
            <a:r>
              <a:rPr lang="en-US" altLang="en-US" sz="2400" b="1" dirty="0">
                <a:solidFill>
                  <a:srgbClr val="7030A0"/>
                </a:solidFill>
                <a:latin typeface="Arial" panose="020B0604020202020204" pitchFamily="34" charset="0"/>
                <a:cs typeface="Arial" panose="020B0604020202020204" pitchFamily="34" charset="0"/>
              </a:rPr>
              <a:t> </a:t>
            </a:r>
            <a:r>
              <a:rPr lang="en-US" altLang="en-US" sz="2400" dirty="0">
                <a:solidFill>
                  <a:srgbClr val="7030A0"/>
                </a:solidFill>
                <a:latin typeface="Arial" panose="020B0604020202020204" pitchFamily="34" charset="0"/>
                <a:cs typeface="Arial" panose="020B0604020202020204" pitchFamily="34" charset="0"/>
              </a:rPr>
              <a:t>(e.g., Social Stories, illustrations, lists with pictures, reward charts), </a:t>
            </a:r>
            <a:r>
              <a:rPr lang="en-US" altLang="en-US" sz="2400" b="1" dirty="0">
                <a:solidFill>
                  <a:srgbClr val="FF0000"/>
                </a:solidFill>
                <a:latin typeface="Arial" panose="020B0604020202020204" pitchFamily="34" charset="0"/>
                <a:cs typeface="Arial" panose="020B0604020202020204" pitchFamily="34" charset="0"/>
              </a:rPr>
              <a:t>modeling, video modeling, &amp; role-playing</a:t>
            </a:r>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2800" dirty="0"/>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800" dirty="0"/>
              <a:t>Increased structure and predictability in delivering treatment components</a:t>
            </a:r>
          </a:p>
          <a:p>
            <a:pPr marL="739775" lvl="1" indent="-339725">
              <a:spcBef>
                <a:spcPct val="0"/>
              </a:spcBef>
              <a:buClr>
                <a:srgbClr val="FFFF00"/>
              </a:buClr>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400" b="1" dirty="0"/>
              <a:t>For kids who have an intellectual disability, instead of identifying and challenging anxious thoughts, we focus on REPLACING anxious thoughts with general coping thoughts such as “I can handle it!” or “I can do it!”</a:t>
            </a:r>
          </a:p>
          <a:p>
            <a:pPr marL="739775" lvl="1" indent="-339725">
              <a:spcBef>
                <a:spcPct val="0"/>
              </a:spcBef>
              <a:buClr>
                <a:srgbClr val="FFFF00"/>
              </a:buClr>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400" b="1" dirty="0"/>
              <a:t>Use of concrete and visual teaching strategies such as visual supports or multiple choice visual options</a:t>
            </a:r>
          </a:p>
          <a:p>
            <a:pPr marL="1196975" lvl="2" indent="-339725">
              <a:spcBef>
                <a:spcPct val="0"/>
              </a:spcBef>
              <a:buClr>
                <a:srgbClr val="FFFF00"/>
              </a:buClr>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400" b="1" dirty="0"/>
              <a:t>For example, you could try to have kids draw or create a Worry Bug and a Helper Bug (or build out of </a:t>
            </a:r>
            <a:r>
              <a:rPr lang="en-US" altLang="en-US" sz="2400" b="1" dirty="0" err="1"/>
              <a:t>legos</a:t>
            </a:r>
            <a:r>
              <a:rPr lang="en-US" altLang="en-US" sz="2400" b="1" dirty="0"/>
              <a:t> or playdoh, etc.). The Helper bug will help defeat the Worry Bug! Help child </a:t>
            </a:r>
            <a:r>
              <a:rPr lang="en-US" altLang="en-US" sz="2400" b="1" u="sng" dirty="0"/>
              <a:t>squash </a:t>
            </a:r>
            <a:r>
              <a:rPr lang="en-US" altLang="en-US" sz="2400" b="1" dirty="0"/>
              <a:t>the Worry Bug. </a:t>
            </a:r>
            <a:r>
              <a:rPr lang="en-US" altLang="en-US" sz="2400" dirty="0"/>
              <a:t>Child can draw picture of squashing the worry bug or if you make worry bug out of play doh, you can squash it for real.</a:t>
            </a:r>
            <a:endParaRPr lang="en-US" altLang="en-US" sz="2400" b="1" dirty="0"/>
          </a:p>
          <a:p>
            <a:pPr marL="739775" lvl="1" indent="-339725">
              <a:spcBef>
                <a:spcPct val="0"/>
              </a:spcBef>
              <a:buClr>
                <a:srgbClr val="FFFF00"/>
              </a:buCl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800" b="1" dirty="0"/>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800" dirty="0"/>
              <a:t>Increased focus on generalization</a:t>
            </a:r>
          </a:p>
          <a:p>
            <a:pPr marL="739775" lvl="1" indent="-339725">
              <a:spcBef>
                <a:spcPct val="0"/>
              </a:spcBef>
              <a:buClr>
                <a:srgbClr val="FFFF00"/>
              </a:buClr>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400" b="1" dirty="0"/>
              <a:t>Increased parental involvement</a:t>
            </a:r>
          </a:p>
          <a:p>
            <a:pPr marL="739775" lvl="1" indent="-339725">
              <a:spcBef>
                <a:spcPct val="0"/>
              </a:spcBef>
              <a:buClr>
                <a:srgbClr val="FFFF00"/>
              </a:buCl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800" b="1" dirty="0"/>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000" dirty="0">
              <a:latin typeface="AdvBOOKO-R"/>
            </a:endParaRP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dirty="0"/>
              <a:t>When individuals have a cognitive deficit or are impaired in their ability to understand and/or express language, the cognitive components of CBT (i.e., cognitive restructuring, psychoeducation) are often downplayed, de-emphasized, simplified, modified, adapted to the individual’s level, or most typically excluded altogether so that the intervention is “behavioral” (e.g., exposure, reinforcement, modeling) rather than “</a:t>
            </a:r>
            <a:r>
              <a:rPr lang="en-US" altLang="en-US" i="1" dirty="0"/>
              <a:t>cognitive</a:t>
            </a:r>
            <a:r>
              <a:rPr lang="en-US" altLang="en-US" dirty="0"/>
              <a:t>-behavioral.” </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000" dirty="0">
              <a:latin typeface="AdvBOOKO-R"/>
            </a:endParaRP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0" u="sng" dirty="0">
                <a:latin typeface="AdvBOOKO-R"/>
              </a:rPr>
              <a:t>Modifications in teaching basic concepts (from </a:t>
            </a:r>
            <a:r>
              <a:rPr lang="en-US" altLang="en-US" sz="1000" u="sng" dirty="0" err="1">
                <a:latin typeface="AdvBOOKO-R"/>
              </a:rPr>
              <a:t>Reaven</a:t>
            </a:r>
            <a:r>
              <a:rPr lang="en-US" altLang="en-US" sz="1000" u="sng" dirty="0">
                <a:latin typeface="AdvBOOKO-R"/>
              </a:rPr>
              <a:t>):</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0" dirty="0">
                <a:latin typeface="AdvBOOKO-R"/>
              </a:rPr>
              <a:t>*</a:t>
            </a:r>
            <a:r>
              <a:rPr lang="en-US" altLang="en-US" sz="1000" dirty="0" err="1">
                <a:latin typeface="AdvBOOKO-R"/>
              </a:rPr>
              <a:t>Prequisite</a:t>
            </a:r>
            <a:r>
              <a:rPr lang="en-US" altLang="en-US" sz="1000" dirty="0">
                <a:latin typeface="AdvBOOKO-R"/>
              </a:rPr>
              <a:t> skills (feelings vocabulary)</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0" dirty="0">
                <a:latin typeface="AdvBOOKO-R"/>
              </a:rPr>
              <a:t>*Written worksheets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0" dirty="0">
                <a:latin typeface="AdvBOOKO-R"/>
              </a:rPr>
              <a:t>*Multiple choice lists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0" dirty="0">
                <a:latin typeface="AdvBOOKO-R"/>
              </a:rPr>
              <a:t>*Drawing and other creative outlets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0" dirty="0">
                <a:latin typeface="AdvBOOKO-R"/>
              </a:rPr>
              <a:t>*Repetition &amp; practice</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0" dirty="0">
                <a:latin typeface="AdvBOOKO-R"/>
              </a:rPr>
              <a:t>*Video modeling &amp; video self-modeling</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0" dirty="0">
                <a:latin typeface="AdvBOOKO-R"/>
              </a:rPr>
              <a:t>*Strength-based</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0" dirty="0">
                <a:latin typeface="AdvBOOKO-R"/>
              </a:rPr>
              <a:t>*Incorporation of special interest</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0" dirty="0">
                <a:latin typeface="AdvBOOKO-R"/>
              </a:rPr>
              <a:t>*for ID: Focus on REPLACEMENT with helpful thoughts, not identification &amp; challenge of negative cognitions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0" dirty="0">
                <a:latin typeface="AdvBOOKO-R"/>
              </a:rPr>
              <a:t>*cognitive inserts like “</a:t>
            </a:r>
            <a:r>
              <a:rPr lang="en-US" altLang="en-US" sz="1000" b="1" dirty="0">
                <a:latin typeface="AdvBOOKO-R"/>
              </a:rPr>
              <a:t>I can handle it</a:t>
            </a:r>
            <a:r>
              <a:rPr lang="en-US" altLang="en-US" sz="1000" dirty="0">
                <a:latin typeface="AdvBOOKO-R"/>
              </a:rPr>
              <a:t>” used across the board.</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000" dirty="0">
              <a:latin typeface="AdvBOOKO-R"/>
            </a:endParaRP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0" dirty="0">
                <a:latin typeface="AdvBOOKO-R"/>
              </a:rPr>
              <a:t>Keefer et al (2018):</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dirty="0"/>
              <a:t>Although current MCBT models seek to address anxious cognitions by teaching patients to utilize “helpful thoughts,” these models primarily encourage youth to utilize broad “cognitive inserts” (e.g., “I can handle this”) that may not have direct relevance to an individual’s specific negative automatic thoughts. It is not known to what degree this strategy is effective in this population. It is possible that youth with ASD require more specific and intensive strategies to maximize treatment response. Some individuals with ASD may benefit from traditional cognitive restructuring strategies. Other strategies such as behavioral experiments, a treatment strategy in which individuals collect data during targeted activities to assess the validity of their thoughts and beliefs, or visual restructuring, a technique that involves visualizing a positive response to past distressing situations (</a:t>
            </a:r>
            <a:r>
              <a:rPr lang="en-US" altLang="en-US" dirty="0">
                <a:hlinkClick r:id="rId3"/>
              </a:rPr>
              <a:t>Ozsivadjian, Hollocks, Southcott, Absoud, &amp; Holmes, 2016</a:t>
            </a:r>
            <a:r>
              <a:rPr lang="en-US" altLang="en-US" dirty="0"/>
              <a:t>), may also help reduce negative cognitions for some individuals. </a:t>
            </a:r>
            <a:r>
              <a:rPr lang="en-US" altLang="en-US" dirty="0">
                <a:hlinkClick r:id="rId4" tooltip="Learn more about Mindfulness from ScienceDirect's AI-generated Topic Pages"/>
              </a:rPr>
              <a:t>Mindfulness</a:t>
            </a:r>
            <a:r>
              <a:rPr lang="en-US" altLang="en-US" dirty="0"/>
              <a:t> or movement-focused strategies that focus on awareness, acceptance, and shifting may also redirect focus from negative emotional and cognitive experiences to neutral, present-focused bodily sensations such as the breath or the contact between the soles of the feet and the floor (</a:t>
            </a:r>
            <a:r>
              <a:rPr lang="en-US" altLang="en-US" dirty="0">
                <a:hlinkClick r:id="rId5"/>
              </a:rPr>
              <a:t>de Bruin et al., 2015</a:t>
            </a:r>
            <a:r>
              <a:rPr lang="en-US" altLang="en-US" dirty="0"/>
              <a:t>, </a:t>
            </a:r>
            <a:r>
              <a:rPr lang="en-US" altLang="en-US" dirty="0">
                <a:hlinkClick r:id="rId6"/>
              </a:rPr>
              <a:t>Singh et al., 2011</a:t>
            </a:r>
            <a:r>
              <a:rPr lang="en-US" altLang="en-US" dirty="0"/>
              <a:t>). Finally, given the association between IU and negative cognitions, it may be possible to reduce maladaptive automatic thoughts through interventions targeted at increasing tolerance of uncertainty. Novel treatments are being developed to address IU, including the Coping With Uncertainty in Everyday Situations (CUES) treatment program (</a:t>
            </a:r>
            <a:r>
              <a:rPr lang="en-US" altLang="en-US" dirty="0">
                <a:hlinkClick r:id="rId7"/>
              </a:rPr>
              <a:t>Rodgers et al., 2016</a:t>
            </a:r>
            <a:r>
              <a:rPr lang="en-US" altLang="en-US" dirty="0"/>
              <a:t>), which teaches parents the necessary coping skills to help their child manage distress associated with uncertain situations.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0" dirty="0">
                <a:hlinkClick r:id="rId8"/>
              </a:rPr>
              <a:t>https://www.sciencedirect.com/science/article/pii/S0005789417301314?casa_token=9SleT3j8fn4AAAAA:nFC6e92BlJEKcO2WASedXSjRzgl5LQLo_LAcBG2NLUaygwcxrpBf4VIzblANMeUtjGnbtvtQ</a:t>
            </a:r>
            <a:endParaRPr lang="en-US" altLang="en-US" sz="1000" dirty="0">
              <a:latin typeface="AdvBOOKO-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1200" b="0" dirty="0">
                <a:effectLst/>
                <a:latin typeface="Calibri" panose="020F0502020204030204" pitchFamily="34" charset="0"/>
                <a:cs typeface="Calibri" panose="020F0502020204030204" pitchFamily="34" charset="0"/>
              </a:rPr>
              <a:t>Facing Your Fears (FYF) modified for autistic adolescents with intellectual disability</a:t>
            </a: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1200" b="0" dirty="0">
                <a:effectLst/>
                <a:latin typeface="Calibri" panose="020F0502020204030204" pitchFamily="34" charset="0"/>
                <a:cs typeface="Calibri" panose="020F0502020204030204" pitchFamily="34" charset="0"/>
              </a:rPr>
              <a:t>Cognitive strategies were labeled </a:t>
            </a:r>
            <a:r>
              <a:rPr lang="en-US" sz="1200" dirty="0">
                <a:effectLst/>
                <a:latin typeface="Calibri" panose="020F0502020204030204" pitchFamily="34" charset="0"/>
                <a:cs typeface="Calibri" panose="020F0502020204030204" pitchFamily="34" charset="0"/>
              </a:rPr>
              <a:t>Calm Mind </a:t>
            </a: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1200" b="0" dirty="0">
                <a:latin typeface="Calibri" panose="020F0502020204030204" pitchFamily="34" charset="0"/>
                <a:cs typeface="Calibri" panose="020F0502020204030204" pitchFamily="34" charset="0"/>
              </a:rPr>
              <a:t>V</a:t>
            </a:r>
            <a:r>
              <a:rPr lang="en-US" sz="1200" b="0" dirty="0">
                <a:effectLst/>
                <a:latin typeface="Calibri" panose="020F0502020204030204" pitchFamily="34" charset="0"/>
                <a:cs typeface="Calibri" panose="020F0502020204030204" pitchFamily="34" charset="0"/>
              </a:rPr>
              <a:t>isual menu of self-instructional mantras highlighting self-competence with coping </a:t>
            </a:r>
            <a:r>
              <a:rPr lang="en-US" sz="1200" b="1" dirty="0">
                <a:effectLst/>
                <a:latin typeface="Calibri" panose="020F0502020204030204" pitchFamily="34" charset="0"/>
                <a:cs typeface="Calibri" panose="020F0502020204030204" pitchFamily="34" charset="0"/>
              </a:rPr>
              <a:t>(e.g. I can do it, I’m brave, I can handle 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1" dirty="0">
              <a:effectLst/>
              <a:latin typeface="Helvetica" pitchFamily="2" charset="0"/>
            </a:endParaRPr>
          </a:p>
          <a:p>
            <a:r>
              <a:rPr lang="en-US" sz="1200" i="1" dirty="0">
                <a:effectLst/>
                <a:latin typeface="Helvetica" pitchFamily="2" charset="0"/>
              </a:rPr>
              <a:t>For emerging verbal skills (single words, phrase speech): </a:t>
            </a:r>
          </a:p>
          <a:p>
            <a:r>
              <a:rPr lang="en-US" sz="1200" i="1" dirty="0">
                <a:effectLst/>
                <a:latin typeface="Helvetica" pitchFamily="2" charset="0"/>
              </a:rPr>
              <a:t>Visual structure containing helpful thoughts.</a:t>
            </a:r>
          </a:p>
          <a:p>
            <a:r>
              <a:rPr lang="en-US" sz="1200" i="1" dirty="0">
                <a:effectLst/>
                <a:latin typeface="Helvetica" pitchFamily="2" charset="0"/>
              </a:rPr>
              <a:t>Vide modeling of use of visual structure</a:t>
            </a:r>
          </a:p>
          <a:p>
            <a:endParaRPr lang="en-US" sz="1200" i="1" dirty="0">
              <a:effectLst/>
              <a:latin typeface="Helvetica" pitchFamily="2" charset="0"/>
            </a:endParaRPr>
          </a:p>
          <a:p>
            <a:r>
              <a:rPr lang="en-US" sz="1200" i="1" dirty="0">
                <a:effectLst/>
                <a:latin typeface="Helvetica" pitchFamily="2" charset="0"/>
              </a:rPr>
              <a:t>For verbally fluent adolescents (e.g., sentences): </a:t>
            </a:r>
          </a:p>
          <a:p>
            <a:r>
              <a:rPr lang="en-US" sz="1200" i="1" dirty="0">
                <a:effectLst/>
                <a:latin typeface="Helvetica" pitchFamily="2" charset="0"/>
              </a:rPr>
              <a:t>activity identifying anxiety as false alarm; </a:t>
            </a:r>
          </a:p>
          <a:p>
            <a:r>
              <a:rPr lang="en-US" sz="1200" i="1" dirty="0">
                <a:effectLst/>
                <a:latin typeface="Helvetica" pitchFamily="2" charset="0"/>
              </a:rPr>
              <a:t>visual structure containing helpful thoughts </a:t>
            </a:r>
          </a:p>
          <a:p>
            <a:r>
              <a:rPr lang="en-US" sz="1200" i="1" dirty="0">
                <a:effectLst/>
                <a:latin typeface="Helvetica" pitchFamily="2" charset="0"/>
              </a:rPr>
              <a:t>e.g., fight fear with facts)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i="1" dirty="0">
              <a:effectLst/>
              <a:latin typeface="Helvetica" pitchFamily="2"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dirty="0">
                <a:effectLst/>
                <a:latin typeface="Helvetica" pitchFamily="2" charset="0"/>
              </a:rPr>
              <a:t>All CBT components were introduced with accompanying</a:t>
            </a:r>
            <a:r>
              <a:rPr lang="en-US" sz="1200" i="0" dirty="0">
                <a:effectLst/>
                <a:latin typeface="Helvetica" pitchFamily="2" charset="0"/>
              </a:rPr>
              <a:t> </a:t>
            </a:r>
            <a:r>
              <a:rPr lang="en-US" sz="1200" i="1" dirty="0">
                <a:effectLst/>
                <a:latin typeface="Helvetica" pitchFamily="2" charset="0"/>
              </a:rPr>
              <a:t>visual structures. Somatic management was labelled Calm Body</a:t>
            </a:r>
            <a:r>
              <a:rPr lang="en-US" sz="1200" i="0" dirty="0">
                <a:effectLst/>
                <a:latin typeface="Helvetica" pitchFamily="2" charset="0"/>
              </a:rPr>
              <a:t> </a:t>
            </a:r>
            <a:r>
              <a:rPr lang="en-US" sz="1200" i="1" dirty="0">
                <a:effectLst/>
                <a:latin typeface="Helvetica" pitchFamily="2" charset="0"/>
              </a:rPr>
              <a:t>and included a visual menu of strategies such as deep breathing</a:t>
            </a:r>
            <a:r>
              <a:rPr lang="en-US" sz="1200" i="0" dirty="0">
                <a:effectLst/>
                <a:latin typeface="Helvetica" pitchFamily="2" charset="0"/>
              </a:rPr>
              <a:t> </a:t>
            </a:r>
            <a:r>
              <a:rPr lang="en-US" sz="1200" i="1" dirty="0">
                <a:effectLst/>
                <a:latin typeface="Helvetica" pitchFamily="2" charset="0"/>
              </a:rPr>
              <a:t>and sensory regulation techniques (e.g. bouncing on a ball, taking</a:t>
            </a:r>
            <a:r>
              <a:rPr lang="en-US" sz="1200" i="0" dirty="0">
                <a:effectLst/>
                <a:latin typeface="Helvetica" pitchFamily="2" charset="0"/>
              </a:rPr>
              <a:t> </a:t>
            </a:r>
            <a:r>
              <a:rPr lang="en-US" sz="1200" i="1" dirty="0">
                <a:effectLst/>
                <a:latin typeface="Helvetica" pitchFamily="2" charset="0"/>
              </a:rPr>
              <a:t>a walk) that were modelled and </a:t>
            </a:r>
            <a:r>
              <a:rPr lang="en-US" sz="1200" i="1" dirty="0" err="1">
                <a:effectLst/>
                <a:latin typeface="Helvetica" pitchFamily="2" charset="0"/>
              </a:rPr>
              <a:t>practised</a:t>
            </a:r>
            <a:r>
              <a:rPr lang="en-US" sz="1200" i="1" dirty="0">
                <a:effectLst/>
                <a:latin typeface="Helvetica" pitchFamily="2" charset="0"/>
              </a:rPr>
              <a:t>. Cognitive strategies</a:t>
            </a:r>
            <a:r>
              <a:rPr lang="en-US" sz="1200" i="0" dirty="0">
                <a:effectLst/>
                <a:latin typeface="Helvetica" pitchFamily="2" charset="0"/>
              </a:rPr>
              <a:t> </a:t>
            </a:r>
            <a:r>
              <a:rPr lang="en-US" sz="1200" i="1" dirty="0">
                <a:effectLst/>
                <a:latin typeface="Helvetica" pitchFamily="2" charset="0"/>
              </a:rPr>
              <a:t>were labelled Calm Mind and included a visual menu of self-instructional</a:t>
            </a:r>
            <a:r>
              <a:rPr lang="en-US" sz="1200" i="0" dirty="0">
                <a:effectLst/>
                <a:latin typeface="Helvetica" pitchFamily="2" charset="0"/>
              </a:rPr>
              <a:t> </a:t>
            </a:r>
            <a:r>
              <a:rPr lang="en-US" sz="1200" i="1" dirty="0">
                <a:effectLst/>
                <a:latin typeface="Helvetica" pitchFamily="2" charset="0"/>
              </a:rPr>
              <a:t>mantras highlighting self-competence with coping (e.g.</a:t>
            </a:r>
            <a:r>
              <a:rPr lang="en-US" sz="1200" i="0" dirty="0">
                <a:effectLst/>
                <a:latin typeface="Helvetica" pitchFamily="2" charset="0"/>
              </a:rPr>
              <a:t> </a:t>
            </a:r>
            <a:r>
              <a:rPr lang="en-US" sz="1200" i="1" dirty="0">
                <a:effectLst/>
                <a:latin typeface="Helvetica" pitchFamily="2" charset="0"/>
              </a:rPr>
              <a:t>I can do it, I’m brave, I can handle it). Calm Body and Calm Mind</a:t>
            </a:r>
            <a:r>
              <a:rPr lang="en-US" sz="1200" i="0" dirty="0">
                <a:effectLst/>
                <a:latin typeface="Helvetica" pitchFamily="2" charset="0"/>
              </a:rPr>
              <a:t> </a:t>
            </a:r>
            <a:r>
              <a:rPr lang="en-US" sz="1200" i="1" dirty="0">
                <a:effectLst/>
                <a:latin typeface="Helvetica" pitchFamily="2" charset="0"/>
              </a:rPr>
              <a:t>strategies were taught in a sequential manner with visual structures,</a:t>
            </a:r>
            <a:r>
              <a:rPr lang="en-US" sz="1200" i="0" dirty="0">
                <a:effectLst/>
                <a:latin typeface="Helvetica" pitchFamily="2" charset="0"/>
              </a:rPr>
              <a:t> </a:t>
            </a:r>
            <a:r>
              <a:rPr lang="en-US" sz="1200" i="1" dirty="0">
                <a:effectLst/>
                <a:latin typeface="Helvetica" pitchFamily="2" charset="0"/>
              </a:rPr>
              <a:t>building up to exposure practice (i.e. Be Brave) which was</a:t>
            </a:r>
            <a:r>
              <a:rPr lang="en-US" sz="1200" i="0" dirty="0">
                <a:effectLst/>
                <a:latin typeface="Helvetica" pitchFamily="2" charset="0"/>
              </a:rPr>
              <a:t> </a:t>
            </a:r>
            <a:r>
              <a:rPr lang="en-US" sz="1200" i="1" dirty="0">
                <a:effectLst/>
                <a:latin typeface="Helvetica" pitchFamily="2" charset="0"/>
              </a:rPr>
              <a:t>supported via in-session practice with a visual structure focused</a:t>
            </a:r>
            <a:r>
              <a:rPr lang="en-US" sz="1200" i="0" dirty="0">
                <a:effectLst/>
                <a:latin typeface="Helvetica" pitchFamily="2" charset="0"/>
              </a:rPr>
              <a:t> </a:t>
            </a:r>
            <a:r>
              <a:rPr lang="en-US" sz="1200" i="1" dirty="0">
                <a:effectLst/>
                <a:latin typeface="Helvetica" pitchFamily="2" charset="0"/>
              </a:rPr>
              <a:t>on core CBT components (e.g. Calm Body, Calm Mind, Be Brave)</a:t>
            </a:r>
            <a:r>
              <a:rPr lang="en-US" sz="1200" i="0" dirty="0">
                <a:effectLst/>
                <a:latin typeface="Helvetica" pitchFamily="2" charset="0"/>
              </a:rPr>
              <a:t> </a:t>
            </a:r>
            <a:r>
              <a:rPr lang="en-US" sz="1200" i="1" dirty="0">
                <a:effectLst/>
                <a:latin typeface="Helvetica" pitchFamily="2" charset="0"/>
              </a:rPr>
              <a:t>and rewards for brave </a:t>
            </a:r>
            <a:r>
              <a:rPr lang="en-US" sz="1200" i="1" dirty="0" err="1">
                <a:effectLst/>
                <a:latin typeface="Helvetica" pitchFamily="2" charset="0"/>
              </a:rPr>
              <a:t>behaviour</a:t>
            </a:r>
            <a:r>
              <a:rPr lang="en-US" sz="1200" i="1" dirty="0">
                <a:effectLst/>
                <a:latin typeface="Helvetica" pitchFamily="2" charset="0"/>
              </a:rPr>
              <a:t>. Exposures were conducted on a</a:t>
            </a:r>
            <a:r>
              <a:rPr lang="en-US" sz="1200" i="0" dirty="0">
                <a:effectLst/>
                <a:latin typeface="Helvetica" pitchFamily="2" charset="0"/>
              </a:rPr>
              <a:t> </a:t>
            </a:r>
            <a:r>
              <a:rPr lang="en-US" sz="1200" i="1" dirty="0">
                <a:effectLst/>
                <a:latin typeface="Helvetica" pitchFamily="2" charset="0"/>
              </a:rPr>
              <a:t>variety of fears based on each teen’s individual anxiety symptoms</a:t>
            </a:r>
            <a:r>
              <a:rPr lang="en-US" sz="1200" i="0" dirty="0">
                <a:effectLst/>
                <a:latin typeface="Helvetica" pitchFamily="2" charset="0"/>
              </a:rPr>
              <a:t> </a:t>
            </a:r>
            <a:r>
              <a:rPr lang="en-US" sz="1200" i="1" dirty="0">
                <a:effectLst/>
                <a:latin typeface="Helvetica" pitchFamily="2" charset="0"/>
              </a:rPr>
              <a:t>and family goals</a:t>
            </a:r>
            <a:endParaRPr lang="en-US" altLang="en-US" sz="1000" dirty="0"/>
          </a:p>
          <a:p>
            <a:endParaRPr lang="en-US" dirty="0"/>
          </a:p>
        </p:txBody>
      </p:sp>
      <p:sp>
        <p:nvSpPr>
          <p:cNvPr id="4" name="Slide Number Placeholder 3"/>
          <p:cNvSpPr>
            <a:spLocks noGrp="1"/>
          </p:cNvSpPr>
          <p:nvPr>
            <p:ph type="sldNum" sz="quarter" idx="5"/>
          </p:nvPr>
        </p:nvSpPr>
        <p:spPr/>
        <p:txBody>
          <a:bodyPr/>
          <a:lstStyle/>
          <a:p>
            <a:fld id="{16D70A5B-8F00-6949-A3DF-3C284B58BD92}" type="slidenum">
              <a:rPr lang="en-US" smtClean="0"/>
              <a:t>40</a:t>
            </a:fld>
            <a:endParaRPr lang="en-US"/>
          </a:p>
        </p:txBody>
      </p:sp>
    </p:spTree>
    <p:extLst>
      <p:ext uri="{BB962C8B-B14F-4D97-AF65-F5344CB8AC3E}">
        <p14:creationId xmlns:p14="http://schemas.microsoft.com/office/powerpoint/2010/main" val="168895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effectLst/>
                <a:latin typeface="Helvetica" pitchFamily="2" charset="0"/>
              </a:rPr>
              <a:t>From Coping Cat Manual:</a:t>
            </a:r>
          </a:p>
          <a:p>
            <a:r>
              <a:rPr lang="en-US" b="1" i="1" dirty="0">
                <a:effectLst/>
                <a:latin typeface="Helvetica" pitchFamily="2" charset="0"/>
              </a:rPr>
              <a:t>Walking with blinders</a:t>
            </a:r>
            <a:endParaRPr lang="en-US" b="1" dirty="0">
              <a:effectLst/>
              <a:latin typeface="Helvetica" pitchFamily="2" charset="0"/>
            </a:endParaRPr>
          </a:p>
          <a:p>
            <a:r>
              <a:rPr lang="en-US" i="1" dirty="0">
                <a:effectLst/>
                <a:latin typeface="Helvetica" pitchFamily="2" charset="0"/>
              </a:rPr>
              <a:t>Only seeing the negative and overlooking the good in a situation</a:t>
            </a:r>
            <a:r>
              <a:rPr lang="en-US" i="0" dirty="0">
                <a:effectLst/>
                <a:latin typeface="Helvetica" pitchFamily="2" charset="0"/>
              </a:rPr>
              <a:t> </a:t>
            </a:r>
            <a:r>
              <a:rPr lang="en-US" i="1" dirty="0">
                <a:effectLst/>
                <a:latin typeface="Helvetica" pitchFamily="2" charset="0"/>
              </a:rPr>
              <a:t>[Race horses wear “blinders” to see straight and not be distracted in a</a:t>
            </a:r>
            <a:r>
              <a:rPr lang="en-US" i="0" dirty="0">
                <a:effectLst/>
                <a:latin typeface="Helvetica" pitchFamily="2" charset="0"/>
              </a:rPr>
              <a:t> </a:t>
            </a:r>
            <a:r>
              <a:rPr lang="en-US" i="1" dirty="0">
                <a:effectLst/>
                <a:latin typeface="Helvetica" pitchFamily="2" charset="0"/>
              </a:rPr>
              <a:t>race]</a:t>
            </a:r>
            <a:endParaRPr lang="en-US" dirty="0">
              <a:effectLst/>
              <a:latin typeface="Helvetica" pitchFamily="2" charset="0"/>
            </a:endParaRPr>
          </a:p>
          <a:p>
            <a:r>
              <a:rPr lang="en-US" b="1" i="1" dirty="0">
                <a:effectLst/>
                <a:latin typeface="Helvetica" pitchFamily="2" charset="0"/>
              </a:rPr>
              <a:t>The </a:t>
            </a:r>
            <a:r>
              <a:rPr lang="en-US" b="1" i="1" dirty="0" err="1">
                <a:effectLst/>
                <a:latin typeface="Helvetica" pitchFamily="2" charset="0"/>
              </a:rPr>
              <a:t>repetitor</a:t>
            </a:r>
            <a:endParaRPr lang="en-US" b="1" dirty="0">
              <a:effectLst/>
              <a:latin typeface="Helvetica" pitchFamily="2" charset="0"/>
            </a:endParaRPr>
          </a:p>
          <a:p>
            <a:r>
              <a:rPr lang="en-US" i="1" dirty="0">
                <a:effectLst/>
                <a:latin typeface="Helvetica" pitchFamily="2" charset="0"/>
              </a:rPr>
              <a:t>If it happened once it is always going to happen that way</a:t>
            </a:r>
            <a:endParaRPr lang="en-US" dirty="0">
              <a:effectLst/>
              <a:latin typeface="Helvetica" pitchFamily="2" charset="0"/>
            </a:endParaRPr>
          </a:p>
          <a:p>
            <a:r>
              <a:rPr lang="en-US" b="1" i="1" dirty="0">
                <a:effectLst/>
                <a:latin typeface="Helvetica" pitchFamily="2" charset="0"/>
              </a:rPr>
              <a:t>The </a:t>
            </a:r>
            <a:r>
              <a:rPr lang="en-US" b="1" i="1" dirty="0" err="1">
                <a:effectLst/>
                <a:latin typeface="Helvetica" pitchFamily="2" charset="0"/>
              </a:rPr>
              <a:t>catastrophiser</a:t>
            </a:r>
            <a:r>
              <a:rPr lang="en-US" b="1" i="1" dirty="0">
                <a:effectLst/>
                <a:latin typeface="Helvetica" pitchFamily="2" charset="0"/>
              </a:rPr>
              <a:t> </a:t>
            </a:r>
            <a:r>
              <a:rPr lang="en-US" i="1" dirty="0">
                <a:effectLst/>
                <a:latin typeface="Helvetica" pitchFamily="2" charset="0"/>
              </a:rPr>
              <a:t>(or the pessimist)</a:t>
            </a:r>
            <a:endParaRPr lang="en-US" dirty="0">
              <a:effectLst/>
              <a:latin typeface="Helvetica" pitchFamily="2" charset="0"/>
            </a:endParaRPr>
          </a:p>
          <a:p>
            <a:r>
              <a:rPr lang="en-US" i="1" dirty="0">
                <a:effectLst/>
                <a:latin typeface="Helvetica" pitchFamily="2" charset="0"/>
              </a:rPr>
              <a:t>Always thinking the ‘worst ever’ is going to happen</a:t>
            </a:r>
            <a:endParaRPr lang="en-US" dirty="0">
              <a:effectLst/>
              <a:latin typeface="Helvetica" pitchFamily="2" charset="0"/>
            </a:endParaRPr>
          </a:p>
          <a:p>
            <a:r>
              <a:rPr lang="en-US" b="1" i="1" dirty="0">
                <a:effectLst/>
                <a:latin typeface="Helvetica" pitchFamily="2" charset="0"/>
              </a:rPr>
              <a:t>The avoider</a:t>
            </a:r>
            <a:endParaRPr lang="en-US" b="1" dirty="0">
              <a:effectLst/>
              <a:latin typeface="Helvetica" pitchFamily="2" charset="0"/>
            </a:endParaRPr>
          </a:p>
          <a:p>
            <a:r>
              <a:rPr lang="en-US" i="1" dirty="0">
                <a:effectLst/>
                <a:latin typeface="Helvetica" pitchFamily="2" charset="0"/>
              </a:rPr>
              <a:t>Staying away from situations you think are scary without trying first</a:t>
            </a:r>
            <a:endParaRPr lang="en-US" dirty="0">
              <a:effectLst/>
              <a:latin typeface="Helvetica" pitchFamily="2" charset="0"/>
            </a:endParaRPr>
          </a:p>
          <a:p>
            <a:r>
              <a:rPr lang="en-US" b="1" i="1" dirty="0">
                <a:effectLst/>
                <a:latin typeface="Helvetica" pitchFamily="2" charset="0"/>
              </a:rPr>
              <a:t>The mind reader </a:t>
            </a:r>
            <a:r>
              <a:rPr lang="en-US" i="1" dirty="0">
                <a:effectLst/>
                <a:latin typeface="Helvetica" pitchFamily="2" charset="0"/>
              </a:rPr>
              <a:t>(or fortune-teller, using the “crystal ball”)</a:t>
            </a:r>
            <a:endParaRPr lang="en-US" dirty="0">
              <a:effectLst/>
              <a:latin typeface="Helvetica" pitchFamily="2" charset="0"/>
            </a:endParaRPr>
          </a:p>
          <a:p>
            <a:r>
              <a:rPr lang="en-US" i="1" dirty="0">
                <a:effectLst/>
                <a:latin typeface="Helvetica" pitchFamily="2" charset="0"/>
              </a:rPr>
              <a:t>Jumping to conclusions about a person/thing/situation without the facts</a:t>
            </a:r>
            <a:endParaRPr lang="en-US" dirty="0">
              <a:effectLst/>
              <a:latin typeface="Helvetica" pitchFamily="2" charset="0"/>
            </a:endParaRPr>
          </a:p>
          <a:p>
            <a:r>
              <a:rPr lang="en-US" b="1" i="1" dirty="0">
                <a:effectLst/>
                <a:latin typeface="Helvetica" pitchFamily="2" charset="0"/>
              </a:rPr>
              <a:t>The </a:t>
            </a:r>
            <a:r>
              <a:rPr lang="en-US" b="1" i="1" dirty="0" err="1">
                <a:effectLst/>
                <a:latin typeface="Helvetica" pitchFamily="2" charset="0"/>
              </a:rPr>
              <a:t>shoulds</a:t>
            </a:r>
            <a:r>
              <a:rPr lang="en-US" b="1" i="1" dirty="0">
                <a:effectLst/>
                <a:latin typeface="Helvetica" pitchFamily="2" charset="0"/>
              </a:rPr>
              <a:t> </a:t>
            </a:r>
            <a:r>
              <a:rPr lang="en-US" i="1" dirty="0">
                <a:effectLst/>
                <a:latin typeface="Helvetica" pitchFamily="2" charset="0"/>
              </a:rPr>
              <a:t>(having ”the </a:t>
            </a:r>
            <a:r>
              <a:rPr lang="en-US" i="1" dirty="0" err="1">
                <a:effectLst/>
                <a:latin typeface="Helvetica" pitchFamily="2" charset="0"/>
              </a:rPr>
              <a:t>shoulds</a:t>
            </a:r>
            <a:r>
              <a:rPr lang="en-US" i="1" dirty="0">
                <a:effectLst/>
                <a:latin typeface="Helvetica" pitchFamily="2" charset="0"/>
              </a:rPr>
              <a:t>” is like having “a cold”)</a:t>
            </a:r>
            <a:endParaRPr lang="en-US" dirty="0">
              <a:effectLst/>
              <a:latin typeface="Helvetica" pitchFamily="2" charset="0"/>
            </a:endParaRPr>
          </a:p>
          <a:p>
            <a:r>
              <a:rPr lang="en-US" i="1" dirty="0">
                <a:effectLst/>
                <a:latin typeface="Helvetica" pitchFamily="2" charset="0"/>
              </a:rPr>
              <a:t>I SHOULD always be perfect. I SHOULDN’T make mistakes.</a:t>
            </a:r>
            <a:endParaRPr lang="en-US" dirty="0">
              <a:effectLst/>
              <a:latin typeface="Helvetica" pitchFamily="2" charset="0"/>
            </a:endParaRPr>
          </a:p>
          <a:p>
            <a:r>
              <a:rPr lang="en-US" b="1" i="1" dirty="0">
                <a:effectLst/>
                <a:latin typeface="Helvetica" pitchFamily="2" charset="0"/>
              </a:rPr>
              <a:t>The perfectionist</a:t>
            </a:r>
            <a:endParaRPr lang="en-US" b="1" dirty="0">
              <a:effectLst/>
              <a:latin typeface="Helvetica" pitchFamily="2" charset="0"/>
            </a:endParaRPr>
          </a:p>
          <a:p>
            <a:r>
              <a:rPr lang="en-US" i="1" dirty="0">
                <a:effectLst/>
                <a:latin typeface="Helvetica" pitchFamily="2" charset="0"/>
              </a:rPr>
              <a:t>Setting expectations that are too high: Perfection is not a human option.</a:t>
            </a:r>
            <a:endParaRPr lang="en-US" dirty="0">
              <a:effectLst/>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4</a:t>
            </a:fld>
            <a:endParaRPr lang="en-US" altLang="en-US"/>
          </a:p>
        </p:txBody>
      </p:sp>
    </p:spTree>
    <p:extLst>
      <p:ext uri="{BB962C8B-B14F-4D97-AF65-F5344CB8AC3E}">
        <p14:creationId xmlns:p14="http://schemas.microsoft.com/office/powerpoint/2010/main" val="3969645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91E74AE5-858B-6510-A046-C3A7AA984EB6}"/>
              </a:ext>
            </a:extLst>
          </p:cNvPr>
          <p:cNvSpPr>
            <a:spLocks noGrp="1" noRot="1" noChangeAspect="1" noChangeArrowheads="1" noTextEdit="1"/>
          </p:cNvSpPr>
          <p:nvPr>
            <p:ph type="sldImg"/>
          </p:nvPr>
        </p:nvSpPr>
        <p:spPr>
          <a:ln/>
        </p:spPr>
      </p:sp>
      <p:sp>
        <p:nvSpPr>
          <p:cNvPr id="115714" name="Notes Placeholder 2">
            <a:extLst>
              <a:ext uri="{FF2B5EF4-FFF2-40B4-BE49-F238E27FC236}">
                <a16:creationId xmlns:a16="http://schemas.microsoft.com/office/drawing/2014/main" id="{04260531-CDF1-648D-95A9-A5F28BB8B2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5715" name="Slide Number Placeholder 3">
            <a:extLst>
              <a:ext uri="{FF2B5EF4-FFF2-40B4-BE49-F238E27FC236}">
                <a16:creationId xmlns:a16="http://schemas.microsoft.com/office/drawing/2014/main" id="{4B8D7B0E-FE09-5B22-7E0A-F2E0E3C8A4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B361D4B9-1DC3-1C4E-8B67-3D09944B6FF6}" type="slidenum">
              <a:rPr lang="en-US" altLang="en-US" sz="1300" b="0" smtClean="0">
                <a:latin typeface="Times New Roman" panose="02020603050405020304" pitchFamily="18" charset="0"/>
              </a:rPr>
              <a:pPr/>
              <a:t>41</a:t>
            </a:fld>
            <a:endParaRPr lang="en-US" altLang="en-US" sz="1300" b="0">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a:extLst>
              <a:ext uri="{FF2B5EF4-FFF2-40B4-BE49-F238E27FC236}">
                <a16:creationId xmlns:a16="http://schemas.microsoft.com/office/drawing/2014/main" id="{75F6EABF-BCC3-90DA-6061-68715FFE73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7A39C8E-1BE7-B543-A5D9-23FDFC7BA91C}" type="slidenum">
              <a:rPr lang="en-US" altLang="en-US" sz="1300" smtClean="0"/>
              <a:pPr>
                <a:spcBef>
                  <a:spcPct val="0"/>
                </a:spcBef>
              </a:pPr>
              <a:t>42</a:t>
            </a:fld>
            <a:endParaRPr lang="en-US" altLang="en-US" sz="1300"/>
          </a:p>
        </p:txBody>
      </p:sp>
      <p:sp>
        <p:nvSpPr>
          <p:cNvPr id="53251" name="Rectangle 1">
            <a:extLst>
              <a:ext uri="{FF2B5EF4-FFF2-40B4-BE49-F238E27FC236}">
                <a16:creationId xmlns:a16="http://schemas.microsoft.com/office/drawing/2014/main" id="{50A7606F-E154-E4FE-6C47-4FAD63AC1D54}"/>
              </a:ext>
            </a:extLst>
          </p:cNvPr>
          <p:cNvSpPr>
            <a:spLocks noGrp="1" noRot="1" noChangeAspect="1" noChangeArrowheads="1" noTextEdit="1"/>
          </p:cNvSpPr>
          <p:nvPr>
            <p:ph type="sldImg"/>
          </p:nvPr>
        </p:nvSpPr>
        <p:spPr>
          <a:solidFill>
            <a:srgbClr val="FFFFFF"/>
          </a:solidFill>
          <a:ln/>
        </p:spPr>
      </p:sp>
      <p:sp>
        <p:nvSpPr>
          <p:cNvPr id="53252" name="Text Box 2">
            <a:extLst>
              <a:ext uri="{FF2B5EF4-FFF2-40B4-BE49-F238E27FC236}">
                <a16:creationId xmlns:a16="http://schemas.microsoft.com/office/drawing/2014/main" id="{7C6D19CD-2A4C-B55B-ECB6-4A92F98B57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52425" indent="-3524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800" b="1" dirty="0">
                <a:latin typeface="Calibri" panose="020F0502020204030204" pitchFamily="34" charset="0"/>
                <a:ea typeface="ＭＳ Ｐゴシック" panose="020B0600070205080204" pitchFamily="34" charset="-128"/>
                <a:cs typeface="Calibri" panose="020F0502020204030204" pitchFamily="34" charset="0"/>
              </a:rPr>
              <a:t>Incorporate </a:t>
            </a:r>
            <a:r>
              <a:rPr lang="en-US" altLang="en-US" sz="1800" b="1"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special interests </a:t>
            </a:r>
            <a:r>
              <a:rPr lang="en-US" altLang="en-US" sz="1800" b="1" dirty="0">
                <a:latin typeface="Calibri" panose="020F0502020204030204" pitchFamily="34" charset="0"/>
                <a:ea typeface="ＭＳ Ｐゴシック" panose="020B0600070205080204" pitchFamily="34" charset="-128"/>
                <a:cs typeface="Calibri" panose="020F0502020204030204" pitchFamily="34" charset="0"/>
              </a:rPr>
              <a:t>into  the exposures</a:t>
            </a:r>
            <a:endParaRPr lang="en-US" altLang="en-US" sz="500" dirty="0">
              <a:latin typeface="Calibri" panose="020F0502020204030204" pitchFamily="34" charset="0"/>
              <a:ea typeface="ＭＳ Ｐゴシック" panose="020B0600070205080204" pitchFamily="34" charset="-128"/>
              <a:cs typeface="Calibri" panose="020F0502020204030204" pitchFamily="34" charset="0"/>
            </a:endParaRPr>
          </a:p>
          <a:p>
            <a:pPr marL="352425" indent="-3524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800" b="1" dirty="0">
                <a:latin typeface="Calibri" panose="020F0502020204030204" pitchFamily="34" charset="0"/>
                <a:ea typeface="ＭＳ Ｐゴシック" panose="020B0600070205080204" pitchFamily="34" charset="-128"/>
                <a:cs typeface="Calibri" panose="020F0502020204030204" pitchFamily="34" charset="0"/>
              </a:rPr>
              <a:t>Incorporate </a:t>
            </a:r>
            <a:r>
              <a:rPr lang="en-US" altLang="en-US" sz="1800" b="1" dirty="0">
                <a:solidFill>
                  <a:srgbClr val="9437FF"/>
                </a:solidFill>
                <a:latin typeface="Calibri" panose="020F0502020204030204" pitchFamily="34" charset="0"/>
                <a:ea typeface="ＭＳ Ｐゴシック" panose="020B0600070205080204" pitchFamily="34" charset="-128"/>
                <a:cs typeface="Calibri" panose="020F0502020204030204" pitchFamily="34" charset="0"/>
              </a:rPr>
              <a:t>video modeling </a:t>
            </a:r>
            <a:r>
              <a:rPr lang="en-US" altLang="en-US" sz="1800" b="1" dirty="0">
                <a:latin typeface="Calibri" panose="020F0502020204030204" pitchFamily="34" charset="0"/>
                <a:ea typeface="ＭＳ Ｐゴシック" panose="020B0600070205080204" pitchFamily="34" charset="-128"/>
                <a:cs typeface="Calibri" panose="020F0502020204030204" pitchFamily="34" charset="0"/>
              </a:rPr>
              <a:t>or video </a:t>
            </a:r>
            <a:r>
              <a:rPr lang="en-US" altLang="en-US" sz="1800" b="1" dirty="0">
                <a:solidFill>
                  <a:srgbClr val="9437FF"/>
                </a:solidFill>
                <a:latin typeface="Calibri" panose="020F0502020204030204" pitchFamily="34" charset="0"/>
                <a:ea typeface="ＭＳ Ｐゴシック" panose="020B0600070205080204" pitchFamily="34" charset="-128"/>
                <a:cs typeface="Calibri" panose="020F0502020204030204" pitchFamily="34" charset="0"/>
              </a:rPr>
              <a:t>video priming</a:t>
            </a:r>
            <a:endParaRPr lang="en-US" altLang="en-US" sz="500" b="1" dirty="0">
              <a:latin typeface="Calibri" panose="020F0502020204030204" pitchFamily="34" charset="0"/>
              <a:ea typeface="ＭＳ Ｐゴシック" panose="020B0600070205080204" pitchFamily="34" charset="-128"/>
              <a:cs typeface="Calibri" panose="020F0502020204030204" pitchFamily="34" charset="0"/>
            </a:endParaRPr>
          </a:p>
          <a:p>
            <a:pPr marL="352425" indent="-3524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800" dirty="0">
                <a:latin typeface="Calibri" panose="020F0502020204030204" pitchFamily="34" charset="0"/>
                <a:ea typeface="ＭＳ Ｐゴシック" panose="020B0600070205080204" pitchFamily="34" charset="-128"/>
                <a:cs typeface="Calibri" panose="020F0502020204030204" pitchFamily="34" charset="0"/>
              </a:rPr>
              <a:t>Increase </a:t>
            </a:r>
            <a:r>
              <a:rPr lang="en-US" altLang="en-US" sz="1800" b="1" dirty="0">
                <a:solidFill>
                  <a:srgbClr val="00B050"/>
                </a:solidFill>
                <a:latin typeface="Calibri" panose="020F0502020204030204" pitchFamily="34" charset="0"/>
                <a:ea typeface="ＭＳ Ｐゴシック" panose="020B0600070205080204" pitchFamily="34" charset="-128"/>
                <a:cs typeface="Calibri" panose="020F0502020204030204" pitchFamily="34" charset="0"/>
              </a:rPr>
              <a:t>caregiver involvement </a:t>
            </a:r>
            <a:r>
              <a:rPr lang="en-US" altLang="en-US" sz="1400" dirty="0">
                <a:latin typeface="Calibri" panose="020F0502020204030204" pitchFamily="34" charset="0"/>
                <a:ea typeface="ＭＳ Ｐゴシック" panose="020B0600070205080204" pitchFamily="34" charset="-128"/>
                <a:cs typeface="Calibri" panose="020F0502020204030204" pitchFamily="34" charset="0"/>
              </a:rPr>
              <a:t>(e.g., (coach, prompt, reinforce brave behavior [e.g., reward chart], reduce accommodation)</a:t>
            </a:r>
            <a:endParaRPr lang="en-US" altLang="en-US" sz="800" dirty="0">
              <a:latin typeface="Calibri" panose="020F0502020204030204" pitchFamily="34" charset="0"/>
              <a:ea typeface="ＭＳ Ｐゴシック" panose="020B0600070205080204" pitchFamily="34" charset="-128"/>
              <a:cs typeface="Calibri" panose="020F0502020204030204" pitchFamily="34" charset="0"/>
            </a:endParaRPr>
          </a:p>
          <a:p>
            <a:pPr marL="352425" indent="-3524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800" b="1" dirty="0">
                <a:solidFill>
                  <a:srgbClr val="FF9300"/>
                </a:solidFill>
                <a:latin typeface="Calibri" panose="020F0502020204030204" pitchFamily="34" charset="0"/>
                <a:ea typeface="ＭＳ Ｐゴシック" panose="020B0600070205080204" pitchFamily="34" charset="-128"/>
                <a:cs typeface="Calibri" panose="020F0502020204030204" pitchFamily="34" charset="0"/>
              </a:rPr>
              <a:t>Exposures to uncertainty </a:t>
            </a:r>
            <a:r>
              <a:rPr lang="en-US" altLang="en-US" sz="1400" dirty="0">
                <a:latin typeface="Calibri" panose="020F0502020204030204" pitchFamily="34" charset="0"/>
                <a:ea typeface="ＭＳ Ｐゴシック" panose="020B0600070205080204" pitchFamily="34" charset="-128"/>
                <a:cs typeface="Calibri" panose="020F0502020204030204" pitchFamily="34" charset="0"/>
              </a:rPr>
              <a:t>(encountering situations or completing tasks in which the expectations are uncertain; </a:t>
            </a:r>
            <a:r>
              <a:rPr lang="en-US" altLang="en-US" sz="1100" dirty="0">
                <a:latin typeface="Calibri" panose="020F0502020204030204" pitchFamily="34" charset="0"/>
                <a:ea typeface="ＭＳ Ｐゴシック" panose="020B0600070205080204" pitchFamily="34" charset="-128"/>
                <a:cs typeface="Calibri" panose="020F0502020204030204" pitchFamily="34" charset="0"/>
                <a:hlinkClick r:id="rId3"/>
              </a:rPr>
              <a:t>Keefer &amp; Vasa, 2021</a:t>
            </a:r>
            <a:r>
              <a:rPr lang="en-US" altLang="en-US" sz="1100" dirty="0">
                <a:latin typeface="Calibri" panose="020F0502020204030204" pitchFamily="34" charset="0"/>
                <a:ea typeface="ＭＳ Ｐゴシック" panose="020B0600070205080204" pitchFamily="34" charset="-128"/>
                <a:cs typeface="Calibri" panose="020F0502020204030204" pitchFamily="34" charset="0"/>
              </a:rPr>
              <a:t>)</a:t>
            </a:r>
          </a:p>
          <a:p>
            <a:pPr marL="809625" marR="0" lvl="1" indent="-352425" algn="l" defTabSz="914400" rtl="0" eaLnBrk="1" fontAlgn="base" latinLnBrk="0" hangingPunct="1">
              <a:lnSpc>
                <a:spcPct val="100000"/>
              </a:lnSpc>
              <a:spcBef>
                <a:spcPct val="0"/>
              </a:spcBef>
              <a:spcAft>
                <a:spcPct val="0"/>
              </a:spcAft>
              <a:buClrTx/>
              <a:buSzTx/>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800" dirty="0">
                <a:solidFill>
                  <a:srgbClr val="222222"/>
                </a:solidFill>
                <a:highlight>
                  <a:srgbClr val="FFFFFF"/>
                </a:highlight>
                <a:latin typeface="Calibri" panose="020F0502020204030204" pitchFamily="34" charset="0"/>
                <a:cs typeface="Calibri" panose="020F0502020204030204" pitchFamily="34" charset="0"/>
              </a:rPr>
              <a:t>T</a:t>
            </a:r>
            <a:r>
              <a:rPr lang="en-US" sz="800" b="0" i="0" dirty="0">
                <a:solidFill>
                  <a:srgbClr val="222222"/>
                </a:solidFill>
                <a:effectLst/>
                <a:highlight>
                  <a:srgbClr val="FFFFFF"/>
                </a:highlight>
                <a:latin typeface="Calibri" panose="020F0502020204030204" pitchFamily="34" charset="0"/>
                <a:cs typeface="Calibri" panose="020F0502020204030204" pitchFamily="34" charset="0"/>
              </a:rPr>
              <a:t>reatments tend to target </a:t>
            </a:r>
            <a:r>
              <a:rPr lang="en-US" sz="800" b="1" i="0" dirty="0">
                <a:solidFill>
                  <a:srgbClr val="222222"/>
                </a:solidFill>
                <a:effectLst/>
                <a:highlight>
                  <a:srgbClr val="FFFFFF"/>
                </a:highlight>
                <a:latin typeface="Calibri" panose="020F0502020204030204" pitchFamily="34" charset="0"/>
                <a:cs typeface="Calibri" panose="020F0502020204030204" pitchFamily="34" charset="0"/>
              </a:rPr>
              <a:t>exposure to feared stimuli </a:t>
            </a:r>
            <a:r>
              <a:rPr lang="en-US" sz="800" b="0" i="0" dirty="0">
                <a:solidFill>
                  <a:srgbClr val="222222"/>
                </a:solidFill>
                <a:effectLst/>
                <a:highlight>
                  <a:srgbClr val="FFFFFF"/>
                </a:highlight>
                <a:latin typeface="Calibri" panose="020F0502020204030204" pitchFamily="34" charset="0"/>
                <a:cs typeface="Calibri" panose="020F0502020204030204" pitchFamily="34" charset="0"/>
              </a:rPr>
              <a:t>(e.g., exposure to thunderstorms) rather than </a:t>
            </a:r>
            <a:r>
              <a:rPr lang="en-US" sz="800" b="1" i="0" dirty="0">
                <a:solidFill>
                  <a:srgbClr val="222222"/>
                </a:solidFill>
                <a:effectLst/>
                <a:highlight>
                  <a:srgbClr val="FFFFFF"/>
                </a:highlight>
                <a:latin typeface="Calibri" panose="020F0502020204030204" pitchFamily="34" charset="0"/>
                <a:cs typeface="Calibri" panose="020F0502020204030204" pitchFamily="34" charset="0"/>
              </a:rPr>
              <a:t>exposures to uncertainty </a:t>
            </a:r>
            <a:r>
              <a:rPr lang="en-US" sz="800" b="0" i="0" dirty="0">
                <a:solidFill>
                  <a:srgbClr val="222222"/>
                </a:solidFill>
                <a:effectLst/>
                <a:highlight>
                  <a:srgbClr val="FFFFFF"/>
                </a:highlight>
                <a:latin typeface="Calibri" panose="020F0502020204030204" pitchFamily="34" charset="0"/>
                <a:cs typeface="Calibri" panose="020F0502020204030204" pitchFamily="34" charset="0"/>
              </a:rPr>
              <a:t>(e.g., distress about the uncertainty of changing weather patterns)</a:t>
            </a:r>
          </a:p>
          <a:p>
            <a:pPr marL="809625" marR="0" lvl="1" indent="-352425" algn="l" defTabSz="914400" rtl="0" eaLnBrk="1" fontAlgn="base" latinLnBrk="0" hangingPunct="1">
              <a:lnSpc>
                <a:spcPct val="100000"/>
              </a:lnSpc>
              <a:spcBef>
                <a:spcPct val="0"/>
              </a:spcBef>
              <a:spcAft>
                <a:spcPct val="0"/>
              </a:spcAft>
              <a:buClrTx/>
              <a:buSzTx/>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500" b="1" dirty="0">
                <a:latin typeface="Calibri" panose="020F0502020204030204" pitchFamily="34" charset="0"/>
                <a:ea typeface="ＭＳ Ｐゴシック" panose="020B0600070205080204" pitchFamily="34" charset="-128"/>
                <a:cs typeface="Calibri" panose="020F0502020204030204" pitchFamily="34" charset="0"/>
              </a:rPr>
              <a:t>Intolerance for uncertainty exposures could involve a youth sitting in a movie theater with their cell phone on full volume.</a:t>
            </a:r>
          </a:p>
          <a:p>
            <a:pPr marL="352425" indent="-3524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800" dirty="0">
                <a:latin typeface="Calibri" panose="020F0502020204030204" pitchFamily="34" charset="0"/>
                <a:ea typeface="ＭＳ Ｐゴシック" panose="020B0600070205080204" pitchFamily="34" charset="-128"/>
                <a:cs typeface="Calibri" panose="020F0502020204030204" pitchFamily="34" charset="0"/>
                <a:hlinkClick r:id="rId4"/>
              </a:rPr>
              <a:t>Inhibitory learning approach</a:t>
            </a:r>
            <a:r>
              <a:rPr lang="en-US" altLang="en-US" sz="1800"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1600" dirty="0">
                <a:latin typeface="Calibri" panose="020F0502020204030204" pitchFamily="34" charset="0"/>
                <a:ea typeface="ＭＳ Ｐゴシック" panose="020B0600070205080204" pitchFamily="34" charset="-128"/>
                <a:cs typeface="Calibri" panose="020F0502020204030204" pitchFamily="34" charset="0"/>
              </a:rPr>
              <a:t>focus more                                         on tolerating anxiety than reducing 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Calibri" panose="020F0502020204030204" pitchFamily="34" charset="0"/>
              </a:rPr>
              <a:t>That said, we </a:t>
            </a:r>
            <a:r>
              <a:rPr lang="en-US"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focus more on anxiety tolerance than habituation</a:t>
            </a:r>
            <a:r>
              <a:rPr lang="en-US" sz="1800" dirty="0">
                <a:effectLst/>
                <a:latin typeface="Times New Roman" panose="02020603050405020304" pitchFamily="18" charset="0"/>
                <a:ea typeface="Calibri" panose="020F0502020204030204" pitchFamily="34" charset="0"/>
              </a:rPr>
              <a:t> (emphasizing </a:t>
            </a:r>
            <a:r>
              <a:rPr lang="en-US" sz="1800" i="1" dirty="0">
                <a:effectLst/>
                <a:latin typeface="Times New Roman" panose="02020603050405020304" pitchFamily="18" charset="0"/>
                <a:ea typeface="Calibri" panose="020F0502020204030204" pitchFamily="34" charset="0"/>
              </a:rPr>
              <a:t>tolerating/coping</a:t>
            </a:r>
            <a:r>
              <a:rPr lang="en-US" sz="1800" dirty="0">
                <a:effectLst/>
                <a:latin typeface="Times New Roman" panose="02020603050405020304" pitchFamily="18" charset="0"/>
                <a:ea typeface="Calibri" panose="020F0502020204030204" pitchFamily="34" charset="0"/>
              </a:rPr>
              <a:t> with fear over fear </a:t>
            </a:r>
            <a:r>
              <a:rPr lang="en-US" sz="1800" i="1" dirty="0">
                <a:effectLst/>
                <a:latin typeface="Times New Roman" panose="02020603050405020304" pitchFamily="18" charset="0"/>
                <a:ea typeface="Calibri" panose="020F0502020204030204" pitchFamily="34" charset="0"/>
              </a:rPr>
              <a:t>reduction</a:t>
            </a:r>
            <a:r>
              <a:rPr lang="en-US" sz="1800" dirty="0">
                <a:effectLst/>
                <a:latin typeface="Times New Roman" panose="02020603050405020304" pitchFamily="18" charset="0"/>
                <a:ea typeface="Calibri" panose="020F0502020204030204" pitchFamily="34" charset="0"/>
              </a:rPr>
              <a:t>), meaning that “we can feel afraid and still cope with it – we can still live our lives.”</a:t>
            </a:r>
            <a:r>
              <a:rPr lang="en-US" sz="4000" dirty="0">
                <a:effectLst/>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2800" dirty="0">
                <a:effectLst/>
                <a:latin typeface="Times New Roman" panose="02020603050405020304" pitchFamily="18" charset="0"/>
                <a:ea typeface="Times New Roman" panose="02020603050405020304" pitchFamily="18" charset="0"/>
              </a:rPr>
              <a:t>However, autistic youth may not habituate as quickly or in the same way as non-autistic youth. This difference in habituation may not matter, as newer research suggests that fear reduction may not even be necessary for lasting improvement (</a:t>
            </a:r>
            <a:r>
              <a:rPr lang="en-US" sz="2800" dirty="0" err="1">
                <a:effectLst/>
                <a:latin typeface="Times New Roman" panose="02020603050405020304" pitchFamily="18" charset="0"/>
                <a:ea typeface="Times New Roman" panose="02020603050405020304" pitchFamily="18" charset="0"/>
              </a:rPr>
              <a:t>Craske</a:t>
            </a:r>
            <a:r>
              <a:rPr lang="en-US" sz="2800" dirty="0">
                <a:effectLst/>
                <a:latin typeface="Times New Roman" panose="02020603050405020304" pitchFamily="18" charset="0"/>
                <a:ea typeface="Times New Roman" panose="02020603050405020304" pitchFamily="18" charset="0"/>
              </a:rPr>
              <a:t> et al., 2008). Thus, we recommend placing more emphasis on </a:t>
            </a:r>
            <a:r>
              <a:rPr lang="en-US" sz="2800" b="1" i="1" dirty="0">
                <a:effectLst/>
                <a:latin typeface="Times New Roman" panose="02020603050405020304" pitchFamily="18" charset="0"/>
                <a:ea typeface="Times New Roman" panose="02020603050405020304" pitchFamily="18" charset="0"/>
              </a:rPr>
              <a:t>tolerance </a:t>
            </a:r>
            <a:r>
              <a:rPr lang="en-US" sz="2800" b="1" dirty="0">
                <a:effectLst/>
                <a:latin typeface="Times New Roman" panose="02020603050405020304" pitchFamily="18" charset="0"/>
                <a:ea typeface="Times New Roman" panose="02020603050405020304" pitchFamily="18" charset="0"/>
              </a:rPr>
              <a:t>of fear</a:t>
            </a:r>
            <a:r>
              <a:rPr lang="en-US" sz="2800" dirty="0">
                <a:effectLst/>
                <a:latin typeface="Times New Roman" panose="02020603050405020304" pitchFamily="18" charset="0"/>
                <a:ea typeface="Times New Roman" panose="02020603050405020304" pitchFamily="18" charset="0"/>
              </a:rPr>
              <a:t> versus </a:t>
            </a:r>
            <a:r>
              <a:rPr lang="en-US" sz="2800" i="1" dirty="0">
                <a:effectLst/>
                <a:latin typeface="Times New Roman" panose="02020603050405020304" pitchFamily="18" charset="0"/>
                <a:ea typeface="Times New Roman" panose="02020603050405020304" pitchFamily="18" charset="0"/>
              </a:rPr>
              <a:t>reduction</a:t>
            </a:r>
            <a:r>
              <a:rPr lang="en-US" sz="2800" dirty="0">
                <a:effectLst/>
                <a:latin typeface="Times New Roman" panose="02020603050405020304" pitchFamily="18" charset="0"/>
                <a:ea typeface="Times New Roman" panose="02020603050405020304" pitchFamily="18" charset="0"/>
              </a:rPr>
              <a:t> of fear, indicating that fear and anxiety are not dangerous; we can feel afraid and we can still cope with it. </a:t>
            </a:r>
            <a:endParaRPr lang="en-US" sz="2800" dirty="0">
              <a:effectLst/>
              <a:latin typeface="Arial" panose="020B0604020202020204" pitchFamily="34" charset="0"/>
              <a:ea typeface="Arial" panose="020B0604020202020204" pitchFamily="34" charset="0"/>
            </a:endParaRPr>
          </a:p>
          <a:p>
            <a:endParaRPr lang="en-US" altLang="en-US" sz="1000" dirty="0">
              <a:latin typeface="AdvBOOKO-R"/>
              <a:ea typeface="ＭＳ Ｐゴシック" panose="020B0600070205080204" pitchFamily="34" charset="-128"/>
            </a:endParaRP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1000" b="0" i="0" dirty="0">
                <a:solidFill>
                  <a:srgbClr val="222222"/>
                </a:solidFill>
                <a:effectLst/>
                <a:highlight>
                  <a:srgbClr val="FFFFFF"/>
                </a:highlight>
                <a:latin typeface="Merriweather" pitchFamily="2" charset="77"/>
              </a:rPr>
              <a:t>To our knowledge, current MBCT approaches do not typically include recommendations specifically targeting IU. Rather, treatments tend to target anxiety more frequently through stimuli-focused exposure hierarchies (e.g., exposure to thunderstorms) rather than hierarchies eliciting exposures to uncertainty (e.g., distress about the uncertainty of changing weather patterns), which may maintain anxiety and worry. </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1000" b="0" i="0" dirty="0">
                <a:solidFill>
                  <a:srgbClr val="222222"/>
                </a:solidFill>
                <a:effectLst/>
                <a:highlight>
                  <a:srgbClr val="FFFFFF"/>
                </a:highlight>
                <a:latin typeface="Merriweather" pitchFamily="2" charset="77"/>
              </a:rPr>
              <a:t>Given the repeated finding of high levels of IU in the ASD population (Boulter et al. </a:t>
            </a:r>
            <a:r>
              <a:rPr lang="en-US" sz="1000" b="0" i="0" dirty="0">
                <a:solidFill>
                  <a:srgbClr val="025E8D"/>
                </a:solidFill>
                <a:effectLst/>
                <a:highlight>
                  <a:srgbClr val="FFFFFF"/>
                </a:highlight>
                <a:latin typeface="Merriweather" pitchFamily="2" charset="77"/>
                <a:hlinkClick r:id="rId5" tooltip="Boulter, C., Freeston, M., South, M., &amp; Rodgers, J. (2014). Intolerance of uncertainty as a framework for understanding anxiety in children and adolescents with autism spectrum disorders. Journal of Autism and Developmental Disorders, &#10;                           44(6), 1391–1402. doi:&#10;                    10.1007/s10803-013-2001-x&#10;                    &#10;                  ."/>
              </a:rPr>
              <a:t>2014</a:t>
            </a:r>
            <a:r>
              <a:rPr lang="en-US" sz="1000" b="0" i="0" dirty="0">
                <a:solidFill>
                  <a:srgbClr val="222222"/>
                </a:solidFill>
                <a:effectLst/>
                <a:highlight>
                  <a:srgbClr val="FFFFFF"/>
                </a:highlight>
                <a:latin typeface="Merriweather" pitchFamily="2" charset="77"/>
              </a:rPr>
              <a:t>; Chamberlain et al. </a:t>
            </a:r>
            <a:r>
              <a:rPr lang="en-US" sz="1000" b="0" i="0" dirty="0">
                <a:solidFill>
                  <a:srgbClr val="025E8D"/>
                </a:solidFill>
                <a:effectLst/>
                <a:highlight>
                  <a:srgbClr val="FFFFFF"/>
                </a:highlight>
                <a:latin typeface="Merriweather" pitchFamily="2" charset="77"/>
                <a:hlinkClick r:id="rId6" tooltip="Chamberlain, P. D., Rodgers, J., Crowley, M. J., White, S. E., Freeston, M. H., &amp; South, M. (2013). A potentiated startle study of uncertainty and contextual anxiety in adolescents diagnosed with autism spectrum disorder. Molecular Autism, &#10;                           4(1), 31. doi:&#10;                    10.1186/2040-2392-4-31&#10;                    &#10;                  ."/>
              </a:rPr>
              <a:t>2013</a:t>
            </a:r>
            <a:r>
              <a:rPr lang="en-US" sz="1000" b="0" i="0" dirty="0">
                <a:solidFill>
                  <a:srgbClr val="222222"/>
                </a:solidFill>
                <a:effectLst/>
                <a:highlight>
                  <a:srgbClr val="FFFFFF"/>
                </a:highlight>
                <a:latin typeface="Merriweather" pitchFamily="2" charset="77"/>
              </a:rPr>
              <a:t>; </a:t>
            </a:r>
            <a:r>
              <a:rPr lang="en-US" sz="1000" b="0" i="0" dirty="0" err="1">
                <a:solidFill>
                  <a:srgbClr val="222222"/>
                </a:solidFill>
                <a:effectLst/>
                <a:highlight>
                  <a:srgbClr val="FFFFFF"/>
                </a:highlight>
                <a:latin typeface="Merriweather" pitchFamily="2" charset="77"/>
              </a:rPr>
              <a:t>Kreiser</a:t>
            </a:r>
            <a:r>
              <a:rPr lang="en-US" sz="1000" b="0" i="0" dirty="0">
                <a:solidFill>
                  <a:srgbClr val="222222"/>
                </a:solidFill>
                <a:effectLst/>
                <a:highlight>
                  <a:srgbClr val="FFFFFF"/>
                </a:highlight>
                <a:latin typeface="Merriweather" pitchFamily="2" charset="77"/>
              </a:rPr>
              <a:t> et al. </a:t>
            </a:r>
            <a:r>
              <a:rPr lang="en-US" sz="1000" b="0" i="0" dirty="0">
                <a:solidFill>
                  <a:srgbClr val="025E8D"/>
                </a:solidFill>
                <a:effectLst/>
                <a:highlight>
                  <a:srgbClr val="FFFFFF"/>
                </a:highlight>
                <a:latin typeface="Merriweather" pitchFamily="2" charset="77"/>
                <a:hlinkClick r:id="rId7" tooltip="Kreiser, N., Keefer, A., Singh, V., Mostofsky, S., &amp; Vasa, R. (2016). The relationship between intolerance of uncertainty, anxiety, and ASD features. Manuscript submitted for publication."/>
              </a:rPr>
              <a:t>2016</a:t>
            </a:r>
            <a:r>
              <a:rPr lang="en-US" sz="1000" b="0" i="0" dirty="0">
                <a:solidFill>
                  <a:srgbClr val="222222"/>
                </a:solidFill>
                <a:effectLst/>
                <a:highlight>
                  <a:srgbClr val="FFFFFF"/>
                </a:highlight>
                <a:latin typeface="Merriweather" pitchFamily="2" charset="77"/>
              </a:rPr>
              <a:t>), current MCBT models may be enhanced by emphasizing the importance of evaluating and potentially targeting IU through graded exposure in ASD youth. Additionally, the use of “exposure optimizing strategies” which are based in inhibitory learning models of anxiety (</a:t>
            </a:r>
            <a:r>
              <a:rPr lang="en-US" sz="1000" b="0" i="0" dirty="0" err="1">
                <a:solidFill>
                  <a:srgbClr val="222222"/>
                </a:solidFill>
                <a:effectLst/>
                <a:highlight>
                  <a:srgbClr val="FFFFFF"/>
                </a:highlight>
                <a:latin typeface="Merriweather" pitchFamily="2" charset="77"/>
              </a:rPr>
              <a:t>Craske</a:t>
            </a:r>
            <a:r>
              <a:rPr lang="en-US" sz="1000" b="0" i="0" dirty="0">
                <a:solidFill>
                  <a:srgbClr val="222222"/>
                </a:solidFill>
                <a:effectLst/>
                <a:highlight>
                  <a:srgbClr val="FFFFFF"/>
                </a:highlight>
                <a:latin typeface="Merriweather" pitchFamily="2" charset="77"/>
              </a:rPr>
              <a:t> et al. </a:t>
            </a:r>
            <a:r>
              <a:rPr lang="en-US" sz="1000" b="0" i="0" dirty="0">
                <a:solidFill>
                  <a:srgbClr val="025E8D"/>
                </a:solidFill>
                <a:effectLst/>
                <a:highlight>
                  <a:srgbClr val="FFFFFF"/>
                </a:highlight>
                <a:latin typeface="Merriweather" pitchFamily="2" charset="77"/>
                <a:hlinkClick r:id="rId8" tooltip="Craske, M. G., Treanor, M., Conway, C. C., Zbozinek, T., &amp; Vervliet, B. (2014). Maximizing exposure therapy: An inhibitory learning approach. Behaviour Research and Therapy, &#10;                           58, 10–23. doi:&#10;                    10.1016/j.brat.2014.04.006&#10;                    &#10;                  ."/>
              </a:rPr>
              <a:t>2014</a:t>
            </a:r>
            <a:r>
              <a:rPr lang="en-US" sz="1000" b="0" i="0" dirty="0">
                <a:solidFill>
                  <a:srgbClr val="222222"/>
                </a:solidFill>
                <a:effectLst/>
                <a:highlight>
                  <a:srgbClr val="FFFFFF"/>
                </a:highlight>
                <a:latin typeface="Merriweather" pitchFamily="2" charset="77"/>
              </a:rPr>
              <a:t>) may enhance treatment response. Strategies such as “deepened extinction” in which individuals are exposed to two anxiety-triggering stimuli in isolation and then in combination have been demonstrated to reduce relapse of anxiety (Rescorla </a:t>
            </a:r>
            <a:r>
              <a:rPr lang="en-US" sz="1000" b="0" i="0" dirty="0">
                <a:solidFill>
                  <a:srgbClr val="025E8D"/>
                </a:solidFill>
                <a:effectLst/>
                <a:highlight>
                  <a:srgbClr val="FFFFFF"/>
                </a:highlight>
                <a:latin typeface="Merriweather" pitchFamily="2" charset="77"/>
                <a:hlinkClick r:id="rId9" tooltip="Rescorla, R. A. (2006). Deepened extinction from compound stimulus presentation. Journal of Experimental Psychology: Animal Behavior Processes, &#10;                           32(2), 135–144. doi:&#10;                    10.1037/0097-7403.32.2.135&#10;                    &#10;                  ."/>
              </a:rPr>
              <a:t>2006</a:t>
            </a:r>
            <a:r>
              <a:rPr lang="en-US" sz="1000" b="0" i="0" dirty="0">
                <a:solidFill>
                  <a:srgbClr val="222222"/>
                </a:solidFill>
                <a:effectLst/>
                <a:highlight>
                  <a:srgbClr val="FFFFFF"/>
                </a:highlight>
                <a:latin typeface="Merriweather" pitchFamily="2" charset="77"/>
              </a:rPr>
              <a:t>). </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1000" b="0" i="0" dirty="0">
                <a:solidFill>
                  <a:srgbClr val="222222"/>
                </a:solidFill>
                <a:effectLst/>
                <a:highlight>
                  <a:srgbClr val="FFFFFF"/>
                </a:highlight>
                <a:latin typeface="Merriweather" pitchFamily="2" charset="77"/>
              </a:rPr>
              <a:t>The use of this strategy to simultaneously target IU and co-occurring anxiety may produce greater reduction in anxiety and worry in ASD youth. </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sz="1000" b="0" i="0" dirty="0">
                <a:solidFill>
                  <a:srgbClr val="222222"/>
                </a:solidFill>
                <a:effectLst/>
                <a:highlight>
                  <a:srgbClr val="FFFFFF"/>
                </a:highlight>
                <a:latin typeface="Merriweather" pitchFamily="2" charset="77"/>
              </a:rPr>
              <a:t>Additionally, behavioral support strategies such as introducing periods of uncertainty throughout a child’s day (e.g., including a “question mark” in a visual schedule during a certain time period) to prepare individuals for the possibility of uncertainty and opportunities to utilize behavioral coping strategies (e.g., physical exercise, pleasurable sensory experiences) when facing uncertainty may be helpful in managing distress related to IU (Hodgson et al. </a:t>
            </a:r>
            <a:r>
              <a:rPr lang="en-US" sz="1000" b="0" i="0" dirty="0">
                <a:solidFill>
                  <a:srgbClr val="025E8D"/>
                </a:solidFill>
                <a:effectLst/>
                <a:highlight>
                  <a:srgbClr val="FFFFFF"/>
                </a:highlight>
                <a:latin typeface="Merriweather" pitchFamily="2" charset="77"/>
                <a:hlinkClick r:id="rId10" tooltip="Hodgson, A. R., Freeston, M. H., Honey, E., &amp; Rodgers, J. (2016). Facing the unknown: Intolerance of uncertainty in children with autism spectrum disorder. Journal of Applied Research in Intellectual Disabilities. doi:&#10;                    10.1111/jar.12245&#10;                    &#10;                  ."/>
              </a:rPr>
              <a:t>2016</a:t>
            </a:r>
            <a:r>
              <a:rPr lang="en-US" sz="1000" b="0" i="0" dirty="0">
                <a:solidFill>
                  <a:srgbClr val="222222"/>
                </a:solidFill>
                <a:effectLst/>
                <a:highlight>
                  <a:srgbClr val="FFFFFF"/>
                </a:highlight>
                <a:latin typeface="Merriweather" pitchFamily="2" charset="77"/>
              </a:rPr>
              <a:t>).</a:t>
            </a:r>
            <a:endParaRPr lang="en-US" altLang="en-US" sz="800" dirty="0">
              <a:latin typeface="AdvBOOKO-R"/>
              <a:ea typeface="ＭＳ Ｐゴシック" panose="020B0600070205080204" pitchFamily="34" charset="-128"/>
            </a:endParaRP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1000" dirty="0">
              <a:latin typeface="AdvBOOKO-R"/>
              <a:ea typeface="ＭＳ Ｐゴシック" panose="020B0600070205080204" pitchFamily="34" charset="-128"/>
            </a:endParaRPr>
          </a:p>
        </p:txBody>
      </p:sp>
    </p:spTree>
    <p:extLst>
      <p:ext uri="{BB962C8B-B14F-4D97-AF65-F5344CB8AC3E}">
        <p14:creationId xmlns:p14="http://schemas.microsoft.com/office/powerpoint/2010/main" val="34799106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43</a:t>
            </a:fld>
            <a:endParaRPr lang="en-US" altLang="en-US"/>
          </a:p>
        </p:txBody>
      </p:sp>
    </p:spTree>
    <p:extLst>
      <p:ext uri="{BB962C8B-B14F-4D97-AF65-F5344CB8AC3E}">
        <p14:creationId xmlns:p14="http://schemas.microsoft.com/office/powerpoint/2010/main" val="709800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8">
            <a:extLst>
              <a:ext uri="{FF2B5EF4-FFF2-40B4-BE49-F238E27FC236}">
                <a16:creationId xmlns:a16="http://schemas.microsoft.com/office/drawing/2014/main" id="{F92D2CFA-C7E6-1BF6-13F3-E848CDD2A5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8B240F8-D907-B647-B924-C25D3BBD06FD}" type="slidenum">
              <a:rPr lang="en-US" altLang="en-US" sz="1300" smtClean="0"/>
              <a:pPr>
                <a:spcBef>
                  <a:spcPct val="0"/>
                </a:spcBef>
              </a:pPr>
              <a:t>44</a:t>
            </a:fld>
            <a:endParaRPr lang="en-US" altLang="en-US" sz="1300"/>
          </a:p>
        </p:txBody>
      </p:sp>
      <p:sp>
        <p:nvSpPr>
          <p:cNvPr id="73731" name="Rectangle 1">
            <a:extLst>
              <a:ext uri="{FF2B5EF4-FFF2-40B4-BE49-F238E27FC236}">
                <a16:creationId xmlns:a16="http://schemas.microsoft.com/office/drawing/2014/main" id="{D064C36D-4C83-0D1A-1C03-657674EE09DE}"/>
              </a:ext>
            </a:extLst>
          </p:cNvPr>
          <p:cNvSpPr>
            <a:spLocks noGrp="1" noRot="1" noChangeAspect="1" noChangeArrowheads="1" noTextEdit="1"/>
          </p:cNvSpPr>
          <p:nvPr>
            <p:ph type="sldImg"/>
          </p:nvPr>
        </p:nvSpPr>
        <p:spPr>
          <a:solidFill>
            <a:srgbClr val="FFFFFF"/>
          </a:solidFill>
          <a:ln/>
        </p:spPr>
      </p:sp>
      <p:sp>
        <p:nvSpPr>
          <p:cNvPr id="73732" name="Text Box 2">
            <a:extLst>
              <a:ext uri="{FF2B5EF4-FFF2-40B4-BE49-F238E27FC236}">
                <a16:creationId xmlns:a16="http://schemas.microsoft.com/office/drawing/2014/main" id="{CEC9AA02-6FC6-DA73-4758-15F3582D10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dirty="0"/>
              <a:t>Increased structure and predictability in delivering treatment components</a:t>
            </a:r>
          </a:p>
          <a:p>
            <a:pPr marL="739775" lvl="1" indent="-339725">
              <a:spcBef>
                <a:spcPct val="0"/>
              </a:spcBef>
              <a:buClr>
                <a:srgbClr val="FFFF00"/>
              </a:buClr>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400" b="1" dirty="0"/>
              <a:t>Incorporation of visual supports </a:t>
            </a:r>
          </a:p>
          <a:p>
            <a:pPr marL="739775" lvl="1" indent="-339725">
              <a:spcBef>
                <a:spcPct val="0"/>
              </a:spcBef>
              <a:buClr>
                <a:srgbClr val="FFFF00"/>
              </a:buClr>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400" b="1" dirty="0"/>
              <a:t>Use of concrete and visual teaching strategies</a:t>
            </a:r>
          </a:p>
          <a:p>
            <a:pPr marL="739775" lvl="1" indent="-339725">
              <a:spcBef>
                <a:spcPct val="0"/>
              </a:spcBef>
              <a:buClr>
                <a:srgbClr val="FFFF00"/>
              </a:buCl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800" b="1" dirty="0"/>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dirty="0"/>
              <a:t>Increased focus on generalization</a:t>
            </a:r>
          </a:p>
          <a:p>
            <a:pPr marL="739775" lvl="1" indent="-339725">
              <a:spcBef>
                <a:spcPct val="0"/>
              </a:spcBef>
              <a:buClr>
                <a:srgbClr val="FFFF00"/>
              </a:buClr>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400" b="1" dirty="0"/>
              <a:t>Increased parental involvement</a:t>
            </a:r>
          </a:p>
          <a:p>
            <a:pPr marL="739775" lvl="1" indent="-339725">
              <a:spcBef>
                <a:spcPct val="0"/>
              </a:spcBef>
              <a:buClr>
                <a:srgbClr val="FFFF00"/>
              </a:buCl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800" b="1" dirty="0"/>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dirty="0"/>
              <a:t>Incorporation of children's </a:t>
            </a:r>
            <a:r>
              <a:rPr lang="ja-JP" altLang="en-US" sz="2800"/>
              <a:t>“</a:t>
            </a:r>
            <a:r>
              <a:rPr lang="en-US" altLang="ja-JP" sz="2800" dirty="0"/>
              <a:t>special interests</a:t>
            </a:r>
            <a:r>
              <a:rPr lang="ja-JP" altLang="en-US" sz="2800"/>
              <a:t>”</a:t>
            </a:r>
            <a:r>
              <a:rPr lang="en-US" altLang="ja-JP" sz="2800" dirty="0"/>
              <a:t> (circumscribed interests &amp; stereotypies)</a:t>
            </a:r>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800" dirty="0"/>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dirty="0"/>
              <a:t>Consideration of function, setting events, and idiosyncratic triggers and behavioral indicators</a:t>
            </a:r>
          </a:p>
          <a:p>
            <a:pPr marL="339725" indent="-339725">
              <a:spcBef>
                <a:spcPct val="0"/>
              </a:spcBef>
              <a:buClr>
                <a:srgbClr val="FFFF00"/>
              </a:buCl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800" dirty="0"/>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dirty="0"/>
              <a:t>Use of antecedent strategies &amp; counterconditioning</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1000" dirty="0">
              <a:latin typeface="AdvBOOKO-R"/>
            </a:endParaRP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dirty="0"/>
              <a:t>When individuals have a cognitive deficit or are impaired in their ability to understand and/or express language, the cognitive components of CBT (i.e., cognitive restructuring, psychoeducation) are often downplayed, de-emphasized, simplified, modified, adapted to the individual’s level, or most typically excluded altogether so that the intervention is “behavioral” (e.g., exposure, reinforcement, modeling) rather than “</a:t>
            </a:r>
            <a:r>
              <a:rPr lang="en-US" altLang="en-US" i="1" dirty="0"/>
              <a:t>cognitive</a:t>
            </a:r>
            <a:r>
              <a:rPr lang="en-US" altLang="en-US" dirty="0"/>
              <a:t>-behavioral.” </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1000" dirty="0">
              <a:latin typeface="AdvBOOKO-R"/>
            </a:endParaRP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u="sng" dirty="0">
                <a:latin typeface="AdvBOOKO-R"/>
              </a:rPr>
              <a:t>Modifications in teaching basic concepts (from </a:t>
            </a:r>
            <a:r>
              <a:rPr lang="en-US" altLang="en-US" sz="1000" u="sng" dirty="0" err="1">
                <a:latin typeface="AdvBOOKO-R"/>
              </a:rPr>
              <a:t>Reaven</a:t>
            </a:r>
            <a:r>
              <a:rPr lang="en-US" altLang="en-US" sz="1000" u="sng" dirty="0">
                <a:latin typeface="AdvBOOKO-R"/>
              </a:rPr>
              <a:t>):</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a:t>
            </a:r>
            <a:r>
              <a:rPr lang="en-US" altLang="en-US" sz="1000" dirty="0" err="1">
                <a:latin typeface="AdvBOOKO-R"/>
              </a:rPr>
              <a:t>Prequisite</a:t>
            </a:r>
            <a:r>
              <a:rPr lang="en-US" altLang="en-US" sz="1000" dirty="0">
                <a:latin typeface="AdvBOOKO-R"/>
              </a:rPr>
              <a:t> skills (feelings vocabulary)</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*Written worksheets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*Multiple choice lists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*Drawing and other creative outlets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*Repetition &amp; practice</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*Video modeling &amp; video self-modeling</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*Strength-based</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*Incorporation of special interest</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*for ID: Focus on REPLACEMENT with helpful thoughts, not identification &amp; challenge of negative cognitions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*cognitive inserts like “</a:t>
            </a:r>
            <a:r>
              <a:rPr lang="en-US" altLang="en-US" sz="1000" b="1" dirty="0">
                <a:latin typeface="AdvBOOKO-R"/>
              </a:rPr>
              <a:t>I can handle it</a:t>
            </a:r>
            <a:r>
              <a:rPr lang="en-US" altLang="en-US" sz="1000" dirty="0">
                <a:latin typeface="AdvBOOKO-R"/>
              </a:rPr>
              <a:t>” used across the board.</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1000" dirty="0">
              <a:latin typeface="AdvBOOKO-R"/>
            </a:endParaRP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latin typeface="AdvBOOKO-R"/>
              </a:rPr>
              <a:t>Keefer et al (2018):</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dirty="0"/>
              <a:t>Although current MCBT models seek to address anxious cognitions by teaching patients to utilize “helpful thoughts,” these models primarily encourage youth to utilize broad “cognitive inserts” (e.g., “I can handle this”) that may not have direct relevance to an individual’s specific negative automatic thoughts. It is not known to what degree this strategy is effective in this population. It is possible that youth with ASD require more specific and intensive strategies to maximize treatment response. Some individuals with ASD may benefit from traditional cognitive restructuring strategies. Other strategies such as behavioral experiments, a treatment strategy in which individuals collect data during targeted activities to assess the validity of their thoughts and beliefs, or visual restructuring, a technique that involves visualizing a positive response to past distressing situations (</a:t>
            </a:r>
            <a:r>
              <a:rPr lang="en-US" altLang="en-US" dirty="0">
                <a:hlinkClick r:id="rId3"/>
              </a:rPr>
              <a:t>Ozsivadjian, Hollocks, Southcott, Absoud, &amp; Holmes, 2016</a:t>
            </a:r>
            <a:r>
              <a:rPr lang="en-US" altLang="en-US" dirty="0"/>
              <a:t>), may also help reduce negative cognitions for some individuals. </a:t>
            </a:r>
            <a:r>
              <a:rPr lang="en-US" altLang="en-US" dirty="0">
                <a:hlinkClick r:id="rId4" tooltip="Learn more about Mindfulness from ScienceDirect's AI-generated Topic Pages"/>
              </a:rPr>
              <a:t>Mindfulness</a:t>
            </a:r>
            <a:r>
              <a:rPr lang="en-US" altLang="en-US" dirty="0"/>
              <a:t> or movement-focused strategies that focus on awareness, acceptance, and shifting may also redirect focus from negative emotional and cognitive experiences to neutral, present-focused bodily sensations such as the breath or the contact between the soles of the feet and the floor (</a:t>
            </a:r>
            <a:r>
              <a:rPr lang="en-US" altLang="en-US" dirty="0">
                <a:hlinkClick r:id="rId5"/>
              </a:rPr>
              <a:t>de Bruin et al., 2015</a:t>
            </a:r>
            <a:r>
              <a:rPr lang="en-US" altLang="en-US" dirty="0"/>
              <a:t>, </a:t>
            </a:r>
            <a:r>
              <a:rPr lang="en-US" altLang="en-US" dirty="0">
                <a:hlinkClick r:id="rId6"/>
              </a:rPr>
              <a:t>Singh et al., 2011</a:t>
            </a:r>
            <a:r>
              <a:rPr lang="en-US" altLang="en-US" dirty="0"/>
              <a:t>). Finally, given the association between IU and negative cognitions, it may be possible to reduce maladaptive automatic thoughts through interventions targeted at increasing tolerance of uncertainty. Novel treatments are being developed to address IU, including the Coping With Uncertainty in Everyday Situations (CUES) treatment program (</a:t>
            </a:r>
            <a:r>
              <a:rPr lang="en-US" altLang="en-US" dirty="0">
                <a:hlinkClick r:id="rId7"/>
              </a:rPr>
              <a:t>Rodgers et al., 2016</a:t>
            </a:r>
            <a:r>
              <a:rPr lang="en-US" altLang="en-US" dirty="0"/>
              <a:t>), which teaches parents the necessary coping skills to help their child manage distress associated with uncertain situations.</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dirty="0">
                <a:hlinkClick r:id="rId8"/>
              </a:rPr>
              <a:t>https://www.sciencedirect.com/science/article/pii/S0005789417301314?casa_token=9SleT3j8fn4AAAAA:nFC6e92BlJEKcO2WASedXSjRzgl5LQLo_LAcBG2NLUaygwcxrpBf4VIzblANMeUtjGnbtvtQ</a:t>
            </a:r>
            <a:endParaRPr lang="en-US" altLang="en-US" sz="1000" dirty="0">
              <a:latin typeface="AdvBOOKO-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8">
            <a:extLst>
              <a:ext uri="{FF2B5EF4-FFF2-40B4-BE49-F238E27FC236}">
                <a16:creationId xmlns:a16="http://schemas.microsoft.com/office/drawing/2014/main" id="{CFF1696E-CA43-CEDA-8801-7B1058F5C0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74CDE69-703E-6D41-99B7-15703BC37C20}" type="slidenum">
              <a:rPr lang="en-US" altLang="en-US" sz="1300" smtClean="0"/>
              <a:pPr>
                <a:spcBef>
                  <a:spcPct val="0"/>
                </a:spcBef>
              </a:pPr>
              <a:t>45</a:t>
            </a:fld>
            <a:endParaRPr lang="en-US" altLang="en-US" sz="1300"/>
          </a:p>
        </p:txBody>
      </p:sp>
      <p:sp>
        <p:nvSpPr>
          <p:cNvPr id="116739" name="Rectangle 1">
            <a:extLst>
              <a:ext uri="{FF2B5EF4-FFF2-40B4-BE49-F238E27FC236}">
                <a16:creationId xmlns:a16="http://schemas.microsoft.com/office/drawing/2014/main" id="{BF47CF0A-CEE7-19B3-EEC0-6AD6750A0CB7}"/>
              </a:ext>
            </a:extLst>
          </p:cNvPr>
          <p:cNvSpPr>
            <a:spLocks noGrp="1" noRot="1" noChangeAspect="1" noChangeArrowheads="1" noTextEdit="1"/>
          </p:cNvSpPr>
          <p:nvPr>
            <p:ph type="sldImg"/>
          </p:nvPr>
        </p:nvSpPr>
        <p:spPr>
          <a:solidFill>
            <a:srgbClr val="FFFFFF"/>
          </a:solidFill>
          <a:ln/>
        </p:spPr>
      </p:sp>
      <p:sp>
        <p:nvSpPr>
          <p:cNvPr id="116740" name="Text Box 2">
            <a:extLst>
              <a:ext uri="{FF2B5EF4-FFF2-40B4-BE49-F238E27FC236}">
                <a16:creationId xmlns:a16="http://schemas.microsoft.com/office/drawing/2014/main" id="{DB1A3D05-050D-31A9-429C-7B47715A98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Increased structure and predictability in delivering treatment components</a:t>
            </a:r>
          </a:p>
          <a:p>
            <a:pPr marL="739775" lvl="1" indent="-339725">
              <a:spcBef>
                <a:spcPct val="0"/>
              </a:spcBef>
              <a:buClr>
                <a:srgbClr val="FFFF00"/>
              </a:buClr>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400" b="1"/>
              <a:t>Incorporation of visual supports </a:t>
            </a:r>
          </a:p>
          <a:p>
            <a:pPr marL="739775" lvl="1" indent="-339725">
              <a:spcBef>
                <a:spcPct val="0"/>
              </a:spcBef>
              <a:buClr>
                <a:srgbClr val="FFFF00"/>
              </a:buClr>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400" b="1"/>
              <a:t>Use of concrete and visual teaching strategies</a:t>
            </a:r>
          </a:p>
          <a:p>
            <a:pPr marL="739775" lvl="1" indent="-339725">
              <a:spcBef>
                <a:spcPct val="0"/>
              </a:spcBef>
              <a:buClr>
                <a:srgbClr val="FFFF00"/>
              </a:buCl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800" b="1"/>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Increased focus on generalization</a:t>
            </a:r>
          </a:p>
          <a:p>
            <a:pPr marL="739775" lvl="1" indent="-339725">
              <a:spcBef>
                <a:spcPct val="0"/>
              </a:spcBef>
              <a:buClr>
                <a:srgbClr val="FFFF00"/>
              </a:buClr>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400" b="1"/>
              <a:t>Increased parental involvement</a:t>
            </a:r>
          </a:p>
          <a:p>
            <a:pPr marL="739775" lvl="1" indent="-339725">
              <a:spcBef>
                <a:spcPct val="0"/>
              </a:spcBef>
              <a:buClr>
                <a:srgbClr val="FFFF00"/>
              </a:buCl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800" b="1"/>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Incorporation of children's </a:t>
            </a:r>
            <a:r>
              <a:rPr lang="ja-JP" altLang="en-US" sz="2800"/>
              <a:t>“</a:t>
            </a:r>
            <a:r>
              <a:rPr lang="en-US" altLang="ja-JP" sz="2800"/>
              <a:t>special interests</a:t>
            </a:r>
            <a:r>
              <a:rPr lang="ja-JP" altLang="en-US" sz="2800"/>
              <a:t>”</a:t>
            </a:r>
            <a:r>
              <a:rPr lang="en-US" altLang="ja-JP" sz="2800"/>
              <a:t> (circumscribed interests &amp; stereotypies)</a:t>
            </a:r>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800"/>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Consideration of function, setting events, and idiosyncratic triggers and behavioral indicators</a:t>
            </a:r>
          </a:p>
          <a:p>
            <a:pPr marL="339725" indent="-339725">
              <a:spcBef>
                <a:spcPct val="0"/>
              </a:spcBef>
              <a:buClr>
                <a:srgbClr val="FFFF00"/>
              </a:buCl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800"/>
          </a:p>
          <a:p>
            <a:pPr marL="339725" indent="-339725">
              <a:spcBef>
                <a:spcPct val="0"/>
              </a:spcBef>
              <a:buClr>
                <a:srgbClr val="FFFF00"/>
              </a:buClr>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2800"/>
              <a:t>Use of antecedent strategies &amp; counterconditioning</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1000">
              <a:latin typeface="AdvBOOKO-R"/>
            </a:endParaRP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US" altLang="en-US" sz="1000">
                <a:latin typeface="AdvBOOKO-R"/>
              </a:rPr>
              <a:t>A common finding in the ASD intervention literature is that skills and behavioral improvements acquired in therapeutic programs do not generalize to the settings where they are needed (e.g., school) (e.g., Hwang &amp; Hughes, 2000). Therefore, additions and modifications to standard CBT protocols are necessary in order to produce generalized and durable change in children with ASD (e.g., Attwood, 2004)</a:t>
            </a:r>
          </a:p>
          <a:p>
            <a:pPr marL="339725" indent="-339725">
              <a:spcBef>
                <a:spcPts val="45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endParaRPr lang="en-US" altLang="en-US" sz="1000">
              <a:latin typeface="AdvBOOKO-R"/>
            </a:endParaRPr>
          </a:p>
        </p:txBody>
      </p:sp>
    </p:spTree>
    <p:extLst>
      <p:ext uri="{BB962C8B-B14F-4D97-AF65-F5344CB8AC3E}">
        <p14:creationId xmlns:p14="http://schemas.microsoft.com/office/powerpoint/2010/main" val="28658443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Slide Image Placeholder 1">
            <a:extLst>
              <a:ext uri="{FF2B5EF4-FFF2-40B4-BE49-F238E27FC236}">
                <a16:creationId xmlns:a16="http://schemas.microsoft.com/office/drawing/2014/main" id="{91E74AE5-858B-6510-A046-C3A7AA984EB6}"/>
              </a:ext>
            </a:extLst>
          </p:cNvPr>
          <p:cNvSpPr>
            <a:spLocks noGrp="1" noRot="1" noChangeAspect="1" noChangeArrowheads="1" noTextEdit="1"/>
          </p:cNvSpPr>
          <p:nvPr>
            <p:ph type="sldImg"/>
          </p:nvPr>
        </p:nvSpPr>
        <p:spPr>
          <a:ln/>
        </p:spPr>
      </p:sp>
      <p:sp>
        <p:nvSpPr>
          <p:cNvPr id="115714" name="Notes Placeholder 2">
            <a:extLst>
              <a:ext uri="{FF2B5EF4-FFF2-40B4-BE49-F238E27FC236}">
                <a16:creationId xmlns:a16="http://schemas.microsoft.com/office/drawing/2014/main" id="{04260531-CDF1-648D-95A9-A5F28BB8B2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15715" name="Slide Number Placeholder 3">
            <a:extLst>
              <a:ext uri="{FF2B5EF4-FFF2-40B4-BE49-F238E27FC236}">
                <a16:creationId xmlns:a16="http://schemas.microsoft.com/office/drawing/2014/main" id="{4B8D7B0E-FE09-5B22-7E0A-F2E0E3C8A4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B361D4B9-1DC3-1C4E-8B67-3D09944B6FF6}" type="slidenum">
              <a:rPr lang="en-US" altLang="en-US" sz="1300" b="0" smtClean="0">
                <a:latin typeface="Times New Roman" panose="02020603050405020304" pitchFamily="18" charset="0"/>
              </a:rPr>
              <a:pPr/>
              <a:t>46</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34575038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47</a:t>
            </a:fld>
            <a:endParaRPr lang="en-US" altLang="en-US"/>
          </a:p>
        </p:txBody>
      </p:sp>
    </p:spTree>
    <p:extLst>
      <p:ext uri="{BB962C8B-B14F-4D97-AF65-F5344CB8AC3E}">
        <p14:creationId xmlns:p14="http://schemas.microsoft.com/office/powerpoint/2010/main" val="25951244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48</a:t>
            </a:fld>
            <a:endParaRPr lang="en-US" altLang="en-US"/>
          </a:p>
        </p:txBody>
      </p:sp>
    </p:spTree>
    <p:extLst>
      <p:ext uri="{BB962C8B-B14F-4D97-AF65-F5344CB8AC3E}">
        <p14:creationId xmlns:p14="http://schemas.microsoft.com/office/powerpoint/2010/main" val="1253334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behavior support (PBS) is a positive support practice that is included in the organization-wide training and technical assistance effort in Minnesota. PBS refers to a set of tools and strategies for improving quality of life and creating positive social environments. PBS is a value-driven practice that incorporates the principles of behavior and biomedical research with an emphasis on empowering people to identify strategies that are the best fit for each social context.</a:t>
            </a:r>
          </a:p>
          <a:p>
            <a:r>
              <a:rPr lang="en-US" dirty="0"/>
              <a:t>chrome-extension://</a:t>
            </a:r>
            <a:r>
              <a:rPr lang="en-US" dirty="0" err="1"/>
              <a:t>efaidnbmnnnibpcajpcglclefindmkaj</a:t>
            </a:r>
            <a:r>
              <a:rPr lang="en-US" dirty="0"/>
              <a:t>/https://</a:t>
            </a:r>
            <a:r>
              <a:rPr lang="en-US" dirty="0" err="1"/>
              <a:t>files.eric.ed.gov</a:t>
            </a:r>
            <a:r>
              <a:rPr lang="en-US" dirty="0"/>
              <a:t>/</a:t>
            </a:r>
            <a:r>
              <a:rPr lang="en-US" dirty="0" err="1"/>
              <a:t>fulltext</a:t>
            </a:r>
            <a:r>
              <a:rPr lang="en-US" dirty="0"/>
              <a:t>/ED607739.pdf</a:t>
            </a:r>
          </a:p>
          <a:p>
            <a:endParaRPr lang="en-US" dirty="0"/>
          </a:p>
          <a:p>
            <a:r>
              <a:rPr lang="en-US" dirty="0"/>
              <a:t>From APBS website: </a:t>
            </a:r>
            <a:r>
              <a:rPr lang="en-US" b="0" i="0" dirty="0">
                <a:solidFill>
                  <a:srgbClr val="4B4F58"/>
                </a:solidFill>
                <a:effectLst/>
                <a:latin typeface="Karla" panose="020F0502020204030204" pitchFamily="34" charset="0"/>
              </a:rPr>
              <a:t>Positive Behavior Support (PBS) is a set of research-based strategies used to increase quality of life and decrease problem behavior by teaching new skills and making changes in a person’s environment. Positive behavior support combines:</a:t>
            </a:r>
          </a:p>
          <a:p>
            <a:endParaRPr lang="en-US" b="0" i="0" dirty="0">
              <a:solidFill>
                <a:srgbClr val="4B4F58"/>
              </a:solidFill>
              <a:effectLst/>
              <a:latin typeface="Karla" panose="020F0502020204030204" pitchFamily="34" charset="0"/>
            </a:endParaRPr>
          </a:p>
          <a:p>
            <a:r>
              <a:rPr lang="en-US" b="0" i="0" dirty="0">
                <a:solidFill>
                  <a:srgbClr val="000000"/>
                </a:solidFill>
                <a:effectLst/>
                <a:latin typeface="Sora"/>
              </a:rPr>
              <a:t>From HCPBS website: Positive behavior support is an approach to supporting people’s behavior in typical home, school, work, and community environments that combines the principles of applied behavior analysis, implementation science, and best practices from other human service fields. It is characterized by a commitment to collaboration; basing interventions on a thorough understanding of the person and environmental influences affecting behavior; proactive, educative, and functional strategies; making decisions on the basis of objective information; and focusing not just on behavior change, but also improvements in quality of life.</a:t>
            </a:r>
          </a:p>
          <a:p>
            <a:endParaRPr lang="en-US" b="0" i="0" dirty="0">
              <a:solidFill>
                <a:srgbClr val="000000"/>
              </a:solidFill>
              <a:effectLst/>
              <a:latin typeface="Sor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333333"/>
                </a:solidFill>
                <a:effectLst/>
                <a:latin typeface="Open Sans" panose="020F0502020204030204" pitchFamily="34" charset="0"/>
              </a:rPr>
              <a:t>In 2002, </a:t>
            </a:r>
            <a:r>
              <a:rPr lang="en-US" b="0" i="0" dirty="0" err="1">
                <a:solidFill>
                  <a:srgbClr val="333333"/>
                </a:solidFill>
                <a:effectLst/>
                <a:latin typeface="Open Sans" panose="020F0502020204030204" pitchFamily="34" charset="0"/>
              </a:rPr>
              <a:t>Carr</a:t>
            </a:r>
            <a:r>
              <a:rPr lang="en-US" b="0" i="0" dirty="0">
                <a:solidFill>
                  <a:srgbClr val="333333"/>
                </a:solidFill>
                <a:effectLst/>
                <a:latin typeface="Open Sans" panose="020F0502020204030204" pitchFamily="34" charset="0"/>
              </a:rPr>
              <a:t> et al. provided an updated definition of “positive behavior </a:t>
            </a:r>
            <a:r>
              <a:rPr lang="en-US" b="0" i="0" dirty="0" err="1">
                <a:solidFill>
                  <a:srgbClr val="333333"/>
                </a:solidFill>
                <a:effectLst/>
                <a:latin typeface="Open Sans" panose="020F0502020204030204" pitchFamily="34" charset="0"/>
              </a:rPr>
              <a:t>support”:</a:t>
            </a:r>
            <a:r>
              <a:rPr lang="en-US" dirty="0" err="1">
                <a:effectLst/>
              </a:rPr>
              <a:t>PBS</a:t>
            </a:r>
            <a:r>
              <a:rPr lang="en-US" dirty="0">
                <a:effectLst/>
              </a:rPr>
              <a:t> is an applied science that uses educational methods to expand an individual’s behavior repertoire and systems change methods to redesign an individual’s living environment to first enhance the individual’s quality of life and, second, to minimize his or her problem behavior. (p. 4)</a:t>
            </a:r>
          </a:p>
          <a:p>
            <a:endParaRPr lang="en-US" dirty="0"/>
          </a:p>
          <a:p>
            <a:r>
              <a:rPr lang="en-US" dirty="0"/>
              <a:t>From Kincaid et al (2016):</a:t>
            </a:r>
          </a:p>
          <a:p>
            <a:r>
              <a:rPr lang="en-US" b="0" i="1" dirty="0">
                <a:solidFill>
                  <a:srgbClr val="333333"/>
                </a:solidFill>
                <a:effectLst/>
                <a:latin typeface="Open Sans" panose="020B0606030504020204" pitchFamily="34" charset="0"/>
              </a:rPr>
              <a:t>PBS is an approach to behavior support that includes an ongoing process of research-based assessment, intervention, and data-based decision making focused on building social and other functional competencies, creating supportive contexts, and preventing the occurrence of problem behaviors. PBS relies on strategies that are respectful of a person’s dignity and overall well-being and that are drawn primarily from behavioral, educational, and social sciences, although other evidence-based procedures may be incorporated. PBS may be applied within a multi-tiered framework at the level of the individual and at the level of larger systems (e.g., families, classrooms, schools, social service programs, and facilities).</a:t>
            </a:r>
          </a:p>
          <a:p>
            <a:r>
              <a:rPr lang="en-US" dirty="0"/>
              <a:t>https://</a:t>
            </a:r>
            <a:r>
              <a:rPr lang="en-US" dirty="0" err="1"/>
              <a:t>journals.sagepub.com</a:t>
            </a:r>
            <a:r>
              <a:rPr lang="en-US" dirty="0"/>
              <a:t>/</a:t>
            </a:r>
            <a:r>
              <a:rPr lang="en-US" dirty="0" err="1"/>
              <a:t>doi</a:t>
            </a:r>
            <a:r>
              <a:rPr lang="en-US" dirty="0"/>
              <a:t>/full/10.1177/1098300715604826?casa_token=QCEJIxd08CwAAAAA:244vdHh8cm5cHBPcNvhg_kiCQYknty532WWDy6hskbRU1QwMjlU0yJ5qu7BC3wl5gDRAIB83ZuiZUQ</a:t>
            </a:r>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49</a:t>
            </a:fld>
            <a:endParaRPr lang="en-US" altLang="en-US"/>
          </a:p>
        </p:txBody>
      </p:sp>
    </p:spTree>
    <p:extLst>
      <p:ext uri="{BB962C8B-B14F-4D97-AF65-F5344CB8AC3E}">
        <p14:creationId xmlns:p14="http://schemas.microsoft.com/office/powerpoint/2010/main" val="6538908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FD7505EE-A748-4205-C2B1-8D02BFBD00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defRPr b="1">
                <a:solidFill>
                  <a:schemeClr val="tx1"/>
                </a:solidFill>
                <a:latin typeface="Arial" panose="020B0604020202020204" pitchFamily="34" charset="0"/>
              </a:defRPr>
            </a:lvl1pPr>
            <a:lvl2pPr marL="742950" indent="-285750" defTabSz="942975">
              <a:defRPr b="1">
                <a:solidFill>
                  <a:schemeClr val="tx1"/>
                </a:solidFill>
                <a:latin typeface="Arial" panose="020B0604020202020204" pitchFamily="34" charset="0"/>
              </a:defRPr>
            </a:lvl2pPr>
            <a:lvl3pPr marL="1143000" indent="-228600" defTabSz="942975">
              <a:defRPr b="1">
                <a:solidFill>
                  <a:schemeClr val="tx1"/>
                </a:solidFill>
                <a:latin typeface="Arial" panose="020B0604020202020204" pitchFamily="34" charset="0"/>
              </a:defRPr>
            </a:lvl3pPr>
            <a:lvl4pPr marL="1600200" indent="-228600" defTabSz="942975">
              <a:defRPr b="1">
                <a:solidFill>
                  <a:schemeClr val="tx1"/>
                </a:solidFill>
                <a:latin typeface="Arial" panose="020B0604020202020204" pitchFamily="34" charset="0"/>
              </a:defRPr>
            </a:lvl4pPr>
            <a:lvl5pPr marL="2057400" indent="-228600" defTabSz="942975">
              <a:defRPr b="1">
                <a:solidFill>
                  <a:schemeClr val="tx1"/>
                </a:solidFill>
                <a:latin typeface="Arial" panose="020B0604020202020204" pitchFamily="34" charset="0"/>
              </a:defRPr>
            </a:lvl5pPr>
            <a:lvl6pPr marL="2514600" indent="-228600" defTabSz="942975" eaLnBrk="0" fontAlgn="base" hangingPunct="0">
              <a:spcBef>
                <a:spcPct val="0"/>
              </a:spcBef>
              <a:spcAft>
                <a:spcPct val="0"/>
              </a:spcAft>
              <a:defRPr b="1">
                <a:solidFill>
                  <a:schemeClr val="tx1"/>
                </a:solidFill>
                <a:latin typeface="Arial" panose="020B0604020202020204" pitchFamily="34" charset="0"/>
              </a:defRPr>
            </a:lvl6pPr>
            <a:lvl7pPr marL="2971800" indent="-228600" defTabSz="942975" eaLnBrk="0" fontAlgn="base" hangingPunct="0">
              <a:spcBef>
                <a:spcPct val="0"/>
              </a:spcBef>
              <a:spcAft>
                <a:spcPct val="0"/>
              </a:spcAft>
              <a:defRPr b="1">
                <a:solidFill>
                  <a:schemeClr val="tx1"/>
                </a:solidFill>
                <a:latin typeface="Arial" panose="020B0604020202020204" pitchFamily="34" charset="0"/>
              </a:defRPr>
            </a:lvl7pPr>
            <a:lvl8pPr marL="3429000" indent="-228600" defTabSz="942975" eaLnBrk="0" fontAlgn="base" hangingPunct="0">
              <a:spcBef>
                <a:spcPct val="0"/>
              </a:spcBef>
              <a:spcAft>
                <a:spcPct val="0"/>
              </a:spcAft>
              <a:defRPr b="1">
                <a:solidFill>
                  <a:schemeClr val="tx1"/>
                </a:solidFill>
                <a:latin typeface="Arial" panose="020B0604020202020204" pitchFamily="34" charset="0"/>
              </a:defRPr>
            </a:lvl8pPr>
            <a:lvl9pPr marL="3886200" indent="-228600" defTabSz="942975" eaLnBrk="0" fontAlgn="base" hangingPunct="0">
              <a:spcBef>
                <a:spcPct val="0"/>
              </a:spcBef>
              <a:spcAft>
                <a:spcPct val="0"/>
              </a:spcAft>
              <a:defRPr b="1">
                <a:solidFill>
                  <a:schemeClr val="tx1"/>
                </a:solidFill>
                <a:latin typeface="Arial" panose="020B0604020202020204" pitchFamily="34" charset="0"/>
              </a:defRPr>
            </a:lvl9pPr>
          </a:lstStyle>
          <a:p>
            <a:fld id="{90B4C533-2D32-FD4F-A650-E55482EBFEE6}" type="slidenum">
              <a:rPr lang="en-US" altLang="en-US" b="0"/>
              <a:pPr/>
              <a:t>50</a:t>
            </a:fld>
            <a:endParaRPr lang="en-US" altLang="en-US" b="0"/>
          </a:p>
        </p:txBody>
      </p:sp>
      <p:sp>
        <p:nvSpPr>
          <p:cNvPr id="23555" name="Rectangle 7">
            <a:extLst>
              <a:ext uri="{FF2B5EF4-FFF2-40B4-BE49-F238E27FC236}">
                <a16:creationId xmlns:a16="http://schemas.microsoft.com/office/drawing/2014/main" id="{4CF244BF-E0AF-E9EA-E6F0-A7376E3F1DDC}"/>
              </a:ext>
            </a:extLst>
          </p:cNvPr>
          <p:cNvSpPr txBox="1">
            <a:spLocks noGrp="1" noChangeArrowheads="1"/>
          </p:cNvSpPr>
          <p:nvPr/>
        </p:nvSpPr>
        <p:spPr bwMode="auto">
          <a:xfrm>
            <a:off x="4013200" y="8956675"/>
            <a:ext cx="3071813"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41" tIns="47370" rIns="94741" bIns="47370" anchor="b"/>
          <a:lstStyle>
            <a:lvl1pPr defTabSz="947738">
              <a:defRPr b="1">
                <a:solidFill>
                  <a:schemeClr val="tx1"/>
                </a:solidFill>
                <a:latin typeface="Arial" panose="020B0604020202020204" pitchFamily="34" charset="0"/>
              </a:defRPr>
            </a:lvl1pPr>
            <a:lvl2pPr marL="742950" indent="-285750" defTabSz="947738">
              <a:defRPr b="1">
                <a:solidFill>
                  <a:schemeClr val="tx1"/>
                </a:solidFill>
                <a:latin typeface="Arial" panose="020B0604020202020204" pitchFamily="34" charset="0"/>
              </a:defRPr>
            </a:lvl2pPr>
            <a:lvl3pPr marL="1143000" indent="-228600" defTabSz="947738">
              <a:defRPr b="1">
                <a:solidFill>
                  <a:schemeClr val="tx1"/>
                </a:solidFill>
                <a:latin typeface="Arial" panose="020B0604020202020204" pitchFamily="34" charset="0"/>
              </a:defRPr>
            </a:lvl3pPr>
            <a:lvl4pPr marL="1600200" indent="-228600" defTabSz="947738">
              <a:defRPr b="1">
                <a:solidFill>
                  <a:schemeClr val="tx1"/>
                </a:solidFill>
                <a:latin typeface="Arial" panose="020B0604020202020204" pitchFamily="34" charset="0"/>
              </a:defRPr>
            </a:lvl4pPr>
            <a:lvl5pPr marL="2057400" indent="-228600" defTabSz="947738">
              <a:defRPr b="1">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b="1">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b="1">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b="1">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b="1">
                <a:solidFill>
                  <a:schemeClr val="tx1"/>
                </a:solidFill>
                <a:latin typeface="Arial" panose="020B0604020202020204" pitchFamily="34" charset="0"/>
              </a:defRPr>
            </a:lvl9pPr>
          </a:lstStyle>
          <a:p>
            <a:pPr algn="r" eaLnBrk="1" hangingPunct="1"/>
            <a:fld id="{987C5B04-9AB3-0946-9AED-154616EEEF4E}" type="slidenum">
              <a:rPr lang="en-US" altLang="en-US" sz="1200" b="0"/>
              <a:pPr algn="r" eaLnBrk="1" hangingPunct="1"/>
              <a:t>50</a:t>
            </a:fld>
            <a:endParaRPr lang="en-US" altLang="en-US" sz="1200" b="0"/>
          </a:p>
        </p:txBody>
      </p:sp>
      <p:sp>
        <p:nvSpPr>
          <p:cNvPr id="23556" name="Rectangle 2">
            <a:extLst>
              <a:ext uri="{FF2B5EF4-FFF2-40B4-BE49-F238E27FC236}">
                <a16:creationId xmlns:a16="http://schemas.microsoft.com/office/drawing/2014/main" id="{ED76A9A3-0F56-3524-48CA-FED79ED2DB1A}"/>
              </a:ext>
            </a:extLst>
          </p:cNvPr>
          <p:cNvSpPr>
            <a:spLocks noGrp="1" noRot="1" noChangeAspect="1" noChangeArrowheads="1" noTextEdit="1"/>
          </p:cNvSpPr>
          <p:nvPr>
            <p:ph type="sldImg"/>
          </p:nvPr>
        </p:nvSpPr>
        <p:spPr>
          <a:xfrm>
            <a:off x="1185863" y="706438"/>
            <a:ext cx="4716462" cy="3536950"/>
          </a:xfrm>
          <a:ln/>
        </p:spPr>
      </p:sp>
      <p:sp>
        <p:nvSpPr>
          <p:cNvPr id="23557" name="Rectangle 3">
            <a:extLst>
              <a:ext uri="{FF2B5EF4-FFF2-40B4-BE49-F238E27FC236}">
                <a16:creationId xmlns:a16="http://schemas.microsoft.com/office/drawing/2014/main" id="{6B225CE8-CA02-5471-6918-462F17FC4B20}"/>
              </a:ext>
            </a:extLst>
          </p:cNvPr>
          <p:cNvSpPr>
            <a:spLocks noGrp="1" noChangeArrowheads="1"/>
          </p:cNvSpPr>
          <p:nvPr>
            <p:ph type="body" idx="1"/>
          </p:nvPr>
        </p:nvSpPr>
        <p:spPr>
          <a:xfrm>
            <a:off x="709613" y="4479925"/>
            <a:ext cx="5667375" cy="4243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741" tIns="47370" rIns="94741" bIns="47370"/>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Calibri" panose="020F0502020204030204" pitchFamily="34" charset="0"/>
                <a:cs typeface="Calibri" panose="020F0502020204030204" pitchFamily="34" charset="0"/>
              </a:rPr>
              <a:t>PBS  Plans Require  Those  Supporting  Children  and  Adults to  Change  Behavior</a:t>
            </a:r>
          </a:p>
          <a:p>
            <a:pPr eaLnBrk="1" hangingPunct="1"/>
            <a:endParaRPr lang="en-US" altLang="en-US" dirty="0">
              <a:latin typeface="Arial" panose="020B0604020202020204" pitchFamily="34" charset="0"/>
            </a:endParaRPr>
          </a:p>
          <a:p>
            <a:pPr eaLnBrk="1" hangingPunct="1"/>
            <a:r>
              <a:rPr lang="en-US" sz="1800" dirty="0">
                <a:solidFill>
                  <a:srgbClr val="000000"/>
                </a:solidFill>
                <a:effectLst/>
                <a:latin typeface="Times New Roman" panose="02020603050405020304" pitchFamily="18" charset="0"/>
                <a:ea typeface="Times New Roman" panose="02020603050405020304" pitchFamily="18" charset="0"/>
              </a:rPr>
              <a:t>Family-centered PBS helps parents learn to apply those principles to improve family routines and quality of life by focusing on family goals, values, skills, and resources; encouraging lifestyle enhancement; and developing multi-component intervention plans that emphasize prevention and teaching skills in a way that is ecologically and socially valid (</a:t>
            </a:r>
            <a:r>
              <a:rPr lang="en-US" sz="1800" dirty="0" err="1">
                <a:solidFill>
                  <a:srgbClr val="000000"/>
                </a:solidFill>
                <a:effectLst/>
                <a:latin typeface="Times New Roman" panose="02020603050405020304" pitchFamily="18" charset="0"/>
                <a:ea typeface="Times New Roman" panose="02020603050405020304" pitchFamily="18" charset="0"/>
              </a:rPr>
              <a:t>Lucyshyn</a:t>
            </a:r>
            <a:r>
              <a:rPr lang="en-US" sz="1800" dirty="0">
                <a:solidFill>
                  <a:srgbClr val="000000"/>
                </a:solidFill>
                <a:effectLst/>
                <a:latin typeface="Times New Roman" panose="02020603050405020304" pitchFamily="18" charset="0"/>
                <a:ea typeface="Times New Roman" panose="02020603050405020304" pitchFamily="18" charset="0"/>
              </a:rPr>
              <a:t> et al., 2007). In family-centered</a:t>
            </a:r>
            <a:r>
              <a:rPr lang="en-US" sz="1800" dirty="0">
                <a:effectLst/>
                <a:latin typeface="Times New Roman" panose="02020603050405020304" pitchFamily="18" charset="0"/>
                <a:ea typeface="Times New Roman" panose="02020603050405020304" pitchFamily="18" charset="0"/>
              </a:rPr>
              <a:t> PBS, parents not only learn strategies to prevent, replace, and manage their child’s challenging </a:t>
            </a:r>
            <a:r>
              <a:rPr lang="en-US" sz="1800" dirty="0" err="1">
                <a:effectLst/>
                <a:latin typeface="Times New Roman" panose="02020603050405020304" pitchFamily="18" charset="0"/>
                <a:ea typeface="Times New Roman" panose="02020603050405020304" pitchFamily="18" charset="0"/>
              </a:rPr>
              <a:t>behaviour</a:t>
            </a:r>
            <a:r>
              <a:rPr lang="en-US" sz="1800" dirty="0">
                <a:effectLst/>
                <a:latin typeface="Times New Roman" panose="02020603050405020304" pitchFamily="18" charset="0"/>
                <a:ea typeface="Times New Roman" panose="02020603050405020304" pitchFamily="18" charset="0"/>
              </a:rPr>
              <a:t>, but are </a:t>
            </a:r>
            <a:r>
              <a:rPr lang="en-US" sz="1800" b="1" dirty="0">
                <a:effectLst/>
                <a:latin typeface="Times New Roman" panose="02020603050405020304" pitchFamily="18" charset="0"/>
                <a:ea typeface="Times New Roman" panose="02020603050405020304" pitchFamily="18" charset="0"/>
              </a:rPr>
              <a:t>viewed as collaborators in assessing the problem, selecting goals, and choosing and implementing interventions </a:t>
            </a:r>
            <a:endParaRPr lang="en-US" sz="1800" b="1" dirty="0">
              <a:effectLst/>
              <a:latin typeface="Arial" panose="020B0604020202020204" pitchFamily="34" charset="0"/>
              <a:ea typeface="Times New Roman" panose="02020603050405020304" pitchFamily="18" charset="0"/>
            </a:endParaRP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From MN PBS Intensive Training:</a:t>
            </a:r>
          </a:p>
          <a:p>
            <a:pPr eaLnBrk="1" hangingPunct="1"/>
            <a:r>
              <a:rPr lang="en-US" altLang="en-US" dirty="0">
                <a:latin typeface="Arial" panose="020B0604020202020204" pitchFamily="34" charset="0"/>
              </a:rPr>
              <a:t>https://</a:t>
            </a:r>
            <a:r>
              <a:rPr lang="en-US" altLang="en-US" dirty="0" err="1">
                <a:latin typeface="Arial" panose="020B0604020202020204" pitchFamily="34" charset="0"/>
              </a:rPr>
              <a:t>mnpsp.org</a:t>
            </a:r>
            <a:r>
              <a:rPr lang="en-US" altLang="en-US" dirty="0">
                <a:latin typeface="Arial" panose="020B0604020202020204" pitchFamily="34" charset="0"/>
              </a:rPr>
              <a:t>/wp-content/uploads/2023/11/PBS-Intensives-Day-1_2024_Accessibility-Checked.pdf</a:t>
            </a:r>
          </a:p>
          <a:p>
            <a:pPr eaLnBrk="1" hangingPunct="1"/>
            <a:r>
              <a:rPr lang="en-US" altLang="en-US" dirty="0">
                <a:latin typeface="Arial" panose="020B0604020202020204" pitchFamily="34" charset="0"/>
              </a:rPr>
              <a:t>Investing in change across the entire organization, </a:t>
            </a:r>
          </a:p>
          <a:p>
            <a:pPr eaLnBrk="1" hangingPunct="1"/>
            <a:r>
              <a:rPr lang="en-US" altLang="en-US" dirty="0">
                <a:latin typeface="Arial" panose="020B0604020202020204" pitchFamily="34" charset="0"/>
              </a:rPr>
              <a:t>Focusing on teaching social and emotional skills, </a:t>
            </a:r>
          </a:p>
          <a:p>
            <a:pPr eaLnBrk="1" hangingPunct="1"/>
            <a:r>
              <a:rPr lang="en-US" altLang="en-US" dirty="0">
                <a:latin typeface="Arial" panose="020B0604020202020204" pitchFamily="34" charset="0"/>
              </a:rPr>
              <a:t>Focus on prevention and early, less restrictive intervention for challenging behavior, </a:t>
            </a:r>
          </a:p>
          <a:p>
            <a:pPr eaLnBrk="1" hangingPunct="1"/>
            <a:r>
              <a:rPr lang="en-US" altLang="en-US" dirty="0">
                <a:latin typeface="Arial" panose="020B0604020202020204" pitchFamily="34" charset="0"/>
              </a:rPr>
              <a:t>Actively </a:t>
            </a:r>
            <a:r>
              <a:rPr lang="en-US" altLang="en-US" b="1" dirty="0">
                <a:latin typeface="Arial" panose="020B0604020202020204" pitchFamily="34" charset="0"/>
              </a:rPr>
              <a:t>using data for decision making, </a:t>
            </a:r>
            <a:r>
              <a:rPr lang="en-US" altLang="en-US" dirty="0">
                <a:latin typeface="Arial" panose="020B0604020202020204" pitchFamily="34" charset="0"/>
              </a:rPr>
              <a:t>and </a:t>
            </a:r>
          </a:p>
          <a:p>
            <a:pPr eaLnBrk="1" hangingPunct="1"/>
            <a:r>
              <a:rPr lang="en-US" altLang="en-US" dirty="0">
                <a:latin typeface="Arial" panose="020B0604020202020204" pitchFamily="34" charset="0"/>
              </a:rPr>
              <a:t>employing a three-tiered continuum of behavioral support (Freeman et al., 2006)</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GROUP ACTIVITY:</a:t>
            </a:r>
          </a:p>
          <a:p>
            <a:pPr eaLnBrk="1" hangingPunct="1"/>
            <a:r>
              <a:rPr lang="en-US" altLang="en-US" dirty="0">
                <a:latin typeface="Arial" panose="020B0604020202020204" pitchFamily="34" charset="0"/>
              </a:rPr>
              <a:t>*Form groups of 3 people and discuss your definitions </a:t>
            </a:r>
          </a:p>
          <a:p>
            <a:pPr eaLnBrk="1" hangingPunct="1"/>
            <a:r>
              <a:rPr lang="en-US" altLang="en-US" dirty="0">
                <a:latin typeface="Arial" panose="020B0604020202020204" pitchFamily="34" charset="0"/>
              </a:rPr>
              <a:t>• Develop a group definition for these terms </a:t>
            </a:r>
          </a:p>
          <a:p>
            <a:pPr eaLnBrk="1" hangingPunct="1"/>
            <a:r>
              <a:rPr lang="en-US" altLang="en-US" dirty="0">
                <a:latin typeface="Arial" panose="020B0604020202020204" pitchFamily="34" charset="0"/>
              </a:rPr>
              <a:t>• Share out your definitions – write on flipchart paper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Task analysis</a:t>
            </a:r>
          </a:p>
          <a:p>
            <a:pPr eaLnBrk="1" hangingPunct="1"/>
            <a:r>
              <a:rPr lang="en-US" altLang="en-US" dirty="0">
                <a:latin typeface="Arial" panose="020B0604020202020204" pitchFamily="34" charset="0"/>
              </a:rPr>
              <a:t>Shaping</a:t>
            </a:r>
          </a:p>
          <a:p>
            <a:pPr eaLnBrk="1" hangingPunct="1"/>
            <a:r>
              <a:rPr lang="en-US" altLang="en-US" dirty="0">
                <a:latin typeface="Arial" panose="020B0604020202020204" pitchFamily="34" charset="0"/>
              </a:rPr>
              <a:t>Prompting behavior</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Quality of Life:</a:t>
            </a:r>
          </a:p>
          <a:p>
            <a:pPr marL="514350" indent="-514350">
              <a:lnSpc>
                <a:spcPct val="80000"/>
              </a:lnSpc>
              <a:buFontTx/>
              <a:buAutoNum type="arabicPeriod"/>
            </a:pPr>
            <a:r>
              <a:rPr lang="en-US" sz="1200" b="1" dirty="0">
                <a:solidFill>
                  <a:srgbClr val="002060"/>
                </a:solidFill>
                <a:latin typeface="Arial" charset="0"/>
              </a:rPr>
              <a:t>Emotional Wellbeing </a:t>
            </a:r>
            <a:r>
              <a:rPr lang="en-US" sz="1200" b="1" dirty="0">
                <a:latin typeface="Arial" charset="0"/>
              </a:rPr>
              <a:t>-</a:t>
            </a:r>
            <a:r>
              <a:rPr lang="en-US" sz="1200" dirty="0">
                <a:latin typeface="Arial" charset="0"/>
              </a:rPr>
              <a:t>(Feeling Empowered and Experiencing Positive Emotions)</a:t>
            </a:r>
          </a:p>
          <a:p>
            <a:pPr marL="514350" indent="-514350">
              <a:lnSpc>
                <a:spcPct val="80000"/>
              </a:lnSpc>
              <a:buFontTx/>
              <a:buAutoNum type="arabicPeriod"/>
            </a:pPr>
            <a:endParaRPr lang="en-US" sz="1200" dirty="0">
              <a:latin typeface="Arial" charset="0"/>
            </a:endParaRPr>
          </a:p>
          <a:p>
            <a:pPr marL="514350" indent="-514350">
              <a:lnSpc>
                <a:spcPct val="80000"/>
              </a:lnSpc>
              <a:buFontTx/>
              <a:buAutoNum type="arabicPeriod"/>
            </a:pPr>
            <a:r>
              <a:rPr lang="en-US" sz="1200" b="1" dirty="0">
                <a:solidFill>
                  <a:srgbClr val="002060"/>
                </a:solidFill>
                <a:latin typeface="Arial" charset="0"/>
              </a:rPr>
              <a:t>Interpersonal Relations </a:t>
            </a:r>
            <a:r>
              <a:rPr lang="en-US" sz="1200" b="1" dirty="0">
                <a:latin typeface="Arial" charset="0"/>
              </a:rPr>
              <a:t>- </a:t>
            </a:r>
            <a:r>
              <a:rPr lang="en-US" sz="1200" dirty="0">
                <a:latin typeface="Arial" charset="0"/>
              </a:rPr>
              <a:t>(Opportunities for Friendship and Intimacy, Quality of Interactions With Others)</a:t>
            </a:r>
          </a:p>
          <a:p>
            <a:pPr marL="514350" indent="-514350">
              <a:lnSpc>
                <a:spcPct val="80000"/>
              </a:lnSpc>
              <a:buFontTx/>
              <a:buAutoNum type="arabicPeriod"/>
            </a:pPr>
            <a:endParaRPr lang="en-US" sz="1200" dirty="0">
              <a:latin typeface="Arial" charset="0"/>
            </a:endParaRPr>
          </a:p>
          <a:p>
            <a:pPr marL="514350" indent="-514350">
              <a:lnSpc>
                <a:spcPct val="80000"/>
              </a:lnSpc>
              <a:buFontTx/>
              <a:buAutoNum type="arabicPeriod"/>
            </a:pPr>
            <a:r>
              <a:rPr lang="en-US" sz="1200" b="1" dirty="0">
                <a:solidFill>
                  <a:srgbClr val="002060"/>
                </a:solidFill>
                <a:latin typeface="Arial" charset="0"/>
              </a:rPr>
              <a:t>Material Well-being </a:t>
            </a:r>
            <a:r>
              <a:rPr lang="en-US" sz="1200" b="1" dirty="0">
                <a:latin typeface="Arial" charset="0"/>
              </a:rPr>
              <a:t>-</a:t>
            </a:r>
            <a:r>
              <a:rPr lang="en-US" sz="1200" dirty="0">
                <a:latin typeface="Arial" charset="0"/>
              </a:rPr>
              <a:t>(Ownership of Possessions, Meaningful Employment)</a:t>
            </a:r>
          </a:p>
          <a:p>
            <a:pPr marL="514350" indent="-514350">
              <a:lnSpc>
                <a:spcPct val="80000"/>
              </a:lnSpc>
              <a:buFontTx/>
              <a:buAutoNum type="arabicPeriod"/>
            </a:pPr>
            <a:endParaRPr lang="en-US" sz="1200" dirty="0">
              <a:latin typeface="Arial" charset="0"/>
            </a:endParaRPr>
          </a:p>
          <a:p>
            <a:pPr marL="514350" indent="-514350">
              <a:lnSpc>
                <a:spcPct val="80000"/>
              </a:lnSpc>
              <a:buFontTx/>
              <a:buAutoNum type="arabicPeriod"/>
            </a:pPr>
            <a:r>
              <a:rPr lang="en-US" sz="1200" b="1" dirty="0">
                <a:solidFill>
                  <a:srgbClr val="002060"/>
                </a:solidFill>
                <a:latin typeface="Arial" charset="0"/>
              </a:rPr>
              <a:t>Personal Development </a:t>
            </a:r>
            <a:r>
              <a:rPr lang="en-US" sz="1200" dirty="0">
                <a:latin typeface="Arial" charset="0"/>
              </a:rPr>
              <a:t>–(Opportunities for Education and Habilitation)</a:t>
            </a:r>
          </a:p>
          <a:p>
            <a:pPr marL="514350" indent="-514350">
              <a:lnSpc>
                <a:spcPct val="80000"/>
              </a:lnSpc>
              <a:buFontTx/>
              <a:buAutoNum type="arabicPeriod"/>
            </a:pPr>
            <a:endParaRPr lang="en-US" sz="1200" dirty="0">
              <a:latin typeface="Arial" charset="0"/>
            </a:endParaRPr>
          </a:p>
          <a:p>
            <a:pPr marL="514350" indent="-514350">
              <a:lnSpc>
                <a:spcPct val="80000"/>
              </a:lnSpc>
              <a:buFontTx/>
              <a:buAutoNum type="arabicPeriod"/>
            </a:pPr>
            <a:r>
              <a:rPr lang="en-US" sz="1200" b="1" dirty="0">
                <a:solidFill>
                  <a:srgbClr val="002060"/>
                </a:solidFill>
                <a:latin typeface="Arial" charset="0"/>
              </a:rPr>
              <a:t>Self-determination</a:t>
            </a:r>
            <a:r>
              <a:rPr lang="en-US" sz="1200" dirty="0">
                <a:solidFill>
                  <a:srgbClr val="002060"/>
                </a:solidFill>
                <a:latin typeface="Arial" charset="0"/>
              </a:rPr>
              <a:t> </a:t>
            </a:r>
            <a:r>
              <a:rPr lang="en-US" sz="1200" dirty="0">
                <a:latin typeface="Arial" charset="0"/>
              </a:rPr>
              <a:t>-(Setting Personal Goals, Making Decisions About Important Life Choices)</a:t>
            </a:r>
          </a:p>
          <a:p>
            <a:pPr marL="514350" indent="-514350">
              <a:lnSpc>
                <a:spcPct val="80000"/>
              </a:lnSpc>
              <a:buFontTx/>
              <a:buAutoNum type="arabicPeriod"/>
            </a:pPr>
            <a:endParaRPr lang="en-US" sz="1200" dirty="0">
              <a:latin typeface="Arial" charset="0"/>
            </a:endParaRPr>
          </a:p>
          <a:p>
            <a:pPr marL="514350" indent="-514350">
              <a:lnSpc>
                <a:spcPct val="80000"/>
              </a:lnSpc>
              <a:buFontTx/>
              <a:buAutoNum type="arabicPeriod"/>
            </a:pPr>
            <a:r>
              <a:rPr lang="en-US" sz="1200" b="1" dirty="0">
                <a:solidFill>
                  <a:srgbClr val="002060"/>
                </a:solidFill>
                <a:latin typeface="Arial" charset="0"/>
              </a:rPr>
              <a:t>Physical Well-being </a:t>
            </a:r>
            <a:r>
              <a:rPr lang="en-US" sz="1200" b="1" dirty="0">
                <a:latin typeface="Arial" charset="0"/>
              </a:rPr>
              <a:t>-</a:t>
            </a:r>
            <a:r>
              <a:rPr lang="en-US" sz="1200" dirty="0">
                <a:latin typeface="Arial" charset="0"/>
              </a:rPr>
              <a:t>(Optimal Health Care and Nutrition, Mobility &amp; General Wellness)</a:t>
            </a:r>
          </a:p>
          <a:p>
            <a:pPr marL="514350" indent="-514350">
              <a:lnSpc>
                <a:spcPct val="80000"/>
              </a:lnSpc>
              <a:buFontTx/>
              <a:buAutoNum type="arabicPeriod"/>
            </a:pPr>
            <a:endParaRPr lang="en-US" sz="1200" dirty="0">
              <a:latin typeface="Arial" charset="0"/>
            </a:endParaRPr>
          </a:p>
          <a:p>
            <a:pPr marL="514350" indent="-514350">
              <a:lnSpc>
                <a:spcPct val="80000"/>
              </a:lnSpc>
              <a:buFontTx/>
              <a:buAutoNum type="arabicPeriod"/>
            </a:pPr>
            <a:r>
              <a:rPr lang="en-US" sz="1200" b="1" dirty="0">
                <a:solidFill>
                  <a:srgbClr val="002060"/>
                </a:solidFill>
                <a:latin typeface="Arial" charset="0"/>
              </a:rPr>
              <a:t> Social Inclusion </a:t>
            </a:r>
            <a:r>
              <a:rPr lang="en-US" sz="1200" b="1" dirty="0">
                <a:latin typeface="Arial" charset="0"/>
              </a:rPr>
              <a:t>-</a:t>
            </a:r>
            <a:r>
              <a:rPr lang="en-US" sz="1200" dirty="0">
                <a:latin typeface="Arial" charset="0"/>
              </a:rPr>
              <a:t>(Natural Support Networks Inclusive and Integrated Environments)</a:t>
            </a:r>
          </a:p>
          <a:p>
            <a:pPr marL="514350" indent="-514350">
              <a:lnSpc>
                <a:spcPct val="80000"/>
              </a:lnSpc>
              <a:buFontTx/>
              <a:buAutoNum type="arabicPeriod"/>
            </a:pPr>
            <a:endParaRPr lang="en-US" sz="1200" dirty="0">
              <a:latin typeface="Arial" charset="0"/>
            </a:endParaRPr>
          </a:p>
          <a:p>
            <a:pPr marL="514350" indent="-514350">
              <a:lnSpc>
                <a:spcPct val="80000"/>
              </a:lnSpc>
              <a:buFontTx/>
              <a:buAutoNum type="arabicPeriod"/>
            </a:pPr>
            <a:r>
              <a:rPr lang="en-US" sz="1200" b="1" dirty="0">
                <a:solidFill>
                  <a:srgbClr val="002060"/>
                </a:solidFill>
                <a:latin typeface="Arial" charset="0"/>
              </a:rPr>
              <a:t>Rights</a:t>
            </a:r>
            <a:r>
              <a:rPr lang="en-US" sz="1200" dirty="0">
                <a:solidFill>
                  <a:srgbClr val="002060"/>
                </a:solidFill>
                <a:latin typeface="Arial" charset="0"/>
              </a:rPr>
              <a:t> </a:t>
            </a:r>
            <a:r>
              <a:rPr lang="en-US" sz="1200" dirty="0">
                <a:latin typeface="Arial" charset="0"/>
              </a:rPr>
              <a:t>-(Experience of Ownership of Key Items and Property, Allowed Due Process, Privacy and Barrier Free Environments are Available). </a:t>
            </a:r>
          </a:p>
          <a:p>
            <a:pPr marL="514350" indent="-514350">
              <a:lnSpc>
                <a:spcPct val="80000"/>
              </a:lnSpc>
              <a:buNone/>
            </a:pPr>
            <a:endParaRPr lang="en-US" sz="1050" dirty="0">
              <a:latin typeface="Arial" charset="0"/>
            </a:endParaRPr>
          </a:p>
          <a:p>
            <a:pPr eaLnBrk="1" hangingPunct="1"/>
            <a:r>
              <a:rPr lang="en-US" altLang="en-US" dirty="0">
                <a:latin typeface="Arial" panose="020B0604020202020204" pitchFamily="34" charset="0"/>
              </a:rPr>
              <a:t>Hopes and fears</a:t>
            </a:r>
          </a:p>
          <a:p>
            <a:pPr eaLnBrk="1" hangingPunct="1"/>
            <a:endParaRPr lang="en-US" altLang="en-US" dirty="0">
              <a:latin typeface="Arial" panose="020B0604020202020204" pitchFamily="34" charset="0"/>
            </a:endParaRPr>
          </a:p>
          <a:p>
            <a:pPr marL="114300" indent="0">
              <a:buNone/>
            </a:pPr>
            <a:r>
              <a:rPr lang="en-US" b="1" dirty="0"/>
              <a:t>A functional approach to assessment assumes that people behave in adaptive ways to ongoing changes in their environment.</a:t>
            </a:r>
          </a:p>
          <a:p>
            <a:pPr marL="114300" indent="0">
              <a:buNone/>
            </a:pPr>
            <a:endParaRPr lang="en-US" b="1" dirty="0"/>
          </a:p>
          <a:p>
            <a:pPr lvl="1"/>
            <a:r>
              <a:rPr lang="en-US" dirty="0"/>
              <a:t>Behavior is “lawful” and it is happening for a reason.</a:t>
            </a:r>
          </a:p>
          <a:p>
            <a:pPr marL="571500" lvl="1" indent="0">
              <a:buNone/>
            </a:pPr>
            <a:endParaRPr lang="en-US" dirty="0"/>
          </a:p>
          <a:p>
            <a:pPr lvl="1"/>
            <a:r>
              <a:rPr lang="en-US" dirty="0"/>
              <a:t>We need to figure out why it is happening to help to modify the environment, support the person, and to teach, and reinforce socially appropriate alternative behaviors for them to get their wants and needs met. </a:t>
            </a:r>
          </a:p>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1702104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3C647231-1324-929D-5D4B-B13360D6E0F3}"/>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633C9A0-AA41-0A54-D49E-B26279FF4276}"/>
              </a:ext>
            </a:extLst>
          </p:cNvPr>
          <p:cNvSpPr>
            <a:spLocks noGrp="1"/>
          </p:cNvSpPr>
          <p:nvPr>
            <p:ph type="body" idx="1"/>
          </p:nvPr>
        </p:nvSpPr>
        <p:spPr/>
        <p:txBody>
          <a:bodyPr/>
          <a:lstStyle/>
          <a:p>
            <a:pPr>
              <a:defRPr/>
            </a:pPr>
            <a:r>
              <a:rPr lang="en-US" sz="1800" kern="0" dirty="0">
                <a:solidFill>
                  <a:srgbClr val="757575"/>
                </a:solidFill>
                <a:latin typeface="Poppins" pitchFamily="2" charset="77"/>
                <a:ea typeface="Times New Roman" panose="02020603050405020304" pitchFamily="18" charset="0"/>
              </a:rPr>
              <a:t>When you’re afraid, your gut instinct is to avoid… your body automatically tells you to</a:t>
            </a:r>
            <a:r>
              <a:rPr lang="en-US" sz="1800" b="1" kern="0" dirty="0">
                <a:solidFill>
                  <a:srgbClr val="757575"/>
                </a:solidFill>
                <a:latin typeface="Poppins" pitchFamily="2" charset="77"/>
                <a:ea typeface="Times New Roman" panose="02020603050405020304" pitchFamily="18" charset="0"/>
              </a:rPr>
              <a:t> get away</a:t>
            </a:r>
            <a:r>
              <a:rPr lang="en-US" sz="1800" kern="0" dirty="0">
                <a:solidFill>
                  <a:srgbClr val="757575"/>
                </a:solidFill>
                <a:latin typeface="Poppins" pitchFamily="2" charset="77"/>
                <a:ea typeface="Times New Roman" panose="02020603050405020304" pitchFamily="18" charset="0"/>
              </a:rPr>
              <a:t>.</a:t>
            </a:r>
          </a:p>
          <a:p>
            <a:pPr>
              <a:defRPr/>
            </a:pPr>
            <a:endParaRPr lang="en-US" sz="1800" kern="0" dirty="0">
              <a:solidFill>
                <a:srgbClr val="757575"/>
              </a:solidFill>
              <a:latin typeface="Poppins" pitchFamily="2" charset="77"/>
              <a:ea typeface="Times New Roman" panose="02020603050405020304" pitchFamily="18" charset="0"/>
            </a:endParaRPr>
          </a:p>
          <a:p>
            <a:pPr>
              <a:defRPr/>
            </a:pPr>
            <a:r>
              <a:rPr lang="en-US" sz="1800" kern="0" dirty="0">
                <a:solidFill>
                  <a:srgbClr val="757575"/>
                </a:solidFill>
                <a:latin typeface="Poppins" pitchFamily="2" charset="77"/>
                <a:ea typeface="Times New Roman" panose="02020603050405020304" pitchFamily="18" charset="0"/>
              </a:rPr>
              <a:t>When kids are afraid,</a:t>
            </a:r>
            <a:r>
              <a:rPr lang="en-US" sz="1800" dirty="0">
                <a:solidFill>
                  <a:srgbClr val="757575"/>
                </a:solidFill>
                <a:latin typeface="Poppins" pitchFamily="2" charset="77"/>
                <a:ea typeface="Times New Roman" panose="02020603050405020304" pitchFamily="18" charset="0"/>
              </a:rPr>
              <a:t> their</a:t>
            </a:r>
            <a:r>
              <a:rPr lang="en-US" sz="1800" b="1" dirty="0">
                <a:solidFill>
                  <a:srgbClr val="757575"/>
                </a:solidFill>
                <a:latin typeface="Poppins" pitchFamily="2" charset="77"/>
                <a:ea typeface="Times New Roman" panose="02020603050405020304" pitchFamily="18" charset="0"/>
              </a:rPr>
              <a:t> </a:t>
            </a:r>
            <a:r>
              <a:rPr lang="en-US" sz="1800" b="1" dirty="0">
                <a:solidFill>
                  <a:srgbClr val="C0392B"/>
                </a:solidFill>
                <a:latin typeface="Poppins" pitchFamily="2" charset="77"/>
                <a:ea typeface="Times New Roman" panose="02020603050405020304" pitchFamily="18" charset="0"/>
              </a:rPr>
              <a:t>"avoidance instinct"</a:t>
            </a:r>
            <a:r>
              <a:rPr lang="en-US" sz="1800" dirty="0">
                <a:solidFill>
                  <a:srgbClr val="757575"/>
                </a:solidFill>
                <a:latin typeface="Poppins" pitchFamily="2" charset="77"/>
                <a:ea typeface="Times New Roman" panose="02020603050405020304" pitchFamily="18" charset="0"/>
              </a:rPr>
              <a:t> kicks in and they do anything they can to escape or avoid the situation they’re afraid of, such as running away, cowering, crying and </a:t>
            </a:r>
            <a:r>
              <a:rPr lang="en-US" sz="1800" dirty="0" err="1">
                <a:solidFill>
                  <a:srgbClr val="757575"/>
                </a:solidFill>
                <a:latin typeface="Poppins" pitchFamily="2" charset="77"/>
                <a:ea typeface="Times New Roman" panose="02020603050405020304" pitchFamily="18" charset="0"/>
              </a:rPr>
              <a:t>pleading,or</a:t>
            </a:r>
            <a:r>
              <a:rPr lang="en-US" sz="1800" dirty="0">
                <a:solidFill>
                  <a:srgbClr val="757575"/>
                </a:solidFill>
                <a:latin typeface="Poppins" pitchFamily="2" charset="77"/>
                <a:ea typeface="Times New Roman" panose="02020603050405020304" pitchFamily="18" charset="0"/>
              </a:rPr>
              <a:t> sometimes even aggression (like fight or flight).</a:t>
            </a:r>
            <a:br>
              <a:rPr lang="en-US" sz="1800" dirty="0">
                <a:solidFill>
                  <a:srgbClr val="757575"/>
                </a:solidFill>
                <a:latin typeface="Poppins" pitchFamily="2" charset="77"/>
                <a:ea typeface="Times New Roman" panose="02020603050405020304" pitchFamily="18" charset="0"/>
              </a:rPr>
            </a:br>
            <a:endParaRPr lang="en-US" sz="1800" dirty="0">
              <a:solidFill>
                <a:srgbClr val="757575"/>
              </a:solidFill>
              <a:latin typeface="Poppins" pitchFamily="2" charset="77"/>
              <a:ea typeface="Times New Roman" panose="02020603050405020304" pitchFamily="18" charset="0"/>
            </a:endParaRPr>
          </a:p>
          <a:p>
            <a:pPr>
              <a:defRPr/>
            </a:pPr>
            <a:r>
              <a:rPr lang="en-US" sz="1800" dirty="0">
                <a:solidFill>
                  <a:srgbClr val="757575"/>
                </a:solidFill>
                <a:latin typeface="Poppins" pitchFamily="2" charset="77"/>
                <a:ea typeface="Times New Roman" panose="02020603050405020304" pitchFamily="18" charset="0"/>
              </a:rPr>
              <a:t>In the short term, these behaviors work for the kid because they escape or avoid what they’re afraid of, whether that’s escaping from a dog they’re afraid will hurt them or keeping their parent from leaving them.</a:t>
            </a:r>
          </a:p>
          <a:p>
            <a:pPr>
              <a:defRPr/>
            </a:pPr>
            <a:endParaRPr lang="en-US" sz="1800" dirty="0">
              <a:solidFill>
                <a:srgbClr val="757575"/>
              </a:solidFill>
              <a:latin typeface="Poppins" pitchFamily="2" charset="77"/>
              <a:ea typeface="Times New Roman" panose="02020603050405020304" pitchFamily="18" charset="0"/>
            </a:endParaRPr>
          </a:p>
          <a:p>
            <a:pPr>
              <a:defRPr/>
            </a:pPr>
            <a:r>
              <a:rPr lang="en-US" sz="1800" dirty="0">
                <a:solidFill>
                  <a:srgbClr val="757575"/>
                </a:solidFill>
                <a:latin typeface="Poppins" pitchFamily="2" charset="77"/>
                <a:ea typeface="Times New Roman" panose="02020603050405020304" pitchFamily="18" charset="0"/>
              </a:rPr>
              <a:t>The problem is, while this may work for kids in the short term, in the long term, escaping or avoiding situations that aren’t actually dangerous prevents kids from learning to cope with these situations and learning that they can overcome challenges. Like </a:t>
            </a:r>
            <a:r>
              <a:rPr lang="en-US" sz="2800" dirty="0">
                <a:solidFill>
                  <a:srgbClr val="040C28"/>
                </a:solidFill>
                <a:latin typeface="Google Sans"/>
              </a:rPr>
              <a:t>Glennon Doyle says</a:t>
            </a:r>
            <a:r>
              <a:rPr lang="en-US" sz="2800" dirty="0">
                <a:solidFill>
                  <a:srgbClr val="4D5156"/>
                </a:solidFill>
                <a:latin typeface="Google Sans"/>
              </a:rPr>
              <a:t>: “WE CAN DO HARD THINGS.” We want kids to learn that they can do hard things.</a:t>
            </a:r>
            <a:br>
              <a:rPr lang="en-US" sz="1800" dirty="0">
                <a:solidFill>
                  <a:srgbClr val="757575"/>
                </a:solidFill>
                <a:latin typeface="Poppins" pitchFamily="2" charset="77"/>
                <a:ea typeface="Times New Roman" panose="02020603050405020304" pitchFamily="18" charset="0"/>
              </a:rPr>
            </a:br>
            <a:endParaRPr lang="en-US" dirty="0"/>
          </a:p>
        </p:txBody>
      </p:sp>
      <p:sp>
        <p:nvSpPr>
          <p:cNvPr id="96259" name="Slide Number Placeholder 3">
            <a:extLst>
              <a:ext uri="{FF2B5EF4-FFF2-40B4-BE49-F238E27FC236}">
                <a16:creationId xmlns:a16="http://schemas.microsoft.com/office/drawing/2014/main" id="{D1436CA3-B568-97F2-B245-D811E0712E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7A6ECD88-22A1-7748-A1BE-6C4253C639DA}" type="slidenum">
              <a:rPr lang="en-US" altLang="en-US" sz="1300" b="0" smtClean="0">
                <a:latin typeface="Times New Roman" panose="02020603050405020304" pitchFamily="18" charset="0"/>
              </a:rPr>
              <a:pPr/>
              <a:t>5</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30500030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Positive behavior support (PBS) is a positive support practice that is included in the organization-wide training and technical assistance effort in Minnesota. PBS refers to a set of tools and strategies for improving quality of life and creating positive social environments. PBS is a value-driven practice that incorporates the principles of behavior and biomedical research with an emphasis on empowering people to identify strategies that are the best fit for each social context.</a:t>
            </a:r>
          </a:p>
          <a:p>
            <a:r>
              <a:rPr lang="en-US" dirty="0"/>
              <a:t>chrome-extension://</a:t>
            </a:r>
            <a:r>
              <a:rPr lang="en-US" dirty="0" err="1"/>
              <a:t>efaidnbmnnnibpcajpcglclefindmkaj</a:t>
            </a:r>
            <a:r>
              <a:rPr lang="en-US" dirty="0"/>
              <a:t>/https://</a:t>
            </a:r>
            <a:r>
              <a:rPr lang="en-US" dirty="0" err="1"/>
              <a:t>files.eric.ed.gov</a:t>
            </a:r>
            <a:r>
              <a:rPr lang="en-US" dirty="0"/>
              <a:t>/</a:t>
            </a:r>
            <a:r>
              <a:rPr lang="en-US" dirty="0" err="1"/>
              <a:t>fulltext</a:t>
            </a:r>
            <a:r>
              <a:rPr lang="en-US" dirty="0"/>
              <a:t>/ED607739.pdf</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Positive  Behavior  Support  is the  Integration  of </a:t>
            </a:r>
          </a:p>
          <a:p>
            <a:pPr eaLnBrk="1" hangingPunct="1"/>
            <a:r>
              <a:rPr lang="en-US" altLang="en-US" dirty="0">
                <a:latin typeface="Arial" panose="020B0604020202020204" pitchFamily="34" charset="0"/>
              </a:rPr>
              <a:t>– Valued  Outcomes</a:t>
            </a:r>
          </a:p>
          <a:p>
            <a:pPr eaLnBrk="1" hangingPunct="1"/>
            <a:r>
              <a:rPr lang="en-US" altLang="en-US" dirty="0">
                <a:latin typeface="Arial" panose="020B0604020202020204" pitchFamily="34" charset="0"/>
              </a:rPr>
              <a:t>– Behavioral and  Biomedical Science</a:t>
            </a:r>
          </a:p>
          <a:p>
            <a:pPr eaLnBrk="1" hangingPunct="1"/>
            <a:r>
              <a:rPr lang="en-US" altLang="en-US" dirty="0">
                <a:latin typeface="Arial" panose="020B0604020202020204" pitchFamily="34" charset="0"/>
              </a:rPr>
              <a:t>– Validated  Procedures</a:t>
            </a:r>
          </a:p>
          <a:p>
            <a:pPr eaLnBrk="1" hangingPunct="1"/>
            <a:r>
              <a:rPr lang="en-US" altLang="en-US" dirty="0">
                <a:latin typeface="Arial" panose="020B0604020202020204" pitchFamily="34" charset="0"/>
              </a:rPr>
              <a:t>– Systems Change</a:t>
            </a:r>
          </a:p>
          <a:p>
            <a:pPr eaLnBrk="1" hangingPunct="1"/>
            <a:r>
              <a:rPr lang="en-US" altLang="en-US" dirty="0">
                <a:latin typeface="Arial" panose="020B0604020202020204" pitchFamily="34" charset="0"/>
              </a:rPr>
              <a:t>– In  Order  to  Enhance  Quality of  Life  and  Prevent  Problem  Behavior </a:t>
            </a:r>
          </a:p>
          <a:p>
            <a:pPr eaLnBrk="1" hangingPunct="1"/>
            <a:r>
              <a:rPr lang="en-US" altLang="en-US" dirty="0">
                <a:latin typeface="Arial" panose="020B0604020202020204" pitchFamily="34" charset="0"/>
              </a:rPr>
              <a:t>Note:  PBS  Plans Require  Those  Supporting  Children  and  Adults to  Change  Behavior</a:t>
            </a:r>
          </a:p>
          <a:p>
            <a:endParaRPr lang="en-US" dirty="0"/>
          </a:p>
          <a:p>
            <a:pPr eaLnBrk="1" hangingPunct="1"/>
            <a:r>
              <a:rPr lang="en-US" altLang="en-US" dirty="0">
                <a:latin typeface="Arial" panose="020B0604020202020204" pitchFamily="34" charset="0"/>
              </a:rPr>
              <a:t>Creating a  Positive  Environment </a:t>
            </a:r>
          </a:p>
          <a:p>
            <a:pPr eaLnBrk="1" hangingPunct="1"/>
            <a:r>
              <a:rPr lang="en-US" altLang="en-US" dirty="0">
                <a:latin typeface="Arial" panose="020B0604020202020204" pitchFamily="34" charset="0"/>
              </a:rPr>
              <a:t>• Our  Needs Are  Met </a:t>
            </a:r>
          </a:p>
          <a:p>
            <a:pPr eaLnBrk="1" hangingPunct="1"/>
            <a:r>
              <a:rPr lang="en-US" altLang="en-US" dirty="0">
                <a:latin typeface="Arial" panose="020B0604020202020204" pitchFamily="34" charset="0"/>
              </a:rPr>
              <a:t>• We  Have  Choices </a:t>
            </a:r>
          </a:p>
          <a:p>
            <a:pPr eaLnBrk="1" hangingPunct="1"/>
            <a:r>
              <a:rPr lang="en-US" altLang="en-US" dirty="0">
                <a:latin typeface="Arial" panose="020B0604020202020204" pitchFamily="34" charset="0"/>
              </a:rPr>
              <a:t>• Events Are  Predictable </a:t>
            </a:r>
          </a:p>
          <a:p>
            <a:pPr eaLnBrk="1" hangingPunct="1"/>
            <a:r>
              <a:rPr lang="en-US" altLang="en-US" dirty="0">
                <a:latin typeface="Arial" panose="020B0604020202020204" pitchFamily="34" charset="0"/>
              </a:rPr>
              <a:t>• People  Listen  and  Communicate (verbal &amp; nonverbal)</a:t>
            </a:r>
          </a:p>
          <a:p>
            <a:pPr eaLnBrk="1" hangingPunct="1"/>
            <a:r>
              <a:rPr lang="en-US" altLang="en-US" dirty="0">
                <a:latin typeface="Arial" panose="020B0604020202020204" pitchFamily="34" charset="0"/>
              </a:rPr>
              <a:t>• Quality of  Life  is Assessed</a:t>
            </a:r>
          </a:p>
          <a:p>
            <a:endParaRPr lang="en-US" dirty="0"/>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51</a:t>
            </a:fld>
            <a:endParaRPr lang="en-US" altLang="en-US"/>
          </a:p>
        </p:txBody>
      </p:sp>
    </p:spTree>
    <p:extLst>
      <p:ext uri="{BB962C8B-B14F-4D97-AF65-F5344CB8AC3E}">
        <p14:creationId xmlns:p14="http://schemas.microsoft.com/office/powerpoint/2010/main" val="25466227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BEE4E88-A008-06AB-495D-4DE3C35250A3}"/>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E1DE4F53-AFF9-7374-4E33-4AEF4FC5E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1100" dirty="0">
                <a:latin typeface="Arial" panose="020B0604020202020204" pitchFamily="34" charset="0"/>
                <a:ea typeface="ＭＳ Ｐゴシック" panose="020B0600070205080204" pitchFamily="34" charset="-128"/>
              </a:rPr>
              <a:t>*</a:t>
            </a:r>
            <a:r>
              <a:rPr lang="en-US" sz="1100" i="1" dirty="0">
                <a:solidFill>
                  <a:srgbClr val="131413"/>
                </a:solidFill>
                <a:effectLst/>
                <a:latin typeface="Times"/>
              </a:rPr>
              <a:t>Use person-centered planning, a collaborative</a:t>
            </a:r>
            <a:r>
              <a:rPr lang="en-US" sz="1100" i="0" dirty="0">
                <a:solidFill>
                  <a:srgbClr val="131413"/>
                </a:solidFill>
                <a:effectLst/>
                <a:latin typeface="Times"/>
              </a:rPr>
              <a:t> </a:t>
            </a:r>
            <a:r>
              <a:rPr lang="en-US" sz="1100" i="1" dirty="0">
                <a:solidFill>
                  <a:srgbClr val="131413"/>
                </a:solidFill>
                <a:effectLst/>
                <a:latin typeface="Times"/>
              </a:rPr>
              <a:t>process for creating a positive vision for the individual; identifying</a:t>
            </a:r>
            <a:r>
              <a:rPr lang="en-US" sz="1100" i="0" dirty="0">
                <a:solidFill>
                  <a:srgbClr val="131413"/>
                </a:solidFill>
                <a:effectLst/>
                <a:latin typeface="Times"/>
              </a:rPr>
              <a:t> </a:t>
            </a:r>
            <a:r>
              <a:rPr lang="en-US" sz="2400" i="1" dirty="0">
                <a:solidFill>
                  <a:srgbClr val="131413"/>
                </a:solidFill>
                <a:latin typeface="Times"/>
              </a:rPr>
              <a:t>their</a:t>
            </a:r>
            <a:r>
              <a:rPr lang="en-US" sz="1100" i="1" dirty="0">
                <a:solidFill>
                  <a:srgbClr val="131413"/>
                </a:solidFill>
                <a:effectLst/>
                <a:latin typeface="Times"/>
              </a:rPr>
              <a:t> </a:t>
            </a:r>
            <a:r>
              <a:rPr lang="en-US" sz="1100" b="1" i="1" dirty="0">
                <a:solidFill>
                  <a:srgbClr val="131413"/>
                </a:solidFill>
                <a:effectLst/>
                <a:latin typeface="Times"/>
              </a:rPr>
              <a:t>strengths, interests, challenges, &amp; needs</a:t>
            </a:r>
            <a:r>
              <a:rPr lang="en-US" sz="1100" i="1" dirty="0">
                <a:solidFill>
                  <a:srgbClr val="131413"/>
                </a:solidFill>
                <a:effectLst/>
                <a:latin typeface="Times"/>
              </a:rPr>
              <a:t>; and establishing</a:t>
            </a:r>
            <a:r>
              <a:rPr lang="en-US" sz="1100" i="0" dirty="0">
                <a:solidFill>
                  <a:srgbClr val="131413"/>
                </a:solidFill>
                <a:effectLst/>
                <a:latin typeface="Times"/>
              </a:rPr>
              <a:t> </a:t>
            </a:r>
            <a:r>
              <a:rPr lang="en-US" sz="1100" i="1" dirty="0">
                <a:solidFill>
                  <a:srgbClr val="131413"/>
                </a:solidFill>
                <a:effectLst/>
                <a:latin typeface="Times"/>
              </a:rPr>
              <a:t>action steps for achieving particular goals </a:t>
            </a:r>
            <a:r>
              <a:rPr lang="en-US" sz="1100" i="1" dirty="0">
                <a:effectLst/>
                <a:latin typeface="Times"/>
              </a:rPr>
              <a:t>(Freeman et al.</a:t>
            </a:r>
            <a:r>
              <a:rPr lang="en-US" sz="1100" i="0" dirty="0">
                <a:effectLst/>
                <a:latin typeface="Times"/>
              </a:rPr>
              <a:t> </a:t>
            </a:r>
            <a:r>
              <a:rPr lang="en-US" sz="1100" i="1" dirty="0">
                <a:effectLst/>
                <a:latin typeface="Times"/>
              </a:rPr>
              <a:t>2014)</a:t>
            </a:r>
            <a:endParaRPr lang="en-US" sz="1100" dirty="0">
              <a:effectLst/>
              <a:latin typeface="Times"/>
            </a:endParaRPr>
          </a:p>
          <a:p>
            <a:pPr>
              <a:spcBef>
                <a:spcPct val="0"/>
              </a:spcBef>
            </a:pPr>
            <a:endParaRPr lang="en-US" altLang="en-US" sz="1100" dirty="0">
              <a:latin typeface="Arial" panose="020B0604020202020204" pitchFamily="34" charset="0"/>
              <a:ea typeface="ＭＳ Ｐゴシック" panose="020B0600070205080204" pitchFamily="34" charset="-128"/>
            </a:endParaRPr>
          </a:p>
          <a:p>
            <a:pPr>
              <a:spcBef>
                <a:spcPct val="0"/>
              </a:spcBef>
            </a:pPr>
            <a:r>
              <a:rPr lang="en-US" altLang="en-US" sz="1100" dirty="0">
                <a:latin typeface="Arial" panose="020B0604020202020204" pitchFamily="34" charset="0"/>
                <a:ea typeface="ＭＳ Ｐゴシック" panose="020B0600070205080204" pitchFamily="34" charset="-128"/>
              </a:rPr>
              <a:t>First step: create clear, positive vision for future</a:t>
            </a:r>
          </a:p>
          <a:p>
            <a:pPr>
              <a:spcBef>
                <a:spcPct val="0"/>
              </a:spcBef>
            </a:pPr>
            <a:r>
              <a:rPr lang="en-US" altLang="en-US" sz="800" dirty="0">
                <a:latin typeface="Arial" panose="020B0604020202020204" pitchFamily="34" charset="0"/>
                <a:ea typeface="ＭＳ Ｐゴシック" panose="020B0600070205080204" pitchFamily="34" charset="-128"/>
              </a:rPr>
              <a:t>*</a:t>
            </a:r>
            <a:r>
              <a:rPr lang="en-US" altLang="en-US" sz="1100" dirty="0">
                <a:latin typeface="Arial" panose="020B0604020202020204" pitchFamily="34" charset="0"/>
                <a:ea typeface="ＭＳ Ｐゴシック" panose="020B0600070205080204" pitchFamily="34" charset="-128"/>
              </a:rPr>
              <a:t>Before trying to understand &amp; address child’s problem behavior, important to consider what broad goals we want to achieve</a:t>
            </a:r>
          </a:p>
          <a:p>
            <a:pPr>
              <a:spcBef>
                <a:spcPct val="0"/>
              </a:spcBef>
            </a:pPr>
            <a:r>
              <a:rPr lang="en-US" altLang="en-US" sz="800" dirty="0">
                <a:latin typeface="Arial" panose="020B0604020202020204" pitchFamily="34" charset="0"/>
                <a:ea typeface="ＭＳ Ｐゴシック" panose="020B0600070205080204" pitchFamily="34" charset="-128"/>
              </a:rPr>
              <a:t>*</a:t>
            </a:r>
            <a:r>
              <a:rPr lang="en-US" altLang="en-US" sz="1100" dirty="0">
                <a:latin typeface="Arial" panose="020B0604020202020204" pitchFamily="34" charset="0"/>
                <a:ea typeface="ＭＳ Ｐゴシック" panose="020B0600070205080204" pitchFamily="34" charset="-128"/>
              </a:rPr>
              <a:t>Consider why changing a child’s behavior is so important &amp; what we would ultimately like to see in terms of changes in child’s life</a:t>
            </a:r>
            <a:endParaRPr lang="en-US" altLang="en-US" sz="800" dirty="0">
              <a:latin typeface="Arial" panose="020B0604020202020204" pitchFamily="34" charset="0"/>
              <a:ea typeface="ＭＳ Ｐゴシック" panose="020B0600070205080204" pitchFamily="34" charset="-128"/>
            </a:endParaRPr>
          </a:p>
          <a:p>
            <a:pPr>
              <a:spcBef>
                <a:spcPct val="0"/>
              </a:spcBef>
            </a:pPr>
            <a:r>
              <a:rPr lang="en-US" altLang="en-US" sz="1100" dirty="0">
                <a:latin typeface="Arial" panose="020B0604020202020204" pitchFamily="34" charset="0"/>
                <a:ea typeface="ＭＳ Ｐゴシック" panose="020B0600070205080204" pitchFamily="34" charset="-128"/>
              </a:rPr>
              <a:t>*Want to achieve more than just changing or stopping certain behaviors: we want your child &amp; family to have better lives</a:t>
            </a:r>
          </a:p>
          <a:p>
            <a:pPr>
              <a:spcBef>
                <a:spcPct val="0"/>
              </a:spcBef>
            </a:pPr>
            <a:r>
              <a:rPr lang="en-US" altLang="en-US" sz="2800" dirty="0">
                <a:latin typeface="Arial" panose="020B0604020202020204" pitchFamily="34" charset="0"/>
                <a:ea typeface="ＭＳ Ｐゴシック" panose="020B0600070205080204" pitchFamily="34" charset="-128"/>
              </a:rPr>
              <a:t>*Broader life goals might focus on:</a:t>
            </a:r>
          </a:p>
          <a:p>
            <a:pPr lvl="1">
              <a:spcBef>
                <a:spcPct val="0"/>
              </a:spcBef>
              <a:buFontTx/>
              <a:buChar char="•"/>
            </a:pPr>
            <a:r>
              <a:rPr lang="en-US" altLang="en-US" sz="2400" dirty="0">
                <a:latin typeface="Arial" panose="020B0604020202020204" pitchFamily="34" charset="0"/>
                <a:ea typeface="ＭＳ Ｐゴシック" panose="020B0600070205080204" pitchFamily="34" charset="-128"/>
              </a:rPr>
              <a:t>Improving child’s health or emotional state</a:t>
            </a:r>
            <a:endParaRPr lang="en-US" altLang="en-US" sz="300" dirty="0">
              <a:latin typeface="Arial" panose="020B0604020202020204" pitchFamily="34" charset="0"/>
              <a:ea typeface="ＭＳ Ｐゴシック" panose="020B0600070205080204" pitchFamily="34" charset="-128"/>
            </a:endParaRPr>
          </a:p>
          <a:p>
            <a:pPr lvl="1">
              <a:spcBef>
                <a:spcPct val="0"/>
              </a:spcBef>
              <a:buFontTx/>
              <a:buChar char="•"/>
            </a:pPr>
            <a:r>
              <a:rPr lang="en-US" altLang="en-US" sz="2400" dirty="0">
                <a:latin typeface="Arial" panose="020B0604020202020204" pitchFamily="34" charset="0"/>
                <a:ea typeface="ＭＳ Ｐゴシック" panose="020B0600070205080204" pitchFamily="34" charset="-128"/>
              </a:rPr>
              <a:t>Making it possible for child to go more places or do more things (e.g., being able to attend birthday parties unsupervised)</a:t>
            </a:r>
            <a:endParaRPr lang="en-US" altLang="en-US" sz="300" dirty="0">
              <a:latin typeface="Arial" panose="020B0604020202020204" pitchFamily="34" charset="0"/>
              <a:ea typeface="ＭＳ Ｐゴシック" panose="020B0600070205080204" pitchFamily="34" charset="-128"/>
            </a:endParaRPr>
          </a:p>
          <a:p>
            <a:pPr lvl="1">
              <a:spcBef>
                <a:spcPct val="0"/>
              </a:spcBef>
              <a:buFontTx/>
              <a:buChar char="•"/>
            </a:pPr>
            <a:r>
              <a:rPr lang="en-US" altLang="en-US" sz="2400" dirty="0">
                <a:latin typeface="Arial" panose="020B0604020202020204" pitchFamily="34" charset="0"/>
                <a:ea typeface="ＭＳ Ｐゴシック" panose="020B0600070205080204" pitchFamily="34" charset="-128"/>
              </a:rPr>
              <a:t>Giving a child more opportunities to make his own choices (e.g., selecting and preparing his own snacks)</a:t>
            </a:r>
            <a:endParaRPr lang="en-US" altLang="en-US" sz="300" dirty="0">
              <a:latin typeface="Arial" panose="020B0604020202020204" pitchFamily="34" charset="0"/>
              <a:ea typeface="ＭＳ Ｐゴシック" panose="020B0600070205080204" pitchFamily="34" charset="-128"/>
            </a:endParaRPr>
          </a:p>
          <a:p>
            <a:pPr lvl="1">
              <a:spcBef>
                <a:spcPct val="0"/>
              </a:spcBef>
              <a:buFontTx/>
              <a:buChar char="•"/>
            </a:pPr>
            <a:r>
              <a:rPr lang="en-US" altLang="en-US" sz="2400" dirty="0">
                <a:latin typeface="Arial" panose="020B0604020202020204" pitchFamily="34" charset="0"/>
                <a:ea typeface="ＭＳ Ｐゴシック" panose="020B0600070205080204" pitchFamily="34" charset="-128"/>
              </a:rPr>
              <a:t>Enhancing or expanding a child’s friendships and other relationships (e.g., improving ability to communicate and interact with peers)</a:t>
            </a:r>
            <a:endParaRPr lang="en-US" altLang="en-US" sz="300" dirty="0">
              <a:latin typeface="Arial" panose="020B0604020202020204" pitchFamily="34" charset="0"/>
              <a:ea typeface="ＭＳ Ｐゴシック" panose="020B0600070205080204" pitchFamily="34" charset="-128"/>
            </a:endParaRPr>
          </a:p>
          <a:p>
            <a:pPr lvl="1">
              <a:spcBef>
                <a:spcPct val="0"/>
              </a:spcBef>
              <a:buFontTx/>
              <a:buChar char="•"/>
            </a:pPr>
            <a:r>
              <a:rPr lang="en-US" altLang="en-US" sz="2400" dirty="0">
                <a:latin typeface="Arial" panose="020B0604020202020204" pitchFamily="34" charset="0"/>
                <a:ea typeface="ＭＳ Ｐゴシック" panose="020B0600070205080204" pitchFamily="34" charset="-128"/>
              </a:rPr>
              <a:t>Improving family life in general (e.g., “enjoying meals together”)</a:t>
            </a:r>
            <a:endParaRPr lang="en-US" altLang="en-US" sz="1100" dirty="0">
              <a:latin typeface="Arial" panose="020B0604020202020204" pitchFamily="34" charset="0"/>
              <a:ea typeface="ＭＳ Ｐゴシック" panose="020B0600070205080204" pitchFamily="34" charset="-128"/>
            </a:endParaRPr>
          </a:p>
          <a:p>
            <a:pPr>
              <a:spcBef>
                <a:spcPct val="0"/>
              </a:spcBef>
            </a:pPr>
            <a:r>
              <a:rPr lang="en-US" altLang="en-US" sz="1100" dirty="0">
                <a:latin typeface="Arial" panose="020B0604020202020204" pitchFamily="34" charset="0"/>
                <a:ea typeface="ＭＳ Ｐゴシック" panose="020B0600070205080204" pitchFamily="34" charset="-128"/>
              </a:rPr>
              <a:t>*Goals give parent &amp; family members hope &amp; direction, and builds unity.</a:t>
            </a:r>
          </a:p>
          <a:p>
            <a:pPr>
              <a:spcBef>
                <a:spcPct val="0"/>
              </a:spcBef>
            </a:pPr>
            <a:r>
              <a:rPr lang="en-US" altLang="en-US" sz="1100" dirty="0">
                <a:latin typeface="Arial" panose="020B0604020202020204" pitchFamily="34" charset="0"/>
                <a:ea typeface="ＭＳ Ｐゴシック" panose="020B0600070205080204" pitchFamily="34" charset="-128"/>
              </a:rPr>
              <a:t>*In establishing these goals, it is important to think about the child’s strengths and interests as well as difficulties.</a:t>
            </a:r>
          </a:p>
          <a:p>
            <a:pPr>
              <a:spcBef>
                <a:spcPct val="0"/>
              </a:spcBef>
            </a:pPr>
            <a:r>
              <a:rPr lang="en-US" altLang="en-US" sz="1100" dirty="0">
                <a:latin typeface="Arial" panose="020B0604020202020204" pitchFamily="34" charset="0"/>
                <a:ea typeface="ＭＳ Ｐゴシック" panose="020B0600070205080204" pitchFamily="34" charset="-128"/>
              </a:rPr>
              <a:t>*We can then build on child’s strengths as well as respond to his needs.</a:t>
            </a:r>
          </a:p>
          <a:p>
            <a:pPr lvl="1">
              <a:spcBef>
                <a:spcPct val="0"/>
              </a:spcBef>
            </a:pPr>
            <a:endParaRPr lang="en-US" altLang="en-US" sz="2400" dirty="0">
              <a:latin typeface="Arial" panose="020B0604020202020204" pitchFamily="34" charset="0"/>
              <a:ea typeface="ＭＳ Ｐゴシック" panose="020B0600070205080204" pitchFamily="34" charset="-128"/>
            </a:endParaRPr>
          </a:p>
          <a:p>
            <a:pPr>
              <a:spcBef>
                <a:spcPct val="0"/>
              </a:spcBef>
            </a:pPr>
            <a:endParaRPr lang="en-US" altLang="en-US" sz="1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562939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3503D5D0-4545-A0EE-7DDD-E464E2F93977}"/>
              </a:ext>
            </a:extLst>
          </p:cNvPr>
          <p:cNvSpPr>
            <a:spLocks noGrp="1" noRot="1" noChangeAspect="1" noChangeArrowheads="1" noTextEdit="1"/>
          </p:cNvSpPr>
          <p:nvPr>
            <p:ph type="sldImg"/>
          </p:nvPr>
        </p:nvSpPr>
        <p:spPr>
          <a:ln/>
        </p:spPr>
      </p:sp>
      <p:sp>
        <p:nvSpPr>
          <p:cNvPr id="125954" name="Rectangle 3">
            <a:extLst>
              <a:ext uri="{FF2B5EF4-FFF2-40B4-BE49-F238E27FC236}">
                <a16:creationId xmlns:a16="http://schemas.microsoft.com/office/drawing/2014/main" id="{BA832DDC-E95B-52DC-6EA2-A5B9714DD1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i="0" dirty="0">
                <a:effectLst/>
                <a:latin typeface="Arial" panose="020B0604020202020204" pitchFamily="34" charset="0"/>
              </a:rPr>
              <a:t>Is it person-centered?</a:t>
            </a:r>
          </a:p>
          <a:p>
            <a:endParaRPr lang="en-US" sz="1800" i="0" dirty="0">
              <a:effectLst/>
              <a:latin typeface="Arial" panose="020B0604020202020204" pitchFamily="34" charset="0"/>
            </a:endParaRPr>
          </a:p>
          <a:p>
            <a:r>
              <a:rPr lang="en-US" sz="1800" i="0" dirty="0">
                <a:effectLst/>
                <a:latin typeface="Arial" panose="020B0604020202020204" pitchFamily="34" charset="0"/>
              </a:rPr>
              <a:t>It IS okay for kid to say no and "not be brave." The goal of an exposure or "brave challenge" is to try to make it as reinforcing as possible to motivate them to be brave, IF this “brave behavior” will improve the child’s quality of life and/or family quality of life. I completely agree that not every behavior needs to or should be changed, and that not everything needs to be confronted; e.g., if I’m afraid of roller coasters, there is no need for me to go on roller coasters. If I'm afraid of cocktail parties, I don't see why I need to go to cocktail parties. But if I’m afraid of trees, it’s pretty hard to live a life avoiding trees forever, and probably makes a lot more sense to try to help the kid do brave challenges to learn to cope with trees. I was going to say this in a VoiceThread but do you have any suggestions for how to modify this slide?</a:t>
            </a:r>
            <a:endParaRPr lang="en-US" altLang="en-US" dirty="0"/>
          </a:p>
        </p:txBody>
      </p:sp>
    </p:spTree>
    <p:extLst>
      <p:ext uri="{BB962C8B-B14F-4D97-AF65-F5344CB8AC3E}">
        <p14:creationId xmlns:p14="http://schemas.microsoft.com/office/powerpoint/2010/main" val="14031376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8B547D78-EF9E-D7A8-5003-5B03A2537288}"/>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9753DF32-894D-65B4-8748-8D57D6F146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i="1" dirty="0">
                <a:solidFill>
                  <a:srgbClr val="131413"/>
                </a:solidFill>
                <a:effectLst/>
                <a:latin typeface="Times"/>
              </a:rPr>
              <a:t>Positive behavior support may best be described as an individualized,</a:t>
            </a:r>
            <a:r>
              <a:rPr lang="en-US" sz="1600" i="0" dirty="0">
                <a:solidFill>
                  <a:srgbClr val="131413"/>
                </a:solidFill>
                <a:effectLst/>
                <a:latin typeface="Times"/>
              </a:rPr>
              <a:t> </a:t>
            </a:r>
            <a:r>
              <a:rPr lang="en-US" sz="1600" i="1" dirty="0">
                <a:solidFill>
                  <a:srgbClr val="131413"/>
                </a:solidFill>
                <a:effectLst/>
                <a:latin typeface="Times"/>
              </a:rPr>
              <a:t>problem-solving process grounded in ABA principles.</a:t>
            </a:r>
            <a:r>
              <a:rPr lang="en-US" sz="1600" i="0" dirty="0">
                <a:solidFill>
                  <a:srgbClr val="131413"/>
                </a:solidFill>
                <a:effectLst/>
                <a:latin typeface="Times"/>
              </a:rPr>
              <a:t> </a:t>
            </a:r>
            <a:r>
              <a:rPr lang="en-US" sz="1600" i="1" dirty="0">
                <a:solidFill>
                  <a:srgbClr val="131413"/>
                </a:solidFill>
                <a:effectLst/>
                <a:latin typeface="Times"/>
              </a:rPr>
              <a:t>The process includes (1) identification of broad goals</a:t>
            </a:r>
            <a:r>
              <a:rPr lang="en-US" sz="1600" i="0" dirty="0">
                <a:solidFill>
                  <a:srgbClr val="131413"/>
                </a:solidFill>
                <a:effectLst/>
                <a:latin typeface="Times"/>
              </a:rPr>
              <a:t> </a:t>
            </a:r>
            <a:r>
              <a:rPr lang="en-US" sz="1600" i="1" dirty="0">
                <a:solidFill>
                  <a:srgbClr val="131413"/>
                </a:solidFill>
                <a:effectLst/>
                <a:latin typeface="Times"/>
              </a:rPr>
              <a:t>and behaviors of concern, (2) gathering and analyzing of information</a:t>
            </a:r>
            <a:r>
              <a:rPr lang="en-US" sz="1600" i="0" dirty="0">
                <a:solidFill>
                  <a:srgbClr val="131413"/>
                </a:solidFill>
                <a:effectLst/>
                <a:latin typeface="Times"/>
              </a:rPr>
              <a:t> </a:t>
            </a:r>
            <a:r>
              <a:rPr lang="en-US" sz="1600" i="1" dirty="0">
                <a:solidFill>
                  <a:srgbClr val="131413"/>
                </a:solidFill>
                <a:effectLst/>
                <a:latin typeface="Times"/>
              </a:rPr>
              <a:t>to identify probable patterns affecting behavior, (3)</a:t>
            </a:r>
            <a:r>
              <a:rPr lang="en-US" sz="1600" i="0" dirty="0">
                <a:solidFill>
                  <a:srgbClr val="131413"/>
                </a:solidFill>
                <a:effectLst/>
                <a:latin typeface="Times"/>
              </a:rPr>
              <a:t> </a:t>
            </a:r>
            <a:r>
              <a:rPr lang="en-US" sz="1600" i="1" dirty="0">
                <a:solidFill>
                  <a:srgbClr val="131413"/>
                </a:solidFill>
                <a:effectLst/>
                <a:latin typeface="Times"/>
              </a:rPr>
              <a:t>selecting and delineating strategies based on the patterns and</a:t>
            </a:r>
            <a:r>
              <a:rPr lang="en-US" sz="1600" i="0" dirty="0">
                <a:solidFill>
                  <a:srgbClr val="131413"/>
                </a:solidFill>
                <a:effectLst/>
                <a:latin typeface="Times"/>
              </a:rPr>
              <a:t> </a:t>
            </a:r>
            <a:r>
              <a:rPr lang="en-US" sz="1600" i="1" dirty="0">
                <a:solidFill>
                  <a:srgbClr val="131413"/>
                </a:solidFill>
                <a:effectLst/>
                <a:latin typeface="Times"/>
              </a:rPr>
              <a:t>integrating them into a comprehensive plan, (4) implementing</a:t>
            </a:r>
            <a:r>
              <a:rPr lang="en-US" sz="1600" i="0" dirty="0">
                <a:solidFill>
                  <a:srgbClr val="131413"/>
                </a:solidFill>
                <a:effectLst/>
                <a:latin typeface="Times"/>
              </a:rPr>
              <a:t> </a:t>
            </a:r>
            <a:r>
              <a:rPr lang="en-US" sz="1600" i="1" dirty="0">
                <a:solidFill>
                  <a:srgbClr val="131413"/>
                </a:solidFill>
                <a:effectLst/>
                <a:latin typeface="Times"/>
              </a:rPr>
              <a:t>the plan across settings and caregivers, and (5) monitoring</a:t>
            </a:r>
            <a:r>
              <a:rPr lang="en-US" sz="1600" i="0" dirty="0">
                <a:solidFill>
                  <a:srgbClr val="131413"/>
                </a:solidFill>
                <a:effectLst/>
                <a:latin typeface="Times"/>
              </a:rPr>
              <a:t> </a:t>
            </a:r>
            <a:r>
              <a:rPr lang="en-US" sz="1600" i="1" dirty="0">
                <a:solidFill>
                  <a:srgbClr val="131413"/>
                </a:solidFill>
                <a:effectLst/>
                <a:latin typeface="Times"/>
              </a:rPr>
              <a:t>outcomes</a:t>
            </a:r>
            <a:endParaRPr lang="en-US" sz="1600" dirty="0">
              <a:solidFill>
                <a:srgbClr val="131413"/>
              </a:solidFill>
              <a:effectLst/>
              <a:latin typeface="Times"/>
            </a:endParaRPr>
          </a:p>
          <a:p>
            <a:pPr>
              <a:spcBef>
                <a:spcPct val="0"/>
              </a:spcBef>
            </a:pPr>
            <a:endParaRPr lang="en-US" altLang="en-US" sz="1100" dirty="0">
              <a:latin typeface="Arial" panose="020B0604020202020204" pitchFamily="34" charset="0"/>
              <a:ea typeface="ＭＳ Ｐゴシック" panose="020B0600070205080204" pitchFamily="34" charset="-128"/>
            </a:endParaRPr>
          </a:p>
          <a:p>
            <a:r>
              <a:rPr lang="en-US" sz="1600" i="1" dirty="0">
                <a:solidFill>
                  <a:srgbClr val="131413"/>
                </a:solidFill>
                <a:effectLst/>
                <a:latin typeface="Times"/>
              </a:rPr>
              <a:t>This occurs through person-centered planning, a collaborative</a:t>
            </a:r>
            <a:r>
              <a:rPr lang="en-US" sz="1600" i="0" dirty="0">
                <a:solidFill>
                  <a:srgbClr val="131413"/>
                </a:solidFill>
                <a:effectLst/>
                <a:latin typeface="Times"/>
              </a:rPr>
              <a:t> </a:t>
            </a:r>
            <a:r>
              <a:rPr lang="en-US" sz="1600" i="1" dirty="0">
                <a:solidFill>
                  <a:srgbClr val="131413"/>
                </a:solidFill>
                <a:effectLst/>
                <a:latin typeface="Times"/>
              </a:rPr>
              <a:t>process for creating a positive vision for the individual; identifying</a:t>
            </a:r>
            <a:r>
              <a:rPr lang="en-US" sz="1600" i="0" dirty="0">
                <a:solidFill>
                  <a:srgbClr val="131413"/>
                </a:solidFill>
                <a:effectLst/>
                <a:latin typeface="Times"/>
              </a:rPr>
              <a:t> </a:t>
            </a:r>
            <a:r>
              <a:rPr lang="en-US" sz="1600" i="1" dirty="0">
                <a:solidFill>
                  <a:srgbClr val="131413"/>
                </a:solidFill>
                <a:effectLst/>
                <a:latin typeface="Times"/>
              </a:rPr>
              <a:t>his strengths, challenges, and needs; and establishing</a:t>
            </a:r>
            <a:r>
              <a:rPr lang="en-US" sz="1600" i="0" dirty="0">
                <a:solidFill>
                  <a:srgbClr val="131413"/>
                </a:solidFill>
                <a:effectLst/>
                <a:latin typeface="Times"/>
              </a:rPr>
              <a:t> </a:t>
            </a:r>
            <a:r>
              <a:rPr lang="en-US" sz="1600" i="1" dirty="0">
                <a:solidFill>
                  <a:srgbClr val="131413"/>
                </a:solidFill>
                <a:effectLst/>
                <a:latin typeface="Times"/>
              </a:rPr>
              <a:t>action steps for achieving particular goals (Freeman et al.</a:t>
            </a:r>
            <a:r>
              <a:rPr lang="en-US" sz="1600" i="0" dirty="0">
                <a:solidFill>
                  <a:srgbClr val="131413"/>
                </a:solidFill>
                <a:effectLst/>
                <a:latin typeface="Times"/>
              </a:rPr>
              <a:t> </a:t>
            </a:r>
            <a:r>
              <a:rPr lang="en-US" sz="1600" i="1" dirty="0">
                <a:solidFill>
                  <a:srgbClr val="3A2A98"/>
                </a:solidFill>
                <a:effectLst/>
                <a:latin typeface="Times"/>
              </a:rPr>
              <a:t>2014</a:t>
            </a:r>
            <a:r>
              <a:rPr lang="en-US" sz="1600" i="1" dirty="0">
                <a:solidFill>
                  <a:srgbClr val="131413"/>
                </a:solidFill>
                <a:effectLst/>
                <a:latin typeface="Times"/>
              </a:rPr>
              <a:t>).</a:t>
            </a:r>
            <a:endParaRPr lang="en-US" sz="1600" dirty="0">
              <a:solidFill>
                <a:srgbClr val="3A2A98"/>
              </a:solidFill>
              <a:effectLst/>
              <a:latin typeface="Times"/>
            </a:endParaRPr>
          </a:p>
          <a:p>
            <a:pPr>
              <a:spcBef>
                <a:spcPct val="0"/>
              </a:spcBef>
            </a:pPr>
            <a:endParaRPr lang="en-US" altLang="en-US" sz="1100" dirty="0">
              <a:latin typeface="Arial" panose="020B0604020202020204" pitchFamily="34" charset="0"/>
              <a:ea typeface="ＭＳ Ｐゴシック" panose="020B0600070205080204" pitchFamily="34" charset="-128"/>
            </a:endParaRPr>
          </a:p>
          <a:p>
            <a:pPr>
              <a:spcBef>
                <a:spcPct val="0"/>
              </a:spcBef>
            </a:pPr>
            <a:endParaRPr lang="en-US" altLang="en-US" sz="1100" dirty="0">
              <a:latin typeface="Arial" panose="020B0604020202020204" pitchFamily="34" charset="0"/>
              <a:ea typeface="ＭＳ Ｐゴシック" panose="020B0600070205080204" pitchFamily="34" charset="-128"/>
            </a:endParaRPr>
          </a:p>
          <a:p>
            <a:pPr>
              <a:spcBef>
                <a:spcPct val="0"/>
              </a:spcBef>
              <a:buFont typeface="Arial Black" panose="020B0604020202020204" pitchFamily="34" charset="0"/>
              <a:buAutoNum type="arabicParenR"/>
            </a:pPr>
            <a:r>
              <a:rPr lang="en-US" altLang="en-US" sz="2800" dirty="0">
                <a:ea typeface="ＭＳ Ｐゴシック" panose="020B0600070205080204" pitchFamily="34" charset="-128"/>
              </a:rPr>
              <a:t>Establish goals</a:t>
            </a:r>
          </a:p>
          <a:p>
            <a:pPr marL="692150" lvl="1" indent="-296863">
              <a:spcBef>
                <a:spcPct val="0"/>
              </a:spcBef>
            </a:pPr>
            <a:r>
              <a:rPr lang="en-US" altLang="en-US" sz="2400" dirty="0">
                <a:ea typeface="ＭＳ Ｐゴシック" panose="020B0600070205080204" pitchFamily="34" charset="-128"/>
              </a:rPr>
              <a:t>Define the problem, including the child’s behaviors of concern and specific changes we want to occur</a:t>
            </a:r>
            <a:endParaRPr lang="en-US" altLang="en-US" sz="400" dirty="0">
              <a:ea typeface="ＭＳ Ｐゴシック" panose="020B0600070205080204" pitchFamily="34" charset="-128"/>
            </a:endParaRPr>
          </a:p>
          <a:p>
            <a:pPr>
              <a:spcBef>
                <a:spcPct val="0"/>
              </a:spcBef>
              <a:buFont typeface="Arial Black" panose="020B0604020202020204" pitchFamily="34" charset="0"/>
              <a:buAutoNum type="arabicParenR"/>
            </a:pPr>
            <a:r>
              <a:rPr lang="en-US" altLang="en-US" sz="2800" dirty="0">
                <a:ea typeface="ＭＳ Ｐゴシック" panose="020B0600070205080204" pitchFamily="34" charset="-128"/>
              </a:rPr>
              <a:t>Gather information</a:t>
            </a:r>
          </a:p>
          <a:p>
            <a:pPr marL="692150" lvl="1" indent="-296863">
              <a:spcBef>
                <a:spcPct val="0"/>
              </a:spcBef>
            </a:pPr>
            <a:r>
              <a:rPr lang="en-US" altLang="en-US" sz="2400" dirty="0">
                <a:ea typeface="ＭＳ Ｐゴシック" panose="020B0600070205080204" pitchFamily="34" charset="-128"/>
              </a:rPr>
              <a:t>Watch the child’s behavior and talking to other people to understand WHY the child is behaving in this manner</a:t>
            </a:r>
            <a:endParaRPr lang="en-US" altLang="en-US" sz="400" dirty="0">
              <a:ea typeface="ＭＳ Ｐゴシック" panose="020B0600070205080204" pitchFamily="34" charset="-128"/>
            </a:endParaRPr>
          </a:p>
          <a:p>
            <a:pPr>
              <a:spcBef>
                <a:spcPct val="0"/>
              </a:spcBef>
              <a:buFont typeface="Arial Black" panose="020B0604020202020204" pitchFamily="34" charset="0"/>
              <a:buAutoNum type="arabicParenR"/>
            </a:pPr>
            <a:r>
              <a:rPr lang="en-US" altLang="en-US" sz="2800" dirty="0">
                <a:ea typeface="ＭＳ Ｐゴシック" panose="020B0600070205080204" pitchFamily="34" charset="-128"/>
              </a:rPr>
              <a:t>Analyze patterns</a:t>
            </a:r>
          </a:p>
          <a:p>
            <a:pPr marL="692150" lvl="1" indent="-296863">
              <a:spcBef>
                <a:spcPct val="0"/>
              </a:spcBef>
            </a:pPr>
            <a:r>
              <a:rPr lang="en-US" altLang="en-US" sz="2400" dirty="0">
                <a:ea typeface="ＭＳ Ｐゴシック" panose="020B0600070205080204" pitchFamily="34" charset="-128"/>
              </a:rPr>
              <a:t>Determine what circumstances are affecting the child’s behavior and what the child is getting or avoiding as a result</a:t>
            </a:r>
            <a:endParaRPr lang="en-US" altLang="en-US" sz="400" dirty="0">
              <a:ea typeface="ＭＳ Ｐゴシック" panose="020B0600070205080204" pitchFamily="34" charset="-128"/>
            </a:endParaRPr>
          </a:p>
          <a:p>
            <a:pPr>
              <a:spcBef>
                <a:spcPct val="0"/>
              </a:spcBef>
              <a:buFont typeface="Arial Black" panose="020B0604020202020204" pitchFamily="34" charset="0"/>
              <a:buAutoNum type="arabicParenR"/>
            </a:pPr>
            <a:r>
              <a:rPr lang="en-US" altLang="en-US" sz="2800" dirty="0">
                <a:ea typeface="ＭＳ Ｐゴシック" panose="020B0600070205080204" pitchFamily="34" charset="-128"/>
              </a:rPr>
              <a:t>Develop a plan</a:t>
            </a:r>
          </a:p>
          <a:p>
            <a:pPr marL="692150" lvl="1" indent="-296863">
              <a:spcBef>
                <a:spcPct val="0"/>
              </a:spcBef>
            </a:pPr>
            <a:r>
              <a:rPr lang="en-US" altLang="en-US" sz="2400" dirty="0">
                <a:ea typeface="ＭＳ Ｐゴシック" panose="020B0600070205080204" pitchFamily="34" charset="-128"/>
              </a:rPr>
              <a:t>Create strategies to prevent problems, teach child better ways of behaving, and respond appropriately to behaviors when they occur</a:t>
            </a:r>
            <a:endParaRPr lang="en-US" altLang="en-US" sz="400" dirty="0">
              <a:ea typeface="ＭＳ Ｐゴシック" panose="020B0600070205080204" pitchFamily="34" charset="-128"/>
            </a:endParaRPr>
          </a:p>
          <a:p>
            <a:pPr>
              <a:spcBef>
                <a:spcPct val="0"/>
              </a:spcBef>
              <a:buFont typeface="Arial Black" panose="020B0604020202020204" pitchFamily="34" charset="0"/>
              <a:buAutoNum type="arabicParenR"/>
            </a:pPr>
            <a:r>
              <a:rPr lang="en-US" altLang="en-US" sz="2800" dirty="0">
                <a:ea typeface="ＭＳ Ｐゴシック" panose="020B0600070205080204" pitchFamily="34" charset="-128"/>
              </a:rPr>
              <a:t>Monitor results</a:t>
            </a:r>
          </a:p>
          <a:p>
            <a:pPr marL="692150" lvl="1" indent="-296863">
              <a:spcBef>
                <a:spcPct val="0"/>
              </a:spcBef>
            </a:pPr>
            <a:r>
              <a:rPr lang="en-US" altLang="en-US" sz="2400" dirty="0">
                <a:ea typeface="ＭＳ Ｐゴシック" panose="020B0600070205080204" pitchFamily="34" charset="-128"/>
              </a:rPr>
              <a:t>Review progress to ensure that the strategies are working and making changes as needed</a:t>
            </a:r>
          </a:p>
          <a:p>
            <a:pPr>
              <a:spcBef>
                <a:spcPct val="0"/>
              </a:spcBef>
            </a:pPr>
            <a:endParaRPr lang="en-US" altLang="en-US" sz="800" dirty="0">
              <a:latin typeface="Arial" panose="020B0604020202020204" pitchFamily="34" charset="0"/>
              <a:ea typeface="ＭＳ Ｐゴシック" panose="020B0600070205080204" pitchFamily="34" charset="-128"/>
            </a:endParaRPr>
          </a:p>
          <a:p>
            <a:pPr>
              <a:spcBef>
                <a:spcPct val="0"/>
              </a:spcBef>
            </a:pPr>
            <a:endParaRPr lang="en-US" altLang="en-US" sz="1100" u="sng" dirty="0">
              <a:latin typeface="Arial" panose="020B0604020202020204" pitchFamily="34" charset="0"/>
              <a:ea typeface="ＭＳ Ｐゴシック" panose="020B0600070205080204" pitchFamily="34" charset="-128"/>
              <a:sym typeface="Wingdings" pitchFamily="2" charset="2"/>
            </a:endParaRPr>
          </a:p>
        </p:txBody>
      </p:sp>
    </p:spTree>
    <p:extLst>
      <p:ext uri="{BB962C8B-B14F-4D97-AF65-F5344CB8AC3E}">
        <p14:creationId xmlns:p14="http://schemas.microsoft.com/office/powerpoint/2010/main" val="6350685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37EAA33E-AFB0-A535-FC08-377029AD5FBA}"/>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26F9171D-D683-E144-3D39-C8FDBEA163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Although challenging behavior does not serve the person well in the long-run, it persists because it meets an </a:t>
            </a:r>
            <a:r>
              <a:rPr lang="en-US" altLang="en-US" dirty="0">
                <a:solidFill>
                  <a:srgbClr val="FF9900"/>
                </a:solidFill>
                <a:latin typeface="Arial" panose="020B0604020202020204" pitchFamily="34" charset="0"/>
                <a:cs typeface="Arial" panose="020B0604020202020204" pitchFamily="34" charset="0"/>
              </a:rPr>
              <a:t>immediate need.</a:t>
            </a:r>
          </a:p>
          <a:p>
            <a:endParaRPr lang="en-US" altLang="en-US" dirty="0"/>
          </a:p>
          <a:p>
            <a:pPr marL="0" lvl="1"/>
            <a:r>
              <a:rPr lang="en-US" altLang="en-US" sz="1900" dirty="0">
                <a:latin typeface="Arial" panose="020B0604020202020204" pitchFamily="34" charset="0"/>
                <a:cs typeface="Arial" panose="020B0604020202020204" pitchFamily="34" charset="0"/>
              </a:rPr>
              <a:t>Feel a sense of control/mastery when engaging in predictable interactions.</a:t>
            </a:r>
          </a:p>
          <a:p>
            <a:pPr marL="0" lvl="1"/>
            <a:endParaRPr lang="en-US" altLang="en-US" sz="1900" dirty="0">
              <a:latin typeface="Arial" panose="020B0604020202020204" pitchFamily="34" charset="0"/>
              <a:cs typeface="Arial" panose="020B0604020202020204" pitchFamily="34" charset="0"/>
            </a:endParaRPr>
          </a:p>
          <a:p>
            <a:pPr marL="0" lvl="1"/>
            <a:r>
              <a:rPr lang="en-US" altLang="en-US" sz="1900" u="sng" dirty="0">
                <a:latin typeface="Arial" panose="020B0604020202020204" pitchFamily="34" charset="0"/>
                <a:cs typeface="Arial" panose="020B0604020202020204" pitchFamily="34" charset="0"/>
              </a:rPr>
              <a:t>From MN PBS Intensive Training, Day 3:</a:t>
            </a:r>
          </a:p>
          <a:p>
            <a:pPr marL="0" lvl="1"/>
            <a:r>
              <a:rPr lang="en-US" altLang="en-US" sz="1900" dirty="0">
                <a:latin typeface="Arial" panose="020B0604020202020204" pitchFamily="34" charset="0"/>
                <a:cs typeface="Arial" panose="020B0604020202020204" pitchFamily="34" charset="0"/>
              </a:rPr>
              <a:t>A functional approach to assessment assumes that people behave in adaptive ways to ongoing changes in their environment.</a:t>
            </a:r>
          </a:p>
          <a:p>
            <a:pPr marL="0" lvl="1"/>
            <a:r>
              <a:rPr lang="en-US" altLang="en-US" sz="1900" dirty="0">
                <a:latin typeface="Arial" panose="020B0604020202020204" pitchFamily="34" charset="0"/>
                <a:cs typeface="Arial" panose="020B0604020202020204" pitchFamily="34" charset="0"/>
              </a:rPr>
              <a:t>– Behavior is “lawful” and it is happening for a reason.</a:t>
            </a:r>
          </a:p>
          <a:p>
            <a:pPr marL="0" lvl="1"/>
            <a:r>
              <a:rPr lang="en-US" altLang="en-US" sz="1900" dirty="0">
                <a:latin typeface="Arial" panose="020B0604020202020204" pitchFamily="34" charset="0"/>
                <a:cs typeface="Arial" panose="020B0604020202020204" pitchFamily="34" charset="0"/>
              </a:rPr>
              <a:t>– We need to figure out why it is happening to help to modify the environment, support the person, and to teach, and reinforce socially appropriate alternative behaviors for them to get their wants and needs met. </a:t>
            </a:r>
          </a:p>
        </p:txBody>
      </p:sp>
      <p:sp>
        <p:nvSpPr>
          <p:cNvPr id="25603" name="Slide Number Placeholder 3">
            <a:extLst>
              <a:ext uri="{FF2B5EF4-FFF2-40B4-BE49-F238E27FC236}">
                <a16:creationId xmlns:a16="http://schemas.microsoft.com/office/drawing/2014/main" id="{18E56497-66CC-60CC-091F-AD65F084D2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B0700E-28B6-3546-A1FC-AC1F746CDF16}" type="slidenum">
              <a:rPr lang="en-US" altLang="en-US" sz="1300"/>
              <a:pPr>
                <a:spcBef>
                  <a:spcPct val="0"/>
                </a:spcBef>
              </a:pPr>
              <a:t>55</a:t>
            </a:fld>
            <a:endParaRPr lang="en-US" altLang="en-US" sz="1300"/>
          </a:p>
        </p:txBody>
      </p:sp>
    </p:spTree>
    <p:extLst>
      <p:ext uri="{BB962C8B-B14F-4D97-AF65-F5344CB8AC3E}">
        <p14:creationId xmlns:p14="http://schemas.microsoft.com/office/powerpoint/2010/main" val="42273025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37EAA33E-AFB0-A535-FC08-377029AD5FBA}"/>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26F9171D-D683-E144-3D39-C8FDBEA163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NEW SLIDE FOR INTENSIVE TRAINING</a:t>
            </a:r>
            <a:endParaRPr lang="en-US" altLang="en-US" sz="1900" dirty="0">
              <a:latin typeface="Arial" panose="020B0604020202020204" pitchFamily="34" charset="0"/>
              <a:cs typeface="Arial" panose="020B0604020202020204" pitchFamily="34" charset="0"/>
            </a:endParaRPr>
          </a:p>
        </p:txBody>
      </p:sp>
      <p:sp>
        <p:nvSpPr>
          <p:cNvPr id="25603" name="Slide Number Placeholder 3">
            <a:extLst>
              <a:ext uri="{FF2B5EF4-FFF2-40B4-BE49-F238E27FC236}">
                <a16:creationId xmlns:a16="http://schemas.microsoft.com/office/drawing/2014/main" id="{18E56497-66CC-60CC-091F-AD65F084D2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0DB0700E-28B6-3546-A1FC-AC1F746CDF16}" type="slidenum">
              <a:rPr lang="en-US" altLang="en-US" sz="1300"/>
              <a:pPr>
                <a:spcBef>
                  <a:spcPct val="0"/>
                </a:spcBef>
              </a:pPr>
              <a:t>56</a:t>
            </a:fld>
            <a:endParaRPr lang="en-US" altLang="en-US" sz="1300"/>
          </a:p>
        </p:txBody>
      </p:sp>
    </p:spTree>
    <p:extLst>
      <p:ext uri="{BB962C8B-B14F-4D97-AF65-F5344CB8AC3E}">
        <p14:creationId xmlns:p14="http://schemas.microsoft.com/office/powerpoint/2010/main" val="2144609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We need to figure out why the challenging behavior or anxious behavior is happening to help to modify the environment,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support the person, and to teach, and reinforce socially appropriate alternative behaviors for them to get their wants and needs met</a:t>
            </a:r>
          </a:p>
          <a:p>
            <a:endParaRPr lang="en-US" dirty="0"/>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57</a:t>
            </a:fld>
            <a:endParaRPr lang="en-US" altLang="en-US"/>
          </a:p>
        </p:txBody>
      </p:sp>
    </p:spTree>
    <p:extLst>
      <p:ext uri="{BB962C8B-B14F-4D97-AF65-F5344CB8AC3E}">
        <p14:creationId xmlns:p14="http://schemas.microsoft.com/office/powerpoint/2010/main" val="2659964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AF750DDB-0F5E-5DBB-278A-041E5C08937B}"/>
              </a:ext>
            </a:extLst>
          </p:cNvPr>
          <p:cNvSpPr>
            <a:spLocks noGrp="1" noRot="1" noChangeAspect="1" noChangeArrowheads="1" noTextEdit="1"/>
          </p:cNvSpPr>
          <p:nvPr>
            <p:ph type="sldImg"/>
          </p:nvPr>
        </p:nvSpPr>
        <p:spPr>
          <a:ln/>
        </p:spPr>
      </p:sp>
      <p:sp>
        <p:nvSpPr>
          <p:cNvPr id="58370" name="Notes Placeholder 2">
            <a:extLst>
              <a:ext uri="{FF2B5EF4-FFF2-40B4-BE49-F238E27FC236}">
                <a16:creationId xmlns:a16="http://schemas.microsoft.com/office/drawing/2014/main" id="{AA8FEC58-76A2-C10B-2442-5071D63947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PREVENTION</a:t>
            </a:r>
          </a:p>
          <a:p>
            <a:r>
              <a:rPr lang="en-US" altLang="en-US" dirty="0"/>
              <a:t>– Change the trigger (antecedent)!</a:t>
            </a:r>
          </a:p>
          <a:p>
            <a:r>
              <a:rPr lang="en-US" altLang="en-US" dirty="0"/>
              <a:t>– Make the behavior irrelevant</a:t>
            </a:r>
          </a:p>
          <a:p>
            <a:r>
              <a:rPr lang="en-US" altLang="en-US" dirty="0"/>
              <a:t>– Address the function AHEAD of time!</a:t>
            </a:r>
          </a:p>
          <a:p>
            <a:endParaRPr lang="en-US" altLang="en-US" dirty="0"/>
          </a:p>
          <a:p>
            <a:r>
              <a:rPr lang="en-US" altLang="en-US" dirty="0"/>
              <a:t>Prevention Strategies (incorporating the child’s “special interests,” increasing predictability with visual schedule, social stories, modeling, and offering choices)</a:t>
            </a:r>
          </a:p>
          <a:p>
            <a:r>
              <a:rPr lang="en-US" altLang="en-US" dirty="0"/>
              <a:t>Replacement strategies (e.g., teaching a communication skill or competing response)</a:t>
            </a:r>
          </a:p>
          <a:p>
            <a:r>
              <a:rPr lang="en-US" altLang="en-US" dirty="0"/>
              <a:t>Response/Consequence strategies including (5) positively reinforcing brave behavior and (6) minimizing reinforcement for anxious behaviors.</a:t>
            </a:r>
          </a:p>
          <a:p>
            <a:endParaRPr lang="en-US" altLang="en-US" sz="1800" dirty="0">
              <a:latin typeface="Arial" panose="020B0604020202020204" pitchFamily="34" charset="0"/>
              <a:cs typeface="Arial" panose="020B0604020202020204" pitchFamily="34" charset="0"/>
            </a:endParaRPr>
          </a:p>
          <a:p>
            <a:pPr marL="0" marR="0">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training workshop will discuss how to assess anxiety as part of a functional behavior assessment as well as how to address anxiety in a family-based PBS plan. We will present a multimethod strategy for assessing anxiety and a parent-implemented multicomponent intervention package that integrates PBS and CBT (Moskowitz et al., 2017). The CBT procedures include gradual exposure, psychoeducation, and cognitive restructuring. These CBT-for-anxiety strategies as well as PBS strategies that are traditionally used to address challenging behavior are incorporated into a PBS Prevent-Replace-Respond framework, with PBS Prevention strategies including incorporating the individual’s “special interests” into treatment; increasing predictability; providing choices between various aspects of the exposure; and modelling and/or verbally prompting an approach response. PBS Response strategies will include teaching the provider to positively reinforce the individual’s attempts to approach a feared situation and teaching the provider to minimize reinforcement/accommodation for the individual’s anxious behaviors. Finally, PBS Replacement strategies may include teaching the individual a competing response, Functional Communication Training (FCT), and teaching a relaxation response. Although gradual exposure and positive reinforcement are used with all individuals, other strategies are chosen in collaboration with families and providers to promote a good contextual fit.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Many providers want to address mental health problems in individuals with IDD, but do not know how. This presentation aims to empower more providers to treat anxiety in individuals with IDD.</a:t>
            </a:r>
          </a:p>
          <a:p>
            <a:endParaRPr lang="en-US" altLang="en-US" sz="1800" dirty="0">
              <a:latin typeface="Arial" panose="020B0604020202020204" pitchFamily="34" charset="0"/>
              <a:cs typeface="Arial" panose="020B0604020202020204" pitchFamily="34" charset="0"/>
            </a:endParaRPr>
          </a:p>
          <a:p>
            <a:r>
              <a:rPr lang="en-US" altLang="en-US" sz="1800" u="sng" dirty="0">
                <a:latin typeface="Arial" panose="020B0604020202020204" pitchFamily="34" charset="0"/>
                <a:cs typeface="Arial" panose="020B0604020202020204" pitchFamily="34" charset="0"/>
              </a:rPr>
              <a:t>Example Context/Setting Event Interventions:</a:t>
            </a:r>
          </a:p>
          <a:p>
            <a:r>
              <a:rPr lang="en-US" altLang="en-US" sz="1800" dirty="0">
                <a:latin typeface="Arial" panose="020B0604020202020204" pitchFamily="34" charset="0"/>
                <a:cs typeface="Arial" panose="020B0604020202020204" pitchFamily="34" charset="0"/>
              </a:rPr>
              <a:t>•Minimize or eliminate the setting event </a:t>
            </a:r>
          </a:p>
          <a:p>
            <a:r>
              <a:rPr lang="en-US" altLang="en-US" sz="1800" dirty="0">
                <a:latin typeface="Arial" panose="020B0604020202020204" pitchFamily="34" charset="0"/>
                <a:cs typeface="Arial" panose="020B0604020202020204" pitchFamily="34" charset="0"/>
              </a:rPr>
              <a:t>• Design interventions that are implemented when setting events may be present </a:t>
            </a:r>
          </a:p>
          <a:p>
            <a:r>
              <a:rPr lang="en-US" altLang="en-US" sz="1800" dirty="0">
                <a:latin typeface="Arial" panose="020B0604020202020204" pitchFamily="34" charset="0"/>
                <a:cs typeface="Arial" panose="020B0604020202020204" pitchFamily="34" charset="0"/>
              </a:rPr>
              <a:t>• Neutralize the setting event (ear phones in noisy environment) </a:t>
            </a:r>
          </a:p>
          <a:p>
            <a:r>
              <a:rPr lang="en-US" altLang="en-US" sz="1800" dirty="0">
                <a:latin typeface="Arial" panose="020B0604020202020204" pitchFamily="34" charset="0"/>
                <a:cs typeface="Arial" panose="020B0604020202020204" pitchFamily="34" charset="0"/>
              </a:rPr>
              <a:t>• Add more prompts for desirable behavior (offer free assistance to lessen aversiveness) </a:t>
            </a:r>
          </a:p>
          <a:p>
            <a:r>
              <a:rPr lang="en-US" altLang="en-US" sz="1800" dirty="0">
                <a:latin typeface="Arial" panose="020B0604020202020204" pitchFamily="34" charset="0"/>
                <a:cs typeface="Arial" panose="020B0604020202020204" pitchFamily="34" charset="0"/>
              </a:rPr>
              <a:t>• Increase the value of reinforcement for desirable behavior </a:t>
            </a:r>
          </a:p>
          <a:p>
            <a:r>
              <a:rPr lang="en-US" altLang="en-US" sz="1800" dirty="0">
                <a:latin typeface="Arial" panose="020B0604020202020204" pitchFamily="34" charset="0"/>
                <a:cs typeface="Arial" panose="020B0604020202020204" pitchFamily="34" charset="0"/>
              </a:rPr>
              <a:t>• Offer alternative reinforcer (attention during difficult task if learner enjoys attention )</a:t>
            </a:r>
          </a:p>
        </p:txBody>
      </p:sp>
      <p:sp>
        <p:nvSpPr>
          <p:cNvPr id="58371" name="Slide Number Placeholder 3">
            <a:extLst>
              <a:ext uri="{FF2B5EF4-FFF2-40B4-BE49-F238E27FC236}">
                <a16:creationId xmlns:a16="http://schemas.microsoft.com/office/drawing/2014/main" id="{49563CFD-BB82-D0F2-4C9A-C86AFAADAE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723CD32A-6899-8248-A5F9-540219B16F05}" type="slidenum">
              <a:rPr lang="en-US" altLang="en-US" sz="1300" b="0" smtClean="0">
                <a:latin typeface="Calibri" panose="020F0502020204030204" pitchFamily="34" charset="0"/>
                <a:cs typeface="Arial" panose="020B0604020202020204" pitchFamily="34" charset="0"/>
              </a:rPr>
              <a:pPr/>
              <a:t>58</a:t>
            </a:fld>
            <a:endParaRPr lang="en-US" altLang="en-US" sz="1300" b="0">
              <a:latin typeface="Calibri" panose="020F0502020204030204" pitchFamily="34" charset="0"/>
              <a:cs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8">
            <a:extLst>
              <a:ext uri="{FF2B5EF4-FFF2-40B4-BE49-F238E27FC236}">
                <a16:creationId xmlns:a16="http://schemas.microsoft.com/office/drawing/2014/main" id="{BB6FCADB-55FE-BF4F-BC46-F4C0307B69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3D10F6C-296E-AD44-910E-1324A39073E8}" type="slidenum">
              <a:rPr lang="en-US" altLang="en-US" sz="1300" smtClean="0"/>
              <a:pPr>
                <a:spcBef>
                  <a:spcPct val="0"/>
                </a:spcBef>
              </a:pPr>
              <a:t>59</a:t>
            </a:fld>
            <a:endParaRPr lang="en-US" altLang="en-US" sz="1300"/>
          </a:p>
        </p:txBody>
      </p:sp>
      <p:sp>
        <p:nvSpPr>
          <p:cNvPr id="60419" name="Rectangle 1">
            <a:extLst>
              <a:ext uri="{FF2B5EF4-FFF2-40B4-BE49-F238E27FC236}">
                <a16:creationId xmlns:a16="http://schemas.microsoft.com/office/drawing/2014/main" id="{DF83B303-1E81-A014-72E4-7CC57CE6EDAA}"/>
              </a:ext>
            </a:extLst>
          </p:cNvPr>
          <p:cNvSpPr>
            <a:spLocks noGrp="1" noRot="1" noChangeAspect="1" noChangeArrowheads="1" noTextEdit="1"/>
          </p:cNvSpPr>
          <p:nvPr>
            <p:ph type="sldImg"/>
          </p:nvPr>
        </p:nvSpPr>
        <p:spPr>
          <a:solidFill>
            <a:srgbClr val="FFFFFF"/>
          </a:solidFill>
          <a:ln/>
        </p:spPr>
      </p:sp>
      <p:sp>
        <p:nvSpPr>
          <p:cNvPr id="60420" name="Text Box 2">
            <a:extLst>
              <a:ext uri="{FF2B5EF4-FFF2-40B4-BE49-F238E27FC236}">
                <a16:creationId xmlns:a16="http://schemas.microsoft.com/office/drawing/2014/main" id="{D0D2E939-E9BA-4B2A-4BDB-A3931CE352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spcBef>
                <a:spcPct val="0"/>
              </a:spcBef>
              <a:buFontTx/>
              <a:buChar char="•"/>
            </a:pPr>
            <a:r>
              <a:rPr lang="en-US" altLang="en-US" sz="2800" dirty="0"/>
              <a:t>Given the level of anxiety that the feared object or situation often provokes in children with autism, it might help to not just pair the anxiety-provoking situation with a toy or treat or activity that is simply reinforcing, but to take it one step further by incorporating the child’s special interests into the exposure.</a:t>
            </a:r>
          </a:p>
          <a:p>
            <a:pPr marL="171450" indent="-171450" eaLnBrk="1" hangingPunct="1">
              <a:spcBef>
                <a:spcPct val="0"/>
              </a:spcBef>
              <a:buFontTx/>
              <a:buChar char="•"/>
            </a:pPr>
            <a:r>
              <a:rPr lang="en-US" altLang="en-US" sz="2800" dirty="0"/>
              <a:t>That means incorporating the toys/items or books or songs or activities or characters that are </a:t>
            </a:r>
            <a:r>
              <a:rPr lang="en-US" altLang="en-US" sz="2800" i="1" dirty="0"/>
              <a:t>THE MOST </a:t>
            </a:r>
            <a:r>
              <a:rPr lang="en-US" altLang="en-US" sz="2800" dirty="0"/>
              <a:t>highly salient/preferred in an attempt to override or counteract the aversiveness of the anxiety-provoking contexts. </a:t>
            </a:r>
          </a:p>
          <a:p>
            <a:pPr marL="171450" indent="-171450" eaLnBrk="1" hangingPunct="1">
              <a:spcBef>
                <a:spcPct val="0"/>
              </a:spcBef>
              <a:buFontTx/>
              <a:buChar char="•"/>
            </a:pPr>
            <a:r>
              <a:rPr lang="en-US" altLang="en-US" sz="2800" dirty="0"/>
              <a:t>“Special interests” (also sometimes called “perseverative interests” or “circumscribed interest” or “obsessive interest”) refers to an object, activity, or topic with which the child is INTENSELY PREOCCUPIED. </a:t>
            </a:r>
          </a:p>
          <a:p>
            <a:pPr marL="171450" indent="-171450" eaLnBrk="1" hangingPunct="1">
              <a:spcBef>
                <a:spcPct val="0"/>
              </a:spcBef>
              <a:buFontTx/>
              <a:buChar char="•"/>
            </a:pPr>
            <a:r>
              <a:rPr lang="en-US" altLang="en-US" sz="2800" i="1" dirty="0"/>
              <a:t>(NOTE: THERAPIST CAN FEEL FREE TO USE YOUR OWN EXAMPLES, OR USE MY EXAMPLES BELOW)</a:t>
            </a:r>
          </a:p>
          <a:p>
            <a:pPr marL="628650" lvl="1" indent="-171450" eaLnBrk="1" hangingPunct="1">
              <a:spcBef>
                <a:spcPct val="0"/>
              </a:spcBef>
              <a:buFontTx/>
              <a:buChar char="•"/>
            </a:pPr>
            <a:r>
              <a:rPr lang="en-US" altLang="en-US" sz="2800" dirty="0"/>
              <a:t>For example, let’s take Tom, who was afraid of the doctor and had to go to the doctor often due to seizures; it often took several doctors and nurses to hold him down to get his blood drawn or any other procedure, and this loss of control obviously just made him more afraid. His parents had tried many rewards/reinforcers, and none of them had been strong enough. When we brainstormed the thing he had been most obsessed with in life, his parents immediately said “Mr. Potato Head!” In fact, he had been so obsessed with Potato Head that his parents had taken him away a year or two ago and were reluctant to try my idea of bringing back Potato Head. I assured them that Potato Head would live at the Doctor’s office (would only be paired with the doctor’s office) and would not come home with them. On the first we took him to the doctor’s office for intervention, we told him Potato Head would be living there. He seemed excited to go, which his mother said was unusual. When we got to the doctor’s office and entered, the doctor immediately was holding Mr. Potato Head. Tom did not have to do anything at the doctor’s office other than sit and play with Mr. Potato Head. This pairing of potato head (his most special interest) with the doctor’s office created a positive association with the doctor’s office. The next time, Tom was able to sit on the examining table while playing with potato head (no procedures). The third time, he was able to get procedures done such as looking in his ears, listening to his heart, etc. The fourth time, he was able to get his blood drawn, all while playing with Potato head and without showing any visible distress.</a:t>
            </a:r>
          </a:p>
          <a:p>
            <a:pPr marL="628650" lvl="1" indent="-171450" eaLnBrk="1" hangingPunct="1">
              <a:spcBef>
                <a:spcPct val="0"/>
              </a:spcBef>
              <a:buFontTx/>
              <a:buChar char="•"/>
            </a:pPr>
            <a:r>
              <a:rPr lang="en-US" altLang="en-US" sz="2800" dirty="0"/>
              <a:t>As another example, let’s take Sam, the boy who was afraid of left/right turns while driving in the car: his parents paired Sam’s riding in the car with his main special interest (Dr. Seuss). The Sneetches was not just a book that Sam liked, but a book that he LOVED and that his parents described him as being “obsessed with.” Although Sam's favorite book, “The Sneetches” by Dr. Seuss, was an item he owned before intervention and could access at home, audio-recordings of The Sneetches and other Dr. Seuss books was created at the start of intervention; Sam was only allowed to listen to these Dr. Seuss recordings during car rides.  As much as he loved the book, he was even more obsessed with listening to the audio-recording, which he only got to do on car rides.</a:t>
            </a:r>
          </a:p>
          <a:p>
            <a:pPr marL="171450" indent="-171450" eaLnBrk="1" hangingPunct="1">
              <a:spcBef>
                <a:spcPct val="0"/>
              </a:spcBef>
              <a:buFontTx/>
              <a:buChar char="•"/>
            </a:pPr>
            <a:r>
              <a:rPr lang="en-US" altLang="en-US" sz="2800" dirty="0"/>
              <a:t>It is important to emphasize that, by incorporating special interests, we are not only referring to using the special interest as a reinforcer/reward or pairing it with the feared situation, but we also mean incorporating the special interest into the exposure itself. </a:t>
            </a:r>
          </a:p>
          <a:p>
            <a:pPr marL="628650" lvl="1" indent="-171450" eaLnBrk="1" hangingPunct="1">
              <a:spcBef>
                <a:spcPct val="0"/>
              </a:spcBef>
              <a:buFontTx/>
              <a:buChar char="•"/>
            </a:pPr>
            <a:r>
              <a:rPr lang="en-US" altLang="en-US" sz="2800" dirty="0"/>
              <a:t>For example, Jon had a special interest in Sesame Street; in addition to providing Jon with the Sesame Street pop-up toy at first noncontingently when presented with the birthday cake, and later contingent upon approaching the birthday cake, we also incorporated Sesame Street into the exposure by using Sesame Street characters singing happy birthday in video modeling, by using Sesame Street candles in the birthday cake, etc. </a:t>
            </a:r>
          </a:p>
          <a:p>
            <a:pPr marL="171450" indent="-171450" eaLnBrk="1" hangingPunct="1">
              <a:spcBef>
                <a:spcPct val="0"/>
              </a:spcBef>
              <a:buFontTx/>
              <a:buChar char="•"/>
            </a:pPr>
            <a:r>
              <a:rPr lang="en-US" altLang="en-US" sz="2800" dirty="0"/>
              <a:t>Special interests also include referring to favorite cartoons or stories or characters, such when I made a video of myself getting a blood test for a child who was afraid of blood tests and I repeatedly said comments such as “I’m going to be brave like Harry Potter” in the video (and I coached the child to use that same self-talk to motivate her to face her fears)</a:t>
            </a:r>
          </a:p>
          <a:p>
            <a:pPr marL="171450" indent="-171450" eaLnBrk="1" hangingPunct="1">
              <a:spcBef>
                <a:spcPct val="0"/>
              </a:spcBef>
              <a:buFontTx/>
              <a:buChar char="•"/>
            </a:pPr>
            <a:endParaRPr lang="en-US" altLang="en-US" sz="2800" dirty="0"/>
          </a:p>
          <a:p>
            <a:pPr marL="171450" indent="-171450" eaLnBrk="1" hangingPunct="1">
              <a:spcBef>
                <a:spcPct val="0"/>
              </a:spcBef>
              <a:buFontTx/>
              <a:buChar char="•"/>
            </a:pPr>
            <a:r>
              <a:rPr lang="en-US" altLang="en-US" sz="2800" dirty="0"/>
              <a:t>NOTE: Parents and teachers and therapists often use food and treats as reinforcers/rewards, which of course can be effective. But researchers have found that using a child with autism’s obsessions as reinforcers were the most effective at reducing challenging behaviors (</a:t>
            </a:r>
            <a:r>
              <a:rPr lang="en-US" altLang="en-US" sz="2800" dirty="0" err="1"/>
              <a:t>Charlop</a:t>
            </a:r>
            <a:r>
              <a:rPr lang="en-US" altLang="en-US" sz="2800" dirty="0"/>
              <a:t>-Christy &amp; </a:t>
            </a:r>
            <a:r>
              <a:rPr lang="en-US" altLang="en-US" sz="2800" dirty="0" err="1"/>
              <a:t>Haymes</a:t>
            </a:r>
            <a:r>
              <a:rPr lang="en-US" altLang="en-US" sz="2800" dirty="0"/>
              <a:t>, 1996) and were even superior to using food reinforcers ( </a:t>
            </a:r>
            <a:r>
              <a:rPr lang="en-US" altLang="en-US" sz="2800" dirty="0" err="1"/>
              <a:t>Charlop</a:t>
            </a:r>
            <a:r>
              <a:rPr lang="en-US" altLang="en-US" sz="2800" dirty="0"/>
              <a:t>, Kurtz, &amp; Casey, 1990). For example, some researchers (O'Brien &amp; </a:t>
            </a:r>
            <a:r>
              <a:rPr lang="en-US" altLang="en-US" sz="2800" dirty="0" err="1"/>
              <a:t>Repp</a:t>
            </a:r>
            <a:r>
              <a:rPr lang="en-US" altLang="en-US" sz="2800" dirty="0"/>
              <a:t>, 1990) found that “stimulatory” reinforcers resulted in successful treatment 75-100% of the time, whereas food </a:t>
            </a:r>
            <a:r>
              <a:rPr lang="en-US" altLang="en-US" sz="2800" dirty="0" err="1"/>
              <a:t>reinforers</a:t>
            </a:r>
            <a:r>
              <a:rPr lang="en-US" altLang="en-US" sz="2800" dirty="0"/>
              <a:t> were only successful 50-70% of the time. This could be because of the anxiety-reducing properties of a child’s stimulatory or obsessive reinforcers, in contrast to other tangible or social reinforcers. </a:t>
            </a:r>
          </a:p>
          <a:p>
            <a:pPr marL="171450" indent="-171450" eaLnBrk="1" hangingPunct="1">
              <a:spcBef>
                <a:spcPct val="0"/>
              </a:spcBef>
              <a:buFontTx/>
              <a:buChar char="•"/>
            </a:pPr>
            <a:endParaRPr lang="en-US" altLang="en-US" sz="2800" dirty="0"/>
          </a:p>
          <a:p>
            <a:pPr marL="171450" indent="-171450" eaLnBrk="1" hangingPunct="1">
              <a:spcBef>
                <a:spcPct val="0"/>
              </a:spcBef>
              <a:buFontTx/>
              <a:buChar char="•"/>
            </a:pPr>
            <a:r>
              <a:rPr lang="en-US" altLang="en-US" b="1" u="sng" dirty="0">
                <a:hlinkClick r:id="rId3"/>
              </a:rPr>
              <a:t>Uljarević</a:t>
            </a:r>
            <a:r>
              <a:rPr lang="en-US" altLang="en-US" b="1" u="sng" dirty="0"/>
              <a:t> et al.</a:t>
            </a:r>
            <a:r>
              <a:rPr lang="en-US" altLang="en-US" u="sng" dirty="0"/>
              <a:t> </a:t>
            </a:r>
            <a:r>
              <a:rPr lang="en-US" altLang="en-US" dirty="0"/>
              <a:t>found that 75% of autistic youth had at least one interest and that 50% of those children showed two or more different interests. The most frequent interests were sensory-based (43%), with a majority of these interests relating to the visual modality. Interest within vehicles/transportation, fictional characters, television/digital versatile disk/movies, computers, and video games, constructive, mechanical objects, animals and plants, and attachment to specific objects were also prevalent. Logistic regression showed that being male, having a co-occurring intellectual disability and having more severe social and communication impairments were associated with a higher probability of having one or more restricted interests.</a:t>
            </a:r>
          </a:p>
          <a:p>
            <a:pPr marL="171450" indent="-171450" eaLnBrk="1" hangingPunct="1">
              <a:spcBef>
                <a:spcPct val="0"/>
              </a:spcBef>
              <a:buFontTx/>
              <a:buChar char="•"/>
            </a:pPr>
            <a:r>
              <a:rPr lang="en-US" altLang="en-US" sz="1000" dirty="0">
                <a:latin typeface="AdvBOOKO-R"/>
              </a:rPr>
              <a:t>https://</a:t>
            </a:r>
            <a:r>
              <a:rPr lang="en-US" altLang="en-US" sz="1000" dirty="0" err="1">
                <a:latin typeface="AdvBOOKO-R"/>
              </a:rPr>
              <a:t>journals.sagepub.com</a:t>
            </a:r>
            <a:r>
              <a:rPr lang="en-US" altLang="en-US" sz="1000" dirty="0">
                <a:latin typeface="AdvBOOKO-R"/>
              </a:rPr>
              <a:t>/</a:t>
            </a:r>
            <a:r>
              <a:rPr lang="en-US" altLang="en-US" sz="1000" dirty="0" err="1">
                <a:latin typeface="AdvBOOKO-R"/>
              </a:rPr>
              <a:t>doi</a:t>
            </a:r>
            <a:r>
              <a:rPr lang="en-US" altLang="en-US" sz="1000" dirty="0">
                <a:latin typeface="AdvBOOKO-R"/>
              </a:rPr>
              <a:t>/abs/10.1177/13623613211056720</a:t>
            </a:r>
          </a:p>
        </p:txBody>
      </p:sp>
    </p:spTree>
    <p:extLst>
      <p:ext uri="{BB962C8B-B14F-4D97-AF65-F5344CB8AC3E}">
        <p14:creationId xmlns:p14="http://schemas.microsoft.com/office/powerpoint/2010/main" val="16928671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909D9E05-AAB4-F94B-AD49-C1A873F954C9}"/>
              </a:ext>
            </a:extLst>
          </p:cNvPr>
          <p:cNvSpPr>
            <a:spLocks noGrp="1" noRot="1" noChangeAspect="1" noChangeArrowheads="1" noTextEdit="1"/>
          </p:cNvSpPr>
          <p:nvPr>
            <p:ph type="sldImg"/>
          </p:nvPr>
        </p:nvSpPr>
        <p:spPr>
          <a:xfrm>
            <a:off x="1257300" y="719138"/>
            <a:ext cx="4797425" cy="3597275"/>
          </a:xfrm>
          <a:ln/>
        </p:spPr>
      </p:sp>
      <p:sp>
        <p:nvSpPr>
          <p:cNvPr id="82946" name="Notes Placeholder 2">
            <a:extLst>
              <a:ext uri="{FF2B5EF4-FFF2-40B4-BE49-F238E27FC236}">
                <a16:creationId xmlns:a16="http://schemas.microsoft.com/office/drawing/2014/main" id="{44069FA9-A55F-2FC2-DC4F-3540FA46E0E8}"/>
              </a:ext>
            </a:extLst>
          </p:cNvPr>
          <p:cNvSpPr>
            <a:spLocks noGrp="1"/>
          </p:cNvSpPr>
          <p:nvPr>
            <p:ph type="body" idx="1"/>
          </p:nvPr>
        </p:nvSpPr>
        <p:spPr>
          <a:ln/>
        </p:spPr>
        <p:txBody>
          <a:bodyPr/>
          <a:lstStyle/>
          <a:p>
            <a:pPr marL="171450" indent="-171450">
              <a:buFont typeface="Arial" panose="020B0604020202020204" pitchFamily="34" charset="0"/>
              <a:buChar char="•"/>
              <a:defRPr/>
            </a:pPr>
            <a:r>
              <a:rPr lang="en-US" altLang="en-US" dirty="0"/>
              <a:t>When your child engages in brave behavior, we can reinforce/reward him AFTER he engages in the brave challenge (completes a step on the fear hierarchy… approaches the feared object or tolerates the feared situation).</a:t>
            </a:r>
          </a:p>
          <a:p>
            <a:pPr marL="171450" indent="-171450">
              <a:buFont typeface="Arial" panose="020B0604020202020204" pitchFamily="34" charset="0"/>
              <a:buChar char="•"/>
              <a:defRPr/>
            </a:pPr>
            <a:r>
              <a:rPr lang="en-US" altLang="en-US" dirty="0"/>
              <a:t>BUT we can also reinforce your child DURING or WHILE he is engaging in the brave challenge. </a:t>
            </a:r>
          </a:p>
          <a:p>
            <a:pPr marL="171450" indent="-171450">
              <a:buFont typeface="Arial" panose="020B0604020202020204" pitchFamily="34" charset="0"/>
              <a:buChar char="•"/>
              <a:defRPr/>
            </a:pPr>
            <a:r>
              <a:rPr lang="en-US" altLang="en-US" dirty="0"/>
              <a:t>In other words, we can pair the anxiety-provoking object or animal or situation with your child’s most powerful reinforcer(s) -- his favorite toys or books or treats or songs or activities (”anti-anxiety stimuli”), i.e., his SPECIAL INTERESTS -- presenting it or giving it to him </a:t>
            </a:r>
            <a:r>
              <a:rPr lang="en-US" dirty="0"/>
              <a:t>BEFORE or DURING the exposure to the feared stimulus/situation in order to override or overpower or counteract his fear</a:t>
            </a:r>
          </a:p>
          <a:p>
            <a:pPr marL="171450" indent="-171450">
              <a:buFont typeface="Arial" panose="020B0604020202020204" pitchFamily="34" charset="0"/>
              <a:buChar char="•"/>
              <a:defRPr/>
            </a:pPr>
            <a:r>
              <a:rPr lang="en-US" dirty="0"/>
              <a:t>For example, for Sam, a boy with autism who was afraid of his parents making left/right turns while they were on car rides, we immediately provided Sam with noncontingent access to his most highly preferred items -- the Dr. Seuss book “The Sneetches,” along with listening to an audio-recording of the Sneetches – as soon as he entered the car. So, we paired the car ride with Sam’s most favorite thing: Dr. Seuss.</a:t>
            </a:r>
          </a:p>
          <a:p>
            <a:pPr marL="171450" indent="-171450">
              <a:buFont typeface="Arial" panose="020B0604020202020204" pitchFamily="34" charset="0"/>
              <a:buChar char="•"/>
              <a:defRPr/>
            </a:pPr>
            <a:r>
              <a:rPr lang="en-US" dirty="0"/>
              <a:t>As another example, when we first started treating Jon’s fear of happy birthday, as soon as his mom brought the birthday cake into the room while we were singing happy birthday, Jon was immediately given his most highly preferred item, a Sesame Street pop-up toy, noncontingently (meaning that he didn’t have to do any behavior to receive the pop-toy) (Moskowitz et al., 2017). </a:t>
            </a:r>
          </a:p>
          <a:p>
            <a:pPr marL="171450" indent="-171450">
              <a:buFont typeface="Arial" panose="020B0604020202020204" pitchFamily="34" charset="0"/>
              <a:buChar char="•"/>
              <a:defRPr/>
            </a:pPr>
            <a:r>
              <a:rPr lang="en-US" dirty="0"/>
              <a:t>NOTE: Their favorite thing was only paired with the feared situation, meaning that Sam did not get the Sneetches (or any Dr. Seuss book) except for on car rides, and Jon did not get the pop-up toy outside of Happy Birthday.</a:t>
            </a:r>
          </a:p>
          <a:p>
            <a:pPr marL="171450" indent="-171450">
              <a:buFont typeface="Arial" panose="020B0604020202020204" pitchFamily="34" charset="0"/>
              <a:buChar char="•"/>
              <a:defRPr/>
            </a:pPr>
            <a:r>
              <a:rPr lang="en-US" dirty="0"/>
              <a:t>This “prevention” strategy of pairing the anxiety-producing stimuli with “anti-anxiety” stimuli </a:t>
            </a:r>
            <a:r>
              <a:rPr lang="en-US" i="1" dirty="0"/>
              <a:t>before </a:t>
            </a:r>
            <a:r>
              <a:rPr lang="en-US" dirty="0"/>
              <a:t>or </a:t>
            </a:r>
            <a:r>
              <a:rPr lang="en-US" i="1" dirty="0"/>
              <a:t>during </a:t>
            </a:r>
            <a:r>
              <a:rPr lang="en-US" dirty="0"/>
              <a:t>the exposure stands in contrast to positively reinforcing or rewarding the child </a:t>
            </a:r>
            <a:r>
              <a:rPr lang="en-US" i="1" dirty="0"/>
              <a:t>after </a:t>
            </a:r>
            <a:r>
              <a:rPr lang="en-US" dirty="0"/>
              <a:t>he completes a brave challenge or step in the hierarchy (e.g., reinforcing Jon only after he attempts to blow out the candle). </a:t>
            </a:r>
          </a:p>
          <a:p>
            <a:pPr>
              <a:defRPr/>
            </a:pPr>
            <a:endParaRPr lang="en-US" dirty="0"/>
          </a:p>
        </p:txBody>
      </p:sp>
      <p:sp>
        <p:nvSpPr>
          <p:cNvPr id="64515" name="Slide Number Placeholder 3">
            <a:extLst>
              <a:ext uri="{FF2B5EF4-FFF2-40B4-BE49-F238E27FC236}">
                <a16:creationId xmlns:a16="http://schemas.microsoft.com/office/drawing/2014/main" id="{596ED778-AA2B-C79B-B551-65E792E7D8B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5DF9060-EC5C-8644-98FF-0220B664FB5B}" type="slidenum">
              <a:rPr lang="en-US" altLang="en-US" sz="1300" smtClean="0"/>
              <a:pPr>
                <a:spcBef>
                  <a:spcPct val="0"/>
                </a:spcBef>
              </a:pPr>
              <a:t>60</a:t>
            </a:fld>
            <a:endParaRPr lang="en-US" alt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ED83AF13-CB78-422F-F324-0AF40ED30DB6}"/>
              </a:ext>
            </a:extLst>
          </p:cNvPr>
          <p:cNvSpPr>
            <a:spLocks noGrp="1" noRot="1" noChangeAspect="1" noChangeArrowheads="1" noTextEdit="1"/>
          </p:cNvSpPr>
          <p:nvPr>
            <p:ph type="sldImg"/>
          </p:nvPr>
        </p:nvSpPr>
        <p:spPr>
          <a:ln/>
        </p:spPr>
      </p:sp>
      <p:sp>
        <p:nvSpPr>
          <p:cNvPr id="18434" name="Notes Placeholder 2">
            <a:extLst>
              <a:ext uri="{FF2B5EF4-FFF2-40B4-BE49-F238E27FC236}">
                <a16:creationId xmlns:a16="http://schemas.microsoft.com/office/drawing/2014/main" id="{6758817D-C085-ED85-B6E5-ED52597E7D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ea typeface="ＭＳ Ｐゴシック" panose="020B0600070205080204" pitchFamily="34" charset="-128"/>
              </a:rPr>
              <a:t>Despite the increased risk for anxiety disorders in children w/ASD, there is a lack of research on assessment &amp; treatment of anxiety in this population, relative to the large body of literature on anxiety in TD children. </a:t>
            </a:r>
          </a:p>
          <a:p>
            <a:r>
              <a:rPr lang="en-US" altLang="en-US" dirty="0">
                <a:ea typeface="ＭＳ Ｐゴシック" panose="020B0600070205080204" pitchFamily="34" charset="-128"/>
              </a:rPr>
              <a:t>This may be due in part to the difficulty of assessing anxiety in children with ASD as well as to the reluctance of operant researchers to consider factors other than behavior (i.e., cognition and affect).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hlinkClick r:id="rId3"/>
              </a:rPr>
              <a:t>https://network.autism.org.uk/sites/default/files/ckfinder/files/Anxiety%20in%20autistic%20people(1).pdf</a:t>
            </a:r>
            <a:endParaRPr lang="en-US" altLang="en-US" dirty="0">
              <a:ea typeface="ＭＳ Ｐゴシック" panose="020B0600070205080204" pitchFamily="34" charset="-128"/>
            </a:endParaRPr>
          </a:p>
          <a:p>
            <a:r>
              <a:rPr lang="en-US" altLang="en-US" dirty="0">
                <a:ea typeface="ＭＳ Ｐゴシック" panose="020B0600070205080204" pitchFamily="34" charset="-128"/>
              </a:rPr>
              <a:t>Evidence suggests that when autistic people experience anxiety there may be some aspects of their experience that are different from anxiety as experienced by non-autistics (Kerns et al, 2014). There are 4 key areas that may especially relate to anxiety for autistic people:  difficulty </a:t>
            </a:r>
            <a:r>
              <a:rPr lang="en-US" altLang="en-US" dirty="0" err="1">
                <a:ea typeface="ＭＳ Ｐゴシック" panose="020B0600070205080204" pitchFamily="34" charset="-128"/>
              </a:rPr>
              <a:t>recognising</a:t>
            </a:r>
            <a:r>
              <a:rPr lang="en-US" altLang="en-US" dirty="0">
                <a:ea typeface="ＭＳ Ｐゴシック" panose="020B0600070205080204" pitchFamily="34" charset="-128"/>
              </a:rPr>
              <a:t> emotions of self and others  sensory sensitivities  difficulty with uncertainty  performance anxiety</a:t>
            </a:r>
          </a:p>
          <a:p>
            <a:endParaRPr lang="en-US" altLang="en-US" dirty="0">
              <a:ea typeface="ＭＳ Ｐゴシック"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Times New Roman" panose="02020603050405020304" pitchFamily="18" charset="0"/>
              </a:rPr>
              <a:t>NEW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Times New Roman" panose="02020603050405020304" pitchFamily="18" charset="0"/>
              </a:rPr>
              <a:t>Anxiety and major depressive disorder (MDD) are the most prevalent comorbidities in adults with ASD (Buck et al., 2014; Joshi et al., 2013; Lever &amp; </a:t>
            </a:r>
            <a:r>
              <a:rPr lang="en-US" dirty="0" err="1">
                <a:effectLst/>
                <a:latin typeface="Times New Roman" panose="02020603050405020304" pitchFamily="18" charset="0"/>
              </a:rPr>
              <a:t>Geurts</a:t>
            </a:r>
            <a:r>
              <a:rPr lang="en-US" dirty="0">
                <a:effectLst/>
                <a:latin typeface="Times New Roman" panose="02020603050405020304" pitchFamily="18" charset="0"/>
              </a:rPr>
              <a:t>, 2016).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Although data are inconsistent, it is widely believed that adults with intellectual disabilities (ID) have equal or greater prevalence of anxiety than the general population (Fletcher et al., 2016). In a recent review of data collected through the National Core Indicators Survey of adults with ID across the U.S., there was a reported range of 34% to 64% of respondents who met criteria for a dual diagnosis (i.e., mental illness and ID; Bradley et al., 2019). Among those dually diagnosed, the most prevalent mental health diagnoses are affective and anxiety disorders (Cooper et al., 2007; </a:t>
            </a:r>
            <a:r>
              <a:rPr lang="en-US" altLang="en-US" dirty="0" err="1">
                <a:ea typeface="ＭＳ Ｐゴシック" panose="020B0600070205080204" pitchFamily="34" charset="-128"/>
              </a:rPr>
              <a:t>Dykens</a:t>
            </a:r>
            <a:r>
              <a:rPr lang="en-US" altLang="en-US" dirty="0">
                <a:ea typeface="ＭＳ Ｐゴシック" panose="020B0600070205080204" pitchFamily="34" charset="-128"/>
              </a:rPr>
              <a:t>, 2007; </a:t>
            </a:r>
            <a:r>
              <a:rPr lang="en-US" altLang="en-US" dirty="0" err="1">
                <a:ea typeface="ＭＳ Ｐゴシック" panose="020B0600070205080204" pitchFamily="34" charset="-128"/>
              </a:rPr>
              <a:t>Tassé</a:t>
            </a:r>
            <a:r>
              <a:rPr lang="en-US" altLang="en-US" dirty="0">
                <a:ea typeface="ＭＳ Ｐゴシック" panose="020B0600070205080204" pitchFamily="34" charset="-128"/>
              </a:rPr>
              <a:t> et al., 2016). Among adults with ID, estimates of the prevalence of anxiety symptoms range from 6% to 31% (Bailey &amp; Andrews,  2003; Ballinger &amp; Ballinger, 1991; Reiss, 1990), and more recent studies report estimated prevalence from &lt;2% to 17% (Bailey, 2007; Reid et al., 2011). The wide range of prevalence estimates is due to the variable reporting of symptoms associated with anxiety versus a clinical diagnosis of an anxiety disorder, and the added difficulty of differential diagnosis (i.e., distinguishing anxiety from other mental health conditions) among this population (Bailey &amp; Andrews, 2003; Fletcher et al., 2016). </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Autistic individuals commonly experience co-occurring anxiety disorders, with a life time prevalence of up to 42% (</a:t>
            </a:r>
            <a:r>
              <a:rPr lang="en-US" altLang="en-US" dirty="0" err="1">
                <a:ea typeface="ＭＳ Ｐゴシック" panose="020B0600070205080204" pitchFamily="34" charset="-128"/>
              </a:rPr>
              <a:t>Hollocks</a:t>
            </a:r>
            <a:r>
              <a:rPr lang="en-US" altLang="en-US" dirty="0">
                <a:ea typeface="ＭＳ Ｐゴシック" panose="020B0600070205080204" pitchFamily="34" charset="-128"/>
              </a:rPr>
              <a:t> et al., 2019). A recent study suggests that young autistic adults have a risk of an anxiety diagnosis two and a half times higher compared with non-autistic persons from the general population, with autistic individuals without intellectual disability (ID) </a:t>
            </a:r>
          </a:p>
        </p:txBody>
      </p:sp>
      <p:sp>
        <p:nvSpPr>
          <p:cNvPr id="18435" name="Slide Number Placeholder 3">
            <a:extLst>
              <a:ext uri="{FF2B5EF4-FFF2-40B4-BE49-F238E27FC236}">
                <a16:creationId xmlns:a16="http://schemas.microsoft.com/office/drawing/2014/main" id="{552C68E2-5BEE-A4CB-8CFF-6884CAB304C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3ABFEAC-0496-F746-ADDE-5E6408E84976}" type="slidenum">
              <a:rPr lang="en-US" altLang="en-US" sz="1300" smtClean="0"/>
              <a:pPr>
                <a:spcBef>
                  <a:spcPct val="0"/>
                </a:spcBef>
              </a:pPr>
              <a:t>6</a:t>
            </a:fld>
            <a:endParaRPr lang="en-US" altLang="en-US" sz="130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773349B8-9397-B311-6BAA-11D51FFD43C2}"/>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7CC2D107-C1E1-3DDC-A328-91E3CB852F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reduce uncertainty by ensuring that where possible autistic people know what to expect  reduce anxiety related to uncertainty through very gradual exposure to uncertain situations, if suitable for the individual. </a:t>
            </a:r>
          </a:p>
        </p:txBody>
      </p:sp>
      <p:sp>
        <p:nvSpPr>
          <p:cNvPr id="38915" name="Slide Number Placeholder 3">
            <a:extLst>
              <a:ext uri="{FF2B5EF4-FFF2-40B4-BE49-F238E27FC236}">
                <a16:creationId xmlns:a16="http://schemas.microsoft.com/office/drawing/2014/main" id="{7623B063-E9CD-C252-9E98-98C68D4BC7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1A93A4D4-9DCA-3A4A-8564-DCFFD59D8701}" type="slidenum">
              <a:rPr lang="en-US" altLang="en-US" sz="1300" b="0">
                <a:latin typeface="Times New Roman" panose="02020603050405020304" pitchFamily="18" charset="0"/>
              </a:rPr>
              <a:pPr/>
              <a:t>61</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33703859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Image Placeholder 1">
            <a:extLst>
              <a:ext uri="{FF2B5EF4-FFF2-40B4-BE49-F238E27FC236}">
                <a16:creationId xmlns:a16="http://schemas.microsoft.com/office/drawing/2014/main" id="{CD4BCFD0-C65C-4CAE-18CD-D35BAB415E1D}"/>
              </a:ext>
            </a:extLst>
          </p:cNvPr>
          <p:cNvSpPr>
            <a:spLocks noGrp="1" noRot="1" noChangeAspect="1" noChangeArrowheads="1" noTextEdit="1"/>
          </p:cNvSpPr>
          <p:nvPr>
            <p:ph type="sldImg"/>
          </p:nvPr>
        </p:nvSpPr>
        <p:spPr>
          <a:ln/>
        </p:spPr>
      </p:sp>
      <p:sp>
        <p:nvSpPr>
          <p:cNvPr id="83970" name="Notes Placeholder 2">
            <a:extLst>
              <a:ext uri="{FF2B5EF4-FFF2-40B4-BE49-F238E27FC236}">
                <a16:creationId xmlns:a16="http://schemas.microsoft.com/office/drawing/2014/main" id="{8D4D5582-C12D-C7BD-88CD-26D0A0E6C8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reduce uncertainty by ensuring that where possible autistic people know what to expect  reduce anxiety related to uncertainty through very gradual exposure to uncertain situations, if suitable for the individual. </a:t>
            </a:r>
          </a:p>
          <a:p>
            <a:r>
              <a:rPr lang="en-US" altLang="en-US" dirty="0"/>
              <a:t>https://</a:t>
            </a:r>
            <a:r>
              <a:rPr lang="en-US" altLang="en-US" dirty="0" err="1"/>
              <a:t>www.patinsproject.org</a:t>
            </a:r>
            <a:r>
              <a:rPr lang="en-US" altLang="en-US" dirty="0"/>
              <a:t>/news-networking/</a:t>
            </a:r>
            <a:r>
              <a:rPr lang="en-US" altLang="en-US" dirty="0" err="1"/>
              <a:t>patins</a:t>
            </a:r>
            <a:r>
              <a:rPr lang="en-US" altLang="en-US" dirty="0"/>
              <a:t>-blog</a:t>
            </a:r>
          </a:p>
          <a:p>
            <a:endParaRPr lang="en-US" altLang="en-US" dirty="0"/>
          </a:p>
          <a:p>
            <a:r>
              <a:rPr lang="en-US" altLang="en-US" dirty="0"/>
              <a:t>Keefer et al (2017):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a:solidFill>
                  <a:srgbClr val="222222"/>
                </a:solidFill>
                <a:effectLst/>
                <a:highlight>
                  <a:srgbClr val="FFFFFF"/>
                </a:highlight>
                <a:latin typeface="Merriweather" pitchFamily="2" charset="77"/>
              </a:rPr>
              <a:t>behavioral support strategies such as introducing periods of uncertainty throughout a child’s day (e.g., </a:t>
            </a:r>
            <a:r>
              <a:rPr lang="en-US" sz="1200" b="1" i="0" dirty="0">
                <a:solidFill>
                  <a:srgbClr val="222222"/>
                </a:solidFill>
                <a:effectLst/>
                <a:highlight>
                  <a:srgbClr val="FFFFFF"/>
                </a:highlight>
                <a:latin typeface="Merriweather" pitchFamily="2" charset="77"/>
              </a:rPr>
              <a:t>including a “question mark” in a visual schedule during a certain time period</a:t>
            </a:r>
            <a:r>
              <a:rPr lang="en-US" sz="1200" b="0" i="0" dirty="0">
                <a:solidFill>
                  <a:srgbClr val="222222"/>
                </a:solidFill>
                <a:effectLst/>
                <a:highlight>
                  <a:srgbClr val="FFFFFF"/>
                </a:highlight>
                <a:latin typeface="Merriweather" pitchFamily="2" charset="77"/>
              </a:rPr>
              <a:t>) to prepare individuals for the possibility of uncertainty and opportunities to utilize behavioral coping strategies (e.g., physical exercise, pleasurable sensory experiences) when facing uncertainty may be helpful in managing distress related to IU (Hodgson et al. </a:t>
            </a:r>
            <a:r>
              <a:rPr lang="en-US" sz="1200" b="0" i="0" dirty="0">
                <a:solidFill>
                  <a:srgbClr val="025E8D"/>
                </a:solidFill>
                <a:effectLst/>
                <a:highlight>
                  <a:srgbClr val="FFFFFF"/>
                </a:highlight>
                <a:latin typeface="Merriweather" pitchFamily="2" charset="77"/>
                <a:hlinkClick r:id="rId3" tooltip="Hodgson, A. R., Freeston, M. H., Honey, E., &amp; Rodgers, J. (2016). Facing the unknown: Intolerance of uncertainty in children with autism spectrum disorder. Journal of Applied Research in Intellectual Disabilities. doi:&#10;                    10.1111/jar.12245&#10;                    &#10;                  ."/>
              </a:rPr>
              <a:t>2016</a:t>
            </a:r>
            <a:r>
              <a:rPr lang="en-US" sz="1200" b="0" i="0" dirty="0">
                <a:solidFill>
                  <a:srgbClr val="222222"/>
                </a:solidFill>
                <a:effectLst/>
                <a:highlight>
                  <a:srgbClr val="FFFFFF"/>
                </a:highlight>
                <a:latin typeface="Merriweather" pitchFamily="2" charset="77"/>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050" dirty="0">
                <a:latin typeface="AdvBOOKO-R"/>
                <a:ea typeface="ＭＳ Ｐゴシック" panose="020B0600070205080204" pitchFamily="34" charset="-128"/>
              </a:rPr>
              <a:t>https://</a:t>
            </a:r>
            <a:r>
              <a:rPr lang="en-US" altLang="en-US" sz="1050" dirty="0" err="1">
                <a:latin typeface="AdvBOOKO-R"/>
                <a:ea typeface="ＭＳ Ｐゴシック" panose="020B0600070205080204" pitchFamily="34" charset="-128"/>
              </a:rPr>
              <a:t>link.springer.com</a:t>
            </a:r>
            <a:r>
              <a:rPr lang="en-US" altLang="en-US" sz="1050" dirty="0">
                <a:latin typeface="AdvBOOKO-R"/>
                <a:ea typeface="ＭＳ Ｐゴシック" panose="020B0600070205080204" pitchFamily="34" charset="-128"/>
              </a:rPr>
              <a:t>/article/10.1007/s10803-016-2852-z</a:t>
            </a:r>
          </a:p>
          <a:p>
            <a:endParaRPr lang="en-US" altLang="en-US" dirty="0"/>
          </a:p>
        </p:txBody>
      </p:sp>
      <p:sp>
        <p:nvSpPr>
          <p:cNvPr id="83971" name="Slide Number Placeholder 3">
            <a:extLst>
              <a:ext uri="{FF2B5EF4-FFF2-40B4-BE49-F238E27FC236}">
                <a16:creationId xmlns:a16="http://schemas.microsoft.com/office/drawing/2014/main" id="{D4D1C853-2DDB-C9FF-BE64-6ED46571C6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E6A7CF0C-D999-E342-8A28-EBB0598AE175}" type="slidenum">
              <a:rPr lang="en-US" altLang="en-US" sz="1300" b="0" smtClean="0">
                <a:latin typeface="Times New Roman" panose="02020603050405020304" pitchFamily="18" charset="0"/>
              </a:rPr>
              <a:pPr/>
              <a:t>62</a:t>
            </a:fld>
            <a:endParaRPr lang="en-US" altLang="en-US" sz="1300" b="0">
              <a:latin typeface="Times New Roman" panose="02020603050405020304"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9E9B1E9E-54B0-3BEC-ED93-F40B84157AA0}"/>
              </a:ext>
            </a:extLst>
          </p:cNvPr>
          <p:cNvSpPr>
            <a:spLocks noGrp="1" noRot="1" noChangeAspect="1" noChangeArrowheads="1" noTextEdit="1"/>
          </p:cNvSpPr>
          <p:nvPr>
            <p:ph type="sldImg"/>
          </p:nvPr>
        </p:nvSpPr>
        <p:spPr>
          <a:xfrm>
            <a:off x="1257300" y="719138"/>
            <a:ext cx="4797425" cy="3597275"/>
          </a:xfrm>
          <a:ln/>
        </p:spPr>
      </p:sp>
      <p:sp>
        <p:nvSpPr>
          <p:cNvPr id="70658" name="Notes Placeholder 2">
            <a:extLst>
              <a:ext uri="{FF2B5EF4-FFF2-40B4-BE49-F238E27FC236}">
                <a16:creationId xmlns:a16="http://schemas.microsoft.com/office/drawing/2014/main" id="{14C94529-13F3-67A8-AFCE-98F0786C9F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a:t>Social Stories are individualized narratives that visually depict the sequence of events involved in a routine or situation and describe appropriate behavior relevant to the situation, which may decrease unpredictability and provide a model for socially acceptable behavior (in this case, non-anxious behavior or “coping behavior”). </a:t>
            </a:r>
          </a:p>
          <a:p>
            <a:pPr marL="171450" indent="-171450">
              <a:buFontTx/>
              <a:buChar char="•"/>
            </a:pPr>
            <a:r>
              <a:rPr lang="en-US" altLang="en-US" dirty="0"/>
              <a:t>Providing advance information about upcoming changes in routine or any upcoming event (what will happen next) can reduce anxiety and provide alternative coping strategies to deal with such a situation. </a:t>
            </a:r>
          </a:p>
          <a:p>
            <a:pPr marL="171450" marR="0" lvl="0" indent="-171450" algn="l" defTabSz="914400" rtl="0" eaLnBrk="0" fontAlgn="base" latinLnBrk="0" hangingPunct="0">
              <a:lnSpc>
                <a:spcPct val="100000"/>
              </a:lnSpc>
              <a:spcBef>
                <a:spcPct val="30000"/>
              </a:spcBef>
              <a:spcAft>
                <a:spcPct val="0"/>
              </a:spcAft>
              <a:buClrTx/>
              <a:buSzTx/>
              <a:buFontTx/>
              <a:buChar char="•"/>
              <a:tabLst/>
              <a:defRPr/>
            </a:pPr>
            <a:r>
              <a:rPr lang="en-US" altLang="en-US" sz="1200" dirty="0">
                <a:latin typeface="Calibri" panose="020F0502020204030204" pitchFamily="34" charset="0"/>
                <a:cs typeface="Calibri" panose="020F0502020204030204" pitchFamily="34" charset="0"/>
              </a:rPr>
              <a:t>May help develop better understanding of social expectations &amp; provide coping techniques for difficult situations</a:t>
            </a:r>
            <a:endParaRPr lang="en-US" altLang="en-US" dirty="0"/>
          </a:p>
          <a:p>
            <a:pPr marL="171450" indent="-171450">
              <a:buFontTx/>
              <a:buChar char="•"/>
            </a:pPr>
            <a:r>
              <a:rPr lang="en-US" altLang="en-US" dirty="0"/>
              <a:t>For example, to increase predictability for Sam, who was afraid of left/right turns while riding in the car, we created a Social Story about riding in the car with his parents which included information about what would happen on the car ride, how he should behave, what positive activities he would engage in while riding in the car, and why his parents needed to make left/right turns to get to where they needed to go. In addition, to capitalize on Sam's special interest in Dr. Seuss books, a second Social Story was created about making left turns and right turns while driving, which was written in the format of Dr. Seuss' “The Foot Book.” </a:t>
            </a:r>
          </a:p>
          <a:p>
            <a:pPr marL="171450" indent="-171450">
              <a:buFontTx/>
              <a:buChar char="•"/>
            </a:pPr>
            <a:endParaRPr lang="en-US" altLang="en-US" dirty="0"/>
          </a:p>
          <a:p>
            <a:pPr marL="171450" indent="-171450">
              <a:buFontTx/>
              <a:buChar char="•"/>
            </a:pPr>
            <a:r>
              <a:rPr lang="en-US" altLang="en-US" dirty="0"/>
              <a:t>For children with autism, we often convey psychoeducation in a visual format or modality, such as using a Social Story. </a:t>
            </a:r>
          </a:p>
          <a:p>
            <a:pPr marL="171450" indent="-171450">
              <a:buFontTx/>
              <a:buChar char="•"/>
            </a:pPr>
            <a:r>
              <a:rPr lang="en-US" altLang="en-US" dirty="0"/>
              <a:t>Social Stories are a way to provide psychoeducation (e.g., normalizing anxiety, explaining that anxiety has a function or purpose, explaining habituation) and a simplified form of cognitive restructuring in a visual modality that could be more easily comprehended. </a:t>
            </a:r>
          </a:p>
          <a:p>
            <a:pPr marL="171450" indent="-171450">
              <a:buFontTx/>
              <a:buChar char="•"/>
            </a:pPr>
            <a:r>
              <a:rPr lang="en-US" altLang="en-US" dirty="0"/>
              <a:t>For example, for a boy we’ll call “Ben” who had ASD and ID and who exhibited separation anxiety, Ben's Social Story (a) normalized anxiety (e.g., “Everyone feels worried or afraid or anxious sometimes”); (b) explained that anxiety has a function or purpose (e.g., “If a lion is chasing you, it is okay to feel afraid, because your fear will make you run from the lion”); (c) described the specific nature of Ben's anxiety (e.g., “I am very, very afraid when Mommy or Daddy leave the house and go out without me”); (d) explained the concept of habituation (e.g., “After a while longer, I won’t be scared anymore; I will see that my anxiety goes down after a while, even when Mommy and Daddy are not home”); and (e) provided Ben with replacement behaviors that he could do instead of crying, screaming, and trying to run after them (i.e., coping self-statements such as “This is just my anxiety talking,” relaxation techniques such as deep breathing, and activities such as playing, watching a movie, and playing video games). </a:t>
            </a:r>
          </a:p>
          <a:p>
            <a:pPr marL="171450" indent="-171450">
              <a:buFontTx/>
              <a:buChar char="•"/>
            </a:pPr>
            <a:r>
              <a:rPr lang="en-US" altLang="en-US" dirty="0"/>
              <a:t>Ben's Social Story provided him with coping statements that he could tell himself when he was feeling anxious, such as “I am going to fight my anxiety and I will win!” that appeared to help calm him when his parents left the house. </a:t>
            </a:r>
          </a:p>
          <a:p>
            <a:pPr marL="171450" indent="-171450">
              <a:buFontTx/>
              <a:buChar char="•"/>
            </a:pPr>
            <a:endParaRPr lang="en-US" altLang="en-US" dirty="0"/>
          </a:p>
          <a:p>
            <a:pPr marL="171450" indent="-171450">
              <a:buFontTx/>
              <a:buChar char="•"/>
            </a:pPr>
            <a:r>
              <a:rPr lang="en-US" altLang="en-US" b="1" dirty="0"/>
              <a:t>Read Ben’s Social Story as an example </a:t>
            </a:r>
            <a:r>
              <a:rPr lang="en-US" altLang="en-US" dirty="0"/>
              <a:t>(showing pictures along with it)</a:t>
            </a:r>
          </a:p>
        </p:txBody>
      </p:sp>
      <p:sp>
        <p:nvSpPr>
          <p:cNvPr id="70659" name="Slide Number Placeholder 3">
            <a:extLst>
              <a:ext uri="{FF2B5EF4-FFF2-40B4-BE49-F238E27FC236}">
                <a16:creationId xmlns:a16="http://schemas.microsoft.com/office/drawing/2014/main" id="{0D293F4E-F161-86B9-4718-DAD7578D18D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56D3AC7-EA4D-1642-843A-5DC6B847172B}" type="slidenum">
              <a:rPr lang="en-US" altLang="en-US" sz="1300" smtClean="0"/>
              <a:pPr>
                <a:spcBef>
                  <a:spcPct val="0"/>
                </a:spcBef>
              </a:pPr>
              <a:t>63</a:t>
            </a:fld>
            <a:endParaRPr lang="en-US" altLang="en-US" sz="13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a:extLst>
              <a:ext uri="{FF2B5EF4-FFF2-40B4-BE49-F238E27FC236}">
                <a16:creationId xmlns:a16="http://schemas.microsoft.com/office/drawing/2014/main" id="{3F927F1E-D62D-7FDC-3968-6AF3B37F96DC}"/>
              </a:ext>
            </a:extLst>
          </p:cNvPr>
          <p:cNvSpPr>
            <a:spLocks noGrp="1" noRot="1" noChangeAspect="1" noChangeArrowheads="1" noTextEdit="1"/>
          </p:cNvSpPr>
          <p:nvPr>
            <p:ph type="sldImg"/>
          </p:nvPr>
        </p:nvSpPr>
        <p:spPr>
          <a:ln/>
        </p:spPr>
      </p:sp>
      <p:sp>
        <p:nvSpPr>
          <p:cNvPr id="88066" name="Notes Placeholder 2">
            <a:extLst>
              <a:ext uri="{FF2B5EF4-FFF2-40B4-BE49-F238E27FC236}">
                <a16:creationId xmlns:a16="http://schemas.microsoft.com/office/drawing/2014/main" id="{9D3CA8BD-2C68-C1E6-37DF-C791E69FA96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Despite the increased risk for anxiety disorders in children w/ASD, there is a lack of research on assessment &amp; treatment of anxiety in this population, relative to the large body of literature on anxiety in TD children. </a:t>
            </a:r>
          </a:p>
          <a:p>
            <a:r>
              <a:rPr lang="en-US" altLang="en-US"/>
              <a:t>This may be due in part to the difficulty of assessing anxiety in children with ASD as well as to the reluctance of operant researchers to consider factors other than behavior (i.e., cognition and affect). </a:t>
            </a:r>
          </a:p>
        </p:txBody>
      </p:sp>
      <p:sp>
        <p:nvSpPr>
          <p:cNvPr id="88067" name="Slide Number Placeholder 3">
            <a:extLst>
              <a:ext uri="{FF2B5EF4-FFF2-40B4-BE49-F238E27FC236}">
                <a16:creationId xmlns:a16="http://schemas.microsoft.com/office/drawing/2014/main" id="{480230B1-AA5C-F30D-11E7-24355293FB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8AD6E45-AE65-264A-91C2-B7423766FEFF}" type="slidenum">
              <a:rPr lang="en-US" altLang="en-US" sz="1300" smtClean="0"/>
              <a:pPr>
                <a:spcBef>
                  <a:spcPct val="0"/>
                </a:spcBef>
              </a:pPr>
              <a:t>64</a:t>
            </a:fld>
            <a:endParaRPr lang="en-US" altLang="en-US" sz="13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a:extLst>
              <a:ext uri="{FF2B5EF4-FFF2-40B4-BE49-F238E27FC236}">
                <a16:creationId xmlns:a16="http://schemas.microsoft.com/office/drawing/2014/main" id="{B8B2393A-6BB9-FE50-7100-8D0DBB444AE0}"/>
              </a:ext>
            </a:extLst>
          </p:cNvPr>
          <p:cNvSpPr>
            <a:spLocks noGrp="1" noRot="1" noChangeAspect="1" noChangeArrowheads="1" noTextEdit="1"/>
          </p:cNvSpPr>
          <p:nvPr>
            <p:ph type="sldImg"/>
          </p:nvPr>
        </p:nvSpPr>
        <p:spPr>
          <a:ln/>
        </p:spPr>
      </p:sp>
      <p:sp>
        <p:nvSpPr>
          <p:cNvPr id="90114" name="Notes Placeholder 2">
            <a:extLst>
              <a:ext uri="{FF2B5EF4-FFF2-40B4-BE49-F238E27FC236}">
                <a16:creationId xmlns:a16="http://schemas.microsoft.com/office/drawing/2014/main" id="{AA1F48DC-A53D-3BF8-1F95-B1E80FFCEB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reduce uncertainty by ensuring that where possible autistic people know what to expect  reduce anxiety related to uncertainty through very gradual exposure to uncertain situations, if suitable for the individual. </a:t>
            </a:r>
          </a:p>
          <a:p>
            <a:endParaRPr lang="en-US" altLang="en-US"/>
          </a:p>
        </p:txBody>
      </p:sp>
      <p:sp>
        <p:nvSpPr>
          <p:cNvPr id="90115" name="Slide Number Placeholder 3">
            <a:extLst>
              <a:ext uri="{FF2B5EF4-FFF2-40B4-BE49-F238E27FC236}">
                <a16:creationId xmlns:a16="http://schemas.microsoft.com/office/drawing/2014/main" id="{EFA25F85-03E0-A089-5E8D-C285E547E4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75440499-2981-2E4A-88D7-BEDF24F05A0B}" type="slidenum">
              <a:rPr lang="en-US" altLang="en-US" sz="1300" b="0" smtClean="0">
                <a:latin typeface="Times New Roman" panose="02020603050405020304" pitchFamily="18" charset="0"/>
              </a:rPr>
              <a:pPr/>
              <a:t>65</a:t>
            </a:fld>
            <a:endParaRPr lang="en-US" altLang="en-US" sz="1300" b="0">
              <a:latin typeface="Times New Roman" panose="02020603050405020304"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489D2E50-5755-4F2B-1903-72082EA53097}"/>
              </a:ext>
            </a:extLst>
          </p:cNvPr>
          <p:cNvSpPr>
            <a:spLocks noGrp="1" noRot="1" noChangeAspect="1" noChangeArrowheads="1" noTextEdit="1"/>
          </p:cNvSpPr>
          <p:nvPr>
            <p:ph type="sldImg"/>
          </p:nvPr>
        </p:nvSpPr>
        <p:spPr>
          <a:ln/>
        </p:spPr>
      </p:sp>
      <p:sp>
        <p:nvSpPr>
          <p:cNvPr id="50178" name="Notes Placeholder 2">
            <a:extLst>
              <a:ext uri="{FF2B5EF4-FFF2-40B4-BE49-F238E27FC236}">
                <a16:creationId xmlns:a16="http://schemas.microsoft.com/office/drawing/2014/main" id="{E7BD0601-F6BE-4DDC-1782-723F12749D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
        <p:nvSpPr>
          <p:cNvPr id="50179" name="Slide Number Placeholder 3">
            <a:extLst>
              <a:ext uri="{FF2B5EF4-FFF2-40B4-BE49-F238E27FC236}">
                <a16:creationId xmlns:a16="http://schemas.microsoft.com/office/drawing/2014/main" id="{7E80E6B2-7613-824C-9CED-D539E18758C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E356C759-98CC-8848-B29E-74BA9B6FF1D2}" type="slidenum">
              <a:rPr lang="en-US" altLang="en-US" sz="1300" smtClean="0"/>
              <a:pPr>
                <a:spcBef>
                  <a:spcPct val="0"/>
                </a:spcBef>
              </a:pPr>
              <a:t>66</a:t>
            </a:fld>
            <a:endParaRPr lang="en-US" altLang="en-US" sz="1300"/>
          </a:p>
        </p:txBody>
      </p:sp>
    </p:spTree>
    <p:extLst>
      <p:ext uri="{BB962C8B-B14F-4D97-AF65-F5344CB8AC3E}">
        <p14:creationId xmlns:p14="http://schemas.microsoft.com/office/powerpoint/2010/main" val="37344033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A3E515BD-BA7A-0BB7-3363-C00189C41118}"/>
              </a:ext>
            </a:extLst>
          </p:cNvPr>
          <p:cNvSpPr>
            <a:spLocks noGrp="1" noRot="1" noChangeAspect="1" noChangeArrowheads="1" noTextEdit="1"/>
          </p:cNvSpPr>
          <p:nvPr>
            <p:ph type="sldImg"/>
          </p:nvPr>
        </p:nvSpPr>
        <p:spPr>
          <a:xfrm>
            <a:off x="1257300" y="719138"/>
            <a:ext cx="4797425" cy="3597275"/>
          </a:xfrm>
          <a:ln/>
        </p:spPr>
      </p:sp>
      <p:sp>
        <p:nvSpPr>
          <p:cNvPr id="82946" name="Notes Placeholder 2">
            <a:extLst>
              <a:ext uri="{FF2B5EF4-FFF2-40B4-BE49-F238E27FC236}">
                <a16:creationId xmlns:a16="http://schemas.microsoft.com/office/drawing/2014/main" id="{3D0E338B-FA4E-3CEF-5201-78228811C9A0}"/>
              </a:ext>
            </a:extLst>
          </p:cNvPr>
          <p:cNvSpPr>
            <a:spLocks noGrp="1"/>
          </p:cNvSpPr>
          <p:nvPr>
            <p:ph type="body" idx="1"/>
          </p:nvPr>
        </p:nvSpPr>
        <p:spPr>
          <a:ln/>
        </p:spPr>
        <p:txBody>
          <a:bodyPr/>
          <a:lstStyle/>
          <a:p>
            <a:pPr marL="171450" indent="-171450">
              <a:buFont typeface="Arial" panose="020B0604020202020204" pitchFamily="34" charset="0"/>
              <a:buChar char="•"/>
              <a:defRPr/>
            </a:pPr>
            <a:r>
              <a:rPr lang="en-US" dirty="0"/>
              <a:t>Modeling involves your child observing you (or another person) confront the feared situation or interact with the feared object/animal. </a:t>
            </a:r>
          </a:p>
          <a:p>
            <a:pPr marL="171450" indent="-171450">
              <a:buFont typeface="Arial" panose="020B0604020202020204" pitchFamily="34" charset="0"/>
              <a:buChar char="•"/>
              <a:defRPr/>
            </a:pPr>
            <a:r>
              <a:rPr lang="en-US" dirty="0"/>
              <a:t>With modeling, you (or another adult or sibling or peer) demonstrates engaging in the anxiety-provoking situation or engaging with the feared object appropriately while your child observes you. </a:t>
            </a:r>
          </a:p>
          <a:p>
            <a:pPr marL="171450" indent="-171450">
              <a:buFont typeface="Arial" panose="020B0604020202020204" pitchFamily="34" charset="0"/>
              <a:buChar char="•"/>
              <a:defRPr/>
            </a:pPr>
            <a:r>
              <a:rPr lang="en-US" dirty="0"/>
              <a:t>This can include you modeling/demonstrating a step in the hierarchy and/or receiving reinforcement for brave behavior. </a:t>
            </a:r>
          </a:p>
          <a:p>
            <a:pPr marL="171450" indent="-171450">
              <a:buFont typeface="Arial" panose="020B0604020202020204" pitchFamily="34" charset="0"/>
              <a:buChar char="•"/>
              <a:defRPr/>
            </a:pPr>
            <a:r>
              <a:rPr lang="en-US" dirty="0"/>
              <a:t>Can be live modeling or video modeling</a:t>
            </a:r>
          </a:p>
          <a:p>
            <a:pPr marL="171450" indent="-171450">
              <a:buFont typeface="Arial" panose="020B0604020202020204" pitchFamily="34" charset="0"/>
              <a:buChar char="•"/>
              <a:defRPr/>
            </a:pPr>
            <a:r>
              <a:rPr lang="en-US" dirty="0"/>
              <a:t>Examples: </a:t>
            </a:r>
          </a:p>
          <a:p>
            <a:pPr marL="171450" indent="-171450">
              <a:buFont typeface="Arial" panose="020B0604020202020204" pitchFamily="34" charset="0"/>
              <a:buChar char="•"/>
              <a:defRPr/>
            </a:pPr>
            <a:r>
              <a:rPr lang="en-US" dirty="0"/>
              <a:t>Jon, who was afraid of “happy birthday,” viewed several internet videos of his favorite Sesame Street characters singing happy birthday and blowing out candles on the birthday cake (one DVD of Elmo, another YouTube video of Bert &amp; Ernie singing happy birthday)</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b="1" dirty="0"/>
              <a:t>BE A COPING MODEL RATHER THAN A MASTERY MODEL!</a:t>
            </a:r>
          </a:p>
          <a:p>
            <a:pPr marL="171450" indent="-171450">
              <a:buFont typeface="Arial" panose="020B0604020202020204" pitchFamily="34" charset="0"/>
              <a:buChar char="•"/>
              <a:defRPr/>
            </a:pPr>
            <a:r>
              <a:rPr lang="en-US" b="1" u="sng" dirty="0"/>
              <a:t>Ask parent</a:t>
            </a:r>
            <a:r>
              <a:rPr lang="en-US" dirty="0"/>
              <a:t>: What things are YOU afraid of or worry about? </a:t>
            </a:r>
            <a:r>
              <a:rPr lang="en-US" b="1" dirty="0"/>
              <a:t>How do you handle your anxiety? </a:t>
            </a:r>
            <a:r>
              <a:rPr lang="en-US" dirty="0"/>
              <a:t>What do you do when you are worried about something or afraid of something? </a:t>
            </a:r>
          </a:p>
          <a:p>
            <a:pPr marL="171450" indent="-171450">
              <a:buFont typeface="Arial" panose="020B0604020202020204" pitchFamily="34" charset="0"/>
              <a:buChar char="•"/>
              <a:defRPr/>
            </a:pPr>
            <a:r>
              <a:rPr lang="en-US" dirty="0"/>
              <a:t>To be a “coping model,” when you do something that makes you afraid or nervous or worried, you can tell your child. Or show them how you talk through your own stress (e.g., “I’m feeling really stressed right now; I’m going to take a couple of deep breaths to calm down and then try again!”)</a:t>
            </a:r>
          </a:p>
          <a:p>
            <a:pPr>
              <a:defRPr/>
            </a:pPr>
            <a:endParaRPr lang="en-US" dirty="0"/>
          </a:p>
          <a:p>
            <a:pPr>
              <a:defRPr/>
            </a:pPr>
            <a:r>
              <a:rPr lang="en-US" dirty="0"/>
              <a:t>A </a:t>
            </a:r>
            <a:r>
              <a:rPr lang="en-US" b="1" u="sng" dirty="0"/>
              <a:t>mastery model </a:t>
            </a:r>
            <a:r>
              <a:rPr lang="en-US" dirty="0"/>
              <a:t>is a person who exhibits competence, confidence, and fearless behavior when he or she is approaching the feared object or situation (Ginther &amp; Roberts, 1983). A mastery model demonstrates ideal behavior, such as correct performance with an absence of fear or frustration or difficulty. While that may seem to be the best approach, that could actually lead the child to think, “Oh, it’s easy for you, but I can’t do it.” (Kendall).</a:t>
            </a:r>
          </a:p>
          <a:p>
            <a:pPr>
              <a:defRPr/>
            </a:pPr>
            <a:r>
              <a:rPr lang="en-US" dirty="0"/>
              <a:t>In contrast, a </a:t>
            </a:r>
            <a:r>
              <a:rPr lang="en-US" b="1" u="sng" dirty="0"/>
              <a:t>coping model</a:t>
            </a:r>
            <a:r>
              <a:rPr lang="en-US" b="1" dirty="0"/>
              <a:t> </a:t>
            </a:r>
            <a:r>
              <a:rPr lang="en-US" dirty="0"/>
              <a:t>is a person who initially displays apprehension and fearful behavior, subsequently overcomes this fear, and demonstrates the final acts with confidence and fearlessness (Ginther &amp; Roberts, 1983). A coping model occasionally makes mistakes and shares with the child any difficulties that are encountered while facing his/her fears or completing a difficult task (Kendall). A coping model may display some discomfort or distress, yet he/she is able to perform the task with persistent effort (Dobson, 2009).  The coping model demonstrates coping strategies for dealing with anxiety or difficulties or failures (Kendall), such as coping self-talk. Then, what the child needs to witness is not something who can do everything well, but rather someone who is willing to try and maybe make mistakes, but deal with those mistakes or anxiety or frustration and, in the end, confront the fear or solve the problem. </a:t>
            </a:r>
          </a:p>
          <a:p>
            <a:pPr>
              <a:defRPr/>
            </a:pPr>
            <a:endParaRPr lang="en-US" dirty="0"/>
          </a:p>
          <a:p>
            <a:pPr>
              <a:defRPr/>
            </a:pPr>
            <a:r>
              <a:rPr lang="en-US" i="1" dirty="0"/>
              <a:t>Example of being a COPING MODEL from MASSI: “</a:t>
            </a:r>
            <a:r>
              <a:rPr lang="en-US" b="1" i="1" dirty="0"/>
              <a:t>E</a:t>
            </a:r>
            <a:r>
              <a:rPr lang="en-US" b="1" dirty="0"/>
              <a:t>ven though I feel nervous about how she will respond, I will smile and say ‘hello’ because that is how I should greet someone”; </a:t>
            </a:r>
            <a:r>
              <a:rPr lang="en-US" dirty="0"/>
              <a:t>White et al., 2010). </a:t>
            </a:r>
          </a:p>
          <a:p>
            <a:pPr>
              <a:defRPr/>
            </a:pPr>
            <a:endParaRPr lang="en-US" dirty="0"/>
          </a:p>
          <a:p>
            <a:pPr>
              <a:defRPr/>
            </a:pPr>
            <a:r>
              <a:rPr lang="en-US" dirty="0"/>
              <a:t>A coping model has been found to be superior to a mastery model (e.g., </a:t>
            </a:r>
            <a:r>
              <a:rPr lang="en-US" dirty="0" err="1"/>
              <a:t>Kazdin</a:t>
            </a:r>
            <a:r>
              <a:rPr lang="en-US" dirty="0"/>
              <a:t>, 1974; Meichenbaum, 1971; </a:t>
            </a:r>
            <a:r>
              <a:rPr lang="en-US" dirty="0" err="1"/>
              <a:t>Sarason</a:t>
            </a:r>
            <a:r>
              <a:rPr lang="en-US" dirty="0"/>
              <a:t>, 1975).</a:t>
            </a:r>
          </a:p>
        </p:txBody>
      </p:sp>
      <p:sp>
        <p:nvSpPr>
          <p:cNvPr id="78851" name="Slide Number Placeholder 3">
            <a:extLst>
              <a:ext uri="{FF2B5EF4-FFF2-40B4-BE49-F238E27FC236}">
                <a16:creationId xmlns:a16="http://schemas.microsoft.com/office/drawing/2014/main" id="{21264122-0812-5EAF-97E0-FE3B3872133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15F396C-3597-C24B-BC6F-9D3D03206CFB}" type="slidenum">
              <a:rPr lang="en-US" altLang="en-US" sz="1300" smtClean="0"/>
              <a:pPr>
                <a:spcBef>
                  <a:spcPct val="0"/>
                </a:spcBef>
              </a:pPr>
              <a:t>67</a:t>
            </a:fld>
            <a:endParaRPr lang="en-US" altLang="en-US" sz="130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0129693D-376F-579F-BE3C-CCE426891988}"/>
              </a:ext>
            </a:extLst>
          </p:cNvPr>
          <p:cNvSpPr>
            <a:spLocks noGrp="1" noRot="1" noChangeAspect="1" noChangeArrowheads="1" noTextEdit="1"/>
          </p:cNvSpPr>
          <p:nvPr>
            <p:ph type="sldImg"/>
          </p:nvPr>
        </p:nvSpPr>
        <p:spPr>
          <a:xfrm>
            <a:off x="1257300" y="719138"/>
            <a:ext cx="4797425" cy="3597275"/>
          </a:xfrm>
          <a:ln/>
        </p:spPr>
      </p:sp>
      <p:sp>
        <p:nvSpPr>
          <p:cNvPr id="80898" name="Notes Placeholder 2">
            <a:extLst>
              <a:ext uri="{FF2B5EF4-FFF2-40B4-BE49-F238E27FC236}">
                <a16:creationId xmlns:a16="http://schemas.microsoft.com/office/drawing/2014/main" id="{29098B4B-F476-6D1C-A7CE-99DB6E1C6EB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a:t>A prompt is a verbal instruction/direction or cue (a verbal or picture or gestural cue) or physical guidance to help get a behavior started.</a:t>
            </a:r>
          </a:p>
          <a:p>
            <a:pPr marL="171450" indent="-171450">
              <a:buFontTx/>
              <a:buChar char="•"/>
            </a:pPr>
            <a:r>
              <a:rPr lang="en-US" altLang="en-US"/>
              <a:t>You can prompt your child to engage in brave behavior, meaning to complete the steps of the exposure hierarchy (e.g., approach a feared object).</a:t>
            </a:r>
          </a:p>
          <a:p>
            <a:pPr marL="171450" indent="-171450">
              <a:buFontTx/>
              <a:buChar char="•"/>
            </a:pPr>
            <a:r>
              <a:rPr lang="en-US" altLang="en-US"/>
              <a:t>One note of caution is that prompting should be used to </a:t>
            </a:r>
            <a:r>
              <a:rPr lang="en-US" altLang="en-US" i="1"/>
              <a:t>teach </a:t>
            </a:r>
            <a:r>
              <a:rPr lang="en-US" altLang="en-US"/>
              <a:t>or encourage approach responses rather than</a:t>
            </a:r>
            <a:r>
              <a:rPr lang="en-US" altLang="en-US" b="1"/>
              <a:t> </a:t>
            </a:r>
            <a:r>
              <a:rPr lang="en-US" altLang="en-US" b="1" i="1"/>
              <a:t>force </a:t>
            </a:r>
            <a:r>
              <a:rPr lang="en-US" altLang="en-US"/>
              <a:t>your child to approach something he is afraid of or remain in a feared situation, as this can lead to negative emotions and challenging behaviors such as aggression or self-injury or tantrums.</a:t>
            </a:r>
          </a:p>
          <a:p>
            <a:pPr marL="171450" indent="-171450">
              <a:buFontTx/>
              <a:buChar char="•"/>
            </a:pPr>
            <a:r>
              <a:rPr lang="en-US" altLang="en-US"/>
              <a:t>For example, for a child we will call “Jon” who was afraid of birthday cakes and anyone singing happy birthday, when we fist entered the room with the birthday cake with the candles lit, Jon was cowering in the corner approximately 4 meters away from the birthday cake; we prompted an “approach response” (i.e., prompted him to approach the cake) by gently physically guiding Jon to sit in a chair that was approximately 2 meters away from the cake. When Jon made a sound of distress in response to being physically prompted, we realized we should not have done that, and instead switched to using a verbal prompt (e.g., “Jon, first blow out the candle, then you get Sesame Street pop-up toy!”) to encourage Jon to approach the birthday cake, which was very successful. </a:t>
            </a:r>
          </a:p>
        </p:txBody>
      </p:sp>
      <p:sp>
        <p:nvSpPr>
          <p:cNvPr id="80899" name="Slide Number Placeholder 3">
            <a:extLst>
              <a:ext uri="{FF2B5EF4-FFF2-40B4-BE49-F238E27FC236}">
                <a16:creationId xmlns:a16="http://schemas.microsoft.com/office/drawing/2014/main" id="{7FFC32EC-79E4-CE63-3959-B4784D55CB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2512551-836A-1949-9E22-03BB78E1B233}" type="slidenum">
              <a:rPr lang="en-US" altLang="en-US" sz="1300" smtClean="0"/>
              <a:pPr>
                <a:spcBef>
                  <a:spcPct val="0"/>
                </a:spcBef>
              </a:pPr>
              <a:t>68</a:t>
            </a:fld>
            <a:endParaRPr lang="en-US" altLang="en-US" sz="130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5A336626-7732-3185-FB28-2361B1777938}"/>
              </a:ext>
            </a:extLst>
          </p:cNvPr>
          <p:cNvSpPr>
            <a:spLocks noGrp="1" noRot="1" noChangeAspect="1" noChangeArrowheads="1" noTextEdit="1"/>
          </p:cNvSpPr>
          <p:nvPr>
            <p:ph type="sldImg"/>
          </p:nvPr>
        </p:nvSpPr>
        <p:spPr>
          <a:ln/>
        </p:spPr>
      </p:sp>
      <p:sp>
        <p:nvSpPr>
          <p:cNvPr id="121858" name="Notes Placeholder 2">
            <a:extLst>
              <a:ext uri="{FF2B5EF4-FFF2-40B4-BE49-F238E27FC236}">
                <a16:creationId xmlns:a16="http://schemas.microsoft.com/office/drawing/2014/main" id="{2C839958-C19F-C9DF-62F7-445BF6616F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59" name="Slide Number Placeholder 3">
            <a:extLst>
              <a:ext uri="{FF2B5EF4-FFF2-40B4-BE49-F238E27FC236}">
                <a16:creationId xmlns:a16="http://schemas.microsoft.com/office/drawing/2014/main" id="{762FAB86-C954-A31C-9DA9-3C8B158D45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503A89FE-E0E8-D147-8F9F-E1F5D14D6D76}" type="slidenum">
              <a:rPr lang="en-US" altLang="en-US" sz="1300"/>
              <a:pPr>
                <a:spcBef>
                  <a:spcPct val="0"/>
                </a:spcBef>
              </a:pPr>
              <a:t>69</a:t>
            </a:fld>
            <a:endParaRPr lang="en-US" altLang="en-US" sz="1300"/>
          </a:p>
        </p:txBody>
      </p:sp>
    </p:spTree>
    <p:extLst>
      <p:ext uri="{BB962C8B-B14F-4D97-AF65-F5344CB8AC3E}">
        <p14:creationId xmlns:p14="http://schemas.microsoft.com/office/powerpoint/2010/main" val="35568525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298CD9B0-7A9F-354A-64ED-ECBAE431023D}"/>
              </a:ext>
            </a:extLst>
          </p:cNvPr>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nchor="b"/>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lgn="r" eaLnBrk="1" hangingPunct="1">
              <a:spcBef>
                <a:spcPct val="0"/>
              </a:spcBef>
            </a:pPr>
            <a:fld id="{031D87A3-AE30-4B4F-84A7-A00EF68C8280}" type="slidenum">
              <a:rPr lang="en-US" altLang="en-US" sz="1300">
                <a:latin typeface="Arial" panose="020B0604020202020204" pitchFamily="34" charset="0"/>
              </a:rPr>
              <a:pPr algn="r" eaLnBrk="1" hangingPunct="1">
                <a:spcBef>
                  <a:spcPct val="0"/>
                </a:spcBef>
              </a:pPr>
              <a:t>70</a:t>
            </a:fld>
            <a:endParaRPr lang="en-US" altLang="en-US" sz="1300">
              <a:latin typeface="Arial" panose="020B0604020202020204" pitchFamily="34" charset="0"/>
            </a:endParaRPr>
          </a:p>
        </p:txBody>
      </p:sp>
      <p:sp>
        <p:nvSpPr>
          <p:cNvPr id="125954" name="Rectangle 2">
            <a:extLst>
              <a:ext uri="{FF2B5EF4-FFF2-40B4-BE49-F238E27FC236}">
                <a16:creationId xmlns:a16="http://schemas.microsoft.com/office/drawing/2014/main" id="{9BB2FD73-EAC8-C538-1977-95EF24D961F4}"/>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54791042-1C98-5916-A647-D0C4ED3BE4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100" b="1" dirty="0">
              <a:solidFill>
                <a:srgbClr val="FF0000"/>
              </a:solidFill>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7</a:t>
            </a:fld>
            <a:endParaRPr lang="en-US" altLang="en-US"/>
          </a:p>
        </p:txBody>
      </p:sp>
    </p:spTree>
    <p:extLst>
      <p:ext uri="{BB962C8B-B14F-4D97-AF65-F5344CB8AC3E}">
        <p14:creationId xmlns:p14="http://schemas.microsoft.com/office/powerpoint/2010/main" val="15608886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Unified Protocol for Transdiagnostic Treatment of Emotional Disorders in Children and Adolescents</a:t>
            </a:r>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71</a:t>
            </a:fld>
            <a:endParaRPr lang="en-US" altLang="en-US"/>
          </a:p>
        </p:txBody>
      </p:sp>
    </p:spTree>
    <p:extLst>
      <p:ext uri="{BB962C8B-B14F-4D97-AF65-F5344CB8AC3E}">
        <p14:creationId xmlns:p14="http://schemas.microsoft.com/office/powerpoint/2010/main" val="23202467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76E8C2A6-29D0-0A91-D53D-B4751D2D411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7C212AF-C7EC-BDF0-A7E5-78E0BFAB5C4C}"/>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dirty="0">
                <a:solidFill>
                  <a:srgbClr val="333333"/>
                </a:solidFill>
                <a:effectLst/>
                <a:latin typeface="Georgia" panose="02040502050405020303" pitchFamily="18" charset="0"/>
              </a:rPr>
              <a:t>Parents are encouraged to help their child identify “helping thoughts” to replace “scared thoughts” and prompt their use. These can include short thoughts that are positive and empowering (e.g., “I can be brave.” when facing specific fears or “Surprises can be fun.” when confronting uncertainty), or fact-based thoughts that apply directly to the child’s specific fear (e.g., “</a:t>
            </a:r>
            <a:r>
              <a:rPr lang="en-US" sz="1200" b="1" i="0" dirty="0">
                <a:solidFill>
                  <a:srgbClr val="333333"/>
                </a:solidFill>
                <a:effectLst/>
                <a:latin typeface="Georgia" panose="02040502050405020303" pitchFamily="18" charset="0"/>
              </a:rPr>
              <a:t>Tornados don’t usually happen where I live</a:t>
            </a:r>
            <a:r>
              <a:rPr lang="en-US" sz="1200" b="0" i="0" dirty="0">
                <a:solidFill>
                  <a:srgbClr val="333333"/>
                </a:solidFill>
                <a:effectLst/>
                <a:latin typeface="Georgia" panose="02040502050405020303" pitchFamily="18" charset="0"/>
              </a:rPr>
              <a:t>.”) Keefer &amp; Vasa, 2021. https://</a:t>
            </a:r>
            <a:r>
              <a:rPr lang="en-US" sz="1200" b="0" i="0" dirty="0" err="1">
                <a:solidFill>
                  <a:srgbClr val="333333"/>
                </a:solidFill>
                <a:effectLst/>
                <a:latin typeface="Georgia" panose="02040502050405020303" pitchFamily="18" charset="0"/>
              </a:rPr>
              <a:t>jneurodevdisorders.biomedcentral.com</a:t>
            </a:r>
            <a:r>
              <a:rPr lang="en-US" sz="1200" b="0" i="0" dirty="0">
                <a:solidFill>
                  <a:srgbClr val="333333"/>
                </a:solidFill>
                <a:effectLst/>
                <a:latin typeface="Georgia" panose="02040502050405020303" pitchFamily="18" charset="0"/>
              </a:rPr>
              <a:t>/articles/10.1186/s11689-021-09396-9</a:t>
            </a:r>
          </a:p>
          <a:p>
            <a:pPr eaLnBrk="1" hangingPunct="1">
              <a:defRPr/>
            </a:pPr>
            <a:endParaRPr lang="en-US" altLang="en-US" dirty="0"/>
          </a:p>
          <a:p>
            <a:r>
              <a:rPr lang="en-US" i="1" dirty="0" err="1">
                <a:effectLst/>
                <a:latin typeface="Times"/>
              </a:rPr>
              <a:t>Corney</a:t>
            </a:r>
            <a:r>
              <a:rPr lang="en-US" i="1" dirty="0">
                <a:effectLst/>
                <a:latin typeface="Times"/>
              </a:rPr>
              <a:t>, </a:t>
            </a:r>
            <a:r>
              <a:rPr lang="en-US" i="1" dirty="0" err="1">
                <a:effectLst/>
                <a:latin typeface="Times"/>
              </a:rPr>
              <a:t>Nevill</a:t>
            </a:r>
            <a:r>
              <a:rPr lang="en-US" i="1" dirty="0">
                <a:effectLst/>
                <a:latin typeface="Times"/>
              </a:rPr>
              <a:t>, &amp; Mazurek (2023): 12 autistic adults: Each</a:t>
            </a:r>
            <a:r>
              <a:rPr lang="en-US" i="0" dirty="0">
                <a:effectLst/>
                <a:latin typeface="Times"/>
              </a:rPr>
              <a:t> </a:t>
            </a:r>
            <a:r>
              <a:rPr lang="en-US" i="1" dirty="0">
                <a:effectLst/>
                <a:latin typeface="Times"/>
              </a:rPr>
              <a:t>participant chose one of two secularized, predetermined mantra-like phrases provided by the researchers: “I am</a:t>
            </a:r>
            <a:r>
              <a:rPr lang="en-US" i="0" dirty="0">
                <a:effectLst/>
                <a:latin typeface="Times"/>
              </a:rPr>
              <a:t> </a:t>
            </a:r>
            <a:r>
              <a:rPr lang="en-US" i="1" dirty="0">
                <a:effectLst/>
                <a:latin typeface="Times"/>
              </a:rPr>
              <a:t>calm” or “You’re okay.” After training, participants were</a:t>
            </a:r>
            <a:r>
              <a:rPr lang="en-US" i="0" dirty="0">
                <a:effectLst/>
                <a:latin typeface="Times"/>
              </a:rPr>
              <a:t> </a:t>
            </a:r>
            <a:r>
              <a:rPr lang="en-US" i="1" dirty="0">
                <a:effectLst/>
                <a:latin typeface="Times"/>
              </a:rPr>
              <a:t>instructed to listen to a 15-min pre-recording of their chosen</a:t>
            </a:r>
            <a:r>
              <a:rPr lang="en-US" i="0" dirty="0">
                <a:effectLst/>
                <a:latin typeface="Times"/>
              </a:rPr>
              <a:t> </a:t>
            </a:r>
            <a:r>
              <a:rPr lang="en-US" i="1" dirty="0">
                <a:effectLst/>
                <a:latin typeface="Times"/>
              </a:rPr>
              <a:t>phrase twice a day for 6 weeks. After 2 weeks of guided</a:t>
            </a:r>
            <a:r>
              <a:rPr lang="en-US" i="0" dirty="0">
                <a:effectLst/>
                <a:latin typeface="Times"/>
              </a:rPr>
              <a:t> </a:t>
            </a:r>
            <a:r>
              <a:rPr lang="en-US" i="1" dirty="0">
                <a:effectLst/>
                <a:latin typeface="Times"/>
              </a:rPr>
              <a:t>recitation, participants were encouraged to independently</a:t>
            </a:r>
            <a:r>
              <a:rPr lang="en-US" i="0" dirty="0">
                <a:effectLst/>
                <a:latin typeface="Times"/>
              </a:rPr>
              <a:t> </a:t>
            </a:r>
            <a:r>
              <a:rPr lang="en-US" i="1" dirty="0">
                <a:effectLst/>
                <a:latin typeface="Times"/>
              </a:rPr>
              <a:t>practice mantra-like recitation, either mentally or verbally,</a:t>
            </a:r>
            <a:r>
              <a:rPr lang="en-US" i="0" dirty="0">
                <a:effectLst/>
                <a:latin typeface="Times"/>
              </a:rPr>
              <a:t> </a:t>
            </a:r>
            <a:r>
              <a:rPr lang="en-US" i="1" dirty="0">
                <a:effectLst/>
                <a:latin typeface="Times"/>
              </a:rPr>
              <a:t>with or without the recording for at least 30 min per day.</a:t>
            </a:r>
          </a:p>
          <a:p>
            <a:r>
              <a:rPr lang="en-US" i="1" dirty="0">
                <a:effectLst/>
                <a:latin typeface="Times"/>
              </a:rPr>
              <a:t>participants reported significant decreases in negative</a:t>
            </a:r>
            <a:r>
              <a:rPr lang="en-US" i="0" dirty="0">
                <a:effectLst/>
                <a:latin typeface="Times"/>
              </a:rPr>
              <a:t> </a:t>
            </a:r>
            <a:r>
              <a:rPr lang="en-US" i="1" dirty="0">
                <a:effectLst/>
                <a:latin typeface="Times"/>
              </a:rPr>
              <a:t>emotions, specifically anxiety, stress, depression, and rumination, and significant increases in emotion regulation.</a:t>
            </a:r>
            <a:endParaRPr lang="en-US" dirty="0">
              <a:effectLst/>
              <a:latin typeface="Times"/>
            </a:endParaRPr>
          </a:p>
          <a:p>
            <a:pPr eaLnBrk="1" hangingPunct="1">
              <a:defRPr/>
            </a:pPr>
            <a:endParaRPr lang="en-US" altLang="en-US" dirty="0"/>
          </a:p>
          <a:p>
            <a:pPr eaLnBrk="1" hangingPunct="1">
              <a:defRPr/>
            </a:pPr>
            <a:r>
              <a:rPr lang="en-US" altLang="en-US" dirty="0"/>
              <a:t>Many anxiety experts (e.g., </a:t>
            </a:r>
            <a:r>
              <a:rPr lang="en-US" altLang="en-US" dirty="0" err="1"/>
              <a:t>Chansky</a:t>
            </a:r>
            <a:r>
              <a:rPr lang="en-US" altLang="en-US" dirty="0"/>
              <a:t>, 2004) say that anxiety is really an Overestimation of Threat + Underestimation of Ability to Cope. Most of the time, as parents and teachers, our natural tendency is to focus on the overestimation of threat… on reducing the threat… to try to tell our children that the thing they’re afraid of really isn’t that scary. That’s only natural and makes sense. I still find myself trying to do that with my kids. But the interesting thing is, it turns out trying to convince children that their feared object/situation isn’t scary is actually less effective than teaching children that they can COPE with that feared situation – and cope with anything -- even when they are scared or afraid.</a:t>
            </a:r>
          </a:p>
          <a:p>
            <a:pPr eaLnBrk="1" hangingPunct="1">
              <a:defRPr/>
            </a:pPr>
            <a:endParaRPr lang="en-US" altLang="en-US" dirty="0"/>
          </a:p>
          <a:p>
            <a:pPr eaLnBrk="1" hangingPunct="1">
              <a:defRPr/>
            </a:pPr>
            <a:r>
              <a:rPr lang="en-US" dirty="0"/>
              <a:t>For example, an old study (</a:t>
            </a:r>
            <a:r>
              <a:rPr lang="en-US" dirty="0" err="1"/>
              <a:t>Kanfer</a:t>
            </a:r>
            <a:r>
              <a:rPr lang="en-US" dirty="0"/>
              <a:t> et al., 1975, though don’t cite this to the parent) on children’s fear of the dark taught one group of little kids (5-6 years old) to rehearse self-talk that focused on </a:t>
            </a:r>
            <a:r>
              <a:rPr lang="en-US" u="sng" dirty="0"/>
              <a:t>the dark being positive rather than scary </a:t>
            </a:r>
            <a:r>
              <a:rPr lang="en-US" dirty="0"/>
              <a:t>(“The dark is a fun place to be; there are many good things in the dark”) and another group of kids to rehearse self-talk that emphasized the </a:t>
            </a:r>
            <a:r>
              <a:rPr lang="en-US" u="sng" dirty="0"/>
              <a:t>child’s active control or competence </a:t>
            </a:r>
            <a:r>
              <a:rPr lang="en-US" dirty="0"/>
              <a:t>("I am a brave boy [girl]; I can take care of myself in the dark.”) They found that “competence” self-talk – positive self-descriptions involving active coping with a stressful situation – were more effective in increasing tolerance of the dark than the rehearsal of statements focusing on the positive aspects of the dark. </a:t>
            </a:r>
            <a:r>
              <a:rPr lang="en-US" b="1" dirty="0"/>
              <a:t>So, basically, the kids who were taught that they could COPE with the dark did better than the kids who were taught that the dark wasn’t that scary.</a:t>
            </a:r>
          </a:p>
          <a:p>
            <a:pPr eaLnBrk="1" hangingPunct="1">
              <a:defRPr/>
            </a:pPr>
            <a:endParaRPr lang="en-US" altLang="en-US" dirty="0"/>
          </a:p>
          <a:p>
            <a:pPr marL="171450" indent="-171450" eaLnBrk="1" hangingPunct="1">
              <a:buFont typeface="Arial" panose="020B0604020202020204" pitchFamily="34" charset="0"/>
              <a:buChar char="•"/>
              <a:defRPr/>
            </a:pPr>
            <a:r>
              <a:rPr lang="en-US" altLang="en-US" dirty="0"/>
              <a:t>One of the components to CBT to treat fear/anxiety is “c</a:t>
            </a:r>
            <a:r>
              <a:rPr lang="en-US" dirty="0"/>
              <a:t>ognitive restructuring,” which means identifying anxious thoughts or “self-talk”; challenging the accuracy, likelihood, or usefulness of those anxious thoughts; and replacing the anxious self-talk with more accurate, probable, or productive thoughts that promote coping with anxiety-provoking situations rather than avoiding them (i.e., teaching coping self-talk). </a:t>
            </a:r>
          </a:p>
          <a:p>
            <a:pPr marL="171450" indent="-171450" eaLnBrk="1" hangingPunct="1">
              <a:buFont typeface="Arial" panose="020B0604020202020204" pitchFamily="34" charset="0"/>
              <a:buChar char="•"/>
              <a:defRPr/>
            </a:pPr>
            <a:r>
              <a:rPr lang="en-US" dirty="0"/>
              <a:t>The main goal of this “cognitive restructuring” is to to help the child learn that, as Mark Twain said, “Courage is resistance to fear, mastery of fear – not absence of fear.” In other words, we’re trying to help children learn that being brave is NOT about eliminating fear or anxiety, but rather confronting the things that make you anxious and COPING with them. </a:t>
            </a:r>
          </a:p>
          <a:p>
            <a:pPr marL="171450" indent="-171450" eaLnBrk="1" hangingPunct="1">
              <a:buFont typeface="Arial" panose="020B0604020202020204" pitchFamily="34" charset="0"/>
              <a:buChar char="•"/>
              <a:defRPr/>
            </a:pPr>
            <a:r>
              <a:rPr lang="en-US" dirty="0"/>
              <a:t>For kids on the spectrum who have more limited verbal abilities, we’re usually not able to identify or challenge the anxious thoughts, but sometimes we are still able to teach the child to say simple “Coping Self-Talk” statements such as “I’ve done it before, I can do it again!” or even simpler statements such as “I can be brave!” or “I can handle it!” or “I can do it!”</a:t>
            </a:r>
          </a:p>
          <a:p>
            <a:pPr marL="171450" indent="-171450" eaLnBrk="1" hangingPunct="1">
              <a:buFont typeface="Arial" panose="020B0604020202020204" pitchFamily="34" charset="0"/>
              <a:buChar char="•"/>
              <a:defRPr/>
            </a:pPr>
            <a:r>
              <a:rPr lang="en-US" dirty="0"/>
              <a:t>For some kids, it helps to give their anxiety or feared situation the name of a “bad guy” such as Darth Vader, to help them focus on fighting their fear or anxiety – to “boss back” their fear/anxiety -- much as if they were Luke Skywalker fighting Darth Vader. For example, one child named his fear/anxiety </a:t>
            </a:r>
            <a:r>
              <a:rPr lang="en-US" dirty="0" err="1"/>
              <a:t>Ganendorf</a:t>
            </a:r>
            <a:r>
              <a:rPr lang="en-US" dirty="0"/>
              <a:t> and would often say, when he felt afraid, “Shoo </a:t>
            </a:r>
            <a:r>
              <a:rPr lang="en-US" dirty="0" err="1"/>
              <a:t>Ganendorf</a:t>
            </a:r>
            <a:r>
              <a:rPr lang="en-US" dirty="0"/>
              <a:t>! I’m not afraid of you!”</a:t>
            </a:r>
          </a:p>
          <a:p>
            <a:pPr marL="171450" indent="-171450" eaLnBrk="1" hangingPunct="1">
              <a:buFont typeface="Arial" panose="020B0604020202020204" pitchFamily="34" charset="0"/>
              <a:buChar char="•"/>
              <a:defRPr/>
            </a:pPr>
            <a:r>
              <a:rPr lang="en-US" dirty="0"/>
              <a:t>For some kids, it will be too difficult for them to understand naming their anxiety, and it’s best to just teach a simple coping statement such as “I can do it!”</a:t>
            </a:r>
          </a:p>
          <a:p>
            <a:pPr marL="171450" indent="-171450" eaLnBrk="1" hangingPunct="1">
              <a:buFont typeface="Arial" panose="020B0604020202020204" pitchFamily="34" charset="0"/>
              <a:buChar char="•"/>
              <a:defRPr/>
            </a:pPr>
            <a:r>
              <a:rPr lang="en-US" dirty="0"/>
              <a:t>And for some kids, learning any coping statement can be too challenging, and that’s okay too. It’s not necessary, but can be helpful. </a:t>
            </a:r>
            <a:endParaRPr lang="en-US" altLang="en-US" dirty="0"/>
          </a:p>
          <a:p>
            <a:pPr eaLnBrk="1" hangingPunct="1">
              <a:defRPr/>
            </a:pPr>
            <a:endParaRPr lang="en-US" altLang="en-US" dirty="0"/>
          </a:p>
          <a:p>
            <a:pPr eaLnBrk="1" hangingPunct="1">
              <a:defRPr/>
            </a:pPr>
            <a:r>
              <a:rPr lang="en-US" dirty="0"/>
              <a:t>Coping statements such as, “I’ve handled this before and I will handle it again,” or simpler statements such as, “I can be brave!” are often used before exposures to help reduce anticipatory anxiety and/or during exposures to help reduce anxiety. They can also be used after exposures to reinforce their brave behavior.</a:t>
            </a:r>
          </a:p>
          <a:p>
            <a:pPr>
              <a:defRPr/>
            </a:pPr>
            <a:endParaRPr lang="en-US" altLang="en-US" dirty="0"/>
          </a:p>
          <a:p>
            <a:pPr marL="228600" indent="-228600" eaLnBrk="1" hangingPunct="1">
              <a:spcBef>
                <a:spcPct val="0"/>
              </a:spcBef>
              <a:spcAft>
                <a:spcPts val="200"/>
              </a:spcAft>
              <a:defRPr/>
            </a:pPr>
            <a:r>
              <a:rPr lang="en-US" altLang="en-US" sz="2700" b="1" u="sng" dirty="0">
                <a:latin typeface="Arial" panose="020B0604020202020204" pitchFamily="34" charset="0"/>
                <a:cs typeface="Arial" panose="020B0604020202020204" pitchFamily="34" charset="0"/>
              </a:rPr>
              <a:t>Here are some examples of Coping self-talk/“Boss-back” talk:</a:t>
            </a:r>
          </a:p>
          <a:p>
            <a:pPr marL="742950" lvl="1" indent="-457200" eaLnBrk="1" hangingPunct="1">
              <a:spcBef>
                <a:spcPct val="0"/>
              </a:spcBef>
              <a:spcAft>
                <a:spcPts val="200"/>
              </a:spcAft>
              <a:buFont typeface="Arial" panose="020B0604020202020204" pitchFamily="34" charset="0"/>
              <a:buChar char="•"/>
              <a:defRPr/>
            </a:pPr>
            <a:r>
              <a:rPr lang="en-US" altLang="en-US" sz="2700" b="1" dirty="0">
                <a:cs typeface="Calibri" panose="020F0502020204030204" pitchFamily="34" charset="0"/>
              </a:rPr>
              <a:t>I’v</a:t>
            </a:r>
            <a:r>
              <a:rPr lang="en-US" altLang="ja-JP" sz="2700" b="1" dirty="0">
                <a:cs typeface="Calibri" panose="020F0502020204030204" pitchFamily="34" charset="0"/>
              </a:rPr>
              <a:t>e done this before, so I can do it again.</a:t>
            </a:r>
          </a:p>
          <a:p>
            <a:pPr marL="742950" lvl="1" indent="-457200" eaLnBrk="1" hangingPunct="1">
              <a:spcBef>
                <a:spcPct val="0"/>
              </a:spcBef>
              <a:spcAft>
                <a:spcPts val="200"/>
              </a:spcAft>
              <a:buFont typeface="Arial" panose="020B0604020202020204" pitchFamily="34" charset="0"/>
              <a:buChar char="•"/>
              <a:defRPr/>
            </a:pPr>
            <a:r>
              <a:rPr lang="en-US" altLang="ja-JP" sz="800" dirty="0">
                <a:latin typeface="Arial" panose="020B0604020202020204" pitchFamily="34" charset="0"/>
                <a:cs typeface="Arial" panose="020B0604020202020204" pitchFamily="34" charset="0"/>
              </a:rPr>
              <a:t>I’ve handled this before and I will handle it again!</a:t>
            </a:r>
          </a:p>
          <a:p>
            <a:pPr marL="742950" lvl="1" indent="-457200" eaLnBrk="1" hangingPunct="1">
              <a:spcBef>
                <a:spcPct val="0"/>
              </a:spcBef>
              <a:spcAft>
                <a:spcPts val="200"/>
              </a:spcAft>
              <a:buFont typeface="Arial" panose="020B0604020202020204" pitchFamily="34" charset="0"/>
              <a:buChar char="•"/>
              <a:defRPr/>
            </a:pPr>
            <a:r>
              <a:rPr lang="en-US" sz="800" dirty="0">
                <a:latin typeface="Arial" panose="020B0604020202020204" pitchFamily="34" charset="0"/>
                <a:cs typeface="Arial" panose="020B0604020202020204" pitchFamily="34" charset="0"/>
              </a:rPr>
              <a:t>If I got through it last time, I’ll get through it now.</a:t>
            </a:r>
          </a:p>
          <a:p>
            <a:pPr marL="742950" lvl="1" indent="-457200" eaLnBrk="1" hangingPunct="1">
              <a:spcBef>
                <a:spcPct val="0"/>
              </a:spcBef>
              <a:spcAft>
                <a:spcPts val="200"/>
              </a:spcAft>
              <a:buFont typeface="Arial" panose="020B0604020202020204" pitchFamily="34" charset="0"/>
              <a:buChar char="•"/>
              <a:defRPr/>
            </a:pPr>
            <a:r>
              <a:rPr lang="en-US" altLang="en-US" sz="2700" b="1" dirty="0">
                <a:cs typeface="Calibri" panose="020F0502020204030204" pitchFamily="34" charset="0"/>
              </a:rPr>
              <a:t>My anxiety will pass; I’ll get used to it.</a:t>
            </a:r>
            <a:endParaRPr lang="en-US" altLang="en-US" sz="300" b="1" dirty="0">
              <a:cs typeface="Calibri" panose="020F0502020204030204" pitchFamily="34" charset="0"/>
            </a:endParaRPr>
          </a:p>
          <a:p>
            <a:pPr marL="742950" lvl="1" indent="-457200" eaLnBrk="1" hangingPunct="1">
              <a:spcBef>
                <a:spcPct val="0"/>
              </a:spcBef>
              <a:spcAft>
                <a:spcPts val="200"/>
              </a:spcAft>
              <a:buFont typeface="Arial" panose="020B0604020202020204" pitchFamily="34" charset="0"/>
              <a:buChar char="•"/>
              <a:defRPr/>
            </a:pPr>
            <a:r>
              <a:rPr lang="en-US" altLang="en-US" sz="2650" b="1" dirty="0">
                <a:cs typeface="Calibri" panose="020F0502020204030204" pitchFamily="34" charset="0"/>
              </a:rPr>
              <a:t>My brain is just stuck right now; I don’</a:t>
            </a:r>
            <a:r>
              <a:rPr lang="en-US" altLang="ja-JP" sz="2650" b="1" dirty="0">
                <a:cs typeface="Calibri" panose="020F0502020204030204" pitchFamily="34" charset="0"/>
              </a:rPr>
              <a:t>t have to listen to it</a:t>
            </a:r>
          </a:p>
          <a:p>
            <a:pPr marL="742950" lvl="1" indent="-457200" eaLnBrk="1" hangingPunct="1">
              <a:spcBef>
                <a:spcPct val="0"/>
              </a:spcBef>
              <a:spcAft>
                <a:spcPts val="200"/>
              </a:spcAft>
              <a:buFont typeface="Arial" panose="020B0604020202020204" pitchFamily="34" charset="0"/>
              <a:buChar char="•"/>
              <a:defRPr/>
            </a:pPr>
            <a:r>
              <a:rPr lang="en-US" altLang="en-US" sz="2700" b="1" dirty="0">
                <a:cs typeface="Calibri" panose="020F0502020204030204" pitchFamily="34" charset="0"/>
              </a:rPr>
              <a:t>Back off Voldemort, I’m the boss of me!  </a:t>
            </a:r>
            <a:endParaRPr lang="en-US" altLang="en-US" sz="300" b="1" dirty="0">
              <a:cs typeface="Calibri" panose="020F0502020204030204" pitchFamily="34" charset="0"/>
            </a:endParaRPr>
          </a:p>
          <a:p>
            <a:pPr marL="742950" lvl="1" indent="-457200" eaLnBrk="1" hangingPunct="1">
              <a:spcBef>
                <a:spcPct val="0"/>
              </a:spcBef>
              <a:spcAft>
                <a:spcPts val="200"/>
              </a:spcAft>
              <a:buFont typeface="Arial" panose="020B0604020202020204" pitchFamily="34" charset="0"/>
              <a:buChar char="•"/>
              <a:defRPr/>
            </a:pPr>
            <a:r>
              <a:rPr lang="en-US" altLang="en-US" sz="2700" b="1" dirty="0">
                <a:cs typeface="Calibri" panose="020F0502020204030204" pitchFamily="34" charset="0"/>
              </a:rPr>
              <a:t>Undertaker, you can’t tell me what to do anymore!</a:t>
            </a:r>
          </a:p>
          <a:p>
            <a:pPr marL="742950" lvl="1" indent="-457200" eaLnBrk="1" hangingPunct="1">
              <a:spcBef>
                <a:spcPct val="0"/>
              </a:spcBef>
              <a:spcAft>
                <a:spcPts val="200"/>
              </a:spcAft>
              <a:buFont typeface="Arial" panose="020B0604020202020204" pitchFamily="34" charset="0"/>
              <a:buChar char="•"/>
              <a:defRPr/>
            </a:pPr>
            <a:r>
              <a:rPr lang="en-US" altLang="en-US" sz="800" dirty="0"/>
              <a:t>“I see what you're trying to do Undertaker, and I’m not going to fall for it!!</a:t>
            </a:r>
          </a:p>
          <a:p>
            <a:pPr marL="742950" lvl="1" indent="-457200" eaLnBrk="1" hangingPunct="1">
              <a:spcBef>
                <a:spcPct val="0"/>
              </a:spcBef>
              <a:spcAft>
                <a:spcPts val="200"/>
              </a:spcAft>
              <a:buFont typeface="Arial" panose="020B0604020202020204" pitchFamily="34" charset="0"/>
              <a:buChar char="•"/>
              <a:defRPr/>
            </a:pPr>
            <a:r>
              <a:rPr lang="en-US" altLang="en-US" sz="800" dirty="0"/>
              <a:t>“You’re in charge, Darth Vader is not in charge, so don’t let him tell you what to do!” </a:t>
            </a:r>
            <a:endParaRPr lang="en-US" altLang="en-US" sz="300" b="1" dirty="0">
              <a:cs typeface="Calibri" panose="020F0502020204030204" pitchFamily="34" charset="0"/>
            </a:endParaRPr>
          </a:p>
          <a:p>
            <a:pPr marL="742950" lvl="1" indent="-457200" eaLnBrk="1" hangingPunct="1">
              <a:spcBef>
                <a:spcPct val="0"/>
              </a:spcBef>
              <a:spcAft>
                <a:spcPts val="200"/>
              </a:spcAft>
              <a:buFont typeface="Arial" panose="020B0604020202020204" pitchFamily="34" charset="0"/>
              <a:buChar char="•"/>
              <a:defRPr/>
            </a:pPr>
            <a:r>
              <a:rPr lang="en-US" sz="2700" dirty="0">
                <a:cs typeface="Calibri" panose="020F0502020204030204" pitchFamily="34" charset="0"/>
              </a:rPr>
              <a:t>I’m </a:t>
            </a:r>
            <a:r>
              <a:rPr lang="en-US" sz="2700" dirty="0" err="1">
                <a:cs typeface="Calibri" panose="020F0502020204030204" pitchFamily="34" charset="0"/>
              </a:rPr>
              <a:t>gonna</a:t>
            </a:r>
            <a:r>
              <a:rPr lang="en-US" sz="2700" dirty="0">
                <a:cs typeface="Calibri" panose="020F0502020204030204" pitchFamily="34" charset="0"/>
              </a:rPr>
              <a:t> beat you, Darth Vader!</a:t>
            </a:r>
          </a:p>
          <a:p>
            <a:pPr marL="742950" lvl="1" indent="-457200" eaLnBrk="1" hangingPunct="1">
              <a:spcBef>
                <a:spcPct val="0"/>
              </a:spcBef>
              <a:spcAft>
                <a:spcPts val="200"/>
              </a:spcAft>
              <a:buFont typeface="Arial" panose="020B0604020202020204" pitchFamily="34" charset="0"/>
              <a:buChar char="•"/>
              <a:defRPr/>
            </a:pPr>
            <a:r>
              <a:rPr lang="en-US" sz="2700" b="1" dirty="0">
                <a:cs typeface="Calibri" panose="020F0502020204030204" pitchFamily="34" charset="0"/>
              </a:rPr>
              <a:t>It will be hard, but I can do it!</a:t>
            </a:r>
            <a:endParaRPr lang="en-US" sz="300" b="1" dirty="0">
              <a:cs typeface="Calibri" panose="020F0502020204030204" pitchFamily="34" charset="0"/>
            </a:endParaRPr>
          </a:p>
          <a:p>
            <a:pPr marL="742950" lvl="1" indent="-457200" eaLnBrk="1" hangingPunct="1">
              <a:spcBef>
                <a:spcPct val="0"/>
              </a:spcBef>
              <a:spcAft>
                <a:spcPts val="200"/>
              </a:spcAft>
              <a:buFont typeface="Arial" panose="020B0604020202020204" pitchFamily="34" charset="0"/>
              <a:buChar char="•"/>
              <a:defRPr/>
            </a:pPr>
            <a:r>
              <a:rPr lang="en-US" altLang="ja-JP" sz="2700" b="1" dirty="0">
                <a:cs typeface="Calibri" panose="020F0502020204030204" pitchFamily="34" charset="0"/>
              </a:rPr>
              <a:t>I can handle this! </a:t>
            </a:r>
            <a:endParaRPr lang="en-US" altLang="ja-JP" sz="300" b="1" dirty="0">
              <a:cs typeface="Calibri" panose="020F0502020204030204" pitchFamily="34" charset="0"/>
            </a:endParaRPr>
          </a:p>
          <a:p>
            <a:pPr marL="742950" lvl="1" indent="-457200" eaLnBrk="1" hangingPunct="1">
              <a:spcBef>
                <a:spcPct val="0"/>
              </a:spcBef>
              <a:spcAft>
                <a:spcPts val="200"/>
              </a:spcAft>
              <a:buFont typeface="Arial" panose="020B0604020202020204" pitchFamily="34" charset="0"/>
              <a:buChar char="•"/>
              <a:defRPr/>
            </a:pPr>
            <a:r>
              <a:rPr lang="en-US" altLang="ja-JP" sz="2700" b="1" dirty="0">
                <a:cs typeface="Calibri" panose="020F0502020204030204" pitchFamily="34" charset="0"/>
              </a:rPr>
              <a:t>I can do it!</a:t>
            </a:r>
          </a:p>
          <a:p>
            <a:pPr marL="742950" lvl="1" indent="-457200" eaLnBrk="1" hangingPunct="1">
              <a:spcBef>
                <a:spcPct val="0"/>
              </a:spcBef>
              <a:spcAft>
                <a:spcPts val="200"/>
              </a:spcAft>
              <a:buFont typeface="Arial" panose="020B0604020202020204" pitchFamily="34" charset="0"/>
              <a:buChar char="•"/>
              <a:defRPr/>
            </a:pPr>
            <a:r>
              <a:rPr lang="en-US" altLang="ja-JP" sz="2700" dirty="0">
                <a:cs typeface="Calibri" panose="020F0502020204030204" pitchFamily="34" charset="0"/>
              </a:rPr>
              <a:t>I can be brave!</a:t>
            </a:r>
          </a:p>
          <a:p>
            <a:pPr marL="742950" lvl="1" indent="-457200" eaLnBrk="1" hangingPunct="1">
              <a:spcBef>
                <a:spcPct val="0"/>
              </a:spcBef>
              <a:spcAft>
                <a:spcPts val="200"/>
              </a:spcAft>
              <a:buFont typeface="Arial" panose="020B0604020202020204" pitchFamily="34" charset="0"/>
              <a:buChar char="•"/>
              <a:defRPr/>
            </a:pPr>
            <a:r>
              <a:rPr lang="en-US" altLang="en-US" dirty="0"/>
              <a:t>This is just a ’false alarm!’</a:t>
            </a:r>
          </a:p>
          <a:p>
            <a:pPr marL="742950" lvl="1" indent="-457200" eaLnBrk="1" hangingPunct="1">
              <a:spcBef>
                <a:spcPct val="0"/>
              </a:spcBef>
              <a:spcAft>
                <a:spcPts val="200"/>
              </a:spcAft>
              <a:buFont typeface="Arial" panose="020B0604020202020204" pitchFamily="34" charset="0"/>
              <a:buChar char="•"/>
              <a:defRPr/>
            </a:pPr>
            <a:r>
              <a:rPr lang="en-US" altLang="en-US" dirty="0"/>
              <a:t>This is no big deal.</a:t>
            </a:r>
          </a:p>
          <a:p>
            <a:pPr marL="742950" lvl="1" indent="-457200" eaLnBrk="1" hangingPunct="1">
              <a:spcBef>
                <a:spcPct val="0"/>
              </a:spcBef>
              <a:spcAft>
                <a:spcPts val="200"/>
              </a:spcAft>
              <a:buFont typeface="Arial" panose="020B0604020202020204" pitchFamily="34" charset="0"/>
              <a:buChar char="•"/>
              <a:defRPr/>
            </a:pPr>
            <a:r>
              <a:rPr lang="en-US" altLang="en-US" dirty="0"/>
              <a:t>I can beat this fear!</a:t>
            </a:r>
          </a:p>
          <a:p>
            <a:pPr marL="742950" lvl="1" indent="-457200" eaLnBrk="1" hangingPunct="1">
              <a:spcBef>
                <a:spcPct val="0"/>
              </a:spcBef>
              <a:spcAft>
                <a:spcPts val="200"/>
              </a:spcAft>
              <a:buFont typeface="Arial" panose="020B0604020202020204" pitchFamily="34" charset="0"/>
              <a:buChar char="•"/>
              <a:defRPr/>
            </a:pPr>
            <a:r>
              <a:rPr lang="en-US" altLang="en-US" dirty="0"/>
              <a:t>It will be okay.</a:t>
            </a:r>
          </a:p>
          <a:p>
            <a:pPr marL="742950" lvl="1" indent="-457200" eaLnBrk="1" hangingPunct="1">
              <a:spcBef>
                <a:spcPct val="0"/>
              </a:spcBef>
              <a:spcAft>
                <a:spcPts val="200"/>
              </a:spcAft>
              <a:buFont typeface="Arial" panose="020B0604020202020204" pitchFamily="34" charset="0"/>
              <a:buChar char="•"/>
              <a:defRPr/>
            </a:pPr>
            <a:r>
              <a:rPr lang="en-US" altLang="en-US" dirty="0"/>
              <a:t>It’s just my imagination.</a:t>
            </a:r>
          </a:p>
          <a:p>
            <a:pPr marL="742950" lvl="1" indent="-457200" eaLnBrk="1" hangingPunct="1">
              <a:spcBef>
                <a:spcPct val="0"/>
              </a:spcBef>
              <a:spcAft>
                <a:spcPts val="200"/>
              </a:spcAft>
              <a:buFont typeface="Arial" panose="020B0604020202020204" pitchFamily="34" charset="0"/>
              <a:buChar char="•"/>
              <a:defRPr/>
            </a:pPr>
            <a:r>
              <a:rPr lang="en-US" altLang="en-US" b="1" dirty="0"/>
              <a:t>It’s just my worry bug; I can squash it!</a:t>
            </a:r>
          </a:p>
          <a:p>
            <a:pPr marL="742950" lvl="1" indent="-457200" eaLnBrk="1" hangingPunct="1">
              <a:spcBef>
                <a:spcPct val="0"/>
              </a:spcBef>
              <a:spcAft>
                <a:spcPts val="200"/>
              </a:spcAft>
              <a:buFont typeface="Arial" panose="020B0604020202020204" pitchFamily="34" charset="0"/>
              <a:buChar char="•"/>
              <a:defRPr/>
            </a:pPr>
            <a:r>
              <a:rPr lang="en-US" sz="2400" dirty="0">
                <a:latin typeface="Arial" panose="020B0604020202020204" pitchFamily="34" charset="0"/>
                <a:cs typeface="Arial" panose="020B0604020202020204" pitchFamily="34" charset="0"/>
              </a:rPr>
              <a:t>Instead of thinking a worry thought, I can think about a positive thought to feel calmer</a:t>
            </a:r>
          </a:p>
          <a:p>
            <a:pPr marL="742950" lvl="1" indent="-457200" eaLnBrk="1" hangingPunct="1">
              <a:spcBef>
                <a:spcPct val="0"/>
              </a:spcBef>
              <a:spcAft>
                <a:spcPts val="200"/>
              </a:spcAft>
              <a:buFont typeface="Arial" panose="020B0604020202020204" pitchFamily="34" charset="0"/>
              <a:buChar char="•"/>
              <a:defRPr/>
            </a:pPr>
            <a:r>
              <a:rPr lang="en-US" sz="2400" dirty="0">
                <a:latin typeface="Arial" panose="020B0604020202020204" pitchFamily="34" charset="0"/>
                <a:cs typeface="Arial" panose="020B0604020202020204" pitchFamily="34" charset="0"/>
              </a:rPr>
              <a:t>Shoo </a:t>
            </a:r>
            <a:r>
              <a:rPr lang="en-US" sz="2400" dirty="0" err="1">
                <a:latin typeface="Arial" panose="020B0604020202020204" pitchFamily="34" charset="0"/>
                <a:cs typeface="Arial" panose="020B0604020202020204" pitchFamily="34" charset="0"/>
              </a:rPr>
              <a:t>Ganondorf</a:t>
            </a:r>
            <a:r>
              <a:rPr lang="en-US" sz="2400" dirty="0">
                <a:latin typeface="Arial" panose="020B0604020202020204" pitchFamily="34" charset="0"/>
                <a:cs typeface="Arial" panose="020B0604020202020204" pitchFamily="34" charset="0"/>
              </a:rPr>
              <a:t>! I’m not afraid of you!</a:t>
            </a:r>
          </a:p>
          <a:p>
            <a:pPr marL="628650" lvl="1" indent="-342900" eaLnBrk="1" hangingPunct="1">
              <a:spcBef>
                <a:spcPct val="0"/>
              </a:spcBef>
              <a:spcAft>
                <a:spcPts val="200"/>
              </a:spcAft>
              <a:buFont typeface="Arial" panose="020B0604020202020204" pitchFamily="34" charset="0"/>
              <a:buChar char="•"/>
              <a:defRPr/>
            </a:pPr>
            <a:endParaRPr lang="en-US" altLang="en-US" dirty="0"/>
          </a:p>
          <a:p>
            <a:pPr marL="171450" indent="-171450" eaLnBrk="1" hangingPunct="1">
              <a:buFont typeface="Arial" panose="020B0604020202020204" pitchFamily="34" charset="0"/>
              <a:buChar char="•"/>
              <a:defRPr/>
            </a:pPr>
            <a:r>
              <a:rPr lang="en-US" altLang="en-US" b="1" dirty="0"/>
              <a:t>Can you think of 2 possible coping statements that might be helpful for (name of your child)?</a:t>
            </a:r>
          </a:p>
          <a:p>
            <a:pPr marL="171450" indent="-171450" eaLnBrk="1" hangingPunct="1">
              <a:buFont typeface="Arial" panose="020B0604020202020204" pitchFamily="34" charset="0"/>
              <a:buChar char="•"/>
              <a:defRPr/>
            </a:pPr>
            <a:r>
              <a:rPr lang="en-US" altLang="en-US" dirty="0"/>
              <a:t>1. _____________________________?</a:t>
            </a:r>
          </a:p>
          <a:p>
            <a:pPr marL="171450" indent="-171450" eaLnBrk="1" hangingPunct="1">
              <a:buFont typeface="Arial" panose="020B0604020202020204" pitchFamily="34" charset="0"/>
              <a:buChar char="•"/>
              <a:defRPr/>
            </a:pPr>
            <a:r>
              <a:rPr lang="en-US" altLang="en-US" dirty="0"/>
              <a:t>2. _____________________________?</a:t>
            </a:r>
          </a:p>
          <a:p>
            <a:pPr marL="171450" indent="-171450" eaLnBrk="1" hangingPunct="1">
              <a:buFont typeface="Arial" panose="020B0604020202020204" pitchFamily="34" charset="0"/>
              <a:buChar char="•"/>
              <a:defRPr/>
            </a:pPr>
            <a:endParaRPr lang="en-US" altLang="en-US" dirty="0"/>
          </a:p>
          <a:p>
            <a:pPr>
              <a:defRPr/>
            </a:pPr>
            <a:r>
              <a:rPr lang="en-US" altLang="en-US" u="sng" dirty="0"/>
              <a:t>From </a:t>
            </a:r>
            <a:r>
              <a:rPr lang="en-US" altLang="en-US" u="sng" dirty="0" err="1"/>
              <a:t>Reaven</a:t>
            </a:r>
            <a:r>
              <a:rPr lang="en-US" altLang="en-US" u="sng" dirty="0"/>
              <a:t> et al (2011) Facing Your Fears Manual:</a:t>
            </a:r>
          </a:p>
          <a:p>
            <a:pPr>
              <a:defRPr/>
            </a:pPr>
            <a:r>
              <a:rPr lang="en-US" altLang="en-US" b="1" dirty="0"/>
              <a:t>Fight back with Facts (Example: fear of snakes):</a:t>
            </a:r>
          </a:p>
          <a:p>
            <a:pPr marL="171450" indent="-171450">
              <a:buFont typeface="Arial" panose="020B0604020202020204" pitchFamily="34" charset="0"/>
              <a:buChar char="•"/>
              <a:defRPr/>
            </a:pPr>
            <a:r>
              <a:rPr lang="en-US" altLang="en-US" dirty="0"/>
              <a:t>The glass cage is very thick.</a:t>
            </a:r>
          </a:p>
          <a:p>
            <a:pPr marL="171450" indent="-171450">
              <a:buFont typeface="Arial" panose="020B0604020202020204" pitchFamily="34" charset="0"/>
              <a:buChar char="•"/>
              <a:defRPr/>
            </a:pPr>
            <a:r>
              <a:rPr lang="en-US" altLang="en-US" dirty="0"/>
              <a:t>Snakes hardly ever escape from cages.</a:t>
            </a:r>
          </a:p>
          <a:p>
            <a:pPr marL="171450" indent="-171450">
              <a:buFont typeface="Arial" panose="020B0604020202020204" pitchFamily="34" charset="0"/>
              <a:buChar char="•"/>
              <a:defRPr/>
            </a:pPr>
            <a:r>
              <a:rPr lang="en-US" altLang="en-US" dirty="0"/>
              <a:t>The snake does not know where I live.</a:t>
            </a:r>
          </a:p>
          <a:p>
            <a:pPr>
              <a:defRPr/>
            </a:pPr>
            <a:r>
              <a:rPr lang="en-US" altLang="en-US" i="1" dirty="0"/>
              <a:t>Note: I am often hesitant to have kids or adults try to talk themselves out of being anxious with facts, because at the end of the day most facts are not 100% certain and the goal is coping with uncertainty; a spider probably won’t bite you, but it COULD bite you. </a:t>
            </a:r>
          </a:p>
          <a:p>
            <a:pPr>
              <a:defRPr/>
            </a:pPr>
            <a:r>
              <a:rPr lang="en-US" altLang="en-US" dirty="0"/>
              <a:t>For example, in Jonathan Grayson’s talk about COVID, when his patients worry, “what if I give it to my family?”, the answer is that might happen… let’s talk about realistically how would you cope with that? It’s like any other horrible disaster… it can happen, how would you try to live with it?</a:t>
            </a:r>
          </a:p>
          <a:p>
            <a:pPr>
              <a:defRPr/>
            </a:pPr>
            <a:r>
              <a:rPr lang="en-US" altLang="en-US" dirty="0"/>
              <a:t>You never say “You WON’T get sick” or “You WILL get sick,” but rather “You MIGHT get sick”… this MIGHT happen…. so how would you cope with it?</a:t>
            </a:r>
          </a:p>
          <a:p>
            <a:pPr>
              <a:defRPr/>
            </a:pPr>
            <a:r>
              <a:rPr lang="en-US" altLang="en-US" dirty="0"/>
              <a:t>But obviously that kind of thinking about tolerating uncertainty is probably too cognitively demanding for children with autism who have an intellectual disability, so it might make sense to tell them “facts” such as that snakes hardly ever escape from cages.</a:t>
            </a:r>
          </a:p>
          <a:p>
            <a:pPr>
              <a:defRPr/>
            </a:pPr>
            <a:endParaRPr lang="en-US" altLang="en-US" dirty="0"/>
          </a:p>
          <a:p>
            <a:pPr>
              <a:defRPr/>
            </a:pPr>
            <a:r>
              <a:rPr lang="en-US" altLang="en-US" u="sng" dirty="0"/>
              <a:t>Other examples of Boss-Back Talk from Freeman &amp; Garcia manual (don’t need to share unless you think it could be helpful or relevant, but these are probably too cognitively complex):</a:t>
            </a:r>
          </a:p>
          <a:p>
            <a:pPr marL="171450" indent="-171450">
              <a:buFont typeface="Arial" panose="020B0604020202020204" pitchFamily="34" charset="0"/>
              <a:buChar char="•"/>
              <a:defRPr/>
            </a:pPr>
            <a:r>
              <a:rPr lang="en-US" altLang="en-US" dirty="0"/>
              <a:t>“Back off, I’m the boss of me, you can’t tell me what to do anymore!”</a:t>
            </a:r>
          </a:p>
          <a:p>
            <a:pPr marL="171450" indent="-171450">
              <a:buFont typeface="Arial" panose="020B0604020202020204" pitchFamily="34" charset="0"/>
              <a:buChar char="•"/>
              <a:defRPr/>
            </a:pPr>
            <a:r>
              <a:rPr lang="en-US" altLang="en-US" dirty="0"/>
              <a:t>“I know it will be hard to face my fears, but I think I can; I’ll use my tools to help me.  I can do this one step at a time.” </a:t>
            </a:r>
          </a:p>
          <a:p>
            <a:pPr marL="171450" indent="-171450">
              <a:buFont typeface="Arial" panose="020B0604020202020204" pitchFamily="34" charset="0"/>
              <a:buChar char="•"/>
              <a:defRPr/>
            </a:pPr>
            <a:r>
              <a:rPr lang="en-US" altLang="en-US" dirty="0"/>
              <a:t>“</a:t>
            </a:r>
            <a:r>
              <a:rPr lang="en-US" altLang="en-US" dirty="0">
                <a:latin typeface="Arial" panose="020B0604020202020204" pitchFamily="34" charset="0"/>
                <a:cs typeface="Arial" panose="020B0604020202020204" pitchFamily="34" charset="0"/>
              </a:rPr>
              <a:t>What would you do if you were in charge, not the worry? Don’t stand there and let anxiety bully you; pick yourself up and move on to what you want to do. It’s your time, you’re the boss, you choose what to do with it. E.g., throw ball back and forth, go for a run with the dog, dance, sing, play tag, name all the foods that begin with the letter P.</a:t>
            </a:r>
          </a:p>
          <a:p>
            <a:pPr>
              <a:defRPr/>
            </a:pPr>
            <a:endParaRPr lang="en-US" altLang="en-US" dirty="0"/>
          </a:p>
          <a:p>
            <a:pPr eaLnBrk="1" hangingPunct="1">
              <a:defRPr/>
            </a:pPr>
            <a:r>
              <a:rPr lang="en-US" u="sng" dirty="0"/>
              <a:t>Additional info from </a:t>
            </a:r>
            <a:r>
              <a:rPr lang="en-US" u="sng" dirty="0" err="1"/>
              <a:t>Kanfer</a:t>
            </a:r>
            <a:r>
              <a:rPr lang="en-US" u="sng" dirty="0"/>
              <a:t> et al. 1975 fear of dark study (don’t need to share this level of detail with parents unless you think it could be helpful or relevant):</a:t>
            </a:r>
          </a:p>
          <a:p>
            <a:pPr eaLnBrk="1" hangingPunct="1">
              <a:defRPr/>
            </a:pPr>
            <a:r>
              <a:rPr lang="en-US" b="1" dirty="0"/>
              <a:t>Competence group</a:t>
            </a:r>
            <a:r>
              <a:rPr lang="en-US" dirty="0"/>
              <a:t>: “When you are in the dark you know that you can turn on the light when you feel like it. In your room, when it's dark, you know exactly where everything is—your bed, your dressers, your toys. When you are in the dark if you felt like talking to someone you could always talk to your parents and they could hear you. Even though you are in the dark, when the door is closed you know that nobody can come in that you would not know.”</a:t>
            </a:r>
          </a:p>
          <a:p>
            <a:pPr eaLnBrk="1" hangingPunct="1">
              <a:defRPr/>
            </a:pPr>
            <a:r>
              <a:rPr lang="en-US" b="1" dirty="0"/>
              <a:t>Stimulus group</a:t>
            </a:r>
            <a:r>
              <a:rPr lang="en-US" dirty="0"/>
              <a:t>: “The dark is the best place to go to sleep and have good dreams. The dark is a special place where you can play games. It is more fun to watch a movie or the TV in the dark because you can see the picture better. When it is dark it is nice to cuddle up with stuffed animals.”</a:t>
            </a:r>
            <a:endParaRPr lang="en-US" altLang="en-US" dirty="0"/>
          </a:p>
          <a:p>
            <a:pPr>
              <a:defRPr/>
            </a:pPr>
            <a:endParaRPr lang="en-US" altLang="en-US" dirty="0"/>
          </a:p>
          <a:p>
            <a:pPr>
              <a:defRPr/>
            </a:pPr>
            <a:endParaRPr lang="en-US" altLang="en-US" dirty="0"/>
          </a:p>
          <a:p>
            <a:pPr>
              <a:defRPr/>
            </a:pPr>
            <a:endParaRPr lang="en-US" dirty="0"/>
          </a:p>
        </p:txBody>
      </p:sp>
      <p:sp>
        <p:nvSpPr>
          <p:cNvPr id="76803" name="Slide Number Placeholder 3">
            <a:extLst>
              <a:ext uri="{FF2B5EF4-FFF2-40B4-BE49-F238E27FC236}">
                <a16:creationId xmlns:a16="http://schemas.microsoft.com/office/drawing/2014/main" id="{E5D0B25A-C9D5-1BA6-D1EC-7F117F67B5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14CF1C5B-CF9E-A44E-94D3-9DE877BA60F9}" type="slidenum">
              <a:rPr lang="en-US" altLang="en-US" sz="1300" b="0" smtClean="0">
                <a:latin typeface="Times New Roman" panose="02020603050405020304" pitchFamily="18" charset="0"/>
              </a:rPr>
              <a:pPr/>
              <a:t>72</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34669463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2D5B0F92-7075-D4A5-9873-7141B042E2A3}"/>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486F3EAA-D248-3471-5ACA-3168DC257E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i="1" dirty="0"/>
              <a:t>It is better to schedule at least one calming/relaxing activity per daily into your child’s Daily Routine (schedule relaxing activities at a regular time each day</a:t>
            </a:r>
            <a:r>
              <a:rPr lang="en-US" altLang="en-US" dirty="0"/>
              <a:t>) </a:t>
            </a:r>
            <a:r>
              <a:rPr lang="en-US" altLang="en-US" i="1" dirty="0">
                <a:solidFill>
                  <a:srgbClr val="FF0000"/>
                </a:solidFill>
                <a:latin typeface="Arial" panose="020B0604020202020204" pitchFamily="34" charset="0"/>
              </a:rPr>
              <a:t>rather than engage in a calming/relaxation activity to calm yourself down when you’re anxious (since that can become a crutch--- the child might think he/she NEEDS to do that particular thing in order to be able to face his fears)</a:t>
            </a:r>
            <a:endParaRPr lang="en-US" altLang="en-US" dirty="0"/>
          </a:p>
          <a:p>
            <a:pPr marL="171450" indent="-171450">
              <a:buFontTx/>
              <a:buChar char="•"/>
            </a:pPr>
            <a:r>
              <a:rPr lang="en-US" altLang="en-US" b="1" dirty="0"/>
              <a:t>Given that relaxation can often be contraindicated, I </a:t>
            </a:r>
            <a:r>
              <a:rPr lang="en-US" altLang="en-US" b="1" u="sng" dirty="0"/>
              <a:t>rarely use Relaxation</a:t>
            </a:r>
            <a:r>
              <a:rPr lang="en-US" altLang="en-US" b="1" dirty="0"/>
              <a:t>, though I </a:t>
            </a:r>
            <a:r>
              <a:rPr lang="en-US" altLang="en-US" b="1" i="1" dirty="0"/>
              <a:t>occasionally</a:t>
            </a:r>
            <a:r>
              <a:rPr lang="en-US" altLang="en-US" b="1" dirty="0"/>
              <a:t> have used it with certain children. I rarely start out teaching a Relaxation skill such as Belly Breathing or PMR, though I would consider as an initial step to help the child calm down enough to handle the fear/anxiety.</a:t>
            </a:r>
          </a:p>
          <a:p>
            <a:pPr marL="171450" indent="-171450">
              <a:buFontTx/>
              <a:buChar char="•"/>
            </a:pPr>
            <a:r>
              <a:rPr lang="en-US" altLang="en-US" b="1" dirty="0"/>
              <a:t>What else does your child like to do to relax? </a:t>
            </a:r>
            <a:r>
              <a:rPr lang="en-US" altLang="en-US" dirty="0"/>
              <a:t>(e.g., 5-5-5-: 5 steps back, jump 5 times, 5 deep breaths)</a:t>
            </a:r>
            <a:endParaRPr lang="en-US" altLang="en-US" b="1" dirty="0"/>
          </a:p>
          <a:p>
            <a:pPr marL="171450" indent="-171450">
              <a:buFontTx/>
              <a:buChar char="•"/>
            </a:pPr>
            <a:r>
              <a:rPr lang="en-US" altLang="en-US" b="1" dirty="0"/>
              <a:t>Post this list somewhere visible in your house… perhaps in multiple places… where your child will be sure to see it. If your child can’t read, add visual pictures illustrating the relaxing activities.</a:t>
            </a:r>
          </a:p>
          <a:p>
            <a:pPr marL="171450" indent="-171450">
              <a:buFontTx/>
              <a:buChar char="•"/>
            </a:pPr>
            <a:r>
              <a:rPr lang="en-US" altLang="en-US" i="1" dirty="0">
                <a:solidFill>
                  <a:srgbClr val="FF0000"/>
                </a:solidFill>
                <a:latin typeface="Arial" panose="020B0604020202020204" pitchFamily="34" charset="0"/>
              </a:rPr>
              <a:t>*Caution: Just as with belly breathing or PMR, it is important that this calming activity doesn’t become another crutch or distraction technique that the child uses to avoid anxiety; therefore, we might use initially to help the child calm down when afraid, but eventually fade out</a:t>
            </a:r>
          </a:p>
          <a:p>
            <a:pPr marL="171450" indent="-171450">
              <a:buFontTx/>
              <a:buChar char="•"/>
            </a:pPr>
            <a:endParaRPr lang="en-US" altLang="en-US" i="1" dirty="0">
              <a:solidFill>
                <a:srgbClr val="FF0000"/>
              </a:solidFill>
              <a:latin typeface="Arial" panose="020B0604020202020204" pitchFamily="34" charset="0"/>
            </a:endParaRPr>
          </a:p>
          <a:p>
            <a:pPr marL="171450" indent="-171450">
              <a:buFontTx/>
              <a:buChar char="•"/>
            </a:pPr>
            <a:r>
              <a:rPr lang="en-US" altLang="en-US" i="1" dirty="0">
                <a:solidFill>
                  <a:srgbClr val="FF0000"/>
                </a:solidFill>
                <a:latin typeface="Arial" panose="020B0604020202020204" pitchFamily="34" charset="0"/>
              </a:rPr>
              <a:t>Which relaxing/calming activity (or activities) would you like to try?</a:t>
            </a:r>
          </a:p>
          <a:p>
            <a:pPr marL="171450" indent="-171450">
              <a:buFontTx/>
              <a:buChar char="•"/>
            </a:pPr>
            <a:r>
              <a:rPr lang="en-US" altLang="en-US" i="1" dirty="0">
                <a:solidFill>
                  <a:srgbClr val="FF0000"/>
                </a:solidFill>
                <a:latin typeface="Arial" panose="020B0604020202020204" pitchFamily="34" charset="0"/>
              </a:rPr>
              <a:t>When would you like to schedule these activities for?</a:t>
            </a:r>
          </a:p>
          <a:p>
            <a:pPr marL="171450" indent="-171450">
              <a:buFontTx/>
              <a:buChar char="•"/>
            </a:pPr>
            <a:endParaRPr lang="en-US" altLang="en-US" b="1" dirty="0"/>
          </a:p>
          <a:p>
            <a:pPr marL="171450" indent="-171450">
              <a:buFontTx/>
              <a:buChar char="•"/>
            </a:pPr>
            <a:r>
              <a:rPr lang="en-US" altLang="en-US" dirty="0"/>
              <a:t>Hartmann et al (2012): </a:t>
            </a:r>
          </a:p>
          <a:p>
            <a:pPr marL="171450" indent="-171450">
              <a:buFontTx/>
              <a:buChar char="•"/>
            </a:pPr>
            <a:r>
              <a:rPr lang="en-US" altLang="en-US" dirty="0"/>
              <a:t>Distress tolerance is not about resolving or changing the current state of affairs, but rather about tolerating it and practicing functional behavior, even when upset. In STR, clients learn to use their wise mind by employing skills such as self-distraction (for example, holding an ice cube to focus on the sensation of physical cold, or singularly concentrating one’s attention on being helpful to others) and self-soothing (going to a mental “happy place” or changing one’s physical response to a stressful stimulus).</a:t>
            </a:r>
          </a:p>
          <a:p>
            <a:pPr marL="171450" indent="-171450">
              <a:buFontTx/>
              <a:buChar char="•"/>
            </a:pPr>
            <a:r>
              <a:rPr lang="en-US" altLang="en-US" dirty="0"/>
              <a:t>https://</a:t>
            </a:r>
            <a:r>
              <a:rPr lang="en-US" altLang="en-US" dirty="0" err="1"/>
              <a:t>www.researchgate.net</a:t>
            </a:r>
            <a:r>
              <a:rPr lang="en-US" altLang="en-US" dirty="0"/>
              <a:t>/profile/Kathrin-Hartmann/publication/282370979_Modified_dialectical_behavior_therapy_to_improve_emotion_regulation_in_autism_spectrum_disorders/links/592309fcaca27295a8a7b740/Modified-dialectical-behavior-therapy-to-improve-emotion-regulation-in-autism-spectrum-disorders.pdf</a:t>
            </a:r>
          </a:p>
        </p:txBody>
      </p:sp>
      <p:sp>
        <p:nvSpPr>
          <p:cNvPr id="52227" name="Slide Number Placeholder 3">
            <a:extLst>
              <a:ext uri="{FF2B5EF4-FFF2-40B4-BE49-F238E27FC236}">
                <a16:creationId xmlns:a16="http://schemas.microsoft.com/office/drawing/2014/main" id="{EF551AD3-0911-A905-41D7-A4E1CE1F5CA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04D4E558-6B39-1A48-8305-6480EDA533E5}" type="slidenum">
              <a:rPr lang="en-US" altLang="en-US" sz="1300" smtClean="0"/>
              <a:pPr>
                <a:spcBef>
                  <a:spcPct val="0"/>
                </a:spcBef>
              </a:pPr>
              <a:t>73</a:t>
            </a:fld>
            <a:endParaRPr lang="en-US" altLang="en-US" sz="130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75AC591A-CED7-2355-964D-4E84C3CB55CD}"/>
              </a:ext>
            </a:extLst>
          </p:cNvPr>
          <p:cNvSpPr>
            <a:spLocks noGrp="1" noRot="1" noChangeAspect="1" noChangeArrowheads="1" noTextEdit="1"/>
          </p:cNvSpPr>
          <p:nvPr>
            <p:ph type="sldImg"/>
          </p:nvPr>
        </p:nvSpPr>
        <p:spPr>
          <a:xfrm>
            <a:off x="1106488" y="696913"/>
            <a:ext cx="4641850" cy="3482975"/>
          </a:xfrm>
          <a:ln/>
        </p:spPr>
      </p:sp>
      <p:sp>
        <p:nvSpPr>
          <p:cNvPr id="94210" name="Notes Placeholder 2">
            <a:extLst>
              <a:ext uri="{FF2B5EF4-FFF2-40B4-BE49-F238E27FC236}">
                <a16:creationId xmlns:a16="http://schemas.microsoft.com/office/drawing/2014/main" id="{06284FDC-4A45-3BD4-BEBF-5C4659199AF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94211" name="Slide Number Placeholder 3">
            <a:extLst>
              <a:ext uri="{FF2B5EF4-FFF2-40B4-BE49-F238E27FC236}">
                <a16:creationId xmlns:a16="http://schemas.microsoft.com/office/drawing/2014/main" id="{5A58007D-166E-F5F7-6B4A-6314E0BE91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FA48353F-4B41-A54D-832C-76DFE47D44B7}" type="slidenum">
              <a:rPr lang="en-US" altLang="en-US" sz="1300" b="0" smtClean="0">
                <a:latin typeface="Calibri" panose="020F0502020204030204" pitchFamily="34" charset="0"/>
                <a:cs typeface="Arial" panose="020B0604020202020204" pitchFamily="34" charset="0"/>
              </a:rPr>
              <a:pPr/>
              <a:t>74</a:t>
            </a:fld>
            <a:endParaRPr lang="en-US" altLang="en-US" sz="1300" b="0">
              <a:latin typeface="Calibri" panose="020F0502020204030204" pitchFamily="34" charset="0"/>
              <a:cs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latin typeface="Calibri"/>
                <a:cs typeface="Calibri"/>
              </a:rPr>
              <a:t>You may remember this behavior pathway from our last meeting. Can anyone remind us what a setting event is?  The slow trigger to behavior.  Things that set the occasion for the behavior to occur.  These might include things like being tired, hungry, missing medication.  Other examples? Antecedent?  The stimulus the occurs immediately prior to the target behavior or challenging behavior</a:t>
            </a:r>
            <a:endParaRPr lang="en-US" dirty="0"/>
          </a:p>
          <a:p>
            <a:r>
              <a:rPr lang="en-US" dirty="0">
                <a:latin typeface="Calibri"/>
                <a:cs typeface="Calibri"/>
              </a:rPr>
              <a:t>Consequence?   The stimulus that occurs immediately following the target or challenging behavior </a:t>
            </a:r>
            <a:endParaRPr lang="en-US">
              <a:latin typeface="Arial"/>
              <a:cs typeface="Arial"/>
            </a:endParaRPr>
          </a:p>
          <a:p>
            <a:r>
              <a:rPr lang="en-US" dirty="0">
                <a:latin typeface="Calibri"/>
                <a:cs typeface="Calibri"/>
              </a:rPr>
              <a:t>What are the functions of behavior?  Obtain or Escape-&gt; tangible, social, sensory</a:t>
            </a:r>
            <a:endParaRPr lang="en-US" dirty="0">
              <a:cs typeface="Arial"/>
            </a:endParaRPr>
          </a:p>
        </p:txBody>
      </p:sp>
      <p:sp>
        <p:nvSpPr>
          <p:cNvPr id="4" name="Slide Number Placeholder 3"/>
          <p:cNvSpPr>
            <a:spLocks noGrp="1"/>
          </p:cNvSpPr>
          <p:nvPr>
            <p:ph type="sldNum" sz="quarter" idx="10"/>
          </p:nvPr>
        </p:nvSpPr>
        <p:spPr/>
        <p:txBody>
          <a:bodyPr/>
          <a:lstStyle/>
          <a:p>
            <a:fld id="{2CF6510A-8E1B-4A72-8781-127077B56E94}" type="slidenum">
              <a:rPr lang="en-US" altLang="en-US"/>
              <a:pPr/>
              <a:t>75</a:t>
            </a:fld>
            <a:endParaRPr lang="en-US" altLang="en-US"/>
          </a:p>
        </p:txBody>
      </p:sp>
    </p:spTree>
    <p:extLst>
      <p:ext uri="{BB962C8B-B14F-4D97-AF65-F5344CB8AC3E}">
        <p14:creationId xmlns:p14="http://schemas.microsoft.com/office/powerpoint/2010/main" val="32230421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CB9392D9-EC2F-6B1B-9BC6-C38EB9C64402}"/>
              </a:ext>
            </a:extLst>
          </p:cNvPr>
          <p:cNvSpPr>
            <a:spLocks noGrp="1" noRot="1" noChangeAspect="1" noChangeArrowheads="1" noTextEdit="1"/>
          </p:cNvSpPr>
          <p:nvPr>
            <p:ph type="sldImg"/>
          </p:nvPr>
        </p:nvSpPr>
        <p:spPr>
          <a:xfrm>
            <a:off x="1106488" y="696913"/>
            <a:ext cx="4641850" cy="3482975"/>
          </a:xfrm>
          <a:ln/>
        </p:spPr>
      </p:sp>
      <p:sp>
        <p:nvSpPr>
          <p:cNvPr id="96258" name="Notes Placeholder 2">
            <a:extLst>
              <a:ext uri="{FF2B5EF4-FFF2-40B4-BE49-F238E27FC236}">
                <a16:creationId xmlns:a16="http://schemas.microsoft.com/office/drawing/2014/main" id="{43634F88-862E-83D2-912A-25D20873DA8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HYPOTHESIS STATEMENT:</a:t>
            </a:r>
          </a:p>
          <a:p>
            <a:pPr eaLnBrk="1" hangingPunct="1"/>
            <a:r>
              <a:rPr lang="en-US" altLang="en-US" dirty="0"/>
              <a:t>We collected C-ABC and the functional assessment indirect assessment information. Based on this information, we hypothesize that aggression occurs with Jessica that consists of attempts to scratch and kick others (operational definition) in situations where attention is being given to others in the environment and she needs to wait (antecedents) . This aggression is likely maintained by access to verbal attention from staff members.  (Function!) We observed the aggression is more likely to occur on days when there has been a sudden staffing change or when Jessica has not gotten enough sleep. (Context).</a:t>
            </a:r>
          </a:p>
        </p:txBody>
      </p:sp>
      <p:sp>
        <p:nvSpPr>
          <p:cNvPr id="96259" name="Slide Number Placeholder 3">
            <a:extLst>
              <a:ext uri="{FF2B5EF4-FFF2-40B4-BE49-F238E27FC236}">
                <a16:creationId xmlns:a16="http://schemas.microsoft.com/office/drawing/2014/main" id="{64BE99E3-8805-1C57-E827-BAA718173DE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F5A82746-ECF6-A043-804C-939F766556FC}" type="slidenum">
              <a:rPr lang="en-US" altLang="en-US" sz="1300" b="0" smtClean="0">
                <a:latin typeface="Calibri" panose="020F0502020204030204" pitchFamily="34" charset="0"/>
                <a:cs typeface="Arial" panose="020B0604020202020204" pitchFamily="34" charset="0"/>
              </a:rPr>
              <a:pPr/>
              <a:t>76</a:t>
            </a:fld>
            <a:endParaRPr lang="en-US" altLang="en-US" sz="1300" b="0">
              <a:latin typeface="Calibri" panose="020F0502020204030204" pitchFamily="34"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76E8C2A6-29D0-0A91-D53D-B4751D2D411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7C212AF-C7EC-BDF0-A7E5-78E0BFAB5C4C}"/>
              </a:ext>
            </a:extLst>
          </p:cNvPr>
          <p:cNvSpPr>
            <a:spLocks noGrp="1"/>
          </p:cNvSpPr>
          <p:nvPr>
            <p:ph type="body" idx="1"/>
          </p:nvPr>
        </p:nvSpPr>
        <p:spPr/>
        <p:txBody>
          <a:bodyPr/>
          <a:lstStyle/>
          <a:p>
            <a:pPr>
              <a:defRPr/>
            </a:pPr>
            <a:endParaRPr lang="en-US" dirty="0"/>
          </a:p>
        </p:txBody>
      </p:sp>
      <p:sp>
        <p:nvSpPr>
          <p:cNvPr id="76803" name="Slide Number Placeholder 3">
            <a:extLst>
              <a:ext uri="{FF2B5EF4-FFF2-40B4-BE49-F238E27FC236}">
                <a16:creationId xmlns:a16="http://schemas.microsoft.com/office/drawing/2014/main" id="{E5D0B25A-C9D5-1BA6-D1EC-7F117F67B5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14CF1C5B-CF9E-A44E-94D3-9DE877BA60F9}" type="slidenum">
              <a:rPr lang="en-US" altLang="en-US" sz="1300" b="0" smtClean="0">
                <a:latin typeface="Times New Roman" panose="02020603050405020304" pitchFamily="18" charset="0"/>
              </a:rPr>
              <a:pPr/>
              <a:t>77</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7928324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76E8C2A6-29D0-0A91-D53D-B4751D2D411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7C212AF-C7EC-BDF0-A7E5-78E0BFAB5C4C}"/>
              </a:ext>
            </a:extLst>
          </p:cNvPr>
          <p:cNvSpPr>
            <a:spLocks noGrp="1"/>
          </p:cNvSpPr>
          <p:nvPr>
            <p:ph type="body" idx="1"/>
          </p:nvPr>
        </p:nvSpPr>
        <p:spPr/>
        <p:txBody>
          <a:bodyPr/>
          <a:lstStyle/>
          <a:p>
            <a:pPr>
              <a:defRPr/>
            </a:pPr>
            <a:endParaRPr lang="en-US" dirty="0"/>
          </a:p>
        </p:txBody>
      </p:sp>
      <p:sp>
        <p:nvSpPr>
          <p:cNvPr id="76803" name="Slide Number Placeholder 3">
            <a:extLst>
              <a:ext uri="{FF2B5EF4-FFF2-40B4-BE49-F238E27FC236}">
                <a16:creationId xmlns:a16="http://schemas.microsoft.com/office/drawing/2014/main" id="{E5D0B25A-C9D5-1BA6-D1EC-7F117F67B5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14CF1C5B-CF9E-A44E-94D3-9DE877BA60F9}" type="slidenum">
              <a:rPr lang="en-US" altLang="en-US" sz="1300" b="0" smtClean="0">
                <a:latin typeface="Times New Roman" panose="02020603050405020304" pitchFamily="18" charset="0"/>
              </a:rPr>
              <a:pPr/>
              <a:t>78</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14159522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76E8C2A6-29D0-0A91-D53D-B4751D2D411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7C212AF-C7EC-BDF0-A7E5-78E0BFAB5C4C}"/>
              </a:ext>
            </a:extLst>
          </p:cNvPr>
          <p:cNvSpPr>
            <a:spLocks noGrp="1"/>
          </p:cNvSpPr>
          <p:nvPr>
            <p:ph type="body" idx="1"/>
          </p:nvPr>
        </p:nvSpPr>
        <p:spPr/>
        <p:txBody>
          <a:bodyPr/>
          <a:lstStyle/>
          <a:p>
            <a:pPr>
              <a:defRPr/>
            </a:pPr>
            <a:endParaRPr lang="en-US" dirty="0"/>
          </a:p>
        </p:txBody>
      </p:sp>
      <p:sp>
        <p:nvSpPr>
          <p:cNvPr id="76803" name="Slide Number Placeholder 3">
            <a:extLst>
              <a:ext uri="{FF2B5EF4-FFF2-40B4-BE49-F238E27FC236}">
                <a16:creationId xmlns:a16="http://schemas.microsoft.com/office/drawing/2014/main" id="{E5D0B25A-C9D5-1BA6-D1EC-7F117F67B5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14CF1C5B-CF9E-A44E-94D3-9DE877BA60F9}" type="slidenum">
              <a:rPr lang="en-US" altLang="en-US" sz="1300" b="0" smtClean="0">
                <a:latin typeface="Times New Roman" panose="02020603050405020304" pitchFamily="18" charset="0"/>
              </a:rPr>
              <a:pPr/>
              <a:t>79</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33767796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76E8C2A6-29D0-0A91-D53D-B4751D2D411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27C212AF-C7EC-BDF0-A7E5-78E0BFAB5C4C}"/>
              </a:ext>
            </a:extLst>
          </p:cNvPr>
          <p:cNvSpPr>
            <a:spLocks noGrp="1"/>
          </p:cNvSpPr>
          <p:nvPr>
            <p:ph type="body" idx="1"/>
          </p:nvPr>
        </p:nvSpPr>
        <p:spPr/>
        <p:txBody>
          <a:bodyPr/>
          <a:lstStyle/>
          <a:p>
            <a:pPr>
              <a:defRPr/>
            </a:pPr>
            <a:endParaRPr lang="en-US" dirty="0"/>
          </a:p>
        </p:txBody>
      </p:sp>
      <p:sp>
        <p:nvSpPr>
          <p:cNvPr id="76803" name="Slide Number Placeholder 3">
            <a:extLst>
              <a:ext uri="{FF2B5EF4-FFF2-40B4-BE49-F238E27FC236}">
                <a16:creationId xmlns:a16="http://schemas.microsoft.com/office/drawing/2014/main" id="{E5D0B25A-C9D5-1BA6-D1EC-7F117F67B5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14CF1C5B-CF9E-A44E-94D3-9DE877BA60F9}" type="slidenum">
              <a:rPr lang="en-US" altLang="en-US" sz="1300" b="0" smtClean="0">
                <a:latin typeface="Times New Roman" panose="02020603050405020304" pitchFamily="18" charset="0"/>
              </a:rPr>
              <a:pPr/>
              <a:t>80</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420148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B5BB9703-7D65-D15A-CF39-AA43CF77C1DE}"/>
              </a:ext>
            </a:extLst>
          </p:cNvPr>
          <p:cNvSpPr>
            <a:spLocks noGrp="1" noRot="1" noChangeAspect="1" noChangeArrowheads="1" noTextEdit="1"/>
          </p:cNvSpPr>
          <p:nvPr>
            <p:ph type="sldImg"/>
          </p:nvPr>
        </p:nvSpPr>
        <p:spPr>
          <a:ln/>
        </p:spPr>
      </p:sp>
      <p:sp>
        <p:nvSpPr>
          <p:cNvPr id="28674" name="Notes Placeholder 2">
            <a:extLst>
              <a:ext uri="{FF2B5EF4-FFF2-40B4-BE49-F238E27FC236}">
                <a16:creationId xmlns:a16="http://schemas.microsoft.com/office/drawing/2014/main" id="{59DDC549-803B-2A2E-713B-5B849DE57F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8675" name="Slide Number Placeholder 3">
            <a:extLst>
              <a:ext uri="{FF2B5EF4-FFF2-40B4-BE49-F238E27FC236}">
                <a16:creationId xmlns:a16="http://schemas.microsoft.com/office/drawing/2014/main" id="{C93684FF-7D1B-2E28-A1F1-C54A23F44D7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93856C9C-0AA7-9C42-94E6-D938D5185103}" type="slidenum">
              <a:rPr lang="en-US" altLang="en-US" sz="1300" smtClean="0"/>
              <a:pPr>
                <a:spcBef>
                  <a:spcPct val="0"/>
                </a:spcBef>
              </a:pPr>
              <a:t>8</a:t>
            </a:fld>
            <a:endParaRPr lang="en-US" altLang="en-US" sz="130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5A336626-7732-3185-FB28-2361B1777938}"/>
              </a:ext>
            </a:extLst>
          </p:cNvPr>
          <p:cNvSpPr>
            <a:spLocks noGrp="1" noRot="1" noChangeAspect="1" noChangeArrowheads="1" noTextEdit="1"/>
          </p:cNvSpPr>
          <p:nvPr>
            <p:ph type="sldImg"/>
          </p:nvPr>
        </p:nvSpPr>
        <p:spPr>
          <a:ln/>
        </p:spPr>
      </p:sp>
      <p:sp>
        <p:nvSpPr>
          <p:cNvPr id="121858" name="Notes Placeholder 2">
            <a:extLst>
              <a:ext uri="{FF2B5EF4-FFF2-40B4-BE49-F238E27FC236}">
                <a16:creationId xmlns:a16="http://schemas.microsoft.com/office/drawing/2014/main" id="{2C839958-C19F-C9DF-62F7-445BF6616F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59" name="Slide Number Placeholder 3">
            <a:extLst>
              <a:ext uri="{FF2B5EF4-FFF2-40B4-BE49-F238E27FC236}">
                <a16:creationId xmlns:a16="http://schemas.microsoft.com/office/drawing/2014/main" id="{762FAB86-C954-A31C-9DA9-3C8B158D45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503A89FE-E0E8-D147-8F9F-E1F5D14D6D76}" type="slidenum">
              <a:rPr lang="en-US" altLang="en-US" sz="1300"/>
              <a:pPr>
                <a:spcBef>
                  <a:spcPct val="0"/>
                </a:spcBef>
              </a:pPr>
              <a:t>81</a:t>
            </a:fld>
            <a:endParaRPr lang="en-US" altLang="en-US" sz="1300"/>
          </a:p>
        </p:txBody>
      </p:sp>
    </p:spTree>
    <p:extLst>
      <p:ext uri="{BB962C8B-B14F-4D97-AF65-F5344CB8AC3E}">
        <p14:creationId xmlns:p14="http://schemas.microsoft.com/office/powerpoint/2010/main" val="25874021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SLIDE</a:t>
            </a:r>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82</a:t>
            </a:fld>
            <a:endParaRPr lang="en-US" altLang="en-US"/>
          </a:p>
        </p:txBody>
      </p:sp>
    </p:spTree>
    <p:extLst>
      <p:ext uri="{BB962C8B-B14F-4D97-AF65-F5344CB8AC3E}">
        <p14:creationId xmlns:p14="http://schemas.microsoft.com/office/powerpoint/2010/main" val="11721478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7576E1B2-B8DC-E289-4551-84A0151F4F45}"/>
              </a:ext>
            </a:extLst>
          </p:cNvPr>
          <p:cNvSpPr>
            <a:spLocks noGrp="1" noRot="1" noChangeAspect="1" noChangeArrowheads="1" noTextEdit="1"/>
          </p:cNvSpPr>
          <p:nvPr>
            <p:ph type="sldImg"/>
          </p:nvPr>
        </p:nvSpPr>
        <p:spPr>
          <a:ln/>
        </p:spPr>
      </p:sp>
      <p:sp>
        <p:nvSpPr>
          <p:cNvPr id="45058" name="Notes Placeholder 2">
            <a:extLst>
              <a:ext uri="{FF2B5EF4-FFF2-40B4-BE49-F238E27FC236}">
                <a16:creationId xmlns:a16="http://schemas.microsoft.com/office/drawing/2014/main" id="{848F839E-C9C0-30EE-6C59-2852C9B77A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Tx/>
              <a:buChar char="•"/>
            </a:pPr>
            <a:r>
              <a:rPr lang="en-US" altLang="en-US" dirty="0"/>
              <a:t>When your client engages in BRAVE behavior (i.e., approaches a feared object or animal, tolerates a feared situation), reinforce/reward them!</a:t>
            </a:r>
          </a:p>
          <a:p>
            <a:pPr marL="171450" indent="-171450">
              <a:buFontTx/>
              <a:buChar char="•"/>
            </a:pPr>
            <a:r>
              <a:rPr lang="en-US" altLang="en-US" dirty="0"/>
              <a:t>Rewards have to be delivered CONSITENTLY!</a:t>
            </a:r>
          </a:p>
          <a:p>
            <a:pPr marL="171450" indent="-171450">
              <a:buFontTx/>
              <a:buChar char="•"/>
            </a:pPr>
            <a:r>
              <a:rPr lang="en-US" altLang="en-US" dirty="0"/>
              <a:t>We can reward the PRESENCE of brave behavior (e.g., moving closer to a dog, petting the dog, sitting still during blood draw) and/or the ABSENCE of fearful or avoidance behavior (e.g., </a:t>
            </a:r>
            <a:r>
              <a:rPr lang="en-US" altLang="en-US" i="1" dirty="0"/>
              <a:t>not </a:t>
            </a:r>
            <a:r>
              <a:rPr lang="en-US" altLang="en-US" dirty="0"/>
              <a:t>running out of the room, </a:t>
            </a:r>
            <a:r>
              <a:rPr lang="en-US" altLang="en-US" i="1" dirty="0"/>
              <a:t>not </a:t>
            </a:r>
            <a:r>
              <a:rPr lang="en-US" altLang="en-US" dirty="0"/>
              <a:t>asking mother reassurance-seeking questions, </a:t>
            </a:r>
            <a:r>
              <a:rPr lang="en-US" altLang="en-US" i="1" dirty="0"/>
              <a:t>not </a:t>
            </a:r>
            <a:r>
              <a:rPr lang="en-US" altLang="en-US" dirty="0"/>
              <a:t>washing hands if you fear they are germy). </a:t>
            </a:r>
          </a:p>
          <a:p>
            <a:pPr marL="171450" indent="-171450">
              <a:buFontTx/>
              <a:buChar char="•"/>
            </a:pPr>
            <a:r>
              <a:rPr lang="en-US" altLang="en-US" dirty="0"/>
              <a:t>(It’s usually preferable to reinforce the PRESENCE of brave behavior because our goal is to teach skills rather than just eliminate avoidance.)</a:t>
            </a:r>
          </a:p>
          <a:p>
            <a:pPr marL="628650" lvl="1" indent="-171450">
              <a:buFontTx/>
              <a:buChar char="•"/>
            </a:pPr>
            <a:r>
              <a:rPr lang="en-US" altLang="en-US" dirty="0"/>
              <a:t>Praise or a sticker or an M&amp;M probably isn’t going to cut it. You have to bring out the BIG GUNS (the most potent or powerful reinforcer)… what is it that your child WANTS MOST? What does he care about most? What is it that he actually does in his free time if left to his own devices (since whatever he does is probably the most reinforcing thing).</a:t>
            </a:r>
          </a:p>
          <a:p>
            <a:pPr marL="628650" lvl="1" indent="-171450">
              <a:buFontTx/>
              <a:buChar char="•"/>
            </a:pPr>
            <a:r>
              <a:rPr lang="en-US" altLang="en-US" dirty="0"/>
              <a:t>I like ice cream, but that does not mean it is a strong enough of positive reinforcer to motivate me to stop biting my nails (because the sensory reinforcement is too great), for example….or a strong enough reinforcer to motivate me to confront a cockroach. I would need something way more reinforcing than ice cream. So it’s the same with your kid. We need to find the reinforcer/reward that he loves more than anything in the world… that will be so powerful it will help to counteract or overpower his anxiety.</a:t>
            </a:r>
          </a:p>
          <a:p>
            <a:endParaRPr lang="en-US" altLang="en-US" dirty="0">
              <a:ea typeface="ＭＳ Ｐゴシック" panose="020B0600070205080204" pitchFamily="34" charset="-128"/>
            </a:endParaRPr>
          </a:p>
        </p:txBody>
      </p:sp>
      <p:sp>
        <p:nvSpPr>
          <p:cNvPr id="45059" name="Slide Number Placeholder 3">
            <a:extLst>
              <a:ext uri="{FF2B5EF4-FFF2-40B4-BE49-F238E27FC236}">
                <a16:creationId xmlns:a16="http://schemas.microsoft.com/office/drawing/2014/main" id="{E4AB3E18-D96B-5F24-04B2-2D2666DA29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fld id="{145BD38E-41D2-074B-A9A5-D0FEE92ECEA2}" type="slidenum">
              <a:rPr lang="en-US" altLang="en-US" sz="1300" b="0" smtClean="0">
                <a:latin typeface="Times New Roman" panose="02020603050405020304" pitchFamily="18" charset="0"/>
              </a:rPr>
              <a:pPr/>
              <a:t>83</a:t>
            </a:fld>
            <a:endParaRPr lang="en-US" altLang="en-US" sz="1300" b="0">
              <a:latin typeface="Times New Roman" panose="02020603050405020304" pitchFamily="18" charset="0"/>
            </a:endParaRPr>
          </a:p>
        </p:txBody>
      </p:sp>
    </p:spTree>
    <p:extLst>
      <p:ext uri="{BB962C8B-B14F-4D97-AF65-F5344CB8AC3E}">
        <p14:creationId xmlns:p14="http://schemas.microsoft.com/office/powerpoint/2010/main" val="26071316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a:extLst>
              <a:ext uri="{FF2B5EF4-FFF2-40B4-BE49-F238E27FC236}">
                <a16:creationId xmlns:a16="http://schemas.microsoft.com/office/drawing/2014/main" id="{FBC23275-0E75-A967-9187-9300471B5A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CD91398-B663-3A43-89A6-C659BD53A03F}" type="slidenum">
              <a:rPr lang="en-US" altLang="en-US" smtClean="0">
                <a:latin typeface="Calibri" panose="020F0502020204030204" pitchFamily="34" charset="0"/>
              </a:rPr>
              <a:pPr>
                <a:spcBef>
                  <a:spcPct val="0"/>
                </a:spcBef>
              </a:pPr>
              <a:t>84</a:t>
            </a:fld>
            <a:endParaRPr lang="en-US" altLang="en-US">
              <a:latin typeface="Calibri" panose="020F0502020204030204" pitchFamily="34" charset="0"/>
            </a:endParaRPr>
          </a:p>
        </p:txBody>
      </p:sp>
      <p:sp>
        <p:nvSpPr>
          <p:cNvPr id="58370" name="Rectangle 2">
            <a:extLst>
              <a:ext uri="{FF2B5EF4-FFF2-40B4-BE49-F238E27FC236}">
                <a16:creationId xmlns:a16="http://schemas.microsoft.com/office/drawing/2014/main" id="{02482E94-4DC6-83BD-2A13-FB9E3029736B}"/>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C9783F60-5B40-963F-548A-4CDECA02F0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t>Reinforcer Assessment: What is Reinforcing to your child?</a:t>
            </a:r>
          </a:p>
          <a:p>
            <a:r>
              <a:rPr lang="en-US" altLang="en-US" dirty="0"/>
              <a:t>What does your child like to do? What does he like to talk about (if he/she can talk)? Who does he most like to be with?</a:t>
            </a:r>
          </a:p>
          <a:p>
            <a:endParaRPr lang="en-US" altLang="en-US" dirty="0"/>
          </a:p>
          <a:p>
            <a:r>
              <a:rPr lang="en-US" altLang="en-US" dirty="0"/>
              <a:t>I</a:t>
            </a:r>
            <a:r>
              <a:rPr lang="en-US" altLang="en-US" b="1" dirty="0"/>
              <a:t>f left to his/her own devices, what would your child choose to do? </a:t>
            </a:r>
            <a:r>
              <a:rPr lang="en-US" altLang="en-US" dirty="0"/>
              <a:t>(If you weren’t around to put any demands on him… if he was home alone or in the room alone and could do anything he wants)… that could be watching TV, playing a video game, listening to the same line from a song over and over, lining up his toys by color, sitting rocking or flapping by himself, etc. THINK OUTSIDE OF THE BOX!</a:t>
            </a:r>
          </a:p>
          <a:p>
            <a:endParaRPr lang="en-US" altLang="en-US" dirty="0"/>
          </a:p>
          <a:p>
            <a:r>
              <a:rPr lang="en-US" altLang="en-US" dirty="0"/>
              <a:t>Top 3 in each category</a:t>
            </a:r>
          </a:p>
          <a:p>
            <a:endParaRPr lang="en-US" altLang="en-US" dirty="0"/>
          </a:p>
          <a:p>
            <a:r>
              <a:rPr lang="en-US" altLang="en-US" dirty="0"/>
              <a:t>Activity reinforcers: not just watching any TV, but watching FAVORITE tv show or </a:t>
            </a:r>
            <a:r>
              <a:rPr lang="en-US" altLang="en-US" dirty="0" err="1"/>
              <a:t>youtube</a:t>
            </a:r>
            <a:r>
              <a:rPr lang="en-US" altLang="en-US" dirty="0"/>
              <a:t> video or playing FAVORITE video game</a:t>
            </a:r>
          </a:p>
          <a:p>
            <a:endParaRPr lang="en-US" altLang="en-US" dirty="0"/>
          </a:p>
          <a:p>
            <a:r>
              <a:rPr lang="en-US" altLang="en-US" dirty="0"/>
              <a:t>Social reinforcers: POSITIVE ATTENTION! E.g., physical proximity, social interaction (such as talking about his special interest or engaging in perseverative activity), praise, etc. Think outside the box, not just praise… but maybe child likes idiosyncratic or unconventional social interactions, like when you say “knee squeeze!” and squeeze his knees, or when you engage in a perseverative/repetitive activity with him. WHO ARE THE PEOPLE YOUR CHILD REALLY LIKES TO PLAY WITH OR BE AROUND?</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a:extLst>
              <a:ext uri="{FF2B5EF4-FFF2-40B4-BE49-F238E27FC236}">
                <a16:creationId xmlns:a16="http://schemas.microsoft.com/office/drawing/2014/main" id="{C1347570-E7E7-036B-42B5-1F0F0A1205DA}"/>
              </a:ext>
            </a:extLst>
          </p:cNvPr>
          <p:cNvSpPr>
            <a:spLocks noGrp="1" noRot="1" noChangeAspect="1" noChangeArrowheads="1" noTextEdit="1"/>
          </p:cNvSpPr>
          <p:nvPr>
            <p:ph type="sldImg"/>
          </p:nvPr>
        </p:nvSpPr>
        <p:spPr>
          <a:ln/>
        </p:spPr>
      </p:sp>
      <p:sp>
        <p:nvSpPr>
          <p:cNvPr id="89090" name="Notes Placeholder 2">
            <a:extLst>
              <a:ext uri="{FF2B5EF4-FFF2-40B4-BE49-F238E27FC236}">
                <a16:creationId xmlns:a16="http://schemas.microsoft.com/office/drawing/2014/main" id="{EA1F140A-673D-9257-BB4F-E602EFAC7741}"/>
              </a:ext>
            </a:extLst>
          </p:cNvPr>
          <p:cNvSpPr>
            <a:spLocks noGrp="1"/>
          </p:cNvSpPr>
          <p:nvPr>
            <p:ph type="body" idx="1"/>
          </p:nvPr>
        </p:nvSpPr>
        <p:spPr>
          <a:ln/>
        </p:spPr>
        <p:txBody>
          <a:bodyPr/>
          <a:lstStyle/>
          <a:p>
            <a:pPr marL="285750" indent="-285750">
              <a:spcBef>
                <a:spcPts val="0"/>
              </a:spcBef>
              <a:spcAft>
                <a:spcPts val="0"/>
              </a:spcAft>
              <a:buFont typeface="Arial" panose="020B0604020202020204" pitchFamily="34" charset="0"/>
              <a:buChar char="•"/>
              <a:defRPr/>
            </a:pPr>
            <a:r>
              <a:rPr lang="en-US" sz="2400" dirty="0">
                <a:effectLst/>
                <a:ea typeface="MS PGothic" panose="020B0600070205080204" pitchFamily="34" charset="-128"/>
              </a:rPr>
              <a:t>“Accommodation” refers to anything you or parent or teacher may be doing or not doing to try to avoid/escape or reduce or “give into” your child’s anxiety</a:t>
            </a:r>
            <a:r>
              <a:rPr lang="en-US" sz="2400" dirty="0">
                <a:effectLst/>
              </a:rPr>
              <a:t> </a:t>
            </a:r>
            <a:endParaRPr lang="en-US" sz="400" dirty="0">
              <a:effectLst/>
              <a:ea typeface="ＭＳ Ｐゴシック" pitchFamily="-1" charset="-128"/>
            </a:endParaRPr>
          </a:p>
          <a:p>
            <a:pPr marL="285750" indent="-285750">
              <a:spcBef>
                <a:spcPts val="0"/>
              </a:spcBef>
              <a:spcAft>
                <a:spcPts val="0"/>
              </a:spcAft>
              <a:buFont typeface="Arial" panose="020B0604020202020204" pitchFamily="34" charset="0"/>
              <a:buChar char="•"/>
              <a:defRPr/>
            </a:pPr>
            <a:r>
              <a:rPr lang="en-US" sz="2400" dirty="0">
                <a:ea typeface="MS PGothic" panose="020B0600070205080204" pitchFamily="34" charset="-128"/>
              </a:rPr>
              <a:t>e</a:t>
            </a:r>
            <a:r>
              <a:rPr lang="en-US" sz="2400" dirty="0">
                <a:effectLst/>
                <a:ea typeface="MS PGothic" panose="020B0600070205080204" pitchFamily="34" charset="-128"/>
              </a:rPr>
              <a:t>.g., Although it might seem to help child in the moment to accompany them to every room in the house, it’s actually making the anxiety worse, because child never getting the chance to learn that he can be alone </a:t>
            </a:r>
            <a:r>
              <a:rPr lang="en-US" sz="2000" dirty="0">
                <a:effectLst/>
                <a:ea typeface="MS PGothic" panose="020B0600070205080204" pitchFamily="34" charset="-128"/>
              </a:rPr>
              <a:t>(</a:t>
            </a:r>
            <a:r>
              <a:rPr lang="en-US" sz="2000" dirty="0" err="1">
                <a:effectLst/>
                <a:ea typeface="MS PGothic" panose="020B0600070205080204" pitchFamily="34" charset="-128"/>
              </a:rPr>
              <a:t>Lebowitz</a:t>
            </a:r>
            <a:r>
              <a:rPr lang="en-US" sz="2000" dirty="0">
                <a:effectLst/>
                <a:ea typeface="MS PGothic" panose="020B0600070205080204" pitchFamily="34" charset="-128"/>
              </a:rPr>
              <a:t> &amp; Omer, 2013</a:t>
            </a:r>
          </a:p>
          <a:p>
            <a:pPr marL="285750" indent="-285750">
              <a:spcBef>
                <a:spcPts val="0"/>
              </a:spcBef>
              <a:spcAft>
                <a:spcPts val="0"/>
              </a:spcAft>
              <a:buFont typeface="Arial" panose="020B0604020202020204" pitchFamily="34" charset="0"/>
              <a:buChar char="•"/>
              <a:defRPr/>
            </a:pPr>
            <a:r>
              <a:rPr lang="en-US" sz="2400" dirty="0">
                <a:effectLst/>
                <a:ea typeface="MS PGothic" panose="020B0600070205080204" pitchFamily="34" charset="-128"/>
              </a:rPr>
              <a:t>A big part of treating child’s anxiety is to eliminate or at least reduce accommodations</a:t>
            </a:r>
          </a:p>
          <a:p>
            <a:pPr marL="285750" indent="-285750">
              <a:spcBef>
                <a:spcPts val="0"/>
              </a:spcBef>
              <a:spcAft>
                <a:spcPts val="0"/>
              </a:spcAft>
              <a:buFont typeface="Arial" panose="020B0604020202020204" pitchFamily="34" charset="0"/>
              <a:buChar char="•"/>
              <a:defRPr/>
            </a:pPr>
            <a:r>
              <a:rPr lang="en-US" altLang="en-US" sz="2400" dirty="0"/>
              <a:t>You can validate anxious emotions, but do not reinforce avoidant behavior</a:t>
            </a:r>
          </a:p>
          <a:p>
            <a:pPr marL="285750" indent="-285750">
              <a:spcBef>
                <a:spcPts val="0"/>
              </a:spcBef>
              <a:spcAft>
                <a:spcPts val="0"/>
              </a:spcAft>
              <a:buFont typeface="Arial" panose="020B0604020202020204" pitchFamily="34" charset="0"/>
              <a:buChar char="•"/>
              <a:defRPr/>
            </a:pPr>
            <a:r>
              <a:rPr lang="en-US" altLang="en-US" sz="2400" b="1" u="sng" dirty="0"/>
              <a:t>Never force </a:t>
            </a:r>
            <a:r>
              <a:rPr lang="en-US" altLang="en-US" sz="2400" dirty="0"/>
              <a:t>a child to confront feared situation, but minimize escape/avoidance, if possible </a:t>
            </a:r>
            <a:r>
              <a:rPr lang="en-US" altLang="en-US" sz="2000" dirty="0"/>
              <a:t>(e.g., prompt them to approach, if they are willing)</a:t>
            </a:r>
          </a:p>
          <a:p>
            <a:pPr indent="457200">
              <a:spcBef>
                <a:spcPts val="0"/>
              </a:spcBef>
              <a:spcAft>
                <a:spcPts val="0"/>
              </a:spcAft>
              <a:defRPr/>
            </a:pPr>
            <a:endParaRPr lang="en-US" sz="1800" dirty="0">
              <a:ea typeface="MS PGothic" panose="020B0600070205080204" pitchFamily="34" charset="-128"/>
              <a:cs typeface="Times New Roman" panose="02020603050405020304" pitchFamily="18" charset="0"/>
            </a:endParaRPr>
          </a:p>
          <a:p>
            <a:pPr indent="457200">
              <a:spcBef>
                <a:spcPts val="0"/>
              </a:spcBef>
              <a:spcAft>
                <a:spcPts val="0"/>
              </a:spcAft>
              <a:defRPr/>
            </a:pPr>
            <a:r>
              <a:rPr lang="en-US" sz="1800" b="0" i="0" dirty="0">
                <a:solidFill>
                  <a:srgbClr val="333333"/>
                </a:solidFill>
                <a:effectLst/>
                <a:latin typeface="Georgia" panose="02040502050405020303" pitchFamily="18" charset="0"/>
              </a:rPr>
              <a:t>Discuss how parental accommodation can maintain anxiety, and parents are given techniques to manage their own anxiety about their child.</a:t>
            </a:r>
            <a:endParaRPr lang="en-US" sz="1800" dirty="0">
              <a:ea typeface="MS PGothic" panose="020B0600070205080204" pitchFamily="34" charset="-128"/>
              <a:cs typeface="Times New Roman" panose="02020603050405020304" pitchFamily="18" charset="0"/>
            </a:endParaRPr>
          </a:p>
          <a:p>
            <a:pPr indent="457200">
              <a:spcBef>
                <a:spcPts val="0"/>
              </a:spcBef>
              <a:spcAft>
                <a:spcPts val="0"/>
              </a:spcAft>
              <a:defRPr/>
            </a:pPr>
            <a:r>
              <a:rPr lang="en-US" sz="1800" dirty="0">
                <a:ea typeface="MS PGothic" panose="020B0600070205080204" pitchFamily="34" charset="-128"/>
                <a:cs typeface="Times New Roman" panose="02020603050405020304" pitchFamily="18" charset="0"/>
              </a:rPr>
              <a:t>May accommodate anything that promotes engagement &amp; independence (but does not accommodate avoidance)</a:t>
            </a:r>
          </a:p>
          <a:p>
            <a:pPr indent="457200">
              <a:spcBef>
                <a:spcPts val="0"/>
              </a:spcBef>
              <a:spcAft>
                <a:spcPts val="0"/>
              </a:spcAft>
              <a:defRPr/>
            </a:pPr>
            <a:endParaRPr lang="en-US" sz="1800" dirty="0">
              <a:ea typeface="MS PGothic" panose="020B0600070205080204" pitchFamily="34" charset="-128"/>
              <a:cs typeface="Times New Roman" panose="02020603050405020304" pitchFamily="18" charset="0"/>
            </a:endParaRPr>
          </a:p>
          <a:p>
            <a:pPr indent="457200">
              <a:spcBef>
                <a:spcPts val="0"/>
              </a:spcBef>
              <a:spcAft>
                <a:spcPts val="0"/>
              </a:spcAft>
              <a:defRPr/>
            </a:pPr>
            <a:r>
              <a:rPr lang="en-US" sz="1800" dirty="0">
                <a:ea typeface="MS PGothic" panose="020B0600070205080204" pitchFamily="34" charset="-128"/>
                <a:cs typeface="Times New Roman" panose="02020603050405020304" pitchFamily="18" charset="0"/>
              </a:rPr>
              <a:t>Accommodation refers to anything you may be doing or not doing to try to avoid/escape/reduce or “give into” your child’s anxiety. Although accommodations may reduce your child’s anxiety in the moment, it does not help them deal with their anxiety in the long run and instead maintains the child’s anxiety. For example, although it might seem to help your child in the moment to accompany them to every room in the house, this accommodation is actually making the separation anxiety worse, because your child is never getting the chance to learn that they can be alone (</a:t>
            </a:r>
            <a:r>
              <a:rPr lang="en-US" sz="1800" dirty="0" err="1">
                <a:ea typeface="MS PGothic" panose="020B0600070205080204" pitchFamily="34" charset="-128"/>
                <a:cs typeface="Times New Roman" panose="02020603050405020304" pitchFamily="18" charset="0"/>
              </a:rPr>
              <a:t>Lebowitz</a:t>
            </a:r>
            <a:r>
              <a:rPr lang="en-US" sz="1800" dirty="0">
                <a:ea typeface="MS PGothic" panose="020B0600070205080204" pitchFamily="34" charset="-128"/>
                <a:cs typeface="Times New Roman" panose="02020603050405020304" pitchFamily="18" charset="0"/>
              </a:rPr>
              <a:t> &amp; Omer, 2013). Therefore, part of treating your child’s anxiety is to eliminate or at least reduce accommodations. </a:t>
            </a:r>
            <a:r>
              <a:rPr lang="en-US" sz="1800" dirty="0">
                <a:solidFill>
                  <a:srgbClr val="000000"/>
                </a:solidFill>
                <a:ea typeface="Calibri" panose="020F0502020204030204" pitchFamily="34" charset="0"/>
                <a:cs typeface="Times New Roman" panose="02020603050405020304" pitchFamily="18" charset="0"/>
              </a:rPr>
              <a:t>For example, for Sam, an autistic child who was afraid of left/right turns, his parents had been accommodating his anxiety for years by driving straight as much as possible and making as few turns as possible; this took them twice as long to make every trip as it should have taken. Therefore, once we started treatment, we encouraged his parents to no longer accommodate Sam’s anxiety by altering their driving route.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indent="457200">
              <a:spcBef>
                <a:spcPts val="0"/>
              </a:spcBef>
              <a:spcAft>
                <a:spcPts val="0"/>
              </a:spcAft>
              <a:defRPr/>
            </a:pPr>
            <a:r>
              <a:rPr lang="en-US" sz="1800" dirty="0">
                <a:solidFill>
                  <a:srgbClr val="000000"/>
                </a:solidFill>
                <a:ea typeface="Calibri" panose="020F0502020204030204" pitchFamily="34" charset="0"/>
                <a:cs typeface="Times New Roman" panose="02020603050405020304" pitchFamily="18" charset="0"/>
              </a:rPr>
              <a:t>In some cases, accommodation takes the form of excessively reassuring your child. </a:t>
            </a:r>
            <a:r>
              <a:rPr lang="en-US" sz="1800" dirty="0">
                <a:ea typeface="Calibri" panose="020F0502020204030204" pitchFamily="34" charset="0"/>
                <a:cs typeface="Times New Roman" panose="02020603050405020304" pitchFamily="18" charset="0"/>
              </a:rPr>
              <a:t>For example</a:t>
            </a:r>
            <a:r>
              <a:rPr lang="en-US" sz="1800" dirty="0">
                <a:solidFill>
                  <a:srgbClr val="000000"/>
                </a:solidFill>
                <a:ea typeface="Calibri" panose="020F0502020204030204" pitchFamily="34" charset="0"/>
                <a:cs typeface="Times New Roman" panose="02020603050405020304" pitchFamily="18" charset="0"/>
              </a:rPr>
              <a:t>, an autistic child with OCD </a:t>
            </a:r>
            <a:r>
              <a:rPr lang="en-US" sz="1800" dirty="0">
                <a:ea typeface="Calibri" panose="020F0502020204030204" pitchFamily="34" charset="0"/>
                <a:cs typeface="Times New Roman" panose="02020603050405020304" pitchFamily="18" charset="0"/>
              </a:rPr>
              <a:t>engaged in the ritual of repeatedly asking his mother if he was sick or healthy; his “brave challenge” involved NOT asking these questions. If he </a:t>
            </a:r>
            <a:r>
              <a:rPr lang="en-US" sz="1800" i="1" dirty="0">
                <a:ea typeface="Calibri" panose="020F0502020204030204" pitchFamily="34" charset="0"/>
                <a:cs typeface="Times New Roman" panose="02020603050405020304" pitchFamily="18" charset="0"/>
              </a:rPr>
              <a:t>did</a:t>
            </a:r>
            <a:r>
              <a:rPr lang="en-US" sz="1800" dirty="0">
                <a:ea typeface="Calibri" panose="020F0502020204030204" pitchFamily="34" charset="0"/>
                <a:cs typeface="Times New Roman" panose="02020603050405020304" pitchFamily="18" charset="0"/>
              </a:rPr>
              <a:t> ask these questions, rather than continuing to provide reassurance by repeatedly answering his questions, his mother was encouraged to respond with, “I can’t tell you if you’re sick. That’s just your OCD (nicknamed ‘The Undertaker’) talking. To help you fight the Undertaker, I’m not </a:t>
            </a:r>
            <a:r>
              <a:rPr lang="en-US" sz="1800" dirty="0" err="1">
                <a:ea typeface="Calibri" panose="020F0502020204030204" pitchFamily="34" charset="0"/>
                <a:cs typeface="Times New Roman" panose="02020603050405020304" pitchFamily="18" charset="0"/>
              </a:rPr>
              <a:t>gonna</a:t>
            </a:r>
            <a:r>
              <a:rPr lang="en-US" sz="1800" dirty="0">
                <a:ea typeface="Calibri" panose="020F0502020204030204" pitchFamily="34" charset="0"/>
                <a:cs typeface="Times New Roman" panose="02020603050405020304" pitchFamily="18" charset="0"/>
              </a:rPr>
              <a:t> answer that question.”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indent="457200">
              <a:spcBef>
                <a:spcPts val="0"/>
              </a:spcBef>
              <a:spcAft>
                <a:spcPts val="0"/>
              </a:spcAft>
              <a:defRPr/>
            </a:pPr>
            <a:r>
              <a:rPr lang="en-US" sz="1800" dirty="0">
                <a:ea typeface="MS PGothic" panose="020B0600070205080204" pitchFamily="34" charset="-128"/>
                <a:cs typeface="Times New Roman" panose="02020603050405020304" pitchFamily="18" charset="0"/>
              </a:rPr>
              <a:t>In sum, instead of responding to your child’s anxiety with criticism, excessive reassurance, or minimizing their anxiety, it is better to respond honestly with empathy but also showing confidence in your child’s ability to cope with their anxiety. For example, instead of saying, “Don’t cry, there’s nothing to be afraid of,” try to convey acceptance and validation but also confidence in your child by saying something such as, </a:t>
            </a:r>
            <a:r>
              <a:rPr lang="en-US" sz="1800" b="1" dirty="0">
                <a:ea typeface="MS PGothic" panose="020B0600070205080204" pitchFamily="34" charset="-128"/>
                <a:cs typeface="Times New Roman" panose="02020603050405020304" pitchFamily="18" charset="0"/>
              </a:rPr>
              <a:t>“I understand how scary this is for you, but I know you can do it” </a:t>
            </a:r>
            <a:r>
              <a:rPr lang="en-US" sz="1800" dirty="0">
                <a:ea typeface="MS PGothic" panose="020B0600070205080204" pitchFamily="34" charset="-128"/>
                <a:cs typeface="Times New Roman" panose="02020603050405020304" pitchFamily="18" charset="0"/>
              </a:rPr>
              <a:t>or “It’s hard, but you can do it.” Ultimately, your job as a parent is to build up your child’s sense of competence and confidence.</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ts val="1800"/>
              </a:lnSpc>
              <a:spcBef>
                <a:spcPts val="0"/>
              </a:spcBef>
              <a:spcAft>
                <a:spcPts val="0"/>
              </a:spcAft>
              <a:defRPr/>
            </a:pPr>
            <a:endParaRPr lang="en-US" sz="1800" dirty="0">
              <a:ea typeface="Times New Roman" panose="02020603050405020304" pitchFamily="18" charset="0"/>
            </a:endParaRPr>
          </a:p>
          <a:p>
            <a:pPr>
              <a:lnSpc>
                <a:spcPts val="1800"/>
              </a:lnSpc>
              <a:spcBef>
                <a:spcPts val="0"/>
              </a:spcBef>
              <a:spcAft>
                <a:spcPts val="0"/>
              </a:spcAft>
              <a:defRPr/>
            </a:pPr>
            <a:r>
              <a:rPr lang="en-US" sz="1800" dirty="0">
                <a:ea typeface="Times New Roman" panose="02020603050405020304" pitchFamily="18" charset="0"/>
              </a:rPr>
              <a:t>Validate the child’s anxiety</a:t>
            </a:r>
          </a:p>
          <a:p>
            <a:pPr algn="ctr">
              <a:lnSpc>
                <a:spcPts val="1800"/>
              </a:lnSpc>
              <a:spcBef>
                <a:spcPts val="0"/>
              </a:spcBef>
              <a:spcAft>
                <a:spcPts val="0"/>
              </a:spcAft>
              <a:defRPr/>
            </a:pPr>
            <a:r>
              <a:rPr lang="en-US" sz="1800" dirty="0">
                <a:solidFill>
                  <a:srgbClr val="757575"/>
                </a:solidFill>
                <a:latin typeface="Poppins" pitchFamily="2" charset="77"/>
                <a:ea typeface="Times New Roman" panose="02020603050405020304" pitchFamily="18" charset="0"/>
              </a:rPr>
              <a:t>Can you guess which of the following is a validating statement?</a:t>
            </a:r>
            <a:endParaRPr lang="en-US" sz="1800" dirty="0">
              <a:ea typeface="Times New Roman" panose="02020603050405020304" pitchFamily="18" charset="0"/>
            </a:endParaRPr>
          </a:p>
          <a:p>
            <a:pPr marL="342900" indent="-342900">
              <a:spcBef>
                <a:spcPts val="0"/>
              </a:spcBef>
              <a:spcAft>
                <a:spcPts val="0"/>
              </a:spcAft>
              <a:buSzPts val="1000"/>
              <a:buFont typeface="Symbol" pitchFamily="2" charset="2"/>
              <a:buChar char=""/>
              <a:tabLst>
                <a:tab pos="457200" algn="l"/>
              </a:tabLst>
              <a:defRPr/>
            </a:pPr>
            <a:r>
              <a:rPr lang="en-US" sz="1800" dirty="0">
                <a:solidFill>
                  <a:srgbClr val="757575"/>
                </a:solidFill>
                <a:latin typeface="Poppins" pitchFamily="2" charset="77"/>
                <a:ea typeface="Times New Roman" panose="02020603050405020304" pitchFamily="18" charset="0"/>
              </a:rPr>
              <a:t>There is nothing to be scared of!</a:t>
            </a:r>
            <a:endParaRPr lang="en-US" sz="1800" dirty="0">
              <a:ea typeface="Times New Roman" panose="02020603050405020304" pitchFamily="18" charset="0"/>
            </a:endParaRPr>
          </a:p>
          <a:p>
            <a:pPr marL="342900" indent="-342900">
              <a:spcBef>
                <a:spcPts val="0"/>
              </a:spcBef>
              <a:spcAft>
                <a:spcPts val="0"/>
              </a:spcAft>
              <a:buSzPts val="1000"/>
              <a:buFont typeface="Symbol" pitchFamily="2" charset="2"/>
              <a:buChar char=""/>
              <a:tabLst>
                <a:tab pos="457200" algn="l"/>
              </a:tabLst>
              <a:defRPr/>
            </a:pPr>
            <a:r>
              <a:rPr lang="en-US" sz="1800" b="1" dirty="0">
                <a:solidFill>
                  <a:srgbClr val="757575"/>
                </a:solidFill>
                <a:latin typeface="Poppins" pitchFamily="2" charset="77"/>
                <a:ea typeface="Times New Roman" panose="02020603050405020304" pitchFamily="18" charset="0"/>
              </a:rPr>
              <a:t>That must have been so scary, but you will be okay</a:t>
            </a:r>
            <a:endParaRPr lang="en-US" sz="1800" b="1" dirty="0">
              <a:ea typeface="Times New Roman" panose="02020603050405020304" pitchFamily="18" charset="0"/>
            </a:endParaRPr>
          </a:p>
          <a:p>
            <a:pPr marL="342900" indent="-342900">
              <a:spcBef>
                <a:spcPts val="0"/>
              </a:spcBef>
              <a:spcAft>
                <a:spcPts val="0"/>
              </a:spcAft>
              <a:buSzPts val="1000"/>
              <a:buFont typeface="Symbol" pitchFamily="2" charset="2"/>
              <a:buChar char=""/>
              <a:tabLst>
                <a:tab pos="457200" algn="l"/>
              </a:tabLst>
              <a:defRPr/>
            </a:pPr>
            <a:r>
              <a:rPr lang="en-US" sz="1800" dirty="0">
                <a:solidFill>
                  <a:srgbClr val="757575"/>
                </a:solidFill>
                <a:latin typeface="Poppins" pitchFamily="2" charset="77"/>
                <a:ea typeface="Times New Roman" panose="02020603050405020304" pitchFamily="18" charset="0"/>
              </a:rPr>
              <a:t>That is scary, but at least I will be with you</a:t>
            </a:r>
            <a:endParaRPr lang="en-US" sz="1800" dirty="0">
              <a:ea typeface="Times New Roman" panose="02020603050405020304" pitchFamily="18" charset="0"/>
            </a:endParaRPr>
          </a:p>
          <a:p>
            <a:pPr algn="ctr">
              <a:lnSpc>
                <a:spcPts val="1800"/>
              </a:lnSpc>
              <a:spcBef>
                <a:spcPts val="0"/>
              </a:spcBef>
              <a:spcAft>
                <a:spcPts val="0"/>
              </a:spcAft>
              <a:defRPr/>
            </a:pPr>
            <a:r>
              <a:rPr lang="en-US" sz="1800" dirty="0">
                <a:solidFill>
                  <a:srgbClr val="000000"/>
                </a:solidFill>
                <a:latin typeface="Arial" panose="020B0604020202020204" pitchFamily="34" charset="0"/>
                <a:ea typeface="Times New Roman" panose="02020603050405020304" pitchFamily="18" charset="0"/>
              </a:rPr>
              <a:t>1. </a:t>
            </a:r>
            <a:r>
              <a:rPr lang="en-US" sz="1800" b="1" dirty="0">
                <a:solidFill>
                  <a:srgbClr val="000000"/>
                </a:solidFill>
                <a:latin typeface="Arial" panose="020B0604020202020204" pitchFamily="34" charset="0"/>
                <a:ea typeface="Times New Roman" panose="02020603050405020304" pitchFamily="18" charset="0"/>
              </a:rPr>
              <a:t>It makes sense that you are scared and I know you can face your fears</a:t>
            </a:r>
            <a:endParaRPr lang="en-US" sz="1800" b="1" dirty="0">
              <a:ea typeface="Times New Roman" panose="02020603050405020304" pitchFamily="18" charset="0"/>
            </a:endParaRPr>
          </a:p>
          <a:p>
            <a:pPr algn="ctr">
              <a:lnSpc>
                <a:spcPts val="1800"/>
              </a:lnSpc>
              <a:spcBef>
                <a:spcPts val="0"/>
              </a:spcBef>
              <a:spcAft>
                <a:spcPts val="0"/>
              </a:spcAft>
              <a:defRPr/>
            </a:pPr>
            <a:r>
              <a:rPr lang="en-US" sz="1800" dirty="0">
                <a:solidFill>
                  <a:srgbClr val="000000"/>
                </a:solidFill>
                <a:latin typeface="Arial" panose="020B0604020202020204" pitchFamily="34" charset="0"/>
                <a:ea typeface="Times New Roman" panose="02020603050405020304" pitchFamily="18" charset="0"/>
              </a:rPr>
              <a:t>2. I have felt that way too. We can figure this out. </a:t>
            </a:r>
            <a:endParaRPr lang="en-US" sz="1800" dirty="0">
              <a:ea typeface="Times New Roman" panose="02020603050405020304" pitchFamily="18" charset="0"/>
            </a:endParaRPr>
          </a:p>
          <a:p>
            <a:pPr algn="ctr">
              <a:lnSpc>
                <a:spcPts val="1800"/>
              </a:lnSpc>
              <a:spcBef>
                <a:spcPts val="0"/>
              </a:spcBef>
              <a:spcAft>
                <a:spcPts val="0"/>
              </a:spcAft>
              <a:defRPr/>
            </a:pPr>
            <a:r>
              <a:rPr lang="en-US" sz="1800" dirty="0">
                <a:solidFill>
                  <a:srgbClr val="000000"/>
                </a:solidFill>
                <a:latin typeface="Arial" panose="020B0604020202020204" pitchFamily="34" charset="0"/>
                <a:ea typeface="Times New Roman" panose="02020603050405020304" pitchFamily="18" charset="0"/>
              </a:rPr>
              <a:t>3. You must be so disappointed. Thank you for sharing that with me. You’re being so brave.</a:t>
            </a:r>
            <a:endParaRPr lang="en-US" sz="1800" dirty="0">
              <a:ea typeface="Times New Roman" panose="02020603050405020304" pitchFamily="18" charset="0"/>
            </a:endParaRPr>
          </a:p>
          <a:p>
            <a:pPr algn="ctr">
              <a:lnSpc>
                <a:spcPts val="1800"/>
              </a:lnSpc>
              <a:spcBef>
                <a:spcPts val="0"/>
              </a:spcBef>
              <a:spcAft>
                <a:spcPts val="0"/>
              </a:spcAft>
              <a:defRPr/>
            </a:pPr>
            <a:r>
              <a:rPr lang="en-US" sz="1800" dirty="0">
                <a:solidFill>
                  <a:srgbClr val="000000"/>
                </a:solidFill>
                <a:latin typeface="Arial" panose="020B0604020202020204" pitchFamily="34" charset="0"/>
                <a:ea typeface="Times New Roman" panose="02020603050405020304" pitchFamily="18" charset="0"/>
              </a:rPr>
              <a:t>4. That would frustrate me too. Do you remember another time you overcame this?</a:t>
            </a:r>
            <a:endParaRPr lang="en-US" sz="1800" dirty="0">
              <a:ea typeface="Times New Roman" panose="02020603050405020304" pitchFamily="18" charset="0"/>
            </a:endParaRPr>
          </a:p>
          <a:p>
            <a:pPr algn="ctr">
              <a:lnSpc>
                <a:spcPts val="1800"/>
              </a:lnSpc>
              <a:spcBef>
                <a:spcPts val="0"/>
              </a:spcBef>
              <a:spcAft>
                <a:spcPts val="0"/>
              </a:spcAft>
              <a:defRPr/>
            </a:pPr>
            <a:r>
              <a:rPr lang="en-US" sz="1800" b="1" dirty="0">
                <a:solidFill>
                  <a:srgbClr val="000000"/>
                </a:solidFill>
                <a:latin typeface="Arial" panose="020B0604020202020204" pitchFamily="34" charset="0"/>
                <a:ea typeface="Times New Roman" panose="02020603050405020304" pitchFamily="18" charset="0"/>
              </a:rPr>
              <a:t>5. I understand that this must be really hard, and I know you can handle this. </a:t>
            </a:r>
            <a:endParaRPr lang="en-US" sz="1800" b="1" dirty="0">
              <a:ea typeface="Times New Roman" panose="02020603050405020304" pitchFamily="18" charset="0"/>
            </a:endParaRPr>
          </a:p>
          <a:p>
            <a:pPr algn="ctr">
              <a:lnSpc>
                <a:spcPts val="1800"/>
              </a:lnSpc>
              <a:spcBef>
                <a:spcPts val="0"/>
              </a:spcBef>
              <a:spcAft>
                <a:spcPts val="0"/>
              </a:spcAft>
              <a:defRPr/>
            </a:pPr>
            <a:r>
              <a:rPr lang="en-US" sz="1800" dirty="0">
                <a:solidFill>
                  <a:srgbClr val="000000"/>
                </a:solidFill>
                <a:latin typeface="Arial" panose="020B0604020202020204" pitchFamily="34" charset="0"/>
                <a:ea typeface="Times New Roman" panose="02020603050405020304" pitchFamily="18" charset="0"/>
              </a:rPr>
              <a:t>6. So you are feeling.. [rephrase what the child told you]. I know you can cope with this feeling.</a:t>
            </a:r>
            <a:endParaRPr lang="en-US" sz="1800" dirty="0">
              <a:ea typeface="Times New Roman" panose="02020603050405020304" pitchFamily="18" charset="0"/>
            </a:endParaRPr>
          </a:p>
          <a:p>
            <a:pPr algn="ctr">
              <a:lnSpc>
                <a:spcPts val="1800"/>
              </a:lnSpc>
              <a:spcBef>
                <a:spcPts val="0"/>
              </a:spcBef>
              <a:spcAft>
                <a:spcPts val="0"/>
              </a:spcAft>
              <a:defRPr/>
            </a:pPr>
            <a:r>
              <a:rPr lang="en-US" sz="1800" dirty="0">
                <a:solidFill>
                  <a:srgbClr val="000000"/>
                </a:solidFill>
                <a:latin typeface="Arial" panose="020B0604020202020204" pitchFamily="34" charset="0"/>
                <a:ea typeface="Times New Roman" panose="02020603050405020304" pitchFamily="18" charset="0"/>
              </a:rPr>
              <a:t>7. I am on your side. You are so strong.</a:t>
            </a:r>
            <a:endParaRPr lang="en-US" sz="1800" dirty="0">
              <a:ea typeface="Times New Roman" panose="02020603050405020304" pitchFamily="18" charset="0"/>
            </a:endParaRPr>
          </a:p>
          <a:p>
            <a:pPr>
              <a:lnSpc>
                <a:spcPts val="1800"/>
              </a:lnSpc>
              <a:spcBef>
                <a:spcPts val="0"/>
              </a:spcBef>
              <a:spcAft>
                <a:spcPts val="0"/>
              </a:spcAft>
              <a:defRPr/>
            </a:pPr>
            <a:endParaRPr lang="en-US" sz="1800" dirty="0">
              <a:ea typeface="Times New Roman" panose="02020603050405020304" pitchFamily="18" charset="0"/>
            </a:endParaRPr>
          </a:p>
        </p:txBody>
      </p:sp>
      <p:sp>
        <p:nvSpPr>
          <p:cNvPr id="93187" name="Slide Number Placeholder 3">
            <a:extLst>
              <a:ext uri="{FF2B5EF4-FFF2-40B4-BE49-F238E27FC236}">
                <a16:creationId xmlns:a16="http://schemas.microsoft.com/office/drawing/2014/main" id="{B54311A3-34E6-2BDE-7B81-3B4BA9FFE30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CE2CE8F4-F45B-7241-89C1-9457A053BDDB}" type="slidenum">
              <a:rPr lang="en-US" altLang="en-US" sz="1300" smtClean="0"/>
              <a:pPr>
                <a:spcBef>
                  <a:spcPct val="0"/>
                </a:spcBef>
              </a:pPr>
              <a:t>85</a:t>
            </a:fld>
            <a:endParaRPr lang="en-US" altLang="en-US" sz="130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CE6FB508-2E5E-AC77-943B-98699B134276}"/>
              </a:ext>
            </a:extLst>
          </p:cNvPr>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1E692FFA-F3B5-6B47-ABA7-1FC5B793B320}" type="slidenum">
              <a:rPr lang="en-US" altLang="en-US" sz="1300" b="0"/>
              <a:pPr algn="r" eaLnBrk="1" hangingPunct="1">
                <a:spcBef>
                  <a:spcPct val="0"/>
                </a:spcBef>
              </a:pPr>
              <a:t>86</a:t>
            </a:fld>
            <a:endParaRPr lang="en-US" altLang="en-US" sz="1300" b="0"/>
          </a:p>
        </p:txBody>
      </p:sp>
      <p:sp>
        <p:nvSpPr>
          <p:cNvPr id="72706" name="Rectangle 2">
            <a:extLst>
              <a:ext uri="{FF2B5EF4-FFF2-40B4-BE49-F238E27FC236}">
                <a16:creationId xmlns:a16="http://schemas.microsoft.com/office/drawing/2014/main" id="{8E9FB0FE-F082-DEAE-5D67-0541F280A8F5}"/>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FDFA18FC-4163-581B-305B-18B5EA1163A5}"/>
              </a:ext>
            </a:extLst>
          </p:cNvPr>
          <p:cNvSpPr>
            <a:spLocks noGrp="1" noChangeArrowheads="1"/>
          </p:cNvSpPr>
          <p:nvPr>
            <p:ph type="body" idx="1"/>
          </p:nvPr>
        </p:nvSpPr>
        <p:spPr>
          <a:xfrm>
            <a:off x="730250" y="4560888"/>
            <a:ext cx="585470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From Freeman &amp; Garcia:</a:t>
            </a:r>
          </a:p>
          <a:p>
            <a:r>
              <a:rPr lang="en-US" altLang="en-US">
                <a:ea typeface="ＭＳ Ｐゴシック" panose="020B0600070205080204" pitchFamily="34" charset="-128"/>
              </a:rPr>
              <a:t>Praise child for going to a friend’s house rather than for LACK of time washing hands.</a:t>
            </a:r>
          </a:p>
          <a:p>
            <a:r>
              <a:rPr lang="en-US" altLang="en-US">
                <a:ea typeface="ＭＳ Ｐゴシック" panose="020B0600070205080204" pitchFamily="34" charset="-128"/>
              </a:rPr>
              <a:t>Brainstorm with child how to </a:t>
            </a:r>
            <a:r>
              <a:rPr lang="en-US" altLang="en-US" b="1">
                <a:ea typeface="ＭＳ Ｐゴシック" panose="020B0600070205080204" pitchFamily="34" charset="-128"/>
              </a:rPr>
              <a:t>approach </a:t>
            </a:r>
            <a:r>
              <a:rPr lang="en-US" altLang="en-US">
                <a:ea typeface="ＭＳ Ｐゴシック" panose="020B0600070205080204" pitchFamily="34" charset="-128"/>
              </a:rPr>
              <a:t>anxiety-provoking situation (e.g., “You’ll be in charge, not the OCD,” “ the OCD wants you to believe that you can’t do it”)</a:t>
            </a:r>
          </a:p>
          <a:p>
            <a:endParaRPr lang="en-US" altLang="en-US">
              <a:ea typeface="ＭＳ Ｐゴシック" panose="020B0600070205080204" pitchFamily="34" charset="-128"/>
            </a:endParaRPr>
          </a:p>
          <a:p>
            <a:r>
              <a:rPr lang="en-US" altLang="en-US">
                <a:ea typeface="ＭＳ Ｐゴシック" panose="020B0600070205080204" pitchFamily="34" charset="-128"/>
              </a:rPr>
              <a:t>What your child is facing is uncomfortable, not unbearable. </a:t>
            </a:r>
          </a:p>
          <a:p>
            <a:r>
              <a:rPr lang="en-US" altLang="en-US">
                <a:ea typeface="ＭＳ Ｐゴシック" panose="020B0600070205080204" pitchFamily="34" charset="-128"/>
              </a:rPr>
              <a:t>Encourage and model APPROACH rather than AVOIDANCE.</a:t>
            </a:r>
          </a:p>
          <a:p>
            <a:endParaRPr lang="en-US" altLang="en-US">
              <a:ea typeface="ＭＳ Ｐゴシック" panose="020B0600070205080204" pitchFamily="34" charset="-128"/>
            </a:endParaRPr>
          </a:p>
          <a:p>
            <a:r>
              <a:rPr lang="en-US" altLang="en-US">
                <a:ea typeface="ＭＳ Ｐゴシック" panose="020B0600070205080204" pitchFamily="34" charset="-128"/>
              </a:rPr>
              <a:t>Validate child’s anxious </a:t>
            </a:r>
            <a:r>
              <a:rPr lang="en-US" altLang="en-US" i="1">
                <a:ea typeface="ＭＳ Ｐゴシック" panose="020B0600070205080204" pitchFamily="34" charset="-128"/>
              </a:rPr>
              <a:t>emotions</a:t>
            </a:r>
            <a:r>
              <a:rPr lang="en-US" altLang="en-US">
                <a:ea typeface="ＭＳ Ｐゴシック" panose="020B0600070205080204" pitchFamily="34" charset="-128"/>
              </a:rPr>
              <a:t>! You do not have to validate their anxious </a:t>
            </a:r>
            <a:r>
              <a:rPr lang="en-US" altLang="en-US" i="1">
                <a:ea typeface="ＭＳ Ｐゴシック" panose="020B0600070205080204" pitchFamily="34" charset="-128"/>
              </a:rPr>
              <a:t>behaviors</a:t>
            </a:r>
            <a:r>
              <a:rPr lang="en-US" altLang="en-US">
                <a:ea typeface="ＭＳ Ｐゴシック" panose="020B0600070205080204" pitchFamily="34" charset="-128"/>
              </a:rPr>
              <a:t>!</a:t>
            </a:r>
          </a:p>
          <a:p>
            <a:endParaRPr lang="en-US" altLang="en-US">
              <a:ea typeface="ＭＳ Ｐゴシック" panose="020B0600070205080204" pitchFamily="34" charset="-128"/>
            </a:endParaRPr>
          </a:p>
          <a:p>
            <a:r>
              <a:rPr lang="en-US" altLang="en-US">
                <a:ea typeface="ＭＳ Ｐゴシック" panose="020B0600070205080204" pitchFamily="34" charset="-128"/>
              </a:rPr>
              <a:t>Intolerance of negative emotions: it is not okay to feel… (versus all feelings are important)</a:t>
            </a:r>
          </a:p>
        </p:txBody>
      </p:sp>
    </p:spTree>
    <p:extLst>
      <p:ext uri="{BB962C8B-B14F-4D97-AF65-F5344CB8AC3E}">
        <p14:creationId xmlns:p14="http://schemas.microsoft.com/office/powerpoint/2010/main" val="41256558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a:extLst>
              <a:ext uri="{FF2B5EF4-FFF2-40B4-BE49-F238E27FC236}">
                <a16:creationId xmlns:a16="http://schemas.microsoft.com/office/drawing/2014/main" id="{5A336626-7732-3185-FB28-2361B1777938}"/>
              </a:ext>
            </a:extLst>
          </p:cNvPr>
          <p:cNvSpPr>
            <a:spLocks noGrp="1" noRot="1" noChangeAspect="1" noChangeArrowheads="1" noTextEdit="1"/>
          </p:cNvSpPr>
          <p:nvPr>
            <p:ph type="sldImg"/>
          </p:nvPr>
        </p:nvSpPr>
        <p:spPr>
          <a:ln/>
        </p:spPr>
      </p:sp>
      <p:sp>
        <p:nvSpPr>
          <p:cNvPr id="121858" name="Notes Placeholder 2">
            <a:extLst>
              <a:ext uri="{FF2B5EF4-FFF2-40B4-BE49-F238E27FC236}">
                <a16:creationId xmlns:a16="http://schemas.microsoft.com/office/drawing/2014/main" id="{2C839958-C19F-C9DF-62F7-445BF6616F4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21859" name="Slide Number Placeholder 3">
            <a:extLst>
              <a:ext uri="{FF2B5EF4-FFF2-40B4-BE49-F238E27FC236}">
                <a16:creationId xmlns:a16="http://schemas.microsoft.com/office/drawing/2014/main" id="{762FAB86-C954-A31C-9DA9-3C8B158D45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MS PGothic" panose="020B0600070205080204" pitchFamily="34" charset="-128"/>
              </a:defRPr>
            </a:lvl9pPr>
          </a:lstStyle>
          <a:p>
            <a:pPr>
              <a:spcBef>
                <a:spcPct val="0"/>
              </a:spcBef>
            </a:pPr>
            <a:fld id="{503A89FE-E0E8-D147-8F9F-E1F5D14D6D76}" type="slidenum">
              <a:rPr lang="en-US" altLang="en-US" sz="1300"/>
              <a:pPr>
                <a:spcBef>
                  <a:spcPct val="0"/>
                </a:spcBef>
              </a:pPr>
              <a:t>87</a:t>
            </a:fld>
            <a:endParaRPr lang="en-US" altLang="en-US" sz="1300"/>
          </a:p>
        </p:txBody>
      </p:sp>
    </p:spTree>
    <p:extLst>
      <p:ext uri="{BB962C8B-B14F-4D97-AF65-F5344CB8AC3E}">
        <p14:creationId xmlns:p14="http://schemas.microsoft.com/office/powerpoint/2010/main" val="6628836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9BE1CD7C-9632-868D-2851-A68065281193}"/>
              </a:ext>
            </a:extLst>
          </p:cNvPr>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5F6BD92D-AA3C-2D48-9282-E9ACA4AB2EBF}" type="slidenum">
              <a:rPr lang="en-US" altLang="en-US" sz="1300" b="0"/>
              <a:pPr algn="r" eaLnBrk="1" hangingPunct="1">
                <a:spcBef>
                  <a:spcPct val="0"/>
                </a:spcBef>
              </a:pPr>
              <a:t>88</a:t>
            </a:fld>
            <a:endParaRPr lang="en-US" altLang="en-US" sz="1300" b="0"/>
          </a:p>
        </p:txBody>
      </p:sp>
      <p:sp>
        <p:nvSpPr>
          <p:cNvPr id="78850" name="Rectangle 2">
            <a:extLst>
              <a:ext uri="{FF2B5EF4-FFF2-40B4-BE49-F238E27FC236}">
                <a16:creationId xmlns:a16="http://schemas.microsoft.com/office/drawing/2014/main" id="{E13CD633-F0DF-89E1-F025-E7E4A8049B88}"/>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D1ACA69E-53F1-B704-AB67-6BA3EFDA15AD}"/>
              </a:ext>
            </a:extLst>
          </p:cNvPr>
          <p:cNvSpPr>
            <a:spLocks noGrp="1" noChangeArrowheads="1"/>
          </p:cNvSpPr>
          <p:nvPr>
            <p:ph type="body" idx="1"/>
          </p:nvPr>
        </p:nvSpPr>
        <p:spPr>
          <a:xfrm>
            <a:off x="730250" y="4560888"/>
            <a:ext cx="585470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*Psychoeducation (e.g., social stories, video priming)</a:t>
            </a:r>
          </a:p>
          <a:p>
            <a:r>
              <a:rPr lang="en-US" altLang="en-US" dirty="0"/>
              <a:t>*Increasing predictability (i.e., visual schedule, Social Story, video modeling, priming)</a:t>
            </a:r>
          </a:p>
          <a:p>
            <a:r>
              <a:rPr lang="en-US" altLang="en-US" dirty="0"/>
              <a:t>*Providing choices</a:t>
            </a:r>
          </a:p>
          <a:p>
            <a:r>
              <a:rPr lang="en-US" altLang="en-US" dirty="0"/>
              <a:t>*Incorporating child’s perseverative interest</a:t>
            </a:r>
          </a:p>
          <a:p>
            <a:r>
              <a:rPr lang="en-US" altLang="en-US" dirty="0"/>
              <a:t>*Graduated exposure. exposure constituted a setting event that made problem behavior less likely to occur in the presence of the anxiety-inducing discriminative stimulus (the birthday cake, left/right turns, separation from parents). </a:t>
            </a:r>
          </a:p>
          <a:p>
            <a:r>
              <a:rPr lang="en-US" altLang="en-US" dirty="0"/>
              <a:t>*Counter-conditioning: altering MO by reducing the aversiveness of the feared context/stimulus</a:t>
            </a:r>
          </a:p>
          <a:p>
            <a:r>
              <a:rPr lang="en-US" altLang="en-US" dirty="0"/>
              <a:t>*Generalized reinforcement (noncontingent presentation of positive reinforcement) (e.g., Sam’s balls, book, toys)</a:t>
            </a:r>
          </a:p>
          <a:p>
            <a:r>
              <a:rPr lang="en-US" altLang="en-US" dirty="0"/>
              <a:t>*Contingent presentation of positive reinforcement</a:t>
            </a:r>
          </a:p>
          <a:p>
            <a:r>
              <a:rPr lang="en-US" altLang="en-US" dirty="0"/>
              <a:t>*Escape extinction (e.g., not alter driving route to avoid left/right turns)</a:t>
            </a:r>
          </a:p>
          <a:p>
            <a:r>
              <a:rPr lang="en-US" altLang="en-US" dirty="0"/>
              <a:t>*DRA (Differentially respond to children’s brave and anxious behavior)</a:t>
            </a:r>
          </a:p>
          <a:p>
            <a:r>
              <a:rPr lang="en-US" altLang="en-US" dirty="0"/>
              <a:t>*Introducing discriminative stimuli for nonproblem behavior. These preferred items/activities (e.g., watching videos, swinging on swing, reading or listening to Dr. Seuss books) may have functioned as discriminative stimuli for non-problem behavior </a:t>
            </a:r>
          </a:p>
          <a:p>
            <a:r>
              <a:rPr lang="en-US" altLang="en-US" dirty="0"/>
              <a:t>*Coping self-talk (e.g., “I am going to be brave and fight my anxiety”)</a:t>
            </a:r>
          </a:p>
          <a:p>
            <a:endParaRPr lang="en-US" altLang="en-US" dirty="0"/>
          </a:p>
          <a:p>
            <a:r>
              <a:rPr lang="en-US" altLang="en-US" dirty="0"/>
              <a:t>studies have shown that obsessions as reinforcers provided contingent upon nonoccurrence of problem behavior were the most effective at reducing inappropriate behaviors (</a:t>
            </a:r>
            <a:r>
              <a:rPr lang="en-US" altLang="en-US" dirty="0" err="1"/>
              <a:t>Charlop</a:t>
            </a:r>
            <a:r>
              <a:rPr lang="en-US" altLang="en-US" dirty="0"/>
              <a:t>-Christy &amp; </a:t>
            </a:r>
            <a:r>
              <a:rPr lang="en-US" altLang="en-US" dirty="0" err="1"/>
              <a:t>Haymes</a:t>
            </a:r>
            <a:r>
              <a:rPr lang="en-US" altLang="en-US" dirty="0"/>
              <a:t>, 1996). </a:t>
            </a:r>
            <a:r>
              <a:rPr lang="en-US" altLang="en-US" dirty="0" err="1"/>
              <a:t>Charlop</a:t>
            </a:r>
            <a:r>
              <a:rPr lang="en-US" altLang="en-US" dirty="0"/>
              <a:t>, Kurtz, and Casey (1990) found that using a child’s “aberrant behaviors” (stereotypy, delayed echolalia, and perseverative behaviors) as reinforcers was superior to using food reinforcers, and O'Brien and </a:t>
            </a:r>
            <a:r>
              <a:rPr lang="en-US" altLang="en-US" dirty="0" err="1"/>
              <a:t>Repp</a:t>
            </a:r>
            <a:r>
              <a:rPr lang="en-US" altLang="en-US" dirty="0"/>
              <a:t> (1990) found that edible reinforcers resulted in successful treatment 50-70% of the time whereas the stimulatory reinforcers were successful 75-100% of the time. This could be because of the anxiety-reducing properties of a child’s idiosyncratic perseverative, stimulatory, or obsessive reinforcers, in contrast to other tangible or social reinforcers. By pairing the grocery store with an obsessive/perseverative reinforcer that Bobby cannot access at home (e.g., a picture of the Wiggles or singing the Wiggles song), the formerly anxiety-inducing situation of grocery shopping then would become a trigger (SD) for approach rather than escape and avoidance through problem behavior. </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2558EDF3-7B78-95B3-87C0-60A0595BC810}"/>
              </a:ext>
            </a:extLst>
          </p:cNvPr>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0098FD42-6CEB-B445-80C3-21E1BDA95E69}" type="slidenum">
              <a:rPr lang="en-US" altLang="en-US" sz="1300" b="0"/>
              <a:pPr algn="r" eaLnBrk="1" hangingPunct="1">
                <a:spcBef>
                  <a:spcPct val="0"/>
                </a:spcBef>
              </a:pPr>
              <a:t>89</a:t>
            </a:fld>
            <a:endParaRPr lang="en-US" altLang="en-US" sz="1300" b="0"/>
          </a:p>
        </p:txBody>
      </p:sp>
      <p:sp>
        <p:nvSpPr>
          <p:cNvPr id="84994" name="Rectangle 2">
            <a:extLst>
              <a:ext uri="{FF2B5EF4-FFF2-40B4-BE49-F238E27FC236}">
                <a16:creationId xmlns:a16="http://schemas.microsoft.com/office/drawing/2014/main" id="{D977C593-3DA2-9D77-DE80-81454437C4B0}"/>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669DC3A3-FE6E-3CF6-538B-2C3609633664}"/>
              </a:ext>
            </a:extLst>
          </p:cNvPr>
          <p:cNvSpPr>
            <a:spLocks noGrp="1" noChangeArrowheads="1"/>
          </p:cNvSpPr>
          <p:nvPr>
            <p:ph type="body" idx="1"/>
          </p:nvPr>
        </p:nvSpPr>
        <p:spPr>
          <a:xfrm>
            <a:off x="730250" y="4560888"/>
            <a:ext cx="585470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*Psychoeducation (e.g., social stories, video priming)</a:t>
            </a:r>
          </a:p>
          <a:p>
            <a:r>
              <a:rPr lang="en-US" altLang="en-US" dirty="0"/>
              <a:t>*Increasing predictability (i.e., visual schedule, Social Story, video modeling, priming)</a:t>
            </a:r>
          </a:p>
          <a:p>
            <a:r>
              <a:rPr lang="en-US" altLang="en-US" dirty="0"/>
              <a:t>*Providing choices</a:t>
            </a:r>
          </a:p>
          <a:p>
            <a:r>
              <a:rPr lang="en-US" altLang="en-US" dirty="0"/>
              <a:t>*Incorporating child’s perseverative interest</a:t>
            </a:r>
          </a:p>
          <a:p>
            <a:r>
              <a:rPr lang="en-US" altLang="en-US" dirty="0"/>
              <a:t>*Graduated exposure. exposure constituted a setting event that made problem behavior less likely to occur in the presence of the anxiety-inducing discriminative stimulus (the birthday cake, left/right turns, separation from parents). </a:t>
            </a:r>
          </a:p>
          <a:p>
            <a:r>
              <a:rPr lang="en-US" altLang="en-US" dirty="0"/>
              <a:t>*Counter-conditioning: altering MO by reducing the aversiveness of the feared context/stimulus</a:t>
            </a:r>
          </a:p>
          <a:p>
            <a:r>
              <a:rPr lang="en-US" altLang="en-US" dirty="0"/>
              <a:t>*Generalized reinforcement (noncontingent presentation of positive reinforcement) (e.g., Sam’s balls, book, toys)</a:t>
            </a:r>
          </a:p>
          <a:p>
            <a:r>
              <a:rPr lang="en-US" altLang="en-US" dirty="0"/>
              <a:t>*Contingent presentation of positive reinforcement</a:t>
            </a:r>
          </a:p>
          <a:p>
            <a:r>
              <a:rPr lang="en-US" altLang="en-US" dirty="0"/>
              <a:t>*Escape extinction (e.g., not alter driving route to avoid left/right turns)</a:t>
            </a:r>
          </a:p>
          <a:p>
            <a:r>
              <a:rPr lang="en-US" altLang="en-US" dirty="0"/>
              <a:t>*DRA (Differentially respond to children’s brave and anxious behavior)</a:t>
            </a:r>
          </a:p>
          <a:p>
            <a:r>
              <a:rPr lang="en-US" altLang="en-US" dirty="0"/>
              <a:t>*Introducing discriminative stimuli for nonproblem behavior. These preferred items/activities (e.g., watching videos, swinging on swing, reading or listening to Dr. Seuss books) may have functioned as discriminative stimuli for non-problem behavior </a:t>
            </a:r>
          </a:p>
          <a:p>
            <a:r>
              <a:rPr lang="en-US" altLang="en-US" dirty="0"/>
              <a:t>*Coping self-talk (e.g., “I am going to be brave and fight my anxiety”)</a:t>
            </a:r>
          </a:p>
          <a:p>
            <a:endParaRPr lang="en-US" altLang="en-US" dirty="0"/>
          </a:p>
          <a:p>
            <a:r>
              <a:rPr lang="en-US" altLang="en-US" dirty="0"/>
              <a:t>studies have shown that obsessions as reinforcers provided contingent upon nonoccurrence of problem behavior were the most effective at reducing inappropriate behaviors (</a:t>
            </a:r>
            <a:r>
              <a:rPr lang="en-US" altLang="en-US" dirty="0" err="1"/>
              <a:t>Charlop</a:t>
            </a:r>
            <a:r>
              <a:rPr lang="en-US" altLang="en-US" dirty="0"/>
              <a:t>-Christy &amp; </a:t>
            </a:r>
            <a:r>
              <a:rPr lang="en-US" altLang="en-US" dirty="0" err="1"/>
              <a:t>Haymes</a:t>
            </a:r>
            <a:r>
              <a:rPr lang="en-US" altLang="en-US" dirty="0"/>
              <a:t>, 1996). </a:t>
            </a:r>
            <a:r>
              <a:rPr lang="en-US" altLang="en-US" dirty="0" err="1"/>
              <a:t>Charlop</a:t>
            </a:r>
            <a:r>
              <a:rPr lang="en-US" altLang="en-US" dirty="0"/>
              <a:t>, Kurtz, and Casey (1990) found that using a child’s “aberrant behaviors” (stereotypy, delayed echolalia, and perseverative behaviors) as reinforcers was superior to using food reinforcers, and O'Brien and </a:t>
            </a:r>
            <a:r>
              <a:rPr lang="en-US" altLang="en-US" dirty="0" err="1"/>
              <a:t>Repp</a:t>
            </a:r>
            <a:r>
              <a:rPr lang="en-US" altLang="en-US" dirty="0"/>
              <a:t> (1990) found that edible reinforcers resulted in successful treatment 50-70% of the time whereas the stimulatory reinforcers were successful 75-100% of the time. This could be because of the anxiety-reducing properties of a child’s idiosyncratic perseverative, stimulatory, or obsessive reinforcers, in contrast to other tangible or social reinforcers. By pairing the grocery store with an obsessive/perseverative reinforcer that Bobby cannot access at home (e.g., a picture of the Wiggles or singing the Wiggles song), the formerly anxiety-inducing situation of grocery shopping then would become a trigger (SD) for approach rather than escape and avoidance through problem behavior. </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0CBD2BC8-F8DA-F6F2-5EDF-96336B635C41}"/>
              </a:ext>
            </a:extLst>
          </p:cNvPr>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D8FBA3C9-9363-524C-8E63-6FBEC748050B}" type="slidenum">
              <a:rPr lang="en-US" altLang="en-US" sz="1300" b="0"/>
              <a:pPr algn="r" eaLnBrk="1" hangingPunct="1">
                <a:spcBef>
                  <a:spcPct val="0"/>
                </a:spcBef>
              </a:pPr>
              <a:t>90</a:t>
            </a:fld>
            <a:endParaRPr lang="en-US" altLang="en-US" sz="1300" b="0"/>
          </a:p>
        </p:txBody>
      </p:sp>
      <p:sp>
        <p:nvSpPr>
          <p:cNvPr id="87042" name="Rectangle 2">
            <a:extLst>
              <a:ext uri="{FF2B5EF4-FFF2-40B4-BE49-F238E27FC236}">
                <a16:creationId xmlns:a16="http://schemas.microsoft.com/office/drawing/2014/main" id="{40CC0D8F-B954-DA16-BBFA-86DF072CD1B8}"/>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74A7EEBD-AED3-73B6-EDA3-8C19E4B0B78F}"/>
              </a:ext>
            </a:extLst>
          </p:cNvPr>
          <p:cNvSpPr>
            <a:spLocks noGrp="1" noChangeArrowheads="1"/>
          </p:cNvSpPr>
          <p:nvPr>
            <p:ph type="body" idx="1"/>
          </p:nvPr>
        </p:nvSpPr>
        <p:spPr>
          <a:xfrm>
            <a:off x="730250" y="4560888"/>
            <a:ext cx="585470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*Psychoeducation (e.g., social stories, video priming)</a:t>
            </a:r>
          </a:p>
          <a:p>
            <a:r>
              <a:rPr lang="en-US" altLang="en-US" dirty="0"/>
              <a:t>*Increasing predictability (i.e., visual schedule, Social Story, video modeling, priming)</a:t>
            </a:r>
          </a:p>
          <a:p>
            <a:r>
              <a:rPr lang="en-US" altLang="en-US" dirty="0"/>
              <a:t>*Providing choices</a:t>
            </a:r>
          </a:p>
          <a:p>
            <a:r>
              <a:rPr lang="en-US" altLang="en-US" dirty="0"/>
              <a:t>*Incorporating child’s perseverative interest</a:t>
            </a:r>
          </a:p>
          <a:p>
            <a:r>
              <a:rPr lang="en-US" altLang="en-US" dirty="0"/>
              <a:t>*Graduated exposure. exposure constituted a setting event that made problem behavior less likely to occur in the presence of the anxiety-inducing discriminative stimulus (the birthday cake, left/right turns, separation from parents). </a:t>
            </a:r>
          </a:p>
          <a:p>
            <a:r>
              <a:rPr lang="en-US" altLang="en-US" dirty="0"/>
              <a:t>*Counter-conditioning: altering MO by reducing the aversiveness of the feared context/stimulus</a:t>
            </a:r>
          </a:p>
          <a:p>
            <a:r>
              <a:rPr lang="en-US" altLang="en-US" dirty="0"/>
              <a:t>*Generalized reinforcement (noncontingent presentation of positive reinforcement) (e.g., Sam’s balls, book, toys)</a:t>
            </a:r>
          </a:p>
          <a:p>
            <a:r>
              <a:rPr lang="en-US" altLang="en-US" dirty="0"/>
              <a:t>*Contingent presentation of positive reinforcement</a:t>
            </a:r>
          </a:p>
          <a:p>
            <a:r>
              <a:rPr lang="en-US" altLang="en-US" dirty="0"/>
              <a:t>*Escape extinction (e.g., not alter driving route to avoid left/right turns)</a:t>
            </a:r>
          </a:p>
          <a:p>
            <a:r>
              <a:rPr lang="en-US" altLang="en-US" dirty="0"/>
              <a:t>*DRA (Differentially respond to children’s brave and anxious behavior)</a:t>
            </a:r>
          </a:p>
          <a:p>
            <a:r>
              <a:rPr lang="en-US" altLang="en-US" dirty="0"/>
              <a:t>*Introducing discriminative stimuli for nonproblem behavior. These preferred items/activities (e.g., watching videos, swinging on swing, reading or listening to Dr. Seuss books) may have functioned as discriminative stimuli for non-problem behavior </a:t>
            </a:r>
          </a:p>
          <a:p>
            <a:r>
              <a:rPr lang="en-US" altLang="en-US" dirty="0"/>
              <a:t>*Coping self-talk (e.g., “I am going to be brave and fight my anxiety”)</a:t>
            </a:r>
          </a:p>
          <a:p>
            <a:endParaRPr lang="en-US" altLang="en-US" dirty="0"/>
          </a:p>
          <a:p>
            <a:r>
              <a:rPr lang="en-US" altLang="en-US" dirty="0"/>
              <a:t>studies have shown that obsessions as reinforcers provided contingent upon nonoccurrence of problem behavior were the most effective at reducing inappropriate behaviors (</a:t>
            </a:r>
            <a:r>
              <a:rPr lang="en-US" altLang="en-US" dirty="0" err="1"/>
              <a:t>Charlop</a:t>
            </a:r>
            <a:r>
              <a:rPr lang="en-US" altLang="en-US" dirty="0"/>
              <a:t>-Christy &amp; </a:t>
            </a:r>
            <a:r>
              <a:rPr lang="en-US" altLang="en-US" dirty="0" err="1"/>
              <a:t>Haymes</a:t>
            </a:r>
            <a:r>
              <a:rPr lang="en-US" altLang="en-US" dirty="0"/>
              <a:t>, 1996). </a:t>
            </a:r>
            <a:r>
              <a:rPr lang="en-US" altLang="en-US" dirty="0" err="1"/>
              <a:t>Charlop</a:t>
            </a:r>
            <a:r>
              <a:rPr lang="en-US" altLang="en-US" dirty="0"/>
              <a:t>, Kurtz, and Casey (1990) found that using a child’s “aberrant behaviors” (stereotypy, delayed echolalia, and perseverative behaviors) as reinforcers was superior to using food reinforcers, and O'Brien and </a:t>
            </a:r>
            <a:r>
              <a:rPr lang="en-US" altLang="en-US" dirty="0" err="1"/>
              <a:t>Repp</a:t>
            </a:r>
            <a:r>
              <a:rPr lang="en-US" altLang="en-US" dirty="0"/>
              <a:t> (1990) found that edible reinforcers resulted in successful treatment 50-70% of the time whereas the stimulatory reinforcers were successful 75-100% of the time. This could be because of the anxiety-reducing properties of a child’s idiosyncratic perseverative, stimulatory, or obsessive reinforcers, in contrast to other tangible or social reinforcers. By pairing the grocery store with an obsessive/perseverative reinforcer that Bobby cannot access at home (e.g., a picture of the Wiggles or singing the Wiggles song), the formerly anxiety-inducing situation of grocery shopping then would become a trigger (SD) for approach rather than escape and avoidance through problem behavior.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a:extLst>
              <a:ext uri="{FF2B5EF4-FFF2-40B4-BE49-F238E27FC236}">
                <a16:creationId xmlns:a16="http://schemas.microsoft.com/office/drawing/2014/main" id="{C0C1BBD5-5A59-0D49-BAD4-00FB9221A67E}"/>
              </a:ext>
            </a:extLst>
          </p:cNvPr>
          <p:cNvSpPr>
            <a:spLocks noGrp="1" noRot="1" noChangeAspect="1" noChangeArrowheads="1" noTextEdit="1"/>
          </p:cNvSpPr>
          <p:nvPr>
            <p:ph type="sldImg"/>
          </p:nvPr>
        </p:nvSpPr>
        <p:spPr>
          <a:ln/>
        </p:spPr>
      </p:sp>
      <p:sp>
        <p:nvSpPr>
          <p:cNvPr id="22530" name="Notes Placeholder 2">
            <a:extLst>
              <a:ext uri="{FF2B5EF4-FFF2-40B4-BE49-F238E27FC236}">
                <a16:creationId xmlns:a16="http://schemas.microsoft.com/office/drawing/2014/main" id="{8AE1DCCB-2C3B-4D42-A523-71E642B5BC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u="sng" kern="1200" dirty="0">
                <a:solidFill>
                  <a:schemeClr val="tx1"/>
                </a:solidFill>
                <a:effectLst/>
                <a:latin typeface="+mn-lt"/>
                <a:ea typeface="+mn-ea"/>
                <a:cs typeface="+mn-cs"/>
              </a:rPr>
              <a:t> ABC, DASH-II, and MIPQ </a:t>
            </a:r>
          </a:p>
          <a:p>
            <a:endParaRPr lang="en-US" sz="1200" b="1" u="sng"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Questionnaires</a:t>
            </a:r>
            <a:endParaRPr lang="en-US" sz="1400" kern="1200" dirty="0">
              <a:solidFill>
                <a:schemeClr val="tx1"/>
              </a:solidFill>
              <a:effectLst/>
              <a:latin typeface="+mn-lt"/>
              <a:ea typeface="+mn-ea"/>
              <a:cs typeface="+mn-cs"/>
            </a:endParaRPr>
          </a:p>
          <a:p>
            <a:r>
              <a:rPr lang="en-US" sz="800" kern="1200" dirty="0">
                <a:solidFill>
                  <a:schemeClr val="tx1"/>
                </a:solidFill>
                <a:effectLst/>
                <a:latin typeface="+mn-lt"/>
                <a:ea typeface="+mn-ea"/>
                <a:cs typeface="+mn-cs"/>
              </a:rPr>
              <a:t> </a:t>
            </a:r>
          </a:p>
          <a:p>
            <a:r>
              <a:rPr lang="en-US" sz="3600" i="1" dirty="0">
                <a:effectLst/>
                <a:latin typeface="Helvetica" pitchFamily="2" charset="0"/>
              </a:rPr>
              <a:t>Comprehensive Anxiety Scale (CAS) is a brief (35-item), open-source, freely</a:t>
            </a:r>
            <a:endParaRPr lang="en-US" sz="3600" dirty="0">
              <a:effectLst/>
              <a:latin typeface="Helvetica" pitchFamily="2" charset="0"/>
            </a:endParaRPr>
          </a:p>
          <a:p>
            <a:r>
              <a:rPr lang="en-US" sz="3600" i="1" dirty="0">
                <a:effectLst/>
                <a:latin typeface="Helvetica" pitchFamily="2" charset="0"/>
              </a:rPr>
              <a:t>available informant-report measure specifically developed to comprehensively</a:t>
            </a:r>
            <a:endParaRPr lang="en-US" sz="3600" dirty="0">
              <a:effectLst/>
              <a:latin typeface="Helvetica" pitchFamily="2" charset="0"/>
            </a:endParaRPr>
          </a:p>
          <a:p>
            <a:r>
              <a:rPr lang="en-US" sz="3600" i="1" dirty="0">
                <a:effectLst/>
                <a:latin typeface="Helvetica" pitchFamily="2" charset="0"/>
              </a:rPr>
              <a:t>capture different types of anxiety in children and adolescents with autism spectrum</a:t>
            </a:r>
            <a:endParaRPr lang="en-US" sz="3600" dirty="0">
              <a:effectLst/>
              <a:latin typeface="Helvetica" pitchFamily="2" charset="0"/>
            </a:endParaRPr>
          </a:p>
          <a:p>
            <a:r>
              <a:rPr lang="en-US" sz="3600" i="1" dirty="0">
                <a:effectLst/>
                <a:latin typeface="Helvetica" pitchFamily="2" charset="0"/>
              </a:rPr>
              <a:t>disorder and a wide variety of other neurodevelopmental and neuropsychiatric</a:t>
            </a:r>
            <a:endParaRPr lang="en-US" sz="3600" dirty="0">
              <a:effectLst/>
              <a:latin typeface="Helvetica" pitchFamily="2" charset="0"/>
            </a:endParaRPr>
          </a:p>
          <a:p>
            <a:r>
              <a:rPr lang="en-US" sz="3600" i="1" dirty="0">
                <a:effectLst/>
                <a:latin typeface="Helvetica" pitchFamily="2" charset="0"/>
              </a:rPr>
              <a:t>disorders</a:t>
            </a:r>
            <a:endParaRPr lang="en-US" sz="3600" dirty="0">
              <a:effectLst/>
              <a:latin typeface="Helvetica" pitchFamily="2" charset="0"/>
            </a:endParaRPr>
          </a:p>
          <a:p>
            <a:endParaRPr lang="en-US" sz="24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Self-report questionnaires/rating scales</a:t>
            </a:r>
            <a:endParaRPr lang="en-US" sz="14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For higher-functioning youth with ASD:</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Multidimensional Anxiety Scale for Children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MASC-C</a:t>
            </a:r>
            <a:r>
              <a:rPr lang="en-US" sz="1200" kern="1200" dirty="0">
                <a:solidFill>
                  <a:schemeClr val="tx1"/>
                </a:solidFill>
                <a:effectLst/>
                <a:latin typeface="+mn-lt"/>
                <a:ea typeface="+mn-ea"/>
                <a:cs typeface="+mn-cs"/>
              </a:rPr>
              <a:t>; March et al., 1997)</a:t>
            </a:r>
            <a:endParaRPr lang="en-US" sz="16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Screen for Child Anxiety Related Emotional Disorders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SCARED-C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Birmaher</a:t>
            </a:r>
            <a:r>
              <a:rPr lang="en-US" sz="1200" kern="1200" dirty="0">
                <a:solidFill>
                  <a:schemeClr val="tx1"/>
                </a:solidFill>
                <a:effectLst/>
                <a:latin typeface="+mn-lt"/>
                <a:ea typeface="+mn-ea"/>
                <a:cs typeface="+mn-cs"/>
              </a:rPr>
              <a:t> et al., 1997)</a:t>
            </a:r>
            <a:endParaRPr lang="en-US" sz="16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Spence Children’s Anxiety Scale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SCAS</a:t>
            </a:r>
            <a:r>
              <a:rPr lang="en-US" sz="1200" kern="1200" dirty="0">
                <a:solidFill>
                  <a:schemeClr val="tx1"/>
                </a:solidFill>
                <a:effectLst/>
                <a:latin typeface="+mn-lt"/>
                <a:ea typeface="+mn-ea"/>
                <a:cs typeface="+mn-cs"/>
              </a:rPr>
              <a:t>; Spence, 1998)  </a:t>
            </a:r>
            <a:endParaRPr lang="en-US" sz="16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Revised Child Anxiety and Depression Scale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RCADS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Chorpita</a:t>
            </a:r>
            <a:r>
              <a:rPr lang="en-US" sz="1200" kern="1200" dirty="0">
                <a:solidFill>
                  <a:schemeClr val="tx1"/>
                </a:solidFill>
                <a:effectLst/>
                <a:latin typeface="+mn-lt"/>
                <a:ea typeface="+mn-ea"/>
                <a:cs typeface="+mn-cs"/>
              </a:rPr>
              <a:t> et al., 2000) </a:t>
            </a:r>
            <a:endParaRPr lang="en-US" sz="16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Anxiety Scale for Children with ASD</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ASC-ASD</a:t>
            </a:r>
            <a:r>
              <a:rPr lang="en-US" sz="1200" kern="1200" dirty="0">
                <a:solidFill>
                  <a:schemeClr val="tx1"/>
                </a:solidFill>
                <a:effectLst/>
                <a:latin typeface="+mn-lt"/>
                <a:ea typeface="+mn-ea"/>
                <a:cs typeface="+mn-cs"/>
              </a:rPr>
              <a:t>; Rodgers et al., 2016) (adapted version of RCADS with additional items related to sensory anxiety, uncertainty, and phobias; </a:t>
            </a:r>
            <a:r>
              <a:rPr lang="en-US" sz="1200" i="1" kern="1200" dirty="0">
                <a:solidFill>
                  <a:schemeClr val="tx1"/>
                </a:solidFill>
                <a:effectLst/>
                <a:latin typeface="+mn-lt"/>
                <a:ea typeface="+mn-ea"/>
                <a:cs typeface="+mn-cs"/>
              </a:rPr>
              <a:t>free to download</a:t>
            </a:r>
            <a:r>
              <a:rPr lang="en-US" sz="1200" kern="1200" dirty="0">
                <a:solidFill>
                  <a:schemeClr val="tx1"/>
                </a:solidFill>
                <a:effectLst/>
                <a:latin typeface="+mn-lt"/>
                <a:ea typeface="+mn-ea"/>
                <a:cs typeface="+mn-cs"/>
              </a:rPr>
              <a:t>)</a:t>
            </a:r>
            <a:endParaRPr lang="en-US" sz="16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For higher- </a:t>
            </a:r>
            <a:r>
              <a:rPr lang="en-US" sz="1200" b="1" i="1" kern="1200" dirty="0">
                <a:solidFill>
                  <a:schemeClr val="tx1"/>
                </a:solidFill>
                <a:effectLst/>
                <a:latin typeface="+mn-lt"/>
                <a:ea typeface="+mn-ea"/>
                <a:cs typeface="+mn-cs"/>
              </a:rPr>
              <a:t>and</a:t>
            </a:r>
            <a:r>
              <a:rPr lang="en-US" sz="1200" b="1" kern="1200" dirty="0">
                <a:solidFill>
                  <a:schemeClr val="tx1"/>
                </a:solidFill>
                <a:effectLst/>
                <a:latin typeface="+mn-lt"/>
                <a:ea typeface="+mn-ea"/>
                <a:cs typeface="+mn-cs"/>
              </a:rPr>
              <a:t> lower-functioning youth with ASD:</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Revised Children’s Manifest Anxiety Scale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RCMAS</a:t>
            </a:r>
            <a:r>
              <a:rPr lang="en-US" sz="1200" kern="1200" dirty="0">
                <a:solidFill>
                  <a:schemeClr val="tx1"/>
                </a:solidFill>
                <a:effectLst/>
                <a:latin typeface="+mn-lt"/>
                <a:ea typeface="+mn-ea"/>
                <a:cs typeface="+mn-cs"/>
              </a:rPr>
              <a:t>; Reynolds &amp; Richmond, 1978)</a:t>
            </a:r>
            <a:endParaRPr lang="en-US" sz="16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Fear Survey Schedule for Children-Revised</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FSSC-R</a:t>
            </a:r>
            <a:r>
              <a:rPr lang="en-US" sz="1200" kern="1200" dirty="0">
                <a:solidFill>
                  <a:schemeClr val="tx1"/>
                </a:solidFill>
                <a:effectLst/>
                <a:latin typeface="+mn-lt"/>
                <a:ea typeface="+mn-ea"/>
                <a:cs typeface="+mn-cs"/>
              </a:rPr>
              <a:t>)</a:t>
            </a:r>
            <a:endParaRPr lang="en-US" sz="16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Fear Survey for Children With and Without Mental Retardation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FSCMR</a:t>
            </a:r>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For adults with ASD (without ID):</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Hospital Anxiety and Depression Scale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HADS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Uljarevic</a:t>
            </a:r>
            <a:r>
              <a:rPr lang="en-US" sz="1200" kern="1200" dirty="0">
                <a:solidFill>
                  <a:schemeClr val="tx1"/>
                </a:solidFill>
                <a:effectLst/>
                <a:latin typeface="+mn-lt"/>
                <a:ea typeface="+mn-ea"/>
                <a:cs typeface="+mn-cs"/>
              </a:rPr>
              <a:t> et al., 2018)</a:t>
            </a:r>
            <a:endParaRPr lang="en-US" sz="16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Depression Anxiety Stress Scales (DASS-21</a:t>
            </a:r>
            <a:r>
              <a:rPr lang="en-US" sz="1200" kern="1200" dirty="0">
                <a:solidFill>
                  <a:schemeClr val="tx1"/>
                </a:solidFill>
                <a:effectLst/>
                <a:latin typeface="+mn-lt"/>
                <a:ea typeface="+mn-ea"/>
                <a:cs typeface="+mn-cs"/>
              </a:rPr>
              <a:t>; Lovibond &amp; Lovibond, 1995)</a:t>
            </a:r>
            <a:endParaRPr lang="en-US" sz="16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Other-Informant Questionnaires/rating scales (e.g., parents, caretakers, teachers)</a:t>
            </a:r>
            <a:endParaRPr lang="en-US" sz="14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For higher-functioning youth with ASD:</a:t>
            </a:r>
            <a:endParaRPr lang="en-US" sz="14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Parent-report versions of the </a:t>
            </a:r>
            <a:r>
              <a:rPr lang="en-US" sz="1200" i="1" kern="1200" dirty="0">
                <a:solidFill>
                  <a:schemeClr val="tx1"/>
                </a:solidFill>
                <a:effectLst/>
                <a:latin typeface="+mn-lt"/>
                <a:ea typeface="+mn-ea"/>
                <a:cs typeface="+mn-cs"/>
              </a:rPr>
              <a:t>MASC, SCARED, RCADS, SCAS</a:t>
            </a:r>
            <a:r>
              <a:rPr lang="en-US" sz="1200" kern="1200" dirty="0">
                <a:solidFill>
                  <a:schemeClr val="tx1"/>
                </a:solidFill>
                <a:effectLst/>
                <a:latin typeface="+mn-lt"/>
                <a:ea typeface="+mn-ea"/>
                <a:cs typeface="+mn-cs"/>
              </a:rPr>
              <a:t>, and </a:t>
            </a:r>
            <a:r>
              <a:rPr lang="en-US" sz="1200" i="1" kern="1200" dirty="0">
                <a:solidFill>
                  <a:schemeClr val="tx1"/>
                </a:solidFill>
                <a:effectLst/>
                <a:latin typeface="+mn-lt"/>
                <a:ea typeface="+mn-ea"/>
                <a:cs typeface="+mn-cs"/>
              </a:rPr>
              <a:t>ASC-ASD</a:t>
            </a:r>
            <a:endParaRPr lang="en-US" sz="16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Autism Spectrum Disorders-Comorbidity for Children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ASD-CC</a:t>
            </a:r>
            <a:r>
              <a:rPr lang="en-US" sz="1200" kern="1200" dirty="0">
                <a:solidFill>
                  <a:schemeClr val="tx1"/>
                </a:solidFill>
                <a:effectLst/>
                <a:latin typeface="+mn-lt"/>
                <a:ea typeface="+mn-ea"/>
                <a:cs typeface="+mn-cs"/>
              </a:rPr>
              <a:t>; Matson &amp; Gonzalez, 2007)</a:t>
            </a:r>
            <a:endParaRPr lang="en-US" sz="16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For higher- </a:t>
            </a:r>
            <a:r>
              <a:rPr lang="en-US" sz="1200" b="1" i="1" kern="1200" dirty="0">
                <a:solidFill>
                  <a:schemeClr val="tx1"/>
                </a:solidFill>
                <a:effectLst/>
                <a:latin typeface="+mn-lt"/>
                <a:ea typeface="+mn-ea"/>
                <a:cs typeface="+mn-cs"/>
              </a:rPr>
              <a:t>and</a:t>
            </a:r>
            <a:r>
              <a:rPr lang="en-US" sz="1200" b="1" kern="1200" dirty="0">
                <a:solidFill>
                  <a:schemeClr val="tx1"/>
                </a:solidFill>
                <a:effectLst/>
                <a:latin typeface="+mn-lt"/>
                <a:ea typeface="+mn-ea"/>
                <a:cs typeface="+mn-cs"/>
              </a:rPr>
              <a:t> lower-functioning youth with ASD:</a:t>
            </a:r>
            <a:endParaRPr lang="en-US" sz="14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Parent-rated Anxiety Scale for ASD </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PRAS-ASD</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Scahill</a:t>
            </a:r>
            <a:r>
              <a:rPr lang="en-US" sz="1200" kern="1200" dirty="0">
                <a:solidFill>
                  <a:schemeClr val="tx1"/>
                </a:solidFill>
                <a:effectLst/>
                <a:latin typeface="+mn-lt"/>
                <a:ea typeface="+mn-ea"/>
                <a:cs typeface="+mn-cs"/>
              </a:rPr>
              <a:t> et al., 2019); created because parents often fail to endorse language-dependent items such as “worries” or “complains” </a:t>
            </a:r>
            <a:endParaRPr lang="en-US" sz="16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Child and Adolescent Symptom Inventory-4</a:t>
            </a:r>
            <a:r>
              <a:rPr lang="en-US" sz="1200" i="1" kern="1200" baseline="30000" dirty="0">
                <a:solidFill>
                  <a:schemeClr val="tx1"/>
                </a:solidFill>
                <a:effectLst/>
                <a:latin typeface="+mn-lt"/>
                <a:ea typeface="+mn-ea"/>
                <a:cs typeface="+mn-cs"/>
              </a:rPr>
              <a:t>th</a:t>
            </a:r>
            <a:r>
              <a:rPr lang="en-US" sz="1200" i="1" kern="1200" dirty="0">
                <a:solidFill>
                  <a:schemeClr val="tx1"/>
                </a:solidFill>
                <a:effectLst/>
                <a:latin typeface="+mn-lt"/>
                <a:ea typeface="+mn-ea"/>
                <a:cs typeface="+mn-cs"/>
              </a:rPr>
              <a:t> Ed Revised</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CASI-4R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Gadow</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Sprafkin</a:t>
            </a:r>
            <a:r>
              <a:rPr lang="en-US" sz="1200" kern="1200" dirty="0">
                <a:solidFill>
                  <a:schemeClr val="tx1"/>
                </a:solidFill>
                <a:effectLst/>
                <a:latin typeface="+mn-lt"/>
                <a:ea typeface="+mn-ea"/>
                <a:cs typeface="+mn-cs"/>
              </a:rPr>
              <a:t>, 2002)</a:t>
            </a:r>
            <a:endParaRPr lang="en-US" sz="16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The Anxiety, Depression, and Mood Scale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ADAMS</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Esbensen</a:t>
            </a:r>
            <a:r>
              <a:rPr lang="en-US" sz="1200" kern="1200" dirty="0">
                <a:solidFill>
                  <a:schemeClr val="tx1"/>
                </a:solidFill>
                <a:effectLst/>
                <a:latin typeface="+mn-lt"/>
                <a:ea typeface="+mn-ea"/>
                <a:cs typeface="+mn-cs"/>
              </a:rPr>
              <a:t> et al., 2003) </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Interviews</a:t>
            </a:r>
            <a:endParaRPr lang="en-US" sz="1400" kern="1200" dirty="0">
              <a:solidFill>
                <a:schemeClr val="tx1"/>
              </a:solidFill>
              <a:effectLst/>
              <a:latin typeface="+mn-lt"/>
              <a:ea typeface="+mn-ea"/>
              <a:cs typeface="+mn-cs"/>
            </a:endParaRPr>
          </a:p>
          <a:p>
            <a:r>
              <a:rPr lang="en-US" sz="800" b="1" u="none" strike="noStrike" kern="1200" dirty="0">
                <a:solidFill>
                  <a:schemeClr val="tx1"/>
                </a:solidFill>
                <a:effectLst/>
                <a:latin typeface="+mn-lt"/>
                <a:ea typeface="+mn-ea"/>
                <a:cs typeface="+mn-cs"/>
              </a:rPr>
              <a:t> </a:t>
            </a:r>
            <a:endParaRPr lang="en-US" sz="2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Interviews Designed for Typically Developing Youth</a:t>
            </a:r>
            <a:r>
              <a:rPr lang="en-US" sz="1200" kern="1200" dirty="0">
                <a:solidFill>
                  <a:schemeClr val="tx1"/>
                </a:solidFill>
                <a:effectLst/>
                <a:latin typeface="+mn-lt"/>
                <a:ea typeface="+mn-ea"/>
                <a:cs typeface="+mn-cs"/>
              </a:rPr>
              <a:t> (that have been used with those with ASD): </a:t>
            </a:r>
            <a:endParaRPr lang="en-US" sz="14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Anxiety Disorders Interview Schedule for DSM-IV, Child and Parent Versions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ADIS-IV-C/P</a:t>
            </a:r>
            <a:r>
              <a:rPr lang="en-US" sz="1200" kern="1200" dirty="0">
                <a:solidFill>
                  <a:schemeClr val="tx1"/>
                </a:solidFill>
                <a:effectLst/>
                <a:latin typeface="+mn-lt"/>
                <a:ea typeface="+mn-ea"/>
                <a:cs typeface="+mn-cs"/>
              </a:rPr>
              <a:t>; Silverman &amp; Albano, 1996); gold standard for youth w/out ASD; validated in youth w/HFA</a:t>
            </a:r>
            <a:endParaRPr lang="en-US" sz="16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Schedule for Affective Disorders and Schizophrenia in School-Aged Children</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K-SADS-PL</a:t>
            </a:r>
            <a:r>
              <a:rPr lang="en-US" sz="1200" kern="1200" dirty="0">
                <a:solidFill>
                  <a:schemeClr val="tx1"/>
                </a:solidFill>
                <a:effectLst/>
                <a:latin typeface="+mn-lt"/>
                <a:ea typeface="+mn-ea"/>
                <a:cs typeface="+mn-cs"/>
              </a:rPr>
              <a:t>; Kaufman et al., 1997); used less frequently in ASD and lighter coverage of anxiety disorders than </a:t>
            </a:r>
            <a:r>
              <a:rPr lang="en-US" sz="1200" i="1" kern="1200" dirty="0">
                <a:solidFill>
                  <a:schemeClr val="tx1"/>
                </a:solidFill>
                <a:effectLst/>
                <a:latin typeface="+mn-lt"/>
                <a:ea typeface="+mn-ea"/>
                <a:cs typeface="+mn-cs"/>
              </a:rPr>
              <a:t>ADIS</a:t>
            </a:r>
            <a:r>
              <a:rPr lang="en-US" sz="1200" kern="1200" dirty="0">
                <a:solidFill>
                  <a:schemeClr val="tx1"/>
                </a:solidFill>
                <a:effectLst/>
                <a:latin typeface="+mn-lt"/>
                <a:ea typeface="+mn-ea"/>
                <a:cs typeface="+mn-cs"/>
              </a:rPr>
              <a:t>, but demonstrated reliability in youth with HFA, free-of-charge, and less training</a:t>
            </a:r>
            <a:endParaRPr lang="en-US" sz="16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Interviews Designed Specifically for Youth with ASD:</a:t>
            </a:r>
            <a:endParaRPr lang="en-US" sz="14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Autism Spectrum</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Addendum </a:t>
            </a:r>
            <a:r>
              <a:rPr lang="en-US" sz="1200" kern="1200" dirty="0">
                <a:solidFill>
                  <a:schemeClr val="tx1"/>
                </a:solidFill>
                <a:effectLst/>
                <a:latin typeface="+mn-lt"/>
                <a:ea typeface="+mn-ea"/>
                <a:cs typeface="+mn-cs"/>
              </a:rPr>
              <a:t>to the </a:t>
            </a:r>
            <a:r>
              <a:rPr lang="en-US" sz="1200" i="1" kern="1200" dirty="0">
                <a:solidFill>
                  <a:schemeClr val="tx1"/>
                </a:solidFill>
                <a:effectLst/>
                <a:latin typeface="+mn-lt"/>
                <a:ea typeface="+mn-ea"/>
                <a:cs typeface="+mn-cs"/>
              </a:rPr>
              <a:t>ADIS</a:t>
            </a: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ADIS/A</a:t>
            </a:r>
            <a:r>
              <a:rPr lang="en-US" sz="1200" kern="1200" dirty="0">
                <a:solidFill>
                  <a:schemeClr val="tx1"/>
                </a:solidFill>
                <a:effectLst/>
                <a:latin typeface="+mn-lt"/>
                <a:ea typeface="+mn-ea"/>
                <a:cs typeface="+mn-cs"/>
              </a:rPr>
              <a:t>; Kerns et al</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2014); a set of guidelines and supplementary items designed to differentiate traditional DSM anxiety disorders in ASD from the more atypical anxiety (e.g., schedule, environmental changes) often present in ASD</a:t>
            </a:r>
            <a:endParaRPr lang="en-US" sz="16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Autism Comorbidity Interview – Present and Lifetime Version (ACI-PL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Leyfer</a:t>
            </a:r>
            <a:r>
              <a:rPr lang="en-US" sz="1200" kern="1200" dirty="0">
                <a:solidFill>
                  <a:schemeClr val="tx1"/>
                </a:solidFill>
                <a:effectLst/>
                <a:latin typeface="+mn-lt"/>
                <a:ea typeface="+mn-ea"/>
                <a:cs typeface="+mn-cs"/>
              </a:rPr>
              <a:t> et al., 2006); modified from </a:t>
            </a:r>
            <a:r>
              <a:rPr lang="en-US" sz="1200" i="1" kern="1200" dirty="0">
                <a:solidFill>
                  <a:schemeClr val="tx1"/>
                </a:solidFill>
                <a:effectLst/>
                <a:latin typeface="+mn-lt"/>
                <a:ea typeface="+mn-ea"/>
                <a:cs typeface="+mn-cs"/>
              </a:rPr>
              <a:t>K-SADS</a:t>
            </a:r>
            <a:r>
              <a:rPr lang="en-US" sz="1200" kern="1200" dirty="0">
                <a:solidFill>
                  <a:schemeClr val="tx1"/>
                </a:solidFill>
                <a:effectLst/>
                <a:latin typeface="+mn-lt"/>
                <a:ea typeface="+mn-ea"/>
                <a:cs typeface="+mn-cs"/>
              </a:rPr>
              <a:t> to differentiate between core symptoms of autism &amp; symptoms of anxiety</a:t>
            </a:r>
            <a:endParaRPr lang="en-US" sz="16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Interviews Used With Adults with ASD:</a:t>
            </a:r>
            <a:endParaRPr lang="en-US" sz="14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Anxiety Disorders Interview Schedule (ADIS-IV: Brown et al., 1994), semi-structured interview</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MINI-Plus (Sheehan et al., 1998), structured diagnostic interview</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Mini PAS-ADD Clinical Interview, abbreviated version of the Psychiatric Assessment Schedule for Adults with Developmental Disability (PAS-ADD; Moss et al., 1998); designed for adults with ID</a:t>
            </a:r>
            <a:endParaRPr lang="en-US" sz="16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endParaRPr lang="en-US" altLang="en-US" dirty="0">
              <a:ea typeface="ＭＳ Ｐゴシック" panose="020B0600070205080204" pitchFamily="34" charset="-128"/>
            </a:endParaRPr>
          </a:p>
        </p:txBody>
      </p:sp>
      <p:sp>
        <p:nvSpPr>
          <p:cNvPr id="22531" name="Slide Number Placeholder 3">
            <a:extLst>
              <a:ext uri="{FF2B5EF4-FFF2-40B4-BE49-F238E27FC236}">
                <a16:creationId xmlns:a16="http://schemas.microsoft.com/office/drawing/2014/main" id="{7903F993-9036-1446-B5E4-CF23FA95B13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1B29CFC-65C0-7A46-B62F-F86D1C31B348}" type="slidenum">
              <a:rPr lang="en-US" altLang="en-US" sz="1300" smtClean="0"/>
              <a:pPr>
                <a:spcBef>
                  <a:spcPct val="0"/>
                </a:spcBef>
              </a:pPr>
              <a:t>9</a:t>
            </a:fld>
            <a:endParaRPr lang="en-US" altLang="en-US" sz="1300"/>
          </a:p>
        </p:txBody>
      </p:sp>
    </p:spTree>
    <p:extLst>
      <p:ext uri="{BB962C8B-B14F-4D97-AF65-F5344CB8AC3E}">
        <p14:creationId xmlns:p14="http://schemas.microsoft.com/office/powerpoint/2010/main" val="187675080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0CBD2BC8-F8DA-F6F2-5EDF-96336B635C41}"/>
              </a:ext>
            </a:extLst>
          </p:cNvPr>
          <p:cNvSpPr txBox="1">
            <a:spLocks noGrp="1" noChangeArrowheads="1"/>
          </p:cNvSpPr>
          <p:nvPr/>
        </p:nvSpPr>
        <p:spPr bwMode="auto">
          <a:xfrm>
            <a:off x="4144963" y="9120188"/>
            <a:ext cx="3170237"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103" tIns="48052" rIns="96103" bIns="48052"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D8FBA3C9-9363-524C-8E63-6FBEC748050B}" type="slidenum">
              <a:rPr lang="en-US" altLang="en-US" sz="1300" b="0"/>
              <a:pPr algn="r" eaLnBrk="1" hangingPunct="1">
                <a:spcBef>
                  <a:spcPct val="0"/>
                </a:spcBef>
              </a:pPr>
              <a:t>91</a:t>
            </a:fld>
            <a:endParaRPr lang="en-US" altLang="en-US" sz="1300" b="0"/>
          </a:p>
        </p:txBody>
      </p:sp>
      <p:sp>
        <p:nvSpPr>
          <p:cNvPr id="87042" name="Rectangle 2">
            <a:extLst>
              <a:ext uri="{FF2B5EF4-FFF2-40B4-BE49-F238E27FC236}">
                <a16:creationId xmlns:a16="http://schemas.microsoft.com/office/drawing/2014/main" id="{40CC0D8F-B954-DA16-BBFA-86DF072CD1B8}"/>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74A7EEBD-AED3-73B6-EDA3-8C19E4B0B78F}"/>
              </a:ext>
            </a:extLst>
          </p:cNvPr>
          <p:cNvSpPr>
            <a:spLocks noGrp="1" noChangeArrowheads="1"/>
          </p:cNvSpPr>
          <p:nvPr>
            <p:ph type="body" idx="1"/>
          </p:nvPr>
        </p:nvSpPr>
        <p:spPr>
          <a:xfrm>
            <a:off x="730250" y="4560888"/>
            <a:ext cx="5854700"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dirty="0">
                <a:effectLst/>
                <a:latin typeface="Times New Roman" panose="02020603050405020304" pitchFamily="18" charset="0"/>
                <a:ea typeface="Times New Roman" panose="02020603050405020304" pitchFamily="18" charset="0"/>
              </a:rPr>
              <a:t>the dental environment incorporated a dinosaur for in-vivo modeling, a space-themed blanket to lay on the dental chair, “space goggles” (orange-tinted sunglasses), and a projector that projected planets and stars onto the ceiling</a:t>
            </a:r>
            <a:r>
              <a:rPr lang="en-US" dirty="0">
                <a:effectLst/>
              </a:rPr>
              <a:t> </a:t>
            </a:r>
            <a:endParaRPr lang="en-US" altLang="en-US" dirty="0"/>
          </a:p>
        </p:txBody>
      </p:sp>
    </p:spTree>
    <p:extLst>
      <p:ext uri="{BB962C8B-B14F-4D97-AF65-F5344CB8AC3E}">
        <p14:creationId xmlns:p14="http://schemas.microsoft.com/office/powerpoint/2010/main" val="6725018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a:extLst>
              <a:ext uri="{FF2B5EF4-FFF2-40B4-BE49-F238E27FC236}">
                <a16:creationId xmlns:a16="http://schemas.microsoft.com/office/drawing/2014/main" id="{7EB10C13-1817-DFAA-49DB-F9A7B0606366}"/>
              </a:ext>
            </a:extLst>
          </p:cNvPr>
          <p:cNvSpPr>
            <a:spLocks noGrp="1" noRot="1" noChangeAspect="1" noChangeArrowheads="1" noTextEdit="1"/>
          </p:cNvSpPr>
          <p:nvPr>
            <p:ph type="sldImg"/>
          </p:nvPr>
        </p:nvSpPr>
        <p:spPr>
          <a:ln/>
        </p:spPr>
      </p:sp>
      <p:sp>
        <p:nvSpPr>
          <p:cNvPr id="92162" name="Notes Placeholder 2">
            <a:extLst>
              <a:ext uri="{FF2B5EF4-FFF2-40B4-BE49-F238E27FC236}">
                <a16:creationId xmlns:a16="http://schemas.microsoft.com/office/drawing/2014/main" id="{4CF47B44-B646-812F-65AB-9A1F2DCC3ED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92163" name="Slide Number Placeholder 3">
            <a:extLst>
              <a:ext uri="{FF2B5EF4-FFF2-40B4-BE49-F238E27FC236}">
                <a16:creationId xmlns:a16="http://schemas.microsoft.com/office/drawing/2014/main" id="{F70067E7-9C77-FDA0-9448-E16167FC3EC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E23ECCF-2C45-5B4D-BEA7-DDFE996DEC98}" type="slidenum">
              <a:rPr lang="en-US" altLang="en-US" sz="1300" smtClean="0"/>
              <a:pPr>
                <a:spcBef>
                  <a:spcPct val="0"/>
                </a:spcBef>
              </a:pPr>
              <a:t>92</a:t>
            </a:fld>
            <a:endParaRPr lang="en-US" altLang="en-US" sz="130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sz="1200" b="1" i="0" u="none" strike="noStrike" dirty="0">
                <a:solidFill>
                  <a:srgbClr val="212121"/>
                </a:solidFill>
                <a:effectLst/>
                <a:latin typeface="Calibri" panose="020F0502020204030204" pitchFamily="34" charset="0"/>
              </a:rPr>
              <a:t>Modular Evidence-Based Practices for Youth with Autism Spectrum Disorder (MEYA) </a:t>
            </a:r>
            <a:r>
              <a:rPr lang="en-US" sz="1200" b="0" i="0" u="none" strike="noStrike" dirty="0">
                <a:solidFill>
                  <a:srgbClr val="212121"/>
                </a:solidFill>
                <a:effectLst/>
                <a:latin typeface="Calibri" panose="020F0502020204030204" pitchFamily="34" charset="0"/>
              </a:rPr>
              <a:t>(clinical training for providers who want to learn to treat anxiety in autistic youth): </a:t>
            </a:r>
            <a:r>
              <a:rPr lang="en-US" sz="1200" b="0" i="0" u="sng" strike="noStrike" dirty="0">
                <a:solidFill>
                  <a:srgbClr val="0078D7"/>
                </a:solidFill>
                <a:effectLst/>
                <a:latin typeface="Calibri" panose="020F0502020204030204" pitchFamily="34" charset="0"/>
                <a:hlinkClick r:id="rId3" tooltip="https://meya.ucla.edu/public/"/>
              </a:rPr>
              <a:t>https://meya.ucla.edu/public/</a:t>
            </a:r>
            <a:endParaRPr lang="en-US" sz="1200" dirty="0">
              <a:solidFill>
                <a:srgbClr val="212121"/>
              </a:solidFill>
              <a:latin typeface="Calibri" panose="020F0502020204030204" pitchFamily="34" charset="0"/>
            </a:endParaRPr>
          </a:p>
          <a:p>
            <a:pPr eaLnBrk="1" hangingPunct="1"/>
            <a:r>
              <a:rPr lang="en-US" sz="1200" b="1" i="0" u="none" strike="noStrike" dirty="0">
                <a:solidFill>
                  <a:srgbClr val="212121"/>
                </a:solidFill>
                <a:effectLst/>
                <a:latin typeface="Calibri" panose="020F0502020204030204" pitchFamily="34" charset="0"/>
              </a:rPr>
              <a:t>Facing Your Fears </a:t>
            </a:r>
            <a:r>
              <a:rPr lang="en-US" sz="1200" b="0" i="0" u="none" strike="noStrike" dirty="0">
                <a:solidFill>
                  <a:srgbClr val="212121"/>
                </a:solidFill>
                <a:effectLst/>
                <a:latin typeface="Calibri" panose="020F0502020204030204" pitchFamily="34" charset="0"/>
              </a:rPr>
              <a:t>(virtual groups available for autistic youth and their parents): </a:t>
            </a:r>
            <a:r>
              <a:rPr lang="en-US" sz="1200" b="0" i="0" u="sng" strike="noStrike" dirty="0">
                <a:solidFill>
                  <a:srgbClr val="0078D7"/>
                </a:solidFill>
                <a:effectLst/>
                <a:latin typeface="Calibri" panose="020F0502020204030204" pitchFamily="34" charset="0"/>
                <a:hlinkClick r:id="rId4" tooltip="https://medschool.cuanschutz.edu/jfk-partners/clinical-services/facing-your-fears-program"/>
              </a:rPr>
              <a:t>https://medschool.cuanschutz.edu/jfk-partners/clinical-services/facing-your-fears-program</a:t>
            </a:r>
            <a:endParaRPr lang="en-US" sz="1200" b="0" i="0" u="none" strike="noStrike" dirty="0">
              <a:solidFill>
                <a:srgbClr val="212121"/>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200" b="1" i="0" u="none" strike="noStrike" dirty="0">
                <a:solidFill>
                  <a:srgbClr val="212121"/>
                </a:solidFill>
                <a:effectLst/>
                <a:latin typeface="Calibri" panose="020F0502020204030204" pitchFamily="34" charset="0"/>
              </a:rPr>
              <a:t>Children’s and Adult Center for OCD &amp; Anxiety: </a:t>
            </a:r>
            <a:r>
              <a:rPr lang="en-US" sz="1200" b="0" i="0" u="sng" strike="noStrike" dirty="0">
                <a:solidFill>
                  <a:srgbClr val="0078D7"/>
                </a:solidFill>
                <a:effectLst/>
                <a:latin typeface="Calibri" panose="020F0502020204030204" pitchFamily="34" charset="0"/>
                <a:hlinkClick r:id="rId5" tooltip="http://www.worrywisekids.org"/>
              </a:rPr>
              <a:t>www.worrywisekids.org</a:t>
            </a:r>
            <a:endParaRPr lang="en-US" sz="1200" b="0" i="0" u="none" strike="noStrike" dirty="0">
              <a:solidFill>
                <a:srgbClr val="212121"/>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200" b="1" i="0" u="none" strike="noStrike" dirty="0">
                <a:solidFill>
                  <a:srgbClr val="212121"/>
                </a:solidFill>
                <a:effectLst/>
                <a:latin typeface="Calibri" panose="020F0502020204030204" pitchFamily="34" charset="0"/>
              </a:rPr>
              <a:t>The Child Anxiety Network: </a:t>
            </a:r>
            <a:r>
              <a:rPr lang="en-US" sz="1200" b="0" i="0" u="sng" strike="noStrike" dirty="0">
                <a:solidFill>
                  <a:srgbClr val="0078D7"/>
                </a:solidFill>
                <a:effectLst/>
                <a:latin typeface="Calibri" panose="020F0502020204030204" pitchFamily="34" charset="0"/>
                <a:hlinkClick r:id="rId6" tooltip="http://www.childanxiety.net/"/>
              </a:rPr>
              <a:t>www.childanxiety.net</a:t>
            </a:r>
            <a:endParaRPr lang="en-US" sz="1200" b="0" i="0" u="none" strike="noStrike" dirty="0">
              <a:solidFill>
                <a:srgbClr val="212121"/>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200" b="1" i="0" u="none" strike="noStrike" dirty="0">
                <a:solidFill>
                  <a:srgbClr val="212121"/>
                </a:solidFill>
                <a:effectLst/>
                <a:latin typeface="Calibri" panose="020F0502020204030204" pitchFamily="34" charset="0"/>
              </a:rPr>
              <a:t>Anxiety Disorders Association of America: </a:t>
            </a:r>
            <a:r>
              <a:rPr lang="en-US" sz="1200" b="0" i="0" u="sng" strike="noStrike" dirty="0">
                <a:solidFill>
                  <a:srgbClr val="0078D7"/>
                </a:solidFill>
                <a:effectLst/>
                <a:latin typeface="Calibri" panose="020F0502020204030204" pitchFamily="34" charset="0"/>
                <a:hlinkClick r:id="rId7" tooltip="http://www.adaa.org/"/>
              </a:rPr>
              <a:t>www.adaa.org</a:t>
            </a:r>
            <a:endParaRPr lang="en-US" sz="1200" b="0" i="0" u="none" strike="noStrike" dirty="0">
              <a:solidFill>
                <a:srgbClr val="212121"/>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200" b="1" i="0" u="none" strike="noStrike" dirty="0">
                <a:solidFill>
                  <a:srgbClr val="212121"/>
                </a:solidFill>
                <a:effectLst/>
                <a:latin typeface="Calibri" panose="020F0502020204030204" pitchFamily="34" charset="0"/>
              </a:rPr>
              <a:t>Parent Training Resources for Anxiety: </a:t>
            </a:r>
            <a:r>
              <a:rPr lang="en-US" sz="1200" b="0" i="0" u="sng" strike="noStrike" dirty="0">
                <a:solidFill>
                  <a:srgbClr val="0078D7"/>
                </a:solidFill>
                <a:effectLst/>
                <a:latin typeface="Calibri" panose="020F0502020204030204" pitchFamily="34" charset="0"/>
                <a:hlinkClick r:id="rId8" tooltip="http://www.copingcatparents.com/"/>
              </a:rPr>
              <a:t>http://www.copingcatparents.com/</a:t>
            </a:r>
            <a:endParaRPr lang="en-US" sz="1200" b="0" i="0" u="none" strike="noStrike" dirty="0">
              <a:solidFill>
                <a:srgbClr val="212121"/>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200" b="1" i="0" u="none" strike="noStrike" dirty="0">
                <a:solidFill>
                  <a:srgbClr val="212121"/>
                </a:solidFill>
                <a:effectLst/>
                <a:latin typeface="Calibri" panose="020F0502020204030204" pitchFamily="34" charset="0"/>
              </a:rPr>
              <a:t>Meg Foundation for Pain </a:t>
            </a:r>
            <a:r>
              <a:rPr lang="en-US" sz="1200" b="0" i="0" u="none" strike="noStrike" dirty="0">
                <a:solidFill>
                  <a:srgbClr val="212121"/>
                </a:solidFill>
                <a:effectLst/>
                <a:latin typeface="Calibri" panose="020F0502020204030204" pitchFamily="34" charset="0"/>
              </a:rPr>
              <a:t>(empowering families with strategies to manage pain &amp; medical anxiety): </a:t>
            </a:r>
            <a:r>
              <a:rPr lang="en-US" sz="1200" b="0" i="0" u="sng" strike="noStrike" dirty="0">
                <a:solidFill>
                  <a:srgbClr val="0078D7"/>
                </a:solidFill>
                <a:effectLst/>
                <a:latin typeface="Calibri" panose="020F0502020204030204" pitchFamily="34" charset="0"/>
                <a:hlinkClick r:id="rId9" tooltip="http://www.megfoundationforpain.org/"/>
              </a:rPr>
              <a:t>www.megfoundationforpain.org</a:t>
            </a:r>
            <a:endParaRPr lang="en-US" sz="1200" b="0" i="0" u="none" strike="noStrike" dirty="0">
              <a:solidFill>
                <a:srgbClr val="212121"/>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200" b="1" i="0" u="none" strike="noStrike" dirty="0">
                <a:solidFill>
                  <a:srgbClr val="212121"/>
                </a:solidFill>
                <a:effectLst/>
                <a:latin typeface="Calibri" panose="020F0502020204030204" pitchFamily="34" charset="0"/>
              </a:rPr>
              <a:t>A Parent’s Guide to Evidence-Based Practice and Autism:</a:t>
            </a:r>
            <a:r>
              <a:rPr lang="en-US" sz="1200" b="0" i="0" u="none" strike="noStrike" dirty="0">
                <a:solidFill>
                  <a:srgbClr val="212121"/>
                </a:solidFill>
                <a:effectLst/>
                <a:latin typeface="Calibri" panose="020F0502020204030204" pitchFamily="34" charset="0"/>
              </a:rPr>
              <a:t> </a:t>
            </a:r>
            <a:r>
              <a:rPr lang="en-US" sz="1200" b="0" i="0" u="sng" strike="noStrike" dirty="0">
                <a:solidFill>
                  <a:srgbClr val="0078D7"/>
                </a:solidFill>
                <a:effectLst/>
                <a:latin typeface="Calibri" panose="020F0502020204030204" pitchFamily="34" charset="0"/>
                <a:hlinkClick r:id="rId10" tooltip="https://nationalautismcenter.org/resources/for-families/"/>
              </a:rPr>
              <a:t>https://nationalautismcenter.org/resources/for-families/</a:t>
            </a:r>
            <a:endParaRPr lang="en-US" sz="1200" b="0" i="0" u="none" strike="noStrike" dirty="0">
              <a:solidFill>
                <a:srgbClr val="212121"/>
              </a:solidFill>
              <a:effectLst/>
              <a:latin typeface="Calibri" panose="020F0502020204030204" pitchFamily="34" charset="0"/>
            </a:endParaRPr>
          </a:p>
          <a:p>
            <a:pPr marL="0" marR="0" algn="l">
              <a:spcBef>
                <a:spcPts val="0"/>
              </a:spcBef>
              <a:spcAft>
                <a:spcPts val="0"/>
              </a:spcAft>
              <a:buFont typeface="Arial" panose="020B0604020202020204" pitchFamily="34" charset="0"/>
              <a:buChar char="•"/>
            </a:pPr>
            <a:r>
              <a:rPr lang="en-US" sz="1200" b="1" i="0" u="none" strike="noStrike" dirty="0">
                <a:solidFill>
                  <a:srgbClr val="FF0000"/>
                </a:solidFill>
                <a:effectLst/>
                <a:latin typeface="Calibri" panose="020F0502020204030204" pitchFamily="34" charset="0"/>
              </a:rPr>
              <a:t>Free Online Intervention Study </a:t>
            </a:r>
            <a:r>
              <a:rPr lang="en-US" sz="1200" b="1" i="0" u="none" strike="noStrike" dirty="0">
                <a:solidFill>
                  <a:srgbClr val="212121"/>
                </a:solidFill>
                <a:effectLst/>
                <a:latin typeface="Calibri" panose="020F0502020204030204" pitchFamily="34" charset="0"/>
              </a:rPr>
              <a:t>to Treat Fear/Anxiety in Autistic Youth for Parents of Children with Autism and Intellectual Disability (see </a:t>
            </a:r>
            <a:r>
              <a:rPr lang="en-US" sz="1200" b="1" i="0" u="none" strike="noStrike" dirty="0">
                <a:solidFill>
                  <a:srgbClr val="FF0000"/>
                </a:solidFill>
                <a:effectLst/>
                <a:latin typeface="Calibri" panose="020F0502020204030204" pitchFamily="34" charset="0"/>
              </a:rPr>
              <a:t> </a:t>
            </a:r>
            <a:r>
              <a:rPr lang="en-US" sz="1200" b="1" i="0" u="sng" strike="noStrike" dirty="0">
                <a:solidFill>
                  <a:srgbClr val="FF0000"/>
                </a:solidFill>
                <a:effectLst/>
                <a:latin typeface="Calibri" panose="020F0502020204030204" pitchFamily="34" charset="0"/>
                <a:hlinkClick r:id="rId11" tooltip="https://drive.google.com/file/d/1VTZawdZsZtTgfyEbAUI5eolLgyLcHCO_/view?usp=sharing"/>
              </a:rPr>
              <a:t>FLYER</a:t>
            </a:r>
            <a:r>
              <a:rPr lang="en-US" sz="1200" b="1" i="0" u="none" strike="noStrike" dirty="0">
                <a:solidFill>
                  <a:srgbClr val="FF0000"/>
                </a:solidFill>
                <a:effectLst/>
                <a:latin typeface="Calibri" panose="020F0502020204030204" pitchFamily="34" charset="0"/>
              </a:rPr>
              <a:t> </a:t>
            </a:r>
            <a:r>
              <a:rPr lang="en-US" sz="1200" b="1" i="0" u="none" strike="noStrike" dirty="0">
                <a:solidFill>
                  <a:srgbClr val="000000"/>
                </a:solidFill>
                <a:effectLst/>
                <a:latin typeface="Calibri" panose="020F0502020204030204" pitchFamily="34" charset="0"/>
              </a:rPr>
              <a:t>and</a:t>
            </a:r>
            <a:r>
              <a:rPr lang="en-US" sz="1200" b="1" i="0" u="none" strike="noStrike" dirty="0">
                <a:solidFill>
                  <a:srgbClr val="FF0000"/>
                </a:solidFill>
                <a:effectLst/>
                <a:latin typeface="Calibri" panose="020F0502020204030204" pitchFamily="34" charset="0"/>
              </a:rPr>
              <a:t> </a:t>
            </a:r>
            <a:r>
              <a:rPr lang="en-US" sz="1200" b="1" i="0" u="none" strike="noStrike" dirty="0">
                <a:solidFill>
                  <a:srgbClr val="212121"/>
                </a:solidFill>
                <a:effectLst/>
                <a:latin typeface="Calibri" panose="020F0502020204030204" pitchFamily="34" charset="0"/>
              </a:rPr>
              <a:t>contact Dr.</a:t>
            </a:r>
            <a:r>
              <a:rPr lang="en-US" sz="1200" b="0" i="0" u="none" strike="noStrike" dirty="0">
                <a:solidFill>
                  <a:srgbClr val="212121"/>
                </a:solidFill>
                <a:effectLst/>
                <a:latin typeface="Calibri" panose="020F0502020204030204" pitchFamily="34" charset="0"/>
              </a:rPr>
              <a:t> </a:t>
            </a:r>
            <a:r>
              <a:rPr lang="en-US" sz="1200" b="1" i="0" u="none" strike="noStrike" dirty="0">
                <a:solidFill>
                  <a:srgbClr val="212121"/>
                </a:solidFill>
                <a:effectLst/>
                <a:latin typeface="Calibri" panose="020F0502020204030204" pitchFamily="34" charset="0"/>
              </a:rPr>
              <a:t>Moskowitz at </a:t>
            </a:r>
            <a:r>
              <a:rPr lang="en-US" sz="1200" b="1" i="0" u="sng" strike="noStrike" dirty="0">
                <a:solidFill>
                  <a:srgbClr val="0078D7"/>
                </a:solidFill>
                <a:effectLst/>
                <a:latin typeface="Calibri" panose="020F0502020204030204" pitchFamily="34" charset="0"/>
                <a:hlinkClick r:id="rId12" tooltip="mailto:moskowil@stjohns.edu"/>
              </a:rPr>
              <a:t>moskowil@stjohns.edu</a:t>
            </a:r>
            <a:r>
              <a:rPr lang="en-US" sz="1200" b="1" i="0" u="none" strike="noStrike" dirty="0">
                <a:solidFill>
                  <a:srgbClr val="212121"/>
                </a:solidFill>
                <a:effectLst/>
                <a:latin typeface="Calibri" panose="020F0502020204030204" pitchFamily="34" charset="0"/>
              </a:rPr>
              <a:t> </a:t>
            </a:r>
            <a:r>
              <a:rPr lang="en-US" sz="1200" b="0" i="0" u="none" strike="noStrike" dirty="0">
                <a:solidFill>
                  <a:srgbClr val="212121"/>
                </a:solidFill>
                <a:effectLst/>
                <a:latin typeface="Calibri" panose="020F0502020204030204" pitchFamily="34" charset="0"/>
              </a:rPr>
              <a:t>if you’re interested and</a:t>
            </a:r>
            <a:r>
              <a:rPr lang="en-US" sz="1200" b="1" i="0" u="none" strike="noStrike" dirty="0">
                <a:solidFill>
                  <a:srgbClr val="212121"/>
                </a:solidFill>
                <a:effectLst/>
                <a:latin typeface="Calibri" panose="020F0502020204030204" pitchFamily="34" charset="0"/>
              </a:rPr>
              <a:t> have a child with autism &amp; ID </a:t>
            </a:r>
            <a:r>
              <a:rPr lang="en-US" sz="1200" b="0" i="0" u="none" strike="noStrike" dirty="0">
                <a:solidFill>
                  <a:srgbClr val="212121"/>
                </a:solidFill>
                <a:effectLst/>
                <a:latin typeface="Calibri" panose="020F0502020204030204" pitchFamily="34" charset="0"/>
              </a:rPr>
              <a:t>between the</a:t>
            </a:r>
            <a:r>
              <a:rPr lang="en-US" sz="1200" b="1" i="0" u="none" strike="noStrike" dirty="0">
                <a:solidFill>
                  <a:srgbClr val="212121"/>
                </a:solidFill>
                <a:effectLst/>
                <a:latin typeface="Calibri" panose="020F0502020204030204" pitchFamily="34" charset="0"/>
              </a:rPr>
              <a:t> ages of 4 and 12 years old</a:t>
            </a:r>
            <a:r>
              <a:rPr lang="en-US" sz="1200" b="0" i="0" u="none" strike="noStrike" dirty="0">
                <a:solidFill>
                  <a:srgbClr val="212121"/>
                </a:solidFill>
                <a:effectLst/>
                <a:latin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93</a:t>
            </a:fld>
            <a:endParaRPr lang="en-US" altLang="en-US"/>
          </a:p>
        </p:txBody>
      </p:sp>
    </p:spTree>
    <p:extLst>
      <p:ext uri="{BB962C8B-B14F-4D97-AF65-F5344CB8AC3E}">
        <p14:creationId xmlns:p14="http://schemas.microsoft.com/office/powerpoint/2010/main" val="892472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0654E8-A0BE-D746-91FF-4F7538576540}" type="slidenum">
              <a:rPr lang="en-US" altLang="en-US" smtClean="0"/>
              <a:pPr/>
              <a:t>94</a:t>
            </a:fld>
            <a:endParaRPr lang="en-US" altLang="en-US"/>
          </a:p>
        </p:txBody>
      </p:sp>
    </p:spTree>
    <p:extLst>
      <p:ext uri="{BB962C8B-B14F-4D97-AF65-F5344CB8AC3E}">
        <p14:creationId xmlns:p14="http://schemas.microsoft.com/office/powerpoint/2010/main" val="119396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C947EF8-8D87-0594-76E4-B3EFFBA2837E}"/>
              </a:ext>
            </a:extLst>
          </p:cNvPr>
          <p:cNvSpPr>
            <a:spLocks noGrp="1"/>
          </p:cNvSpPr>
          <p:nvPr>
            <p:ph type="dt" sz="half" idx="10"/>
          </p:nvPr>
        </p:nvSpPr>
        <p:spPr/>
        <p:txBody>
          <a:bodyPr/>
          <a:lstStyle>
            <a:lvl1pPr>
              <a:defRPr/>
            </a:lvl1pPr>
          </a:lstStyle>
          <a:p>
            <a:pPr>
              <a:defRPr/>
            </a:pPr>
            <a:fld id="{6C328ED4-1733-7442-A51F-20A12FC16C27}" type="datetimeFigureOut">
              <a:rPr lang="en-US"/>
              <a:pPr>
                <a:defRPr/>
              </a:pPr>
              <a:t>5/21/24</a:t>
            </a:fld>
            <a:endParaRPr lang="en-US"/>
          </a:p>
        </p:txBody>
      </p:sp>
      <p:sp>
        <p:nvSpPr>
          <p:cNvPr id="5" name="Footer Placeholder 4">
            <a:extLst>
              <a:ext uri="{FF2B5EF4-FFF2-40B4-BE49-F238E27FC236}">
                <a16:creationId xmlns:a16="http://schemas.microsoft.com/office/drawing/2014/main" id="{472636D7-755E-FC59-B0AF-E28B63403F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F395968-ED82-1ED3-A20D-09C4EB31C6F0}"/>
              </a:ext>
            </a:extLst>
          </p:cNvPr>
          <p:cNvSpPr>
            <a:spLocks noGrp="1"/>
          </p:cNvSpPr>
          <p:nvPr>
            <p:ph type="sldNum" sz="quarter" idx="12"/>
          </p:nvPr>
        </p:nvSpPr>
        <p:spPr/>
        <p:txBody>
          <a:bodyPr/>
          <a:lstStyle>
            <a:lvl1pPr>
              <a:defRPr/>
            </a:lvl1pPr>
          </a:lstStyle>
          <a:p>
            <a:fld id="{2CC946F3-BFD6-E04F-9400-1861CAB881C8}" type="slidenum">
              <a:rPr lang="en-US" altLang="en-US"/>
              <a:pPr/>
              <a:t>‹#›</a:t>
            </a:fld>
            <a:endParaRPr lang="en-US" altLang="en-US"/>
          </a:p>
        </p:txBody>
      </p:sp>
    </p:spTree>
    <p:extLst>
      <p:ext uri="{BB962C8B-B14F-4D97-AF65-F5344CB8AC3E}">
        <p14:creationId xmlns:p14="http://schemas.microsoft.com/office/powerpoint/2010/main" val="1560705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B78BFD-D620-4633-6021-039582DC73AE}"/>
              </a:ext>
            </a:extLst>
          </p:cNvPr>
          <p:cNvSpPr>
            <a:spLocks noGrp="1"/>
          </p:cNvSpPr>
          <p:nvPr>
            <p:ph type="dt" sz="half" idx="10"/>
          </p:nvPr>
        </p:nvSpPr>
        <p:spPr/>
        <p:txBody>
          <a:bodyPr/>
          <a:lstStyle>
            <a:lvl1pPr>
              <a:defRPr/>
            </a:lvl1pPr>
          </a:lstStyle>
          <a:p>
            <a:pPr>
              <a:defRPr/>
            </a:pPr>
            <a:fld id="{0606F8E6-ADD0-FF43-89AF-152D7BD26ACA}" type="datetimeFigureOut">
              <a:rPr lang="en-US"/>
              <a:pPr>
                <a:defRPr/>
              </a:pPr>
              <a:t>5/21/24</a:t>
            </a:fld>
            <a:endParaRPr lang="en-US"/>
          </a:p>
        </p:txBody>
      </p:sp>
      <p:sp>
        <p:nvSpPr>
          <p:cNvPr id="5" name="Footer Placeholder 4">
            <a:extLst>
              <a:ext uri="{FF2B5EF4-FFF2-40B4-BE49-F238E27FC236}">
                <a16:creationId xmlns:a16="http://schemas.microsoft.com/office/drawing/2014/main" id="{6D6C901A-694E-AD80-823A-BB2C9452F2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0EC0C9-4117-72C4-736F-0CF40958C563}"/>
              </a:ext>
            </a:extLst>
          </p:cNvPr>
          <p:cNvSpPr>
            <a:spLocks noGrp="1"/>
          </p:cNvSpPr>
          <p:nvPr>
            <p:ph type="sldNum" sz="quarter" idx="12"/>
          </p:nvPr>
        </p:nvSpPr>
        <p:spPr/>
        <p:txBody>
          <a:bodyPr/>
          <a:lstStyle>
            <a:lvl1pPr>
              <a:defRPr/>
            </a:lvl1pPr>
          </a:lstStyle>
          <a:p>
            <a:fld id="{B4E48B36-A1B9-4141-B2C0-41B3AB83B159}" type="slidenum">
              <a:rPr lang="en-US" altLang="en-US"/>
              <a:pPr/>
              <a:t>‹#›</a:t>
            </a:fld>
            <a:endParaRPr lang="en-US" altLang="en-US"/>
          </a:p>
        </p:txBody>
      </p:sp>
    </p:spTree>
    <p:extLst>
      <p:ext uri="{BB962C8B-B14F-4D97-AF65-F5344CB8AC3E}">
        <p14:creationId xmlns:p14="http://schemas.microsoft.com/office/powerpoint/2010/main" val="3624198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BB9274-0476-D9C7-926A-2894EB679372}"/>
              </a:ext>
            </a:extLst>
          </p:cNvPr>
          <p:cNvSpPr>
            <a:spLocks noGrp="1"/>
          </p:cNvSpPr>
          <p:nvPr>
            <p:ph type="dt" sz="half" idx="10"/>
          </p:nvPr>
        </p:nvSpPr>
        <p:spPr/>
        <p:txBody>
          <a:bodyPr/>
          <a:lstStyle>
            <a:lvl1pPr>
              <a:defRPr/>
            </a:lvl1pPr>
          </a:lstStyle>
          <a:p>
            <a:pPr>
              <a:defRPr/>
            </a:pPr>
            <a:fld id="{1CAAA979-C26F-B24F-BE37-3BA24535D5BC}" type="datetimeFigureOut">
              <a:rPr lang="en-US"/>
              <a:pPr>
                <a:defRPr/>
              </a:pPr>
              <a:t>5/21/24</a:t>
            </a:fld>
            <a:endParaRPr lang="en-US"/>
          </a:p>
        </p:txBody>
      </p:sp>
      <p:sp>
        <p:nvSpPr>
          <p:cNvPr id="5" name="Footer Placeholder 4">
            <a:extLst>
              <a:ext uri="{FF2B5EF4-FFF2-40B4-BE49-F238E27FC236}">
                <a16:creationId xmlns:a16="http://schemas.microsoft.com/office/drawing/2014/main" id="{C412F6FD-407A-A626-A38A-BA9B42E8B96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5FA47BD-0D9C-622E-0A81-6EFE37F08284}"/>
              </a:ext>
            </a:extLst>
          </p:cNvPr>
          <p:cNvSpPr>
            <a:spLocks noGrp="1"/>
          </p:cNvSpPr>
          <p:nvPr>
            <p:ph type="sldNum" sz="quarter" idx="12"/>
          </p:nvPr>
        </p:nvSpPr>
        <p:spPr/>
        <p:txBody>
          <a:bodyPr/>
          <a:lstStyle>
            <a:lvl1pPr>
              <a:defRPr/>
            </a:lvl1pPr>
          </a:lstStyle>
          <a:p>
            <a:fld id="{84F95705-F996-034C-8B12-DA7044DBA943}" type="slidenum">
              <a:rPr lang="en-US" altLang="en-US"/>
              <a:pPr/>
              <a:t>‹#›</a:t>
            </a:fld>
            <a:endParaRPr lang="en-US" altLang="en-US"/>
          </a:p>
        </p:txBody>
      </p:sp>
    </p:spTree>
    <p:extLst>
      <p:ext uri="{BB962C8B-B14F-4D97-AF65-F5344CB8AC3E}">
        <p14:creationId xmlns:p14="http://schemas.microsoft.com/office/powerpoint/2010/main" val="4161632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F518DF2-1034-1302-E93C-563FC2ED0868}"/>
              </a:ext>
            </a:extLst>
          </p:cNvPr>
          <p:cNvSpPr>
            <a:spLocks noGrp="1" noChangeArrowheads="1"/>
          </p:cNvSpPr>
          <p:nvPr>
            <p:ph type="ftr" sz="quarter" idx="10"/>
          </p:nvPr>
        </p:nvSpPr>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B34B4D4B-AA71-5C3F-D07F-6D6FE0A3E0BA}"/>
              </a:ext>
            </a:extLst>
          </p:cNvPr>
          <p:cNvSpPr>
            <a:spLocks noGrp="1" noChangeArrowheads="1"/>
          </p:cNvSpPr>
          <p:nvPr>
            <p:ph type="sldNum" sz="quarter" idx="11"/>
          </p:nvPr>
        </p:nvSpPr>
        <p:spPr/>
        <p:txBody>
          <a:bodyPr/>
          <a:lstStyle>
            <a:lvl1pPr>
              <a:defRPr/>
            </a:lvl1pPr>
          </a:lstStyle>
          <a:p>
            <a:pPr>
              <a:defRPr/>
            </a:pPr>
            <a:fld id="{D40502AD-C6A6-FB4B-A4B3-8CE097FFF693}" type="slidenum">
              <a:rPr lang="en-US" altLang="en-US"/>
              <a:pPr>
                <a:defRPr/>
              </a:pPr>
              <a:t>‹#›</a:t>
            </a:fld>
            <a:endParaRPr lang="en-US" altLang="en-US"/>
          </a:p>
        </p:txBody>
      </p:sp>
    </p:spTree>
    <p:extLst>
      <p:ext uri="{BB962C8B-B14F-4D97-AF65-F5344CB8AC3E}">
        <p14:creationId xmlns:p14="http://schemas.microsoft.com/office/powerpoint/2010/main" val="2302130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EBB54C9-A25A-E887-13E4-A52E4EC2A79A}"/>
              </a:ext>
            </a:extLst>
          </p:cNvPr>
          <p:cNvSpPr>
            <a:spLocks noGrp="1" noChangeArrowheads="1"/>
          </p:cNvSpPr>
          <p:nvPr>
            <p:ph type="ftr" sz="quarter"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5A9DAC6-1151-B9D4-FF06-19439369D5A2}"/>
              </a:ext>
            </a:extLst>
          </p:cNvPr>
          <p:cNvSpPr>
            <a:spLocks noGrp="1" noChangeArrowheads="1"/>
          </p:cNvSpPr>
          <p:nvPr>
            <p:ph type="sldNum" sz="quarter" idx="11"/>
          </p:nvPr>
        </p:nvSpPr>
        <p:spPr/>
        <p:txBody>
          <a:bodyPr/>
          <a:lstStyle>
            <a:lvl1pPr>
              <a:defRPr/>
            </a:lvl1pPr>
          </a:lstStyle>
          <a:p>
            <a:pPr>
              <a:defRPr/>
            </a:pPr>
            <a:fld id="{7A107A91-483A-EC46-8FB0-A6F387DD62A1}" type="slidenum">
              <a:rPr lang="en-US" altLang="en-US"/>
              <a:pPr>
                <a:defRPr/>
              </a:pPr>
              <a:t>‹#›</a:t>
            </a:fld>
            <a:endParaRPr lang="en-US" altLang="en-US"/>
          </a:p>
        </p:txBody>
      </p:sp>
    </p:spTree>
    <p:extLst>
      <p:ext uri="{BB962C8B-B14F-4D97-AF65-F5344CB8AC3E}">
        <p14:creationId xmlns:p14="http://schemas.microsoft.com/office/powerpoint/2010/main" val="2923286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A6A7A4-CF78-4BD2-001B-BA0E88AAB76F}"/>
              </a:ext>
            </a:extLst>
          </p:cNvPr>
          <p:cNvSpPr>
            <a:spLocks noGrp="1"/>
          </p:cNvSpPr>
          <p:nvPr>
            <p:ph type="dt" sz="half" idx="10"/>
          </p:nvPr>
        </p:nvSpPr>
        <p:spPr/>
        <p:txBody>
          <a:bodyPr/>
          <a:lstStyle>
            <a:lvl1pPr>
              <a:defRPr/>
            </a:lvl1pPr>
          </a:lstStyle>
          <a:p>
            <a:pPr>
              <a:defRPr/>
            </a:pPr>
            <a:fld id="{B95B5541-8CD5-A748-B0C6-F554538B6179}" type="datetimeFigureOut">
              <a:rPr lang="en-US"/>
              <a:pPr>
                <a:defRPr/>
              </a:pPr>
              <a:t>5/21/24</a:t>
            </a:fld>
            <a:endParaRPr lang="en-US"/>
          </a:p>
        </p:txBody>
      </p:sp>
      <p:sp>
        <p:nvSpPr>
          <p:cNvPr id="5" name="Footer Placeholder 4">
            <a:extLst>
              <a:ext uri="{FF2B5EF4-FFF2-40B4-BE49-F238E27FC236}">
                <a16:creationId xmlns:a16="http://schemas.microsoft.com/office/drawing/2014/main" id="{16FBB4FD-F127-0396-7D7D-BC9BAB03A67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7C497D-5D6A-4265-E16E-3F61DE295661}"/>
              </a:ext>
            </a:extLst>
          </p:cNvPr>
          <p:cNvSpPr>
            <a:spLocks noGrp="1"/>
          </p:cNvSpPr>
          <p:nvPr>
            <p:ph type="sldNum" sz="quarter" idx="12"/>
          </p:nvPr>
        </p:nvSpPr>
        <p:spPr/>
        <p:txBody>
          <a:bodyPr/>
          <a:lstStyle>
            <a:lvl1pPr>
              <a:defRPr/>
            </a:lvl1pPr>
          </a:lstStyle>
          <a:p>
            <a:fld id="{671D5552-8393-ED44-B163-4A6151DE6BB1}" type="slidenum">
              <a:rPr lang="en-US" altLang="en-US"/>
              <a:pPr/>
              <a:t>‹#›</a:t>
            </a:fld>
            <a:endParaRPr lang="en-US" altLang="en-US"/>
          </a:p>
        </p:txBody>
      </p:sp>
    </p:spTree>
    <p:extLst>
      <p:ext uri="{BB962C8B-B14F-4D97-AF65-F5344CB8AC3E}">
        <p14:creationId xmlns:p14="http://schemas.microsoft.com/office/powerpoint/2010/main" val="2387463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422BE6-65EE-43DB-E5A8-E3E72CE9CBF1}"/>
              </a:ext>
            </a:extLst>
          </p:cNvPr>
          <p:cNvSpPr>
            <a:spLocks noGrp="1"/>
          </p:cNvSpPr>
          <p:nvPr>
            <p:ph type="dt" sz="half" idx="10"/>
          </p:nvPr>
        </p:nvSpPr>
        <p:spPr/>
        <p:txBody>
          <a:bodyPr/>
          <a:lstStyle>
            <a:lvl1pPr>
              <a:defRPr/>
            </a:lvl1pPr>
          </a:lstStyle>
          <a:p>
            <a:pPr>
              <a:defRPr/>
            </a:pPr>
            <a:fld id="{9E75B967-73A2-7A40-91CF-B0797F243D49}" type="datetimeFigureOut">
              <a:rPr lang="en-US"/>
              <a:pPr>
                <a:defRPr/>
              </a:pPr>
              <a:t>5/21/24</a:t>
            </a:fld>
            <a:endParaRPr lang="en-US"/>
          </a:p>
        </p:txBody>
      </p:sp>
      <p:sp>
        <p:nvSpPr>
          <p:cNvPr id="5" name="Footer Placeholder 4">
            <a:extLst>
              <a:ext uri="{FF2B5EF4-FFF2-40B4-BE49-F238E27FC236}">
                <a16:creationId xmlns:a16="http://schemas.microsoft.com/office/drawing/2014/main" id="{88290656-2638-8823-A5AA-6D1E49D590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96A61A8-1B76-AA18-06E0-41CEC912E73F}"/>
              </a:ext>
            </a:extLst>
          </p:cNvPr>
          <p:cNvSpPr>
            <a:spLocks noGrp="1"/>
          </p:cNvSpPr>
          <p:nvPr>
            <p:ph type="sldNum" sz="quarter" idx="12"/>
          </p:nvPr>
        </p:nvSpPr>
        <p:spPr/>
        <p:txBody>
          <a:bodyPr/>
          <a:lstStyle>
            <a:lvl1pPr>
              <a:defRPr/>
            </a:lvl1pPr>
          </a:lstStyle>
          <a:p>
            <a:fld id="{FBEE22B9-8931-974B-8CAD-91CB0399503D}" type="slidenum">
              <a:rPr lang="en-US" altLang="en-US"/>
              <a:pPr/>
              <a:t>‹#›</a:t>
            </a:fld>
            <a:endParaRPr lang="en-US" altLang="en-US"/>
          </a:p>
        </p:txBody>
      </p:sp>
    </p:spTree>
    <p:extLst>
      <p:ext uri="{BB962C8B-B14F-4D97-AF65-F5344CB8AC3E}">
        <p14:creationId xmlns:p14="http://schemas.microsoft.com/office/powerpoint/2010/main" val="3014673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16922EA-272E-7BA9-C970-BD48F2452759}"/>
              </a:ext>
            </a:extLst>
          </p:cNvPr>
          <p:cNvSpPr>
            <a:spLocks noGrp="1"/>
          </p:cNvSpPr>
          <p:nvPr>
            <p:ph type="dt" sz="half" idx="10"/>
          </p:nvPr>
        </p:nvSpPr>
        <p:spPr/>
        <p:txBody>
          <a:bodyPr/>
          <a:lstStyle>
            <a:lvl1pPr>
              <a:defRPr/>
            </a:lvl1pPr>
          </a:lstStyle>
          <a:p>
            <a:pPr>
              <a:defRPr/>
            </a:pPr>
            <a:fld id="{27E6CCE3-9CBC-D645-89A7-75B6C6BA3ACB}" type="datetimeFigureOut">
              <a:rPr lang="en-US"/>
              <a:pPr>
                <a:defRPr/>
              </a:pPr>
              <a:t>5/21/24</a:t>
            </a:fld>
            <a:endParaRPr lang="en-US"/>
          </a:p>
        </p:txBody>
      </p:sp>
      <p:sp>
        <p:nvSpPr>
          <p:cNvPr id="6" name="Footer Placeholder 4">
            <a:extLst>
              <a:ext uri="{FF2B5EF4-FFF2-40B4-BE49-F238E27FC236}">
                <a16:creationId xmlns:a16="http://schemas.microsoft.com/office/drawing/2014/main" id="{887F8A24-8D5D-18DE-C0CC-C700079B08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8540BF8-F8F5-9F35-2C50-5EFA645A3045}"/>
              </a:ext>
            </a:extLst>
          </p:cNvPr>
          <p:cNvSpPr>
            <a:spLocks noGrp="1"/>
          </p:cNvSpPr>
          <p:nvPr>
            <p:ph type="sldNum" sz="quarter" idx="12"/>
          </p:nvPr>
        </p:nvSpPr>
        <p:spPr/>
        <p:txBody>
          <a:bodyPr/>
          <a:lstStyle>
            <a:lvl1pPr>
              <a:defRPr/>
            </a:lvl1pPr>
          </a:lstStyle>
          <a:p>
            <a:fld id="{2DE66701-A057-904B-AF55-018358B1BB5E}" type="slidenum">
              <a:rPr lang="en-US" altLang="en-US"/>
              <a:pPr/>
              <a:t>‹#›</a:t>
            </a:fld>
            <a:endParaRPr lang="en-US" altLang="en-US"/>
          </a:p>
        </p:txBody>
      </p:sp>
    </p:spTree>
    <p:extLst>
      <p:ext uri="{BB962C8B-B14F-4D97-AF65-F5344CB8AC3E}">
        <p14:creationId xmlns:p14="http://schemas.microsoft.com/office/powerpoint/2010/main" val="4281650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BD6B956-2C93-566F-AECE-8DE52CFC2F24}"/>
              </a:ext>
            </a:extLst>
          </p:cNvPr>
          <p:cNvSpPr>
            <a:spLocks noGrp="1"/>
          </p:cNvSpPr>
          <p:nvPr>
            <p:ph type="dt" sz="half" idx="10"/>
          </p:nvPr>
        </p:nvSpPr>
        <p:spPr/>
        <p:txBody>
          <a:bodyPr/>
          <a:lstStyle>
            <a:lvl1pPr>
              <a:defRPr/>
            </a:lvl1pPr>
          </a:lstStyle>
          <a:p>
            <a:pPr>
              <a:defRPr/>
            </a:pPr>
            <a:fld id="{CF0B26CA-9029-8048-A793-888158B8BD86}" type="datetimeFigureOut">
              <a:rPr lang="en-US"/>
              <a:pPr>
                <a:defRPr/>
              </a:pPr>
              <a:t>5/21/24</a:t>
            </a:fld>
            <a:endParaRPr lang="en-US"/>
          </a:p>
        </p:txBody>
      </p:sp>
      <p:sp>
        <p:nvSpPr>
          <p:cNvPr id="8" name="Footer Placeholder 4">
            <a:extLst>
              <a:ext uri="{FF2B5EF4-FFF2-40B4-BE49-F238E27FC236}">
                <a16:creationId xmlns:a16="http://schemas.microsoft.com/office/drawing/2014/main" id="{366C5EB6-7DDE-C15B-0814-9375DA6B1E8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1A0BD25-9941-BA06-B497-EC523FEA4C27}"/>
              </a:ext>
            </a:extLst>
          </p:cNvPr>
          <p:cNvSpPr>
            <a:spLocks noGrp="1"/>
          </p:cNvSpPr>
          <p:nvPr>
            <p:ph type="sldNum" sz="quarter" idx="12"/>
          </p:nvPr>
        </p:nvSpPr>
        <p:spPr/>
        <p:txBody>
          <a:bodyPr/>
          <a:lstStyle>
            <a:lvl1pPr>
              <a:defRPr/>
            </a:lvl1pPr>
          </a:lstStyle>
          <a:p>
            <a:fld id="{A8DBF9F7-B69D-C643-80C0-79A6C29062B3}" type="slidenum">
              <a:rPr lang="en-US" altLang="en-US"/>
              <a:pPr/>
              <a:t>‹#›</a:t>
            </a:fld>
            <a:endParaRPr lang="en-US" altLang="en-US"/>
          </a:p>
        </p:txBody>
      </p:sp>
    </p:spTree>
    <p:extLst>
      <p:ext uri="{BB962C8B-B14F-4D97-AF65-F5344CB8AC3E}">
        <p14:creationId xmlns:p14="http://schemas.microsoft.com/office/powerpoint/2010/main" val="1723786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1081F89-0BE1-EA44-8599-3DB2A3D9DE75}"/>
              </a:ext>
            </a:extLst>
          </p:cNvPr>
          <p:cNvSpPr>
            <a:spLocks noGrp="1"/>
          </p:cNvSpPr>
          <p:nvPr>
            <p:ph type="dt" sz="half" idx="10"/>
          </p:nvPr>
        </p:nvSpPr>
        <p:spPr/>
        <p:txBody>
          <a:bodyPr/>
          <a:lstStyle>
            <a:lvl1pPr>
              <a:defRPr/>
            </a:lvl1pPr>
          </a:lstStyle>
          <a:p>
            <a:pPr>
              <a:defRPr/>
            </a:pPr>
            <a:fld id="{8F078BBB-99BA-D540-8722-11AC8278708E}" type="datetimeFigureOut">
              <a:rPr lang="en-US"/>
              <a:pPr>
                <a:defRPr/>
              </a:pPr>
              <a:t>5/21/24</a:t>
            </a:fld>
            <a:endParaRPr lang="en-US"/>
          </a:p>
        </p:txBody>
      </p:sp>
      <p:sp>
        <p:nvSpPr>
          <p:cNvPr id="4" name="Footer Placeholder 4">
            <a:extLst>
              <a:ext uri="{FF2B5EF4-FFF2-40B4-BE49-F238E27FC236}">
                <a16:creationId xmlns:a16="http://schemas.microsoft.com/office/drawing/2014/main" id="{54771DD7-91F3-56F9-8443-14C44BE70A1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630A1C1-30A8-8A46-BEB5-5DB394E1DA6F}"/>
              </a:ext>
            </a:extLst>
          </p:cNvPr>
          <p:cNvSpPr>
            <a:spLocks noGrp="1"/>
          </p:cNvSpPr>
          <p:nvPr>
            <p:ph type="sldNum" sz="quarter" idx="12"/>
          </p:nvPr>
        </p:nvSpPr>
        <p:spPr/>
        <p:txBody>
          <a:bodyPr/>
          <a:lstStyle>
            <a:lvl1pPr>
              <a:defRPr/>
            </a:lvl1pPr>
          </a:lstStyle>
          <a:p>
            <a:fld id="{57017C81-7958-3E4C-A674-E2DF73E953F1}" type="slidenum">
              <a:rPr lang="en-US" altLang="en-US"/>
              <a:pPr/>
              <a:t>‹#›</a:t>
            </a:fld>
            <a:endParaRPr lang="en-US" altLang="en-US"/>
          </a:p>
        </p:txBody>
      </p:sp>
    </p:spTree>
    <p:extLst>
      <p:ext uri="{BB962C8B-B14F-4D97-AF65-F5344CB8AC3E}">
        <p14:creationId xmlns:p14="http://schemas.microsoft.com/office/powerpoint/2010/main" val="2821647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D2BAB36-ABFE-23FC-7689-8B754FE1ACD0}"/>
              </a:ext>
            </a:extLst>
          </p:cNvPr>
          <p:cNvSpPr>
            <a:spLocks noGrp="1"/>
          </p:cNvSpPr>
          <p:nvPr>
            <p:ph type="dt" sz="half" idx="10"/>
          </p:nvPr>
        </p:nvSpPr>
        <p:spPr/>
        <p:txBody>
          <a:bodyPr/>
          <a:lstStyle>
            <a:lvl1pPr>
              <a:defRPr/>
            </a:lvl1pPr>
          </a:lstStyle>
          <a:p>
            <a:pPr>
              <a:defRPr/>
            </a:pPr>
            <a:fld id="{ABC94B50-E4C9-AA47-B71C-20F63BF4F24E}" type="datetimeFigureOut">
              <a:rPr lang="en-US"/>
              <a:pPr>
                <a:defRPr/>
              </a:pPr>
              <a:t>5/21/24</a:t>
            </a:fld>
            <a:endParaRPr lang="en-US"/>
          </a:p>
        </p:txBody>
      </p:sp>
      <p:sp>
        <p:nvSpPr>
          <p:cNvPr id="3" name="Footer Placeholder 4">
            <a:extLst>
              <a:ext uri="{FF2B5EF4-FFF2-40B4-BE49-F238E27FC236}">
                <a16:creationId xmlns:a16="http://schemas.microsoft.com/office/drawing/2014/main" id="{4E7DB24F-90E2-B403-C1CC-B855D327B4B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666B328-B5E8-129D-08AD-A4723F35A3F3}"/>
              </a:ext>
            </a:extLst>
          </p:cNvPr>
          <p:cNvSpPr>
            <a:spLocks noGrp="1"/>
          </p:cNvSpPr>
          <p:nvPr>
            <p:ph type="sldNum" sz="quarter" idx="12"/>
          </p:nvPr>
        </p:nvSpPr>
        <p:spPr/>
        <p:txBody>
          <a:bodyPr/>
          <a:lstStyle>
            <a:lvl1pPr>
              <a:defRPr/>
            </a:lvl1pPr>
          </a:lstStyle>
          <a:p>
            <a:fld id="{35F464A2-8C1E-714B-8C41-B261449E150B}" type="slidenum">
              <a:rPr lang="en-US" altLang="en-US"/>
              <a:pPr/>
              <a:t>‹#›</a:t>
            </a:fld>
            <a:endParaRPr lang="en-US" altLang="en-US"/>
          </a:p>
        </p:txBody>
      </p:sp>
    </p:spTree>
    <p:extLst>
      <p:ext uri="{BB962C8B-B14F-4D97-AF65-F5344CB8AC3E}">
        <p14:creationId xmlns:p14="http://schemas.microsoft.com/office/powerpoint/2010/main" val="156808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AB73C4-E31E-3B20-A02F-F1931017AFFD}"/>
              </a:ext>
            </a:extLst>
          </p:cNvPr>
          <p:cNvSpPr>
            <a:spLocks noGrp="1"/>
          </p:cNvSpPr>
          <p:nvPr>
            <p:ph type="dt" sz="half" idx="10"/>
          </p:nvPr>
        </p:nvSpPr>
        <p:spPr/>
        <p:txBody>
          <a:bodyPr/>
          <a:lstStyle>
            <a:lvl1pPr>
              <a:defRPr/>
            </a:lvl1pPr>
          </a:lstStyle>
          <a:p>
            <a:pPr>
              <a:defRPr/>
            </a:pPr>
            <a:fld id="{2A76D7B5-5027-ED4E-8319-4ABBD3A28131}" type="datetimeFigureOut">
              <a:rPr lang="en-US"/>
              <a:pPr>
                <a:defRPr/>
              </a:pPr>
              <a:t>5/21/24</a:t>
            </a:fld>
            <a:endParaRPr lang="en-US"/>
          </a:p>
        </p:txBody>
      </p:sp>
      <p:sp>
        <p:nvSpPr>
          <p:cNvPr id="6" name="Footer Placeholder 4">
            <a:extLst>
              <a:ext uri="{FF2B5EF4-FFF2-40B4-BE49-F238E27FC236}">
                <a16:creationId xmlns:a16="http://schemas.microsoft.com/office/drawing/2014/main" id="{E29BA6CB-6DE2-7D91-D6EB-FA89F27EE68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86206A0-82C9-444C-01CD-45F18C6DFC01}"/>
              </a:ext>
            </a:extLst>
          </p:cNvPr>
          <p:cNvSpPr>
            <a:spLocks noGrp="1"/>
          </p:cNvSpPr>
          <p:nvPr>
            <p:ph type="sldNum" sz="quarter" idx="12"/>
          </p:nvPr>
        </p:nvSpPr>
        <p:spPr/>
        <p:txBody>
          <a:bodyPr/>
          <a:lstStyle>
            <a:lvl1pPr>
              <a:defRPr/>
            </a:lvl1pPr>
          </a:lstStyle>
          <a:p>
            <a:fld id="{76215EB4-2757-5749-BE76-351F52B03DFC}" type="slidenum">
              <a:rPr lang="en-US" altLang="en-US"/>
              <a:pPr/>
              <a:t>‹#›</a:t>
            </a:fld>
            <a:endParaRPr lang="en-US" altLang="en-US"/>
          </a:p>
        </p:txBody>
      </p:sp>
    </p:spTree>
    <p:extLst>
      <p:ext uri="{BB962C8B-B14F-4D97-AF65-F5344CB8AC3E}">
        <p14:creationId xmlns:p14="http://schemas.microsoft.com/office/powerpoint/2010/main" val="3976332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A78371B-CA19-B80D-CA57-10D62CF8A438}"/>
              </a:ext>
            </a:extLst>
          </p:cNvPr>
          <p:cNvSpPr>
            <a:spLocks noGrp="1"/>
          </p:cNvSpPr>
          <p:nvPr>
            <p:ph type="dt" sz="half" idx="10"/>
          </p:nvPr>
        </p:nvSpPr>
        <p:spPr/>
        <p:txBody>
          <a:bodyPr/>
          <a:lstStyle>
            <a:lvl1pPr>
              <a:defRPr/>
            </a:lvl1pPr>
          </a:lstStyle>
          <a:p>
            <a:pPr>
              <a:defRPr/>
            </a:pPr>
            <a:fld id="{49271C05-CA85-0043-ABF8-391B00A565B0}" type="datetimeFigureOut">
              <a:rPr lang="en-US"/>
              <a:pPr>
                <a:defRPr/>
              </a:pPr>
              <a:t>5/21/24</a:t>
            </a:fld>
            <a:endParaRPr lang="en-US"/>
          </a:p>
        </p:txBody>
      </p:sp>
      <p:sp>
        <p:nvSpPr>
          <p:cNvPr id="6" name="Footer Placeholder 4">
            <a:extLst>
              <a:ext uri="{FF2B5EF4-FFF2-40B4-BE49-F238E27FC236}">
                <a16:creationId xmlns:a16="http://schemas.microsoft.com/office/drawing/2014/main" id="{75E9D4A5-179E-D031-F5DD-0770D14EB46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B8E9462-AC73-FDCB-E136-82BC318A0604}"/>
              </a:ext>
            </a:extLst>
          </p:cNvPr>
          <p:cNvSpPr>
            <a:spLocks noGrp="1"/>
          </p:cNvSpPr>
          <p:nvPr>
            <p:ph type="sldNum" sz="quarter" idx="12"/>
          </p:nvPr>
        </p:nvSpPr>
        <p:spPr/>
        <p:txBody>
          <a:bodyPr/>
          <a:lstStyle>
            <a:lvl1pPr>
              <a:defRPr/>
            </a:lvl1pPr>
          </a:lstStyle>
          <a:p>
            <a:fld id="{23AD73CD-2B4A-D444-9EF3-3D47867E3E52}" type="slidenum">
              <a:rPr lang="en-US" altLang="en-US"/>
              <a:pPr/>
              <a:t>‹#›</a:t>
            </a:fld>
            <a:endParaRPr lang="en-US" altLang="en-US"/>
          </a:p>
        </p:txBody>
      </p:sp>
    </p:spTree>
    <p:extLst>
      <p:ext uri="{BB962C8B-B14F-4D97-AF65-F5344CB8AC3E}">
        <p14:creationId xmlns:p14="http://schemas.microsoft.com/office/powerpoint/2010/main" val="2059258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Placeholder 1">
            <a:extLst>
              <a:ext uri="{FF2B5EF4-FFF2-40B4-BE49-F238E27FC236}">
                <a16:creationId xmlns:a16="http://schemas.microsoft.com/office/drawing/2014/main" id="{15AF7A63-2266-780F-4581-BE0C31F4B1D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a:extLst>
              <a:ext uri="{FF2B5EF4-FFF2-40B4-BE49-F238E27FC236}">
                <a16:creationId xmlns:a16="http://schemas.microsoft.com/office/drawing/2014/main" id="{44526796-BC9D-0A88-C623-BCCCBB3849D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F02B842-EA64-DD24-0E50-27AFF90E8848}"/>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F5C4CC2-8A3B-0D45-B5C6-4388EFFC10BE}" type="datetimeFigureOut">
              <a:rPr lang="en-US"/>
              <a:pPr>
                <a:defRPr/>
              </a:pPr>
              <a:t>5/21/24</a:t>
            </a:fld>
            <a:endParaRPr lang="en-US"/>
          </a:p>
        </p:txBody>
      </p:sp>
      <p:sp>
        <p:nvSpPr>
          <p:cNvPr id="5" name="Footer Placeholder 4">
            <a:extLst>
              <a:ext uri="{FF2B5EF4-FFF2-40B4-BE49-F238E27FC236}">
                <a16:creationId xmlns:a16="http://schemas.microsoft.com/office/drawing/2014/main" id="{36C58E9A-01F6-7F79-A47E-5AF40AEA1EC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5314BE5D-25CD-0D25-555E-927947F7C95E}"/>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CFA82CEF-4158-B74A-9930-307F1F7F2ED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7" r:id="rId12"/>
    <p:sldLayoutId id="2147483788"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Moskowil@stjohns.edu"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link.springer.com/article/10.1007/s10803-022-05509-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atermark.silverchair.com/1944_7558_118_6_419.pdf?token=AQECAHi208BE49Ooan9kkhW_Ercy7Dm3ZL_9Cf3qfKAc485ysgAAA-YwggPiBgkqhkiG9w0BBwagggPTMIIDzwIBADCCA8gGCSqGSIb3DQEHATAeBglghkgBZQMEAS4wEQQMWraC97w4o9G4QjbHAgEQgIIDmeXrZ_i10IP-gcX_zhcaEZ1liGVEgiQoZl1Jry1vYtjsJ0M_3IZe7WzBf378ZcZJ5MRJzxxnVDHz6LLpBTgRrdLnunhmRo13bm_NceZsGmANjkGssVmYFYa-m0QVTon33zZoCaweT4Kk4r48hx2TSjbcgTG0_OOZKUR-T_6QS99wGV_RARpzZ7N3sSzdJ-Sch1baAuchZGV5swrTnWfnVCxf2LEZQDP1QFF-Wr7avXepEJh7425IOmxffmVi3PkMPCvXqaphlKdcJeemWH_KRYCEOSy0StcY6Bwh_RKZs2TdJhG8dHmhT47W58lihaZ-_KbtlSmg3AsRZ4Snyud0lZ1Calftklbx1xfjreUPYicbPU3LXL7pdnay4p_b8JwwdQoryTmhdRAfrT2H2OZCufXMG3RFiTeiWCYtdo0EWALrqCoGXwyIHg_Z_fRg8SF4sUKjqyCnSqDtjeVSkzJ8eKj_ZK3wNZHTA11Q4r5Si4mCWPYwY32tjrnLVt7WXmrYwzoI_Nu8hmA9KBnBfIqRvAxrhmfp2XndxcfLXQBYTCN8QDjgZOjH2A_bw7DKBL5Jhd58EJF9Zk9ZgDuJqPd8OurrD4Ha5ateDv6Kb1g9Tf7bcJHhLYLCgXUI7rZQeIHdfOjf9sZf0gwf2PTJGmt9Kv3LVcgalhjCMImsIeOG-tmllXe1_Vvf0UDUq-Kn8VgfTKFIBgvhrZuiQa2znK2H3_3N1LSVTvpZoPJNT9gQCdO69YF3U35WFfUNNrJrv77ZNxLMJznrJIrNBvSsvaDgmIieOXImMOkt4HnnKAK5T2JcjoX8rGKvOEXHr1gSCDLY49ZwgeNf4lUVrYNUvxtUL0cpFjY7Qrb8_ew9osa96FbK4HbItiapJsJ_Cv4VEIouylHvMHcpd3m-2SjfIgdMK8t4fUr5GmPEnVZZIgmyaeF4i7hWWYNdab04u9t94RoT9cbGa35DPglW3-ne9VKURL4usxLPLoyC0nd_4g9lY1GVdGXSIq8Ch6-8M3XEUc__i2i6tY_CJW9Gsr_2MEIoq_7HYto3R1jQP4NtyhP0RWhScsWuaDV8Io1YMfztIrn9ZlNzww3u7PibAIK61Wt46VgWDu5qqEAj1BE2ZO7r50_LGGK6m3jxcKD4SRSmYmrnPeKGGkAn0wKQgd5bPeJ63mt3cY4_bbHNjFV1JF_hTTReXQf0wQdUxAYQCYMNxQ7I316tEs5Pj7R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researchgate.net/profile/Tamara-Rosen/publication/312152922_Assessment_of_Anxiety_in_Youth_With_Autism_Spectrum_Disorder/links/5a3ab0d4a6fdcc7ffe63e3e2/Assessment-of-Anxiety-in-Youth-With-Autism-Spectrum-Disorder.pdf"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5.tiff"/><Relationship Id="rId4" Type="http://schemas.openxmlformats.org/officeDocument/2006/relationships/image" Target="../media/image14.emf"/></Relationships>
</file>

<file path=ppt/slides/_rels/slide17.xml.rels><?xml version="1.0" encoding="UTF-8" standalone="yes"?>
<Relationships xmlns="http://schemas.openxmlformats.org/package/2006/relationships"><Relationship Id="rId8" Type="http://schemas.openxmlformats.org/officeDocument/2006/relationships/hyperlink" Target="https://onlinelibrary.wiley.com/doi/abs/10.1111/jar.12854" TargetMode="External"/><Relationship Id="rId3" Type="http://schemas.openxmlformats.org/officeDocument/2006/relationships/hyperlink" Target="https://www.youtube.com/@uclameyaautismintervention1480/videos" TargetMode="External"/><Relationship Id="rId7" Type="http://schemas.openxmlformats.org/officeDocument/2006/relationships/hyperlink" Target="https://onlinelibrary.wiley.com/doi/pdfdirect/10.1111/jir.13046"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frontiersin.org/journals/psychiatry/articles/10.3389/fpsyt.2023.1265066/full" TargetMode="External"/><Relationship Id="rId5" Type="http://schemas.openxmlformats.org/officeDocument/2006/relationships/hyperlink" Target="https://jamanetwork.com/journals/jamapsychiatry/fullarticle/2755898?casa_token=WJHPOdmD_3EAAAAA:lc973z8ablcsAl7lITYrGMo5m3BWe7xljGfL1tAzFng32Z9xlKT5tKHpSfZFstH3qli4kifK-w" TargetMode="External"/><Relationship Id="rId4" Type="http://schemas.openxmlformats.org/officeDocument/2006/relationships/hyperlink" Target="https://www.copingcatparents.com/" TargetMode="External"/><Relationship Id="rId9" Type="http://schemas.openxmlformats.org/officeDocument/2006/relationships/hyperlink" Target="https://link.springer.com/article/10.1007/s10803-017-3070-z"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tiff"/><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mq.edu.au/research/research-centres-groups-and-facilities/centres/lifespan-health-and-wellbeing/our-resources/children-and-teens"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childanxiety.net/"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3.xml.rels><?xml version="1.0" encoding="UTF-8" standalone="yes"?>
<Relationships xmlns="http://schemas.openxmlformats.org/package/2006/relationships"><Relationship Id="rId3" Type="http://schemas.openxmlformats.org/officeDocument/2006/relationships/hyperlink" Target="https://www.ncbi.nlm.nih.gov/pmc/articles/PMC9891710/"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tiff"/><Relationship Id="rId4" Type="http://schemas.openxmlformats.org/officeDocument/2006/relationships/image" Target="../media/image25.emf"/></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image" Target="../media/image33.png"/><Relationship Id="rId5" Type="http://schemas.openxmlformats.org/officeDocument/2006/relationships/image" Target="../media/image28.emf"/><Relationship Id="rId10" Type="http://schemas.openxmlformats.org/officeDocument/2006/relationships/image" Target="../media/image32.png"/><Relationship Id="rId4" Type="http://schemas.openxmlformats.org/officeDocument/2006/relationships/oleObject" Target="../embeddings/oleObject2.bin"/><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tiff"/><Relationship Id="rId4" Type="http://schemas.openxmlformats.org/officeDocument/2006/relationships/hyperlink" Target="https://www.youtube.com/watch?v=_mZbzDOpylA"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emf"/></Relationships>
</file>

<file path=ppt/slides/_rels/slide31.xml.rels><?xml version="1.0" encoding="UTF-8" standalone="yes"?>
<Relationships xmlns="http://schemas.openxmlformats.org/package/2006/relationships"><Relationship Id="rId3" Type="http://schemas.openxmlformats.org/officeDocument/2006/relationships/hyperlink" Target="https://www.ncbi.nlm.nih.gov/pmc/articles/PMC4272761/"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research.ncl.ac.uk/neurodisability/leafletsandmeasures/copingwithuncertaintyeasyreadversion/" TargetMode="External"/><Relationship Id="rId5" Type="http://schemas.openxmlformats.org/officeDocument/2006/relationships/image" Target="../media/image43.png"/><Relationship Id="rId4" Type="http://schemas.openxmlformats.org/officeDocument/2006/relationships/hyperlink" Target="https://link.springer.com/article/10.1007/s10578-011-0238-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s://www.proquest.com/docview/217676917?pq-origsite=gscholar&amp;fromopenview=true&amp;sourcetype=Scholarly%20Journals" TargetMode="Externa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hyperlink" Target="https://www.mq.edu.au/research/research-centres-groups-and-facilities/centres/lifespan-health-and-wellbeing/our-resources/children-and-teens" TargetMode="External"/><Relationship Id="rId4" Type="http://schemas.openxmlformats.org/officeDocument/2006/relationships/image" Target="../media/image51.emf"/></Relationships>
</file>

<file path=ppt/slides/_rels/slide38.xml.rels><?xml version="1.0" encoding="UTF-8" standalone="yes"?>
<Relationships xmlns="http://schemas.openxmlformats.org/package/2006/relationships"><Relationship Id="rId8" Type="http://schemas.openxmlformats.org/officeDocument/2006/relationships/hyperlink" Target="https://link.springer.com/article/10.1007/s10803-022-05645-5" TargetMode="External"/><Relationship Id="rId3" Type="http://schemas.openxmlformats.org/officeDocument/2006/relationships/image" Target="../media/image52.png"/><Relationship Id="rId7" Type="http://schemas.openxmlformats.org/officeDocument/2006/relationships/hyperlink" Target="https://link.springer.com/article/10.1007/s10803-016-2924-0"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link.springer.com/article/10.1007/s10803-018-3550-9" TargetMode="External"/><Relationship Id="rId5" Type="http://schemas.openxmlformats.org/officeDocument/2006/relationships/image" Target="../media/image53.png"/><Relationship Id="rId4" Type="http://schemas.openxmlformats.org/officeDocument/2006/relationships/hyperlink" Target="https://research.ncl.ac.uk/neurodisability/leafletsandmeasures/copingwithuncertaintyinuncertaintimes/" TargetMode="External"/><Relationship Id="rId9" Type="http://schemas.openxmlformats.org/officeDocument/2006/relationships/hyperlink" Target="https://link.springer.com/article/10.1007/s10803-023-06112-5"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tiff"/><Relationship Id="rId10" Type="http://schemas.openxmlformats.org/officeDocument/2006/relationships/hyperlink" Target="https://link.springer.com/chapter/10.1007/978-3-030-20843-1_44" TargetMode="External"/><Relationship Id="rId4" Type="http://schemas.openxmlformats.org/officeDocument/2006/relationships/image" Target="../media/image55.tiff"/><Relationship Id="rId9"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medschool.cuanschutz.edu/jfk-partners/clinical-services/facing-your-fears-program"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s://onlinelibrary.wiley.com/doi/abs/10.1111/jar.12854" TargetMode="External"/><Relationship Id="rId4" Type="http://schemas.openxmlformats.org/officeDocument/2006/relationships/image" Target="../media/image61.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hyperlink" Target="https://link.springer.com/article/10.1186/s11689-021-09396-9" TargetMode="External"/><Relationship Id="rId7"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62.emf"/><Relationship Id="rId11" Type="http://schemas.openxmlformats.org/officeDocument/2006/relationships/hyperlink" Target="https://d1wqtxts1xzle7.cloudfront.net/72882543/j.cbpra.2014.02.00320211016-30261-1et27vh-libre.pdf?1634458997=&amp;response-content-disposition=inline%3B+filename%3DThe_Art_of_Exposure_Putting_Science_Into.pdf&amp;Expires=1714454255&amp;Signature=LOB6PAtsjCoXEBfZPq--eMh1-NrPB731ucvNb6FVUFnSzhHl~IezNMMg8tzt3H7JMUrDik10pgLFwypeFn84C0eAiwKkLr0QONb-tw2A0p4kG4-Z2fPvR9mbrstl6~cQfsbVi14WfvtAOISvOVZ0V47JvGQIs8INXJFFKzoiM4ifLU8pAcqT5krborLESovUGTEQ1gf4a8LOh-GmV25T43IwtJRHqVUkA3xZLac~sTB~XSnxZaVIYp10trykPKf9zypZ5XZqh6nkVX23MjotjXJfm8MGV3mX3v9c802uyckN2h~7upySJ8k6EvbybQcD24ijO6UZ0a3vTyX4brybsQ__&amp;Key-Pair-Id=APKAJLOHF5GGSLRBV4ZA" TargetMode="External"/><Relationship Id="rId5" Type="http://schemas.openxmlformats.org/officeDocument/2006/relationships/oleObject" Target="../embeddings/oleObject5.bin"/><Relationship Id="rId10" Type="http://schemas.openxmlformats.org/officeDocument/2006/relationships/image" Target="../media/image66.png"/><Relationship Id="rId4" Type="http://schemas.openxmlformats.org/officeDocument/2006/relationships/hyperlink" Target="https://iocdf.org/expert-opinions/the-inhibitory-learning-approach-to-exposure-and-response-prevention/" TargetMode="External"/><Relationship Id="rId9" Type="http://schemas.openxmlformats.org/officeDocument/2006/relationships/image" Target="../media/image65.jpeg"/></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link.springer.com/article/10.1007/s10803-017-3070-z" TargetMode="External"/><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1.tiff"/><Relationship Id="rId5" Type="http://schemas.openxmlformats.org/officeDocument/2006/relationships/image" Target="../media/image70.tiff"/><Relationship Id="rId4" Type="http://schemas.openxmlformats.org/officeDocument/2006/relationships/image" Target="../media/image69.tiff"/><Relationship Id="rId9" Type="http://schemas.openxmlformats.org/officeDocument/2006/relationships/hyperlink" Target="https://books.google.com/books?hl=en&amp;lr=&amp;id=7inqDwAAQBAJ&amp;oi=fnd&amp;pg=PA199&amp;dq=lauren+moskowitz+anxiety&amp;ots=STTxifVWbZ&amp;sig=2eRKVxr4n6RhH8bXwh2QtiDphAY#v=onepage&amp;q=lauren%20moskowitz%20anxiety&amp;f=false"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oleObject" Target="../embeddings/oleObject6.bin"/><Relationship Id="rId7"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2.emf"/><Relationship Id="rId9" Type="http://schemas.openxmlformats.org/officeDocument/2006/relationships/image" Target="../media/image77.pn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https://mnpsp.org/positive-behavior-support-intensive-trainin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hyperlink" Target="https://apbs.org/pbs/"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hcpbs.org/what-is-positive-behavior-support/"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publications.ici.umn.edu/impact/29-2/a-model-for-building-a-statewide-infrastructure-for-person-centered-practices-and-positive-supports-minnesotas-approach#:~:text=Authors"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hyperlink" Target="https://mnpsp.org/positive-behavior-support-intensive-training/" TargetMode="Externa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oleObject" Target="../embeddings/oleObject7.bin"/><Relationship Id="rId7" Type="http://schemas.openxmlformats.org/officeDocument/2006/relationships/image" Target="../media/image86.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85.jpeg"/><Relationship Id="rId11" Type="http://schemas.openxmlformats.org/officeDocument/2006/relationships/image" Target="../media/image90.png"/><Relationship Id="rId5" Type="http://schemas.openxmlformats.org/officeDocument/2006/relationships/image" Target="../media/image84.jpeg"/><Relationship Id="rId10" Type="http://schemas.openxmlformats.org/officeDocument/2006/relationships/image" Target="../media/image89.png"/><Relationship Id="rId4" Type="http://schemas.openxmlformats.org/officeDocument/2006/relationships/image" Target="../media/image62.emf"/><Relationship Id="rId9" Type="http://schemas.openxmlformats.org/officeDocument/2006/relationships/image" Target="../media/image8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jpeg"/><Relationship Id="rId7" Type="http://schemas.openxmlformats.org/officeDocument/2006/relationships/image" Target="../media/image85.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86.jpeg"/><Relationship Id="rId10" Type="http://schemas.openxmlformats.org/officeDocument/2006/relationships/image" Target="../media/image94.png"/><Relationship Id="rId4" Type="http://schemas.openxmlformats.org/officeDocument/2006/relationships/image" Target="../media/image91.jpeg"/><Relationship Id="rId9" Type="http://schemas.openxmlformats.org/officeDocument/2006/relationships/image" Target="../media/image93.jpeg"/></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03.png"/><Relationship Id="rId3" Type="http://schemas.openxmlformats.org/officeDocument/2006/relationships/image" Target="../media/image95.png"/><Relationship Id="rId7" Type="http://schemas.openxmlformats.org/officeDocument/2006/relationships/image" Target="../media/image99.jpeg"/><Relationship Id="rId12" Type="http://schemas.openxmlformats.org/officeDocument/2006/relationships/image" Target="../media/image102.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98.jpeg"/><Relationship Id="rId11" Type="http://schemas.openxmlformats.org/officeDocument/2006/relationships/image" Target="../media/image101.jpeg"/><Relationship Id="rId5" Type="http://schemas.openxmlformats.org/officeDocument/2006/relationships/image" Target="../media/image97.jpeg"/><Relationship Id="rId10" Type="http://schemas.openxmlformats.org/officeDocument/2006/relationships/hyperlink" Target="http://images.google.com/imgres?imgurl=http://3.bp.blogspot.com/-zPKg_V5zsm8/TY_q6UqPvtI/AAAAAAAAABk/PtxmZjbz0-4/s1600/corridorlockersatogormanhighschool.jpg&amp;imgrefurl=http://1raisondetre.blogspot.com/2011/03/walking-through-halls-of-any-high.html&amp;usg=__u3QTwkvGeF4hOLV8qY_VsHvCyF8=&amp;h=533&amp;w=800&amp;sz=64&amp;hl=en&amp;start=7&amp;sig2=ruBGUE-FhcMBR8RquqzW5A&amp;zoom=1&amp;tbnid=_oL8WQd0xw7DoM:&amp;tbnh=95&amp;tbnw=143&amp;ei=bEz4UL6uBuro0gGLqYHQBg&amp;prev=/search?q=walking+through+halls&amp;hl=en&amp;safe=off&amp;gbv=2&amp;tbm=isch&amp;itbs=1" TargetMode="External"/><Relationship Id="rId4" Type="http://schemas.openxmlformats.org/officeDocument/2006/relationships/image" Target="../media/image96.png"/><Relationship Id="rId9" Type="http://schemas.openxmlformats.org/officeDocument/2006/relationships/image" Target="../media/image100.emf"/></Relationships>
</file>

<file path=ppt/slides/_rels/slide62.xml.rels><?xml version="1.0" encoding="UTF-8" standalone="yes"?>
<Relationships xmlns="http://schemas.openxmlformats.org/package/2006/relationships"><Relationship Id="rId8" Type="http://schemas.openxmlformats.org/officeDocument/2006/relationships/image" Target="../media/image109.emf"/><Relationship Id="rId3" Type="http://schemas.openxmlformats.org/officeDocument/2006/relationships/image" Target="../media/image104.tiff"/><Relationship Id="rId7" Type="http://schemas.openxmlformats.org/officeDocument/2006/relationships/image" Target="../media/image108.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106.jpeg"/><Relationship Id="rId4" Type="http://schemas.openxmlformats.org/officeDocument/2006/relationships/image" Target="../media/image105.tiff"/><Relationship Id="rId9" Type="http://schemas.openxmlformats.org/officeDocument/2006/relationships/hyperlink" Target="https://www.patinsproject.org/news-networking/patins-blog"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97.jpeg"/></Relationships>
</file>

<file path=ppt/slides/_rels/slide65.xml.rels><?xml version="1.0" encoding="UTF-8" standalone="yes"?>
<Relationships xmlns="http://schemas.openxmlformats.org/package/2006/relationships"><Relationship Id="rId3" Type="http://schemas.openxmlformats.org/officeDocument/2006/relationships/hyperlink" Target="https://journals.sagepub.com/doi/pdf/10.1177/109830070000200102?casa_token=e8M5Oz_K8TcAAAAA:QBNV0KElMAP6UIzRyvwEs1nxCiipR6Tw_YPI7cxYF2aetldjIF0hRyyASPdIjWtAGOC0oUDh3dQY"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hyperlink" Target="http://images.google.com/imgres?imgurl=http://3.bp.blogspot.com/-zPKg_V5zsm8/TY_q6UqPvtI/AAAAAAAAABk/PtxmZjbz0-4/s1600/corridorlockersatogormanhighschool.jpg&amp;imgrefurl=http://1raisondetre.blogspot.com/2011/03/walking-through-halls-of-any-high.html&amp;usg=__u3QTwkvGeF4hOLV8qY_VsHvCyF8=&amp;h=533&amp;w=800&amp;sz=64&amp;hl=en&amp;start=7&amp;sig2=ruBGUE-FhcMBR8RquqzW5A&amp;zoom=1&amp;tbnid=_oL8WQd0xw7DoM:&amp;tbnh=95&amp;tbnw=143&amp;ei=bEz4UL6uBuro0gGLqYHQBg&amp;prev=/search?q=walking+through+halls&amp;hl=en&amp;safe=off&amp;gbv=2&amp;tbm=isch&amp;itbs=1"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pn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6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72.xml.rels><?xml version="1.0" encoding="UTF-8" standalone="yes"?>
<Relationships xmlns="http://schemas.openxmlformats.org/package/2006/relationships"><Relationship Id="rId3" Type="http://schemas.openxmlformats.org/officeDocument/2006/relationships/hyperlink" Target="https://jneurodevdisorders.biomedcentral.com/articles/10.1186/s11689-021-09396-9"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png"/></Relationships>
</file>

<file path=ppt/slides/_rels/slide7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png"/></Relationships>
</file>

<file path=ppt/slides/_rels/slide7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brookespublishing.com/wp-content/uploads/2021/06/Prelock_CasebookFINALexcerpt-1.pdf"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32.tiff"/><Relationship Id="rId5" Type="http://schemas.openxmlformats.org/officeDocument/2006/relationships/image" Target="../media/image72.jpeg"/><Relationship Id="rId4" Type="http://schemas.openxmlformats.org/officeDocument/2006/relationships/image" Target="../media/image131.jpeg"/></Relationships>
</file>

<file path=ppt/slides/_rels/slide77.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hyperlink" Target="https://link.springer.com/article/10.1007/s12671-022-01887-7"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hyperlink" Target="https://research.ncl.ac.uk/neurodisability/leafletsandmeasures/copingwithuncertaintyeasyreadversion/" TargetMode="External"/><Relationship Id="rId4" Type="http://schemas.openxmlformats.org/officeDocument/2006/relationships/image" Target="../media/image135.png"/></Relationships>
</file>

<file path=ppt/slides/_rels/slide7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hyperlink" Target="https://research.ncl.ac.uk/neurodisability/leafletsandmeasures/tipsformanaginganxiety/" TargetMode="External"/><Relationship Id="rId5" Type="http://schemas.openxmlformats.org/officeDocument/2006/relationships/image" Target="../media/image138.png"/><Relationship Id="rId4" Type="http://schemas.openxmlformats.org/officeDocument/2006/relationships/image" Target="../media/image137.png"/></Relationships>
</file>

<file path=ppt/slides/_rels/slide8.xml.rels><?xml version="1.0" encoding="UTF-8" standalone="yes"?>
<Relationships xmlns="http://schemas.openxmlformats.org/package/2006/relationships"><Relationship Id="rId3" Type="http://schemas.openxmlformats.org/officeDocument/2006/relationships/hyperlink" Target="tps://research.ncl.ac.uk/neurodisability/leafletsandmeasures/anxietyscaleforchildren-as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emoryott.technologypublisher.com/techcase/18178" TargetMode="External"/><Relationship Id="rId4" Type="http://schemas.openxmlformats.org/officeDocument/2006/relationships/hyperlink" Target="https://research.ncl.ac.uk/neurodisability/leafletsandmeasures/anxietyscaleforchildren-asd/asc-asdparent/" TargetMode="External"/></Relationships>
</file>

<file path=ppt/slides/_rels/slide80.xml.rels><?xml version="1.0" encoding="UTF-8" standalone="yes"?>
<Relationships xmlns="http://schemas.openxmlformats.org/package/2006/relationships"><Relationship Id="rId3" Type="http://schemas.openxmlformats.org/officeDocument/2006/relationships/hyperlink" Target="https://research.ncl.ac.uk/neurodisability/leafletsandmeasures/copingwithuncertaintyeasyreadversion/"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1.tiff"/><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84.xml.rels><?xml version="1.0" encoding="UTF-8" standalone="yes"?>
<Relationships xmlns="http://schemas.openxmlformats.org/package/2006/relationships"><Relationship Id="rId8" Type="http://schemas.openxmlformats.org/officeDocument/2006/relationships/image" Target="../media/image148.jpe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png"/><Relationship Id="rId9" Type="http://schemas.openxmlformats.org/officeDocument/2006/relationships/image" Target="../media/image149.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png"/><Relationship Id="rId7" Type="http://schemas.openxmlformats.org/officeDocument/2006/relationships/image" Target="../media/image94.pn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image" Target="../media/image151.png"/><Relationship Id="rId9" Type="http://schemas.openxmlformats.org/officeDocument/2006/relationships/hyperlink" Target="https://link.springer.com/article/10.1007/s10803-017-3070-z" TargetMode="External"/></Relationships>
</file>

<file path=ppt/slides/_rels/slide89.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5.png"/><Relationship Id="rId7" Type="http://schemas.openxmlformats.org/officeDocument/2006/relationships/image" Target="../media/image158.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oleObject" Target="file:///Users/Lauren/Desktop/Desktop/Story%20for%20Ben%20-%20What%20to%20Do%20When%20I'm%20Anxious.doc&#26146;&#8804;&#8250;&#14390;%7d!OLE_LINK31" TargetMode="External"/><Relationship Id="rId5"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hyperlink" Target="https://link.springer.com/article/10.1007/s10803-017-3070-z"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research.ncl.ac.uk/neurodisability/leafletsandmeasures/anxietyscaleforautism-adultsasa-a/"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9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160.png"/><Relationship Id="rId7" Type="http://schemas.openxmlformats.org/officeDocument/2006/relationships/image" Target="../media/image163.png"/><Relationship Id="rId12" Type="http://schemas.openxmlformats.org/officeDocument/2006/relationships/hyperlink" Target="https://link.springer.com/article/10.1007/s10803-017-3070-z" TargetMode="External"/><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62.png"/><Relationship Id="rId11" Type="http://schemas.openxmlformats.org/officeDocument/2006/relationships/image" Target="../media/image164.png"/><Relationship Id="rId5" Type="http://schemas.openxmlformats.org/officeDocument/2006/relationships/image" Target="../media/image161.emf"/><Relationship Id="rId10" Type="http://schemas.openxmlformats.org/officeDocument/2006/relationships/oleObject" Target="file:///Users/Lauren/Desktop/Treating%20Anxiety%20in%20ASD/Lauren%20Moskowitz/Ted%20Carr%20Lab%20&amp;%20Research/Lauren%20Moskowitz%20Dissertation/Lauren%20Moskowitz%20Dissertation%206-9-12.doc&#16384;&#3986;&#32741;!OLE_LINK32" TargetMode="External"/><Relationship Id="rId4" Type="http://schemas.openxmlformats.org/officeDocument/2006/relationships/oleObject" Target="../embeddings/oleObject9.bin"/><Relationship Id="rId9" Type="http://schemas.openxmlformats.org/officeDocument/2006/relationships/image" Target="../media/image90.png"/></Relationships>
</file>

<file path=ppt/slides/_rels/slide9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66.png"/></Relationships>
</file>

<file path=ppt/slides/_rels/slide92.xml.rels><?xml version="1.0" encoding="UTF-8" standalone="yes"?>
<Relationships xmlns="http://schemas.openxmlformats.org/package/2006/relationships"><Relationship Id="rId8" Type="http://schemas.openxmlformats.org/officeDocument/2006/relationships/hyperlink" Target="http://www.challengingbehavior.org/" TargetMode="External"/><Relationship Id="rId3" Type="http://schemas.openxmlformats.org/officeDocument/2006/relationships/hyperlink" Target="https://practicedroutines.com/" TargetMode="External"/><Relationship Id="rId7" Type="http://schemas.openxmlformats.org/officeDocument/2006/relationships/hyperlink" Target="http://www.beachcenter.org/pbs/default.aspx" TargetMode="External"/><Relationship Id="rId12" Type="http://schemas.openxmlformats.org/officeDocument/2006/relationships/hyperlink" Target="http://flpbs.fmhi.usf.edu/"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hyperlink" Target="http://www.behaviordoctor.org/" TargetMode="External"/><Relationship Id="rId11" Type="http://schemas.openxmlformats.org/officeDocument/2006/relationships/hyperlink" Target="http://www.kipbs.org/" TargetMode="External"/><Relationship Id="rId5" Type="http://schemas.openxmlformats.org/officeDocument/2006/relationships/hyperlink" Target="http://www.apbs.org/" TargetMode="External"/><Relationship Id="rId10" Type="http://schemas.openxmlformats.org/officeDocument/2006/relationships/hyperlink" Target="http://www.pbis.org/" TargetMode="External"/><Relationship Id="rId4" Type="http://schemas.openxmlformats.org/officeDocument/2006/relationships/hyperlink" Target="https://hcpbs.org/families-3/" TargetMode="External"/><Relationship Id="rId9" Type="http://schemas.openxmlformats.org/officeDocument/2006/relationships/hyperlink" Target="http://www.vanderbilt.edu/csefel" TargetMode="External"/></Relationships>
</file>

<file path=ppt/slides/_rels/slide93.xml.rels><?xml version="1.0" encoding="UTF-8" standalone="yes"?>
<Relationships xmlns="http://schemas.openxmlformats.org/package/2006/relationships"><Relationship Id="rId8" Type="http://schemas.openxmlformats.org/officeDocument/2006/relationships/hyperlink" Target="http://www.worrywisekids.org/" TargetMode="External"/><Relationship Id="rId3" Type="http://schemas.openxmlformats.org/officeDocument/2006/relationships/hyperlink" Target="https://meya.ucla.edu/public/" TargetMode="External"/><Relationship Id="rId7" Type="http://schemas.openxmlformats.org/officeDocument/2006/relationships/hyperlink" Target="https://nationalautismcenter.org/resources/for-families/" TargetMode="External"/><Relationship Id="rId12" Type="http://schemas.openxmlformats.org/officeDocument/2006/relationships/hyperlink" Target="http://www.megfoundationforpain.org/"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hyperlink" Target="https://research.ncl.ac.uk/neurodisability/leafletsandmeasures/copingwithuncertaintyeasyreadversion/" TargetMode="External"/><Relationship Id="rId11" Type="http://schemas.openxmlformats.org/officeDocument/2006/relationships/hyperlink" Target="http://www.copingcatparents.com/" TargetMode="External"/><Relationship Id="rId5" Type="http://schemas.openxmlformats.org/officeDocument/2006/relationships/hyperlink" Target="https://www.nasddds.org/i-dd-and-mental-health-support-resources/" TargetMode="External"/><Relationship Id="rId10" Type="http://schemas.openxmlformats.org/officeDocument/2006/relationships/hyperlink" Target="http://www.adaa.org/" TargetMode="External"/><Relationship Id="rId4" Type="http://schemas.openxmlformats.org/officeDocument/2006/relationships/hyperlink" Target="https://medschool.cuanschutz.edu/jfk-partners/clinical-services/facing-your-fears-program" TargetMode="External"/><Relationship Id="rId9" Type="http://schemas.openxmlformats.org/officeDocument/2006/relationships/hyperlink" Target="http://www.childanxiety.net/"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hyperlink" Target="https://mnpsp.org/positive-behavior-support-intensive-train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12" name="Rectangle 12311">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292" name="Picture 6" descr="A young child holding onto an adult's leg, toys are scattered on the floor.">
            <a:extLst>
              <a:ext uri="{FF2B5EF4-FFF2-40B4-BE49-F238E27FC236}">
                <a16:creationId xmlns:a16="http://schemas.microsoft.com/office/drawing/2014/main" id="{E3E56B49-1AFA-F95C-B10C-5709C2E079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18" r="-1" b="-1"/>
          <a:stretch/>
        </p:blipFill>
        <p:spPr bwMode="auto">
          <a:xfrm>
            <a:off x="3410953" y="3681409"/>
            <a:ext cx="5733047" cy="317659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17" name="Rectangle 12313">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a:extLst>
              <a:ext uri="{FF2B5EF4-FFF2-40B4-BE49-F238E27FC236}">
                <a16:creationId xmlns:a16="http://schemas.microsoft.com/office/drawing/2014/main" id="{8FB13F5D-1C95-6A7A-BE07-B7628D0D510A}"/>
              </a:ext>
            </a:extLst>
          </p:cNvPr>
          <p:cNvSpPr>
            <a:spLocks noGrp="1" noChangeArrowheads="1"/>
          </p:cNvSpPr>
          <p:nvPr>
            <p:ph type="ctrTitle"/>
          </p:nvPr>
        </p:nvSpPr>
        <p:spPr>
          <a:xfrm>
            <a:off x="176213" y="300818"/>
            <a:ext cx="8662987" cy="3202001"/>
          </a:xfrm>
        </p:spPr>
        <p:txBody>
          <a:bodyPr>
            <a:noAutofit/>
          </a:bodyPr>
          <a:lstStyle/>
          <a:p>
            <a:pPr eaLnBrk="1" hangingPunct="1"/>
            <a:r>
              <a:rPr lang="en-US" altLang="en-US" sz="3700" b="1" dirty="0">
                <a:solidFill>
                  <a:schemeClr val="bg1"/>
                </a:solidFill>
                <a:latin typeface="Arial" panose="020B0604020202020204" pitchFamily="34" charset="0"/>
                <a:cs typeface="Arial" panose="020B0604020202020204" pitchFamily="34" charset="0"/>
              </a:rPr>
              <a:t>Integrating Positive Behavior Support </a:t>
            </a:r>
            <a:br>
              <a:rPr lang="en-US" altLang="en-US" sz="3700" b="1" dirty="0">
                <a:solidFill>
                  <a:schemeClr val="bg1"/>
                </a:solidFill>
                <a:latin typeface="Arial" panose="020B0604020202020204" pitchFamily="34" charset="0"/>
                <a:cs typeface="Arial" panose="020B0604020202020204" pitchFamily="34" charset="0"/>
              </a:rPr>
            </a:br>
            <a:r>
              <a:rPr lang="en-US" altLang="en-US" sz="3700" b="1" dirty="0">
                <a:solidFill>
                  <a:schemeClr val="bg1"/>
                </a:solidFill>
                <a:latin typeface="Arial" panose="020B0604020202020204" pitchFamily="34" charset="0"/>
                <a:cs typeface="Arial" panose="020B0604020202020204" pitchFamily="34" charset="0"/>
              </a:rPr>
              <a:t>with Cognitive Behavioral Therapy </a:t>
            </a:r>
            <a:br>
              <a:rPr lang="en-US" altLang="en-US" sz="3700" b="1" dirty="0">
                <a:solidFill>
                  <a:schemeClr val="bg1"/>
                </a:solidFill>
                <a:latin typeface="Arial" panose="020B0604020202020204" pitchFamily="34" charset="0"/>
                <a:cs typeface="Arial" panose="020B0604020202020204" pitchFamily="34" charset="0"/>
              </a:rPr>
            </a:br>
            <a:r>
              <a:rPr lang="en-US" altLang="en-US" sz="3700" b="1" dirty="0">
                <a:solidFill>
                  <a:schemeClr val="bg1"/>
                </a:solidFill>
                <a:latin typeface="Arial" panose="020B0604020202020204" pitchFamily="34" charset="0"/>
                <a:cs typeface="Arial" panose="020B0604020202020204" pitchFamily="34" charset="0"/>
              </a:rPr>
              <a:t>to Treat Anxiety </a:t>
            </a:r>
            <a:br>
              <a:rPr lang="en-US" altLang="en-US" sz="3700" b="1" dirty="0">
                <a:solidFill>
                  <a:schemeClr val="bg1"/>
                </a:solidFill>
                <a:latin typeface="Arial" panose="020B0604020202020204" pitchFamily="34" charset="0"/>
                <a:cs typeface="Arial" panose="020B0604020202020204" pitchFamily="34" charset="0"/>
              </a:rPr>
            </a:br>
            <a:r>
              <a:rPr lang="en-US" altLang="en-US" sz="3700" b="1" dirty="0">
                <a:solidFill>
                  <a:schemeClr val="bg1"/>
                </a:solidFill>
                <a:latin typeface="Arial" panose="020B0604020202020204" pitchFamily="34" charset="0"/>
                <a:cs typeface="Arial" panose="020B0604020202020204" pitchFamily="34" charset="0"/>
              </a:rPr>
              <a:t>in Youth and Adults with IDD: </a:t>
            </a:r>
            <a:br>
              <a:rPr lang="en-US" altLang="en-US" sz="3700" b="1" dirty="0">
                <a:solidFill>
                  <a:srgbClr val="FFFF00"/>
                </a:solidFill>
                <a:latin typeface="Arial" panose="020B0604020202020204" pitchFamily="34" charset="0"/>
                <a:cs typeface="Arial" panose="020B0604020202020204" pitchFamily="34" charset="0"/>
              </a:rPr>
            </a:br>
            <a:r>
              <a:rPr lang="en-US" altLang="en-US" sz="3700" b="1" dirty="0">
                <a:solidFill>
                  <a:srgbClr val="FFFF00"/>
                </a:solidFill>
                <a:latin typeface="Arial" panose="020B0604020202020204" pitchFamily="34" charset="0"/>
                <a:cs typeface="Arial" panose="020B0604020202020204" pitchFamily="34" charset="0"/>
              </a:rPr>
              <a:t>Intensive Series</a:t>
            </a:r>
          </a:p>
        </p:txBody>
      </p:sp>
      <p:sp>
        <p:nvSpPr>
          <p:cNvPr id="6147" name="Rectangle 3">
            <a:extLst>
              <a:ext uri="{FF2B5EF4-FFF2-40B4-BE49-F238E27FC236}">
                <a16:creationId xmlns:a16="http://schemas.microsoft.com/office/drawing/2014/main" id="{4919FD1B-F0B8-A7D7-09AB-D39C789BC4DF}"/>
              </a:ext>
            </a:extLst>
          </p:cNvPr>
          <p:cNvSpPr>
            <a:spLocks noGrp="1" noChangeArrowheads="1"/>
          </p:cNvSpPr>
          <p:nvPr>
            <p:ph type="subTitle" idx="1"/>
          </p:nvPr>
        </p:nvSpPr>
        <p:spPr>
          <a:xfrm>
            <a:off x="1" y="3859988"/>
            <a:ext cx="4114800" cy="2697183"/>
          </a:xfrm>
        </p:spPr>
        <p:txBody>
          <a:bodyPr>
            <a:normAutofit/>
          </a:bodyPr>
          <a:lstStyle/>
          <a:p>
            <a:pPr eaLnBrk="1" hangingPunct="1">
              <a:lnSpc>
                <a:spcPct val="110000"/>
              </a:lnSpc>
              <a:spcBef>
                <a:spcPts val="0"/>
              </a:spcBef>
              <a:defRPr/>
            </a:pPr>
            <a:r>
              <a:rPr lang="en-US" sz="2600" b="1" dirty="0">
                <a:solidFill>
                  <a:schemeClr val="accent5">
                    <a:lumMod val="20000"/>
                    <a:lumOff val="80000"/>
                  </a:schemeClr>
                </a:solidFill>
                <a:latin typeface="Arial" pitchFamily="34" charset="0"/>
                <a:ea typeface="ＭＳ Ｐゴシック" pitchFamily="34" charset="-128"/>
                <a:cs typeface="Arial" pitchFamily="34" charset="0"/>
              </a:rPr>
              <a:t>Lauren Moskowitz, PhD  </a:t>
            </a:r>
          </a:p>
          <a:p>
            <a:pPr eaLnBrk="1" hangingPunct="1">
              <a:lnSpc>
                <a:spcPct val="110000"/>
              </a:lnSpc>
              <a:spcBef>
                <a:spcPts val="0"/>
              </a:spcBef>
              <a:defRPr/>
            </a:pPr>
            <a:r>
              <a:rPr lang="en-US" sz="2400" dirty="0">
                <a:solidFill>
                  <a:schemeClr val="bg1"/>
                </a:solidFill>
                <a:latin typeface="Arial" pitchFamily="34" charset="0"/>
                <a:ea typeface="ＭＳ Ｐゴシック" pitchFamily="34" charset="-128"/>
                <a:cs typeface="Arial" pitchFamily="34" charset="0"/>
              </a:rPr>
              <a:t>St. John’s University</a:t>
            </a:r>
          </a:p>
          <a:p>
            <a:pPr eaLnBrk="1" hangingPunct="1">
              <a:lnSpc>
                <a:spcPct val="110000"/>
              </a:lnSpc>
              <a:spcBef>
                <a:spcPts val="0"/>
              </a:spcBef>
              <a:defRPr/>
            </a:pPr>
            <a:r>
              <a:rPr lang="en-US" sz="2400" dirty="0">
                <a:solidFill>
                  <a:schemeClr val="bg1"/>
                </a:solidFill>
                <a:latin typeface="Arial" pitchFamily="34" charset="0"/>
                <a:ea typeface="ＭＳ Ｐゴシック" pitchFamily="34" charset="-128"/>
                <a:cs typeface="Arial" pitchFamily="34" charset="0"/>
                <a:hlinkClick r:id="rId4">
                  <a:extLst>
                    <a:ext uri="{A12FA001-AC4F-418D-AE19-62706E023703}">
                      <ahyp:hlinkClr xmlns:ahyp="http://schemas.microsoft.com/office/drawing/2018/hyperlinkcolor" val="tx"/>
                    </a:ext>
                  </a:extLst>
                </a:hlinkClick>
              </a:rPr>
              <a:t>Moskowil@stjohns.edu</a:t>
            </a:r>
            <a:endParaRPr lang="en-US" sz="2400" dirty="0">
              <a:solidFill>
                <a:schemeClr val="bg1"/>
              </a:solidFill>
              <a:latin typeface="Arial" pitchFamily="34" charset="0"/>
              <a:ea typeface="ＭＳ Ｐゴシック" pitchFamily="34" charset="-128"/>
              <a:cs typeface="Arial" pitchFamily="34" charset="0"/>
            </a:endParaRPr>
          </a:p>
          <a:p>
            <a:pPr eaLnBrk="1" hangingPunct="1">
              <a:lnSpc>
                <a:spcPct val="110000"/>
              </a:lnSpc>
              <a:spcBef>
                <a:spcPts val="0"/>
              </a:spcBef>
              <a:defRPr/>
            </a:pPr>
            <a:endParaRPr lang="en-US" sz="2400" dirty="0">
              <a:solidFill>
                <a:schemeClr val="bg1"/>
              </a:solidFill>
              <a:latin typeface="Garamond" pitchFamily="18" charset="0"/>
              <a:ea typeface="ＭＳ Ｐゴシック" pitchFamily="34" charset="-128"/>
            </a:endParaRPr>
          </a:p>
          <a:p>
            <a:pPr eaLnBrk="1" hangingPunct="1">
              <a:lnSpc>
                <a:spcPct val="110000"/>
              </a:lnSpc>
              <a:spcBef>
                <a:spcPts val="0"/>
              </a:spcBef>
              <a:defRPr/>
            </a:pPr>
            <a:r>
              <a:rPr lang="en-US" sz="2400" dirty="0">
                <a:solidFill>
                  <a:schemeClr val="bg1"/>
                </a:solidFill>
                <a:latin typeface="Arial" pitchFamily="34" charset="0"/>
                <a:ea typeface="ＭＳ Ｐゴシック" pitchFamily="34" charset="-128"/>
                <a:cs typeface="Arial" pitchFamily="34" charset="0"/>
              </a:rPr>
              <a:t>Part 1: May 1, 2024</a:t>
            </a:r>
          </a:p>
          <a:p>
            <a:pPr eaLnBrk="1" hangingPunct="1">
              <a:lnSpc>
                <a:spcPct val="110000"/>
              </a:lnSpc>
              <a:spcBef>
                <a:spcPts val="0"/>
              </a:spcBef>
              <a:defRPr/>
            </a:pPr>
            <a:r>
              <a:rPr lang="en-US" sz="2400" dirty="0">
                <a:solidFill>
                  <a:schemeClr val="bg1"/>
                </a:solidFill>
                <a:latin typeface="Arial" pitchFamily="34" charset="0"/>
                <a:ea typeface="ＭＳ Ｐゴシック" pitchFamily="34" charset="-128"/>
                <a:cs typeface="Arial" pitchFamily="34" charset="0"/>
              </a:rPr>
              <a:t>Part 2: May 10, 2024</a:t>
            </a:r>
          </a:p>
          <a:p>
            <a:pPr algn="l" eaLnBrk="1" hangingPunct="1">
              <a:lnSpc>
                <a:spcPct val="90000"/>
              </a:lnSpc>
              <a:spcBef>
                <a:spcPct val="0"/>
              </a:spcBef>
              <a:defRPr/>
            </a:pPr>
            <a:endParaRPr lang="en-US" sz="1400" dirty="0">
              <a:solidFill>
                <a:schemeClr val="bg1"/>
              </a:solidFill>
              <a:latin typeface="Arial" pitchFamily="34" charset="0"/>
              <a:ea typeface="ＭＳ Ｐゴシック" pitchFamily="34" charset="-128"/>
              <a:cs typeface="Arial" pitchFamily="34" charset="0"/>
            </a:endParaRPr>
          </a:p>
        </p:txBody>
      </p:sp>
      <p:cxnSp>
        <p:nvCxnSpPr>
          <p:cNvPr id="12316" name="Straight Connector 12315">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28650" y="3681408"/>
            <a:ext cx="851534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46C0FB05-34C1-A007-9A5B-51BD247512D6}"/>
              </a:ext>
            </a:extLst>
          </p:cNvPr>
          <p:cNvSpPr>
            <a:spLocks noGrp="1"/>
          </p:cNvSpPr>
          <p:nvPr>
            <p:ph type="title"/>
          </p:nvPr>
        </p:nvSpPr>
        <p:spPr>
          <a:xfrm>
            <a:off x="152400" y="152400"/>
            <a:ext cx="8686800" cy="914400"/>
          </a:xfrm>
        </p:spPr>
        <p:txBody>
          <a:bodyPr/>
          <a:lstStyle/>
          <a:p>
            <a:pPr eaLnBrk="1" hangingPunct="1">
              <a:lnSpc>
                <a:spcPct val="90000"/>
              </a:lnSpc>
            </a:pPr>
            <a: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t>Example Functional Assessment</a:t>
            </a:r>
            <a:b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br>
            <a: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t>Interview Questions for Those with IDD</a:t>
            </a:r>
          </a:p>
        </p:txBody>
      </p:sp>
      <p:sp>
        <p:nvSpPr>
          <p:cNvPr id="19458" name="Rectangle 3">
            <a:extLst>
              <a:ext uri="{FF2B5EF4-FFF2-40B4-BE49-F238E27FC236}">
                <a16:creationId xmlns:a16="http://schemas.microsoft.com/office/drawing/2014/main" id="{9B43993A-9F13-C1B0-AEB2-A9CFDA752111}"/>
              </a:ext>
            </a:extLst>
          </p:cNvPr>
          <p:cNvSpPr>
            <a:spLocks noGrp="1"/>
          </p:cNvSpPr>
          <p:nvPr>
            <p:ph idx="1"/>
          </p:nvPr>
        </p:nvSpPr>
        <p:spPr>
          <a:xfrm>
            <a:off x="76200" y="1143000"/>
            <a:ext cx="8915400" cy="5749498"/>
          </a:xfrm>
        </p:spPr>
        <p:txBody>
          <a:bodyPr/>
          <a:lstStyle/>
          <a:p>
            <a:pPr marL="238125" indent="-238125" eaLnBrk="1" hangingPunct="1">
              <a:spcBef>
                <a:spcPct val="0"/>
              </a:spcBef>
              <a:defRPr/>
            </a:pP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Behaviors: </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How do you know he/she is anxious or afraid?</a:t>
            </a:r>
          </a:p>
          <a:p>
            <a:pPr marL="238125" indent="-238125" eaLnBrk="1" hangingPunct="1">
              <a:spcBef>
                <a:spcPct val="0"/>
              </a:spcBef>
              <a:defRPr/>
            </a:pPr>
            <a:endParaRPr lang="en-US" altLang="en-US" sz="200" dirty="0">
              <a:latin typeface="Calibri" panose="020F0502020204030204" pitchFamily="34" charset="0"/>
              <a:ea typeface="ＭＳ Ｐゴシック" panose="020B0600070205080204" pitchFamily="34" charset="-128"/>
              <a:cs typeface="Calibri" panose="020F0502020204030204" pitchFamily="34" charset="0"/>
            </a:endParaRPr>
          </a:p>
          <a:p>
            <a:pPr marL="523875" lvl="1" eaLnBrk="1" hangingPunct="1">
              <a:spcBef>
                <a:spcPct val="0"/>
              </a:spcBef>
              <a:buFont typeface="Arial" panose="020B0604020202020204" pitchFamily="34" charset="0"/>
              <a:buChar char="•"/>
              <a:defRPr/>
            </a:pPr>
            <a:r>
              <a:rPr lang="en-US" sz="2100" dirty="0">
                <a:effectLst/>
                <a:latin typeface="Calibri" panose="020F0502020204030204" pitchFamily="34" charset="0"/>
                <a:ea typeface="Times New Roman" panose="02020603050405020304" pitchFamily="18" charset="0"/>
                <a:cs typeface="Calibri" panose="020F0502020204030204" pitchFamily="34" charset="0"/>
              </a:rPr>
              <a:t>When your child feels anxious or afraid, how does he/she </a:t>
            </a:r>
            <a:r>
              <a:rPr lang="en-US" sz="2100" b="1" dirty="0">
                <a:effectLst/>
                <a:latin typeface="Calibri" panose="020F0502020204030204" pitchFamily="34" charset="0"/>
                <a:ea typeface="Times New Roman" panose="02020603050405020304" pitchFamily="18" charset="0"/>
                <a:cs typeface="Calibri" panose="020F0502020204030204" pitchFamily="34" charset="0"/>
              </a:rPr>
              <a:t>behave</a:t>
            </a:r>
            <a:r>
              <a:rPr lang="en-US" sz="2100" dirty="0">
                <a:effectLst/>
                <a:latin typeface="Calibri" panose="020F0502020204030204" pitchFamily="34" charset="0"/>
                <a:ea typeface="Times New Roman" panose="02020603050405020304" pitchFamily="18" charset="0"/>
                <a:cs typeface="Calibri" panose="020F0502020204030204" pitchFamily="34" charset="0"/>
              </a:rPr>
              <a:t>? </a:t>
            </a:r>
          </a:p>
          <a:p>
            <a:pPr marL="523875" lvl="1" eaLnBrk="1" hangingPunct="1">
              <a:spcBef>
                <a:spcPct val="0"/>
              </a:spcBef>
              <a:buFont typeface="Arial" panose="020B0604020202020204" pitchFamily="34" charset="0"/>
              <a:buChar char="•"/>
              <a:defRPr/>
            </a:pPr>
            <a:endParaRPr lang="en-US" sz="200" dirty="0">
              <a:effectLst/>
              <a:latin typeface="Calibri" panose="020F0502020204030204" pitchFamily="34" charset="0"/>
              <a:ea typeface="Times New Roman" panose="02020603050405020304" pitchFamily="18" charset="0"/>
              <a:cs typeface="Calibri" panose="020F0502020204030204" pitchFamily="34" charset="0"/>
            </a:endParaRPr>
          </a:p>
          <a:p>
            <a:pPr marL="523875" lvl="1" eaLnBrk="1" hangingPunct="1">
              <a:spcBef>
                <a:spcPct val="0"/>
              </a:spcBef>
              <a:buFont typeface="Arial" panose="020B0604020202020204" pitchFamily="34" charset="0"/>
              <a:buChar char="•"/>
              <a:defRPr/>
            </a:pPr>
            <a:r>
              <a:rPr lang="en-US" sz="2050" dirty="0">
                <a:effectLst/>
                <a:latin typeface="Calibri" panose="020F0502020204030204" pitchFamily="34" charset="0"/>
                <a:ea typeface="Times New Roman" panose="02020603050405020304" pitchFamily="18" charset="0"/>
                <a:cs typeface="Calibri" panose="020F0502020204030204" pitchFamily="34" charset="0"/>
              </a:rPr>
              <a:t>What exactly </a:t>
            </a:r>
            <a:r>
              <a:rPr lang="en-US" sz="2050" b="1" dirty="0">
                <a:effectLst/>
                <a:latin typeface="Calibri" panose="020F0502020204030204" pitchFamily="34" charset="0"/>
                <a:ea typeface="Times New Roman" panose="02020603050405020304" pitchFamily="18" charset="0"/>
                <a:cs typeface="Calibri" panose="020F0502020204030204" pitchFamily="34" charset="0"/>
              </a:rPr>
              <a:t>do they say</a:t>
            </a:r>
            <a:r>
              <a:rPr lang="en-US" sz="2050" dirty="0">
                <a:effectLst/>
                <a:latin typeface="Calibri" panose="020F0502020204030204" pitchFamily="34" charset="0"/>
                <a:ea typeface="Times New Roman" panose="02020603050405020304" pitchFamily="18" charset="0"/>
                <a:cs typeface="Calibri" panose="020F0502020204030204" pitchFamily="34" charset="0"/>
              </a:rPr>
              <a:t> </a:t>
            </a:r>
            <a:r>
              <a:rPr lang="en-US" sz="2050" b="1" dirty="0">
                <a:effectLst/>
                <a:latin typeface="Calibri" panose="020F0502020204030204" pitchFamily="34" charset="0"/>
                <a:ea typeface="Times New Roman" panose="02020603050405020304" pitchFamily="18" charset="0"/>
                <a:cs typeface="Calibri" panose="020F0502020204030204" pitchFamily="34" charset="0"/>
              </a:rPr>
              <a:t>or do </a:t>
            </a:r>
            <a:r>
              <a:rPr lang="en-US" sz="2050" dirty="0">
                <a:effectLst/>
                <a:latin typeface="Calibri" panose="020F0502020204030204" pitchFamily="34" charset="0"/>
                <a:ea typeface="Times New Roman" panose="02020603050405020304" pitchFamily="18" charset="0"/>
                <a:cs typeface="Calibri" panose="020F0502020204030204" pitchFamily="34" charset="0"/>
              </a:rPr>
              <a:t>that makes you think they are anxious/afraid?</a:t>
            </a:r>
          </a:p>
          <a:p>
            <a:pPr marL="523875" lvl="1" eaLnBrk="1" hangingPunct="1">
              <a:spcBef>
                <a:spcPct val="0"/>
              </a:spcBef>
              <a:buFont typeface="Arial" panose="020B0604020202020204" pitchFamily="34" charset="0"/>
              <a:buChar char="•"/>
              <a:defRPr/>
            </a:pPr>
            <a:endParaRPr lang="en-US" sz="200" dirty="0">
              <a:effectLst/>
              <a:latin typeface="Calibri" panose="020F0502020204030204" pitchFamily="34" charset="0"/>
              <a:ea typeface="Times New Roman" panose="02020603050405020304" pitchFamily="18" charset="0"/>
              <a:cs typeface="Calibri" panose="020F0502020204030204" pitchFamily="34" charset="0"/>
            </a:endParaRPr>
          </a:p>
          <a:p>
            <a:pPr marL="523875" lvl="1" eaLnBrk="1" hangingPunct="1">
              <a:spcBef>
                <a:spcPct val="0"/>
              </a:spcBef>
              <a:buFont typeface="Arial" panose="020B0604020202020204" pitchFamily="34" charset="0"/>
              <a:buChar char="•"/>
              <a:defRPr/>
            </a:pPr>
            <a:r>
              <a:rPr lang="en-US" sz="2100" dirty="0">
                <a:effectLst/>
                <a:latin typeface="Calibri" panose="020F0502020204030204" pitchFamily="34" charset="0"/>
                <a:ea typeface="Times New Roman" panose="02020603050405020304" pitchFamily="18" charset="0"/>
                <a:cs typeface="Calibri" panose="020F0502020204030204" pitchFamily="34" charset="0"/>
              </a:rPr>
              <a:t>Could you describe one of these incidents? How often does </a:t>
            </a:r>
            <a:r>
              <a:rPr lang="en-US" sz="2100" dirty="0">
                <a:latin typeface="Calibri" panose="020F0502020204030204" pitchFamily="34" charset="0"/>
                <a:ea typeface="Times New Roman" panose="02020603050405020304" pitchFamily="18" charset="0"/>
                <a:cs typeface="Calibri" panose="020F0502020204030204" pitchFamily="34" charset="0"/>
              </a:rPr>
              <a:t>this happen?</a:t>
            </a:r>
            <a:endParaRPr lang="en-US" sz="2100" dirty="0">
              <a:effectLst/>
              <a:latin typeface="Calibri" panose="020F0502020204030204" pitchFamily="34" charset="0"/>
              <a:ea typeface="Times New Roman" panose="02020603050405020304" pitchFamily="18" charset="0"/>
              <a:cs typeface="Calibri" panose="020F0502020204030204" pitchFamily="34" charset="0"/>
            </a:endParaRPr>
          </a:p>
          <a:p>
            <a:pPr marL="523875" lvl="1" eaLnBrk="1" hangingPunct="1">
              <a:spcBef>
                <a:spcPct val="0"/>
              </a:spcBef>
              <a:buFont typeface="Arial" panose="020B0604020202020204" pitchFamily="34" charset="0"/>
              <a:buChar char="•"/>
              <a:defRPr/>
            </a:pPr>
            <a:endParaRPr lang="en-US" sz="200" dirty="0">
              <a:effectLst/>
              <a:latin typeface="Calibri" panose="020F0502020204030204" pitchFamily="34" charset="0"/>
              <a:ea typeface="Times New Roman" panose="02020603050405020304" pitchFamily="18" charset="0"/>
              <a:cs typeface="Calibri" panose="020F0502020204030204" pitchFamily="34" charset="0"/>
            </a:endParaRPr>
          </a:p>
          <a:p>
            <a:pPr marL="523875" lvl="1" eaLnBrk="1" hangingPunct="1">
              <a:spcBef>
                <a:spcPct val="0"/>
              </a:spcBef>
              <a:buFont typeface="Arial" panose="020B0604020202020204" pitchFamily="34" charset="0"/>
              <a:buChar char="•"/>
              <a:defRPr/>
            </a:pPr>
            <a:r>
              <a:rPr lang="en-US" sz="2050" i="1" dirty="0">
                <a:effectLst/>
                <a:latin typeface="Calibri" panose="020F0502020204030204" pitchFamily="34" charset="0"/>
                <a:ea typeface="Times New Roman" panose="02020603050405020304" pitchFamily="18" charset="0"/>
                <a:cs typeface="Calibri" panose="020F0502020204030204" pitchFamily="34" charset="0"/>
              </a:rPr>
              <a:t>Here are some examples of additional probes you can ask the parent (adapted from </a:t>
            </a:r>
            <a:r>
              <a:rPr lang="en-US" sz="2050" i="1" u="sng"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hlinkClick r:id="rId3">
                  <a:extLst>
                    <a:ext uri="{A12FA001-AC4F-418D-AE19-62706E023703}">
                      <ahyp:hlinkClr xmlns:ahyp="http://schemas.microsoft.com/office/drawing/2018/hyperlinkcolor" val="tx"/>
                    </a:ext>
                  </a:extLst>
                </a:hlinkClick>
              </a:rPr>
              <a:t>Edwards et al., 2022</a:t>
            </a:r>
            <a:r>
              <a:rPr lang="en-US" sz="2050" i="1" dirty="0">
                <a:effectLst/>
                <a:latin typeface="Calibri" panose="020F0502020204030204" pitchFamily="34" charset="0"/>
                <a:ea typeface="Times New Roman" panose="02020603050405020304" pitchFamily="18" charset="0"/>
                <a:cs typeface="Calibri" panose="020F0502020204030204" pitchFamily="34" charset="0"/>
              </a:rPr>
              <a:t>) if you are unsure what behaviors indicate anxiety:</a:t>
            </a:r>
          </a:p>
          <a:p>
            <a:pPr marL="523875" lvl="1" eaLnBrk="1" hangingPunct="1">
              <a:spcBef>
                <a:spcPct val="0"/>
              </a:spcBef>
              <a:buFont typeface="Arial" panose="020B0604020202020204" pitchFamily="34" charset="0"/>
              <a:buChar char="•"/>
              <a:defRPr/>
            </a:pPr>
            <a:endParaRPr lang="en-US" sz="200" i="1" dirty="0">
              <a:latin typeface="Calibri" panose="020F0502020204030204" pitchFamily="34" charset="0"/>
              <a:ea typeface="Times New Roman" panose="02020603050405020304" pitchFamily="18" charset="0"/>
              <a:cs typeface="Calibri" panose="020F0502020204030204" pitchFamily="34" charset="0"/>
            </a:endParaRPr>
          </a:p>
          <a:p>
            <a:pPr marL="809625" lvl="2" indent="-285750" eaLnBrk="1" hangingPunct="1">
              <a:spcBef>
                <a:spcPct val="0"/>
              </a:spcBef>
              <a:buFont typeface="Wingdings" pitchFamily="2" charset="2"/>
              <a:buChar char="Ø"/>
              <a:defRPr/>
            </a:pPr>
            <a:r>
              <a:rPr lang="en-US" sz="2000" dirty="0">
                <a:effectLst/>
                <a:latin typeface="Calibri" panose="020F0502020204030204" pitchFamily="34" charset="0"/>
                <a:ea typeface="Times New Roman" panose="02020603050405020304" pitchFamily="18" charset="0"/>
                <a:cs typeface="Calibri" panose="020F0502020204030204" pitchFamily="34" charset="0"/>
              </a:rPr>
              <a:t>Do you see any physical changes in their body when X is anxious or afraid?  </a:t>
            </a:r>
          </a:p>
          <a:p>
            <a:pPr marL="809625" lvl="2" indent="-285750" eaLnBrk="1" hangingPunct="1">
              <a:spcBef>
                <a:spcPct val="0"/>
              </a:spcBef>
              <a:buFont typeface="Wingdings" pitchFamily="2" charset="2"/>
              <a:buChar char="Ø"/>
              <a:defRPr/>
            </a:pPr>
            <a:endParaRPr lang="en-US" sz="200" dirty="0">
              <a:effectLst/>
              <a:latin typeface="Calibri" panose="020F0502020204030204" pitchFamily="34" charset="0"/>
              <a:ea typeface="Times New Roman" panose="02020603050405020304" pitchFamily="18" charset="0"/>
              <a:cs typeface="Calibri" panose="020F0502020204030204" pitchFamily="34" charset="0"/>
            </a:endParaRPr>
          </a:p>
          <a:p>
            <a:pPr marL="809625" lvl="2" indent="-285750" eaLnBrk="1" hangingPunct="1">
              <a:spcBef>
                <a:spcPct val="0"/>
              </a:spcBef>
              <a:buFont typeface="Wingdings" pitchFamily="2" charset="2"/>
              <a:buChar char="Ø"/>
              <a:defRPr/>
            </a:pPr>
            <a:r>
              <a:rPr lang="en-US" sz="2000" dirty="0">
                <a:effectLst/>
                <a:latin typeface="Calibri" panose="020F0502020204030204" pitchFamily="34" charset="0"/>
                <a:ea typeface="Times New Roman" panose="02020603050405020304" pitchFamily="18" charset="0"/>
                <a:cs typeface="Calibri" panose="020F0502020204030204" pitchFamily="34" charset="0"/>
              </a:rPr>
              <a:t>Do you see changes in how X moves when he/she is anxious or afraid?  </a:t>
            </a:r>
          </a:p>
          <a:p>
            <a:pPr marL="809625" lvl="2" indent="-285750" eaLnBrk="1" hangingPunct="1">
              <a:spcBef>
                <a:spcPct val="0"/>
              </a:spcBef>
              <a:buFont typeface="Wingdings" pitchFamily="2" charset="2"/>
              <a:buChar char="Ø"/>
              <a:defRPr/>
            </a:pPr>
            <a:endParaRPr lang="en-US" sz="200" dirty="0">
              <a:effectLst/>
              <a:latin typeface="Calibri" panose="020F0502020204030204" pitchFamily="34" charset="0"/>
              <a:ea typeface="Times New Roman" panose="02020603050405020304" pitchFamily="18" charset="0"/>
              <a:cs typeface="Calibri" panose="020F0502020204030204" pitchFamily="34" charset="0"/>
            </a:endParaRPr>
          </a:p>
          <a:p>
            <a:pPr marL="809625" lvl="2" indent="-285750" eaLnBrk="1" hangingPunct="1">
              <a:spcBef>
                <a:spcPct val="0"/>
              </a:spcBef>
              <a:buFont typeface="Wingdings" pitchFamily="2" charset="2"/>
              <a:buChar char="Ø"/>
              <a:defRPr/>
            </a:pPr>
            <a:r>
              <a:rPr lang="en-US" sz="2000" dirty="0">
                <a:effectLst/>
                <a:latin typeface="Calibri" panose="020F0502020204030204" pitchFamily="34" charset="0"/>
                <a:ea typeface="Times New Roman" panose="02020603050405020304" pitchFamily="18" charset="0"/>
                <a:cs typeface="Calibri" panose="020F0502020204030204" pitchFamily="34" charset="0"/>
              </a:rPr>
              <a:t>Do you see any changes in their facial expression when X is anxious/afraid? </a:t>
            </a:r>
          </a:p>
          <a:p>
            <a:pPr marL="809625" lvl="2" indent="-285750" eaLnBrk="1" hangingPunct="1">
              <a:spcBef>
                <a:spcPct val="0"/>
              </a:spcBef>
              <a:buFont typeface="Wingdings" pitchFamily="2" charset="2"/>
              <a:buChar char="Ø"/>
              <a:defRPr/>
            </a:pPr>
            <a:endParaRPr lang="en-US" sz="200" dirty="0">
              <a:effectLst/>
              <a:latin typeface="Calibri" panose="020F0502020204030204" pitchFamily="34" charset="0"/>
              <a:ea typeface="Times New Roman" panose="02020603050405020304" pitchFamily="18" charset="0"/>
              <a:cs typeface="Calibri" panose="020F0502020204030204" pitchFamily="34" charset="0"/>
            </a:endParaRPr>
          </a:p>
          <a:p>
            <a:pPr marL="809625" lvl="2" indent="-285750" eaLnBrk="1" hangingPunct="1">
              <a:spcBef>
                <a:spcPct val="0"/>
              </a:spcBef>
              <a:buFont typeface="Wingdings" pitchFamily="2" charset="2"/>
              <a:buChar char="Ø"/>
              <a:defRPr/>
            </a:pPr>
            <a:r>
              <a:rPr lang="en-US" sz="2000" dirty="0">
                <a:latin typeface="Calibri" panose="020F0502020204030204" pitchFamily="34" charset="0"/>
                <a:ea typeface="Times New Roman" panose="02020603050405020304" pitchFamily="18" charset="0"/>
                <a:cs typeface="Calibri" panose="020F0502020204030204" pitchFamily="34" charset="0"/>
              </a:rPr>
              <a:t>Do you see any changes in their speech pattern?</a:t>
            </a:r>
          </a:p>
          <a:p>
            <a:pPr marL="809625" lvl="2" indent="-285750" eaLnBrk="1" hangingPunct="1">
              <a:spcBef>
                <a:spcPct val="0"/>
              </a:spcBef>
              <a:buFont typeface="Wingdings" pitchFamily="2" charset="2"/>
              <a:buChar char="Ø"/>
              <a:defRPr/>
            </a:pPr>
            <a:endParaRPr lang="en-US" sz="200" dirty="0">
              <a:effectLst/>
              <a:latin typeface="Calibri" panose="020F0502020204030204" pitchFamily="34" charset="0"/>
              <a:ea typeface="Times New Roman" panose="02020603050405020304" pitchFamily="18" charset="0"/>
              <a:cs typeface="Calibri" panose="020F0502020204030204" pitchFamily="34" charset="0"/>
            </a:endParaRPr>
          </a:p>
          <a:p>
            <a:pPr marL="809625" lvl="2" indent="-285750" eaLnBrk="1" hangingPunct="1">
              <a:spcBef>
                <a:spcPct val="0"/>
              </a:spcBef>
              <a:buFont typeface="Wingdings" pitchFamily="2" charset="2"/>
              <a:buChar char="Ø"/>
              <a:defRPr/>
            </a:pPr>
            <a:r>
              <a:rPr lang="en-US" sz="2000" dirty="0">
                <a:effectLst/>
                <a:latin typeface="Calibri" panose="020F0502020204030204" pitchFamily="34" charset="0"/>
                <a:ea typeface="Times New Roman" panose="02020603050405020304" pitchFamily="18" charset="0"/>
                <a:cs typeface="Calibri" panose="020F0502020204030204" pitchFamily="34" charset="0"/>
              </a:rPr>
              <a:t>Have you noticed any patterns when anxiety occurs?</a:t>
            </a:r>
          </a:p>
          <a:p>
            <a:pPr marL="809625" lvl="2" indent="-285750" eaLnBrk="1" hangingPunct="1">
              <a:spcBef>
                <a:spcPct val="0"/>
              </a:spcBef>
              <a:buFont typeface="Wingdings" pitchFamily="2" charset="2"/>
              <a:buChar char="Ø"/>
              <a:defRPr/>
            </a:pPr>
            <a:endParaRPr lang="en-US" altLang="en-US" sz="200" b="1" dirty="0">
              <a:latin typeface="Calibri" panose="020F0502020204030204" pitchFamily="34" charset="0"/>
              <a:ea typeface="ＭＳ Ｐゴシック" panose="020B0600070205080204" pitchFamily="34" charset="-128"/>
              <a:cs typeface="Calibri" panose="020F0502020204030204" pitchFamily="34" charset="0"/>
            </a:endParaRPr>
          </a:p>
          <a:p>
            <a:pPr marL="238125" indent="-238125" eaLnBrk="1" hangingPunct="1">
              <a:spcBef>
                <a:spcPct val="0"/>
              </a:spcBef>
              <a:defRPr/>
            </a:pP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Patterns of </a:t>
            </a:r>
            <a:r>
              <a:rPr lang="en-US" altLang="en-US" sz="2400" b="1" u="sng" dirty="0">
                <a:latin typeface="Calibri" panose="020F0502020204030204" pitchFamily="34" charset="0"/>
                <a:ea typeface="ＭＳ Ｐゴシック" panose="020B0600070205080204" pitchFamily="34" charset="-128"/>
                <a:cs typeface="Calibri" panose="020F0502020204030204" pitchFamily="34" charset="0"/>
              </a:rPr>
              <a:t>Antecedents</a:t>
            </a: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Does the onset of anxiety seem to be linked to any triggers or causes?</a:t>
            </a:r>
          </a:p>
          <a:p>
            <a:pPr marL="238125" indent="-238125" eaLnBrk="1" hangingPunct="1">
              <a:spcBef>
                <a:spcPct val="0"/>
              </a:spcBef>
              <a:defRPr/>
            </a:pPr>
            <a:endParaRPr lang="en-US" altLang="en-US" sz="200" dirty="0">
              <a:latin typeface="Calibri" panose="020F0502020204030204" pitchFamily="34" charset="0"/>
              <a:ea typeface="ＭＳ Ｐゴシック" panose="020B0600070205080204" pitchFamily="34" charset="-128"/>
              <a:cs typeface="Calibri" panose="020F0502020204030204" pitchFamily="34" charset="0"/>
            </a:endParaRPr>
          </a:p>
          <a:p>
            <a:pPr marL="238125" indent="-238125" eaLnBrk="1" hangingPunct="1">
              <a:spcBef>
                <a:spcPct val="0"/>
              </a:spcBef>
              <a:defRPr/>
            </a:pP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Patterns of </a:t>
            </a:r>
            <a:r>
              <a:rPr lang="en-US" altLang="en-US" sz="2400" b="1" u="sng" dirty="0">
                <a:latin typeface="Calibri" panose="020F0502020204030204" pitchFamily="34" charset="0"/>
                <a:ea typeface="ＭＳ Ｐゴシック" panose="020B0600070205080204" pitchFamily="34" charset="-128"/>
                <a:cs typeface="Calibri" panose="020F0502020204030204" pitchFamily="34" charset="0"/>
              </a:rPr>
              <a:t>Consequences</a:t>
            </a: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How do you react to his/her anxious behaviors?</a:t>
            </a:r>
          </a:p>
        </p:txBody>
      </p:sp>
      <p:sp>
        <p:nvSpPr>
          <p:cNvPr id="17411" name="TextBox 3">
            <a:extLst>
              <a:ext uri="{FF2B5EF4-FFF2-40B4-BE49-F238E27FC236}">
                <a16:creationId xmlns:a16="http://schemas.microsoft.com/office/drawing/2014/main" id="{584C371D-DC99-8BD5-D0CC-BCD877AA7762}"/>
              </a:ext>
            </a:extLst>
          </p:cNvPr>
          <p:cNvSpPr txBox="1">
            <a:spLocks noChangeArrowheads="1"/>
          </p:cNvSpPr>
          <p:nvPr/>
        </p:nvSpPr>
        <p:spPr bwMode="auto">
          <a:xfrm>
            <a:off x="0" y="6477000"/>
            <a:ext cx="92202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1050" b="0" i="0" dirty="0">
                <a:solidFill>
                  <a:srgbClr val="222222"/>
                </a:solidFill>
                <a:effectLst/>
                <a:highlight>
                  <a:srgbClr val="FFFFFF"/>
                </a:highlight>
                <a:cs typeface="Calibri" panose="020F0502020204030204" pitchFamily="34" charset="0"/>
              </a:rPr>
              <a:t>Edwards, G., Tarver, J., Shelley, L., Bird, M., Hughes, J., Crawford, H., &amp; Waite, J. (2023). </a:t>
            </a:r>
            <a:r>
              <a:rPr lang="en-US" sz="1050" b="0" i="0" dirty="0" err="1">
                <a:solidFill>
                  <a:srgbClr val="222222"/>
                </a:solidFill>
                <a:effectLst/>
                <a:highlight>
                  <a:srgbClr val="FFFFFF"/>
                </a:highlight>
                <a:cs typeface="Calibri" panose="020F0502020204030204" pitchFamily="34" charset="0"/>
              </a:rPr>
              <a:t>Utilising</a:t>
            </a:r>
            <a:r>
              <a:rPr lang="en-US" sz="1050" b="0" i="0" dirty="0">
                <a:solidFill>
                  <a:srgbClr val="222222"/>
                </a:solidFill>
                <a:effectLst/>
                <a:highlight>
                  <a:srgbClr val="FFFFFF"/>
                </a:highlight>
                <a:cs typeface="Calibri" panose="020F0502020204030204" pitchFamily="34" charset="0"/>
              </a:rPr>
              <a:t> interview methodology to inform the development of New Clinical Assessment Tools for anxiety in autistic individuals who speak few or no words. </a:t>
            </a:r>
            <a:r>
              <a:rPr lang="en-US" sz="1050" b="0" i="1" dirty="0">
                <a:solidFill>
                  <a:srgbClr val="222222"/>
                </a:solidFill>
                <a:effectLst/>
                <a:highlight>
                  <a:srgbClr val="FFFFFF"/>
                </a:highlight>
                <a:cs typeface="Calibri" panose="020F0502020204030204" pitchFamily="34" charset="0"/>
              </a:rPr>
              <a:t>Journal of Autism and Developmental Disorders</a:t>
            </a:r>
            <a:r>
              <a:rPr lang="en-US" sz="1050" b="0" i="0" dirty="0">
                <a:solidFill>
                  <a:srgbClr val="222222"/>
                </a:solidFill>
                <a:effectLst/>
                <a:highlight>
                  <a:srgbClr val="FFFFFF"/>
                </a:highlight>
                <a:cs typeface="Calibri" panose="020F0502020204030204" pitchFamily="34" charset="0"/>
              </a:rPr>
              <a:t>, </a:t>
            </a:r>
            <a:r>
              <a:rPr lang="en-US" sz="1050" b="0" i="1" dirty="0">
                <a:solidFill>
                  <a:srgbClr val="222222"/>
                </a:solidFill>
                <a:effectLst/>
                <a:highlight>
                  <a:srgbClr val="FFFFFF"/>
                </a:highlight>
                <a:cs typeface="Calibri" panose="020F0502020204030204" pitchFamily="34" charset="0"/>
              </a:rPr>
              <a:t>53</a:t>
            </a:r>
            <a:r>
              <a:rPr lang="en-US" sz="1050" b="0" i="0" dirty="0">
                <a:solidFill>
                  <a:srgbClr val="222222"/>
                </a:solidFill>
                <a:effectLst/>
                <a:highlight>
                  <a:srgbClr val="FFFFFF"/>
                </a:highlight>
                <a:cs typeface="Calibri" panose="020F0502020204030204" pitchFamily="34" charset="0"/>
              </a:rPr>
              <a:t>(6), 2328-2348.</a:t>
            </a:r>
            <a:endParaRPr lang="en-US" altLang="en-US" sz="1050" b="0" dirty="0">
              <a:cs typeface="Calibri" panose="020F0502020204030204" pitchFamily="34" charset="0"/>
            </a:endParaRPr>
          </a:p>
        </p:txBody>
      </p:sp>
    </p:spTree>
    <p:extLst>
      <p:ext uri="{BB962C8B-B14F-4D97-AF65-F5344CB8AC3E}">
        <p14:creationId xmlns:p14="http://schemas.microsoft.com/office/powerpoint/2010/main" val="3772926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A50AAE6A-26AB-EB41-ABD7-C91D9D80F68C}"/>
              </a:ext>
            </a:extLst>
          </p:cNvPr>
          <p:cNvSpPr>
            <a:spLocks noGrp="1"/>
          </p:cNvSpPr>
          <p:nvPr>
            <p:ph type="title"/>
          </p:nvPr>
        </p:nvSpPr>
        <p:spPr>
          <a:xfrm>
            <a:off x="-76200" y="141264"/>
            <a:ext cx="9220200" cy="1077936"/>
          </a:xfrm>
        </p:spPr>
        <p:txBody>
          <a:bodyPr>
            <a:normAutofit fontScale="90000"/>
          </a:bodyPr>
          <a:lstStyle/>
          <a:p>
            <a:pPr eaLnBrk="1" hangingPunct="1"/>
            <a:r>
              <a:rPr lang="en-US" altLang="en-US" sz="3300" b="1" dirty="0">
                <a:ea typeface="ＭＳ Ｐゴシック" panose="020B0600070205080204" pitchFamily="34" charset="-128"/>
                <a:cs typeface="Arial" panose="020B0604020202020204" pitchFamily="34" charset="0"/>
              </a:rPr>
              <a:t>Assessment of Anxiety in Individuals with Autism &amp; ID*</a:t>
            </a:r>
            <a:br>
              <a:rPr lang="en-US" altLang="en-US" sz="3300" b="1" dirty="0">
                <a:ea typeface="ＭＳ Ｐゴシック" panose="020B0600070205080204" pitchFamily="34" charset="-128"/>
                <a:cs typeface="Arial" panose="020B0604020202020204" pitchFamily="34" charset="0"/>
              </a:rPr>
            </a:br>
            <a:r>
              <a:rPr lang="en-US" altLang="en-US" sz="2200" b="1" dirty="0">
                <a:ea typeface="ＭＳ Ｐゴシック" panose="020B0600070205080204" pitchFamily="34" charset="-128"/>
                <a:cs typeface="Arial" panose="020B0604020202020204" pitchFamily="34" charset="0"/>
              </a:rPr>
              <a:t>(*a lot of this still applies for those who are verbal and/or without ID)</a:t>
            </a:r>
            <a:br>
              <a:rPr lang="en-US" altLang="en-US" sz="3000" b="1" dirty="0">
                <a:latin typeface="Arial" panose="020B0604020202020204" pitchFamily="34" charset="0"/>
                <a:ea typeface="ＭＳ Ｐゴシック" panose="020B0600070205080204" pitchFamily="34" charset="-128"/>
                <a:cs typeface="Arial" panose="020B0604020202020204" pitchFamily="34" charset="0"/>
              </a:rPr>
            </a:br>
            <a:endParaRPr lang="en-US" altLang="en-US" sz="30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3554" name="Rectangle 3">
            <a:extLst>
              <a:ext uri="{FF2B5EF4-FFF2-40B4-BE49-F238E27FC236}">
                <a16:creationId xmlns:a16="http://schemas.microsoft.com/office/drawing/2014/main" id="{8B838485-92BE-384E-B7B8-EF4B26788F4A}"/>
              </a:ext>
            </a:extLst>
          </p:cNvPr>
          <p:cNvSpPr>
            <a:spLocks noGrp="1"/>
          </p:cNvSpPr>
          <p:nvPr>
            <p:ph idx="1"/>
          </p:nvPr>
        </p:nvSpPr>
        <p:spPr>
          <a:xfrm>
            <a:off x="37406" y="914400"/>
            <a:ext cx="9029700" cy="5653154"/>
          </a:xfrm>
        </p:spPr>
        <p:txBody>
          <a:bodyPr>
            <a:noAutofit/>
          </a:bodyPr>
          <a:lstStyle/>
          <a:p>
            <a:pPr marL="239713" indent="-239713">
              <a:spcBef>
                <a:spcPts val="0"/>
              </a:spcBef>
            </a:pPr>
            <a:r>
              <a:rPr lang="en-US" altLang="en-US" sz="2400" b="1" dirty="0">
                <a:cs typeface="Arial" panose="020B0604020202020204" pitchFamily="34" charset="0"/>
              </a:rPr>
              <a:t>Direct Observation</a:t>
            </a:r>
          </a:p>
          <a:p>
            <a:pPr>
              <a:spcBef>
                <a:spcPts val="0"/>
              </a:spcBef>
            </a:pPr>
            <a:endParaRPr lang="en-US" altLang="en-US" sz="300" b="1" dirty="0">
              <a:cs typeface="Arial" panose="020B0604020202020204" pitchFamily="34" charset="0"/>
            </a:endParaRPr>
          </a:p>
          <a:p>
            <a:pPr marL="457200" lvl="1" indent="-222250">
              <a:spcBef>
                <a:spcPts val="0"/>
              </a:spcBef>
              <a:buFont typeface="Arial" panose="020B0604020202020204" pitchFamily="34" charset="0"/>
              <a:buChar char="•"/>
            </a:pPr>
            <a:r>
              <a:rPr lang="en-US" altLang="en-US" sz="2200" dirty="0">
                <a:cs typeface="Arial" panose="020B0604020202020204" pitchFamily="34" charset="0"/>
              </a:rPr>
              <a:t>Identify idiosyncratic behaviors that indicate anxiety </a:t>
            </a:r>
            <a:r>
              <a:rPr lang="en-US" altLang="en-US" sz="2100" dirty="0">
                <a:cs typeface="Arial" panose="020B0604020202020204" pitchFamily="34" charset="0"/>
              </a:rPr>
              <a:t>(e.g., crying, pacing, freezing, following parent, reassurance-seeking)</a:t>
            </a:r>
          </a:p>
          <a:p>
            <a:pPr marL="457200" lvl="1" indent="-222250">
              <a:spcBef>
                <a:spcPts val="0"/>
              </a:spcBef>
              <a:buFont typeface="Arial" panose="020B0604020202020204" pitchFamily="34" charset="0"/>
              <a:buChar char="•"/>
            </a:pPr>
            <a:endParaRPr lang="en-US" altLang="en-US" sz="300" dirty="0">
              <a:cs typeface="Arial" panose="020B0604020202020204" pitchFamily="34" charset="0"/>
            </a:endParaRPr>
          </a:p>
          <a:p>
            <a:pPr marL="457200" lvl="1" indent="-222250">
              <a:spcBef>
                <a:spcPts val="0"/>
              </a:spcBef>
              <a:buFont typeface="Arial" panose="020B0604020202020204" pitchFamily="34" charset="0"/>
              <a:buChar char="•"/>
            </a:pPr>
            <a:r>
              <a:rPr lang="en-US" altLang="en-US" sz="2200" dirty="0">
                <a:cs typeface="Arial" panose="020B0604020202020204" pitchFamily="34" charset="0"/>
              </a:rPr>
              <a:t>Theses are unique to each individual with IDD</a:t>
            </a:r>
          </a:p>
          <a:p>
            <a:pPr marL="457200" lvl="1" indent="0">
              <a:spcBef>
                <a:spcPts val="0"/>
              </a:spcBef>
              <a:buNone/>
            </a:pPr>
            <a:endParaRPr lang="en-US" altLang="en-US" sz="400" dirty="0">
              <a:ea typeface="ＭＳ Ｐゴシック" panose="020B0600070205080204" pitchFamily="34" charset="-128"/>
              <a:cs typeface="Arial" panose="020B0604020202020204" pitchFamily="34" charset="0"/>
              <a:sym typeface="Wingdings" pitchFamily="2" charset="2"/>
            </a:endParaRPr>
          </a:p>
          <a:p>
            <a:pPr marL="239713" indent="-239713">
              <a:spcBef>
                <a:spcPts val="0"/>
              </a:spcBef>
            </a:pPr>
            <a:r>
              <a:rPr lang="en-US" altLang="en-US" sz="2400" b="1" dirty="0">
                <a:cs typeface="Arial" panose="020B0604020202020204" pitchFamily="34" charset="0"/>
              </a:rPr>
              <a:t>Multi-Method Assessment</a:t>
            </a:r>
          </a:p>
          <a:p>
            <a:pPr>
              <a:spcBef>
                <a:spcPts val="0"/>
              </a:spcBef>
            </a:pPr>
            <a:endParaRPr lang="en-US" altLang="en-US" sz="200" b="1" dirty="0">
              <a:cs typeface="Arial" panose="020B0604020202020204" pitchFamily="34" charset="0"/>
            </a:endParaRPr>
          </a:p>
          <a:p>
            <a:pPr marL="457200" lvl="1" indent="-222250">
              <a:spcBef>
                <a:spcPts val="0"/>
              </a:spcBef>
              <a:buFont typeface="Arial" panose="020B0604020202020204" pitchFamily="34" charset="0"/>
              <a:buChar char="•"/>
            </a:pPr>
            <a:r>
              <a:rPr lang="en-US" altLang="en-US" sz="2200" dirty="0">
                <a:cs typeface="Arial" panose="020B0604020202020204" pitchFamily="34" charset="0"/>
              </a:rPr>
              <a:t>Any one behavior on its own does not necessarily indicate anxiety</a:t>
            </a:r>
          </a:p>
          <a:p>
            <a:pPr marL="457200" lvl="1" indent="-222250">
              <a:spcBef>
                <a:spcPts val="0"/>
              </a:spcBef>
              <a:buFont typeface="Arial" panose="020B0604020202020204" pitchFamily="34" charset="0"/>
              <a:buChar char="•"/>
            </a:pPr>
            <a:endParaRPr lang="en-US" altLang="en-US" sz="300" dirty="0">
              <a:cs typeface="Arial" panose="020B0604020202020204" pitchFamily="34" charset="0"/>
            </a:endParaRPr>
          </a:p>
          <a:p>
            <a:pPr marL="457200" lvl="1" indent="-222250">
              <a:spcBef>
                <a:spcPts val="0"/>
              </a:spcBef>
              <a:buFont typeface="Arial" panose="020B0604020202020204" pitchFamily="34" charset="0"/>
              <a:buChar char="•"/>
            </a:pPr>
            <a:r>
              <a:rPr lang="en-US" altLang="en-US" sz="2200" b="1" dirty="0">
                <a:cs typeface="Arial" panose="020B0604020202020204" pitchFamily="34" charset="0"/>
              </a:rPr>
              <a:t>Multiple sources of </a:t>
            </a:r>
            <a:r>
              <a:rPr lang="en-US" altLang="en-US" sz="2200" b="1" u="sng" dirty="0">
                <a:cs typeface="Arial" panose="020B0604020202020204" pitchFamily="34" charset="0"/>
              </a:rPr>
              <a:t>converging data</a:t>
            </a:r>
            <a:r>
              <a:rPr lang="en-US" altLang="en-US" sz="2200" b="1" dirty="0">
                <a:cs typeface="Arial" panose="020B0604020202020204" pitchFamily="34" charset="0"/>
              </a:rPr>
              <a:t> may suggest behavior is a sign of anxiety</a:t>
            </a:r>
          </a:p>
          <a:p>
            <a:pPr marL="457200" lvl="1" indent="-222250">
              <a:spcBef>
                <a:spcPts val="0"/>
              </a:spcBef>
              <a:buFont typeface="Arial" panose="020B0604020202020204" pitchFamily="34" charset="0"/>
              <a:buChar char="•"/>
            </a:pPr>
            <a:endParaRPr lang="en-US" altLang="en-US" sz="300" dirty="0">
              <a:cs typeface="Arial" panose="020B0604020202020204" pitchFamily="34" charset="0"/>
            </a:endParaRPr>
          </a:p>
          <a:p>
            <a:pPr marL="457200" lvl="1" indent="-222250">
              <a:spcBef>
                <a:spcPts val="0"/>
              </a:spcBef>
              <a:buFont typeface="Arial" panose="020B0604020202020204" pitchFamily="34" charset="0"/>
              <a:buChar char="•"/>
            </a:pPr>
            <a:r>
              <a:rPr lang="en-US" altLang="en-US" sz="2200" dirty="0">
                <a:ea typeface="ＭＳ Ｐゴシック" panose="020B0600070205080204" pitchFamily="34" charset="-128"/>
                <a:cs typeface="Arial" panose="020B0604020202020204" pitchFamily="34" charset="0"/>
                <a:sym typeface="Wingdings" pitchFamily="2" charset="2"/>
              </a:rPr>
              <a:t>Family history &amp; medication response history</a:t>
            </a:r>
          </a:p>
          <a:p>
            <a:pPr marL="457200" lvl="1" indent="-222250">
              <a:spcBef>
                <a:spcPts val="0"/>
              </a:spcBef>
              <a:buFont typeface="Arial" panose="020B0604020202020204" pitchFamily="34" charset="0"/>
              <a:buChar char="•"/>
            </a:pPr>
            <a:endParaRPr lang="en-US" altLang="en-US" sz="300" dirty="0">
              <a:ea typeface="ＭＳ Ｐゴシック" panose="020B0600070205080204" pitchFamily="34" charset="-128"/>
              <a:cs typeface="Arial" panose="020B0604020202020204" pitchFamily="34" charset="0"/>
              <a:sym typeface="Wingdings" pitchFamily="2" charset="2"/>
            </a:endParaRPr>
          </a:p>
          <a:p>
            <a:pPr marL="457200" lvl="1" indent="-222250">
              <a:spcBef>
                <a:spcPts val="0"/>
              </a:spcBef>
              <a:buFont typeface="Arial" panose="020B0604020202020204" pitchFamily="34" charset="0"/>
              <a:buChar char="•"/>
            </a:pPr>
            <a:r>
              <a:rPr lang="en-US" altLang="en-US" sz="2200" dirty="0">
                <a:ea typeface="ＭＳ Ｐゴシック" panose="020B0600070205080204" pitchFamily="34" charset="-128"/>
                <a:cs typeface="Arial" panose="020B0604020202020204" pitchFamily="34" charset="0"/>
                <a:sym typeface="Wingdings" pitchFamily="2" charset="2"/>
              </a:rPr>
              <a:t>Personal/developmental history of</a:t>
            </a:r>
            <a:r>
              <a:rPr lang="en-US" altLang="en-US" sz="2200" b="1" dirty="0">
                <a:ea typeface="ＭＳ Ｐゴシック" panose="020B0600070205080204" pitchFamily="34" charset="-128"/>
                <a:cs typeface="Arial" panose="020B0604020202020204" pitchFamily="34" charset="0"/>
                <a:sym typeface="Wingdings" pitchFamily="2" charset="2"/>
              </a:rPr>
              <a:t> context </a:t>
            </a:r>
            <a:r>
              <a:rPr lang="en-US" altLang="en-US" sz="2100" dirty="0">
                <a:ea typeface="ＭＳ Ｐゴシック" panose="020B0600070205080204" pitchFamily="34" charset="-128"/>
                <a:cs typeface="Arial" panose="020B0604020202020204" pitchFamily="34" charset="0"/>
                <a:sym typeface="Wingdings" pitchFamily="2" charset="2"/>
              </a:rPr>
              <a:t>(similar or repeated behaviors)</a:t>
            </a:r>
          </a:p>
          <a:p>
            <a:pPr marL="457200" lvl="1" indent="-222250">
              <a:spcBef>
                <a:spcPts val="0"/>
              </a:spcBef>
              <a:buFont typeface="Arial" panose="020B0604020202020204" pitchFamily="34" charset="0"/>
              <a:buChar char="•"/>
            </a:pPr>
            <a:endParaRPr lang="en-US" altLang="en-US" sz="300" dirty="0">
              <a:ea typeface="ＭＳ Ｐゴシック" panose="020B0600070205080204" pitchFamily="34" charset="-128"/>
              <a:cs typeface="Arial" panose="020B0604020202020204" pitchFamily="34" charset="0"/>
              <a:sym typeface="Wingdings" pitchFamily="2" charset="2"/>
            </a:endParaRPr>
          </a:p>
          <a:p>
            <a:pPr marL="746125" lvl="2" indent="-288925">
              <a:spcBef>
                <a:spcPts val="0"/>
              </a:spcBef>
            </a:pPr>
            <a:r>
              <a:rPr lang="en-US" altLang="en-US" sz="2000" b="1" dirty="0">
                <a:cs typeface="Arial" panose="020B0604020202020204" pitchFamily="34" charset="0"/>
              </a:rPr>
              <a:t>Change from baseline? </a:t>
            </a:r>
            <a:r>
              <a:rPr lang="en-US" altLang="en-US" sz="2000" dirty="0">
                <a:cs typeface="Arial" panose="020B0604020202020204" pitchFamily="34" charset="0"/>
              </a:rPr>
              <a:t>Has frequency of behaviors increased recently?</a:t>
            </a:r>
          </a:p>
          <a:p>
            <a:pPr marL="746125" lvl="2" indent="-288925">
              <a:spcBef>
                <a:spcPts val="0"/>
              </a:spcBef>
            </a:pPr>
            <a:endParaRPr lang="en-US" altLang="en-US" sz="300" dirty="0">
              <a:cs typeface="Arial" panose="020B0604020202020204" pitchFamily="34" charset="0"/>
            </a:endParaRPr>
          </a:p>
          <a:p>
            <a:pPr marL="746125" lvl="2" indent="-288925">
              <a:spcBef>
                <a:spcPts val="0"/>
              </a:spcBef>
            </a:pPr>
            <a:r>
              <a:rPr lang="en-US" altLang="en-US" sz="2000" dirty="0">
                <a:cs typeface="Arial" panose="020B0604020202020204" pitchFamily="34" charset="0"/>
              </a:rPr>
              <a:t>Sometimes not new behaviors, but rather escalation of pre-existing behaviors</a:t>
            </a:r>
          </a:p>
          <a:p>
            <a:pPr marL="746125" lvl="2" indent="-288925">
              <a:spcBef>
                <a:spcPts val="0"/>
              </a:spcBef>
            </a:pPr>
            <a:endParaRPr lang="en-US" altLang="en-US" sz="300" dirty="0">
              <a:cs typeface="Arial" panose="020B0604020202020204" pitchFamily="34" charset="0"/>
            </a:endParaRPr>
          </a:p>
          <a:p>
            <a:pPr marL="234950" lvl="1" indent="-234950">
              <a:spcBef>
                <a:spcPts val="0"/>
              </a:spcBef>
              <a:buFont typeface="Arial" panose="020B0604020202020204" pitchFamily="34" charset="0"/>
              <a:buChar char="•"/>
            </a:pPr>
            <a:r>
              <a:rPr lang="en-US" altLang="en-US" sz="2400" b="1" dirty="0">
                <a:ea typeface="ＭＳ Ｐゴシック" panose="020B0600070205080204" pitchFamily="34" charset="-128"/>
                <a:cs typeface="Arial" panose="020B0604020202020204" pitchFamily="34" charset="0"/>
                <a:sym typeface="Wingdings" pitchFamily="2" charset="2"/>
              </a:rPr>
              <a:t>Functional Assessment</a:t>
            </a:r>
            <a:r>
              <a:rPr lang="en-US" altLang="en-US" sz="2000" b="1" dirty="0">
                <a:ea typeface="ＭＳ Ｐゴシック" panose="020B0600070205080204" pitchFamily="34" charset="-128"/>
                <a:cs typeface="Arial" panose="020B0604020202020204" pitchFamily="34" charset="0"/>
                <a:sym typeface="Wingdings" pitchFamily="2" charset="2"/>
              </a:rPr>
              <a:t>: </a:t>
            </a:r>
            <a:r>
              <a:rPr lang="en-US" altLang="en-US" sz="1950" dirty="0">
                <a:ea typeface="ＭＳ Ｐゴシック" panose="020B0600070205080204" pitchFamily="34" charset="-128"/>
                <a:cs typeface="Arial" panose="020B0604020202020204" pitchFamily="34" charset="0"/>
                <a:sym typeface="Wingdings" pitchFamily="2" charset="2"/>
              </a:rPr>
              <a:t>what behaviors are positively or negatively reinforcing?</a:t>
            </a:r>
          </a:p>
          <a:p>
            <a:pPr marL="234950" lvl="1" indent="-234950">
              <a:spcBef>
                <a:spcPts val="0"/>
              </a:spcBef>
              <a:buFont typeface="Arial" panose="020B0604020202020204" pitchFamily="34" charset="0"/>
              <a:buChar char="•"/>
            </a:pPr>
            <a:endParaRPr lang="en-US" altLang="en-US" sz="300" dirty="0">
              <a:ea typeface="ＭＳ Ｐゴシック" panose="020B0600070205080204" pitchFamily="34" charset="-128"/>
              <a:cs typeface="Arial" panose="020B0604020202020204" pitchFamily="34" charset="0"/>
              <a:sym typeface="Wingdings" pitchFamily="2" charset="2"/>
            </a:endParaRPr>
          </a:p>
          <a:p>
            <a:pPr marL="172641" lvl="1" indent="-172641">
              <a:spcBef>
                <a:spcPts val="0"/>
              </a:spcBef>
            </a:pPr>
            <a:endParaRPr lang="en-US" altLang="en-US" sz="100" dirty="0">
              <a:ea typeface="ＭＳ Ｐゴシック" panose="020B0600070205080204" pitchFamily="34" charset="-128"/>
              <a:cs typeface="Arial" panose="020B0604020202020204" pitchFamily="34" charset="0"/>
              <a:sym typeface="Wingdings" pitchFamily="2" charset="2"/>
            </a:endParaRPr>
          </a:p>
          <a:p>
            <a:pPr marL="457200" lvl="1" indent="-222250">
              <a:spcBef>
                <a:spcPts val="0"/>
              </a:spcBef>
              <a:buFont typeface="Arial" panose="020B0604020202020204" pitchFamily="34" charset="0"/>
              <a:buChar char="•"/>
            </a:pPr>
            <a:r>
              <a:rPr lang="en-US" altLang="en-US" sz="2200" dirty="0">
                <a:ea typeface="ＭＳ Ｐゴシック" panose="020B0600070205080204" pitchFamily="34" charset="-128"/>
                <a:cs typeface="Arial" panose="020B0604020202020204" pitchFamily="34" charset="0"/>
                <a:sym typeface="Wingdings" pitchFamily="2" charset="2"/>
              </a:rPr>
              <a:t>If negatively reinforcing, differentiate between “</a:t>
            </a:r>
            <a:r>
              <a:rPr lang="en-US" altLang="en-US" sz="2200" b="1" dirty="0">
                <a:ea typeface="ＭＳ Ｐゴシック" panose="020B0600070205080204" pitchFamily="34" charset="-128"/>
                <a:cs typeface="Arial" panose="020B0604020202020204" pitchFamily="34" charset="0"/>
                <a:sym typeface="Wingdings" pitchFamily="2" charset="2"/>
              </a:rPr>
              <a:t>escape-demand</a:t>
            </a:r>
            <a:r>
              <a:rPr lang="en-US" altLang="en-US" sz="2200" dirty="0">
                <a:ea typeface="ＭＳ Ｐゴシック" panose="020B0600070205080204" pitchFamily="34" charset="-128"/>
                <a:cs typeface="Arial" panose="020B0604020202020204" pitchFamily="34" charset="0"/>
                <a:sym typeface="Wingdings" pitchFamily="2" charset="2"/>
              </a:rPr>
              <a:t>” (“I don’t want to do it”) vs. “</a:t>
            </a:r>
            <a:r>
              <a:rPr lang="en-US" altLang="en-US" sz="2200" b="1" dirty="0">
                <a:ea typeface="ＭＳ Ｐゴシック" panose="020B0600070205080204" pitchFamily="34" charset="-128"/>
                <a:cs typeface="Arial" panose="020B0604020202020204" pitchFamily="34" charset="0"/>
                <a:sym typeface="Wingdings" pitchFamily="2" charset="2"/>
              </a:rPr>
              <a:t>escape-anxiety</a:t>
            </a:r>
            <a:r>
              <a:rPr lang="en-US" altLang="en-US" sz="2200" dirty="0">
                <a:ea typeface="ＭＳ Ｐゴシック" panose="020B0600070205080204" pitchFamily="34" charset="-128"/>
                <a:cs typeface="Arial" panose="020B0604020202020204" pitchFamily="34" charset="0"/>
                <a:sym typeface="Wingdings" pitchFamily="2" charset="2"/>
              </a:rPr>
              <a:t>” (“I’m afraid/uncomfortable”)</a:t>
            </a:r>
          </a:p>
        </p:txBody>
      </p:sp>
      <p:sp>
        <p:nvSpPr>
          <p:cNvPr id="23555" name="TextBox 3">
            <a:extLst>
              <a:ext uri="{FF2B5EF4-FFF2-40B4-BE49-F238E27FC236}">
                <a16:creationId xmlns:a16="http://schemas.microsoft.com/office/drawing/2014/main" id="{AB8C348F-ECFB-7244-92EF-F9D3A877782C}"/>
              </a:ext>
            </a:extLst>
          </p:cNvPr>
          <p:cNvSpPr txBox="1">
            <a:spLocks noChangeArrowheads="1"/>
          </p:cNvSpPr>
          <p:nvPr/>
        </p:nvSpPr>
        <p:spPr bwMode="auto">
          <a:xfrm>
            <a:off x="3810000" y="6567554"/>
            <a:ext cx="6400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latin typeface="Arial" panose="020B0604020202020204" pitchFamily="34" charset="0"/>
                <a:hlinkClick r:id="rId3"/>
              </a:rPr>
              <a:t>Moskowitz et al., (2013)</a:t>
            </a:r>
            <a:r>
              <a:rPr lang="en-US" altLang="en-US" sz="1200" dirty="0">
                <a:latin typeface="Arial" panose="020B0604020202020204" pitchFamily="34" charset="0"/>
              </a:rPr>
              <a:t>; </a:t>
            </a:r>
            <a:r>
              <a:rPr lang="en-US" altLang="en-US" sz="1200" dirty="0">
                <a:latin typeface="Arial" panose="020B0604020202020204" pitchFamily="34" charset="0"/>
                <a:hlinkClick r:id="rId4"/>
              </a:rPr>
              <a:t>Moskowitz, Rosen, Lerner, &amp; Levine (2017)</a:t>
            </a:r>
            <a:endParaRPr lang="en-US" altLang="en-US" sz="1200" dirty="0">
              <a:latin typeface="Arial" panose="020B0604020202020204" pitchFamily="34" charset="0"/>
            </a:endParaRPr>
          </a:p>
        </p:txBody>
      </p:sp>
    </p:spTree>
    <p:extLst>
      <p:ext uri="{BB962C8B-B14F-4D97-AF65-F5344CB8AC3E}">
        <p14:creationId xmlns:p14="http://schemas.microsoft.com/office/powerpoint/2010/main" val="467126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a:extLst>
              <a:ext uri="{FF2B5EF4-FFF2-40B4-BE49-F238E27FC236}">
                <a16:creationId xmlns:a16="http://schemas.microsoft.com/office/drawing/2014/main" id="{96D86278-106E-F983-F84A-AF767A2EA832}"/>
              </a:ext>
            </a:extLst>
          </p:cNvPr>
          <p:cNvSpPr>
            <a:spLocks noGrp="1"/>
          </p:cNvSpPr>
          <p:nvPr>
            <p:ph type="title"/>
          </p:nvPr>
        </p:nvSpPr>
        <p:spPr>
          <a:xfrm>
            <a:off x="0" y="228600"/>
            <a:ext cx="9144000" cy="7620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800" b="1" u="sng" dirty="0">
                <a:ea typeface="ＭＳ Ｐゴシック" panose="020B0600070205080204" pitchFamily="34" charset="-128"/>
              </a:rPr>
              <a:t>Example</a:t>
            </a:r>
            <a:r>
              <a:rPr lang="en-US" altLang="en-US" sz="3800" b="1" dirty="0">
                <a:ea typeface="ＭＳ Ｐゴシック" panose="020B0600070205080204" pitchFamily="34" charset="-128"/>
              </a:rPr>
              <a:t>: Differentiating between </a:t>
            </a:r>
            <a:br>
              <a:rPr lang="en-US" altLang="en-US" sz="3800" b="1" dirty="0">
                <a:ea typeface="ＭＳ Ｐゴシック" panose="020B0600070205080204" pitchFamily="34" charset="-128"/>
              </a:rPr>
            </a:br>
            <a:r>
              <a:rPr lang="en-US" altLang="en-US" sz="3800" b="1" dirty="0">
                <a:ea typeface="ＭＳ Ｐゴシック" panose="020B0600070205080204" pitchFamily="34" charset="-128"/>
              </a:rPr>
              <a:t>“dislike” versus “anxiety”</a:t>
            </a:r>
          </a:p>
        </p:txBody>
      </p:sp>
      <p:sp>
        <p:nvSpPr>
          <p:cNvPr id="19459" name="Rectangle 2">
            <a:extLst>
              <a:ext uri="{FF2B5EF4-FFF2-40B4-BE49-F238E27FC236}">
                <a16:creationId xmlns:a16="http://schemas.microsoft.com/office/drawing/2014/main" id="{A442FD77-7283-4FBC-1F27-6A788F6A0741}"/>
              </a:ext>
            </a:extLst>
          </p:cNvPr>
          <p:cNvSpPr>
            <a:spLocks noGrp="1" noChangeArrowheads="1"/>
          </p:cNvSpPr>
          <p:nvPr>
            <p:ph idx="1"/>
          </p:nvPr>
        </p:nvSpPr>
        <p:spPr>
          <a:xfrm>
            <a:off x="76200" y="1219200"/>
            <a:ext cx="8915400" cy="4953000"/>
          </a:xfrm>
        </p:spPr>
        <p:txBody>
          <a:bodyPr/>
          <a:lstStyle/>
          <a:p>
            <a:pPr marL="228600" indent="-228600">
              <a:spcBef>
                <a:spcPts val="20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2350" dirty="0">
                <a:latin typeface="Calibri" panose="020F0502020204030204" pitchFamily="34" charset="0"/>
                <a:ea typeface="ＭＳ Ｐゴシック" pitchFamily="-65" charset="-128"/>
                <a:cs typeface="Calibri" panose="020F0502020204030204" pitchFamily="34" charset="0"/>
              </a:rPr>
              <a:t>Jon behaved differently in disliked versus anxiety-provoking situations</a:t>
            </a:r>
          </a:p>
          <a:p>
            <a:pPr marL="228600" indent="-228600">
              <a:spcBef>
                <a:spcPts val="200"/>
              </a:spcBef>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200" dirty="0">
              <a:latin typeface="Calibri" panose="020F0502020204030204" pitchFamily="34" charset="0"/>
              <a:ea typeface="ＭＳ Ｐゴシック" pitchFamily="-65" charset="-128"/>
              <a:cs typeface="Calibri" panose="020F0502020204030204" pitchFamily="34" charset="0"/>
            </a:endParaRPr>
          </a:p>
          <a:p>
            <a:pPr marL="457200" lvl="1" indent="-228600">
              <a:spcBef>
                <a:spcPts val="20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2150" dirty="0">
                <a:latin typeface="Calibri" panose="020F0502020204030204" pitchFamily="34" charset="0"/>
                <a:ea typeface="ＭＳ Ｐゴシック" pitchFamily="-65" charset="-128"/>
                <a:cs typeface="Calibri" panose="020F0502020204030204" pitchFamily="34" charset="0"/>
              </a:rPr>
              <a:t>Verbally objects to things he dislikes &amp;yells/tantrums when denied access </a:t>
            </a:r>
          </a:p>
          <a:p>
            <a:pPr marL="457200" lvl="1" indent="-228600">
              <a:spcBef>
                <a:spcPts val="20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200" dirty="0">
              <a:latin typeface="Calibri" panose="020F0502020204030204" pitchFamily="34" charset="0"/>
              <a:ea typeface="ＭＳ Ｐゴシック" pitchFamily="-65" charset="-128"/>
              <a:cs typeface="Calibri" panose="020F0502020204030204" pitchFamily="34" charset="0"/>
            </a:endParaRPr>
          </a:p>
          <a:p>
            <a:pPr marL="457200" lvl="1" indent="-228600">
              <a:spcBef>
                <a:spcPts val="20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2200" dirty="0">
                <a:latin typeface="Calibri" panose="020F0502020204030204" pitchFamily="34" charset="0"/>
                <a:ea typeface="ＭＳ Ｐゴシック" pitchFamily="-65" charset="-128"/>
                <a:cs typeface="Calibri" panose="020F0502020204030204" pitchFamily="34" charset="0"/>
              </a:rPr>
              <a:t>Different from crying &amp; fearful facial expression during birthday parties</a:t>
            </a:r>
          </a:p>
          <a:p>
            <a:pPr marL="457200" lvl="1" indent="-228600">
              <a:spcBef>
                <a:spcPts val="20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200" dirty="0">
              <a:latin typeface="Calibri" panose="020F0502020204030204" pitchFamily="34" charset="0"/>
              <a:ea typeface="ＭＳ Ｐゴシック" pitchFamily="-65" charset="-128"/>
              <a:cs typeface="Calibri" panose="020F0502020204030204" pitchFamily="34" charset="0"/>
            </a:endParaRPr>
          </a:p>
          <a:p>
            <a:pPr marL="457200" lvl="1" indent="-228600">
              <a:spcBef>
                <a:spcPts val="20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200" dirty="0">
              <a:latin typeface="Calibri" panose="020F0502020204030204" pitchFamily="34" charset="0"/>
              <a:ea typeface="ＭＳ Ｐゴシック" pitchFamily="-65" charset="-128"/>
              <a:cs typeface="Calibri" panose="020F0502020204030204" pitchFamily="34" charset="0"/>
            </a:endParaRPr>
          </a:p>
          <a:p>
            <a:pPr marL="457200" lvl="1" indent="-228600">
              <a:spcBef>
                <a:spcPts val="20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200" dirty="0">
              <a:latin typeface="Calibri" panose="020F0502020204030204" pitchFamily="34" charset="0"/>
              <a:ea typeface="ＭＳ Ｐゴシック" pitchFamily="-65" charset="-128"/>
              <a:cs typeface="Calibri" panose="020F0502020204030204" pitchFamily="34" charset="0"/>
            </a:endParaRPr>
          </a:p>
          <a:p>
            <a:pPr marL="228600" indent="-228600">
              <a:spcBef>
                <a:spcPts val="200"/>
              </a:spcBef>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2400" dirty="0">
              <a:latin typeface="Calibri" panose="020F0502020204030204" pitchFamily="34" charset="0"/>
              <a:ea typeface="ＭＳ Ｐゴシック" pitchFamily="-65" charset="-128"/>
              <a:cs typeface="Calibri" panose="020F0502020204030204" pitchFamily="34" charset="0"/>
            </a:endParaRPr>
          </a:p>
          <a:p>
            <a:pPr marL="228600" indent="-228600">
              <a:spcBef>
                <a:spcPts val="200"/>
              </a:spcBef>
              <a:buFont typeface="Arial" panose="020B0604020202020204" pitchFamily="34" charset="0"/>
              <a:buNone/>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2000" dirty="0">
              <a:latin typeface="Calibri" panose="020F0502020204030204" pitchFamily="34" charset="0"/>
              <a:ea typeface="ＭＳ Ｐゴシック" pitchFamily="-65" charset="-128"/>
              <a:cs typeface="Calibri" panose="020F0502020204030204" pitchFamily="34" charset="0"/>
            </a:endParaRPr>
          </a:p>
          <a:p>
            <a:pPr marL="228600" indent="-228600">
              <a:spcBef>
                <a:spcPts val="200"/>
              </a:spcBef>
              <a:buFont typeface="Arial" panose="020B0604020202020204" pitchFamily="34" charset="0"/>
              <a:buNone/>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2000" dirty="0">
              <a:latin typeface="Calibri" panose="020F0502020204030204" pitchFamily="34" charset="0"/>
              <a:ea typeface="ＭＳ Ｐゴシック" pitchFamily="-65" charset="-128"/>
              <a:cs typeface="Calibri" panose="020F0502020204030204" pitchFamily="34" charset="0"/>
            </a:endParaRPr>
          </a:p>
          <a:p>
            <a:pPr marL="228600" indent="-228600">
              <a:spcBef>
                <a:spcPts val="200"/>
              </a:spcBef>
              <a:buFont typeface="Arial" panose="020B0604020202020204" pitchFamily="34" charset="0"/>
              <a:buNone/>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2000" dirty="0">
              <a:latin typeface="Calibri" panose="020F0502020204030204" pitchFamily="34" charset="0"/>
              <a:ea typeface="ＭＳ Ｐゴシック" pitchFamily="-65" charset="-128"/>
              <a:cs typeface="Calibri" panose="020F0502020204030204" pitchFamily="34" charset="0"/>
            </a:endParaRPr>
          </a:p>
          <a:p>
            <a:pPr marL="228600" indent="-228600">
              <a:spcBef>
                <a:spcPts val="200"/>
              </a:spcBef>
              <a:buFont typeface="Arial" panose="020B0604020202020204" pitchFamily="34" charset="0"/>
              <a:buNone/>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1200" dirty="0">
              <a:latin typeface="Calibri" panose="020F0502020204030204" pitchFamily="34" charset="0"/>
              <a:ea typeface="ＭＳ Ｐゴシック" pitchFamily="-65" charset="-128"/>
              <a:cs typeface="Calibri" panose="020F0502020204030204" pitchFamily="34" charset="0"/>
            </a:endParaRPr>
          </a:p>
          <a:p>
            <a:pPr marL="228600" indent="-228600">
              <a:spcBef>
                <a:spcPts val="200"/>
              </a:spcBef>
              <a:buFont typeface="Arial" panose="020B0604020202020204" pitchFamily="34" charset="0"/>
              <a:buNone/>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2000" dirty="0">
              <a:latin typeface="Calibri" panose="020F0502020204030204" pitchFamily="34" charset="0"/>
              <a:ea typeface="ＭＳ Ｐゴシック" pitchFamily="-65" charset="-128"/>
              <a:cs typeface="Calibri" panose="020F0502020204030204" pitchFamily="34" charset="0"/>
            </a:endParaRPr>
          </a:p>
          <a:p>
            <a:pPr marL="228600" indent="-228600">
              <a:spcBef>
                <a:spcPts val="200"/>
              </a:spcBef>
              <a:buFont typeface="Arial" panose="020B0604020202020204" pitchFamily="34" charset="0"/>
              <a:buNone/>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1200" dirty="0">
              <a:latin typeface="Calibri" panose="020F0502020204030204" pitchFamily="34" charset="0"/>
              <a:ea typeface="ＭＳ Ｐゴシック" pitchFamily="-65" charset="-128"/>
              <a:cs typeface="Calibri" panose="020F0502020204030204" pitchFamily="34" charset="0"/>
            </a:endParaRPr>
          </a:p>
          <a:p>
            <a:pPr marL="228600" indent="-228600">
              <a:spcBef>
                <a:spcPts val="200"/>
              </a:spcBef>
              <a:buFont typeface="Arial" panose="020B0604020202020204" pitchFamily="34" charset="0"/>
              <a:buNone/>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1200" dirty="0">
              <a:latin typeface="Calibri" panose="020F0502020204030204" pitchFamily="34" charset="0"/>
              <a:ea typeface="ＭＳ Ｐゴシック" pitchFamily="-65" charset="-128"/>
              <a:cs typeface="Calibri" panose="020F0502020204030204" pitchFamily="34" charset="0"/>
            </a:endParaRPr>
          </a:p>
          <a:p>
            <a:pPr marL="228600" indent="-228600">
              <a:spcBef>
                <a:spcPts val="200"/>
              </a:spcBef>
              <a:buFont typeface="Arial" panose="020B0604020202020204" pitchFamily="34" charset="0"/>
              <a:buNone/>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1200" dirty="0">
              <a:latin typeface="Calibri" panose="020F0502020204030204" pitchFamily="34" charset="0"/>
              <a:ea typeface="ＭＳ Ｐゴシック" pitchFamily="-65" charset="-128"/>
              <a:cs typeface="Calibri" panose="020F0502020204030204" pitchFamily="34" charset="0"/>
            </a:endParaRPr>
          </a:p>
          <a:p>
            <a:pPr marL="228600" indent="-228600">
              <a:spcBef>
                <a:spcPts val="200"/>
              </a:spcBef>
              <a:buFont typeface="Arial" panose="020B0604020202020204" pitchFamily="34" charset="0"/>
              <a:buNone/>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1200" dirty="0">
              <a:latin typeface="Calibri" panose="020F0502020204030204" pitchFamily="34" charset="0"/>
              <a:ea typeface="ＭＳ Ｐゴシック" pitchFamily="-65" charset="-128"/>
              <a:cs typeface="Calibri" panose="020F0502020204030204" pitchFamily="34" charset="0"/>
            </a:endParaRPr>
          </a:p>
          <a:p>
            <a:pPr marL="228600" indent="-228600">
              <a:spcBef>
                <a:spcPts val="200"/>
              </a:spcBef>
              <a:buFont typeface="Arial" panose="020B0604020202020204" pitchFamily="34" charset="0"/>
              <a:buNone/>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400" dirty="0">
              <a:latin typeface="Calibri" panose="020F0502020204030204" pitchFamily="34" charset="0"/>
              <a:ea typeface="ＭＳ Ｐゴシック" pitchFamily="-65" charset="-128"/>
              <a:cs typeface="Calibri" panose="020F0502020204030204" pitchFamily="34" charset="0"/>
            </a:endParaRPr>
          </a:p>
          <a:p>
            <a:pPr marL="228600" indent="-228600">
              <a:spcBef>
                <a:spcPts val="200"/>
              </a:spcBef>
              <a:buFont typeface="Arial" panose="020B0604020202020204" pitchFamily="34" charset="0"/>
              <a:buNone/>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200" dirty="0">
              <a:latin typeface="Calibri" panose="020F0502020204030204" pitchFamily="34" charset="0"/>
              <a:ea typeface="ＭＳ Ｐゴシック" pitchFamily="-65" charset="-128"/>
              <a:cs typeface="Calibri" panose="020F0502020204030204" pitchFamily="34" charset="0"/>
            </a:endParaRPr>
          </a:p>
          <a:p>
            <a:pPr marL="228600" indent="-228600">
              <a:spcBef>
                <a:spcPts val="200"/>
              </a:spcBef>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2400" b="1" dirty="0">
                <a:latin typeface="Calibri" panose="020F0502020204030204" pitchFamily="34" charset="0"/>
                <a:ea typeface="ＭＳ Ｐゴシック" pitchFamily="-65" charset="-128"/>
                <a:cs typeface="Calibri" panose="020F0502020204030204" pitchFamily="34" charset="0"/>
              </a:rPr>
              <a:t>Disliked context</a:t>
            </a:r>
            <a:r>
              <a:rPr lang="en-US" sz="2400" dirty="0">
                <a:latin typeface="Calibri" panose="020F0502020204030204" pitchFamily="34" charset="0"/>
                <a:ea typeface="ＭＳ Ｐゴシック" pitchFamily="-65" charset="-128"/>
                <a:cs typeface="Calibri" panose="020F0502020204030204" pitchFamily="34" charset="0"/>
              </a:rPr>
              <a:t>: Jon exhibited </a:t>
            </a:r>
            <a:r>
              <a:rPr lang="en-US" sz="2400" i="1" dirty="0">
                <a:latin typeface="Calibri" panose="020F0502020204030204" pitchFamily="34" charset="0"/>
                <a:ea typeface="ＭＳ Ｐゴシック" pitchFamily="-65" charset="-128"/>
                <a:cs typeface="Calibri" panose="020F0502020204030204" pitchFamily="34" charset="0"/>
              </a:rPr>
              <a:t>only</a:t>
            </a:r>
            <a:r>
              <a:rPr lang="en-US" sz="2400" dirty="0">
                <a:latin typeface="Calibri" panose="020F0502020204030204" pitchFamily="34" charset="0"/>
                <a:ea typeface="ＭＳ Ｐゴシック" pitchFamily="-65" charset="-128"/>
                <a:cs typeface="Calibri" panose="020F0502020204030204" pitchFamily="34" charset="0"/>
              </a:rPr>
              <a:t> challenging behaviors</a:t>
            </a:r>
          </a:p>
          <a:p>
            <a:pPr marL="228600" indent="-228600">
              <a:spcBef>
                <a:spcPts val="200"/>
              </a:spcBef>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200" b="1" dirty="0">
              <a:latin typeface="Calibri" panose="020F0502020204030204" pitchFamily="34" charset="0"/>
              <a:ea typeface="MS PGothic" pitchFamily="34" charset="-128"/>
              <a:cs typeface="Calibri" panose="020F0502020204030204" pitchFamily="34" charset="0"/>
            </a:endParaRPr>
          </a:p>
          <a:p>
            <a:pPr marL="228600" indent="-228600">
              <a:spcBef>
                <a:spcPts val="200"/>
              </a:spcBef>
              <a:tabLst>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2400" b="1" dirty="0">
                <a:latin typeface="Calibri" panose="020F0502020204030204" pitchFamily="34" charset="0"/>
                <a:ea typeface="ＭＳ Ｐゴシック" pitchFamily="-65" charset="-128"/>
                <a:cs typeface="Calibri" panose="020F0502020204030204" pitchFamily="34" charset="0"/>
              </a:rPr>
              <a:t>Anxiety-provoking-context</a:t>
            </a:r>
            <a:r>
              <a:rPr lang="en-US" sz="2400" dirty="0">
                <a:latin typeface="Calibri" panose="020F0502020204030204" pitchFamily="34" charset="0"/>
                <a:ea typeface="ＭＳ Ｐゴシック" pitchFamily="-65" charset="-128"/>
                <a:cs typeface="Calibri" panose="020F0502020204030204" pitchFamily="34" charset="0"/>
              </a:rPr>
              <a:t>: Jon exhibited </a:t>
            </a:r>
            <a:r>
              <a:rPr lang="en-US" sz="2400" i="1" dirty="0">
                <a:latin typeface="Calibri" panose="020F0502020204030204" pitchFamily="34" charset="0"/>
                <a:ea typeface="ＭＳ Ｐゴシック" pitchFamily="-65" charset="-128"/>
                <a:cs typeface="Calibri" panose="020F0502020204030204" pitchFamily="34" charset="0"/>
              </a:rPr>
              <a:t>both</a:t>
            </a:r>
            <a:r>
              <a:rPr lang="en-US" sz="2400" dirty="0">
                <a:latin typeface="Calibri" panose="020F0502020204030204" pitchFamily="34" charset="0"/>
                <a:ea typeface="ＭＳ Ｐゴシック" pitchFamily="-65" charset="-128"/>
                <a:cs typeface="Calibri" panose="020F0502020204030204" pitchFamily="34" charset="0"/>
              </a:rPr>
              <a:t> anxious behaviors </a:t>
            </a:r>
            <a:r>
              <a:rPr lang="en-US" sz="2400" i="1" dirty="0">
                <a:latin typeface="Calibri" panose="020F0502020204030204" pitchFamily="34" charset="0"/>
                <a:ea typeface="ＭＳ Ｐゴシック" pitchFamily="-65" charset="-128"/>
                <a:cs typeface="Calibri" panose="020F0502020204030204" pitchFamily="34" charset="0"/>
              </a:rPr>
              <a:t>and</a:t>
            </a:r>
            <a:r>
              <a:rPr lang="en-US" sz="2400" dirty="0">
                <a:latin typeface="Calibri" panose="020F0502020204030204" pitchFamily="34" charset="0"/>
                <a:ea typeface="ＭＳ Ｐゴシック" pitchFamily="-65" charset="-128"/>
                <a:cs typeface="Calibri" panose="020F0502020204030204" pitchFamily="34" charset="0"/>
              </a:rPr>
              <a:t> challenging behaviors</a:t>
            </a:r>
          </a:p>
        </p:txBody>
      </p:sp>
      <p:graphicFrame>
        <p:nvGraphicFramePr>
          <p:cNvPr id="9" name="Table 8">
            <a:extLst>
              <a:ext uri="{FF2B5EF4-FFF2-40B4-BE49-F238E27FC236}">
                <a16:creationId xmlns:a16="http://schemas.microsoft.com/office/drawing/2014/main" id="{32FA07B9-07B6-6EA7-1282-01850B5D15B6}"/>
              </a:ext>
            </a:extLst>
          </p:cNvPr>
          <p:cNvGraphicFramePr>
            <a:graphicFrameLocks noGrp="1"/>
          </p:cNvGraphicFramePr>
          <p:nvPr>
            <p:extLst>
              <p:ext uri="{D42A27DB-BD31-4B8C-83A1-F6EECF244321}">
                <p14:modId xmlns:p14="http://schemas.microsoft.com/office/powerpoint/2010/main" val="3441567384"/>
              </p:ext>
            </p:extLst>
          </p:nvPr>
        </p:nvGraphicFramePr>
        <p:xfrm>
          <a:off x="152400" y="2590800"/>
          <a:ext cx="8915400" cy="2849904"/>
        </p:xfrm>
        <a:graphic>
          <a:graphicData uri="http://schemas.openxmlformats.org/drawingml/2006/table">
            <a:tbl>
              <a:tblPr firstRow="1" bandRow="1">
                <a:tableStyleId>{5C22544A-7EE6-4342-B048-85BDC9FD1C3A}</a:tableStyleId>
              </a:tblPr>
              <a:tblGrid>
                <a:gridCol w="60198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tblGrid>
              <a:tr h="426689">
                <a:tc>
                  <a:txBody>
                    <a:bodyPr/>
                    <a:lstStyle/>
                    <a:p>
                      <a:pPr algn="ctr"/>
                      <a:r>
                        <a:rPr lang="en-US" sz="2200" dirty="0"/>
                        <a:t>Anxious</a:t>
                      </a:r>
                      <a:r>
                        <a:rPr lang="en-US" sz="2200" baseline="0" dirty="0"/>
                        <a:t> Behaviors</a:t>
                      </a:r>
                      <a:endParaRPr lang="en-US" sz="2200" dirty="0"/>
                    </a:p>
                  </a:txBody>
                  <a:tcPr marT="45726" marB="45726"/>
                </a:tc>
                <a:tc>
                  <a:txBody>
                    <a:bodyPr/>
                    <a:lstStyle/>
                    <a:p>
                      <a:pPr algn="ctr"/>
                      <a:r>
                        <a:rPr lang="en-US" sz="2200" dirty="0"/>
                        <a:t>Challenging Behaviors</a:t>
                      </a:r>
                    </a:p>
                  </a:txBody>
                  <a:tcPr marT="45726" marB="45726"/>
                </a:tc>
                <a:extLst>
                  <a:ext uri="{0D108BD9-81ED-4DB2-BD59-A6C34878D82A}">
                    <a16:rowId xmlns:a16="http://schemas.microsoft.com/office/drawing/2014/main" val="10000"/>
                  </a:ext>
                </a:extLst>
              </a:tr>
              <a:tr h="2422874">
                <a:tc>
                  <a:txBody>
                    <a:bodyPr/>
                    <a:lstStyle/>
                    <a:p>
                      <a:pPr>
                        <a:buFont typeface="Arial" pitchFamily="34" charset="0"/>
                        <a:buChar char="•"/>
                      </a:pPr>
                      <a:r>
                        <a:rPr lang="en-US" sz="2000" kern="1200" dirty="0">
                          <a:solidFill>
                            <a:schemeClr val="tx1"/>
                          </a:solidFill>
                          <a:latin typeface="Calibri" panose="020F0502020204030204" pitchFamily="34" charset="0"/>
                          <a:ea typeface="ＭＳ Ｐゴシック" pitchFamily="-65" charset="-128"/>
                          <a:cs typeface="Calibri" panose="020F0502020204030204" pitchFamily="34" charset="0"/>
                        </a:rPr>
                        <a:t>clinging onto his mother </a:t>
                      </a:r>
                    </a:p>
                    <a:p>
                      <a:pPr>
                        <a:buFont typeface="Arial" pitchFamily="34" charset="0"/>
                        <a:buChar char="•"/>
                      </a:pPr>
                      <a:endParaRPr lang="en-US" sz="300" kern="1200" dirty="0">
                        <a:solidFill>
                          <a:schemeClr val="tx1"/>
                        </a:solidFill>
                        <a:latin typeface="Calibri" panose="020F0502020204030204" pitchFamily="34" charset="0"/>
                        <a:ea typeface="ＭＳ Ｐゴシック" pitchFamily="-65" charset="-128"/>
                        <a:cs typeface="Calibri" panose="020F0502020204030204" pitchFamily="34" charset="0"/>
                      </a:endParaRPr>
                    </a:p>
                    <a:p>
                      <a:pPr>
                        <a:buFont typeface="Arial" pitchFamily="34" charset="0"/>
                        <a:buChar char="•"/>
                      </a:pPr>
                      <a:r>
                        <a:rPr lang="en-US" sz="2000" kern="1200" dirty="0">
                          <a:solidFill>
                            <a:schemeClr val="tx1"/>
                          </a:solidFill>
                          <a:latin typeface="Calibri" panose="020F0502020204030204" pitchFamily="34" charset="0"/>
                          <a:ea typeface="ＭＳ Ｐゴシック" pitchFamily="-65" charset="-128"/>
                          <a:cs typeface="Calibri" panose="020F0502020204030204" pitchFamily="34" charset="0"/>
                        </a:rPr>
                        <a:t>crying/tearfulness</a:t>
                      </a:r>
                    </a:p>
                    <a:p>
                      <a:pPr>
                        <a:buFont typeface="Arial" pitchFamily="34" charset="0"/>
                        <a:buChar char="•"/>
                      </a:pPr>
                      <a:endParaRPr lang="en-US" sz="300" kern="1200" dirty="0">
                        <a:solidFill>
                          <a:schemeClr val="tx1"/>
                        </a:solidFill>
                        <a:latin typeface="Calibri" panose="020F0502020204030204" pitchFamily="34" charset="0"/>
                        <a:ea typeface="ＭＳ Ｐゴシック" pitchFamily="-65" charset="-128"/>
                        <a:cs typeface="Calibri" panose="020F0502020204030204" pitchFamily="34" charset="0"/>
                      </a:endParaRPr>
                    </a:p>
                    <a:p>
                      <a:pPr>
                        <a:buFont typeface="Arial" pitchFamily="34" charset="0"/>
                        <a:buChar char="•"/>
                      </a:pPr>
                      <a:r>
                        <a:rPr lang="en-US" sz="2000" kern="1200" dirty="0">
                          <a:solidFill>
                            <a:schemeClr val="tx1"/>
                          </a:solidFill>
                          <a:latin typeface="Calibri" panose="020F0502020204030204" pitchFamily="34" charset="0"/>
                          <a:ea typeface="ＭＳ Ｐゴシック" pitchFamily="-65" charset="-128"/>
                          <a:cs typeface="Calibri" panose="020F0502020204030204" pitchFamily="34" charset="0"/>
                        </a:rPr>
                        <a:t>freezing </a:t>
                      </a:r>
                    </a:p>
                    <a:p>
                      <a:pPr>
                        <a:buFont typeface="Arial" pitchFamily="34" charset="0"/>
                        <a:buChar char="•"/>
                      </a:pPr>
                      <a:endParaRPr lang="en-US" sz="300" kern="1200" dirty="0">
                        <a:solidFill>
                          <a:schemeClr val="tx1"/>
                        </a:solidFill>
                        <a:latin typeface="Calibri" panose="020F0502020204030204" pitchFamily="34" charset="0"/>
                        <a:ea typeface="ＭＳ Ｐゴシック" pitchFamily="-65" charset="-128"/>
                        <a:cs typeface="Calibri" panose="020F0502020204030204" pitchFamily="34" charset="0"/>
                      </a:endParaRPr>
                    </a:p>
                    <a:p>
                      <a:pPr>
                        <a:buFont typeface="Arial" pitchFamily="34" charset="0"/>
                        <a:buChar char="•"/>
                      </a:pPr>
                      <a:r>
                        <a:rPr lang="en-US" sz="2000" kern="1200" dirty="0">
                          <a:solidFill>
                            <a:schemeClr val="tx1"/>
                          </a:solidFill>
                          <a:latin typeface="Calibri" panose="020F0502020204030204" pitchFamily="34" charset="0"/>
                          <a:ea typeface="ＭＳ Ｐゴシック" pitchFamily="-65" charset="-128"/>
                          <a:cs typeface="Calibri" panose="020F0502020204030204" pitchFamily="34" charset="0"/>
                        </a:rPr>
                        <a:t>cowering (e.g., turning into corner)</a:t>
                      </a:r>
                    </a:p>
                    <a:p>
                      <a:pPr>
                        <a:buFont typeface="Arial" pitchFamily="34" charset="0"/>
                        <a:buChar char="•"/>
                      </a:pPr>
                      <a:endParaRPr lang="en-US" sz="300" kern="1200" dirty="0">
                        <a:solidFill>
                          <a:schemeClr val="tx1"/>
                        </a:solidFill>
                        <a:latin typeface="Calibri" panose="020F0502020204030204" pitchFamily="34" charset="0"/>
                        <a:ea typeface="ＭＳ Ｐゴシック" pitchFamily="-65" charset="-128"/>
                        <a:cs typeface="Calibri" panose="020F0502020204030204" pitchFamily="34" charset="0"/>
                      </a:endParaRPr>
                    </a:p>
                    <a:p>
                      <a:pPr>
                        <a:buFont typeface="Arial" pitchFamily="34" charset="0"/>
                        <a:buChar char="•"/>
                      </a:pPr>
                      <a:r>
                        <a:rPr lang="en-US" sz="2000" kern="1200" dirty="0">
                          <a:solidFill>
                            <a:schemeClr val="tx1"/>
                          </a:solidFill>
                          <a:latin typeface="Calibri" panose="020F0502020204030204" pitchFamily="34" charset="0"/>
                          <a:ea typeface="ＭＳ Ｐゴシック" pitchFamily="-65" charset="-128"/>
                          <a:cs typeface="Calibri" panose="020F0502020204030204" pitchFamily="34" charset="0"/>
                        </a:rPr>
                        <a:t>anxious vocalizations </a:t>
                      </a:r>
                      <a:r>
                        <a:rPr lang="en-US" sz="1800" kern="1200" dirty="0">
                          <a:solidFill>
                            <a:schemeClr val="tx1"/>
                          </a:solidFill>
                          <a:latin typeface="Calibri" panose="020F0502020204030204" pitchFamily="34" charset="0"/>
                          <a:ea typeface="ＭＳ Ｐゴシック" pitchFamily="-65" charset="-128"/>
                          <a:cs typeface="Calibri" panose="020F0502020204030204" pitchFamily="34" charset="0"/>
                        </a:rPr>
                        <a:t>(e.g., whimper, moan, throat noises)</a:t>
                      </a:r>
                    </a:p>
                    <a:p>
                      <a:pPr>
                        <a:buFont typeface="Arial" pitchFamily="34" charset="0"/>
                        <a:buChar char="•"/>
                      </a:pPr>
                      <a:endParaRPr lang="en-US" sz="300" kern="1200" dirty="0">
                        <a:solidFill>
                          <a:schemeClr val="tx1"/>
                        </a:solidFill>
                        <a:latin typeface="Calibri" panose="020F0502020204030204" pitchFamily="34" charset="0"/>
                        <a:ea typeface="ＭＳ Ｐゴシック" pitchFamily="-65" charset="-128"/>
                        <a:cs typeface="Calibri" panose="020F0502020204030204" pitchFamily="34" charset="0"/>
                      </a:endParaRPr>
                    </a:p>
                    <a:p>
                      <a:pPr>
                        <a:buFont typeface="Arial" pitchFamily="34" charset="0"/>
                        <a:buChar char="•"/>
                      </a:pPr>
                      <a:r>
                        <a:rPr lang="en-US" sz="2000" kern="1200" dirty="0">
                          <a:solidFill>
                            <a:schemeClr val="tx1"/>
                          </a:solidFill>
                          <a:latin typeface="Calibri" panose="020F0502020204030204" pitchFamily="34" charset="0"/>
                          <a:ea typeface="ＭＳ Ｐゴシック" pitchFamily="-65" charset="-128"/>
                          <a:cs typeface="Calibri" panose="020F0502020204030204" pitchFamily="34" charset="0"/>
                        </a:rPr>
                        <a:t>fearful/anxious facial expression </a:t>
                      </a:r>
                      <a:r>
                        <a:rPr lang="en-US" sz="1800" kern="1200" dirty="0">
                          <a:solidFill>
                            <a:schemeClr val="tx1"/>
                          </a:solidFill>
                          <a:latin typeface="Calibri" panose="020F0502020204030204" pitchFamily="34" charset="0"/>
                          <a:ea typeface="ＭＳ Ｐゴシック" pitchFamily="-65" charset="-128"/>
                          <a:cs typeface="Calibri" panose="020F0502020204030204" pitchFamily="34" charset="0"/>
                        </a:rPr>
                        <a:t>(eyes rapidly darting back&amp; forth, eyebrows sloping down in inverted V-shape)</a:t>
                      </a:r>
                      <a:endParaRPr lang="en-US" sz="1800" dirty="0">
                        <a:latin typeface="Calibri" panose="020F0502020204030204" pitchFamily="34" charset="0"/>
                        <a:cs typeface="Calibri" panose="020F0502020204030204" pitchFamily="34" charset="0"/>
                      </a:endParaRPr>
                    </a:p>
                  </a:txBody>
                  <a:tcPr marT="45726" marB="45726"/>
                </a:tc>
                <a:tc>
                  <a:txBody>
                    <a:bodyPr/>
                    <a:lstStyle/>
                    <a:p>
                      <a:pPr>
                        <a:buFont typeface="Arial" pitchFamily="34" charset="0"/>
                        <a:buChar char="•"/>
                      </a:pPr>
                      <a:r>
                        <a:rPr lang="en-US" sz="2000" kern="1200" dirty="0">
                          <a:solidFill>
                            <a:schemeClr val="tx1"/>
                          </a:solidFill>
                          <a:latin typeface="Calibri" panose="020F0502020204030204" pitchFamily="34" charset="0"/>
                          <a:ea typeface="ＭＳ Ｐゴシック" pitchFamily="-65" charset="-128"/>
                          <a:cs typeface="Calibri" panose="020F0502020204030204" pitchFamily="34" charset="0"/>
                        </a:rPr>
                        <a:t>yelling or screaming</a:t>
                      </a:r>
                    </a:p>
                    <a:p>
                      <a:pPr>
                        <a:buFont typeface="Arial" pitchFamily="34" charset="0"/>
                        <a:buChar char="•"/>
                      </a:pPr>
                      <a:endParaRPr lang="en-US" sz="300" kern="1200" dirty="0">
                        <a:solidFill>
                          <a:schemeClr val="tx1"/>
                        </a:solidFill>
                        <a:latin typeface="Calibri" panose="020F0502020204030204" pitchFamily="34" charset="0"/>
                        <a:ea typeface="ＭＳ Ｐゴシック" pitchFamily="-65" charset="-128"/>
                        <a:cs typeface="Calibri" panose="020F0502020204030204" pitchFamily="34" charset="0"/>
                      </a:endParaRPr>
                    </a:p>
                    <a:p>
                      <a:pPr>
                        <a:buFont typeface="Arial" pitchFamily="34" charset="0"/>
                        <a:buChar char="•"/>
                      </a:pPr>
                      <a:r>
                        <a:rPr lang="en-US" sz="2000" kern="1200" dirty="0">
                          <a:solidFill>
                            <a:schemeClr val="tx1"/>
                          </a:solidFill>
                          <a:latin typeface="Calibri" panose="020F0502020204030204" pitchFamily="34" charset="0"/>
                          <a:ea typeface="ＭＳ Ｐゴシック" pitchFamily="-65" charset="-128"/>
                          <a:cs typeface="Calibri" panose="020F0502020204030204" pitchFamily="34" charset="0"/>
                        </a:rPr>
                        <a:t>elopement (running away; leaving room or attempting to leave)</a:t>
                      </a:r>
                    </a:p>
                    <a:p>
                      <a:pPr>
                        <a:buFont typeface="Arial" pitchFamily="34" charset="0"/>
                        <a:buChar char="•"/>
                      </a:pPr>
                      <a:endParaRPr lang="en-US" sz="400" kern="1200" dirty="0">
                        <a:solidFill>
                          <a:schemeClr val="tx1"/>
                        </a:solidFill>
                        <a:latin typeface="Calibri" panose="020F0502020204030204" pitchFamily="34" charset="0"/>
                        <a:ea typeface="ＭＳ Ｐゴシック" pitchFamily="-65" charset="-128"/>
                        <a:cs typeface="Calibri" panose="020F0502020204030204" pitchFamily="34" charset="0"/>
                      </a:endParaRPr>
                    </a:p>
                    <a:p>
                      <a:pPr>
                        <a:buFont typeface="Arial" pitchFamily="34" charset="0"/>
                        <a:buChar char="•"/>
                      </a:pPr>
                      <a:r>
                        <a:rPr lang="en-US" sz="2000" kern="1200" dirty="0">
                          <a:solidFill>
                            <a:schemeClr val="tx1"/>
                          </a:solidFill>
                          <a:latin typeface="Calibri" panose="020F0502020204030204" pitchFamily="34" charset="0"/>
                          <a:ea typeface="ＭＳ Ｐゴシック" pitchFamily="-65" charset="-128"/>
                          <a:cs typeface="Calibri" panose="020F0502020204030204" pitchFamily="34" charset="0"/>
                        </a:rPr>
                        <a:t>pushing another person</a:t>
                      </a:r>
                    </a:p>
                    <a:p>
                      <a:pPr>
                        <a:buFont typeface="Arial" pitchFamily="34" charset="0"/>
                        <a:buChar char="•"/>
                      </a:pPr>
                      <a:endParaRPr lang="en-US" sz="300" kern="1200" dirty="0">
                        <a:solidFill>
                          <a:schemeClr val="tx1"/>
                        </a:solidFill>
                        <a:latin typeface="Calibri" panose="020F0502020204030204" pitchFamily="34" charset="0"/>
                        <a:ea typeface="ＭＳ Ｐゴシック" pitchFamily="-65" charset="-128"/>
                        <a:cs typeface="Calibri" panose="020F0502020204030204" pitchFamily="34" charset="0"/>
                      </a:endParaRPr>
                    </a:p>
                    <a:p>
                      <a:pPr>
                        <a:buFont typeface="Arial" pitchFamily="34" charset="0"/>
                        <a:buChar char="•"/>
                      </a:pPr>
                      <a:r>
                        <a:rPr lang="en-US" sz="2000" kern="1200" dirty="0">
                          <a:solidFill>
                            <a:schemeClr val="tx1"/>
                          </a:solidFill>
                          <a:latin typeface="Calibri" panose="020F0502020204030204" pitchFamily="34" charset="0"/>
                          <a:ea typeface="ＭＳ Ｐゴシック" pitchFamily="-65" charset="-128"/>
                          <a:cs typeface="Calibri" panose="020F0502020204030204" pitchFamily="34" charset="0"/>
                        </a:rPr>
                        <a:t>pulling his mom’s hair</a:t>
                      </a:r>
                      <a:endParaRPr lang="en-US" sz="2000" dirty="0">
                        <a:latin typeface="Calibri" panose="020F0502020204030204" pitchFamily="34" charset="0"/>
                        <a:cs typeface="Calibri" panose="020F0502020204030204" pitchFamily="34" charset="0"/>
                      </a:endParaRPr>
                    </a:p>
                  </a:txBody>
                  <a:tcPr marT="45726" marB="45726"/>
                </a:tc>
                <a:extLst>
                  <a:ext uri="{0D108BD9-81ED-4DB2-BD59-A6C34878D82A}">
                    <a16:rowId xmlns:a16="http://schemas.microsoft.com/office/drawing/2014/main" val="10001"/>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47A02F51-A3E6-5492-13A0-EA6C3CF790A6}"/>
              </a:ext>
            </a:extLst>
          </p:cNvPr>
          <p:cNvSpPr>
            <a:spLocks noGrp="1"/>
          </p:cNvSpPr>
          <p:nvPr>
            <p:ph type="ctrTitle"/>
          </p:nvPr>
        </p:nvSpPr>
        <p:spPr/>
        <p:txBody>
          <a:bodyPr/>
          <a:lstStyle/>
          <a:p>
            <a:r>
              <a:rPr lang="en-US" altLang="en-US" b="1" dirty="0"/>
              <a:t>Treating Anxiety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029FB97A-0D55-19AB-3CBE-4AC4B04FF5FC}"/>
              </a:ext>
            </a:extLst>
          </p:cNvPr>
          <p:cNvSpPr>
            <a:spLocks noGrp="1"/>
          </p:cNvSpPr>
          <p:nvPr>
            <p:ph type="title" idx="4294967295"/>
          </p:nvPr>
        </p:nvSpPr>
        <p:spPr>
          <a:xfrm>
            <a:off x="1150134" y="242869"/>
            <a:ext cx="1524000" cy="1371600"/>
          </a:xfrm>
          <a:prstGeom prst="ellipse">
            <a:avLst/>
          </a:prstGeom>
          <a:solidFill>
            <a:schemeClr val="bg1"/>
          </a:solidFill>
          <a:ln w="76200" cap="flat" cmpd="sng" algn="ctr">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chemeClr val="bg1">
                    <a:lumMod val="50000"/>
                  </a:schemeClr>
                </a:solidFill>
                <a:effectLst/>
                <a:uLnTx/>
                <a:uFillTx/>
                <a:latin typeface="+mn-lt"/>
                <a:ea typeface="+mn-ea"/>
                <a:cs typeface="+mn-cs"/>
              </a:rPr>
              <a:t>Take what we know</a:t>
            </a:r>
          </a:p>
        </p:txBody>
      </p:sp>
      <p:sp>
        <p:nvSpPr>
          <p:cNvPr id="9" name="TextBox 8">
            <a:extLst>
              <a:ext uri="{FF2B5EF4-FFF2-40B4-BE49-F238E27FC236}">
                <a16:creationId xmlns:a16="http://schemas.microsoft.com/office/drawing/2014/main" id="{37ACCE07-B455-FAC7-1A20-ACD8E72BE02B}"/>
              </a:ext>
            </a:extLst>
          </p:cNvPr>
          <p:cNvSpPr txBox="1"/>
          <p:nvPr/>
        </p:nvSpPr>
        <p:spPr>
          <a:xfrm>
            <a:off x="158513" y="1373983"/>
            <a:ext cx="3507242" cy="1015663"/>
          </a:xfrm>
          <a:prstGeom prst="rect">
            <a:avLst/>
          </a:prstGeom>
          <a:noFill/>
          <a:ln>
            <a:noFill/>
          </a:ln>
        </p:spPr>
        <p:txBody>
          <a:bodyPr wrap="square" rtlCol="0">
            <a:spAutoFit/>
          </a:bodyPr>
          <a:lstStyle/>
          <a:p>
            <a:pPr algn="ctr"/>
            <a:endParaRPr lang="en-US" sz="2000" dirty="0">
              <a:solidFill>
                <a:schemeClr val="bg1">
                  <a:lumMod val="75000"/>
                </a:schemeClr>
              </a:solidFill>
            </a:endParaRPr>
          </a:p>
          <a:p>
            <a:pPr algn="ctr"/>
            <a:r>
              <a:rPr lang="en-US" sz="2000" dirty="0">
                <a:solidFill>
                  <a:schemeClr val="bg1">
                    <a:lumMod val="75000"/>
                  </a:schemeClr>
                </a:solidFill>
              </a:rPr>
              <a:t>PBS</a:t>
            </a:r>
          </a:p>
          <a:p>
            <a:pPr algn="ctr"/>
            <a:r>
              <a:rPr lang="en-US" sz="2000" b="0" dirty="0">
                <a:solidFill>
                  <a:schemeClr val="bg1">
                    <a:lumMod val="75000"/>
                  </a:schemeClr>
                </a:solidFill>
              </a:rPr>
              <a:t>Prevent-Teach-Respond</a:t>
            </a:r>
          </a:p>
        </p:txBody>
      </p:sp>
      <p:pic>
        <p:nvPicPr>
          <p:cNvPr id="8" name="Picture 7" descr="ABC data is described. A is antecedent b is behavior and c is consequence. Data collection begins with setting events, which can include slow and fast triggers. You then collect ABC data and from this get a hypothesis function. To promote/prevent the antecedent ask what can we do before the behavior occurs to prevent the behavior? To teach around the behavior ask what can we teach instead of the challenging behavior? To respond to the consequence ask how do we respond to the behavior?">
            <a:extLst>
              <a:ext uri="{FF2B5EF4-FFF2-40B4-BE49-F238E27FC236}">
                <a16:creationId xmlns:a16="http://schemas.microsoft.com/office/drawing/2014/main" id="{38067128-1356-8BBE-AD66-87C2EC495AC9}"/>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705280" y="341682"/>
            <a:ext cx="5240679" cy="2895600"/>
          </a:xfrm>
          <a:prstGeom prst="rect">
            <a:avLst/>
          </a:prstGeom>
          <a:ln w="76200">
            <a:solidFill>
              <a:schemeClr val="bg1">
                <a:lumMod val="75000"/>
              </a:schemeClr>
            </a:solidFill>
          </a:ln>
        </p:spPr>
      </p:pic>
      <p:sp>
        <p:nvSpPr>
          <p:cNvPr id="6" name="TextBox 5">
            <a:extLst>
              <a:ext uri="{FF2B5EF4-FFF2-40B4-BE49-F238E27FC236}">
                <a16:creationId xmlns:a16="http://schemas.microsoft.com/office/drawing/2014/main" id="{5C914D3D-77F7-3FE9-B88D-039A5834EABC}"/>
              </a:ext>
            </a:extLst>
          </p:cNvPr>
          <p:cNvSpPr txBox="1"/>
          <p:nvPr/>
        </p:nvSpPr>
        <p:spPr>
          <a:xfrm>
            <a:off x="5257800" y="5453773"/>
            <a:ext cx="2652328" cy="830997"/>
          </a:xfrm>
          <a:prstGeom prst="rect">
            <a:avLst/>
          </a:prstGeom>
          <a:noFill/>
        </p:spPr>
        <p:txBody>
          <a:bodyPr wrap="none" rtlCol="0">
            <a:spAutoFit/>
          </a:bodyPr>
          <a:lstStyle/>
          <a:p>
            <a:pPr algn="ctr"/>
            <a:r>
              <a:rPr lang="en-US" dirty="0">
                <a:solidFill>
                  <a:schemeClr val="accent6"/>
                </a:solidFill>
              </a:rPr>
              <a:t>CBT</a:t>
            </a:r>
          </a:p>
          <a:p>
            <a:pPr algn="ctr"/>
            <a:r>
              <a:rPr lang="en-US" b="0" dirty="0">
                <a:solidFill>
                  <a:schemeClr val="accent6"/>
                </a:solidFill>
              </a:rPr>
              <a:t>Cognitive Triangle</a:t>
            </a:r>
          </a:p>
        </p:txBody>
      </p:sp>
      <p:sp>
        <p:nvSpPr>
          <p:cNvPr id="13" name="Oval 12" descr="A circle with that reads add what's missing.">
            <a:extLst>
              <a:ext uri="{FF2B5EF4-FFF2-40B4-BE49-F238E27FC236}">
                <a16:creationId xmlns:a16="http://schemas.microsoft.com/office/drawing/2014/main" id="{1102E512-2AE0-8E05-D5EF-8C49DF255897}"/>
              </a:ext>
            </a:extLst>
          </p:cNvPr>
          <p:cNvSpPr/>
          <p:nvPr/>
        </p:nvSpPr>
        <p:spPr>
          <a:xfrm>
            <a:off x="5821964" y="3810000"/>
            <a:ext cx="1524000" cy="1371600"/>
          </a:xfrm>
          <a:prstGeom prst="ellipse">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2060"/>
                </a:solidFill>
              </a:rPr>
              <a:t>Add what’s missing</a:t>
            </a:r>
          </a:p>
        </p:txBody>
      </p:sp>
      <p:pic>
        <p:nvPicPr>
          <p:cNvPr id="5" name="Picture 4" descr="Diagram showing the continuous flow between thoughts, physical feelings, and behaviors.&#10;&#10;">
            <a:extLst>
              <a:ext uri="{FF2B5EF4-FFF2-40B4-BE49-F238E27FC236}">
                <a16:creationId xmlns:a16="http://schemas.microsoft.com/office/drawing/2014/main" id="{0AE052CA-EC8E-9D1E-9233-9B92E852AD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017" y="4368396"/>
            <a:ext cx="4009078" cy="2170755"/>
          </a:xfrm>
          <a:prstGeom prst="rect">
            <a:avLst/>
          </a:prstGeom>
          <a:ln w="76200">
            <a:solidFill>
              <a:schemeClr val="accent6"/>
            </a:solidFill>
          </a:ln>
        </p:spPr>
      </p:pic>
    </p:spTree>
    <p:extLst>
      <p:ext uri="{BB962C8B-B14F-4D97-AF65-F5344CB8AC3E}">
        <p14:creationId xmlns:p14="http://schemas.microsoft.com/office/powerpoint/2010/main" val="4171824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026">
            <a:extLst>
              <a:ext uri="{FF2B5EF4-FFF2-40B4-BE49-F238E27FC236}">
                <a16:creationId xmlns:a16="http://schemas.microsoft.com/office/drawing/2014/main" id="{287D8590-737C-BFA4-B66E-0ACDF9B23A46}"/>
              </a:ext>
            </a:extLst>
          </p:cNvPr>
          <p:cNvSpPr>
            <a:spLocks noGrp="1"/>
          </p:cNvSpPr>
          <p:nvPr>
            <p:ph type="title"/>
          </p:nvPr>
        </p:nvSpPr>
        <p:spPr>
          <a:xfrm>
            <a:off x="0" y="0"/>
            <a:ext cx="9144000" cy="1143000"/>
          </a:xfrm>
        </p:spPr>
        <p:txBody>
          <a:bodyPr/>
          <a:lstStyle/>
          <a:p>
            <a:pPr eaLnBrk="1" hangingPunct="1"/>
            <a:r>
              <a:rPr lang="en-US" altLang="en-US" sz="4100" b="1" dirty="0">
                <a:latin typeface="Arial" panose="020B0604020202020204" pitchFamily="34" charset="0"/>
                <a:ea typeface="ＭＳ Ｐゴシック" panose="020B0600070205080204" pitchFamily="34" charset="-128"/>
                <a:cs typeface="Arial" panose="020B0604020202020204" pitchFamily="34" charset="0"/>
              </a:rPr>
              <a:t>Cognitive Behavioral Therapy (CBT)</a:t>
            </a:r>
          </a:p>
        </p:txBody>
      </p:sp>
      <p:graphicFrame>
        <p:nvGraphicFramePr>
          <p:cNvPr id="19" name="Diagram 18" descr="A three component model showing cognitive behavioral therapy. There are three components, thoughts including psychoeducation and cognitive restructuring, feelings including relaxation and distress tolerance, and behaviors including gradual exposure and positive reinforcement. Arrows between each component indicate movement between them all.">
            <a:extLst>
              <a:ext uri="{FF2B5EF4-FFF2-40B4-BE49-F238E27FC236}">
                <a16:creationId xmlns:a16="http://schemas.microsoft.com/office/drawing/2014/main" id="{9DD58633-CDBB-3ED7-B481-C503B79E4761}"/>
              </a:ext>
            </a:extLst>
          </p:cNvPr>
          <p:cNvGraphicFramePr/>
          <p:nvPr>
            <p:extLst>
              <p:ext uri="{D42A27DB-BD31-4B8C-83A1-F6EECF244321}">
                <p14:modId xmlns:p14="http://schemas.microsoft.com/office/powerpoint/2010/main" val="1095196915"/>
              </p:ext>
            </p:extLst>
          </p:nvPr>
        </p:nvGraphicFramePr>
        <p:xfrm>
          <a:off x="685800" y="2133600"/>
          <a:ext cx="7696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747" name="Rectangle 1026">
            <a:extLst>
              <a:ext uri="{FF2B5EF4-FFF2-40B4-BE49-F238E27FC236}">
                <a16:creationId xmlns:a16="http://schemas.microsoft.com/office/drawing/2014/main" id="{D9704BA0-BD16-02C7-E673-59E14A94A84D}"/>
              </a:ext>
            </a:extLst>
          </p:cNvPr>
          <p:cNvSpPr txBox="1">
            <a:spLocks/>
          </p:cNvSpPr>
          <p:nvPr/>
        </p:nvSpPr>
        <p:spPr bwMode="auto">
          <a:xfrm>
            <a:off x="0" y="8382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dirty="0">
                <a:solidFill>
                  <a:srgbClr val="0070C0"/>
                </a:solidFill>
                <a:latin typeface="Arial" panose="020B0604020202020204" pitchFamily="34" charset="0"/>
                <a:cs typeface="Arial" panose="020B0604020202020204" pitchFamily="34" charset="0"/>
              </a:rPr>
              <a:t>3-Component Model: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graphicEl>
                                              <a:dgm id="{9953C52B-ED91-43E9-A4EF-409B824E6AA3}"/>
                                            </p:graphicEl>
                                          </p:spTgt>
                                        </p:tgtEl>
                                        <p:attrNameLst>
                                          <p:attrName>style.visibility</p:attrName>
                                        </p:attrNameLst>
                                      </p:cBhvr>
                                      <p:to>
                                        <p:strVal val="visible"/>
                                      </p:to>
                                    </p:set>
                                    <p:anim calcmode="lin" valueType="num">
                                      <p:cBhvr additive="base">
                                        <p:cTn id="7" dur="500" fill="hold"/>
                                        <p:tgtEl>
                                          <p:spTgt spid="19">
                                            <p:graphicEl>
                                              <a:dgm id="{9953C52B-ED91-43E9-A4EF-409B824E6AA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graphicEl>
                                              <a:dgm id="{9953C52B-ED91-43E9-A4EF-409B824E6AA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graphicEl>
                                              <a:dgm id="{4F6E3203-73CC-467B-8942-335A181E52AB}"/>
                                            </p:graphicEl>
                                          </p:spTgt>
                                        </p:tgtEl>
                                        <p:attrNameLst>
                                          <p:attrName>style.visibility</p:attrName>
                                        </p:attrNameLst>
                                      </p:cBhvr>
                                      <p:to>
                                        <p:strVal val="visible"/>
                                      </p:to>
                                    </p:set>
                                    <p:anim calcmode="lin" valueType="num">
                                      <p:cBhvr additive="base">
                                        <p:cTn id="13" dur="500" fill="hold"/>
                                        <p:tgtEl>
                                          <p:spTgt spid="19">
                                            <p:graphicEl>
                                              <a:dgm id="{4F6E3203-73CC-467B-8942-335A181E52AB}"/>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graphicEl>
                                              <a:dgm id="{4F6E3203-73CC-467B-8942-335A181E52AB}"/>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graphicEl>
                                              <a:dgm id="{7CC9CDA1-6EF5-434D-9C89-1E3781ED507E}"/>
                                            </p:graphicEl>
                                          </p:spTgt>
                                        </p:tgtEl>
                                        <p:attrNameLst>
                                          <p:attrName>style.visibility</p:attrName>
                                        </p:attrNameLst>
                                      </p:cBhvr>
                                      <p:to>
                                        <p:strVal val="visible"/>
                                      </p:to>
                                    </p:set>
                                    <p:anim calcmode="lin" valueType="num">
                                      <p:cBhvr additive="base">
                                        <p:cTn id="17" dur="500" fill="hold"/>
                                        <p:tgtEl>
                                          <p:spTgt spid="19">
                                            <p:graphicEl>
                                              <a:dgm id="{7CC9CDA1-6EF5-434D-9C89-1E3781ED507E}"/>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
                                            <p:graphicEl>
                                              <a:dgm id="{7CC9CDA1-6EF5-434D-9C89-1E3781ED507E}"/>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graphicEl>
                                              <a:dgm id="{FD95C189-2FF5-4C15-9892-67788749FDF5}"/>
                                            </p:graphicEl>
                                          </p:spTgt>
                                        </p:tgtEl>
                                        <p:attrNameLst>
                                          <p:attrName>style.visibility</p:attrName>
                                        </p:attrNameLst>
                                      </p:cBhvr>
                                      <p:to>
                                        <p:strVal val="visible"/>
                                      </p:to>
                                    </p:set>
                                    <p:anim calcmode="lin" valueType="num">
                                      <p:cBhvr additive="base">
                                        <p:cTn id="23" dur="500" fill="hold"/>
                                        <p:tgtEl>
                                          <p:spTgt spid="19">
                                            <p:graphicEl>
                                              <a:dgm id="{FD95C189-2FF5-4C15-9892-67788749FDF5}"/>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
                                            <p:graphicEl>
                                              <a:dgm id="{FD95C189-2FF5-4C15-9892-67788749FDF5}"/>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graphicEl>
                                              <a:dgm id="{2D3EEB1B-996A-4BB8-AD38-C735EF189E44}"/>
                                            </p:graphicEl>
                                          </p:spTgt>
                                        </p:tgtEl>
                                        <p:attrNameLst>
                                          <p:attrName>style.visibility</p:attrName>
                                        </p:attrNameLst>
                                      </p:cBhvr>
                                      <p:to>
                                        <p:strVal val="visible"/>
                                      </p:to>
                                    </p:set>
                                    <p:anim calcmode="lin" valueType="num">
                                      <p:cBhvr additive="base">
                                        <p:cTn id="27" dur="500" fill="hold"/>
                                        <p:tgtEl>
                                          <p:spTgt spid="19">
                                            <p:graphicEl>
                                              <a:dgm id="{2D3EEB1B-996A-4BB8-AD38-C735EF189E44}"/>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
                                            <p:graphicEl>
                                              <a:dgm id="{2D3EEB1B-996A-4BB8-AD38-C735EF189E44}"/>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graphicEl>
                                              <a:dgm id="{ADBF4F56-F3AF-47AB-8823-150F13A5A479}"/>
                                            </p:graphicEl>
                                          </p:spTgt>
                                        </p:tgtEl>
                                        <p:attrNameLst>
                                          <p:attrName>style.visibility</p:attrName>
                                        </p:attrNameLst>
                                      </p:cBhvr>
                                      <p:to>
                                        <p:strVal val="visible"/>
                                      </p:to>
                                    </p:set>
                                    <p:anim calcmode="lin" valueType="num">
                                      <p:cBhvr additive="base">
                                        <p:cTn id="31" dur="500" fill="hold"/>
                                        <p:tgtEl>
                                          <p:spTgt spid="19">
                                            <p:graphicEl>
                                              <a:dgm id="{ADBF4F56-F3AF-47AB-8823-150F13A5A479}"/>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graphicEl>
                                              <a:dgm id="{ADBF4F56-F3AF-47AB-8823-150F13A5A47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026">
            <a:extLst>
              <a:ext uri="{FF2B5EF4-FFF2-40B4-BE49-F238E27FC236}">
                <a16:creationId xmlns:a16="http://schemas.microsoft.com/office/drawing/2014/main" id="{0B1C785A-751E-8903-B23D-B1502222AE59}"/>
              </a:ext>
            </a:extLst>
          </p:cNvPr>
          <p:cNvSpPr>
            <a:spLocks noGrp="1"/>
          </p:cNvSpPr>
          <p:nvPr>
            <p:ph type="title"/>
          </p:nvPr>
        </p:nvSpPr>
        <p:spPr>
          <a:xfrm>
            <a:off x="0" y="0"/>
            <a:ext cx="9144000" cy="1143000"/>
          </a:xfrm>
        </p:spPr>
        <p:txBody>
          <a:bodyPr/>
          <a:lstStyle/>
          <a:p>
            <a:pPr eaLnBrk="1" hangingPunct="1"/>
            <a:r>
              <a:rPr lang="en-US" altLang="en-US" sz="4100" b="1" dirty="0">
                <a:latin typeface="Arial" panose="020B0604020202020204" pitchFamily="34" charset="0"/>
                <a:ea typeface="ＭＳ Ｐゴシック" panose="020B0600070205080204" pitchFamily="34" charset="-128"/>
                <a:cs typeface="Arial" panose="020B0604020202020204" pitchFamily="34" charset="0"/>
              </a:rPr>
              <a:t>Cognitive Behavioral Therapy (CBT)</a:t>
            </a:r>
          </a:p>
        </p:txBody>
      </p:sp>
      <p:sp>
        <p:nvSpPr>
          <p:cNvPr id="21506" name="Rectangle 1027">
            <a:extLst>
              <a:ext uri="{FF2B5EF4-FFF2-40B4-BE49-F238E27FC236}">
                <a16:creationId xmlns:a16="http://schemas.microsoft.com/office/drawing/2014/main" id="{F47C2D43-52F9-32E0-F204-24A026B0574B}"/>
              </a:ext>
            </a:extLst>
          </p:cNvPr>
          <p:cNvSpPr>
            <a:spLocks noGrp="1"/>
          </p:cNvSpPr>
          <p:nvPr>
            <p:ph idx="1"/>
          </p:nvPr>
        </p:nvSpPr>
        <p:spPr>
          <a:xfrm>
            <a:off x="152400" y="1066800"/>
            <a:ext cx="8763000" cy="4953000"/>
          </a:xfrm>
        </p:spPr>
        <p:txBody>
          <a:bodyPr/>
          <a:lstStyle/>
          <a:p>
            <a:pPr eaLnBrk="1" hangingPunct="1">
              <a:spcBef>
                <a:spcPct val="0"/>
              </a:spcBef>
              <a:defRPr/>
            </a:pPr>
            <a:r>
              <a:rPr lang="en-US" altLang="en-US" dirty="0">
                <a:ea typeface="ＭＳ Ｐゴシック" panose="020B0600070205080204" pitchFamily="34" charset="-128"/>
                <a:cs typeface="Calibri" panose="020F0502020204030204" pitchFamily="34" charset="0"/>
              </a:rPr>
              <a:t>Addressing</a:t>
            </a:r>
            <a:r>
              <a:rPr lang="en-US" altLang="en-US" b="1" dirty="0">
                <a:ea typeface="ＭＳ Ｐゴシック" panose="020B0600070205080204" pitchFamily="34" charset="-128"/>
                <a:cs typeface="Calibri" panose="020F0502020204030204" pitchFamily="34" charset="0"/>
              </a:rPr>
              <a:t> </a:t>
            </a:r>
            <a:r>
              <a:rPr lang="en-US" altLang="en-US" b="1" dirty="0">
                <a:solidFill>
                  <a:srgbClr val="0070C0"/>
                </a:solidFill>
                <a:ea typeface="ＭＳ Ｐゴシック" panose="020B0600070205080204" pitchFamily="34" charset="-128"/>
                <a:cs typeface="Calibri" panose="020F0502020204030204" pitchFamily="34" charset="0"/>
              </a:rPr>
              <a:t>Thoughts</a:t>
            </a:r>
          </a:p>
          <a:p>
            <a:pPr eaLnBrk="1" hangingPunct="1">
              <a:spcBef>
                <a:spcPct val="0"/>
              </a:spcBef>
              <a:defRPr/>
            </a:pPr>
            <a:endParaRPr lang="en-US" altLang="en-US" sz="200" b="1" dirty="0">
              <a:solidFill>
                <a:srgbClr val="0070C0"/>
              </a:solidFill>
              <a:ea typeface="ＭＳ Ｐゴシック" panose="020B0600070205080204" pitchFamily="34" charset="-128"/>
              <a:cs typeface="Calibri" panose="020F0502020204030204" pitchFamily="34" charset="0"/>
            </a:endParaRPr>
          </a:p>
          <a:p>
            <a:pPr lvl="1" eaLnBrk="1" hangingPunct="1">
              <a:spcBef>
                <a:spcPct val="0"/>
              </a:spcBef>
              <a:defRPr/>
            </a:pPr>
            <a:r>
              <a:rPr lang="en-US" altLang="en-US" dirty="0">
                <a:ea typeface="ＭＳ Ｐゴシック" panose="020B0600070205080204" pitchFamily="34" charset="-128"/>
                <a:cs typeface="Calibri" panose="020F0502020204030204" pitchFamily="34" charset="0"/>
              </a:rPr>
              <a:t>Psychoeducation</a:t>
            </a:r>
          </a:p>
          <a:p>
            <a:pPr lvl="1" eaLnBrk="1" hangingPunct="1">
              <a:spcBef>
                <a:spcPct val="0"/>
              </a:spcBef>
              <a:defRPr/>
            </a:pPr>
            <a:endParaRPr lang="en-US" altLang="en-US" sz="200" b="1" dirty="0">
              <a:ea typeface="ＭＳ Ｐゴシック" panose="020B0600070205080204" pitchFamily="34" charset="-128"/>
              <a:cs typeface="Calibri" panose="020F0502020204030204" pitchFamily="34" charset="0"/>
            </a:endParaRPr>
          </a:p>
          <a:p>
            <a:pPr lvl="1" eaLnBrk="1" hangingPunct="1">
              <a:spcBef>
                <a:spcPct val="0"/>
              </a:spcBef>
              <a:defRPr/>
            </a:pPr>
            <a:endParaRPr lang="en-US" altLang="en-US" sz="200" b="1" dirty="0">
              <a:ea typeface="ＭＳ Ｐゴシック" panose="020B0600070205080204" pitchFamily="34" charset="-128"/>
              <a:cs typeface="Calibri" panose="020F0502020204030204" pitchFamily="34" charset="0"/>
            </a:endParaRPr>
          </a:p>
          <a:p>
            <a:pPr lvl="1" eaLnBrk="1" hangingPunct="1">
              <a:spcBef>
                <a:spcPct val="0"/>
              </a:spcBef>
              <a:defRPr/>
            </a:pPr>
            <a:r>
              <a:rPr lang="en-US" altLang="en-US" dirty="0">
                <a:ea typeface="ＭＳ Ｐゴシック" panose="020B0600070205080204" pitchFamily="34" charset="-128"/>
                <a:cs typeface="Calibri" panose="020F0502020204030204" pitchFamily="34" charset="0"/>
              </a:rPr>
              <a:t>Cognitive Restructuring</a:t>
            </a:r>
          </a:p>
          <a:p>
            <a:pPr marL="457200" lvl="1" indent="0" eaLnBrk="1" hangingPunct="1">
              <a:spcBef>
                <a:spcPct val="0"/>
              </a:spcBef>
              <a:buFont typeface="Arial" panose="020B0604020202020204" pitchFamily="34" charset="0"/>
              <a:buNone/>
              <a:defRPr/>
            </a:pPr>
            <a:endParaRPr lang="en-US" altLang="en-US" sz="400" b="1" dirty="0">
              <a:ea typeface="ＭＳ Ｐゴシック" panose="020B0600070205080204" pitchFamily="34" charset="-128"/>
              <a:cs typeface="Calibri" panose="020F0502020204030204" pitchFamily="34" charset="0"/>
            </a:endParaRPr>
          </a:p>
          <a:p>
            <a:pPr marL="457200" lvl="1" indent="0" eaLnBrk="1" hangingPunct="1">
              <a:spcBef>
                <a:spcPct val="0"/>
              </a:spcBef>
              <a:buFont typeface="Arial" panose="020B0604020202020204" pitchFamily="34" charset="0"/>
              <a:buNone/>
              <a:defRPr/>
            </a:pPr>
            <a:endParaRPr lang="en-US" altLang="en-US" sz="400" b="1" dirty="0">
              <a:ea typeface="ＭＳ Ｐゴシック" panose="020B0600070205080204" pitchFamily="34" charset="-128"/>
              <a:cs typeface="Calibri" panose="020F0502020204030204" pitchFamily="34" charset="0"/>
            </a:endParaRPr>
          </a:p>
          <a:p>
            <a:pPr eaLnBrk="1" hangingPunct="1">
              <a:spcBef>
                <a:spcPct val="0"/>
              </a:spcBef>
              <a:defRPr/>
            </a:pPr>
            <a:r>
              <a:rPr lang="en-US" altLang="en-US" dirty="0">
                <a:ea typeface="ＭＳ Ｐゴシック" panose="020B0600070205080204" pitchFamily="34" charset="-128"/>
                <a:cs typeface="Calibri" panose="020F0502020204030204" pitchFamily="34" charset="0"/>
              </a:rPr>
              <a:t>Addressing</a:t>
            </a:r>
            <a:r>
              <a:rPr lang="en-US" altLang="en-US" b="1" dirty="0">
                <a:ea typeface="ＭＳ Ｐゴシック" panose="020B0600070205080204" pitchFamily="34" charset="-128"/>
                <a:cs typeface="Calibri" panose="020F0502020204030204" pitchFamily="34" charset="0"/>
              </a:rPr>
              <a:t> </a:t>
            </a:r>
            <a:r>
              <a:rPr lang="en-US" altLang="en-US" b="1" dirty="0">
                <a:solidFill>
                  <a:srgbClr val="00B050"/>
                </a:solidFill>
                <a:ea typeface="ＭＳ Ｐゴシック" panose="020B0600070205080204" pitchFamily="34" charset="-128"/>
                <a:cs typeface="Calibri" panose="020F0502020204030204" pitchFamily="34" charset="0"/>
              </a:rPr>
              <a:t>Behaviors</a:t>
            </a:r>
          </a:p>
          <a:p>
            <a:pPr eaLnBrk="1" hangingPunct="1">
              <a:spcBef>
                <a:spcPct val="0"/>
              </a:spcBef>
              <a:defRPr/>
            </a:pPr>
            <a:endParaRPr lang="en-US" altLang="en-US" sz="200" b="1" dirty="0">
              <a:ea typeface="ＭＳ Ｐゴシック" panose="020B0600070205080204" pitchFamily="34" charset="-128"/>
              <a:cs typeface="Calibri" panose="020F0502020204030204" pitchFamily="34" charset="0"/>
            </a:endParaRPr>
          </a:p>
          <a:p>
            <a:pPr lvl="1" eaLnBrk="1" hangingPunct="1">
              <a:spcBef>
                <a:spcPct val="0"/>
              </a:spcBef>
              <a:defRPr/>
            </a:pPr>
            <a:r>
              <a:rPr lang="en-US" altLang="en-US" dirty="0">
                <a:ea typeface="ＭＳ Ｐゴシック" panose="020B0600070205080204" pitchFamily="34" charset="-128"/>
                <a:cs typeface="Calibri" panose="020F0502020204030204" pitchFamily="34" charset="0"/>
              </a:rPr>
              <a:t>Creating a Fear-and-Avoidance Hierarchy</a:t>
            </a:r>
          </a:p>
          <a:p>
            <a:pPr lvl="1" eaLnBrk="1" hangingPunct="1">
              <a:spcBef>
                <a:spcPct val="0"/>
              </a:spcBef>
              <a:defRPr/>
            </a:pPr>
            <a:endParaRPr lang="en-US" altLang="en-US" sz="200" b="1" dirty="0">
              <a:ea typeface="ＭＳ Ｐゴシック" panose="020B0600070205080204" pitchFamily="34" charset="-128"/>
              <a:cs typeface="Calibri" panose="020F0502020204030204" pitchFamily="34" charset="0"/>
            </a:endParaRPr>
          </a:p>
          <a:p>
            <a:pPr lvl="1" eaLnBrk="1" hangingPunct="1">
              <a:spcBef>
                <a:spcPct val="0"/>
              </a:spcBef>
              <a:defRPr/>
            </a:pPr>
            <a:r>
              <a:rPr lang="en-US" altLang="en-US" b="1" dirty="0">
                <a:ea typeface="ＭＳ Ｐゴシック" panose="020B0600070205080204" pitchFamily="34" charset="-128"/>
                <a:cs typeface="Calibri" panose="020F0502020204030204" pitchFamily="34" charset="0"/>
              </a:rPr>
              <a:t>Gradual Exposure*</a:t>
            </a:r>
          </a:p>
          <a:p>
            <a:pPr lvl="1" eaLnBrk="1" hangingPunct="1">
              <a:spcBef>
                <a:spcPct val="0"/>
              </a:spcBef>
              <a:defRPr/>
            </a:pPr>
            <a:endParaRPr lang="en-US" altLang="en-US" sz="200" b="1" dirty="0">
              <a:ea typeface="ＭＳ Ｐゴシック" panose="020B0600070205080204" pitchFamily="34" charset="-128"/>
              <a:cs typeface="Calibri" panose="020F0502020204030204" pitchFamily="34" charset="0"/>
            </a:endParaRPr>
          </a:p>
          <a:p>
            <a:pPr lvl="1" eaLnBrk="1" hangingPunct="1">
              <a:spcBef>
                <a:spcPct val="0"/>
              </a:spcBef>
              <a:defRPr/>
            </a:pPr>
            <a:r>
              <a:rPr lang="en-US" altLang="en-US" dirty="0">
                <a:ea typeface="ＭＳ Ｐゴシック" panose="020B0600070205080204" pitchFamily="34" charset="-128"/>
                <a:cs typeface="Calibri" panose="020F0502020204030204" pitchFamily="34" charset="0"/>
              </a:rPr>
              <a:t>Positive Reinforcement</a:t>
            </a:r>
          </a:p>
          <a:p>
            <a:pPr lvl="1" eaLnBrk="1" hangingPunct="1">
              <a:spcBef>
                <a:spcPct val="0"/>
              </a:spcBef>
              <a:defRPr/>
            </a:pPr>
            <a:endParaRPr lang="en-US" altLang="en-US" sz="400" b="1" dirty="0">
              <a:ea typeface="ＭＳ Ｐゴシック" panose="020B0600070205080204" pitchFamily="34" charset="-128"/>
              <a:cs typeface="Calibri" panose="020F0502020204030204" pitchFamily="34" charset="0"/>
            </a:endParaRPr>
          </a:p>
          <a:p>
            <a:pPr lvl="1" eaLnBrk="1" hangingPunct="1">
              <a:spcBef>
                <a:spcPct val="0"/>
              </a:spcBef>
              <a:defRPr/>
            </a:pPr>
            <a:endParaRPr lang="en-US" altLang="en-US" sz="400" b="1" dirty="0">
              <a:ea typeface="ＭＳ Ｐゴシック" panose="020B0600070205080204" pitchFamily="34" charset="-128"/>
              <a:cs typeface="Calibri" panose="020F0502020204030204" pitchFamily="34" charset="0"/>
            </a:endParaRPr>
          </a:p>
          <a:p>
            <a:pPr eaLnBrk="1" hangingPunct="1">
              <a:spcBef>
                <a:spcPct val="0"/>
              </a:spcBef>
              <a:defRPr/>
            </a:pPr>
            <a:r>
              <a:rPr lang="en-US" altLang="en-US" dirty="0">
                <a:ea typeface="ＭＳ Ｐゴシック" panose="020B0600070205080204" pitchFamily="34" charset="-128"/>
                <a:cs typeface="Calibri" panose="020F0502020204030204" pitchFamily="34" charset="0"/>
              </a:rPr>
              <a:t>Addressing</a:t>
            </a:r>
            <a:r>
              <a:rPr lang="en-US" altLang="en-US" b="1" dirty="0">
                <a:ea typeface="ＭＳ Ｐゴシック" panose="020B0600070205080204" pitchFamily="34" charset="-128"/>
                <a:cs typeface="Calibri" panose="020F0502020204030204" pitchFamily="34" charset="0"/>
              </a:rPr>
              <a:t> </a:t>
            </a:r>
            <a:r>
              <a:rPr lang="en-US" altLang="en-US" b="1" dirty="0">
                <a:solidFill>
                  <a:srgbClr val="FF0000"/>
                </a:solidFill>
                <a:ea typeface="ＭＳ Ｐゴシック" panose="020B0600070205080204" pitchFamily="34" charset="-128"/>
                <a:cs typeface="Calibri" panose="020F0502020204030204" pitchFamily="34" charset="0"/>
              </a:rPr>
              <a:t>Feelings</a:t>
            </a:r>
          </a:p>
          <a:p>
            <a:pPr lvl="1" eaLnBrk="1" hangingPunct="1">
              <a:spcBef>
                <a:spcPct val="0"/>
              </a:spcBef>
              <a:defRPr/>
            </a:pPr>
            <a:endParaRPr lang="en-US" altLang="en-US" sz="200" b="1" dirty="0">
              <a:ea typeface="ＭＳ Ｐゴシック" panose="020B0600070205080204" pitchFamily="34" charset="-128"/>
              <a:cs typeface="Calibri" panose="020F0502020204030204" pitchFamily="34" charset="0"/>
            </a:endParaRPr>
          </a:p>
          <a:p>
            <a:pPr lvl="1" eaLnBrk="1" hangingPunct="1">
              <a:spcBef>
                <a:spcPct val="0"/>
              </a:spcBef>
              <a:defRPr/>
            </a:pPr>
            <a:r>
              <a:rPr lang="en-US" altLang="en-US" dirty="0">
                <a:ea typeface="ＭＳ Ｐゴシック" panose="020B0600070205080204" pitchFamily="34" charset="-128"/>
                <a:cs typeface="Calibri" panose="020F0502020204030204" pitchFamily="34" charset="0"/>
              </a:rPr>
              <a:t>Relaxation</a:t>
            </a:r>
          </a:p>
          <a:p>
            <a:pPr lvl="1" eaLnBrk="1" hangingPunct="1">
              <a:spcBef>
                <a:spcPct val="0"/>
              </a:spcBef>
              <a:defRPr/>
            </a:pPr>
            <a:endParaRPr lang="en-US" altLang="en-US" sz="800" b="1" dirty="0">
              <a:ea typeface="ＭＳ Ｐゴシック" panose="020B0600070205080204" pitchFamily="34" charset="-128"/>
              <a:cs typeface="Calibri" panose="020F0502020204030204" pitchFamily="34" charset="0"/>
            </a:endParaRPr>
          </a:p>
          <a:p>
            <a:pPr eaLnBrk="1" hangingPunct="1">
              <a:lnSpc>
                <a:spcPct val="120000"/>
              </a:lnSpc>
              <a:spcBef>
                <a:spcPct val="0"/>
              </a:spcBef>
              <a:spcAft>
                <a:spcPts val="200"/>
              </a:spcAft>
              <a:defRPr/>
            </a:pPr>
            <a:endParaRPr lang="en-US" altLang="en-US" sz="2500" dirty="0">
              <a:latin typeface="Constantia" panose="02030602050306030303" pitchFamily="18" charset="0"/>
              <a:ea typeface="ＭＳ Ｐゴシック" panose="020B0600070205080204" pitchFamily="34" charset="-128"/>
              <a:cs typeface="Calibri" panose="020F0502020204030204" pitchFamily="34" charset="0"/>
            </a:endParaRPr>
          </a:p>
          <a:p>
            <a:pPr marL="0" indent="0" eaLnBrk="1" hangingPunct="1">
              <a:lnSpc>
                <a:spcPct val="120000"/>
              </a:lnSpc>
              <a:spcBef>
                <a:spcPct val="0"/>
              </a:spcBef>
              <a:spcAft>
                <a:spcPts val="200"/>
              </a:spcAft>
              <a:buNone/>
              <a:defRPr/>
            </a:pPr>
            <a:endParaRPr lang="en-US" altLang="en-US" sz="2500" dirty="0">
              <a:latin typeface="Constantia" panose="02030602050306030303" pitchFamily="18" charset="0"/>
              <a:ea typeface="ＭＳ Ｐゴシック" panose="020B0600070205080204" pitchFamily="34" charset="-128"/>
              <a:cs typeface="Calibri" panose="020F0502020204030204" pitchFamily="34" charset="0"/>
            </a:endParaRPr>
          </a:p>
        </p:txBody>
      </p:sp>
      <p:pic>
        <p:nvPicPr>
          <p:cNvPr id="33795" name="Picture 4" descr="A girl has a large spider on her cheek.">
            <a:extLst>
              <a:ext uri="{FF2B5EF4-FFF2-40B4-BE49-F238E27FC236}">
                <a16:creationId xmlns:a16="http://schemas.microsoft.com/office/drawing/2014/main" id="{23F7345F-24E1-DC7A-4DB8-5BA20AF94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2590800"/>
            <a:ext cx="89058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9" descr="An emoji that is deep in thought.">
            <a:extLst>
              <a:ext uri="{FF2B5EF4-FFF2-40B4-BE49-F238E27FC236}">
                <a16:creationId xmlns:a16="http://schemas.microsoft.com/office/drawing/2014/main" id="{54ED2051-E55C-F47D-A9CA-0FA00A66FE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6450" y="1106488"/>
            <a:ext cx="754063" cy="118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1" descr="A cartoon of a young girl laying outside, relaxing in a hammock.">
            <a:extLst>
              <a:ext uri="{FF2B5EF4-FFF2-40B4-BE49-F238E27FC236}">
                <a16:creationId xmlns:a16="http://schemas.microsoft.com/office/drawing/2014/main" id="{D80F7190-E4F4-813E-A2ED-0770BB34E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2300" y="4221162"/>
            <a:ext cx="132397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9CB579F-A702-5633-5BDC-15905D86B6B4}"/>
              </a:ext>
            </a:extLst>
          </p:cNvPr>
          <p:cNvSpPr txBox="1"/>
          <p:nvPr/>
        </p:nvSpPr>
        <p:spPr>
          <a:xfrm>
            <a:off x="2743200" y="6334125"/>
            <a:ext cx="6317755" cy="400110"/>
          </a:xfrm>
          <a:prstGeom prst="rect">
            <a:avLst/>
          </a:prstGeom>
          <a:noFill/>
        </p:spPr>
        <p:txBody>
          <a:bodyPr wrap="none" rtlCol="0">
            <a:spAutoFit/>
          </a:bodyPr>
          <a:lstStyle/>
          <a:p>
            <a:r>
              <a:rPr lang="en-US" sz="2000" i="1" dirty="0"/>
              <a:t>*Gradual exposure is the most critical intervention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026">
            <a:extLst>
              <a:ext uri="{FF2B5EF4-FFF2-40B4-BE49-F238E27FC236}">
                <a16:creationId xmlns:a16="http://schemas.microsoft.com/office/drawing/2014/main" id="{0B1C785A-751E-8903-B23D-B1502222AE59}"/>
              </a:ext>
            </a:extLst>
          </p:cNvPr>
          <p:cNvSpPr>
            <a:spLocks noGrp="1"/>
          </p:cNvSpPr>
          <p:nvPr>
            <p:ph type="title"/>
          </p:nvPr>
        </p:nvSpPr>
        <p:spPr>
          <a:xfrm>
            <a:off x="0" y="76200"/>
            <a:ext cx="9144000" cy="914400"/>
          </a:xfrm>
        </p:spPr>
        <p:txBody>
          <a:bodyPr/>
          <a:lstStyle/>
          <a:p>
            <a:pPr eaLnBrk="1" hangingPunct="1"/>
            <a:r>
              <a:rPr lang="en-US" altLang="en-US" sz="3800" b="1" dirty="0">
                <a:ea typeface="ＭＳ Ｐゴシック" panose="020B0600070205080204" pitchFamily="34" charset="-128"/>
                <a:cs typeface="Arial" panose="020B0604020202020204" pitchFamily="34" charset="0"/>
              </a:rPr>
              <a:t>Evidence for CBT for Treating Anxiety in IDD</a:t>
            </a:r>
          </a:p>
        </p:txBody>
      </p:sp>
      <p:sp>
        <p:nvSpPr>
          <p:cNvPr id="21506" name="Rectangle 1027">
            <a:extLst>
              <a:ext uri="{FF2B5EF4-FFF2-40B4-BE49-F238E27FC236}">
                <a16:creationId xmlns:a16="http://schemas.microsoft.com/office/drawing/2014/main" id="{F47C2D43-52F9-32E0-F204-24A026B0574B}"/>
              </a:ext>
            </a:extLst>
          </p:cNvPr>
          <p:cNvSpPr>
            <a:spLocks noGrp="1"/>
          </p:cNvSpPr>
          <p:nvPr>
            <p:ph idx="1"/>
          </p:nvPr>
        </p:nvSpPr>
        <p:spPr>
          <a:xfrm>
            <a:off x="190500" y="990600"/>
            <a:ext cx="8763000" cy="5791200"/>
          </a:xfrm>
        </p:spPr>
        <p:txBody>
          <a:bodyPr/>
          <a:lstStyle/>
          <a:p>
            <a:pPr marL="239713" indent="-239713" eaLnBrk="1" hangingPunct="1">
              <a:spcBef>
                <a:spcPct val="0"/>
              </a:spcBef>
              <a:defRP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CBT is the most effective evidence-based treatment for anxiety disorders in </a:t>
            </a:r>
            <a:r>
              <a:rPr lang="en-US" altLang="en-US" sz="2600" b="1" dirty="0">
                <a:latin typeface="Calibri" panose="020F0502020204030204" pitchFamily="34" charset="0"/>
                <a:ea typeface="ＭＳ Ｐゴシック" panose="020B0600070205080204" pitchFamily="34" charset="-128"/>
                <a:cs typeface="Calibri" panose="020F0502020204030204" pitchFamily="34" charset="0"/>
              </a:rPr>
              <a:t>autistic youth</a:t>
            </a:r>
            <a:r>
              <a:rPr lang="en-US" altLang="en-US" sz="2600" b="1" i="1"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2600" i="1" dirty="0">
                <a:latin typeface="Calibri" panose="020F0502020204030204" pitchFamily="34" charset="0"/>
                <a:ea typeface="ＭＳ Ｐゴシック" panose="020B0600070205080204" pitchFamily="34" charset="-128"/>
                <a:cs typeface="Calibri" panose="020F0502020204030204" pitchFamily="34" charset="0"/>
              </a:rPr>
              <a:t>without </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ID </a:t>
            </a:r>
            <a:r>
              <a:rPr lang="en-US" altLang="en-US" sz="1900" dirty="0">
                <a:latin typeface="Calibri" panose="020F0502020204030204" pitchFamily="34" charset="0"/>
                <a:ea typeface="ＭＳ Ｐゴシック" panose="020B0600070205080204" pitchFamily="34" charset="-128"/>
                <a:cs typeface="Calibri" panose="020F0502020204030204" pitchFamily="34" charset="0"/>
              </a:rPr>
              <a:t>(e.g., Ung et al., 2015)</a:t>
            </a:r>
          </a:p>
          <a:p>
            <a:pPr marL="239713" indent="-239713" eaLnBrk="1" hangingPunct="1">
              <a:spcBef>
                <a:spcPct val="0"/>
              </a:spcBef>
              <a:defRPr/>
            </a:pPr>
            <a:endParaRPr lang="en-US" altLang="en-US" sz="600" dirty="0">
              <a:latin typeface="Calibri" panose="020F0502020204030204" pitchFamily="34" charset="0"/>
              <a:ea typeface="ＭＳ Ｐゴシック" panose="020B0600070205080204" pitchFamily="34" charset="-128"/>
              <a:cs typeface="Calibri" panose="020F0502020204030204" pitchFamily="34" charset="0"/>
            </a:endParaRPr>
          </a:p>
          <a:p>
            <a:pPr marL="465138" lvl="1" indent="-225425" eaLnBrk="1" hangingPunct="1">
              <a:spcBef>
                <a:spcPct val="0"/>
              </a:spcBef>
              <a:buFont typeface="Arial" panose="020B0604020202020204" pitchFamily="34" charset="0"/>
              <a:buChar char="•"/>
              <a:defRPr/>
            </a:pPr>
            <a:r>
              <a:rPr lang="en-US" sz="2450" b="0" dirty="0">
                <a:solidFill>
                  <a:srgbClr val="333333"/>
                </a:solidFill>
                <a:effectLst/>
                <a:latin typeface="Calibri" panose="020F0502020204030204" pitchFamily="34" charset="0"/>
                <a:cs typeface="Calibri" panose="020F0502020204030204" pitchFamily="34" charset="0"/>
              </a:rPr>
              <a:t>CBT program adapted for </a:t>
            </a:r>
            <a:r>
              <a:rPr lang="en-US" sz="2450" dirty="0">
                <a:solidFill>
                  <a:srgbClr val="333333"/>
                </a:solidFill>
                <a:latin typeface="Calibri" panose="020F0502020204030204" pitchFamily="34" charset="0"/>
                <a:cs typeface="Calibri" panose="020F0502020204030204" pitchFamily="34" charset="0"/>
              </a:rPr>
              <a:t>autistic youth (</a:t>
            </a:r>
            <a:r>
              <a:rPr lang="en-US" sz="2450" dirty="0">
                <a:solidFill>
                  <a:srgbClr val="333333"/>
                </a:solidFill>
                <a:latin typeface="Calibri" panose="020F0502020204030204" pitchFamily="34" charset="0"/>
                <a:cs typeface="Calibri" panose="020F0502020204030204" pitchFamily="34" charset="0"/>
                <a:hlinkClick r:id="rId3"/>
              </a:rPr>
              <a:t>BIACA</a:t>
            </a:r>
            <a:r>
              <a:rPr lang="en-US" sz="2450" dirty="0">
                <a:solidFill>
                  <a:srgbClr val="333333"/>
                </a:solidFill>
                <a:latin typeface="Calibri" panose="020F0502020204030204" pitchFamily="34" charset="0"/>
                <a:cs typeface="Calibri" panose="020F0502020204030204" pitchFamily="34" charset="0"/>
              </a:rPr>
              <a:t>) </a:t>
            </a:r>
            <a:r>
              <a:rPr lang="en-US" sz="2450" b="0" dirty="0">
                <a:solidFill>
                  <a:srgbClr val="333333"/>
                </a:solidFill>
                <a:effectLst/>
                <a:latin typeface="Calibri" panose="020F0502020204030204" pitchFamily="34" charset="0"/>
                <a:cs typeface="Calibri" panose="020F0502020204030204" pitchFamily="34" charset="0"/>
              </a:rPr>
              <a:t>outperformed standard-of-practice CBT (</a:t>
            </a:r>
            <a:r>
              <a:rPr lang="en-US" sz="2450" b="0" dirty="0">
                <a:solidFill>
                  <a:srgbClr val="333333"/>
                </a:solidFill>
                <a:effectLst/>
                <a:latin typeface="Calibri" panose="020F0502020204030204" pitchFamily="34" charset="0"/>
                <a:cs typeface="Calibri" panose="020F0502020204030204" pitchFamily="34" charset="0"/>
                <a:hlinkClick r:id="rId4"/>
              </a:rPr>
              <a:t>Coping Cat</a:t>
            </a:r>
            <a:r>
              <a:rPr lang="en-US" sz="2450" b="0" dirty="0">
                <a:solidFill>
                  <a:srgbClr val="333333"/>
                </a:solidFill>
                <a:effectLst/>
                <a:latin typeface="Calibri" panose="020F0502020204030204" pitchFamily="34" charset="0"/>
                <a:cs typeface="Calibri" panose="020F0502020204030204" pitchFamily="34" charset="0"/>
              </a:rPr>
              <a:t>) &amp; Treatment as Usual (TAU) </a:t>
            </a:r>
            <a:r>
              <a:rPr lang="en-US" sz="2000" b="0" i="0" dirty="0">
                <a:solidFill>
                  <a:srgbClr val="333333"/>
                </a:solidFill>
                <a:effectLst/>
                <a:latin typeface="Calibri" panose="020F0502020204030204" pitchFamily="34" charset="0"/>
                <a:cs typeface="Calibri" panose="020F0502020204030204" pitchFamily="34" charset="0"/>
              </a:rPr>
              <a:t>(</a:t>
            </a:r>
            <a:r>
              <a:rPr lang="en-US" altLang="en-US" sz="2000" dirty="0">
                <a:solidFill>
                  <a:srgbClr val="0432FF"/>
                </a:solidFill>
                <a:latin typeface="Calibri" panose="020F0502020204030204" pitchFamily="34" charset="0"/>
                <a:ea typeface="ＭＳ Ｐゴシック" panose="020B0600070205080204" pitchFamily="34" charset="-128"/>
                <a:cs typeface="Calibri" panose="020F0502020204030204" pitchFamily="34" charset="0"/>
                <a:hlinkClick r:id="rId5">
                  <a:extLst>
                    <a:ext uri="{A12FA001-AC4F-418D-AE19-62706E023703}">
                      <ahyp:hlinkClr xmlns:ahyp="http://schemas.microsoft.com/office/drawing/2018/hyperlinkcolor" val="tx"/>
                    </a:ext>
                  </a:extLst>
                </a:hlinkClick>
              </a:rPr>
              <a:t>Wood et al., 2020</a:t>
            </a:r>
            <a:r>
              <a:rPr lang="en-US" altLang="en-US" sz="2000" dirty="0">
                <a:solidFill>
                  <a:srgbClr val="333333"/>
                </a:solidFill>
                <a:latin typeface="Calibri" panose="020F0502020204030204" pitchFamily="34" charset="0"/>
                <a:cs typeface="Calibri" panose="020F0502020204030204" pitchFamily="34" charset="0"/>
              </a:rPr>
              <a:t>)</a:t>
            </a:r>
          </a:p>
          <a:p>
            <a:pPr marL="465138" lvl="1" indent="-225425" eaLnBrk="1" hangingPunct="1">
              <a:spcBef>
                <a:spcPct val="0"/>
              </a:spcBef>
              <a:buFont typeface="Arial" panose="020B0604020202020204" pitchFamily="34" charset="0"/>
              <a:buChar char="•"/>
              <a:defRPr/>
            </a:pPr>
            <a:endParaRPr lang="en-US" altLang="en-US" sz="600" dirty="0">
              <a:solidFill>
                <a:srgbClr val="333333"/>
              </a:solidFill>
              <a:latin typeface="Calibri" panose="020F0502020204030204" pitchFamily="34" charset="0"/>
              <a:cs typeface="Calibri" panose="020F0502020204030204" pitchFamily="34" charset="0"/>
            </a:endParaRPr>
          </a:p>
          <a:p>
            <a:pPr marL="465138" lvl="1" indent="-225425" eaLnBrk="1" hangingPunct="1">
              <a:spcBef>
                <a:spcPct val="0"/>
              </a:spcBef>
              <a:buFont typeface="Arial" panose="020B0604020202020204" pitchFamily="34" charset="0"/>
              <a:buChar char="•"/>
              <a:defRPr/>
            </a:pPr>
            <a:r>
              <a:rPr lang="en-US" altLang="en-US" sz="2400" i="1" dirty="0">
                <a:solidFill>
                  <a:srgbClr val="333333"/>
                </a:solidFill>
                <a:latin typeface="Calibri" panose="020F0502020204030204" pitchFamily="34" charset="0"/>
                <a:ea typeface="ＭＳ Ｐゴシック" panose="020B0600070205080204" pitchFamily="34" charset="-128"/>
                <a:cs typeface="Calibri" panose="020F0502020204030204" pitchFamily="34" charset="0"/>
              </a:rPr>
              <a:t>Both CBT groups achieved higher rates of positive treatment response than TAU</a:t>
            </a:r>
          </a:p>
          <a:p>
            <a:pPr marL="465138" lvl="1" indent="-225425" eaLnBrk="1" hangingPunct="1">
              <a:spcBef>
                <a:spcPct val="0"/>
              </a:spcBef>
              <a:buFont typeface="Arial" panose="020B0604020202020204" pitchFamily="34" charset="0"/>
              <a:buChar char="•"/>
              <a:defRPr/>
            </a:pPr>
            <a:endParaRPr lang="en-US" altLang="en-US" sz="400" i="1" dirty="0">
              <a:latin typeface="Calibri" panose="020F0502020204030204" pitchFamily="34" charset="0"/>
              <a:ea typeface="ＭＳ Ｐゴシック" panose="020B0600070205080204" pitchFamily="34" charset="-128"/>
              <a:cs typeface="Calibri" panose="020F0502020204030204" pitchFamily="34" charset="0"/>
            </a:endParaRPr>
          </a:p>
          <a:p>
            <a:pPr marL="239713" indent="-239713" eaLnBrk="1" hangingPunct="1">
              <a:spcBef>
                <a:spcPct val="0"/>
              </a:spcBef>
              <a:defRP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Promising preliminary evidence for CBT in treating anxiety in autistic adults who do not have ID </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a:t>
            </a:r>
            <a:r>
              <a:rPr lang="en-US" altLang="en-US" sz="2000" dirty="0">
                <a:solidFill>
                  <a:srgbClr val="0432FF"/>
                </a:solidFill>
                <a:latin typeface="Calibri" panose="020F0502020204030204" pitchFamily="34" charset="0"/>
                <a:ea typeface="ＭＳ Ｐゴシック" panose="020B0600070205080204" pitchFamily="34" charset="-128"/>
                <a:cs typeface="Calibri" panose="020F0502020204030204" pitchFamily="34" charset="0"/>
                <a:hlinkClick r:id="rId6">
                  <a:extLst>
                    <a:ext uri="{A12FA001-AC4F-418D-AE19-62706E023703}">
                      <ahyp:hlinkClr xmlns:ahyp="http://schemas.microsoft.com/office/drawing/2018/hyperlinkcolor" val="tx"/>
                    </a:ext>
                  </a:extLst>
                </a:hlinkClick>
              </a:rPr>
              <a:t>Schweizer et al., 2024</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a:t>
            </a:r>
          </a:p>
          <a:p>
            <a:pPr marL="239713" indent="-239713" eaLnBrk="1" hangingPunct="1">
              <a:spcBef>
                <a:spcPct val="0"/>
              </a:spcBef>
              <a:defRPr/>
            </a:pPr>
            <a:endParaRPr lang="en-US" altLang="en-US" sz="800" dirty="0">
              <a:latin typeface="Calibri" panose="020F0502020204030204" pitchFamily="34" charset="0"/>
              <a:ea typeface="ＭＳ Ｐゴシック" panose="020B0600070205080204" pitchFamily="34" charset="-128"/>
              <a:cs typeface="Calibri" panose="020F0502020204030204" pitchFamily="34" charset="0"/>
            </a:endParaRPr>
          </a:p>
          <a:p>
            <a:pPr marL="239713" indent="-239713" eaLnBrk="1" hangingPunct="1">
              <a:spcBef>
                <a:spcPct val="0"/>
              </a:spcBef>
              <a:defRP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Emerging literature supporting the effectiveness of CBT for children/adolescents and adults with mild ID </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a:t>
            </a:r>
            <a:r>
              <a:rPr lang="en-US" altLang="en-US" sz="2000" dirty="0">
                <a:solidFill>
                  <a:srgbClr val="0000FF"/>
                </a:solidFill>
                <a:latin typeface="Calibri" panose="020F0502020204030204" pitchFamily="34" charset="0"/>
                <a:ea typeface="ＭＳ Ｐゴシック" panose="020B0600070205080204" pitchFamily="34" charset="-128"/>
                <a:cs typeface="Calibri" panose="020F0502020204030204" pitchFamily="34" charset="0"/>
                <a:hlinkClick r:id="rId7">
                  <a:extLst>
                    <a:ext uri="{A12FA001-AC4F-418D-AE19-62706E023703}">
                      <ahyp:hlinkClr xmlns:ahyp="http://schemas.microsoft.com/office/drawing/2018/hyperlinkcolor" val="tx"/>
                    </a:ext>
                  </a:extLst>
                </a:hlinkClick>
              </a:rPr>
              <a:t>Fynn et al., </a:t>
            </a:r>
            <a:r>
              <a:rPr lang="en-US" altLang="en-US" sz="2000" dirty="0">
                <a:solidFill>
                  <a:srgbClr val="0432FF"/>
                </a:solidFill>
                <a:latin typeface="Calibri" panose="020F0502020204030204" pitchFamily="34" charset="0"/>
                <a:ea typeface="ＭＳ Ｐゴシック" panose="020B0600070205080204" pitchFamily="34" charset="-128"/>
                <a:cs typeface="Calibri" panose="020F0502020204030204" pitchFamily="34" charset="0"/>
                <a:hlinkClick r:id="rId7">
                  <a:extLst>
                    <a:ext uri="{A12FA001-AC4F-418D-AE19-62706E023703}">
                      <ahyp:hlinkClr xmlns:ahyp="http://schemas.microsoft.com/office/drawing/2018/hyperlinkcolor" val="tx"/>
                    </a:ext>
                  </a:extLst>
                </a:hlinkClick>
              </a:rPr>
              <a:t>2023</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a:t>
            </a:r>
          </a:p>
          <a:p>
            <a:pPr marL="239713" indent="-239713" eaLnBrk="1" hangingPunct="1">
              <a:spcBef>
                <a:spcPct val="0"/>
              </a:spcBef>
              <a:defRPr/>
            </a:pPr>
            <a:endParaRPr lang="en-US" altLang="en-US" sz="600" dirty="0">
              <a:latin typeface="Calibri" panose="020F0502020204030204" pitchFamily="34" charset="0"/>
              <a:ea typeface="ＭＳ Ｐゴシック" panose="020B0600070205080204" pitchFamily="34" charset="-128"/>
              <a:cs typeface="Calibri" panose="020F0502020204030204" pitchFamily="34" charset="0"/>
            </a:endParaRPr>
          </a:p>
          <a:p>
            <a:pPr marL="465138" lvl="1" indent="-225425" eaLnBrk="1" hangingPunct="1">
              <a:spcBef>
                <a:spcPct val="0"/>
              </a:spcBef>
              <a:buFont typeface="Arial" panose="020B0604020202020204" pitchFamily="34" charset="0"/>
              <a:buChar char="•"/>
              <a:defRPr/>
            </a:pPr>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Results from pilot study (</a:t>
            </a:r>
            <a:r>
              <a:rPr lang="en-US" altLang="en-US" sz="2000" dirty="0">
                <a:solidFill>
                  <a:srgbClr val="0432FF"/>
                </a:solidFill>
                <a:latin typeface="Calibri" panose="020F0502020204030204" pitchFamily="34" charset="0"/>
                <a:ea typeface="ＭＳ Ｐゴシック" panose="020B0600070205080204" pitchFamily="34" charset="-128"/>
                <a:cs typeface="Calibri" panose="020F0502020204030204" pitchFamily="34" charset="0"/>
                <a:hlinkClick r:id="rId8">
                  <a:extLst>
                    <a:ext uri="{A12FA001-AC4F-418D-AE19-62706E023703}">
                      <ahyp:hlinkClr xmlns:ahyp="http://schemas.microsoft.com/office/drawing/2018/hyperlinkcolor" val="tx"/>
                    </a:ext>
                  </a:extLst>
                </a:hlinkClick>
              </a:rPr>
              <a:t>Blakeley-Smith et al., 2021</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 &amp; single-subject experimental design of youth with autism &amp; ID (</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hlinkClick r:id="rId9"/>
              </a:rPr>
              <a:t>Moskowitz et al., 2017</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 showed significant reductions on anxiety symptoms</a:t>
            </a:r>
            <a:endParaRPr lang="en-US" sz="2000" b="0" i="1" dirty="0">
              <a:solidFill>
                <a:srgbClr val="282828"/>
              </a:solidFill>
              <a:effectLst/>
              <a:highlight>
                <a:srgbClr val="F7F7F7"/>
              </a:highlight>
              <a:latin typeface="Calibri" panose="020F0502020204030204" pitchFamily="34" charset="0"/>
              <a:ea typeface="ＭＳ Ｐゴシック" panose="020B0600070205080204" pitchFamily="34" charset="-128"/>
              <a:cs typeface="Calibri" panose="020F0502020204030204" pitchFamily="34" charset="0"/>
            </a:endParaRPr>
          </a:p>
          <a:p>
            <a:endParaRPr lang="en-US" sz="1100" b="0" i="0" dirty="0">
              <a:solidFill>
                <a:srgbClr val="282828"/>
              </a:solidFill>
              <a:effectLst/>
              <a:highlight>
                <a:srgbClr val="F7F7F7"/>
              </a:highlight>
              <a:latin typeface="MuseoSans"/>
            </a:endParaRPr>
          </a:p>
          <a:p>
            <a:pPr eaLnBrk="1" hangingPunct="1">
              <a:lnSpc>
                <a:spcPct val="120000"/>
              </a:lnSpc>
              <a:spcBef>
                <a:spcPct val="0"/>
              </a:spcBef>
              <a:spcAft>
                <a:spcPts val="200"/>
              </a:spcAft>
              <a:defRPr/>
            </a:pPr>
            <a:endParaRPr lang="en-US" altLang="en-US" sz="2500" dirty="0">
              <a:latin typeface="Constantia" panose="02030602050306030303" pitchFamily="18" charset="0"/>
              <a:ea typeface="ＭＳ Ｐゴシック" panose="020B0600070205080204" pitchFamily="34" charset="-128"/>
              <a:cs typeface="Calibri" panose="020F0502020204030204" pitchFamily="34" charset="0"/>
            </a:endParaRPr>
          </a:p>
          <a:p>
            <a:pPr eaLnBrk="1" hangingPunct="1">
              <a:lnSpc>
                <a:spcPct val="120000"/>
              </a:lnSpc>
              <a:spcBef>
                <a:spcPct val="0"/>
              </a:spcBef>
              <a:spcAft>
                <a:spcPts val="200"/>
              </a:spcAft>
              <a:defRPr/>
            </a:pPr>
            <a:endParaRPr lang="en-US" altLang="en-US" sz="2500" dirty="0">
              <a:latin typeface="Constantia" panose="02030602050306030303" pitchFamily="18" charset="0"/>
              <a:ea typeface="ＭＳ Ｐゴシック" panose="020B0600070205080204" pitchFamily="34" charset="-128"/>
              <a:cs typeface="Calibri" panose="020F0502020204030204" pitchFamily="34" charset="0"/>
            </a:endParaRPr>
          </a:p>
        </p:txBody>
      </p:sp>
    </p:spTree>
    <p:extLst>
      <p:ext uri="{BB962C8B-B14F-4D97-AF65-F5344CB8AC3E}">
        <p14:creationId xmlns:p14="http://schemas.microsoft.com/office/powerpoint/2010/main" val="1854547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a:extLst>
              <a:ext uri="{FF2B5EF4-FFF2-40B4-BE49-F238E27FC236}">
                <a16:creationId xmlns:a16="http://schemas.microsoft.com/office/drawing/2014/main" id="{A3DF16FC-2F7A-C02D-E639-69034FC48961}"/>
              </a:ext>
            </a:extLst>
          </p:cNvPr>
          <p:cNvSpPr>
            <a:spLocks noGrp="1"/>
          </p:cNvSpPr>
          <p:nvPr>
            <p:ph type="title"/>
          </p:nvPr>
        </p:nvSpPr>
        <p:spPr>
          <a:xfrm>
            <a:off x="304800" y="0"/>
            <a:ext cx="8629650" cy="958850"/>
          </a:xfrm>
        </p:spPr>
        <p:txBody>
          <a:bodyPr/>
          <a:lstStyle/>
          <a:p>
            <a:pPr eaLnBrk="1" hangingPunct="1"/>
            <a:r>
              <a:rPr lang="en-US" altLang="en-US" sz="4000" b="1" dirty="0">
                <a:ea typeface="ＭＳ Ｐゴシック" panose="020B0600070205080204" pitchFamily="34" charset="-128"/>
                <a:cs typeface="Arial" panose="020B0604020202020204" pitchFamily="34" charset="0"/>
              </a:rPr>
              <a:t>Psychoeducation</a:t>
            </a:r>
          </a:p>
        </p:txBody>
      </p:sp>
      <p:sp>
        <p:nvSpPr>
          <p:cNvPr id="56322" name="Rectangle 1027">
            <a:extLst>
              <a:ext uri="{FF2B5EF4-FFF2-40B4-BE49-F238E27FC236}">
                <a16:creationId xmlns:a16="http://schemas.microsoft.com/office/drawing/2014/main" id="{4F1A79A9-0696-8A55-1E40-C0535B2C3334}"/>
              </a:ext>
            </a:extLst>
          </p:cNvPr>
          <p:cNvSpPr>
            <a:spLocks noGrp="1"/>
          </p:cNvSpPr>
          <p:nvPr>
            <p:ph idx="1"/>
          </p:nvPr>
        </p:nvSpPr>
        <p:spPr>
          <a:xfrm>
            <a:off x="0" y="1066800"/>
            <a:ext cx="8458200" cy="4953000"/>
          </a:xfrm>
        </p:spPr>
        <p:txBody>
          <a:bodyPr/>
          <a:lstStyle/>
          <a:p>
            <a:pPr marL="285750" indent="-285750" eaLnBrk="1" hangingPunct="1">
              <a:lnSpc>
                <a:spcPct val="120000"/>
              </a:lnSpc>
              <a:spcBef>
                <a:spcPct val="0"/>
              </a:spcBef>
              <a:spcAft>
                <a:spcPts val="200"/>
              </a:spcAft>
              <a:defRPr/>
            </a:pPr>
            <a:r>
              <a:rPr lang="en-US" altLang="en-US" b="1" dirty="0">
                <a:ea typeface="ＭＳ Ｐゴシック" panose="020B0600070205080204" pitchFamily="34" charset="-128"/>
                <a:cs typeface="Arial" panose="020B0604020202020204" pitchFamily="34" charset="0"/>
              </a:rPr>
              <a:t>Information about nature of anxiety</a:t>
            </a:r>
          </a:p>
          <a:p>
            <a:pPr lvl="1" eaLnBrk="1" hangingPunct="1">
              <a:lnSpc>
                <a:spcPct val="120000"/>
              </a:lnSpc>
              <a:spcBef>
                <a:spcPct val="0"/>
              </a:spcBef>
              <a:spcAft>
                <a:spcPts val="200"/>
              </a:spcAft>
              <a:defRPr/>
            </a:pPr>
            <a:r>
              <a:rPr lang="en-US" altLang="en-US" sz="3000" dirty="0">
                <a:ea typeface="ＭＳ Ｐゴシック" panose="020B0600070205080204" pitchFamily="34" charset="-128"/>
                <a:cs typeface="Arial" panose="020B0604020202020204" pitchFamily="34" charset="0"/>
              </a:rPr>
              <a:t>Define anxiety</a:t>
            </a:r>
          </a:p>
          <a:p>
            <a:pPr lvl="1" eaLnBrk="1" hangingPunct="1">
              <a:lnSpc>
                <a:spcPct val="120000"/>
              </a:lnSpc>
              <a:spcBef>
                <a:spcPct val="0"/>
              </a:spcBef>
              <a:spcAft>
                <a:spcPts val="200"/>
              </a:spcAft>
              <a:defRPr/>
            </a:pPr>
            <a:r>
              <a:rPr lang="en-US" altLang="en-US" sz="3000" dirty="0">
                <a:ea typeface="ＭＳ Ｐゴシック" panose="020B0600070205080204" pitchFamily="34" charset="-128"/>
                <a:cs typeface="Arial" panose="020B0604020202020204" pitchFamily="34" charset="0"/>
              </a:rPr>
              <a:t>Normalize anxiety</a:t>
            </a:r>
          </a:p>
          <a:p>
            <a:pPr lvl="1" eaLnBrk="1" hangingPunct="1">
              <a:lnSpc>
                <a:spcPct val="120000"/>
              </a:lnSpc>
              <a:spcBef>
                <a:spcPct val="0"/>
              </a:spcBef>
              <a:spcAft>
                <a:spcPts val="200"/>
              </a:spcAft>
              <a:defRPr/>
            </a:pPr>
            <a:r>
              <a:rPr lang="en-US" altLang="en-US" sz="3000" dirty="0">
                <a:ea typeface="ＭＳ Ｐゴシック" panose="020B0600070205080204" pitchFamily="34" charset="-128"/>
                <a:cs typeface="Arial" panose="020B0604020202020204" pitchFamily="34" charset="0"/>
              </a:rPr>
              <a:t>Anxiety has a function or purpose</a:t>
            </a:r>
          </a:p>
          <a:p>
            <a:pPr lvl="1" eaLnBrk="1" hangingPunct="1">
              <a:lnSpc>
                <a:spcPct val="120000"/>
              </a:lnSpc>
              <a:spcBef>
                <a:spcPct val="0"/>
              </a:spcBef>
              <a:spcAft>
                <a:spcPts val="200"/>
              </a:spcAft>
              <a:defRPr/>
            </a:pPr>
            <a:r>
              <a:rPr lang="en-US" altLang="en-US" sz="3000" dirty="0">
                <a:ea typeface="ＭＳ Ｐゴシック" panose="020B0600070205080204" pitchFamily="34" charset="-128"/>
                <a:cs typeface="Arial" panose="020B0604020202020204" pitchFamily="34" charset="0"/>
              </a:rPr>
              <a:t>Externalize anxiety</a:t>
            </a:r>
          </a:p>
          <a:p>
            <a:pPr lvl="1" eaLnBrk="1" hangingPunct="1">
              <a:lnSpc>
                <a:spcPct val="120000"/>
              </a:lnSpc>
              <a:spcBef>
                <a:spcPct val="0"/>
              </a:spcBef>
              <a:spcAft>
                <a:spcPts val="200"/>
              </a:spcAft>
              <a:defRPr/>
            </a:pPr>
            <a:r>
              <a:rPr lang="en-US" altLang="en-US" sz="3000" dirty="0">
                <a:ea typeface="ＭＳ Ｐゴシック" panose="020B0600070205080204" pitchFamily="34" charset="-128"/>
                <a:cs typeface="Arial" panose="020B0604020202020204" pitchFamily="34" charset="0"/>
              </a:rPr>
              <a:t>Explain rationale                                                 for treatment</a:t>
            </a:r>
          </a:p>
          <a:p>
            <a:pPr marL="914400" lvl="2" indent="-177800" eaLnBrk="1" hangingPunct="1">
              <a:lnSpc>
                <a:spcPct val="120000"/>
              </a:lnSpc>
              <a:spcBef>
                <a:spcPct val="0"/>
              </a:spcBef>
              <a:spcAft>
                <a:spcPts val="200"/>
              </a:spcAft>
              <a:defRPr/>
            </a:pPr>
            <a:r>
              <a:rPr lang="en-US" altLang="en-US" sz="2100" dirty="0">
                <a:ea typeface="ＭＳ Ｐゴシック" panose="020B0600070205080204" pitchFamily="34" charset="-128"/>
                <a:cs typeface="Arial" panose="020B0604020202020204" pitchFamily="34" charset="0"/>
              </a:rPr>
              <a:t>e.g., distress tolerance</a:t>
            </a:r>
          </a:p>
          <a:p>
            <a:pPr eaLnBrk="1" hangingPunct="1">
              <a:lnSpc>
                <a:spcPct val="120000"/>
              </a:lnSpc>
              <a:spcBef>
                <a:spcPct val="0"/>
              </a:spcBef>
              <a:spcAft>
                <a:spcPts val="200"/>
              </a:spcAft>
              <a:defRPr/>
            </a:pPr>
            <a:endParaRPr lang="en-US" altLang="en-US" sz="2500" dirty="0">
              <a:latin typeface="Constantia" panose="02030602050306030303" pitchFamily="18" charset="0"/>
              <a:ea typeface="ＭＳ Ｐゴシック" panose="020B0600070205080204" pitchFamily="34" charset="-128"/>
            </a:endParaRPr>
          </a:p>
        </p:txBody>
      </p:sp>
      <p:pic>
        <p:nvPicPr>
          <p:cNvPr id="21507" name="Picture 1" descr="A cartoon drawing shows a large male lion chasing a human through a savannah.">
            <a:extLst>
              <a:ext uri="{FF2B5EF4-FFF2-40B4-BE49-F238E27FC236}">
                <a16:creationId xmlns:a16="http://schemas.microsoft.com/office/drawing/2014/main" id="{0BF6402A-9F6A-7C51-1E2A-1A2150A5C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7975" y="1736725"/>
            <a:ext cx="2257425"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0" descr="A drawing done by someone with OCD. The first drawing shows the person and the OCD as the same size. The second drawing shows the OCD as a small dot and the person as a large circle.">
            <a:extLst>
              <a:ext uri="{FF2B5EF4-FFF2-40B4-BE49-F238E27FC236}">
                <a16:creationId xmlns:a16="http://schemas.microsoft.com/office/drawing/2014/main" id="{35991D68-8067-408A-F094-15DC53C638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4572000"/>
            <a:ext cx="1595438" cy="1947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2" descr="A firealarm with the word broken is shown next to a does not equal sign and then fire is on the other side of the does not equal symbol. Aboce the equation made of pictures it says: sometimes, though, the fire alarm will go off even when there is no fire because the fire alarm is broken or not working right or is turned up too much.">
            <a:extLst>
              <a:ext uri="{FF2B5EF4-FFF2-40B4-BE49-F238E27FC236}">
                <a16:creationId xmlns:a16="http://schemas.microsoft.com/office/drawing/2014/main" id="{3AAA59F0-8B9B-9BE3-D1E8-8423F10839C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9775" y="3857625"/>
            <a:ext cx="3289300" cy="279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06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CEA0679-0DDA-BD0F-5881-628FF0B5D7A8}"/>
              </a:ext>
            </a:extLst>
          </p:cNvPr>
          <p:cNvSpPr>
            <a:spLocks noGrp="1"/>
          </p:cNvSpPr>
          <p:nvPr>
            <p:ph type="title"/>
          </p:nvPr>
        </p:nvSpPr>
        <p:spPr>
          <a:xfrm>
            <a:off x="95250" y="76200"/>
            <a:ext cx="8896350" cy="914400"/>
          </a:xfrm>
        </p:spPr>
        <p:txBody>
          <a:bodyPr/>
          <a:lstStyle/>
          <a:p>
            <a:pPr eaLnBrk="1" hangingPunct="1"/>
            <a:r>
              <a:rPr lang="en-US" altLang="en-US" sz="4000" b="1" dirty="0">
                <a:ea typeface="ＭＳ Ｐゴシック" panose="020B0600070205080204" pitchFamily="34" charset="-128"/>
                <a:cs typeface="Arial" panose="020B0604020202020204" pitchFamily="34" charset="0"/>
              </a:rPr>
              <a:t>Cognitive Restructuring</a:t>
            </a:r>
          </a:p>
        </p:txBody>
      </p:sp>
      <p:sp>
        <p:nvSpPr>
          <p:cNvPr id="37891" name="Rectangle 3">
            <a:extLst>
              <a:ext uri="{FF2B5EF4-FFF2-40B4-BE49-F238E27FC236}">
                <a16:creationId xmlns:a16="http://schemas.microsoft.com/office/drawing/2014/main" id="{E9D6FA19-ECA9-2B6D-7AE8-61C47FCCED64}"/>
              </a:ext>
            </a:extLst>
          </p:cNvPr>
          <p:cNvSpPr>
            <a:spLocks noGrp="1"/>
          </p:cNvSpPr>
          <p:nvPr>
            <p:ph idx="1"/>
          </p:nvPr>
        </p:nvSpPr>
        <p:spPr>
          <a:xfrm>
            <a:off x="-76200" y="914400"/>
            <a:ext cx="6172200" cy="5562600"/>
          </a:xfrm>
        </p:spPr>
        <p:txBody>
          <a:bodyPr/>
          <a:lstStyle/>
          <a:p>
            <a:pPr marL="228600" indent="-228600" eaLnBrk="1" hangingPunct="1">
              <a:spcBef>
                <a:spcPct val="0"/>
              </a:spcBef>
              <a:spcAft>
                <a:spcPts val="200"/>
              </a:spcAft>
            </a:pPr>
            <a:r>
              <a:rPr lang="en-US" altLang="en-US" sz="3000" b="1" dirty="0">
                <a:ea typeface="ＭＳ Ｐゴシック" panose="020B0600070205080204" pitchFamily="34" charset="-128"/>
                <a:cs typeface="Arial" panose="020B0604020202020204" pitchFamily="34" charset="0"/>
              </a:rPr>
              <a:t>Challenging anxious thoughts</a:t>
            </a:r>
          </a:p>
          <a:p>
            <a:pPr marL="514350" lvl="1" indent="-228600" eaLnBrk="1" hangingPunct="1">
              <a:spcBef>
                <a:spcPct val="0"/>
              </a:spcBef>
              <a:spcAft>
                <a:spcPts val="200"/>
              </a:spcAft>
            </a:pPr>
            <a:r>
              <a:rPr lang="en-US" altLang="en-US" sz="2400" dirty="0">
                <a:ea typeface="ＭＳ Ｐゴシック" panose="020B0600070205080204" pitchFamily="34" charset="-128"/>
                <a:cs typeface="Arial" panose="020B0604020202020204" pitchFamily="34" charset="0"/>
              </a:rPr>
              <a:t>Do I know for certain that____?</a:t>
            </a:r>
          </a:p>
          <a:p>
            <a:pPr marL="514350" lvl="1" indent="-228600" eaLnBrk="1" hangingPunct="1">
              <a:spcBef>
                <a:spcPct val="0"/>
              </a:spcBef>
              <a:spcAft>
                <a:spcPts val="200"/>
              </a:spcAft>
            </a:pPr>
            <a:r>
              <a:rPr lang="en-US" altLang="en-US" sz="2400" dirty="0">
                <a:ea typeface="ＭＳ Ｐゴシック" panose="020B0600070205080204" pitchFamily="34" charset="-128"/>
                <a:cs typeface="Arial" panose="020B0604020202020204" pitchFamily="34" charset="0"/>
              </a:rPr>
              <a:t>Do I have a crystal ball?</a:t>
            </a:r>
          </a:p>
          <a:p>
            <a:pPr marL="514350" lvl="1" indent="-228600" eaLnBrk="1" hangingPunct="1">
              <a:spcBef>
                <a:spcPct val="0"/>
              </a:spcBef>
              <a:spcAft>
                <a:spcPts val="200"/>
              </a:spcAft>
            </a:pPr>
            <a:r>
              <a:rPr lang="en-US" altLang="en-US" sz="2400" dirty="0">
                <a:ea typeface="ＭＳ Ｐゴシック" panose="020B0600070205080204" pitchFamily="34" charset="-128"/>
                <a:cs typeface="Arial" panose="020B0604020202020204" pitchFamily="34" charset="0"/>
              </a:rPr>
              <a:t>What evidence do I have that____?</a:t>
            </a:r>
          </a:p>
          <a:p>
            <a:pPr marL="514350" lvl="1" indent="-228600" eaLnBrk="1" hangingPunct="1">
              <a:spcBef>
                <a:spcPct val="0"/>
              </a:spcBef>
              <a:spcAft>
                <a:spcPts val="200"/>
              </a:spcAft>
            </a:pPr>
            <a:r>
              <a:rPr lang="en-US" altLang="en-US" sz="2400" dirty="0">
                <a:ea typeface="ＭＳ Ｐゴシック" panose="020B0600070205080204" pitchFamily="34" charset="-128"/>
                <a:cs typeface="Arial" panose="020B0604020202020204" pitchFamily="34" charset="0"/>
              </a:rPr>
              <a:t>Is there another explanation for ____?</a:t>
            </a:r>
          </a:p>
          <a:p>
            <a:pPr marL="514350" lvl="1" indent="-228600" eaLnBrk="1" hangingPunct="1">
              <a:spcBef>
                <a:spcPct val="0"/>
              </a:spcBef>
              <a:spcAft>
                <a:spcPts val="200"/>
              </a:spcAft>
            </a:pPr>
            <a:r>
              <a:rPr lang="en-US" altLang="en-US" sz="2400" dirty="0">
                <a:ea typeface="ＭＳ Ｐゴシック" panose="020B0600070205080204" pitchFamily="34" charset="-128"/>
                <a:cs typeface="Arial" panose="020B0604020202020204" pitchFamily="34" charset="0"/>
              </a:rPr>
              <a:t>What is the worst thing that can happen? How bad is that? </a:t>
            </a:r>
            <a:r>
              <a:rPr lang="en-US" altLang="en-US" sz="2400" b="1" dirty="0">
                <a:ea typeface="ＭＳ Ｐゴシック" panose="020B0600070205080204" pitchFamily="34" charset="-128"/>
                <a:cs typeface="Arial" panose="020B0604020202020204" pitchFamily="34" charset="0"/>
              </a:rPr>
              <a:t>How can I cope with that?</a:t>
            </a:r>
          </a:p>
          <a:p>
            <a:pPr marL="228600" indent="-228600" eaLnBrk="1" hangingPunct="1">
              <a:spcBef>
                <a:spcPct val="0"/>
              </a:spcBef>
              <a:spcAft>
                <a:spcPts val="200"/>
              </a:spcAft>
            </a:pPr>
            <a:endParaRPr lang="en-US" altLang="en-US" sz="1200" b="1" dirty="0">
              <a:ea typeface="ＭＳ Ｐゴシック" panose="020B0600070205080204" pitchFamily="34" charset="-128"/>
              <a:cs typeface="Arial" panose="020B0604020202020204" pitchFamily="34" charset="0"/>
            </a:endParaRPr>
          </a:p>
          <a:p>
            <a:pPr marL="228600" indent="-228600" eaLnBrk="1" hangingPunct="1">
              <a:spcBef>
                <a:spcPct val="0"/>
              </a:spcBef>
              <a:spcAft>
                <a:spcPts val="200"/>
              </a:spcAft>
            </a:pPr>
            <a:r>
              <a:rPr lang="en-US" altLang="en-US" sz="3000" b="1" dirty="0">
                <a:ea typeface="ＭＳ Ｐゴシック" panose="020B0600070205080204" pitchFamily="34" charset="-128"/>
                <a:cs typeface="Arial" panose="020B0604020202020204" pitchFamily="34" charset="0"/>
              </a:rPr>
              <a:t>Coping self-talk/“Boss-back” talk</a:t>
            </a:r>
          </a:p>
          <a:p>
            <a:pPr marL="514350" lvl="1" indent="-228600" eaLnBrk="1" hangingPunct="1">
              <a:spcBef>
                <a:spcPct val="0"/>
              </a:spcBef>
              <a:spcAft>
                <a:spcPts val="200"/>
              </a:spcAft>
            </a:pPr>
            <a:r>
              <a:rPr lang="en-US" altLang="en-US" sz="2400" dirty="0">
                <a:ea typeface="ＭＳ Ｐゴシック" panose="020B0600070205080204" pitchFamily="34" charset="-128"/>
                <a:cs typeface="Arial" panose="020B0604020202020204" pitchFamily="34" charset="0"/>
              </a:rPr>
              <a:t>I’v</a:t>
            </a:r>
            <a:r>
              <a:rPr lang="en-US" altLang="ja-JP" sz="2400" dirty="0">
                <a:cs typeface="Arial" panose="020B0604020202020204" pitchFamily="34" charset="0"/>
              </a:rPr>
              <a:t>e done this before, so I can do it again.</a:t>
            </a:r>
          </a:p>
          <a:p>
            <a:pPr marL="514350" lvl="1" indent="-228600" eaLnBrk="1" hangingPunct="1">
              <a:spcBef>
                <a:spcPct val="0"/>
              </a:spcBef>
              <a:spcAft>
                <a:spcPts val="200"/>
              </a:spcAft>
            </a:pPr>
            <a:r>
              <a:rPr lang="en-US" altLang="ja-JP" sz="2400" dirty="0">
                <a:cs typeface="Arial" panose="020B0604020202020204" pitchFamily="34" charset="0"/>
              </a:rPr>
              <a:t>I can handle this!</a:t>
            </a:r>
          </a:p>
          <a:p>
            <a:pPr marL="514350" lvl="1" indent="-228600" eaLnBrk="1" hangingPunct="1">
              <a:spcBef>
                <a:spcPct val="0"/>
              </a:spcBef>
              <a:spcAft>
                <a:spcPts val="200"/>
              </a:spcAft>
            </a:pPr>
            <a:r>
              <a:rPr lang="en-US" altLang="en-US" sz="2400" dirty="0">
                <a:ea typeface="ＭＳ Ｐゴシック" panose="020B0600070205080204" pitchFamily="34" charset="-128"/>
                <a:cs typeface="Arial" panose="020B0604020202020204" pitchFamily="34" charset="0"/>
              </a:rPr>
              <a:t>My brain is just stuck right now; I don’</a:t>
            </a:r>
            <a:r>
              <a:rPr lang="en-US" altLang="ja-JP" sz="2400" dirty="0">
                <a:cs typeface="Arial" panose="020B0604020202020204" pitchFamily="34" charset="0"/>
              </a:rPr>
              <a:t>t have </a:t>
            </a:r>
            <a:r>
              <a:rPr lang="en-US" altLang="ja-JP" sz="2400" dirty="0"/>
              <a:t>to listen to it!</a:t>
            </a:r>
          </a:p>
          <a:p>
            <a:pPr marL="514350" lvl="1" indent="-228600" eaLnBrk="1" hangingPunct="1">
              <a:spcBef>
                <a:spcPct val="0"/>
              </a:spcBef>
              <a:spcAft>
                <a:spcPts val="200"/>
              </a:spcAft>
            </a:pPr>
            <a:r>
              <a:rPr lang="en-US" altLang="en-US" sz="2400" dirty="0">
                <a:ea typeface="ＭＳ Ｐゴシック" panose="020B0600070205080204" pitchFamily="34" charset="-128"/>
              </a:rPr>
              <a:t>My anxiety will pass; I’ll get used to it.</a:t>
            </a:r>
          </a:p>
          <a:p>
            <a:pPr marL="514350" lvl="1" indent="-228600" eaLnBrk="1" hangingPunct="1">
              <a:spcBef>
                <a:spcPct val="0"/>
              </a:spcBef>
              <a:spcAft>
                <a:spcPts val="200"/>
              </a:spcAft>
            </a:pPr>
            <a:r>
              <a:rPr lang="en-US" altLang="en-US" sz="2400" dirty="0">
                <a:ea typeface="ＭＳ Ｐゴシック" panose="020B0600070205080204" pitchFamily="34" charset="-128"/>
              </a:rPr>
              <a:t>Go away OCD</a:t>
            </a:r>
            <a:r>
              <a:rPr lang="en-US" altLang="en-US" sz="2400" dirty="0">
                <a:solidFill>
                  <a:srgbClr val="0432FF"/>
                </a:solidFill>
                <a:ea typeface="ＭＳ Ｐゴシック" panose="020B0600070205080204" pitchFamily="34" charset="-128"/>
              </a:rPr>
              <a:t>*</a:t>
            </a:r>
            <a:r>
              <a:rPr lang="en-US" altLang="en-US" sz="2400" dirty="0">
                <a:ea typeface="ＭＳ Ｐゴシック" panose="020B0600070205080204" pitchFamily="34" charset="-128"/>
              </a:rPr>
              <a:t>, you’re not the boss of me!</a:t>
            </a:r>
            <a:endParaRPr lang="en-US" altLang="en-US" sz="2400" dirty="0">
              <a:solidFill>
                <a:srgbClr val="0432FF"/>
              </a:solidFill>
              <a:ea typeface="ＭＳ Ｐゴシック" panose="020B0600070205080204" pitchFamily="34" charset="-128"/>
            </a:endParaRPr>
          </a:p>
        </p:txBody>
      </p:sp>
      <p:pic>
        <p:nvPicPr>
          <p:cNvPr id="37889" name="Picture 6" descr="A cartoon person is showing fear while looking at a cartoon spider. Above the person, in a thought bubble, it says, &quot;The spider probably won't crawl on me and, even if it does, what's the worst that can happen? I'll just swat it.&quot;">
            <a:extLst>
              <a:ext uri="{FF2B5EF4-FFF2-40B4-BE49-F238E27FC236}">
                <a16:creationId xmlns:a16="http://schemas.microsoft.com/office/drawing/2014/main" id="{C121F3FD-4596-3473-AF22-EB7B60B4BE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83300" y="3886200"/>
            <a:ext cx="30861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Cloud Callout 6">
            <a:extLst>
              <a:ext uri="{FF2B5EF4-FFF2-40B4-BE49-F238E27FC236}">
                <a16:creationId xmlns:a16="http://schemas.microsoft.com/office/drawing/2014/main" id="{67297EA3-E55F-D8F2-8A97-F7EE6D42676F}"/>
              </a:ext>
              <a:ext uri="{C183D7F6-B498-43B3-948B-1728B52AA6E4}">
                <adec:decorative xmlns:adec="http://schemas.microsoft.com/office/drawing/2017/decorative" val="1"/>
              </a:ext>
            </a:extLst>
          </p:cNvPr>
          <p:cNvSpPr>
            <a:spLocks noChangeArrowheads="1"/>
          </p:cNvSpPr>
          <p:nvPr/>
        </p:nvSpPr>
        <p:spPr bwMode="auto">
          <a:xfrm>
            <a:off x="5715000" y="1219200"/>
            <a:ext cx="3429000" cy="2286000"/>
          </a:xfrm>
          <a:prstGeom prst="cloudCallout">
            <a:avLst>
              <a:gd name="adj1" fmla="val -19824"/>
              <a:gd name="adj2" fmla="val 83759"/>
            </a:avLst>
          </a:prstGeom>
          <a:solidFill>
            <a:schemeClr val="accent1"/>
          </a:solidFill>
          <a:ln w="9525">
            <a:solidFill>
              <a:schemeClr val="tx1"/>
            </a:solidFill>
            <a:miter lim="800000"/>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a:latin typeface="Arial" panose="020B0604020202020204" pitchFamily="34" charset="0"/>
            </a:endParaRPr>
          </a:p>
        </p:txBody>
      </p:sp>
      <p:sp>
        <p:nvSpPr>
          <p:cNvPr id="37893" name="Text Box 5">
            <a:extLst>
              <a:ext uri="{FF2B5EF4-FFF2-40B4-BE49-F238E27FC236}">
                <a16:creationId xmlns:a16="http://schemas.microsoft.com/office/drawing/2014/main" id="{D47407A4-EFA1-4A0D-34F1-E6F7B25670AF}"/>
              </a:ext>
            </a:extLst>
          </p:cNvPr>
          <p:cNvSpPr txBox="1">
            <a:spLocks noChangeArrowheads="1"/>
          </p:cNvSpPr>
          <p:nvPr/>
        </p:nvSpPr>
        <p:spPr bwMode="auto">
          <a:xfrm>
            <a:off x="5867400" y="1600200"/>
            <a:ext cx="3048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a:solidFill>
                  <a:schemeClr val="bg2"/>
                </a:solidFill>
                <a:latin typeface="Arial Black" panose="020B0604020202020204" pitchFamily="34" charset="0"/>
              </a:rPr>
              <a:t>The spider probably won</a:t>
            </a:r>
            <a:r>
              <a:rPr lang="ja-JP" altLang="en-US" sz="1800">
                <a:solidFill>
                  <a:schemeClr val="bg2"/>
                </a:solidFill>
                <a:latin typeface="Arial Black" panose="020B0604020202020204" pitchFamily="34" charset="0"/>
              </a:rPr>
              <a:t>’</a:t>
            </a:r>
            <a:r>
              <a:rPr lang="en-US" altLang="ja-JP" sz="1800">
                <a:solidFill>
                  <a:schemeClr val="bg2"/>
                </a:solidFill>
                <a:latin typeface="Arial Black" panose="020B0604020202020204" pitchFamily="34" charset="0"/>
              </a:rPr>
              <a:t>t crawl on me and, even if it does, what’s the worst that can happen? I’ll just swat it.</a:t>
            </a:r>
            <a:endParaRPr lang="en-US" altLang="en-US" sz="1800">
              <a:solidFill>
                <a:schemeClr val="bg2"/>
              </a:solidFill>
              <a:latin typeface="Arial Black" panose="020B0604020202020204" pitchFamily="34" charset="0"/>
            </a:endParaRPr>
          </a:p>
        </p:txBody>
      </p:sp>
      <p:sp>
        <p:nvSpPr>
          <p:cNvPr id="37894" name="TextBox 6">
            <a:extLst>
              <a:ext uri="{FF2B5EF4-FFF2-40B4-BE49-F238E27FC236}">
                <a16:creationId xmlns:a16="http://schemas.microsoft.com/office/drawing/2014/main" id="{0D6B9A07-808C-F763-67C3-B4918DCFD88C}"/>
              </a:ext>
            </a:extLst>
          </p:cNvPr>
          <p:cNvSpPr txBox="1">
            <a:spLocks noChangeArrowheads="1"/>
          </p:cNvSpPr>
          <p:nvPr/>
        </p:nvSpPr>
        <p:spPr bwMode="auto">
          <a:xfrm>
            <a:off x="5848350" y="6408738"/>
            <a:ext cx="3371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dirty="0">
                <a:solidFill>
                  <a:srgbClr val="0432FF"/>
                </a:solidFill>
                <a:latin typeface="Arial" panose="020B0604020202020204" pitchFamily="34" charset="0"/>
              </a:rPr>
              <a:t>*Give fear/anxiety a name!</a:t>
            </a:r>
          </a:p>
        </p:txBody>
      </p:sp>
    </p:spTree>
    <p:extLst>
      <p:ext uri="{BB962C8B-B14F-4D97-AF65-F5344CB8AC3E}">
        <p14:creationId xmlns:p14="http://schemas.microsoft.com/office/powerpoint/2010/main" val="2533567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026">
            <a:extLst>
              <a:ext uri="{FF2B5EF4-FFF2-40B4-BE49-F238E27FC236}">
                <a16:creationId xmlns:a16="http://schemas.microsoft.com/office/drawing/2014/main" id="{CE5AC5E6-6E43-BEE0-43B7-0260D2E359D8}"/>
              </a:ext>
            </a:extLst>
          </p:cNvPr>
          <p:cNvSpPr>
            <a:spLocks noGrp="1"/>
          </p:cNvSpPr>
          <p:nvPr>
            <p:ph type="title"/>
          </p:nvPr>
        </p:nvSpPr>
        <p:spPr>
          <a:xfrm>
            <a:off x="1066800" y="0"/>
            <a:ext cx="6934200" cy="1143000"/>
          </a:xfrm>
        </p:spPr>
        <p:txBody>
          <a:bodyPr/>
          <a:lstStyle/>
          <a:p>
            <a:pPr eaLnBrk="1" hangingPunct="1"/>
            <a:r>
              <a:rPr lang="en-US" altLang="en-US" b="1" dirty="0">
                <a:latin typeface="Arial" panose="020B0604020202020204" pitchFamily="34" charset="0"/>
                <a:ea typeface="ＭＳ Ｐゴシック" panose="020B0600070205080204" pitchFamily="34" charset="-128"/>
                <a:cs typeface="Arial" panose="020B0604020202020204" pitchFamily="34" charset="0"/>
              </a:rPr>
              <a:t>What is Anxiety?</a:t>
            </a:r>
          </a:p>
        </p:txBody>
      </p:sp>
      <p:graphicFrame>
        <p:nvGraphicFramePr>
          <p:cNvPr id="19" name="Diagram 18" descr="Three component model of anxiety. Three components, thoughts, behavior, and physical feelings are shown in boxes that make a triangle. Between each box is an arrow showing movement between all the boxes.">
            <a:extLst>
              <a:ext uri="{FF2B5EF4-FFF2-40B4-BE49-F238E27FC236}">
                <a16:creationId xmlns:a16="http://schemas.microsoft.com/office/drawing/2014/main" id="{0E26BF38-3B94-D813-5FCB-D58D8196F2B4}"/>
              </a:ext>
            </a:extLst>
          </p:cNvPr>
          <p:cNvGraphicFramePr/>
          <p:nvPr>
            <p:extLst>
              <p:ext uri="{D42A27DB-BD31-4B8C-83A1-F6EECF244321}">
                <p14:modId xmlns:p14="http://schemas.microsoft.com/office/powerpoint/2010/main" val="1560862398"/>
              </p:ext>
            </p:extLst>
          </p:nvPr>
        </p:nvGraphicFramePr>
        <p:xfrm>
          <a:off x="685800" y="2133600"/>
          <a:ext cx="7696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026">
            <a:extLst>
              <a:ext uri="{FF2B5EF4-FFF2-40B4-BE49-F238E27FC236}">
                <a16:creationId xmlns:a16="http://schemas.microsoft.com/office/drawing/2014/main" id="{296F0AFD-5DD0-B940-12BD-335EE6C0A87D}"/>
              </a:ext>
            </a:extLst>
          </p:cNvPr>
          <p:cNvSpPr txBox="1">
            <a:spLocks/>
          </p:cNvSpPr>
          <p:nvPr/>
        </p:nvSpPr>
        <p:spPr bwMode="auto">
          <a:xfrm>
            <a:off x="0" y="9144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000" dirty="0">
                <a:solidFill>
                  <a:srgbClr val="0070C0"/>
                </a:solidFill>
                <a:latin typeface="Arial" panose="020B0604020202020204" pitchFamily="34" charset="0"/>
                <a:cs typeface="Arial" panose="020B0604020202020204" pitchFamily="34" charset="0"/>
              </a:rPr>
              <a:t>3-Component Model:</a:t>
            </a:r>
          </a:p>
        </p:txBody>
      </p:sp>
    </p:spTree>
    <p:extLst>
      <p:ext uri="{BB962C8B-B14F-4D97-AF65-F5344CB8AC3E}">
        <p14:creationId xmlns:p14="http://schemas.microsoft.com/office/powerpoint/2010/main" val="143858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graphicEl>
                                              <a:dgm id="{9953C52B-ED91-43E9-A4EF-409B824E6AA3}"/>
                                            </p:graphicEl>
                                          </p:spTgt>
                                        </p:tgtEl>
                                        <p:attrNameLst>
                                          <p:attrName>style.visibility</p:attrName>
                                        </p:attrNameLst>
                                      </p:cBhvr>
                                      <p:to>
                                        <p:strVal val="visible"/>
                                      </p:to>
                                    </p:set>
                                    <p:anim calcmode="lin" valueType="num">
                                      <p:cBhvr additive="base">
                                        <p:cTn id="7" dur="500" fill="hold"/>
                                        <p:tgtEl>
                                          <p:spTgt spid="19">
                                            <p:graphicEl>
                                              <a:dgm id="{9953C52B-ED91-43E9-A4EF-409B824E6AA3}"/>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9">
                                            <p:graphicEl>
                                              <a:dgm id="{9953C52B-ED91-43E9-A4EF-409B824E6AA3}"/>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graphicEl>
                                              <a:dgm id="{4F6E3203-73CC-467B-8942-335A181E52AB}"/>
                                            </p:graphicEl>
                                          </p:spTgt>
                                        </p:tgtEl>
                                        <p:attrNameLst>
                                          <p:attrName>style.visibility</p:attrName>
                                        </p:attrNameLst>
                                      </p:cBhvr>
                                      <p:to>
                                        <p:strVal val="visible"/>
                                      </p:to>
                                    </p:set>
                                    <p:anim calcmode="lin" valueType="num">
                                      <p:cBhvr additive="base">
                                        <p:cTn id="13" dur="500" fill="hold"/>
                                        <p:tgtEl>
                                          <p:spTgt spid="19">
                                            <p:graphicEl>
                                              <a:dgm id="{4F6E3203-73CC-467B-8942-335A181E52AB}"/>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
                                            <p:graphicEl>
                                              <a:dgm id="{4F6E3203-73CC-467B-8942-335A181E52AB}"/>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graphicEl>
                                              <a:dgm id="{7CC9CDA1-6EF5-434D-9C89-1E3781ED507E}"/>
                                            </p:graphicEl>
                                          </p:spTgt>
                                        </p:tgtEl>
                                        <p:attrNameLst>
                                          <p:attrName>style.visibility</p:attrName>
                                        </p:attrNameLst>
                                      </p:cBhvr>
                                      <p:to>
                                        <p:strVal val="visible"/>
                                      </p:to>
                                    </p:set>
                                    <p:anim calcmode="lin" valueType="num">
                                      <p:cBhvr additive="base">
                                        <p:cTn id="17" dur="500" fill="hold"/>
                                        <p:tgtEl>
                                          <p:spTgt spid="19">
                                            <p:graphicEl>
                                              <a:dgm id="{7CC9CDA1-6EF5-434D-9C89-1E3781ED507E}"/>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
                                            <p:graphicEl>
                                              <a:dgm id="{7CC9CDA1-6EF5-434D-9C89-1E3781ED507E}"/>
                                            </p:graphic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9">
                                            <p:graphicEl>
                                              <a:dgm id="{FD95C189-2FF5-4C15-9892-67788749FDF5}"/>
                                            </p:graphicEl>
                                          </p:spTgt>
                                        </p:tgtEl>
                                        <p:attrNameLst>
                                          <p:attrName>style.visibility</p:attrName>
                                        </p:attrNameLst>
                                      </p:cBhvr>
                                      <p:to>
                                        <p:strVal val="visible"/>
                                      </p:to>
                                    </p:set>
                                    <p:anim calcmode="lin" valueType="num">
                                      <p:cBhvr additive="base">
                                        <p:cTn id="23" dur="500" fill="hold"/>
                                        <p:tgtEl>
                                          <p:spTgt spid="19">
                                            <p:graphicEl>
                                              <a:dgm id="{FD95C189-2FF5-4C15-9892-67788749FDF5}"/>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
                                            <p:graphicEl>
                                              <a:dgm id="{FD95C189-2FF5-4C15-9892-67788749FDF5}"/>
                                            </p:graphic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9">
                                            <p:graphicEl>
                                              <a:dgm id="{2D3EEB1B-996A-4BB8-AD38-C735EF189E44}"/>
                                            </p:graphicEl>
                                          </p:spTgt>
                                        </p:tgtEl>
                                        <p:attrNameLst>
                                          <p:attrName>style.visibility</p:attrName>
                                        </p:attrNameLst>
                                      </p:cBhvr>
                                      <p:to>
                                        <p:strVal val="visible"/>
                                      </p:to>
                                    </p:set>
                                    <p:anim calcmode="lin" valueType="num">
                                      <p:cBhvr additive="base">
                                        <p:cTn id="27" dur="500" fill="hold"/>
                                        <p:tgtEl>
                                          <p:spTgt spid="19">
                                            <p:graphicEl>
                                              <a:dgm id="{2D3EEB1B-996A-4BB8-AD38-C735EF189E44}"/>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
                                            <p:graphicEl>
                                              <a:dgm id="{2D3EEB1B-996A-4BB8-AD38-C735EF189E44}"/>
                                            </p:graphic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graphicEl>
                                              <a:dgm id="{ADBF4F56-F3AF-47AB-8823-150F13A5A479}"/>
                                            </p:graphicEl>
                                          </p:spTgt>
                                        </p:tgtEl>
                                        <p:attrNameLst>
                                          <p:attrName>style.visibility</p:attrName>
                                        </p:attrNameLst>
                                      </p:cBhvr>
                                      <p:to>
                                        <p:strVal val="visible"/>
                                      </p:to>
                                    </p:set>
                                    <p:anim calcmode="lin" valueType="num">
                                      <p:cBhvr additive="base">
                                        <p:cTn id="31" dur="500" fill="hold"/>
                                        <p:tgtEl>
                                          <p:spTgt spid="19">
                                            <p:graphicEl>
                                              <a:dgm id="{ADBF4F56-F3AF-47AB-8823-150F13A5A479}"/>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19">
                                            <p:graphicEl>
                                              <a:dgm id="{ADBF4F56-F3AF-47AB-8823-150F13A5A479}"/>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CEA0679-0DDA-BD0F-5881-628FF0B5D7A8}"/>
              </a:ext>
            </a:extLst>
          </p:cNvPr>
          <p:cNvSpPr>
            <a:spLocks noGrp="1"/>
          </p:cNvSpPr>
          <p:nvPr>
            <p:ph type="title"/>
          </p:nvPr>
        </p:nvSpPr>
        <p:spPr>
          <a:xfrm>
            <a:off x="1752600" y="-94860"/>
            <a:ext cx="5562600" cy="704460"/>
          </a:xfrm>
          <a:solidFill>
            <a:schemeClr val="bg1"/>
          </a:solidFill>
        </p:spPr>
        <p:txBody>
          <a:bodyPr/>
          <a:lstStyle/>
          <a:p>
            <a:pPr eaLnBrk="1" hangingPunct="1"/>
            <a:r>
              <a:rPr lang="en-US" altLang="en-US" sz="3400" b="1" dirty="0">
                <a:ea typeface="ＭＳ Ｐゴシック" panose="020B0600070205080204" pitchFamily="34" charset="-128"/>
                <a:cs typeface="Arial" panose="020B0604020202020204" pitchFamily="34" charset="0"/>
              </a:rPr>
              <a:t>Cognitive Restructuring</a:t>
            </a:r>
          </a:p>
        </p:txBody>
      </p:sp>
      <p:sp>
        <p:nvSpPr>
          <p:cNvPr id="37894" name="TextBox 6">
            <a:extLst>
              <a:ext uri="{FF2B5EF4-FFF2-40B4-BE49-F238E27FC236}">
                <a16:creationId xmlns:a16="http://schemas.microsoft.com/office/drawing/2014/main" id="{0D6B9A07-808C-F763-67C3-B4918DCFD88C}"/>
              </a:ext>
            </a:extLst>
          </p:cNvPr>
          <p:cNvSpPr txBox="1">
            <a:spLocks noChangeArrowheads="1"/>
          </p:cNvSpPr>
          <p:nvPr/>
        </p:nvSpPr>
        <p:spPr bwMode="auto">
          <a:xfrm>
            <a:off x="-3685" y="6388641"/>
            <a:ext cx="9376285" cy="46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latin typeface="Arial" panose="020B0604020202020204" pitchFamily="34" charset="0"/>
              </a:rPr>
              <a:t>Download Cool Kids Worksheets at:</a:t>
            </a:r>
          </a:p>
          <a:p>
            <a:pPr eaLnBrk="1" hangingPunct="1">
              <a:spcBef>
                <a:spcPct val="0"/>
              </a:spcBef>
              <a:buFontTx/>
              <a:buNone/>
            </a:pPr>
            <a:r>
              <a:rPr lang="en-US" altLang="en-US" sz="1050" dirty="0">
                <a:solidFill>
                  <a:srgbClr val="0432FF"/>
                </a:solidFill>
                <a:latin typeface="Arial" panose="020B0604020202020204" pitchFamily="34" charset="0"/>
                <a:hlinkClick r:id="rId3"/>
              </a:rPr>
              <a:t>https://</a:t>
            </a:r>
            <a:r>
              <a:rPr lang="en-US" altLang="en-US" sz="1050" dirty="0" err="1">
                <a:solidFill>
                  <a:srgbClr val="0432FF"/>
                </a:solidFill>
                <a:latin typeface="Arial" panose="020B0604020202020204" pitchFamily="34" charset="0"/>
                <a:hlinkClick r:id="rId3"/>
              </a:rPr>
              <a:t>www.mq.edu.au</a:t>
            </a:r>
            <a:r>
              <a:rPr lang="en-US" altLang="en-US" sz="1050" dirty="0">
                <a:solidFill>
                  <a:srgbClr val="0432FF"/>
                </a:solidFill>
                <a:latin typeface="Arial" panose="020B0604020202020204" pitchFamily="34" charset="0"/>
                <a:hlinkClick r:id="rId3"/>
              </a:rPr>
              <a:t>/research/research-</a:t>
            </a:r>
            <a:r>
              <a:rPr lang="en-US" altLang="en-US" sz="1050" dirty="0" err="1">
                <a:solidFill>
                  <a:srgbClr val="0432FF"/>
                </a:solidFill>
                <a:latin typeface="Arial" panose="020B0604020202020204" pitchFamily="34" charset="0"/>
                <a:hlinkClick r:id="rId3"/>
              </a:rPr>
              <a:t>centres</a:t>
            </a:r>
            <a:r>
              <a:rPr lang="en-US" altLang="en-US" sz="1050" dirty="0">
                <a:solidFill>
                  <a:srgbClr val="0432FF"/>
                </a:solidFill>
                <a:latin typeface="Arial" panose="020B0604020202020204" pitchFamily="34" charset="0"/>
                <a:hlinkClick r:id="rId3"/>
              </a:rPr>
              <a:t>-groups-and-facilities/</a:t>
            </a:r>
            <a:r>
              <a:rPr lang="en-US" altLang="en-US" sz="1050" dirty="0" err="1">
                <a:solidFill>
                  <a:srgbClr val="0432FF"/>
                </a:solidFill>
                <a:latin typeface="Arial" panose="020B0604020202020204" pitchFamily="34" charset="0"/>
                <a:hlinkClick r:id="rId3"/>
              </a:rPr>
              <a:t>centres</a:t>
            </a:r>
            <a:r>
              <a:rPr lang="en-US" altLang="en-US" sz="1050" dirty="0">
                <a:solidFill>
                  <a:srgbClr val="0432FF"/>
                </a:solidFill>
                <a:latin typeface="Arial" panose="020B0604020202020204" pitchFamily="34" charset="0"/>
                <a:hlinkClick r:id="rId3"/>
              </a:rPr>
              <a:t>/lifespan-health-and-wellbeing/our-resources/children-and-teens</a:t>
            </a:r>
            <a:endParaRPr lang="en-US" altLang="en-US" sz="1050" dirty="0">
              <a:solidFill>
                <a:srgbClr val="0432FF"/>
              </a:solidFill>
              <a:latin typeface="Arial" panose="020B0604020202020204" pitchFamily="34" charset="0"/>
            </a:endParaRPr>
          </a:p>
        </p:txBody>
      </p:sp>
      <p:pic>
        <p:nvPicPr>
          <p:cNvPr id="3" name="Picture 2" descr="A screenshot of a cognitive restructuring worksheet titled detective thinking. Next to a magnifying glass is a place to write an event. From there, you can write a worried thought and give that a worry rating or write a calm, realistic thought and give that a worry rating. Below is a large space to write evidence for each kind of thought.">
            <a:extLst>
              <a:ext uri="{FF2B5EF4-FFF2-40B4-BE49-F238E27FC236}">
                <a16:creationId xmlns:a16="http://schemas.microsoft.com/office/drawing/2014/main" id="{7224FFB2-A9AA-081B-43AB-368DC84E6693}"/>
              </a:ext>
            </a:extLst>
          </p:cNvPr>
          <p:cNvPicPr>
            <a:picLocks noChangeAspect="1"/>
          </p:cNvPicPr>
          <p:nvPr/>
        </p:nvPicPr>
        <p:blipFill>
          <a:blip r:embed="rId4"/>
          <a:stretch>
            <a:fillRect/>
          </a:stretch>
        </p:blipFill>
        <p:spPr>
          <a:xfrm>
            <a:off x="228600" y="609600"/>
            <a:ext cx="3775089" cy="5855241"/>
          </a:xfrm>
          <a:prstGeom prst="rect">
            <a:avLst/>
          </a:prstGeom>
        </p:spPr>
      </p:pic>
      <p:pic>
        <p:nvPicPr>
          <p:cNvPr id="4" name="Picture 3" descr="A screenshot of a cognitive restructuring worksheet titled bully bursting. There is space to write an event. Then you can write an unhelpful belief and a helpful belief. Below are large spaces to write evidence and helpful actions.">
            <a:extLst>
              <a:ext uri="{FF2B5EF4-FFF2-40B4-BE49-F238E27FC236}">
                <a16:creationId xmlns:a16="http://schemas.microsoft.com/office/drawing/2014/main" id="{D1692EA2-1DBB-9328-A77D-EC0839261E3F}"/>
              </a:ext>
            </a:extLst>
          </p:cNvPr>
          <p:cNvPicPr>
            <a:picLocks noChangeAspect="1"/>
          </p:cNvPicPr>
          <p:nvPr/>
        </p:nvPicPr>
        <p:blipFill>
          <a:blip r:embed="rId5"/>
          <a:stretch>
            <a:fillRect/>
          </a:stretch>
        </p:blipFill>
        <p:spPr>
          <a:xfrm>
            <a:off x="5181600" y="533400"/>
            <a:ext cx="3836680" cy="5947989"/>
          </a:xfrm>
          <a:prstGeom prst="rect">
            <a:avLst/>
          </a:prstGeom>
        </p:spPr>
      </p:pic>
    </p:spTree>
    <p:extLst>
      <p:ext uri="{BB962C8B-B14F-4D97-AF65-F5344CB8AC3E}">
        <p14:creationId xmlns:p14="http://schemas.microsoft.com/office/powerpoint/2010/main" val="1818592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orm titled coping stgatements for patients. Under normalize your anxiety it says: anxiety is normal, everyone has anxiety, anxiety shows that I am alert, and anxiety may be biologically programmed, this may be the &quot;right response at the wrong time&quot; there is no dnger that I have to escape from. Under take the danger away it says: anxiety is arousal, I've been through this before, and nothing bad has happened, and anxiety passes and goes away. Under challenge your negative thoughts it says: I'm having false alarms, I'm not going crazy or losing control, these sensations are not dangerous, people can't see my feelings, and I don't need to have 100% control. Under learn from the past it says: I've made many negative predictions before that haven't come true, I have never gone crazy, had a heart attack, or died from my anxiety, and remember to keep breathing normally, this helps. Under plan acceptance it says: I can sit back and watch my arousal, I can accept that my arousal goes up and down, I can observe my sensations increasing and decreasing, and I can accept my arousal and examine my negative thoughts.">
            <a:extLst>
              <a:ext uri="{FF2B5EF4-FFF2-40B4-BE49-F238E27FC236}">
                <a16:creationId xmlns:a16="http://schemas.microsoft.com/office/drawing/2014/main" id="{0D491B58-B343-543F-9E14-5650DE2D2034}"/>
              </a:ext>
            </a:extLst>
          </p:cNvPr>
          <p:cNvPicPr>
            <a:picLocks noChangeAspect="1"/>
          </p:cNvPicPr>
          <p:nvPr/>
        </p:nvPicPr>
        <p:blipFill>
          <a:blip r:embed="rId2"/>
          <a:stretch>
            <a:fillRect/>
          </a:stretch>
        </p:blipFill>
        <p:spPr>
          <a:xfrm>
            <a:off x="152400" y="152400"/>
            <a:ext cx="4456134" cy="6579057"/>
          </a:xfrm>
          <a:prstGeom prst="rect">
            <a:avLst/>
          </a:prstGeom>
        </p:spPr>
      </p:pic>
      <p:sp>
        <p:nvSpPr>
          <p:cNvPr id="2" name="Title 1">
            <a:extLst>
              <a:ext uri="{FF2B5EF4-FFF2-40B4-BE49-F238E27FC236}">
                <a16:creationId xmlns:a16="http://schemas.microsoft.com/office/drawing/2014/main" id="{BAA5C5CB-58AB-F1CC-FEBE-E1878F5594B6}"/>
              </a:ext>
            </a:extLst>
          </p:cNvPr>
          <p:cNvSpPr>
            <a:spLocks noGrp="1"/>
          </p:cNvSpPr>
          <p:nvPr>
            <p:ph type="title"/>
          </p:nvPr>
        </p:nvSpPr>
        <p:spPr>
          <a:xfrm>
            <a:off x="76200" y="382887"/>
            <a:ext cx="9067800" cy="836313"/>
          </a:xfrm>
        </p:spPr>
        <p:txBody>
          <a:bodyPr/>
          <a:lstStyle/>
          <a:p>
            <a:pPr algn="r" eaLnBrk="1" hangingPunct="1">
              <a:lnSpc>
                <a:spcPct val="90000"/>
              </a:lnSpc>
            </a:pPr>
            <a:r>
              <a:rPr lang="en-US" altLang="en-US" sz="3800" b="1" dirty="0">
                <a:latin typeface="Calibri" panose="020F0502020204030204" pitchFamily="34" charset="0"/>
                <a:ea typeface="ＭＳ Ｐゴシック" panose="020B0600070205080204" pitchFamily="34" charset="-128"/>
                <a:cs typeface="Calibri" panose="020F0502020204030204" pitchFamily="34" charset="0"/>
              </a:rPr>
              <a:t>Examples of Coping Self-Talk </a:t>
            </a:r>
            <a:br>
              <a:rPr lang="en-US" altLang="en-US" sz="4000" b="1" dirty="0">
                <a:latin typeface="Calibri" panose="020F0502020204030204" pitchFamily="34" charset="0"/>
                <a:ea typeface="ＭＳ Ｐゴシック" panose="020B0600070205080204" pitchFamily="34" charset="-128"/>
                <a:cs typeface="Calibri" panose="020F0502020204030204" pitchFamily="34" charset="0"/>
              </a:rPr>
            </a:br>
            <a:r>
              <a:rPr lang="en-US" altLang="en-US" sz="3500" b="1" dirty="0">
                <a:latin typeface="Calibri" panose="020F0502020204030204" pitchFamily="34" charset="0"/>
                <a:ea typeface="ＭＳ Ｐゴシック" panose="020B0600070205080204" pitchFamily="34" charset="-128"/>
                <a:cs typeface="Calibri" panose="020F0502020204030204" pitchFamily="34" charset="0"/>
              </a:rPr>
              <a:t>(for Adults)</a:t>
            </a:r>
          </a:p>
        </p:txBody>
      </p:sp>
    </p:spTree>
    <p:extLst>
      <p:ext uri="{BB962C8B-B14F-4D97-AF65-F5344CB8AC3E}">
        <p14:creationId xmlns:p14="http://schemas.microsoft.com/office/powerpoint/2010/main" val="4084400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682A7AB8-B130-4539-D8B4-2F2851EE28E5}"/>
              </a:ext>
            </a:extLst>
          </p:cNvPr>
          <p:cNvSpPr>
            <a:spLocks noGrp="1"/>
          </p:cNvSpPr>
          <p:nvPr>
            <p:ph type="title"/>
          </p:nvPr>
        </p:nvSpPr>
        <p:spPr>
          <a:xfrm>
            <a:off x="76200" y="154287"/>
            <a:ext cx="9067800" cy="836313"/>
          </a:xfrm>
        </p:spPr>
        <p:txBody>
          <a:bodyPr/>
          <a:lstStyle/>
          <a:p>
            <a:pPr eaLnBrk="1" hangingPunct="1">
              <a:lnSpc>
                <a:spcPct val="90000"/>
              </a:lnSpc>
            </a:pPr>
            <a:r>
              <a:rPr lang="en-US" altLang="en-US" sz="3800" b="1" dirty="0">
                <a:latin typeface="Calibri" panose="020F0502020204030204" pitchFamily="34" charset="0"/>
                <a:ea typeface="ＭＳ Ｐゴシック" panose="020B0600070205080204" pitchFamily="34" charset="-128"/>
                <a:cs typeface="Calibri" panose="020F0502020204030204" pitchFamily="34" charset="0"/>
              </a:rPr>
              <a:t>Examples of Coping Self-Talk </a:t>
            </a:r>
            <a:br>
              <a:rPr lang="en-US" altLang="en-US" sz="4000" b="1" dirty="0">
                <a:latin typeface="Calibri" panose="020F0502020204030204" pitchFamily="34" charset="0"/>
                <a:ea typeface="ＭＳ Ｐゴシック" panose="020B0600070205080204" pitchFamily="34" charset="-128"/>
                <a:cs typeface="Calibri" panose="020F0502020204030204" pitchFamily="34" charset="0"/>
              </a:rPr>
            </a:br>
            <a:r>
              <a:rPr lang="en-US" altLang="en-US" sz="3500" b="1" dirty="0">
                <a:latin typeface="Calibri" panose="020F0502020204030204" pitchFamily="34" charset="0"/>
                <a:ea typeface="ＭＳ Ｐゴシック" panose="020B0600070205080204" pitchFamily="34" charset="-128"/>
                <a:cs typeface="Calibri" panose="020F0502020204030204" pitchFamily="34" charset="0"/>
              </a:rPr>
              <a:t>(for Kids)</a:t>
            </a:r>
          </a:p>
        </p:txBody>
      </p:sp>
      <p:sp>
        <p:nvSpPr>
          <p:cNvPr id="10244" name="Content Placeholder 2">
            <a:extLst>
              <a:ext uri="{FF2B5EF4-FFF2-40B4-BE49-F238E27FC236}">
                <a16:creationId xmlns:a16="http://schemas.microsoft.com/office/drawing/2014/main" id="{C5A7A55F-FC32-2C99-4975-DCBA2343CA0B}"/>
              </a:ext>
            </a:extLst>
          </p:cNvPr>
          <p:cNvSpPr>
            <a:spLocks noGrp="1"/>
          </p:cNvSpPr>
          <p:nvPr>
            <p:ph idx="1"/>
          </p:nvPr>
        </p:nvSpPr>
        <p:spPr>
          <a:xfrm>
            <a:off x="76200" y="988713"/>
            <a:ext cx="8915400" cy="6021687"/>
          </a:xfrm>
        </p:spPr>
        <p:txBody>
          <a:bodyPr/>
          <a:lstStyle/>
          <a:p>
            <a:pPr marL="0" indent="0" eaLnBrk="1" hangingPunct="1">
              <a:spcBef>
                <a:spcPts val="0"/>
              </a:spcBef>
              <a:buClr>
                <a:srgbClr val="AAAAFF"/>
              </a:buClr>
              <a:buNone/>
              <a:defRPr/>
            </a:pPr>
            <a:endParaRPr lang="en-US" sz="200" dirty="0">
              <a:latin typeface="Calibri" panose="020F0502020204030204" pitchFamily="34" charset="0"/>
              <a:cs typeface="Calibri" panose="020F0502020204030204" pitchFamily="34" charset="0"/>
            </a:endParaRPr>
          </a:p>
          <a:p>
            <a:pPr marL="239713" indent="-239713">
              <a:spcBef>
                <a:spcPts val="0"/>
              </a:spcBef>
              <a:defRPr/>
            </a:pPr>
            <a:r>
              <a:rPr lang="en-US" sz="2400" b="1" dirty="0">
                <a:latin typeface="Calibri" panose="020F0502020204030204" pitchFamily="34" charset="0"/>
                <a:cs typeface="Calibri" panose="020F0502020204030204" pitchFamily="34" charset="0"/>
              </a:rPr>
              <a:t>I am brave and can take good care of myself!</a:t>
            </a:r>
          </a:p>
          <a:p>
            <a:pPr marL="239713" indent="-239713">
              <a:spcBef>
                <a:spcPts val="0"/>
              </a:spcBef>
              <a:defRPr/>
            </a:pPr>
            <a:endParaRPr lang="en-US" sz="200" b="1" dirty="0">
              <a:latin typeface="Calibri" panose="020F0502020204030204" pitchFamily="34" charset="0"/>
              <a:cs typeface="Calibri" panose="020F0502020204030204" pitchFamily="34" charset="0"/>
            </a:endParaRPr>
          </a:p>
          <a:p>
            <a:pPr marL="239713" indent="-239713">
              <a:spcBef>
                <a:spcPts val="0"/>
              </a:spcBef>
              <a:defRPr/>
            </a:pPr>
            <a:r>
              <a:rPr lang="en-US" sz="2400" b="1" dirty="0">
                <a:latin typeface="Calibri" panose="020F0502020204030204" pitchFamily="34" charset="0"/>
                <a:cs typeface="Calibri" panose="020F0502020204030204" pitchFamily="34" charset="0"/>
              </a:rPr>
              <a:t>Everyone gets nervous… it’s NATURAL!</a:t>
            </a:r>
          </a:p>
          <a:p>
            <a:pPr marL="239713" indent="-239713">
              <a:spcBef>
                <a:spcPts val="0"/>
              </a:spcBef>
              <a:defRPr/>
            </a:pPr>
            <a:endParaRPr lang="en-US" sz="200" b="1" dirty="0">
              <a:latin typeface="Calibri" panose="020F0502020204030204" pitchFamily="34" charset="0"/>
              <a:cs typeface="Calibri" panose="020F0502020204030204" pitchFamily="34" charset="0"/>
            </a:endParaRPr>
          </a:p>
          <a:p>
            <a:pPr marL="239713" indent="-239713">
              <a:spcBef>
                <a:spcPts val="0"/>
              </a:spcBef>
              <a:defRPr/>
            </a:pPr>
            <a:r>
              <a:rPr lang="en-US" sz="2400" b="1" dirty="0">
                <a:latin typeface="Calibri" panose="020F0502020204030204" pitchFamily="34" charset="0"/>
                <a:cs typeface="Calibri" panose="020F0502020204030204" pitchFamily="34" charset="0"/>
              </a:rPr>
              <a:t>I can still perform well, even if I’m nervous.</a:t>
            </a:r>
          </a:p>
          <a:p>
            <a:pPr marL="239713" indent="-239713">
              <a:spcBef>
                <a:spcPts val="0"/>
              </a:spcBef>
              <a:defRPr/>
            </a:pPr>
            <a:endParaRPr lang="en-US" sz="200" b="1" dirty="0">
              <a:latin typeface="Calibri" panose="020F0502020204030204" pitchFamily="34" charset="0"/>
              <a:cs typeface="Calibri" panose="020F0502020204030204" pitchFamily="34" charset="0"/>
            </a:endParaRPr>
          </a:p>
          <a:p>
            <a:pPr marL="239713" indent="-239713">
              <a:spcBef>
                <a:spcPts val="0"/>
              </a:spcBef>
              <a:defRPr/>
            </a:pPr>
            <a:r>
              <a:rPr lang="en-US" sz="2400" b="1" dirty="0">
                <a:latin typeface="Calibri" panose="020F0502020204030204" pitchFamily="34" charset="0"/>
                <a:cs typeface="Calibri" panose="020F0502020204030204" pitchFamily="34" charset="0"/>
              </a:rPr>
              <a:t>I can deal with whatever comes my way!</a:t>
            </a:r>
          </a:p>
          <a:p>
            <a:pPr marL="239713" indent="-239713">
              <a:spcBef>
                <a:spcPts val="0"/>
              </a:spcBef>
              <a:defRPr/>
            </a:pPr>
            <a:endParaRPr lang="en-US" sz="200" b="1" dirty="0">
              <a:latin typeface="Calibri" panose="020F0502020204030204" pitchFamily="34" charset="0"/>
              <a:cs typeface="Calibri" panose="020F0502020204030204" pitchFamily="34" charset="0"/>
            </a:endParaRPr>
          </a:p>
          <a:p>
            <a:pPr marL="239713" indent="-239713">
              <a:spcBef>
                <a:spcPts val="0"/>
              </a:spcBef>
              <a:defRPr/>
            </a:pPr>
            <a:r>
              <a:rPr lang="en-US" sz="2400" b="1" dirty="0">
                <a:latin typeface="Calibri" panose="020F0502020204030204" pitchFamily="34" charset="0"/>
                <a:cs typeface="Calibri" panose="020F0502020204030204" pitchFamily="34" charset="0"/>
              </a:rPr>
              <a:t>It’s probably not as scary as I think it is.</a:t>
            </a:r>
            <a:r>
              <a:rPr lang="en-US" sz="2400" dirty="0">
                <a:latin typeface="Calibri" panose="020F0502020204030204" pitchFamily="34" charset="0"/>
                <a:cs typeface="Calibri" panose="020F0502020204030204" pitchFamily="34" charset="0"/>
              </a:rPr>
              <a:t> </a:t>
            </a:r>
          </a:p>
          <a:p>
            <a:pPr marL="239713" indent="-239713">
              <a:spcBef>
                <a:spcPts val="0"/>
              </a:spcBef>
              <a:defRPr/>
            </a:pPr>
            <a:endParaRPr lang="en-US" sz="200" dirty="0">
              <a:latin typeface="Calibri" panose="020F0502020204030204" pitchFamily="34" charset="0"/>
              <a:cs typeface="Calibri" panose="020F0502020204030204" pitchFamily="34" charset="0"/>
            </a:endParaRPr>
          </a:p>
          <a:p>
            <a:pPr marL="239713" indent="-239713">
              <a:spcBef>
                <a:spcPts val="0"/>
              </a:spcBef>
              <a:defRPr/>
            </a:pPr>
            <a:r>
              <a:rPr lang="en-US" sz="2400" b="1" dirty="0">
                <a:latin typeface="Calibri" panose="020F0502020204030204" pitchFamily="34" charset="0"/>
                <a:cs typeface="Calibri" panose="020F0502020204030204" pitchFamily="34" charset="0"/>
              </a:rPr>
              <a:t>It’s probably not as icky as I think it is.</a:t>
            </a:r>
          </a:p>
          <a:p>
            <a:pPr marL="239713" indent="-239713">
              <a:spcBef>
                <a:spcPts val="0"/>
              </a:spcBef>
              <a:defRPr/>
            </a:pPr>
            <a:endParaRPr lang="en-US" sz="200" dirty="0">
              <a:latin typeface="Calibri" panose="020F0502020204030204" pitchFamily="34" charset="0"/>
              <a:cs typeface="Calibri" panose="020F0502020204030204" pitchFamily="34" charset="0"/>
            </a:endParaRPr>
          </a:p>
          <a:p>
            <a:pPr marL="239713" indent="-239713">
              <a:spcBef>
                <a:spcPts val="0"/>
              </a:spcBef>
              <a:defRPr/>
            </a:pPr>
            <a:r>
              <a:rPr lang="en-US" sz="2400" b="1" dirty="0">
                <a:latin typeface="Calibri" panose="020F0502020204030204" pitchFamily="34" charset="0"/>
                <a:cs typeface="Calibri" panose="020F0502020204030204" pitchFamily="34" charset="0"/>
              </a:rPr>
              <a:t>My fears are just thoughts – it doesn’t mean they’re true.</a:t>
            </a:r>
          </a:p>
          <a:p>
            <a:pPr marL="239713" indent="-239713">
              <a:spcBef>
                <a:spcPts val="0"/>
              </a:spcBef>
              <a:defRPr/>
            </a:pPr>
            <a:endParaRPr lang="en-US" sz="200" dirty="0">
              <a:latin typeface="Calibri" panose="020F0502020204030204" pitchFamily="34" charset="0"/>
              <a:cs typeface="Calibri" panose="020F0502020204030204" pitchFamily="34" charset="0"/>
            </a:endParaRPr>
          </a:p>
          <a:p>
            <a:pPr marL="239713" indent="-239713">
              <a:spcBef>
                <a:spcPts val="0"/>
              </a:spcBef>
              <a:defRPr/>
            </a:pPr>
            <a:r>
              <a:rPr lang="en-US" sz="2400" b="1" dirty="0">
                <a:latin typeface="Calibri" panose="020F0502020204030204" pitchFamily="34" charset="0"/>
                <a:cs typeface="Calibri" panose="020F0502020204030204" pitchFamily="34" charset="0"/>
              </a:rPr>
              <a:t>If I got through it last time, I’ll get through it now.</a:t>
            </a:r>
          </a:p>
          <a:p>
            <a:pPr marL="239713" indent="-239713">
              <a:spcBef>
                <a:spcPts val="0"/>
              </a:spcBef>
              <a:defRPr/>
            </a:pPr>
            <a:endParaRPr lang="en-US" sz="200" dirty="0">
              <a:latin typeface="Calibri" panose="020F0502020204030204" pitchFamily="34" charset="0"/>
              <a:cs typeface="Calibri" panose="020F0502020204030204" pitchFamily="34" charset="0"/>
            </a:endParaRPr>
          </a:p>
          <a:p>
            <a:pPr marL="239713" indent="-239713">
              <a:spcBef>
                <a:spcPts val="0"/>
              </a:spcBef>
              <a:defRPr/>
            </a:pPr>
            <a:r>
              <a:rPr lang="en-US" sz="2400" b="1" dirty="0">
                <a:latin typeface="Calibri" panose="020F0502020204030204" pitchFamily="34" charset="0"/>
                <a:cs typeface="Calibri" panose="020F0502020204030204" pitchFamily="34" charset="0"/>
              </a:rPr>
              <a:t>Instead of thinking a worry thought, I can think about a positive thought to feel calmer.</a:t>
            </a:r>
          </a:p>
          <a:p>
            <a:pPr marL="239713" indent="-239713">
              <a:spcBef>
                <a:spcPts val="0"/>
              </a:spcBef>
              <a:defRPr/>
            </a:pPr>
            <a:endParaRPr lang="en-US" sz="200" dirty="0">
              <a:latin typeface="Calibri" panose="020F0502020204030204" pitchFamily="34" charset="0"/>
              <a:cs typeface="Calibri" panose="020F0502020204030204" pitchFamily="34" charset="0"/>
            </a:endParaRPr>
          </a:p>
          <a:p>
            <a:pPr marL="239713" indent="-239713">
              <a:spcBef>
                <a:spcPts val="0"/>
              </a:spcBef>
              <a:defRPr/>
            </a:pPr>
            <a:r>
              <a:rPr lang="en-US" sz="2400" b="1" dirty="0">
                <a:latin typeface="Calibri" panose="020F0502020204030204" pitchFamily="34" charset="0"/>
                <a:cs typeface="Calibri" panose="020F0502020204030204" pitchFamily="34" charset="0"/>
              </a:rPr>
              <a:t>I’ve done a lot of stuff I’m afraid of, like go to the movies without closing my eyes. I’ve done it before, so I can do it again!</a:t>
            </a:r>
          </a:p>
          <a:p>
            <a:pPr marL="239713" indent="-239713">
              <a:spcBef>
                <a:spcPts val="0"/>
              </a:spcBef>
              <a:defRPr/>
            </a:pPr>
            <a:endParaRPr lang="en-US" sz="200" dirty="0">
              <a:latin typeface="Calibri" panose="020F0502020204030204" pitchFamily="34" charset="0"/>
              <a:cs typeface="Calibri" panose="020F0502020204030204" pitchFamily="34" charset="0"/>
            </a:endParaRPr>
          </a:p>
          <a:p>
            <a:pPr marL="239713" indent="-239713">
              <a:spcBef>
                <a:spcPts val="0"/>
              </a:spcBef>
              <a:defRPr/>
            </a:pPr>
            <a:r>
              <a:rPr lang="en-US" sz="2400" b="1" dirty="0">
                <a:latin typeface="Calibri" panose="020F0502020204030204" pitchFamily="34" charset="0"/>
                <a:cs typeface="Calibri" panose="020F0502020204030204" pitchFamily="34" charset="0"/>
              </a:rPr>
              <a:t>If I feel afraid, I will close my eyes and take a deep breath and try to calm myself down.</a:t>
            </a:r>
            <a:endParaRPr lang="en-US" sz="24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B33DA43-0DFB-0847-E4CD-84DA4A7440A3}"/>
              </a:ext>
            </a:extLst>
          </p:cNvPr>
          <p:cNvSpPr txBox="1"/>
          <p:nvPr/>
        </p:nvSpPr>
        <p:spPr>
          <a:xfrm>
            <a:off x="7842118" y="2272567"/>
            <a:ext cx="1194558" cy="276999"/>
          </a:xfrm>
          <a:prstGeom prst="rect">
            <a:avLst/>
          </a:prstGeom>
          <a:noFill/>
        </p:spPr>
        <p:txBody>
          <a:bodyPr wrap="none" rtlCol="0">
            <a:spAutoFit/>
          </a:bodyPr>
          <a:lstStyle/>
          <a:p>
            <a:r>
              <a:rPr lang="en-US" sz="1200" dirty="0">
                <a:hlinkClick r:id="rId3"/>
              </a:rPr>
              <a:t>Coping Cards</a:t>
            </a:r>
            <a:endParaRPr lang="en-US" sz="1200" dirty="0"/>
          </a:p>
        </p:txBody>
      </p:sp>
      <p:pic>
        <p:nvPicPr>
          <p:cNvPr id="4100" name="Picture 4" descr="Coping Cards for Kids">
            <a:extLst>
              <a:ext uri="{FF2B5EF4-FFF2-40B4-BE49-F238E27FC236}">
                <a16:creationId xmlns:a16="http://schemas.microsoft.com/office/drawing/2014/main" id="{847EF955-59C7-4120-AD27-7E9E685454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8071" y="157707"/>
            <a:ext cx="1073529" cy="21613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4AA47C43-0156-B964-1490-923486DECCAA}"/>
              </a:ext>
            </a:extLst>
          </p:cNvPr>
          <p:cNvSpPr>
            <a:spLocks noGrp="1"/>
          </p:cNvSpPr>
          <p:nvPr>
            <p:ph type="title"/>
          </p:nvPr>
        </p:nvSpPr>
        <p:spPr>
          <a:xfrm>
            <a:off x="0" y="0"/>
            <a:ext cx="8991600" cy="814388"/>
          </a:xfrm>
        </p:spPr>
        <p:txBody>
          <a:bodyPr/>
          <a:lstStyle/>
          <a:p>
            <a:pPr eaLnBrk="1" hangingPunct="1"/>
            <a:r>
              <a:rPr lang="en-US" altLang="en-US" sz="4000" b="1" dirty="0">
                <a:latin typeface="Calibri" panose="020F0502020204030204" pitchFamily="34" charset="0"/>
                <a:ea typeface="ＭＳ Ｐゴシック" panose="020B0600070205080204" pitchFamily="34" charset="-128"/>
                <a:cs typeface="Calibri" panose="020F0502020204030204" pitchFamily="34" charset="0"/>
              </a:rPr>
              <a:t>Gradual Exposure</a:t>
            </a:r>
          </a:p>
        </p:txBody>
      </p:sp>
      <p:sp>
        <p:nvSpPr>
          <p:cNvPr id="3" name="Content Placeholder 2">
            <a:extLst>
              <a:ext uri="{FF2B5EF4-FFF2-40B4-BE49-F238E27FC236}">
                <a16:creationId xmlns:a16="http://schemas.microsoft.com/office/drawing/2014/main" id="{B6756B4A-B720-8069-BD18-18AA75B92DC7}"/>
              </a:ext>
            </a:extLst>
          </p:cNvPr>
          <p:cNvSpPr>
            <a:spLocks noGrp="1"/>
          </p:cNvSpPr>
          <p:nvPr>
            <p:ph idx="1"/>
          </p:nvPr>
        </p:nvSpPr>
        <p:spPr>
          <a:xfrm>
            <a:off x="76200" y="838200"/>
            <a:ext cx="8839200" cy="4876800"/>
          </a:xfrm>
        </p:spPr>
        <p:txBody>
          <a:bodyPr rtlCol="0">
            <a:normAutofit/>
          </a:bodyPr>
          <a:lstStyle/>
          <a:p>
            <a:pPr marL="274320" indent="-274320" eaLnBrk="1" fontAlgn="auto" hangingPunct="1">
              <a:spcBef>
                <a:spcPts val="100"/>
              </a:spcBef>
              <a:spcAft>
                <a:spcPts val="100"/>
              </a:spcAft>
              <a:buClr>
                <a:schemeClr val="accent3"/>
              </a:buClr>
              <a:buFont typeface="Wingdings 2"/>
              <a:buChar char=""/>
              <a:defRPr/>
            </a:pPr>
            <a:r>
              <a:rPr lang="en-US" b="1" dirty="0">
                <a:latin typeface="Calibri" panose="020F0502020204030204" pitchFamily="34" charset="0"/>
                <a:cs typeface="Calibri" panose="020F0502020204030204" pitchFamily="34" charset="0"/>
              </a:rPr>
              <a:t>Face your fears </a:t>
            </a:r>
            <a:r>
              <a:rPr lang="en-US" sz="2700" dirty="0">
                <a:latin typeface="Calibri" panose="020F0502020204030204" pitchFamily="34" charset="0"/>
                <a:cs typeface="Calibri" panose="020F0502020204030204" pitchFamily="34" charset="0"/>
              </a:rPr>
              <a:t>(a little at a time)</a:t>
            </a:r>
          </a:p>
          <a:p>
            <a:pPr marL="274320" indent="-274320" eaLnBrk="1" fontAlgn="auto" hangingPunct="1">
              <a:spcBef>
                <a:spcPts val="100"/>
              </a:spcBef>
              <a:spcAft>
                <a:spcPts val="100"/>
              </a:spcAft>
              <a:buClr>
                <a:schemeClr val="accent3"/>
              </a:buClr>
              <a:buFont typeface="Wingdings 2"/>
              <a:buChar char=""/>
              <a:defRPr/>
            </a:pPr>
            <a:endParaRPr lang="en-US" sz="400" dirty="0">
              <a:latin typeface="Calibri" panose="020F0502020204030204" pitchFamily="34" charset="0"/>
              <a:cs typeface="Calibri" panose="020F0502020204030204" pitchFamily="34" charset="0"/>
            </a:endParaRPr>
          </a:p>
          <a:p>
            <a:pPr marL="579438" lvl="1" indent="-282575" eaLnBrk="1" fontAlgn="auto" hangingPunct="1">
              <a:spcBef>
                <a:spcPts val="100"/>
              </a:spcBef>
              <a:spcAft>
                <a:spcPts val="100"/>
              </a:spcAft>
              <a:buFont typeface="Wingdings 2"/>
              <a:buChar char=""/>
              <a:defRPr/>
            </a:pPr>
            <a:r>
              <a:rPr lang="en-US" dirty="0">
                <a:latin typeface="Calibri" panose="020F0502020204030204" pitchFamily="34" charset="0"/>
                <a:cs typeface="Calibri" panose="020F0502020204030204" pitchFamily="34" charset="0"/>
              </a:rPr>
              <a:t>Learn that you will </a:t>
            </a:r>
            <a:r>
              <a:rPr lang="en-US" b="1" dirty="0">
                <a:latin typeface="Calibri" panose="020F0502020204030204" pitchFamily="34" charset="0"/>
                <a:cs typeface="Calibri" panose="020F0502020204030204" pitchFamily="34" charset="0"/>
              </a:rPr>
              <a:t>get used to it</a:t>
            </a:r>
          </a:p>
          <a:p>
            <a:pPr marL="579438" lvl="1" indent="-282575" eaLnBrk="1" fontAlgn="auto" hangingPunct="1">
              <a:spcBef>
                <a:spcPts val="100"/>
              </a:spcBef>
              <a:spcAft>
                <a:spcPts val="100"/>
              </a:spcAft>
              <a:buFont typeface="Wingdings 2"/>
              <a:buChar char=""/>
              <a:defRPr/>
            </a:pPr>
            <a:endParaRPr lang="en-US" sz="400" b="1" dirty="0">
              <a:latin typeface="Calibri" panose="020F0502020204030204" pitchFamily="34" charset="0"/>
              <a:cs typeface="Calibri" panose="020F0502020204030204" pitchFamily="34" charset="0"/>
            </a:endParaRPr>
          </a:p>
          <a:p>
            <a:pPr marL="579438" lvl="1" indent="-282575" eaLnBrk="1" fontAlgn="auto" hangingPunct="1">
              <a:spcBef>
                <a:spcPts val="100"/>
              </a:spcBef>
              <a:spcAft>
                <a:spcPts val="100"/>
              </a:spcAft>
              <a:buFont typeface="Wingdings 2"/>
              <a:buChar char=""/>
              <a:defRPr/>
            </a:pPr>
            <a:r>
              <a:rPr lang="en-US" sz="2700" dirty="0">
                <a:latin typeface="Calibri" panose="020F0502020204030204" pitchFamily="34" charset="0"/>
                <a:cs typeface="Calibri" panose="020F0502020204030204" pitchFamily="34" charset="0"/>
              </a:rPr>
              <a:t>Learn that feared consequences do not come true </a:t>
            </a:r>
            <a:r>
              <a:rPr lang="en-US" sz="2000" i="1" dirty="0">
                <a:latin typeface="Calibri" panose="020F0502020204030204" pitchFamily="34" charset="0"/>
                <a:cs typeface="Calibri" panose="020F0502020204030204" pitchFamily="34" charset="0"/>
              </a:rPr>
              <a:t>(</a:t>
            </a:r>
            <a:r>
              <a:rPr lang="en-US" sz="2000" b="1" i="1" dirty="0">
                <a:latin typeface="Calibri" panose="020F0502020204030204" pitchFamily="34" charset="0"/>
                <a:cs typeface="Calibri" panose="020F0502020204030204" pitchFamily="34" charset="0"/>
              </a:rPr>
              <a:t>behavioral experiment</a:t>
            </a:r>
            <a:r>
              <a:rPr lang="en-US" sz="2000" i="1" dirty="0">
                <a:latin typeface="Calibri" panose="020F0502020204030204" pitchFamily="34" charset="0"/>
                <a:cs typeface="Calibri" panose="020F0502020204030204" pitchFamily="34" charset="0"/>
              </a:rPr>
              <a:t>)</a:t>
            </a:r>
          </a:p>
          <a:p>
            <a:pPr marL="579438" lvl="1" indent="-282575" eaLnBrk="1" fontAlgn="auto" hangingPunct="1">
              <a:spcBef>
                <a:spcPts val="100"/>
              </a:spcBef>
              <a:spcAft>
                <a:spcPts val="100"/>
              </a:spcAft>
              <a:buFont typeface="Wingdings 2"/>
              <a:buChar char=""/>
              <a:defRPr/>
            </a:pPr>
            <a:endParaRPr lang="en-US" sz="400" i="1" dirty="0">
              <a:latin typeface="Calibri" panose="020F0502020204030204" pitchFamily="34" charset="0"/>
              <a:cs typeface="Calibri" panose="020F0502020204030204" pitchFamily="34" charset="0"/>
            </a:endParaRPr>
          </a:p>
          <a:p>
            <a:pPr marL="579438" lvl="1" indent="-282575" eaLnBrk="1" fontAlgn="auto" hangingPunct="1">
              <a:spcBef>
                <a:spcPts val="100"/>
              </a:spcBef>
              <a:spcAft>
                <a:spcPts val="100"/>
              </a:spcAft>
              <a:buFont typeface="Wingdings 2"/>
              <a:buChar char=""/>
              <a:defRPr/>
            </a:pPr>
            <a:r>
              <a:rPr lang="en-US" sz="2700" i="1" dirty="0">
                <a:latin typeface="Calibri" panose="020F0502020204030204" pitchFamily="34" charset="0"/>
                <a:cs typeface="Calibri" panose="020F0502020204030204" pitchFamily="34" charset="0"/>
              </a:rPr>
              <a:t>Emphasis on </a:t>
            </a:r>
            <a:r>
              <a:rPr lang="en-US" sz="2700" b="1" i="1" dirty="0">
                <a:solidFill>
                  <a:srgbClr val="FF0000"/>
                </a:solidFill>
                <a:latin typeface="Calibri" panose="020F0502020204030204" pitchFamily="34" charset="0"/>
                <a:cs typeface="Calibri" panose="020F0502020204030204" pitchFamily="34" charset="0"/>
              </a:rPr>
              <a:t>TOLERATING fear/anxiety                             </a:t>
            </a:r>
            <a:r>
              <a:rPr lang="en-US" sz="2700" i="1" dirty="0">
                <a:latin typeface="Calibri" panose="020F0502020204030204" pitchFamily="34" charset="0"/>
                <a:cs typeface="Calibri" panose="020F0502020204030204" pitchFamily="34" charset="0"/>
              </a:rPr>
              <a:t>rather than REDUCING fear/anxiety</a:t>
            </a:r>
          </a:p>
          <a:p>
            <a:pPr marL="393192" lvl="1" indent="0" eaLnBrk="1" fontAlgn="auto" hangingPunct="1">
              <a:spcBef>
                <a:spcPts val="100"/>
              </a:spcBef>
              <a:spcAft>
                <a:spcPts val="100"/>
              </a:spcAft>
              <a:buFont typeface="Arial" panose="020B0604020202020204" pitchFamily="34" charset="0"/>
              <a:buNone/>
              <a:defRPr/>
            </a:pPr>
            <a:endParaRPr lang="en-US" sz="400" dirty="0">
              <a:latin typeface="Calibri" panose="020F0502020204030204" pitchFamily="34" charset="0"/>
              <a:cs typeface="Calibri" panose="020F0502020204030204" pitchFamily="34" charset="0"/>
            </a:endParaRPr>
          </a:p>
          <a:p>
            <a:pPr marL="274320" indent="-274320" eaLnBrk="1" fontAlgn="auto" hangingPunct="1">
              <a:spcBef>
                <a:spcPts val="100"/>
              </a:spcBef>
              <a:spcAft>
                <a:spcPts val="100"/>
              </a:spcAft>
              <a:buClr>
                <a:schemeClr val="accent3"/>
              </a:buClr>
              <a:buFont typeface="Wingdings 2"/>
              <a:buChar char=""/>
              <a:defRPr/>
            </a:pPr>
            <a:r>
              <a:rPr lang="en-US" b="1" dirty="0">
                <a:latin typeface="Calibri" panose="020F0502020204030204" pitchFamily="34" charset="0"/>
                <a:cs typeface="Calibri" panose="020F0502020204030204" pitchFamily="34" charset="0"/>
              </a:rPr>
              <a:t>Fear Ladder </a:t>
            </a:r>
            <a:r>
              <a:rPr lang="en-US" sz="1900" dirty="0">
                <a:latin typeface="Calibri" panose="020F0502020204030204" pitchFamily="34" charset="0"/>
                <a:cs typeface="Calibri" panose="020F0502020204030204" pitchFamily="34" charset="0"/>
              </a:rPr>
              <a:t>(fear-&amp;-avoidance hierarchy)</a:t>
            </a:r>
          </a:p>
          <a:p>
            <a:pPr marL="274320" indent="-274320" eaLnBrk="1" fontAlgn="auto" hangingPunct="1">
              <a:spcBef>
                <a:spcPts val="100"/>
              </a:spcBef>
              <a:spcAft>
                <a:spcPts val="100"/>
              </a:spcAft>
              <a:buClr>
                <a:schemeClr val="accent3"/>
              </a:buClr>
              <a:buFont typeface="Wingdings 2"/>
              <a:buChar char=""/>
              <a:defRPr/>
            </a:pPr>
            <a:endParaRPr lang="en-US" sz="100" dirty="0">
              <a:latin typeface="Calibri" panose="020F0502020204030204" pitchFamily="34" charset="0"/>
              <a:cs typeface="Calibri" panose="020F0502020204030204" pitchFamily="34" charset="0"/>
            </a:endParaRPr>
          </a:p>
          <a:p>
            <a:pPr marL="640080" lvl="1" indent="-246888" eaLnBrk="1" fontAlgn="auto" hangingPunct="1">
              <a:spcBef>
                <a:spcPts val="100"/>
              </a:spcBef>
              <a:spcAft>
                <a:spcPts val="100"/>
              </a:spcAft>
              <a:buClr>
                <a:schemeClr val="tx2">
                  <a:lumMod val="60000"/>
                  <a:lumOff val="40000"/>
                </a:schemeClr>
              </a:buClr>
              <a:buFont typeface="Wingdings 2"/>
              <a:buChar char=""/>
              <a:defRPr/>
            </a:pPr>
            <a:r>
              <a:rPr lang="en-US" sz="2600" dirty="0">
                <a:latin typeface="Calibri" panose="020F0502020204030204" pitchFamily="34" charset="0"/>
                <a:cs typeface="Calibri" panose="020F0502020204030204" pitchFamily="34" charset="0"/>
              </a:rPr>
              <a:t>Gradually confront anxiety-provoking                             situations from easy to hard</a:t>
            </a:r>
          </a:p>
        </p:txBody>
      </p:sp>
      <p:sp>
        <p:nvSpPr>
          <p:cNvPr id="2" name="TextBox 1">
            <a:extLst>
              <a:ext uri="{FF2B5EF4-FFF2-40B4-BE49-F238E27FC236}">
                <a16:creationId xmlns:a16="http://schemas.microsoft.com/office/drawing/2014/main" id="{0D7884B1-3FC0-D5B0-3D0D-7F31350C93E7}"/>
              </a:ext>
            </a:extLst>
          </p:cNvPr>
          <p:cNvSpPr txBox="1">
            <a:spLocks noChangeArrowheads="1"/>
          </p:cNvSpPr>
          <p:nvPr/>
        </p:nvSpPr>
        <p:spPr bwMode="auto">
          <a:xfrm>
            <a:off x="228600" y="5334000"/>
            <a:ext cx="4608000" cy="1431161"/>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dirty="0">
                <a:solidFill>
                  <a:srgbClr val="FF0000"/>
                </a:solidFill>
                <a:cs typeface="Calibri" panose="020F0502020204030204" pitchFamily="34" charset="0"/>
              </a:rPr>
              <a:t>*Exposure phase led to a more rapid improvement in symptoms than earlier </a:t>
            </a:r>
          </a:p>
          <a:p>
            <a:pPr algn="ctr">
              <a:spcBef>
                <a:spcPct val="0"/>
              </a:spcBef>
              <a:buFontTx/>
              <a:buNone/>
            </a:pPr>
            <a:r>
              <a:rPr lang="en-US" altLang="en-US" sz="1800" b="0" dirty="0">
                <a:solidFill>
                  <a:srgbClr val="FF0000"/>
                </a:solidFill>
                <a:cs typeface="Calibri" panose="020F0502020204030204" pitchFamily="34" charset="0"/>
              </a:rPr>
              <a:t>psychoeducation &amp; cognitive phases;</a:t>
            </a:r>
          </a:p>
          <a:p>
            <a:pPr algn="ctr">
              <a:spcBef>
                <a:spcPct val="0"/>
              </a:spcBef>
              <a:buFontTx/>
              <a:buNone/>
            </a:pPr>
            <a:r>
              <a:rPr lang="en-US" altLang="en-US" sz="1800" b="0" dirty="0">
                <a:solidFill>
                  <a:srgbClr val="FF0000"/>
                </a:solidFill>
                <a:cs typeface="Calibri" panose="020F0502020204030204" pitchFamily="34" charset="0"/>
              </a:rPr>
              <a:t>Highlights the </a:t>
            </a:r>
            <a:r>
              <a:rPr lang="en-US" altLang="en-US" sz="1800" dirty="0">
                <a:solidFill>
                  <a:srgbClr val="FF0000"/>
                </a:solidFill>
                <a:cs typeface="Calibri" panose="020F0502020204030204" pitchFamily="34" charset="0"/>
              </a:rPr>
              <a:t>central role of exposure</a:t>
            </a:r>
          </a:p>
          <a:p>
            <a:pPr algn="ctr">
              <a:spcBef>
                <a:spcPct val="0"/>
              </a:spcBef>
              <a:buFontTx/>
              <a:buNone/>
            </a:pPr>
            <a:r>
              <a:rPr lang="en-US" altLang="en-US" sz="1500" b="0" dirty="0">
                <a:cs typeface="Calibri" panose="020F0502020204030204" pitchFamily="34" charset="0"/>
                <a:hlinkClick r:id="rId3"/>
              </a:rPr>
              <a:t>(</a:t>
            </a:r>
            <a:r>
              <a:rPr lang="en-US" altLang="en-US" sz="1500" b="0" dirty="0" err="1">
                <a:cs typeface="Calibri" panose="020F0502020204030204" pitchFamily="34" charset="0"/>
                <a:hlinkClick r:id="rId3"/>
              </a:rPr>
              <a:t>Guzick</a:t>
            </a:r>
            <a:r>
              <a:rPr lang="en-US" altLang="en-US" sz="1500" b="0" dirty="0">
                <a:cs typeface="Calibri" panose="020F0502020204030204" pitchFamily="34" charset="0"/>
                <a:hlinkClick r:id="rId3"/>
              </a:rPr>
              <a:t> et al., 2022)</a:t>
            </a:r>
            <a:endParaRPr lang="en-US" altLang="en-US" sz="1500" b="0" dirty="0">
              <a:cs typeface="Calibri" panose="020F0502020204030204" pitchFamily="34" charset="0"/>
            </a:endParaRPr>
          </a:p>
        </p:txBody>
      </p:sp>
      <p:grpSp>
        <p:nvGrpSpPr>
          <p:cNvPr id="57348" name="Group 4" descr="Five steps and a goal are shown in the form of a staircase, where each step is one stair and the goal is at the top.">
            <a:extLst>
              <a:ext uri="{FF2B5EF4-FFF2-40B4-BE49-F238E27FC236}">
                <a16:creationId xmlns:a16="http://schemas.microsoft.com/office/drawing/2014/main" id="{31AA5582-189A-6FD8-6BFA-69BEE9A13B83}"/>
              </a:ext>
            </a:extLst>
          </p:cNvPr>
          <p:cNvGrpSpPr>
            <a:grpSpLocks/>
          </p:cNvGrpSpPr>
          <p:nvPr/>
        </p:nvGrpSpPr>
        <p:grpSpPr bwMode="auto">
          <a:xfrm>
            <a:off x="5486400" y="4267200"/>
            <a:ext cx="3581400" cy="2286000"/>
            <a:chOff x="3960" y="6634"/>
            <a:chExt cx="5040" cy="3294"/>
          </a:xfrm>
        </p:grpSpPr>
        <p:sp>
          <p:nvSpPr>
            <p:cNvPr id="57350" name="Text Box 5">
              <a:extLst>
                <a:ext uri="{FF2B5EF4-FFF2-40B4-BE49-F238E27FC236}">
                  <a16:creationId xmlns:a16="http://schemas.microsoft.com/office/drawing/2014/main" id="{CC287986-EA1D-2796-B4EB-4F0CE60BA447}"/>
                </a:ext>
              </a:extLst>
            </p:cNvPr>
            <p:cNvSpPr txBox="1">
              <a:spLocks noChangeArrowheads="1"/>
            </p:cNvSpPr>
            <p:nvPr/>
          </p:nvSpPr>
          <p:spPr bwMode="auto">
            <a:xfrm>
              <a:off x="3960" y="9388"/>
              <a:ext cx="1440" cy="540"/>
            </a:xfrm>
            <a:prstGeom prst="rect">
              <a:avLst/>
            </a:prstGeom>
            <a:solidFill>
              <a:srgbClr val="00B0F0"/>
            </a:solidFill>
            <a:ln w="9525">
              <a:miter lim="800000"/>
              <a:headEnd/>
              <a:tailEnd/>
            </a:ln>
            <a:scene3d>
              <a:camera prst="legacyObliqueTopLeft"/>
              <a:lightRig rig="legacyFlat1" dir="t"/>
            </a:scene3d>
            <a:sp3d extrusionH="430200" prstMaterial="legacyMatte">
              <a:bevelT w="13500" h="13500" prst="angle"/>
              <a:bevelB w="13500" h="13500" prst="angle"/>
              <a:extrusionClr>
                <a:srgbClr val="7030A0"/>
              </a:extrusionClr>
              <a:contourClr>
                <a:srgbClr val="00B0F0"/>
              </a:contourClr>
            </a:sp3d>
          </p:spPr>
          <p:txBody>
            <a:bodyP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solidFill>
                    <a:schemeClr val="accent6">
                      <a:lumMod val="50000"/>
                    </a:schemeClr>
                  </a:solidFill>
                  <a:latin typeface="Times New Roman" panose="02020603050405020304" pitchFamily="18" charset="0"/>
                </a:rPr>
                <a:t>Step 1</a:t>
              </a:r>
            </a:p>
            <a:p>
              <a:pPr algn="ctr" eaLnBrk="1" hangingPunct="1">
                <a:spcBef>
                  <a:spcPct val="0"/>
                </a:spcBef>
                <a:buFontTx/>
                <a:buNone/>
              </a:pPr>
              <a:endParaRPr lang="en-US" altLang="en-US" sz="2400" dirty="0">
                <a:latin typeface="Tahoma" panose="020B0604030504040204" pitchFamily="34" charset="0"/>
              </a:endParaRPr>
            </a:p>
          </p:txBody>
        </p:sp>
        <p:sp>
          <p:nvSpPr>
            <p:cNvPr id="57351" name="Text Box 6">
              <a:extLst>
                <a:ext uri="{FF2B5EF4-FFF2-40B4-BE49-F238E27FC236}">
                  <a16:creationId xmlns:a16="http://schemas.microsoft.com/office/drawing/2014/main" id="{491AB77D-6587-837C-7610-24F943D6EFC1}"/>
                </a:ext>
              </a:extLst>
            </p:cNvPr>
            <p:cNvSpPr txBox="1">
              <a:spLocks noChangeArrowheads="1"/>
            </p:cNvSpPr>
            <p:nvPr/>
          </p:nvSpPr>
          <p:spPr bwMode="auto">
            <a:xfrm>
              <a:off x="4680" y="8848"/>
              <a:ext cx="1440" cy="540"/>
            </a:xfrm>
            <a:prstGeom prst="rect">
              <a:avLst/>
            </a:prstGeom>
            <a:solidFill>
              <a:srgbClr val="00B0F0"/>
            </a:solidFill>
            <a:ln w="9525">
              <a:miter lim="800000"/>
              <a:headEnd/>
              <a:tailEnd/>
            </a:ln>
            <a:scene3d>
              <a:camera prst="legacyObliqueTopLeft"/>
              <a:lightRig rig="legacyFlat1" dir="t"/>
            </a:scene3d>
            <a:sp3d extrusionH="430200" prstMaterial="legacyMatte">
              <a:bevelT w="13500" h="13500" prst="angle"/>
              <a:bevelB w="13500" h="13500" prst="angle"/>
              <a:extrusionClr>
                <a:srgbClr val="7030A0"/>
              </a:extrusionClr>
              <a:contourClr>
                <a:srgbClr val="00B0F0"/>
              </a:contourClr>
            </a:sp3d>
          </p:spPr>
          <p:txBody>
            <a:bodyP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solidFill>
                    <a:schemeClr val="accent6">
                      <a:lumMod val="50000"/>
                    </a:schemeClr>
                  </a:solidFill>
                  <a:latin typeface="Times New Roman" panose="02020603050405020304" pitchFamily="18" charset="0"/>
                </a:rPr>
                <a:t>Step 2</a:t>
              </a:r>
            </a:p>
            <a:p>
              <a:pPr algn="ctr" eaLnBrk="1" hangingPunct="1">
                <a:spcBef>
                  <a:spcPct val="0"/>
                </a:spcBef>
                <a:buFontTx/>
                <a:buNone/>
              </a:pPr>
              <a:endParaRPr lang="en-US" altLang="en-US" sz="2400" dirty="0">
                <a:latin typeface="Tahoma" panose="020B0604030504040204" pitchFamily="34" charset="0"/>
              </a:endParaRPr>
            </a:p>
          </p:txBody>
        </p:sp>
        <p:sp>
          <p:nvSpPr>
            <p:cNvPr id="57352" name="Text Box 7">
              <a:extLst>
                <a:ext uri="{FF2B5EF4-FFF2-40B4-BE49-F238E27FC236}">
                  <a16:creationId xmlns:a16="http://schemas.microsoft.com/office/drawing/2014/main" id="{055EA6B4-DFAE-A406-2E72-B0B614FA06FD}"/>
                </a:ext>
              </a:extLst>
            </p:cNvPr>
            <p:cNvSpPr txBox="1">
              <a:spLocks noChangeArrowheads="1"/>
            </p:cNvSpPr>
            <p:nvPr/>
          </p:nvSpPr>
          <p:spPr bwMode="auto">
            <a:xfrm>
              <a:off x="5400" y="8308"/>
              <a:ext cx="1440" cy="540"/>
            </a:xfrm>
            <a:prstGeom prst="rect">
              <a:avLst/>
            </a:prstGeom>
            <a:solidFill>
              <a:srgbClr val="00B0F0"/>
            </a:solidFill>
            <a:ln w="9525">
              <a:miter lim="800000"/>
              <a:headEnd/>
              <a:tailEnd/>
            </a:ln>
            <a:scene3d>
              <a:camera prst="legacyObliqueTopLeft"/>
              <a:lightRig rig="legacyFlat1" dir="t"/>
            </a:scene3d>
            <a:sp3d extrusionH="430200" prstMaterial="legacyMatte">
              <a:bevelT w="13500" h="13500" prst="angle"/>
              <a:bevelB w="13500" h="13500" prst="angle"/>
              <a:extrusionClr>
                <a:srgbClr val="7030A0"/>
              </a:extrusionClr>
              <a:contourClr>
                <a:srgbClr val="00B0F0"/>
              </a:contourClr>
            </a:sp3d>
          </p:spPr>
          <p:txBody>
            <a:bodyP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solidFill>
                    <a:schemeClr val="accent6">
                      <a:lumMod val="50000"/>
                    </a:schemeClr>
                  </a:solidFill>
                  <a:latin typeface="Times New Roman" panose="02020603050405020304" pitchFamily="18" charset="0"/>
                </a:rPr>
                <a:t>Step 3</a:t>
              </a:r>
            </a:p>
            <a:p>
              <a:pPr algn="ctr" eaLnBrk="1" hangingPunct="1">
                <a:spcBef>
                  <a:spcPct val="0"/>
                </a:spcBef>
                <a:buFontTx/>
                <a:buNone/>
              </a:pPr>
              <a:endParaRPr lang="en-US" altLang="en-US" sz="2400" dirty="0">
                <a:latin typeface="Tahoma" panose="020B0604030504040204" pitchFamily="34" charset="0"/>
              </a:endParaRPr>
            </a:p>
          </p:txBody>
        </p:sp>
        <p:sp>
          <p:nvSpPr>
            <p:cNvPr id="57353" name="Text Box 8">
              <a:extLst>
                <a:ext uri="{FF2B5EF4-FFF2-40B4-BE49-F238E27FC236}">
                  <a16:creationId xmlns:a16="http://schemas.microsoft.com/office/drawing/2014/main" id="{2B876F17-3EAC-D14B-A6F0-63DF87E57062}"/>
                </a:ext>
              </a:extLst>
            </p:cNvPr>
            <p:cNvSpPr txBox="1">
              <a:spLocks noChangeArrowheads="1"/>
            </p:cNvSpPr>
            <p:nvPr/>
          </p:nvSpPr>
          <p:spPr bwMode="auto">
            <a:xfrm>
              <a:off x="6120" y="7768"/>
              <a:ext cx="1440" cy="540"/>
            </a:xfrm>
            <a:prstGeom prst="rect">
              <a:avLst/>
            </a:prstGeom>
            <a:solidFill>
              <a:srgbClr val="00B0F0"/>
            </a:solidFill>
            <a:ln w="9525">
              <a:miter lim="800000"/>
              <a:headEnd/>
              <a:tailEnd/>
            </a:ln>
            <a:scene3d>
              <a:camera prst="legacyObliqueTopLeft"/>
              <a:lightRig rig="legacyFlat1" dir="t"/>
            </a:scene3d>
            <a:sp3d extrusionH="430200" prstMaterial="legacyMatte">
              <a:bevelT w="13500" h="13500" prst="angle"/>
              <a:bevelB w="13500" h="13500" prst="angle"/>
              <a:extrusionClr>
                <a:srgbClr val="7030A0"/>
              </a:extrusionClr>
              <a:contourClr>
                <a:srgbClr val="00B0F0"/>
              </a:contourClr>
            </a:sp3d>
          </p:spPr>
          <p:txBody>
            <a:bodyP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solidFill>
                    <a:schemeClr val="accent6">
                      <a:lumMod val="50000"/>
                    </a:schemeClr>
                  </a:solidFill>
                  <a:latin typeface="Times New Roman" panose="02020603050405020304" pitchFamily="18" charset="0"/>
                </a:rPr>
                <a:t>Step 4</a:t>
              </a:r>
            </a:p>
            <a:p>
              <a:pPr algn="ctr" eaLnBrk="1" hangingPunct="1">
                <a:spcBef>
                  <a:spcPct val="0"/>
                </a:spcBef>
                <a:buFontTx/>
                <a:buNone/>
              </a:pPr>
              <a:endParaRPr lang="en-US" altLang="en-US" sz="2400" dirty="0">
                <a:latin typeface="Tahoma" panose="020B0604030504040204" pitchFamily="34" charset="0"/>
              </a:endParaRPr>
            </a:p>
          </p:txBody>
        </p:sp>
        <p:sp>
          <p:nvSpPr>
            <p:cNvPr id="57354" name="Text Box 9">
              <a:extLst>
                <a:ext uri="{FF2B5EF4-FFF2-40B4-BE49-F238E27FC236}">
                  <a16:creationId xmlns:a16="http://schemas.microsoft.com/office/drawing/2014/main" id="{73D91DC1-FB57-4501-2436-FC0E6E61FE4D}"/>
                </a:ext>
              </a:extLst>
            </p:cNvPr>
            <p:cNvSpPr txBox="1">
              <a:spLocks noChangeArrowheads="1"/>
            </p:cNvSpPr>
            <p:nvPr/>
          </p:nvSpPr>
          <p:spPr bwMode="auto">
            <a:xfrm>
              <a:off x="6840" y="7228"/>
              <a:ext cx="1278" cy="486"/>
            </a:xfrm>
            <a:prstGeom prst="rect">
              <a:avLst/>
            </a:prstGeom>
            <a:solidFill>
              <a:srgbClr val="00B0F0"/>
            </a:solidFill>
            <a:ln w="9525">
              <a:miter lim="800000"/>
              <a:headEnd/>
              <a:tailEnd/>
            </a:ln>
            <a:scene3d>
              <a:camera prst="legacyObliqueTopLeft"/>
              <a:lightRig rig="legacyFlat1" dir="t"/>
            </a:scene3d>
            <a:sp3d extrusionH="430200" prstMaterial="legacyMatte">
              <a:bevelT w="13500" h="13500" prst="angle"/>
              <a:bevelB w="13500" h="13500" prst="angle"/>
              <a:extrusionClr>
                <a:srgbClr val="7030A0"/>
              </a:extrusionClr>
              <a:contourClr>
                <a:srgbClr val="00B0F0"/>
              </a:contourClr>
            </a:sp3d>
          </p:spPr>
          <p:txBody>
            <a:bodyP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solidFill>
                    <a:schemeClr val="accent6">
                      <a:lumMod val="50000"/>
                    </a:schemeClr>
                  </a:solidFill>
                  <a:latin typeface="Times New Roman" panose="02020603050405020304" pitchFamily="18" charset="0"/>
                </a:rPr>
                <a:t>Step 5</a:t>
              </a:r>
            </a:p>
            <a:p>
              <a:pPr algn="ctr" eaLnBrk="1" hangingPunct="1">
                <a:spcBef>
                  <a:spcPct val="0"/>
                </a:spcBef>
                <a:buFontTx/>
                <a:buNone/>
              </a:pPr>
              <a:endParaRPr lang="en-US" altLang="en-US" sz="2400" dirty="0">
                <a:latin typeface="Tahoma" panose="020B0604030504040204" pitchFamily="34" charset="0"/>
              </a:endParaRPr>
            </a:p>
          </p:txBody>
        </p:sp>
        <p:sp>
          <p:nvSpPr>
            <p:cNvPr id="57355" name="Text Box 10">
              <a:extLst>
                <a:ext uri="{FF2B5EF4-FFF2-40B4-BE49-F238E27FC236}">
                  <a16:creationId xmlns:a16="http://schemas.microsoft.com/office/drawing/2014/main" id="{8A6DB17E-438F-C1D4-50C1-4F6251FAECC4}"/>
                </a:ext>
              </a:extLst>
            </p:cNvPr>
            <p:cNvSpPr txBox="1">
              <a:spLocks noChangeArrowheads="1"/>
            </p:cNvSpPr>
            <p:nvPr/>
          </p:nvSpPr>
          <p:spPr bwMode="auto">
            <a:xfrm>
              <a:off x="7560" y="6634"/>
              <a:ext cx="1440" cy="540"/>
            </a:xfrm>
            <a:prstGeom prst="rect">
              <a:avLst/>
            </a:prstGeom>
            <a:solidFill>
              <a:srgbClr val="00B0F0"/>
            </a:solidFill>
            <a:ln w="9525">
              <a:miter lim="800000"/>
              <a:headEnd/>
              <a:tailEnd/>
            </a:ln>
            <a:scene3d>
              <a:camera prst="legacyObliqueTopLeft"/>
              <a:lightRig rig="legacyFlat1" dir="t"/>
            </a:scene3d>
            <a:sp3d extrusionH="430200" prstMaterial="legacyMatte">
              <a:bevelT w="13500" h="13500" prst="angle"/>
              <a:bevelB w="13500" h="13500" prst="angle"/>
              <a:extrusionClr>
                <a:srgbClr val="7030A0"/>
              </a:extrusionClr>
              <a:contourClr>
                <a:srgbClr val="00B0F0"/>
              </a:contourClr>
            </a:sp3d>
          </p:spPr>
          <p:txBody>
            <a:bodyPr>
              <a:flatTx/>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dirty="0">
                  <a:solidFill>
                    <a:schemeClr val="accent6">
                      <a:lumMod val="50000"/>
                    </a:schemeClr>
                  </a:solidFill>
                  <a:latin typeface="Times New Roman" panose="02020603050405020304" pitchFamily="18" charset="0"/>
                </a:rPr>
                <a:t>Goal!</a:t>
              </a:r>
            </a:p>
            <a:p>
              <a:pPr algn="ctr" eaLnBrk="1" hangingPunct="1">
                <a:spcBef>
                  <a:spcPct val="0"/>
                </a:spcBef>
                <a:buFontTx/>
                <a:buNone/>
              </a:pPr>
              <a:endParaRPr lang="en-US" altLang="en-US" sz="2400" dirty="0">
                <a:latin typeface="Tahoma" panose="020B0604030504040204" pitchFamily="34" charset="0"/>
              </a:endParaRPr>
            </a:p>
          </p:txBody>
        </p:sp>
      </p:grpSp>
      <p:pic>
        <p:nvPicPr>
          <p:cNvPr id="57345" name="Picture 3" descr="A drawing of a ladder.">
            <a:extLst>
              <a:ext uri="{FF2B5EF4-FFF2-40B4-BE49-F238E27FC236}">
                <a16:creationId xmlns:a16="http://schemas.microsoft.com/office/drawing/2014/main" id="{191A3127-655A-3980-B34C-8930840FEE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82714" y="5034311"/>
            <a:ext cx="885086" cy="1823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A young boy is dressed in a cape and mask like a superhero. He is standing in a power pose with his arms held up towards the sky.">
            <a:extLst>
              <a:ext uri="{FF2B5EF4-FFF2-40B4-BE49-F238E27FC236}">
                <a16:creationId xmlns:a16="http://schemas.microsoft.com/office/drawing/2014/main" id="{80CBDF64-DA80-94D4-79CB-3F9FF2692E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381000"/>
            <a:ext cx="1200150" cy="169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537FD637-F973-15D4-DB74-33257BDC3BB8}"/>
              </a:ext>
            </a:extLst>
          </p:cNvPr>
          <p:cNvSpPr>
            <a:spLocks noGrp="1"/>
          </p:cNvSpPr>
          <p:nvPr>
            <p:ph type="title"/>
          </p:nvPr>
        </p:nvSpPr>
        <p:spPr>
          <a:xfrm>
            <a:off x="152400" y="76200"/>
            <a:ext cx="8991600" cy="914400"/>
          </a:xfrm>
        </p:spPr>
        <p:txBody>
          <a:bodyPr/>
          <a:lstStyle/>
          <a:p>
            <a:pPr eaLnBrk="1" hangingPunct="1"/>
            <a:r>
              <a:rPr lang="en-US" altLang="en-US" sz="3800" b="1" dirty="0">
                <a:latin typeface="Calibri" panose="020F0502020204030204" pitchFamily="34" charset="0"/>
                <a:ea typeface="ＭＳ Ｐゴシック" panose="020B0600070205080204" pitchFamily="34" charset="-128"/>
                <a:cs typeface="Calibri" panose="020F0502020204030204" pitchFamily="34" charset="0"/>
              </a:rPr>
              <a:t>Example “Fear-and-Avoidance Hierarchy”</a:t>
            </a:r>
          </a:p>
        </p:txBody>
      </p:sp>
      <p:graphicFrame>
        <p:nvGraphicFramePr>
          <p:cNvPr id="41986" name="Object 2" descr="Fear staircase for thunder and lightening. The staircase moves from not afraid, to afraid, to very afraid, with color helping to show an increase in intensity, using green in the not afraid part, yellow and orange in the afraid part, and red in the very afraid part. The steps are numbered one through 8, with one representing not afraid and eight representing very afraid. Step one, a sunny day, step two looking at pictures of thunder and lightning, step three watching videos of thunder or lightning, step four seeing something that looks like lightning, like a camera flash or car lights, step five pretending that there is thunder and lightning, like making loud noises that sound like thunder, but there is not really thunder and lightning, step six watching lightning and listening to thunder through the window while I am inside, step seven watching the lightning outside and listening to the thunder outside while having my hands in my ears, and step eight watching lightning outside and listening to thunder outside while having my hands out of my ears.">
            <a:extLst>
              <a:ext uri="{FF2B5EF4-FFF2-40B4-BE49-F238E27FC236}">
                <a16:creationId xmlns:a16="http://schemas.microsoft.com/office/drawing/2014/main" id="{C2852842-EAA8-2D22-27CD-83E0307BCD13}"/>
              </a:ext>
            </a:extLst>
          </p:cNvPr>
          <p:cNvGraphicFramePr>
            <a:graphicFrameLocks noChangeAspect="1"/>
          </p:cNvGraphicFramePr>
          <p:nvPr>
            <p:extLst>
              <p:ext uri="{D42A27DB-BD31-4B8C-83A1-F6EECF244321}">
                <p14:modId xmlns:p14="http://schemas.microsoft.com/office/powerpoint/2010/main" val="1145577371"/>
              </p:ext>
            </p:extLst>
          </p:nvPr>
        </p:nvGraphicFramePr>
        <p:xfrm>
          <a:off x="158750" y="1184275"/>
          <a:ext cx="8813800" cy="5673725"/>
        </p:xfrm>
        <a:graphic>
          <a:graphicData uri="http://schemas.openxmlformats.org/presentationml/2006/ole">
            <mc:AlternateContent xmlns:mc="http://schemas.openxmlformats.org/markup-compatibility/2006">
              <mc:Choice xmlns:v="urn:schemas-microsoft-com:vml" Requires="v">
                <p:oleObj name="Document" r:id="rId3" imgW="9512300" imgH="6121400" progId="Word.Document.8">
                  <p:embed/>
                </p:oleObj>
              </mc:Choice>
              <mc:Fallback>
                <p:oleObj name="Document" r:id="rId3" imgW="9512300" imgH="6121400" progId="Word.Document.8">
                  <p:embed/>
                  <p:pic>
                    <p:nvPicPr>
                      <p:cNvPr id="41986" name="Object 2">
                        <a:extLst>
                          <a:ext uri="{FF2B5EF4-FFF2-40B4-BE49-F238E27FC236}">
                            <a16:creationId xmlns:a16="http://schemas.microsoft.com/office/drawing/2014/main" id="{C2852842-EAA8-2D22-27CD-83E0307BCD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750" y="1184275"/>
                        <a:ext cx="8813800" cy="567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987" name="Picture 1" descr="Lightening striking out of a dark, cloudy sky.">
            <a:extLst>
              <a:ext uri="{FF2B5EF4-FFF2-40B4-BE49-F238E27FC236}">
                <a16:creationId xmlns:a16="http://schemas.microsoft.com/office/drawing/2014/main" id="{75730CD9-5349-650C-605D-5A415263F9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24000"/>
            <a:ext cx="30495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387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D4A30AEF-7AE6-8CFA-0E1F-279C5646F3E6}"/>
              </a:ext>
            </a:extLst>
          </p:cNvPr>
          <p:cNvSpPr>
            <a:spLocks noGrp="1" noRot="1"/>
          </p:cNvSpPr>
          <p:nvPr>
            <p:ph type="title"/>
          </p:nvPr>
        </p:nvSpPr>
        <p:spPr>
          <a:xfrm>
            <a:off x="381000" y="0"/>
            <a:ext cx="8229600" cy="1143000"/>
          </a:xfrm>
          <a:noFill/>
        </p:spPr>
        <p:txBody>
          <a:bodyPr/>
          <a:lstStyle/>
          <a:p>
            <a:r>
              <a:rPr lang="en-US" altLang="en-US" dirty="0"/>
              <a:t>Feelings Thermometer</a:t>
            </a:r>
          </a:p>
        </p:txBody>
      </p:sp>
      <p:pic>
        <p:nvPicPr>
          <p:cNvPr id="47106" name="Picture 4" descr="Visual titled how anxious am I feeling? A scale from zero to ten is shown. Below zero is a calm face. Below 3 is a face that looks minimally anxious, wide eyes. Below five is a face that looks slightly anxious, brows furrowed and mouth tight. Below seven is a face that looks anxious, sweating, hands on mouth. Below ten is a very snxious face, mouth open, yelling, eyes wide, red face.">
            <a:extLst>
              <a:ext uri="{FF2B5EF4-FFF2-40B4-BE49-F238E27FC236}">
                <a16:creationId xmlns:a16="http://schemas.microsoft.com/office/drawing/2014/main" id="{EB978A33-6B2C-7AF3-A648-8E98E28E0E03}"/>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5207000" y="4343400"/>
            <a:ext cx="3860800" cy="2532063"/>
          </a:xfrm>
          <a:noFill/>
        </p:spPr>
      </p:pic>
      <p:graphicFrame>
        <p:nvGraphicFramePr>
          <p:cNvPr id="47107" name="Object 3" descr="A visual scale from one to ten. This scale begins with a one and shows a happy face. It progresses to ten, with a sad face. The colors along the scale indicate an increase in intensity, begining with blue, green, yellow, orange, and ending in red.">
            <a:extLst>
              <a:ext uri="{FF2B5EF4-FFF2-40B4-BE49-F238E27FC236}">
                <a16:creationId xmlns:a16="http://schemas.microsoft.com/office/drawing/2014/main" id="{5C4A0624-FDD3-6806-8FDD-9EFD4466E9D2}"/>
              </a:ext>
            </a:extLst>
          </p:cNvPr>
          <p:cNvGraphicFramePr>
            <a:graphicFrameLocks noChangeAspect="1"/>
          </p:cNvGraphicFramePr>
          <p:nvPr>
            <p:extLst>
              <p:ext uri="{D42A27DB-BD31-4B8C-83A1-F6EECF244321}">
                <p14:modId xmlns:p14="http://schemas.microsoft.com/office/powerpoint/2010/main" val="1523091844"/>
              </p:ext>
            </p:extLst>
          </p:nvPr>
        </p:nvGraphicFramePr>
        <p:xfrm>
          <a:off x="-1447800" y="1263650"/>
          <a:ext cx="4329113" cy="5194300"/>
        </p:xfrm>
        <a:graphic>
          <a:graphicData uri="http://schemas.openxmlformats.org/presentationml/2006/ole">
            <mc:AlternateContent xmlns:mc="http://schemas.openxmlformats.org/markup-compatibility/2006">
              <mc:Choice xmlns:v="urn:schemas-microsoft-com:vml" Requires="v">
                <p:oleObj name="Document" r:id="rId4" imgW="5486400" imgH="6578600" progId="Word.Document.8">
                  <p:embed/>
                </p:oleObj>
              </mc:Choice>
              <mc:Fallback>
                <p:oleObj name="Document" r:id="rId4" imgW="5486400" imgH="6578600" progId="Word.Document.8">
                  <p:embed/>
                  <p:pic>
                    <p:nvPicPr>
                      <p:cNvPr id="47107" name="Object 3">
                        <a:extLst>
                          <a:ext uri="{FF2B5EF4-FFF2-40B4-BE49-F238E27FC236}">
                            <a16:creationId xmlns:a16="http://schemas.microsoft.com/office/drawing/2014/main" id="{5C4A0624-FDD3-6806-8FDD-9EFD4466E9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263650"/>
                        <a:ext cx="4329113" cy="519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7108" name="Object 4" descr="Visual titled feelings thermometer. It goes from zero to ten. At one is a person walking calmly with a smile. At five is a person walking more quickly, holding lots of books and smiling. At ten is a person moving slowly under a pile of books, looking up at them with worry.">
            <a:extLst>
              <a:ext uri="{FF2B5EF4-FFF2-40B4-BE49-F238E27FC236}">
                <a16:creationId xmlns:a16="http://schemas.microsoft.com/office/drawing/2014/main" id="{975B1D2B-10A6-B0BF-31B6-D840CCCFBAAE}"/>
              </a:ext>
            </a:extLst>
          </p:cNvPr>
          <p:cNvGraphicFramePr>
            <a:graphicFrameLocks noChangeAspect="1"/>
          </p:cNvGraphicFramePr>
          <p:nvPr>
            <p:extLst>
              <p:ext uri="{D42A27DB-BD31-4B8C-83A1-F6EECF244321}">
                <p14:modId xmlns:p14="http://schemas.microsoft.com/office/powerpoint/2010/main" val="1849043052"/>
              </p:ext>
            </p:extLst>
          </p:nvPr>
        </p:nvGraphicFramePr>
        <p:xfrm>
          <a:off x="1446213" y="-438150"/>
          <a:ext cx="8880475" cy="5075238"/>
        </p:xfrm>
        <a:graphic>
          <a:graphicData uri="http://schemas.openxmlformats.org/presentationml/2006/ole">
            <mc:AlternateContent xmlns:mc="http://schemas.openxmlformats.org/markup-compatibility/2006">
              <mc:Choice xmlns:v="urn:schemas-microsoft-com:vml" Requires="v">
                <p:oleObj name="Document" r:id="rId6" imgW="8877300" imgH="5080000" progId="Word.Document.8">
                  <p:embed/>
                </p:oleObj>
              </mc:Choice>
              <mc:Fallback>
                <p:oleObj name="Document" r:id="rId6" imgW="8877300" imgH="5080000" progId="Word.Document.8">
                  <p:embed/>
                  <p:pic>
                    <p:nvPicPr>
                      <p:cNvPr id="47108" name="Object 4">
                        <a:extLst>
                          <a:ext uri="{FF2B5EF4-FFF2-40B4-BE49-F238E27FC236}">
                            <a16:creationId xmlns:a16="http://schemas.microsoft.com/office/drawing/2014/main" id="{975B1D2B-10A6-B0BF-31B6-D840CCCFBA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6213" y="-438150"/>
                        <a:ext cx="8880475" cy="507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8">
            <a:extLst>
              <a:ext uri="{FF2B5EF4-FFF2-40B4-BE49-F238E27FC236}">
                <a16:creationId xmlns:a16="http://schemas.microsoft.com/office/drawing/2014/main" id="{0EC5EF8D-662B-77BA-1C38-E3B0C0B215E9}"/>
              </a:ext>
            </a:extLst>
          </p:cNvPr>
          <p:cNvSpPr/>
          <p:nvPr/>
        </p:nvSpPr>
        <p:spPr>
          <a:xfrm>
            <a:off x="2362200" y="3962400"/>
            <a:ext cx="731838" cy="73183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High</a:t>
            </a:r>
          </a:p>
        </p:txBody>
      </p:sp>
      <p:grpSp>
        <p:nvGrpSpPr>
          <p:cNvPr id="4" name="Group 3">
            <a:extLst>
              <a:ext uri="{FF2B5EF4-FFF2-40B4-BE49-F238E27FC236}">
                <a16:creationId xmlns:a16="http://schemas.microsoft.com/office/drawing/2014/main" id="{61750C0C-F2FA-FAEC-F0A2-55D8EBC9DFAC}"/>
              </a:ext>
            </a:extLst>
          </p:cNvPr>
          <p:cNvGrpSpPr/>
          <p:nvPr/>
        </p:nvGrpSpPr>
        <p:grpSpPr>
          <a:xfrm>
            <a:off x="2176463" y="3992563"/>
            <a:ext cx="1622425" cy="2755900"/>
            <a:chOff x="2176463" y="3992563"/>
            <a:chExt cx="1622425" cy="2755900"/>
          </a:xfrm>
        </p:grpSpPr>
        <p:sp>
          <p:nvSpPr>
            <p:cNvPr id="2" name="Oval 1">
              <a:extLst>
                <a:ext uri="{FF2B5EF4-FFF2-40B4-BE49-F238E27FC236}">
                  <a16:creationId xmlns:a16="http://schemas.microsoft.com/office/drawing/2014/main" id="{10CBC1F5-6DDD-5ED2-7B65-992B7CDD1999}"/>
                </a:ext>
                <a:ext uri="{C183D7F6-B498-43B3-948B-1728B52AA6E4}">
                  <adec:decorative xmlns:adec="http://schemas.microsoft.com/office/drawing/2017/decorative" val="1"/>
                </a:ext>
              </a:extLst>
            </p:cNvPr>
            <p:cNvSpPr/>
            <p:nvPr/>
          </p:nvSpPr>
          <p:spPr>
            <a:xfrm>
              <a:off x="2176463" y="5926138"/>
              <a:ext cx="1096962" cy="82232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 name="Rectangle 2">
              <a:extLst>
                <a:ext uri="{FF2B5EF4-FFF2-40B4-BE49-F238E27FC236}">
                  <a16:creationId xmlns:a16="http://schemas.microsoft.com/office/drawing/2014/main" id="{FC06CF33-7397-48CA-20C7-270CB64498EC}"/>
                </a:ext>
              </a:extLst>
            </p:cNvPr>
            <p:cNvSpPr/>
            <p:nvPr/>
          </p:nvSpPr>
          <p:spPr>
            <a:xfrm>
              <a:off x="2362200" y="5287963"/>
              <a:ext cx="731838" cy="731837"/>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800" dirty="0"/>
                <a:t>Low</a:t>
              </a:r>
            </a:p>
          </p:txBody>
        </p:sp>
        <p:sp>
          <p:nvSpPr>
            <p:cNvPr id="8" name="Rectangle 7" descr="A visual of a feelings thermomenter with three levels, each a different color. Green is at the bottom and says low showing a neutral face. Next up is yellow and says medium showing a worried face. At the top is red and says high showing a scared face.">
              <a:extLst>
                <a:ext uri="{FF2B5EF4-FFF2-40B4-BE49-F238E27FC236}">
                  <a16:creationId xmlns:a16="http://schemas.microsoft.com/office/drawing/2014/main" id="{890816F2-6F3E-5BA0-9654-C78B63EF14AE}"/>
                </a:ext>
              </a:extLst>
            </p:cNvPr>
            <p:cNvSpPr/>
            <p:nvPr/>
          </p:nvSpPr>
          <p:spPr>
            <a:xfrm>
              <a:off x="2362200" y="4648200"/>
              <a:ext cx="731838" cy="73183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Medium</a:t>
              </a:r>
            </a:p>
          </p:txBody>
        </p:sp>
        <p:pic>
          <p:nvPicPr>
            <p:cNvPr id="47113" name="Graphic 4" descr="Worried face outline with solid fill">
              <a:extLst>
                <a:ext uri="{FF2B5EF4-FFF2-40B4-BE49-F238E27FC236}">
                  <a16:creationId xmlns:a16="http://schemas.microsoft.com/office/drawing/2014/main" id="{E3EDB57B-C228-D261-F9E4-F00D615A7C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0" y="4678363"/>
              <a:ext cx="7318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Graphic 6" descr="Surprised face outline with solid fill">
              <a:extLst>
                <a:ext uri="{FF2B5EF4-FFF2-40B4-BE49-F238E27FC236}">
                  <a16:creationId xmlns:a16="http://schemas.microsoft.com/office/drawing/2014/main" id="{E77EA3BF-0CD3-D320-59A9-A15DB69D015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0" y="3992563"/>
              <a:ext cx="7318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5" name="Graphic 10" descr="Neutral face outline with solid fill">
              <a:extLst>
                <a:ext uri="{FF2B5EF4-FFF2-40B4-BE49-F238E27FC236}">
                  <a16:creationId xmlns:a16="http://schemas.microsoft.com/office/drawing/2014/main" id="{4B3DBF2B-9C68-E96E-BA4A-6AC41529B4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7050" y="5364163"/>
              <a:ext cx="73183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1" descr="A visual of a thermometer. At the bottom it says not scary, a quarter of the way up it says a little scary, half way it says scary, and at the top if says very scary.">
            <a:extLst>
              <a:ext uri="{FF2B5EF4-FFF2-40B4-BE49-F238E27FC236}">
                <a16:creationId xmlns:a16="http://schemas.microsoft.com/office/drawing/2014/main" id="{2608122C-3218-BC6A-B3B5-73AE13DA10A7}"/>
              </a:ext>
            </a:extLst>
          </p:cNvPr>
          <p:cNvPicPr>
            <a:picLocks noChangeAspect="1"/>
          </p:cNvPicPr>
          <p:nvPr/>
        </p:nvPicPr>
        <p:blipFill>
          <a:blip r:embed="rId11"/>
          <a:stretch>
            <a:fillRect/>
          </a:stretch>
        </p:blipFill>
        <p:spPr>
          <a:xfrm>
            <a:off x="4316413" y="3038475"/>
            <a:ext cx="1058862" cy="1598613"/>
          </a:xfrm>
          <a:prstGeom prst="rect">
            <a:avLst/>
          </a:prstGeom>
          <a:ln>
            <a:solidFill>
              <a:schemeClr val="accent1">
                <a:shade val="50000"/>
              </a:schemeClr>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64A050B8-FF7A-EF86-B130-9290015D71B4}"/>
              </a:ext>
            </a:extLst>
          </p:cNvPr>
          <p:cNvSpPr>
            <a:spLocks noGrp="1"/>
          </p:cNvSpPr>
          <p:nvPr>
            <p:ph type="title"/>
          </p:nvPr>
        </p:nvSpPr>
        <p:spPr>
          <a:xfrm>
            <a:off x="0" y="76200"/>
            <a:ext cx="9144000" cy="1143000"/>
          </a:xfrm>
        </p:spPr>
        <p:txBody>
          <a:bodyPr/>
          <a:lstStyle/>
          <a:p>
            <a:pPr eaLnBrk="1" hangingPunct="1">
              <a:lnSpc>
                <a:spcPct val="90000"/>
              </a:lnSpc>
            </a:pPr>
            <a:r>
              <a:rPr lang="en-US" altLang="en-US" sz="3800" b="1" dirty="0">
                <a:ea typeface="ＭＳ Ｐゴシック" panose="020B0600070205080204" pitchFamily="34" charset="-128"/>
                <a:cs typeface="Calibri" panose="020F0502020204030204" pitchFamily="34" charset="0"/>
              </a:rPr>
              <a:t>Example “Get-Used-To-It” Exercises </a:t>
            </a:r>
            <a:br>
              <a:rPr lang="en-US" altLang="en-US" sz="3800" b="1" dirty="0">
                <a:ea typeface="ＭＳ Ｐゴシック" panose="020B0600070205080204" pitchFamily="34" charset="-128"/>
                <a:cs typeface="Calibri" panose="020F0502020204030204" pitchFamily="34" charset="0"/>
              </a:rPr>
            </a:br>
            <a:r>
              <a:rPr lang="en-US" altLang="en-US" sz="3400" b="1" dirty="0">
                <a:ea typeface="ＭＳ Ｐゴシック" panose="020B0600070205080204" pitchFamily="34" charset="-128"/>
                <a:cs typeface="Calibri" panose="020F0502020204030204" pitchFamily="34" charset="0"/>
              </a:rPr>
              <a:t>(i.e., Exposures)</a:t>
            </a:r>
          </a:p>
        </p:txBody>
      </p:sp>
      <p:sp>
        <p:nvSpPr>
          <p:cNvPr id="63490" name="Content Placeholder 2">
            <a:extLst>
              <a:ext uri="{FF2B5EF4-FFF2-40B4-BE49-F238E27FC236}">
                <a16:creationId xmlns:a16="http://schemas.microsoft.com/office/drawing/2014/main" id="{239A1FC4-15E7-916B-327B-43CFBD232CE3}"/>
              </a:ext>
            </a:extLst>
          </p:cNvPr>
          <p:cNvSpPr>
            <a:spLocks noGrp="1"/>
          </p:cNvSpPr>
          <p:nvPr>
            <p:ph idx="1"/>
          </p:nvPr>
        </p:nvSpPr>
        <p:spPr>
          <a:xfrm>
            <a:off x="76200" y="1219200"/>
            <a:ext cx="8915400" cy="5410200"/>
          </a:xfrm>
        </p:spPr>
        <p:txBody>
          <a:bodyPr/>
          <a:lstStyle/>
          <a:p>
            <a:pPr marL="273050" indent="-273050" eaLnBrk="1" hangingPunct="1">
              <a:spcBef>
                <a:spcPct val="0"/>
              </a:spcBef>
              <a:buClr>
                <a:srgbClr val="AAAAFF"/>
              </a:buClr>
              <a:buFont typeface="Wingdings 2" pitchFamily="2" charset="2"/>
              <a:buChar char=""/>
            </a:pPr>
            <a:r>
              <a:rPr lang="en-US" altLang="en-US" sz="2000" b="1" dirty="0">
                <a:ea typeface="ＭＳ Ｐゴシック" panose="020B0600070205080204" pitchFamily="34" charset="-128"/>
                <a:cs typeface="Calibri" panose="020F0502020204030204" pitchFamily="34" charset="0"/>
              </a:rPr>
              <a:t>Specific Phobias</a:t>
            </a:r>
          </a:p>
          <a:p>
            <a:pPr marL="514350" lvl="1" indent="-220663" eaLnBrk="1" hangingPunct="1">
              <a:spcBef>
                <a:spcPct val="0"/>
              </a:spcBef>
              <a:buClr>
                <a:srgbClr val="AAAAFF"/>
              </a:buClr>
              <a:buFont typeface="Wingdings 2" pitchFamily="2" charset="2"/>
              <a:buChar char=""/>
            </a:pPr>
            <a:r>
              <a:rPr lang="en-US" altLang="en-US" sz="1800" dirty="0">
                <a:ea typeface="ＭＳ Ｐゴシック" panose="020B0600070205080204" pitchFamily="34" charset="-128"/>
                <a:cs typeface="Calibri" panose="020F0502020204030204" pitchFamily="34" charset="0"/>
              </a:rPr>
              <a:t>e.g., watch videos of shots/blood tests, observe dogs from behind window and later at dog park, ask owners about dog, pet dog, catch dead or live bee in a jar</a:t>
            </a:r>
          </a:p>
          <a:p>
            <a:pPr marL="273050" indent="-273050" eaLnBrk="1" hangingPunct="1">
              <a:spcBef>
                <a:spcPct val="0"/>
              </a:spcBef>
              <a:buClr>
                <a:srgbClr val="AAAAFF"/>
              </a:buClr>
              <a:buFont typeface="Wingdings 2" pitchFamily="2" charset="2"/>
              <a:buChar char=""/>
            </a:pPr>
            <a:r>
              <a:rPr lang="en-US" altLang="en-US" sz="2000" b="1" dirty="0">
                <a:ea typeface="ＭＳ Ｐゴシック" panose="020B0600070205080204" pitchFamily="34" charset="-128"/>
                <a:cs typeface="Calibri" panose="020F0502020204030204" pitchFamily="34" charset="0"/>
              </a:rPr>
              <a:t>Separation Anxiety</a:t>
            </a:r>
          </a:p>
          <a:p>
            <a:pPr marL="514350" lvl="1" indent="-220663" eaLnBrk="1" hangingPunct="1">
              <a:spcBef>
                <a:spcPct val="0"/>
              </a:spcBef>
              <a:buClr>
                <a:srgbClr val="AAAAFF"/>
              </a:buClr>
              <a:buFont typeface="Wingdings 2" pitchFamily="2" charset="2"/>
              <a:buChar char=""/>
            </a:pPr>
            <a:r>
              <a:rPr lang="en-US" altLang="en-US" sz="1800" dirty="0">
                <a:ea typeface="ＭＳ Ｐゴシック" panose="020B0600070205080204" pitchFamily="34" charset="-128"/>
                <a:cs typeface="Calibri" panose="020F0502020204030204" pitchFamily="34" charset="0"/>
              </a:rPr>
              <a:t>e.g., child inside while parent outside in yard; parent goes to pick </a:t>
            </a:r>
            <a:r>
              <a:rPr lang="en-US" altLang="en-US" sz="1800" dirty="0">
                <a:ea typeface="ＭＳ Ｐゴシック" panose="020B0600070205080204" pitchFamily="34" charset="-128"/>
              </a:rPr>
              <a:t>up mail while child stays busy (supervised) inside house, parent goes out for increasing periods of time during the day, later at night; child goes to playdate &amp; mom remains there in same room, then separate room, mom leaves playdate for increasing periods of time, child goes to playdate alone; decrease # of calls/texts</a:t>
            </a:r>
          </a:p>
          <a:p>
            <a:pPr marL="273050" indent="-273050" eaLnBrk="1" hangingPunct="1">
              <a:spcBef>
                <a:spcPct val="0"/>
              </a:spcBef>
              <a:buClr>
                <a:srgbClr val="AAAAFF"/>
              </a:buClr>
              <a:buFont typeface="Wingdings 2" pitchFamily="2" charset="2"/>
              <a:buChar char=""/>
            </a:pPr>
            <a:r>
              <a:rPr lang="en-US" altLang="en-US" sz="2000" b="1" dirty="0">
                <a:ea typeface="ＭＳ Ｐゴシック" panose="020B0600070205080204" pitchFamily="34" charset="-128"/>
              </a:rPr>
              <a:t>Social Anxiety</a:t>
            </a:r>
          </a:p>
          <a:p>
            <a:pPr marL="514350" lvl="1" indent="-220663" eaLnBrk="1" hangingPunct="1">
              <a:spcBef>
                <a:spcPct val="0"/>
              </a:spcBef>
              <a:buClr>
                <a:srgbClr val="AAAAFF"/>
              </a:buClr>
              <a:buFont typeface="Wingdings 2" pitchFamily="2" charset="2"/>
              <a:buChar char=""/>
            </a:pPr>
            <a:r>
              <a:rPr lang="en-US" altLang="en-US" sz="1800" dirty="0">
                <a:ea typeface="ＭＳ Ｐゴシック" panose="020B0600070205080204" pitchFamily="34" charset="-128"/>
              </a:rPr>
              <a:t>e.g., smile at classmate, say hi to teacher, tell teacher weekend plans, ask child to play game with you, call a store to find out hours, raise hand &amp; answer a question, compliment a classmate, call/text classmate to ask about assignment </a:t>
            </a:r>
          </a:p>
          <a:p>
            <a:pPr marL="273050" indent="-273050" eaLnBrk="1" hangingPunct="1">
              <a:spcBef>
                <a:spcPct val="0"/>
              </a:spcBef>
              <a:buClr>
                <a:srgbClr val="AAAAFF"/>
              </a:buClr>
              <a:buFont typeface="Wingdings 2" pitchFamily="2" charset="2"/>
              <a:buChar char=""/>
            </a:pPr>
            <a:r>
              <a:rPr lang="en-US" altLang="en-US" sz="2000" b="1" dirty="0">
                <a:ea typeface="ＭＳ Ｐゴシック" panose="020B0600070205080204" pitchFamily="34" charset="-128"/>
              </a:rPr>
              <a:t>Generalized Anxiety Disorder (GAD)</a:t>
            </a:r>
          </a:p>
          <a:p>
            <a:pPr marL="514350" lvl="1" indent="-220663" eaLnBrk="1" hangingPunct="1">
              <a:spcBef>
                <a:spcPct val="0"/>
              </a:spcBef>
              <a:buClr>
                <a:srgbClr val="AAAAFF"/>
              </a:buClr>
              <a:buFont typeface="Wingdings 2" pitchFamily="2" charset="2"/>
              <a:buChar char=""/>
            </a:pPr>
            <a:r>
              <a:rPr lang="en-US" altLang="en-US" sz="1800" dirty="0">
                <a:ea typeface="ＭＳ Ｐゴシック" panose="020B0600070205080204" pitchFamily="34" charset="-128"/>
              </a:rPr>
              <a:t>e.g., forget a book at home, don’t recopy notes that were sloppy, don’t ask a friend if she’s mad at me, “imaginal exposure” where describe in vivid detail your worst fear</a:t>
            </a:r>
          </a:p>
          <a:p>
            <a:pPr marL="273050" indent="-273050" eaLnBrk="1" hangingPunct="1">
              <a:spcBef>
                <a:spcPct val="0"/>
              </a:spcBef>
              <a:buClr>
                <a:srgbClr val="AAAAFF"/>
              </a:buClr>
              <a:buFont typeface="Wingdings 2" pitchFamily="2" charset="2"/>
              <a:buChar char=""/>
            </a:pPr>
            <a:r>
              <a:rPr lang="en-US" altLang="en-US" sz="2000" b="1" dirty="0">
                <a:ea typeface="ＭＳ Ｐゴシック" panose="020B0600070205080204" pitchFamily="34" charset="-128"/>
              </a:rPr>
              <a:t>Obsessive-Compulsive Disorder (OCD)</a:t>
            </a:r>
          </a:p>
          <a:p>
            <a:pPr marL="514350" lvl="1" indent="-220663" eaLnBrk="1" hangingPunct="1">
              <a:spcBef>
                <a:spcPct val="0"/>
              </a:spcBef>
              <a:buClr>
                <a:srgbClr val="AAAAFF"/>
              </a:buClr>
              <a:buFont typeface="Wingdings 2" pitchFamily="2" charset="2"/>
              <a:buChar char=""/>
            </a:pPr>
            <a:r>
              <a:rPr lang="en-US" altLang="en-US" sz="1800" dirty="0">
                <a:ea typeface="ＭＳ Ｐゴシック" panose="020B0600070205080204" pitchFamily="34" charset="-128"/>
              </a:rPr>
              <a:t>e.g., delay or shorten ritual, eventually stop ritual; do the opposite (if OCD says start with your left foot, then start with your right), say ”bad thought” out loud</a:t>
            </a:r>
          </a:p>
        </p:txBody>
      </p:sp>
      <p:sp>
        <p:nvSpPr>
          <p:cNvPr id="63491" name="TextBox 1">
            <a:extLst>
              <a:ext uri="{FF2B5EF4-FFF2-40B4-BE49-F238E27FC236}">
                <a16:creationId xmlns:a16="http://schemas.microsoft.com/office/drawing/2014/main" id="{66628899-514D-7CEB-B155-8744C2E9C823}"/>
              </a:ext>
            </a:extLst>
          </p:cNvPr>
          <p:cNvSpPr txBox="1">
            <a:spLocks noChangeArrowheads="1"/>
          </p:cNvSpPr>
          <p:nvPr/>
        </p:nvSpPr>
        <p:spPr bwMode="auto">
          <a:xfrm>
            <a:off x="6322676" y="6626225"/>
            <a:ext cx="28975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cs typeface="Calibri" panose="020F0502020204030204" pitchFamily="34" charset="0"/>
              </a:rPr>
              <a:t>Adapted from Tamar </a:t>
            </a:r>
            <a:r>
              <a:rPr lang="en-US" altLang="en-US" sz="1400" dirty="0" err="1">
                <a:cs typeface="Calibri" panose="020F0502020204030204" pitchFamily="34" charset="0"/>
              </a:rPr>
              <a:t>Chansky</a:t>
            </a:r>
            <a:r>
              <a:rPr lang="en-US" altLang="en-US" sz="1400" dirty="0">
                <a:cs typeface="Calibri" panose="020F0502020204030204" pitchFamily="34" charset="0"/>
              </a:rPr>
              <a:t> (2014)</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tle 3">
            <a:extLst>
              <a:ext uri="{FF2B5EF4-FFF2-40B4-BE49-F238E27FC236}">
                <a16:creationId xmlns:a16="http://schemas.microsoft.com/office/drawing/2014/main" id="{781C2C2F-4C63-E20F-9C89-7A66C4F7B853}"/>
              </a:ext>
            </a:extLst>
          </p:cNvPr>
          <p:cNvSpPr>
            <a:spLocks noGrp="1"/>
          </p:cNvSpPr>
          <p:nvPr>
            <p:ph type="title"/>
          </p:nvPr>
        </p:nvSpPr>
        <p:spPr>
          <a:xfrm>
            <a:off x="0" y="0"/>
            <a:ext cx="9144000" cy="679450"/>
          </a:xfrm>
        </p:spPr>
        <p:txBody>
          <a:bodyPr/>
          <a:lstStyle/>
          <a:p>
            <a:r>
              <a:rPr lang="en-US" altLang="en-US" sz="4000" b="1" dirty="0">
                <a:latin typeface="Calibri" panose="020F0502020204030204" pitchFamily="34" charset="0"/>
                <a:cs typeface="Calibri" panose="020F0502020204030204" pitchFamily="34" charset="0"/>
              </a:rPr>
              <a:t>Relaxation</a:t>
            </a:r>
            <a:r>
              <a:rPr lang="en-US" altLang="en-US" sz="4000" b="1" dirty="0">
                <a:solidFill>
                  <a:srgbClr val="FF0000"/>
                </a:solidFill>
                <a:latin typeface="Calibri" panose="020F0502020204030204" pitchFamily="34" charset="0"/>
                <a:cs typeface="Calibri" panose="020F0502020204030204" pitchFamily="34" charset="0"/>
              </a:rPr>
              <a:t>*</a:t>
            </a:r>
          </a:p>
        </p:txBody>
      </p:sp>
      <p:sp>
        <p:nvSpPr>
          <p:cNvPr id="37890" name="Content Placeholder 4">
            <a:extLst>
              <a:ext uri="{FF2B5EF4-FFF2-40B4-BE49-F238E27FC236}">
                <a16:creationId xmlns:a16="http://schemas.microsoft.com/office/drawing/2014/main" id="{8D0F6201-4756-8E1C-E78B-921E2BC9D75A}"/>
              </a:ext>
            </a:extLst>
          </p:cNvPr>
          <p:cNvSpPr>
            <a:spLocks noGrp="1"/>
          </p:cNvSpPr>
          <p:nvPr>
            <p:ph idx="1"/>
          </p:nvPr>
        </p:nvSpPr>
        <p:spPr>
          <a:xfrm>
            <a:off x="0" y="762000"/>
            <a:ext cx="9144000" cy="5334000"/>
          </a:xfrm>
        </p:spPr>
        <p:txBody>
          <a:bodyPr/>
          <a:lstStyle/>
          <a:p>
            <a:pPr>
              <a:spcBef>
                <a:spcPts val="0"/>
              </a:spcBef>
              <a:spcAft>
                <a:spcPts val="0"/>
              </a:spcAft>
              <a:defRPr/>
            </a:pPr>
            <a:r>
              <a:rPr lang="en-US" altLang="en-US" sz="2800" b="1" dirty="0">
                <a:latin typeface="Calibri" panose="020F0502020204030204" pitchFamily="34" charset="0"/>
                <a:cs typeface="Calibri" panose="020F0502020204030204" pitchFamily="34" charset="0"/>
              </a:rPr>
              <a:t>Belly Breathing</a:t>
            </a:r>
          </a:p>
          <a:p>
            <a:pPr>
              <a:spcBef>
                <a:spcPts val="0"/>
              </a:spcBef>
              <a:spcAft>
                <a:spcPts val="0"/>
              </a:spcAft>
              <a:defRPr/>
            </a:pPr>
            <a:endParaRPr lang="en-US" altLang="en-US" sz="400" b="1" dirty="0">
              <a:latin typeface="Calibri" panose="020F0502020204030204" pitchFamily="34" charset="0"/>
              <a:cs typeface="Calibri" panose="020F0502020204030204" pitchFamily="34" charset="0"/>
            </a:endParaRPr>
          </a:p>
          <a:p>
            <a:pPr marL="695325" lvl="1" indent="-287338">
              <a:spcBef>
                <a:spcPts val="0"/>
              </a:spcBef>
              <a:spcAft>
                <a:spcPts val="0"/>
              </a:spcAft>
              <a:defRPr/>
            </a:pPr>
            <a:r>
              <a:rPr lang="en-US" altLang="en-US" sz="2400" dirty="0">
                <a:latin typeface="Calibri" panose="020F0502020204030204" pitchFamily="34" charset="0"/>
                <a:cs typeface="Calibri" panose="020F0502020204030204" pitchFamily="34" charset="0"/>
              </a:rPr>
              <a:t>Example: Blowing up a Balloon</a:t>
            </a:r>
          </a:p>
          <a:p>
            <a:pPr marL="695325" lvl="1" indent="-287338">
              <a:spcBef>
                <a:spcPts val="0"/>
              </a:spcBef>
              <a:spcAft>
                <a:spcPts val="0"/>
              </a:spcAft>
              <a:defRPr/>
            </a:pPr>
            <a:endParaRPr lang="en-US" altLang="en-US" sz="400" dirty="0">
              <a:latin typeface="Calibri" panose="020F0502020204030204" pitchFamily="34" charset="0"/>
              <a:cs typeface="Calibri" panose="020F0502020204030204" pitchFamily="34" charset="0"/>
            </a:endParaRPr>
          </a:p>
          <a:p>
            <a:pPr marL="695325" lvl="1" indent="-287338">
              <a:spcBef>
                <a:spcPts val="0"/>
              </a:spcBef>
              <a:spcAft>
                <a:spcPts val="0"/>
              </a:spcAft>
              <a:defRPr/>
            </a:pPr>
            <a:r>
              <a:rPr lang="en-US" altLang="en-US" sz="2400" b="1" dirty="0">
                <a:latin typeface="Calibri" panose="020F0502020204030204" pitchFamily="34" charset="0"/>
                <a:cs typeface="Calibri" panose="020F0502020204030204" pitchFamily="34" charset="0"/>
              </a:rPr>
              <a:t>Take slow, deep breath in</a:t>
            </a:r>
            <a:r>
              <a:rPr lang="en-US" altLang="en-US" sz="2400" dirty="0">
                <a:latin typeface="Calibri" panose="020F0502020204030204" pitchFamily="34" charset="0"/>
                <a:cs typeface="Calibri" panose="020F0502020204030204" pitchFamily="34" charset="0"/>
              </a:rPr>
              <a:t>, and the balloon fills up with air </a:t>
            </a:r>
            <a:r>
              <a:rPr lang="en-US" altLang="en-US" sz="2400" i="1" dirty="0">
                <a:latin typeface="Calibri" panose="020F0502020204030204" pitchFamily="34" charset="0"/>
                <a:cs typeface="Calibri" panose="020F0502020204030204" pitchFamily="34" charset="0"/>
              </a:rPr>
              <a:t>(count to 3 as child inhales)</a:t>
            </a:r>
          </a:p>
          <a:p>
            <a:pPr marL="695325" lvl="1" indent="-287338">
              <a:spcBef>
                <a:spcPts val="0"/>
              </a:spcBef>
              <a:spcAft>
                <a:spcPts val="0"/>
              </a:spcAft>
              <a:defRPr/>
            </a:pPr>
            <a:endParaRPr lang="en-US" altLang="en-US" sz="400" i="1" dirty="0">
              <a:latin typeface="Calibri" panose="020F0502020204030204" pitchFamily="34" charset="0"/>
              <a:cs typeface="Calibri" panose="020F0502020204030204" pitchFamily="34" charset="0"/>
            </a:endParaRPr>
          </a:p>
          <a:p>
            <a:pPr marL="695325" lvl="1" indent="-287338">
              <a:spcBef>
                <a:spcPts val="0"/>
              </a:spcBef>
              <a:spcAft>
                <a:spcPts val="0"/>
              </a:spcAft>
              <a:defRPr/>
            </a:pPr>
            <a:r>
              <a:rPr lang="en-US" altLang="en-US" sz="2400" b="1" dirty="0">
                <a:latin typeface="Calibri" panose="020F0502020204030204" pitchFamily="34" charset="0"/>
                <a:cs typeface="Calibri" panose="020F0502020204030204" pitchFamily="34" charset="0"/>
              </a:rPr>
              <a:t>Let the air slowly out of the balloon</a:t>
            </a:r>
            <a:r>
              <a:rPr lang="en-US" altLang="en-US" sz="2400" dirty="0">
                <a:latin typeface="Calibri" panose="020F0502020204030204" pitchFamily="34" charset="0"/>
                <a:cs typeface="Calibri" panose="020F0502020204030204" pitchFamily="34" charset="0"/>
              </a:rPr>
              <a:t>…it gets smaller  </a:t>
            </a:r>
            <a:r>
              <a:rPr lang="en-US" altLang="en-US" sz="2400" i="1" dirty="0">
                <a:latin typeface="Calibri" panose="020F0502020204030204" pitchFamily="34" charset="0"/>
                <a:cs typeface="Calibri" panose="020F0502020204030204" pitchFamily="34" charset="0"/>
              </a:rPr>
              <a:t>(count to 3 as child exhales)</a:t>
            </a:r>
          </a:p>
          <a:p>
            <a:pPr lvl="1">
              <a:spcBef>
                <a:spcPts val="0"/>
              </a:spcBef>
              <a:spcAft>
                <a:spcPts val="0"/>
              </a:spcAft>
              <a:defRPr/>
            </a:pPr>
            <a:endParaRPr lang="en-US" altLang="en-US" sz="800" dirty="0">
              <a:latin typeface="Calibri" panose="020F0502020204030204" pitchFamily="34" charset="0"/>
              <a:cs typeface="Calibri" panose="020F0502020204030204" pitchFamily="34" charset="0"/>
            </a:endParaRPr>
          </a:p>
          <a:p>
            <a:pPr>
              <a:spcBef>
                <a:spcPts val="0"/>
              </a:spcBef>
              <a:spcAft>
                <a:spcPts val="0"/>
              </a:spcAft>
              <a:defRPr/>
            </a:pPr>
            <a:r>
              <a:rPr lang="en-US" altLang="en-US" sz="2800" b="1" dirty="0">
                <a:latin typeface="Calibri" panose="020F0502020204030204" pitchFamily="34" charset="0"/>
                <a:cs typeface="Calibri" panose="020F0502020204030204" pitchFamily="34" charset="0"/>
              </a:rPr>
              <a:t>Progressive Muscle Relaxation</a:t>
            </a:r>
          </a:p>
          <a:p>
            <a:pPr>
              <a:spcBef>
                <a:spcPts val="0"/>
              </a:spcBef>
              <a:spcAft>
                <a:spcPts val="0"/>
              </a:spcAft>
              <a:defRPr/>
            </a:pPr>
            <a:endParaRPr lang="en-US" altLang="en-US" sz="400" b="1" dirty="0">
              <a:latin typeface="Calibri" panose="020F0502020204030204" pitchFamily="34" charset="0"/>
              <a:cs typeface="Calibri" panose="020F0502020204030204" pitchFamily="34" charset="0"/>
            </a:endParaRPr>
          </a:p>
          <a:p>
            <a:pPr marL="695325" lvl="1" indent="-287338">
              <a:spcBef>
                <a:spcPts val="0"/>
              </a:spcBef>
              <a:spcAft>
                <a:spcPts val="0"/>
              </a:spcAft>
              <a:defRPr/>
            </a:pPr>
            <a:r>
              <a:rPr lang="en-US" altLang="en-US" sz="2400" b="1" dirty="0">
                <a:solidFill>
                  <a:srgbClr val="FF0000"/>
                </a:solidFill>
                <a:latin typeface="Calibri" panose="020F0502020204030204" pitchFamily="34" charset="0"/>
                <a:cs typeface="Calibri" panose="020F0502020204030204" pitchFamily="34" charset="0"/>
              </a:rPr>
              <a:t>Tighten</a:t>
            </a:r>
            <a:r>
              <a:rPr lang="en-US" altLang="en-US" sz="2400" dirty="0">
                <a:latin typeface="Calibri" panose="020F0502020204030204" pitchFamily="34" charset="0"/>
                <a:cs typeface="Calibri" panose="020F0502020204030204" pitchFamily="34" charset="0"/>
              </a:rPr>
              <a:t> fist to the count of 5</a:t>
            </a:r>
          </a:p>
          <a:p>
            <a:pPr marL="695325" lvl="1" indent="-287338">
              <a:spcBef>
                <a:spcPts val="0"/>
              </a:spcBef>
              <a:spcAft>
                <a:spcPts val="0"/>
              </a:spcAft>
              <a:defRPr/>
            </a:pPr>
            <a:endParaRPr lang="en-US" altLang="en-US" sz="400" dirty="0">
              <a:latin typeface="Calibri" panose="020F0502020204030204" pitchFamily="34" charset="0"/>
              <a:cs typeface="Calibri" panose="020F0502020204030204" pitchFamily="34" charset="0"/>
            </a:endParaRPr>
          </a:p>
          <a:p>
            <a:pPr marL="695325" lvl="1" indent="-287338">
              <a:spcBef>
                <a:spcPts val="0"/>
              </a:spcBef>
              <a:spcAft>
                <a:spcPts val="0"/>
              </a:spcAft>
              <a:defRPr/>
            </a:pPr>
            <a:r>
              <a:rPr lang="en-US" altLang="en-US" sz="2400" b="1" dirty="0">
                <a:solidFill>
                  <a:srgbClr val="00B0F0"/>
                </a:solidFill>
                <a:latin typeface="Calibri" panose="020F0502020204030204" pitchFamily="34" charset="0"/>
                <a:cs typeface="Calibri" panose="020F0502020204030204" pitchFamily="34" charset="0"/>
              </a:rPr>
              <a:t>Relax</a:t>
            </a:r>
            <a:r>
              <a:rPr lang="en-US" altLang="en-US" sz="2400" dirty="0">
                <a:latin typeface="Calibri" panose="020F0502020204030204" pitchFamily="34" charset="0"/>
                <a:cs typeface="Calibri" panose="020F0502020204030204" pitchFamily="34" charset="0"/>
              </a:rPr>
              <a:t> fist to the count of 5 </a:t>
            </a:r>
          </a:p>
          <a:p>
            <a:pPr marL="695325" lvl="1" indent="-287338">
              <a:spcBef>
                <a:spcPts val="0"/>
              </a:spcBef>
              <a:spcAft>
                <a:spcPts val="0"/>
              </a:spcAft>
              <a:defRPr/>
            </a:pPr>
            <a:endParaRPr lang="en-US" altLang="en-US" sz="200" dirty="0">
              <a:latin typeface="Calibri" panose="020F0502020204030204" pitchFamily="34" charset="0"/>
              <a:cs typeface="Calibri" panose="020F0502020204030204" pitchFamily="34" charset="0"/>
            </a:endParaRPr>
          </a:p>
          <a:p>
            <a:pPr marL="1042988" lvl="2" indent="-242888">
              <a:spcBef>
                <a:spcPts val="0"/>
              </a:spcBef>
              <a:spcAft>
                <a:spcPts val="0"/>
              </a:spcAft>
              <a:defRPr/>
            </a:pPr>
            <a:r>
              <a:rPr lang="en-US" altLang="en-US" sz="2200" dirty="0">
                <a:latin typeface="Calibri" panose="020F0502020204030204" pitchFamily="34" charset="0"/>
                <a:cs typeface="Calibri" panose="020F0502020204030204" pitchFamily="34" charset="0"/>
              </a:rPr>
              <a:t>focusing on the relaxed warm feeling in your hand,</a:t>
            </a:r>
          </a:p>
          <a:p>
            <a:pPr marL="1042988" lvl="2" indent="-242888">
              <a:spcBef>
                <a:spcPts val="0"/>
              </a:spcBef>
              <a:spcAft>
                <a:spcPts val="0"/>
              </a:spcAft>
              <a:defRPr/>
            </a:pPr>
            <a:endParaRPr lang="en-US" altLang="en-US" sz="200" dirty="0">
              <a:latin typeface="Calibri" panose="020F0502020204030204" pitchFamily="34" charset="0"/>
              <a:cs typeface="Calibri" panose="020F0502020204030204" pitchFamily="34" charset="0"/>
            </a:endParaRPr>
          </a:p>
          <a:p>
            <a:pPr marL="1042988" lvl="2" indent="-242888">
              <a:spcBef>
                <a:spcPts val="0"/>
              </a:spcBef>
              <a:spcAft>
                <a:spcPts val="0"/>
              </a:spcAft>
              <a:defRPr/>
            </a:pPr>
            <a:r>
              <a:rPr lang="en-US" altLang="en-US" sz="2200" dirty="0">
                <a:latin typeface="Calibri" panose="020F0502020204030204" pitchFamily="34" charset="0"/>
                <a:cs typeface="Calibri" panose="020F0502020204030204" pitchFamily="34" charset="0"/>
              </a:rPr>
              <a:t>following it into your arm, </a:t>
            </a:r>
          </a:p>
          <a:p>
            <a:pPr marL="1042988" lvl="2" indent="-242888">
              <a:spcBef>
                <a:spcPts val="0"/>
              </a:spcBef>
              <a:spcAft>
                <a:spcPts val="0"/>
              </a:spcAft>
              <a:defRPr/>
            </a:pPr>
            <a:endParaRPr lang="en-US" altLang="en-US" sz="200" dirty="0">
              <a:latin typeface="Calibri" panose="020F0502020204030204" pitchFamily="34" charset="0"/>
              <a:cs typeface="Calibri" panose="020F0502020204030204" pitchFamily="34" charset="0"/>
            </a:endParaRPr>
          </a:p>
          <a:p>
            <a:pPr marL="1042988" lvl="2" indent="-242888">
              <a:spcBef>
                <a:spcPts val="0"/>
              </a:spcBef>
              <a:spcAft>
                <a:spcPts val="0"/>
              </a:spcAft>
              <a:defRPr/>
            </a:pPr>
            <a:r>
              <a:rPr lang="en-US" altLang="en-US" sz="2200" dirty="0">
                <a:latin typeface="Calibri" panose="020F0502020204030204" pitchFamily="34" charset="0"/>
                <a:cs typeface="Calibri" panose="020F0502020204030204" pitchFamily="34" charset="0"/>
              </a:rPr>
              <a:t>and continuing to follow it as it works its way through your body</a:t>
            </a:r>
          </a:p>
          <a:p>
            <a:pPr lvl="2">
              <a:spcBef>
                <a:spcPts val="0"/>
              </a:spcBef>
              <a:spcAft>
                <a:spcPts val="0"/>
              </a:spcAft>
              <a:defRPr/>
            </a:pPr>
            <a:endParaRPr lang="en-US" altLang="en-US" sz="400" dirty="0">
              <a:latin typeface="Calibri" panose="020F0502020204030204" pitchFamily="34" charset="0"/>
              <a:cs typeface="Calibri" panose="020F0502020204030204" pitchFamily="34" charset="0"/>
            </a:endParaRPr>
          </a:p>
          <a:p>
            <a:pPr lvl="1">
              <a:spcBef>
                <a:spcPts val="0"/>
              </a:spcBef>
              <a:spcAft>
                <a:spcPts val="0"/>
              </a:spcAft>
              <a:defRPr/>
            </a:pPr>
            <a:r>
              <a:rPr lang="en-US" altLang="en-US" sz="2400" dirty="0">
                <a:latin typeface="Calibri" panose="020F0502020204030204" pitchFamily="34" charset="0"/>
                <a:cs typeface="Calibri" panose="020F0502020204030204" pitchFamily="34" charset="0"/>
              </a:rPr>
              <a:t>Continue, focusing on 2-3 muscle groups</a:t>
            </a:r>
          </a:p>
        </p:txBody>
      </p:sp>
      <p:sp>
        <p:nvSpPr>
          <p:cNvPr id="29702" name="TextBox 1">
            <a:extLst>
              <a:ext uri="{FF2B5EF4-FFF2-40B4-BE49-F238E27FC236}">
                <a16:creationId xmlns:a16="http://schemas.microsoft.com/office/drawing/2014/main" id="{4A998ED7-067B-E2FF-438D-C8AA3DEB0243}"/>
              </a:ext>
            </a:extLst>
          </p:cNvPr>
          <p:cNvSpPr txBox="1">
            <a:spLocks noChangeArrowheads="1"/>
          </p:cNvSpPr>
          <p:nvPr/>
        </p:nvSpPr>
        <p:spPr bwMode="auto">
          <a:xfrm>
            <a:off x="0" y="6242050"/>
            <a:ext cx="90424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00" i="1">
                <a:solidFill>
                  <a:srgbClr val="FF0000"/>
                </a:solidFill>
                <a:latin typeface="Arial" panose="020B0604020202020204" pitchFamily="34" charset="0"/>
              </a:rPr>
              <a:t>*Caution: </a:t>
            </a:r>
            <a:r>
              <a:rPr lang="en-US" altLang="en-US" sz="1700" b="0" i="1">
                <a:solidFill>
                  <a:srgbClr val="FF0000"/>
                </a:solidFill>
                <a:latin typeface="Arial" panose="020B0604020202020204" pitchFamily="34" charset="0"/>
              </a:rPr>
              <a:t>Important that relaxation doesn’t become another distraction technique that child </a:t>
            </a:r>
          </a:p>
          <a:p>
            <a:pPr>
              <a:spcBef>
                <a:spcPct val="0"/>
              </a:spcBef>
              <a:buFontTx/>
              <a:buNone/>
            </a:pPr>
            <a:r>
              <a:rPr lang="en-US" altLang="en-US" sz="1700" b="0" i="1">
                <a:solidFill>
                  <a:srgbClr val="FF0000"/>
                </a:solidFill>
                <a:latin typeface="Arial" panose="020B0604020202020204" pitchFamily="34" charset="0"/>
              </a:rPr>
              <a:t>uses to avoid anxiety; anxiety is not harmful and can be </a:t>
            </a:r>
            <a:r>
              <a:rPr lang="en-US" altLang="en-US" sz="1700" i="1">
                <a:solidFill>
                  <a:srgbClr val="FF0000"/>
                </a:solidFill>
                <a:latin typeface="Arial" panose="020B0604020202020204" pitchFamily="34" charset="0"/>
              </a:rPr>
              <a:t>tolerated</a:t>
            </a:r>
            <a:r>
              <a:rPr lang="en-US" altLang="en-US" sz="1700" b="0" i="1">
                <a:solidFill>
                  <a:srgbClr val="FF0000"/>
                </a:solidFill>
                <a:latin typeface="Arial" panose="020B0604020202020204" pitchFamily="34" charset="0"/>
              </a:rPr>
              <a:t> </a:t>
            </a:r>
            <a:r>
              <a:rPr lang="en-US" altLang="en-US" sz="1300" b="0" i="1">
                <a:solidFill>
                  <a:srgbClr val="FF0000"/>
                </a:solidFill>
                <a:latin typeface="Arial" panose="020B0604020202020204" pitchFamily="34" charset="0"/>
              </a:rPr>
              <a:t>(Farrell, Ollendick, &amp; Muris, 2019)</a:t>
            </a:r>
          </a:p>
        </p:txBody>
      </p:sp>
      <p:pic>
        <p:nvPicPr>
          <p:cNvPr id="29699" name="Picture 5" descr="A pink balloon is shown.">
            <a:extLst>
              <a:ext uri="{FF2B5EF4-FFF2-40B4-BE49-F238E27FC236}">
                <a16:creationId xmlns:a16="http://schemas.microsoft.com/office/drawing/2014/main" id="{C214338D-2EB2-3204-461D-A950761DC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714375"/>
            <a:ext cx="8064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1">
            <a:extLst>
              <a:ext uri="{FF2B5EF4-FFF2-40B4-BE49-F238E27FC236}">
                <a16:creationId xmlns:a16="http://schemas.microsoft.com/office/drawing/2014/main" id="{BA05F47D-E7A4-8E4C-C2FD-C8A81B86C76C}"/>
              </a:ext>
            </a:extLst>
          </p:cNvPr>
          <p:cNvSpPr>
            <a:spLocks noChangeArrowheads="1"/>
          </p:cNvSpPr>
          <p:nvPr/>
        </p:nvSpPr>
        <p:spPr bwMode="auto">
          <a:xfrm>
            <a:off x="6934200" y="838200"/>
            <a:ext cx="21971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500" i="1">
                <a:solidFill>
                  <a:srgbClr val="2E2E2E"/>
                </a:solidFill>
                <a:cs typeface="Calibri" panose="020F0502020204030204" pitchFamily="34" charset="0"/>
              </a:rPr>
              <a:t>Elmo Belly Breathe video </a:t>
            </a:r>
            <a:r>
              <a:rPr lang="en-US" altLang="en-US" sz="1400" b="0" i="1">
                <a:solidFill>
                  <a:srgbClr val="2E2E2E"/>
                </a:solidFill>
                <a:cs typeface="Calibri" panose="020F0502020204030204" pitchFamily="34" charset="0"/>
              </a:rPr>
              <a:t>(</a:t>
            </a:r>
            <a:r>
              <a:rPr lang="en-US" altLang="en-US" sz="1400" b="0">
                <a:solidFill>
                  <a:srgbClr val="0C7DBB"/>
                </a:solidFill>
                <a:cs typeface="Calibri" panose="020F0502020204030204" pitchFamily="34" charset="0"/>
                <a:hlinkClick r:id="rId4"/>
              </a:rPr>
              <a:t>https://www.youtube.com/watch?v=_mZbzDOpylA</a:t>
            </a:r>
            <a:r>
              <a:rPr lang="en-US" altLang="en-US" sz="1400" b="0" i="1">
                <a:solidFill>
                  <a:srgbClr val="2E2E2E"/>
                </a:solidFill>
                <a:cs typeface="Calibri" panose="020F0502020204030204" pitchFamily="34" charset="0"/>
              </a:rPr>
              <a:t>)</a:t>
            </a:r>
            <a:endParaRPr lang="en-US" altLang="en-US" sz="1400">
              <a:cs typeface="Calibri" panose="020F0502020204030204" pitchFamily="34" charset="0"/>
            </a:endParaRPr>
          </a:p>
        </p:txBody>
      </p:sp>
      <p:pic>
        <p:nvPicPr>
          <p:cNvPr id="29700" name="Picture 3" descr="Two hands are pictured. The first hand is in a fist. The second hand is stretched out wide with the palm open.">
            <a:extLst>
              <a:ext uri="{FF2B5EF4-FFF2-40B4-BE49-F238E27FC236}">
                <a16:creationId xmlns:a16="http://schemas.microsoft.com/office/drawing/2014/main" id="{2320065D-F696-6EBD-46C8-8F12D1C815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8500" y="3657600"/>
            <a:ext cx="1460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descr="The cover of the book Relaxation by Joseph R. Cautela  is shown.">
            <a:extLst>
              <a:ext uri="{FF2B5EF4-FFF2-40B4-BE49-F238E27FC236}">
                <a16:creationId xmlns:a16="http://schemas.microsoft.com/office/drawing/2014/main" id="{BCF8FE56-9E1A-6EDD-1AA4-1FC49A129E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0" y="3124200"/>
            <a:ext cx="17018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5"/>
          <p:cNvSpPr txBox="1">
            <a:spLocks noGrp="1"/>
          </p:cNvSpPr>
          <p:nvPr>
            <p:ph type="title"/>
          </p:nvPr>
        </p:nvSpPr>
        <p:spPr>
          <a:xfrm>
            <a:off x="0" y="119474"/>
            <a:ext cx="9144000" cy="566326"/>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a:lnSpc>
                <a:spcPct val="90000"/>
              </a:lnSpc>
              <a:spcBef>
                <a:spcPts val="0"/>
              </a:spcBef>
              <a:spcAft>
                <a:spcPts val="0"/>
              </a:spcAft>
              <a:buClr>
                <a:schemeClr val="lt1"/>
              </a:buClr>
              <a:buSzPts val="6000"/>
            </a:pPr>
            <a:r>
              <a:rPr lang="en-US" sz="3800" b="1" dirty="0"/>
              <a:t>Modifications to CBT for Autistic Individuals</a:t>
            </a:r>
            <a:endParaRPr sz="3800" b="1" dirty="0"/>
          </a:p>
        </p:txBody>
      </p:sp>
      <p:sp>
        <p:nvSpPr>
          <p:cNvPr id="155" name="Google Shape;155;p5"/>
          <p:cNvSpPr txBox="1"/>
          <p:nvPr/>
        </p:nvSpPr>
        <p:spPr>
          <a:xfrm>
            <a:off x="7184232" y="5659156"/>
            <a:ext cx="1845469" cy="230802"/>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050" b="0">
                <a:solidFill>
                  <a:schemeClr val="lt1"/>
                </a:solidFill>
                <a:latin typeface="Arial"/>
                <a:ea typeface="Arial"/>
                <a:cs typeface="Arial"/>
                <a:sym typeface="Arial"/>
              </a:rPr>
              <a:t>Adapted from Durand (2014)</a:t>
            </a:r>
            <a:endParaRPr sz="1800"/>
          </a:p>
        </p:txBody>
      </p:sp>
      <p:graphicFrame>
        <p:nvGraphicFramePr>
          <p:cNvPr id="4" name="Content Placeholder 3">
            <a:extLst>
              <a:ext uri="{FF2B5EF4-FFF2-40B4-BE49-F238E27FC236}">
                <a16:creationId xmlns:a16="http://schemas.microsoft.com/office/drawing/2014/main" id="{26F54570-C7D4-62A5-983B-B52995B9FF1B}"/>
              </a:ext>
            </a:extLst>
          </p:cNvPr>
          <p:cNvGraphicFramePr>
            <a:graphicFrameLocks noGrp="1"/>
          </p:cNvGraphicFramePr>
          <p:nvPr>
            <p:ph idx="1"/>
            <p:extLst>
              <p:ext uri="{D42A27DB-BD31-4B8C-83A1-F6EECF244321}">
                <p14:modId xmlns:p14="http://schemas.microsoft.com/office/powerpoint/2010/main" val="1261009303"/>
              </p:ext>
            </p:extLst>
          </p:nvPr>
        </p:nvGraphicFramePr>
        <p:xfrm>
          <a:off x="304800" y="838200"/>
          <a:ext cx="8686800" cy="585216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105375158"/>
                    </a:ext>
                  </a:extLst>
                </a:gridCol>
                <a:gridCol w="4572000">
                  <a:extLst>
                    <a:ext uri="{9D8B030D-6E8A-4147-A177-3AD203B41FA5}">
                      <a16:colId xmlns:a16="http://schemas.microsoft.com/office/drawing/2014/main" val="3374416942"/>
                    </a:ext>
                  </a:extLst>
                </a:gridCol>
              </a:tblGrid>
              <a:tr h="367403">
                <a:tc>
                  <a:txBody>
                    <a:bodyPr/>
                    <a:lstStyle/>
                    <a:p>
                      <a:pPr algn="ctr"/>
                      <a:r>
                        <a:rPr lang="en-US" sz="2100" dirty="0"/>
                        <a:t>Characteristic of autism</a:t>
                      </a:r>
                    </a:p>
                    <a:p>
                      <a:pPr algn="ctr"/>
                      <a:endParaRPr lang="en-US" sz="200" dirty="0"/>
                    </a:p>
                  </a:txBody>
                  <a:tcPr/>
                </a:tc>
                <a:tc>
                  <a:txBody>
                    <a:bodyPr/>
                    <a:lstStyle/>
                    <a:p>
                      <a:pPr algn="ctr"/>
                      <a:r>
                        <a:rPr lang="en-US" sz="2100" dirty="0"/>
                        <a:t>How we modify CBT</a:t>
                      </a:r>
                    </a:p>
                  </a:txBody>
                  <a:tcPr/>
                </a:tc>
                <a:extLst>
                  <a:ext uri="{0D108BD9-81ED-4DB2-BD59-A6C34878D82A}">
                    <a16:rowId xmlns:a16="http://schemas.microsoft.com/office/drawing/2014/main" val="3548005744"/>
                  </a:ext>
                </a:extLst>
              </a:tr>
              <a:tr h="493355">
                <a:tc>
                  <a:txBody>
                    <a:bodyPr/>
                    <a:lstStyle/>
                    <a:p>
                      <a:r>
                        <a:rPr lang="en-US" sz="1900" dirty="0"/>
                        <a:t>Intense interests</a:t>
                      </a:r>
                    </a:p>
                  </a:txBody>
                  <a:tcPr/>
                </a:tc>
                <a:tc>
                  <a:txBody>
                    <a:bodyPr/>
                    <a:lstStyle/>
                    <a:p>
                      <a:r>
                        <a:rPr lang="en-US" sz="1900" dirty="0"/>
                        <a:t>Incorporate special interests into treatment!</a:t>
                      </a:r>
                    </a:p>
                  </a:txBody>
                  <a:tcPr/>
                </a:tc>
                <a:extLst>
                  <a:ext uri="{0D108BD9-81ED-4DB2-BD59-A6C34878D82A}">
                    <a16:rowId xmlns:a16="http://schemas.microsoft.com/office/drawing/2014/main" val="543134166"/>
                  </a:ext>
                </a:extLst>
              </a:tr>
              <a:tr h="634148">
                <a:tc>
                  <a:txBody>
                    <a:bodyPr/>
                    <a:lstStyle/>
                    <a:p>
                      <a:r>
                        <a:rPr lang="en-US" sz="1900" dirty="0"/>
                        <a:t>Concrete thinking </a:t>
                      </a:r>
                      <a:r>
                        <a:rPr lang="en-US" sz="1600" dirty="0"/>
                        <a:t>(e.g., literal, black-and-white thinking)</a:t>
                      </a:r>
                    </a:p>
                  </a:txBody>
                  <a:tcPr/>
                </a:tc>
                <a:tc>
                  <a:txBody>
                    <a:bodyPr/>
                    <a:lstStyle/>
                    <a:p>
                      <a:r>
                        <a:rPr lang="en-US" sz="1900" dirty="0"/>
                        <a:t>Use more concrete &amp; visual strategies </a:t>
                      </a:r>
                    </a:p>
                  </a:txBody>
                  <a:tcPr/>
                </a:tc>
                <a:extLst>
                  <a:ext uri="{0D108BD9-81ED-4DB2-BD59-A6C34878D82A}">
                    <a16:rowId xmlns:a16="http://schemas.microsoft.com/office/drawing/2014/main" val="3923813842"/>
                  </a:ext>
                </a:extLst>
              </a:tr>
              <a:tr h="686057">
                <a:tc>
                  <a:txBody>
                    <a:bodyPr/>
                    <a:lstStyle/>
                    <a:p>
                      <a:r>
                        <a:rPr lang="en-US" sz="1900" dirty="0"/>
                        <a:t>“Insistence on sameness” </a:t>
                      </a:r>
                      <a:r>
                        <a:rPr lang="en-US" sz="1600" dirty="0"/>
                        <a:t>(e.g., difficulty with transitions)</a:t>
                      </a:r>
                    </a:p>
                  </a:txBody>
                  <a:tcPr/>
                </a:tc>
                <a:tc>
                  <a:txBody>
                    <a:bodyPr/>
                    <a:lstStyle/>
                    <a:p>
                      <a:r>
                        <a:rPr lang="en-US" sz="1900" dirty="0"/>
                        <a:t>Increase structure &amp; predictability in delivering treatment components</a:t>
                      </a:r>
                    </a:p>
                  </a:txBody>
                  <a:tcPr/>
                </a:tc>
                <a:extLst>
                  <a:ext uri="{0D108BD9-81ED-4DB2-BD59-A6C34878D82A}">
                    <a16:rowId xmlns:a16="http://schemas.microsoft.com/office/drawing/2014/main" val="4238719205"/>
                  </a:ext>
                </a:extLst>
              </a:tr>
              <a:tr h="367403">
                <a:tc>
                  <a:txBody>
                    <a:bodyPr/>
                    <a:lstStyle/>
                    <a:p>
                      <a:r>
                        <a:rPr lang="en-US" sz="1900" dirty="0"/>
                        <a:t>Difficulty generalizing</a:t>
                      </a:r>
                    </a:p>
                    <a:p>
                      <a:endParaRPr lang="en-US" sz="200" dirty="0"/>
                    </a:p>
                  </a:txBody>
                  <a:tcPr/>
                </a:tc>
                <a:tc>
                  <a:txBody>
                    <a:bodyPr/>
                    <a:lstStyle/>
                    <a:p>
                      <a:r>
                        <a:rPr lang="en-US" dirty="0"/>
                        <a:t>I</a:t>
                      </a:r>
                      <a:r>
                        <a:rPr lang="en-US" sz="1900" dirty="0"/>
                        <a:t>ncrease parent &amp; teacher involvement</a:t>
                      </a:r>
                    </a:p>
                  </a:txBody>
                  <a:tcPr/>
                </a:tc>
                <a:extLst>
                  <a:ext uri="{0D108BD9-81ED-4DB2-BD59-A6C34878D82A}">
                    <a16:rowId xmlns:a16="http://schemas.microsoft.com/office/drawing/2014/main" val="1936726833"/>
                  </a:ext>
                </a:extLst>
              </a:tr>
              <a:tr h="367403">
                <a:tc>
                  <a:txBody>
                    <a:bodyPr/>
                    <a:lstStyle/>
                    <a:p>
                      <a:r>
                        <a:rPr lang="en-US" sz="1900" dirty="0"/>
                        <a:t>Executive functioning difficulties</a:t>
                      </a:r>
                    </a:p>
                  </a:txBody>
                  <a:tcPr/>
                </a:tc>
                <a:tc>
                  <a:txBody>
                    <a:bodyPr/>
                    <a:lstStyle/>
                    <a:p>
                      <a:r>
                        <a:rPr lang="en-US" sz="1900" dirty="0"/>
                        <a:t>Add more repetition, practice, &amp; structure; simplify cognitive activities; directly target cognitive inflexibility</a:t>
                      </a:r>
                    </a:p>
                  </a:txBody>
                  <a:tcPr/>
                </a:tc>
                <a:extLst>
                  <a:ext uri="{0D108BD9-81ED-4DB2-BD59-A6C34878D82A}">
                    <a16:rowId xmlns:a16="http://schemas.microsoft.com/office/drawing/2014/main" val="3637443790"/>
                  </a:ext>
                </a:extLst>
              </a:tr>
              <a:tr h="367403">
                <a:tc>
                  <a:txBody>
                    <a:bodyPr/>
                    <a:lstStyle/>
                    <a:p>
                      <a:r>
                        <a:rPr lang="en-US" sz="1800" b="0" i="0" kern="1200" dirty="0">
                          <a:solidFill>
                            <a:schemeClr val="dk1"/>
                          </a:solidFill>
                          <a:effectLst/>
                          <a:latin typeface="+mn-lt"/>
                          <a:ea typeface="+mn-ea"/>
                          <a:cs typeface="+mn-cs"/>
                        </a:rPr>
                        <a:t>Difficulty with social-emotional reciprocity </a:t>
                      </a:r>
                      <a:r>
                        <a:rPr lang="en-US" sz="1600" b="0" i="0" kern="1200" dirty="0">
                          <a:solidFill>
                            <a:schemeClr val="dk1"/>
                          </a:solidFill>
                          <a:effectLst/>
                          <a:latin typeface="+mn-lt"/>
                          <a:ea typeface="+mn-ea"/>
                          <a:cs typeface="+mn-cs"/>
                        </a:rPr>
                        <a:t>(e.g., difficulty responding to social cues, sharing emotions, imitating)</a:t>
                      </a:r>
                      <a:endParaRPr lang="en-US" sz="1600" dirty="0"/>
                    </a:p>
                  </a:txBody>
                  <a:tcPr/>
                </a:tc>
                <a:tc>
                  <a:txBody>
                    <a:bodyPr/>
                    <a:lstStyle/>
                    <a:p>
                      <a:r>
                        <a:rPr lang="en-US" sz="1900" b="0" i="0" kern="1200" dirty="0">
                          <a:solidFill>
                            <a:schemeClr val="dk1"/>
                          </a:solidFill>
                          <a:effectLst/>
                          <a:latin typeface="+mn-lt"/>
                          <a:ea typeface="+mn-ea"/>
                          <a:cs typeface="+mn-cs"/>
                        </a:rPr>
                        <a:t>Use video-modeling &amp; peer-modeling to teach new skills</a:t>
                      </a:r>
                      <a:endParaRPr lang="en-US" sz="1900" dirty="0"/>
                    </a:p>
                  </a:txBody>
                  <a:tcPr/>
                </a:tc>
                <a:extLst>
                  <a:ext uri="{0D108BD9-81ED-4DB2-BD59-A6C34878D82A}">
                    <a16:rowId xmlns:a16="http://schemas.microsoft.com/office/drawing/2014/main" val="1927607306"/>
                  </a:ext>
                </a:extLst>
              </a:tr>
              <a:tr h="367403">
                <a:tc>
                  <a:txBody>
                    <a:bodyPr/>
                    <a:lstStyle/>
                    <a:p>
                      <a:r>
                        <a:rPr lang="en-US" sz="1900" dirty="0"/>
                        <a:t>“Insistence on adherence to rules”</a:t>
                      </a:r>
                    </a:p>
                  </a:txBody>
                  <a:tcPr/>
                </a:tc>
                <a:tc>
                  <a:txBody>
                    <a:bodyPr/>
                    <a:lstStyle/>
                    <a:p>
                      <a:r>
                        <a:rPr lang="en-US" sz="1900" dirty="0"/>
                        <a:t>Capitalize on rule-bound nature</a:t>
                      </a:r>
                    </a:p>
                    <a:p>
                      <a:endParaRPr lang="en-US" sz="200" dirty="0"/>
                    </a:p>
                  </a:txBody>
                  <a:tcPr/>
                </a:tc>
                <a:extLst>
                  <a:ext uri="{0D108BD9-81ED-4DB2-BD59-A6C34878D82A}">
                    <a16:rowId xmlns:a16="http://schemas.microsoft.com/office/drawing/2014/main" val="693411870"/>
                  </a:ext>
                </a:extLst>
              </a:tr>
              <a:tr h="905925">
                <a:tc>
                  <a:txBody>
                    <a:bodyPr/>
                    <a:lstStyle/>
                    <a:p>
                      <a:r>
                        <a:rPr lang="en-US" sz="1900" dirty="0"/>
                        <a:t>Higher levels of Intolerance of Uncertainty (IU), with affective IU highest</a:t>
                      </a:r>
                    </a:p>
                  </a:txBody>
                  <a:tcPr/>
                </a:tc>
                <a:tc>
                  <a:txBody>
                    <a:bodyPr/>
                    <a:lstStyle/>
                    <a:p>
                      <a:r>
                        <a:rPr lang="en-US" sz="1900" dirty="0"/>
                        <a:t>Exposures to uncertain situations &amp; target emotion regulation skills when facing uncertainty</a:t>
                      </a:r>
                    </a:p>
                  </a:txBody>
                  <a:tcPr/>
                </a:tc>
                <a:extLst>
                  <a:ext uri="{0D108BD9-81ED-4DB2-BD59-A6C34878D82A}">
                    <a16:rowId xmlns:a16="http://schemas.microsoft.com/office/drawing/2014/main" val="2437619152"/>
                  </a:ext>
                </a:extLst>
              </a:tr>
            </a:tbl>
          </a:graphicData>
        </a:graphic>
      </p:graphicFrame>
    </p:spTree>
    <p:extLst>
      <p:ext uri="{BB962C8B-B14F-4D97-AF65-F5344CB8AC3E}">
        <p14:creationId xmlns:p14="http://schemas.microsoft.com/office/powerpoint/2010/main" val="970605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a:extLst>
              <a:ext uri="{FF2B5EF4-FFF2-40B4-BE49-F238E27FC236}">
                <a16:creationId xmlns:a16="http://schemas.microsoft.com/office/drawing/2014/main" id="{1A1A674C-8703-A298-7A6B-36D351DA28F3}"/>
              </a:ext>
            </a:extLst>
          </p:cNvPr>
          <p:cNvSpPr>
            <a:spLocks noGrp="1"/>
          </p:cNvSpPr>
          <p:nvPr>
            <p:ph type="title"/>
          </p:nvPr>
        </p:nvSpPr>
        <p:spPr>
          <a:xfrm>
            <a:off x="0" y="76200"/>
            <a:ext cx="9183688" cy="10668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900" b="1" dirty="0">
                <a:latin typeface="Calibri" panose="020F0502020204030204" pitchFamily="34" charset="0"/>
                <a:ea typeface="ＭＳ Ｐゴシック" panose="020B0600070205080204" pitchFamily="34" charset="-128"/>
                <a:cs typeface="Calibri" panose="020F0502020204030204" pitchFamily="34" charset="0"/>
              </a:rPr>
              <a:t>Modifications for Autism: </a:t>
            </a:r>
            <a:br>
              <a:rPr lang="en-US" altLang="en-US" sz="3900" b="1" dirty="0">
                <a:latin typeface="Calibri" panose="020F0502020204030204" pitchFamily="34" charset="0"/>
                <a:ea typeface="ＭＳ Ｐゴシック" panose="020B0600070205080204" pitchFamily="34" charset="-128"/>
                <a:cs typeface="Calibri" panose="020F0502020204030204" pitchFamily="34" charset="0"/>
              </a:rPr>
            </a:br>
            <a: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t>Psychoeducation &amp; Cognitive Restructuring</a:t>
            </a:r>
          </a:p>
        </p:txBody>
      </p:sp>
      <p:sp>
        <p:nvSpPr>
          <p:cNvPr id="45058" name="Rectangle 2">
            <a:extLst>
              <a:ext uri="{FF2B5EF4-FFF2-40B4-BE49-F238E27FC236}">
                <a16:creationId xmlns:a16="http://schemas.microsoft.com/office/drawing/2014/main" id="{7207A57F-91BB-6A2C-09E3-C3F9943CC073}"/>
              </a:ext>
            </a:extLst>
          </p:cNvPr>
          <p:cNvSpPr>
            <a:spLocks noGrp="1"/>
          </p:cNvSpPr>
          <p:nvPr>
            <p:ph idx="1"/>
          </p:nvPr>
        </p:nvSpPr>
        <p:spPr>
          <a:xfrm>
            <a:off x="0" y="1219200"/>
            <a:ext cx="8991600" cy="5165725"/>
          </a:xfrm>
        </p:spPr>
        <p:txBody>
          <a:bodyPr/>
          <a:lstStyle/>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800" b="1" dirty="0">
                <a:latin typeface="Calibri" panose="020F0502020204030204" pitchFamily="34" charset="0"/>
                <a:ea typeface="ＭＳ Ｐゴシック" panose="020B0600070205080204" pitchFamily="34" charset="-128"/>
                <a:cs typeface="Calibri" panose="020F0502020204030204" pitchFamily="34" charset="0"/>
              </a:rPr>
              <a:t>Concrete &amp; visual </a:t>
            </a:r>
            <a:r>
              <a:rPr lang="en-US" altLang="en-US" sz="2800" dirty="0">
                <a:latin typeface="Calibri" panose="020F0502020204030204" pitchFamily="34" charset="0"/>
                <a:ea typeface="ＭＳ Ｐゴシック" panose="020B0600070205080204" pitchFamily="34" charset="-128"/>
                <a:cs typeface="Calibri" panose="020F0502020204030204" pitchFamily="34" charset="0"/>
              </a:rPr>
              <a:t>teaching strategies</a:t>
            </a:r>
          </a:p>
          <a:p>
            <a:pPr marL="0" indent="0" eaLnBrk="1" hangingPunct="1">
              <a:spcBef>
                <a:spcPct val="0"/>
              </a:spcBef>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200" dirty="0">
              <a:latin typeface="Calibri" panose="020F0502020204030204" pitchFamily="34" charset="0"/>
              <a:ea typeface="ＭＳ Ｐゴシック" panose="020B0600070205080204" pitchFamily="34" charset="-128"/>
              <a:cs typeface="Calibri" panose="020F0502020204030204" pitchFamily="34" charset="0"/>
            </a:endParaRPr>
          </a:p>
          <a:p>
            <a:pPr marL="401638" lvl="1" indent="-160338" eaLnBrk="1" hangingPunct="1">
              <a:spcBef>
                <a:spcPct val="0"/>
              </a:spcBef>
              <a:buClr>
                <a:srgbClr val="008080"/>
              </a:buClr>
              <a:buSzPct val="115000"/>
              <a:buFont typeface="Arial" panose="020B0604020202020204" pitchFamily="34" charset="0"/>
              <a:buChar char="•"/>
              <a:tabLst>
                <a:tab pos="339725" algn="l"/>
                <a:tab pos="385763"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200" dirty="0">
                <a:solidFill>
                  <a:srgbClr val="009051"/>
                </a:solidFill>
                <a:latin typeface="Calibri" panose="020F0502020204030204" pitchFamily="34" charset="0"/>
                <a:ea typeface="ＭＳ Ｐゴシック" panose="020B0600070205080204" pitchFamily="34" charset="-128"/>
                <a:cs typeface="Calibri" panose="020F0502020204030204" pitchFamily="34" charset="0"/>
              </a:rPr>
              <a:t>Cognitive components de-emphasized or simplified                                                  or modified to meet developmental level</a:t>
            </a:r>
          </a:p>
          <a:p>
            <a:pPr marL="401638" lvl="1" indent="-160338" eaLnBrk="1" hangingPunct="1">
              <a:spcBef>
                <a:spcPct val="0"/>
              </a:spcBef>
              <a:buClr>
                <a:srgbClr val="008080"/>
              </a:buClr>
              <a:buSzPct val="115000"/>
              <a:buFont typeface="Arial" panose="020B0604020202020204" pitchFamily="34" charset="0"/>
              <a:buChar char="•"/>
              <a:tabLst>
                <a:tab pos="339725" algn="l"/>
                <a:tab pos="385763"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300" dirty="0">
              <a:solidFill>
                <a:srgbClr val="0432FF"/>
              </a:solidFill>
              <a:latin typeface="Calibri" panose="020F0502020204030204" pitchFamily="34" charset="0"/>
              <a:ea typeface="ＭＳ Ｐゴシック" panose="020B0600070205080204" pitchFamily="34" charset="-128"/>
              <a:cs typeface="Calibri" panose="020F0502020204030204" pitchFamily="34" charset="0"/>
            </a:endParaRPr>
          </a:p>
          <a:p>
            <a:pPr marL="401638" lvl="1" indent="-160338" eaLnBrk="1" hangingPunct="1">
              <a:spcBef>
                <a:spcPct val="0"/>
              </a:spcBef>
              <a:buClr>
                <a:srgbClr val="008080"/>
              </a:buClr>
              <a:buSzPct val="115000"/>
              <a:buFont typeface="Arial" panose="020B0604020202020204" pitchFamily="34" charset="0"/>
              <a:buChar char="•"/>
              <a:tabLst>
                <a:tab pos="339725" algn="l"/>
                <a:tab pos="385763"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200" dirty="0">
                <a:solidFill>
                  <a:srgbClr val="7030A0"/>
                </a:solidFill>
                <a:latin typeface="Calibri" panose="020F0502020204030204" pitchFamily="34" charset="0"/>
                <a:ea typeface="ＭＳ Ｐゴシック" panose="020B0600070205080204" pitchFamily="34" charset="-128"/>
                <a:cs typeface="Calibri" panose="020F0502020204030204" pitchFamily="34" charset="0"/>
              </a:rPr>
              <a:t>Psychoeducation &amp; cognitive restructuring conveyed using </a:t>
            </a:r>
            <a:r>
              <a:rPr lang="en-US" altLang="en-US" sz="2200" b="1" dirty="0">
                <a:solidFill>
                  <a:srgbClr val="9437FF"/>
                </a:solidFill>
                <a:latin typeface="Calibri" panose="020F0502020204030204" pitchFamily="34" charset="0"/>
                <a:ea typeface="ＭＳ Ｐゴシック" panose="020B0600070205080204" pitchFamily="34" charset="-128"/>
                <a:cs typeface="Calibri" panose="020F0502020204030204" pitchFamily="34" charset="0"/>
              </a:rPr>
              <a:t>VISUAL aids </a:t>
            </a:r>
            <a:r>
              <a:rPr lang="en-US" altLang="en-US" sz="2200" dirty="0">
                <a:solidFill>
                  <a:srgbClr val="7030A0"/>
                </a:solidFill>
                <a:latin typeface="Calibri" panose="020F0502020204030204" pitchFamily="34" charset="0"/>
                <a:ea typeface="ＭＳ Ｐゴシック" panose="020B0600070205080204" pitchFamily="34" charset="-128"/>
                <a:cs typeface="Calibri" panose="020F0502020204030204" pitchFamily="34" charset="0"/>
              </a:rPr>
              <a:t>(e.g., Social Stories, illustrations, worksheets with multiple choice lists and/or pictures), </a:t>
            </a:r>
            <a:r>
              <a:rPr lang="en-US" altLang="en-US" sz="2200" b="1" dirty="0">
                <a:solidFill>
                  <a:srgbClr val="9437FF"/>
                </a:solidFill>
                <a:latin typeface="Calibri" panose="020F0502020204030204" pitchFamily="34" charset="0"/>
                <a:ea typeface="ＭＳ Ｐゴシック" panose="020B0600070205080204" pitchFamily="34" charset="-128"/>
                <a:cs typeface="Calibri" panose="020F0502020204030204" pitchFamily="34" charset="0"/>
              </a:rPr>
              <a:t>acronyms, modeling, video modeling, &amp; role-playing</a:t>
            </a:r>
          </a:p>
          <a:p>
            <a:pPr marL="401638" lvl="1" indent="-160338" eaLnBrk="1" hangingPunct="1">
              <a:spcBef>
                <a:spcPct val="0"/>
              </a:spcBef>
              <a:buClr>
                <a:srgbClr val="008080"/>
              </a:buClr>
              <a:buSzPct val="115000"/>
              <a:buFont typeface="Arial" panose="020B0604020202020204" pitchFamily="34" charset="0"/>
              <a:buChar char="•"/>
              <a:tabLst>
                <a:tab pos="339725" algn="l"/>
                <a:tab pos="385763"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300" b="1"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endParaRPr>
          </a:p>
          <a:p>
            <a:pPr marL="401638" lvl="1" indent="-160338" eaLnBrk="1" hangingPunct="1">
              <a:spcBef>
                <a:spcPct val="0"/>
              </a:spcBef>
              <a:buClr>
                <a:srgbClr val="008080"/>
              </a:buClr>
              <a:buSzPct val="115000"/>
              <a:buFont typeface="Arial" panose="020B0604020202020204" pitchFamily="34" charset="0"/>
              <a:buChar char="•"/>
              <a:tabLst>
                <a:tab pos="339725" algn="l"/>
                <a:tab pos="385763"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200" dirty="0">
                <a:solidFill>
                  <a:srgbClr val="0432FF"/>
                </a:solidFill>
                <a:latin typeface="Calibri" panose="020F0502020204030204" pitchFamily="34" charset="0"/>
                <a:ea typeface="ＭＳ Ｐゴシック" panose="020B0600070205080204" pitchFamily="34" charset="-128"/>
                <a:cs typeface="Calibri" panose="020F0502020204030204" pitchFamily="34" charset="0"/>
              </a:rPr>
              <a:t>Use </a:t>
            </a:r>
            <a:r>
              <a:rPr lang="en-US" altLang="en-US" sz="2200" b="1" dirty="0">
                <a:solidFill>
                  <a:srgbClr val="0432FF"/>
                </a:solidFill>
                <a:latin typeface="Calibri" panose="020F0502020204030204" pitchFamily="34" charset="0"/>
                <a:ea typeface="ＭＳ Ｐゴシック" panose="020B0600070205080204" pitchFamily="34" charset="-128"/>
                <a:cs typeface="Calibri" panose="020F0502020204030204" pitchFamily="34" charset="0"/>
              </a:rPr>
              <a:t>special interests </a:t>
            </a:r>
            <a:r>
              <a:rPr lang="en-US" altLang="en-US" sz="2200" dirty="0">
                <a:solidFill>
                  <a:srgbClr val="0432FF"/>
                </a:solidFill>
                <a:latin typeface="Calibri" panose="020F0502020204030204" pitchFamily="34" charset="0"/>
                <a:ea typeface="ＭＳ Ｐゴシック" panose="020B0600070205080204" pitchFamily="34" charset="-128"/>
                <a:cs typeface="Calibri" panose="020F0502020204030204" pitchFamily="34" charset="0"/>
              </a:rPr>
              <a:t>to increase motivation</a:t>
            </a:r>
          </a:p>
          <a:p>
            <a:pPr marL="468313" lvl="1" indent="-227013" eaLnBrk="1" hangingPunct="1">
              <a:spcBef>
                <a:spcPct val="0"/>
              </a:spcBef>
              <a:buClr>
                <a:srgbClr val="008080"/>
              </a:buClr>
              <a:buSzPct val="115000"/>
              <a:tabLst>
                <a:tab pos="339725" algn="l"/>
                <a:tab pos="385763"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400" b="1" dirty="0">
              <a:solidFill>
                <a:srgbClr val="7030A0"/>
              </a:solidFill>
              <a:latin typeface="Arial" panose="020B0604020202020204" pitchFamily="34" charset="0"/>
              <a:ea typeface="ＭＳ Ｐゴシック" panose="020B0600070205080204" pitchFamily="34" charset="-128"/>
              <a:cs typeface="Arial" panose="020B0604020202020204" pitchFamily="34" charset="0"/>
            </a:endParaRPr>
          </a:p>
          <a:p>
            <a:pPr marL="573088" lvl="1" indent="-331788" eaLnBrk="1" hangingPunct="1">
              <a:spcBef>
                <a:spcPct val="0"/>
              </a:spcBef>
              <a:buClr>
                <a:srgbClr val="008080"/>
              </a:buClr>
              <a:buSzPct val="115000"/>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2400" b="1" dirty="0">
              <a:solidFill>
                <a:srgbClr val="7030A0"/>
              </a:solidFill>
              <a:latin typeface="Arial" panose="020B0604020202020204" pitchFamily="34" charset="0"/>
              <a:ea typeface="ＭＳ Ｐゴシック" panose="020B0600070205080204" pitchFamily="34" charset="-128"/>
              <a:cs typeface="Arial" panose="020B0604020202020204" pitchFamily="34" charset="0"/>
            </a:endParaRPr>
          </a:p>
        </p:txBody>
      </p:sp>
      <p:pic>
        <p:nvPicPr>
          <p:cNvPr id="49153" name="Picture 4" descr="A cartoon of a young child wearing a red cap and orange goggles is shown. He is crossing his arms across his chest and smiling. Next to him is a thought bubble, which says, I am brave and can take care of myself!">
            <a:extLst>
              <a:ext uri="{FF2B5EF4-FFF2-40B4-BE49-F238E27FC236}">
                <a16:creationId xmlns:a16="http://schemas.microsoft.com/office/drawing/2014/main" id="{91CE90A0-6184-C5DC-0DF4-9A8E5F462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447800"/>
            <a:ext cx="836613"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95209442-071A-7F56-4798-C6DB4FBFBECD}"/>
              </a:ext>
            </a:extLst>
          </p:cNvPr>
          <p:cNvSpPr/>
          <p:nvPr/>
        </p:nvSpPr>
        <p:spPr>
          <a:xfrm>
            <a:off x="7315200" y="1216025"/>
            <a:ext cx="1752600" cy="993775"/>
          </a:xfrm>
          <a:prstGeom prst="wedgeEllipseCallout">
            <a:avLst>
              <a:gd name="adj1" fmla="val -69960"/>
              <a:gd name="adj2" fmla="val 13703"/>
            </a:avLst>
          </a:prstGeom>
        </p:spPr>
        <p:style>
          <a:lnRef idx="2">
            <a:schemeClr val="accent6"/>
          </a:lnRef>
          <a:fillRef idx="1">
            <a:schemeClr val="lt1"/>
          </a:fillRef>
          <a:effectRef idx="0">
            <a:schemeClr val="accent6"/>
          </a:effectRef>
          <a:fontRef idx="minor">
            <a:schemeClr val="dk1"/>
          </a:fontRef>
        </p:style>
        <p:txBody>
          <a:bodyPr anchor="ctr"/>
          <a:lstStyle/>
          <a:p>
            <a:pPr algn="ctr">
              <a:defRPr/>
            </a:pPr>
            <a:r>
              <a:rPr lang="en-US" sz="1400" dirty="0"/>
              <a:t>I am brave &amp; can take good care of myself!</a:t>
            </a:r>
          </a:p>
        </p:txBody>
      </p:sp>
      <p:pic>
        <p:nvPicPr>
          <p:cNvPr id="49157" name="Picture 7" descr="A social story using special interests is shown. At the top is says when I feel afraid or anxious, I can tell myself brave thoughts like.. Next is shown a cartoon of a young boy with two thought bubbles coming from him. The thought bubbles read I won't have to keep it on forever and I'm wearing my mask right now and I'm breathing and talking. I am okay! The story continues, saying I just have to keep it on now to keep myself and other people safe. Below is a cartoon of a superhero with a cape and mask on. The super hero is saying I'm keeping people safe.">
            <a:extLst>
              <a:ext uri="{FF2B5EF4-FFF2-40B4-BE49-F238E27FC236}">
                <a16:creationId xmlns:a16="http://schemas.microsoft.com/office/drawing/2014/main" id="{FFC7AAB2-C2A0-8DFF-1CBF-A0AE0049DEA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962400"/>
            <a:ext cx="2686050" cy="2835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9158" name="Picture 9" descr="A social story using Harry Potter. It says when I feel afraid, I can conjure the Patronus Charm by thinking about a very happy memory. This will help me face my fears. Below is a picture of Harry Potter holding a wand with a stag patronus coming out of the tip. He is saying Expecto Patronum!">
            <a:extLst>
              <a:ext uri="{FF2B5EF4-FFF2-40B4-BE49-F238E27FC236}">
                <a16:creationId xmlns:a16="http://schemas.microsoft.com/office/drawing/2014/main" id="{F1148CE9-D8D3-9650-7A95-38246CAC15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46475" y="3962400"/>
            <a:ext cx="2408238" cy="2835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9159" name="Picture 11" descr="A social story using Harry Potter. It says I am going to fight my anciety and I will win! Garry Potter is shown saying I can handle this. Next to this picture is a mask with the Hogwarts house Gryffindor on it. Below it says I can do it! I can be brave like Harry!">
            <a:extLst>
              <a:ext uri="{FF2B5EF4-FFF2-40B4-BE49-F238E27FC236}">
                <a16:creationId xmlns:a16="http://schemas.microsoft.com/office/drawing/2014/main" id="{792BC3C1-E8F5-042B-9F28-8DC25296694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357938" y="3962400"/>
            <a:ext cx="2287587" cy="28352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a:extLst>
              <a:ext uri="{FF2B5EF4-FFF2-40B4-BE49-F238E27FC236}">
                <a16:creationId xmlns:a16="http://schemas.microsoft.com/office/drawing/2014/main" id="{12DA0B6B-1E11-88C1-E4F9-9DA2FBAF3FFC}"/>
              </a:ext>
            </a:extLst>
          </p:cNvPr>
          <p:cNvSpPr>
            <a:spLocks noGrp="1"/>
          </p:cNvSpPr>
          <p:nvPr>
            <p:ph type="title"/>
          </p:nvPr>
        </p:nvSpPr>
        <p:spPr>
          <a:xfrm>
            <a:off x="228600" y="76200"/>
            <a:ext cx="8686800" cy="1143000"/>
          </a:xfrm>
        </p:spPr>
        <p:txBody>
          <a:bodyPr/>
          <a:lstStyle/>
          <a:p>
            <a:pPr eaLnBrk="1" hangingPunct="1"/>
            <a:r>
              <a:rPr lang="en-US" altLang="en-US" b="1" dirty="0">
                <a:latin typeface="Calibri" panose="020F0502020204030204" pitchFamily="34" charset="0"/>
                <a:ea typeface="ＭＳ Ｐゴシック" panose="020B0600070205080204" pitchFamily="34" charset="-128"/>
                <a:cs typeface="Calibri" panose="020F0502020204030204" pitchFamily="34" charset="0"/>
              </a:rPr>
              <a:t>Feelings</a:t>
            </a:r>
          </a:p>
        </p:txBody>
      </p:sp>
      <p:sp>
        <p:nvSpPr>
          <p:cNvPr id="109570" name="Rectangle 3">
            <a:extLst>
              <a:ext uri="{FF2B5EF4-FFF2-40B4-BE49-F238E27FC236}">
                <a16:creationId xmlns:a16="http://schemas.microsoft.com/office/drawing/2014/main" id="{630339B4-39D8-BD89-490D-C2003D565A6D}"/>
              </a:ext>
            </a:extLst>
          </p:cNvPr>
          <p:cNvSpPr>
            <a:spLocks noGrp="1"/>
          </p:cNvSpPr>
          <p:nvPr>
            <p:ph idx="1"/>
          </p:nvPr>
        </p:nvSpPr>
        <p:spPr>
          <a:xfrm>
            <a:off x="228600" y="1524000"/>
            <a:ext cx="5638800" cy="5029200"/>
          </a:xfrm>
        </p:spPr>
        <p:txBody>
          <a:bodyPr/>
          <a:lstStyle/>
          <a:p>
            <a:pPr marL="273050" indent="-273050" eaLnBrk="1" hangingPunct="1">
              <a:lnSpc>
                <a:spcPct val="90000"/>
              </a:lnSpc>
              <a:buClr>
                <a:srgbClr val="AAAAFF"/>
              </a:buClr>
              <a:buFont typeface="Wingdings 2" pitchFamily="2" charset="2"/>
              <a:buChar char=""/>
            </a:pPr>
            <a:r>
              <a:rPr lang="en-US" altLang="en-US" dirty="0">
                <a:latin typeface="Calibri" panose="020F0502020204030204" pitchFamily="34" charset="0"/>
                <a:ea typeface="ＭＳ Ｐゴシック" panose="020B0600070205080204" pitchFamily="34" charset="-128"/>
                <a:cs typeface="Calibri" panose="020F0502020204030204" pitchFamily="34" charset="0"/>
              </a:rPr>
              <a:t>Heart beating fast</a:t>
            </a:r>
          </a:p>
          <a:p>
            <a:pPr marL="273050" indent="-273050" eaLnBrk="1" hangingPunct="1">
              <a:lnSpc>
                <a:spcPct val="90000"/>
              </a:lnSpc>
              <a:buClr>
                <a:srgbClr val="AAAAFF"/>
              </a:buClr>
              <a:buFont typeface="Wingdings 2" pitchFamily="2" charset="2"/>
              <a:buChar char=""/>
            </a:pPr>
            <a:r>
              <a:rPr lang="en-US" altLang="en-US" dirty="0">
                <a:latin typeface="Calibri" panose="020F0502020204030204" pitchFamily="34" charset="0"/>
                <a:ea typeface="ＭＳ Ｐゴシック" panose="020B0600070205080204" pitchFamily="34" charset="-128"/>
                <a:cs typeface="Calibri" panose="020F0502020204030204" pitchFamily="34" charset="0"/>
              </a:rPr>
              <a:t>Heavy/rapid breathing</a:t>
            </a:r>
          </a:p>
          <a:p>
            <a:pPr marL="273050" indent="-273050" eaLnBrk="1" hangingPunct="1">
              <a:lnSpc>
                <a:spcPct val="90000"/>
              </a:lnSpc>
              <a:buClr>
                <a:srgbClr val="AAAAFF"/>
              </a:buClr>
              <a:buFont typeface="Wingdings 2" pitchFamily="2" charset="2"/>
              <a:buChar char=""/>
            </a:pPr>
            <a:r>
              <a:rPr lang="en-US" altLang="en-US" dirty="0">
                <a:latin typeface="Calibri" panose="020F0502020204030204" pitchFamily="34" charset="0"/>
                <a:ea typeface="ＭＳ Ｐゴシック" panose="020B0600070205080204" pitchFamily="34" charset="-128"/>
                <a:cs typeface="Calibri" panose="020F0502020204030204" pitchFamily="34" charset="0"/>
              </a:rPr>
              <a:t>Muscles tense</a:t>
            </a:r>
          </a:p>
          <a:p>
            <a:pPr marL="273050" indent="-273050" eaLnBrk="1" hangingPunct="1">
              <a:lnSpc>
                <a:spcPct val="90000"/>
              </a:lnSpc>
              <a:buClr>
                <a:srgbClr val="AAAAFF"/>
              </a:buClr>
              <a:buFont typeface="Wingdings 2" pitchFamily="2" charset="2"/>
              <a:buChar char=""/>
            </a:pPr>
            <a:r>
              <a:rPr lang="en-US" altLang="en-US" dirty="0">
                <a:latin typeface="Calibri" panose="020F0502020204030204" pitchFamily="34" charset="0"/>
                <a:ea typeface="ＭＳ Ｐゴシック" panose="020B0600070205080204" pitchFamily="34" charset="-128"/>
                <a:cs typeface="Calibri" panose="020F0502020204030204" pitchFamily="34" charset="0"/>
              </a:rPr>
              <a:t>Flushed face</a:t>
            </a:r>
          </a:p>
          <a:p>
            <a:pPr marL="273050" indent="-273050" eaLnBrk="1" hangingPunct="1">
              <a:lnSpc>
                <a:spcPct val="90000"/>
              </a:lnSpc>
              <a:buClr>
                <a:srgbClr val="AAAAFF"/>
              </a:buClr>
              <a:buFont typeface="Wingdings 2" pitchFamily="2" charset="2"/>
              <a:buChar char=""/>
            </a:pPr>
            <a:r>
              <a:rPr lang="en-US" altLang="en-US" dirty="0">
                <a:latin typeface="Calibri" panose="020F0502020204030204" pitchFamily="34" charset="0"/>
                <a:ea typeface="ＭＳ Ｐゴシック" panose="020B0600070205080204" pitchFamily="34" charset="-128"/>
                <a:cs typeface="Calibri" panose="020F0502020204030204" pitchFamily="34" charset="0"/>
              </a:rPr>
              <a:t>Perspiration</a:t>
            </a:r>
          </a:p>
          <a:p>
            <a:pPr marL="273050" indent="-273050" eaLnBrk="1" hangingPunct="1">
              <a:lnSpc>
                <a:spcPct val="90000"/>
              </a:lnSpc>
              <a:buClr>
                <a:srgbClr val="AAAAFF"/>
              </a:buClr>
              <a:buFont typeface="Wingdings 2" pitchFamily="2" charset="2"/>
              <a:buChar char=""/>
            </a:pPr>
            <a:r>
              <a:rPr lang="en-US" altLang="en-US" dirty="0">
                <a:latin typeface="Calibri" panose="020F0502020204030204" pitchFamily="34" charset="0"/>
                <a:ea typeface="ＭＳ Ｐゴシック" panose="020B0600070205080204" pitchFamily="34" charset="-128"/>
                <a:cs typeface="Calibri" panose="020F0502020204030204" pitchFamily="34" charset="0"/>
              </a:rPr>
              <a:t>Nausea</a:t>
            </a:r>
          </a:p>
          <a:p>
            <a:pPr marL="273050" indent="-273050" eaLnBrk="1" hangingPunct="1">
              <a:lnSpc>
                <a:spcPct val="90000"/>
              </a:lnSpc>
              <a:buClr>
                <a:srgbClr val="AAAAFF"/>
              </a:buClr>
              <a:buFont typeface="Wingdings 2" pitchFamily="2" charset="2"/>
              <a:buChar char=""/>
            </a:pPr>
            <a:endParaRPr lang="en-US" altLang="en-US" dirty="0">
              <a:ea typeface="ＭＳ Ｐゴシック" panose="020B0600070205080204" pitchFamily="34" charset="-128"/>
              <a:cs typeface="Arial" panose="020B0604020202020204" pitchFamily="34" charset="0"/>
            </a:endParaRPr>
          </a:p>
          <a:p>
            <a:pPr marL="273050" indent="-273050" eaLnBrk="1" hangingPunct="1">
              <a:lnSpc>
                <a:spcPct val="90000"/>
              </a:lnSpc>
              <a:buClr>
                <a:srgbClr val="AAAAFF"/>
              </a:buClr>
              <a:buFont typeface="Wingdings 2" pitchFamily="2" charset="2"/>
              <a:buNone/>
            </a:pPr>
            <a:endParaRPr lang="en-US" altLang="en-US" dirty="0">
              <a:ea typeface="ＭＳ Ｐゴシック" panose="020B0600070205080204" pitchFamily="34" charset="-128"/>
              <a:cs typeface="Arial" panose="020B0604020202020204" pitchFamily="34" charset="0"/>
            </a:endParaRPr>
          </a:p>
        </p:txBody>
      </p:sp>
      <p:pic>
        <p:nvPicPr>
          <p:cNvPr id="109571" name="Picture 1" descr="A scene from Jurassic Park is shown with a man running in the rain holding a red flare. He looks back at a t-rex chasing him.">
            <a:extLst>
              <a:ext uri="{FF2B5EF4-FFF2-40B4-BE49-F238E27FC236}">
                <a16:creationId xmlns:a16="http://schemas.microsoft.com/office/drawing/2014/main" id="{5726D579-D43A-BB77-E61A-64517A456F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200400"/>
            <a:ext cx="4495800"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8799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7115D98-F067-5E1A-F216-319370F32E4E}"/>
              </a:ext>
            </a:extLst>
          </p:cNvPr>
          <p:cNvSpPr txBox="1">
            <a:spLocks noGrp="1"/>
          </p:cNvSpPr>
          <p:nvPr>
            <p:ph type="title" idx="4294967295"/>
          </p:nvPr>
        </p:nvSpPr>
        <p:spPr>
          <a:xfrm>
            <a:off x="123825" y="38100"/>
            <a:ext cx="889635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tx1"/>
                </a:solidFill>
                <a:effectLst/>
                <a:uLnTx/>
                <a:uFillTx/>
                <a:latin typeface="+mj-lt"/>
                <a:ea typeface="ＭＳ Ｐゴシック" panose="020B0600070205080204" pitchFamily="34" charset="-128"/>
                <a:cs typeface="Arial" panose="020B0604020202020204" pitchFamily="34" charset="0"/>
              </a:rPr>
              <a:t>Examples of Psychoeducation</a:t>
            </a:r>
            <a:br>
              <a:rPr kumimoji="0" lang="en-US" altLang="en-US" sz="4000" b="1" i="0" u="none" strike="noStrike" kern="1200" cap="none" spc="0" normalizeH="0" baseline="0" noProof="0" dirty="0">
                <a:ln>
                  <a:noFill/>
                </a:ln>
                <a:solidFill>
                  <a:schemeClr val="tx1"/>
                </a:solidFill>
                <a:effectLst/>
                <a:uLnTx/>
                <a:uFillTx/>
                <a:latin typeface="+mj-lt"/>
                <a:ea typeface="ＭＳ Ｐゴシック" panose="020B0600070205080204" pitchFamily="34" charset="-128"/>
                <a:cs typeface="Arial" panose="020B0604020202020204" pitchFamily="34" charset="0"/>
              </a:rPr>
            </a:br>
            <a:r>
              <a:rPr kumimoji="0" lang="en-US" altLang="en-US" sz="3000" b="1" i="0" u="none" strike="noStrike" kern="1200" cap="none" spc="0" normalizeH="0" baseline="0" noProof="0" dirty="0">
                <a:ln>
                  <a:noFill/>
                </a:ln>
                <a:solidFill>
                  <a:schemeClr val="tx1"/>
                </a:solidFill>
                <a:effectLst/>
                <a:uLnTx/>
                <a:uFillTx/>
                <a:latin typeface="+mj-lt"/>
                <a:ea typeface="ＭＳ Ｐゴシック" panose="020B0600070205080204" pitchFamily="34" charset="-128"/>
                <a:cs typeface="Arial" panose="020B0604020202020204" pitchFamily="34" charset="0"/>
              </a:rPr>
              <a:t>using Visual Supports &amp; Incorporating Special Interests</a:t>
            </a:r>
          </a:p>
        </p:txBody>
      </p:sp>
      <p:sp>
        <p:nvSpPr>
          <p:cNvPr id="6" name="Rectangle 2">
            <a:extLst>
              <a:ext uri="{FF2B5EF4-FFF2-40B4-BE49-F238E27FC236}">
                <a16:creationId xmlns:a16="http://schemas.microsoft.com/office/drawing/2014/main" id="{16F39B3B-AB08-E58A-73EB-1DA7CEBE8996}"/>
              </a:ext>
            </a:extLst>
          </p:cNvPr>
          <p:cNvSpPr txBox="1">
            <a:spLocks/>
          </p:cNvSpPr>
          <p:nvPr/>
        </p:nvSpPr>
        <p:spPr>
          <a:xfrm>
            <a:off x="76200" y="1371600"/>
            <a:ext cx="3913908" cy="5165725"/>
          </a:xfrm>
          <a:prstGeom prst="rect">
            <a:avLst/>
          </a:prstGeom>
          <a:solidFill>
            <a:schemeClr val="bg1"/>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Emotion </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Recognition</a:t>
            </a:r>
          </a:p>
        </p:txBody>
      </p:sp>
      <p:pic>
        <p:nvPicPr>
          <p:cNvPr id="2" name="Picture 1" descr="A vareity of cartoon pigs are shown. They each show a different emotion. At the top of the visual it says what are these pigs feeling?">
            <a:extLst>
              <a:ext uri="{FF2B5EF4-FFF2-40B4-BE49-F238E27FC236}">
                <a16:creationId xmlns:a16="http://schemas.microsoft.com/office/drawing/2014/main" id="{B4D77CC9-71CB-766E-274E-3A20C9B6726E}"/>
              </a:ext>
            </a:extLst>
          </p:cNvPr>
          <p:cNvPicPr>
            <a:picLocks noChangeAspect="1"/>
          </p:cNvPicPr>
          <p:nvPr/>
        </p:nvPicPr>
        <p:blipFill>
          <a:blip r:embed="rId3"/>
          <a:stretch>
            <a:fillRect/>
          </a:stretch>
        </p:blipFill>
        <p:spPr>
          <a:xfrm>
            <a:off x="280554" y="1905000"/>
            <a:ext cx="3709554" cy="4800600"/>
          </a:xfrm>
          <a:prstGeom prst="rect">
            <a:avLst/>
          </a:prstGeom>
          <a:solidFill>
            <a:schemeClr val="bg1"/>
          </a:solidFill>
          <a:ln>
            <a:solidFill>
              <a:schemeClr val="tx1"/>
            </a:solidFill>
          </a:ln>
        </p:spPr>
      </p:pic>
      <p:sp>
        <p:nvSpPr>
          <p:cNvPr id="7" name="Rectangle 2">
            <a:extLst>
              <a:ext uri="{FF2B5EF4-FFF2-40B4-BE49-F238E27FC236}">
                <a16:creationId xmlns:a16="http://schemas.microsoft.com/office/drawing/2014/main" id="{D8C8D70A-5403-5CC4-B986-6679F0D15D10}"/>
              </a:ext>
            </a:extLst>
          </p:cNvPr>
          <p:cNvSpPr txBox="1">
            <a:spLocks/>
          </p:cNvSpPr>
          <p:nvPr/>
        </p:nvSpPr>
        <p:spPr>
          <a:xfrm>
            <a:off x="4495800" y="1371599"/>
            <a:ext cx="5029200" cy="5165725"/>
          </a:xfrm>
          <a:prstGeom prst="rect">
            <a:avLst/>
          </a:prstGeom>
          <a:solidFill>
            <a:schemeClr val="bg1"/>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Teach to rate different degrees of anxiety or emotional intensity</a:t>
            </a:r>
            <a:endParaRPr lang="en-US" altLang="en-US" sz="2400" dirty="0">
              <a:latin typeface="Calibri" panose="020F0502020204030204" pitchFamily="34" charset="0"/>
              <a:ea typeface="ＭＳ Ｐゴシック" panose="020B0600070205080204" pitchFamily="34" charset="-128"/>
              <a:cs typeface="Calibri" panose="020F0502020204030204" pitchFamily="34" charset="0"/>
            </a:endParaRPr>
          </a:p>
        </p:txBody>
      </p:sp>
      <p:pic>
        <p:nvPicPr>
          <p:cNvPr id="3" name="Picture 2" descr="A visual titled mask fitting, finding the right mask for you. A scale from zero to ten is shown. At zero is says bad mask, between two and three is says not great, at five it says so-so, at seven it says good mask, and at ten is says the best mask. Visuals from the Harry Potter movie are used to support the visual. At zero is a picture of Harry Potter scowling. At ten is a picture of Harry looking elated. Above the thermometer is a pictrure of Olivander with a thought bubble that says, which mask is the best fit for you?">
            <a:extLst>
              <a:ext uri="{FF2B5EF4-FFF2-40B4-BE49-F238E27FC236}">
                <a16:creationId xmlns:a16="http://schemas.microsoft.com/office/drawing/2014/main" id="{09F1ED4D-5228-11D0-8785-029D42C1AA37}"/>
              </a:ext>
            </a:extLst>
          </p:cNvPr>
          <p:cNvPicPr>
            <a:picLocks noChangeAspect="1"/>
          </p:cNvPicPr>
          <p:nvPr/>
        </p:nvPicPr>
        <p:blipFill>
          <a:blip r:embed="rId4"/>
          <a:stretch>
            <a:fillRect/>
          </a:stretch>
        </p:blipFill>
        <p:spPr>
          <a:xfrm>
            <a:off x="4800600" y="2196885"/>
            <a:ext cx="3532908" cy="4572000"/>
          </a:xfrm>
          <a:prstGeom prst="rect">
            <a:avLst/>
          </a:prstGeom>
          <a:solidFill>
            <a:schemeClr val="bg1"/>
          </a:solidFill>
          <a:ln>
            <a:solidFill>
              <a:schemeClr val="tx1"/>
            </a:solidFill>
          </a:ln>
        </p:spPr>
      </p:pic>
    </p:spTree>
    <p:extLst>
      <p:ext uri="{BB962C8B-B14F-4D97-AF65-F5344CB8AC3E}">
        <p14:creationId xmlns:p14="http://schemas.microsoft.com/office/powerpoint/2010/main" val="6986159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A898C8-7BE7-AC21-B784-4B6D7514283A}"/>
              </a:ext>
            </a:extLst>
          </p:cNvPr>
          <p:cNvSpPr>
            <a:spLocks noGrp="1"/>
          </p:cNvSpPr>
          <p:nvPr>
            <p:ph type="title"/>
          </p:nvPr>
        </p:nvSpPr>
        <p:spPr>
          <a:xfrm>
            <a:off x="152401" y="76200"/>
            <a:ext cx="8991599" cy="1143000"/>
          </a:xfrm>
        </p:spPr>
        <p:txBody>
          <a:bodyPr/>
          <a:lstStyle/>
          <a:p>
            <a:pPr>
              <a:lnSpc>
                <a:spcPct val="90000"/>
              </a:lnSpc>
            </a:pPr>
            <a:r>
              <a:rPr lang="en-US" sz="4000" b="1" dirty="0"/>
              <a:t>Modifications to Cognitive Restructuring:</a:t>
            </a:r>
            <a:br>
              <a:rPr lang="en-US" sz="4000" b="1" dirty="0"/>
            </a:br>
            <a:r>
              <a:rPr lang="en-US" sz="3800" dirty="0"/>
              <a:t>Using Acronyms</a:t>
            </a:r>
          </a:p>
        </p:txBody>
      </p:sp>
      <p:sp>
        <p:nvSpPr>
          <p:cNvPr id="2" name="TextBox 1">
            <a:extLst>
              <a:ext uri="{FF2B5EF4-FFF2-40B4-BE49-F238E27FC236}">
                <a16:creationId xmlns:a16="http://schemas.microsoft.com/office/drawing/2014/main" id="{595B56EC-154C-7085-B88F-73B9E4333436}"/>
              </a:ext>
            </a:extLst>
          </p:cNvPr>
          <p:cNvSpPr txBox="1"/>
          <p:nvPr/>
        </p:nvSpPr>
        <p:spPr>
          <a:xfrm>
            <a:off x="152401" y="1371600"/>
            <a:ext cx="4419600" cy="1815882"/>
          </a:xfrm>
          <a:prstGeom prst="rect">
            <a:avLst/>
          </a:prstGeom>
          <a:noFill/>
          <a:ln w="25400">
            <a:solidFill>
              <a:srgbClr val="FF0000"/>
            </a:solidFill>
          </a:ln>
        </p:spPr>
        <p:txBody>
          <a:bodyPr wrap="square" rtlCol="0">
            <a:spAutoFit/>
          </a:bodyPr>
          <a:lstStyle/>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r>
              <a:rPr lang="en-US" altLang="en-US" sz="2200" dirty="0">
                <a:solidFill>
                  <a:srgbClr val="FF0000"/>
                </a:solidFill>
                <a:cs typeface="Arial" panose="020B0604020202020204" pitchFamily="34" charset="0"/>
              </a:rPr>
              <a:t>F</a:t>
            </a:r>
            <a:r>
              <a:rPr lang="en-US" altLang="en-US" sz="2000" dirty="0">
                <a:cs typeface="Arial" panose="020B0604020202020204" pitchFamily="34" charset="0"/>
              </a:rPr>
              <a:t>eeling frightened?</a:t>
            </a:r>
          </a:p>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endParaRPr lang="en-US" altLang="en-US" sz="200" dirty="0">
              <a:cs typeface="Arial" panose="020B0604020202020204" pitchFamily="34" charset="0"/>
            </a:endParaRPr>
          </a:p>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r>
              <a:rPr lang="en-US" altLang="en-US" sz="2200" dirty="0">
                <a:solidFill>
                  <a:srgbClr val="FF0000"/>
                </a:solidFill>
                <a:cs typeface="Arial" panose="020B0604020202020204" pitchFamily="34" charset="0"/>
              </a:rPr>
              <a:t>E</a:t>
            </a:r>
            <a:r>
              <a:rPr lang="en-US" altLang="en-US" sz="2000" dirty="0">
                <a:cs typeface="Arial" panose="020B0604020202020204" pitchFamily="34" charset="0"/>
              </a:rPr>
              <a:t>xpecting bad things to </a:t>
            </a:r>
            <a:r>
              <a:rPr lang="en-US" altLang="en-US" sz="1950" dirty="0">
                <a:cs typeface="Arial" panose="020B0604020202020204" pitchFamily="34" charset="0"/>
              </a:rPr>
              <a:t>happen?</a:t>
            </a:r>
          </a:p>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endParaRPr lang="en-US" altLang="en-US" sz="200" dirty="0">
              <a:cs typeface="Arial" panose="020B0604020202020204" pitchFamily="34" charset="0"/>
            </a:endParaRPr>
          </a:p>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r>
              <a:rPr lang="en-US" altLang="en-US" sz="2200" dirty="0">
                <a:solidFill>
                  <a:srgbClr val="FF0000"/>
                </a:solidFill>
                <a:cs typeface="Arial" panose="020B0604020202020204" pitchFamily="34" charset="0"/>
              </a:rPr>
              <a:t>A</a:t>
            </a:r>
            <a:r>
              <a:rPr lang="en-US" altLang="en-US" sz="2000" dirty="0">
                <a:cs typeface="Arial" panose="020B0604020202020204" pitchFamily="34" charset="0"/>
              </a:rPr>
              <a:t>ttitudes &amp; actions can help</a:t>
            </a:r>
          </a:p>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endParaRPr lang="en-US" altLang="en-US" sz="200" dirty="0">
              <a:cs typeface="Arial" panose="020B0604020202020204" pitchFamily="34" charset="0"/>
            </a:endParaRPr>
          </a:p>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r>
              <a:rPr lang="en-US" altLang="en-US" sz="2200" dirty="0">
                <a:solidFill>
                  <a:srgbClr val="FF0000"/>
                </a:solidFill>
                <a:cs typeface="Arial" panose="020B0604020202020204" pitchFamily="34" charset="0"/>
              </a:rPr>
              <a:t>R</a:t>
            </a:r>
            <a:r>
              <a:rPr lang="en-US" altLang="en-US" sz="2000" dirty="0">
                <a:cs typeface="Arial" panose="020B0604020202020204" pitchFamily="34" charset="0"/>
              </a:rPr>
              <a:t>esults &amp; rewards</a:t>
            </a:r>
          </a:p>
          <a:p>
            <a:pPr marL="45244" lvl="1">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endParaRPr lang="en-US" altLang="en-US" sz="400" dirty="0">
              <a:solidFill>
                <a:srgbClr val="FF0000"/>
              </a:solidFill>
              <a:cs typeface="Arial" panose="020B0604020202020204" pitchFamily="34" charset="0"/>
            </a:endParaRPr>
          </a:p>
          <a:p>
            <a:pPr marL="45244" lvl="1" algn="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r>
              <a:rPr lang="en-US" sz="1200" dirty="0">
                <a:solidFill>
                  <a:srgbClr val="333333"/>
                </a:solidFill>
                <a:cs typeface="Arial" panose="020B0604020202020204" pitchFamily="34" charset="0"/>
              </a:rPr>
              <a:t>(</a:t>
            </a:r>
            <a:r>
              <a:rPr lang="en-US" sz="1200" i="1" dirty="0">
                <a:solidFill>
                  <a:srgbClr val="333333"/>
                </a:solidFill>
                <a:cs typeface="Arial" panose="020B0604020202020204" pitchFamily="34" charset="0"/>
              </a:rPr>
              <a:t>Coping Cat</a:t>
            </a:r>
            <a:r>
              <a:rPr lang="en-US" sz="1200" dirty="0">
                <a:solidFill>
                  <a:srgbClr val="333333"/>
                </a:solidFill>
                <a:cs typeface="Arial" panose="020B0604020202020204" pitchFamily="34" charset="0"/>
              </a:rPr>
              <a:t>; </a:t>
            </a:r>
            <a:r>
              <a:rPr lang="en-US" sz="1200" b="0" dirty="0">
                <a:solidFill>
                  <a:srgbClr val="333333"/>
                </a:solidFill>
                <a:cs typeface="Arial" panose="020B0604020202020204" pitchFamily="34" charset="0"/>
              </a:rPr>
              <a:t>Kendall &amp; </a:t>
            </a:r>
            <a:r>
              <a:rPr lang="en-US" sz="1200" b="0" dirty="0" err="1">
                <a:solidFill>
                  <a:srgbClr val="333333"/>
                </a:solidFill>
                <a:cs typeface="Arial" panose="020B0604020202020204" pitchFamily="34" charset="0"/>
              </a:rPr>
              <a:t>Hedtke</a:t>
            </a:r>
            <a:r>
              <a:rPr lang="en-US" sz="1200" b="0" dirty="0">
                <a:solidFill>
                  <a:srgbClr val="333333"/>
                </a:solidFill>
                <a:cs typeface="Arial" panose="020B0604020202020204" pitchFamily="34" charset="0"/>
              </a:rPr>
              <a:t>, 2006a,b)</a:t>
            </a:r>
            <a:endParaRPr lang="en-US" altLang="en-US" sz="1200" b="0" dirty="0">
              <a:cs typeface="Arial" panose="020B0604020202020204" pitchFamily="34" charset="0"/>
            </a:endParaRPr>
          </a:p>
        </p:txBody>
      </p:sp>
      <p:sp>
        <p:nvSpPr>
          <p:cNvPr id="3" name="TextBox 2">
            <a:extLst>
              <a:ext uri="{FF2B5EF4-FFF2-40B4-BE49-F238E27FC236}">
                <a16:creationId xmlns:a16="http://schemas.microsoft.com/office/drawing/2014/main" id="{5D3C242D-FFCF-B558-6EE6-B00A0C4B7592}"/>
              </a:ext>
            </a:extLst>
          </p:cNvPr>
          <p:cNvSpPr txBox="1"/>
          <p:nvPr/>
        </p:nvSpPr>
        <p:spPr>
          <a:xfrm>
            <a:off x="4818167" y="1371600"/>
            <a:ext cx="3999262" cy="1815882"/>
          </a:xfrm>
          <a:prstGeom prst="rect">
            <a:avLst/>
          </a:prstGeom>
          <a:noFill/>
          <a:ln w="25400">
            <a:solidFill>
              <a:srgbClr val="FF0000"/>
            </a:solidFill>
          </a:ln>
        </p:spPr>
        <p:txBody>
          <a:bodyPr wrap="square" rtlCol="0">
            <a:spAutoFit/>
          </a:bodyPr>
          <a:lstStyle/>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r>
              <a:rPr lang="en-US" altLang="en-US" sz="2200" dirty="0">
                <a:solidFill>
                  <a:srgbClr val="FF0000"/>
                </a:solidFill>
                <a:cs typeface="Arial" panose="020B0604020202020204" pitchFamily="34" charset="0"/>
              </a:rPr>
              <a:t>K</a:t>
            </a:r>
            <a:r>
              <a:rPr lang="en-US" altLang="en-US" sz="2000" dirty="0">
                <a:cs typeface="Arial" panose="020B0604020202020204" pitchFamily="34" charset="0"/>
              </a:rPr>
              <a:t>nowing I’m nervous</a:t>
            </a:r>
          </a:p>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endParaRPr lang="en-US" altLang="en-US" sz="200" dirty="0">
              <a:cs typeface="Arial" panose="020B0604020202020204" pitchFamily="34" charset="0"/>
            </a:endParaRPr>
          </a:p>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r>
              <a:rPr lang="en-US" altLang="en-US" sz="2200" dirty="0">
                <a:solidFill>
                  <a:srgbClr val="FF0000"/>
                </a:solidFill>
                <a:cs typeface="Arial" panose="020B0604020202020204" pitchFamily="34" charset="0"/>
              </a:rPr>
              <a:t>I</a:t>
            </a:r>
            <a:r>
              <a:rPr lang="en-US" altLang="en-US" sz="2000" dirty="0">
                <a:cs typeface="Arial" panose="020B0604020202020204" pitchFamily="34" charset="0"/>
              </a:rPr>
              <a:t>cky thoughts</a:t>
            </a:r>
          </a:p>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endParaRPr lang="en-US" altLang="en-US" sz="200" dirty="0">
              <a:cs typeface="Arial" panose="020B0604020202020204" pitchFamily="34" charset="0"/>
            </a:endParaRPr>
          </a:p>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r>
              <a:rPr lang="en-US" altLang="en-US" sz="2200" dirty="0">
                <a:solidFill>
                  <a:srgbClr val="FF0000"/>
                </a:solidFill>
                <a:cs typeface="Arial" panose="020B0604020202020204" pitchFamily="34" charset="0"/>
              </a:rPr>
              <a:t>C</a:t>
            </a:r>
            <a:r>
              <a:rPr lang="en-US" altLang="en-US" sz="2000" dirty="0">
                <a:cs typeface="Arial" panose="020B0604020202020204" pitchFamily="34" charset="0"/>
              </a:rPr>
              <a:t>alming thoughts</a:t>
            </a:r>
          </a:p>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endParaRPr lang="en-US" altLang="en-US" sz="200" dirty="0">
              <a:cs typeface="Arial" panose="020B0604020202020204" pitchFamily="34" charset="0"/>
            </a:endParaRPr>
          </a:p>
          <a:p>
            <a:pPr marL="214313" lvl="1" indent="-169069">
              <a:buFont typeface="Wingdings" pitchFamily="2" charset="2"/>
              <a:buChar cha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r>
              <a:rPr lang="en-US" altLang="en-US" sz="2200" dirty="0">
                <a:solidFill>
                  <a:srgbClr val="FF0000"/>
                </a:solidFill>
                <a:cs typeface="Arial" panose="020B0604020202020204" pitchFamily="34" charset="0"/>
              </a:rPr>
              <a:t>K</a:t>
            </a:r>
            <a:r>
              <a:rPr lang="en-US" altLang="en-US" sz="2000" dirty="0">
                <a:cs typeface="Arial" panose="020B0604020202020204" pitchFamily="34" charset="0"/>
              </a:rPr>
              <a:t>eep practicing</a:t>
            </a:r>
          </a:p>
          <a:p>
            <a:pPr marL="45244" lvl="1">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endParaRPr lang="en-US" altLang="en-US" sz="400" dirty="0">
              <a:solidFill>
                <a:srgbClr val="FF0000"/>
              </a:solidFill>
              <a:cs typeface="Arial" panose="020B0604020202020204" pitchFamily="34" charset="0"/>
            </a:endParaRPr>
          </a:p>
          <a:p>
            <a:pPr marL="45244" lvl="1" algn="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r>
              <a:rPr lang="en-US" altLang="en-US" sz="1200" dirty="0">
                <a:cs typeface="Arial" panose="020B0604020202020204" pitchFamily="34" charset="0"/>
                <a:hlinkClick r:id="rId3"/>
              </a:rPr>
              <a:t>(Wood et al., 2015)</a:t>
            </a:r>
            <a:endParaRPr lang="en-US" altLang="en-US" sz="1200" dirty="0">
              <a:cs typeface="Arial" panose="020B0604020202020204" pitchFamily="34" charset="0"/>
            </a:endParaRPr>
          </a:p>
        </p:txBody>
      </p:sp>
      <p:sp>
        <p:nvSpPr>
          <p:cNvPr id="6" name="TextBox 5">
            <a:extLst>
              <a:ext uri="{FF2B5EF4-FFF2-40B4-BE49-F238E27FC236}">
                <a16:creationId xmlns:a16="http://schemas.microsoft.com/office/drawing/2014/main" id="{FDC65F5B-B61D-45FE-EEC1-287C08D7545C}"/>
              </a:ext>
            </a:extLst>
          </p:cNvPr>
          <p:cNvSpPr txBox="1"/>
          <p:nvPr/>
        </p:nvSpPr>
        <p:spPr>
          <a:xfrm>
            <a:off x="152401" y="3830553"/>
            <a:ext cx="6019799" cy="2739211"/>
          </a:xfrm>
          <a:prstGeom prst="rect">
            <a:avLst/>
          </a:prstGeom>
          <a:noFill/>
          <a:ln w="25400">
            <a:solidFill>
              <a:srgbClr val="FF0000"/>
            </a:solidFill>
          </a:ln>
        </p:spPr>
        <p:txBody>
          <a:bodyPr wrap="square" rtlCol="0">
            <a:spAutoFit/>
          </a:bodyPr>
          <a:lstStyle/>
          <a:p>
            <a:pPr marL="45244" lvl="1" algn="ct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r>
              <a:rPr lang="en-US" altLang="en-US" sz="2000" dirty="0">
                <a:cs typeface="Arial" panose="020B0604020202020204" pitchFamily="34" charset="0"/>
              </a:rPr>
              <a:t>Problem-Solving based on STAR strategy:</a:t>
            </a:r>
          </a:p>
          <a:p>
            <a:pPr marL="45244" lvl="1" algn="ct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endParaRPr lang="en-US" altLang="en-US" sz="800" dirty="0">
              <a:cs typeface="Arial" panose="020B0604020202020204" pitchFamily="34" charset="0"/>
            </a:endParaRPr>
          </a:p>
          <a:p>
            <a:pPr marL="214313" lvl="1" indent="-168275">
              <a:buFont typeface="Wingdings" pitchFamily="2" charset="2"/>
              <a:buChar char=""/>
              <a:tabLst>
                <a:tab pos="681038" algn="l"/>
                <a:tab pos="1023938" algn="l"/>
                <a:tab pos="1366838" algn="l"/>
                <a:tab pos="1709738" algn="l"/>
                <a:tab pos="2052638" algn="l"/>
                <a:tab pos="2395538" algn="l"/>
                <a:tab pos="2738438" algn="l"/>
                <a:tab pos="3081338" algn="l"/>
                <a:tab pos="3424238" algn="l"/>
                <a:tab pos="3767138" algn="l"/>
                <a:tab pos="4110038" algn="l"/>
                <a:tab pos="4452938" algn="l"/>
                <a:tab pos="4795838" algn="l"/>
                <a:tab pos="5138738" algn="l"/>
                <a:tab pos="5481638" algn="l"/>
                <a:tab pos="5824538" algn="l"/>
                <a:tab pos="6167438" algn="l"/>
                <a:tab pos="6510338" algn="l"/>
                <a:tab pos="6853238" algn="l"/>
              </a:tabLst>
              <a:defRPr/>
            </a:pPr>
            <a:r>
              <a:rPr lang="en-US" altLang="en-US" sz="2100" dirty="0">
                <a:solidFill>
                  <a:srgbClr val="FF0000"/>
                </a:solidFill>
                <a:cs typeface="Arial" panose="020B0604020202020204" pitchFamily="34" charset="0"/>
              </a:rPr>
              <a:t>S</a:t>
            </a:r>
            <a:r>
              <a:rPr lang="en-US" altLang="en-US" sz="2000" dirty="0">
                <a:cs typeface="Arial" panose="020B0604020202020204" pitchFamily="34" charset="0"/>
              </a:rPr>
              <a:t>TOP</a:t>
            </a:r>
            <a:r>
              <a:rPr lang="en-US" altLang="en-US" sz="1800" dirty="0">
                <a:cs typeface="Arial" panose="020B0604020202020204" pitchFamily="34" charset="0"/>
              </a:rPr>
              <a:t> </a:t>
            </a:r>
            <a:r>
              <a:rPr lang="en-US" altLang="en-US" sz="1600" b="0" dirty="0">
                <a:cs typeface="Arial" panose="020B0604020202020204" pitchFamily="34" charset="0"/>
              </a:rPr>
              <a:t>(identify that one is anxious and needs to calm down)</a:t>
            </a:r>
          </a:p>
          <a:p>
            <a:pPr marL="214313" lvl="1" indent="-168275">
              <a:buFont typeface="Wingdings" pitchFamily="2" charset="2"/>
              <a:buChar char=""/>
              <a:tabLst>
                <a:tab pos="681038" algn="l"/>
                <a:tab pos="1023938" algn="l"/>
                <a:tab pos="1366838" algn="l"/>
                <a:tab pos="1709738" algn="l"/>
                <a:tab pos="2052638" algn="l"/>
                <a:tab pos="2395538" algn="l"/>
                <a:tab pos="2738438" algn="l"/>
                <a:tab pos="3081338" algn="l"/>
                <a:tab pos="3424238" algn="l"/>
                <a:tab pos="3767138" algn="l"/>
                <a:tab pos="4110038" algn="l"/>
                <a:tab pos="4452938" algn="l"/>
                <a:tab pos="4795838" algn="l"/>
                <a:tab pos="5138738" algn="l"/>
                <a:tab pos="5481638" algn="l"/>
                <a:tab pos="5824538" algn="l"/>
                <a:tab pos="6167438" algn="l"/>
                <a:tab pos="6510338" algn="l"/>
                <a:tab pos="6853238" algn="l"/>
              </a:tabLst>
              <a:defRPr/>
            </a:pPr>
            <a:endParaRPr lang="en-US" altLang="en-US" sz="400" b="0" dirty="0">
              <a:cs typeface="Arial" panose="020B0604020202020204" pitchFamily="34" charset="0"/>
            </a:endParaRPr>
          </a:p>
          <a:p>
            <a:pPr marL="214313" lvl="1" indent="-168275">
              <a:buFont typeface="Wingdings" pitchFamily="2" charset="2"/>
              <a:buChar char=""/>
              <a:tabLst>
                <a:tab pos="681038" algn="l"/>
                <a:tab pos="1023938" algn="l"/>
                <a:tab pos="1366838" algn="l"/>
                <a:tab pos="1709738" algn="l"/>
                <a:tab pos="2052638" algn="l"/>
                <a:tab pos="2395538" algn="l"/>
                <a:tab pos="2738438" algn="l"/>
                <a:tab pos="3081338" algn="l"/>
                <a:tab pos="3424238" algn="l"/>
                <a:tab pos="3767138" algn="l"/>
                <a:tab pos="4110038" algn="l"/>
                <a:tab pos="4452938" algn="l"/>
                <a:tab pos="4795838" algn="l"/>
                <a:tab pos="5138738" algn="l"/>
                <a:tab pos="5481638" algn="l"/>
                <a:tab pos="5824538" algn="l"/>
                <a:tab pos="6167438" algn="l"/>
                <a:tab pos="6510338" algn="l"/>
                <a:tab pos="6853238" algn="l"/>
              </a:tabLst>
              <a:defRPr/>
            </a:pPr>
            <a:r>
              <a:rPr lang="en-US" altLang="en-US" sz="2100" dirty="0">
                <a:solidFill>
                  <a:srgbClr val="FF0000"/>
                </a:solidFill>
                <a:cs typeface="Arial" panose="020B0604020202020204" pitchFamily="34" charset="0"/>
              </a:rPr>
              <a:t>T</a:t>
            </a:r>
            <a:r>
              <a:rPr lang="en-US" altLang="en-US" sz="2000" dirty="0">
                <a:cs typeface="Arial" panose="020B0604020202020204" pitchFamily="34" charset="0"/>
              </a:rPr>
              <a:t>HINK</a:t>
            </a:r>
            <a:r>
              <a:rPr lang="en-US" altLang="en-US" sz="1800" dirty="0">
                <a:cs typeface="Arial" panose="020B0604020202020204" pitchFamily="34" charset="0"/>
              </a:rPr>
              <a:t> </a:t>
            </a:r>
            <a:r>
              <a:rPr lang="en-US" altLang="en-US" sz="1600" b="0" dirty="0">
                <a:cs typeface="Arial" panose="020B0604020202020204" pitchFamily="34" charset="0"/>
              </a:rPr>
              <a:t>(think of possible ways to calm down and/or solutions to the problem)</a:t>
            </a:r>
          </a:p>
          <a:p>
            <a:pPr marL="214313" lvl="1" indent="-168275">
              <a:tabLst>
                <a:tab pos="681038" algn="l"/>
                <a:tab pos="1023938" algn="l"/>
                <a:tab pos="1366838" algn="l"/>
                <a:tab pos="1709738" algn="l"/>
                <a:tab pos="2052638" algn="l"/>
                <a:tab pos="2395538" algn="l"/>
                <a:tab pos="2738438" algn="l"/>
                <a:tab pos="3081338" algn="l"/>
                <a:tab pos="3424238" algn="l"/>
                <a:tab pos="3767138" algn="l"/>
                <a:tab pos="4110038" algn="l"/>
                <a:tab pos="4452938" algn="l"/>
                <a:tab pos="4795838" algn="l"/>
                <a:tab pos="5138738" algn="l"/>
                <a:tab pos="5481638" algn="l"/>
                <a:tab pos="5824538" algn="l"/>
                <a:tab pos="6167438" algn="l"/>
                <a:tab pos="6510338" algn="l"/>
                <a:tab pos="6853238" algn="l"/>
              </a:tabLst>
              <a:defRPr/>
            </a:pPr>
            <a:endParaRPr lang="en-US" altLang="en-US" sz="400" dirty="0">
              <a:cs typeface="Arial" panose="020B0604020202020204" pitchFamily="34" charset="0"/>
            </a:endParaRPr>
          </a:p>
          <a:p>
            <a:pPr marL="214313" lvl="1" indent="-168275">
              <a:buFont typeface="Wingdings" pitchFamily="2" charset="2"/>
              <a:buChar char=""/>
              <a:tabLst>
                <a:tab pos="681038" algn="l"/>
                <a:tab pos="1023938" algn="l"/>
                <a:tab pos="1366838" algn="l"/>
                <a:tab pos="1709738" algn="l"/>
                <a:tab pos="2052638" algn="l"/>
                <a:tab pos="2395538" algn="l"/>
                <a:tab pos="2738438" algn="l"/>
                <a:tab pos="3081338" algn="l"/>
                <a:tab pos="3424238" algn="l"/>
                <a:tab pos="3767138" algn="l"/>
                <a:tab pos="4110038" algn="l"/>
                <a:tab pos="4452938" algn="l"/>
                <a:tab pos="4795838" algn="l"/>
                <a:tab pos="5138738" algn="l"/>
                <a:tab pos="5481638" algn="l"/>
                <a:tab pos="5824538" algn="l"/>
                <a:tab pos="6167438" algn="l"/>
                <a:tab pos="6510338" algn="l"/>
                <a:tab pos="6853238" algn="l"/>
              </a:tabLst>
              <a:defRPr/>
            </a:pPr>
            <a:r>
              <a:rPr lang="en-US" altLang="en-US" sz="2100" dirty="0">
                <a:solidFill>
                  <a:srgbClr val="FF0000"/>
                </a:solidFill>
                <a:cs typeface="Arial" panose="020B0604020202020204" pitchFamily="34" charset="0"/>
              </a:rPr>
              <a:t>A</a:t>
            </a:r>
            <a:r>
              <a:rPr lang="en-US" altLang="en-US" sz="2000" dirty="0">
                <a:cs typeface="Arial" panose="020B0604020202020204" pitchFamily="34" charset="0"/>
              </a:rPr>
              <a:t>CT </a:t>
            </a:r>
            <a:r>
              <a:rPr lang="en-US" altLang="en-US" sz="1600" b="0" dirty="0">
                <a:cs typeface="Arial" panose="020B0604020202020204" pitchFamily="34" charset="0"/>
              </a:rPr>
              <a:t>(executive a chosen plan)</a:t>
            </a:r>
          </a:p>
          <a:p>
            <a:pPr marL="214313" lvl="1" indent="-168275">
              <a:buFont typeface="Wingdings" pitchFamily="2" charset="2"/>
              <a:buChar char=""/>
              <a:tabLst>
                <a:tab pos="681038" algn="l"/>
                <a:tab pos="1023938" algn="l"/>
                <a:tab pos="1366838" algn="l"/>
                <a:tab pos="1709738" algn="l"/>
                <a:tab pos="2052638" algn="l"/>
                <a:tab pos="2395538" algn="l"/>
                <a:tab pos="2738438" algn="l"/>
                <a:tab pos="3081338" algn="l"/>
                <a:tab pos="3424238" algn="l"/>
                <a:tab pos="3767138" algn="l"/>
                <a:tab pos="4110038" algn="l"/>
                <a:tab pos="4452938" algn="l"/>
                <a:tab pos="4795838" algn="l"/>
                <a:tab pos="5138738" algn="l"/>
                <a:tab pos="5481638" algn="l"/>
                <a:tab pos="5824538" algn="l"/>
                <a:tab pos="6167438" algn="l"/>
                <a:tab pos="6510338" algn="l"/>
                <a:tab pos="6853238" algn="l"/>
              </a:tabLst>
              <a:defRPr/>
            </a:pPr>
            <a:endParaRPr lang="en-US" altLang="en-US" sz="400" b="0" dirty="0">
              <a:cs typeface="Arial" panose="020B0604020202020204" pitchFamily="34" charset="0"/>
            </a:endParaRPr>
          </a:p>
          <a:p>
            <a:pPr marL="214313" lvl="1" indent="-168275">
              <a:buFont typeface="Wingdings" pitchFamily="2" charset="2"/>
              <a:buChar char=""/>
              <a:tabLst>
                <a:tab pos="681038" algn="l"/>
                <a:tab pos="1023938" algn="l"/>
                <a:tab pos="1366838" algn="l"/>
                <a:tab pos="1709738" algn="l"/>
                <a:tab pos="2052638" algn="l"/>
                <a:tab pos="2395538" algn="l"/>
                <a:tab pos="2738438" algn="l"/>
                <a:tab pos="3081338" algn="l"/>
                <a:tab pos="3424238" algn="l"/>
                <a:tab pos="3767138" algn="l"/>
                <a:tab pos="4110038" algn="l"/>
                <a:tab pos="4452938" algn="l"/>
                <a:tab pos="4795838" algn="l"/>
                <a:tab pos="5138738" algn="l"/>
                <a:tab pos="5481638" algn="l"/>
                <a:tab pos="5824538" algn="l"/>
                <a:tab pos="6167438" algn="l"/>
                <a:tab pos="6510338" algn="l"/>
                <a:tab pos="6853238" algn="l"/>
              </a:tabLst>
              <a:defRPr/>
            </a:pPr>
            <a:r>
              <a:rPr lang="en-US" altLang="en-US" sz="2100" dirty="0">
                <a:solidFill>
                  <a:srgbClr val="FF0000"/>
                </a:solidFill>
                <a:cs typeface="Arial" panose="020B0604020202020204" pitchFamily="34" charset="0"/>
              </a:rPr>
              <a:t>R</a:t>
            </a:r>
            <a:r>
              <a:rPr lang="en-US" altLang="en-US" sz="2000" dirty="0">
                <a:cs typeface="Arial" panose="020B0604020202020204" pitchFamily="34" charset="0"/>
              </a:rPr>
              <a:t>EFLECT</a:t>
            </a:r>
            <a:r>
              <a:rPr lang="en-US" altLang="en-US" sz="1800" dirty="0">
                <a:cs typeface="Arial" panose="020B0604020202020204" pitchFamily="34" charset="0"/>
              </a:rPr>
              <a:t> </a:t>
            </a:r>
            <a:r>
              <a:rPr lang="en-US" altLang="en-US" sz="1600" b="0" dirty="0">
                <a:cs typeface="Arial" panose="020B0604020202020204" pitchFamily="34" charset="0"/>
              </a:rPr>
              <a:t>(evaluate outcome of selected plan &amp; make adjustments if needed)</a:t>
            </a:r>
          </a:p>
          <a:p>
            <a:pPr marL="45244" lvl="1">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endParaRPr lang="en-US" altLang="en-US" sz="400" dirty="0">
              <a:solidFill>
                <a:srgbClr val="FF0000"/>
              </a:solidFill>
              <a:cs typeface="Arial" panose="020B0604020202020204" pitchFamily="34" charset="0"/>
            </a:endParaRPr>
          </a:p>
          <a:p>
            <a:pPr marL="45244" lvl="1" algn="r">
              <a:tabLst>
                <a:tab pos="16787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r>
              <a:rPr lang="en-US" altLang="en-US" sz="1200" dirty="0">
                <a:solidFill>
                  <a:srgbClr val="333333"/>
                </a:solidFill>
                <a:cs typeface="Arial" panose="020B0604020202020204" pitchFamily="34" charset="0"/>
                <a:hlinkClick r:id="rId4"/>
              </a:rPr>
              <a:t>(Sung et al., 2011)</a:t>
            </a:r>
            <a:endParaRPr lang="en-US" altLang="en-US" sz="1200" dirty="0">
              <a:cs typeface="Arial" panose="020B0604020202020204" pitchFamily="34" charset="0"/>
            </a:endParaRPr>
          </a:p>
        </p:txBody>
      </p:sp>
      <p:pic>
        <p:nvPicPr>
          <p:cNvPr id="7" name="Picture 6" descr="A visual, STOP, for coping with uncertainty is shown. Stop is an acronym that stands for stop, take a breath, observe, pull back, and practice what works proceed. Visuals support this. A stop light showing red, a person taking deep breaths, a person observing and thinking, a person showing their hand to signal stop, and a person next to a green stoplight showing thumbs up.">
            <a:extLst>
              <a:ext uri="{FF2B5EF4-FFF2-40B4-BE49-F238E27FC236}">
                <a16:creationId xmlns:a16="http://schemas.microsoft.com/office/drawing/2014/main" id="{875D6D83-0234-1285-5F06-980CA99156B9}"/>
              </a:ext>
            </a:extLst>
          </p:cNvPr>
          <p:cNvPicPr>
            <a:picLocks noChangeAspect="1"/>
          </p:cNvPicPr>
          <p:nvPr/>
        </p:nvPicPr>
        <p:blipFill>
          <a:blip r:embed="rId5"/>
          <a:stretch>
            <a:fillRect/>
          </a:stretch>
        </p:blipFill>
        <p:spPr>
          <a:xfrm>
            <a:off x="6477000" y="3429000"/>
            <a:ext cx="2589797" cy="3200400"/>
          </a:xfrm>
          <a:prstGeom prst="rect">
            <a:avLst/>
          </a:prstGeom>
          <a:ln>
            <a:solidFill>
              <a:schemeClr val="tx1"/>
            </a:solidFill>
          </a:ln>
        </p:spPr>
      </p:pic>
      <p:sp>
        <p:nvSpPr>
          <p:cNvPr id="8" name="TextBox 7">
            <a:extLst>
              <a:ext uri="{FF2B5EF4-FFF2-40B4-BE49-F238E27FC236}">
                <a16:creationId xmlns:a16="http://schemas.microsoft.com/office/drawing/2014/main" id="{3262FA97-E948-1F8C-6AFA-89762ECB4552}"/>
              </a:ext>
            </a:extLst>
          </p:cNvPr>
          <p:cNvSpPr txBox="1"/>
          <p:nvPr/>
        </p:nvSpPr>
        <p:spPr>
          <a:xfrm>
            <a:off x="7186413" y="6581001"/>
            <a:ext cx="1957587" cy="276999"/>
          </a:xfrm>
          <a:prstGeom prst="rect">
            <a:avLst/>
          </a:prstGeom>
          <a:noFill/>
        </p:spPr>
        <p:txBody>
          <a:bodyPr wrap="none" rtlCol="0">
            <a:spAutoFit/>
          </a:bodyPr>
          <a:lstStyle/>
          <a:p>
            <a:r>
              <a:rPr lang="en-US" sz="1200" dirty="0">
                <a:hlinkClick r:id="rId6"/>
              </a:rPr>
              <a:t>Coping with Uncertainty</a:t>
            </a:r>
            <a:endParaRPr lang="en-US" sz="1200" dirty="0"/>
          </a:p>
        </p:txBody>
      </p:sp>
    </p:spTree>
    <p:extLst>
      <p:ext uri="{BB962C8B-B14F-4D97-AF65-F5344CB8AC3E}">
        <p14:creationId xmlns:p14="http://schemas.microsoft.com/office/powerpoint/2010/main" val="153085498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C4A90C3-AB4F-521E-298E-9A0C8948F9A6}"/>
              </a:ext>
            </a:extLst>
          </p:cNvPr>
          <p:cNvSpPr>
            <a:spLocks noGrp="1"/>
          </p:cNvSpPr>
          <p:nvPr>
            <p:ph type="title"/>
          </p:nvPr>
        </p:nvSpPr>
        <p:spPr>
          <a:xfrm>
            <a:off x="171450" y="76200"/>
            <a:ext cx="8896350" cy="914400"/>
          </a:xfrm>
        </p:spPr>
        <p:txBody>
          <a:bodyPr/>
          <a:lstStyle/>
          <a:p>
            <a:pPr eaLnBrk="1" hangingPunct="1"/>
            <a:r>
              <a:rPr lang="en-US" altLang="en-US" sz="3600" b="1" dirty="0">
                <a:latin typeface="Arial" panose="020B0604020202020204" pitchFamily="34" charset="0"/>
                <a:ea typeface="ＭＳ Ｐゴシック" panose="020B0600070205080204" pitchFamily="34" charset="-128"/>
                <a:cs typeface="Arial" panose="020B0604020202020204" pitchFamily="34" charset="0"/>
              </a:rPr>
              <a:t>Coming up with</a:t>
            </a:r>
            <a:br>
              <a:rPr lang="en-US" altLang="en-US" sz="3600" b="1" dirty="0">
                <a:latin typeface="Arial" panose="020B0604020202020204" pitchFamily="34" charset="0"/>
                <a:ea typeface="ＭＳ Ｐゴシック" panose="020B0600070205080204" pitchFamily="34" charset="-128"/>
                <a:cs typeface="Arial" panose="020B0604020202020204" pitchFamily="34" charset="0"/>
              </a:rPr>
            </a:br>
            <a:r>
              <a:rPr lang="en-US" altLang="en-US" sz="3600" b="1" dirty="0">
                <a:latin typeface="Arial" panose="020B0604020202020204" pitchFamily="34" charset="0"/>
                <a:ea typeface="ＭＳ Ｐゴシック" panose="020B0600070205080204" pitchFamily="34" charset="-128"/>
                <a:cs typeface="Arial" panose="020B0604020202020204" pitchFamily="34" charset="0"/>
              </a:rPr>
              <a:t>Coping Thoughts</a:t>
            </a:r>
          </a:p>
        </p:txBody>
      </p:sp>
      <p:pic>
        <p:nvPicPr>
          <p:cNvPr id="34817" name="Picture 6" descr="A cartoon person who is scared is looking at a spider. A thought bubble above them says what if the spider kills me?">
            <a:extLst>
              <a:ext uri="{FF2B5EF4-FFF2-40B4-BE49-F238E27FC236}">
                <a16:creationId xmlns:a16="http://schemas.microsoft.com/office/drawing/2014/main" id="{29C7EFAF-66E3-98A2-AEB1-B0237C118A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512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Cloud Callout 6">
            <a:extLst>
              <a:ext uri="{FF2B5EF4-FFF2-40B4-BE49-F238E27FC236}">
                <a16:creationId xmlns:a16="http://schemas.microsoft.com/office/drawing/2014/main" id="{1F6BCB6C-8FC8-B0BF-6815-797BE46B47F3}"/>
              </a:ext>
              <a:ext uri="{C183D7F6-B498-43B3-948B-1728B52AA6E4}">
                <adec:decorative xmlns:adec="http://schemas.microsoft.com/office/drawing/2017/decorative" val="1"/>
              </a:ext>
            </a:extLst>
          </p:cNvPr>
          <p:cNvSpPr>
            <a:spLocks noChangeArrowheads="1"/>
          </p:cNvSpPr>
          <p:nvPr/>
        </p:nvSpPr>
        <p:spPr bwMode="auto">
          <a:xfrm>
            <a:off x="290513" y="1143000"/>
            <a:ext cx="2971800" cy="1981200"/>
          </a:xfrm>
          <a:prstGeom prst="cloudCallout">
            <a:avLst>
              <a:gd name="adj1" fmla="val -19824"/>
              <a:gd name="adj2" fmla="val 83759"/>
            </a:avLst>
          </a:prstGeom>
          <a:solidFill>
            <a:schemeClr val="accent1"/>
          </a:solidFill>
          <a:ln w="9525">
            <a:solidFill>
              <a:schemeClr val="tx1"/>
            </a:solidFill>
            <a:miter lim="800000"/>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a:latin typeface="Arial" panose="020B0604020202020204" pitchFamily="34" charset="0"/>
            </a:endParaRPr>
          </a:p>
        </p:txBody>
      </p:sp>
      <p:sp>
        <p:nvSpPr>
          <p:cNvPr id="34820" name="Text Box 5">
            <a:extLst>
              <a:ext uri="{FF2B5EF4-FFF2-40B4-BE49-F238E27FC236}">
                <a16:creationId xmlns:a16="http://schemas.microsoft.com/office/drawing/2014/main" id="{5EA90608-6680-405C-4AA7-A98AC0F7271F}"/>
              </a:ext>
              <a:ext uri="{C183D7F6-B498-43B3-948B-1728B52AA6E4}">
                <adec:decorative xmlns:adec="http://schemas.microsoft.com/office/drawing/2017/decorative" val="1"/>
              </a:ext>
            </a:extLst>
          </p:cNvPr>
          <p:cNvSpPr txBox="1">
            <a:spLocks noChangeArrowheads="1"/>
          </p:cNvSpPr>
          <p:nvPr/>
        </p:nvSpPr>
        <p:spPr bwMode="auto">
          <a:xfrm>
            <a:off x="279400" y="1730375"/>
            <a:ext cx="3048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a:solidFill>
                  <a:schemeClr val="bg2"/>
                </a:solidFill>
                <a:latin typeface="Arial Black" panose="020B0604020202020204" pitchFamily="34" charset="0"/>
              </a:rPr>
              <a:t>What if the spider </a:t>
            </a:r>
          </a:p>
          <a:p>
            <a:pPr algn="ctr" eaLnBrk="1" hangingPunct="1">
              <a:spcBef>
                <a:spcPct val="50000"/>
              </a:spcBef>
              <a:buFontTx/>
              <a:buNone/>
            </a:pPr>
            <a:r>
              <a:rPr lang="en-US" altLang="en-US" sz="1800">
                <a:solidFill>
                  <a:schemeClr val="bg2"/>
                </a:solidFill>
                <a:latin typeface="Arial Black" panose="020B0604020202020204" pitchFamily="34" charset="0"/>
              </a:rPr>
              <a:t>kills me?</a:t>
            </a:r>
          </a:p>
        </p:txBody>
      </p:sp>
      <p:pic>
        <p:nvPicPr>
          <p:cNvPr id="34821" name="Picture 6" descr="A person who is scared is looking at a spider. Above them is a blank thought bubble.">
            <a:extLst>
              <a:ext uri="{FF2B5EF4-FFF2-40B4-BE49-F238E27FC236}">
                <a16:creationId xmlns:a16="http://schemas.microsoft.com/office/drawing/2014/main" id="{E6E16292-8B6B-798E-F112-0B7EE8008E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49900" y="32512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Cloud Callout 6">
            <a:extLst>
              <a:ext uri="{FF2B5EF4-FFF2-40B4-BE49-F238E27FC236}">
                <a16:creationId xmlns:a16="http://schemas.microsoft.com/office/drawing/2014/main" id="{BB223DAD-EF31-1EC9-41CF-E4ACE7EF0263}"/>
              </a:ext>
              <a:ext uri="{C183D7F6-B498-43B3-948B-1728B52AA6E4}">
                <adec:decorative xmlns:adec="http://schemas.microsoft.com/office/drawing/2017/decorative" val="1"/>
              </a:ext>
            </a:extLst>
          </p:cNvPr>
          <p:cNvSpPr>
            <a:spLocks noChangeArrowheads="1"/>
          </p:cNvSpPr>
          <p:nvPr/>
        </p:nvSpPr>
        <p:spPr bwMode="auto">
          <a:xfrm>
            <a:off x="6002338" y="1295400"/>
            <a:ext cx="2971800" cy="1981200"/>
          </a:xfrm>
          <a:prstGeom prst="cloudCallout">
            <a:avLst>
              <a:gd name="adj1" fmla="val -19824"/>
              <a:gd name="adj2" fmla="val 83759"/>
            </a:avLst>
          </a:prstGeom>
          <a:solidFill>
            <a:schemeClr val="accent1"/>
          </a:solidFill>
          <a:ln w="9525">
            <a:solidFill>
              <a:schemeClr val="tx1"/>
            </a:solidFill>
            <a:miter lim="800000"/>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dirty="0">
              <a:latin typeface="Arial" panose="020B0604020202020204" pitchFamily="34" charset="0"/>
            </a:endParaRPr>
          </a:p>
        </p:txBody>
      </p:sp>
      <p:sp>
        <p:nvSpPr>
          <p:cNvPr id="34823" name="TextBox 2">
            <a:extLst>
              <a:ext uri="{FF2B5EF4-FFF2-40B4-BE49-F238E27FC236}">
                <a16:creationId xmlns:a16="http://schemas.microsoft.com/office/drawing/2014/main" id="{C5378EE2-1D4E-8044-F8DC-85B35D7B44F8}"/>
              </a:ext>
            </a:extLst>
          </p:cNvPr>
          <p:cNvSpPr txBox="1">
            <a:spLocks noChangeArrowheads="1"/>
          </p:cNvSpPr>
          <p:nvPr/>
        </p:nvSpPr>
        <p:spPr bwMode="auto">
          <a:xfrm>
            <a:off x="304800" y="5791200"/>
            <a:ext cx="88852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What do you think this kid can say to himself to help</a:t>
            </a:r>
          </a:p>
          <a:p>
            <a:pPr>
              <a:spcBef>
                <a:spcPct val="0"/>
              </a:spcBef>
              <a:buFontTx/>
              <a:buNone/>
            </a:pPr>
            <a:r>
              <a:rPr lang="en-US" altLang="en-US" sz="2400">
                <a:latin typeface="Arial" panose="020B0604020202020204" pitchFamily="34" charset="0"/>
              </a:rPr>
              <a:t>himself feel less anxious or afraid when he sees a spider?</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a:extLst>
              <a:ext uri="{FF2B5EF4-FFF2-40B4-BE49-F238E27FC236}">
                <a16:creationId xmlns:a16="http://schemas.microsoft.com/office/drawing/2014/main" id="{D321323D-9A5B-F77E-7118-438A819C8034}"/>
              </a:ext>
            </a:extLst>
          </p:cNvPr>
          <p:cNvSpPr>
            <a:spLocks noGrp="1"/>
          </p:cNvSpPr>
          <p:nvPr>
            <p:ph type="title"/>
          </p:nvPr>
        </p:nvSpPr>
        <p:spPr>
          <a:xfrm>
            <a:off x="95250" y="76200"/>
            <a:ext cx="8896350" cy="914400"/>
          </a:xfrm>
        </p:spPr>
        <p:txBody>
          <a:bodyPr/>
          <a:lstStyle/>
          <a:p>
            <a:pPr eaLnBrk="1" hangingPunct="1"/>
            <a:r>
              <a:rPr lang="en-US" altLang="en-US" sz="4000" b="1" dirty="0">
                <a:ea typeface="ＭＳ Ｐゴシック" panose="020B0600070205080204" pitchFamily="34" charset="-128"/>
                <a:cs typeface="Arial" panose="020B0604020202020204" pitchFamily="34" charset="0"/>
              </a:rPr>
              <a:t>Example of Cognitive Restructuring</a:t>
            </a:r>
            <a:br>
              <a:rPr lang="en-US" altLang="en-US" sz="4000" b="1" dirty="0">
                <a:ea typeface="ＭＳ Ｐゴシック" panose="020B0600070205080204" pitchFamily="34" charset="-128"/>
                <a:cs typeface="Arial" panose="020B0604020202020204" pitchFamily="34" charset="0"/>
              </a:rPr>
            </a:br>
            <a:r>
              <a:rPr lang="en-US" altLang="en-US" sz="3000" b="1" dirty="0">
                <a:ea typeface="ＭＳ Ｐゴシック" panose="020B0600070205080204" pitchFamily="34" charset="-128"/>
                <a:cs typeface="Arial" panose="020B0604020202020204" pitchFamily="34" charset="0"/>
              </a:rPr>
              <a:t>using Visual Supports &amp; Incorporating Special Interests</a:t>
            </a:r>
          </a:p>
        </p:txBody>
      </p:sp>
      <p:pic>
        <p:nvPicPr>
          <p:cNvPr id="10242" name="Picture 2" descr="Indiana Jones looking scared.">
            <a:extLst>
              <a:ext uri="{FF2B5EF4-FFF2-40B4-BE49-F238E27FC236}">
                <a16:creationId xmlns:a16="http://schemas.microsoft.com/office/drawing/2014/main" id="{FC73B525-8E48-3165-76FE-480B7AEB8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388" y="3429000"/>
            <a:ext cx="3291840" cy="1843432"/>
          </a:xfrm>
          <a:prstGeom prst="rect">
            <a:avLst/>
          </a:prstGeom>
          <a:noFill/>
          <a:extLst>
            <a:ext uri="{909E8E84-426E-40DD-AFC4-6F175D3DCCD1}">
              <a14:hiddenFill xmlns:a14="http://schemas.microsoft.com/office/drawing/2010/main">
                <a:solidFill>
                  <a:srgbClr val="FFFFFF"/>
                </a:solidFill>
              </a14:hiddenFill>
            </a:ext>
          </a:extLst>
        </p:spPr>
      </p:pic>
      <p:sp>
        <p:nvSpPr>
          <p:cNvPr id="43012" name="Cloud Callout 6" descr="A blank thought bubble">
            <a:extLst>
              <a:ext uri="{FF2B5EF4-FFF2-40B4-BE49-F238E27FC236}">
                <a16:creationId xmlns:a16="http://schemas.microsoft.com/office/drawing/2014/main" id="{5B8B9616-F057-671E-9884-5D0618E88658}"/>
              </a:ext>
            </a:extLst>
          </p:cNvPr>
          <p:cNvSpPr>
            <a:spLocks noChangeAspect="1" noChangeArrowheads="1"/>
          </p:cNvSpPr>
          <p:nvPr/>
        </p:nvSpPr>
        <p:spPr bwMode="auto">
          <a:xfrm>
            <a:off x="1062724" y="1470333"/>
            <a:ext cx="2646073" cy="1645920"/>
          </a:xfrm>
          <a:prstGeom prst="cloudCallout">
            <a:avLst>
              <a:gd name="adj1" fmla="val 16861"/>
              <a:gd name="adj2" fmla="val 83009"/>
            </a:avLst>
          </a:prstGeom>
          <a:solidFill>
            <a:schemeClr val="bg1"/>
          </a:solidFill>
          <a:ln w="9525">
            <a:solidFill>
              <a:schemeClr val="tx1"/>
            </a:solidFill>
            <a:miter lim="800000"/>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dirty="0">
              <a:latin typeface="Arial" panose="020B0604020202020204" pitchFamily="34" charset="0"/>
            </a:endParaRPr>
          </a:p>
        </p:txBody>
      </p:sp>
      <p:sp>
        <p:nvSpPr>
          <p:cNvPr id="7" name="TextBox 6">
            <a:extLst>
              <a:ext uri="{FF2B5EF4-FFF2-40B4-BE49-F238E27FC236}">
                <a16:creationId xmlns:a16="http://schemas.microsoft.com/office/drawing/2014/main" id="{D618B056-BB58-6A7B-4638-ED0FCF900683}"/>
              </a:ext>
            </a:extLst>
          </p:cNvPr>
          <p:cNvSpPr txBox="1"/>
          <p:nvPr/>
        </p:nvSpPr>
        <p:spPr>
          <a:xfrm>
            <a:off x="414226" y="5486400"/>
            <a:ext cx="3608937" cy="830997"/>
          </a:xfrm>
          <a:prstGeom prst="rect">
            <a:avLst/>
          </a:prstGeom>
          <a:noFill/>
        </p:spPr>
        <p:txBody>
          <a:bodyPr wrap="none" rtlCol="0">
            <a:spAutoFit/>
          </a:bodyPr>
          <a:lstStyle/>
          <a:p>
            <a:r>
              <a:rPr lang="en-US" dirty="0">
                <a:solidFill>
                  <a:srgbClr val="FF0000"/>
                </a:solidFill>
                <a:latin typeface="Calibri" panose="020F0502020204030204" pitchFamily="34" charset="0"/>
                <a:cs typeface="Calibri" panose="020F0502020204030204" pitchFamily="34" charset="0"/>
              </a:rPr>
              <a:t>What icky thoughts</a:t>
            </a:r>
          </a:p>
          <a:p>
            <a:r>
              <a:rPr lang="en-US" dirty="0">
                <a:solidFill>
                  <a:srgbClr val="FF0000"/>
                </a:solidFill>
                <a:latin typeface="Calibri" panose="020F0502020204030204" pitchFamily="34" charset="0"/>
                <a:cs typeface="Calibri" panose="020F0502020204030204" pitchFamily="34" charset="0"/>
              </a:rPr>
              <a:t>would Harrison Ford have?</a:t>
            </a:r>
          </a:p>
        </p:txBody>
      </p:sp>
      <p:sp>
        <p:nvSpPr>
          <p:cNvPr id="3" name="Freeform 2" descr="A squiggly line runs between two visuals.">
            <a:extLst>
              <a:ext uri="{FF2B5EF4-FFF2-40B4-BE49-F238E27FC236}">
                <a16:creationId xmlns:a16="http://schemas.microsoft.com/office/drawing/2014/main" id="{5A4509BE-4BDE-22CB-4B7C-16D22748B833}"/>
              </a:ext>
            </a:extLst>
          </p:cNvPr>
          <p:cNvSpPr/>
          <p:nvPr/>
        </p:nvSpPr>
        <p:spPr>
          <a:xfrm>
            <a:off x="4258469" y="1012825"/>
            <a:ext cx="627062" cy="5845175"/>
          </a:xfrm>
          <a:custGeom>
            <a:avLst/>
            <a:gdLst>
              <a:gd name="connsiteX0" fmla="*/ 107827 w 627780"/>
              <a:gd name="connsiteY0" fmla="*/ 0 h 5844988"/>
              <a:gd name="connsiteX1" fmla="*/ 179545 w 627780"/>
              <a:gd name="connsiteY1" fmla="*/ 125506 h 5844988"/>
              <a:gd name="connsiteX2" fmla="*/ 251262 w 627780"/>
              <a:gd name="connsiteY2" fmla="*/ 233082 h 5844988"/>
              <a:gd name="connsiteX3" fmla="*/ 287121 w 627780"/>
              <a:gd name="connsiteY3" fmla="*/ 304800 h 5844988"/>
              <a:gd name="connsiteX4" fmla="*/ 340909 w 627780"/>
              <a:gd name="connsiteY4" fmla="*/ 358588 h 5844988"/>
              <a:gd name="connsiteX5" fmla="*/ 394698 w 627780"/>
              <a:gd name="connsiteY5" fmla="*/ 430306 h 5844988"/>
              <a:gd name="connsiteX6" fmla="*/ 466415 w 627780"/>
              <a:gd name="connsiteY6" fmla="*/ 537882 h 5844988"/>
              <a:gd name="connsiteX7" fmla="*/ 502274 w 627780"/>
              <a:gd name="connsiteY7" fmla="*/ 591670 h 5844988"/>
              <a:gd name="connsiteX8" fmla="*/ 538133 w 627780"/>
              <a:gd name="connsiteY8" fmla="*/ 645459 h 5844988"/>
              <a:gd name="connsiteX9" fmla="*/ 609851 w 627780"/>
              <a:gd name="connsiteY9" fmla="*/ 806823 h 5844988"/>
              <a:gd name="connsiteX10" fmla="*/ 627780 w 627780"/>
              <a:gd name="connsiteY10" fmla="*/ 896470 h 5844988"/>
              <a:gd name="connsiteX11" fmla="*/ 591921 w 627780"/>
              <a:gd name="connsiteY11" fmla="*/ 1237129 h 5844988"/>
              <a:gd name="connsiteX12" fmla="*/ 556062 w 627780"/>
              <a:gd name="connsiteY12" fmla="*/ 1344706 h 5844988"/>
              <a:gd name="connsiteX13" fmla="*/ 520204 w 627780"/>
              <a:gd name="connsiteY13" fmla="*/ 1398494 h 5844988"/>
              <a:gd name="connsiteX14" fmla="*/ 484345 w 627780"/>
              <a:gd name="connsiteY14" fmla="*/ 1506070 h 5844988"/>
              <a:gd name="connsiteX15" fmla="*/ 466415 w 627780"/>
              <a:gd name="connsiteY15" fmla="*/ 1559859 h 5844988"/>
              <a:gd name="connsiteX16" fmla="*/ 412627 w 627780"/>
              <a:gd name="connsiteY16" fmla="*/ 1667435 h 5844988"/>
              <a:gd name="connsiteX17" fmla="*/ 376768 w 627780"/>
              <a:gd name="connsiteY17" fmla="*/ 1721223 h 5844988"/>
              <a:gd name="connsiteX18" fmla="*/ 322980 w 627780"/>
              <a:gd name="connsiteY18" fmla="*/ 1828800 h 5844988"/>
              <a:gd name="connsiteX19" fmla="*/ 269192 w 627780"/>
              <a:gd name="connsiteY19" fmla="*/ 1936376 h 5844988"/>
              <a:gd name="connsiteX20" fmla="*/ 215404 w 627780"/>
              <a:gd name="connsiteY20" fmla="*/ 1990164 h 5844988"/>
              <a:gd name="connsiteX21" fmla="*/ 143686 w 627780"/>
              <a:gd name="connsiteY21" fmla="*/ 2097741 h 5844988"/>
              <a:gd name="connsiteX22" fmla="*/ 107827 w 627780"/>
              <a:gd name="connsiteY22" fmla="*/ 2205317 h 5844988"/>
              <a:gd name="connsiteX23" fmla="*/ 89898 w 627780"/>
              <a:gd name="connsiteY23" fmla="*/ 2259106 h 5844988"/>
              <a:gd name="connsiteX24" fmla="*/ 143686 w 627780"/>
              <a:gd name="connsiteY24" fmla="*/ 2384611 h 5844988"/>
              <a:gd name="connsiteX25" fmla="*/ 161615 w 627780"/>
              <a:gd name="connsiteY25" fmla="*/ 2438400 h 5844988"/>
              <a:gd name="connsiteX26" fmla="*/ 233333 w 627780"/>
              <a:gd name="connsiteY26" fmla="*/ 2545976 h 5844988"/>
              <a:gd name="connsiteX27" fmla="*/ 269192 w 627780"/>
              <a:gd name="connsiteY27" fmla="*/ 2599764 h 5844988"/>
              <a:gd name="connsiteX28" fmla="*/ 287121 w 627780"/>
              <a:gd name="connsiteY28" fmla="*/ 2653553 h 5844988"/>
              <a:gd name="connsiteX29" fmla="*/ 305051 w 627780"/>
              <a:gd name="connsiteY29" fmla="*/ 2868706 h 5844988"/>
              <a:gd name="connsiteX30" fmla="*/ 340909 w 627780"/>
              <a:gd name="connsiteY30" fmla="*/ 2922494 h 5844988"/>
              <a:gd name="connsiteX31" fmla="*/ 376768 w 627780"/>
              <a:gd name="connsiteY31" fmla="*/ 3048000 h 5844988"/>
              <a:gd name="connsiteX32" fmla="*/ 412627 w 627780"/>
              <a:gd name="connsiteY32" fmla="*/ 3119717 h 5844988"/>
              <a:gd name="connsiteX33" fmla="*/ 448486 w 627780"/>
              <a:gd name="connsiteY33" fmla="*/ 3227294 h 5844988"/>
              <a:gd name="connsiteX34" fmla="*/ 466415 w 627780"/>
              <a:gd name="connsiteY34" fmla="*/ 3299011 h 5844988"/>
              <a:gd name="connsiteX35" fmla="*/ 502274 w 627780"/>
              <a:gd name="connsiteY35" fmla="*/ 3370729 h 5844988"/>
              <a:gd name="connsiteX36" fmla="*/ 538133 w 627780"/>
              <a:gd name="connsiteY36" fmla="*/ 3478306 h 5844988"/>
              <a:gd name="connsiteX37" fmla="*/ 573992 w 627780"/>
              <a:gd name="connsiteY37" fmla="*/ 3603811 h 5844988"/>
              <a:gd name="connsiteX38" fmla="*/ 556062 w 627780"/>
              <a:gd name="connsiteY38" fmla="*/ 3818964 h 5844988"/>
              <a:gd name="connsiteX39" fmla="*/ 538133 w 627780"/>
              <a:gd name="connsiteY39" fmla="*/ 4087906 h 5844988"/>
              <a:gd name="connsiteX40" fmla="*/ 502274 w 627780"/>
              <a:gd name="connsiteY40" fmla="*/ 4195482 h 5844988"/>
              <a:gd name="connsiteX41" fmla="*/ 448486 w 627780"/>
              <a:gd name="connsiteY41" fmla="*/ 4303059 h 5844988"/>
              <a:gd name="connsiteX42" fmla="*/ 430557 w 627780"/>
              <a:gd name="connsiteY42" fmla="*/ 4356847 h 5844988"/>
              <a:gd name="connsiteX43" fmla="*/ 394698 w 627780"/>
              <a:gd name="connsiteY43" fmla="*/ 4410635 h 5844988"/>
              <a:gd name="connsiteX44" fmla="*/ 358839 w 627780"/>
              <a:gd name="connsiteY44" fmla="*/ 4607859 h 5844988"/>
              <a:gd name="connsiteX45" fmla="*/ 322980 w 627780"/>
              <a:gd name="connsiteY45" fmla="*/ 4697506 h 5844988"/>
              <a:gd name="connsiteX46" fmla="*/ 305051 w 627780"/>
              <a:gd name="connsiteY46" fmla="*/ 4769223 h 5844988"/>
              <a:gd name="connsiteX47" fmla="*/ 233333 w 627780"/>
              <a:gd name="connsiteY47" fmla="*/ 4912659 h 5844988"/>
              <a:gd name="connsiteX48" fmla="*/ 215404 w 627780"/>
              <a:gd name="connsiteY48" fmla="*/ 4966447 h 5844988"/>
              <a:gd name="connsiteX49" fmla="*/ 161615 w 627780"/>
              <a:gd name="connsiteY49" fmla="*/ 5020235 h 5844988"/>
              <a:gd name="connsiteX50" fmla="*/ 36109 w 627780"/>
              <a:gd name="connsiteY50" fmla="*/ 5163670 h 5844988"/>
              <a:gd name="connsiteX51" fmla="*/ 251 w 627780"/>
              <a:gd name="connsiteY51" fmla="*/ 5271247 h 5844988"/>
              <a:gd name="connsiteX52" fmla="*/ 18180 w 627780"/>
              <a:gd name="connsiteY52" fmla="*/ 5486400 h 5844988"/>
              <a:gd name="connsiteX53" fmla="*/ 71968 w 627780"/>
              <a:gd name="connsiteY53" fmla="*/ 5593976 h 5844988"/>
              <a:gd name="connsiteX54" fmla="*/ 89898 w 627780"/>
              <a:gd name="connsiteY54" fmla="*/ 5647764 h 5844988"/>
              <a:gd name="connsiteX55" fmla="*/ 161615 w 627780"/>
              <a:gd name="connsiteY55" fmla="*/ 5755341 h 5844988"/>
              <a:gd name="connsiteX56" fmla="*/ 197474 w 627780"/>
              <a:gd name="connsiteY56" fmla="*/ 5809129 h 5844988"/>
              <a:gd name="connsiteX57" fmla="*/ 215404 w 627780"/>
              <a:gd name="connsiteY57" fmla="*/ 5844988 h 584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27780" h="5844988">
                <a:moveTo>
                  <a:pt x="107827" y="0"/>
                </a:moveTo>
                <a:cubicBezTo>
                  <a:pt x="131733" y="41835"/>
                  <a:pt x="154292" y="84470"/>
                  <a:pt x="179545" y="125506"/>
                </a:cubicBezTo>
                <a:cubicBezTo>
                  <a:pt x="202132" y="162210"/>
                  <a:pt x="231989" y="194535"/>
                  <a:pt x="251262" y="233082"/>
                </a:cubicBezTo>
                <a:cubicBezTo>
                  <a:pt x="263215" y="256988"/>
                  <a:pt x="271586" y="283051"/>
                  <a:pt x="287121" y="304800"/>
                </a:cubicBezTo>
                <a:cubicBezTo>
                  <a:pt x="301859" y="325433"/>
                  <a:pt x="324408" y="339336"/>
                  <a:pt x="340909" y="358588"/>
                </a:cubicBezTo>
                <a:cubicBezTo>
                  <a:pt x="360356" y="381277"/>
                  <a:pt x="377561" y="405825"/>
                  <a:pt x="394698" y="430306"/>
                </a:cubicBezTo>
                <a:cubicBezTo>
                  <a:pt x="419412" y="465612"/>
                  <a:pt x="442509" y="502023"/>
                  <a:pt x="466415" y="537882"/>
                </a:cubicBezTo>
                <a:lnTo>
                  <a:pt x="502274" y="591670"/>
                </a:lnTo>
                <a:lnTo>
                  <a:pt x="538133" y="645459"/>
                </a:lnTo>
                <a:cubicBezTo>
                  <a:pt x="580806" y="773478"/>
                  <a:pt x="553025" y="721585"/>
                  <a:pt x="609851" y="806823"/>
                </a:cubicBezTo>
                <a:cubicBezTo>
                  <a:pt x="615827" y="836705"/>
                  <a:pt x="627780" y="865996"/>
                  <a:pt x="627780" y="896470"/>
                </a:cubicBezTo>
                <a:cubicBezTo>
                  <a:pt x="627780" y="1028232"/>
                  <a:pt x="626276" y="1122615"/>
                  <a:pt x="591921" y="1237129"/>
                </a:cubicBezTo>
                <a:cubicBezTo>
                  <a:pt x="581060" y="1273334"/>
                  <a:pt x="577029" y="1313255"/>
                  <a:pt x="556062" y="1344706"/>
                </a:cubicBezTo>
                <a:cubicBezTo>
                  <a:pt x="544109" y="1362635"/>
                  <a:pt x="528956" y="1378803"/>
                  <a:pt x="520204" y="1398494"/>
                </a:cubicBezTo>
                <a:cubicBezTo>
                  <a:pt x="504853" y="1433035"/>
                  <a:pt x="496298" y="1470211"/>
                  <a:pt x="484345" y="1506070"/>
                </a:cubicBezTo>
                <a:cubicBezTo>
                  <a:pt x="478368" y="1524000"/>
                  <a:pt x="476898" y="1544134"/>
                  <a:pt x="466415" y="1559859"/>
                </a:cubicBezTo>
                <a:cubicBezTo>
                  <a:pt x="363645" y="1714017"/>
                  <a:pt x="486863" y="1518966"/>
                  <a:pt x="412627" y="1667435"/>
                </a:cubicBezTo>
                <a:cubicBezTo>
                  <a:pt x="402990" y="1686708"/>
                  <a:pt x="388721" y="1703294"/>
                  <a:pt x="376768" y="1721223"/>
                </a:cubicBezTo>
                <a:cubicBezTo>
                  <a:pt x="331703" y="1856420"/>
                  <a:pt x="392493" y="1689773"/>
                  <a:pt x="322980" y="1828800"/>
                </a:cubicBezTo>
                <a:cubicBezTo>
                  <a:pt x="282549" y="1909663"/>
                  <a:pt x="333422" y="1859300"/>
                  <a:pt x="269192" y="1936376"/>
                </a:cubicBezTo>
                <a:cubicBezTo>
                  <a:pt x="252960" y="1955855"/>
                  <a:pt x="230971" y="1970149"/>
                  <a:pt x="215404" y="1990164"/>
                </a:cubicBezTo>
                <a:cubicBezTo>
                  <a:pt x="188945" y="2024183"/>
                  <a:pt x="143686" y="2097741"/>
                  <a:pt x="143686" y="2097741"/>
                </a:cubicBezTo>
                <a:lnTo>
                  <a:pt x="107827" y="2205317"/>
                </a:lnTo>
                <a:lnTo>
                  <a:pt x="89898" y="2259106"/>
                </a:lnTo>
                <a:cubicBezTo>
                  <a:pt x="127213" y="2408368"/>
                  <a:pt x="81776" y="2260790"/>
                  <a:pt x="143686" y="2384611"/>
                </a:cubicBezTo>
                <a:cubicBezTo>
                  <a:pt x="152138" y="2401515"/>
                  <a:pt x="152437" y="2421879"/>
                  <a:pt x="161615" y="2438400"/>
                </a:cubicBezTo>
                <a:cubicBezTo>
                  <a:pt x="182545" y="2476073"/>
                  <a:pt x="209427" y="2510117"/>
                  <a:pt x="233333" y="2545976"/>
                </a:cubicBezTo>
                <a:lnTo>
                  <a:pt x="269192" y="2599764"/>
                </a:lnTo>
                <a:cubicBezTo>
                  <a:pt x="275168" y="2617694"/>
                  <a:pt x="284623" y="2634819"/>
                  <a:pt x="287121" y="2653553"/>
                </a:cubicBezTo>
                <a:cubicBezTo>
                  <a:pt x="296632" y="2724888"/>
                  <a:pt x="290937" y="2798137"/>
                  <a:pt x="305051" y="2868706"/>
                </a:cubicBezTo>
                <a:cubicBezTo>
                  <a:pt x="309277" y="2889836"/>
                  <a:pt x="328956" y="2904565"/>
                  <a:pt x="340909" y="2922494"/>
                </a:cubicBezTo>
                <a:cubicBezTo>
                  <a:pt x="350005" y="2958878"/>
                  <a:pt x="361338" y="3011996"/>
                  <a:pt x="376768" y="3048000"/>
                </a:cubicBezTo>
                <a:cubicBezTo>
                  <a:pt x="387296" y="3072566"/>
                  <a:pt x="402701" y="3094901"/>
                  <a:pt x="412627" y="3119717"/>
                </a:cubicBezTo>
                <a:cubicBezTo>
                  <a:pt x="426665" y="3154812"/>
                  <a:pt x="439319" y="3190624"/>
                  <a:pt x="448486" y="3227294"/>
                </a:cubicBezTo>
                <a:cubicBezTo>
                  <a:pt x="454462" y="3251200"/>
                  <a:pt x="457763" y="3275939"/>
                  <a:pt x="466415" y="3299011"/>
                </a:cubicBezTo>
                <a:cubicBezTo>
                  <a:pt x="475800" y="3324037"/>
                  <a:pt x="492348" y="3345913"/>
                  <a:pt x="502274" y="3370729"/>
                </a:cubicBezTo>
                <a:cubicBezTo>
                  <a:pt x="516312" y="3405824"/>
                  <a:pt x="526180" y="3442447"/>
                  <a:pt x="538133" y="3478306"/>
                </a:cubicBezTo>
                <a:cubicBezTo>
                  <a:pt x="563853" y="3555467"/>
                  <a:pt x="551479" y="3513764"/>
                  <a:pt x="573992" y="3603811"/>
                </a:cubicBezTo>
                <a:cubicBezTo>
                  <a:pt x="568015" y="3675529"/>
                  <a:pt x="561378" y="3747194"/>
                  <a:pt x="556062" y="3818964"/>
                </a:cubicBezTo>
                <a:cubicBezTo>
                  <a:pt x="549425" y="3908565"/>
                  <a:pt x="550839" y="3998963"/>
                  <a:pt x="538133" y="4087906"/>
                </a:cubicBezTo>
                <a:cubicBezTo>
                  <a:pt x="532788" y="4125324"/>
                  <a:pt x="514227" y="4159623"/>
                  <a:pt x="502274" y="4195482"/>
                </a:cubicBezTo>
                <a:cubicBezTo>
                  <a:pt x="477530" y="4269714"/>
                  <a:pt x="494829" y="4233543"/>
                  <a:pt x="448486" y="4303059"/>
                </a:cubicBezTo>
                <a:cubicBezTo>
                  <a:pt x="442510" y="4320988"/>
                  <a:pt x="439009" y="4339943"/>
                  <a:pt x="430557" y="4356847"/>
                </a:cubicBezTo>
                <a:cubicBezTo>
                  <a:pt x="420920" y="4376121"/>
                  <a:pt x="402264" y="4390459"/>
                  <a:pt x="394698" y="4410635"/>
                </a:cubicBezTo>
                <a:cubicBezTo>
                  <a:pt x="383237" y="4441198"/>
                  <a:pt x="365556" y="4583231"/>
                  <a:pt x="358839" y="4607859"/>
                </a:cubicBezTo>
                <a:cubicBezTo>
                  <a:pt x="350371" y="4638909"/>
                  <a:pt x="333158" y="4666973"/>
                  <a:pt x="322980" y="4697506"/>
                </a:cubicBezTo>
                <a:cubicBezTo>
                  <a:pt x="315188" y="4720883"/>
                  <a:pt x="314528" y="4746477"/>
                  <a:pt x="305051" y="4769223"/>
                </a:cubicBezTo>
                <a:cubicBezTo>
                  <a:pt x="284491" y="4818566"/>
                  <a:pt x="250237" y="4861947"/>
                  <a:pt x="233333" y="4912659"/>
                </a:cubicBezTo>
                <a:cubicBezTo>
                  <a:pt x="227357" y="4930588"/>
                  <a:pt x="225887" y="4950722"/>
                  <a:pt x="215404" y="4966447"/>
                </a:cubicBezTo>
                <a:cubicBezTo>
                  <a:pt x="201339" y="4987545"/>
                  <a:pt x="177182" y="5000220"/>
                  <a:pt x="161615" y="5020235"/>
                </a:cubicBezTo>
                <a:cubicBezTo>
                  <a:pt x="48980" y="5165050"/>
                  <a:pt x="140239" y="5094250"/>
                  <a:pt x="36109" y="5163670"/>
                </a:cubicBezTo>
                <a:cubicBezTo>
                  <a:pt x="24156" y="5199529"/>
                  <a:pt x="-2888" y="5233579"/>
                  <a:pt x="251" y="5271247"/>
                </a:cubicBezTo>
                <a:cubicBezTo>
                  <a:pt x="6227" y="5342965"/>
                  <a:pt x="8669" y="5415065"/>
                  <a:pt x="18180" y="5486400"/>
                </a:cubicBezTo>
                <a:cubicBezTo>
                  <a:pt x="26374" y="5547854"/>
                  <a:pt x="44495" y="5539031"/>
                  <a:pt x="71968" y="5593976"/>
                </a:cubicBezTo>
                <a:cubicBezTo>
                  <a:pt x="80420" y="5610880"/>
                  <a:pt x="80720" y="5631243"/>
                  <a:pt x="89898" y="5647764"/>
                </a:cubicBezTo>
                <a:cubicBezTo>
                  <a:pt x="110828" y="5685438"/>
                  <a:pt x="137709" y="5719482"/>
                  <a:pt x="161615" y="5755341"/>
                </a:cubicBezTo>
                <a:cubicBezTo>
                  <a:pt x="173568" y="5773270"/>
                  <a:pt x="187837" y="5789856"/>
                  <a:pt x="197474" y="5809129"/>
                </a:cubicBezTo>
                <a:lnTo>
                  <a:pt x="215404" y="584498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6" name="Picture 6" descr=" Indiana Jones with a calm face.">
            <a:extLst>
              <a:ext uri="{FF2B5EF4-FFF2-40B4-BE49-F238E27FC236}">
                <a16:creationId xmlns:a16="http://schemas.microsoft.com/office/drawing/2014/main" id="{2B45BEE7-4E32-6121-C4C5-AC6B252C6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6235" y="3124200"/>
            <a:ext cx="2194560" cy="3238459"/>
          </a:xfrm>
          <a:prstGeom prst="rect">
            <a:avLst/>
          </a:prstGeom>
          <a:noFill/>
          <a:extLst>
            <a:ext uri="{909E8E84-426E-40DD-AFC4-6F175D3DCCD1}">
              <a14:hiddenFill xmlns:a14="http://schemas.microsoft.com/office/drawing/2010/main">
                <a:solidFill>
                  <a:srgbClr val="FFFFFF"/>
                </a:solidFill>
              </a14:hiddenFill>
            </a:ext>
          </a:extLst>
        </p:spPr>
      </p:pic>
      <p:sp>
        <p:nvSpPr>
          <p:cNvPr id="43014" name="Cloud Callout 6" descr="A blank thought bubble">
            <a:extLst>
              <a:ext uri="{FF2B5EF4-FFF2-40B4-BE49-F238E27FC236}">
                <a16:creationId xmlns:a16="http://schemas.microsoft.com/office/drawing/2014/main" id="{862EEBE6-1D19-DE20-A245-2AB3BA2925A9}"/>
              </a:ext>
            </a:extLst>
          </p:cNvPr>
          <p:cNvSpPr>
            <a:spLocks noChangeAspect="1" noChangeArrowheads="1"/>
          </p:cNvSpPr>
          <p:nvPr/>
        </p:nvSpPr>
        <p:spPr bwMode="auto">
          <a:xfrm>
            <a:off x="5715000" y="1219200"/>
            <a:ext cx="2633472" cy="1463040"/>
          </a:xfrm>
          <a:prstGeom prst="cloudCallout">
            <a:avLst>
              <a:gd name="adj1" fmla="val -30119"/>
              <a:gd name="adj2" fmla="val 86393"/>
            </a:avLst>
          </a:prstGeom>
          <a:solidFill>
            <a:schemeClr val="bg1"/>
          </a:solidFill>
          <a:ln w="9525">
            <a:solidFill>
              <a:schemeClr val="tx1"/>
            </a:solidFill>
            <a:miter lim="800000"/>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dirty="0">
              <a:latin typeface="Arial" panose="020B0604020202020204" pitchFamily="34" charset="0"/>
            </a:endParaRPr>
          </a:p>
        </p:txBody>
      </p:sp>
      <p:sp>
        <p:nvSpPr>
          <p:cNvPr id="8" name="TextBox 7">
            <a:extLst>
              <a:ext uri="{FF2B5EF4-FFF2-40B4-BE49-F238E27FC236}">
                <a16:creationId xmlns:a16="http://schemas.microsoft.com/office/drawing/2014/main" id="{BA9D1AA8-C9FB-D3E6-39A1-1C4DCA115A43}"/>
              </a:ext>
            </a:extLst>
          </p:cNvPr>
          <p:cNvSpPr txBox="1"/>
          <p:nvPr/>
        </p:nvSpPr>
        <p:spPr>
          <a:xfrm>
            <a:off x="7814287" y="3862741"/>
            <a:ext cx="1329714" cy="2308324"/>
          </a:xfrm>
          <a:prstGeom prst="rect">
            <a:avLst/>
          </a:prstGeom>
          <a:noFill/>
        </p:spPr>
        <p:txBody>
          <a:bodyPr wrap="square" rtlCol="0">
            <a:spAutoFit/>
          </a:bodyPr>
          <a:lstStyle/>
          <a:p>
            <a:pPr algn="ctr"/>
            <a:r>
              <a:rPr lang="en-US" dirty="0">
                <a:solidFill>
                  <a:srgbClr val="0432FF"/>
                </a:solidFill>
                <a:latin typeface="Calibri" panose="020F0502020204030204" pitchFamily="34" charset="0"/>
                <a:cs typeface="Calibri" panose="020F0502020204030204" pitchFamily="34" charset="0"/>
              </a:rPr>
              <a:t>What calm thoughts could help him?</a:t>
            </a:r>
          </a:p>
        </p:txBody>
      </p:sp>
      <p:sp>
        <p:nvSpPr>
          <p:cNvPr id="9" name="TextBox 8">
            <a:extLst>
              <a:ext uri="{FF2B5EF4-FFF2-40B4-BE49-F238E27FC236}">
                <a16:creationId xmlns:a16="http://schemas.microsoft.com/office/drawing/2014/main" id="{64A5CB49-0CE2-1C09-7B92-86A64E7607DE}"/>
              </a:ext>
            </a:extLst>
          </p:cNvPr>
          <p:cNvSpPr txBox="1"/>
          <p:nvPr/>
        </p:nvSpPr>
        <p:spPr>
          <a:xfrm>
            <a:off x="7203814" y="6519446"/>
            <a:ext cx="2016386" cy="338554"/>
          </a:xfrm>
          <a:prstGeom prst="rect">
            <a:avLst/>
          </a:prstGeom>
          <a:noFill/>
        </p:spPr>
        <p:txBody>
          <a:bodyPr wrap="none" rtlCol="0">
            <a:spAutoFit/>
          </a:bodyPr>
          <a:lstStyle/>
          <a:p>
            <a:r>
              <a:rPr lang="en-US" sz="1600" dirty="0">
                <a:solidFill>
                  <a:srgbClr val="0070C0"/>
                </a:solidFill>
                <a:hlinkClick r:id="rId5">
                  <a:extLst>
                    <a:ext uri="{A12FA001-AC4F-418D-AE19-62706E023703}">
                      <ahyp:hlinkClr xmlns:ahyp="http://schemas.microsoft.com/office/drawing/2018/hyperlinkcolor" val="tx"/>
                    </a:ext>
                  </a:extLst>
                </a:hlinkClick>
              </a:rPr>
              <a:t>Sze &amp; Wood (2007)</a:t>
            </a:r>
            <a:endParaRPr lang="en-US" sz="1600" dirty="0">
              <a:solidFill>
                <a:srgbClr val="0070C0"/>
              </a:solidFill>
            </a:endParaRPr>
          </a:p>
        </p:txBody>
      </p:sp>
    </p:spTree>
    <p:extLst>
      <p:ext uri="{BB962C8B-B14F-4D97-AF65-F5344CB8AC3E}">
        <p14:creationId xmlns:p14="http://schemas.microsoft.com/office/powerpoint/2010/main" val="1071624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a:extLst>
              <a:ext uri="{FF2B5EF4-FFF2-40B4-BE49-F238E27FC236}">
                <a16:creationId xmlns:a16="http://schemas.microsoft.com/office/drawing/2014/main" id="{D321323D-9A5B-F77E-7118-438A819C8034}"/>
              </a:ext>
            </a:extLst>
          </p:cNvPr>
          <p:cNvSpPr>
            <a:spLocks noGrp="1"/>
          </p:cNvSpPr>
          <p:nvPr>
            <p:ph type="title"/>
          </p:nvPr>
        </p:nvSpPr>
        <p:spPr>
          <a:xfrm>
            <a:off x="95250" y="76200"/>
            <a:ext cx="8896350" cy="914400"/>
          </a:xfrm>
        </p:spPr>
        <p:txBody>
          <a:bodyPr/>
          <a:lstStyle/>
          <a:p>
            <a:pPr eaLnBrk="1" hangingPunct="1"/>
            <a:r>
              <a:rPr lang="en-US" altLang="en-US" sz="4000" b="1" dirty="0">
                <a:ea typeface="ＭＳ Ｐゴシック" panose="020B0600070205080204" pitchFamily="34" charset="-128"/>
                <a:cs typeface="Arial" panose="020B0604020202020204" pitchFamily="34" charset="0"/>
              </a:rPr>
              <a:t>Example of Cognitive Restructuring</a:t>
            </a:r>
            <a:br>
              <a:rPr lang="en-US" altLang="en-US" sz="4000" b="1" dirty="0">
                <a:ea typeface="ＭＳ Ｐゴシック" panose="020B0600070205080204" pitchFamily="34" charset="-128"/>
                <a:cs typeface="Arial" panose="020B0604020202020204" pitchFamily="34" charset="0"/>
              </a:rPr>
            </a:br>
            <a:r>
              <a:rPr lang="en-US" altLang="en-US" sz="3000" b="1" dirty="0">
                <a:ea typeface="ＭＳ Ｐゴシック" panose="020B0600070205080204" pitchFamily="34" charset="-128"/>
                <a:cs typeface="Arial" panose="020B0604020202020204" pitchFamily="34" charset="0"/>
              </a:rPr>
              <a:t>using Visual Supports &amp; Incorporating Special Interests</a:t>
            </a:r>
          </a:p>
        </p:txBody>
      </p:sp>
      <p:pic>
        <p:nvPicPr>
          <p:cNvPr id="43010" name="Picture 1" descr="SpongeBob Square Pants is shown looking very anxious. Above him is a thought bubble, which reads, what if I mess up? What if I sing out of tune? What if people don't like it? What if I fall off the stage?">
            <a:extLst>
              <a:ext uri="{FF2B5EF4-FFF2-40B4-BE49-F238E27FC236}">
                <a16:creationId xmlns:a16="http://schemas.microsoft.com/office/drawing/2014/main" id="{0E378D9F-700C-1230-9EDD-495870394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150" y="4265613"/>
            <a:ext cx="1801813"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Cloud Callout 6">
            <a:extLst>
              <a:ext uri="{FF2B5EF4-FFF2-40B4-BE49-F238E27FC236}">
                <a16:creationId xmlns:a16="http://schemas.microsoft.com/office/drawing/2014/main" id="{5B8B9616-F057-671E-9884-5D0618E88658}"/>
              </a:ext>
              <a:ext uri="{C183D7F6-B498-43B3-948B-1728B52AA6E4}">
                <adec:decorative xmlns:adec="http://schemas.microsoft.com/office/drawing/2017/decorative" val="1"/>
              </a:ext>
            </a:extLst>
          </p:cNvPr>
          <p:cNvSpPr>
            <a:spLocks noChangeArrowheads="1"/>
          </p:cNvSpPr>
          <p:nvPr/>
        </p:nvSpPr>
        <p:spPr bwMode="auto">
          <a:xfrm>
            <a:off x="152400" y="1258888"/>
            <a:ext cx="3733800" cy="2322512"/>
          </a:xfrm>
          <a:prstGeom prst="cloudCallout">
            <a:avLst>
              <a:gd name="adj1" fmla="val 16861"/>
              <a:gd name="adj2" fmla="val 83009"/>
            </a:avLst>
          </a:prstGeom>
          <a:solidFill>
            <a:schemeClr val="accent1"/>
          </a:solidFill>
          <a:ln w="9525">
            <a:solidFill>
              <a:schemeClr val="tx1"/>
            </a:solidFill>
            <a:miter lim="800000"/>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a:latin typeface="Arial" panose="020B0604020202020204" pitchFamily="34" charset="0"/>
            </a:endParaRPr>
          </a:p>
        </p:txBody>
      </p:sp>
      <p:sp>
        <p:nvSpPr>
          <p:cNvPr id="43013" name="Text Box 5">
            <a:extLst>
              <a:ext uri="{FF2B5EF4-FFF2-40B4-BE49-F238E27FC236}">
                <a16:creationId xmlns:a16="http://schemas.microsoft.com/office/drawing/2014/main" id="{4D691921-258B-A082-0A92-DC3B213EC53A}"/>
              </a:ext>
            </a:extLst>
          </p:cNvPr>
          <p:cNvSpPr txBox="1">
            <a:spLocks noChangeArrowheads="1"/>
          </p:cNvSpPr>
          <p:nvPr/>
        </p:nvSpPr>
        <p:spPr bwMode="auto">
          <a:xfrm>
            <a:off x="609600" y="1524000"/>
            <a:ext cx="26670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dirty="0">
                <a:solidFill>
                  <a:schemeClr val="bg2"/>
                </a:solidFill>
                <a:latin typeface="Arial Black" panose="020B0604020202020204" pitchFamily="34" charset="0"/>
              </a:rPr>
              <a:t>What if I mess up? What if I sing out of tune? What if people don’t like it? What if I fall off the stage?</a:t>
            </a:r>
          </a:p>
        </p:txBody>
      </p:sp>
      <p:sp>
        <p:nvSpPr>
          <p:cNvPr id="3" name="Freeform 2" descr="A squiggly line is between two visuals.">
            <a:extLst>
              <a:ext uri="{FF2B5EF4-FFF2-40B4-BE49-F238E27FC236}">
                <a16:creationId xmlns:a16="http://schemas.microsoft.com/office/drawing/2014/main" id="{5A4509BE-4BDE-22CB-4B7C-16D22748B833}"/>
              </a:ext>
            </a:extLst>
          </p:cNvPr>
          <p:cNvSpPr/>
          <p:nvPr/>
        </p:nvSpPr>
        <p:spPr>
          <a:xfrm>
            <a:off x="3729038" y="1076325"/>
            <a:ext cx="627062" cy="5845175"/>
          </a:xfrm>
          <a:custGeom>
            <a:avLst/>
            <a:gdLst>
              <a:gd name="connsiteX0" fmla="*/ 107827 w 627780"/>
              <a:gd name="connsiteY0" fmla="*/ 0 h 5844988"/>
              <a:gd name="connsiteX1" fmla="*/ 179545 w 627780"/>
              <a:gd name="connsiteY1" fmla="*/ 125506 h 5844988"/>
              <a:gd name="connsiteX2" fmla="*/ 251262 w 627780"/>
              <a:gd name="connsiteY2" fmla="*/ 233082 h 5844988"/>
              <a:gd name="connsiteX3" fmla="*/ 287121 w 627780"/>
              <a:gd name="connsiteY3" fmla="*/ 304800 h 5844988"/>
              <a:gd name="connsiteX4" fmla="*/ 340909 w 627780"/>
              <a:gd name="connsiteY4" fmla="*/ 358588 h 5844988"/>
              <a:gd name="connsiteX5" fmla="*/ 394698 w 627780"/>
              <a:gd name="connsiteY5" fmla="*/ 430306 h 5844988"/>
              <a:gd name="connsiteX6" fmla="*/ 466415 w 627780"/>
              <a:gd name="connsiteY6" fmla="*/ 537882 h 5844988"/>
              <a:gd name="connsiteX7" fmla="*/ 502274 w 627780"/>
              <a:gd name="connsiteY7" fmla="*/ 591670 h 5844988"/>
              <a:gd name="connsiteX8" fmla="*/ 538133 w 627780"/>
              <a:gd name="connsiteY8" fmla="*/ 645459 h 5844988"/>
              <a:gd name="connsiteX9" fmla="*/ 609851 w 627780"/>
              <a:gd name="connsiteY9" fmla="*/ 806823 h 5844988"/>
              <a:gd name="connsiteX10" fmla="*/ 627780 w 627780"/>
              <a:gd name="connsiteY10" fmla="*/ 896470 h 5844988"/>
              <a:gd name="connsiteX11" fmla="*/ 591921 w 627780"/>
              <a:gd name="connsiteY11" fmla="*/ 1237129 h 5844988"/>
              <a:gd name="connsiteX12" fmla="*/ 556062 w 627780"/>
              <a:gd name="connsiteY12" fmla="*/ 1344706 h 5844988"/>
              <a:gd name="connsiteX13" fmla="*/ 520204 w 627780"/>
              <a:gd name="connsiteY13" fmla="*/ 1398494 h 5844988"/>
              <a:gd name="connsiteX14" fmla="*/ 484345 w 627780"/>
              <a:gd name="connsiteY14" fmla="*/ 1506070 h 5844988"/>
              <a:gd name="connsiteX15" fmla="*/ 466415 w 627780"/>
              <a:gd name="connsiteY15" fmla="*/ 1559859 h 5844988"/>
              <a:gd name="connsiteX16" fmla="*/ 412627 w 627780"/>
              <a:gd name="connsiteY16" fmla="*/ 1667435 h 5844988"/>
              <a:gd name="connsiteX17" fmla="*/ 376768 w 627780"/>
              <a:gd name="connsiteY17" fmla="*/ 1721223 h 5844988"/>
              <a:gd name="connsiteX18" fmla="*/ 322980 w 627780"/>
              <a:gd name="connsiteY18" fmla="*/ 1828800 h 5844988"/>
              <a:gd name="connsiteX19" fmla="*/ 269192 w 627780"/>
              <a:gd name="connsiteY19" fmla="*/ 1936376 h 5844988"/>
              <a:gd name="connsiteX20" fmla="*/ 215404 w 627780"/>
              <a:gd name="connsiteY20" fmla="*/ 1990164 h 5844988"/>
              <a:gd name="connsiteX21" fmla="*/ 143686 w 627780"/>
              <a:gd name="connsiteY21" fmla="*/ 2097741 h 5844988"/>
              <a:gd name="connsiteX22" fmla="*/ 107827 w 627780"/>
              <a:gd name="connsiteY22" fmla="*/ 2205317 h 5844988"/>
              <a:gd name="connsiteX23" fmla="*/ 89898 w 627780"/>
              <a:gd name="connsiteY23" fmla="*/ 2259106 h 5844988"/>
              <a:gd name="connsiteX24" fmla="*/ 143686 w 627780"/>
              <a:gd name="connsiteY24" fmla="*/ 2384611 h 5844988"/>
              <a:gd name="connsiteX25" fmla="*/ 161615 w 627780"/>
              <a:gd name="connsiteY25" fmla="*/ 2438400 h 5844988"/>
              <a:gd name="connsiteX26" fmla="*/ 233333 w 627780"/>
              <a:gd name="connsiteY26" fmla="*/ 2545976 h 5844988"/>
              <a:gd name="connsiteX27" fmla="*/ 269192 w 627780"/>
              <a:gd name="connsiteY27" fmla="*/ 2599764 h 5844988"/>
              <a:gd name="connsiteX28" fmla="*/ 287121 w 627780"/>
              <a:gd name="connsiteY28" fmla="*/ 2653553 h 5844988"/>
              <a:gd name="connsiteX29" fmla="*/ 305051 w 627780"/>
              <a:gd name="connsiteY29" fmla="*/ 2868706 h 5844988"/>
              <a:gd name="connsiteX30" fmla="*/ 340909 w 627780"/>
              <a:gd name="connsiteY30" fmla="*/ 2922494 h 5844988"/>
              <a:gd name="connsiteX31" fmla="*/ 376768 w 627780"/>
              <a:gd name="connsiteY31" fmla="*/ 3048000 h 5844988"/>
              <a:gd name="connsiteX32" fmla="*/ 412627 w 627780"/>
              <a:gd name="connsiteY32" fmla="*/ 3119717 h 5844988"/>
              <a:gd name="connsiteX33" fmla="*/ 448486 w 627780"/>
              <a:gd name="connsiteY33" fmla="*/ 3227294 h 5844988"/>
              <a:gd name="connsiteX34" fmla="*/ 466415 w 627780"/>
              <a:gd name="connsiteY34" fmla="*/ 3299011 h 5844988"/>
              <a:gd name="connsiteX35" fmla="*/ 502274 w 627780"/>
              <a:gd name="connsiteY35" fmla="*/ 3370729 h 5844988"/>
              <a:gd name="connsiteX36" fmla="*/ 538133 w 627780"/>
              <a:gd name="connsiteY36" fmla="*/ 3478306 h 5844988"/>
              <a:gd name="connsiteX37" fmla="*/ 573992 w 627780"/>
              <a:gd name="connsiteY37" fmla="*/ 3603811 h 5844988"/>
              <a:gd name="connsiteX38" fmla="*/ 556062 w 627780"/>
              <a:gd name="connsiteY38" fmla="*/ 3818964 h 5844988"/>
              <a:gd name="connsiteX39" fmla="*/ 538133 w 627780"/>
              <a:gd name="connsiteY39" fmla="*/ 4087906 h 5844988"/>
              <a:gd name="connsiteX40" fmla="*/ 502274 w 627780"/>
              <a:gd name="connsiteY40" fmla="*/ 4195482 h 5844988"/>
              <a:gd name="connsiteX41" fmla="*/ 448486 w 627780"/>
              <a:gd name="connsiteY41" fmla="*/ 4303059 h 5844988"/>
              <a:gd name="connsiteX42" fmla="*/ 430557 w 627780"/>
              <a:gd name="connsiteY42" fmla="*/ 4356847 h 5844988"/>
              <a:gd name="connsiteX43" fmla="*/ 394698 w 627780"/>
              <a:gd name="connsiteY43" fmla="*/ 4410635 h 5844988"/>
              <a:gd name="connsiteX44" fmla="*/ 358839 w 627780"/>
              <a:gd name="connsiteY44" fmla="*/ 4607859 h 5844988"/>
              <a:gd name="connsiteX45" fmla="*/ 322980 w 627780"/>
              <a:gd name="connsiteY45" fmla="*/ 4697506 h 5844988"/>
              <a:gd name="connsiteX46" fmla="*/ 305051 w 627780"/>
              <a:gd name="connsiteY46" fmla="*/ 4769223 h 5844988"/>
              <a:gd name="connsiteX47" fmla="*/ 233333 w 627780"/>
              <a:gd name="connsiteY47" fmla="*/ 4912659 h 5844988"/>
              <a:gd name="connsiteX48" fmla="*/ 215404 w 627780"/>
              <a:gd name="connsiteY48" fmla="*/ 4966447 h 5844988"/>
              <a:gd name="connsiteX49" fmla="*/ 161615 w 627780"/>
              <a:gd name="connsiteY49" fmla="*/ 5020235 h 5844988"/>
              <a:gd name="connsiteX50" fmla="*/ 36109 w 627780"/>
              <a:gd name="connsiteY50" fmla="*/ 5163670 h 5844988"/>
              <a:gd name="connsiteX51" fmla="*/ 251 w 627780"/>
              <a:gd name="connsiteY51" fmla="*/ 5271247 h 5844988"/>
              <a:gd name="connsiteX52" fmla="*/ 18180 w 627780"/>
              <a:gd name="connsiteY52" fmla="*/ 5486400 h 5844988"/>
              <a:gd name="connsiteX53" fmla="*/ 71968 w 627780"/>
              <a:gd name="connsiteY53" fmla="*/ 5593976 h 5844988"/>
              <a:gd name="connsiteX54" fmla="*/ 89898 w 627780"/>
              <a:gd name="connsiteY54" fmla="*/ 5647764 h 5844988"/>
              <a:gd name="connsiteX55" fmla="*/ 161615 w 627780"/>
              <a:gd name="connsiteY55" fmla="*/ 5755341 h 5844988"/>
              <a:gd name="connsiteX56" fmla="*/ 197474 w 627780"/>
              <a:gd name="connsiteY56" fmla="*/ 5809129 h 5844988"/>
              <a:gd name="connsiteX57" fmla="*/ 215404 w 627780"/>
              <a:gd name="connsiteY57" fmla="*/ 5844988 h 5844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27780" h="5844988">
                <a:moveTo>
                  <a:pt x="107827" y="0"/>
                </a:moveTo>
                <a:cubicBezTo>
                  <a:pt x="131733" y="41835"/>
                  <a:pt x="154292" y="84470"/>
                  <a:pt x="179545" y="125506"/>
                </a:cubicBezTo>
                <a:cubicBezTo>
                  <a:pt x="202132" y="162210"/>
                  <a:pt x="231989" y="194535"/>
                  <a:pt x="251262" y="233082"/>
                </a:cubicBezTo>
                <a:cubicBezTo>
                  <a:pt x="263215" y="256988"/>
                  <a:pt x="271586" y="283051"/>
                  <a:pt x="287121" y="304800"/>
                </a:cubicBezTo>
                <a:cubicBezTo>
                  <a:pt x="301859" y="325433"/>
                  <a:pt x="324408" y="339336"/>
                  <a:pt x="340909" y="358588"/>
                </a:cubicBezTo>
                <a:cubicBezTo>
                  <a:pt x="360356" y="381277"/>
                  <a:pt x="377561" y="405825"/>
                  <a:pt x="394698" y="430306"/>
                </a:cubicBezTo>
                <a:cubicBezTo>
                  <a:pt x="419412" y="465612"/>
                  <a:pt x="442509" y="502023"/>
                  <a:pt x="466415" y="537882"/>
                </a:cubicBezTo>
                <a:lnTo>
                  <a:pt x="502274" y="591670"/>
                </a:lnTo>
                <a:lnTo>
                  <a:pt x="538133" y="645459"/>
                </a:lnTo>
                <a:cubicBezTo>
                  <a:pt x="580806" y="773478"/>
                  <a:pt x="553025" y="721585"/>
                  <a:pt x="609851" y="806823"/>
                </a:cubicBezTo>
                <a:cubicBezTo>
                  <a:pt x="615827" y="836705"/>
                  <a:pt x="627780" y="865996"/>
                  <a:pt x="627780" y="896470"/>
                </a:cubicBezTo>
                <a:cubicBezTo>
                  <a:pt x="627780" y="1028232"/>
                  <a:pt x="626276" y="1122615"/>
                  <a:pt x="591921" y="1237129"/>
                </a:cubicBezTo>
                <a:cubicBezTo>
                  <a:pt x="581060" y="1273334"/>
                  <a:pt x="577029" y="1313255"/>
                  <a:pt x="556062" y="1344706"/>
                </a:cubicBezTo>
                <a:cubicBezTo>
                  <a:pt x="544109" y="1362635"/>
                  <a:pt x="528956" y="1378803"/>
                  <a:pt x="520204" y="1398494"/>
                </a:cubicBezTo>
                <a:cubicBezTo>
                  <a:pt x="504853" y="1433035"/>
                  <a:pt x="496298" y="1470211"/>
                  <a:pt x="484345" y="1506070"/>
                </a:cubicBezTo>
                <a:cubicBezTo>
                  <a:pt x="478368" y="1524000"/>
                  <a:pt x="476898" y="1544134"/>
                  <a:pt x="466415" y="1559859"/>
                </a:cubicBezTo>
                <a:cubicBezTo>
                  <a:pt x="363645" y="1714017"/>
                  <a:pt x="486863" y="1518966"/>
                  <a:pt x="412627" y="1667435"/>
                </a:cubicBezTo>
                <a:cubicBezTo>
                  <a:pt x="402990" y="1686708"/>
                  <a:pt x="388721" y="1703294"/>
                  <a:pt x="376768" y="1721223"/>
                </a:cubicBezTo>
                <a:cubicBezTo>
                  <a:pt x="331703" y="1856420"/>
                  <a:pt x="392493" y="1689773"/>
                  <a:pt x="322980" y="1828800"/>
                </a:cubicBezTo>
                <a:cubicBezTo>
                  <a:pt x="282549" y="1909663"/>
                  <a:pt x="333422" y="1859300"/>
                  <a:pt x="269192" y="1936376"/>
                </a:cubicBezTo>
                <a:cubicBezTo>
                  <a:pt x="252960" y="1955855"/>
                  <a:pt x="230971" y="1970149"/>
                  <a:pt x="215404" y="1990164"/>
                </a:cubicBezTo>
                <a:cubicBezTo>
                  <a:pt x="188945" y="2024183"/>
                  <a:pt x="143686" y="2097741"/>
                  <a:pt x="143686" y="2097741"/>
                </a:cubicBezTo>
                <a:lnTo>
                  <a:pt x="107827" y="2205317"/>
                </a:lnTo>
                <a:lnTo>
                  <a:pt x="89898" y="2259106"/>
                </a:lnTo>
                <a:cubicBezTo>
                  <a:pt x="127213" y="2408368"/>
                  <a:pt x="81776" y="2260790"/>
                  <a:pt x="143686" y="2384611"/>
                </a:cubicBezTo>
                <a:cubicBezTo>
                  <a:pt x="152138" y="2401515"/>
                  <a:pt x="152437" y="2421879"/>
                  <a:pt x="161615" y="2438400"/>
                </a:cubicBezTo>
                <a:cubicBezTo>
                  <a:pt x="182545" y="2476073"/>
                  <a:pt x="209427" y="2510117"/>
                  <a:pt x="233333" y="2545976"/>
                </a:cubicBezTo>
                <a:lnTo>
                  <a:pt x="269192" y="2599764"/>
                </a:lnTo>
                <a:cubicBezTo>
                  <a:pt x="275168" y="2617694"/>
                  <a:pt x="284623" y="2634819"/>
                  <a:pt x="287121" y="2653553"/>
                </a:cubicBezTo>
                <a:cubicBezTo>
                  <a:pt x="296632" y="2724888"/>
                  <a:pt x="290937" y="2798137"/>
                  <a:pt x="305051" y="2868706"/>
                </a:cubicBezTo>
                <a:cubicBezTo>
                  <a:pt x="309277" y="2889836"/>
                  <a:pt x="328956" y="2904565"/>
                  <a:pt x="340909" y="2922494"/>
                </a:cubicBezTo>
                <a:cubicBezTo>
                  <a:pt x="350005" y="2958878"/>
                  <a:pt x="361338" y="3011996"/>
                  <a:pt x="376768" y="3048000"/>
                </a:cubicBezTo>
                <a:cubicBezTo>
                  <a:pt x="387296" y="3072566"/>
                  <a:pt x="402701" y="3094901"/>
                  <a:pt x="412627" y="3119717"/>
                </a:cubicBezTo>
                <a:cubicBezTo>
                  <a:pt x="426665" y="3154812"/>
                  <a:pt x="439319" y="3190624"/>
                  <a:pt x="448486" y="3227294"/>
                </a:cubicBezTo>
                <a:cubicBezTo>
                  <a:pt x="454462" y="3251200"/>
                  <a:pt x="457763" y="3275939"/>
                  <a:pt x="466415" y="3299011"/>
                </a:cubicBezTo>
                <a:cubicBezTo>
                  <a:pt x="475800" y="3324037"/>
                  <a:pt x="492348" y="3345913"/>
                  <a:pt x="502274" y="3370729"/>
                </a:cubicBezTo>
                <a:cubicBezTo>
                  <a:pt x="516312" y="3405824"/>
                  <a:pt x="526180" y="3442447"/>
                  <a:pt x="538133" y="3478306"/>
                </a:cubicBezTo>
                <a:cubicBezTo>
                  <a:pt x="563853" y="3555467"/>
                  <a:pt x="551479" y="3513764"/>
                  <a:pt x="573992" y="3603811"/>
                </a:cubicBezTo>
                <a:cubicBezTo>
                  <a:pt x="568015" y="3675529"/>
                  <a:pt x="561378" y="3747194"/>
                  <a:pt x="556062" y="3818964"/>
                </a:cubicBezTo>
                <a:cubicBezTo>
                  <a:pt x="549425" y="3908565"/>
                  <a:pt x="550839" y="3998963"/>
                  <a:pt x="538133" y="4087906"/>
                </a:cubicBezTo>
                <a:cubicBezTo>
                  <a:pt x="532788" y="4125324"/>
                  <a:pt x="514227" y="4159623"/>
                  <a:pt x="502274" y="4195482"/>
                </a:cubicBezTo>
                <a:cubicBezTo>
                  <a:pt x="477530" y="4269714"/>
                  <a:pt x="494829" y="4233543"/>
                  <a:pt x="448486" y="4303059"/>
                </a:cubicBezTo>
                <a:cubicBezTo>
                  <a:pt x="442510" y="4320988"/>
                  <a:pt x="439009" y="4339943"/>
                  <a:pt x="430557" y="4356847"/>
                </a:cubicBezTo>
                <a:cubicBezTo>
                  <a:pt x="420920" y="4376121"/>
                  <a:pt x="402264" y="4390459"/>
                  <a:pt x="394698" y="4410635"/>
                </a:cubicBezTo>
                <a:cubicBezTo>
                  <a:pt x="383237" y="4441198"/>
                  <a:pt x="365556" y="4583231"/>
                  <a:pt x="358839" y="4607859"/>
                </a:cubicBezTo>
                <a:cubicBezTo>
                  <a:pt x="350371" y="4638909"/>
                  <a:pt x="333158" y="4666973"/>
                  <a:pt x="322980" y="4697506"/>
                </a:cubicBezTo>
                <a:cubicBezTo>
                  <a:pt x="315188" y="4720883"/>
                  <a:pt x="314528" y="4746477"/>
                  <a:pt x="305051" y="4769223"/>
                </a:cubicBezTo>
                <a:cubicBezTo>
                  <a:pt x="284491" y="4818566"/>
                  <a:pt x="250237" y="4861947"/>
                  <a:pt x="233333" y="4912659"/>
                </a:cubicBezTo>
                <a:cubicBezTo>
                  <a:pt x="227357" y="4930588"/>
                  <a:pt x="225887" y="4950722"/>
                  <a:pt x="215404" y="4966447"/>
                </a:cubicBezTo>
                <a:cubicBezTo>
                  <a:pt x="201339" y="4987545"/>
                  <a:pt x="177182" y="5000220"/>
                  <a:pt x="161615" y="5020235"/>
                </a:cubicBezTo>
                <a:cubicBezTo>
                  <a:pt x="48980" y="5165050"/>
                  <a:pt x="140239" y="5094250"/>
                  <a:pt x="36109" y="5163670"/>
                </a:cubicBezTo>
                <a:cubicBezTo>
                  <a:pt x="24156" y="5199529"/>
                  <a:pt x="-2888" y="5233579"/>
                  <a:pt x="251" y="5271247"/>
                </a:cubicBezTo>
                <a:cubicBezTo>
                  <a:pt x="6227" y="5342965"/>
                  <a:pt x="8669" y="5415065"/>
                  <a:pt x="18180" y="5486400"/>
                </a:cubicBezTo>
                <a:cubicBezTo>
                  <a:pt x="26374" y="5547854"/>
                  <a:pt x="44495" y="5539031"/>
                  <a:pt x="71968" y="5593976"/>
                </a:cubicBezTo>
                <a:cubicBezTo>
                  <a:pt x="80420" y="5610880"/>
                  <a:pt x="80720" y="5631243"/>
                  <a:pt x="89898" y="5647764"/>
                </a:cubicBezTo>
                <a:cubicBezTo>
                  <a:pt x="110828" y="5685438"/>
                  <a:pt x="137709" y="5719482"/>
                  <a:pt x="161615" y="5755341"/>
                </a:cubicBezTo>
                <a:cubicBezTo>
                  <a:pt x="173568" y="5773270"/>
                  <a:pt x="187837" y="5789856"/>
                  <a:pt x="197474" y="5809129"/>
                </a:cubicBezTo>
                <a:lnTo>
                  <a:pt x="215404" y="584498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3009" name="Picture 2" descr="SpongeBob Square Pants is smiling and pointing his finger. Above him is a though bubble, which says, there's no evidence I would mess up or sing off-tune. It's never happened before. But even if I did mess up, there will be a lot of people singing over me, so no one will probably notice. And even if people did notice, they might think it's part of the show or they might forget about it or might not care.">
            <a:extLst>
              <a:ext uri="{FF2B5EF4-FFF2-40B4-BE49-F238E27FC236}">
                <a16:creationId xmlns:a16="http://schemas.microsoft.com/office/drawing/2014/main" id="{D35D753F-E0F6-F313-F99D-516F48D6C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55626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Cloud Callout 6">
            <a:extLst>
              <a:ext uri="{FF2B5EF4-FFF2-40B4-BE49-F238E27FC236}">
                <a16:creationId xmlns:a16="http://schemas.microsoft.com/office/drawing/2014/main" id="{862EEBE6-1D19-DE20-A245-2AB3BA2925A9}"/>
              </a:ext>
              <a:ext uri="{C183D7F6-B498-43B3-948B-1728B52AA6E4}">
                <adec:decorative xmlns:adec="http://schemas.microsoft.com/office/drawing/2017/decorative" val="1"/>
              </a:ext>
            </a:extLst>
          </p:cNvPr>
          <p:cNvSpPr>
            <a:spLocks noChangeArrowheads="1"/>
          </p:cNvSpPr>
          <p:nvPr/>
        </p:nvSpPr>
        <p:spPr bwMode="auto">
          <a:xfrm>
            <a:off x="4267200" y="1219200"/>
            <a:ext cx="4876800" cy="3886200"/>
          </a:xfrm>
          <a:prstGeom prst="cloudCallout">
            <a:avLst>
              <a:gd name="adj1" fmla="val -33977"/>
              <a:gd name="adj2" fmla="val 63245"/>
            </a:avLst>
          </a:prstGeom>
          <a:solidFill>
            <a:schemeClr val="accent1"/>
          </a:solidFill>
          <a:ln w="9525">
            <a:solidFill>
              <a:schemeClr val="tx1"/>
            </a:solidFill>
            <a:miter lim="800000"/>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a:latin typeface="Arial" panose="020B0604020202020204" pitchFamily="34" charset="0"/>
            </a:endParaRPr>
          </a:p>
        </p:txBody>
      </p:sp>
      <p:sp>
        <p:nvSpPr>
          <p:cNvPr id="43015" name="Text Box 5">
            <a:extLst>
              <a:ext uri="{FF2B5EF4-FFF2-40B4-BE49-F238E27FC236}">
                <a16:creationId xmlns:a16="http://schemas.microsoft.com/office/drawing/2014/main" id="{ADBACE2A-09D5-4A5D-728F-FFA548A84DC5}"/>
              </a:ext>
            </a:extLst>
          </p:cNvPr>
          <p:cNvSpPr txBox="1">
            <a:spLocks noChangeArrowheads="1"/>
          </p:cNvSpPr>
          <p:nvPr/>
        </p:nvSpPr>
        <p:spPr bwMode="auto">
          <a:xfrm>
            <a:off x="4800600" y="1676400"/>
            <a:ext cx="386715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700" dirty="0">
                <a:solidFill>
                  <a:schemeClr val="bg2"/>
                </a:solidFill>
                <a:latin typeface="Arial Black" panose="020B0604020202020204" pitchFamily="34" charset="0"/>
              </a:rPr>
              <a:t>There’s no evidence I would mess up or sing off-tune. It’s never happened before. But even if I </a:t>
            </a:r>
            <a:r>
              <a:rPr lang="en-US" altLang="en-US" sz="1700" i="1" dirty="0">
                <a:solidFill>
                  <a:schemeClr val="bg2"/>
                </a:solidFill>
                <a:latin typeface="Arial Black" panose="020B0604020202020204" pitchFamily="34" charset="0"/>
              </a:rPr>
              <a:t>did</a:t>
            </a:r>
            <a:r>
              <a:rPr lang="en-US" altLang="en-US" sz="1700" dirty="0">
                <a:solidFill>
                  <a:schemeClr val="bg2"/>
                </a:solidFill>
                <a:latin typeface="Arial Black" panose="020B0604020202020204" pitchFamily="34" charset="0"/>
              </a:rPr>
              <a:t> mess up, there will be a lot of people singing over me, so no one will probably notice. And even if people </a:t>
            </a:r>
            <a:r>
              <a:rPr lang="en-US" altLang="en-US" sz="1700" i="1" dirty="0">
                <a:solidFill>
                  <a:schemeClr val="bg2"/>
                </a:solidFill>
                <a:latin typeface="Arial Black" panose="020B0604020202020204" pitchFamily="34" charset="0"/>
              </a:rPr>
              <a:t>did</a:t>
            </a:r>
            <a:r>
              <a:rPr lang="en-US" altLang="en-US" sz="1700" dirty="0">
                <a:solidFill>
                  <a:schemeClr val="bg2"/>
                </a:solidFill>
                <a:latin typeface="Arial Black" panose="020B0604020202020204" pitchFamily="34" charset="0"/>
              </a:rPr>
              <a:t> notice, they might think it’s part of the show or they might forget about it or might not care.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A204D0-0D95-D22C-1DFC-465329F82388}"/>
              </a:ext>
            </a:extLst>
          </p:cNvPr>
          <p:cNvSpPr>
            <a:spLocks noGrp="1"/>
          </p:cNvSpPr>
          <p:nvPr>
            <p:ph type="title"/>
          </p:nvPr>
        </p:nvSpPr>
        <p:spPr>
          <a:xfrm>
            <a:off x="95250" y="203996"/>
            <a:ext cx="8896350" cy="914400"/>
          </a:xfrm>
        </p:spPr>
        <p:txBody>
          <a:bodyPr/>
          <a:lstStyle/>
          <a:p>
            <a:pPr eaLnBrk="1" hangingPunct="1"/>
            <a:r>
              <a:rPr lang="en-US" altLang="en-US" sz="4000" b="1" dirty="0">
                <a:ea typeface="ＭＳ Ｐゴシック" panose="020B0600070205080204" pitchFamily="34" charset="-128"/>
                <a:cs typeface="Arial" panose="020B0604020202020204" pitchFamily="34" charset="0"/>
              </a:rPr>
              <a:t>Example of Cognitive Restructuring</a:t>
            </a:r>
            <a:br>
              <a:rPr lang="en-US" altLang="en-US" sz="4000" b="1" dirty="0">
                <a:ea typeface="ＭＳ Ｐゴシック" panose="020B0600070205080204" pitchFamily="34" charset="-128"/>
                <a:cs typeface="Arial" panose="020B0604020202020204" pitchFamily="34" charset="0"/>
              </a:rPr>
            </a:br>
            <a:r>
              <a:rPr lang="en-US" altLang="en-US" sz="3000" b="1" dirty="0">
                <a:ea typeface="ＭＳ Ｐゴシック" panose="020B0600070205080204" pitchFamily="34" charset="-128"/>
                <a:cs typeface="Arial" panose="020B0604020202020204" pitchFamily="34" charset="0"/>
              </a:rPr>
              <a:t>using Visual Supports &amp; Incorporating Special Interests</a:t>
            </a:r>
          </a:p>
        </p:txBody>
      </p:sp>
      <p:pic>
        <p:nvPicPr>
          <p:cNvPr id="6" name="Picture 5" descr="A two column table is shown The left column is titled helpful thoughts and has a picture of Yoda looking calm. Below are five numbered spaces to write. The right column is titled unhelpful thoughts and has a picture of Darth Vader with a red light saber. Below are five numbered spaces to write. This column is crossed out with a big red x.">
            <a:extLst>
              <a:ext uri="{FF2B5EF4-FFF2-40B4-BE49-F238E27FC236}">
                <a16:creationId xmlns:a16="http://schemas.microsoft.com/office/drawing/2014/main" id="{07FED34F-A2A1-D526-A3B3-97448EC11EBE}"/>
              </a:ext>
            </a:extLst>
          </p:cNvPr>
          <p:cNvPicPr>
            <a:picLocks noChangeAspect="1"/>
          </p:cNvPicPr>
          <p:nvPr/>
        </p:nvPicPr>
        <p:blipFill>
          <a:blip r:embed="rId3"/>
          <a:stretch>
            <a:fillRect/>
          </a:stretch>
        </p:blipFill>
        <p:spPr>
          <a:xfrm>
            <a:off x="1305341" y="1885951"/>
            <a:ext cx="6476168" cy="3702844"/>
          </a:xfrm>
          <a:prstGeom prst="rect">
            <a:avLst/>
          </a:prstGeom>
        </p:spPr>
      </p:pic>
      <p:sp>
        <p:nvSpPr>
          <p:cNvPr id="45058" name="Rectangle 2" descr="A visual to support cognitive restructuring that incorperates  a special interest of Star Wars. A table is shown. Column one's header reads helpful thoughts with a picture of Yoda. Below are spots to write helpful thoughts. Column two's header says unhelpful thoughts with a picture of Darth Vader. Below are spots to write unhelpful thoughts. There is a red x through this column. ">
            <a:extLst>
              <a:ext uri="{FF2B5EF4-FFF2-40B4-BE49-F238E27FC236}">
                <a16:creationId xmlns:a16="http://schemas.microsoft.com/office/drawing/2014/main" id="{FD74C23C-FF48-F5A9-7A33-269EB64DAD5A}"/>
              </a:ext>
            </a:extLst>
          </p:cNvPr>
          <p:cNvSpPr>
            <a:spLocks noGrp="1"/>
          </p:cNvSpPr>
          <p:nvPr>
            <p:ph idx="1"/>
          </p:nvPr>
        </p:nvSpPr>
        <p:spPr>
          <a:xfrm>
            <a:off x="266700" y="1885951"/>
            <a:ext cx="8713305" cy="3702844"/>
          </a:xfrm>
        </p:spPr>
        <p:txBody>
          <a:bodyPr/>
          <a:lstStyle/>
          <a:p>
            <a:pPr marL="351235" lvl="1" indent="-170260">
              <a:spcBef>
                <a:spcPct val="0"/>
              </a:spcBef>
              <a:buClr>
                <a:srgbClr val="008080"/>
              </a:buClr>
              <a:buSzPct val="115000"/>
              <a:tabLst>
                <a:tab pos="254794" algn="l"/>
                <a:tab pos="289322"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endParaRPr lang="en-US" altLang="en-US" sz="300" dirty="0">
              <a:solidFill>
                <a:srgbClr val="0432FF"/>
              </a:solidFill>
              <a:latin typeface="Arial" panose="020B0604020202020204" pitchFamily="34" charset="0"/>
              <a:ea typeface="ＭＳ Ｐゴシック" panose="020B0600070205080204" pitchFamily="34" charset="-128"/>
              <a:cs typeface="Arial" panose="020B0604020202020204" pitchFamily="34" charset="0"/>
            </a:endParaRPr>
          </a:p>
          <a:p>
            <a:pPr marL="351235" lvl="1" indent="-170260">
              <a:spcBef>
                <a:spcPct val="0"/>
              </a:spcBef>
              <a:buClr>
                <a:srgbClr val="008080"/>
              </a:buClr>
              <a:buSzPct val="115000"/>
              <a:tabLst>
                <a:tab pos="254794" algn="l"/>
                <a:tab pos="289322"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endParaRPr lang="en-US" altLang="en-US" sz="300" b="1" dirty="0">
              <a:solidFill>
                <a:srgbClr val="7030A0"/>
              </a:solidFill>
              <a:latin typeface="Arial" panose="020B0604020202020204" pitchFamily="34" charset="0"/>
              <a:ea typeface="ＭＳ Ｐゴシック" panose="020B0600070205080204" pitchFamily="34" charset="-128"/>
              <a:cs typeface="Arial" panose="020B0604020202020204" pitchFamily="34" charset="0"/>
            </a:endParaRPr>
          </a:p>
          <a:p>
            <a:pPr marL="429816" lvl="1" indent="-248841">
              <a:spcBef>
                <a:spcPct val="0"/>
              </a:spcBef>
              <a:buClr>
                <a:srgbClr val="008080"/>
              </a:buClr>
              <a:buSzPct val="115000"/>
              <a:tabLst>
                <a:tab pos="254794" algn="l"/>
                <a:tab pos="339329" algn="l"/>
                <a:tab pos="682229" algn="l"/>
                <a:tab pos="1025129" algn="l"/>
                <a:tab pos="1368029" algn="l"/>
                <a:tab pos="1710929" algn="l"/>
                <a:tab pos="2053829" algn="l"/>
                <a:tab pos="2396729" algn="l"/>
                <a:tab pos="2739629" algn="l"/>
                <a:tab pos="3082529" algn="l"/>
                <a:tab pos="3425429" algn="l"/>
                <a:tab pos="3768329" algn="l"/>
                <a:tab pos="4111229" algn="l"/>
                <a:tab pos="4454129" algn="l"/>
                <a:tab pos="4797029" algn="l"/>
                <a:tab pos="5139929" algn="l"/>
                <a:tab pos="5482829" algn="l"/>
                <a:tab pos="5825729" algn="l"/>
                <a:tab pos="6168629" algn="l"/>
                <a:tab pos="6511529" algn="l"/>
                <a:tab pos="6854429" algn="l"/>
              </a:tabLst>
              <a:defRPr/>
            </a:pPr>
            <a:endParaRPr lang="en-US" altLang="en-US" b="1" dirty="0">
              <a:solidFill>
                <a:srgbClr val="7030A0"/>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7FCAD998-404A-1FC7-4292-9EB5C3146155}"/>
              </a:ext>
            </a:extLst>
          </p:cNvPr>
          <p:cNvSpPr txBox="1"/>
          <p:nvPr/>
        </p:nvSpPr>
        <p:spPr>
          <a:xfrm>
            <a:off x="126673" y="6176950"/>
            <a:ext cx="8864927" cy="954107"/>
          </a:xfrm>
          <a:prstGeom prst="rect">
            <a:avLst/>
          </a:prstGeom>
          <a:noFill/>
        </p:spPr>
        <p:txBody>
          <a:bodyPr wrap="none" rtlCol="0">
            <a:spAutoFit/>
          </a:bodyPr>
          <a:lstStyle/>
          <a:p>
            <a:r>
              <a:rPr lang="en-US" altLang="en-US" sz="1600" b="1" dirty="0"/>
              <a:t>Can you think of 1 or 2 possible possible ways we can convey Coping Thoughts visually </a:t>
            </a:r>
          </a:p>
          <a:p>
            <a:r>
              <a:rPr lang="en-US" altLang="en-US" sz="1600" b="1" dirty="0"/>
              <a:t>that might be helpful for your child?</a:t>
            </a:r>
          </a:p>
          <a:p>
            <a:endParaRPr lang="en-US" dirty="0"/>
          </a:p>
        </p:txBody>
      </p:sp>
    </p:spTree>
    <p:extLst>
      <p:ext uri="{BB962C8B-B14F-4D97-AF65-F5344CB8AC3E}">
        <p14:creationId xmlns:p14="http://schemas.microsoft.com/office/powerpoint/2010/main" val="196320583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7BBEBD2-C0CB-1FF8-3EF5-55675F153280}"/>
              </a:ext>
            </a:extLst>
          </p:cNvPr>
          <p:cNvSpPr txBox="1">
            <a:spLocks noGrp="1"/>
          </p:cNvSpPr>
          <p:nvPr>
            <p:ph type="title" idx="4294967295"/>
          </p:nvPr>
        </p:nvSpPr>
        <p:spPr bwMode="auto">
          <a:xfrm>
            <a:off x="247650" y="76200"/>
            <a:ext cx="8896350" cy="9144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tx1"/>
                </a:solidFill>
                <a:effectLst/>
                <a:uLnTx/>
                <a:uFillTx/>
                <a:latin typeface="+mj-lt"/>
                <a:ea typeface="ＭＳ Ｐゴシック" panose="020B0600070205080204" pitchFamily="34" charset="-128"/>
                <a:cs typeface="Arial" panose="020B0604020202020204" pitchFamily="34" charset="0"/>
              </a:rPr>
              <a:t>Example of Cognitive Restructuring</a:t>
            </a:r>
            <a:br>
              <a:rPr kumimoji="0" lang="en-US" altLang="en-US" sz="4000" b="1" i="0" u="none" strike="noStrike" kern="1200" cap="none" spc="0" normalizeH="0" baseline="0" noProof="0" dirty="0">
                <a:ln>
                  <a:noFill/>
                </a:ln>
                <a:solidFill>
                  <a:schemeClr val="tx1"/>
                </a:solidFill>
                <a:effectLst/>
                <a:uLnTx/>
                <a:uFillTx/>
                <a:latin typeface="+mj-lt"/>
                <a:ea typeface="ＭＳ Ｐゴシック" panose="020B0600070205080204" pitchFamily="34" charset="-128"/>
                <a:cs typeface="Arial" panose="020B0604020202020204" pitchFamily="34" charset="0"/>
              </a:rPr>
            </a:br>
            <a:r>
              <a:rPr kumimoji="0" lang="en-US" altLang="en-US" sz="3000" b="1" i="0" u="none" strike="noStrike" kern="1200" cap="none" spc="0" normalizeH="0" baseline="0" noProof="0" dirty="0">
                <a:ln>
                  <a:noFill/>
                </a:ln>
                <a:solidFill>
                  <a:schemeClr val="tx1"/>
                </a:solidFill>
                <a:effectLst/>
                <a:uLnTx/>
                <a:uFillTx/>
                <a:latin typeface="+mj-lt"/>
                <a:ea typeface="ＭＳ Ｐゴシック" panose="020B0600070205080204" pitchFamily="34" charset="-128"/>
                <a:cs typeface="Arial" panose="020B0604020202020204" pitchFamily="34" charset="0"/>
              </a:rPr>
              <a:t>using Visual Supports &amp; Incorporating Special Interests</a:t>
            </a:r>
          </a:p>
        </p:txBody>
      </p:sp>
      <p:sp>
        <p:nvSpPr>
          <p:cNvPr id="7" name="TextBox 6">
            <a:extLst>
              <a:ext uri="{FF2B5EF4-FFF2-40B4-BE49-F238E27FC236}">
                <a16:creationId xmlns:a16="http://schemas.microsoft.com/office/drawing/2014/main" id="{291C87C1-8C3D-C4AE-525C-40F68A8407DE}"/>
              </a:ext>
            </a:extLst>
          </p:cNvPr>
          <p:cNvSpPr txBox="1"/>
          <p:nvPr/>
        </p:nvSpPr>
        <p:spPr>
          <a:xfrm>
            <a:off x="-48646" y="1276290"/>
            <a:ext cx="9573646" cy="415498"/>
          </a:xfrm>
          <a:prstGeom prst="rect">
            <a:avLst/>
          </a:prstGeom>
          <a:noFill/>
        </p:spPr>
        <p:txBody>
          <a:bodyPr wrap="none" rtlCol="0">
            <a:spAutoFit/>
          </a:bodyPr>
          <a:lstStyle/>
          <a:p>
            <a:r>
              <a:rPr lang="en-US" sz="2050" dirty="0">
                <a:solidFill>
                  <a:srgbClr val="FF0000"/>
                </a:solidFill>
                <a:latin typeface="Calibri" panose="020F0502020204030204" pitchFamily="34" charset="0"/>
                <a:cs typeface="Calibri" panose="020F0502020204030204" pitchFamily="34" charset="0"/>
              </a:rPr>
              <a:t>How much of the day is spent worrying?</a:t>
            </a:r>
            <a:r>
              <a:rPr lang="en-US" sz="2000" dirty="0">
                <a:solidFill>
                  <a:srgbClr val="FF0000"/>
                </a:solidFill>
                <a:latin typeface="Calibri" panose="020F0502020204030204" pitchFamily="34" charset="0"/>
                <a:cs typeface="Calibri" panose="020F0502020204030204" pitchFamily="34" charset="0"/>
              </a:rPr>
              <a:t>    </a:t>
            </a:r>
            <a:r>
              <a:rPr lang="en-US" sz="2050" dirty="0">
                <a:solidFill>
                  <a:srgbClr val="0432FF"/>
                </a:solidFill>
                <a:latin typeface="Calibri" panose="020F0502020204030204" pitchFamily="34" charset="0"/>
                <a:cs typeface="Calibri" panose="020F0502020204030204" pitchFamily="34" charset="0"/>
              </a:rPr>
              <a:t>How much of the day is spent having fun?</a:t>
            </a:r>
          </a:p>
        </p:txBody>
      </p:sp>
      <p:pic>
        <p:nvPicPr>
          <p:cNvPr id="11274" name="Picture 10" descr="Rubble from Paw Patrol is shown with a worried face.">
            <a:extLst>
              <a:ext uri="{FF2B5EF4-FFF2-40B4-BE49-F238E27FC236}">
                <a16:creationId xmlns:a16="http://schemas.microsoft.com/office/drawing/2014/main" id="{D079375F-DA5F-5905-AB33-CAC9863371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806182"/>
            <a:ext cx="3740377" cy="46708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descr="A picture of a Paw Patrol character smiling.">
            <a:extLst>
              <a:ext uri="{FF2B5EF4-FFF2-40B4-BE49-F238E27FC236}">
                <a16:creationId xmlns:a16="http://schemas.microsoft.com/office/drawing/2014/main" id="{9E6E1848-674A-F844-AD74-7DB1230D6B0E}"/>
              </a:ext>
            </a:extLst>
          </p:cNvPr>
          <p:cNvPicPr>
            <a:picLocks noChangeAspect="1"/>
          </p:cNvPicPr>
          <p:nvPr/>
        </p:nvPicPr>
        <p:blipFill>
          <a:blip r:embed="rId4"/>
          <a:stretch>
            <a:fillRect/>
          </a:stretch>
        </p:blipFill>
        <p:spPr>
          <a:xfrm>
            <a:off x="5730748" y="4635211"/>
            <a:ext cx="1879600" cy="1822799"/>
          </a:xfrm>
          <a:prstGeom prst="rect">
            <a:avLst/>
          </a:prstGeom>
        </p:spPr>
      </p:pic>
      <p:sp>
        <p:nvSpPr>
          <p:cNvPr id="9" name="TextBox 8" descr="A visual to support cognitive restructuring using special interest of Paw Patrol. Above a box with a Paw Patrol character smiling it says how much of the day is spent having fun?">
            <a:extLst>
              <a:ext uri="{FF2B5EF4-FFF2-40B4-BE49-F238E27FC236}">
                <a16:creationId xmlns:a16="http://schemas.microsoft.com/office/drawing/2014/main" id="{80CB49AA-C2FC-C75E-72A2-D7C7075234B4}"/>
              </a:ext>
            </a:extLst>
          </p:cNvPr>
          <p:cNvSpPr txBox="1"/>
          <p:nvPr/>
        </p:nvSpPr>
        <p:spPr>
          <a:xfrm>
            <a:off x="4800600" y="1822027"/>
            <a:ext cx="3739896" cy="4663440"/>
          </a:xfrm>
          <a:prstGeom prst="rect">
            <a:avLst/>
          </a:prstGeom>
          <a:noFill/>
          <a:ln>
            <a:solidFill>
              <a:schemeClr val="tx1"/>
            </a:solidFill>
          </a:ln>
        </p:spPr>
        <p:txBody>
          <a:bodyPr wrap="square" rtlCol="0">
            <a:spAutoFit/>
          </a:bodyPr>
          <a:lstStyle/>
          <a:p>
            <a:endParaRPr lang="en-US" dirty="0"/>
          </a:p>
        </p:txBody>
      </p:sp>
    </p:spTree>
    <p:extLst>
      <p:ext uri="{BB962C8B-B14F-4D97-AF65-F5344CB8AC3E}">
        <p14:creationId xmlns:p14="http://schemas.microsoft.com/office/powerpoint/2010/main" val="5855040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117205-88F5-405F-EF12-575F74FBB4D3}"/>
              </a:ext>
            </a:extLst>
          </p:cNvPr>
          <p:cNvSpPr txBox="1">
            <a:spLocks noGrp="1"/>
          </p:cNvSpPr>
          <p:nvPr>
            <p:ph type="title" idx="4294967295"/>
          </p:nvPr>
        </p:nvSpPr>
        <p:spPr bwMode="auto">
          <a:xfrm>
            <a:off x="5689600" y="533400"/>
            <a:ext cx="3479800" cy="9144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chemeClr val="tx1"/>
                </a:solidFill>
                <a:effectLst/>
                <a:uLnTx/>
                <a:uFillTx/>
                <a:latin typeface="+mj-lt"/>
                <a:ea typeface="ＭＳ Ｐゴシック" panose="020B0600070205080204" pitchFamily="34" charset="-128"/>
                <a:cs typeface="Arial" panose="020B0604020202020204" pitchFamily="34" charset="0"/>
              </a:rPr>
              <a:t>Example of Cognitive Restructuring</a:t>
            </a:r>
            <a:br>
              <a:rPr kumimoji="0" lang="en-US" altLang="en-US" sz="4000" b="1" i="0" u="none" strike="noStrike" kern="1200" cap="none" spc="0" normalizeH="0" baseline="0" noProof="0" dirty="0">
                <a:ln>
                  <a:noFill/>
                </a:ln>
                <a:solidFill>
                  <a:schemeClr val="tx1"/>
                </a:solidFill>
                <a:effectLst/>
                <a:uLnTx/>
                <a:uFillTx/>
                <a:latin typeface="+mj-lt"/>
                <a:ea typeface="ＭＳ Ｐゴシック" panose="020B0600070205080204" pitchFamily="34" charset="-128"/>
                <a:cs typeface="Arial" panose="020B0604020202020204" pitchFamily="34" charset="0"/>
              </a:rPr>
            </a:br>
            <a:r>
              <a:rPr kumimoji="0" lang="en-US" altLang="en-US" sz="2800" b="1" i="0" u="none" strike="noStrike" kern="1200" cap="none" spc="0" normalizeH="0" baseline="0" noProof="0" dirty="0">
                <a:ln>
                  <a:noFill/>
                </a:ln>
                <a:solidFill>
                  <a:schemeClr val="tx1"/>
                </a:solidFill>
                <a:effectLst/>
                <a:uLnTx/>
                <a:uFillTx/>
                <a:latin typeface="+mj-lt"/>
                <a:ea typeface="ＭＳ Ｐゴシック" panose="020B0600070205080204" pitchFamily="34" charset="-128"/>
                <a:cs typeface="Arial" panose="020B0604020202020204" pitchFamily="34" charset="0"/>
              </a:rPr>
              <a:t>using Visual Supports</a:t>
            </a:r>
          </a:p>
        </p:txBody>
      </p:sp>
      <p:graphicFrame>
        <p:nvGraphicFramePr>
          <p:cNvPr id="45057" name="Object 16" descr="Detective thinking worksheet. A table is divided into four rows. Row one is the event, what is happening. Visuals show a variety of events you could put here including getting yelled at, being bullied, getting a shot, being left out. Next to the event box it says I will not have my math homework to hand in tomorrow. Row two is thoughts, what am I thinking? A visual shows someone thinking about being sad. Next to this it says what am I afraid of? That Mrs. Hentry will scream at me in front of the whole class. How certain am I that this will happen? I am 100% sure she will scream at me. Row three says what is the evidence? A cartoon detective is using a magnifying glass to look for clues. Next to this it says what evidence do I have that Mrs. Hentry will scream at me? Has she ever screamed at me before? No. Has she ever screamed at anyone else? Only Danny, but he forgets his homework a lot. What is the most likely outcome? That she will quietly tell me I should remember my homework next time, or that I lost one to five points for this assignment. Row four says what is my realistic thought? A visual shows someone calmly thinking in a chair about being happy. Next to this it says Mrs. Henry probably won't scream at me in front of the whole class. She might tell me in a quiet voice that I should remember my homework from now on, or she might tell me in a quiet voice that I lost one to five points, but that does not mean she will scream at me. And even if she does scream at me, what's the worst that will happen? I will be embarassed, but is that the end of the world? No. I can make it through being embarassed, it won't kill me. I can handle it.">
            <a:extLst>
              <a:ext uri="{FF2B5EF4-FFF2-40B4-BE49-F238E27FC236}">
                <a16:creationId xmlns:a16="http://schemas.microsoft.com/office/drawing/2014/main" id="{10BB2B14-396D-4E4B-52FD-78CB66228161}"/>
              </a:ext>
            </a:extLst>
          </p:cNvPr>
          <p:cNvGraphicFramePr>
            <a:graphicFrameLocks noChangeAspect="1"/>
          </p:cNvGraphicFramePr>
          <p:nvPr>
            <p:extLst>
              <p:ext uri="{D42A27DB-BD31-4B8C-83A1-F6EECF244321}">
                <p14:modId xmlns:p14="http://schemas.microsoft.com/office/powerpoint/2010/main" val="1089202848"/>
              </p:ext>
            </p:extLst>
          </p:nvPr>
        </p:nvGraphicFramePr>
        <p:xfrm>
          <a:off x="685800" y="136525"/>
          <a:ext cx="4978400" cy="6721475"/>
        </p:xfrm>
        <a:graphic>
          <a:graphicData uri="http://schemas.openxmlformats.org/presentationml/2006/ole">
            <mc:AlternateContent xmlns:mc="http://schemas.openxmlformats.org/markup-compatibility/2006">
              <mc:Choice xmlns:v="urn:schemas-microsoft-com:vml" Requires="v">
                <p:oleObj name="Document" r:id="rId3" imgW="6083300" imgH="8216900" progId="Word.Document.12">
                  <p:embed/>
                </p:oleObj>
              </mc:Choice>
              <mc:Fallback>
                <p:oleObj name="Document" r:id="rId3" imgW="6083300" imgH="8216900" progId="Word.Document.12">
                  <p:embed/>
                  <p:pic>
                    <p:nvPicPr>
                      <p:cNvPr id="45057" name="Object 16">
                        <a:extLst>
                          <a:ext uri="{FF2B5EF4-FFF2-40B4-BE49-F238E27FC236}">
                            <a16:creationId xmlns:a16="http://schemas.microsoft.com/office/drawing/2014/main" id="{10BB2B14-396D-4E4B-52FD-78CB662281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36525"/>
                        <a:ext cx="4978400" cy="672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TextBox 1">
            <a:extLst>
              <a:ext uri="{FF2B5EF4-FFF2-40B4-BE49-F238E27FC236}">
                <a16:creationId xmlns:a16="http://schemas.microsoft.com/office/drawing/2014/main" id="{8A981C8F-AA52-A455-4888-9DFF2004A431}"/>
              </a:ext>
            </a:extLst>
          </p:cNvPr>
          <p:cNvSpPr txBox="1"/>
          <p:nvPr/>
        </p:nvSpPr>
        <p:spPr>
          <a:xfrm>
            <a:off x="5943600" y="4419600"/>
            <a:ext cx="2971800" cy="2339102"/>
          </a:xfrm>
          <a:prstGeom prst="rect">
            <a:avLst/>
          </a:prstGeom>
          <a:noFill/>
        </p:spPr>
        <p:txBody>
          <a:bodyPr wrap="square" rtlCol="0">
            <a:spAutoFit/>
          </a:bodyPr>
          <a:lstStyle/>
          <a:p>
            <a:r>
              <a:rPr lang="en-US" sz="1400" b="0" dirty="0">
                <a:latin typeface="Calibri" panose="020F0502020204030204" pitchFamily="34" charset="0"/>
                <a:cs typeface="Calibri" panose="020F0502020204030204" pitchFamily="34" charset="0"/>
              </a:rPr>
              <a:t>Note: ‘Detective Thinking’ is from the </a:t>
            </a:r>
            <a:r>
              <a:rPr lang="en-US" sz="1400" i="1" dirty="0">
                <a:latin typeface="Calibri" panose="020F0502020204030204" pitchFamily="34" charset="0"/>
                <a:cs typeface="Calibri" panose="020F0502020204030204" pitchFamily="34" charset="0"/>
              </a:rPr>
              <a:t>Cool Kids </a:t>
            </a:r>
            <a:r>
              <a:rPr lang="en-US" sz="1400" b="0" dirty="0">
                <a:latin typeface="Calibri" panose="020F0502020204030204" pitchFamily="34" charset="0"/>
                <a:cs typeface="Calibri" panose="020F0502020204030204" pitchFamily="34" charset="0"/>
              </a:rPr>
              <a:t>treatment manual &amp; workbook (</a:t>
            </a:r>
            <a:r>
              <a:rPr lang="en-US" sz="1400" b="0" dirty="0" err="1">
                <a:latin typeface="Calibri" panose="020F0502020204030204" pitchFamily="34" charset="0"/>
                <a:cs typeface="Calibri" panose="020F0502020204030204" pitchFamily="34" charset="0"/>
              </a:rPr>
              <a:t>Rapee</a:t>
            </a:r>
            <a:r>
              <a:rPr lang="en-US" sz="1400" b="0" dirty="0">
                <a:latin typeface="Calibri" panose="020F0502020204030204" pitchFamily="34" charset="0"/>
                <a:cs typeface="Calibri" panose="020F0502020204030204" pitchFamily="34" charset="0"/>
              </a:rPr>
              <a:t> et al., 2006),</a:t>
            </a:r>
          </a:p>
          <a:p>
            <a:r>
              <a:rPr lang="en-US" sz="1400" b="0" dirty="0">
                <a:latin typeface="Calibri" panose="020F0502020204030204" pitchFamily="34" charset="0"/>
                <a:cs typeface="Calibri" panose="020F0502020204030204" pitchFamily="34" charset="0"/>
              </a:rPr>
              <a:t>but this is a worksheet created by L. Moskowitz using Google Images</a:t>
            </a:r>
          </a:p>
          <a:p>
            <a:endParaRPr lang="en-US" sz="1400" b="0" dirty="0">
              <a:latin typeface="Calibri" panose="020F0502020204030204" pitchFamily="34" charset="0"/>
              <a:cs typeface="Calibri" panose="020F0502020204030204" pitchFamily="34" charset="0"/>
            </a:endParaRPr>
          </a:p>
          <a:p>
            <a:r>
              <a:rPr lang="en-US" sz="1000" b="0" i="0" dirty="0" err="1">
                <a:solidFill>
                  <a:srgbClr val="222222"/>
                </a:solidFill>
                <a:effectLst/>
                <a:highlight>
                  <a:srgbClr val="FFFFFF"/>
                </a:highlight>
                <a:latin typeface="Calibri" panose="020F0502020204030204" pitchFamily="34" charset="0"/>
                <a:cs typeface="Calibri" panose="020F0502020204030204" pitchFamily="34" charset="0"/>
              </a:rPr>
              <a:t>Rapee</a:t>
            </a:r>
            <a:r>
              <a:rPr lang="en-US" sz="1000" b="0" i="0" dirty="0">
                <a:solidFill>
                  <a:srgbClr val="222222"/>
                </a:solidFill>
                <a:effectLst/>
                <a:highlight>
                  <a:srgbClr val="FFFFFF"/>
                </a:highlight>
                <a:latin typeface="Calibri" panose="020F0502020204030204" pitchFamily="34" charset="0"/>
                <a:cs typeface="Calibri" panose="020F0502020204030204" pitchFamily="34" charset="0"/>
              </a:rPr>
              <a:t>, R. M., Lyneham, H. J., </a:t>
            </a:r>
            <a:r>
              <a:rPr lang="en-US" sz="1000" b="0" i="0" dirty="0" err="1">
                <a:solidFill>
                  <a:srgbClr val="222222"/>
                </a:solidFill>
                <a:effectLst/>
                <a:highlight>
                  <a:srgbClr val="FFFFFF"/>
                </a:highlight>
                <a:latin typeface="Calibri" panose="020F0502020204030204" pitchFamily="34" charset="0"/>
                <a:cs typeface="Calibri" panose="020F0502020204030204" pitchFamily="34" charset="0"/>
              </a:rPr>
              <a:t>Schniering</a:t>
            </a:r>
            <a:r>
              <a:rPr lang="en-US" sz="1000" b="0" i="0" dirty="0">
                <a:solidFill>
                  <a:srgbClr val="222222"/>
                </a:solidFill>
                <a:effectLst/>
                <a:highlight>
                  <a:srgbClr val="FFFFFF"/>
                </a:highlight>
                <a:latin typeface="Calibri" panose="020F0502020204030204" pitchFamily="34" charset="0"/>
                <a:cs typeface="Calibri" panose="020F0502020204030204" pitchFamily="34" charset="0"/>
              </a:rPr>
              <a:t>, C. A., Wuthrich, V., Abbott, M. A., Hudson, J. L., &amp; </a:t>
            </a:r>
            <a:r>
              <a:rPr lang="en-US" sz="1000" b="0" i="0" dirty="0" err="1">
                <a:solidFill>
                  <a:srgbClr val="222222"/>
                </a:solidFill>
                <a:effectLst/>
                <a:highlight>
                  <a:srgbClr val="FFFFFF"/>
                </a:highlight>
                <a:latin typeface="Calibri" panose="020F0502020204030204" pitchFamily="34" charset="0"/>
                <a:cs typeface="Calibri" panose="020F0502020204030204" pitchFamily="34" charset="0"/>
              </a:rPr>
              <a:t>Wignall</a:t>
            </a:r>
            <a:r>
              <a:rPr lang="en-US" sz="1000" b="0" i="0" dirty="0">
                <a:solidFill>
                  <a:srgbClr val="222222"/>
                </a:solidFill>
                <a:effectLst/>
                <a:highlight>
                  <a:srgbClr val="FFFFFF"/>
                </a:highlight>
                <a:latin typeface="Calibri" panose="020F0502020204030204" pitchFamily="34" charset="0"/>
                <a:cs typeface="Calibri" panose="020F0502020204030204" pitchFamily="34" charset="0"/>
              </a:rPr>
              <a:t>, A. (2006). </a:t>
            </a:r>
            <a:r>
              <a:rPr lang="en-US" sz="1000" b="0" i="1" dirty="0">
                <a:solidFill>
                  <a:srgbClr val="222222"/>
                </a:solidFill>
                <a:effectLst/>
                <a:highlight>
                  <a:srgbClr val="FFFFFF"/>
                </a:highlight>
                <a:latin typeface="Calibri" panose="020F0502020204030204" pitchFamily="34" charset="0"/>
                <a:cs typeface="Calibri" panose="020F0502020204030204" pitchFamily="34" charset="0"/>
              </a:rPr>
              <a:t>Cool kids: child &amp; adolescent anxiety program</a:t>
            </a:r>
            <a:r>
              <a:rPr lang="en-US" sz="1000" b="0" i="0" dirty="0">
                <a:solidFill>
                  <a:srgbClr val="222222"/>
                </a:solidFill>
                <a:effectLst/>
                <a:highlight>
                  <a:srgbClr val="FFFFFF"/>
                </a:highlight>
                <a:latin typeface="Calibri" panose="020F0502020204030204" pitchFamily="34" charset="0"/>
                <a:cs typeface="Calibri" panose="020F0502020204030204" pitchFamily="34" charset="0"/>
              </a:rPr>
              <a:t>. Centre for Emotional Health.</a:t>
            </a:r>
          </a:p>
          <a:p>
            <a:endParaRPr lang="en-US" sz="1100" b="0" dirty="0">
              <a:solidFill>
                <a:srgbClr val="222222"/>
              </a:solidFill>
              <a:highlight>
                <a:srgbClr val="FFFFFF"/>
              </a:highlight>
              <a:latin typeface="Calibri" panose="020F0502020204030204" pitchFamily="34" charset="0"/>
              <a:cs typeface="Calibri" panose="020F0502020204030204" pitchFamily="34" charset="0"/>
            </a:endParaRPr>
          </a:p>
          <a:p>
            <a:r>
              <a:rPr lang="en-US" sz="1100" b="0" dirty="0">
                <a:solidFill>
                  <a:srgbClr val="222222"/>
                </a:solidFill>
                <a:highlight>
                  <a:srgbClr val="FFFFFF"/>
                </a:highlight>
                <a:latin typeface="Calibri" panose="020F0502020204030204" pitchFamily="34" charset="0"/>
                <a:cs typeface="Calibri" panose="020F0502020204030204" pitchFamily="34" charset="0"/>
                <a:hlinkClick r:id="rId5"/>
              </a:rPr>
              <a:t>Cool Kids Worksheets and Videos</a:t>
            </a:r>
            <a:endParaRPr lang="en-US" sz="1400" b="0" dirty="0">
              <a:latin typeface="Calibri" panose="020F0502020204030204" pitchFamily="34" charset="0"/>
              <a:cs typeface="Calibri" panose="020F050202020403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0DB4-81F4-727B-CE32-2B0DA206DF88}"/>
              </a:ext>
            </a:extLst>
          </p:cNvPr>
          <p:cNvSpPr txBox="1">
            <a:spLocks noGrp="1"/>
          </p:cNvSpPr>
          <p:nvPr>
            <p:ph type="title" idx="4294967295"/>
          </p:nvPr>
        </p:nvSpPr>
        <p:spPr bwMode="auto">
          <a:xfrm>
            <a:off x="123593" y="228600"/>
            <a:ext cx="8686800" cy="1143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800" b="1"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Modifications for Autism:</a:t>
            </a:r>
            <a:br>
              <a:rPr kumimoji="0" lang="en-US" altLang="en-US" sz="4000" b="1"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br>
            <a:r>
              <a:rPr kumimoji="0" lang="en-US" altLang="en-US" sz="3600" b="1" i="0" u="none" strike="noStrike" kern="1200" cap="none" spc="0" normalizeH="0" baseline="0" noProof="0" dirty="0">
                <a:ln>
                  <a:noFill/>
                </a:ln>
                <a:solidFill>
                  <a:schemeClr val="tx1"/>
                </a:solidFill>
                <a:effectLst/>
                <a:uLnTx/>
                <a:uFillTx/>
                <a:latin typeface="Calibri" panose="020F0502020204030204" pitchFamily="34" charset="0"/>
                <a:ea typeface="+mj-ea"/>
                <a:cs typeface="Calibri" panose="020F0502020204030204" pitchFamily="34" charset="0"/>
              </a:rPr>
              <a:t>Tolerating Uncertainty</a:t>
            </a:r>
            <a:br>
              <a:rPr kumimoji="0" lang="en-US" altLang="en-US"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endParaRPr kumimoji="0" lang="en-US" altLang="en-US"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3" name="Picture 2" descr="Tolerating uncertainty. Use the apple acronym to help you deal with uncertainty. acknowledge, notice and acknowledge the uncertainty as it comes to mind. Pause, don't react as you normally do. Don't react at all. Just pause and breathe. Pull back, tell yourself this is just the worry talking, and this apparent need for certaintly is not helpful and not necessary. It is only a thought or feeling. Don't believe everything you think. Thoughts are not statements of fact. What's the bigger picture. Let go, let go of the thought or feeling about needing certainty. They will pass. You don't have to respond to them. You might imagine them floating away in a bubble or cloud. Explore, explore the present moment, because right now, in this moment, all is well. Notice your breathing, and the sensations of breathing. Notice the ground beneath you. Look around and notice what you see, what you hear, what you tough, what you can smell. Right now. Then, shift your focus of attention to something else, on what you need to do, on what you were doing before you noticed the worry, or do something else, mindfully, with your full attention.">
            <a:extLst>
              <a:ext uri="{FF2B5EF4-FFF2-40B4-BE49-F238E27FC236}">
                <a16:creationId xmlns:a16="http://schemas.microsoft.com/office/drawing/2014/main" id="{723E1ED5-2EB6-42F7-3EC5-D20271023219}"/>
              </a:ext>
            </a:extLst>
          </p:cNvPr>
          <p:cNvPicPr>
            <a:picLocks noChangeAspect="1"/>
          </p:cNvPicPr>
          <p:nvPr/>
        </p:nvPicPr>
        <p:blipFill>
          <a:blip r:embed="rId3"/>
          <a:stretch>
            <a:fillRect/>
          </a:stretch>
        </p:blipFill>
        <p:spPr>
          <a:xfrm>
            <a:off x="49167" y="1245270"/>
            <a:ext cx="5655477" cy="3950667"/>
          </a:xfrm>
          <a:prstGeom prst="rect">
            <a:avLst/>
          </a:prstGeom>
        </p:spPr>
      </p:pic>
      <p:sp>
        <p:nvSpPr>
          <p:cNvPr id="10" name="TextBox 9">
            <a:extLst>
              <a:ext uri="{FF2B5EF4-FFF2-40B4-BE49-F238E27FC236}">
                <a16:creationId xmlns:a16="http://schemas.microsoft.com/office/drawing/2014/main" id="{E1FBF9E4-B9C4-51FC-7E9B-08BCDAB45FF1}"/>
              </a:ext>
            </a:extLst>
          </p:cNvPr>
          <p:cNvSpPr txBox="1"/>
          <p:nvPr/>
        </p:nvSpPr>
        <p:spPr>
          <a:xfrm>
            <a:off x="0" y="6553200"/>
            <a:ext cx="3011209" cy="276999"/>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hlinkClick r:id="rId4"/>
              </a:rPr>
              <a:t>Coping with Uncertainty in Uncertain Times </a:t>
            </a:r>
            <a:endParaRPr lang="en-US" sz="1200" dirty="0">
              <a:latin typeface="Calibri" panose="020F0502020204030204" pitchFamily="34" charset="0"/>
              <a:cs typeface="Calibri" panose="020F0502020204030204" pitchFamily="34" charset="0"/>
            </a:endParaRPr>
          </a:p>
        </p:txBody>
      </p:sp>
      <p:pic>
        <p:nvPicPr>
          <p:cNvPr id="4" name="Picture 3" descr="Paint technique. Pause, don't act straight away. Assess, is it possible to come to a conclusion? Is it useful to come to a conclusion? What are the facts/ opinions? Is it time to stop thinking this way? Now, how should I focus my attention? Park the thoughts, sit with not knowing, do something helpful. Tension release.">
            <a:extLst>
              <a:ext uri="{FF2B5EF4-FFF2-40B4-BE49-F238E27FC236}">
                <a16:creationId xmlns:a16="http://schemas.microsoft.com/office/drawing/2014/main" id="{7E697BD4-44EC-E646-5B35-811EDE01FA0F}"/>
              </a:ext>
            </a:extLst>
          </p:cNvPr>
          <p:cNvPicPr>
            <a:picLocks noChangeAspect="1"/>
          </p:cNvPicPr>
          <p:nvPr/>
        </p:nvPicPr>
        <p:blipFill>
          <a:blip r:embed="rId5"/>
          <a:stretch>
            <a:fillRect/>
          </a:stretch>
        </p:blipFill>
        <p:spPr>
          <a:xfrm>
            <a:off x="4114800" y="4495800"/>
            <a:ext cx="4944600" cy="2199763"/>
          </a:xfrm>
          <a:prstGeom prst="rect">
            <a:avLst/>
          </a:prstGeom>
          <a:ln>
            <a:solidFill>
              <a:schemeClr val="tx1"/>
            </a:solidFill>
          </a:ln>
        </p:spPr>
      </p:pic>
      <p:sp>
        <p:nvSpPr>
          <p:cNvPr id="9" name="TextBox 8">
            <a:extLst>
              <a:ext uri="{FF2B5EF4-FFF2-40B4-BE49-F238E27FC236}">
                <a16:creationId xmlns:a16="http://schemas.microsoft.com/office/drawing/2014/main" id="{C296F22A-77E6-B0A2-A0C9-41D5FB7B3C46}"/>
              </a:ext>
            </a:extLst>
          </p:cNvPr>
          <p:cNvSpPr txBox="1"/>
          <p:nvPr/>
        </p:nvSpPr>
        <p:spPr>
          <a:xfrm>
            <a:off x="6637800" y="6367046"/>
            <a:ext cx="2734800" cy="338554"/>
          </a:xfrm>
          <a:prstGeom prst="rect">
            <a:avLst/>
          </a:prstGeom>
          <a:noFill/>
        </p:spPr>
        <p:txBody>
          <a:bodyPr wrap="square" rtlCol="0">
            <a:spAutoFit/>
          </a:bodyPr>
          <a:lstStyle/>
          <a:p>
            <a:r>
              <a:rPr lang="en-US" sz="800" b="0" i="0" dirty="0">
                <a:solidFill>
                  <a:srgbClr val="222222"/>
                </a:solidFill>
                <a:effectLst/>
                <a:highlight>
                  <a:srgbClr val="FFFFFF"/>
                </a:highlight>
                <a:latin typeface="Arial" panose="020B0604020202020204" pitchFamily="34" charset="0"/>
              </a:rPr>
              <a:t>Rodgers, J., et al. (2018). </a:t>
            </a:r>
            <a:r>
              <a:rPr lang="en-US" sz="800" b="0" i="0" dirty="0">
                <a:solidFill>
                  <a:srgbClr val="222222"/>
                </a:solidFill>
                <a:effectLst/>
                <a:highlight>
                  <a:srgbClr val="FFFFFF"/>
                </a:highlight>
                <a:latin typeface="Arial" panose="020B0604020202020204" pitchFamily="34" charset="0"/>
                <a:hlinkClick r:id="rId6"/>
              </a:rPr>
              <a:t>Towards a treatment for intolerance of uncertainty for autistic adults</a:t>
            </a:r>
            <a:r>
              <a:rPr lang="en-US" sz="800" b="0" i="0" dirty="0">
                <a:solidFill>
                  <a:srgbClr val="222222"/>
                </a:solidFill>
                <a:effectLst/>
                <a:highlight>
                  <a:srgbClr val="FFFFFF"/>
                </a:highlight>
                <a:latin typeface="Arial" panose="020B0604020202020204" pitchFamily="34" charset="0"/>
              </a:rPr>
              <a:t>.</a:t>
            </a:r>
            <a:endParaRPr lang="en-US" sz="8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0A65269-DCF2-F3A0-E2ED-16984AC50258}"/>
              </a:ext>
            </a:extLst>
          </p:cNvPr>
          <p:cNvSpPr txBox="1"/>
          <p:nvPr/>
        </p:nvSpPr>
        <p:spPr>
          <a:xfrm>
            <a:off x="6032696" y="3214558"/>
            <a:ext cx="3111304" cy="938719"/>
          </a:xfrm>
          <a:prstGeom prst="rect">
            <a:avLst/>
          </a:prstGeom>
          <a:noFill/>
        </p:spPr>
        <p:txBody>
          <a:bodyPr wrap="square" rtlCol="0">
            <a:spAutoFit/>
          </a:bodyPr>
          <a:lstStyle/>
          <a:p>
            <a:r>
              <a:rPr lang="en-US" sz="1100" b="0" i="0" dirty="0">
                <a:solidFill>
                  <a:srgbClr val="222222"/>
                </a:solidFill>
                <a:effectLst/>
                <a:highlight>
                  <a:srgbClr val="FFFFFF"/>
                </a:highlight>
                <a:latin typeface="Calibri" panose="020F0502020204030204" pitchFamily="34" charset="0"/>
                <a:cs typeface="Calibri" panose="020F0502020204030204" pitchFamily="34" charset="0"/>
              </a:rPr>
              <a:t>Rodgers, J., et al. (2017). Towards a treatment for intolerance of uncertainty in young people with autism spectrum disorder: </a:t>
            </a:r>
            <a:r>
              <a:rPr lang="en-US" sz="1100" b="0" i="0" dirty="0">
                <a:solidFill>
                  <a:srgbClr val="222222"/>
                </a:solidFill>
                <a:effectLst/>
                <a:highlight>
                  <a:srgbClr val="FFFFFF"/>
                </a:highlight>
                <a:latin typeface="Calibri" panose="020F0502020204030204" pitchFamily="34" charset="0"/>
                <a:cs typeface="Calibri" panose="020F0502020204030204" pitchFamily="34" charset="0"/>
                <a:hlinkClick r:id="rId7"/>
              </a:rPr>
              <a:t>Development of the coping with uncertainty in everyday situations (CUES©) </a:t>
            </a:r>
            <a:r>
              <a:rPr lang="en-US" sz="1100" b="0" i="0" dirty="0" err="1">
                <a:solidFill>
                  <a:srgbClr val="222222"/>
                </a:solidFill>
                <a:effectLst/>
                <a:highlight>
                  <a:srgbClr val="FFFFFF"/>
                </a:highlight>
                <a:latin typeface="Calibri" panose="020F0502020204030204" pitchFamily="34" charset="0"/>
                <a:cs typeface="Calibri" panose="020F0502020204030204" pitchFamily="34" charset="0"/>
                <a:hlinkClick r:id="rId7"/>
              </a:rPr>
              <a:t>programme</a:t>
            </a:r>
            <a:r>
              <a:rPr lang="en-US" sz="1100" b="0" i="0" dirty="0">
                <a:solidFill>
                  <a:srgbClr val="222222"/>
                </a:solidFill>
                <a:effectLst/>
                <a:highlight>
                  <a:srgbClr val="FFFFFF"/>
                </a:highlight>
                <a:latin typeface="Calibri" panose="020F0502020204030204" pitchFamily="34" charset="0"/>
                <a:cs typeface="Calibri" panose="020F0502020204030204" pitchFamily="34" charset="0"/>
              </a:rPr>
              <a:t>. </a:t>
            </a:r>
            <a:endParaRPr lang="en-US" sz="110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D6F561D9-46E9-72B7-1A0E-542798750947}"/>
              </a:ext>
            </a:extLst>
          </p:cNvPr>
          <p:cNvSpPr txBox="1"/>
          <p:nvPr/>
        </p:nvSpPr>
        <p:spPr>
          <a:xfrm>
            <a:off x="6032696" y="2309336"/>
            <a:ext cx="3111304" cy="738664"/>
          </a:xfrm>
          <a:prstGeom prst="rect">
            <a:avLst/>
          </a:prstGeom>
          <a:noFill/>
        </p:spPr>
        <p:txBody>
          <a:bodyPr wrap="square" rtlCol="0">
            <a:spAutoFit/>
          </a:bodyPr>
          <a:lstStyle/>
          <a:p>
            <a:r>
              <a:rPr lang="en-US" sz="1050" b="0" i="0" dirty="0">
                <a:solidFill>
                  <a:srgbClr val="222222"/>
                </a:solidFill>
                <a:effectLst/>
                <a:highlight>
                  <a:srgbClr val="FFFFFF"/>
                </a:highlight>
                <a:latin typeface="Arial" panose="020B0604020202020204" pitchFamily="34" charset="0"/>
              </a:rPr>
              <a:t>Rodgers, J., et al. (2023). </a:t>
            </a:r>
            <a:r>
              <a:rPr lang="en-US" sz="1050" b="0" i="0" dirty="0">
                <a:solidFill>
                  <a:srgbClr val="222222"/>
                </a:solidFill>
                <a:effectLst/>
                <a:highlight>
                  <a:srgbClr val="FFFFFF"/>
                </a:highlight>
                <a:latin typeface="Arial" panose="020B0604020202020204" pitchFamily="34" charset="0"/>
                <a:hlinkClick r:id="rId8"/>
              </a:rPr>
              <a:t>Coping with uncertainty in everyday situations (CUES©) to address intolerance of uncertainty in </a:t>
            </a:r>
            <a:r>
              <a:rPr lang="en-US" sz="1050" i="0" dirty="0">
                <a:solidFill>
                  <a:srgbClr val="222222"/>
                </a:solidFill>
                <a:effectLst/>
                <a:highlight>
                  <a:srgbClr val="FFFFFF"/>
                </a:highlight>
                <a:latin typeface="Arial" panose="020B0604020202020204" pitchFamily="34" charset="0"/>
                <a:hlinkClick r:id="rId8"/>
              </a:rPr>
              <a:t>autistic children</a:t>
            </a:r>
            <a:r>
              <a:rPr lang="en-US" sz="1050" b="0" i="0" dirty="0">
                <a:solidFill>
                  <a:srgbClr val="222222"/>
                </a:solidFill>
                <a:effectLst/>
                <a:highlight>
                  <a:srgbClr val="FFFFFF"/>
                </a:highlight>
                <a:latin typeface="Arial" panose="020B0604020202020204" pitchFamily="34" charset="0"/>
                <a:hlinkClick r:id="rId8"/>
              </a:rPr>
              <a:t>: an intervention feasibility trial. </a:t>
            </a:r>
            <a:endParaRPr lang="en-US" sz="12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07C3EAB-3A58-D471-AB78-14E3FCFBD58E}"/>
              </a:ext>
            </a:extLst>
          </p:cNvPr>
          <p:cNvSpPr txBox="1"/>
          <p:nvPr/>
        </p:nvSpPr>
        <p:spPr>
          <a:xfrm>
            <a:off x="6019800" y="1092544"/>
            <a:ext cx="3111304" cy="1015663"/>
          </a:xfrm>
          <a:prstGeom prst="rect">
            <a:avLst/>
          </a:prstGeom>
          <a:noFill/>
        </p:spPr>
        <p:txBody>
          <a:bodyPr wrap="square" rtlCol="0">
            <a:spAutoFit/>
          </a:bodyPr>
          <a:lstStyle/>
          <a:p>
            <a:r>
              <a:rPr lang="en-US" sz="1000" b="0" i="0" dirty="0">
                <a:solidFill>
                  <a:srgbClr val="222222"/>
                </a:solidFill>
                <a:effectLst/>
                <a:highlight>
                  <a:srgbClr val="FFFFFF"/>
                </a:highlight>
                <a:latin typeface="Arial" panose="020B0604020202020204" pitchFamily="34" charset="0"/>
              </a:rPr>
              <a:t>Rodgers, J., et al. (2023). </a:t>
            </a:r>
            <a:r>
              <a:rPr lang="en-US" sz="1000" b="0" i="0" dirty="0">
                <a:solidFill>
                  <a:srgbClr val="222222"/>
                </a:solidFill>
                <a:effectLst/>
                <a:highlight>
                  <a:srgbClr val="FFFFFF"/>
                </a:highlight>
                <a:latin typeface="Arial" panose="020B0604020202020204" pitchFamily="34" charset="0"/>
                <a:hlinkClick r:id="rId9"/>
              </a:rPr>
              <a:t>A Pilot </a:t>
            </a:r>
            <a:r>
              <a:rPr lang="en-US" sz="1000" b="0" i="0" dirty="0" err="1">
                <a:solidFill>
                  <a:srgbClr val="222222"/>
                </a:solidFill>
                <a:effectLst/>
                <a:highlight>
                  <a:srgbClr val="FFFFFF"/>
                </a:highlight>
                <a:latin typeface="Arial" panose="020B0604020202020204" pitchFamily="34" charset="0"/>
                <a:hlinkClick r:id="rId9"/>
              </a:rPr>
              <a:t>Randomised</a:t>
            </a:r>
            <a:r>
              <a:rPr lang="en-US" sz="1000" b="0" i="0" dirty="0">
                <a:solidFill>
                  <a:srgbClr val="222222"/>
                </a:solidFill>
                <a:effectLst/>
                <a:highlight>
                  <a:srgbClr val="FFFFFF"/>
                </a:highlight>
                <a:latin typeface="Arial" panose="020B0604020202020204" pitchFamily="34" charset="0"/>
                <a:hlinkClick r:id="rId9"/>
              </a:rPr>
              <a:t> Control Trial Exploring the Feasibility and Acceptability of Delivering a </a:t>
            </a:r>
            <a:r>
              <a:rPr lang="en-US" sz="1000" b="0" i="0" dirty="0" err="1">
                <a:solidFill>
                  <a:srgbClr val="222222"/>
                </a:solidFill>
                <a:effectLst/>
                <a:highlight>
                  <a:srgbClr val="FFFFFF"/>
                </a:highlight>
                <a:latin typeface="Arial" panose="020B0604020202020204" pitchFamily="34" charset="0"/>
                <a:hlinkClick r:id="rId9"/>
              </a:rPr>
              <a:t>Personalised</a:t>
            </a:r>
            <a:r>
              <a:rPr lang="en-US" sz="1000" b="0" i="0" dirty="0">
                <a:solidFill>
                  <a:srgbClr val="222222"/>
                </a:solidFill>
                <a:effectLst/>
                <a:highlight>
                  <a:srgbClr val="FFFFFF"/>
                </a:highlight>
                <a:latin typeface="Arial" panose="020B0604020202020204" pitchFamily="34" charset="0"/>
                <a:hlinkClick r:id="rId9"/>
              </a:rPr>
              <a:t> Modular Psychological Intervention for Anxiety Experienced by </a:t>
            </a:r>
            <a:r>
              <a:rPr lang="en-US" sz="1000" i="0" dirty="0">
                <a:solidFill>
                  <a:srgbClr val="222222"/>
                </a:solidFill>
                <a:effectLst/>
                <a:highlight>
                  <a:srgbClr val="FFFFFF"/>
                </a:highlight>
                <a:latin typeface="Arial" panose="020B0604020202020204" pitchFamily="34" charset="0"/>
                <a:hlinkClick r:id="rId9"/>
              </a:rPr>
              <a:t>Autistic Adults</a:t>
            </a:r>
            <a:r>
              <a:rPr lang="en-US" sz="1000" b="0" i="0" dirty="0">
                <a:solidFill>
                  <a:srgbClr val="222222"/>
                </a:solidFill>
                <a:effectLst/>
                <a:highlight>
                  <a:srgbClr val="FFFFFF"/>
                </a:highlight>
                <a:latin typeface="Arial" panose="020B0604020202020204" pitchFamily="34" charset="0"/>
                <a:hlinkClick r:id="rId9"/>
              </a:rPr>
              <a:t>: </a:t>
            </a:r>
            <a:r>
              <a:rPr lang="en-US" sz="1000" b="0" i="0" dirty="0" err="1">
                <a:solidFill>
                  <a:srgbClr val="222222"/>
                </a:solidFill>
                <a:effectLst/>
                <a:highlight>
                  <a:srgbClr val="FFFFFF"/>
                </a:highlight>
                <a:latin typeface="Arial" panose="020B0604020202020204" pitchFamily="34" charset="0"/>
                <a:hlinkClick r:id="rId9"/>
              </a:rPr>
              <a:t>Personalised</a:t>
            </a:r>
            <a:r>
              <a:rPr lang="en-US" sz="1000" b="0" i="0" dirty="0">
                <a:solidFill>
                  <a:srgbClr val="222222"/>
                </a:solidFill>
                <a:effectLst/>
                <a:highlight>
                  <a:srgbClr val="FFFFFF"/>
                </a:highlight>
                <a:latin typeface="Arial" panose="020B0604020202020204" pitchFamily="34" charset="0"/>
                <a:hlinkClick r:id="rId9"/>
              </a:rPr>
              <a:t> Anxiety Treatment-Autism (PAT-A). </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79362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2FF639-0FA8-26E0-4BAF-1FDFA5BE4E43}"/>
              </a:ext>
            </a:extLst>
          </p:cNvPr>
          <p:cNvSpPr txBox="1">
            <a:spLocks noGrp="1"/>
          </p:cNvSpPr>
          <p:nvPr>
            <p:ph type="title" idx="4294967295"/>
          </p:nvPr>
        </p:nvSpPr>
        <p:spPr bwMode="auto">
          <a:xfrm>
            <a:off x="-50574" y="163513"/>
            <a:ext cx="9183688" cy="1066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38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t>Additional Modifications for ID and/or</a:t>
            </a:r>
            <a:br>
              <a:rPr kumimoji="0" lang="en-US" altLang="en-US" sz="38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altLang="en-US" sz="38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t>Nonverbal </a:t>
            </a:r>
            <a:r>
              <a:rPr kumimoji="0" lang="en-US" altLang="en-US" sz="36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t>or Minimally Verbal Individuals</a:t>
            </a:r>
          </a:p>
        </p:txBody>
      </p:sp>
      <p:sp>
        <p:nvSpPr>
          <p:cNvPr id="45058" name="Rectangle 2">
            <a:extLst>
              <a:ext uri="{FF2B5EF4-FFF2-40B4-BE49-F238E27FC236}">
                <a16:creationId xmlns:a16="http://schemas.microsoft.com/office/drawing/2014/main" id="{3D969E33-94E6-AE88-F773-90FA45737BA4}"/>
              </a:ext>
            </a:extLst>
          </p:cNvPr>
          <p:cNvSpPr>
            <a:spLocks noGrp="1"/>
          </p:cNvSpPr>
          <p:nvPr>
            <p:ph idx="1"/>
          </p:nvPr>
        </p:nvSpPr>
        <p:spPr>
          <a:xfrm>
            <a:off x="152400" y="1371600"/>
            <a:ext cx="9002713" cy="5165725"/>
          </a:xfrm>
        </p:spPr>
        <p:txBody>
          <a:bodyPr/>
          <a:lstStyle/>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800" b="1" dirty="0">
                <a:solidFill>
                  <a:srgbClr val="0432FF"/>
                </a:solidFill>
                <a:latin typeface="Arial" panose="020B0604020202020204" pitchFamily="34" charset="0"/>
                <a:ea typeface="ＭＳ Ｐゴシック" panose="020B0600070205080204" pitchFamily="34" charset="-128"/>
                <a:cs typeface="Arial" panose="020B0604020202020204" pitchFamily="34" charset="0"/>
              </a:rPr>
              <a:t>Modifications to Cognitive Restructuring</a:t>
            </a: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00" b="1" dirty="0">
                <a:latin typeface="Arial" panose="020B0604020202020204" pitchFamily="34" charset="0"/>
                <a:ea typeface="ＭＳ Ｐゴシック" panose="020B0600070205080204" pitchFamily="34" charset="-128"/>
                <a:cs typeface="Arial" panose="020B0604020202020204" pitchFamily="34" charset="0"/>
              </a:rPr>
              <a:t>\</a:t>
            </a: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marL="585788" lvl="1" indent="-293688" eaLnBrk="1" hangingPunct="1">
              <a:spcBef>
                <a:spcPct val="0"/>
              </a:spcBef>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500" dirty="0">
                <a:latin typeface="Arial" panose="020B0604020202020204" pitchFamily="34" charset="0"/>
                <a:ea typeface="ＭＳ Ｐゴシック" panose="020B0600070205080204" pitchFamily="34" charset="-128"/>
                <a:cs typeface="Arial" panose="020B0604020202020204" pitchFamily="34" charset="0"/>
              </a:rPr>
              <a:t>More </a:t>
            </a:r>
            <a:r>
              <a:rPr lang="en-US" altLang="en-US" sz="2500" b="1" dirty="0">
                <a:latin typeface="Arial" panose="020B0604020202020204" pitchFamily="34" charset="0"/>
                <a:ea typeface="ＭＳ Ｐゴシック" panose="020B0600070205080204" pitchFamily="34" charset="-128"/>
                <a:cs typeface="Arial" panose="020B0604020202020204" pitchFamily="34" charset="0"/>
              </a:rPr>
              <a:t>CONCRETE</a:t>
            </a:r>
            <a:r>
              <a:rPr lang="en-US" altLang="en-US" sz="2500" dirty="0">
                <a:latin typeface="Arial" panose="020B0604020202020204" pitchFamily="34" charset="0"/>
                <a:ea typeface="ＭＳ Ｐゴシック" panose="020B0600070205080204" pitchFamily="34" charset="-128"/>
                <a:cs typeface="Arial" panose="020B0604020202020204" pitchFamily="34" charset="0"/>
              </a:rPr>
              <a:t>                                                                                  (e.g., visual, multiple choice)</a:t>
            </a:r>
          </a:p>
          <a:p>
            <a:pPr marL="585788" lvl="1" indent="-293688" eaLnBrk="1" hangingPunct="1">
              <a:spcBef>
                <a:spcPct val="0"/>
              </a:spcBef>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a:p>
            <a:pPr marL="585788" lvl="1" indent="-293688" eaLnBrk="1" hangingPunct="1">
              <a:spcBef>
                <a:spcPct val="0"/>
              </a:spcBef>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500" b="1" dirty="0">
                <a:latin typeface="Arial" panose="020B0604020202020204" pitchFamily="34" charset="0"/>
                <a:ea typeface="ＭＳ Ｐゴシック" panose="020B0600070205080204" pitchFamily="34" charset="-128"/>
                <a:cs typeface="Arial" panose="020B0604020202020204" pitchFamily="34" charset="0"/>
              </a:rPr>
              <a:t>Focus on REPLACING with general                             coping thoughts </a:t>
            </a:r>
            <a:r>
              <a:rPr lang="en-US" altLang="en-US" sz="2500" dirty="0">
                <a:latin typeface="Arial" panose="020B0604020202020204" pitchFamily="34" charset="0"/>
                <a:ea typeface="ＭＳ Ｐゴシック" panose="020B0600070205080204" pitchFamily="34" charset="-128"/>
                <a:cs typeface="Arial" panose="020B0604020202020204" pitchFamily="34" charset="0"/>
              </a:rPr>
              <a:t>rather than identifying                               &amp; challenging anxious thoughts</a:t>
            </a:r>
          </a:p>
          <a:p>
            <a:pPr marL="585788" lvl="1" indent="-293688" eaLnBrk="1" hangingPunct="1">
              <a:spcBef>
                <a:spcPct val="0"/>
              </a:spcBef>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200" dirty="0">
              <a:latin typeface="Arial" panose="020B0604020202020204" pitchFamily="34" charset="0"/>
              <a:ea typeface="ＭＳ Ｐゴシック" panose="020B0600070205080204" pitchFamily="34" charset="-128"/>
              <a:cs typeface="Arial" panose="020B0604020202020204" pitchFamily="34" charset="0"/>
            </a:endParaRPr>
          </a:p>
          <a:p>
            <a:pPr marL="0" indent="0" eaLnBrk="1" hangingPunct="1">
              <a:spcBef>
                <a:spcPct val="0"/>
              </a:spcBef>
              <a:buFont typeface="Arial" panose="020B0604020202020204" pitchFamily="34" charset="0"/>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200" b="1"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32785" name="Picture 2" descr="A bug being squashed by a fly swatter, below it says squash the worry bug.">
            <a:extLst>
              <a:ext uri="{FF2B5EF4-FFF2-40B4-BE49-F238E27FC236}">
                <a16:creationId xmlns:a16="http://schemas.microsoft.com/office/drawing/2014/main" id="{6852E7DC-A140-9072-315A-E64ACAFAF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5486400"/>
            <a:ext cx="1271587"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4">
            <a:extLst>
              <a:ext uri="{FF2B5EF4-FFF2-40B4-BE49-F238E27FC236}">
                <a16:creationId xmlns:a16="http://schemas.microsoft.com/office/drawing/2014/main" id="{A5B77D6B-36E7-C8E7-9AAD-6D5B9A9CC44C}"/>
              </a:ext>
            </a:extLst>
          </p:cNvPr>
          <p:cNvSpPr txBox="1">
            <a:spLocks noChangeArrowheads="1"/>
          </p:cNvSpPr>
          <p:nvPr/>
        </p:nvSpPr>
        <p:spPr bwMode="auto">
          <a:xfrm>
            <a:off x="36513" y="6588125"/>
            <a:ext cx="21701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solidFill>
                  <a:srgbClr val="FF0000"/>
                </a:solidFill>
                <a:latin typeface="Arial" panose="020B0604020202020204" pitchFamily="34" charset="0"/>
              </a:rPr>
              <a:t>Squash the Worry Bug!</a:t>
            </a:r>
          </a:p>
        </p:txBody>
      </p:sp>
      <p:pic>
        <p:nvPicPr>
          <p:cNvPr id="32772" name="Picture 1" descr="A worry bug is shown. Above their head is a thought bubble, which says I can't do it.">
            <a:extLst>
              <a:ext uri="{FF2B5EF4-FFF2-40B4-BE49-F238E27FC236}">
                <a16:creationId xmlns:a16="http://schemas.microsoft.com/office/drawing/2014/main" id="{3DF0D18E-04DB-BD6F-F35C-4FCAC6D8B7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800600"/>
            <a:ext cx="1035050"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4" name="TextBox 3">
            <a:extLst>
              <a:ext uri="{FF2B5EF4-FFF2-40B4-BE49-F238E27FC236}">
                <a16:creationId xmlns:a16="http://schemas.microsoft.com/office/drawing/2014/main" id="{EF44BE18-893C-C399-38D2-AD024DDE2552}"/>
              </a:ext>
            </a:extLst>
          </p:cNvPr>
          <p:cNvSpPr txBox="1">
            <a:spLocks noChangeArrowheads="1"/>
          </p:cNvSpPr>
          <p:nvPr/>
        </p:nvSpPr>
        <p:spPr bwMode="auto">
          <a:xfrm>
            <a:off x="1600200" y="5715000"/>
            <a:ext cx="1035050" cy="292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300" dirty="0">
                <a:solidFill>
                  <a:srgbClr val="FF0000"/>
                </a:solidFill>
                <a:latin typeface="Arial" panose="020B0604020202020204" pitchFamily="34" charset="0"/>
              </a:rPr>
              <a:t>Worry Bug</a:t>
            </a:r>
          </a:p>
        </p:txBody>
      </p:sp>
      <p:sp>
        <p:nvSpPr>
          <p:cNvPr id="32782" name="AutoShape 59">
            <a:extLst>
              <a:ext uri="{FF2B5EF4-FFF2-40B4-BE49-F238E27FC236}">
                <a16:creationId xmlns:a16="http://schemas.microsoft.com/office/drawing/2014/main" id="{C7A14716-3356-3452-CC9B-DD546B84489E}"/>
              </a:ext>
              <a:ext uri="{C183D7F6-B498-43B3-948B-1728B52AA6E4}">
                <adec:decorative xmlns:adec="http://schemas.microsoft.com/office/drawing/2017/decorative" val="1"/>
              </a:ext>
            </a:extLst>
          </p:cNvPr>
          <p:cNvSpPr>
            <a:spLocks noChangeAspect="1" noEditPoints="1" noChangeArrowheads="1" noChangeShapeType="1" noTextEdit="1"/>
          </p:cNvSpPr>
          <p:nvPr/>
        </p:nvSpPr>
        <p:spPr bwMode="auto">
          <a:xfrm>
            <a:off x="228600" y="4267200"/>
            <a:ext cx="1271588" cy="738188"/>
          </a:xfrm>
          <a:prstGeom prst="wedgeEllipseCallout">
            <a:avLst>
              <a:gd name="adj1" fmla="val 69943"/>
              <a:gd name="adj2" fmla="val 67653"/>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83" name="TextBox 18">
            <a:extLst>
              <a:ext uri="{FF2B5EF4-FFF2-40B4-BE49-F238E27FC236}">
                <a16:creationId xmlns:a16="http://schemas.microsoft.com/office/drawing/2014/main" id="{9CC65D14-E40E-53A9-A988-7894170D93BF}"/>
              </a:ext>
            </a:extLst>
          </p:cNvPr>
          <p:cNvSpPr txBox="1">
            <a:spLocks noChangeArrowheads="1"/>
          </p:cNvSpPr>
          <p:nvPr/>
        </p:nvSpPr>
        <p:spPr bwMode="auto">
          <a:xfrm>
            <a:off x="457200" y="4343400"/>
            <a:ext cx="915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dirty="0">
                <a:solidFill>
                  <a:srgbClr val="FF0000"/>
                </a:solidFill>
                <a:latin typeface="Arial" panose="020B0604020202020204" pitchFamily="34" charset="0"/>
              </a:rPr>
              <a:t>I can’t </a:t>
            </a:r>
          </a:p>
          <a:p>
            <a:pPr algn="ctr">
              <a:spcBef>
                <a:spcPct val="0"/>
              </a:spcBef>
              <a:buFontTx/>
              <a:buNone/>
            </a:pPr>
            <a:r>
              <a:rPr lang="en-US" altLang="en-US" sz="1800" dirty="0">
                <a:solidFill>
                  <a:srgbClr val="FF0000"/>
                </a:solidFill>
                <a:latin typeface="Arial" panose="020B0604020202020204" pitchFamily="34" charset="0"/>
              </a:rPr>
              <a:t>do it!</a:t>
            </a:r>
          </a:p>
        </p:txBody>
      </p:sp>
      <p:pic>
        <p:nvPicPr>
          <p:cNvPr id="32773" name="Picture 2" descr="A helper bug is shown. Above their head, in a thought bubble, it says I can do it!">
            <a:extLst>
              <a:ext uri="{FF2B5EF4-FFF2-40B4-BE49-F238E27FC236}">
                <a16:creationId xmlns:a16="http://schemas.microsoft.com/office/drawing/2014/main" id="{20AB6F9A-1556-3BC1-FFA6-4DC86DE91F7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800600"/>
            <a:ext cx="1076325" cy="914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775" name="TextBox 14">
            <a:extLst>
              <a:ext uri="{FF2B5EF4-FFF2-40B4-BE49-F238E27FC236}">
                <a16:creationId xmlns:a16="http://schemas.microsoft.com/office/drawing/2014/main" id="{EB0C1F93-423D-8B2E-727D-9BF45CF5AE70}"/>
              </a:ext>
            </a:extLst>
          </p:cNvPr>
          <p:cNvSpPr txBox="1">
            <a:spLocks noChangeArrowheads="1"/>
          </p:cNvSpPr>
          <p:nvPr/>
        </p:nvSpPr>
        <p:spPr bwMode="auto">
          <a:xfrm>
            <a:off x="2971800" y="5715000"/>
            <a:ext cx="1076325" cy="292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300" dirty="0">
                <a:solidFill>
                  <a:srgbClr val="00B050"/>
                </a:solidFill>
                <a:latin typeface="Arial" panose="020B0604020202020204" pitchFamily="34" charset="0"/>
              </a:rPr>
              <a:t>Helper Bug</a:t>
            </a:r>
          </a:p>
        </p:txBody>
      </p:sp>
      <p:sp>
        <p:nvSpPr>
          <p:cNvPr id="32780" name="AutoShape 59">
            <a:extLst>
              <a:ext uri="{FF2B5EF4-FFF2-40B4-BE49-F238E27FC236}">
                <a16:creationId xmlns:a16="http://schemas.microsoft.com/office/drawing/2014/main" id="{5CCB9564-8B76-CAC8-4D46-562EC2C52CAD}"/>
              </a:ext>
              <a:ext uri="{C183D7F6-B498-43B3-948B-1728B52AA6E4}">
                <adec:decorative xmlns:adec="http://schemas.microsoft.com/office/drawing/2017/decorative" val="1"/>
              </a:ext>
            </a:extLst>
          </p:cNvPr>
          <p:cNvSpPr>
            <a:spLocks noChangeAspect="1" noEditPoints="1" noChangeArrowheads="1" noChangeShapeType="1" noTextEdit="1"/>
          </p:cNvSpPr>
          <p:nvPr/>
        </p:nvSpPr>
        <p:spPr bwMode="auto">
          <a:xfrm>
            <a:off x="4114800" y="4267200"/>
            <a:ext cx="1271588" cy="738188"/>
          </a:xfrm>
          <a:prstGeom prst="wedgeEllipseCallout">
            <a:avLst>
              <a:gd name="adj1" fmla="val -62917"/>
              <a:gd name="adj2" fmla="val 71046"/>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81" name="TextBox 2">
            <a:extLst>
              <a:ext uri="{FF2B5EF4-FFF2-40B4-BE49-F238E27FC236}">
                <a16:creationId xmlns:a16="http://schemas.microsoft.com/office/drawing/2014/main" id="{7D4825AA-59B8-7273-88FB-50AAA4C7D2FF}"/>
              </a:ext>
            </a:extLst>
          </p:cNvPr>
          <p:cNvSpPr txBox="1">
            <a:spLocks noChangeArrowheads="1"/>
          </p:cNvSpPr>
          <p:nvPr/>
        </p:nvSpPr>
        <p:spPr bwMode="auto">
          <a:xfrm>
            <a:off x="4343400" y="4267200"/>
            <a:ext cx="774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dirty="0">
                <a:solidFill>
                  <a:srgbClr val="00B050"/>
                </a:solidFill>
                <a:latin typeface="Arial" panose="020B0604020202020204" pitchFamily="34" charset="0"/>
              </a:rPr>
              <a:t>I can </a:t>
            </a:r>
          </a:p>
          <a:p>
            <a:pPr>
              <a:spcBef>
                <a:spcPct val="0"/>
              </a:spcBef>
              <a:buFontTx/>
              <a:buNone/>
            </a:pPr>
            <a:r>
              <a:rPr lang="en-US" altLang="en-US" sz="1800" dirty="0">
                <a:solidFill>
                  <a:srgbClr val="00B050"/>
                </a:solidFill>
                <a:latin typeface="Arial" panose="020B0604020202020204" pitchFamily="34" charset="0"/>
              </a:rPr>
              <a:t>do it!</a:t>
            </a:r>
          </a:p>
        </p:txBody>
      </p:sp>
      <p:pic>
        <p:nvPicPr>
          <p:cNvPr id="4" name="Picture 2" descr="A picture of Moana facing a large stone giant.">
            <a:extLst>
              <a:ext uri="{FF2B5EF4-FFF2-40B4-BE49-F238E27FC236}">
                <a16:creationId xmlns:a16="http://schemas.microsoft.com/office/drawing/2014/main" id="{DFA247EB-6EDA-20EA-B4D8-026054894A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6524" y="4343400"/>
            <a:ext cx="1624839" cy="1218630"/>
          </a:xfrm>
          <a:prstGeom prst="rect">
            <a:avLst/>
          </a:prstGeom>
          <a:noFill/>
          <a:extLst>
            <a:ext uri="{909E8E84-426E-40DD-AFC4-6F175D3DCCD1}">
              <a14:hiddenFill xmlns:a14="http://schemas.microsoft.com/office/drawing/2010/main">
                <a:solidFill>
                  <a:srgbClr val="FFFFFF"/>
                </a:solidFill>
              </a14:hiddenFill>
            </a:ext>
          </a:extLst>
        </p:spPr>
      </p:pic>
      <p:pic>
        <p:nvPicPr>
          <p:cNvPr id="32769" name="Picture 16" descr="A picture of Link from the Nintendo Zelda game series. He is smiling, with a thought bubble above his head that says, shoo Ganondorf! I'm not afraid of you!">
            <a:extLst>
              <a:ext uri="{FF2B5EF4-FFF2-40B4-BE49-F238E27FC236}">
                <a16:creationId xmlns:a16="http://schemas.microsoft.com/office/drawing/2014/main" id="{EA3DB3C6-A747-57B5-794D-DC5C76C42CC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3138" y="4232275"/>
            <a:ext cx="1973262"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AutoShape 59">
            <a:extLst>
              <a:ext uri="{FF2B5EF4-FFF2-40B4-BE49-F238E27FC236}">
                <a16:creationId xmlns:a16="http://schemas.microsoft.com/office/drawing/2014/main" id="{DA76D3C5-0682-145F-C14F-39CFF25A3443}"/>
              </a:ext>
              <a:ext uri="{C183D7F6-B498-43B3-948B-1728B52AA6E4}">
                <adec:decorative xmlns:adec="http://schemas.microsoft.com/office/drawing/2017/decorative" val="1"/>
              </a:ext>
            </a:extLst>
          </p:cNvPr>
          <p:cNvSpPr>
            <a:spLocks noChangeAspect="1" noEditPoints="1" noChangeArrowheads="1" noChangeShapeType="1" noTextEdit="1"/>
          </p:cNvSpPr>
          <p:nvPr/>
        </p:nvSpPr>
        <p:spPr bwMode="auto">
          <a:xfrm>
            <a:off x="6629400" y="2816225"/>
            <a:ext cx="1973263" cy="1146175"/>
          </a:xfrm>
          <a:prstGeom prst="wedgeEllipseCallout">
            <a:avLst>
              <a:gd name="adj1" fmla="val 27606"/>
              <a:gd name="adj2" fmla="val 113718"/>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2779" name="TextBox 1">
            <a:extLst>
              <a:ext uri="{FF2B5EF4-FFF2-40B4-BE49-F238E27FC236}">
                <a16:creationId xmlns:a16="http://schemas.microsoft.com/office/drawing/2014/main" id="{FD5DC39D-767C-52BA-B15F-720C697E34C9}"/>
              </a:ext>
            </a:extLst>
          </p:cNvPr>
          <p:cNvSpPr txBox="1">
            <a:spLocks noChangeArrowheads="1"/>
          </p:cNvSpPr>
          <p:nvPr/>
        </p:nvSpPr>
        <p:spPr bwMode="auto">
          <a:xfrm>
            <a:off x="6837363" y="3121025"/>
            <a:ext cx="17097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200">
                <a:latin typeface="Arial" panose="020B0604020202020204" pitchFamily="34" charset="0"/>
              </a:rPr>
              <a:t>Shoo Ganondorf! </a:t>
            </a:r>
          </a:p>
          <a:p>
            <a:pPr algn="ctr">
              <a:spcBef>
                <a:spcPct val="0"/>
              </a:spcBef>
              <a:buFontTx/>
              <a:buNone/>
            </a:pPr>
            <a:r>
              <a:rPr lang="en-US" altLang="en-US" sz="1200">
                <a:latin typeface="Arial" panose="020B0604020202020204" pitchFamily="34" charset="0"/>
              </a:rPr>
              <a:t>I’m not afraid of you!</a:t>
            </a:r>
          </a:p>
        </p:txBody>
      </p:sp>
      <p:pic>
        <p:nvPicPr>
          <p:cNvPr id="32776" name="Picture 13" descr="A group of children sit in chairs in a semi- circle. An adult sits in the middle of the semi-circle.">
            <a:extLst>
              <a:ext uri="{FF2B5EF4-FFF2-40B4-BE49-F238E27FC236}">
                <a16:creationId xmlns:a16="http://schemas.microsoft.com/office/drawing/2014/main" id="{76D3F337-4BDD-4FAC-9AA2-888C504122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37138" y="2027238"/>
            <a:ext cx="9525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15" descr="A teacher stands in the front of a classroom pointing at a white board. A studen is shown from the back raising her hand.">
            <a:extLst>
              <a:ext uri="{FF2B5EF4-FFF2-40B4-BE49-F238E27FC236}">
                <a16:creationId xmlns:a16="http://schemas.microsoft.com/office/drawing/2014/main" id="{A57E0B2D-5D20-CE25-4BD6-3AC8071238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59513" y="2027238"/>
            <a:ext cx="96361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TextBox 3">
            <a:extLst>
              <a:ext uri="{FF2B5EF4-FFF2-40B4-BE49-F238E27FC236}">
                <a16:creationId xmlns:a16="http://schemas.microsoft.com/office/drawing/2014/main" id="{2C41B292-42D3-B173-6911-D705A3B53563}"/>
              </a:ext>
            </a:extLst>
          </p:cNvPr>
          <p:cNvSpPr txBox="1">
            <a:spLocks noChangeArrowheads="1"/>
          </p:cNvSpPr>
          <p:nvPr/>
        </p:nvSpPr>
        <p:spPr bwMode="auto">
          <a:xfrm>
            <a:off x="4648200" y="5638800"/>
            <a:ext cx="471154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i="1" dirty="0">
                <a:solidFill>
                  <a:srgbClr val="7030A0"/>
                </a:solidFill>
                <a:latin typeface="Arial" panose="020B0604020202020204" pitchFamily="34" charset="0"/>
                <a:cs typeface="Arial" panose="020B0604020202020204" pitchFamily="34" charset="0"/>
              </a:rPr>
              <a:t>Cognitive components often simplified  </a:t>
            </a:r>
          </a:p>
          <a:p>
            <a:pPr>
              <a:spcBef>
                <a:spcPct val="0"/>
              </a:spcBef>
              <a:buFontTx/>
              <a:buNone/>
            </a:pPr>
            <a:r>
              <a:rPr lang="en-US" altLang="en-US" sz="1800" i="1" dirty="0">
                <a:solidFill>
                  <a:srgbClr val="7030A0"/>
                </a:solidFill>
                <a:latin typeface="Arial" panose="020B0604020202020204" pitchFamily="34" charset="0"/>
                <a:cs typeface="Arial" panose="020B0604020202020204" pitchFamily="34" charset="0"/>
              </a:rPr>
              <a:t>or adapted to cognitive/language level, </a:t>
            </a:r>
          </a:p>
          <a:p>
            <a:pPr>
              <a:spcBef>
                <a:spcPct val="0"/>
              </a:spcBef>
              <a:buFontTx/>
              <a:buNone/>
            </a:pPr>
            <a:r>
              <a:rPr lang="en-US" altLang="en-US" sz="1800" i="1" dirty="0">
                <a:solidFill>
                  <a:srgbClr val="7030A0"/>
                </a:solidFill>
                <a:latin typeface="Arial" panose="020B0604020202020204" pitchFamily="34" charset="0"/>
                <a:cs typeface="Arial" panose="020B0604020202020204" pitchFamily="34" charset="0"/>
              </a:rPr>
              <a:t>or may be excluded altogether</a:t>
            </a:r>
          </a:p>
          <a:p>
            <a:pPr>
              <a:spcBef>
                <a:spcPct val="0"/>
              </a:spcBef>
              <a:buFontTx/>
              <a:buNone/>
            </a:pPr>
            <a:endParaRPr lang="en-US" altLang="en-US" sz="2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8E00AD10-25D9-10B2-184E-21D249825D3B}"/>
              </a:ext>
            </a:extLst>
          </p:cNvPr>
          <p:cNvSpPr txBox="1"/>
          <p:nvPr/>
        </p:nvSpPr>
        <p:spPr>
          <a:xfrm>
            <a:off x="3532732" y="6629400"/>
            <a:ext cx="5839868" cy="276999"/>
          </a:xfrm>
          <a:prstGeom prst="rect">
            <a:avLst/>
          </a:prstGeom>
          <a:noFill/>
        </p:spPr>
        <p:txBody>
          <a:bodyPr wrap="none" rtlCol="0">
            <a:spAutoFit/>
          </a:bodyPr>
          <a:lstStyle/>
          <a:p>
            <a:r>
              <a:rPr lang="en-US" sz="1200" b="0" dirty="0">
                <a:latin typeface="Calibri" panose="020F0502020204030204" pitchFamily="34" charset="0"/>
                <a:cs typeface="Calibri" panose="020F0502020204030204" pitchFamily="34" charset="0"/>
                <a:hlinkClick r:id="rId10"/>
              </a:rPr>
              <a:t>Moskowitz et al (2019). </a:t>
            </a:r>
            <a:r>
              <a:rPr lang="en-US" sz="1050" b="0" dirty="0">
                <a:solidFill>
                  <a:srgbClr val="000000"/>
                </a:solidFill>
                <a:effectLst/>
                <a:latin typeface="Merriweather Sans" pitchFamily="2" charset="77"/>
                <a:hlinkClick r:id="rId10"/>
              </a:rPr>
              <a:t>Anxiety and Phobias in Individuals with Intellectual Disabilities</a:t>
            </a:r>
            <a:endParaRPr lang="en-US" sz="1050" b="0" dirty="0">
              <a:solidFill>
                <a:srgbClr val="000000"/>
              </a:solidFill>
              <a:effectLst/>
              <a:latin typeface="Merriweather Sans" pitchFamily="2" charset="77"/>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EA1D616-F3B7-10D0-2B05-D7354019A5D1}"/>
              </a:ext>
            </a:extLst>
          </p:cNvPr>
          <p:cNvSpPr>
            <a:spLocks noGrp="1"/>
          </p:cNvSpPr>
          <p:nvPr>
            <p:ph type="title"/>
          </p:nvPr>
        </p:nvSpPr>
        <p:spPr>
          <a:xfrm>
            <a:off x="171450" y="76200"/>
            <a:ext cx="8896350" cy="914400"/>
          </a:xfrm>
        </p:spPr>
        <p:txBody>
          <a:bodyPr/>
          <a:lstStyle/>
          <a:p>
            <a:pPr eaLnBrk="1" hangingPunct="1"/>
            <a:r>
              <a:rPr lang="en-US" altLang="en-US" sz="4000" b="1" dirty="0">
                <a:latin typeface="Calibri" panose="020F0502020204030204" pitchFamily="34" charset="0"/>
                <a:ea typeface="ＭＳ Ｐゴシック" panose="020B0600070205080204" pitchFamily="34" charset="-128"/>
                <a:cs typeface="Calibri" panose="020F0502020204030204" pitchFamily="34" charset="0"/>
              </a:rPr>
              <a:t>Thoughts</a:t>
            </a:r>
          </a:p>
        </p:txBody>
      </p:sp>
      <p:sp>
        <p:nvSpPr>
          <p:cNvPr id="22531" name="Rectangle 3">
            <a:extLst>
              <a:ext uri="{FF2B5EF4-FFF2-40B4-BE49-F238E27FC236}">
                <a16:creationId xmlns:a16="http://schemas.microsoft.com/office/drawing/2014/main" id="{58C3CB31-C2E7-03A9-57A2-7CC56B9B9813}"/>
              </a:ext>
            </a:extLst>
          </p:cNvPr>
          <p:cNvSpPr>
            <a:spLocks noGrp="1"/>
          </p:cNvSpPr>
          <p:nvPr>
            <p:ph idx="1"/>
          </p:nvPr>
        </p:nvSpPr>
        <p:spPr>
          <a:xfrm>
            <a:off x="0" y="990600"/>
            <a:ext cx="5562600" cy="5562600"/>
          </a:xfrm>
        </p:spPr>
        <p:txBody>
          <a:bodyPr/>
          <a:lstStyle/>
          <a:p>
            <a:pPr marL="457200" lvl="1" eaLnBrk="1" hangingPunct="1">
              <a:spcBef>
                <a:spcPct val="0"/>
              </a:spcBef>
              <a:spcAft>
                <a:spcPts val="200"/>
              </a:spcAft>
              <a:buClr>
                <a:srgbClr val="20C9F8"/>
              </a:buClr>
            </a:pP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Catastrophizing</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 Always thinking the worst ever is going to happen</a:t>
            </a:r>
          </a:p>
          <a:p>
            <a:pPr marL="457200" lvl="1" eaLnBrk="1" hangingPunct="1">
              <a:spcBef>
                <a:spcPct val="0"/>
              </a:spcBef>
              <a:spcAft>
                <a:spcPts val="200"/>
              </a:spcAft>
              <a:buClr>
                <a:srgbClr val="20C9F8"/>
              </a:buClr>
              <a:buFont typeface="Arial" panose="020B0604020202020204" pitchFamily="34" charset="0"/>
              <a:buNone/>
            </a:pPr>
            <a:endParaRPr lang="en-US" altLang="en-US" sz="400" dirty="0">
              <a:latin typeface="Calibri" panose="020F0502020204030204" pitchFamily="34" charset="0"/>
              <a:ea typeface="ＭＳ Ｐゴシック" panose="020B0600070205080204" pitchFamily="34" charset="-128"/>
              <a:cs typeface="Calibri" panose="020F0502020204030204" pitchFamily="34" charset="0"/>
            </a:endParaRPr>
          </a:p>
          <a:p>
            <a:pPr marL="457200" lvl="1" eaLnBrk="1" hangingPunct="1">
              <a:spcBef>
                <a:spcPct val="0"/>
              </a:spcBef>
              <a:spcAft>
                <a:spcPts val="200"/>
              </a:spcAft>
              <a:buClr>
                <a:srgbClr val="20C9F8"/>
              </a:buClr>
            </a:pP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Mind-Reading</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 Believing you know what other people are thinking about you</a:t>
            </a:r>
          </a:p>
          <a:p>
            <a:pPr marL="457200" lvl="1" eaLnBrk="1" hangingPunct="1">
              <a:spcBef>
                <a:spcPct val="0"/>
              </a:spcBef>
              <a:spcAft>
                <a:spcPts val="200"/>
              </a:spcAft>
              <a:buClr>
                <a:srgbClr val="20C9F8"/>
              </a:buClr>
            </a:pPr>
            <a:endParaRPr lang="en-US" altLang="en-US" sz="400" dirty="0">
              <a:latin typeface="Calibri" panose="020F0502020204030204" pitchFamily="34" charset="0"/>
              <a:ea typeface="ＭＳ Ｐゴシック" panose="020B0600070205080204" pitchFamily="34" charset="-128"/>
              <a:cs typeface="Calibri" panose="020F0502020204030204" pitchFamily="34" charset="0"/>
            </a:endParaRPr>
          </a:p>
          <a:p>
            <a:pPr marL="457200" lvl="1" eaLnBrk="1" hangingPunct="1">
              <a:spcBef>
                <a:spcPct val="0"/>
              </a:spcBef>
              <a:spcAft>
                <a:spcPts val="200"/>
              </a:spcAft>
              <a:buClr>
                <a:srgbClr val="20C9F8"/>
              </a:buClr>
            </a:pP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Fortune-Telling</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 Believing that you know that something bad will happen in the future</a:t>
            </a:r>
          </a:p>
          <a:p>
            <a:pPr marL="457200" lvl="1" eaLnBrk="1" hangingPunct="1">
              <a:spcBef>
                <a:spcPct val="0"/>
              </a:spcBef>
              <a:spcAft>
                <a:spcPts val="200"/>
              </a:spcAft>
              <a:buClr>
                <a:srgbClr val="20C9F8"/>
              </a:buClr>
            </a:pPr>
            <a:endParaRPr lang="en-US" altLang="en-US" sz="400" dirty="0">
              <a:latin typeface="Calibri" panose="020F0502020204030204" pitchFamily="34" charset="0"/>
              <a:ea typeface="ＭＳ Ｐゴシック" panose="020B0600070205080204" pitchFamily="34" charset="-128"/>
              <a:cs typeface="Calibri" panose="020F0502020204030204" pitchFamily="34" charset="0"/>
            </a:endParaRPr>
          </a:p>
          <a:p>
            <a:pPr marL="457200" lvl="1" eaLnBrk="1" hangingPunct="1">
              <a:spcBef>
                <a:spcPct val="0"/>
              </a:spcBef>
              <a:spcAft>
                <a:spcPts val="200"/>
              </a:spcAft>
              <a:buClr>
                <a:srgbClr val="20C9F8"/>
              </a:buClr>
            </a:pP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All-or-Nothing Thinking: </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Believing if you don</a:t>
            </a:r>
            <a:r>
              <a:rPr lang="ja-JP" altLang="en-US" sz="2400">
                <a:latin typeface="Calibri" panose="020F0502020204030204" pitchFamily="34" charset="0"/>
                <a:cs typeface="Calibri" panose="020F0502020204030204" pitchFamily="34" charset="0"/>
              </a:rPr>
              <a:t>’</a:t>
            </a:r>
            <a:r>
              <a:rPr lang="en-US" altLang="ja-JP" sz="2400" dirty="0">
                <a:latin typeface="Calibri" panose="020F0502020204030204" pitchFamily="34" charset="0"/>
                <a:cs typeface="Calibri" panose="020F0502020204030204" pitchFamily="34" charset="0"/>
              </a:rPr>
              <a:t>t do something 100% perfectly, you have failed</a:t>
            </a:r>
          </a:p>
          <a:p>
            <a:pPr marL="457200" lvl="1" eaLnBrk="1" hangingPunct="1">
              <a:spcBef>
                <a:spcPct val="0"/>
              </a:spcBef>
              <a:spcAft>
                <a:spcPts val="200"/>
              </a:spcAft>
              <a:buClr>
                <a:srgbClr val="20C9F8"/>
              </a:buClr>
            </a:pPr>
            <a:endParaRPr lang="en-US" altLang="en-US" sz="400" dirty="0">
              <a:latin typeface="Calibri" panose="020F0502020204030204" pitchFamily="34" charset="0"/>
              <a:ea typeface="ＭＳ Ｐゴシック" panose="020B0600070205080204" pitchFamily="34" charset="-128"/>
              <a:cs typeface="Calibri" panose="020F0502020204030204" pitchFamily="34" charset="0"/>
            </a:endParaRPr>
          </a:p>
          <a:p>
            <a:pPr marL="457200" lvl="1" eaLnBrk="1" hangingPunct="1">
              <a:spcBef>
                <a:spcPct val="0"/>
              </a:spcBef>
              <a:spcAft>
                <a:spcPts val="200"/>
              </a:spcAft>
              <a:buClr>
                <a:srgbClr val="20C9F8"/>
              </a:buClr>
            </a:pP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Negative Thinking: </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Picking out only negative aspects of situation and not considering positive aspects</a:t>
            </a:r>
          </a:p>
        </p:txBody>
      </p:sp>
      <p:pic>
        <p:nvPicPr>
          <p:cNvPr id="22529" name="Picture 6" descr="A cartoon person stands looking at a cartoon spider. The person's face shows fear and the spider is smiling at the person. Above the person is a though bubble, which says &quot;What if the spider crawls on me and then bites me and I die?&quot;">
            <a:extLst>
              <a:ext uri="{FF2B5EF4-FFF2-40B4-BE49-F238E27FC236}">
                <a16:creationId xmlns:a16="http://schemas.microsoft.com/office/drawing/2014/main" id="{24406089-B3A3-C960-D1EC-457CF6DA62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733800"/>
            <a:ext cx="32893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Cloud Callout 6">
            <a:extLst>
              <a:ext uri="{FF2B5EF4-FFF2-40B4-BE49-F238E27FC236}">
                <a16:creationId xmlns:a16="http://schemas.microsoft.com/office/drawing/2014/main" id="{6344B466-613A-C8E1-1F64-FC803357B889}"/>
              </a:ext>
              <a:ext uri="{C183D7F6-B498-43B3-948B-1728B52AA6E4}">
                <adec:decorative xmlns:adec="http://schemas.microsoft.com/office/drawing/2017/decorative" val="1"/>
              </a:ext>
            </a:extLst>
          </p:cNvPr>
          <p:cNvSpPr>
            <a:spLocks noChangeArrowheads="1"/>
          </p:cNvSpPr>
          <p:nvPr/>
        </p:nvSpPr>
        <p:spPr bwMode="auto">
          <a:xfrm>
            <a:off x="6019800" y="1524000"/>
            <a:ext cx="2971800" cy="1981200"/>
          </a:xfrm>
          <a:prstGeom prst="cloudCallout">
            <a:avLst>
              <a:gd name="adj1" fmla="val -19824"/>
              <a:gd name="adj2" fmla="val 83759"/>
            </a:avLst>
          </a:prstGeom>
          <a:solidFill>
            <a:schemeClr val="accent1"/>
          </a:solidFill>
          <a:ln w="9525">
            <a:solidFill>
              <a:schemeClr val="tx1"/>
            </a:solidFill>
            <a:miter lim="800000"/>
            <a:headEnd/>
            <a:tailEnd/>
          </a:ln>
        </p:spPr>
        <p:txBody>
          <a:bodyPr wrap="none"/>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400">
              <a:latin typeface="Arial" panose="020B0604020202020204" pitchFamily="34" charset="0"/>
            </a:endParaRPr>
          </a:p>
        </p:txBody>
      </p:sp>
      <p:sp>
        <p:nvSpPr>
          <p:cNvPr id="22533" name="Text Box 5">
            <a:extLst>
              <a:ext uri="{FF2B5EF4-FFF2-40B4-BE49-F238E27FC236}">
                <a16:creationId xmlns:a16="http://schemas.microsoft.com/office/drawing/2014/main" id="{46597707-F9C8-2A27-06EA-A4D46052409F}"/>
              </a:ext>
            </a:extLst>
          </p:cNvPr>
          <p:cNvSpPr txBox="1">
            <a:spLocks noChangeArrowheads="1"/>
          </p:cNvSpPr>
          <p:nvPr/>
        </p:nvSpPr>
        <p:spPr bwMode="auto">
          <a:xfrm>
            <a:off x="6019800" y="1981200"/>
            <a:ext cx="3048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a:solidFill>
                  <a:schemeClr val="bg2"/>
                </a:solidFill>
                <a:latin typeface="Arial Black" panose="020B0604020202020204" pitchFamily="34" charset="0"/>
              </a:rPr>
              <a:t>What if the spider crawls on me and then bites me and I die?</a:t>
            </a:r>
          </a:p>
        </p:txBody>
      </p:sp>
    </p:spTree>
    <p:extLst>
      <p:ext uri="{BB962C8B-B14F-4D97-AF65-F5344CB8AC3E}">
        <p14:creationId xmlns:p14="http://schemas.microsoft.com/office/powerpoint/2010/main" val="34252265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B9E804E-33DD-9363-FCFA-13FA4FC4D961}"/>
              </a:ext>
            </a:extLst>
          </p:cNvPr>
          <p:cNvSpPr txBox="1">
            <a:spLocks noGrp="1"/>
          </p:cNvSpPr>
          <p:nvPr>
            <p:ph type="title" idx="4294967295"/>
          </p:nvPr>
        </p:nvSpPr>
        <p:spPr bwMode="auto">
          <a:xfrm>
            <a:off x="-50574" y="76200"/>
            <a:ext cx="9183688" cy="1066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38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t>Additional Modifications for ID and/or</a:t>
            </a:r>
            <a:br>
              <a:rPr kumimoji="0" lang="en-US" altLang="en-US" sz="38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altLang="en-US" sz="38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t>Nonverbal </a:t>
            </a:r>
            <a:r>
              <a:rPr kumimoji="0" lang="en-US" altLang="en-US" sz="36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t>or Minimally Verbal Individuals</a:t>
            </a:r>
          </a:p>
        </p:txBody>
      </p:sp>
      <p:sp>
        <p:nvSpPr>
          <p:cNvPr id="6" name="Rectangle 2">
            <a:extLst>
              <a:ext uri="{FF2B5EF4-FFF2-40B4-BE49-F238E27FC236}">
                <a16:creationId xmlns:a16="http://schemas.microsoft.com/office/drawing/2014/main" id="{16F39B3B-AB08-E58A-73EB-1DA7CEBE8996}"/>
              </a:ext>
            </a:extLst>
          </p:cNvPr>
          <p:cNvSpPr txBox="1">
            <a:spLocks/>
          </p:cNvSpPr>
          <p:nvPr/>
        </p:nvSpPr>
        <p:spPr>
          <a:xfrm>
            <a:off x="76200" y="1219200"/>
            <a:ext cx="5029200" cy="5165725"/>
          </a:xfrm>
          <a:prstGeom prst="rect">
            <a:avLst/>
          </a:prstGeom>
          <a:solidFill>
            <a:schemeClr val="bg1"/>
          </a:solidFill>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2400" dirty="0">
                <a:effectLst/>
                <a:latin typeface="Calibri" panose="020F0502020204030204" pitchFamily="34" charset="0"/>
                <a:cs typeface="Calibri" panose="020F0502020204030204" pitchFamily="34" charset="0"/>
                <a:hlinkClick r:id="rId3"/>
              </a:rPr>
              <a:t>Facing Your Fears (FYF) </a:t>
            </a:r>
            <a:r>
              <a:rPr lang="en-US" sz="2400" b="0" dirty="0">
                <a:effectLst/>
                <a:latin typeface="Calibri" panose="020F0502020204030204" pitchFamily="34" charset="0"/>
                <a:cs typeface="Calibri" panose="020F0502020204030204" pitchFamily="34" charset="0"/>
              </a:rPr>
              <a:t>modified for autistic adolescents with </a:t>
            </a:r>
            <a:r>
              <a:rPr lang="en-US" sz="2400" b="0" dirty="0">
                <a:latin typeface="Calibri" panose="020F0502020204030204" pitchFamily="34" charset="0"/>
                <a:cs typeface="Calibri" panose="020F0502020204030204" pitchFamily="34" charset="0"/>
              </a:rPr>
              <a:t>ID</a:t>
            </a: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400" b="0" dirty="0">
              <a:effectLst/>
              <a:latin typeface="Calibri" panose="020F0502020204030204" pitchFamily="34" charset="0"/>
              <a:cs typeface="Calibri" panose="020F0502020204030204" pitchFamily="34" charset="0"/>
            </a:endParaRP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2400" b="0" dirty="0">
                <a:effectLst/>
                <a:latin typeface="Calibri" panose="020F0502020204030204" pitchFamily="34" charset="0"/>
                <a:cs typeface="Calibri" panose="020F0502020204030204" pitchFamily="34" charset="0"/>
              </a:rPr>
              <a:t>Cognitive strategies were labeled “</a:t>
            </a:r>
            <a:r>
              <a:rPr lang="en-US" sz="2400" dirty="0">
                <a:effectLst/>
                <a:latin typeface="Calibri" panose="020F0502020204030204" pitchFamily="34" charset="0"/>
                <a:cs typeface="Calibri" panose="020F0502020204030204" pitchFamily="34" charset="0"/>
              </a:rPr>
              <a:t>Calm Mind” </a:t>
            </a: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400" dirty="0">
              <a:effectLst/>
              <a:latin typeface="Calibri" panose="020F0502020204030204" pitchFamily="34" charset="0"/>
              <a:cs typeface="Calibri" panose="020F0502020204030204" pitchFamily="34" charset="0"/>
            </a:endParaRP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sz="2400" b="0" dirty="0">
                <a:latin typeface="Calibri" panose="020F0502020204030204" pitchFamily="34" charset="0"/>
                <a:cs typeface="Calibri" panose="020F0502020204030204" pitchFamily="34" charset="0"/>
              </a:rPr>
              <a:t>V</a:t>
            </a:r>
            <a:r>
              <a:rPr lang="en-US" sz="2400" b="0" dirty="0">
                <a:effectLst/>
                <a:latin typeface="Calibri" panose="020F0502020204030204" pitchFamily="34" charset="0"/>
                <a:cs typeface="Calibri" panose="020F0502020204030204" pitchFamily="34" charset="0"/>
              </a:rPr>
              <a:t>isual menu of self-instructional mantras highlighting self-competence with coping</a:t>
            </a: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sz="400" b="0" dirty="0">
              <a:effectLst/>
              <a:latin typeface="Calibri" panose="020F0502020204030204" pitchFamily="34" charset="0"/>
              <a:cs typeface="Calibri" panose="020F0502020204030204" pitchFamily="34" charset="0"/>
            </a:endParaRP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For verbally fluent adolescents:</a:t>
            </a: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200" dirty="0">
              <a:latin typeface="Calibri" panose="020F0502020204030204" pitchFamily="34" charset="0"/>
              <a:ea typeface="ＭＳ Ｐゴシック" panose="020B0600070205080204" pitchFamily="34" charset="-128"/>
              <a:cs typeface="Calibri" panose="020F0502020204030204" pitchFamily="34" charset="0"/>
            </a:endParaRPr>
          </a:p>
          <a:p>
            <a:pPr marL="463550" lvl="1" indent="-231775" eaLnBrk="1" hangingPunct="1">
              <a:spcBef>
                <a:spcPct val="0"/>
              </a:spcBef>
              <a:buFont typeface="Wingdings" pitchFamily="2" charset="2"/>
              <a:buChar char=""/>
              <a:tabLst>
                <a:tab pos="339725" algn="l"/>
                <a:tab pos="385763"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900" b="0" dirty="0">
                <a:latin typeface="Calibri" panose="020F0502020204030204" pitchFamily="34" charset="0"/>
                <a:ea typeface="ＭＳ Ｐゴシック" panose="020B0600070205080204" pitchFamily="34" charset="-128"/>
                <a:cs typeface="Calibri" panose="020F0502020204030204" pitchFamily="34" charset="0"/>
              </a:rPr>
              <a:t>Activity identifying anxiety as false alarm</a:t>
            </a:r>
          </a:p>
          <a:p>
            <a:pPr marL="463550" lvl="1" indent="-231775" eaLnBrk="1" hangingPunct="1">
              <a:spcBef>
                <a:spcPct val="0"/>
              </a:spcBef>
              <a:buFont typeface="Wingdings" pitchFamily="2" charset="2"/>
              <a:buChar char=""/>
              <a:tabLst>
                <a:tab pos="339725" algn="l"/>
                <a:tab pos="385763"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200" b="0" dirty="0">
              <a:latin typeface="Calibri" panose="020F0502020204030204" pitchFamily="34" charset="0"/>
              <a:ea typeface="ＭＳ Ｐゴシック" panose="020B0600070205080204" pitchFamily="34" charset="-128"/>
              <a:cs typeface="Calibri" panose="020F0502020204030204" pitchFamily="34" charset="0"/>
            </a:endParaRPr>
          </a:p>
          <a:p>
            <a:pPr marL="463550" lvl="1" indent="-231775" eaLnBrk="1" hangingPunct="1">
              <a:spcBef>
                <a:spcPct val="0"/>
              </a:spcBef>
              <a:buFont typeface="Wingdings" pitchFamily="2" charset="2"/>
              <a:buChar char=""/>
              <a:tabLst>
                <a:tab pos="339725" algn="l"/>
                <a:tab pos="385763"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900" b="0" dirty="0">
                <a:latin typeface="Calibri" panose="020F0502020204030204" pitchFamily="34" charset="0"/>
                <a:ea typeface="ＭＳ Ｐゴシック" panose="020B0600070205080204" pitchFamily="34" charset="-128"/>
                <a:cs typeface="Calibri" panose="020F0502020204030204" pitchFamily="34" charset="0"/>
              </a:rPr>
              <a:t>Visual structure containing helpful thoughts (e.g., fight fear with facts)</a:t>
            </a:r>
          </a:p>
          <a:p>
            <a:pPr marL="463550" lvl="1" indent="-231775" eaLnBrk="1" hangingPunct="1">
              <a:spcBef>
                <a:spcPct val="0"/>
              </a:spcBef>
              <a:buFont typeface="Wingdings" pitchFamily="2" charset="2"/>
              <a:buChar char=""/>
              <a:tabLst>
                <a:tab pos="339725" algn="l"/>
                <a:tab pos="385763"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400" b="0" dirty="0">
              <a:latin typeface="Calibri" panose="020F0502020204030204" pitchFamily="34" charset="0"/>
              <a:ea typeface="ＭＳ Ｐゴシック" panose="020B0600070205080204" pitchFamily="34" charset="-128"/>
              <a:cs typeface="Calibri" panose="020F0502020204030204" pitchFamily="34" charset="0"/>
            </a:endParaRP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For adolescents with emerging verbal skills</a:t>
            </a: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200" dirty="0">
              <a:latin typeface="Calibri" panose="020F0502020204030204" pitchFamily="34" charset="0"/>
              <a:ea typeface="ＭＳ Ｐゴシック" panose="020B0600070205080204" pitchFamily="34" charset="-128"/>
              <a:cs typeface="Calibri" panose="020F0502020204030204" pitchFamily="34" charset="0"/>
            </a:endParaRPr>
          </a:p>
          <a:p>
            <a:pPr marL="463550" lvl="1" indent="-23177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900" b="0" dirty="0">
                <a:latin typeface="Calibri" panose="020F0502020204030204" pitchFamily="34" charset="0"/>
                <a:ea typeface="ＭＳ Ｐゴシック" panose="020B0600070205080204" pitchFamily="34" charset="-128"/>
                <a:cs typeface="Calibri" panose="020F0502020204030204" pitchFamily="34" charset="0"/>
              </a:rPr>
              <a:t>Visual structure containing helpful thoughts</a:t>
            </a:r>
          </a:p>
          <a:p>
            <a:pPr marL="463550" lvl="1" indent="-23177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200" b="0" dirty="0">
              <a:latin typeface="Calibri" panose="020F0502020204030204" pitchFamily="34" charset="0"/>
              <a:ea typeface="ＭＳ Ｐゴシック" panose="020B0600070205080204" pitchFamily="34" charset="-128"/>
              <a:cs typeface="Calibri" panose="020F0502020204030204" pitchFamily="34" charset="0"/>
            </a:endParaRPr>
          </a:p>
          <a:p>
            <a:pPr marL="463550" lvl="1" indent="-23177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1900" b="0" dirty="0">
                <a:latin typeface="Calibri" panose="020F0502020204030204" pitchFamily="34" charset="0"/>
                <a:ea typeface="ＭＳ Ｐゴシック" panose="020B0600070205080204" pitchFamily="34" charset="-128"/>
                <a:cs typeface="Calibri" panose="020F0502020204030204" pitchFamily="34" charset="0"/>
              </a:rPr>
              <a:t>Video modeling of use of visual structure</a:t>
            </a:r>
            <a:endParaRPr lang="en-US" altLang="en-US" sz="1900" b="1"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5" name="Picture 4" descr="Facing your fears visual. Choose one is a header. Below are thought bubbles that say a variety of things, including: I can do it, I'm breave, It's no big deal, and I'm ok. I'm safe. There is a picture of a adolescent with a spot to put one of those thought bubbles above his head.">
            <a:extLst>
              <a:ext uri="{FF2B5EF4-FFF2-40B4-BE49-F238E27FC236}">
                <a16:creationId xmlns:a16="http://schemas.microsoft.com/office/drawing/2014/main" id="{800AFEF8-667C-48A0-A371-1AA935F7C81C}"/>
              </a:ext>
            </a:extLst>
          </p:cNvPr>
          <p:cNvPicPr>
            <a:picLocks noChangeAspect="1"/>
          </p:cNvPicPr>
          <p:nvPr/>
        </p:nvPicPr>
        <p:blipFill rotWithShape="1">
          <a:blip r:embed="rId4"/>
          <a:srcRect l="71749" t="23775" r="9365" b="12811"/>
          <a:stretch/>
        </p:blipFill>
        <p:spPr>
          <a:xfrm>
            <a:off x="4648200" y="1447800"/>
            <a:ext cx="4435392" cy="4476176"/>
          </a:xfrm>
          <a:prstGeom prst="rect">
            <a:avLst/>
          </a:prstGeom>
        </p:spPr>
      </p:pic>
      <p:sp>
        <p:nvSpPr>
          <p:cNvPr id="9" name="TextBox 8">
            <a:extLst>
              <a:ext uri="{FF2B5EF4-FFF2-40B4-BE49-F238E27FC236}">
                <a16:creationId xmlns:a16="http://schemas.microsoft.com/office/drawing/2014/main" id="{AFC47574-2E3A-46AB-BFF2-F7ED76ED72C3}"/>
              </a:ext>
            </a:extLst>
          </p:cNvPr>
          <p:cNvSpPr txBox="1"/>
          <p:nvPr/>
        </p:nvSpPr>
        <p:spPr>
          <a:xfrm>
            <a:off x="6526633" y="6563682"/>
            <a:ext cx="2582496" cy="276999"/>
          </a:xfrm>
          <a:prstGeom prst="rect">
            <a:avLst/>
          </a:prstGeom>
          <a:noFill/>
        </p:spPr>
        <p:txBody>
          <a:bodyPr wrap="square" rtlCol="0">
            <a:spAutoFit/>
          </a:bodyPr>
          <a:lstStyle/>
          <a:p>
            <a:pPr algn="r"/>
            <a:r>
              <a:rPr lang="en-US" sz="1200" dirty="0">
                <a:hlinkClick r:id="rId5"/>
              </a:rPr>
              <a:t>Blakeley-Smith et al., (2021)</a:t>
            </a:r>
            <a:endParaRPr lang="en-US" sz="1200" dirty="0"/>
          </a:p>
        </p:txBody>
      </p:sp>
    </p:spTree>
    <p:extLst>
      <p:ext uri="{BB962C8B-B14F-4D97-AF65-F5344CB8AC3E}">
        <p14:creationId xmlns:p14="http://schemas.microsoft.com/office/powerpoint/2010/main" val="119535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A8360702-FCD3-93C2-F1DA-5FD052F80CB5}"/>
              </a:ext>
            </a:extLst>
          </p:cNvPr>
          <p:cNvSpPr>
            <a:spLocks noGrp="1"/>
          </p:cNvSpPr>
          <p:nvPr>
            <p:ph type="title"/>
          </p:nvPr>
        </p:nvSpPr>
        <p:spPr>
          <a:xfrm>
            <a:off x="0" y="0"/>
            <a:ext cx="9144000" cy="1143000"/>
          </a:xfrm>
        </p:spPr>
        <p:txBody>
          <a:bodyPr/>
          <a:lstStyle/>
          <a:p>
            <a:pPr eaLnBrk="1" hangingPunct="1"/>
            <a:r>
              <a:rPr lang="en-US" altLang="en-US" sz="3800" b="1" dirty="0">
                <a:latin typeface="Calibri" panose="020F0502020204030204" pitchFamily="34" charset="0"/>
                <a:ea typeface="ＭＳ Ｐゴシック" panose="020B0600070205080204" pitchFamily="34" charset="-128"/>
                <a:cs typeface="Calibri" panose="020F0502020204030204" pitchFamily="34" charset="0"/>
              </a:rPr>
              <a:t>Things to do Before Next Workshop:</a:t>
            </a:r>
            <a:br>
              <a:rPr lang="en-US" altLang="en-US" sz="3800" b="1" dirty="0">
                <a:latin typeface="Calibri" panose="020F0502020204030204" pitchFamily="34" charset="0"/>
                <a:ea typeface="ＭＳ Ｐゴシック" panose="020B0600070205080204" pitchFamily="34" charset="-128"/>
                <a:cs typeface="Calibri" panose="020F0502020204030204" pitchFamily="34" charset="0"/>
              </a:rPr>
            </a:br>
            <a:r>
              <a:rPr lang="en-US" altLang="en-US" sz="3800" b="1" dirty="0" err="1">
                <a:latin typeface="Calibri" panose="020F0502020204030204" pitchFamily="34" charset="0"/>
                <a:ea typeface="ＭＳ Ｐゴシック" panose="020B0600070205080204" pitchFamily="34" charset="-128"/>
                <a:cs typeface="Calibri" panose="020F0502020204030204" pitchFamily="34" charset="0"/>
              </a:rPr>
              <a:t>Psychoed</a:t>
            </a:r>
            <a:r>
              <a:rPr lang="en-US" altLang="en-US" sz="3800" b="1" dirty="0">
                <a:latin typeface="Calibri" panose="020F0502020204030204" pitchFamily="34" charset="0"/>
                <a:ea typeface="ＭＳ Ｐゴシック" panose="020B0600070205080204" pitchFamily="34" charset="-128"/>
                <a:cs typeface="Calibri" panose="020F0502020204030204" pitchFamily="34" charset="0"/>
              </a:rPr>
              <a:t> &amp; Cognitive Restructuring</a:t>
            </a:r>
          </a:p>
        </p:txBody>
      </p:sp>
      <p:sp>
        <p:nvSpPr>
          <p:cNvPr id="10244" name="Content Placeholder 2">
            <a:extLst>
              <a:ext uri="{FF2B5EF4-FFF2-40B4-BE49-F238E27FC236}">
                <a16:creationId xmlns:a16="http://schemas.microsoft.com/office/drawing/2014/main" id="{5F0C2D9E-376C-3014-5AD3-6504D08E8EF3}"/>
              </a:ext>
            </a:extLst>
          </p:cNvPr>
          <p:cNvSpPr>
            <a:spLocks noGrp="1"/>
          </p:cNvSpPr>
          <p:nvPr>
            <p:ph idx="1"/>
          </p:nvPr>
        </p:nvSpPr>
        <p:spPr>
          <a:xfrm>
            <a:off x="228600" y="1219200"/>
            <a:ext cx="8686800" cy="5410200"/>
          </a:xfrm>
        </p:spPr>
        <p:txBody>
          <a:bodyPr/>
          <a:lstStyle/>
          <a:p>
            <a:pPr>
              <a:defRPr/>
            </a:pPr>
            <a:r>
              <a:rPr lang="en-US" altLang="en-US" sz="2800" dirty="0">
                <a:latin typeface="Calibri" panose="020F0502020204030204" pitchFamily="34" charset="0"/>
                <a:cs typeface="Calibri" panose="020F0502020204030204" pitchFamily="34" charset="0"/>
              </a:rPr>
              <a:t>Normalize anxiety</a:t>
            </a:r>
          </a:p>
          <a:p>
            <a:pPr>
              <a:defRPr/>
            </a:pPr>
            <a:endParaRPr lang="en-US" altLang="en-US" sz="1200" dirty="0">
              <a:latin typeface="Calibri" panose="020F0502020204030204" pitchFamily="34" charset="0"/>
              <a:cs typeface="Calibri" panose="020F0502020204030204" pitchFamily="34" charset="0"/>
            </a:endParaRPr>
          </a:p>
          <a:p>
            <a:pPr>
              <a:defRPr/>
            </a:pPr>
            <a:r>
              <a:rPr lang="en-US" altLang="en-US" sz="2800" dirty="0">
                <a:latin typeface="Calibri" panose="020F0502020204030204" pitchFamily="34" charset="0"/>
                <a:cs typeface="Calibri" panose="020F0502020204030204" pitchFamily="34" charset="0"/>
              </a:rPr>
              <a:t>Have child draw a picture of his or her Anxiety or OCD – and/or come up with a name for it</a:t>
            </a:r>
          </a:p>
          <a:p>
            <a:pPr>
              <a:defRPr/>
            </a:pPr>
            <a:endParaRPr lang="en-US" altLang="en-US" sz="2000" dirty="0">
              <a:latin typeface="Calibri" panose="020F0502020204030204" pitchFamily="34" charset="0"/>
              <a:cs typeface="Calibri" panose="020F0502020204030204" pitchFamily="34" charset="0"/>
            </a:endParaRPr>
          </a:p>
          <a:p>
            <a:pPr>
              <a:defRPr/>
            </a:pPr>
            <a:r>
              <a:rPr lang="en-US" altLang="en-US" sz="2800" dirty="0">
                <a:latin typeface="Calibri" panose="020F0502020204030204" pitchFamily="34" charset="0"/>
                <a:cs typeface="Calibri" panose="020F0502020204030204" pitchFamily="34" charset="0"/>
              </a:rPr>
              <a:t>Coach your child by talking back                                    to Anxiety/OCD with him/her</a:t>
            </a:r>
          </a:p>
          <a:p>
            <a:pPr>
              <a:defRPr/>
            </a:pPr>
            <a:endParaRPr lang="en-US" altLang="en-US" sz="1200" dirty="0">
              <a:latin typeface="Calibri" panose="020F0502020204030204" pitchFamily="34" charset="0"/>
              <a:cs typeface="Calibri" panose="020F0502020204030204" pitchFamily="34" charset="0"/>
            </a:endParaRPr>
          </a:p>
          <a:p>
            <a:pPr>
              <a:defRPr/>
            </a:pPr>
            <a:r>
              <a:rPr lang="en-US" altLang="en-US" sz="2800" dirty="0">
                <a:latin typeface="Calibri" panose="020F0502020204030204" pitchFamily="34" charset="0"/>
                <a:cs typeface="Calibri" panose="020F0502020204030204" pitchFamily="34" charset="0"/>
              </a:rPr>
              <a:t>Help your child to come up with a list of Coping Statements (Coping Self-Talk)</a:t>
            </a:r>
          </a:p>
          <a:p>
            <a:pPr>
              <a:defRPr/>
            </a:pPr>
            <a:endParaRPr lang="en-US" altLang="en-US" sz="1200" dirty="0">
              <a:latin typeface="Calibri" panose="020F0502020204030204" pitchFamily="34" charset="0"/>
              <a:cs typeface="Calibri" panose="020F0502020204030204" pitchFamily="34" charset="0"/>
            </a:endParaRPr>
          </a:p>
          <a:p>
            <a:pPr>
              <a:defRPr/>
            </a:pPr>
            <a:r>
              <a:rPr lang="en-US" altLang="en-US" sz="2800" dirty="0">
                <a:latin typeface="Calibri" panose="020F0502020204030204" pitchFamily="34" charset="0"/>
                <a:cs typeface="Calibri" panose="020F0502020204030204" pitchFamily="34" charset="0"/>
              </a:rPr>
              <a:t>Model brave behavior</a:t>
            </a:r>
          </a:p>
          <a:p>
            <a:pPr lvl="1">
              <a:defRPr/>
            </a:pPr>
            <a:r>
              <a:rPr lang="en-US" altLang="en-US" sz="2400" dirty="0">
                <a:latin typeface="Calibri" panose="020F0502020204030204" pitchFamily="34" charset="0"/>
                <a:cs typeface="Calibri" panose="020F0502020204030204" pitchFamily="34" charset="0"/>
              </a:rPr>
              <a:t>Be a “coping model” (rather than a “mastery model”)</a:t>
            </a:r>
          </a:p>
          <a:p>
            <a:pPr>
              <a:defRPr/>
            </a:pPr>
            <a:endParaRPr lang="en-US" altLang="en-US" sz="2400" dirty="0">
              <a:latin typeface="Calibri" panose="020F0502020204030204" pitchFamily="34" charset="0"/>
              <a:cs typeface="Calibri" panose="020F0502020204030204" pitchFamily="34" charset="0"/>
            </a:endParaRPr>
          </a:p>
          <a:p>
            <a:pPr marL="273050" indent="-273050" eaLnBrk="1" hangingPunct="1">
              <a:spcBef>
                <a:spcPct val="0"/>
              </a:spcBef>
              <a:buClr>
                <a:srgbClr val="AAAAFF"/>
              </a:buClr>
              <a:buFont typeface="Wingdings 2" pitchFamily="18" charset="2"/>
              <a:buChar char=""/>
              <a:defRPr/>
            </a:pPr>
            <a:endParaRPr lang="en-US" b="1" dirty="0">
              <a:ea typeface="ＭＳ Ｐゴシック" pitchFamily="34" charset="-128"/>
            </a:endParaRPr>
          </a:p>
        </p:txBody>
      </p:sp>
      <p:pic>
        <p:nvPicPr>
          <p:cNvPr id="53251" name="Picture 10" descr="A picture that was drawn by someone with OCD is shown. The first drawing shows the OCD and the person the same size. The second drawing shows the OCD as a small dot and the person as a large circle.">
            <a:extLst>
              <a:ext uri="{FF2B5EF4-FFF2-40B4-BE49-F238E27FC236}">
                <a16:creationId xmlns:a16="http://schemas.microsoft.com/office/drawing/2014/main" id="{9002CF67-84E2-AC6E-27F0-6DADE8E42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438400"/>
            <a:ext cx="1595438" cy="19478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a:extLst>
              <a:ext uri="{FF2B5EF4-FFF2-40B4-BE49-F238E27FC236}">
                <a16:creationId xmlns:a16="http://schemas.microsoft.com/office/drawing/2014/main" id="{F7E4810C-AA48-3C29-5E47-5EE05FE448BD}"/>
              </a:ext>
            </a:extLst>
          </p:cNvPr>
          <p:cNvSpPr>
            <a:spLocks noGrp="1"/>
          </p:cNvSpPr>
          <p:nvPr>
            <p:ph type="title"/>
          </p:nvPr>
        </p:nvSpPr>
        <p:spPr>
          <a:xfrm>
            <a:off x="0" y="152400"/>
            <a:ext cx="9144000" cy="914400"/>
          </a:xfrm>
        </p:spPr>
        <p:txBody>
          <a:bodyPr/>
          <a:lstStyle/>
          <a:p>
            <a:pPr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4000" b="1" dirty="0">
                <a:ea typeface="ＭＳ Ｐゴシック" panose="020B0600070205080204" pitchFamily="34" charset="-128"/>
                <a:cs typeface="Arial" panose="020B0604020202020204" pitchFamily="34" charset="0"/>
              </a:rPr>
              <a:t>Modifications for Autism: </a:t>
            </a:r>
            <a:br>
              <a:rPr lang="en-US" altLang="en-US" sz="4000" b="1" dirty="0">
                <a:ea typeface="ＭＳ Ｐゴシック" panose="020B0600070205080204" pitchFamily="34" charset="-128"/>
                <a:cs typeface="Arial" panose="020B0604020202020204" pitchFamily="34" charset="0"/>
              </a:rPr>
            </a:br>
            <a:r>
              <a:rPr lang="en-US" altLang="en-US" sz="4000" b="1" dirty="0">
                <a:ea typeface="ＭＳ Ｐゴシック" panose="020B0600070205080204" pitchFamily="34" charset="-128"/>
                <a:cs typeface="Arial" panose="020B0604020202020204" pitchFamily="34" charset="0"/>
              </a:rPr>
              <a:t>Gradual Exposure</a:t>
            </a:r>
          </a:p>
        </p:txBody>
      </p:sp>
      <p:sp>
        <p:nvSpPr>
          <p:cNvPr id="47106" name="Rectangle 2">
            <a:extLst>
              <a:ext uri="{FF2B5EF4-FFF2-40B4-BE49-F238E27FC236}">
                <a16:creationId xmlns:a16="http://schemas.microsoft.com/office/drawing/2014/main" id="{E5BDA5D3-6CA4-B6C9-A7FA-9D2BC636DDF0}"/>
              </a:ext>
            </a:extLst>
          </p:cNvPr>
          <p:cNvSpPr>
            <a:spLocks noGrp="1"/>
          </p:cNvSpPr>
          <p:nvPr>
            <p:ph idx="1"/>
          </p:nvPr>
        </p:nvSpPr>
        <p:spPr>
          <a:xfrm>
            <a:off x="76200" y="1295400"/>
            <a:ext cx="8869363" cy="5562600"/>
          </a:xfrm>
        </p:spPr>
        <p:txBody>
          <a:bodyPr/>
          <a:lstStyle/>
          <a:p>
            <a:pPr marL="352425" indent="-3524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800" b="1" dirty="0">
                <a:latin typeface="Calibri" panose="020F0502020204030204" pitchFamily="34" charset="0"/>
                <a:ea typeface="ＭＳ Ｐゴシック" panose="020B0600070205080204" pitchFamily="34" charset="-128"/>
                <a:cs typeface="Calibri" panose="020F0502020204030204" pitchFamily="34" charset="0"/>
              </a:rPr>
              <a:t>Incorporate </a:t>
            </a:r>
            <a:r>
              <a:rPr lang="en-US" altLang="en-US" sz="2800" b="1"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special interests </a:t>
            </a:r>
            <a:r>
              <a:rPr lang="en-US" altLang="en-US" sz="2800" b="1" dirty="0">
                <a:latin typeface="Calibri" panose="020F0502020204030204" pitchFamily="34" charset="0"/>
                <a:ea typeface="ＭＳ Ｐゴシック" panose="020B0600070205080204" pitchFamily="34" charset="-128"/>
                <a:cs typeface="Calibri" panose="020F0502020204030204" pitchFamily="34" charset="0"/>
              </a:rPr>
              <a:t>into                                         the exposures</a:t>
            </a:r>
            <a:endParaRPr lang="en-US" altLang="en-US" sz="300" dirty="0">
              <a:latin typeface="Calibri" panose="020F0502020204030204" pitchFamily="34" charset="0"/>
              <a:ea typeface="ＭＳ Ｐゴシック" panose="020B0600070205080204" pitchFamily="34" charset="-128"/>
              <a:cs typeface="Calibri" panose="020F0502020204030204" pitchFamily="34" charset="0"/>
            </a:endParaRPr>
          </a:p>
          <a:p>
            <a:pPr marL="0" indent="0" eaLnBrk="1" hangingPunct="1">
              <a:spcBef>
                <a:spcPct val="0"/>
              </a:spcBef>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800" dirty="0">
              <a:latin typeface="Calibri" panose="020F0502020204030204" pitchFamily="34" charset="0"/>
              <a:ea typeface="ＭＳ Ｐゴシック" panose="020B0600070205080204" pitchFamily="34" charset="-128"/>
              <a:cs typeface="Calibri" panose="020F0502020204030204" pitchFamily="34" charset="0"/>
            </a:endParaRPr>
          </a:p>
          <a:p>
            <a:pPr marL="352425" indent="-3524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800" b="1" dirty="0">
                <a:latin typeface="Calibri" panose="020F0502020204030204" pitchFamily="34" charset="0"/>
                <a:ea typeface="ＭＳ Ｐゴシック" panose="020B0600070205080204" pitchFamily="34" charset="-128"/>
                <a:cs typeface="Calibri" panose="020F0502020204030204" pitchFamily="34" charset="0"/>
              </a:rPr>
              <a:t>Incorporate </a:t>
            </a:r>
            <a:r>
              <a:rPr lang="en-US" altLang="en-US" sz="2800" b="1" dirty="0">
                <a:solidFill>
                  <a:srgbClr val="9437FF"/>
                </a:solidFill>
                <a:latin typeface="Calibri" panose="020F0502020204030204" pitchFamily="34" charset="0"/>
                <a:ea typeface="ＭＳ Ｐゴシック" panose="020B0600070205080204" pitchFamily="34" charset="-128"/>
                <a:cs typeface="Calibri" panose="020F0502020204030204" pitchFamily="34" charset="0"/>
              </a:rPr>
              <a:t>video modeling </a:t>
            </a:r>
            <a:r>
              <a:rPr lang="en-US" altLang="en-US" sz="2800" b="1" dirty="0">
                <a:latin typeface="Calibri" panose="020F0502020204030204" pitchFamily="34" charset="0"/>
                <a:ea typeface="ＭＳ Ｐゴシック" panose="020B0600070205080204" pitchFamily="34" charset="-128"/>
                <a:cs typeface="Calibri" panose="020F0502020204030204" pitchFamily="34" charset="0"/>
              </a:rPr>
              <a:t>or                                            video </a:t>
            </a:r>
            <a:r>
              <a:rPr lang="en-US" altLang="en-US" sz="2800" b="1" dirty="0">
                <a:solidFill>
                  <a:srgbClr val="9437FF"/>
                </a:solidFill>
                <a:latin typeface="Calibri" panose="020F0502020204030204" pitchFamily="34" charset="0"/>
                <a:ea typeface="ＭＳ Ｐゴシック" panose="020B0600070205080204" pitchFamily="34" charset="-128"/>
                <a:cs typeface="Calibri" panose="020F0502020204030204" pitchFamily="34" charset="0"/>
              </a:rPr>
              <a:t>video priming</a:t>
            </a:r>
          </a:p>
          <a:p>
            <a:pPr marL="352425" indent="-3524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800" b="1" dirty="0">
              <a:latin typeface="Calibri" panose="020F0502020204030204" pitchFamily="34" charset="0"/>
              <a:ea typeface="ＭＳ Ｐゴシック" panose="020B0600070205080204" pitchFamily="34" charset="-128"/>
              <a:cs typeface="Calibri" panose="020F0502020204030204" pitchFamily="34" charset="0"/>
            </a:endParaRPr>
          </a:p>
          <a:p>
            <a:pPr marL="352425" indent="-3524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800" dirty="0">
                <a:latin typeface="Calibri" panose="020F0502020204030204" pitchFamily="34" charset="0"/>
                <a:ea typeface="ＭＳ Ｐゴシック" panose="020B0600070205080204" pitchFamily="34" charset="-128"/>
                <a:cs typeface="Calibri" panose="020F0502020204030204" pitchFamily="34" charset="0"/>
              </a:rPr>
              <a:t>Increase </a:t>
            </a:r>
            <a:r>
              <a:rPr lang="en-US" altLang="en-US" sz="2800" b="1" dirty="0">
                <a:solidFill>
                  <a:srgbClr val="00B050"/>
                </a:solidFill>
                <a:latin typeface="Calibri" panose="020F0502020204030204" pitchFamily="34" charset="0"/>
                <a:ea typeface="ＭＳ Ｐゴシック" panose="020B0600070205080204" pitchFamily="34" charset="-128"/>
                <a:cs typeface="Calibri" panose="020F0502020204030204" pitchFamily="34" charset="0"/>
              </a:rPr>
              <a:t>caregiver involvement </a:t>
            </a:r>
            <a:r>
              <a:rPr lang="en-US" altLang="en-US" sz="2800" b="1"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(e.g., (coach, prompt, reinforce brave behavior</a:t>
            </a:r>
            <a:r>
              <a:rPr lang="en-US" altLang="en-US" sz="1900" dirty="0">
                <a:latin typeface="Calibri" panose="020F0502020204030204" pitchFamily="34" charset="0"/>
                <a:ea typeface="ＭＳ Ｐゴシック" panose="020B0600070205080204" pitchFamily="34" charset="-128"/>
                <a:cs typeface="Calibri" panose="020F0502020204030204" pitchFamily="34" charset="0"/>
              </a:rPr>
              <a:t>                                                                       [e.g., reward chart],</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 reduce accommodation)</a:t>
            </a:r>
          </a:p>
          <a:p>
            <a:pPr marL="352425" indent="-3524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900" dirty="0">
              <a:latin typeface="Calibri" panose="020F0502020204030204" pitchFamily="34" charset="0"/>
              <a:ea typeface="ＭＳ Ｐゴシック" panose="020B0600070205080204" pitchFamily="34" charset="-128"/>
              <a:cs typeface="Calibri" panose="020F0502020204030204" pitchFamily="34" charset="0"/>
            </a:endParaRPr>
          </a:p>
          <a:p>
            <a:pPr marL="352425" indent="-3524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800" b="1" dirty="0">
                <a:solidFill>
                  <a:srgbClr val="FF9300"/>
                </a:solidFill>
                <a:latin typeface="Calibri" panose="020F0502020204030204" pitchFamily="34" charset="0"/>
                <a:ea typeface="ＭＳ Ｐゴシック" panose="020B0600070205080204" pitchFamily="34" charset="-128"/>
                <a:cs typeface="Calibri" panose="020F0502020204030204" pitchFamily="34" charset="0"/>
              </a:rPr>
              <a:t>Exposures to uncertainty</a:t>
            </a:r>
            <a:r>
              <a:rPr lang="en-US" altLang="en-US" sz="2800" b="1"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 (encountering situations or completing tasks in                                                                    which the expectations are uncertain; </a:t>
            </a:r>
            <a:r>
              <a:rPr lang="en-US" altLang="en-US" sz="1600" dirty="0">
                <a:latin typeface="Calibri" panose="020F0502020204030204" pitchFamily="34" charset="0"/>
                <a:ea typeface="ＭＳ Ｐゴシック" panose="020B0600070205080204" pitchFamily="34" charset="-128"/>
                <a:cs typeface="Calibri" panose="020F0502020204030204" pitchFamily="34" charset="0"/>
                <a:hlinkClick r:id="rId3"/>
              </a:rPr>
              <a:t>Keefer &amp; Vasa, 2021</a:t>
            </a:r>
            <a:r>
              <a:rPr lang="en-US" altLang="en-US" sz="1600" dirty="0">
                <a:latin typeface="Calibri" panose="020F0502020204030204" pitchFamily="34" charset="0"/>
                <a:ea typeface="ＭＳ Ｐゴシック" panose="020B0600070205080204" pitchFamily="34" charset="-128"/>
                <a:cs typeface="Calibri" panose="020F0502020204030204" pitchFamily="34" charset="0"/>
              </a:rPr>
              <a:t>)</a:t>
            </a:r>
          </a:p>
          <a:p>
            <a:pPr marL="352425" indent="-3524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800" b="1" dirty="0">
              <a:latin typeface="Calibri" panose="020F0502020204030204" pitchFamily="34" charset="0"/>
              <a:ea typeface="ＭＳ Ｐゴシック" panose="020B0600070205080204" pitchFamily="34" charset="-128"/>
              <a:cs typeface="Calibri" panose="020F0502020204030204" pitchFamily="34" charset="0"/>
            </a:endParaRPr>
          </a:p>
          <a:p>
            <a:pPr marL="352425" indent="-3524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800" dirty="0">
                <a:latin typeface="Calibri" panose="020F0502020204030204" pitchFamily="34" charset="0"/>
                <a:ea typeface="ＭＳ Ｐゴシック" panose="020B0600070205080204" pitchFamily="34" charset="-128"/>
                <a:cs typeface="Calibri" panose="020F0502020204030204" pitchFamily="34" charset="0"/>
                <a:hlinkClick r:id="rId4"/>
              </a:rPr>
              <a:t>Inhibitory learning approach</a:t>
            </a:r>
            <a:r>
              <a:rPr lang="en-US" altLang="en-US" sz="2800"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focus more                                         on tolerating anxiety than reducing it</a:t>
            </a:r>
          </a:p>
          <a:p>
            <a:pPr marL="0" indent="0" eaLnBrk="1" hangingPunct="1">
              <a:spcBef>
                <a:spcPct val="0"/>
              </a:spcBef>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400" dirty="0">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52227" name="Object 441">
            <a:extLst>
              <a:ext uri="{FF2B5EF4-FFF2-40B4-BE49-F238E27FC236}">
                <a16:creationId xmlns:a16="http://schemas.microsoft.com/office/drawing/2014/main" id="{F41A70E6-4C4B-BCFD-6535-1AD62F6D90C5}"/>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4282086086"/>
              </p:ext>
            </p:extLst>
          </p:nvPr>
        </p:nvGraphicFramePr>
        <p:xfrm>
          <a:off x="22056725" y="9675813"/>
          <a:ext cx="3162300" cy="3657600"/>
        </p:xfrm>
        <a:graphic>
          <a:graphicData uri="http://schemas.openxmlformats.org/presentationml/2006/ole">
            <mc:AlternateContent xmlns:mc="http://schemas.openxmlformats.org/markup-compatibility/2006">
              <mc:Choice xmlns:v="urn:schemas-microsoft-com:vml" Requires="v">
                <p:oleObj name="Document" r:id="rId5" imgW="7340600" imgH="8509000" progId="Word.Document.8">
                  <p:embed/>
                </p:oleObj>
              </mc:Choice>
              <mc:Fallback>
                <p:oleObj name="Document" r:id="rId5" imgW="7340600" imgH="8509000" progId="Word.Document.8">
                  <p:embed/>
                  <p:pic>
                    <p:nvPicPr>
                      <p:cNvPr id="52227" name="Object 441">
                        <a:extLst>
                          <a:ext uri="{FF2B5EF4-FFF2-40B4-BE49-F238E27FC236}">
                            <a16:creationId xmlns:a16="http://schemas.microsoft.com/office/drawing/2014/main" id="{F41A70E6-4C4B-BCFD-6535-1AD62F6D90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56725" y="9675813"/>
                        <a:ext cx="3162300" cy="3657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52229" name="Content Placeholder 4" descr="A picture of a lego needle created by Dr. Ali Mattu is shown.">
            <a:extLst>
              <a:ext uri="{FF2B5EF4-FFF2-40B4-BE49-F238E27FC236}">
                <a16:creationId xmlns:a16="http://schemas.microsoft.com/office/drawing/2014/main" id="{414EC218-BFD2-A13B-FBF6-6D3D67A2706C}"/>
              </a:ext>
            </a:extLst>
          </p:cNvPr>
          <p:cNvPicPr>
            <a:picLocks noChangeAspect="1"/>
          </p:cNvPicPr>
          <p:nvPr/>
        </p:nvPicPr>
        <p:blipFill>
          <a:blip r:embed="rId7">
            <a:extLst>
              <a:ext uri="{28A0092B-C50C-407E-A947-70E740481C1C}">
                <a14:useLocalDpi xmlns:a14="http://schemas.microsoft.com/office/drawing/2010/main" val="0"/>
              </a:ext>
            </a:extLst>
          </a:blip>
          <a:srcRect l="-56042" r="-56042"/>
          <a:stretch>
            <a:fillRect/>
          </a:stretch>
        </p:blipFill>
        <p:spPr bwMode="auto">
          <a:xfrm>
            <a:off x="5562600" y="1143000"/>
            <a:ext cx="4488259" cy="229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6">
            <a:extLst>
              <a:ext uri="{FF2B5EF4-FFF2-40B4-BE49-F238E27FC236}">
                <a16:creationId xmlns:a16="http://schemas.microsoft.com/office/drawing/2014/main" id="{C8C4FAA2-7824-200C-216B-DD244626E7B2}"/>
              </a:ext>
            </a:extLst>
          </p:cNvPr>
          <p:cNvSpPr txBox="1">
            <a:spLocks noChangeArrowheads="1"/>
          </p:cNvSpPr>
          <p:nvPr/>
        </p:nvSpPr>
        <p:spPr bwMode="auto">
          <a:xfrm>
            <a:off x="6677343" y="2743200"/>
            <a:ext cx="124745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solidFill>
                  <a:schemeClr val="bg1"/>
                </a:solidFill>
                <a:latin typeface="Arial" panose="020B0604020202020204" pitchFamily="34" charset="0"/>
              </a:rPr>
              <a:t>Lego Needle</a:t>
            </a:r>
          </a:p>
          <a:p>
            <a:pPr algn="ctr" eaLnBrk="1" hangingPunct="1">
              <a:spcBef>
                <a:spcPct val="0"/>
              </a:spcBef>
              <a:buFontTx/>
              <a:buNone/>
            </a:pPr>
            <a:r>
              <a:rPr lang="en-US" altLang="en-US" sz="1400" dirty="0">
                <a:solidFill>
                  <a:schemeClr val="bg1"/>
                </a:solidFill>
                <a:latin typeface="Arial" panose="020B0604020202020204" pitchFamily="34" charset="0"/>
              </a:rPr>
              <a:t>created by </a:t>
            </a:r>
          </a:p>
          <a:p>
            <a:pPr algn="ctr" eaLnBrk="1" hangingPunct="1">
              <a:spcBef>
                <a:spcPct val="0"/>
              </a:spcBef>
              <a:buFontTx/>
              <a:buNone/>
            </a:pPr>
            <a:r>
              <a:rPr lang="en-US" altLang="en-US" sz="1400" dirty="0">
                <a:solidFill>
                  <a:schemeClr val="bg1"/>
                </a:solidFill>
                <a:latin typeface="Arial" panose="020B0604020202020204" pitchFamily="34" charset="0"/>
              </a:rPr>
              <a:t>Dr. Ali </a:t>
            </a:r>
            <a:r>
              <a:rPr lang="en-US" altLang="en-US" sz="1400" dirty="0" err="1">
                <a:solidFill>
                  <a:schemeClr val="bg1"/>
                </a:solidFill>
                <a:latin typeface="Arial" panose="020B0604020202020204" pitchFamily="34" charset="0"/>
              </a:rPr>
              <a:t>Mattu</a:t>
            </a:r>
            <a:endParaRPr lang="en-US" altLang="en-US" sz="1400" dirty="0">
              <a:solidFill>
                <a:schemeClr val="bg1"/>
              </a:solidFill>
              <a:latin typeface="Arial" panose="020B0604020202020204" pitchFamily="34" charset="0"/>
            </a:endParaRPr>
          </a:p>
        </p:txBody>
      </p:sp>
      <p:cxnSp>
        <p:nvCxnSpPr>
          <p:cNvPr id="4" name="Straight Arrow Connector 3">
            <a:extLst>
              <a:ext uri="{FF2B5EF4-FFF2-40B4-BE49-F238E27FC236}">
                <a16:creationId xmlns:a16="http://schemas.microsoft.com/office/drawing/2014/main" id="{35CD2E90-3966-F03B-91EF-7CC2EE415A42}"/>
              </a:ext>
              <a:ext uri="{C183D7F6-B498-43B3-948B-1728B52AA6E4}">
                <adec:decorative xmlns:adec="http://schemas.microsoft.com/office/drawing/2017/decorative" val="1"/>
              </a:ext>
            </a:extLst>
          </p:cNvPr>
          <p:cNvCxnSpPr/>
          <p:nvPr/>
        </p:nvCxnSpPr>
        <p:spPr>
          <a:xfrm>
            <a:off x="4343400" y="1752600"/>
            <a:ext cx="2322513" cy="685800"/>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pic>
        <p:nvPicPr>
          <p:cNvPr id="5" name="Picture 10" descr="The game Perfection ">
            <a:extLst>
              <a:ext uri="{FF2B5EF4-FFF2-40B4-BE49-F238E27FC236}">
                <a16:creationId xmlns:a16="http://schemas.microsoft.com/office/drawing/2014/main" id="{648DC15B-1CDA-606F-F30C-5EDC4DC254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78686" y="3581400"/>
            <a:ext cx="1115990" cy="97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The game Jenga is shown. A hand pulls a piece and the tower is falling.">
            <a:extLst>
              <a:ext uri="{FF2B5EF4-FFF2-40B4-BE49-F238E27FC236}">
                <a16:creationId xmlns:a16="http://schemas.microsoft.com/office/drawing/2014/main" id="{E446C9DB-79D9-911B-247B-E6CF1F161C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51096" y="3411802"/>
            <a:ext cx="910243" cy="13716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a:extLst>
              <a:ext uri="{FF2B5EF4-FFF2-40B4-BE49-F238E27FC236}">
                <a16:creationId xmlns:a16="http://schemas.microsoft.com/office/drawing/2014/main" id="{DE6D25E2-75C7-029D-02F5-778F941B7427}"/>
              </a:ext>
              <a:ext uri="{C183D7F6-B498-43B3-948B-1728B52AA6E4}">
                <adec:decorative xmlns:adec="http://schemas.microsoft.com/office/drawing/2017/decorative" val="1"/>
              </a:ext>
            </a:extLst>
          </p:cNvPr>
          <p:cNvCxnSpPr>
            <a:cxnSpLocks/>
          </p:cNvCxnSpPr>
          <p:nvPr/>
        </p:nvCxnSpPr>
        <p:spPr>
          <a:xfrm flipV="1">
            <a:off x="4267200" y="4290542"/>
            <a:ext cx="1107695" cy="512095"/>
          </a:xfrm>
          <a:prstGeom prst="straightConnector1">
            <a:avLst/>
          </a:prstGeom>
          <a:ln w="22225">
            <a:tailEnd type="triangle" w="lg" len="lg"/>
          </a:ln>
        </p:spPr>
        <p:style>
          <a:lnRef idx="1">
            <a:schemeClr val="accent1"/>
          </a:lnRef>
          <a:fillRef idx="0">
            <a:schemeClr val="accent1"/>
          </a:fillRef>
          <a:effectRef idx="0">
            <a:schemeClr val="accent1"/>
          </a:effectRef>
          <a:fontRef idx="minor">
            <a:schemeClr val="tx1"/>
          </a:fontRef>
        </p:style>
      </p:cxnSp>
      <p:pic>
        <p:nvPicPr>
          <p:cNvPr id="12" name="Picture 11" descr="Example of a bingo board used to guide at home exposures for a youth with social phobia. There are many free spaces and the other boxes have a vareity of exposure situations described. An example is sit with someone new at lunch.">
            <a:extLst>
              <a:ext uri="{FF2B5EF4-FFF2-40B4-BE49-F238E27FC236}">
                <a16:creationId xmlns:a16="http://schemas.microsoft.com/office/drawing/2014/main" id="{AC0C5978-BA7E-9730-D0CA-9E1B43BA8C30}"/>
              </a:ext>
            </a:extLst>
          </p:cNvPr>
          <p:cNvPicPr>
            <a:picLocks noChangeAspect="1"/>
          </p:cNvPicPr>
          <p:nvPr/>
        </p:nvPicPr>
        <p:blipFill>
          <a:blip r:embed="rId10"/>
          <a:stretch>
            <a:fillRect/>
          </a:stretch>
        </p:blipFill>
        <p:spPr>
          <a:xfrm>
            <a:off x="6451600" y="4648200"/>
            <a:ext cx="2692400" cy="2025650"/>
          </a:xfrm>
          <a:prstGeom prst="rect">
            <a:avLst/>
          </a:prstGeom>
        </p:spPr>
      </p:pic>
      <p:sp>
        <p:nvSpPr>
          <p:cNvPr id="13" name="TextBox 12">
            <a:extLst>
              <a:ext uri="{FF2B5EF4-FFF2-40B4-BE49-F238E27FC236}">
                <a16:creationId xmlns:a16="http://schemas.microsoft.com/office/drawing/2014/main" id="{CC5EEE02-D677-7E94-0389-F10321FC6503}"/>
              </a:ext>
            </a:extLst>
          </p:cNvPr>
          <p:cNvSpPr txBox="1"/>
          <p:nvPr/>
        </p:nvSpPr>
        <p:spPr>
          <a:xfrm>
            <a:off x="6970009" y="6553200"/>
            <a:ext cx="1792991" cy="307777"/>
          </a:xfrm>
          <a:prstGeom prst="rect">
            <a:avLst/>
          </a:prstGeom>
          <a:noFill/>
        </p:spPr>
        <p:txBody>
          <a:bodyPr wrap="none" rtlCol="0">
            <a:spAutoFit/>
          </a:bodyPr>
          <a:lstStyle/>
          <a:p>
            <a:r>
              <a:rPr lang="en-US" sz="1400" dirty="0">
                <a:latin typeface="Calibri" panose="020F0502020204030204" pitchFamily="34" charset="0"/>
                <a:cs typeface="Calibri" panose="020F0502020204030204" pitchFamily="34" charset="0"/>
                <a:hlinkClick r:id="rId11"/>
              </a:rPr>
              <a:t>Peterman et al (2014)</a:t>
            </a:r>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61268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a:extLst>
              <a:ext uri="{FF2B5EF4-FFF2-40B4-BE49-F238E27FC236}">
                <a16:creationId xmlns:a16="http://schemas.microsoft.com/office/drawing/2014/main" id="{16FDBF03-09D6-BB92-BC3C-AF0AD0852FFB}"/>
              </a:ext>
            </a:extLst>
          </p:cNvPr>
          <p:cNvSpPr>
            <a:spLocks noGrp="1"/>
          </p:cNvSpPr>
          <p:nvPr>
            <p:ph type="title"/>
          </p:nvPr>
        </p:nvSpPr>
        <p:spPr/>
        <p:txBody>
          <a:bodyPr/>
          <a:lstStyle/>
          <a:p>
            <a:r>
              <a:rPr lang="en-US" altLang="en-US" sz="4000" b="1" dirty="0">
                <a:latin typeface="Calibri" panose="020F0502020204030204" pitchFamily="34" charset="0"/>
                <a:cs typeface="Calibri" panose="020F0502020204030204" pitchFamily="34" charset="0"/>
              </a:rPr>
              <a:t>Example of Exposure using</a:t>
            </a:r>
            <a:br>
              <a:rPr lang="en-US" altLang="en-US" sz="4000" b="1" dirty="0">
                <a:latin typeface="Calibri" panose="020F0502020204030204" pitchFamily="34" charset="0"/>
                <a:cs typeface="Calibri" panose="020F0502020204030204" pitchFamily="34" charset="0"/>
              </a:rPr>
            </a:br>
            <a:r>
              <a:rPr lang="en-US" altLang="en-US" sz="4000" b="1" dirty="0">
                <a:latin typeface="Calibri" panose="020F0502020204030204" pitchFamily="34" charset="0"/>
                <a:cs typeface="Calibri" panose="020F0502020204030204" pitchFamily="34" charset="0"/>
              </a:rPr>
              <a:t>Video Modeling</a:t>
            </a:r>
          </a:p>
        </p:txBody>
      </p:sp>
      <p:pic>
        <p:nvPicPr>
          <p:cNvPr id="71682" name="Online Media 3" descr="Blood Draw Video.MP4">
            <a:hlinkClick r:id="" action="ppaction://media"/>
            <a:extLst>
              <a:ext uri="{FF2B5EF4-FFF2-40B4-BE49-F238E27FC236}">
                <a16:creationId xmlns:a16="http://schemas.microsoft.com/office/drawing/2014/main" id="{0D88BF4B-D9E0-3709-2FE7-E234A1FA1A6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600200"/>
            <a:ext cx="8669338" cy="4876800"/>
          </a:xfr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5BF14F-980A-B520-5B1C-87820E262860}"/>
              </a:ext>
            </a:extLst>
          </p:cNvPr>
          <p:cNvSpPr txBox="1">
            <a:spLocks noGrp="1"/>
          </p:cNvSpPr>
          <p:nvPr>
            <p:ph type="title" idx="4294967295"/>
          </p:nvPr>
        </p:nvSpPr>
        <p:spPr bwMode="auto">
          <a:xfrm>
            <a:off x="54429" y="111919"/>
            <a:ext cx="9183688" cy="10668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altLang="en-US" sz="38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Additional Modifications for ID and/or</a:t>
            </a:r>
            <a:br>
              <a:rPr kumimoji="0" lang="en-US" altLang="en-US" sz="38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altLang="en-US" sz="38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Nonverbal </a:t>
            </a:r>
            <a:r>
              <a:rPr kumimoji="0" lang="en-US" altLang="en-US" sz="3600" b="1" i="0" u="none" strike="noStrike" kern="1200" cap="none" spc="0" normalizeH="0" baseline="0" noProof="0" dirty="0">
                <a:ln>
                  <a:noFill/>
                </a:ln>
                <a:solidFill>
                  <a:srgbClr val="0070C0"/>
                </a:solidFill>
                <a:effectLst/>
                <a:uLnTx/>
                <a:uFillTx/>
                <a:latin typeface="Calibri" panose="020F0502020204030204" pitchFamily="34" charset="0"/>
                <a:ea typeface="ＭＳ Ｐゴシック" panose="020B0600070205080204" pitchFamily="34" charset="-128"/>
                <a:cs typeface="Calibri" panose="020F0502020204030204" pitchFamily="34" charset="0"/>
              </a:rPr>
              <a:t>or Minimally Verbal Individuals</a:t>
            </a:r>
          </a:p>
        </p:txBody>
      </p:sp>
      <p:sp>
        <p:nvSpPr>
          <p:cNvPr id="45058" name="Rectangle 2">
            <a:extLst>
              <a:ext uri="{FF2B5EF4-FFF2-40B4-BE49-F238E27FC236}">
                <a16:creationId xmlns:a16="http://schemas.microsoft.com/office/drawing/2014/main" id="{EF9C53E6-297D-DAED-975F-A47075A98A3E}"/>
              </a:ext>
            </a:extLst>
          </p:cNvPr>
          <p:cNvSpPr>
            <a:spLocks noGrp="1"/>
          </p:cNvSpPr>
          <p:nvPr>
            <p:ph idx="1"/>
          </p:nvPr>
        </p:nvSpPr>
        <p:spPr>
          <a:xfrm>
            <a:off x="76200" y="1219200"/>
            <a:ext cx="9002713" cy="5165725"/>
          </a:xfrm>
        </p:spPr>
        <p:txBody>
          <a:bodyPr/>
          <a:lstStyle/>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200" b="1" dirty="0">
              <a:latin typeface="Arial" panose="020B0604020202020204" pitchFamily="34" charset="0"/>
              <a:ea typeface="ＭＳ Ｐゴシック" panose="020B0600070205080204" pitchFamily="34" charset="-128"/>
              <a:cs typeface="Arial" panose="020B0604020202020204" pitchFamily="34" charset="0"/>
            </a:endParaRP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b="1"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Modifications to Exposure</a:t>
            </a:r>
          </a:p>
          <a:p>
            <a:pPr marL="241300" indent="-24130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200"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endParaRPr>
          </a:p>
          <a:p>
            <a:pPr marL="241300" lvl="1" indent="0" eaLnBrk="1" hangingPunct="1">
              <a:spcBef>
                <a:spcPct val="0"/>
              </a:spcBef>
              <a:buClr>
                <a:srgbClr val="008080"/>
              </a:buClr>
              <a:buSzPct val="115000"/>
              <a:buFont typeface="Arial" panose="020B0604020202020204" pitchFamily="34" charset="0"/>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00" dirty="0">
              <a:latin typeface="Calibri" panose="020F0502020204030204" pitchFamily="34" charset="0"/>
              <a:ea typeface="ＭＳ Ｐゴシック" panose="020B0600070205080204" pitchFamily="34" charset="-128"/>
              <a:cs typeface="Calibri" panose="020F0502020204030204" pitchFamily="34" charset="0"/>
            </a:endParaRPr>
          </a:p>
          <a:p>
            <a:pPr marL="644525" lvl="1" indent="-352425" eaLnBrk="1" hangingPunct="1">
              <a:spcBef>
                <a:spcPct val="0"/>
              </a:spcBef>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dirty="0">
                <a:latin typeface="Calibri" panose="020F0502020204030204" pitchFamily="34" charset="0"/>
                <a:ea typeface="ＭＳ Ｐゴシック" panose="020B0600070205080204" pitchFamily="34" charset="-128"/>
                <a:cs typeface="Calibri" panose="020F0502020204030204" pitchFamily="34" charset="0"/>
              </a:rPr>
              <a:t>Incorporate </a:t>
            </a:r>
            <a:r>
              <a:rPr lang="en-US" altLang="en-US" b="1" dirty="0">
                <a:latin typeface="Calibri" panose="020F0502020204030204" pitchFamily="34" charset="0"/>
                <a:ea typeface="ＭＳ Ｐゴシック" panose="020B0600070205080204" pitchFamily="34" charset="-128"/>
                <a:cs typeface="Calibri" panose="020F0502020204030204" pitchFamily="34" charset="0"/>
              </a:rPr>
              <a:t>special</a:t>
            </a:r>
            <a:r>
              <a:rPr lang="en-US" altLang="en-US" dirty="0">
                <a:latin typeface="Calibri" panose="020F0502020204030204" pitchFamily="34" charset="0"/>
                <a:ea typeface="ＭＳ Ｐゴシック" panose="020B0600070205080204" pitchFamily="34" charset="-128"/>
                <a:cs typeface="Calibri" panose="020F0502020204030204" pitchFamily="34" charset="0"/>
              </a:rPr>
              <a:t> interests</a:t>
            </a:r>
          </a:p>
          <a:p>
            <a:pPr marL="644525" lvl="1" indent="-352425" eaLnBrk="1" hangingPunct="1">
              <a:spcBef>
                <a:spcPct val="0"/>
              </a:spcBef>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200" dirty="0">
              <a:latin typeface="Calibri" panose="020F0502020204030204" pitchFamily="34" charset="0"/>
              <a:ea typeface="ＭＳ Ｐゴシック" panose="020B0600070205080204" pitchFamily="34" charset="-128"/>
              <a:cs typeface="Calibri" panose="020F0502020204030204" pitchFamily="34" charset="0"/>
            </a:endParaRPr>
          </a:p>
          <a:p>
            <a:pPr marL="644525" lvl="1" indent="-352425" eaLnBrk="1" hangingPunct="1">
              <a:spcBef>
                <a:spcPct val="0"/>
              </a:spcBef>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dirty="0">
                <a:latin typeface="Calibri" panose="020F0502020204030204" pitchFamily="34" charset="0"/>
                <a:ea typeface="ＭＳ Ｐゴシック" panose="020B0600070205080204" pitchFamily="34" charset="-128"/>
                <a:cs typeface="Calibri" panose="020F0502020204030204" pitchFamily="34" charset="0"/>
              </a:rPr>
              <a:t>Use Counterconditioning:                                                      </a:t>
            </a:r>
            <a:r>
              <a:rPr lang="en-US" altLang="en-US" b="1" dirty="0">
                <a:latin typeface="Calibri" panose="020F0502020204030204" pitchFamily="34" charset="0"/>
                <a:ea typeface="ＭＳ Ｐゴシック" panose="020B0600070205080204" pitchFamily="34" charset="-128"/>
                <a:cs typeface="Calibri" panose="020F0502020204030204" pitchFamily="34" charset="0"/>
              </a:rPr>
              <a:t>Pair</a:t>
            </a:r>
            <a:r>
              <a:rPr lang="en-US" altLang="en-US" dirty="0">
                <a:latin typeface="Calibri" panose="020F0502020204030204" pitchFamily="34" charset="0"/>
                <a:ea typeface="ＭＳ Ｐゴシック" panose="020B0600070205080204" pitchFamily="34" charset="-128"/>
                <a:cs typeface="Calibri" panose="020F0502020204030204" pitchFamily="34" charset="0"/>
              </a:rPr>
              <a:t> anxiety-provoking stimuli                                         with </a:t>
            </a:r>
            <a:r>
              <a:rPr lang="en-US" altLang="en-US" b="1" i="1" dirty="0">
                <a:latin typeface="Calibri" panose="020F0502020204030204" pitchFamily="34" charset="0"/>
                <a:ea typeface="ＭＳ Ｐゴシック" panose="020B0600070205080204" pitchFamily="34" charset="-128"/>
                <a:cs typeface="Calibri" panose="020F0502020204030204" pitchFamily="34" charset="0"/>
              </a:rPr>
              <a:t>highly positive stimuli                             </a:t>
            </a:r>
            <a:r>
              <a:rPr lang="en-US" altLang="en-US" i="1" dirty="0">
                <a:latin typeface="Calibri" panose="020F0502020204030204" pitchFamily="34" charset="0"/>
                <a:ea typeface="ＭＳ Ｐゴシック" panose="020B0600070205080204" pitchFamily="34" charset="-128"/>
                <a:cs typeface="Calibri" panose="020F0502020204030204" pitchFamily="34" charset="0"/>
              </a:rPr>
              <a:t>(incorporating special interest)</a:t>
            </a:r>
          </a:p>
          <a:p>
            <a:pPr marL="644525" lvl="1" indent="-352425" eaLnBrk="1" hangingPunct="1">
              <a:spcBef>
                <a:spcPct val="0"/>
              </a:spcBef>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200" dirty="0">
              <a:latin typeface="Calibri" panose="020F0502020204030204" pitchFamily="34" charset="0"/>
              <a:ea typeface="ＭＳ Ｐゴシック" panose="020B0600070205080204" pitchFamily="34" charset="-128"/>
              <a:cs typeface="Calibri" panose="020F0502020204030204" pitchFamily="34" charset="0"/>
            </a:endParaRPr>
          </a:p>
          <a:p>
            <a:pPr marL="644525" lvl="1" indent="-352425" eaLnBrk="1" hangingPunct="1">
              <a:spcBef>
                <a:spcPct val="0"/>
              </a:spcBef>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dirty="0">
                <a:latin typeface="Calibri" panose="020F0502020204030204" pitchFamily="34" charset="0"/>
                <a:ea typeface="ＭＳ Ｐゴシック" panose="020B0600070205080204" pitchFamily="34" charset="-128"/>
                <a:cs typeface="Calibri" panose="020F0502020204030204" pitchFamily="34" charset="0"/>
              </a:rPr>
              <a:t>Involve </a:t>
            </a:r>
            <a:r>
              <a:rPr lang="en-US" altLang="en-US" b="1" dirty="0">
                <a:latin typeface="Calibri" panose="020F0502020204030204" pitchFamily="34" charset="0"/>
                <a:ea typeface="ＭＳ Ｐゴシック" panose="020B0600070205080204" pitchFamily="34" charset="-128"/>
                <a:cs typeface="Calibri" panose="020F0502020204030204" pitchFamily="34" charset="0"/>
              </a:rPr>
              <a:t>parents/caregivers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in all intervention sessions</a:t>
            </a:r>
          </a:p>
          <a:p>
            <a:pPr marL="644525" lvl="1" indent="-352425" eaLnBrk="1" hangingPunct="1">
              <a:spcBef>
                <a:spcPct val="0"/>
              </a:spcBef>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200" dirty="0">
              <a:latin typeface="Calibri" panose="020F0502020204030204" pitchFamily="34" charset="0"/>
              <a:ea typeface="ＭＳ Ｐゴシック" panose="020B0600070205080204" pitchFamily="34" charset="-128"/>
              <a:cs typeface="Calibri" panose="020F0502020204030204" pitchFamily="34" charset="0"/>
            </a:endParaRPr>
          </a:p>
          <a:p>
            <a:pPr marL="644525" lvl="1" indent="-352425" eaLnBrk="1" hangingPunct="1">
              <a:spcBef>
                <a:spcPct val="0"/>
              </a:spcBef>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dirty="0">
                <a:latin typeface="Calibri" panose="020F0502020204030204" pitchFamily="34" charset="0"/>
                <a:ea typeface="ＭＳ Ｐゴシック" panose="020B0600070205080204" pitchFamily="34" charset="-128"/>
                <a:cs typeface="Calibri" panose="020F0502020204030204" pitchFamily="34" charset="0"/>
              </a:rPr>
              <a:t>Incorporate </a:t>
            </a:r>
            <a:r>
              <a:rPr lang="en-US" altLang="en-US" b="1" dirty="0">
                <a:latin typeface="Calibri" panose="020F0502020204030204" pitchFamily="34" charset="0"/>
                <a:ea typeface="ＭＳ Ｐゴシック" panose="020B0600070205080204" pitchFamily="34" charset="-128"/>
                <a:cs typeface="Calibri" panose="020F0502020204030204" pitchFamily="34" charset="0"/>
              </a:rPr>
              <a:t>Functional                                         Communication Training </a:t>
            </a:r>
            <a:r>
              <a:rPr lang="en-US" altLang="en-US" dirty="0">
                <a:latin typeface="Calibri" panose="020F0502020204030204" pitchFamily="34" charset="0"/>
                <a:ea typeface="ＭＳ Ｐゴシック" panose="020B0600070205080204" pitchFamily="34" charset="-128"/>
                <a:cs typeface="Calibri" panose="020F0502020204030204" pitchFamily="34" charset="0"/>
              </a:rPr>
              <a:t>(</a:t>
            </a:r>
            <a:r>
              <a:rPr lang="en-US" altLang="en-US" b="1" dirty="0">
                <a:latin typeface="Calibri" panose="020F0502020204030204" pitchFamily="34" charset="0"/>
                <a:ea typeface="ＭＳ Ｐゴシック" panose="020B0600070205080204" pitchFamily="34" charset="-128"/>
                <a:cs typeface="Calibri" panose="020F0502020204030204" pitchFamily="34" charset="0"/>
              </a:rPr>
              <a:t>FCT) </a:t>
            </a: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(e.g., may                                     need to teach to ask for break from exposure)</a:t>
            </a:r>
          </a:p>
          <a:p>
            <a:pPr marL="644525" lvl="1" indent="-352425" eaLnBrk="1" hangingPunct="1">
              <a:spcBef>
                <a:spcPct val="0"/>
              </a:spcBef>
              <a:buFont typeface="Wingdings" pitchFamily="2" charset="2"/>
              <a:buChar char="Ø"/>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2600" b="1"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72708" name="Picture 12" descr="A picture of a pig standing on a diving board.">
            <a:extLst>
              <a:ext uri="{FF2B5EF4-FFF2-40B4-BE49-F238E27FC236}">
                <a16:creationId xmlns:a16="http://schemas.microsoft.com/office/drawing/2014/main" id="{7C524ACD-2F5B-5C0D-5AAF-F3232E00F9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238" y="1939925"/>
            <a:ext cx="1328737"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9" name="Picture 4" descr="A cartoon drawing of a male doctor waving.">
            <a:extLst>
              <a:ext uri="{FF2B5EF4-FFF2-40B4-BE49-F238E27FC236}">
                <a16:creationId xmlns:a16="http://schemas.microsoft.com/office/drawing/2014/main" id="{A96460B2-C5C5-B624-229E-EE886D439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3183731"/>
            <a:ext cx="59531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6" descr="Equal sign">
            <a:extLst>
              <a:ext uri="{FF2B5EF4-FFF2-40B4-BE49-F238E27FC236}">
                <a16:creationId xmlns:a16="http://schemas.microsoft.com/office/drawing/2014/main" id="{9F8BEBFF-FDDA-C351-4102-8FB84C1494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2600" y="3553619"/>
            <a:ext cx="40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5" descr="Mr. Potato Head">
            <a:extLst>
              <a:ext uri="{FF2B5EF4-FFF2-40B4-BE49-F238E27FC236}">
                <a16:creationId xmlns:a16="http://schemas.microsoft.com/office/drawing/2014/main" id="{FA0DD5CD-8399-2780-B4D7-1465368F68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7727" y="3034507"/>
            <a:ext cx="1328737"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4" descr="Break Cards">
            <a:extLst>
              <a:ext uri="{FF2B5EF4-FFF2-40B4-BE49-F238E27FC236}">
                <a16:creationId xmlns:a16="http://schemas.microsoft.com/office/drawing/2014/main" id="{6C311736-4DD0-E1F2-280B-B2D2A79B4B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5800" y="5416664"/>
            <a:ext cx="1328738"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1">
            <a:extLst>
              <a:ext uri="{FF2B5EF4-FFF2-40B4-BE49-F238E27FC236}">
                <a16:creationId xmlns:a16="http://schemas.microsoft.com/office/drawing/2014/main" id="{438C2001-2FAC-1463-C6F7-67384BFB0A2B}"/>
              </a:ext>
            </a:extLst>
          </p:cNvPr>
          <p:cNvSpPr txBox="1">
            <a:spLocks noChangeArrowheads="1"/>
          </p:cNvSpPr>
          <p:nvPr/>
        </p:nvSpPr>
        <p:spPr bwMode="auto">
          <a:xfrm>
            <a:off x="5072911" y="6550223"/>
            <a:ext cx="41472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dirty="0">
                <a:latin typeface="Arial" panose="020B0604020202020204" pitchFamily="34" charset="0"/>
                <a:hlinkClick r:id="rId8"/>
              </a:rPr>
              <a:t>Moskowitz et al. (2017)</a:t>
            </a:r>
            <a:r>
              <a:rPr lang="en-US" altLang="en-US" sz="1400" dirty="0">
                <a:latin typeface="Arial" panose="020B0604020202020204" pitchFamily="34" charset="0"/>
              </a:rPr>
              <a:t>; </a:t>
            </a:r>
            <a:r>
              <a:rPr lang="en-US" altLang="en-US" sz="1400" dirty="0">
                <a:latin typeface="Arial" panose="020B0604020202020204" pitchFamily="34" charset="0"/>
                <a:hlinkClick r:id="rId9"/>
              </a:rPr>
              <a:t>Moskowitz et al. (2020)</a:t>
            </a:r>
            <a:endParaRPr lang="en-US" altLang="en-US" sz="1400" dirty="0">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6BAE3532-7892-910E-C4AA-464040F59307}"/>
              </a:ext>
            </a:extLst>
          </p:cNvPr>
          <p:cNvSpPr>
            <a:spLocks noGrp="1"/>
          </p:cNvSpPr>
          <p:nvPr>
            <p:ph type="title"/>
          </p:nvPr>
        </p:nvSpPr>
        <p:spPr>
          <a:xfrm>
            <a:off x="55563" y="-36513"/>
            <a:ext cx="9032875" cy="892176"/>
          </a:xfrm>
        </p:spPr>
        <p:txBody>
          <a:bodyPr/>
          <a:lstStyle/>
          <a:p>
            <a:pPr>
              <a:tabLst>
                <a:tab pos="0" algn="l"/>
                <a:tab pos="342900" algn="l"/>
                <a:tab pos="685800" algn="l"/>
                <a:tab pos="1028700" algn="l"/>
                <a:tab pos="1371600" algn="l"/>
                <a:tab pos="1714500" algn="l"/>
                <a:tab pos="2057400" algn="l"/>
                <a:tab pos="2400300" algn="l"/>
                <a:tab pos="2743200" algn="l"/>
                <a:tab pos="3086100" algn="l"/>
                <a:tab pos="3429000" algn="l"/>
                <a:tab pos="3771900" algn="l"/>
                <a:tab pos="4114800" algn="l"/>
                <a:tab pos="4457700" algn="l"/>
                <a:tab pos="4800600" algn="l"/>
                <a:tab pos="5143500" algn="l"/>
                <a:tab pos="5486400" algn="l"/>
                <a:tab pos="5829300" algn="l"/>
                <a:tab pos="6172200" algn="l"/>
                <a:tab pos="6515100" algn="l"/>
                <a:tab pos="6858000" algn="l"/>
              </a:tabLst>
            </a:pPr>
            <a:r>
              <a:rPr lang="en-US" altLang="en-US" sz="4000" b="1" dirty="0">
                <a:latin typeface="Arial" panose="020B0604020202020204" pitchFamily="34" charset="0"/>
                <a:ea typeface="ＭＳ Ｐゴシック" panose="020B0600070205080204" pitchFamily="34" charset="-128"/>
                <a:cs typeface="Arial" panose="020B0604020202020204" pitchFamily="34" charset="0"/>
              </a:rPr>
              <a:t>Case Example: Autism + OCD</a:t>
            </a:r>
          </a:p>
        </p:txBody>
      </p:sp>
      <p:sp>
        <p:nvSpPr>
          <p:cNvPr id="74754" name="Rectangle 2">
            <a:extLst>
              <a:ext uri="{FF2B5EF4-FFF2-40B4-BE49-F238E27FC236}">
                <a16:creationId xmlns:a16="http://schemas.microsoft.com/office/drawing/2014/main" id="{3EF8E531-AAA9-42BD-D196-B8ED46BF39A5}"/>
              </a:ext>
            </a:extLst>
          </p:cNvPr>
          <p:cNvSpPr>
            <a:spLocks noGrp="1"/>
          </p:cNvSpPr>
          <p:nvPr>
            <p:ph idx="1"/>
          </p:nvPr>
        </p:nvSpPr>
        <p:spPr>
          <a:xfrm>
            <a:off x="0" y="1028700"/>
            <a:ext cx="6592888" cy="4300538"/>
          </a:xfrm>
        </p:spPr>
        <p:txBody>
          <a:bodyPr/>
          <a:lstStyle/>
          <a:p>
            <a:pPr marL="395288" lvl="1" indent="-258763">
              <a:spcBef>
                <a:spcPct val="0"/>
              </a:spcBef>
              <a:buClr>
                <a:srgbClr val="008080"/>
              </a:buClr>
              <a:buSzPct val="115000"/>
              <a:tabLst>
                <a:tab pos="338138" algn="l"/>
                <a:tab pos="681038" algn="l"/>
                <a:tab pos="1023938" algn="l"/>
                <a:tab pos="1366838" algn="l"/>
                <a:tab pos="1709738" algn="l"/>
                <a:tab pos="2052638" algn="l"/>
                <a:tab pos="2395538" algn="l"/>
                <a:tab pos="2738438" algn="l"/>
                <a:tab pos="3081338" algn="l"/>
                <a:tab pos="3424238" algn="l"/>
                <a:tab pos="3767138" algn="l"/>
                <a:tab pos="4110038" algn="l"/>
                <a:tab pos="4452938" algn="l"/>
                <a:tab pos="4795838" algn="l"/>
                <a:tab pos="5138738" algn="l"/>
                <a:tab pos="5481638" algn="l"/>
                <a:tab pos="5824538" algn="l"/>
                <a:tab pos="6167438" algn="l"/>
                <a:tab pos="6510338" algn="l"/>
                <a:tab pos="6853238" algn="l"/>
              </a:tabLst>
            </a:pPr>
            <a:r>
              <a:rPr lang="en-US" altLang="en-US" sz="2400" b="1">
                <a:latin typeface="Arial" panose="020B0604020202020204" pitchFamily="34" charset="0"/>
                <a:ea typeface="ＭＳ Ｐゴシック" panose="020B0600070205080204" pitchFamily="34" charset="-128"/>
              </a:rPr>
              <a:t>Psychoeducation &amp; cognitive component </a:t>
            </a:r>
            <a:r>
              <a:rPr lang="en-US" altLang="en-US" sz="2400">
                <a:latin typeface="Arial" panose="020B0604020202020204" pitchFamily="34" charset="0"/>
                <a:ea typeface="ＭＳ Ｐゴシック" panose="020B0600070205080204" pitchFamily="34" charset="-128"/>
              </a:rPr>
              <a:t>of treatment conveyed using visual aids (e.g., Social Stories, illustrations, lists with pictures, reward charts), modeling, video modeling, role-playing</a:t>
            </a:r>
          </a:p>
          <a:p>
            <a:pPr marL="395288" lvl="1" indent="-258763">
              <a:spcBef>
                <a:spcPct val="0"/>
              </a:spcBef>
              <a:buClr>
                <a:srgbClr val="008080"/>
              </a:buClr>
              <a:buSzPct val="115000"/>
              <a:tabLst>
                <a:tab pos="338138" algn="l"/>
                <a:tab pos="681038" algn="l"/>
                <a:tab pos="1023938" algn="l"/>
                <a:tab pos="1366838" algn="l"/>
                <a:tab pos="1709738" algn="l"/>
                <a:tab pos="2052638" algn="l"/>
                <a:tab pos="2395538" algn="l"/>
                <a:tab pos="2738438" algn="l"/>
                <a:tab pos="3081338" algn="l"/>
                <a:tab pos="3424238" algn="l"/>
                <a:tab pos="3767138" algn="l"/>
                <a:tab pos="4110038" algn="l"/>
                <a:tab pos="4452938" algn="l"/>
                <a:tab pos="4795838" algn="l"/>
                <a:tab pos="5138738" algn="l"/>
                <a:tab pos="5481638" algn="l"/>
                <a:tab pos="5824538" algn="l"/>
                <a:tab pos="6167438" algn="l"/>
                <a:tab pos="6510338" algn="l"/>
                <a:tab pos="6853238" algn="l"/>
              </a:tabLst>
            </a:pPr>
            <a:endParaRPr lang="en-US" altLang="en-US" sz="800">
              <a:latin typeface="Arial" panose="020B0604020202020204" pitchFamily="34" charset="0"/>
              <a:ea typeface="ＭＳ Ｐゴシック" panose="020B0600070205080204" pitchFamily="34" charset="-128"/>
            </a:endParaRPr>
          </a:p>
          <a:p>
            <a:pPr marL="395288" lvl="1" indent="-258763">
              <a:spcBef>
                <a:spcPct val="0"/>
              </a:spcBef>
              <a:buClr>
                <a:srgbClr val="008080"/>
              </a:buClr>
              <a:buSzPct val="115000"/>
              <a:tabLst>
                <a:tab pos="338138" algn="l"/>
                <a:tab pos="681038" algn="l"/>
                <a:tab pos="1023938" algn="l"/>
                <a:tab pos="1366838" algn="l"/>
                <a:tab pos="1709738" algn="l"/>
                <a:tab pos="2052638" algn="l"/>
                <a:tab pos="2395538" algn="l"/>
                <a:tab pos="2738438" algn="l"/>
                <a:tab pos="3081338" algn="l"/>
                <a:tab pos="3424238" algn="l"/>
                <a:tab pos="3767138" algn="l"/>
                <a:tab pos="4110038" algn="l"/>
                <a:tab pos="4452938" algn="l"/>
                <a:tab pos="4795838" algn="l"/>
                <a:tab pos="5138738" algn="l"/>
                <a:tab pos="5481638" algn="l"/>
                <a:tab pos="5824538" algn="l"/>
                <a:tab pos="6167438" algn="l"/>
                <a:tab pos="6510338" algn="l"/>
                <a:tab pos="6853238" algn="l"/>
              </a:tabLst>
            </a:pPr>
            <a:r>
              <a:rPr lang="en-US" altLang="en-US" sz="2400" b="1">
                <a:latin typeface="Arial" panose="020B0604020202020204" pitchFamily="34" charset="0"/>
                <a:ea typeface="ＭＳ Ｐゴシック" panose="020B0600070205080204" pitchFamily="34" charset="-128"/>
              </a:rPr>
              <a:t>Positive reinforcement</a:t>
            </a:r>
            <a:r>
              <a:rPr lang="en-US" altLang="en-US" sz="2400">
                <a:latin typeface="Arial" panose="020B0604020202020204" pitchFamily="34" charset="0"/>
                <a:ea typeface="ＭＳ Ｐゴシック" panose="020B0600070205080204" pitchFamily="34" charset="-128"/>
              </a:rPr>
              <a:t>: he only earned stickers if he engaged in brave behavior                     rather than anxious behavior</a:t>
            </a:r>
          </a:p>
        </p:txBody>
      </p:sp>
      <p:graphicFrame>
        <p:nvGraphicFramePr>
          <p:cNvPr id="74755" name="Object 441">
            <a:extLst>
              <a:ext uri="{FF2B5EF4-FFF2-40B4-BE49-F238E27FC236}">
                <a16:creationId xmlns:a16="http://schemas.microsoft.com/office/drawing/2014/main" id="{44ABCA15-F7D1-17E9-961E-BDCE4201DBFD}"/>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725766567"/>
              </p:ext>
            </p:extLst>
          </p:nvPr>
        </p:nvGraphicFramePr>
        <p:xfrm>
          <a:off x="18829338" y="8970963"/>
          <a:ext cx="2371725" cy="2743200"/>
        </p:xfrm>
        <a:graphic>
          <a:graphicData uri="http://schemas.openxmlformats.org/presentationml/2006/ole">
            <mc:AlternateContent xmlns:mc="http://schemas.openxmlformats.org/markup-compatibility/2006">
              <mc:Choice xmlns:v="urn:schemas-microsoft-com:vml" Requires="v">
                <p:oleObj name="Document" r:id="rId3" imgW="7340600" imgH="8509000" progId="Word.Document.8">
                  <p:embed/>
                </p:oleObj>
              </mc:Choice>
              <mc:Fallback>
                <p:oleObj name="Document" r:id="rId3" imgW="7340600" imgH="8509000" progId="Word.Document.8">
                  <p:embed/>
                  <p:pic>
                    <p:nvPicPr>
                      <p:cNvPr id="74755" name="Object 441">
                        <a:extLst>
                          <a:ext uri="{FF2B5EF4-FFF2-40B4-BE49-F238E27FC236}">
                            <a16:creationId xmlns:a16="http://schemas.microsoft.com/office/drawing/2014/main" id="{44ABCA15-F7D1-17E9-961E-BDCE4201DB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29338" y="8970963"/>
                        <a:ext cx="2371725" cy="27432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74756" name="Picture 2" descr="Visual showing a picture of a Mom talking to a child. The child's thought bubble is crossed out. Above the photo it says so, to fight my anxiety, I will try not to ask Mom these questions.">
            <a:extLst>
              <a:ext uri="{FF2B5EF4-FFF2-40B4-BE49-F238E27FC236}">
                <a16:creationId xmlns:a16="http://schemas.microsoft.com/office/drawing/2014/main" id="{7B5AE1CA-CFB7-D095-6624-06870F2A84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343400"/>
            <a:ext cx="164147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4" descr="Visual showing a picture of a Mom talking to a child is show twice. In the first picture, the Mom's thought bubble is crossed off and above it says and to help me fight my anxiety, Mom will try not to answer my questions by saying, &quot;Yes, you're healthy.&quot; or &quot;No, you're not going to get sick.&quot; The second picture shows the Mom's thought bubble with text. Above it, it says, Instead, Mom will say, &quot;That's just your anxiety talking. I can't tell you if you're going to get sick.&quot;">
            <a:extLst>
              <a:ext uri="{FF2B5EF4-FFF2-40B4-BE49-F238E27FC236}">
                <a16:creationId xmlns:a16="http://schemas.microsoft.com/office/drawing/2014/main" id="{AEB9B7B1-BA4A-31EA-59B9-C101C560D69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4343400"/>
            <a:ext cx="166687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5" descr="Visual that says: At first, when Mom says &quot;I don't know&quot; or &quot;I can't tell you,&quot; I will fee scared. But, after a while, I will be less scared. Then, after a while longer, I won't be scared anymore. Three boxes are shown begining with red, then yellow, and last green. Arrows are pointing down from red to yellow and yellow to green. Below the boxes it says I will see that my anxiety goes down after a while, even if Mom doesn't answer me.">
            <a:extLst>
              <a:ext uri="{FF2B5EF4-FFF2-40B4-BE49-F238E27FC236}">
                <a16:creationId xmlns:a16="http://schemas.microsoft.com/office/drawing/2014/main" id="{3B34E32D-9B93-499B-ABB2-36023A8F92B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95725" y="4310063"/>
            <a:ext cx="1709738"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 descr="A sticker chart for Ed for brave behavior. An eight by ten table is shown. The first colum shows 30 minute time frames: 4 to 4:30, 4:30 to 5, 5 to 5:30 and so on until 8. The last box in that column says total. Along the first row are the days of the week. A picture of a young boy asking a question to his Mom is shown with a red x through it. Below the table it says you get one sticker if you are brave and don't ask any undertaker questions for 30 minutees. A chart lists sticker amounts, for example one sticker, two stickers, etc. and an equal sign. ">
            <a:extLst>
              <a:ext uri="{FF2B5EF4-FFF2-40B4-BE49-F238E27FC236}">
                <a16:creationId xmlns:a16="http://schemas.microsoft.com/office/drawing/2014/main" id="{15FEB98D-274E-1491-E39A-A3E5B74595C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32513" y="3865563"/>
            <a:ext cx="2325687"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6" descr="Visual of two columns. Left colum's header is green and reads Brave behavior: things I can do when I'm anxious. There is a green checkmark below the header. A list of hard to read examples are listed below. The right colum is in red and reads afraid behavior: things I can't do when I'm anxious. There is a red x below and a list of hard to read examples.">
            <a:extLst>
              <a:ext uri="{FF2B5EF4-FFF2-40B4-BE49-F238E27FC236}">
                <a16:creationId xmlns:a16="http://schemas.microsoft.com/office/drawing/2014/main" id="{0975AEAA-361C-BF2A-033B-9B22F6992FA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629400" y="790575"/>
            <a:ext cx="2325688" cy="2978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4760" name="TextBox 1">
            <a:extLst>
              <a:ext uri="{FF2B5EF4-FFF2-40B4-BE49-F238E27FC236}">
                <a16:creationId xmlns:a16="http://schemas.microsoft.com/office/drawing/2014/main" id="{CC352BAB-98B3-C331-F5D9-C5FB51D70035}"/>
              </a:ext>
            </a:extLst>
          </p:cNvPr>
          <p:cNvSpPr txBox="1">
            <a:spLocks noChangeArrowheads="1"/>
          </p:cNvSpPr>
          <p:nvPr/>
        </p:nvSpPr>
        <p:spPr bwMode="auto">
          <a:xfrm>
            <a:off x="7245350" y="6618288"/>
            <a:ext cx="1844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dirty="0">
                <a:latin typeface="Arial" panose="020B0604020202020204" pitchFamily="34" charset="0"/>
              </a:rPr>
              <a:t>Moskowitz et al. (2017)</a:t>
            </a:r>
          </a:p>
        </p:txBody>
      </p:sp>
    </p:spTree>
    <p:extLst>
      <p:ext uri="{BB962C8B-B14F-4D97-AF65-F5344CB8AC3E}">
        <p14:creationId xmlns:p14="http://schemas.microsoft.com/office/powerpoint/2010/main" val="114048009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A8360702-FCD3-93C2-F1DA-5FD052F80CB5}"/>
              </a:ext>
            </a:extLst>
          </p:cNvPr>
          <p:cNvSpPr>
            <a:spLocks noGrp="1"/>
          </p:cNvSpPr>
          <p:nvPr>
            <p:ph type="title"/>
          </p:nvPr>
        </p:nvSpPr>
        <p:spPr>
          <a:xfrm>
            <a:off x="0" y="76200"/>
            <a:ext cx="9144000" cy="1143000"/>
          </a:xfrm>
        </p:spPr>
        <p:txBody>
          <a:bodyPr/>
          <a:lstStyle/>
          <a:p>
            <a:pPr eaLnBrk="1" hangingPunct="1"/>
            <a:r>
              <a:rPr lang="en-US" altLang="en-US" sz="3800" b="1" dirty="0">
                <a:latin typeface="Calibri" panose="020F0502020204030204" pitchFamily="34" charset="0"/>
                <a:ea typeface="ＭＳ Ｐゴシック" panose="020B0600070205080204" pitchFamily="34" charset="-128"/>
                <a:cs typeface="Calibri" panose="020F0502020204030204" pitchFamily="34" charset="0"/>
              </a:rPr>
              <a:t>Things to do Before Next Workshop:</a:t>
            </a:r>
            <a:br>
              <a:rPr lang="en-US" altLang="en-US" sz="3800" b="1" dirty="0">
                <a:latin typeface="Calibri" panose="020F0502020204030204" pitchFamily="34" charset="0"/>
                <a:ea typeface="ＭＳ Ｐゴシック" panose="020B0600070205080204" pitchFamily="34" charset="-128"/>
                <a:cs typeface="Calibri" panose="020F0502020204030204" pitchFamily="34" charset="0"/>
              </a:rPr>
            </a:br>
            <a:r>
              <a:rPr lang="en-US" altLang="en-US" sz="3800" b="1" dirty="0">
                <a:latin typeface="Calibri" panose="020F0502020204030204" pitchFamily="34" charset="0"/>
                <a:ea typeface="ＭＳ Ｐゴシック" panose="020B0600070205080204" pitchFamily="34" charset="-128"/>
                <a:cs typeface="Calibri" panose="020F0502020204030204" pitchFamily="34" charset="0"/>
              </a:rPr>
              <a:t>Gradual Exposure</a:t>
            </a:r>
          </a:p>
        </p:txBody>
      </p:sp>
      <p:sp>
        <p:nvSpPr>
          <p:cNvPr id="10244" name="Content Placeholder 2">
            <a:extLst>
              <a:ext uri="{FF2B5EF4-FFF2-40B4-BE49-F238E27FC236}">
                <a16:creationId xmlns:a16="http://schemas.microsoft.com/office/drawing/2014/main" id="{5F0C2D9E-376C-3014-5AD3-6504D08E8EF3}"/>
              </a:ext>
            </a:extLst>
          </p:cNvPr>
          <p:cNvSpPr>
            <a:spLocks noGrp="1"/>
          </p:cNvSpPr>
          <p:nvPr>
            <p:ph idx="1"/>
          </p:nvPr>
        </p:nvSpPr>
        <p:spPr>
          <a:xfrm>
            <a:off x="228600" y="1219200"/>
            <a:ext cx="8686800" cy="5257800"/>
          </a:xfrm>
        </p:spPr>
        <p:txBody>
          <a:bodyPr/>
          <a:lstStyle/>
          <a:p>
            <a:pPr marL="234950" indent="-234950">
              <a:defRPr/>
            </a:pPr>
            <a:r>
              <a:rPr lang="en-US" altLang="en-US" sz="2800" dirty="0">
                <a:latin typeface="Calibri" panose="020F0502020204030204" pitchFamily="34" charset="0"/>
                <a:cs typeface="Calibri" panose="020F0502020204030204" pitchFamily="34" charset="0"/>
              </a:rPr>
              <a:t>Identify client’s strongest, most powerful reinforcer(s) (usually related to special interest)</a:t>
            </a:r>
          </a:p>
          <a:p>
            <a:pPr marL="234950" indent="-234950">
              <a:defRPr/>
            </a:pPr>
            <a:r>
              <a:rPr lang="en-US" altLang="en-US" sz="2800" dirty="0">
                <a:latin typeface="Calibri" panose="020F0502020204030204" pitchFamily="34" charset="0"/>
                <a:cs typeface="Calibri" panose="020F0502020204030204" pitchFamily="34" charset="0"/>
              </a:rPr>
              <a:t>Create a fear-and-avoidance hierarchy with your client and/or with the client’s caregiver</a:t>
            </a:r>
          </a:p>
          <a:p>
            <a:pPr marL="234950" indent="-234950">
              <a:defRPr/>
            </a:pPr>
            <a:endParaRPr lang="en-US" altLang="en-US" sz="400" dirty="0">
              <a:latin typeface="Calibri" panose="020F0502020204030204" pitchFamily="34" charset="0"/>
              <a:cs typeface="Calibri" panose="020F0502020204030204" pitchFamily="34" charset="0"/>
            </a:endParaRPr>
          </a:p>
          <a:p>
            <a:pPr marL="234950" indent="-234950">
              <a:defRPr/>
            </a:pPr>
            <a:endParaRPr lang="en-US" altLang="en-US" sz="400" dirty="0">
              <a:latin typeface="Calibri" panose="020F0502020204030204" pitchFamily="34" charset="0"/>
              <a:cs typeface="Calibri" panose="020F0502020204030204" pitchFamily="34" charset="0"/>
            </a:endParaRPr>
          </a:p>
          <a:p>
            <a:pPr marL="234950" indent="-234950">
              <a:defRPr/>
            </a:pPr>
            <a:endParaRPr lang="en-US" altLang="en-US" sz="400" dirty="0">
              <a:latin typeface="Calibri" panose="020F0502020204030204" pitchFamily="34" charset="0"/>
              <a:cs typeface="Calibri" panose="020F0502020204030204" pitchFamily="34" charset="0"/>
            </a:endParaRPr>
          </a:p>
          <a:p>
            <a:pPr marL="234950" indent="-234950">
              <a:defRPr/>
            </a:pPr>
            <a:endParaRPr lang="en-US" altLang="en-US" sz="400" dirty="0">
              <a:latin typeface="Calibri" panose="020F0502020204030204" pitchFamily="34" charset="0"/>
              <a:cs typeface="Calibri" panose="020F0502020204030204" pitchFamily="34" charset="0"/>
            </a:endParaRPr>
          </a:p>
          <a:p>
            <a:pPr marL="234950" indent="-234950">
              <a:defRPr/>
            </a:pPr>
            <a:r>
              <a:rPr lang="en-US" altLang="en-US" sz="2800" dirty="0">
                <a:latin typeface="Calibri" panose="020F0502020204030204" pitchFamily="34" charset="0"/>
                <a:cs typeface="Calibri" panose="020F0502020204030204" pitchFamily="34" charset="0"/>
              </a:rPr>
              <a:t>Try the easiest possible exposure                                       </a:t>
            </a:r>
            <a:r>
              <a:rPr lang="en-US" altLang="en-US" sz="2400" dirty="0">
                <a:latin typeface="Calibri" panose="020F0502020204030204" pitchFamily="34" charset="0"/>
                <a:cs typeface="Calibri" panose="020F0502020204030204" pitchFamily="34" charset="0"/>
              </a:rPr>
              <a:t>(lowest level on the hierarchy)</a:t>
            </a:r>
          </a:p>
          <a:p>
            <a:pPr>
              <a:defRPr/>
            </a:pPr>
            <a:endParaRPr lang="en-US" altLang="en-US" sz="400" dirty="0">
              <a:latin typeface="Calibri" panose="020F0502020204030204" pitchFamily="34" charset="0"/>
              <a:cs typeface="Calibri" panose="020F0502020204030204" pitchFamily="34" charset="0"/>
            </a:endParaRPr>
          </a:p>
          <a:p>
            <a:pPr lvl="1">
              <a:defRPr/>
            </a:pPr>
            <a:r>
              <a:rPr lang="en-US" altLang="en-US" sz="2400" dirty="0">
                <a:latin typeface="Calibri" panose="020F0502020204030204" pitchFamily="34" charset="0"/>
                <a:cs typeface="Calibri" panose="020F0502020204030204" pitchFamily="34" charset="0"/>
              </a:rPr>
              <a:t>Most likely video modeling or video priming or even a picture</a:t>
            </a:r>
          </a:p>
          <a:p>
            <a:pPr lvl="1">
              <a:defRPr/>
            </a:pPr>
            <a:endParaRPr lang="en-US" altLang="en-US" sz="400" dirty="0">
              <a:latin typeface="Calibri" panose="020F0502020204030204" pitchFamily="34" charset="0"/>
              <a:cs typeface="Calibri" panose="020F0502020204030204" pitchFamily="34" charset="0"/>
            </a:endParaRPr>
          </a:p>
          <a:p>
            <a:pPr lvl="1">
              <a:defRPr/>
            </a:pPr>
            <a:r>
              <a:rPr lang="en-US" altLang="en-US" sz="2400" dirty="0">
                <a:latin typeface="Calibri" panose="020F0502020204030204" pitchFamily="34" charset="0"/>
                <a:cs typeface="Calibri" panose="020F0502020204030204" pitchFamily="34" charset="0"/>
              </a:rPr>
              <a:t>May need to pair the feared object/situation with FAVORITE THING (special interest) reserved </a:t>
            </a:r>
            <a:r>
              <a:rPr lang="en-US" altLang="en-US" sz="2400" b="1" i="1" dirty="0">
                <a:latin typeface="Calibri" panose="020F0502020204030204" pitchFamily="34" charset="0"/>
                <a:cs typeface="Calibri" panose="020F0502020204030204" pitchFamily="34" charset="0"/>
              </a:rPr>
              <a:t>only for this</a:t>
            </a:r>
          </a:p>
          <a:p>
            <a:pPr lvl="1">
              <a:defRPr/>
            </a:pPr>
            <a:endParaRPr lang="en-US" altLang="en-US" sz="400" b="1" i="1" dirty="0">
              <a:latin typeface="Calibri" panose="020F0502020204030204" pitchFamily="34" charset="0"/>
              <a:cs typeface="Calibri" panose="020F0502020204030204" pitchFamily="34" charset="0"/>
            </a:endParaRPr>
          </a:p>
          <a:p>
            <a:pPr marL="234950" indent="-234950">
              <a:defRPr/>
            </a:pPr>
            <a:r>
              <a:rPr lang="en-US" altLang="en-US" sz="2800" dirty="0">
                <a:latin typeface="Calibri" panose="020F0502020204030204" pitchFamily="34" charset="0"/>
                <a:cs typeface="Calibri" panose="020F0502020204030204" pitchFamily="34" charset="0"/>
              </a:rPr>
              <a:t>Reinforce/reward brave behavior with another powerful reinforcer!</a:t>
            </a:r>
          </a:p>
          <a:p>
            <a:pPr>
              <a:defRPr/>
            </a:pPr>
            <a:endParaRPr lang="en-US" altLang="en-US" sz="2400" dirty="0">
              <a:latin typeface="Calibri" panose="020F0502020204030204" pitchFamily="34" charset="0"/>
              <a:cs typeface="Calibri" panose="020F0502020204030204" pitchFamily="34" charset="0"/>
            </a:endParaRPr>
          </a:p>
          <a:p>
            <a:pPr marL="273050" indent="-273050" eaLnBrk="1" hangingPunct="1">
              <a:spcBef>
                <a:spcPct val="0"/>
              </a:spcBef>
              <a:buClr>
                <a:srgbClr val="AAAAFF"/>
              </a:buClr>
              <a:buFont typeface="Wingdings 2" pitchFamily="18" charset="2"/>
              <a:buChar char=""/>
              <a:defRPr/>
            </a:pPr>
            <a:endParaRPr lang="en-US" b="1" dirty="0">
              <a:ea typeface="ＭＳ Ｐゴシック" pitchFamily="34" charset="-128"/>
            </a:endParaRPr>
          </a:p>
        </p:txBody>
      </p:sp>
      <p:pic>
        <p:nvPicPr>
          <p:cNvPr id="1026" name="Picture 2">
            <a:extLst>
              <a:ext uri="{FF2B5EF4-FFF2-40B4-BE49-F238E27FC236}">
                <a16:creationId xmlns:a16="http://schemas.microsoft.com/office/drawing/2014/main" id="{70674D98-07AE-3A41-81E0-434C223C92F8}"/>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3580948"/>
            <a:ext cx="3733800" cy="9556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lue is shown with a neutral facial expression. Below this is an odemeter that is green and says easy.">
            <a:extLst>
              <a:ext uri="{FF2B5EF4-FFF2-40B4-BE49-F238E27FC236}">
                <a16:creationId xmlns:a16="http://schemas.microsoft.com/office/drawing/2014/main" id="{C1A9CBA0-E072-F815-8410-26338A0EB0D4}"/>
              </a:ext>
            </a:extLst>
          </p:cNvPr>
          <p:cNvPicPr>
            <a:picLocks noChangeAspect="1"/>
          </p:cNvPicPr>
          <p:nvPr/>
        </p:nvPicPr>
        <p:blipFill>
          <a:blip r:embed="rId4"/>
          <a:stretch>
            <a:fillRect/>
          </a:stretch>
        </p:blipFill>
        <p:spPr>
          <a:xfrm>
            <a:off x="5621137" y="2743200"/>
            <a:ext cx="551063" cy="914400"/>
          </a:xfrm>
          <a:prstGeom prst="rect">
            <a:avLst/>
          </a:prstGeom>
        </p:spPr>
      </p:pic>
      <p:pic>
        <p:nvPicPr>
          <p:cNvPr id="2" name="Picture 1" descr="A picture of Bluey and his Dad. Blue is looking at his dad, who stands on the other side of a creek. His face shows he is anxious. Dad is looking at Blue with a neutral facial expression. Below this picture is a yellow odemeter that reads medium.">
            <a:extLst>
              <a:ext uri="{FF2B5EF4-FFF2-40B4-BE49-F238E27FC236}">
                <a16:creationId xmlns:a16="http://schemas.microsoft.com/office/drawing/2014/main" id="{460D2B33-27B1-23D6-F943-BA97058287FA}"/>
              </a:ext>
            </a:extLst>
          </p:cNvPr>
          <p:cNvPicPr>
            <a:picLocks noChangeAspect="1"/>
          </p:cNvPicPr>
          <p:nvPr/>
        </p:nvPicPr>
        <p:blipFill>
          <a:blip r:embed="rId5"/>
          <a:stretch>
            <a:fillRect/>
          </a:stretch>
        </p:blipFill>
        <p:spPr>
          <a:xfrm>
            <a:off x="6574899" y="2743200"/>
            <a:ext cx="968901" cy="914400"/>
          </a:xfrm>
          <a:prstGeom prst="rect">
            <a:avLst/>
          </a:prstGeom>
        </p:spPr>
      </p:pic>
      <p:pic>
        <p:nvPicPr>
          <p:cNvPr id="1028" name="Picture 4" descr="Let's talk Disability and Headcanon : r/bluey">
            <a:extLst>
              <a:ext uri="{FF2B5EF4-FFF2-40B4-BE49-F238E27FC236}">
                <a16:creationId xmlns:a16="http://schemas.microsoft.com/office/drawing/2014/main" id="{EC0A29E6-DD90-1B82-2686-3877228613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8891" y="2743200"/>
            <a:ext cx="1597509"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9435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B9B2F-25D3-F0B2-32CC-DECE54945BA0}"/>
              </a:ext>
            </a:extLst>
          </p:cNvPr>
          <p:cNvSpPr>
            <a:spLocks noGrp="1"/>
          </p:cNvSpPr>
          <p:nvPr>
            <p:ph type="title"/>
          </p:nvPr>
        </p:nvSpPr>
        <p:spPr>
          <a:xfrm>
            <a:off x="457200" y="76200"/>
            <a:ext cx="8229600" cy="914400"/>
          </a:xfrm>
        </p:spPr>
        <p:txBody>
          <a:bodyPr/>
          <a:lstStyle/>
          <a:p>
            <a:r>
              <a:rPr lang="en-US" sz="4000" b="1" dirty="0"/>
              <a:t>Reflection &amp; Feedback</a:t>
            </a:r>
          </a:p>
        </p:txBody>
      </p:sp>
      <p:pic>
        <p:nvPicPr>
          <p:cNvPr id="1028" name="Picture 4" descr="A drawing titled reflection is shown. A stick figure sits with a thought bubble above their head containing a question mark. ">
            <a:extLst>
              <a:ext uri="{FF2B5EF4-FFF2-40B4-BE49-F238E27FC236}">
                <a16:creationId xmlns:a16="http://schemas.microsoft.com/office/drawing/2014/main" id="{9154CFCC-D5CA-740A-8440-05A55977E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83028"/>
            <a:ext cx="1981200" cy="141514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81866FF-B4E3-18FD-BB44-F48B07C56C0A}"/>
              </a:ext>
            </a:extLst>
          </p:cNvPr>
          <p:cNvSpPr>
            <a:spLocks noGrp="1"/>
          </p:cNvSpPr>
          <p:nvPr>
            <p:ph idx="1"/>
          </p:nvPr>
        </p:nvSpPr>
        <p:spPr>
          <a:xfrm>
            <a:off x="145648" y="1447800"/>
            <a:ext cx="8769752" cy="5105400"/>
          </a:xfrm>
        </p:spPr>
        <p:txBody>
          <a:bodyPr/>
          <a:lstStyle/>
          <a:p>
            <a:pPr>
              <a:spcBef>
                <a:spcPts val="0"/>
              </a:spcBef>
              <a:spcAft>
                <a:spcPts val="100"/>
              </a:spcAft>
              <a:buFont typeface="Wingdings" pitchFamily="2" charset="2"/>
              <a:buChar char="ü"/>
            </a:pPr>
            <a:r>
              <a:rPr lang="en-US" sz="3100" b="1" dirty="0">
                <a:latin typeface="Calibri" panose="020F0502020204030204" pitchFamily="34" charset="0"/>
                <a:cs typeface="Calibri" panose="020F0502020204030204" pitchFamily="34" charset="0"/>
              </a:rPr>
              <a:t>What is something you </a:t>
            </a:r>
            <a:r>
              <a:rPr lang="en-US" sz="3100" b="1" u="sng" dirty="0">
                <a:latin typeface="Calibri" panose="020F0502020204030204" pitchFamily="34" charset="0"/>
                <a:cs typeface="Calibri" panose="020F0502020204030204" pitchFamily="34" charset="0"/>
              </a:rPr>
              <a:t>liked</a:t>
            </a:r>
            <a:r>
              <a:rPr lang="en-US" sz="3100" b="1" dirty="0">
                <a:latin typeface="Calibri" panose="020F0502020204030204" pitchFamily="34" charset="0"/>
                <a:cs typeface="Calibri" panose="020F0502020204030204" pitchFamily="34" charset="0"/>
              </a:rPr>
              <a:t> about today’s training?</a:t>
            </a:r>
          </a:p>
          <a:p>
            <a:pPr>
              <a:spcBef>
                <a:spcPts val="0"/>
              </a:spcBef>
              <a:spcAft>
                <a:spcPts val="100"/>
              </a:spcAft>
              <a:buFont typeface="Wingdings" pitchFamily="2" charset="2"/>
              <a:buChar char="ü"/>
            </a:pPr>
            <a:endParaRPr lang="en-US" sz="3100" b="1" dirty="0">
              <a:latin typeface="Calibri" panose="020F0502020204030204" pitchFamily="34" charset="0"/>
              <a:cs typeface="Calibri" panose="020F0502020204030204" pitchFamily="34" charset="0"/>
            </a:endParaRPr>
          </a:p>
          <a:p>
            <a:pPr>
              <a:spcBef>
                <a:spcPts val="0"/>
              </a:spcBef>
              <a:spcAft>
                <a:spcPts val="100"/>
              </a:spcAft>
              <a:buFont typeface="Wingdings" pitchFamily="2" charset="2"/>
              <a:buChar char="ü"/>
            </a:pPr>
            <a:r>
              <a:rPr lang="en-US" altLang="en-US" sz="3100" b="1" dirty="0">
                <a:latin typeface="Calibri" panose="020F0502020204030204" pitchFamily="34" charset="0"/>
                <a:cs typeface="Calibri" panose="020F0502020204030204" pitchFamily="34" charset="0"/>
              </a:rPr>
              <a:t>What is something you </a:t>
            </a:r>
            <a:r>
              <a:rPr lang="en-US" altLang="en-US" sz="3100" b="1" u="sng" dirty="0">
                <a:latin typeface="Calibri" panose="020F0502020204030204" pitchFamily="34" charset="0"/>
                <a:cs typeface="Calibri" panose="020F0502020204030204" pitchFamily="34" charset="0"/>
              </a:rPr>
              <a:t>learned</a:t>
            </a:r>
            <a:r>
              <a:rPr lang="en-US" altLang="en-US" sz="3100" b="1" dirty="0">
                <a:latin typeface="Calibri" panose="020F0502020204030204" pitchFamily="34" charset="0"/>
                <a:cs typeface="Calibri" panose="020F0502020204030204" pitchFamily="34" charset="0"/>
              </a:rPr>
              <a:t> today?</a:t>
            </a:r>
          </a:p>
          <a:p>
            <a:pPr>
              <a:spcBef>
                <a:spcPts val="0"/>
              </a:spcBef>
              <a:spcAft>
                <a:spcPts val="100"/>
              </a:spcAft>
              <a:buFont typeface="Wingdings" pitchFamily="2" charset="2"/>
              <a:buChar char="ü"/>
            </a:pPr>
            <a:endParaRPr lang="en-US" altLang="en-US" sz="3100" b="1" dirty="0">
              <a:latin typeface="Calibri" panose="020F0502020204030204" pitchFamily="34" charset="0"/>
              <a:cs typeface="Calibri" panose="020F0502020204030204" pitchFamily="34" charset="0"/>
            </a:endParaRPr>
          </a:p>
          <a:p>
            <a:pPr>
              <a:spcBef>
                <a:spcPts val="0"/>
              </a:spcBef>
              <a:spcAft>
                <a:spcPts val="100"/>
              </a:spcAft>
              <a:buFont typeface="Wingdings" pitchFamily="2" charset="2"/>
              <a:buChar char="ü"/>
            </a:pPr>
            <a:r>
              <a:rPr lang="en-US" altLang="en-US" sz="3100" b="1" dirty="0">
                <a:latin typeface="Calibri" panose="020F0502020204030204" pitchFamily="34" charset="0"/>
                <a:cs typeface="Calibri" panose="020F0502020204030204" pitchFamily="34" charset="0"/>
              </a:rPr>
              <a:t>What is something you would like us to </a:t>
            </a:r>
            <a:r>
              <a:rPr lang="en-US" altLang="en-US" sz="3100" b="1" u="sng" dirty="0">
                <a:latin typeface="Calibri" panose="020F0502020204030204" pitchFamily="34" charset="0"/>
                <a:cs typeface="Calibri" panose="020F0502020204030204" pitchFamily="34" charset="0"/>
              </a:rPr>
              <a:t>change</a:t>
            </a:r>
            <a:r>
              <a:rPr lang="en-US" altLang="en-US" sz="3100" b="1" dirty="0">
                <a:latin typeface="Calibri" panose="020F0502020204030204" pitchFamily="34" charset="0"/>
                <a:cs typeface="Calibri" panose="020F0502020204030204" pitchFamily="34" charset="0"/>
              </a:rPr>
              <a:t> in the future?</a:t>
            </a:r>
          </a:p>
          <a:p>
            <a:pPr>
              <a:spcBef>
                <a:spcPts val="100"/>
              </a:spcBef>
              <a:spcAft>
                <a:spcPts val="100"/>
              </a:spcAft>
            </a:pPr>
            <a:endParaRPr lang="en-US" sz="2800" b="0" i="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45707D0-9A61-F39B-029A-C23418FC6148}"/>
              </a:ext>
            </a:extLst>
          </p:cNvPr>
          <p:cNvSpPr txBox="1"/>
          <p:nvPr/>
        </p:nvSpPr>
        <p:spPr>
          <a:xfrm>
            <a:off x="2804300" y="6248400"/>
            <a:ext cx="6367321" cy="954107"/>
          </a:xfrm>
          <a:prstGeom prst="rect">
            <a:avLst/>
          </a:prstGeom>
          <a:noFill/>
        </p:spPr>
        <p:txBody>
          <a:bodyPr wrap="none" rtlCol="0">
            <a:spAutoFit/>
          </a:bodyPr>
          <a:lstStyle/>
          <a:p>
            <a:pPr algn="r"/>
            <a:r>
              <a:rPr lang="en-US" sz="1600" dirty="0"/>
              <a:t>Adapted from</a:t>
            </a:r>
          </a:p>
          <a:p>
            <a:pPr algn="r"/>
            <a:r>
              <a:rPr lang="en-US" sz="1600" dirty="0">
                <a:hlinkClick r:id="rId4"/>
              </a:rPr>
              <a:t>Minnesota Positive Behavior Support Intensive Training (Day 1)</a:t>
            </a:r>
            <a:endParaRPr lang="en-US" sz="1600" dirty="0"/>
          </a:p>
          <a:p>
            <a:endParaRPr lang="en-US" dirty="0"/>
          </a:p>
        </p:txBody>
      </p:sp>
    </p:spTree>
    <p:extLst>
      <p:ext uri="{BB962C8B-B14F-4D97-AF65-F5344CB8AC3E}">
        <p14:creationId xmlns:p14="http://schemas.microsoft.com/office/powerpoint/2010/main" val="36308033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pic>
        <p:nvPicPr>
          <p:cNvPr id="5" name="Picture 4" descr="A diagram showing three boxes in a triangle shape with continuous arrows between them, indicating continuous movement. The boxes say thoughts, behaviors, and physical feelings.">
            <a:extLst>
              <a:ext uri="{FF2B5EF4-FFF2-40B4-BE49-F238E27FC236}">
                <a16:creationId xmlns:a16="http://schemas.microsoft.com/office/drawing/2014/main" id="{0AE052CA-EC8E-9D1E-9233-9B92E852A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17" y="4368396"/>
            <a:ext cx="4009078" cy="2170755"/>
          </a:xfrm>
          <a:prstGeom prst="rect">
            <a:avLst/>
          </a:prstGeom>
          <a:ln w="76200">
            <a:solidFill>
              <a:schemeClr val="accent6"/>
            </a:solidFill>
          </a:ln>
        </p:spPr>
      </p:pic>
      <p:sp>
        <p:nvSpPr>
          <p:cNvPr id="6" name="TextBox 5">
            <a:extLst>
              <a:ext uri="{FF2B5EF4-FFF2-40B4-BE49-F238E27FC236}">
                <a16:creationId xmlns:a16="http://schemas.microsoft.com/office/drawing/2014/main" id="{5C914D3D-77F7-3FE9-B88D-039A5834EABC}"/>
              </a:ext>
            </a:extLst>
          </p:cNvPr>
          <p:cNvSpPr txBox="1"/>
          <p:nvPr/>
        </p:nvSpPr>
        <p:spPr>
          <a:xfrm>
            <a:off x="5257800" y="5453773"/>
            <a:ext cx="2652328" cy="830997"/>
          </a:xfrm>
          <a:prstGeom prst="rect">
            <a:avLst/>
          </a:prstGeom>
          <a:noFill/>
        </p:spPr>
        <p:txBody>
          <a:bodyPr wrap="none" rtlCol="0">
            <a:spAutoFit/>
          </a:bodyPr>
          <a:lstStyle/>
          <a:p>
            <a:pPr algn="ctr"/>
            <a:r>
              <a:rPr lang="en-US" dirty="0">
                <a:solidFill>
                  <a:schemeClr val="accent6"/>
                </a:solidFill>
              </a:rPr>
              <a:t>CBT</a:t>
            </a:r>
          </a:p>
          <a:p>
            <a:pPr algn="ctr"/>
            <a:r>
              <a:rPr lang="en-US" b="0" dirty="0">
                <a:solidFill>
                  <a:schemeClr val="accent6"/>
                </a:solidFill>
              </a:rPr>
              <a:t>Cognitive Triangle</a:t>
            </a:r>
          </a:p>
        </p:txBody>
      </p:sp>
      <p:pic>
        <p:nvPicPr>
          <p:cNvPr id="8" name="Picture 7" descr="ABC data is described. A is antecedent b is behavior and c is consequence. Data collection begins with setting events, which can include slow and fast triggers. You then collect ABC data and from this get a hypothesis function. To promote/prevent the antecedent ask what can we do before the behavior occurs to prevent the behavior? To teach around the behavior ask what can we teach instead of the challenging behavior? To respond to the consequence ask how do we respond to the behavior?">
            <a:extLst>
              <a:ext uri="{FF2B5EF4-FFF2-40B4-BE49-F238E27FC236}">
                <a16:creationId xmlns:a16="http://schemas.microsoft.com/office/drawing/2014/main" id="{38067128-1356-8BBE-AD66-87C2EC495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5280" y="341682"/>
            <a:ext cx="5240679" cy="2895600"/>
          </a:xfrm>
          <a:prstGeom prst="rect">
            <a:avLst/>
          </a:prstGeom>
          <a:ln w="76200">
            <a:solidFill>
              <a:srgbClr val="FFFF00"/>
            </a:solidFill>
          </a:ln>
        </p:spPr>
      </p:pic>
      <p:sp>
        <p:nvSpPr>
          <p:cNvPr id="9" name="TextBox 8">
            <a:extLst>
              <a:ext uri="{FF2B5EF4-FFF2-40B4-BE49-F238E27FC236}">
                <a16:creationId xmlns:a16="http://schemas.microsoft.com/office/drawing/2014/main" id="{37ACCE07-B455-FAC7-1A20-ACD8E72BE02B}"/>
              </a:ext>
            </a:extLst>
          </p:cNvPr>
          <p:cNvSpPr txBox="1"/>
          <p:nvPr/>
        </p:nvSpPr>
        <p:spPr>
          <a:xfrm>
            <a:off x="158513" y="1373983"/>
            <a:ext cx="3507242" cy="1015663"/>
          </a:xfrm>
          <a:prstGeom prst="rect">
            <a:avLst/>
          </a:prstGeom>
          <a:noFill/>
        </p:spPr>
        <p:txBody>
          <a:bodyPr wrap="square" rtlCol="0">
            <a:spAutoFit/>
          </a:bodyPr>
          <a:lstStyle/>
          <a:p>
            <a:pPr algn="ctr"/>
            <a:endParaRPr lang="en-US" sz="2000" dirty="0">
              <a:solidFill>
                <a:srgbClr val="FFFF00"/>
              </a:solidFill>
            </a:endParaRPr>
          </a:p>
          <a:p>
            <a:pPr algn="ctr"/>
            <a:r>
              <a:rPr lang="en-US" sz="2000" dirty="0">
                <a:solidFill>
                  <a:srgbClr val="FFFF00"/>
                </a:solidFill>
              </a:rPr>
              <a:t>PBS</a:t>
            </a:r>
          </a:p>
          <a:p>
            <a:pPr algn="ctr"/>
            <a:r>
              <a:rPr lang="en-US" sz="2000" b="0" dirty="0">
                <a:solidFill>
                  <a:srgbClr val="FFFF00"/>
                </a:solidFill>
              </a:rPr>
              <a:t>Prevent-Teach-Respond</a:t>
            </a:r>
          </a:p>
        </p:txBody>
      </p:sp>
      <p:sp>
        <p:nvSpPr>
          <p:cNvPr id="12" name="Title 11">
            <a:extLst>
              <a:ext uri="{FF2B5EF4-FFF2-40B4-BE49-F238E27FC236}">
                <a16:creationId xmlns:a16="http://schemas.microsoft.com/office/drawing/2014/main" id="{029FB97A-0D55-19AB-3CBE-4AC4B04FF5FC}"/>
              </a:ext>
            </a:extLst>
          </p:cNvPr>
          <p:cNvSpPr>
            <a:spLocks noGrp="1"/>
          </p:cNvSpPr>
          <p:nvPr>
            <p:ph type="title" idx="4294967295"/>
          </p:nvPr>
        </p:nvSpPr>
        <p:spPr>
          <a:xfrm>
            <a:off x="1150134" y="242869"/>
            <a:ext cx="1524000" cy="1371600"/>
          </a:xfrm>
          <a:prstGeom prst="ellipse">
            <a:avLst/>
          </a:prstGeom>
          <a:solidFill>
            <a:schemeClr val="bg1"/>
          </a:solidFill>
          <a:ln w="76200" cap="flat" cmpd="sng" algn="ctr">
            <a:solidFill>
              <a:srgbClr val="FFFF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mn-lt"/>
                <a:ea typeface="+mn-ea"/>
                <a:cs typeface="+mn-cs"/>
              </a:rPr>
              <a:t>Take what we know</a:t>
            </a:r>
          </a:p>
        </p:txBody>
      </p:sp>
      <p:sp>
        <p:nvSpPr>
          <p:cNvPr id="13" name="Oval 12">
            <a:extLst>
              <a:ext uri="{FF2B5EF4-FFF2-40B4-BE49-F238E27FC236}">
                <a16:creationId xmlns:a16="http://schemas.microsoft.com/office/drawing/2014/main" id="{1102E512-2AE0-8E05-D5EF-8C49DF255897}"/>
              </a:ext>
            </a:extLst>
          </p:cNvPr>
          <p:cNvSpPr/>
          <p:nvPr/>
        </p:nvSpPr>
        <p:spPr>
          <a:xfrm>
            <a:off x="5821964" y="3810000"/>
            <a:ext cx="1524000" cy="1371600"/>
          </a:xfrm>
          <a:prstGeom prst="ellipse">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002060"/>
                </a:solidFill>
              </a:rPr>
              <a:t>Add what’s missing</a:t>
            </a:r>
          </a:p>
        </p:txBody>
      </p:sp>
    </p:spTree>
    <p:extLst>
      <p:ext uri="{BB962C8B-B14F-4D97-AF65-F5344CB8AC3E}">
        <p14:creationId xmlns:p14="http://schemas.microsoft.com/office/powerpoint/2010/main" val="2989795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B9B2F-25D3-F0B2-32CC-DECE54945BA0}"/>
              </a:ext>
            </a:extLst>
          </p:cNvPr>
          <p:cNvSpPr>
            <a:spLocks noGrp="1"/>
          </p:cNvSpPr>
          <p:nvPr>
            <p:ph type="title"/>
          </p:nvPr>
        </p:nvSpPr>
        <p:spPr/>
        <p:txBody>
          <a:bodyPr/>
          <a:lstStyle/>
          <a:p>
            <a:r>
              <a:rPr lang="en-US" sz="4000" b="1" dirty="0"/>
              <a:t>What is Positive Behavior Support (PBS)?</a:t>
            </a:r>
          </a:p>
        </p:txBody>
      </p:sp>
      <p:sp>
        <p:nvSpPr>
          <p:cNvPr id="3" name="Content Placeholder 2">
            <a:extLst>
              <a:ext uri="{FF2B5EF4-FFF2-40B4-BE49-F238E27FC236}">
                <a16:creationId xmlns:a16="http://schemas.microsoft.com/office/drawing/2014/main" id="{881866FF-B4E3-18FD-BB44-F48B07C56C0A}"/>
              </a:ext>
            </a:extLst>
          </p:cNvPr>
          <p:cNvSpPr>
            <a:spLocks noGrp="1"/>
          </p:cNvSpPr>
          <p:nvPr>
            <p:ph idx="1"/>
          </p:nvPr>
        </p:nvSpPr>
        <p:spPr>
          <a:xfrm>
            <a:off x="152400" y="1722437"/>
            <a:ext cx="8686800" cy="4860925"/>
          </a:xfrm>
        </p:spPr>
        <p:txBody>
          <a:bodyPr/>
          <a:lstStyle/>
          <a:p>
            <a:pPr>
              <a:spcBef>
                <a:spcPts val="100"/>
              </a:spcBef>
              <a:spcAft>
                <a:spcPts val="100"/>
              </a:spcAft>
            </a:pPr>
            <a:r>
              <a:rPr lang="en-US" sz="2800" b="0" i="0" dirty="0">
                <a:effectLst/>
                <a:latin typeface="Calibri" panose="020F0502020204030204" pitchFamily="34" charset="0"/>
                <a:cs typeface="Calibri" panose="020F0502020204030204" pitchFamily="34" charset="0"/>
              </a:rPr>
              <a:t>PBS is a set of research-based strategies used to improve a person’s </a:t>
            </a:r>
            <a:r>
              <a:rPr lang="en-US" sz="2800" b="1" i="0" dirty="0">
                <a:effectLst/>
                <a:latin typeface="Calibri" panose="020F0502020204030204" pitchFamily="34" charset="0"/>
                <a:cs typeface="Calibri" panose="020F0502020204030204" pitchFamily="34" charset="0"/>
              </a:rPr>
              <a:t>quality of life </a:t>
            </a:r>
            <a:r>
              <a:rPr lang="en-US" sz="2800" b="0" i="0" dirty="0">
                <a:effectLst/>
                <a:latin typeface="Calibri" panose="020F0502020204030204" pitchFamily="34" charset="0"/>
                <a:cs typeface="Calibri" panose="020F0502020204030204" pitchFamily="34" charset="0"/>
              </a:rPr>
              <a:t>and decrease challenging behavior by teaching new skills and making changes in a person’s environment</a:t>
            </a:r>
          </a:p>
          <a:p>
            <a:pPr>
              <a:spcBef>
                <a:spcPts val="100"/>
              </a:spcBef>
              <a:spcAft>
                <a:spcPts val="100"/>
              </a:spcAft>
            </a:pPr>
            <a:endParaRPr lang="en-US" sz="400" b="0" i="0" dirty="0">
              <a:effectLst/>
              <a:latin typeface="Calibri" panose="020F0502020204030204" pitchFamily="34" charset="0"/>
              <a:cs typeface="Calibri" panose="020F0502020204030204" pitchFamily="34" charset="0"/>
            </a:endParaRPr>
          </a:p>
          <a:p>
            <a:pPr>
              <a:spcBef>
                <a:spcPts val="100"/>
              </a:spcBef>
              <a:spcAft>
                <a:spcPts val="100"/>
              </a:spcAft>
            </a:pPr>
            <a:endParaRPr lang="en-US" sz="400" b="0" i="0" dirty="0">
              <a:effectLst/>
              <a:latin typeface="Calibri" panose="020F0502020204030204" pitchFamily="34" charset="0"/>
              <a:cs typeface="Calibri" panose="020F0502020204030204" pitchFamily="34" charset="0"/>
            </a:endParaRPr>
          </a:p>
          <a:p>
            <a:pPr>
              <a:spcBef>
                <a:spcPts val="100"/>
              </a:spcBef>
              <a:spcAft>
                <a:spcPts val="100"/>
              </a:spcAft>
            </a:pPr>
            <a:r>
              <a:rPr lang="en-US" sz="2800" dirty="0">
                <a:latin typeface="Calibri" panose="020F0502020204030204" pitchFamily="34" charset="0"/>
                <a:cs typeface="Calibri" panose="020F0502020204030204" pitchFamily="34" charset="0"/>
              </a:rPr>
              <a:t>These research-based strategies are based </a:t>
            </a:r>
            <a:r>
              <a:rPr lang="en-US" sz="2800" b="0" i="0" dirty="0">
                <a:effectLst/>
                <a:latin typeface="Calibri" panose="020F0502020204030204" pitchFamily="34" charset="0"/>
                <a:cs typeface="Calibri" panose="020F0502020204030204" pitchFamily="34" charset="0"/>
              </a:rPr>
              <a:t>in a thorough understanding of the person and environmental influences affecting their behavior; proactive, educative, and functional strategies; and making decisions on the basis of objective information (data)</a:t>
            </a:r>
          </a:p>
        </p:txBody>
      </p:sp>
      <p:sp>
        <p:nvSpPr>
          <p:cNvPr id="4" name="TextBox 3">
            <a:extLst>
              <a:ext uri="{FF2B5EF4-FFF2-40B4-BE49-F238E27FC236}">
                <a16:creationId xmlns:a16="http://schemas.microsoft.com/office/drawing/2014/main" id="{345707D0-9A61-F39B-029A-C23418FC6148}"/>
              </a:ext>
            </a:extLst>
          </p:cNvPr>
          <p:cNvSpPr txBox="1"/>
          <p:nvPr/>
        </p:nvSpPr>
        <p:spPr>
          <a:xfrm>
            <a:off x="3886200" y="6284893"/>
            <a:ext cx="5285421" cy="954107"/>
          </a:xfrm>
          <a:prstGeom prst="rect">
            <a:avLst/>
          </a:prstGeom>
          <a:noFill/>
        </p:spPr>
        <p:txBody>
          <a:bodyPr wrap="none" rtlCol="0">
            <a:spAutoFit/>
          </a:bodyPr>
          <a:lstStyle/>
          <a:p>
            <a:pPr algn="r"/>
            <a:r>
              <a:rPr lang="en-US" sz="1600" dirty="0">
                <a:hlinkClick r:id="rId3"/>
              </a:rPr>
              <a:t>https://apbs.org/pbs/</a:t>
            </a:r>
            <a:endParaRPr lang="en-US" sz="1600" dirty="0"/>
          </a:p>
          <a:p>
            <a:pPr algn="r"/>
            <a:r>
              <a:rPr lang="en-US" sz="1600" dirty="0">
                <a:hlinkClick r:id="rId4"/>
              </a:rPr>
              <a:t>https://hcpbs.org/what-is-positive-behavior-support/</a:t>
            </a:r>
            <a:endParaRPr lang="en-US" sz="1600" dirty="0"/>
          </a:p>
          <a:p>
            <a:endParaRPr lang="en-US" dirty="0"/>
          </a:p>
        </p:txBody>
      </p:sp>
    </p:spTree>
    <p:extLst>
      <p:ext uri="{BB962C8B-B14F-4D97-AF65-F5344CB8AC3E}">
        <p14:creationId xmlns:p14="http://schemas.microsoft.com/office/powerpoint/2010/main" val="3232132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8BA90D89-EB14-A2A1-FEF7-2DF97C4A3AB7}"/>
              </a:ext>
            </a:extLst>
          </p:cNvPr>
          <p:cNvSpPr>
            <a:spLocks noGrp="1"/>
          </p:cNvSpPr>
          <p:nvPr>
            <p:ph type="title"/>
          </p:nvPr>
        </p:nvSpPr>
        <p:spPr>
          <a:xfrm>
            <a:off x="0" y="0"/>
            <a:ext cx="9144000" cy="838200"/>
          </a:xfrm>
        </p:spPr>
        <p:txBody>
          <a:bodyPr/>
          <a:lstStyle/>
          <a:p>
            <a:pPr eaLnBrk="1" hangingPunct="1"/>
            <a:r>
              <a:rPr lang="en-US" altLang="en-US" b="1" dirty="0">
                <a:latin typeface="Calibri" panose="020F0502020204030204" pitchFamily="34" charset="0"/>
                <a:ea typeface="ＭＳ Ｐゴシック" panose="020B0600070205080204" pitchFamily="34" charset="-128"/>
                <a:cs typeface="Calibri" panose="020F0502020204030204" pitchFamily="34" charset="0"/>
              </a:rPr>
              <a:t>Behavior</a:t>
            </a:r>
          </a:p>
        </p:txBody>
      </p:sp>
      <p:sp>
        <p:nvSpPr>
          <p:cNvPr id="622595" name="Rectangle 3">
            <a:extLst>
              <a:ext uri="{FF2B5EF4-FFF2-40B4-BE49-F238E27FC236}">
                <a16:creationId xmlns:a16="http://schemas.microsoft.com/office/drawing/2014/main" id="{BE51A73A-3682-CBF6-8EC7-511A4959F2C5}"/>
              </a:ext>
            </a:extLst>
          </p:cNvPr>
          <p:cNvSpPr>
            <a:spLocks noGrp="1"/>
          </p:cNvSpPr>
          <p:nvPr>
            <p:ph idx="1"/>
          </p:nvPr>
        </p:nvSpPr>
        <p:spPr>
          <a:xfrm>
            <a:off x="336550" y="838200"/>
            <a:ext cx="8469313" cy="5562600"/>
          </a:xfrm>
        </p:spPr>
        <p:txBody>
          <a:bodyPr/>
          <a:lstStyle/>
          <a:p>
            <a:pPr eaLnBrk="1" hangingPunct="1">
              <a:spcBef>
                <a:spcPct val="0"/>
              </a:spcBef>
              <a:spcAft>
                <a:spcPts val="200"/>
              </a:spcAft>
            </a:pPr>
            <a:r>
              <a:rPr lang="en-US" altLang="en-US" sz="3000" dirty="0">
                <a:latin typeface="Calibri" panose="020F0502020204030204" pitchFamily="34" charset="0"/>
                <a:ea typeface="ＭＳ Ｐゴシック" panose="020B0600070205080204" pitchFamily="34" charset="-128"/>
                <a:cs typeface="Calibri" panose="020F0502020204030204" pitchFamily="34" charset="0"/>
              </a:rPr>
              <a:t>Avoidance/escape behavior</a:t>
            </a:r>
          </a:p>
          <a:p>
            <a:pPr eaLnBrk="1" hangingPunct="1">
              <a:spcBef>
                <a:spcPct val="0"/>
              </a:spcBef>
              <a:spcAft>
                <a:spcPts val="200"/>
              </a:spcAft>
            </a:pPr>
            <a:endParaRPr lang="en-US" altLang="en-US" sz="100" dirty="0">
              <a:latin typeface="Calibri" panose="020F0502020204030204" pitchFamily="34" charset="0"/>
              <a:ea typeface="ＭＳ Ｐゴシック" panose="020B0600070205080204" pitchFamily="34" charset="-128"/>
              <a:cs typeface="Calibri" panose="020F0502020204030204" pitchFamily="34" charset="0"/>
            </a:endParaRPr>
          </a:p>
          <a:p>
            <a:pPr lvl="1" eaLnBrk="1" hangingPunct="1">
              <a:spcBef>
                <a:spcPct val="0"/>
              </a:spcBef>
              <a:spcAft>
                <a:spcPts val="200"/>
              </a:spcAft>
            </a:pPr>
            <a:r>
              <a:rPr lang="en-US" altLang="en-US" dirty="0">
                <a:latin typeface="Calibri" panose="020F0502020204030204" pitchFamily="34" charset="0"/>
                <a:ea typeface="ＭＳ Ｐゴシック" panose="020B0600070205080204" pitchFamily="34" charset="-128"/>
                <a:cs typeface="Calibri" panose="020F0502020204030204" pitchFamily="34" charset="0"/>
              </a:rPr>
              <a:t>running away</a:t>
            </a:r>
          </a:p>
          <a:p>
            <a:pPr lvl="1" eaLnBrk="1" hangingPunct="1">
              <a:spcBef>
                <a:spcPct val="0"/>
              </a:spcBef>
              <a:spcAft>
                <a:spcPts val="200"/>
              </a:spcAft>
            </a:pPr>
            <a:endParaRPr lang="en-US" altLang="en-US" sz="100" dirty="0">
              <a:latin typeface="Calibri" panose="020F0502020204030204" pitchFamily="34" charset="0"/>
              <a:ea typeface="ＭＳ Ｐゴシック" panose="020B0600070205080204" pitchFamily="34" charset="-128"/>
              <a:cs typeface="Calibri" panose="020F0502020204030204" pitchFamily="34" charset="0"/>
            </a:endParaRPr>
          </a:p>
          <a:p>
            <a:pPr lvl="1" eaLnBrk="1" hangingPunct="1">
              <a:spcBef>
                <a:spcPct val="0"/>
              </a:spcBef>
              <a:spcAft>
                <a:spcPts val="200"/>
              </a:spcAft>
            </a:pPr>
            <a:r>
              <a:rPr lang="en-US" altLang="en-US" dirty="0">
                <a:latin typeface="Calibri" panose="020F0502020204030204" pitchFamily="34" charset="0"/>
                <a:ea typeface="ＭＳ Ｐゴシック" panose="020B0600070205080204" pitchFamily="34" charset="-128"/>
                <a:cs typeface="Calibri" panose="020F0502020204030204" pitchFamily="34" charset="0"/>
              </a:rPr>
              <a:t>cowering </a:t>
            </a:r>
          </a:p>
          <a:p>
            <a:pPr lvl="1" eaLnBrk="1" hangingPunct="1">
              <a:spcBef>
                <a:spcPct val="0"/>
              </a:spcBef>
              <a:spcAft>
                <a:spcPts val="200"/>
              </a:spcAft>
            </a:pPr>
            <a:endParaRPr lang="en-US" altLang="en-US" sz="2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spcAft>
                <a:spcPts val="200"/>
              </a:spcAft>
            </a:pPr>
            <a:endParaRPr lang="en-US" altLang="en-US" sz="1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spcAft>
                <a:spcPts val="200"/>
              </a:spcAft>
            </a:pPr>
            <a:r>
              <a:rPr lang="en-US" altLang="en-US" sz="3000" dirty="0">
                <a:latin typeface="Calibri" panose="020F0502020204030204" pitchFamily="34" charset="0"/>
                <a:ea typeface="ＭＳ Ｐゴシック" panose="020B0600070205080204" pitchFamily="34" charset="-128"/>
                <a:cs typeface="Calibri" panose="020F0502020204030204" pitchFamily="34" charset="0"/>
              </a:rPr>
              <a:t>Freezing</a:t>
            </a:r>
          </a:p>
          <a:p>
            <a:pPr eaLnBrk="1" hangingPunct="1">
              <a:spcBef>
                <a:spcPct val="0"/>
              </a:spcBef>
              <a:spcAft>
                <a:spcPts val="200"/>
              </a:spcAft>
            </a:pPr>
            <a:endParaRPr lang="en-US" altLang="en-US" sz="1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spcAft>
                <a:spcPts val="200"/>
              </a:spcAft>
            </a:pPr>
            <a:r>
              <a:rPr lang="en-US" altLang="en-US" sz="3000" dirty="0">
                <a:latin typeface="Calibri" panose="020F0502020204030204" pitchFamily="34" charset="0"/>
                <a:ea typeface="ＭＳ Ｐゴシック" panose="020B0600070205080204" pitchFamily="34" charset="-128"/>
                <a:cs typeface="Calibri" panose="020F0502020204030204" pitchFamily="34" charset="0"/>
              </a:rPr>
              <a:t>Pacing</a:t>
            </a:r>
          </a:p>
          <a:p>
            <a:pPr eaLnBrk="1" hangingPunct="1">
              <a:spcBef>
                <a:spcPct val="0"/>
              </a:spcBef>
              <a:spcAft>
                <a:spcPts val="200"/>
              </a:spcAft>
            </a:pPr>
            <a:endParaRPr lang="en-US" altLang="en-US" sz="1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spcAft>
                <a:spcPts val="200"/>
              </a:spcAft>
            </a:pPr>
            <a:r>
              <a:rPr lang="en-US" altLang="en-US" sz="3000" dirty="0">
                <a:latin typeface="Calibri" panose="020F0502020204030204" pitchFamily="34" charset="0"/>
                <a:ea typeface="ＭＳ Ｐゴシック" panose="020B0600070205080204" pitchFamily="34" charset="-128"/>
                <a:cs typeface="Calibri" panose="020F0502020204030204" pitchFamily="34" charset="0"/>
              </a:rPr>
              <a:t>Crying</a:t>
            </a:r>
          </a:p>
          <a:p>
            <a:pPr eaLnBrk="1" hangingPunct="1">
              <a:spcBef>
                <a:spcPct val="0"/>
              </a:spcBef>
              <a:spcAft>
                <a:spcPts val="200"/>
              </a:spcAft>
            </a:pPr>
            <a:endParaRPr lang="en-US" altLang="en-US" sz="1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spcAft>
                <a:spcPts val="200"/>
              </a:spcAft>
            </a:pPr>
            <a:r>
              <a:rPr lang="en-US" altLang="en-US" sz="3000" dirty="0">
                <a:latin typeface="Calibri" panose="020F0502020204030204" pitchFamily="34" charset="0"/>
                <a:ea typeface="ＭＳ Ｐゴシック" panose="020B0600070205080204" pitchFamily="34" charset="-128"/>
                <a:cs typeface="Calibri" panose="020F0502020204030204" pitchFamily="34" charset="0"/>
              </a:rPr>
              <a:t>Clinging	</a:t>
            </a:r>
          </a:p>
          <a:p>
            <a:pPr eaLnBrk="1" hangingPunct="1">
              <a:spcBef>
                <a:spcPct val="0"/>
              </a:spcBef>
              <a:spcAft>
                <a:spcPts val="200"/>
              </a:spcAft>
            </a:pPr>
            <a:endParaRPr lang="en-US" altLang="en-US" sz="1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spcAft>
                <a:spcPts val="200"/>
              </a:spcAft>
            </a:pPr>
            <a:r>
              <a:rPr lang="en-US" altLang="en-US" sz="3000" dirty="0">
                <a:latin typeface="Calibri" panose="020F0502020204030204" pitchFamily="34" charset="0"/>
                <a:ea typeface="ＭＳ Ｐゴシック" panose="020B0600070205080204" pitchFamily="34" charset="-128"/>
                <a:cs typeface="Calibri" panose="020F0502020204030204" pitchFamily="34" charset="0"/>
              </a:rPr>
              <a:t>Reassurance-seeking</a:t>
            </a:r>
          </a:p>
          <a:p>
            <a:pPr eaLnBrk="1" hangingPunct="1">
              <a:spcBef>
                <a:spcPct val="0"/>
              </a:spcBef>
              <a:spcAft>
                <a:spcPts val="200"/>
              </a:spcAft>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22531" name="Picture 2" descr="A close up of a toddler's face is shown. The toddler is showing fear with wide eyes, mouth open, and hands in the mouth.">
            <a:extLst>
              <a:ext uri="{FF2B5EF4-FFF2-40B4-BE49-F238E27FC236}">
                <a16:creationId xmlns:a16="http://schemas.microsoft.com/office/drawing/2014/main" id="{73003818-1781-D405-BA30-CB48FE394B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029200"/>
            <a:ext cx="212248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3" descr="A close up of a toddler snuggling up to an adult. The toddler is looking down and away, showing aprehension.">
            <a:extLst>
              <a:ext uri="{FF2B5EF4-FFF2-40B4-BE49-F238E27FC236}">
                <a16:creationId xmlns:a16="http://schemas.microsoft.com/office/drawing/2014/main" id="{BBA9717B-065F-BC37-165E-DB20C94D71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046663"/>
            <a:ext cx="2609850"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7" descr="A scared and crying boy running away from a dog. ">
            <a:extLst>
              <a:ext uri="{FF2B5EF4-FFF2-40B4-BE49-F238E27FC236}">
                <a16:creationId xmlns:a16="http://schemas.microsoft.com/office/drawing/2014/main" id="{AD28A7C7-73F7-C7CF-1788-127052D661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1119188"/>
            <a:ext cx="2127250"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7" name="TextBox 1">
            <a:extLst>
              <a:ext uri="{FF2B5EF4-FFF2-40B4-BE49-F238E27FC236}">
                <a16:creationId xmlns:a16="http://schemas.microsoft.com/office/drawing/2014/main" id="{026E0A92-09DB-333E-D344-4CD0D952C8F3}"/>
              </a:ext>
            </a:extLst>
          </p:cNvPr>
          <p:cNvSpPr txBox="1">
            <a:spLocks noChangeArrowheads="1"/>
          </p:cNvSpPr>
          <p:nvPr/>
        </p:nvSpPr>
        <p:spPr bwMode="auto">
          <a:xfrm>
            <a:off x="7069138" y="835025"/>
            <a:ext cx="115728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1600"/>
              <a:t>Get away!</a:t>
            </a:r>
          </a:p>
        </p:txBody>
      </p:sp>
      <p:pic>
        <p:nvPicPr>
          <p:cNvPr id="22534" name="Picture 9" descr="Young girl is in a dark room looking anxious.">
            <a:extLst>
              <a:ext uri="{FF2B5EF4-FFF2-40B4-BE49-F238E27FC236}">
                <a16:creationId xmlns:a16="http://schemas.microsoft.com/office/drawing/2014/main" id="{45EF5168-D7D3-8ECF-A9FD-C14885344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427163"/>
            <a:ext cx="1912937"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3" descr="A young boy is laying on the floor holding onto a man's foot. The man is wearing a suit and carrying a briefcase trying to walk away.">
            <a:extLst>
              <a:ext uri="{FF2B5EF4-FFF2-40B4-BE49-F238E27FC236}">
                <a16:creationId xmlns:a16="http://schemas.microsoft.com/office/drawing/2014/main" id="{B9E3D45A-BD39-2778-D125-78CD3D53D9D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2638" y="5029200"/>
            <a:ext cx="2189162"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1" descr="A toddler is shown pulling his sweater up around his face while looking at something we can't see in the distance.">
            <a:extLst>
              <a:ext uri="{FF2B5EF4-FFF2-40B4-BE49-F238E27FC236}">
                <a16:creationId xmlns:a16="http://schemas.microsoft.com/office/drawing/2014/main" id="{5A36ACF9-68A1-BD7F-3BD7-9D5867BFA21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724400" y="2895600"/>
            <a:ext cx="41084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436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22595"/>
                                        </p:tgtEl>
                                        <p:attrNameLst>
                                          <p:attrName>style.visibility</p:attrName>
                                        </p:attrNameLst>
                                      </p:cBhvr>
                                      <p:to>
                                        <p:strVal val="visible"/>
                                      </p:to>
                                    </p:set>
                                    <p:anim calcmode="lin" valueType="num">
                                      <p:cBhvr additive="base">
                                        <p:cTn id="7" dur="500" fill="hold"/>
                                        <p:tgtEl>
                                          <p:spTgt spid="622595"/>
                                        </p:tgtEl>
                                        <p:attrNameLst>
                                          <p:attrName>ppt_x</p:attrName>
                                        </p:attrNameLst>
                                      </p:cBhvr>
                                      <p:tavLst>
                                        <p:tav tm="0">
                                          <p:val>
                                            <p:strVal val="#ppt_x"/>
                                          </p:val>
                                        </p:tav>
                                        <p:tav tm="100000">
                                          <p:val>
                                            <p:strVal val="#ppt_x"/>
                                          </p:val>
                                        </p:tav>
                                      </p:tavLst>
                                    </p:anim>
                                    <p:anim calcmode="lin" valueType="num">
                                      <p:cBhvr additive="base">
                                        <p:cTn id="8" dur="500" fill="hold"/>
                                        <p:tgtEl>
                                          <p:spTgt spid="6225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5" grpId="0" build="p"/>
      <p:bldP spid="622595" grpId="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66997AB7-7B7D-5649-31B8-44E1643DA781}"/>
              </a:ext>
            </a:extLst>
          </p:cNvPr>
          <p:cNvSpPr>
            <a:spLocks noGrp="1" noRot="1"/>
          </p:cNvSpPr>
          <p:nvPr>
            <p:ph type="title" idx="4294967295"/>
          </p:nvPr>
        </p:nvSpPr>
        <p:spPr>
          <a:xfrm>
            <a:off x="76200" y="-76200"/>
            <a:ext cx="8991600" cy="914400"/>
          </a:xfrm>
        </p:spPr>
        <p:txBody>
          <a:bodyPr/>
          <a:lstStyle/>
          <a:p>
            <a:pPr eaLnBrk="1" hangingPunct="1"/>
            <a:r>
              <a:rPr lang="en-US" altLang="en-US" sz="4000" dirty="0"/>
              <a:t>Key Features of PBS</a:t>
            </a:r>
          </a:p>
        </p:txBody>
      </p:sp>
      <p:sp>
        <p:nvSpPr>
          <p:cNvPr id="10243" name="Text Box 3">
            <a:extLst>
              <a:ext uri="{FF2B5EF4-FFF2-40B4-BE49-F238E27FC236}">
                <a16:creationId xmlns:a16="http://schemas.microsoft.com/office/drawing/2014/main" id="{3BC24D8D-FCB5-0928-76D2-C34819974455}"/>
              </a:ext>
            </a:extLst>
          </p:cNvPr>
          <p:cNvSpPr>
            <a:spLocks noGrp="1" noChangeArrowheads="1"/>
          </p:cNvSpPr>
          <p:nvPr>
            <p:ph type="body" idx="4294967295"/>
          </p:nvPr>
        </p:nvSpPr>
        <p:spPr>
          <a:xfrm>
            <a:off x="228600" y="762000"/>
            <a:ext cx="8763000" cy="5867400"/>
          </a:xfrm>
          <a:noFill/>
          <a:ln w="38100">
            <a:solidFill>
              <a:srgbClr val="000000"/>
            </a:solidFill>
            <a:miter lim="800000"/>
            <a:headEnd/>
            <a:tailEnd/>
          </a:ln>
        </p:spPr>
        <p:txBody>
          <a:bodyPr/>
          <a:lstStyle/>
          <a:p>
            <a:pPr marL="403225" indent="-388938" eaLnBrk="1" hangingPunct="1">
              <a:spcBef>
                <a:spcPts val="0"/>
              </a:spcBef>
              <a:buFont typeface="+mj-lt"/>
              <a:buAutoNum type="arabicPeriod"/>
            </a:pPr>
            <a:r>
              <a:rPr lang="en-US" altLang="en-US" sz="3000" b="1" dirty="0">
                <a:solidFill>
                  <a:srgbClr val="FF0000"/>
                </a:solidFill>
                <a:cs typeface="Arial" panose="020B0604020202020204" pitchFamily="34" charset="0"/>
              </a:rPr>
              <a:t>Assessment-Based</a:t>
            </a:r>
            <a:r>
              <a:rPr lang="en-US" altLang="en-US" sz="2800" b="1" dirty="0">
                <a:solidFill>
                  <a:srgbClr val="FF0000"/>
                </a:solidFill>
                <a:cs typeface="Arial" panose="020B0604020202020204" pitchFamily="34" charset="0"/>
              </a:rPr>
              <a:t> </a:t>
            </a:r>
            <a:r>
              <a:rPr lang="en-US" altLang="en-US" sz="2050" dirty="0">
                <a:solidFill>
                  <a:srgbClr val="FF0000"/>
                </a:solidFill>
                <a:cs typeface="Arial" panose="020B0604020202020204" pitchFamily="34" charset="0"/>
              </a:rPr>
              <a:t>(understanding </a:t>
            </a:r>
            <a:r>
              <a:rPr lang="en-US" altLang="en-US" sz="2050" b="1" i="1" dirty="0">
                <a:solidFill>
                  <a:srgbClr val="FF0000"/>
                </a:solidFill>
                <a:cs typeface="Arial" panose="020B0604020202020204" pitchFamily="34" charset="0"/>
              </a:rPr>
              <a:t>reasons</a:t>
            </a:r>
            <a:r>
              <a:rPr lang="en-US" altLang="en-US" sz="2050" dirty="0">
                <a:solidFill>
                  <a:srgbClr val="FF0000"/>
                </a:solidFill>
                <a:cs typeface="Arial" panose="020B0604020202020204" pitchFamily="34" charset="0"/>
              </a:rPr>
              <a:t> for challenging behavior; use </a:t>
            </a:r>
            <a:r>
              <a:rPr lang="en-US" altLang="en-US" sz="2050" b="1" i="1" dirty="0">
                <a:solidFill>
                  <a:srgbClr val="FF0000"/>
                </a:solidFill>
                <a:cs typeface="Arial" panose="020B0604020202020204" pitchFamily="34" charset="0"/>
              </a:rPr>
              <a:t>data</a:t>
            </a:r>
            <a:r>
              <a:rPr lang="en-US" altLang="en-US" sz="2050" dirty="0">
                <a:solidFill>
                  <a:srgbClr val="FF0000"/>
                </a:solidFill>
                <a:cs typeface="Arial" panose="020B0604020202020204" pitchFamily="34" charset="0"/>
              </a:rPr>
              <a:t> for decision-making)</a:t>
            </a:r>
          </a:p>
          <a:p>
            <a:pPr marL="403225" indent="-388938" eaLnBrk="1" hangingPunct="1">
              <a:spcBef>
                <a:spcPts val="0"/>
              </a:spcBef>
              <a:buFont typeface="+mj-lt"/>
              <a:buAutoNum type="arabicPeriod"/>
            </a:pPr>
            <a:endParaRPr lang="en-US" altLang="en-US" sz="300" dirty="0">
              <a:solidFill>
                <a:srgbClr val="FF0000"/>
              </a:solidFill>
              <a:cs typeface="Arial" panose="020B0604020202020204" pitchFamily="34" charset="0"/>
            </a:endParaRPr>
          </a:p>
          <a:p>
            <a:pPr marL="403225" indent="-388938" eaLnBrk="1" hangingPunct="1">
              <a:spcBef>
                <a:spcPts val="0"/>
              </a:spcBef>
              <a:buFont typeface="+mj-lt"/>
              <a:buAutoNum type="arabicPeriod"/>
            </a:pPr>
            <a:r>
              <a:rPr lang="en-US" altLang="en-US" sz="3000" b="1" dirty="0">
                <a:solidFill>
                  <a:srgbClr val="FF9300"/>
                </a:solidFill>
                <a:cs typeface="Arial" panose="020B0604020202020204" pitchFamily="34" charset="0"/>
              </a:rPr>
              <a:t>Lifestyle-focused</a:t>
            </a:r>
            <a:r>
              <a:rPr lang="en-US" altLang="en-US" sz="2900" b="1" dirty="0">
                <a:solidFill>
                  <a:srgbClr val="FF9300"/>
                </a:solidFill>
                <a:cs typeface="Arial" panose="020B0604020202020204" pitchFamily="34" charset="0"/>
              </a:rPr>
              <a:t> </a:t>
            </a:r>
            <a:r>
              <a:rPr lang="en-US" altLang="en-US" sz="2900" dirty="0">
                <a:solidFill>
                  <a:srgbClr val="FF9300"/>
                </a:solidFill>
                <a:cs typeface="Arial" panose="020B0604020202020204" pitchFamily="34" charset="0"/>
              </a:rPr>
              <a:t>(improving </a:t>
            </a:r>
            <a:r>
              <a:rPr lang="en-US" altLang="en-US" sz="2900" b="1" dirty="0">
                <a:solidFill>
                  <a:srgbClr val="FF9300"/>
                </a:solidFill>
                <a:cs typeface="Arial" panose="020B0604020202020204" pitchFamily="34" charset="0"/>
              </a:rPr>
              <a:t>quality of life</a:t>
            </a:r>
            <a:r>
              <a:rPr lang="en-US" altLang="en-US" sz="2900" dirty="0">
                <a:solidFill>
                  <a:srgbClr val="FF9300"/>
                </a:solidFill>
                <a:cs typeface="Arial" panose="020B0604020202020204" pitchFamily="34" charset="0"/>
              </a:rPr>
              <a:t>)</a:t>
            </a:r>
          </a:p>
          <a:p>
            <a:pPr marL="403225" indent="-388938" eaLnBrk="1" hangingPunct="1">
              <a:spcBef>
                <a:spcPts val="0"/>
              </a:spcBef>
              <a:buFont typeface="+mj-lt"/>
              <a:buAutoNum type="arabicPeriod"/>
            </a:pPr>
            <a:endParaRPr lang="en-US" altLang="en-US" sz="200" b="1" dirty="0">
              <a:solidFill>
                <a:srgbClr val="FF9300"/>
              </a:solidFill>
              <a:cs typeface="Arial" panose="020B0604020202020204" pitchFamily="34" charset="0"/>
            </a:endParaRPr>
          </a:p>
          <a:p>
            <a:pPr marL="403225" indent="-388938" eaLnBrk="1" hangingPunct="1">
              <a:spcBef>
                <a:spcPts val="0"/>
              </a:spcBef>
              <a:buFont typeface="+mj-lt"/>
              <a:buAutoNum type="arabicPeriod"/>
            </a:pPr>
            <a:r>
              <a:rPr lang="en-US" altLang="en-US" sz="3000" b="1" dirty="0">
                <a:solidFill>
                  <a:srgbClr val="0096FF"/>
                </a:solidFill>
                <a:cs typeface="Arial" panose="020B0604020202020204" pitchFamily="34" charset="0"/>
              </a:rPr>
              <a:t>Preventive: </a:t>
            </a:r>
            <a:r>
              <a:rPr lang="en-US" altLang="en-US" sz="2900" b="1" dirty="0">
                <a:solidFill>
                  <a:srgbClr val="0096FF"/>
                </a:solidFill>
                <a:cs typeface="Arial" panose="020B0604020202020204" pitchFamily="34" charset="0"/>
              </a:rPr>
              <a:t>change environment </a:t>
            </a:r>
            <a:r>
              <a:rPr lang="en-US" altLang="en-US" sz="2500" b="1" dirty="0">
                <a:solidFill>
                  <a:srgbClr val="0096FF"/>
                </a:solidFill>
                <a:cs typeface="Arial" panose="020B0604020202020204" pitchFamily="34" charset="0"/>
              </a:rPr>
              <a:t>(systems change)</a:t>
            </a:r>
          </a:p>
          <a:p>
            <a:pPr marL="803275" lvl="1" indent="-388938" eaLnBrk="1" hangingPunct="1">
              <a:spcBef>
                <a:spcPts val="0"/>
              </a:spcBef>
              <a:buFont typeface="Wingdings" pitchFamily="2" charset="2"/>
              <a:buChar char="Ø"/>
            </a:pPr>
            <a:r>
              <a:rPr lang="en-US" altLang="en-US" sz="2100" dirty="0">
                <a:solidFill>
                  <a:srgbClr val="0096FF"/>
                </a:solidFill>
                <a:cs typeface="Arial" panose="020B0604020202020204" pitchFamily="34" charset="0"/>
              </a:rPr>
              <a:t>PBS plans require caregivers to change </a:t>
            </a:r>
            <a:r>
              <a:rPr lang="en-US" altLang="en-US" sz="2100" b="1" dirty="0">
                <a:solidFill>
                  <a:srgbClr val="0096FF"/>
                </a:solidFill>
                <a:cs typeface="Arial" panose="020B0604020202020204" pitchFamily="34" charset="0"/>
              </a:rPr>
              <a:t>THEIR</a:t>
            </a:r>
            <a:r>
              <a:rPr lang="en-US" altLang="en-US" sz="2100" dirty="0">
                <a:solidFill>
                  <a:srgbClr val="0096FF"/>
                </a:solidFill>
                <a:cs typeface="Arial" panose="020B0604020202020204" pitchFamily="34" charset="0"/>
              </a:rPr>
              <a:t> behavior</a:t>
            </a:r>
          </a:p>
          <a:p>
            <a:pPr marL="403225" indent="-388938" eaLnBrk="1" hangingPunct="1">
              <a:spcBef>
                <a:spcPts val="0"/>
              </a:spcBef>
              <a:buFont typeface="+mj-lt"/>
              <a:buAutoNum type="arabicPeriod"/>
            </a:pPr>
            <a:endParaRPr lang="en-US" altLang="en-US" sz="200" b="1" dirty="0">
              <a:solidFill>
                <a:srgbClr val="FFD579"/>
              </a:solidFill>
              <a:cs typeface="Arial" panose="020B0604020202020204" pitchFamily="34" charset="0"/>
            </a:endParaRPr>
          </a:p>
          <a:p>
            <a:pPr marL="403225" indent="-388938" eaLnBrk="1" hangingPunct="1">
              <a:spcBef>
                <a:spcPts val="0"/>
              </a:spcBef>
              <a:buFont typeface="+mj-lt"/>
              <a:buAutoNum type="arabicPeriod"/>
            </a:pPr>
            <a:r>
              <a:rPr lang="en-US" altLang="en-US" sz="3000" b="1" dirty="0">
                <a:solidFill>
                  <a:srgbClr val="00B050"/>
                </a:solidFill>
                <a:cs typeface="Arial" panose="020B0604020202020204" pitchFamily="34" charset="0"/>
              </a:rPr>
              <a:t>Educative: </a:t>
            </a:r>
            <a:r>
              <a:rPr lang="en-US" altLang="en-US" b="1" dirty="0">
                <a:solidFill>
                  <a:srgbClr val="00B050"/>
                </a:solidFill>
                <a:cs typeface="Arial" panose="020B0604020202020204" pitchFamily="34" charset="0"/>
              </a:rPr>
              <a:t>teach alternative skills </a:t>
            </a:r>
            <a:r>
              <a:rPr lang="en-US" altLang="en-US" sz="2200" b="1" dirty="0">
                <a:solidFill>
                  <a:srgbClr val="00B050"/>
                </a:solidFill>
                <a:cs typeface="Arial" panose="020B0604020202020204" pitchFamily="34" charset="0"/>
              </a:rPr>
              <a:t>(e.g., functional communication skills, daily living skills, social &amp; emotional skills)</a:t>
            </a:r>
          </a:p>
          <a:p>
            <a:pPr marL="403225" indent="-388938" eaLnBrk="1" hangingPunct="1">
              <a:spcBef>
                <a:spcPts val="0"/>
              </a:spcBef>
              <a:buFont typeface="+mj-lt"/>
              <a:buAutoNum type="arabicPeriod"/>
            </a:pPr>
            <a:endParaRPr lang="en-US" altLang="en-US" sz="200" b="1" dirty="0">
              <a:solidFill>
                <a:srgbClr val="00B050"/>
              </a:solidFill>
              <a:cs typeface="Arial" panose="020B0604020202020204" pitchFamily="34" charset="0"/>
            </a:endParaRPr>
          </a:p>
          <a:p>
            <a:pPr marL="403225" indent="-388938" eaLnBrk="1" hangingPunct="1">
              <a:spcBef>
                <a:spcPts val="0"/>
              </a:spcBef>
              <a:buFont typeface="+mj-lt"/>
              <a:buAutoNum type="arabicPeriod"/>
            </a:pPr>
            <a:r>
              <a:rPr lang="en-US" altLang="en-US" sz="3000" b="1" dirty="0">
                <a:solidFill>
                  <a:srgbClr val="0432FF"/>
                </a:solidFill>
                <a:cs typeface="Arial" panose="020B0604020202020204" pitchFamily="34" charset="0"/>
              </a:rPr>
              <a:t>Person-centered &amp; customized</a:t>
            </a:r>
          </a:p>
          <a:p>
            <a:pPr marL="403225" indent="-388938" eaLnBrk="1" hangingPunct="1">
              <a:spcBef>
                <a:spcPts val="0"/>
              </a:spcBef>
              <a:buFont typeface="+mj-lt"/>
              <a:buAutoNum type="arabicPeriod"/>
            </a:pPr>
            <a:endParaRPr lang="en-US" altLang="en-US" sz="200" b="1" dirty="0">
              <a:solidFill>
                <a:srgbClr val="0432FF"/>
              </a:solidFill>
              <a:cs typeface="Arial" panose="020B0604020202020204" pitchFamily="34" charset="0"/>
            </a:endParaRPr>
          </a:p>
          <a:p>
            <a:pPr marL="403225" indent="-388938" eaLnBrk="1" hangingPunct="1">
              <a:spcBef>
                <a:spcPts val="0"/>
              </a:spcBef>
              <a:buFont typeface="+mj-lt"/>
              <a:buAutoNum type="arabicPeriod"/>
            </a:pPr>
            <a:r>
              <a:rPr lang="en-US" altLang="en-US" sz="3000" b="1" dirty="0">
                <a:solidFill>
                  <a:srgbClr val="9437FF"/>
                </a:solidFill>
                <a:cs typeface="Arial" panose="020B0604020202020204" pitchFamily="34" charset="0"/>
              </a:rPr>
              <a:t>Ecologically valid </a:t>
            </a:r>
            <a:r>
              <a:rPr lang="en-US" altLang="en-US" sz="2500" b="1" dirty="0">
                <a:solidFill>
                  <a:srgbClr val="9437FF"/>
                </a:solidFill>
                <a:cs typeface="Arial" panose="020B0604020202020204" pitchFamily="34" charset="0"/>
              </a:rPr>
              <a:t>(feasible &amp; effective in the real world)</a:t>
            </a:r>
          </a:p>
          <a:p>
            <a:pPr marL="403225" indent="-388938" eaLnBrk="1" hangingPunct="1">
              <a:spcBef>
                <a:spcPts val="0"/>
              </a:spcBef>
              <a:buFont typeface="+mj-lt"/>
              <a:buAutoNum type="arabicPeriod"/>
            </a:pPr>
            <a:endParaRPr lang="en-US" altLang="en-US" sz="200" b="1" dirty="0">
              <a:solidFill>
                <a:srgbClr val="9437FF"/>
              </a:solidFill>
              <a:cs typeface="Arial" panose="020B0604020202020204" pitchFamily="34" charset="0"/>
            </a:endParaRPr>
          </a:p>
          <a:p>
            <a:pPr marL="403225" indent="-388938" eaLnBrk="1" hangingPunct="1">
              <a:spcBef>
                <a:spcPts val="0"/>
              </a:spcBef>
              <a:buFont typeface="+mj-lt"/>
              <a:buAutoNum type="arabicPeriod"/>
            </a:pPr>
            <a:r>
              <a:rPr lang="en-US" altLang="en-US" sz="3000" b="1" dirty="0">
                <a:solidFill>
                  <a:srgbClr val="FF40FF"/>
                </a:solidFill>
                <a:cs typeface="Arial" panose="020B0604020202020204" pitchFamily="34" charset="0"/>
              </a:rPr>
              <a:t>Socially valid </a:t>
            </a:r>
            <a:r>
              <a:rPr lang="en-US" altLang="en-US" sz="2500" b="1" dirty="0">
                <a:solidFill>
                  <a:srgbClr val="FF40FF"/>
                </a:solidFill>
                <a:cs typeface="Arial" panose="020B0604020202020204" pitchFamily="34" charset="0"/>
              </a:rPr>
              <a:t>(outcomes that are meaningful &amp; relevant)</a:t>
            </a:r>
          </a:p>
          <a:p>
            <a:pPr marL="403225" indent="-388938" eaLnBrk="1" hangingPunct="1">
              <a:spcBef>
                <a:spcPts val="0"/>
              </a:spcBef>
              <a:buFont typeface="+mj-lt"/>
              <a:buAutoNum type="arabicPeriod"/>
            </a:pPr>
            <a:endParaRPr lang="en-US" altLang="en-US" sz="200" b="1" dirty="0">
              <a:solidFill>
                <a:srgbClr val="FF40FF"/>
              </a:solidFill>
              <a:cs typeface="Arial" panose="020B0604020202020204" pitchFamily="34" charset="0"/>
            </a:endParaRPr>
          </a:p>
          <a:p>
            <a:pPr marL="403225" indent="-388938" eaLnBrk="1" hangingPunct="1">
              <a:spcBef>
                <a:spcPts val="0"/>
              </a:spcBef>
              <a:buFont typeface="+mj-lt"/>
              <a:buAutoNum type="arabicPeriod"/>
            </a:pPr>
            <a:r>
              <a:rPr lang="en-US" altLang="en-US" sz="3000" b="1" dirty="0">
                <a:solidFill>
                  <a:srgbClr val="CC0099"/>
                </a:solidFill>
                <a:cs typeface="Arial" panose="020B0604020202020204" pitchFamily="34" charset="0"/>
              </a:rPr>
              <a:t>Collaborative</a:t>
            </a:r>
            <a:r>
              <a:rPr lang="en-US" altLang="en-US" sz="2800" b="1" dirty="0">
                <a:solidFill>
                  <a:srgbClr val="CC0099"/>
                </a:solidFill>
                <a:cs typeface="Arial" panose="020B0604020202020204" pitchFamily="34" charset="0"/>
              </a:rPr>
              <a:t> </a:t>
            </a:r>
            <a:r>
              <a:rPr lang="en-US" altLang="en-US" sz="2450" b="1" dirty="0">
                <a:solidFill>
                  <a:srgbClr val="CC0099"/>
                </a:solidFill>
                <a:cs typeface="Arial" panose="020B0604020202020204" pitchFamily="34" charset="0"/>
              </a:rPr>
              <a:t>(collaboration with stakeholders; team-based)</a:t>
            </a:r>
          </a:p>
          <a:p>
            <a:pPr marL="403225" indent="-388938" eaLnBrk="1" hangingPunct="1">
              <a:spcBef>
                <a:spcPts val="0"/>
              </a:spcBef>
              <a:buFont typeface="+mj-lt"/>
              <a:buAutoNum type="arabicPeriod"/>
            </a:pPr>
            <a:endParaRPr lang="en-US" altLang="en-US" sz="200" b="1" dirty="0">
              <a:solidFill>
                <a:srgbClr val="CC0099"/>
              </a:solidFill>
              <a:cs typeface="Arial" panose="020B0604020202020204" pitchFamily="34" charset="0"/>
            </a:endParaRPr>
          </a:p>
          <a:p>
            <a:pPr marL="403225" indent="-388938" eaLnBrk="1" hangingPunct="1">
              <a:spcBef>
                <a:spcPts val="0"/>
              </a:spcBef>
              <a:buFont typeface="+mj-lt"/>
              <a:buAutoNum type="arabicPeriod"/>
            </a:pPr>
            <a:r>
              <a:rPr lang="en-US" altLang="en-US" sz="3000" b="1" dirty="0">
                <a:solidFill>
                  <a:srgbClr val="7030A0"/>
                </a:solidFill>
                <a:cs typeface="Arial" panose="020B0604020202020204" pitchFamily="34" charset="0"/>
              </a:rPr>
              <a:t>Comprehensive</a:t>
            </a:r>
            <a:r>
              <a:rPr lang="en-US" altLang="en-US" sz="3000" b="1" dirty="0">
                <a:solidFill>
                  <a:srgbClr val="9933FF"/>
                </a:solidFill>
                <a:cs typeface="Arial" panose="020B0604020202020204" pitchFamily="34" charset="0"/>
              </a:rPr>
              <a:t> </a:t>
            </a:r>
          </a:p>
          <a:p>
            <a:pPr marL="403225" indent="-388938" eaLnBrk="1" hangingPunct="1">
              <a:spcBef>
                <a:spcPts val="0"/>
              </a:spcBef>
              <a:buFont typeface="+mj-lt"/>
              <a:buAutoNum type="arabicPeriod"/>
            </a:pPr>
            <a:endParaRPr lang="en-US" altLang="en-US" sz="200" b="1" dirty="0">
              <a:solidFill>
                <a:srgbClr val="9933FF"/>
              </a:solidFill>
              <a:cs typeface="Arial" panose="020B0604020202020204" pitchFamily="34" charset="0"/>
            </a:endParaRPr>
          </a:p>
          <a:p>
            <a:pPr marL="403225" indent="-388938" eaLnBrk="1" hangingPunct="1">
              <a:spcBef>
                <a:spcPts val="0"/>
              </a:spcBef>
              <a:buFont typeface="+mj-lt"/>
              <a:buAutoNum type="arabicPeriod"/>
            </a:pPr>
            <a:r>
              <a:rPr lang="en-US" altLang="en-US" sz="3000" b="1" dirty="0">
                <a:solidFill>
                  <a:srgbClr val="FF9999"/>
                </a:solidFill>
                <a:cs typeface="Arial" panose="020B0604020202020204" pitchFamily="34" charset="0"/>
              </a:rPr>
              <a:t>Long-term focused </a:t>
            </a:r>
            <a:r>
              <a:rPr lang="en-US" altLang="en-US" sz="2900" b="1" dirty="0">
                <a:solidFill>
                  <a:srgbClr val="FF9999"/>
                </a:solidFill>
                <a:cs typeface="Arial" panose="020B0604020202020204" pitchFamily="34" charset="0"/>
              </a:rPr>
              <a:t>(lifespan perspective)</a:t>
            </a:r>
          </a:p>
          <a:p>
            <a:pPr marL="0" indent="0" eaLnBrk="1" hangingPunct="1">
              <a:spcBef>
                <a:spcPts val="100"/>
              </a:spcBef>
              <a:buNone/>
            </a:pPr>
            <a:endParaRPr lang="en-US" altLang="en-US" sz="2400" b="1" dirty="0">
              <a:solidFill>
                <a:srgbClr val="FFCC00"/>
              </a:solidFill>
              <a:cs typeface="Arial" panose="020B0604020202020204" pitchFamily="34" charset="0"/>
            </a:endParaRPr>
          </a:p>
        </p:txBody>
      </p:sp>
    </p:spTree>
    <p:extLst>
      <p:ext uri="{BB962C8B-B14F-4D97-AF65-F5344CB8AC3E}">
        <p14:creationId xmlns:p14="http://schemas.microsoft.com/office/powerpoint/2010/main" val="25453241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fade">
                                      <p:cBhvr>
                                        <p:cTn id="12" dur="2000"/>
                                        <p:tgtEl>
                                          <p:spTgt spid="102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3">
                                            <p:txEl>
                                              <p:pRg st="2" end="2"/>
                                            </p:txEl>
                                          </p:spTgt>
                                        </p:tgtEl>
                                        <p:attrNameLst>
                                          <p:attrName>style.visibility</p:attrName>
                                        </p:attrNameLst>
                                      </p:cBhvr>
                                      <p:to>
                                        <p:strVal val="visible"/>
                                      </p:to>
                                    </p:set>
                                    <p:animEffect transition="in" filter="fade">
                                      <p:cBhvr>
                                        <p:cTn id="17" dur="2000"/>
                                        <p:tgtEl>
                                          <p:spTgt spid="1024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3">
                                            <p:txEl>
                                              <p:pRg st="4" end="4"/>
                                            </p:txEl>
                                          </p:spTgt>
                                        </p:tgtEl>
                                        <p:attrNameLst>
                                          <p:attrName>style.visibility</p:attrName>
                                        </p:attrNameLst>
                                      </p:cBhvr>
                                      <p:to>
                                        <p:strVal val="visible"/>
                                      </p:to>
                                    </p:set>
                                    <p:animEffect transition="in" filter="fade">
                                      <p:cBhvr>
                                        <p:cTn id="22" dur="2000"/>
                                        <p:tgtEl>
                                          <p:spTgt spid="1024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3">
                                            <p:txEl>
                                              <p:pRg st="5" end="5"/>
                                            </p:txEl>
                                          </p:spTgt>
                                        </p:tgtEl>
                                        <p:attrNameLst>
                                          <p:attrName>style.visibility</p:attrName>
                                        </p:attrNameLst>
                                      </p:cBhvr>
                                      <p:to>
                                        <p:strVal val="visible"/>
                                      </p:to>
                                    </p:set>
                                    <p:animEffect transition="in" filter="fade">
                                      <p:cBhvr>
                                        <p:cTn id="27" dur="2000"/>
                                        <p:tgtEl>
                                          <p:spTgt spid="1024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43">
                                            <p:txEl>
                                              <p:pRg st="7" end="7"/>
                                            </p:txEl>
                                          </p:spTgt>
                                        </p:tgtEl>
                                        <p:attrNameLst>
                                          <p:attrName>style.visibility</p:attrName>
                                        </p:attrNameLst>
                                      </p:cBhvr>
                                      <p:to>
                                        <p:strVal val="visible"/>
                                      </p:to>
                                    </p:set>
                                    <p:animEffect transition="in" filter="fade">
                                      <p:cBhvr>
                                        <p:cTn id="32" dur="2000"/>
                                        <p:tgtEl>
                                          <p:spTgt spid="1024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43">
                                            <p:txEl>
                                              <p:pRg st="9" end="9"/>
                                            </p:txEl>
                                          </p:spTgt>
                                        </p:tgtEl>
                                        <p:attrNameLst>
                                          <p:attrName>style.visibility</p:attrName>
                                        </p:attrNameLst>
                                      </p:cBhvr>
                                      <p:to>
                                        <p:strVal val="visible"/>
                                      </p:to>
                                    </p:set>
                                    <p:animEffect transition="in" filter="fade">
                                      <p:cBhvr>
                                        <p:cTn id="37" dur="2000"/>
                                        <p:tgtEl>
                                          <p:spTgt spid="1024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43">
                                            <p:txEl>
                                              <p:pRg st="11" end="11"/>
                                            </p:txEl>
                                          </p:spTgt>
                                        </p:tgtEl>
                                        <p:attrNameLst>
                                          <p:attrName>style.visibility</p:attrName>
                                        </p:attrNameLst>
                                      </p:cBhvr>
                                      <p:to>
                                        <p:strVal val="visible"/>
                                      </p:to>
                                    </p:set>
                                    <p:animEffect transition="in" filter="fade">
                                      <p:cBhvr>
                                        <p:cTn id="42" dur="2000"/>
                                        <p:tgtEl>
                                          <p:spTgt spid="10243">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43">
                                            <p:txEl>
                                              <p:pRg st="13" end="13"/>
                                            </p:txEl>
                                          </p:spTgt>
                                        </p:tgtEl>
                                        <p:attrNameLst>
                                          <p:attrName>style.visibility</p:attrName>
                                        </p:attrNameLst>
                                      </p:cBhvr>
                                      <p:to>
                                        <p:strVal val="visible"/>
                                      </p:to>
                                    </p:set>
                                    <p:animEffect transition="in" filter="fade">
                                      <p:cBhvr>
                                        <p:cTn id="47" dur="2000"/>
                                        <p:tgtEl>
                                          <p:spTgt spid="10243">
                                            <p:txEl>
                                              <p:pRg st="13" end="1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43">
                                            <p:txEl>
                                              <p:pRg st="15" end="15"/>
                                            </p:txEl>
                                          </p:spTgt>
                                        </p:tgtEl>
                                        <p:attrNameLst>
                                          <p:attrName>style.visibility</p:attrName>
                                        </p:attrNameLst>
                                      </p:cBhvr>
                                      <p:to>
                                        <p:strVal val="visible"/>
                                      </p:to>
                                    </p:set>
                                    <p:animEffect transition="in" filter="fade">
                                      <p:cBhvr>
                                        <p:cTn id="52" dur="2000"/>
                                        <p:tgtEl>
                                          <p:spTgt spid="10243">
                                            <p:txEl>
                                              <p:pRg st="15" end="1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43">
                                            <p:txEl>
                                              <p:pRg st="17" end="17"/>
                                            </p:txEl>
                                          </p:spTgt>
                                        </p:tgtEl>
                                        <p:attrNameLst>
                                          <p:attrName>style.visibility</p:attrName>
                                        </p:attrNameLst>
                                      </p:cBhvr>
                                      <p:to>
                                        <p:strVal val="visible"/>
                                      </p:to>
                                    </p:set>
                                    <p:animEffect transition="in" filter="fade">
                                      <p:cBhvr>
                                        <p:cTn id="57" dur="2000"/>
                                        <p:tgtEl>
                                          <p:spTgt spid="10243">
                                            <p:txEl>
                                              <p:pRg st="17" end="1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243">
                                            <p:txEl>
                                              <p:pRg st="19" end="19"/>
                                            </p:txEl>
                                          </p:spTgt>
                                        </p:tgtEl>
                                        <p:attrNameLst>
                                          <p:attrName>style.visibility</p:attrName>
                                        </p:attrNameLst>
                                      </p:cBhvr>
                                      <p:to>
                                        <p:strVal val="visible"/>
                                      </p:to>
                                    </p:set>
                                    <p:animEffect transition="in" filter="fade">
                                      <p:cBhvr>
                                        <p:cTn id="62" dur="2000"/>
                                        <p:tgtEl>
                                          <p:spTgt spid="1024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B9B2F-25D3-F0B2-32CC-DECE54945BA0}"/>
              </a:ext>
            </a:extLst>
          </p:cNvPr>
          <p:cNvSpPr>
            <a:spLocks noGrp="1"/>
          </p:cNvSpPr>
          <p:nvPr>
            <p:ph type="title"/>
          </p:nvPr>
        </p:nvSpPr>
        <p:spPr>
          <a:xfrm>
            <a:off x="457200" y="76200"/>
            <a:ext cx="8229600" cy="1143000"/>
          </a:xfrm>
        </p:spPr>
        <p:txBody>
          <a:bodyPr/>
          <a:lstStyle/>
          <a:p>
            <a:r>
              <a:rPr lang="en-US" sz="4000" b="1" dirty="0"/>
              <a:t>PBS Integrates Science with</a:t>
            </a:r>
            <a:br>
              <a:rPr lang="en-US" sz="4000" b="1" dirty="0"/>
            </a:br>
            <a:r>
              <a:rPr lang="en-US" sz="4000" b="1" dirty="0"/>
              <a:t>Values</a:t>
            </a:r>
          </a:p>
        </p:txBody>
      </p:sp>
      <p:sp>
        <p:nvSpPr>
          <p:cNvPr id="3" name="Content Placeholder 2">
            <a:extLst>
              <a:ext uri="{FF2B5EF4-FFF2-40B4-BE49-F238E27FC236}">
                <a16:creationId xmlns:a16="http://schemas.microsoft.com/office/drawing/2014/main" id="{881866FF-B4E3-18FD-BB44-F48B07C56C0A}"/>
              </a:ext>
            </a:extLst>
          </p:cNvPr>
          <p:cNvSpPr>
            <a:spLocks noGrp="1"/>
          </p:cNvSpPr>
          <p:nvPr>
            <p:ph idx="1"/>
          </p:nvPr>
        </p:nvSpPr>
        <p:spPr>
          <a:xfrm>
            <a:off x="152400" y="1371601"/>
            <a:ext cx="8839200" cy="5211762"/>
          </a:xfrm>
        </p:spPr>
        <p:txBody>
          <a:bodyPr/>
          <a:lstStyle/>
          <a:p>
            <a:pPr marL="288925" indent="-288925">
              <a:spcBef>
                <a:spcPts val="0"/>
              </a:spcBef>
              <a:spcAft>
                <a:spcPts val="100"/>
              </a:spcAft>
            </a:pPr>
            <a:r>
              <a:rPr lang="en-US" sz="2600" dirty="0">
                <a:latin typeface="Calibri" panose="020F0502020204030204" pitchFamily="34" charset="0"/>
                <a:cs typeface="Calibri" panose="020F0502020204030204" pitchFamily="34" charset="0"/>
              </a:rPr>
              <a:t>PBS is a </a:t>
            </a:r>
            <a:r>
              <a:rPr lang="en-US" sz="2600" b="1" dirty="0">
                <a:latin typeface="Calibri" panose="020F0502020204030204" pitchFamily="34" charset="0"/>
                <a:cs typeface="Calibri" panose="020F0502020204030204" pitchFamily="34" charset="0"/>
              </a:rPr>
              <a:t>value-driven practice </a:t>
            </a:r>
            <a:r>
              <a:rPr lang="en-US" sz="2600" dirty="0">
                <a:latin typeface="Calibri" panose="020F0502020204030204" pitchFamily="34" charset="0"/>
                <a:cs typeface="Calibri" panose="020F0502020204030204" pitchFamily="34" charset="0"/>
              </a:rPr>
              <a:t>that incorporates the principles of </a:t>
            </a:r>
            <a:r>
              <a:rPr lang="en-US" sz="2600" b="1" dirty="0">
                <a:latin typeface="Calibri" panose="020F0502020204030204" pitchFamily="34" charset="0"/>
                <a:cs typeface="Calibri" panose="020F0502020204030204" pitchFamily="34" charset="0"/>
              </a:rPr>
              <a:t>behavior</a:t>
            </a:r>
            <a:r>
              <a:rPr lang="en-US" sz="2600" dirty="0">
                <a:latin typeface="Calibri" panose="020F0502020204030204" pitchFamily="34" charset="0"/>
                <a:cs typeface="Calibri" panose="020F0502020204030204" pitchFamily="34" charset="0"/>
              </a:rPr>
              <a:t> and </a:t>
            </a:r>
            <a:r>
              <a:rPr lang="en-US" sz="2600" b="1" dirty="0">
                <a:latin typeface="Calibri" panose="020F0502020204030204" pitchFamily="34" charset="0"/>
                <a:cs typeface="Calibri" panose="020F0502020204030204" pitchFamily="34" charset="0"/>
              </a:rPr>
              <a:t>biomedical research </a:t>
            </a:r>
            <a:r>
              <a:rPr lang="en-US" sz="2600" dirty="0">
                <a:latin typeface="Calibri" panose="020F0502020204030204" pitchFamily="34" charset="0"/>
                <a:cs typeface="Calibri" panose="020F0502020204030204" pitchFamily="34" charset="0"/>
              </a:rPr>
              <a:t>with an emphasis on empowering people to identify strategies that are the best fit for each social context </a:t>
            </a:r>
            <a:r>
              <a:rPr lang="en-US" sz="1800" dirty="0">
                <a:latin typeface="Calibri" panose="020F0502020204030204" pitchFamily="34" charset="0"/>
                <a:cs typeface="Calibri" panose="020F0502020204030204" pitchFamily="34" charset="0"/>
              </a:rPr>
              <a:t>(</a:t>
            </a:r>
            <a:r>
              <a:rPr lang="en-US" sz="1800" dirty="0">
                <a:latin typeface="Calibri" panose="020F0502020204030204" pitchFamily="34" charset="0"/>
                <a:cs typeface="Calibri" panose="020F0502020204030204" pitchFamily="34" charset="0"/>
                <a:hlinkClick r:id="rId3"/>
              </a:rPr>
              <a:t>https://publications.ici.umn.edu/impact/29-2/a-model-for-building-a-statewide-infrastructure-for-person-centered-practices-and-positive-supports-minnesotas-approach#:~:text=Authors</a:t>
            </a:r>
            <a:r>
              <a:rPr lang="en-US" sz="1800" dirty="0">
                <a:latin typeface="Calibri" panose="020F0502020204030204" pitchFamily="34" charset="0"/>
                <a:cs typeface="Calibri" panose="020F0502020204030204" pitchFamily="34" charset="0"/>
              </a:rPr>
              <a:t>)</a:t>
            </a:r>
          </a:p>
          <a:p>
            <a:pPr marL="288925" indent="-288925">
              <a:spcBef>
                <a:spcPts val="0"/>
              </a:spcBef>
              <a:spcAft>
                <a:spcPts val="100"/>
              </a:spcAft>
            </a:pPr>
            <a:endParaRPr lang="en-US" sz="400" dirty="0">
              <a:latin typeface="Calibri" panose="020F0502020204030204" pitchFamily="34" charset="0"/>
              <a:cs typeface="Calibri" panose="020F0502020204030204" pitchFamily="34" charset="0"/>
            </a:endParaRPr>
          </a:p>
          <a:p>
            <a:pPr marL="288925" indent="-288925">
              <a:spcBef>
                <a:spcPts val="0"/>
              </a:spcBef>
              <a:spcAft>
                <a:spcPts val="100"/>
              </a:spcAft>
            </a:pPr>
            <a:r>
              <a:rPr lang="en-US" altLang="en-US" sz="2600" b="1" dirty="0">
                <a:latin typeface="Calibri" panose="020F0502020204030204" pitchFamily="34" charset="0"/>
                <a:cs typeface="Calibri" panose="020F0502020204030204" pitchFamily="34" charset="0"/>
              </a:rPr>
              <a:t>Values:</a:t>
            </a:r>
          </a:p>
          <a:p>
            <a:pPr marL="288925" indent="-288925">
              <a:spcBef>
                <a:spcPts val="0"/>
              </a:spcBef>
              <a:spcAft>
                <a:spcPts val="100"/>
              </a:spcAft>
            </a:pPr>
            <a:endParaRPr lang="en-US" altLang="en-US" sz="200" b="1" dirty="0">
              <a:latin typeface="Calibri" panose="020F0502020204030204" pitchFamily="34" charset="0"/>
              <a:cs typeface="Calibri" panose="020F0502020204030204" pitchFamily="34" charset="0"/>
            </a:endParaRPr>
          </a:p>
          <a:p>
            <a:pPr marL="579438" indent="-307975">
              <a:spcBef>
                <a:spcPts val="0"/>
              </a:spcBef>
              <a:spcAft>
                <a:spcPts val="100"/>
              </a:spcAft>
              <a:buFont typeface="Wingdings" pitchFamily="2" charset="2"/>
              <a:buChar char="Ø"/>
            </a:pPr>
            <a:r>
              <a:rPr lang="en-US" altLang="en-US" sz="2400" dirty="0">
                <a:latin typeface="Calibri" panose="020F0502020204030204" pitchFamily="34" charset="0"/>
                <a:cs typeface="Calibri" panose="020F0502020204030204" pitchFamily="34" charset="0"/>
              </a:rPr>
              <a:t>Our needs are met</a:t>
            </a:r>
          </a:p>
          <a:p>
            <a:pPr marL="579438" indent="-307975">
              <a:spcBef>
                <a:spcPts val="0"/>
              </a:spcBef>
              <a:spcAft>
                <a:spcPts val="100"/>
              </a:spcAft>
              <a:buFont typeface="Wingdings" pitchFamily="2" charset="2"/>
              <a:buChar char="Ø"/>
            </a:pPr>
            <a:endParaRPr lang="en-US" altLang="en-US" sz="200" dirty="0">
              <a:latin typeface="Calibri" panose="020F0502020204030204" pitchFamily="34" charset="0"/>
              <a:cs typeface="Calibri" panose="020F0502020204030204" pitchFamily="34" charset="0"/>
            </a:endParaRPr>
          </a:p>
          <a:p>
            <a:pPr marL="579438" indent="-307975">
              <a:spcBef>
                <a:spcPts val="0"/>
              </a:spcBef>
              <a:spcAft>
                <a:spcPts val="100"/>
              </a:spcAft>
              <a:buFont typeface="Wingdings" pitchFamily="2" charset="2"/>
              <a:buChar char="Ø"/>
            </a:pPr>
            <a:r>
              <a:rPr lang="en-US" altLang="en-US" sz="2400" dirty="0">
                <a:latin typeface="Calibri" panose="020F0502020204030204" pitchFamily="34" charset="0"/>
                <a:cs typeface="Calibri" panose="020F0502020204030204" pitchFamily="34" charset="0"/>
              </a:rPr>
              <a:t>We have </a:t>
            </a:r>
            <a:r>
              <a:rPr lang="en-US" altLang="en-US" sz="2400" b="1" dirty="0">
                <a:latin typeface="Calibri" panose="020F0502020204030204" pitchFamily="34" charset="0"/>
                <a:cs typeface="Calibri" panose="020F0502020204030204" pitchFamily="34" charset="0"/>
              </a:rPr>
              <a:t>choices</a:t>
            </a:r>
          </a:p>
          <a:p>
            <a:pPr marL="579438" indent="-307975">
              <a:spcBef>
                <a:spcPts val="0"/>
              </a:spcBef>
              <a:spcAft>
                <a:spcPts val="100"/>
              </a:spcAft>
              <a:buFont typeface="Wingdings" pitchFamily="2" charset="2"/>
              <a:buChar char="Ø"/>
            </a:pPr>
            <a:endParaRPr lang="en-US" altLang="en-US" sz="200" b="1" dirty="0">
              <a:latin typeface="Calibri" panose="020F0502020204030204" pitchFamily="34" charset="0"/>
              <a:cs typeface="Calibri" panose="020F0502020204030204" pitchFamily="34" charset="0"/>
            </a:endParaRPr>
          </a:p>
          <a:p>
            <a:pPr marL="579438" indent="-307975">
              <a:spcBef>
                <a:spcPts val="0"/>
              </a:spcBef>
              <a:spcAft>
                <a:spcPts val="100"/>
              </a:spcAft>
              <a:buFont typeface="Wingdings" pitchFamily="2" charset="2"/>
              <a:buChar char="Ø"/>
            </a:pPr>
            <a:r>
              <a:rPr lang="en-US" altLang="en-US" sz="2400" dirty="0">
                <a:latin typeface="Calibri" panose="020F0502020204030204" pitchFamily="34" charset="0"/>
                <a:cs typeface="Calibri" panose="020F0502020204030204" pitchFamily="34" charset="0"/>
              </a:rPr>
              <a:t>Events are </a:t>
            </a:r>
            <a:r>
              <a:rPr lang="en-US" altLang="en-US" sz="2400" b="1" dirty="0">
                <a:latin typeface="Calibri" panose="020F0502020204030204" pitchFamily="34" charset="0"/>
                <a:cs typeface="Calibri" panose="020F0502020204030204" pitchFamily="34" charset="0"/>
              </a:rPr>
              <a:t>predictable</a:t>
            </a:r>
          </a:p>
          <a:p>
            <a:pPr marL="579438" indent="-307975">
              <a:spcBef>
                <a:spcPts val="0"/>
              </a:spcBef>
              <a:spcAft>
                <a:spcPts val="100"/>
              </a:spcAft>
              <a:buFont typeface="Wingdings" pitchFamily="2" charset="2"/>
              <a:buChar char="Ø"/>
            </a:pPr>
            <a:endParaRPr lang="en-US" altLang="en-US" sz="200" b="1" dirty="0">
              <a:latin typeface="Calibri" panose="020F0502020204030204" pitchFamily="34" charset="0"/>
              <a:cs typeface="Calibri" panose="020F0502020204030204" pitchFamily="34" charset="0"/>
            </a:endParaRPr>
          </a:p>
          <a:p>
            <a:pPr marL="579438" indent="-307975">
              <a:spcBef>
                <a:spcPts val="0"/>
              </a:spcBef>
              <a:spcAft>
                <a:spcPts val="100"/>
              </a:spcAft>
              <a:buFont typeface="Wingdings" pitchFamily="2" charset="2"/>
              <a:buChar char="Ø"/>
            </a:pPr>
            <a:r>
              <a:rPr lang="en-US" altLang="en-US" sz="2400" dirty="0">
                <a:latin typeface="Calibri" panose="020F0502020204030204" pitchFamily="34" charset="0"/>
                <a:cs typeface="Calibri" panose="020F0502020204030204" pitchFamily="34" charset="0"/>
              </a:rPr>
              <a:t>People</a:t>
            </a:r>
            <a:r>
              <a:rPr lang="en-US" altLang="en-US" sz="2400" b="1" dirty="0">
                <a:latin typeface="Calibri" panose="020F0502020204030204" pitchFamily="34" charset="0"/>
                <a:cs typeface="Calibri" panose="020F0502020204030204" pitchFamily="34" charset="0"/>
              </a:rPr>
              <a:t> listen </a:t>
            </a:r>
            <a:r>
              <a:rPr lang="en-US" altLang="en-US" sz="2400" dirty="0">
                <a:latin typeface="Calibri" panose="020F0502020204030204" pitchFamily="34" charset="0"/>
                <a:cs typeface="Calibri" panose="020F0502020204030204" pitchFamily="34" charset="0"/>
              </a:rPr>
              <a:t>and </a:t>
            </a:r>
            <a:r>
              <a:rPr lang="en-US" altLang="en-US" sz="2400" b="1" dirty="0">
                <a:latin typeface="Calibri" panose="020F0502020204030204" pitchFamily="34" charset="0"/>
                <a:cs typeface="Calibri" panose="020F0502020204030204" pitchFamily="34" charset="0"/>
              </a:rPr>
              <a:t>communicate</a:t>
            </a:r>
          </a:p>
          <a:p>
            <a:pPr marL="579438" indent="-307975">
              <a:spcBef>
                <a:spcPts val="0"/>
              </a:spcBef>
              <a:spcAft>
                <a:spcPts val="100"/>
              </a:spcAft>
              <a:buFont typeface="Wingdings" pitchFamily="2" charset="2"/>
              <a:buChar char="Ø"/>
            </a:pPr>
            <a:endParaRPr lang="en-US" altLang="en-US" sz="200" b="1" dirty="0">
              <a:latin typeface="Calibri" panose="020F0502020204030204" pitchFamily="34" charset="0"/>
              <a:cs typeface="Calibri" panose="020F0502020204030204" pitchFamily="34" charset="0"/>
            </a:endParaRPr>
          </a:p>
          <a:p>
            <a:pPr marL="579438" indent="-307975">
              <a:spcBef>
                <a:spcPts val="0"/>
              </a:spcBef>
              <a:spcAft>
                <a:spcPts val="100"/>
              </a:spcAft>
              <a:buFont typeface="Wingdings" pitchFamily="2" charset="2"/>
              <a:buChar char="Ø"/>
            </a:pPr>
            <a:r>
              <a:rPr lang="en-US" altLang="en-US" sz="2400" b="1" dirty="0">
                <a:latin typeface="Calibri" panose="020F0502020204030204" pitchFamily="34" charset="0"/>
                <a:cs typeface="Calibri" panose="020F0502020204030204" pitchFamily="34" charset="0"/>
              </a:rPr>
              <a:t>Quality of life </a:t>
            </a:r>
            <a:r>
              <a:rPr lang="en-US" altLang="en-US" sz="2400" dirty="0">
                <a:latin typeface="Calibri" panose="020F0502020204030204" pitchFamily="34" charset="0"/>
                <a:cs typeface="Calibri" panose="020F0502020204030204" pitchFamily="34" charset="0"/>
              </a:rPr>
              <a:t>is assessed and </a:t>
            </a:r>
            <a:r>
              <a:rPr lang="en-US" altLang="en-US" sz="2400" b="1" i="1" dirty="0">
                <a:latin typeface="Calibri" panose="020F0502020204030204" pitchFamily="34" charset="0"/>
                <a:cs typeface="Calibri" panose="020F0502020204030204" pitchFamily="34" charset="0"/>
              </a:rPr>
              <a:t>prioritized</a:t>
            </a:r>
          </a:p>
          <a:p>
            <a:pPr>
              <a:spcBef>
                <a:spcPts val="100"/>
              </a:spcBef>
              <a:spcAft>
                <a:spcPts val="100"/>
              </a:spcAft>
            </a:pPr>
            <a:endParaRPr lang="en-US" sz="2800" b="0" i="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45707D0-9A61-F39B-029A-C23418FC6148}"/>
              </a:ext>
            </a:extLst>
          </p:cNvPr>
          <p:cNvSpPr txBox="1"/>
          <p:nvPr/>
        </p:nvSpPr>
        <p:spPr>
          <a:xfrm>
            <a:off x="2804300" y="6248400"/>
            <a:ext cx="6367321" cy="954107"/>
          </a:xfrm>
          <a:prstGeom prst="rect">
            <a:avLst/>
          </a:prstGeom>
          <a:noFill/>
        </p:spPr>
        <p:txBody>
          <a:bodyPr wrap="none" rtlCol="0">
            <a:spAutoFit/>
          </a:bodyPr>
          <a:lstStyle/>
          <a:p>
            <a:pPr algn="r"/>
            <a:r>
              <a:rPr lang="en-US" sz="1600" dirty="0"/>
              <a:t>Adapted from</a:t>
            </a:r>
          </a:p>
          <a:p>
            <a:pPr algn="r"/>
            <a:r>
              <a:rPr lang="en-US" sz="1600" dirty="0">
                <a:hlinkClick r:id="rId4"/>
              </a:rPr>
              <a:t>Minnesota Positive Behavior Support Intensive Training (Day 1)</a:t>
            </a:r>
            <a:endParaRPr lang="en-US" sz="1600" dirty="0"/>
          </a:p>
          <a:p>
            <a:endParaRPr lang="en-US" dirty="0"/>
          </a:p>
        </p:txBody>
      </p:sp>
    </p:spTree>
    <p:extLst>
      <p:ext uri="{BB962C8B-B14F-4D97-AF65-F5344CB8AC3E}">
        <p14:creationId xmlns:p14="http://schemas.microsoft.com/office/powerpoint/2010/main" val="19958676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a:extLst>
              <a:ext uri="{FF2B5EF4-FFF2-40B4-BE49-F238E27FC236}">
                <a16:creationId xmlns:a16="http://schemas.microsoft.com/office/drawing/2014/main" id="{037E73A2-1990-99A3-9FA9-31364C7DB213}"/>
              </a:ext>
            </a:extLst>
          </p:cNvPr>
          <p:cNvSpPr>
            <a:spLocks noGrp="1" noChangeArrowheads="1"/>
          </p:cNvSpPr>
          <p:nvPr>
            <p:ph type="body" sz="half" idx="4294967295"/>
          </p:nvPr>
        </p:nvSpPr>
        <p:spPr>
          <a:xfrm>
            <a:off x="152400" y="990600"/>
            <a:ext cx="8839200" cy="6019800"/>
          </a:xfrm>
        </p:spPr>
        <p:txBody>
          <a:bodyPr/>
          <a:lstStyle/>
          <a:p>
            <a:pPr eaLnBrk="1" hangingPunct="1">
              <a:spcBef>
                <a:spcPct val="0"/>
              </a:spcBef>
            </a:pPr>
            <a:r>
              <a:rPr lang="en-US" altLang="en-US" sz="3000" dirty="0">
                <a:latin typeface="Calibri" panose="020F0502020204030204" pitchFamily="34" charset="0"/>
                <a:cs typeface="Calibri" panose="020F0502020204030204" pitchFamily="34" charset="0"/>
              </a:rPr>
              <a:t>First step: </a:t>
            </a:r>
            <a:r>
              <a:rPr lang="en-US" altLang="en-US" sz="3000" b="1" dirty="0">
                <a:latin typeface="Calibri" panose="020F0502020204030204" pitchFamily="34" charset="0"/>
                <a:cs typeface="Calibri" panose="020F0502020204030204" pitchFamily="34" charset="0"/>
              </a:rPr>
              <a:t>create clear, positive vision for future</a:t>
            </a:r>
          </a:p>
          <a:p>
            <a:pPr eaLnBrk="1" hangingPunct="1">
              <a:spcBef>
                <a:spcPct val="0"/>
              </a:spcBef>
            </a:pPr>
            <a:endParaRPr lang="en-US" altLang="en-US" sz="600" dirty="0">
              <a:latin typeface="Calibri" panose="020F0502020204030204" pitchFamily="34" charset="0"/>
              <a:cs typeface="Calibri" panose="020F0502020204030204" pitchFamily="34" charset="0"/>
            </a:endParaRPr>
          </a:p>
          <a:p>
            <a:pPr lvl="1" eaLnBrk="1" hangingPunct="1">
              <a:spcBef>
                <a:spcPct val="0"/>
              </a:spcBef>
            </a:pPr>
            <a:r>
              <a:rPr lang="en-US" altLang="en-US" sz="2600" dirty="0">
                <a:latin typeface="Calibri" panose="020F0502020204030204" pitchFamily="34" charset="0"/>
                <a:cs typeface="Calibri" panose="020F0502020204030204" pitchFamily="34" charset="0"/>
              </a:rPr>
              <a:t>Consider </a:t>
            </a:r>
            <a:r>
              <a:rPr lang="en-US" altLang="en-US" sz="2600" b="1" dirty="0">
                <a:latin typeface="Calibri" panose="020F0502020204030204" pitchFamily="34" charset="0"/>
                <a:cs typeface="Calibri" panose="020F0502020204030204" pitchFamily="34" charset="0"/>
              </a:rPr>
              <a:t>values</a:t>
            </a:r>
            <a:r>
              <a:rPr lang="en-US" altLang="en-US" sz="2600" dirty="0">
                <a:latin typeface="Calibri" panose="020F0502020204030204" pitchFamily="34" charset="0"/>
                <a:cs typeface="Calibri" panose="020F0502020204030204" pitchFamily="34" charset="0"/>
              </a:rPr>
              <a:t> &amp; what broad goals want to achieve</a:t>
            </a:r>
          </a:p>
          <a:p>
            <a:pPr lvl="1" eaLnBrk="1" hangingPunct="1">
              <a:spcBef>
                <a:spcPct val="0"/>
              </a:spcBef>
            </a:pPr>
            <a:endParaRPr lang="en-US" altLang="en-US" sz="600" dirty="0">
              <a:latin typeface="Calibri" panose="020F0502020204030204" pitchFamily="34" charset="0"/>
              <a:cs typeface="Calibri" panose="020F0502020204030204" pitchFamily="34" charset="0"/>
            </a:endParaRPr>
          </a:p>
          <a:p>
            <a:pPr lvl="1" eaLnBrk="1" hangingPunct="1">
              <a:spcBef>
                <a:spcPct val="0"/>
              </a:spcBef>
            </a:pPr>
            <a:r>
              <a:rPr lang="en-US" sz="2600" i="1" dirty="0">
                <a:solidFill>
                  <a:srgbClr val="131413"/>
                </a:solidFill>
                <a:effectLst/>
                <a:latin typeface="Calibri" panose="020F0502020204030204" pitchFamily="34" charset="0"/>
                <a:cs typeface="Calibri" panose="020F0502020204030204" pitchFamily="34" charset="0"/>
              </a:rPr>
              <a:t>Create a positive vision for the individual, identifying</a:t>
            </a:r>
            <a:r>
              <a:rPr lang="en-US" sz="2600" i="0" dirty="0">
                <a:solidFill>
                  <a:srgbClr val="131413"/>
                </a:solidFill>
                <a:effectLst/>
                <a:latin typeface="Calibri" panose="020F0502020204030204" pitchFamily="34" charset="0"/>
                <a:cs typeface="Calibri" panose="020F0502020204030204" pitchFamily="34" charset="0"/>
              </a:rPr>
              <a:t> </a:t>
            </a:r>
            <a:r>
              <a:rPr lang="en-US" sz="2600" i="1" dirty="0">
                <a:solidFill>
                  <a:srgbClr val="131413"/>
                </a:solidFill>
                <a:latin typeface="Calibri" panose="020F0502020204030204" pitchFamily="34" charset="0"/>
                <a:cs typeface="Calibri" panose="020F0502020204030204" pitchFamily="34" charset="0"/>
              </a:rPr>
              <a:t>their</a:t>
            </a:r>
            <a:r>
              <a:rPr lang="en-US" sz="2600" i="1" dirty="0">
                <a:solidFill>
                  <a:srgbClr val="131413"/>
                </a:solidFill>
                <a:effectLst/>
                <a:latin typeface="Calibri" panose="020F0502020204030204" pitchFamily="34" charset="0"/>
                <a:cs typeface="Calibri" panose="020F0502020204030204" pitchFamily="34" charset="0"/>
              </a:rPr>
              <a:t> </a:t>
            </a:r>
            <a:r>
              <a:rPr lang="en-US" sz="2600" b="1" i="1" dirty="0">
                <a:solidFill>
                  <a:srgbClr val="131413"/>
                </a:solidFill>
                <a:effectLst/>
                <a:latin typeface="Calibri" panose="020F0502020204030204" pitchFamily="34" charset="0"/>
                <a:cs typeface="Calibri" panose="020F0502020204030204" pitchFamily="34" charset="0"/>
              </a:rPr>
              <a:t>strengths, interests, challenges, &amp; needs</a:t>
            </a:r>
            <a:endParaRPr lang="en-US" sz="2600" b="1" i="1" dirty="0">
              <a:solidFill>
                <a:srgbClr val="131413"/>
              </a:solidFill>
              <a:latin typeface="Calibri" panose="020F0502020204030204" pitchFamily="34" charset="0"/>
              <a:cs typeface="Calibri" panose="020F0502020204030204" pitchFamily="34" charset="0"/>
            </a:endParaRPr>
          </a:p>
          <a:p>
            <a:pPr lvl="1" eaLnBrk="1" hangingPunct="1">
              <a:spcBef>
                <a:spcPct val="0"/>
              </a:spcBef>
            </a:pPr>
            <a:endParaRPr lang="en-US" altLang="en-US" sz="1400" dirty="0">
              <a:latin typeface="Calibri" panose="020F0502020204030204" pitchFamily="34" charset="0"/>
              <a:cs typeface="Calibri" panose="020F0502020204030204" pitchFamily="34" charset="0"/>
            </a:endParaRPr>
          </a:p>
          <a:p>
            <a:pPr eaLnBrk="1" hangingPunct="1">
              <a:spcBef>
                <a:spcPct val="0"/>
              </a:spcBef>
            </a:pPr>
            <a:r>
              <a:rPr lang="en-US" altLang="en-US" sz="3000" b="1" dirty="0">
                <a:latin typeface="Calibri" panose="020F0502020204030204" pitchFamily="34" charset="0"/>
                <a:cs typeface="Calibri" panose="020F0502020204030204" pitchFamily="34" charset="0"/>
              </a:rPr>
              <a:t>Broader life goals might focus on:</a:t>
            </a:r>
          </a:p>
          <a:p>
            <a:pPr eaLnBrk="1" hangingPunct="1">
              <a:spcBef>
                <a:spcPct val="0"/>
              </a:spcBef>
            </a:pPr>
            <a:endParaRPr lang="en-US" altLang="en-US" sz="600" dirty="0">
              <a:latin typeface="Calibri" panose="020F0502020204030204" pitchFamily="34" charset="0"/>
              <a:cs typeface="Calibri" panose="020F0502020204030204" pitchFamily="34" charset="0"/>
            </a:endParaRPr>
          </a:p>
          <a:p>
            <a:pPr lvl="1" eaLnBrk="1" hangingPunct="1">
              <a:spcBef>
                <a:spcPct val="0"/>
              </a:spcBef>
            </a:pPr>
            <a:r>
              <a:rPr lang="en-US" altLang="en-US" sz="2600" dirty="0">
                <a:latin typeface="Calibri" panose="020F0502020204030204" pitchFamily="34" charset="0"/>
                <a:cs typeface="Calibri" panose="020F0502020204030204" pitchFamily="34" charset="0"/>
              </a:rPr>
              <a:t>Improving person’s health or emotional state</a:t>
            </a:r>
          </a:p>
          <a:p>
            <a:pPr lvl="1" eaLnBrk="1" hangingPunct="1">
              <a:spcBef>
                <a:spcPct val="0"/>
              </a:spcBef>
            </a:pPr>
            <a:endParaRPr lang="en-US" altLang="en-US" sz="600" dirty="0">
              <a:latin typeface="Calibri" panose="020F0502020204030204" pitchFamily="34" charset="0"/>
              <a:cs typeface="Calibri" panose="020F0502020204030204" pitchFamily="34" charset="0"/>
            </a:endParaRPr>
          </a:p>
          <a:p>
            <a:pPr lvl="1" eaLnBrk="1" hangingPunct="1">
              <a:spcBef>
                <a:spcPct val="0"/>
              </a:spcBef>
            </a:pPr>
            <a:r>
              <a:rPr lang="en-US" altLang="en-US" sz="2600" dirty="0">
                <a:latin typeface="Calibri" panose="020F0502020204030204" pitchFamily="34" charset="0"/>
                <a:cs typeface="Calibri" panose="020F0502020204030204" pitchFamily="34" charset="0"/>
              </a:rPr>
              <a:t>Going more places or doing more things</a:t>
            </a:r>
          </a:p>
          <a:p>
            <a:pPr lvl="1" eaLnBrk="1" hangingPunct="1">
              <a:spcBef>
                <a:spcPct val="0"/>
              </a:spcBef>
            </a:pPr>
            <a:endParaRPr lang="en-US" altLang="en-US" sz="600" dirty="0">
              <a:latin typeface="Calibri" panose="020F0502020204030204" pitchFamily="34" charset="0"/>
              <a:cs typeface="Calibri" panose="020F0502020204030204" pitchFamily="34" charset="0"/>
            </a:endParaRPr>
          </a:p>
          <a:p>
            <a:pPr lvl="1" eaLnBrk="1" hangingPunct="1">
              <a:spcBef>
                <a:spcPct val="0"/>
              </a:spcBef>
            </a:pPr>
            <a:r>
              <a:rPr lang="en-US" altLang="en-US" sz="2600" dirty="0">
                <a:latin typeface="Calibri" panose="020F0502020204030204" pitchFamily="34" charset="0"/>
                <a:cs typeface="Calibri" panose="020F0502020204030204" pitchFamily="34" charset="0"/>
              </a:rPr>
              <a:t>More opportunities to make own choices</a:t>
            </a:r>
          </a:p>
          <a:p>
            <a:pPr lvl="1" eaLnBrk="1" hangingPunct="1">
              <a:spcBef>
                <a:spcPct val="0"/>
              </a:spcBef>
            </a:pPr>
            <a:endParaRPr lang="en-US" altLang="en-US" sz="600" dirty="0">
              <a:latin typeface="Calibri" panose="020F0502020204030204" pitchFamily="34" charset="0"/>
              <a:cs typeface="Calibri" panose="020F0502020204030204" pitchFamily="34" charset="0"/>
            </a:endParaRPr>
          </a:p>
          <a:p>
            <a:pPr lvl="1" eaLnBrk="1" hangingPunct="1">
              <a:spcBef>
                <a:spcPct val="0"/>
              </a:spcBef>
            </a:pPr>
            <a:r>
              <a:rPr lang="en-US" altLang="en-US" sz="2600" dirty="0">
                <a:latin typeface="Calibri" panose="020F0502020204030204" pitchFamily="34" charset="0"/>
                <a:cs typeface="Calibri" panose="020F0502020204030204" pitchFamily="34" charset="0"/>
              </a:rPr>
              <a:t>Enhancing or expanding friendships &amp; relationships</a:t>
            </a:r>
          </a:p>
          <a:p>
            <a:pPr lvl="1" eaLnBrk="1" hangingPunct="1">
              <a:spcBef>
                <a:spcPct val="0"/>
              </a:spcBef>
            </a:pPr>
            <a:endParaRPr lang="en-US" altLang="en-US" sz="600" dirty="0">
              <a:latin typeface="Calibri" panose="020F0502020204030204" pitchFamily="34" charset="0"/>
              <a:cs typeface="Calibri" panose="020F0502020204030204" pitchFamily="34" charset="0"/>
            </a:endParaRPr>
          </a:p>
          <a:p>
            <a:pPr lvl="1" eaLnBrk="1" hangingPunct="1">
              <a:spcBef>
                <a:spcPct val="0"/>
              </a:spcBef>
            </a:pPr>
            <a:r>
              <a:rPr lang="en-US" altLang="en-US" sz="2600" dirty="0">
                <a:latin typeface="Calibri" panose="020F0502020204030204" pitchFamily="34" charset="0"/>
                <a:cs typeface="Calibri" panose="020F0502020204030204" pitchFamily="34" charset="0"/>
              </a:rPr>
              <a:t>Improving child or family </a:t>
            </a:r>
            <a:r>
              <a:rPr lang="en-US" altLang="en-US" sz="2600" b="1" dirty="0">
                <a:solidFill>
                  <a:srgbClr val="0432FF"/>
                </a:solidFill>
                <a:latin typeface="Calibri" panose="020F0502020204030204" pitchFamily="34" charset="0"/>
                <a:cs typeface="Calibri" panose="020F0502020204030204" pitchFamily="34" charset="0"/>
              </a:rPr>
              <a:t>quality of life </a:t>
            </a:r>
            <a:r>
              <a:rPr lang="en-US" altLang="en-US" sz="2600" dirty="0">
                <a:latin typeface="Calibri" panose="020F0502020204030204" pitchFamily="34" charset="0"/>
                <a:cs typeface="Calibri" panose="020F0502020204030204" pitchFamily="34" charset="0"/>
              </a:rPr>
              <a:t>in general</a:t>
            </a:r>
          </a:p>
          <a:p>
            <a:pPr eaLnBrk="1" hangingPunct="1">
              <a:spcBef>
                <a:spcPct val="0"/>
              </a:spcBef>
            </a:pPr>
            <a:endParaRPr lang="en-US" altLang="en-US" sz="1200" dirty="0">
              <a:latin typeface="Calibri" panose="020F0502020204030204" pitchFamily="34" charset="0"/>
              <a:cs typeface="Calibri" panose="020F0502020204030204" pitchFamily="34" charset="0"/>
              <a:sym typeface="Wingdings" pitchFamily="2" charset="2"/>
            </a:endParaRPr>
          </a:p>
          <a:p>
            <a:pPr eaLnBrk="1" hangingPunct="1">
              <a:spcBef>
                <a:spcPct val="0"/>
              </a:spcBef>
            </a:pPr>
            <a:endParaRPr lang="en-US" altLang="en-US" sz="1600" dirty="0"/>
          </a:p>
          <a:p>
            <a:pPr eaLnBrk="1" hangingPunct="1"/>
            <a:endParaRPr lang="en-US" altLang="en-US" sz="1600" dirty="0"/>
          </a:p>
        </p:txBody>
      </p:sp>
      <p:sp>
        <p:nvSpPr>
          <p:cNvPr id="22531" name="Rectangle 2">
            <a:extLst>
              <a:ext uri="{FF2B5EF4-FFF2-40B4-BE49-F238E27FC236}">
                <a16:creationId xmlns:a16="http://schemas.microsoft.com/office/drawing/2014/main" id="{0FCA1C88-90B6-BD3E-9FD2-CF28FE2F4367}"/>
              </a:ext>
            </a:extLst>
          </p:cNvPr>
          <p:cNvSpPr txBox="1">
            <a:spLocks noGrp="1" noRot="1" noChangeArrowheads="1"/>
          </p:cNvSpPr>
          <p:nvPr>
            <p:ph type="title" idx="4294967295"/>
          </p:nvPr>
        </p:nvSpPr>
        <p:spPr bwMode="auto">
          <a:xfrm>
            <a:off x="152400" y="152400"/>
            <a:ext cx="9144000" cy="9144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t>Establishing Goals</a:t>
            </a:r>
          </a:p>
        </p:txBody>
      </p:sp>
      <p:sp>
        <p:nvSpPr>
          <p:cNvPr id="22532" name="TextBox 5">
            <a:extLst>
              <a:ext uri="{FF2B5EF4-FFF2-40B4-BE49-F238E27FC236}">
                <a16:creationId xmlns:a16="http://schemas.microsoft.com/office/drawing/2014/main" id="{8F8A3B37-FA23-460A-2E07-C36A6C8A4079}"/>
              </a:ext>
            </a:extLst>
          </p:cNvPr>
          <p:cNvSpPr txBox="1">
            <a:spLocks noChangeArrowheads="1"/>
          </p:cNvSpPr>
          <p:nvPr/>
        </p:nvSpPr>
        <p:spPr bwMode="auto">
          <a:xfrm>
            <a:off x="6858000" y="6477000"/>
            <a:ext cx="2122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600">
                <a:solidFill>
                  <a:srgbClr val="FFFFFF"/>
                </a:solidFill>
              </a:rPr>
              <a:t>From Durand (2008)</a:t>
            </a:r>
          </a:p>
        </p:txBody>
      </p:sp>
      <p:sp>
        <p:nvSpPr>
          <p:cNvPr id="22533" name="TextBox 5">
            <a:extLst>
              <a:ext uri="{FF2B5EF4-FFF2-40B4-BE49-F238E27FC236}">
                <a16:creationId xmlns:a16="http://schemas.microsoft.com/office/drawing/2014/main" id="{FC0C1882-F1B6-3FA3-1B0B-771D94DEEDC4}"/>
              </a:ext>
            </a:extLst>
          </p:cNvPr>
          <p:cNvSpPr txBox="1">
            <a:spLocks noChangeArrowheads="1"/>
          </p:cNvSpPr>
          <p:nvPr/>
        </p:nvSpPr>
        <p:spPr bwMode="auto">
          <a:xfrm>
            <a:off x="2667000" y="6508984"/>
            <a:ext cx="651332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500" b="0" dirty="0"/>
              <a:t>Durand &amp; </a:t>
            </a:r>
            <a:r>
              <a:rPr lang="en-US" altLang="en-US" sz="1500" b="0" dirty="0" err="1"/>
              <a:t>Hieneman</a:t>
            </a:r>
            <a:r>
              <a:rPr lang="en-US" altLang="en-US" sz="1500" b="0" dirty="0"/>
              <a:t> (2008); Freeman et al. (2014) </a:t>
            </a:r>
            <a:r>
              <a:rPr lang="en-US" altLang="en-US" sz="1500" b="0" dirty="0" err="1"/>
              <a:t>Hieneman</a:t>
            </a:r>
            <a:r>
              <a:rPr lang="en-US" altLang="en-US" sz="1500" b="0" dirty="0"/>
              <a:t> et al., (2015)</a:t>
            </a:r>
          </a:p>
        </p:txBody>
      </p:sp>
    </p:spTree>
    <p:extLst>
      <p:ext uri="{BB962C8B-B14F-4D97-AF65-F5344CB8AC3E}">
        <p14:creationId xmlns:p14="http://schemas.microsoft.com/office/powerpoint/2010/main" val="2136632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14889A19-2E8C-1FDD-83EE-483BB1350542}"/>
              </a:ext>
            </a:extLst>
          </p:cNvPr>
          <p:cNvSpPr>
            <a:spLocks noGrp="1"/>
          </p:cNvSpPr>
          <p:nvPr>
            <p:ph type="title"/>
          </p:nvPr>
        </p:nvSpPr>
        <p:spPr>
          <a:xfrm>
            <a:off x="152400" y="228600"/>
            <a:ext cx="8915400" cy="762000"/>
          </a:xfrm>
          <a:noFill/>
        </p:spPr>
        <p:txBody>
          <a:bodyPr/>
          <a:lstStyle/>
          <a:p>
            <a:pPr eaLnBrk="1" hangingPunct="1"/>
            <a:r>
              <a:rPr lang="en-US" altLang="en-US" sz="4000" b="1" dirty="0"/>
              <a:t>Consider Quality of Life:</a:t>
            </a:r>
            <a:br>
              <a:rPr lang="en-US" altLang="en-US" sz="4000" b="1" dirty="0"/>
            </a:br>
            <a:r>
              <a:rPr lang="en-US" altLang="en-US" sz="3800" b="1" dirty="0">
                <a:solidFill>
                  <a:srgbClr val="FF0000"/>
                </a:solidFill>
              </a:rPr>
              <a:t>Not all fears need to be “faced”</a:t>
            </a:r>
          </a:p>
        </p:txBody>
      </p:sp>
      <p:sp>
        <p:nvSpPr>
          <p:cNvPr id="265219" name="Rectangle 3">
            <a:extLst>
              <a:ext uri="{FF2B5EF4-FFF2-40B4-BE49-F238E27FC236}">
                <a16:creationId xmlns:a16="http://schemas.microsoft.com/office/drawing/2014/main" id="{08C23778-ABF5-D7EB-DE39-5DC5269AAAE3}"/>
              </a:ext>
            </a:extLst>
          </p:cNvPr>
          <p:cNvSpPr>
            <a:spLocks noGrp="1"/>
          </p:cNvSpPr>
          <p:nvPr>
            <p:ph idx="1"/>
          </p:nvPr>
        </p:nvSpPr>
        <p:spPr>
          <a:xfrm>
            <a:off x="76200" y="1295400"/>
            <a:ext cx="8763000" cy="5638800"/>
          </a:xfrm>
        </p:spPr>
        <p:txBody>
          <a:bodyPr/>
          <a:lstStyle/>
          <a:p>
            <a:pPr eaLnBrk="1" hangingPunct="1">
              <a:spcBef>
                <a:spcPts val="100"/>
              </a:spcBef>
              <a:spcAft>
                <a:spcPts val="100"/>
              </a:spcAft>
            </a:pPr>
            <a:r>
              <a:rPr lang="en-US" altLang="en-US" sz="2800" dirty="0">
                <a:latin typeface="Calibri" panose="020F0502020204030204" pitchFamily="34" charset="0"/>
                <a:cs typeface="Calibri" panose="020F0502020204030204" pitchFamily="34" charset="0"/>
                <a:sym typeface="Wingdings" pitchFamily="2" charset="2"/>
              </a:rPr>
              <a:t>Is it </a:t>
            </a:r>
            <a:r>
              <a:rPr lang="en-US" altLang="en-US" sz="2800" b="1" u="sng" dirty="0">
                <a:latin typeface="Calibri" panose="020F0502020204030204" pitchFamily="34" charset="0"/>
                <a:cs typeface="Calibri" panose="020F0502020204030204" pitchFamily="34" charset="0"/>
                <a:sym typeface="Wingdings" pitchFamily="2" charset="2"/>
              </a:rPr>
              <a:t>person-centered</a:t>
            </a:r>
            <a:r>
              <a:rPr lang="en-US" altLang="en-US" sz="2800" dirty="0">
                <a:latin typeface="Calibri" panose="020F0502020204030204" pitchFamily="34" charset="0"/>
                <a:cs typeface="Calibri" panose="020F0502020204030204" pitchFamily="34" charset="0"/>
                <a:sym typeface="Wingdings" pitchFamily="2" charset="2"/>
              </a:rPr>
              <a:t>? Aligned with </a:t>
            </a:r>
            <a:r>
              <a:rPr lang="en-US" altLang="en-US" sz="2800" b="1" dirty="0">
                <a:latin typeface="Calibri" panose="020F0502020204030204" pitchFamily="34" charset="0"/>
                <a:cs typeface="Calibri" panose="020F0502020204030204" pitchFamily="34" charset="0"/>
                <a:sym typeface="Wingdings" pitchFamily="2" charset="2"/>
              </a:rPr>
              <a:t>values</a:t>
            </a:r>
            <a:r>
              <a:rPr lang="en-US" altLang="en-US" sz="2800" dirty="0">
                <a:latin typeface="Calibri" panose="020F0502020204030204" pitchFamily="34" charset="0"/>
                <a:cs typeface="Calibri" panose="020F0502020204030204" pitchFamily="34" charset="0"/>
                <a:sym typeface="Wingdings" pitchFamily="2" charset="2"/>
              </a:rPr>
              <a:t>?</a:t>
            </a:r>
          </a:p>
          <a:p>
            <a:pPr eaLnBrk="1" hangingPunct="1">
              <a:spcBef>
                <a:spcPts val="100"/>
              </a:spcBef>
              <a:spcAft>
                <a:spcPts val="100"/>
              </a:spcAft>
            </a:pPr>
            <a:r>
              <a:rPr lang="en-US" altLang="en-US" sz="400" dirty="0">
                <a:latin typeface="Calibri" panose="020F0502020204030204" pitchFamily="34" charset="0"/>
                <a:cs typeface="Calibri" panose="020F0502020204030204" pitchFamily="34" charset="0"/>
                <a:sym typeface="Wingdings" pitchFamily="2" charset="2"/>
              </a:rPr>
              <a:t>6</a:t>
            </a:r>
            <a:endParaRPr lang="en-US" altLang="en-US" sz="500" dirty="0">
              <a:latin typeface="Calibri" panose="020F0502020204030204" pitchFamily="34" charset="0"/>
              <a:cs typeface="Calibri" panose="020F0502020204030204" pitchFamily="34" charset="0"/>
              <a:sym typeface="Wingdings" pitchFamily="2" charset="2"/>
            </a:endParaRPr>
          </a:p>
          <a:p>
            <a:pPr eaLnBrk="1" hangingPunct="1">
              <a:spcBef>
                <a:spcPts val="100"/>
              </a:spcBef>
              <a:spcAft>
                <a:spcPts val="100"/>
              </a:spcAft>
            </a:pPr>
            <a:r>
              <a:rPr lang="en-US" altLang="en-US" sz="2800" dirty="0">
                <a:latin typeface="Calibri" panose="020F0502020204030204" pitchFamily="34" charset="0"/>
                <a:cs typeface="Calibri" panose="020F0502020204030204" pitchFamily="34" charset="0"/>
                <a:sym typeface="Wingdings" pitchFamily="2" charset="2"/>
              </a:rPr>
              <a:t>Is it </a:t>
            </a:r>
            <a:r>
              <a:rPr lang="en-US" altLang="en-US" sz="2800" b="1" u="sng" dirty="0">
                <a:latin typeface="Calibri" panose="020F0502020204030204" pitchFamily="34" charset="0"/>
                <a:cs typeface="Calibri" panose="020F0502020204030204" pitchFamily="34" charset="0"/>
                <a:sym typeface="Wingdings" pitchFamily="2" charset="2"/>
              </a:rPr>
              <a:t>necessary</a:t>
            </a:r>
            <a:r>
              <a:rPr lang="en-US" altLang="en-US" sz="2800" dirty="0">
                <a:latin typeface="Calibri" panose="020F0502020204030204" pitchFamily="34" charset="0"/>
                <a:cs typeface="Calibri" panose="020F0502020204030204" pitchFamily="34" charset="0"/>
                <a:sym typeface="Wingdings" pitchFamily="2" charset="2"/>
              </a:rPr>
              <a:t> to encourage person to face this fear?</a:t>
            </a:r>
          </a:p>
          <a:p>
            <a:pPr eaLnBrk="1" hangingPunct="1">
              <a:spcBef>
                <a:spcPts val="100"/>
              </a:spcBef>
              <a:spcAft>
                <a:spcPts val="100"/>
              </a:spcAft>
            </a:pPr>
            <a:endParaRPr lang="en-US" altLang="en-US" sz="500" dirty="0">
              <a:latin typeface="Calibri" panose="020F0502020204030204" pitchFamily="34" charset="0"/>
              <a:cs typeface="Calibri" panose="020F0502020204030204" pitchFamily="34" charset="0"/>
              <a:sym typeface="Wingdings" pitchFamily="2" charset="2"/>
            </a:endParaRPr>
          </a:p>
          <a:p>
            <a:pPr eaLnBrk="1" hangingPunct="1">
              <a:spcBef>
                <a:spcPts val="100"/>
              </a:spcBef>
              <a:spcAft>
                <a:spcPts val="100"/>
              </a:spcAft>
            </a:pPr>
            <a:r>
              <a:rPr lang="en-US" altLang="en-US" sz="2800" dirty="0">
                <a:latin typeface="Calibri" panose="020F0502020204030204" pitchFamily="34" charset="0"/>
                <a:cs typeface="Calibri" panose="020F0502020204030204" pitchFamily="34" charset="0"/>
                <a:sym typeface="Wingdings" pitchFamily="2" charset="2"/>
              </a:rPr>
              <a:t>Is it </a:t>
            </a:r>
            <a:r>
              <a:rPr lang="en-US" altLang="en-US" sz="2800" b="1" u="sng" dirty="0">
                <a:latin typeface="Calibri" panose="020F0502020204030204" pitchFamily="34" charset="0"/>
                <a:cs typeface="Calibri" panose="020F0502020204030204" pitchFamily="34" charset="0"/>
                <a:sym typeface="Wingdings" pitchFamily="2" charset="2"/>
              </a:rPr>
              <a:t>ethical</a:t>
            </a:r>
            <a:r>
              <a:rPr lang="en-US" altLang="en-US" sz="2800" dirty="0">
                <a:latin typeface="Calibri" panose="020F0502020204030204" pitchFamily="34" charset="0"/>
                <a:cs typeface="Calibri" panose="020F0502020204030204" pitchFamily="34" charset="0"/>
                <a:sym typeface="Wingdings" pitchFamily="2" charset="2"/>
              </a:rPr>
              <a:t>?</a:t>
            </a:r>
          </a:p>
          <a:p>
            <a:pPr eaLnBrk="1" hangingPunct="1">
              <a:spcBef>
                <a:spcPts val="100"/>
              </a:spcBef>
              <a:spcAft>
                <a:spcPts val="100"/>
              </a:spcAft>
            </a:pPr>
            <a:endParaRPr lang="en-US" altLang="en-US" sz="500" dirty="0">
              <a:latin typeface="Calibri" panose="020F0502020204030204" pitchFamily="34" charset="0"/>
              <a:cs typeface="Calibri" panose="020F0502020204030204" pitchFamily="34" charset="0"/>
              <a:sym typeface="Wingdings" pitchFamily="2" charset="2"/>
            </a:endParaRPr>
          </a:p>
          <a:p>
            <a:pPr eaLnBrk="1" hangingPunct="1">
              <a:spcBef>
                <a:spcPts val="100"/>
              </a:spcBef>
              <a:spcAft>
                <a:spcPts val="100"/>
              </a:spcAft>
            </a:pPr>
            <a:r>
              <a:rPr lang="en-US" altLang="en-US" sz="2800" dirty="0">
                <a:latin typeface="Calibri" panose="020F0502020204030204" pitchFamily="34" charset="0"/>
                <a:cs typeface="Calibri" panose="020F0502020204030204" pitchFamily="34" charset="0"/>
                <a:sym typeface="Wingdings" pitchFamily="2" charset="2"/>
              </a:rPr>
              <a:t>Does the person appear </a:t>
            </a:r>
            <a:r>
              <a:rPr lang="en-US" altLang="en-US" sz="2800" b="1" u="sng" dirty="0">
                <a:latin typeface="Calibri" panose="020F0502020204030204" pitchFamily="34" charset="0"/>
                <a:cs typeface="Calibri" panose="020F0502020204030204" pitchFamily="34" charset="0"/>
                <a:sym typeface="Wingdings" pitchFamily="2" charset="2"/>
              </a:rPr>
              <a:t>distressed</a:t>
            </a:r>
            <a:r>
              <a:rPr lang="en-US" altLang="en-US" sz="2800" dirty="0">
                <a:latin typeface="Calibri" panose="020F0502020204030204" pitchFamily="34" charset="0"/>
                <a:cs typeface="Calibri" panose="020F0502020204030204" pitchFamily="34" charset="0"/>
                <a:sym typeface="Wingdings" pitchFamily="2" charset="2"/>
              </a:rPr>
              <a:t> by their fear/anxiety?</a:t>
            </a:r>
          </a:p>
          <a:p>
            <a:pPr eaLnBrk="1" hangingPunct="1">
              <a:spcBef>
                <a:spcPts val="100"/>
              </a:spcBef>
              <a:spcAft>
                <a:spcPts val="100"/>
              </a:spcAft>
            </a:pPr>
            <a:endParaRPr lang="en-US" altLang="en-US" sz="500" dirty="0">
              <a:latin typeface="Calibri" panose="020F0502020204030204" pitchFamily="34" charset="0"/>
              <a:cs typeface="Calibri" panose="020F0502020204030204" pitchFamily="34" charset="0"/>
              <a:sym typeface="Wingdings" pitchFamily="2" charset="2"/>
            </a:endParaRPr>
          </a:p>
          <a:p>
            <a:pPr eaLnBrk="1" hangingPunct="1">
              <a:spcBef>
                <a:spcPts val="100"/>
              </a:spcBef>
              <a:spcAft>
                <a:spcPts val="100"/>
              </a:spcAft>
            </a:pPr>
            <a:r>
              <a:rPr lang="en-US" altLang="en-US" sz="2800" dirty="0">
                <a:latin typeface="Calibri" panose="020F0502020204030204" pitchFamily="34" charset="0"/>
                <a:cs typeface="Calibri" panose="020F0502020204030204" pitchFamily="34" charset="0"/>
                <a:sym typeface="Wingdings" pitchFamily="2" charset="2"/>
              </a:rPr>
              <a:t>Is this fear/anxiety </a:t>
            </a:r>
            <a:r>
              <a:rPr lang="en-US" altLang="en-US" sz="2800" b="1" dirty="0">
                <a:latin typeface="Calibri" panose="020F0502020204030204" pitchFamily="34" charset="0"/>
                <a:cs typeface="Calibri" panose="020F0502020204030204" pitchFamily="34" charset="0"/>
                <a:sym typeface="Wingdings" pitchFamily="2" charset="2"/>
              </a:rPr>
              <a:t>harming child’s or family’s           </a:t>
            </a:r>
            <a:r>
              <a:rPr lang="en-US" altLang="en-US" sz="2800" b="1" u="sng" dirty="0">
                <a:solidFill>
                  <a:srgbClr val="0432FF"/>
                </a:solidFill>
                <a:latin typeface="Calibri" panose="020F0502020204030204" pitchFamily="34" charset="0"/>
                <a:cs typeface="Calibri" panose="020F0502020204030204" pitchFamily="34" charset="0"/>
                <a:sym typeface="Wingdings" pitchFamily="2" charset="2"/>
              </a:rPr>
              <a:t>QUALITY OF LIFE</a:t>
            </a:r>
            <a:r>
              <a:rPr lang="en-US" altLang="en-US" sz="2800" b="1" dirty="0">
                <a:solidFill>
                  <a:srgbClr val="0432FF"/>
                </a:solidFill>
                <a:latin typeface="Calibri" panose="020F0502020204030204" pitchFamily="34" charset="0"/>
                <a:cs typeface="Calibri" panose="020F0502020204030204" pitchFamily="34" charset="0"/>
                <a:sym typeface="Wingdings" pitchFamily="2" charset="2"/>
              </a:rPr>
              <a:t>?</a:t>
            </a:r>
          </a:p>
          <a:p>
            <a:pPr eaLnBrk="1" hangingPunct="1">
              <a:spcBef>
                <a:spcPts val="100"/>
              </a:spcBef>
              <a:spcAft>
                <a:spcPts val="100"/>
              </a:spcAft>
            </a:pPr>
            <a:endParaRPr lang="en-US" altLang="en-US" sz="500" b="1" dirty="0">
              <a:latin typeface="Calibri" panose="020F0502020204030204" pitchFamily="34" charset="0"/>
              <a:cs typeface="Calibri" panose="020F0502020204030204" pitchFamily="34" charset="0"/>
              <a:sym typeface="Wingdings" pitchFamily="2" charset="2"/>
            </a:endParaRPr>
          </a:p>
          <a:p>
            <a:pPr marL="635000" lvl="1" indent="-282575" eaLnBrk="1" hangingPunct="1">
              <a:spcBef>
                <a:spcPts val="100"/>
              </a:spcBef>
              <a:spcAft>
                <a:spcPts val="100"/>
              </a:spcAft>
            </a:pPr>
            <a:r>
              <a:rPr lang="en-US" altLang="en-US" sz="2400" dirty="0">
                <a:latin typeface="Calibri" panose="020F0502020204030204" pitchFamily="34" charset="0"/>
                <a:cs typeface="Calibri" panose="020F0502020204030204" pitchFamily="34" charset="0"/>
                <a:sym typeface="Wingdings" pitchFamily="2" charset="2"/>
              </a:rPr>
              <a:t>If child afraid of roller coasters, </a:t>
            </a:r>
            <a:r>
              <a:rPr lang="en-US" altLang="en-US" sz="2400" b="1" dirty="0">
                <a:solidFill>
                  <a:srgbClr val="FF0000"/>
                </a:solidFill>
                <a:latin typeface="Calibri" panose="020F0502020204030204" pitchFamily="34" charset="0"/>
                <a:cs typeface="Calibri" panose="020F0502020204030204" pitchFamily="34" charset="0"/>
                <a:sym typeface="Wingdings" pitchFamily="2" charset="2"/>
              </a:rPr>
              <a:t>no need to do exposures </a:t>
            </a:r>
            <a:r>
              <a:rPr lang="en-US" altLang="en-US" sz="2400" dirty="0">
                <a:latin typeface="Calibri" panose="020F0502020204030204" pitchFamily="34" charset="0"/>
                <a:cs typeface="Calibri" panose="020F0502020204030204" pitchFamily="34" charset="0"/>
                <a:sym typeface="Wingdings" pitchFamily="2" charset="2"/>
              </a:rPr>
              <a:t>(no need for them to go on a roller coaster; they can live their life without going on a roller coaster) – </a:t>
            </a:r>
            <a:r>
              <a:rPr lang="en-US" altLang="en-US" sz="2400" b="1" i="1" u="sng" dirty="0">
                <a:latin typeface="Calibri" panose="020F0502020204030204" pitchFamily="34" charset="0"/>
                <a:cs typeface="Calibri" panose="020F0502020204030204" pitchFamily="34" charset="0"/>
                <a:sym typeface="Wingdings" pitchFamily="2" charset="2"/>
              </a:rPr>
              <a:t>not</a:t>
            </a:r>
            <a:r>
              <a:rPr lang="en-US" altLang="en-US" sz="2400" b="1" i="1" dirty="0">
                <a:latin typeface="Calibri" panose="020F0502020204030204" pitchFamily="34" charset="0"/>
                <a:cs typeface="Calibri" panose="020F0502020204030204" pitchFamily="34" charset="0"/>
                <a:sym typeface="Wingdings" pitchFamily="2" charset="2"/>
              </a:rPr>
              <a:t> impairing quality of life</a:t>
            </a:r>
          </a:p>
          <a:p>
            <a:pPr marL="635000" lvl="1" indent="-282575" eaLnBrk="1" hangingPunct="1">
              <a:spcBef>
                <a:spcPts val="100"/>
              </a:spcBef>
              <a:spcAft>
                <a:spcPts val="100"/>
              </a:spcAft>
            </a:pPr>
            <a:endParaRPr lang="en-US" altLang="en-US" sz="500" dirty="0">
              <a:latin typeface="Calibri" panose="020F0502020204030204" pitchFamily="34" charset="0"/>
              <a:cs typeface="Calibri" panose="020F0502020204030204" pitchFamily="34" charset="0"/>
              <a:sym typeface="Wingdings" pitchFamily="2" charset="2"/>
            </a:endParaRPr>
          </a:p>
          <a:p>
            <a:pPr marL="635000" lvl="1" indent="-282575" eaLnBrk="1" hangingPunct="1">
              <a:spcBef>
                <a:spcPts val="100"/>
              </a:spcBef>
              <a:spcAft>
                <a:spcPts val="100"/>
              </a:spcAft>
            </a:pPr>
            <a:r>
              <a:rPr lang="en-US" altLang="en-US" sz="2400" dirty="0">
                <a:latin typeface="Calibri" panose="020F0502020204030204" pitchFamily="34" charset="0"/>
                <a:cs typeface="Calibri" panose="020F0502020204030204" pitchFamily="34" charset="0"/>
                <a:sym typeface="Wingdings" pitchFamily="2" charset="2"/>
              </a:rPr>
              <a:t>BUT if a child is afraid of trees, there’s a </a:t>
            </a:r>
            <a:r>
              <a:rPr lang="en-US" altLang="en-US" sz="2400" b="1" dirty="0">
                <a:solidFill>
                  <a:srgbClr val="00B050"/>
                </a:solidFill>
                <a:latin typeface="Calibri" panose="020F0502020204030204" pitchFamily="34" charset="0"/>
                <a:cs typeface="Calibri" panose="020F0502020204030204" pitchFamily="34" charset="0"/>
                <a:sym typeface="Wingdings" pitchFamily="2" charset="2"/>
              </a:rPr>
              <a:t>need for exposures</a:t>
            </a:r>
            <a:r>
              <a:rPr lang="en-US" altLang="en-US" sz="2400" dirty="0">
                <a:latin typeface="Calibri" panose="020F0502020204030204" pitchFamily="34" charset="0"/>
                <a:cs typeface="Calibri" panose="020F0502020204030204" pitchFamily="34" charset="0"/>
                <a:sym typeface="Wingdings" pitchFamily="2" charset="2"/>
              </a:rPr>
              <a:t>, since that’s hard to avoid and </a:t>
            </a:r>
            <a:r>
              <a:rPr lang="en-US" altLang="en-US" sz="2400" b="1" i="1" dirty="0">
                <a:latin typeface="Calibri" panose="020F0502020204030204" pitchFamily="34" charset="0"/>
                <a:cs typeface="Calibri" panose="020F0502020204030204" pitchFamily="34" charset="0"/>
                <a:sym typeface="Wingdings" pitchFamily="2" charset="2"/>
              </a:rPr>
              <a:t>impairing daily life/functioning</a:t>
            </a:r>
          </a:p>
          <a:p>
            <a:pPr marL="635000" lvl="1" indent="-282575" eaLnBrk="1" hangingPunct="1">
              <a:spcBef>
                <a:spcPts val="100"/>
              </a:spcBef>
              <a:spcAft>
                <a:spcPts val="100"/>
              </a:spcAft>
            </a:pPr>
            <a:endParaRPr lang="en-US" altLang="en-US" sz="400" dirty="0">
              <a:latin typeface="Calibri" panose="020F0502020204030204" pitchFamily="34" charset="0"/>
              <a:cs typeface="Calibri" panose="020F0502020204030204" pitchFamily="34" charset="0"/>
              <a:sym typeface="Wingdings" pitchFamily="2" charset="2"/>
            </a:endParaRPr>
          </a:p>
        </p:txBody>
      </p:sp>
    </p:spTree>
    <p:extLst>
      <p:ext uri="{BB962C8B-B14F-4D97-AF65-F5344CB8AC3E}">
        <p14:creationId xmlns:p14="http://schemas.microsoft.com/office/powerpoint/2010/main" val="3780597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65218"/>
                                        </p:tgtEl>
                                        <p:attrNameLst>
                                          <p:attrName>style.visibility</p:attrName>
                                        </p:attrNameLst>
                                      </p:cBhvr>
                                      <p:to>
                                        <p:strVal val="visible"/>
                                      </p:to>
                                    </p:set>
                                    <p:animEffect transition="in" filter="fade">
                                      <p:cBhvr>
                                        <p:cTn id="7" dur="2000"/>
                                        <p:tgtEl>
                                          <p:spTgt spid="2652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65219">
                                            <p:txEl>
                                              <p:pRg st="0" end="0"/>
                                            </p:txEl>
                                          </p:spTgt>
                                        </p:tgtEl>
                                        <p:attrNameLst>
                                          <p:attrName>style.visibility</p:attrName>
                                        </p:attrNameLst>
                                      </p:cBhvr>
                                      <p:to>
                                        <p:strVal val="visible"/>
                                      </p:to>
                                    </p:set>
                                    <p:animEffect transition="in" filter="fade">
                                      <p:cBhvr>
                                        <p:cTn id="12" dur="2000"/>
                                        <p:tgtEl>
                                          <p:spTgt spid="2652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5219">
                                            <p:txEl>
                                              <p:pRg st="1" end="1"/>
                                            </p:txEl>
                                          </p:spTgt>
                                        </p:tgtEl>
                                        <p:attrNameLst>
                                          <p:attrName>style.visibility</p:attrName>
                                        </p:attrNameLst>
                                      </p:cBhvr>
                                      <p:to>
                                        <p:strVal val="visible"/>
                                      </p:to>
                                    </p:set>
                                    <p:animEffect transition="in" filter="fade">
                                      <p:cBhvr>
                                        <p:cTn id="17" dur="2000"/>
                                        <p:tgtEl>
                                          <p:spTgt spid="2652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5219">
                                            <p:txEl>
                                              <p:pRg st="2" end="2"/>
                                            </p:txEl>
                                          </p:spTgt>
                                        </p:tgtEl>
                                        <p:attrNameLst>
                                          <p:attrName>style.visibility</p:attrName>
                                        </p:attrNameLst>
                                      </p:cBhvr>
                                      <p:to>
                                        <p:strVal val="visible"/>
                                      </p:to>
                                    </p:set>
                                    <p:animEffect transition="in" filter="fade">
                                      <p:cBhvr>
                                        <p:cTn id="22" dur="2000"/>
                                        <p:tgtEl>
                                          <p:spTgt spid="26521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5219">
                                            <p:txEl>
                                              <p:pRg st="4" end="4"/>
                                            </p:txEl>
                                          </p:spTgt>
                                        </p:tgtEl>
                                        <p:attrNameLst>
                                          <p:attrName>style.visibility</p:attrName>
                                        </p:attrNameLst>
                                      </p:cBhvr>
                                      <p:to>
                                        <p:strVal val="visible"/>
                                      </p:to>
                                    </p:set>
                                    <p:animEffect transition="in" filter="fade">
                                      <p:cBhvr>
                                        <p:cTn id="27" dur="2000"/>
                                        <p:tgtEl>
                                          <p:spTgt spid="2652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5219">
                                            <p:txEl>
                                              <p:pRg st="6" end="6"/>
                                            </p:txEl>
                                          </p:spTgt>
                                        </p:tgtEl>
                                        <p:attrNameLst>
                                          <p:attrName>style.visibility</p:attrName>
                                        </p:attrNameLst>
                                      </p:cBhvr>
                                      <p:to>
                                        <p:strVal val="visible"/>
                                      </p:to>
                                    </p:set>
                                    <p:animEffect transition="in" filter="fade">
                                      <p:cBhvr>
                                        <p:cTn id="32" dur="2000"/>
                                        <p:tgtEl>
                                          <p:spTgt spid="26521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5219">
                                            <p:txEl>
                                              <p:pRg st="8" end="8"/>
                                            </p:txEl>
                                          </p:spTgt>
                                        </p:tgtEl>
                                        <p:attrNameLst>
                                          <p:attrName>style.visibility</p:attrName>
                                        </p:attrNameLst>
                                      </p:cBhvr>
                                      <p:to>
                                        <p:strVal val="visible"/>
                                      </p:to>
                                    </p:set>
                                    <p:animEffect transition="in" filter="fade">
                                      <p:cBhvr>
                                        <p:cTn id="37" dur="2000"/>
                                        <p:tgtEl>
                                          <p:spTgt spid="265219">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5219">
                                            <p:txEl>
                                              <p:pRg st="10" end="10"/>
                                            </p:txEl>
                                          </p:spTgt>
                                        </p:tgtEl>
                                        <p:attrNameLst>
                                          <p:attrName>style.visibility</p:attrName>
                                        </p:attrNameLst>
                                      </p:cBhvr>
                                      <p:to>
                                        <p:strVal val="visible"/>
                                      </p:to>
                                    </p:set>
                                    <p:animEffect transition="in" filter="fade">
                                      <p:cBhvr>
                                        <p:cTn id="42" dur="2000"/>
                                        <p:tgtEl>
                                          <p:spTgt spid="265219">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5219">
                                            <p:txEl>
                                              <p:pRg st="12" end="12"/>
                                            </p:txEl>
                                          </p:spTgt>
                                        </p:tgtEl>
                                        <p:attrNameLst>
                                          <p:attrName>style.visibility</p:attrName>
                                        </p:attrNameLst>
                                      </p:cBhvr>
                                      <p:to>
                                        <p:strVal val="visible"/>
                                      </p:to>
                                    </p:set>
                                    <p:animEffect transition="in" filter="fade">
                                      <p:cBhvr>
                                        <p:cTn id="47" dur="2000"/>
                                        <p:tgtEl>
                                          <p:spTgt spid="26521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8" grpId="0"/>
      <p:bldP spid="265219"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a:extLst>
              <a:ext uri="{FF2B5EF4-FFF2-40B4-BE49-F238E27FC236}">
                <a16:creationId xmlns:a16="http://schemas.microsoft.com/office/drawing/2014/main" id="{57A7CBB5-9B62-B744-370D-57648D8EB0BA}"/>
              </a:ext>
            </a:extLst>
          </p:cNvPr>
          <p:cNvSpPr txBox="1">
            <a:spLocks noGrp="1" noRot="1" noChangeArrowheads="1"/>
          </p:cNvSpPr>
          <p:nvPr>
            <p:ph type="title" idx="4294967295"/>
          </p:nvPr>
        </p:nvSpPr>
        <p:spPr bwMode="auto">
          <a:xfrm>
            <a:off x="0" y="76200"/>
            <a:ext cx="9144000" cy="6096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t>Steps of FBA &amp; FBI Process</a:t>
            </a:r>
          </a:p>
        </p:txBody>
      </p:sp>
      <p:sp>
        <p:nvSpPr>
          <p:cNvPr id="18434" name="Rectangle 3">
            <a:extLst>
              <a:ext uri="{FF2B5EF4-FFF2-40B4-BE49-F238E27FC236}">
                <a16:creationId xmlns:a16="http://schemas.microsoft.com/office/drawing/2014/main" id="{09CA0366-4F2A-5044-F9E3-4C93BF0AD9B4}"/>
              </a:ext>
            </a:extLst>
          </p:cNvPr>
          <p:cNvSpPr>
            <a:spLocks noGrp="1" noChangeArrowheads="1"/>
          </p:cNvSpPr>
          <p:nvPr>
            <p:ph type="body" sz="half" idx="4294967295"/>
          </p:nvPr>
        </p:nvSpPr>
        <p:spPr>
          <a:xfrm>
            <a:off x="76200" y="685800"/>
            <a:ext cx="8991600" cy="6400800"/>
          </a:xfrm>
        </p:spPr>
        <p:txBody>
          <a:bodyPr/>
          <a:lstStyle/>
          <a:p>
            <a:pPr eaLnBrk="1" hangingPunct="1">
              <a:spcBef>
                <a:spcPct val="0"/>
              </a:spcBef>
              <a:buFont typeface="Arial Black" panose="020B0604020202020204" pitchFamily="34" charset="0"/>
              <a:buAutoNum type="arabicParenR"/>
            </a:pPr>
            <a:r>
              <a:rPr lang="en-US" altLang="en-US" sz="2600" b="1" dirty="0"/>
              <a:t>Identify goals &amp; behaviors of concern</a:t>
            </a:r>
          </a:p>
          <a:p>
            <a:pPr marL="692150" lvl="1" indent="-296863" eaLnBrk="1" hangingPunct="1">
              <a:spcBef>
                <a:spcPct val="0"/>
              </a:spcBef>
            </a:pPr>
            <a:r>
              <a:rPr lang="en-US" altLang="en-US" sz="2200" dirty="0"/>
              <a:t>Identify broad lifestyle goals through person-centered planning</a:t>
            </a:r>
          </a:p>
          <a:p>
            <a:pPr marL="692150" lvl="1" indent="-296863" eaLnBrk="1" hangingPunct="1">
              <a:spcBef>
                <a:spcPct val="0"/>
              </a:spcBef>
            </a:pPr>
            <a:r>
              <a:rPr lang="en-US" altLang="en-US" sz="2200" dirty="0"/>
              <a:t>Operationally </a:t>
            </a:r>
            <a:r>
              <a:rPr lang="en-US" altLang="en-US" sz="2200" b="1" dirty="0"/>
              <a:t>define</a:t>
            </a:r>
            <a:r>
              <a:rPr lang="en-US" altLang="en-US" sz="2200" dirty="0"/>
              <a:t> target behavior &amp; what we want to occur</a:t>
            </a:r>
          </a:p>
          <a:p>
            <a:pPr marL="692150" lvl="1" indent="-296863" eaLnBrk="1" hangingPunct="1">
              <a:spcBef>
                <a:spcPct val="0"/>
              </a:spcBef>
            </a:pPr>
            <a:endParaRPr lang="en-US" altLang="en-US" sz="200" dirty="0"/>
          </a:p>
          <a:p>
            <a:pPr eaLnBrk="1" hangingPunct="1">
              <a:spcBef>
                <a:spcPct val="0"/>
              </a:spcBef>
              <a:buFont typeface="Arial Black" panose="020B0604020202020204" pitchFamily="34" charset="0"/>
              <a:buAutoNum type="arabicParenR"/>
            </a:pPr>
            <a:r>
              <a:rPr lang="en-US" altLang="en-US" sz="2600" b="1" dirty="0"/>
              <a:t>Collect Functional Behavior Assessment (FBA) information</a:t>
            </a:r>
          </a:p>
          <a:p>
            <a:pPr eaLnBrk="1" hangingPunct="1">
              <a:spcBef>
                <a:spcPct val="0"/>
              </a:spcBef>
              <a:buFont typeface="Arial Black" panose="020B0604020202020204" pitchFamily="34" charset="0"/>
              <a:buAutoNum type="arabicParenR"/>
            </a:pPr>
            <a:endParaRPr lang="en-US" altLang="en-US" sz="100" b="1" dirty="0"/>
          </a:p>
          <a:p>
            <a:pPr marL="692150" lvl="1" indent="-296863" eaLnBrk="1" hangingPunct="1">
              <a:spcBef>
                <a:spcPct val="0"/>
              </a:spcBef>
            </a:pPr>
            <a:r>
              <a:rPr lang="en-US" altLang="en-US" sz="2200" dirty="0"/>
              <a:t>Collect </a:t>
            </a:r>
            <a:r>
              <a:rPr lang="en-US" altLang="en-US" sz="2200" b="1" i="1" dirty="0"/>
              <a:t>indirect</a:t>
            </a:r>
            <a:r>
              <a:rPr lang="en-US" altLang="en-US" sz="2200" dirty="0"/>
              <a:t> data (e.g., interviews, questionnaires) on </a:t>
            </a:r>
            <a:r>
              <a:rPr lang="en-US" altLang="en-US" sz="2200" b="1" dirty="0"/>
              <a:t>context</a:t>
            </a:r>
          </a:p>
          <a:p>
            <a:pPr marL="692150" lvl="1" indent="-296863" eaLnBrk="1" hangingPunct="1">
              <a:spcBef>
                <a:spcPct val="0"/>
              </a:spcBef>
            </a:pPr>
            <a:endParaRPr lang="en-US" altLang="en-US" sz="100" b="1" dirty="0"/>
          </a:p>
          <a:p>
            <a:pPr marL="692150" lvl="1" indent="-296863" eaLnBrk="1" hangingPunct="1">
              <a:spcBef>
                <a:spcPct val="0"/>
              </a:spcBef>
            </a:pPr>
            <a:r>
              <a:rPr lang="en-US" altLang="en-US" sz="2200" dirty="0"/>
              <a:t>Collect </a:t>
            </a:r>
            <a:r>
              <a:rPr lang="en-US" altLang="en-US" sz="2200" b="1" i="1" dirty="0"/>
              <a:t>direct observation </a:t>
            </a:r>
            <a:r>
              <a:rPr lang="en-US" altLang="en-US" sz="2200" dirty="0"/>
              <a:t>data: Observe person’s behavior, antecedents that ”trigger” person’s behavior, &amp; consequences that follow the behavior to understand </a:t>
            </a:r>
            <a:r>
              <a:rPr lang="en-US" altLang="en-US" sz="2200" u="sng" dirty="0"/>
              <a:t>WHY</a:t>
            </a:r>
            <a:r>
              <a:rPr lang="en-US" altLang="en-US" sz="2200" dirty="0"/>
              <a:t> person is behaving this way</a:t>
            </a:r>
          </a:p>
          <a:p>
            <a:pPr marL="692150" lvl="1" indent="-296863" eaLnBrk="1" hangingPunct="1">
              <a:spcBef>
                <a:spcPct val="0"/>
              </a:spcBef>
            </a:pPr>
            <a:endParaRPr lang="en-US" altLang="en-US" sz="200" dirty="0"/>
          </a:p>
          <a:p>
            <a:pPr eaLnBrk="1" hangingPunct="1">
              <a:spcBef>
                <a:spcPct val="0"/>
              </a:spcBef>
              <a:buFont typeface="Arial Black" panose="020B0604020202020204" pitchFamily="34" charset="0"/>
              <a:buAutoNum type="arabicParenR"/>
            </a:pPr>
            <a:r>
              <a:rPr lang="en-US" altLang="en-US" sz="2600" b="1" dirty="0"/>
              <a:t>Analyze patterns</a:t>
            </a:r>
          </a:p>
          <a:p>
            <a:pPr marL="692150" lvl="1" indent="-296863" eaLnBrk="1" hangingPunct="1">
              <a:spcBef>
                <a:spcPct val="0"/>
              </a:spcBef>
            </a:pPr>
            <a:r>
              <a:rPr lang="en-US" altLang="en-US" sz="2200" dirty="0"/>
              <a:t>Using FBA data, determine circumstances affecting person’s  behavior &amp; what person is </a:t>
            </a:r>
            <a:r>
              <a:rPr lang="en-US" altLang="en-US" sz="2200" u="sng" dirty="0"/>
              <a:t>getting</a:t>
            </a:r>
            <a:r>
              <a:rPr lang="en-US" altLang="en-US" sz="2200" dirty="0"/>
              <a:t> or </a:t>
            </a:r>
            <a:r>
              <a:rPr lang="en-US" altLang="en-US" sz="2200" u="sng" dirty="0"/>
              <a:t>avoiding</a:t>
            </a:r>
            <a:r>
              <a:rPr lang="en-US" altLang="en-US" sz="2200" dirty="0"/>
              <a:t> as a result</a:t>
            </a:r>
          </a:p>
          <a:p>
            <a:pPr marL="692150" lvl="1" indent="-296863" eaLnBrk="1" hangingPunct="1">
              <a:spcBef>
                <a:spcPct val="0"/>
              </a:spcBef>
            </a:pPr>
            <a:endParaRPr lang="en-US" altLang="en-US" sz="200" dirty="0"/>
          </a:p>
          <a:p>
            <a:pPr eaLnBrk="1" hangingPunct="1">
              <a:spcBef>
                <a:spcPct val="0"/>
              </a:spcBef>
              <a:buFont typeface="Arial Black" panose="020B0604020202020204" pitchFamily="34" charset="0"/>
              <a:buAutoNum type="arabicParenR"/>
            </a:pPr>
            <a:r>
              <a:rPr lang="en-US" altLang="en-US" sz="2600" b="1" dirty="0"/>
              <a:t>Develop &amp; implement </a:t>
            </a:r>
            <a:r>
              <a:rPr lang="en-US" altLang="en-US" sz="2600" b="1" u="sng" dirty="0"/>
              <a:t>Function-Based Intervention (FBI) plan</a:t>
            </a:r>
          </a:p>
          <a:p>
            <a:pPr eaLnBrk="1" hangingPunct="1">
              <a:spcBef>
                <a:spcPct val="0"/>
              </a:spcBef>
              <a:buFont typeface="Arial Black" panose="020B0604020202020204" pitchFamily="34" charset="0"/>
              <a:buAutoNum type="arabicParenR"/>
            </a:pPr>
            <a:endParaRPr lang="en-US" altLang="en-US" sz="100" dirty="0"/>
          </a:p>
          <a:p>
            <a:pPr marL="692150" lvl="1" indent="-296863" eaLnBrk="1" hangingPunct="1">
              <a:spcBef>
                <a:spcPct val="0"/>
              </a:spcBef>
            </a:pPr>
            <a:r>
              <a:rPr lang="en-US" altLang="en-US" sz="2200" dirty="0"/>
              <a:t>Based on patterns, create strategies to </a:t>
            </a:r>
            <a:r>
              <a:rPr lang="en-US" altLang="en-US" sz="2200" b="1" u="sng" dirty="0"/>
              <a:t>prevent</a:t>
            </a:r>
            <a:r>
              <a:rPr lang="en-US" altLang="en-US" sz="2200" dirty="0"/>
              <a:t> problems, </a:t>
            </a:r>
            <a:r>
              <a:rPr lang="en-US" altLang="en-US" sz="2200" b="1" u="sng" dirty="0"/>
              <a:t>teach</a:t>
            </a:r>
            <a:r>
              <a:rPr lang="en-US" altLang="en-US" sz="2200" dirty="0"/>
              <a:t> better ways to get needs met, &amp; </a:t>
            </a:r>
            <a:r>
              <a:rPr lang="en-US" altLang="en-US" sz="2200" b="1" u="sng" dirty="0"/>
              <a:t>respond</a:t>
            </a:r>
            <a:r>
              <a:rPr lang="en-US" altLang="en-US" sz="2200" dirty="0"/>
              <a:t> appropriately to behaviors</a:t>
            </a:r>
          </a:p>
          <a:p>
            <a:pPr marL="692150" lvl="1" indent="-296863" eaLnBrk="1" hangingPunct="1">
              <a:spcBef>
                <a:spcPct val="0"/>
              </a:spcBef>
            </a:pPr>
            <a:endParaRPr lang="en-US" altLang="en-US" sz="200" dirty="0"/>
          </a:p>
          <a:p>
            <a:pPr eaLnBrk="1" hangingPunct="1">
              <a:spcBef>
                <a:spcPct val="0"/>
              </a:spcBef>
              <a:buFont typeface="Arial Black" panose="020B0604020202020204" pitchFamily="34" charset="0"/>
              <a:buAutoNum type="arabicParenR"/>
            </a:pPr>
            <a:r>
              <a:rPr lang="en-US" altLang="en-US" sz="2600" b="1" dirty="0"/>
              <a:t>Monitor outcomes</a:t>
            </a:r>
          </a:p>
          <a:p>
            <a:pPr marL="692150" lvl="1" indent="-296863" eaLnBrk="1" hangingPunct="1">
              <a:spcBef>
                <a:spcPct val="0"/>
              </a:spcBef>
            </a:pPr>
            <a:r>
              <a:rPr lang="en-US" altLang="en-US" sz="2200" dirty="0"/>
              <a:t>Review progress to ensure strategies are working , modify as needed</a:t>
            </a:r>
          </a:p>
          <a:p>
            <a:pPr eaLnBrk="1" hangingPunct="1"/>
            <a:endParaRPr lang="en-US" altLang="en-US" sz="1600" dirty="0"/>
          </a:p>
        </p:txBody>
      </p:sp>
      <p:sp>
        <p:nvSpPr>
          <p:cNvPr id="18437" name="TextBox 5">
            <a:extLst>
              <a:ext uri="{FF2B5EF4-FFF2-40B4-BE49-F238E27FC236}">
                <a16:creationId xmlns:a16="http://schemas.microsoft.com/office/drawing/2014/main" id="{B7E44859-612E-9990-32C4-71B9E5BDCAD0}"/>
              </a:ext>
            </a:extLst>
          </p:cNvPr>
          <p:cNvSpPr txBox="1">
            <a:spLocks noChangeArrowheads="1"/>
          </p:cNvSpPr>
          <p:nvPr/>
        </p:nvSpPr>
        <p:spPr bwMode="auto">
          <a:xfrm>
            <a:off x="5314772" y="6553200"/>
            <a:ext cx="39054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r>
              <a:rPr lang="en-US" altLang="en-US" sz="1400" b="0" dirty="0">
                <a:latin typeface="Calibri" panose="020F0502020204030204" pitchFamily="34" charset="0"/>
                <a:cs typeface="Calibri" panose="020F0502020204030204" pitchFamily="34" charset="0"/>
              </a:rPr>
              <a:t>Durand &amp; </a:t>
            </a:r>
            <a:r>
              <a:rPr lang="en-US" altLang="en-US" sz="1400" b="0" dirty="0" err="1">
                <a:latin typeface="Calibri" panose="020F0502020204030204" pitchFamily="34" charset="0"/>
                <a:cs typeface="Calibri" panose="020F0502020204030204" pitchFamily="34" charset="0"/>
              </a:rPr>
              <a:t>Hieneman</a:t>
            </a:r>
            <a:r>
              <a:rPr lang="en-US" altLang="en-US" sz="1400" b="0" dirty="0">
                <a:latin typeface="Calibri" panose="020F0502020204030204" pitchFamily="34" charset="0"/>
                <a:cs typeface="Calibri" panose="020F0502020204030204" pitchFamily="34" charset="0"/>
              </a:rPr>
              <a:t> (2008); </a:t>
            </a:r>
            <a:r>
              <a:rPr lang="en-US" altLang="en-US" sz="1400" b="0" dirty="0" err="1">
                <a:latin typeface="Calibri" panose="020F0502020204030204" pitchFamily="34" charset="0"/>
                <a:cs typeface="Calibri" panose="020F0502020204030204" pitchFamily="34" charset="0"/>
              </a:rPr>
              <a:t>Hieneman</a:t>
            </a:r>
            <a:r>
              <a:rPr lang="en-US" altLang="en-US" sz="1400" b="0" dirty="0">
                <a:latin typeface="Calibri" panose="020F0502020204030204" pitchFamily="34" charset="0"/>
                <a:cs typeface="Calibri" panose="020F0502020204030204" pitchFamily="34" charset="0"/>
              </a:rPr>
              <a:t> et al (2015)</a:t>
            </a:r>
          </a:p>
        </p:txBody>
      </p:sp>
    </p:spTree>
    <p:extLst>
      <p:ext uri="{BB962C8B-B14F-4D97-AF65-F5344CB8AC3E}">
        <p14:creationId xmlns:p14="http://schemas.microsoft.com/office/powerpoint/2010/main" val="2368521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EC96E935-B1E1-08C0-9458-835986EB5608}"/>
              </a:ext>
            </a:extLst>
          </p:cNvPr>
          <p:cNvSpPr>
            <a:spLocks noGrp="1" noRot="1"/>
          </p:cNvSpPr>
          <p:nvPr>
            <p:ph type="title"/>
          </p:nvPr>
        </p:nvSpPr>
        <p:spPr>
          <a:xfrm>
            <a:off x="0" y="0"/>
            <a:ext cx="9144000" cy="838200"/>
          </a:xfrm>
        </p:spPr>
        <p:txBody>
          <a:bodyPr/>
          <a:lstStyle/>
          <a:p>
            <a:pPr eaLnBrk="1" hangingPunct="1"/>
            <a:r>
              <a:rPr lang="en-US" altLang="en-US" sz="3700" b="1" dirty="0"/>
              <a:t>Why Does Challenging Behavior Occur?</a:t>
            </a:r>
          </a:p>
        </p:txBody>
      </p:sp>
      <p:sp>
        <p:nvSpPr>
          <p:cNvPr id="52227" name="Rectangle 3">
            <a:extLst>
              <a:ext uri="{FF2B5EF4-FFF2-40B4-BE49-F238E27FC236}">
                <a16:creationId xmlns:a16="http://schemas.microsoft.com/office/drawing/2014/main" id="{8CEB9966-EC8E-00C0-79A3-417FE310E7C9}"/>
              </a:ext>
            </a:extLst>
          </p:cNvPr>
          <p:cNvSpPr>
            <a:spLocks noGrp="1" noChangeArrowheads="1"/>
          </p:cNvSpPr>
          <p:nvPr>
            <p:ph idx="1"/>
          </p:nvPr>
        </p:nvSpPr>
        <p:spPr>
          <a:xfrm>
            <a:off x="76200" y="762000"/>
            <a:ext cx="8839200" cy="5105400"/>
          </a:xfrm>
        </p:spPr>
        <p:txBody>
          <a:bodyPr rtlCol="0">
            <a:normAutofit/>
          </a:bodyPr>
          <a:lstStyle/>
          <a:p>
            <a:pPr marL="457200" indent="-457200" eaLnBrk="1" fontAlgn="auto" hangingPunct="1">
              <a:spcBef>
                <a:spcPts val="100"/>
              </a:spcBef>
              <a:spcAft>
                <a:spcPts val="100"/>
              </a:spcAft>
              <a:buFont typeface="Wingdings" pitchFamily="2" charset="2"/>
              <a:buChar char="q"/>
              <a:defRPr/>
            </a:pPr>
            <a:r>
              <a:rPr lang="en-US" sz="2800" dirty="0">
                <a:ea typeface="ＭＳ Ｐゴシック" pitchFamily="34" charset="-128"/>
                <a:cs typeface="Arial" pitchFamily="34" charset="0"/>
              </a:rPr>
              <a:t>PBS takes a </a:t>
            </a:r>
            <a:r>
              <a:rPr lang="en-US" sz="2800" b="1" dirty="0">
                <a:ea typeface="ＭＳ Ｐゴシック" pitchFamily="34" charset="-128"/>
                <a:cs typeface="Arial" pitchFamily="34" charset="0"/>
              </a:rPr>
              <a:t>functional</a:t>
            </a:r>
            <a:r>
              <a:rPr lang="en-US" sz="2800" dirty="0">
                <a:ea typeface="ＭＳ Ｐゴシック" pitchFamily="34" charset="-128"/>
                <a:cs typeface="Arial" pitchFamily="34" charset="0"/>
              </a:rPr>
              <a:t> approach to behavior</a:t>
            </a:r>
          </a:p>
          <a:p>
            <a:pPr marL="457200" indent="-457200" eaLnBrk="1" fontAlgn="auto" hangingPunct="1">
              <a:spcBef>
                <a:spcPts val="100"/>
              </a:spcBef>
              <a:spcAft>
                <a:spcPts val="100"/>
              </a:spcAft>
              <a:buFont typeface="Wingdings" pitchFamily="2" charset="2"/>
              <a:buChar char="q"/>
              <a:defRPr/>
            </a:pPr>
            <a:endParaRPr lang="en-US" sz="200" b="1" dirty="0">
              <a:ea typeface="ＭＳ Ｐゴシック" pitchFamily="34" charset="-128"/>
              <a:cs typeface="Arial" pitchFamily="34" charset="0"/>
            </a:endParaRPr>
          </a:p>
          <a:p>
            <a:pPr marL="457200" indent="-457200" eaLnBrk="1" fontAlgn="auto" hangingPunct="1">
              <a:spcBef>
                <a:spcPts val="100"/>
              </a:spcBef>
              <a:spcAft>
                <a:spcPts val="100"/>
              </a:spcAft>
              <a:buFont typeface="Wingdings" pitchFamily="2" charset="2"/>
              <a:buChar char="q"/>
              <a:defRPr/>
            </a:pPr>
            <a:r>
              <a:rPr lang="en-US" sz="2800" dirty="0">
                <a:ea typeface="ＭＳ Ｐゴシック" pitchFamily="34" charset="-128"/>
                <a:cs typeface="Arial" pitchFamily="34" charset="0"/>
              </a:rPr>
              <a:t>People engage in challenging behavior because</a:t>
            </a:r>
            <a:r>
              <a:rPr lang="en-US" sz="2800" b="1" dirty="0">
                <a:ea typeface="ＭＳ Ｐゴシック" pitchFamily="34" charset="-128"/>
                <a:cs typeface="Arial" pitchFamily="34" charset="0"/>
              </a:rPr>
              <a:t> it serves a </a:t>
            </a:r>
            <a:r>
              <a:rPr lang="en-US" sz="2800" b="1" u="sng" dirty="0">
                <a:ea typeface="ＭＳ Ｐゴシック" pitchFamily="34" charset="-128"/>
                <a:cs typeface="Arial" pitchFamily="34" charset="0"/>
              </a:rPr>
              <a:t>FUNCTION</a:t>
            </a:r>
            <a:r>
              <a:rPr lang="en-US" sz="2800" b="1" dirty="0">
                <a:ea typeface="ＭＳ Ｐゴシック" pitchFamily="34" charset="-128"/>
                <a:cs typeface="Arial" pitchFamily="34" charset="0"/>
              </a:rPr>
              <a:t> or PURPOSE</a:t>
            </a:r>
          </a:p>
          <a:p>
            <a:pPr marL="0" indent="0" eaLnBrk="1" fontAlgn="auto" hangingPunct="1">
              <a:spcBef>
                <a:spcPts val="100"/>
              </a:spcBef>
              <a:spcAft>
                <a:spcPts val="100"/>
              </a:spcAft>
              <a:buNone/>
              <a:defRPr/>
            </a:pPr>
            <a:endParaRPr lang="en-US" sz="200" b="1" dirty="0">
              <a:ea typeface="ＭＳ Ｐゴシック" pitchFamily="34" charset="-128"/>
              <a:cs typeface="Arial" pitchFamily="34" charset="0"/>
            </a:endParaRPr>
          </a:p>
          <a:p>
            <a:pPr marL="800100" lvl="1" indent="-342900" eaLnBrk="1" fontAlgn="auto" hangingPunct="1">
              <a:spcBef>
                <a:spcPts val="100"/>
              </a:spcBef>
              <a:spcAft>
                <a:spcPts val="100"/>
              </a:spcAft>
              <a:buFont typeface="Wingdings" pitchFamily="2" charset="2"/>
              <a:buChar char="Ø"/>
              <a:defRPr/>
            </a:pPr>
            <a:r>
              <a:rPr lang="en-US" sz="2600" i="1" dirty="0">
                <a:ea typeface="ＭＳ Ｐゴシック" pitchFamily="34" charset="-128"/>
                <a:cs typeface="Arial" pitchFamily="34" charset="0"/>
              </a:rPr>
              <a:t>These behaviors meet an </a:t>
            </a:r>
            <a:r>
              <a:rPr lang="en-US" sz="2600" b="1" i="1" u="sng" dirty="0">
                <a:solidFill>
                  <a:srgbClr val="FF9900"/>
                </a:solidFill>
                <a:ea typeface="ＭＳ Ｐゴシック" pitchFamily="34" charset="-128"/>
                <a:cs typeface="Arial" pitchFamily="34" charset="0"/>
              </a:rPr>
              <a:t>IMMEDIATE NEED</a:t>
            </a:r>
          </a:p>
          <a:p>
            <a:pPr marL="1009650" lvl="1" indent="-609600" eaLnBrk="1" fontAlgn="auto" hangingPunct="1">
              <a:spcBef>
                <a:spcPts val="100"/>
              </a:spcBef>
              <a:spcAft>
                <a:spcPts val="100"/>
              </a:spcAft>
              <a:buFont typeface="Wingdings" pitchFamily="2" charset="2"/>
              <a:buNone/>
              <a:defRPr/>
            </a:pPr>
            <a:endParaRPr lang="en-US" sz="200" dirty="0">
              <a:ea typeface="ＭＳ Ｐゴシック" pitchFamily="34" charset="-128"/>
              <a:cs typeface="Arial" pitchFamily="34" charset="0"/>
            </a:endParaRPr>
          </a:p>
          <a:p>
            <a:pPr marL="457200" indent="-457200" eaLnBrk="1" fontAlgn="auto" hangingPunct="1">
              <a:spcBef>
                <a:spcPts val="100"/>
              </a:spcBef>
              <a:spcAft>
                <a:spcPts val="100"/>
              </a:spcAft>
              <a:buFont typeface="Wingdings" pitchFamily="2" charset="2"/>
              <a:buChar char="q"/>
              <a:defRPr/>
            </a:pPr>
            <a:r>
              <a:rPr lang="en-US" sz="2700" dirty="0">
                <a:ea typeface="ＭＳ Ｐゴシック" pitchFamily="34" charset="-128"/>
                <a:cs typeface="Arial" pitchFamily="34" charset="0"/>
              </a:rPr>
              <a:t>Behaviors persist because people want/need to…</a:t>
            </a:r>
          </a:p>
        </p:txBody>
      </p:sp>
      <p:graphicFrame>
        <p:nvGraphicFramePr>
          <p:cNvPr id="5" name="Table 4">
            <a:extLst>
              <a:ext uri="{FF2B5EF4-FFF2-40B4-BE49-F238E27FC236}">
                <a16:creationId xmlns:a16="http://schemas.microsoft.com/office/drawing/2014/main" id="{6CFBA4FD-F5D1-A6CC-9915-BA31E8C94AF6}"/>
              </a:ext>
            </a:extLst>
          </p:cNvPr>
          <p:cNvGraphicFramePr>
            <a:graphicFrameLocks noGrp="1"/>
          </p:cNvGraphicFramePr>
          <p:nvPr>
            <p:extLst>
              <p:ext uri="{D42A27DB-BD31-4B8C-83A1-F6EECF244321}">
                <p14:modId xmlns:p14="http://schemas.microsoft.com/office/powerpoint/2010/main" val="2826779128"/>
              </p:ext>
            </p:extLst>
          </p:nvPr>
        </p:nvGraphicFramePr>
        <p:xfrm>
          <a:off x="304800" y="3307080"/>
          <a:ext cx="8534400" cy="347472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515620">
                <a:tc>
                  <a:txBody>
                    <a:bodyPr/>
                    <a:lstStyle/>
                    <a:p>
                      <a:pPr algn="ctr"/>
                      <a:r>
                        <a:rPr lang="en-US" sz="2800" u="sng" dirty="0"/>
                        <a:t>Get</a:t>
                      </a:r>
                      <a:r>
                        <a:rPr lang="en-US" sz="2800" dirty="0"/>
                        <a:t> something</a:t>
                      </a:r>
                    </a:p>
                    <a:p>
                      <a:pPr algn="ctr"/>
                      <a:endParaRPr lang="en-US" sz="400" dirty="0">
                        <a:solidFill>
                          <a:srgbClr val="00FF99"/>
                        </a:solidFill>
                      </a:endParaRPr>
                    </a:p>
                  </a:txBody>
                  <a:tcPr>
                    <a:solidFill>
                      <a:schemeClr val="accent1">
                        <a:lumMod val="75000"/>
                      </a:schemeClr>
                    </a:solidFill>
                  </a:tcPr>
                </a:tc>
                <a:tc>
                  <a:txBody>
                    <a:bodyPr/>
                    <a:lstStyle/>
                    <a:p>
                      <a:pPr algn="ctr"/>
                      <a:r>
                        <a:rPr lang="en-US" sz="2800" u="sng" dirty="0"/>
                        <a:t>Escape</a:t>
                      </a:r>
                      <a:r>
                        <a:rPr lang="en-US" sz="2800" u="none" baseline="0" dirty="0"/>
                        <a:t> or avoid </a:t>
                      </a:r>
                      <a:r>
                        <a:rPr lang="en-US" sz="2800" dirty="0"/>
                        <a:t>something</a:t>
                      </a:r>
                      <a:endParaRPr lang="en-US" sz="2800" dirty="0">
                        <a:solidFill>
                          <a:srgbClr val="FF0000"/>
                        </a:solidFill>
                      </a:endParaRPr>
                    </a:p>
                  </a:txBody>
                  <a:tcPr>
                    <a:solidFill>
                      <a:schemeClr val="accent1">
                        <a:lumMod val="75000"/>
                      </a:schemeClr>
                    </a:solidFill>
                  </a:tcPr>
                </a:tc>
                <a:extLst>
                  <a:ext uri="{0D108BD9-81ED-4DB2-BD59-A6C34878D82A}">
                    <a16:rowId xmlns:a16="http://schemas.microsoft.com/office/drawing/2014/main" val="10000"/>
                  </a:ext>
                </a:extLst>
              </a:tr>
              <a:tr h="2198169">
                <a:tc>
                  <a:txBody>
                    <a:bodyPr/>
                    <a:lstStyle/>
                    <a:p>
                      <a:pPr algn="l">
                        <a:buFont typeface="Arial" pitchFamily="34" charset="0"/>
                        <a:buChar char="•"/>
                      </a:pPr>
                      <a:endParaRPr lang="en-US" sz="200" dirty="0"/>
                    </a:p>
                    <a:p>
                      <a:pPr algn="l">
                        <a:buFont typeface="Arial" pitchFamily="34" charset="0"/>
                        <a:buChar char="•"/>
                      </a:pPr>
                      <a:r>
                        <a:rPr lang="en-US" sz="2400" dirty="0"/>
                        <a:t>Obtain parent/peer/staff</a:t>
                      </a:r>
                      <a:r>
                        <a:rPr lang="en-US" sz="2400" baseline="0" dirty="0"/>
                        <a:t> </a:t>
                      </a:r>
                      <a:r>
                        <a:rPr lang="en-US" sz="2400" b="1" baseline="0" dirty="0"/>
                        <a:t>attention</a:t>
                      </a:r>
                    </a:p>
                    <a:p>
                      <a:pPr algn="l">
                        <a:buFont typeface="Arial" pitchFamily="34" charset="0"/>
                        <a:buChar char="•"/>
                      </a:pPr>
                      <a:endParaRPr lang="en-US" sz="200" baseline="0" dirty="0"/>
                    </a:p>
                    <a:p>
                      <a:pPr algn="l">
                        <a:buFont typeface="Arial" pitchFamily="34" charset="0"/>
                        <a:buChar char="•"/>
                      </a:pPr>
                      <a:r>
                        <a:rPr lang="en-US" sz="2400" baseline="0" dirty="0"/>
                        <a:t>Obtain preferred </a:t>
                      </a:r>
                      <a:r>
                        <a:rPr lang="en-US" sz="2400" b="1" baseline="0" dirty="0"/>
                        <a:t>tangible </a:t>
                      </a:r>
                      <a:r>
                        <a:rPr lang="en-US" sz="2400" baseline="0" dirty="0"/>
                        <a:t>items or activities</a:t>
                      </a:r>
                    </a:p>
                    <a:p>
                      <a:pPr algn="l">
                        <a:buFont typeface="Arial" pitchFamily="34" charset="0"/>
                        <a:buChar char="•"/>
                      </a:pPr>
                      <a:endParaRPr lang="en-US" sz="200" baseline="0" dirty="0"/>
                    </a:p>
                    <a:p>
                      <a:pPr algn="l">
                        <a:buFont typeface="Arial" pitchFamily="34" charset="0"/>
                        <a:buChar char="•"/>
                      </a:pPr>
                      <a:r>
                        <a:rPr lang="en-US" sz="2400" baseline="0" dirty="0"/>
                        <a:t>Obtain </a:t>
                      </a:r>
                      <a:r>
                        <a:rPr lang="en-US" sz="2400" b="1" baseline="0" dirty="0"/>
                        <a:t>sensory </a:t>
                      </a:r>
                      <a:r>
                        <a:rPr lang="en-US" sz="2400" baseline="0" dirty="0"/>
                        <a:t>input</a:t>
                      </a:r>
                      <a:endParaRPr lang="en-US" sz="2400" dirty="0"/>
                    </a:p>
                  </a:txBody>
                  <a:tcPr/>
                </a:tc>
                <a:tc>
                  <a:txBody>
                    <a:bodyPr/>
                    <a:lstStyle/>
                    <a:p>
                      <a:pPr algn="l">
                        <a:buFont typeface="Arial" pitchFamily="34" charset="0"/>
                        <a:buChar char="•"/>
                      </a:pPr>
                      <a:endParaRPr lang="en-US" sz="200" dirty="0"/>
                    </a:p>
                    <a:p>
                      <a:pPr algn="l">
                        <a:buFont typeface="Arial" pitchFamily="34" charset="0"/>
                        <a:buChar char="•"/>
                      </a:pPr>
                      <a:r>
                        <a:rPr lang="en-US" sz="2400" b="1" dirty="0"/>
                        <a:t>Escape/avoid</a:t>
                      </a:r>
                      <a:r>
                        <a:rPr lang="en-US" sz="2400" dirty="0"/>
                        <a:t> difficult or disliked tasks</a:t>
                      </a:r>
                    </a:p>
                    <a:p>
                      <a:pPr algn="l">
                        <a:buFont typeface="Arial" pitchFamily="34" charset="0"/>
                        <a:buChar char="•"/>
                      </a:pPr>
                      <a:endParaRPr lang="en-US" sz="200" dirty="0"/>
                    </a:p>
                    <a:p>
                      <a:pPr algn="l">
                        <a:buFont typeface="Arial" pitchFamily="34" charset="0"/>
                        <a:buChar char="•"/>
                      </a:pPr>
                      <a:r>
                        <a:rPr lang="en-US" sz="2400" baseline="0" dirty="0"/>
                        <a:t>Escape/avoid social interaction</a:t>
                      </a:r>
                    </a:p>
                    <a:p>
                      <a:pPr algn="l">
                        <a:buFont typeface="Arial" pitchFamily="34" charset="0"/>
                        <a:buChar char="•"/>
                      </a:pPr>
                      <a:endParaRPr lang="en-US" sz="200" baseline="0" dirty="0"/>
                    </a:p>
                    <a:p>
                      <a:pPr algn="l">
                        <a:buFont typeface="Arial" pitchFamily="34" charset="0"/>
                        <a:buChar char="•"/>
                      </a:pPr>
                      <a:endParaRPr lang="en-US" sz="200" baseline="0" dirty="0"/>
                    </a:p>
                    <a:p>
                      <a:pPr algn="l">
                        <a:buFont typeface="Arial" pitchFamily="34" charset="0"/>
                        <a:buChar char="•"/>
                      </a:pPr>
                      <a:r>
                        <a:rPr lang="en-US" sz="2400" baseline="0" dirty="0"/>
                        <a:t>Escape, avoid, or reduce sensory stimulation or pain or  discomfort</a:t>
                      </a:r>
                    </a:p>
                    <a:p>
                      <a:pPr algn="l">
                        <a:buFont typeface="Arial" pitchFamily="34" charset="0"/>
                        <a:buChar char="•"/>
                      </a:pPr>
                      <a:endParaRPr lang="en-US" sz="400" dirty="0"/>
                    </a:p>
                  </a:txBody>
                  <a:tcPr/>
                </a:tc>
                <a:extLst>
                  <a:ext uri="{0D108BD9-81ED-4DB2-BD59-A6C34878D82A}">
                    <a16:rowId xmlns:a16="http://schemas.microsoft.com/office/drawing/2014/main" val="10001"/>
                  </a:ext>
                </a:extLst>
              </a:tr>
              <a:tr h="379931">
                <a:tc>
                  <a:txBody>
                    <a:bodyPr/>
                    <a:lstStyle/>
                    <a:p>
                      <a:pPr algn="ctr"/>
                      <a:r>
                        <a:rPr lang="en-US" sz="2200" b="1" dirty="0">
                          <a:solidFill>
                            <a:srgbClr val="00BF00"/>
                          </a:solidFill>
                        </a:rPr>
                        <a:t>(Positive Reinforcement)</a:t>
                      </a:r>
                    </a:p>
                  </a:txBody>
                  <a:tcPr/>
                </a:tc>
                <a:tc>
                  <a:txBody>
                    <a:bodyPr/>
                    <a:lstStyle/>
                    <a:p>
                      <a:pPr algn="ctr"/>
                      <a:r>
                        <a:rPr lang="en-US" sz="2200" b="1" dirty="0">
                          <a:solidFill>
                            <a:srgbClr val="FF0000"/>
                          </a:solidFill>
                        </a:rPr>
                        <a:t>(Negative Reinforcement)</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26146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EC96E935-B1E1-08C0-9458-835986EB5608}"/>
              </a:ext>
            </a:extLst>
          </p:cNvPr>
          <p:cNvSpPr>
            <a:spLocks noGrp="1" noRot="1"/>
          </p:cNvSpPr>
          <p:nvPr>
            <p:ph type="title"/>
          </p:nvPr>
        </p:nvSpPr>
        <p:spPr>
          <a:xfrm>
            <a:off x="0" y="304800"/>
            <a:ext cx="9144000" cy="838200"/>
          </a:xfrm>
        </p:spPr>
        <p:txBody>
          <a:bodyPr/>
          <a:lstStyle/>
          <a:p>
            <a:pPr eaLnBrk="1" hangingPunct="1"/>
            <a:r>
              <a:rPr lang="en-US" altLang="en-US" sz="3700" b="1" dirty="0"/>
              <a:t>Why Does Anxious Behavior Occur?</a:t>
            </a:r>
            <a:br>
              <a:rPr lang="en-US" altLang="en-US" sz="3700" b="1" dirty="0"/>
            </a:br>
            <a:r>
              <a:rPr lang="en-US" altLang="en-US" sz="3700" dirty="0"/>
              <a:t>(Reconceptualizing Functions of Behavior)</a:t>
            </a:r>
          </a:p>
        </p:txBody>
      </p:sp>
      <p:graphicFrame>
        <p:nvGraphicFramePr>
          <p:cNvPr id="5" name="Table 4">
            <a:extLst>
              <a:ext uri="{FF2B5EF4-FFF2-40B4-BE49-F238E27FC236}">
                <a16:creationId xmlns:a16="http://schemas.microsoft.com/office/drawing/2014/main" id="{6CFBA4FD-F5D1-A6CC-9915-BA31E8C94AF6}"/>
              </a:ext>
            </a:extLst>
          </p:cNvPr>
          <p:cNvGraphicFramePr>
            <a:graphicFrameLocks noGrp="1"/>
          </p:cNvGraphicFramePr>
          <p:nvPr/>
        </p:nvGraphicFramePr>
        <p:xfrm>
          <a:off x="228600" y="1828800"/>
          <a:ext cx="8534400" cy="472440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868680">
                <a:tc>
                  <a:txBody>
                    <a:bodyPr/>
                    <a:lstStyle/>
                    <a:p>
                      <a:pPr algn="ctr"/>
                      <a:r>
                        <a:rPr lang="en-US" sz="3200" u="sng" dirty="0"/>
                        <a:t>Get</a:t>
                      </a:r>
                      <a:r>
                        <a:rPr lang="en-US" sz="3200" dirty="0"/>
                        <a:t> something</a:t>
                      </a:r>
                    </a:p>
                    <a:p>
                      <a:pPr algn="ctr"/>
                      <a:endParaRPr lang="en-US" sz="3200" dirty="0">
                        <a:solidFill>
                          <a:srgbClr val="00FF99"/>
                        </a:solidFill>
                      </a:endParaRPr>
                    </a:p>
                  </a:txBody>
                  <a:tcPr/>
                </a:tc>
                <a:tc>
                  <a:txBody>
                    <a:bodyPr/>
                    <a:lstStyle/>
                    <a:p>
                      <a:pPr algn="ctr"/>
                      <a:r>
                        <a:rPr lang="en-US" sz="3200" u="sng" dirty="0"/>
                        <a:t>Escape</a:t>
                      </a:r>
                      <a:r>
                        <a:rPr lang="en-US" sz="3200" u="none" baseline="0" dirty="0"/>
                        <a:t> or avoid </a:t>
                      </a:r>
                      <a:r>
                        <a:rPr lang="en-US" sz="3200" dirty="0"/>
                        <a:t>something</a:t>
                      </a:r>
                      <a:endParaRPr lang="en-US" sz="3200" dirty="0">
                        <a:solidFill>
                          <a:srgbClr val="FF0000"/>
                        </a:solidFill>
                      </a:endParaRPr>
                    </a:p>
                  </a:txBody>
                  <a:tcPr/>
                </a:tc>
                <a:extLst>
                  <a:ext uri="{0D108BD9-81ED-4DB2-BD59-A6C34878D82A}">
                    <a16:rowId xmlns:a16="http://schemas.microsoft.com/office/drawing/2014/main" val="10000"/>
                  </a:ext>
                </a:extLst>
              </a:tr>
              <a:tr h="3017520">
                <a:tc>
                  <a:txBody>
                    <a:bodyPr/>
                    <a:lstStyle/>
                    <a:p>
                      <a:pPr algn="l">
                        <a:buFont typeface="Arial" pitchFamily="34" charset="0"/>
                        <a:buChar char="•"/>
                      </a:pPr>
                      <a:endParaRPr lang="en-US" sz="400" dirty="0"/>
                    </a:p>
                    <a:p>
                      <a:pPr algn="l">
                        <a:buFont typeface="Arial" pitchFamily="34" charset="0"/>
                        <a:buChar char="•"/>
                      </a:pPr>
                      <a:r>
                        <a:rPr lang="en-US" sz="2800" dirty="0"/>
                        <a:t>Obtain comfort/reassurance</a:t>
                      </a:r>
                    </a:p>
                    <a:p>
                      <a:pPr algn="l">
                        <a:buFont typeface="Arial" pitchFamily="34" charset="0"/>
                        <a:buChar char="•"/>
                      </a:pPr>
                      <a:endParaRPr lang="en-US" sz="300" dirty="0"/>
                    </a:p>
                    <a:p>
                      <a:pPr algn="l">
                        <a:buFont typeface="Arial" pitchFamily="34" charset="0"/>
                        <a:buChar char="•"/>
                      </a:pPr>
                      <a:r>
                        <a:rPr lang="en-US" sz="2800" dirty="0"/>
                        <a:t>Obtain comforting object or calming activity</a:t>
                      </a:r>
                    </a:p>
                  </a:txBody>
                  <a:tcPr/>
                </a:tc>
                <a:tc>
                  <a:txBody>
                    <a:bodyPr/>
                    <a:lstStyle/>
                    <a:p>
                      <a:pPr algn="l">
                        <a:buFont typeface="Arial" pitchFamily="34" charset="0"/>
                        <a:buChar char="•"/>
                      </a:pPr>
                      <a:endParaRPr lang="en-US" sz="400" dirty="0"/>
                    </a:p>
                    <a:p>
                      <a:pPr algn="l">
                        <a:buFont typeface="Arial" pitchFamily="34" charset="0"/>
                        <a:buChar char="•"/>
                      </a:pPr>
                      <a:r>
                        <a:rPr lang="en-US" sz="2800" dirty="0"/>
                        <a:t>Escape or avoid anxiety-provoking situation</a:t>
                      </a:r>
                    </a:p>
                    <a:p>
                      <a:pPr algn="l">
                        <a:buFont typeface="Arial" pitchFamily="34" charset="0"/>
                        <a:buChar char="•"/>
                      </a:pPr>
                      <a:endParaRPr lang="en-US" sz="300" dirty="0"/>
                    </a:p>
                    <a:p>
                      <a:pPr algn="l">
                        <a:buFont typeface="Arial" pitchFamily="34" charset="0"/>
                        <a:buChar char="•"/>
                      </a:pPr>
                      <a:r>
                        <a:rPr lang="en-US" sz="2800" baseline="0" dirty="0"/>
                        <a:t>Escape or avoid or reduce feelings of physiological arousal associated with anxiety (self-soothing)</a:t>
                      </a:r>
                    </a:p>
                    <a:p>
                      <a:pPr algn="l">
                        <a:buFont typeface="Arial" pitchFamily="34" charset="0"/>
                        <a:buChar char="•"/>
                      </a:pPr>
                      <a:endParaRPr lang="en-US" sz="400" dirty="0"/>
                    </a:p>
                  </a:txBody>
                  <a:tcPr/>
                </a:tc>
                <a:extLst>
                  <a:ext uri="{0D108BD9-81ED-4DB2-BD59-A6C34878D82A}">
                    <a16:rowId xmlns:a16="http://schemas.microsoft.com/office/drawing/2014/main" val="10001"/>
                  </a:ext>
                </a:extLst>
              </a:tr>
              <a:tr h="640080">
                <a:tc>
                  <a:txBody>
                    <a:bodyPr/>
                    <a:lstStyle/>
                    <a:p>
                      <a:pPr algn="ctr"/>
                      <a:r>
                        <a:rPr lang="en-US" sz="2800" b="1" dirty="0">
                          <a:solidFill>
                            <a:srgbClr val="00B050"/>
                          </a:solidFill>
                        </a:rPr>
                        <a:t>(Positive Reinforcement)</a:t>
                      </a:r>
                    </a:p>
                  </a:txBody>
                  <a:tcPr/>
                </a:tc>
                <a:tc>
                  <a:txBody>
                    <a:bodyPr/>
                    <a:lstStyle/>
                    <a:p>
                      <a:pPr algn="ctr"/>
                      <a:r>
                        <a:rPr lang="en-US" sz="2800" b="1" dirty="0">
                          <a:solidFill>
                            <a:srgbClr val="FF0000"/>
                          </a:solidFill>
                        </a:rPr>
                        <a:t>(Negative Reinforcement)</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1228829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43FB2827-A7D8-D6E6-03CC-FA2933E903D2}"/>
              </a:ext>
            </a:extLst>
          </p:cNvPr>
          <p:cNvSpPr>
            <a:spLocks noGrp="1"/>
          </p:cNvSpPr>
          <p:nvPr>
            <p:ph type="title"/>
          </p:nvPr>
        </p:nvSpPr>
        <p:spPr>
          <a:xfrm>
            <a:off x="457200" y="76200"/>
            <a:ext cx="8229600" cy="1143000"/>
          </a:xfrm>
        </p:spPr>
        <p:txBody>
          <a:bodyPr/>
          <a:lstStyle/>
          <a:p>
            <a:r>
              <a:rPr lang="en-US" altLang="en-US" sz="4200" b="1"/>
              <a:t>Creating a Function-Based</a:t>
            </a:r>
            <a:br>
              <a:rPr lang="en-US" altLang="en-US" sz="4200" b="1"/>
            </a:br>
            <a:r>
              <a:rPr lang="en-US" altLang="en-US" sz="4200" b="1"/>
              <a:t>Behavior Intervention Plan (BIP)</a:t>
            </a:r>
            <a:endParaRPr lang="en-US" altLang="en-US" sz="4200"/>
          </a:p>
        </p:txBody>
      </p:sp>
      <p:sp>
        <p:nvSpPr>
          <p:cNvPr id="3" name="Content Placeholder 2">
            <a:extLst>
              <a:ext uri="{FF2B5EF4-FFF2-40B4-BE49-F238E27FC236}">
                <a16:creationId xmlns:a16="http://schemas.microsoft.com/office/drawing/2014/main" id="{3384D4A6-33DC-610D-1EE9-1266A6D280C8}"/>
              </a:ext>
            </a:extLst>
          </p:cNvPr>
          <p:cNvSpPr>
            <a:spLocks noGrp="1"/>
          </p:cNvSpPr>
          <p:nvPr>
            <p:ph idx="1"/>
          </p:nvPr>
        </p:nvSpPr>
        <p:spPr>
          <a:xfrm>
            <a:off x="76200" y="1371600"/>
            <a:ext cx="9144000" cy="5486400"/>
          </a:xfrm>
        </p:spPr>
        <p:txBody>
          <a:bodyPr/>
          <a:lstStyle/>
          <a:p>
            <a:pPr marL="228600" indent="-228600" eaLnBrk="1" hangingPunct="1">
              <a:lnSpc>
                <a:spcPct val="120000"/>
              </a:lnSpc>
              <a:spcBef>
                <a:spcPts val="0"/>
              </a:spcBef>
              <a:spcAft>
                <a:spcPts val="0"/>
              </a:spcAft>
              <a:defRPr/>
            </a:pPr>
            <a:r>
              <a:rPr lang="en-US" sz="2600" dirty="0">
                <a:cs typeface="Arial" pitchFamily="34" charset="0"/>
              </a:rPr>
              <a:t>Once you figure out the ANTECEDENTS that trigger the behavior &amp; the CONSEQUENCES that maintain the behavior….</a:t>
            </a:r>
          </a:p>
          <a:p>
            <a:pPr marL="228600" indent="-228600" eaLnBrk="1" hangingPunct="1">
              <a:lnSpc>
                <a:spcPct val="120000"/>
              </a:lnSpc>
              <a:spcBef>
                <a:spcPts val="0"/>
              </a:spcBef>
              <a:spcAft>
                <a:spcPts val="0"/>
              </a:spcAft>
              <a:defRPr/>
            </a:pPr>
            <a:endParaRPr lang="en-US" sz="400" dirty="0">
              <a:cs typeface="Arial" pitchFamily="34" charset="0"/>
            </a:endParaRPr>
          </a:p>
          <a:p>
            <a:pPr marL="228600" indent="-228600" eaLnBrk="1" hangingPunct="1">
              <a:lnSpc>
                <a:spcPct val="120000"/>
              </a:lnSpc>
              <a:spcBef>
                <a:spcPts val="0"/>
              </a:spcBef>
              <a:spcAft>
                <a:spcPts val="0"/>
              </a:spcAft>
              <a:defRPr/>
            </a:pPr>
            <a:r>
              <a:rPr lang="en-US" sz="2600" dirty="0">
                <a:solidFill>
                  <a:schemeClr val="accent1"/>
                </a:solidFill>
                <a:cs typeface="Arial" pitchFamily="34" charset="0"/>
              </a:rPr>
              <a:t>Design intervention plan to:</a:t>
            </a:r>
          </a:p>
          <a:p>
            <a:pPr eaLnBrk="1" hangingPunct="1">
              <a:lnSpc>
                <a:spcPct val="120000"/>
              </a:lnSpc>
              <a:spcBef>
                <a:spcPts val="0"/>
              </a:spcBef>
              <a:spcAft>
                <a:spcPts val="0"/>
              </a:spcAft>
              <a:defRPr/>
            </a:pPr>
            <a:endParaRPr lang="en-US" sz="400" dirty="0">
              <a:cs typeface="Arial" pitchFamily="34" charset="0"/>
            </a:endParaRPr>
          </a:p>
          <a:p>
            <a:pPr marL="581025" lvl="1" indent="-398463" eaLnBrk="1" hangingPunct="1">
              <a:spcBef>
                <a:spcPts val="0"/>
              </a:spcBef>
              <a:spcAft>
                <a:spcPts val="0"/>
              </a:spcAft>
              <a:buFont typeface="Wingdings" pitchFamily="2" charset="2"/>
              <a:buChar char="Ø"/>
              <a:defRPr/>
            </a:pPr>
            <a:r>
              <a:rPr lang="en-US" sz="2600" b="1" u="sng" dirty="0">
                <a:solidFill>
                  <a:srgbClr val="00B050"/>
                </a:solidFill>
                <a:cs typeface="Arial" pitchFamily="34" charset="0"/>
              </a:rPr>
              <a:t>PREVENT</a:t>
            </a:r>
            <a:r>
              <a:rPr lang="en-US" sz="2600" dirty="0">
                <a:cs typeface="Arial" pitchFamily="34" charset="0"/>
              </a:rPr>
              <a:t> challenging behavior by </a:t>
            </a:r>
            <a:r>
              <a:rPr lang="en-US" sz="2600" b="1" u="sng" dirty="0">
                <a:cs typeface="Arial" pitchFamily="34" charset="0"/>
              </a:rPr>
              <a:t>changing circumstances </a:t>
            </a:r>
            <a:r>
              <a:rPr lang="en-US" sz="2600" dirty="0">
                <a:cs typeface="Arial" pitchFamily="34" charset="0"/>
              </a:rPr>
              <a:t>that trigger it </a:t>
            </a:r>
            <a:r>
              <a:rPr lang="en-US" sz="2000" dirty="0">
                <a:cs typeface="Arial" pitchFamily="34" charset="0"/>
              </a:rPr>
              <a:t>(modify the environment; i.e., remove/minimize antecedents)</a:t>
            </a:r>
          </a:p>
          <a:p>
            <a:pPr marL="581025" lvl="1" indent="-398463" eaLnBrk="1" hangingPunct="1">
              <a:spcBef>
                <a:spcPts val="0"/>
              </a:spcBef>
              <a:spcAft>
                <a:spcPts val="0"/>
              </a:spcAft>
              <a:buFont typeface="Wingdings" pitchFamily="2" charset="2"/>
              <a:buChar char="Ø"/>
              <a:defRPr/>
            </a:pPr>
            <a:endParaRPr lang="en-US" sz="600" dirty="0">
              <a:cs typeface="Arial" pitchFamily="34" charset="0"/>
            </a:endParaRPr>
          </a:p>
          <a:p>
            <a:pPr marL="581025" lvl="1" indent="-398463" eaLnBrk="1" hangingPunct="1">
              <a:spcBef>
                <a:spcPts val="0"/>
              </a:spcBef>
              <a:spcAft>
                <a:spcPts val="0"/>
              </a:spcAft>
              <a:buFont typeface="Wingdings" pitchFamily="2" charset="2"/>
              <a:buChar char="Ø"/>
              <a:defRPr/>
            </a:pPr>
            <a:r>
              <a:rPr lang="en-US" sz="2600" b="1" u="sng" dirty="0">
                <a:solidFill>
                  <a:schemeClr val="accent6"/>
                </a:solidFill>
                <a:cs typeface="Arial" pitchFamily="34" charset="0"/>
              </a:rPr>
              <a:t>TEACH</a:t>
            </a:r>
            <a:r>
              <a:rPr lang="en-US" sz="2600" dirty="0">
                <a:solidFill>
                  <a:schemeClr val="accent6"/>
                </a:solidFill>
                <a:cs typeface="Arial" pitchFamily="34" charset="0"/>
              </a:rPr>
              <a:t> </a:t>
            </a:r>
            <a:r>
              <a:rPr lang="en-US" sz="2600" dirty="0">
                <a:cs typeface="Arial" pitchFamily="34" charset="0"/>
              </a:rPr>
              <a:t>appropriate ways to help them get what they need</a:t>
            </a:r>
          </a:p>
          <a:p>
            <a:pPr marL="581025" lvl="1" indent="-398463" eaLnBrk="1" hangingPunct="1">
              <a:spcBef>
                <a:spcPts val="0"/>
              </a:spcBef>
              <a:spcAft>
                <a:spcPts val="0"/>
              </a:spcAft>
              <a:buFont typeface="Wingdings" pitchFamily="2" charset="2"/>
              <a:buChar char="Ø"/>
              <a:defRPr/>
            </a:pPr>
            <a:endParaRPr lang="en-US" sz="200" dirty="0">
              <a:cs typeface="Arial" pitchFamily="34" charset="0"/>
            </a:endParaRPr>
          </a:p>
          <a:p>
            <a:pPr marL="581025" lvl="1" indent="-230188" eaLnBrk="1" hangingPunct="1">
              <a:spcBef>
                <a:spcPts val="0"/>
              </a:spcBef>
              <a:spcAft>
                <a:spcPts val="0"/>
              </a:spcAft>
              <a:buFont typeface="Arial" panose="020B0604020202020204" pitchFamily="34" charset="0"/>
              <a:buChar char="•"/>
              <a:defRPr/>
            </a:pPr>
            <a:r>
              <a:rPr lang="en-US" sz="2300" dirty="0">
                <a:cs typeface="Arial" pitchFamily="34" charset="0"/>
              </a:rPr>
              <a:t>Teach skills to </a:t>
            </a:r>
            <a:r>
              <a:rPr lang="en-US" sz="2400" b="1" u="sng" dirty="0">
                <a:solidFill>
                  <a:srgbClr val="FF9300"/>
                </a:solidFill>
                <a:cs typeface="Arial" pitchFamily="34" charset="0"/>
              </a:rPr>
              <a:t>replace</a:t>
            </a:r>
            <a:r>
              <a:rPr lang="en-US" sz="2300" dirty="0">
                <a:cs typeface="Arial" pitchFamily="34" charset="0"/>
              </a:rPr>
              <a:t> challenging behavior with more desirable behavior that </a:t>
            </a:r>
            <a:r>
              <a:rPr lang="en-US" sz="2300" i="1" dirty="0">
                <a:cs typeface="Arial" pitchFamily="34" charset="0"/>
              </a:rPr>
              <a:t>serves the same function/purpose</a:t>
            </a:r>
          </a:p>
          <a:p>
            <a:pPr marL="541337" lvl="2" indent="-171450" eaLnBrk="1" hangingPunct="1">
              <a:spcBef>
                <a:spcPts val="0"/>
              </a:spcBef>
              <a:spcAft>
                <a:spcPts val="0"/>
              </a:spcAft>
              <a:defRPr/>
            </a:pPr>
            <a:endParaRPr lang="en-US" sz="600" dirty="0">
              <a:cs typeface="Arial" pitchFamily="34" charset="0"/>
            </a:endParaRPr>
          </a:p>
          <a:p>
            <a:pPr marL="581025" lvl="1" indent="-352425" eaLnBrk="1" hangingPunct="1">
              <a:spcBef>
                <a:spcPts val="0"/>
              </a:spcBef>
              <a:spcAft>
                <a:spcPts val="0"/>
              </a:spcAft>
              <a:buFont typeface="Wingdings" pitchFamily="2" charset="2"/>
              <a:buChar char="Ø"/>
              <a:defRPr/>
            </a:pPr>
            <a:r>
              <a:rPr lang="en-US" sz="2550" b="1" u="sng" dirty="0">
                <a:solidFill>
                  <a:srgbClr val="FF0000"/>
                </a:solidFill>
                <a:cs typeface="Arial" pitchFamily="34" charset="0"/>
              </a:rPr>
              <a:t>RESPOND</a:t>
            </a:r>
            <a:r>
              <a:rPr lang="en-US" sz="2550" dirty="0">
                <a:cs typeface="Arial" pitchFamily="34" charset="0"/>
              </a:rPr>
              <a:t> to challenging behavior by </a:t>
            </a:r>
            <a:r>
              <a:rPr lang="en-US" sz="2550" b="1" u="sng" dirty="0">
                <a:cs typeface="Arial" pitchFamily="34" charset="0"/>
              </a:rPr>
              <a:t>changing consequences</a:t>
            </a:r>
          </a:p>
          <a:p>
            <a:pPr marL="581025" lvl="1" indent="-352425" eaLnBrk="1" hangingPunct="1">
              <a:spcBef>
                <a:spcPts val="0"/>
              </a:spcBef>
              <a:spcAft>
                <a:spcPts val="0"/>
              </a:spcAft>
              <a:buFont typeface="Wingdings" pitchFamily="2" charset="2"/>
              <a:buChar char="Ø"/>
              <a:defRPr/>
            </a:pPr>
            <a:endParaRPr lang="en-US" sz="200" u="sng" dirty="0">
              <a:cs typeface="Arial" pitchFamily="34" charset="0"/>
            </a:endParaRPr>
          </a:p>
          <a:p>
            <a:pPr marL="581025" lvl="1" indent="-230188" eaLnBrk="1" hangingPunct="1">
              <a:spcBef>
                <a:spcPts val="0"/>
              </a:spcBef>
              <a:spcAft>
                <a:spcPts val="0"/>
              </a:spcAft>
              <a:buFont typeface="Arial" panose="020B0604020202020204" pitchFamily="34" charset="0"/>
              <a:buChar char="•"/>
              <a:defRPr/>
            </a:pPr>
            <a:r>
              <a:rPr lang="en-US" sz="2300" dirty="0">
                <a:cs typeface="Arial" pitchFamily="34" charset="0"/>
              </a:rPr>
              <a:t>Change how you respond to challenging behavior so that the challenging behavior NO LONGER WORKS</a:t>
            </a:r>
          </a:p>
          <a:p>
            <a:pPr marL="581025" lvl="1" indent="-230188" eaLnBrk="1" hangingPunct="1">
              <a:spcBef>
                <a:spcPts val="0"/>
              </a:spcBef>
              <a:spcAft>
                <a:spcPts val="0"/>
              </a:spcAft>
              <a:buFont typeface="Arial" panose="020B0604020202020204" pitchFamily="34" charset="0"/>
              <a:buChar char="•"/>
              <a:defRPr/>
            </a:pPr>
            <a:endParaRPr lang="en-US" sz="200" dirty="0">
              <a:cs typeface="Arial" pitchFamily="34" charset="0"/>
            </a:endParaRPr>
          </a:p>
          <a:p>
            <a:pPr marL="581025" lvl="1" indent="-230188" eaLnBrk="1" hangingPunct="1">
              <a:spcBef>
                <a:spcPts val="0"/>
              </a:spcBef>
              <a:spcAft>
                <a:spcPts val="0"/>
              </a:spcAft>
              <a:buFont typeface="Arial" panose="020B0604020202020204" pitchFamily="34" charset="0"/>
              <a:buChar char="•"/>
              <a:defRPr/>
            </a:pPr>
            <a:r>
              <a:rPr lang="en-US" sz="2300" dirty="0">
                <a:cs typeface="Arial" pitchFamily="34" charset="0"/>
              </a:rPr>
              <a:t>Reinforce replacement behaviors &amp; positive behaviors instead!</a:t>
            </a:r>
          </a:p>
          <a:p>
            <a:pPr>
              <a:defRPr/>
            </a:pPr>
            <a:endParaRPr lang="en-US" dirty="0"/>
          </a:p>
        </p:txBody>
      </p:sp>
    </p:spTree>
    <p:extLst>
      <p:ext uri="{BB962C8B-B14F-4D97-AF65-F5344CB8AC3E}">
        <p14:creationId xmlns:p14="http://schemas.microsoft.com/office/powerpoint/2010/main" val="3885110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6DA26D7A-A179-1AB8-4F14-1CAAD2FBFC14}"/>
              </a:ext>
            </a:extLst>
          </p:cNvPr>
          <p:cNvSpPr>
            <a:spLocks noGrp="1" noRot="1"/>
          </p:cNvSpPr>
          <p:nvPr>
            <p:ph type="title"/>
          </p:nvPr>
        </p:nvSpPr>
        <p:spPr>
          <a:xfrm>
            <a:off x="-152400" y="-76200"/>
            <a:ext cx="9220200" cy="914400"/>
          </a:xfrm>
        </p:spPr>
        <p:txBody>
          <a:bodyPr/>
          <a:lstStyle/>
          <a:p>
            <a:pPr eaLnBrk="1" hangingPunct="1"/>
            <a:r>
              <a:rPr lang="en-US" altLang="en-US" sz="4000" b="1">
                <a:latin typeface="Arial" panose="020B0604020202020204" pitchFamily="34" charset="0"/>
                <a:cs typeface="Arial" panose="020B0604020202020204" pitchFamily="34" charset="0"/>
              </a:rPr>
              <a:t>Positive Behavior Support (PBS)</a:t>
            </a:r>
          </a:p>
        </p:txBody>
      </p:sp>
      <p:sp>
        <p:nvSpPr>
          <p:cNvPr id="31747" name="Rectangle 3">
            <a:extLst>
              <a:ext uri="{FF2B5EF4-FFF2-40B4-BE49-F238E27FC236}">
                <a16:creationId xmlns:a16="http://schemas.microsoft.com/office/drawing/2014/main" id="{3D8FAED2-281B-5CE4-BC1B-2DC785E1C7D5}"/>
              </a:ext>
            </a:extLst>
          </p:cNvPr>
          <p:cNvSpPr>
            <a:spLocks noGrp="1" noChangeArrowheads="1"/>
          </p:cNvSpPr>
          <p:nvPr>
            <p:ph type="body" idx="1"/>
          </p:nvPr>
        </p:nvSpPr>
        <p:spPr>
          <a:xfrm>
            <a:off x="0" y="609600"/>
            <a:ext cx="9067800" cy="6172200"/>
          </a:xfrm>
        </p:spPr>
        <p:txBody>
          <a:bodyPr/>
          <a:lstStyle/>
          <a:p>
            <a:pPr marL="0" indent="0" eaLnBrk="1" hangingPunct="1">
              <a:spcBef>
                <a:spcPts val="100"/>
              </a:spcBef>
              <a:buFont typeface="Arial" panose="020B0604020202020204" pitchFamily="34" charset="0"/>
              <a:buNone/>
              <a:defRPr/>
            </a:pPr>
            <a:endParaRPr lang="en-US" sz="400" b="1" dirty="0">
              <a:solidFill>
                <a:srgbClr val="FF0000"/>
              </a:solidFill>
              <a:cs typeface="Arial" pitchFamily="34" charset="0"/>
            </a:endParaRPr>
          </a:p>
          <a:p>
            <a:pPr marL="458788" lvl="1" indent="-377825" eaLnBrk="1" hangingPunct="1">
              <a:spcBef>
                <a:spcPts val="0"/>
              </a:spcBef>
              <a:buFont typeface="Wingdings" pitchFamily="2" charset="2"/>
              <a:buChar char="q"/>
              <a:defRPr/>
            </a:pPr>
            <a:r>
              <a:rPr lang="en-US" sz="2900" b="1" u="sng" dirty="0">
                <a:solidFill>
                  <a:srgbClr val="00B050"/>
                </a:solidFill>
                <a:cs typeface="Arial" pitchFamily="34" charset="0"/>
              </a:rPr>
              <a:t>PREVENTION</a:t>
            </a:r>
            <a:r>
              <a:rPr lang="en-US" sz="2900" b="1" dirty="0">
                <a:solidFill>
                  <a:srgbClr val="00B050"/>
                </a:solidFill>
                <a:cs typeface="Arial" pitchFamily="34" charset="0"/>
              </a:rPr>
              <a:t> strategies</a:t>
            </a:r>
          </a:p>
          <a:p>
            <a:pPr marL="458788" lvl="1" indent="-377825" eaLnBrk="1" hangingPunct="1">
              <a:spcBef>
                <a:spcPts val="0"/>
              </a:spcBef>
              <a:buFont typeface="Wingdings" pitchFamily="2" charset="2"/>
              <a:buChar char="q"/>
              <a:defRPr/>
            </a:pPr>
            <a:endParaRPr lang="en-US" sz="100" b="1" dirty="0">
              <a:solidFill>
                <a:srgbClr val="00B050"/>
              </a:solidFill>
              <a:cs typeface="Arial" pitchFamily="34" charset="0"/>
            </a:endParaRPr>
          </a:p>
          <a:p>
            <a:pPr marL="647700" lvl="2" indent="-296863" eaLnBrk="1" hangingPunct="1">
              <a:spcBef>
                <a:spcPts val="0"/>
              </a:spcBef>
              <a:buFont typeface="Wingdings" pitchFamily="2" charset="2"/>
              <a:buChar char="Ø"/>
              <a:defRPr/>
            </a:pPr>
            <a:r>
              <a:rPr lang="en-US" b="1" dirty="0">
                <a:cs typeface="Arial" pitchFamily="34" charset="0"/>
              </a:rPr>
              <a:t>Incorporate “special interests”</a:t>
            </a:r>
            <a:endParaRPr lang="en-US" dirty="0">
              <a:cs typeface="Arial" pitchFamily="34" charset="0"/>
            </a:endParaRPr>
          </a:p>
          <a:p>
            <a:pPr marL="1104900" lvl="3" indent="-296863" eaLnBrk="1" hangingPunct="1">
              <a:spcBef>
                <a:spcPts val="0"/>
              </a:spcBef>
              <a:buFont typeface="Wingdings" pitchFamily="2" charset="2"/>
              <a:buChar char="Ø"/>
              <a:defRPr/>
            </a:pPr>
            <a:r>
              <a:rPr lang="en-US" b="1" dirty="0">
                <a:cs typeface="Arial" pitchFamily="34" charset="0"/>
              </a:rPr>
              <a:t>Pair anxiety-provoking situation with “anti-anxiety” stimuli</a:t>
            </a:r>
          </a:p>
          <a:p>
            <a:pPr marL="1104900" lvl="3" indent="-296863" eaLnBrk="1" hangingPunct="1">
              <a:spcBef>
                <a:spcPts val="0"/>
              </a:spcBef>
              <a:buFont typeface="Wingdings" pitchFamily="2" charset="2"/>
              <a:buChar char="Ø"/>
              <a:defRPr/>
            </a:pPr>
            <a:endParaRPr lang="en-US" sz="100" b="1" dirty="0">
              <a:cs typeface="Arial" pitchFamily="34" charset="0"/>
            </a:endParaRPr>
          </a:p>
          <a:p>
            <a:pPr marL="647700" lvl="2" indent="-296863" eaLnBrk="1" hangingPunct="1">
              <a:spcBef>
                <a:spcPts val="0"/>
              </a:spcBef>
              <a:buFont typeface="Wingdings" pitchFamily="2" charset="2"/>
              <a:buChar char="Ø"/>
              <a:defRPr/>
            </a:pPr>
            <a:r>
              <a:rPr lang="en-US" b="1" dirty="0">
                <a:cs typeface="Arial" pitchFamily="34" charset="0"/>
              </a:rPr>
              <a:t>Increase Predictability </a:t>
            </a:r>
            <a:r>
              <a:rPr lang="en-US" sz="2300" dirty="0">
                <a:cs typeface="Arial" pitchFamily="34" charset="0"/>
              </a:rPr>
              <a:t>(e.g., visual supports, Social Story)</a:t>
            </a:r>
          </a:p>
          <a:p>
            <a:pPr marL="647700" lvl="2" indent="-296863" eaLnBrk="1" hangingPunct="1">
              <a:spcBef>
                <a:spcPts val="0"/>
              </a:spcBef>
              <a:buFont typeface="Wingdings" pitchFamily="2" charset="2"/>
              <a:buChar char="Ø"/>
              <a:defRPr/>
            </a:pPr>
            <a:endParaRPr lang="en-US" sz="100" dirty="0">
              <a:cs typeface="Arial" pitchFamily="34" charset="0"/>
            </a:endParaRPr>
          </a:p>
          <a:p>
            <a:pPr marL="647700" lvl="2" indent="-296863" eaLnBrk="1" hangingPunct="1">
              <a:spcBef>
                <a:spcPts val="0"/>
              </a:spcBef>
              <a:buFont typeface="Wingdings" pitchFamily="2" charset="2"/>
              <a:buChar char="Ø"/>
              <a:defRPr/>
            </a:pPr>
            <a:r>
              <a:rPr lang="en-US" b="1" dirty="0">
                <a:cs typeface="Arial" pitchFamily="34" charset="0"/>
              </a:rPr>
              <a:t>Provide Choices</a:t>
            </a:r>
          </a:p>
          <a:p>
            <a:pPr marL="647700" lvl="2" indent="-296863" eaLnBrk="1" hangingPunct="1">
              <a:spcBef>
                <a:spcPts val="0"/>
              </a:spcBef>
              <a:buFont typeface="Wingdings" pitchFamily="2" charset="2"/>
              <a:buChar char="Ø"/>
              <a:defRPr/>
            </a:pPr>
            <a:endParaRPr lang="en-US" sz="100" b="1" dirty="0">
              <a:cs typeface="Arial" pitchFamily="34" charset="0"/>
            </a:endParaRPr>
          </a:p>
          <a:p>
            <a:pPr marL="647700" lvl="2" indent="-296863" eaLnBrk="1" hangingPunct="1">
              <a:spcBef>
                <a:spcPts val="0"/>
              </a:spcBef>
              <a:buFont typeface="Wingdings" pitchFamily="2" charset="2"/>
              <a:buChar char="Ø"/>
              <a:defRPr/>
            </a:pPr>
            <a:r>
              <a:rPr lang="en-US" sz="2400" b="1" dirty="0">
                <a:ea typeface="ＭＳ Ｐゴシック" pitchFamily="34" charset="-128"/>
                <a:cs typeface="Times New Roman" pitchFamily="18" charset="0"/>
              </a:rPr>
              <a:t>Psychoeducation/cognitive restructuring </a:t>
            </a:r>
            <a:r>
              <a:rPr lang="en-US" sz="2300" dirty="0">
                <a:ea typeface="ＭＳ Ｐゴシック" pitchFamily="34" charset="-128"/>
                <a:cs typeface="Times New Roman" pitchFamily="18" charset="0"/>
              </a:rPr>
              <a:t>(e.g., using Social Stories)</a:t>
            </a:r>
          </a:p>
          <a:p>
            <a:pPr marL="647700" lvl="2" indent="-296863" eaLnBrk="1" hangingPunct="1">
              <a:spcBef>
                <a:spcPts val="0"/>
              </a:spcBef>
              <a:buFont typeface="Wingdings" pitchFamily="2" charset="2"/>
              <a:buChar char="Ø"/>
              <a:defRPr/>
            </a:pPr>
            <a:endParaRPr lang="en-US" sz="100" dirty="0">
              <a:ea typeface="ＭＳ Ｐゴシック" pitchFamily="34" charset="-128"/>
              <a:cs typeface="Times New Roman" pitchFamily="18" charset="0"/>
            </a:endParaRPr>
          </a:p>
          <a:p>
            <a:pPr marL="647700" lvl="2" indent="-296863" eaLnBrk="1" hangingPunct="1">
              <a:spcBef>
                <a:spcPts val="0"/>
              </a:spcBef>
              <a:buFont typeface="Wingdings" pitchFamily="2" charset="2"/>
              <a:buChar char="Ø"/>
              <a:defRPr/>
            </a:pPr>
            <a:r>
              <a:rPr lang="en-US" b="1" dirty="0">
                <a:cs typeface="Arial" pitchFamily="34" charset="0"/>
              </a:rPr>
              <a:t>Model (and possibly prompt) brave behavior</a:t>
            </a:r>
          </a:p>
          <a:p>
            <a:pPr marL="647700" lvl="2" indent="-296863" eaLnBrk="1" hangingPunct="1">
              <a:spcBef>
                <a:spcPts val="0"/>
              </a:spcBef>
              <a:buFont typeface="Wingdings" pitchFamily="2" charset="2"/>
              <a:buChar char="Ø"/>
              <a:defRPr/>
            </a:pPr>
            <a:endParaRPr lang="en-US" sz="100" b="1" dirty="0">
              <a:cs typeface="Arial" pitchFamily="34" charset="0"/>
            </a:endParaRPr>
          </a:p>
          <a:p>
            <a:pPr marL="539750" lvl="1" indent="-458788" eaLnBrk="1" hangingPunct="1">
              <a:spcBef>
                <a:spcPts val="0"/>
              </a:spcBef>
              <a:buFont typeface="Wingdings" pitchFamily="2" charset="2"/>
              <a:buChar char="q"/>
              <a:defRPr/>
            </a:pPr>
            <a:r>
              <a:rPr lang="en-US" sz="2900" b="1" u="sng" dirty="0">
                <a:solidFill>
                  <a:srgbClr val="FF9900"/>
                </a:solidFill>
                <a:cs typeface="Arial" pitchFamily="34" charset="0"/>
              </a:rPr>
              <a:t>REPLACEMENT</a:t>
            </a:r>
            <a:r>
              <a:rPr lang="en-US" sz="2900" b="1" dirty="0">
                <a:solidFill>
                  <a:srgbClr val="FF9900"/>
                </a:solidFill>
                <a:cs typeface="Arial" pitchFamily="34" charset="0"/>
              </a:rPr>
              <a:t> strategies</a:t>
            </a:r>
          </a:p>
          <a:p>
            <a:pPr marL="693738" lvl="1" indent="-373063" eaLnBrk="1" hangingPunct="1">
              <a:spcBef>
                <a:spcPts val="0"/>
              </a:spcBef>
              <a:buFont typeface="Wingdings" pitchFamily="2" charset="2"/>
              <a:buChar char="q"/>
              <a:defRPr/>
            </a:pPr>
            <a:endParaRPr lang="en-US" sz="400" dirty="0">
              <a:solidFill>
                <a:srgbClr val="FF9900"/>
              </a:solidFill>
              <a:cs typeface="Arial" pitchFamily="34" charset="0"/>
            </a:endParaRPr>
          </a:p>
          <a:p>
            <a:pPr marL="647700" lvl="2" indent="-350838" eaLnBrk="1" hangingPunct="1">
              <a:spcBef>
                <a:spcPts val="0"/>
              </a:spcBef>
              <a:buFont typeface="Wingdings" pitchFamily="2" charset="2"/>
              <a:buChar char="Ø"/>
              <a:defRPr/>
            </a:pPr>
            <a:r>
              <a:rPr lang="en-US" b="1" dirty="0">
                <a:cs typeface="Arial" pitchFamily="34" charset="0"/>
              </a:rPr>
              <a:t>Teach person to APPROACH feared situation </a:t>
            </a:r>
            <a:r>
              <a:rPr lang="en-US" sz="2300" dirty="0">
                <a:cs typeface="Arial" pitchFamily="34" charset="0"/>
              </a:rPr>
              <a:t>rather than avoid</a:t>
            </a:r>
            <a:endParaRPr lang="en-US" sz="100" b="1" dirty="0">
              <a:cs typeface="Arial" pitchFamily="34" charset="0"/>
            </a:endParaRPr>
          </a:p>
          <a:p>
            <a:pPr marL="647700" lvl="2" indent="-350838" eaLnBrk="1" hangingPunct="1">
              <a:spcBef>
                <a:spcPts val="0"/>
              </a:spcBef>
              <a:buFont typeface="Wingdings" pitchFamily="2" charset="2"/>
              <a:buChar char="Ø"/>
              <a:defRPr/>
            </a:pPr>
            <a:r>
              <a:rPr lang="en-US" b="1" dirty="0">
                <a:cs typeface="Arial" pitchFamily="34" charset="0"/>
              </a:rPr>
              <a:t>Teach COPING SELF-TALK</a:t>
            </a:r>
          </a:p>
          <a:p>
            <a:pPr marL="647700" lvl="2" indent="-350838" eaLnBrk="1" hangingPunct="1">
              <a:spcBef>
                <a:spcPts val="0"/>
              </a:spcBef>
              <a:buFont typeface="Wingdings" pitchFamily="2" charset="2"/>
              <a:buChar char="Ø"/>
              <a:defRPr/>
            </a:pPr>
            <a:endParaRPr lang="en-US" sz="100" b="1" dirty="0">
              <a:cs typeface="Arial" pitchFamily="34" charset="0"/>
            </a:endParaRPr>
          </a:p>
          <a:p>
            <a:pPr marL="647700" lvl="2" indent="-350838" eaLnBrk="1" hangingPunct="1">
              <a:spcBef>
                <a:spcPts val="0"/>
              </a:spcBef>
              <a:buFont typeface="Wingdings" pitchFamily="2" charset="2"/>
              <a:buChar char="Ø"/>
              <a:defRPr/>
            </a:pPr>
            <a:r>
              <a:rPr lang="en-US" b="1" dirty="0">
                <a:cs typeface="Arial" pitchFamily="34" charset="0"/>
              </a:rPr>
              <a:t>Teach RELAXATION skills</a:t>
            </a:r>
          </a:p>
          <a:p>
            <a:pPr marL="647700" lvl="2" indent="-350838" eaLnBrk="1" hangingPunct="1">
              <a:spcBef>
                <a:spcPts val="0"/>
              </a:spcBef>
              <a:buFont typeface="Wingdings" pitchFamily="2" charset="2"/>
              <a:buChar char="Ø"/>
              <a:defRPr/>
            </a:pPr>
            <a:r>
              <a:rPr lang="en-US" b="1" dirty="0">
                <a:cs typeface="Arial" pitchFamily="34" charset="0"/>
              </a:rPr>
              <a:t>Teach COMMUNICATION</a:t>
            </a:r>
            <a:r>
              <a:rPr lang="en-US" sz="2300" dirty="0">
                <a:cs typeface="Arial" pitchFamily="34" charset="0"/>
              </a:rPr>
              <a:t>: </a:t>
            </a:r>
            <a:r>
              <a:rPr lang="en-US" sz="2000" dirty="0">
                <a:cs typeface="Arial" pitchFamily="34" charset="0"/>
              </a:rPr>
              <a:t>e.g., to ask for a BREAK from anxiety-provoking situation </a:t>
            </a:r>
            <a:r>
              <a:rPr lang="en-US" sz="2000" i="1" dirty="0">
                <a:cs typeface="Arial" pitchFamily="34" charset="0"/>
              </a:rPr>
              <a:t>(if necessary)</a:t>
            </a:r>
          </a:p>
          <a:p>
            <a:pPr marL="458788" lvl="1" indent="-377825" eaLnBrk="1" hangingPunct="1">
              <a:spcBef>
                <a:spcPts val="0"/>
              </a:spcBef>
              <a:buFont typeface="Wingdings" pitchFamily="2" charset="2"/>
              <a:buChar char="q"/>
              <a:defRPr/>
            </a:pPr>
            <a:r>
              <a:rPr lang="en-US" b="1" u="sng" dirty="0">
                <a:solidFill>
                  <a:srgbClr val="FF0000"/>
                </a:solidFill>
                <a:cs typeface="Arial" pitchFamily="34" charset="0"/>
              </a:rPr>
              <a:t>RESPONSE</a:t>
            </a:r>
            <a:r>
              <a:rPr lang="en-US" b="1" dirty="0">
                <a:solidFill>
                  <a:srgbClr val="FF0000"/>
                </a:solidFill>
                <a:cs typeface="Arial" pitchFamily="34" charset="0"/>
              </a:rPr>
              <a:t> strategies</a:t>
            </a:r>
            <a:r>
              <a:rPr lang="en-US" sz="2750" dirty="0">
                <a:solidFill>
                  <a:srgbClr val="FF0000"/>
                </a:solidFill>
                <a:cs typeface="Arial" pitchFamily="34" charset="0"/>
              </a:rPr>
              <a:t>: </a:t>
            </a:r>
            <a:r>
              <a:rPr lang="en-US" sz="2700" dirty="0">
                <a:solidFill>
                  <a:srgbClr val="FF0000"/>
                </a:solidFill>
                <a:cs typeface="Arial" pitchFamily="34" charset="0"/>
              </a:rPr>
              <a:t>respond to brave &amp; anxious behavior</a:t>
            </a:r>
          </a:p>
          <a:p>
            <a:pPr marL="701675" lvl="2" indent="-350838" eaLnBrk="1" hangingPunct="1">
              <a:spcBef>
                <a:spcPts val="0"/>
              </a:spcBef>
              <a:buFont typeface="Wingdings" pitchFamily="2" charset="2"/>
              <a:buChar char="Ø"/>
              <a:defRPr/>
            </a:pPr>
            <a:r>
              <a:rPr lang="en-US" b="1" dirty="0">
                <a:cs typeface="Arial" pitchFamily="34" charset="0"/>
              </a:rPr>
              <a:t>Reinforce/reward brave behavior!</a:t>
            </a:r>
          </a:p>
          <a:p>
            <a:pPr marL="701675" lvl="2" indent="-350838" eaLnBrk="1" hangingPunct="1">
              <a:spcBef>
                <a:spcPts val="0"/>
              </a:spcBef>
              <a:buFont typeface="Wingdings" pitchFamily="2" charset="2"/>
              <a:buChar char="Ø"/>
              <a:defRPr/>
            </a:pPr>
            <a:r>
              <a:rPr lang="en-US" b="1" dirty="0">
                <a:cs typeface="Arial" pitchFamily="34" charset="0"/>
              </a:rPr>
              <a:t>Reduce accommodation! </a:t>
            </a:r>
            <a:r>
              <a:rPr lang="en-US" sz="1700" dirty="0">
                <a:cs typeface="Arial" pitchFamily="34" charset="0"/>
              </a:rPr>
              <a:t>(Minimize reinforcement for anxious/avoidant behavior)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3" name="Rectangle 5">
            <a:extLst>
              <a:ext uri="{FF2B5EF4-FFF2-40B4-BE49-F238E27FC236}">
                <a16:creationId xmlns:a16="http://schemas.microsoft.com/office/drawing/2014/main" id="{E6CB3796-11D7-1969-D2D2-138FCB85F2BC}"/>
              </a:ext>
            </a:extLst>
          </p:cNvPr>
          <p:cNvSpPr>
            <a:spLocks noGrp="1" noRot="1" noChangeArrowheads="1"/>
          </p:cNvSpPr>
          <p:nvPr>
            <p:ph type="title" idx="4294967295"/>
          </p:nvPr>
        </p:nvSpPr>
        <p:spPr bwMode="auto">
          <a:xfrm>
            <a:off x="44450" y="53975"/>
            <a:ext cx="8686800" cy="1020763"/>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8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Calibri" panose="020F0502020204030204" pitchFamily="34" charset="0"/>
              </a:rPr>
              <a:t>PBS Prevention Strategies: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8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Calibri" panose="020F0502020204030204" pitchFamily="34" charset="0"/>
              </a:rPr>
              <a:t>Incorporate “Special Interests”</a:t>
            </a:r>
          </a:p>
        </p:txBody>
      </p:sp>
      <p:sp>
        <p:nvSpPr>
          <p:cNvPr id="47106" name="Rectangle 2">
            <a:extLst>
              <a:ext uri="{FF2B5EF4-FFF2-40B4-BE49-F238E27FC236}">
                <a16:creationId xmlns:a16="http://schemas.microsoft.com/office/drawing/2014/main" id="{3C0984C1-D0FB-D76B-E72D-B44539FD1042}"/>
              </a:ext>
            </a:extLst>
          </p:cNvPr>
          <p:cNvSpPr>
            <a:spLocks noGrp="1"/>
          </p:cNvSpPr>
          <p:nvPr>
            <p:ph idx="1"/>
          </p:nvPr>
        </p:nvSpPr>
        <p:spPr>
          <a:xfrm>
            <a:off x="152400" y="1143000"/>
            <a:ext cx="8869363" cy="5678488"/>
          </a:xfrm>
        </p:spPr>
        <p:txBody>
          <a:bodyPr/>
          <a:lstStyle/>
          <a:p>
            <a:pPr marL="339725" indent="-3397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Incorporate special interests into psychoeducation, cognitive restructuring, relaxation, and the exposure itself</a:t>
            </a:r>
          </a:p>
          <a:p>
            <a:pPr marL="339725" indent="-3397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400" dirty="0">
              <a:latin typeface="Calibri" panose="020F0502020204030204" pitchFamily="34" charset="0"/>
              <a:ea typeface="ＭＳ Ｐゴシック" panose="020B0600070205080204" pitchFamily="34" charset="-128"/>
              <a:cs typeface="Calibri" panose="020F0502020204030204" pitchFamily="34" charset="0"/>
            </a:endParaRPr>
          </a:p>
          <a:p>
            <a:pPr marL="339725" indent="-3397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Don’t just use a toy or treat or activity that person likes, but rather their </a:t>
            </a:r>
            <a:r>
              <a:rPr lang="en-US" altLang="en-US" sz="2550" b="1" i="1" dirty="0">
                <a:latin typeface="Calibri" panose="020F0502020204030204" pitchFamily="34" charset="0"/>
                <a:ea typeface="ＭＳ Ｐゴシック" panose="020B0600070205080204" pitchFamily="34" charset="-128"/>
                <a:cs typeface="Calibri" panose="020F0502020204030204" pitchFamily="34" charset="0"/>
              </a:rPr>
              <a:t>MOST HIGHLY </a:t>
            </a:r>
            <a:r>
              <a:rPr lang="en-US" altLang="en-US" sz="2500" b="1" i="1" dirty="0">
                <a:latin typeface="Calibri" panose="020F0502020204030204" pitchFamily="34" charset="0"/>
                <a:ea typeface="ＭＳ Ｐゴシック" panose="020B0600070205080204" pitchFamily="34" charset="-128"/>
                <a:cs typeface="Calibri" panose="020F0502020204030204" pitchFamily="34" charset="0"/>
              </a:rPr>
              <a:t>PREFERRED</a:t>
            </a:r>
            <a:r>
              <a:rPr lang="en-US" altLang="en-US" sz="2600" b="1" i="1"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toy or song or activity or character or theme</a:t>
            </a:r>
          </a:p>
          <a:p>
            <a:pPr marL="339725" indent="-3397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800" dirty="0">
              <a:latin typeface="Calibri" panose="020F0502020204030204" pitchFamily="34" charset="0"/>
              <a:ea typeface="ＭＳ Ｐゴシック" panose="020B0600070205080204" pitchFamily="34" charset="-128"/>
              <a:cs typeface="Calibri" panose="020F0502020204030204" pitchFamily="34" charset="0"/>
            </a:endParaRPr>
          </a:p>
          <a:p>
            <a:pPr marL="339725" indent="-3397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500" dirty="0">
                <a:latin typeface="Calibri" panose="020F0502020204030204" pitchFamily="34" charset="0"/>
                <a:ea typeface="ＭＳ Ｐゴシック" panose="020B0600070205080204" pitchFamily="34" charset="-128"/>
                <a:cs typeface="Calibri" panose="020F0502020204030204" pitchFamily="34" charset="0"/>
              </a:rPr>
              <a:t>Using person’s obsessions are the most effective reinforcer</a:t>
            </a:r>
          </a:p>
          <a:p>
            <a:pPr marL="339725" indent="-3397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200" dirty="0">
              <a:latin typeface="Calibri" panose="020F0502020204030204" pitchFamily="34" charset="0"/>
              <a:ea typeface="ＭＳ Ｐゴシック" panose="020B0600070205080204" pitchFamily="34" charset="-128"/>
              <a:cs typeface="Calibri" panose="020F0502020204030204" pitchFamily="34" charset="0"/>
            </a:endParaRPr>
          </a:p>
          <a:p>
            <a:pPr marL="739775" lvl="1" indent="-3397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400" i="1" dirty="0">
                <a:latin typeface="Calibri" panose="020F0502020204030204" pitchFamily="34" charset="0"/>
                <a:ea typeface="ＭＳ Ｐゴシック" panose="020B0600070205080204" pitchFamily="34" charset="-128"/>
                <a:cs typeface="Calibri" panose="020F0502020204030204" pitchFamily="34" charset="0"/>
              </a:rPr>
              <a:t>Examples: </a:t>
            </a:r>
          </a:p>
          <a:p>
            <a:pPr marL="739775" lvl="1" indent="-3397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00" i="1" dirty="0">
              <a:latin typeface="Calibri" panose="020F0502020204030204" pitchFamily="34" charset="0"/>
              <a:ea typeface="ＭＳ Ｐゴシック" panose="020B0600070205080204" pitchFamily="34" charset="-128"/>
              <a:cs typeface="Calibri" panose="020F0502020204030204" pitchFamily="34" charset="0"/>
            </a:endParaRPr>
          </a:p>
          <a:p>
            <a:pPr marL="915988" lvl="2" indent="-15875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200" i="1" dirty="0">
                <a:latin typeface="Calibri" panose="020F0502020204030204" pitchFamily="34" charset="0"/>
                <a:ea typeface="ＭＳ Ｐゴシック" panose="020B0600070205080204" pitchFamily="34" charset="-128"/>
                <a:cs typeface="Calibri" panose="020F0502020204030204" pitchFamily="34" charset="0"/>
              </a:rPr>
              <a:t>Potato Head</a:t>
            </a:r>
          </a:p>
          <a:p>
            <a:pPr marL="915988" lvl="2" indent="-15875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100" i="1" dirty="0">
              <a:latin typeface="Calibri" panose="020F0502020204030204" pitchFamily="34" charset="0"/>
              <a:ea typeface="ＭＳ Ｐゴシック" panose="020B0600070205080204" pitchFamily="34" charset="-128"/>
              <a:cs typeface="Calibri" panose="020F0502020204030204" pitchFamily="34" charset="0"/>
            </a:endParaRPr>
          </a:p>
          <a:p>
            <a:pPr marL="915988" lvl="2" indent="-15875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200" i="1" dirty="0">
                <a:latin typeface="Calibri" panose="020F0502020204030204" pitchFamily="34" charset="0"/>
                <a:ea typeface="ＭＳ Ｐゴシック" panose="020B0600070205080204" pitchFamily="34" charset="-128"/>
                <a:cs typeface="Calibri" panose="020F0502020204030204" pitchFamily="34" charset="0"/>
              </a:rPr>
              <a:t>Dr. Seuss                                </a:t>
            </a:r>
          </a:p>
          <a:p>
            <a:pPr marL="739775" lvl="1" indent="-3397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800" i="1" dirty="0">
              <a:latin typeface="Calibri" panose="020F0502020204030204" pitchFamily="34" charset="0"/>
              <a:ea typeface="ＭＳ Ｐゴシック" panose="020B0600070205080204" pitchFamily="34" charset="-128"/>
              <a:cs typeface="Calibri" panose="020F0502020204030204" pitchFamily="34" charset="0"/>
            </a:endParaRPr>
          </a:p>
          <a:p>
            <a:pPr marL="339725" indent="-3397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Not only using special interest as a reward but                                   also </a:t>
            </a:r>
            <a:r>
              <a:rPr lang="en-US" altLang="en-US" sz="2600" b="1" i="1" dirty="0">
                <a:latin typeface="Calibri" panose="020F0502020204030204" pitchFamily="34" charset="0"/>
                <a:ea typeface="ＭＳ Ｐゴシック" panose="020B0600070205080204" pitchFamily="34" charset="-128"/>
                <a:cs typeface="Calibri" panose="020F0502020204030204" pitchFamily="34" charset="0"/>
              </a:rPr>
              <a:t>incorporating it into the exposure itself</a:t>
            </a:r>
          </a:p>
          <a:p>
            <a:pPr marL="339725" indent="-3397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200" b="1" dirty="0">
              <a:latin typeface="Calibri" panose="020F0502020204030204" pitchFamily="34" charset="0"/>
              <a:ea typeface="ＭＳ Ｐゴシック" panose="020B0600070205080204" pitchFamily="34" charset="-128"/>
              <a:cs typeface="Calibri" panose="020F0502020204030204" pitchFamily="34" charset="0"/>
            </a:endParaRPr>
          </a:p>
          <a:p>
            <a:pPr marL="739775" lvl="1" indent="-339725"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400" i="1" dirty="0">
                <a:latin typeface="Calibri" panose="020F0502020204030204" pitchFamily="34" charset="0"/>
                <a:ea typeface="ＭＳ Ｐゴシック" panose="020B0600070205080204" pitchFamily="34" charset="-128"/>
                <a:cs typeface="Calibri" panose="020F0502020204030204" pitchFamily="34" charset="0"/>
              </a:rPr>
              <a:t>Examples: </a:t>
            </a:r>
          </a:p>
          <a:p>
            <a:pPr marL="400050" lvl="1" indent="0" eaLnBrk="1" hangingPunct="1">
              <a:spcBef>
                <a:spcPct val="0"/>
              </a:spcBef>
              <a:buFont typeface="Arial" panose="020B0604020202020204" pitchFamily="34" charset="0"/>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200" i="1" dirty="0">
              <a:latin typeface="Calibri" panose="020F0502020204030204" pitchFamily="34" charset="0"/>
              <a:ea typeface="ＭＳ Ｐゴシック" panose="020B0600070205080204" pitchFamily="34" charset="-128"/>
              <a:cs typeface="Calibri" panose="020F0502020204030204" pitchFamily="34" charset="0"/>
            </a:endParaRPr>
          </a:p>
          <a:p>
            <a:pPr marL="915988" lvl="2" indent="-15875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200" i="1" dirty="0">
                <a:latin typeface="Calibri" panose="020F0502020204030204" pitchFamily="34" charset="0"/>
                <a:ea typeface="ＭＳ Ｐゴシック" panose="020B0600070205080204" pitchFamily="34" charset="-128"/>
                <a:cs typeface="Calibri" panose="020F0502020204030204" pitchFamily="34" charset="0"/>
              </a:rPr>
              <a:t>Sesame Street</a:t>
            </a:r>
          </a:p>
          <a:p>
            <a:pPr marL="915988" lvl="2" indent="-158750" eaLnBrk="1" hangingPunct="1">
              <a:spcBef>
                <a:spcPct val="0"/>
              </a:spcBef>
              <a:buFont typeface="Wingdings" pitchFamily="2" charset="2"/>
              <a:buChar char=""/>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r>
              <a:rPr lang="en-US" altLang="en-US" sz="2200" i="1" dirty="0">
                <a:latin typeface="Calibri" panose="020F0502020204030204" pitchFamily="34" charset="0"/>
                <a:ea typeface="ＭＳ Ｐゴシック" panose="020B0600070205080204" pitchFamily="34" charset="-128"/>
                <a:cs typeface="Calibri" panose="020F0502020204030204" pitchFamily="34" charset="0"/>
              </a:rPr>
              <a:t>Sneetches</a:t>
            </a:r>
          </a:p>
          <a:p>
            <a:pPr marL="0" indent="0" eaLnBrk="1" hangingPunct="1">
              <a:spcBef>
                <a:spcPct val="0"/>
              </a:spcBef>
              <a:buFont typeface="Arial" panose="020B0604020202020204" pitchFamily="34" charset="0"/>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400" dirty="0">
              <a:latin typeface="Calibri" panose="020F0502020204030204" pitchFamily="34" charset="0"/>
              <a:ea typeface="ＭＳ Ｐゴシック" panose="020B0600070205080204" pitchFamily="34" charset="-128"/>
              <a:cs typeface="Calibri" panose="020F0502020204030204" pitchFamily="34" charset="0"/>
            </a:endParaRPr>
          </a:p>
          <a:p>
            <a:pPr marL="0" indent="0" eaLnBrk="1" hangingPunct="1">
              <a:spcBef>
                <a:spcPct val="0"/>
              </a:spcBef>
              <a:buFont typeface="Arial" panose="020B0604020202020204" pitchFamily="34" charset="0"/>
              <a:buNone/>
              <a:tabLst>
                <a:tab pos="339725" algn="l"/>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defRPr/>
            </a:pPr>
            <a:endParaRPr lang="en-US" altLang="en-US" sz="400" dirty="0">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59394" name="Object 441">
            <a:extLst>
              <a:ext uri="{FF2B5EF4-FFF2-40B4-BE49-F238E27FC236}">
                <a16:creationId xmlns:a16="http://schemas.microsoft.com/office/drawing/2014/main" id="{99F2AB9C-9585-C62F-C706-51D61913CAA8}"/>
              </a:ext>
              <a:ext uri="{C183D7F6-B498-43B3-948B-1728B52AA6E4}">
                <adec:decorative xmlns:adec="http://schemas.microsoft.com/office/drawing/2017/decorative" val="1"/>
              </a:ext>
            </a:extLst>
          </p:cNvPr>
          <p:cNvGraphicFramePr>
            <a:graphicFrameLocks noChangeAspect="1"/>
          </p:cNvGraphicFramePr>
          <p:nvPr>
            <p:extLst>
              <p:ext uri="{D42A27DB-BD31-4B8C-83A1-F6EECF244321}">
                <p14:modId xmlns:p14="http://schemas.microsoft.com/office/powerpoint/2010/main" val="2298918084"/>
              </p:ext>
            </p:extLst>
          </p:nvPr>
        </p:nvGraphicFramePr>
        <p:xfrm>
          <a:off x="22056725" y="9675813"/>
          <a:ext cx="3162300" cy="3657600"/>
        </p:xfrm>
        <a:graphic>
          <a:graphicData uri="http://schemas.openxmlformats.org/presentationml/2006/ole">
            <mc:AlternateContent xmlns:mc="http://schemas.openxmlformats.org/markup-compatibility/2006">
              <mc:Choice xmlns:v="urn:schemas-microsoft-com:vml" Requires="v">
                <p:oleObj name="Document" r:id="rId3" imgW="7340600" imgH="8509000" progId="Word.Document.8">
                  <p:embed/>
                </p:oleObj>
              </mc:Choice>
              <mc:Fallback>
                <p:oleObj name="Document" r:id="rId3" imgW="7340600" imgH="8509000" progId="Word.Document.8">
                  <p:embed/>
                  <p:pic>
                    <p:nvPicPr>
                      <p:cNvPr id="59394" name="Object 441">
                        <a:extLst>
                          <a:ext uri="{FF2B5EF4-FFF2-40B4-BE49-F238E27FC236}">
                            <a16:creationId xmlns:a16="http://schemas.microsoft.com/office/drawing/2014/main" id="{99F2AB9C-9585-C62F-C706-51D61913C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56725" y="9675813"/>
                        <a:ext cx="3162300" cy="3657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pic>
        <p:nvPicPr>
          <p:cNvPr id="59398" name="Picture 2" descr="Female Doctor ">
            <a:extLst>
              <a:ext uri="{FF2B5EF4-FFF2-40B4-BE49-F238E27FC236}">
                <a16:creationId xmlns:a16="http://schemas.microsoft.com/office/drawing/2014/main" id="{3865F7E4-668F-2844-6B0E-D8CAA5998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0233" y="3718719"/>
            <a:ext cx="6413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 descr="Green equal sign ">
            <a:extLst>
              <a:ext uri="{FF2B5EF4-FFF2-40B4-BE49-F238E27FC236}">
                <a16:creationId xmlns:a16="http://schemas.microsoft.com/office/drawing/2014/main" id="{784F76EC-AD1D-180B-2864-6EDDB7EACF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9959" y="3952875"/>
            <a:ext cx="3937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4" descr="Mr. Potato Head ">
            <a:extLst>
              <a:ext uri="{FF2B5EF4-FFF2-40B4-BE49-F238E27FC236}">
                <a16:creationId xmlns:a16="http://schemas.microsoft.com/office/drawing/2014/main" id="{E2B4E579-7646-6C10-2C9A-7180597029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3659" y="3718719"/>
            <a:ext cx="1374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1" name="Picture 3" descr="Sesame Street 1st Birthday Candle ">
            <a:extLst>
              <a:ext uri="{FF2B5EF4-FFF2-40B4-BE49-F238E27FC236}">
                <a16:creationId xmlns:a16="http://schemas.microsoft.com/office/drawing/2014/main" id="{6DD85D44-6B42-3728-ED1A-740C5B5551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3849688"/>
            <a:ext cx="1027112"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2" name="Picture 7" descr="Sesame Street Birthday Cake">
            <a:extLst>
              <a:ext uri="{FF2B5EF4-FFF2-40B4-BE49-F238E27FC236}">
                <a16:creationId xmlns:a16="http://schemas.microsoft.com/office/drawing/2014/main" id="{12571A1B-7EA1-7A83-A421-426EC21122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6493" y="4976010"/>
            <a:ext cx="1369219" cy="1828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0" descr="A screenshot of the Sneetches and other stories by Dr. Seuss book cover.">
            <a:extLst>
              <a:ext uri="{FF2B5EF4-FFF2-40B4-BE49-F238E27FC236}">
                <a16:creationId xmlns:a16="http://schemas.microsoft.com/office/drawing/2014/main" id="{79CDFCE5-C508-911C-F801-7081B8CB640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983659" y="5771263"/>
            <a:ext cx="772594" cy="105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1" descr="Headphones">
            <a:extLst>
              <a:ext uri="{FF2B5EF4-FFF2-40B4-BE49-F238E27FC236}">
                <a16:creationId xmlns:a16="http://schemas.microsoft.com/office/drawing/2014/main" id="{D6538728-767B-F98C-6B3B-63EF9872BF4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91721" y="5930456"/>
            <a:ext cx="733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74578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46C0FB05-34C1-A007-9A5B-51BD247512D6}"/>
              </a:ext>
            </a:extLst>
          </p:cNvPr>
          <p:cNvSpPr>
            <a:spLocks noGrp="1"/>
          </p:cNvSpPr>
          <p:nvPr>
            <p:ph type="title"/>
          </p:nvPr>
        </p:nvSpPr>
        <p:spPr>
          <a:xfrm>
            <a:off x="152400" y="0"/>
            <a:ext cx="8686800" cy="914400"/>
          </a:xfrm>
        </p:spPr>
        <p:txBody>
          <a:bodyPr/>
          <a:lstStyle/>
          <a:p>
            <a:pPr eaLnBrk="1" hangingPunct="1"/>
            <a:r>
              <a:rPr lang="en-US" altLang="en-US" sz="4000" b="1" dirty="0">
                <a:latin typeface="Calibri" panose="020F0502020204030204" pitchFamily="34" charset="0"/>
                <a:ea typeface="ＭＳ Ｐゴシック" panose="020B0600070205080204" pitchFamily="34" charset="-128"/>
                <a:cs typeface="Calibri" panose="020F0502020204030204" pitchFamily="34" charset="0"/>
              </a:rPr>
              <a:t>Background on Anxiety in IDD</a:t>
            </a:r>
          </a:p>
        </p:txBody>
      </p:sp>
      <p:sp>
        <p:nvSpPr>
          <p:cNvPr id="19458" name="Rectangle 3">
            <a:extLst>
              <a:ext uri="{FF2B5EF4-FFF2-40B4-BE49-F238E27FC236}">
                <a16:creationId xmlns:a16="http://schemas.microsoft.com/office/drawing/2014/main" id="{9B43993A-9F13-C1B0-AEB2-A9CFDA752111}"/>
              </a:ext>
            </a:extLst>
          </p:cNvPr>
          <p:cNvSpPr>
            <a:spLocks noGrp="1"/>
          </p:cNvSpPr>
          <p:nvPr>
            <p:ph idx="1"/>
          </p:nvPr>
        </p:nvSpPr>
        <p:spPr>
          <a:xfrm>
            <a:off x="76200" y="914400"/>
            <a:ext cx="8915400" cy="5791200"/>
          </a:xfrm>
        </p:spPr>
        <p:txBody>
          <a:bodyPr/>
          <a:lstStyle/>
          <a:p>
            <a:pPr eaLnBrk="1" hangingPunct="1">
              <a:spcBef>
                <a:spcPct val="0"/>
              </a:spcBef>
              <a:defRPr/>
            </a:pPr>
            <a:r>
              <a:rPr lang="en-US" altLang="en-US" sz="3000" dirty="0">
                <a:latin typeface="Calibri" panose="020F0502020204030204" pitchFamily="34" charset="0"/>
                <a:ea typeface="ＭＳ Ｐゴシック" panose="020B0600070205080204" pitchFamily="34" charset="-128"/>
                <a:cs typeface="Calibri" panose="020F0502020204030204" pitchFamily="34" charset="0"/>
              </a:rPr>
              <a:t>Anxiety is more prevalent in individuals with IDD than the general population</a:t>
            </a:r>
          </a:p>
          <a:p>
            <a:pPr eaLnBrk="1" hangingPunct="1">
              <a:spcBef>
                <a:spcPct val="0"/>
              </a:spcBef>
              <a:defRPr/>
            </a:pPr>
            <a:endParaRPr lang="en-US" altLang="en-US" sz="400" dirty="0">
              <a:latin typeface="Calibri" panose="020F0502020204030204" pitchFamily="34" charset="0"/>
              <a:ea typeface="ＭＳ Ｐゴシック" panose="020B0600070205080204" pitchFamily="34" charset="-128"/>
              <a:cs typeface="Calibri" panose="020F0502020204030204" pitchFamily="34" charset="0"/>
            </a:endParaRPr>
          </a:p>
          <a:p>
            <a:pPr lvl="1" eaLnBrk="1" hangingPunct="1">
              <a:spcBef>
                <a:spcPct val="0"/>
              </a:spcBef>
              <a:defRP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Anxiety is </a:t>
            </a:r>
            <a:r>
              <a:rPr lang="en-US" altLang="en-US" sz="2600" i="1" dirty="0">
                <a:latin typeface="Calibri" panose="020F0502020204030204" pitchFamily="34" charset="0"/>
                <a:ea typeface="ＭＳ Ｐゴシック" panose="020B0600070205080204" pitchFamily="34" charset="-128"/>
                <a:cs typeface="Calibri" panose="020F0502020204030204" pitchFamily="34" charset="0"/>
              </a:rPr>
              <a:t>even more </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prevalent in autistic youth &amp; adults than in neurotypical individuals </a:t>
            </a:r>
            <a:r>
              <a:rPr lang="en-US" altLang="en-US" sz="2600" b="1" i="1" dirty="0">
                <a:latin typeface="Calibri" panose="020F0502020204030204" pitchFamily="34" charset="0"/>
                <a:ea typeface="ＭＳ Ｐゴシック" panose="020B0600070205080204" pitchFamily="34" charset="-128"/>
                <a:cs typeface="Calibri" panose="020F0502020204030204" pitchFamily="34" charset="0"/>
              </a:rPr>
              <a:t>or</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 in those with other developmental disabilities</a:t>
            </a:r>
          </a:p>
          <a:p>
            <a:pPr eaLnBrk="1" hangingPunct="1">
              <a:spcBef>
                <a:spcPct val="0"/>
              </a:spcBef>
              <a:defRPr/>
            </a:pPr>
            <a:endParaRPr lang="en-US" altLang="en-US" sz="800" dirty="0">
              <a:latin typeface="Calibri" panose="020F0502020204030204" pitchFamily="34" charset="0"/>
              <a:ea typeface="ＭＳ Ｐゴシック" panose="020B0600070205080204" pitchFamily="34" charset="-128"/>
              <a:cs typeface="Calibri" panose="020F0502020204030204" pitchFamily="34" charset="0"/>
            </a:endParaRPr>
          </a:p>
          <a:p>
            <a:pPr eaLnBrk="1" hangingPunct="1">
              <a:spcBef>
                <a:spcPct val="0"/>
              </a:spcBef>
              <a:defRPr/>
            </a:pPr>
            <a:r>
              <a:rPr lang="en-US" altLang="en-US" sz="3000" dirty="0">
                <a:latin typeface="Calibri" panose="020F0502020204030204" pitchFamily="34" charset="0"/>
                <a:ea typeface="ＭＳ Ｐゴシック" panose="020B0600070205080204" pitchFamily="34" charset="-128"/>
                <a:cs typeface="Calibri" panose="020F0502020204030204" pitchFamily="34" charset="0"/>
              </a:rPr>
              <a:t>BUT anxiety often overlooked, unrecognized, or </a:t>
            </a:r>
            <a:r>
              <a:rPr lang="en-US" altLang="en-US" sz="3000" dirty="0">
                <a:solidFill>
                  <a:srgbClr val="FF0000"/>
                </a:solidFill>
                <a:latin typeface="Calibri" panose="020F0502020204030204" pitchFamily="34" charset="0"/>
                <a:ea typeface="ＭＳ Ｐゴシック" panose="020B0600070205080204" pitchFamily="34" charset="-128"/>
                <a:cs typeface="Calibri" panose="020F0502020204030204" pitchFamily="34" charset="0"/>
              </a:rPr>
              <a:t>undiagnosed</a:t>
            </a:r>
            <a:r>
              <a:rPr lang="en-US" altLang="en-US" sz="3000" dirty="0">
                <a:latin typeface="Calibri" panose="020F0502020204030204" pitchFamily="34" charset="0"/>
                <a:ea typeface="ＭＳ Ｐゴシック" panose="020B0600070205080204" pitchFamily="34" charset="-128"/>
                <a:cs typeface="Calibri" panose="020F0502020204030204" pitchFamily="34" charset="0"/>
              </a:rPr>
              <a:t> in IDD due to:</a:t>
            </a:r>
          </a:p>
          <a:p>
            <a:pPr lvl="1" eaLnBrk="1" hangingPunct="1">
              <a:spcBef>
                <a:spcPct val="0"/>
              </a:spcBef>
              <a:defRPr/>
            </a:pPr>
            <a:endParaRPr lang="en-US" altLang="en-US" sz="800" b="1" dirty="0">
              <a:latin typeface="Calibri" panose="020F0502020204030204" pitchFamily="34" charset="0"/>
              <a:ea typeface="ＭＳ Ｐゴシック" panose="020B0600070205080204" pitchFamily="34" charset="-128"/>
              <a:cs typeface="Calibri" panose="020F0502020204030204" pitchFamily="34" charset="0"/>
            </a:endParaRPr>
          </a:p>
          <a:p>
            <a:pPr lvl="1" eaLnBrk="1" hangingPunct="1">
              <a:spcBef>
                <a:spcPct val="0"/>
              </a:spcBef>
              <a:defRPr/>
            </a:pPr>
            <a:r>
              <a:rPr lang="en-US" altLang="en-US" sz="2500" b="1" dirty="0">
                <a:latin typeface="Calibri" panose="020F0502020204030204" pitchFamily="34" charset="0"/>
                <a:ea typeface="ＭＳ Ｐゴシック" panose="020B0600070205080204" pitchFamily="34" charset="-128"/>
                <a:cs typeface="Calibri" panose="020F0502020204030204" pitchFamily="34" charset="0"/>
              </a:rPr>
              <a:t>Difficulty of assessing or measuring anxiety</a:t>
            </a:r>
          </a:p>
          <a:p>
            <a:pPr marL="457200" lvl="1" indent="0" eaLnBrk="1" hangingPunct="1">
              <a:spcBef>
                <a:spcPct val="0"/>
              </a:spcBef>
              <a:buNone/>
              <a:defRPr/>
            </a:pPr>
            <a:endParaRPr lang="en-US" altLang="en-US" sz="400" b="1" dirty="0">
              <a:latin typeface="Calibri" panose="020F0502020204030204" pitchFamily="34" charset="0"/>
              <a:ea typeface="ＭＳ Ｐゴシック" panose="020B0600070205080204" pitchFamily="34" charset="-128"/>
              <a:cs typeface="Calibri" panose="020F0502020204030204" pitchFamily="34" charset="0"/>
            </a:endParaRPr>
          </a:p>
          <a:p>
            <a:pPr lvl="2" eaLnBrk="1" hangingPunct="1">
              <a:spcBef>
                <a:spcPct val="0"/>
              </a:spcBef>
              <a:defRPr/>
            </a:pPr>
            <a:r>
              <a:rPr lang="en-US" altLang="en-US" sz="2300" b="1" i="1" dirty="0">
                <a:latin typeface="Calibri" panose="020F0502020204030204" pitchFamily="34" charset="0"/>
                <a:ea typeface="ＭＳ Ｐゴシック" panose="020B0600070205080204" pitchFamily="34" charset="-128"/>
                <a:cs typeface="Calibri" panose="020F0502020204030204" pitchFamily="34" charset="0"/>
              </a:rPr>
              <a:t>Communication deficits</a:t>
            </a:r>
          </a:p>
          <a:p>
            <a:pPr lvl="2" eaLnBrk="1" hangingPunct="1">
              <a:spcBef>
                <a:spcPct val="0"/>
              </a:spcBef>
              <a:defRPr/>
            </a:pPr>
            <a:endParaRPr lang="en-US" altLang="en-US" sz="400" b="1" dirty="0">
              <a:latin typeface="Calibri" panose="020F0502020204030204" pitchFamily="34" charset="0"/>
              <a:ea typeface="ＭＳ Ｐゴシック" panose="020B0600070205080204" pitchFamily="34" charset="-128"/>
              <a:cs typeface="Calibri" panose="020F0502020204030204" pitchFamily="34" charset="0"/>
            </a:endParaRPr>
          </a:p>
          <a:p>
            <a:pPr lvl="2" eaLnBrk="1" hangingPunct="1">
              <a:spcBef>
                <a:spcPct val="0"/>
              </a:spcBef>
              <a:defRPr/>
            </a:pPr>
            <a:r>
              <a:rPr lang="en-US" altLang="en-US" sz="2300" b="1" i="1" dirty="0">
                <a:latin typeface="Calibri" panose="020F0502020204030204" pitchFamily="34" charset="0"/>
                <a:ea typeface="ＭＳ Ｐゴシック" panose="020B0600070205080204" pitchFamily="34" charset="-128"/>
                <a:cs typeface="Calibri" panose="020F0502020204030204" pitchFamily="34" charset="0"/>
              </a:rPr>
              <a:t>Idiosyncratic behavioral expression</a:t>
            </a:r>
          </a:p>
          <a:p>
            <a:pPr lvl="1" eaLnBrk="1" hangingPunct="1">
              <a:spcBef>
                <a:spcPct val="0"/>
              </a:spcBef>
              <a:buFont typeface="Wingdings" pitchFamily="2" charset="2"/>
              <a:buNone/>
              <a:defRPr/>
            </a:pPr>
            <a:endParaRPr lang="en-US" altLang="en-US" sz="800" b="1" dirty="0">
              <a:latin typeface="Calibri" panose="020F0502020204030204" pitchFamily="34" charset="0"/>
              <a:ea typeface="ＭＳ Ｐゴシック" panose="020B0600070205080204" pitchFamily="34" charset="-128"/>
              <a:cs typeface="Calibri" panose="020F0502020204030204" pitchFamily="34" charset="0"/>
            </a:endParaRPr>
          </a:p>
          <a:p>
            <a:pPr lvl="1" eaLnBrk="1" hangingPunct="1">
              <a:spcBef>
                <a:spcPct val="0"/>
              </a:spcBef>
              <a:defRPr/>
            </a:pPr>
            <a:r>
              <a:rPr lang="en-US" altLang="en-US" sz="2400" b="1" dirty="0">
                <a:latin typeface="Calibri" panose="020F0502020204030204" pitchFamily="34" charset="0"/>
                <a:ea typeface="ＭＳ Ｐゴシック" panose="020B0600070205080204" pitchFamily="34" charset="-128"/>
                <a:cs typeface="Calibri" panose="020F0502020204030204" pitchFamily="34" charset="0"/>
              </a:rPr>
              <a:t>Symptom overlap between autism &amp; anxiety disorders</a:t>
            </a:r>
          </a:p>
          <a:p>
            <a:pPr marL="457200" lvl="1" indent="0" eaLnBrk="1" hangingPunct="1">
              <a:spcBef>
                <a:spcPct val="0"/>
              </a:spcBef>
              <a:buNone/>
              <a:defRPr/>
            </a:pPr>
            <a:endParaRPr lang="en-US" altLang="en-US" sz="400" b="1" dirty="0">
              <a:latin typeface="Calibri" panose="020F0502020204030204" pitchFamily="34" charset="0"/>
              <a:ea typeface="ＭＳ Ｐゴシック" panose="020B0600070205080204" pitchFamily="34" charset="-128"/>
              <a:cs typeface="Calibri" panose="020F0502020204030204" pitchFamily="34" charset="0"/>
            </a:endParaRPr>
          </a:p>
          <a:p>
            <a:pPr lvl="2" eaLnBrk="1" hangingPunct="1">
              <a:spcBef>
                <a:spcPct val="0"/>
              </a:spcBef>
              <a:defRPr/>
            </a:pPr>
            <a:r>
              <a:rPr lang="en-US" altLang="en-US" sz="2300" b="1" i="1" dirty="0">
                <a:latin typeface="Calibri" panose="020F0502020204030204" pitchFamily="34" charset="0"/>
                <a:ea typeface="ＭＳ Ｐゴシック" panose="020B0600070205080204" pitchFamily="34" charset="-128"/>
                <a:cs typeface="Calibri" panose="020F0502020204030204" pitchFamily="34" charset="0"/>
              </a:rPr>
              <a:t>Diagnostic overshadowing</a:t>
            </a:r>
          </a:p>
        </p:txBody>
      </p:sp>
      <p:sp>
        <p:nvSpPr>
          <p:cNvPr id="17411" name="TextBox 3">
            <a:extLst>
              <a:ext uri="{FF2B5EF4-FFF2-40B4-BE49-F238E27FC236}">
                <a16:creationId xmlns:a16="http://schemas.microsoft.com/office/drawing/2014/main" id="{584C371D-DC99-8BD5-D0CC-BCD877AA7762}"/>
              </a:ext>
            </a:extLst>
          </p:cNvPr>
          <p:cNvSpPr txBox="1">
            <a:spLocks noChangeArrowheads="1"/>
          </p:cNvSpPr>
          <p:nvPr/>
        </p:nvSpPr>
        <p:spPr bwMode="auto">
          <a:xfrm>
            <a:off x="0" y="6557918"/>
            <a:ext cx="92202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350" b="0" dirty="0">
                <a:latin typeface="Arial" panose="020B0604020202020204" pitchFamily="34" charset="0"/>
              </a:rPr>
              <a:t>Fletcher et al., (2016); Hagopian &amp; </a:t>
            </a:r>
            <a:r>
              <a:rPr lang="en-US" altLang="en-US" sz="1350" b="0" dirty="0" err="1">
                <a:latin typeface="Arial" panose="020B0604020202020204" pitchFamily="34" charset="0"/>
              </a:rPr>
              <a:t>Jennett</a:t>
            </a:r>
            <a:r>
              <a:rPr lang="en-US" altLang="en-US" sz="1350" b="0" dirty="0">
                <a:latin typeface="Arial" panose="020B0604020202020204" pitchFamily="34" charset="0"/>
              </a:rPr>
              <a:t> (2008); Kerns et al., (2021); White et al., (2009</a:t>
            </a:r>
            <a:r>
              <a:rPr lang="en-US" altLang="en-US" sz="1350" b="0" dirty="0">
                <a:latin typeface="Arial" panose="020B0604020202020204" pitchFamily="34" charset="0"/>
                <a:cs typeface="Arial" panose="020B0604020202020204" pitchFamily="34" charset="0"/>
              </a:rPr>
              <a:t>); van </a:t>
            </a:r>
            <a:r>
              <a:rPr lang="en-US" altLang="en-US" sz="1350" b="0" dirty="0" err="1">
                <a:latin typeface="Arial" panose="020B0604020202020204" pitchFamily="34" charset="0"/>
                <a:cs typeface="Arial" panose="020B0604020202020204" pitchFamily="34" charset="0"/>
              </a:rPr>
              <a:t>Steensel</a:t>
            </a:r>
            <a:r>
              <a:rPr lang="en-US" altLang="en-US" sz="1350" b="0" dirty="0">
                <a:latin typeface="Arial" panose="020B0604020202020204" pitchFamily="34" charset="0"/>
                <a:cs typeface="Arial" panose="020B0604020202020204" pitchFamily="34" charset="0"/>
              </a:rPr>
              <a:t> et al. (2011) </a:t>
            </a:r>
          </a:p>
        </p:txBody>
      </p:sp>
      <p:pic>
        <p:nvPicPr>
          <p:cNvPr id="1026" name="Picture 2" descr="A large book has the title overshadow. A small person is sitting on top of the book while on the ground below is a person standing in the book's shadow.">
            <a:extLst>
              <a:ext uri="{FF2B5EF4-FFF2-40B4-BE49-F238E27FC236}">
                <a16:creationId xmlns:a16="http://schemas.microsoft.com/office/drawing/2014/main" id="{5091C2D6-2134-B1FD-464D-0F2CE464F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5750" y="4762500"/>
            <a:ext cx="1200150" cy="1695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a:extLst>
              <a:ext uri="{FF2B5EF4-FFF2-40B4-BE49-F238E27FC236}">
                <a16:creationId xmlns:a16="http://schemas.microsoft.com/office/drawing/2014/main" id="{94111C67-D54E-50DB-0A99-C1464934A9FF}"/>
              </a:ext>
            </a:extLst>
          </p:cNvPr>
          <p:cNvSpPr>
            <a:spLocks noGrp="1"/>
          </p:cNvSpPr>
          <p:nvPr>
            <p:ph type="title" idx="4294967295"/>
          </p:nvPr>
        </p:nvSpPr>
        <p:spPr>
          <a:xfrm>
            <a:off x="0" y="76200"/>
            <a:ext cx="9144000" cy="990600"/>
          </a:xfrm>
        </p:spPr>
        <p:txBody>
          <a:bodyPr/>
          <a:lstStyle/>
          <a:p>
            <a:pPr marL="484188" eaLnBrk="1" hangingPunct="1">
              <a:lnSpc>
                <a:spcPct val="90000"/>
              </a:lnSpc>
              <a:buFont typeface="Times New Roman" panose="02020603050405020304" pitchFamily="18" charset="0"/>
              <a:buNone/>
            </a:pPr>
            <a:r>
              <a:rPr lang="en-US" altLang="en-US" sz="3800" b="1" dirty="0">
                <a:solidFill>
                  <a:srgbClr val="00B050"/>
                </a:solidFill>
                <a:ea typeface="ＭＳ Ｐゴシック" panose="020B0600070205080204" pitchFamily="34" charset="-128"/>
                <a:cs typeface="Arial" panose="020B0604020202020204" pitchFamily="34" charset="0"/>
              </a:rPr>
              <a:t>PBS Prevention Strategies: </a:t>
            </a:r>
            <a:br>
              <a:rPr lang="en-US" altLang="en-US" sz="4000" b="1" dirty="0">
                <a:solidFill>
                  <a:srgbClr val="00B050"/>
                </a:solidFill>
                <a:ea typeface="ＭＳ Ｐゴシック" panose="020B0600070205080204" pitchFamily="34" charset="-128"/>
                <a:cs typeface="Arial" panose="020B0604020202020204" pitchFamily="34" charset="0"/>
              </a:rPr>
            </a:br>
            <a:r>
              <a:rPr lang="en-US" altLang="en-US" sz="3600" b="1" dirty="0">
                <a:solidFill>
                  <a:srgbClr val="00B050"/>
                </a:solidFill>
                <a:ea typeface="ＭＳ Ｐゴシック" panose="020B0600070205080204" pitchFamily="34" charset="-128"/>
                <a:cs typeface="Arial" panose="020B0604020202020204" pitchFamily="34" charset="0"/>
              </a:rPr>
              <a:t>Pairing with Anti-Anxiety Stimuli</a:t>
            </a:r>
            <a:endParaRPr lang="en-US" altLang="en-US" sz="3600" dirty="0">
              <a:solidFill>
                <a:srgbClr val="00B050"/>
              </a:solidFill>
              <a:ea typeface="ＭＳ Ｐゴシック" panose="020B0600070205080204" pitchFamily="34" charset="-128"/>
              <a:cs typeface="Tahoma" panose="020B0604030504040204" pitchFamily="34" charset="0"/>
            </a:endParaRPr>
          </a:p>
        </p:txBody>
      </p:sp>
      <p:sp>
        <p:nvSpPr>
          <p:cNvPr id="51202" name="Content Placeholder 2">
            <a:extLst>
              <a:ext uri="{FF2B5EF4-FFF2-40B4-BE49-F238E27FC236}">
                <a16:creationId xmlns:a16="http://schemas.microsoft.com/office/drawing/2014/main" id="{CBCF245E-5502-3676-93A3-68456A6E7268}"/>
              </a:ext>
            </a:extLst>
          </p:cNvPr>
          <p:cNvSpPr>
            <a:spLocks noGrp="1"/>
          </p:cNvSpPr>
          <p:nvPr>
            <p:ph idx="4294967295"/>
          </p:nvPr>
        </p:nvSpPr>
        <p:spPr>
          <a:xfrm>
            <a:off x="152400" y="1143000"/>
            <a:ext cx="8991600" cy="5715000"/>
          </a:xfrm>
        </p:spPr>
        <p:txBody>
          <a:bodyPr/>
          <a:lstStyle/>
          <a:p>
            <a:pPr marL="447675" indent="-382588" eaLnBrk="1" hangingPunct="1">
              <a:spcBef>
                <a:spcPct val="0"/>
              </a:spcBef>
              <a:buFont typeface="Wingdings" pitchFamily="2" charset="2"/>
              <a:buChar char="q"/>
              <a:defRPr/>
            </a:pPr>
            <a:r>
              <a:rPr lang="en-US" altLang="en-US" sz="2900" dirty="0">
                <a:ea typeface="ＭＳ Ｐゴシック" panose="020B0600070205080204" pitchFamily="34" charset="-128"/>
                <a:cs typeface="Calibri" panose="020F0502020204030204" pitchFamily="34" charset="0"/>
              </a:rPr>
              <a:t>We can reinforce/reward person AFTER they engage in the brave challenge</a:t>
            </a:r>
          </a:p>
          <a:p>
            <a:pPr marL="447675" indent="-382588" eaLnBrk="1" hangingPunct="1">
              <a:spcBef>
                <a:spcPct val="0"/>
              </a:spcBef>
              <a:buFont typeface="Wingdings" pitchFamily="2" charset="2"/>
              <a:buChar char="q"/>
              <a:defRPr/>
            </a:pPr>
            <a:endParaRPr lang="en-US" altLang="en-US" sz="600" dirty="0">
              <a:ea typeface="ＭＳ Ｐゴシック" panose="020B0600070205080204" pitchFamily="34" charset="-128"/>
              <a:cs typeface="Calibri" panose="020F0502020204030204" pitchFamily="34" charset="0"/>
            </a:endParaRPr>
          </a:p>
          <a:p>
            <a:pPr marL="447675" indent="-382588" eaLnBrk="1" hangingPunct="1">
              <a:spcBef>
                <a:spcPct val="0"/>
              </a:spcBef>
              <a:buFont typeface="Wingdings" pitchFamily="2" charset="2"/>
              <a:buChar char="q"/>
              <a:defRPr/>
            </a:pPr>
            <a:r>
              <a:rPr lang="en-US" altLang="en-US" sz="2900" dirty="0">
                <a:ea typeface="ＭＳ Ｐゴシック" panose="020B0600070205080204" pitchFamily="34" charset="-128"/>
                <a:cs typeface="Calibri" panose="020F0502020204030204" pitchFamily="34" charset="0"/>
              </a:rPr>
              <a:t>But we can also reinforce person DURING or WHILE they are engaging in the brave challenge</a:t>
            </a:r>
          </a:p>
          <a:p>
            <a:pPr marL="447675" indent="-382588" eaLnBrk="1" hangingPunct="1">
              <a:spcBef>
                <a:spcPct val="0"/>
              </a:spcBef>
              <a:buFont typeface="Wingdings" pitchFamily="2" charset="2"/>
              <a:buChar char="q"/>
              <a:defRPr/>
            </a:pPr>
            <a:endParaRPr lang="en-US" altLang="en-US" sz="600" dirty="0">
              <a:ea typeface="ＭＳ Ｐゴシック" panose="020B0600070205080204" pitchFamily="34" charset="-128"/>
              <a:cs typeface="Calibri" panose="020F0502020204030204" pitchFamily="34" charset="0"/>
            </a:endParaRPr>
          </a:p>
          <a:p>
            <a:pPr marL="847725" lvl="1" indent="-382588" eaLnBrk="1" hangingPunct="1">
              <a:spcBef>
                <a:spcPct val="0"/>
              </a:spcBef>
              <a:buFont typeface="Wingdings" pitchFamily="2" charset="2"/>
              <a:buChar char="q"/>
              <a:defRPr/>
            </a:pPr>
            <a:r>
              <a:rPr lang="en-US" altLang="en-US" sz="2600" dirty="0">
                <a:ea typeface="ＭＳ Ｐゴシック" panose="020B0600070205080204" pitchFamily="34" charset="-128"/>
                <a:cs typeface="Calibri" panose="020F0502020204030204" pitchFamily="34" charset="0"/>
              </a:rPr>
              <a:t>Pair anxiety-provoking stimuli with </a:t>
            </a:r>
            <a:r>
              <a:rPr lang="en-US" altLang="en-US" sz="2600" b="1" u="sng" dirty="0">
                <a:ea typeface="ＭＳ Ｐゴシック" panose="020B0600070205080204" pitchFamily="34" charset="-128"/>
                <a:cs typeface="Calibri" panose="020F0502020204030204" pitchFamily="34" charset="0"/>
              </a:rPr>
              <a:t>Anti</a:t>
            </a:r>
            <a:r>
              <a:rPr lang="en-US" altLang="en-US" sz="2600" dirty="0">
                <a:ea typeface="ＭＳ Ｐゴシック" panose="020B0600070205080204" pitchFamily="34" charset="-128"/>
                <a:cs typeface="Calibri" panose="020F0502020204030204" pitchFamily="34" charset="0"/>
              </a:rPr>
              <a:t>-Anxiety Stimuli </a:t>
            </a:r>
            <a:r>
              <a:rPr lang="en-US" altLang="en-US" sz="2400" dirty="0">
                <a:ea typeface="ＭＳ Ｐゴシック" panose="020B0600070205080204" pitchFamily="34" charset="-128"/>
                <a:cs typeface="Calibri" panose="020F0502020204030204" pitchFamily="34" charset="0"/>
              </a:rPr>
              <a:t>(i.e., special interests)</a:t>
            </a:r>
          </a:p>
          <a:p>
            <a:pPr marL="847725" lvl="1" indent="-382588" eaLnBrk="1" hangingPunct="1">
              <a:spcBef>
                <a:spcPct val="0"/>
              </a:spcBef>
              <a:buFont typeface="Wingdings" pitchFamily="2" charset="2"/>
              <a:buChar char="q"/>
              <a:defRPr/>
            </a:pPr>
            <a:endParaRPr lang="en-US" altLang="en-US" sz="600" dirty="0">
              <a:ea typeface="ＭＳ Ｐゴシック" panose="020B0600070205080204" pitchFamily="34" charset="-128"/>
              <a:cs typeface="Calibri" panose="020F0502020204030204" pitchFamily="34" charset="0"/>
            </a:endParaRPr>
          </a:p>
          <a:p>
            <a:pPr marL="847725" lvl="1" indent="-382588" eaLnBrk="1" hangingPunct="1">
              <a:spcBef>
                <a:spcPct val="0"/>
              </a:spcBef>
              <a:buFont typeface="Wingdings" pitchFamily="2" charset="2"/>
              <a:buChar char="q"/>
              <a:defRPr/>
            </a:pPr>
            <a:r>
              <a:rPr lang="en-US" altLang="en-US" sz="2600" dirty="0">
                <a:ea typeface="ＭＳ Ｐゴシック" panose="020B0600070205080204" pitchFamily="34" charset="-128"/>
                <a:cs typeface="Calibri" panose="020F0502020204030204" pitchFamily="34" charset="0"/>
              </a:rPr>
              <a:t>Give child his favorite reward BEFORE or DURING the exposure to the feared situation in order to override fear</a:t>
            </a:r>
          </a:p>
          <a:p>
            <a:pPr marL="847725" lvl="1" indent="-382588" eaLnBrk="1" hangingPunct="1">
              <a:spcBef>
                <a:spcPct val="0"/>
              </a:spcBef>
              <a:buFont typeface="Wingdings" pitchFamily="2" charset="2"/>
              <a:buChar char="q"/>
              <a:defRPr/>
            </a:pPr>
            <a:endParaRPr lang="en-US" altLang="en-US" sz="600" dirty="0">
              <a:ea typeface="ＭＳ Ｐゴシック" panose="020B0600070205080204" pitchFamily="34" charset="-128"/>
              <a:cs typeface="Calibri" panose="020F0502020204030204" pitchFamily="34" charset="0"/>
            </a:endParaRPr>
          </a:p>
          <a:p>
            <a:pPr marL="447675" indent="-382588" eaLnBrk="1" hangingPunct="1">
              <a:spcBef>
                <a:spcPct val="0"/>
              </a:spcBef>
              <a:buFont typeface="Wingdings" pitchFamily="2" charset="2"/>
              <a:buChar char="q"/>
              <a:defRPr/>
            </a:pPr>
            <a:r>
              <a:rPr lang="en-US" altLang="en-US" sz="2900" b="1" i="1" dirty="0">
                <a:ea typeface="ＭＳ Ｐゴシック" panose="020B0600070205080204" pitchFamily="34" charset="-128"/>
                <a:cs typeface="Calibri" panose="020F0502020204030204" pitchFamily="34" charset="0"/>
              </a:rPr>
              <a:t>Examples</a:t>
            </a:r>
          </a:p>
          <a:p>
            <a:pPr marL="65087" indent="0" eaLnBrk="1" hangingPunct="1">
              <a:spcBef>
                <a:spcPct val="0"/>
              </a:spcBef>
              <a:buFont typeface="Arial" panose="020B0604020202020204" pitchFamily="34" charset="0"/>
              <a:buNone/>
              <a:defRPr/>
            </a:pPr>
            <a:endParaRPr lang="en-US" altLang="en-US" sz="200" dirty="0">
              <a:ea typeface="ＭＳ Ｐゴシック" panose="020B0600070205080204" pitchFamily="34" charset="-128"/>
              <a:cs typeface="Calibri" panose="020F0502020204030204" pitchFamily="34" charset="0"/>
            </a:endParaRPr>
          </a:p>
          <a:p>
            <a:pPr marL="847725" lvl="1" indent="-382588" eaLnBrk="1" hangingPunct="1">
              <a:spcBef>
                <a:spcPct val="0"/>
              </a:spcBef>
              <a:buFont typeface="Wingdings" pitchFamily="2" charset="2"/>
              <a:buChar char="q"/>
              <a:defRPr/>
            </a:pPr>
            <a:r>
              <a:rPr lang="en-US" altLang="en-US" sz="2700" dirty="0">
                <a:ea typeface="ＭＳ Ｐゴシック" panose="020B0600070205080204" pitchFamily="34" charset="-128"/>
                <a:cs typeface="Calibri" panose="020F0502020204030204" pitchFamily="34" charset="0"/>
              </a:rPr>
              <a:t>Tom: Pair doctor with Potato Head</a:t>
            </a:r>
          </a:p>
          <a:p>
            <a:pPr marL="847725" lvl="1" indent="-382588" eaLnBrk="1" hangingPunct="1">
              <a:spcBef>
                <a:spcPct val="0"/>
              </a:spcBef>
              <a:buFont typeface="Wingdings" pitchFamily="2" charset="2"/>
              <a:buChar char="q"/>
              <a:defRPr/>
            </a:pPr>
            <a:endParaRPr lang="en-US" altLang="en-US" sz="600" dirty="0">
              <a:ea typeface="ＭＳ Ｐゴシック" panose="020B0600070205080204" pitchFamily="34" charset="-128"/>
              <a:cs typeface="Calibri" panose="020F0502020204030204" pitchFamily="34" charset="0"/>
            </a:endParaRPr>
          </a:p>
          <a:p>
            <a:pPr marL="847725" lvl="1" indent="-382588" eaLnBrk="1" hangingPunct="1">
              <a:spcBef>
                <a:spcPct val="0"/>
              </a:spcBef>
              <a:buFont typeface="Wingdings" pitchFamily="2" charset="2"/>
              <a:buChar char="q"/>
              <a:defRPr/>
            </a:pPr>
            <a:r>
              <a:rPr lang="en-US" altLang="en-US" sz="2700" dirty="0">
                <a:ea typeface="ＭＳ Ｐゴシック" panose="020B0600070205080204" pitchFamily="34" charset="-128"/>
                <a:cs typeface="Calibri" panose="020F0502020204030204" pitchFamily="34" charset="0"/>
              </a:rPr>
              <a:t>Sam: Pair left/right turns with Dr. Seuss</a:t>
            </a:r>
          </a:p>
          <a:p>
            <a:pPr marL="465137" lvl="1" indent="0" eaLnBrk="1" hangingPunct="1">
              <a:spcBef>
                <a:spcPct val="0"/>
              </a:spcBef>
              <a:buFont typeface="Arial" panose="020B0604020202020204" pitchFamily="34" charset="0"/>
              <a:buNone/>
              <a:defRPr/>
            </a:pPr>
            <a:endParaRPr lang="en-US" altLang="en-US" sz="600" dirty="0">
              <a:ea typeface="ＭＳ Ｐゴシック" panose="020B0600070205080204" pitchFamily="34" charset="-128"/>
              <a:cs typeface="Calibri" panose="020F0502020204030204" pitchFamily="34" charset="0"/>
            </a:endParaRPr>
          </a:p>
          <a:p>
            <a:pPr marL="847725" lvl="1" indent="-382588" eaLnBrk="1" hangingPunct="1">
              <a:spcBef>
                <a:spcPct val="0"/>
              </a:spcBef>
              <a:buFont typeface="Wingdings" pitchFamily="2" charset="2"/>
              <a:buChar char="q"/>
              <a:defRPr/>
            </a:pPr>
            <a:r>
              <a:rPr lang="en-US" altLang="en-US" sz="2700" dirty="0">
                <a:ea typeface="ＭＳ Ｐゴシック" panose="020B0600070205080204" pitchFamily="34" charset="-128"/>
                <a:cs typeface="Calibri" panose="020F0502020204030204" pitchFamily="34" charset="0"/>
              </a:rPr>
              <a:t>Jon: Pair happy birthday w/pop-up toy</a:t>
            </a:r>
          </a:p>
        </p:txBody>
      </p:sp>
      <p:pic>
        <p:nvPicPr>
          <p:cNvPr id="63492" name="Picture 2" descr="Female Doctor ">
            <a:extLst>
              <a:ext uri="{FF2B5EF4-FFF2-40B4-BE49-F238E27FC236}">
                <a16:creationId xmlns:a16="http://schemas.microsoft.com/office/drawing/2014/main" id="{5E12C5F0-2572-9C65-EB36-7CCC58B0D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4821238"/>
            <a:ext cx="5143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7" name="Picture 13" descr="Green equals Sign ">
            <a:extLst>
              <a:ext uri="{FF2B5EF4-FFF2-40B4-BE49-F238E27FC236}">
                <a16:creationId xmlns:a16="http://schemas.microsoft.com/office/drawing/2014/main" id="{CDBD3027-7CB2-0E01-0D2B-BA3989D3ED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6935788" y="5049838"/>
            <a:ext cx="393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4" descr="Mr. Potato Head">
            <a:extLst>
              <a:ext uri="{FF2B5EF4-FFF2-40B4-BE49-F238E27FC236}">
                <a16:creationId xmlns:a16="http://schemas.microsoft.com/office/drawing/2014/main" id="{7CCF44DA-82FF-8E30-1C09-98D62F156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3775" y="4846638"/>
            <a:ext cx="96202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7" descr="A cartoon of a car driving with a young child in the back.">
            <a:extLst>
              <a:ext uri="{FF2B5EF4-FFF2-40B4-BE49-F238E27FC236}">
                <a16:creationId xmlns:a16="http://schemas.microsoft.com/office/drawing/2014/main" id="{8CE76F5E-900B-2AD4-E8DA-8348CA114D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4150" y="5410200"/>
            <a:ext cx="99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8" name="Picture 2" descr="Green equal sign">
            <a:extLst>
              <a:ext uri="{FF2B5EF4-FFF2-40B4-BE49-F238E27FC236}">
                <a16:creationId xmlns:a16="http://schemas.microsoft.com/office/drawing/2014/main" id="{1F6FA038-7E4C-55D5-E07E-79D6217A9A93}"/>
              </a:ext>
              <a:ext uri="{C183D7F6-B498-43B3-948B-1728B52AA6E4}">
                <adec:decorative xmlns:adec="http://schemas.microsoft.com/office/drawing/2017/decorative" val="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7300" y="5715000"/>
            <a:ext cx="3937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10" descr="The Sneetches and other stories book">
            <a:extLst>
              <a:ext uri="{FF2B5EF4-FFF2-40B4-BE49-F238E27FC236}">
                <a16:creationId xmlns:a16="http://schemas.microsoft.com/office/drawing/2014/main" id="{F4D839B3-E0AB-32E4-4C8E-5018307C792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229600" y="5440363"/>
            <a:ext cx="53816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6" name="Picture 11" descr="Birthday Cake ">
            <a:extLst>
              <a:ext uri="{FF2B5EF4-FFF2-40B4-BE49-F238E27FC236}">
                <a16:creationId xmlns:a16="http://schemas.microsoft.com/office/drawing/2014/main" id="{C7B35CE0-F4DF-FCC9-23EE-5FD4F5B3E7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67500" y="6172200"/>
            <a:ext cx="7207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9" name="Picture 4" descr="Green equal sign">
            <a:extLst>
              <a:ext uri="{FF2B5EF4-FFF2-40B4-BE49-F238E27FC236}">
                <a16:creationId xmlns:a16="http://schemas.microsoft.com/office/drawing/2014/main" id="{8A986E00-C372-D6AC-6581-69C4C9B1A3CF}"/>
              </a:ext>
              <a:ext uri="{C183D7F6-B498-43B3-948B-1728B52AA6E4}">
                <adec:decorative xmlns:adec="http://schemas.microsoft.com/office/drawing/2017/decorative" val="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07300" y="6299200"/>
            <a:ext cx="3937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6" descr="A Sesame Street toy ">
            <a:extLst>
              <a:ext uri="{FF2B5EF4-FFF2-40B4-BE49-F238E27FC236}">
                <a16:creationId xmlns:a16="http://schemas.microsoft.com/office/drawing/2014/main" id="{39F8850E-ADD9-CF79-1B0F-8B13CA31CAA0}"/>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8183563" y="6126163"/>
            <a:ext cx="731837"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5">
            <a:extLst>
              <a:ext uri="{FF2B5EF4-FFF2-40B4-BE49-F238E27FC236}">
                <a16:creationId xmlns:a16="http://schemas.microsoft.com/office/drawing/2014/main" id="{71654713-86DA-F2E4-64EA-4484DDD4B232}"/>
              </a:ext>
            </a:extLst>
          </p:cNvPr>
          <p:cNvSpPr>
            <a:spLocks noGrp="1" noRot="1" noChangeArrowheads="1"/>
          </p:cNvSpPr>
          <p:nvPr>
            <p:ph type="title" idx="4294967295"/>
          </p:nvPr>
        </p:nvSpPr>
        <p:spPr bwMode="auto">
          <a:xfrm>
            <a:off x="228600" y="228600"/>
            <a:ext cx="8686800" cy="10207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B050"/>
                </a:solidFill>
                <a:effectLst/>
                <a:uLnTx/>
                <a:uFillTx/>
                <a:latin typeface="+mj-lt"/>
                <a:ea typeface="ＭＳ Ｐゴシック" panose="020B0600070205080204" pitchFamily="34" charset="-128"/>
                <a:cs typeface="+mn-cs"/>
              </a:rPr>
              <a:t>PBS Prevention Strategies:</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800" b="1" i="0" u="none" strike="noStrike" kern="1200" cap="none" spc="0" normalizeH="0" baseline="0" noProof="0" dirty="0">
                <a:ln>
                  <a:noFill/>
                </a:ln>
                <a:solidFill>
                  <a:srgbClr val="00B050"/>
                </a:solidFill>
                <a:effectLst/>
                <a:uLnTx/>
                <a:uFillTx/>
                <a:latin typeface="+mj-lt"/>
                <a:ea typeface="ＭＳ Ｐゴシック" panose="020B0600070205080204" pitchFamily="34" charset="-128"/>
                <a:cs typeface="+mn-cs"/>
              </a:rPr>
              <a:t>Increase Structure &amp; Predictability </a:t>
            </a:r>
          </a:p>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altLang="en-US" sz="400" b="1" i="0" u="none" strike="noStrike" kern="1200" cap="none" spc="0" normalizeH="0" baseline="0" noProof="0" dirty="0">
              <a:ln>
                <a:noFill/>
              </a:ln>
              <a:solidFill>
                <a:srgbClr val="00B050"/>
              </a:solidFill>
              <a:effectLst/>
              <a:uLnTx/>
              <a:uFillTx/>
              <a:latin typeface="Arial" panose="020B0604020202020204" pitchFamily="34" charset="0"/>
              <a:ea typeface="ＭＳ Ｐゴシック" panose="020B0600070205080204" pitchFamily="34" charset="-128"/>
              <a:cs typeface="+mn-cs"/>
            </a:endParaRPr>
          </a:p>
        </p:txBody>
      </p:sp>
      <p:sp>
        <p:nvSpPr>
          <p:cNvPr id="54273" name="Content Placeholder 2">
            <a:extLst>
              <a:ext uri="{FF2B5EF4-FFF2-40B4-BE49-F238E27FC236}">
                <a16:creationId xmlns:a16="http://schemas.microsoft.com/office/drawing/2014/main" id="{29A5F5FB-C5F6-82E9-F379-F5B8BF158F2B}"/>
              </a:ext>
            </a:extLst>
          </p:cNvPr>
          <p:cNvSpPr>
            <a:spLocks noGrp="1"/>
          </p:cNvSpPr>
          <p:nvPr>
            <p:ph idx="1"/>
          </p:nvPr>
        </p:nvSpPr>
        <p:spPr>
          <a:xfrm>
            <a:off x="0" y="1524000"/>
            <a:ext cx="9144000" cy="3781425"/>
          </a:xfrm>
        </p:spPr>
        <p:txBody>
          <a:bodyPr/>
          <a:lstStyle/>
          <a:p>
            <a:pPr marL="292100" indent="-292100" eaLnBrk="1" hangingPunct="1">
              <a:spcBef>
                <a:spcPct val="0"/>
              </a:spcBef>
              <a:defRPr/>
            </a:pPr>
            <a:r>
              <a:rPr lang="en-US" altLang="ja-JP" sz="3000" b="1" dirty="0"/>
              <a:t>Visual Schedules</a:t>
            </a:r>
          </a:p>
          <a:p>
            <a:pPr marL="292100" indent="-292100" eaLnBrk="1" hangingPunct="1">
              <a:spcBef>
                <a:spcPct val="0"/>
              </a:spcBef>
              <a:defRPr/>
            </a:pPr>
            <a:endParaRPr lang="en-US" altLang="ja-JP" sz="4200" dirty="0"/>
          </a:p>
          <a:p>
            <a:pPr marL="292100" indent="-292100" eaLnBrk="1" hangingPunct="1">
              <a:spcBef>
                <a:spcPct val="0"/>
              </a:spcBef>
              <a:defRPr/>
            </a:pPr>
            <a:r>
              <a:rPr lang="en-US" altLang="ja-JP" sz="3000" b="1" dirty="0"/>
              <a:t>Social Stories</a:t>
            </a:r>
          </a:p>
          <a:p>
            <a:pPr marL="292100" indent="-292100" eaLnBrk="1" hangingPunct="1">
              <a:spcBef>
                <a:spcPct val="0"/>
              </a:spcBef>
              <a:defRPr/>
            </a:pPr>
            <a:endParaRPr lang="en-US" altLang="ja-JP" sz="4400" dirty="0"/>
          </a:p>
          <a:p>
            <a:pPr marL="292100" indent="-292100" eaLnBrk="1" hangingPunct="1">
              <a:spcBef>
                <a:spcPct val="0"/>
              </a:spcBef>
              <a:defRPr/>
            </a:pPr>
            <a:r>
              <a:rPr lang="en-US" altLang="ja-JP" sz="3000" b="1" dirty="0"/>
              <a:t>Advanced Warnings                                                            </a:t>
            </a:r>
            <a:r>
              <a:rPr lang="en-US" altLang="ja-JP" sz="2600" dirty="0"/>
              <a:t>(e.g., timers, countdowns)</a:t>
            </a:r>
          </a:p>
          <a:p>
            <a:pPr marL="292100" indent="-292100" eaLnBrk="1" hangingPunct="1">
              <a:spcBef>
                <a:spcPct val="0"/>
              </a:spcBef>
              <a:defRPr/>
            </a:pPr>
            <a:endParaRPr lang="en-US" altLang="ja-JP" sz="4200" dirty="0"/>
          </a:p>
          <a:p>
            <a:pPr marL="292100" indent="-292100" eaLnBrk="1" hangingPunct="1">
              <a:spcBef>
                <a:spcPct val="0"/>
              </a:spcBef>
              <a:defRPr/>
            </a:pPr>
            <a:r>
              <a:rPr lang="en-US" altLang="ja-JP" sz="3000" b="1" dirty="0"/>
              <a:t>Priming                                                                          </a:t>
            </a:r>
            <a:r>
              <a:rPr lang="en-US" altLang="ja-JP" sz="2600" dirty="0"/>
              <a:t>(previewing future events)</a:t>
            </a:r>
          </a:p>
          <a:p>
            <a:pPr eaLnBrk="1" hangingPunct="1">
              <a:defRPr/>
            </a:pPr>
            <a:endParaRPr lang="en-US" altLang="en-US" dirty="0">
              <a:ea typeface="ＭＳ Ｐゴシック" panose="020B0600070205080204" pitchFamily="34" charset="-128"/>
            </a:endParaRPr>
          </a:p>
        </p:txBody>
      </p:sp>
      <p:pic>
        <p:nvPicPr>
          <p:cNvPr id="37892" name="Picture 7" descr="Three step visual schedule, snack, read, then home.">
            <a:extLst>
              <a:ext uri="{FF2B5EF4-FFF2-40B4-BE49-F238E27FC236}">
                <a16:creationId xmlns:a16="http://schemas.microsoft.com/office/drawing/2014/main" id="{D02BDD52-B3E6-B18E-4BF8-269BF9E026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742" y="1606710"/>
            <a:ext cx="1731962"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10" descr="A visual schedule that uses velcro to move items is shown. The schedule works from the top down. At the top is the activity you are doing, which is in a yellow square. Activities are shown moving down in a line to the bottom, where it says finished.">
            <a:extLst>
              <a:ext uri="{FF2B5EF4-FFF2-40B4-BE49-F238E27FC236}">
                <a16:creationId xmlns:a16="http://schemas.microsoft.com/office/drawing/2014/main" id="{6459583F-8313-0DDF-7A17-639FBD8BE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9600" y="1428266"/>
            <a:ext cx="67945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7" descr="Visual timer that shows in red how much time is left.">
            <a:extLst>
              <a:ext uri="{FF2B5EF4-FFF2-40B4-BE49-F238E27FC236}">
                <a16:creationId xmlns:a16="http://schemas.microsoft.com/office/drawing/2014/main" id="{15EB9140-4BB8-59A1-0E65-82CB0D088B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4329" y="4156492"/>
            <a:ext cx="762000"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 descr="Visual timer. It is set up like a stop light with red at the top, yellow in the middle, and green at the bottom.">
            <a:extLst>
              <a:ext uri="{FF2B5EF4-FFF2-40B4-BE49-F238E27FC236}">
                <a16:creationId xmlns:a16="http://schemas.microsoft.com/office/drawing/2014/main" id="{2E37629D-DB48-E7FB-4C0D-83EE50D5BA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8759" y="4113629"/>
            <a:ext cx="482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6" descr="A sand hourglass">
            <a:extLst>
              <a:ext uri="{FF2B5EF4-FFF2-40B4-BE49-F238E27FC236}">
                <a16:creationId xmlns:a16="http://schemas.microsoft.com/office/drawing/2014/main" id="{E75F9801-5077-3944-AA36-54424652A1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52319" y="4179228"/>
            <a:ext cx="487362"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7897" name="Object 7" descr="A visual social story is shown. At the top is says when I am anxious: A story for James. Below are three faces that are showing anxiety.">
            <a:extLst>
              <a:ext uri="{FF2B5EF4-FFF2-40B4-BE49-F238E27FC236}">
                <a16:creationId xmlns:a16="http://schemas.microsoft.com/office/drawing/2014/main" id="{EF13A8AE-681A-974D-D3CC-D903F4451911}"/>
              </a:ext>
            </a:extLst>
          </p:cNvPr>
          <p:cNvGraphicFramePr>
            <a:graphicFrameLocks noChangeAspect="1"/>
          </p:cNvGraphicFramePr>
          <p:nvPr>
            <p:extLst>
              <p:ext uri="{D42A27DB-BD31-4B8C-83A1-F6EECF244321}">
                <p14:modId xmlns:p14="http://schemas.microsoft.com/office/powerpoint/2010/main" val="1900117755"/>
              </p:ext>
            </p:extLst>
          </p:nvPr>
        </p:nvGraphicFramePr>
        <p:xfrm>
          <a:off x="3366712" y="2281238"/>
          <a:ext cx="1163638" cy="1524000"/>
        </p:xfrm>
        <a:graphic>
          <a:graphicData uri="http://schemas.openxmlformats.org/presentationml/2006/ole">
            <mc:AlternateContent xmlns:mc="http://schemas.openxmlformats.org/markup-compatibility/2006">
              <mc:Choice xmlns:v="urn:schemas-microsoft-com:vml" Requires="v">
                <p:oleObj name="Document" r:id="rId8" imgW="5943600" imgH="7785100" progId="Word.Document.8">
                  <p:embed/>
                </p:oleObj>
              </mc:Choice>
              <mc:Fallback>
                <p:oleObj name="Document" r:id="rId8" imgW="5943600" imgH="7785100" progId="Word.Document.8">
                  <p:embed/>
                  <p:pic>
                    <p:nvPicPr>
                      <p:cNvPr id="37897" name="Object 7">
                        <a:extLst>
                          <a:ext uri="{FF2B5EF4-FFF2-40B4-BE49-F238E27FC236}">
                            <a16:creationId xmlns:a16="http://schemas.microsoft.com/office/drawing/2014/main" id="{EF13A8AE-681A-974D-D3CC-D903F44519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66712" y="2281238"/>
                        <a:ext cx="1163638" cy="1524000"/>
                      </a:xfrm>
                      <a:prstGeom prst="rect">
                        <a:avLst/>
                      </a:prstGeom>
                      <a:solidFill>
                        <a:srgbClr val="FFFFFF"/>
                      </a:solidFill>
                      <a:ln w="9525">
                        <a:solidFill>
                          <a:schemeClr val="tx1"/>
                        </a:solidFill>
                        <a:miter lim="800000"/>
                        <a:headEnd/>
                        <a:tailEnd/>
                      </a:ln>
                    </p:spPr>
                  </p:pic>
                </p:oleObj>
              </mc:Fallback>
            </mc:AlternateContent>
          </a:graphicData>
        </a:graphic>
      </p:graphicFrame>
      <p:pic>
        <p:nvPicPr>
          <p:cNvPr id="37898" name="Picture 6" descr="A picture of an empty school hallway with blue lockers lining one wall.">
            <a:hlinkClick r:id="rId10"/>
            <a:extLst>
              <a:ext uri="{FF2B5EF4-FFF2-40B4-BE49-F238E27FC236}">
                <a16:creationId xmlns:a16="http://schemas.microsoft.com/office/drawing/2014/main" id="{7F478618-4D04-1139-E24E-7FDC28789B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46759" y="5334000"/>
            <a:ext cx="1524000" cy="101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2" descr="A visual schedule titled Arabella's morning schedule is shown. The schedule has two sides, the left is titled to do and has spots to put task visuals. The right side is titled finished and has spots to place finished task visuals. In the bottom right corner a Hershey kiss is shown, this is what the child gets if they finish their schedule.">
            <a:extLst>
              <a:ext uri="{FF2B5EF4-FFF2-40B4-BE49-F238E27FC236}">
                <a16:creationId xmlns:a16="http://schemas.microsoft.com/office/drawing/2014/main" id="{869512AA-41A5-B4B8-6422-9BF3D98EB34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0212" y="1362075"/>
            <a:ext cx="1906587"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1" descr="Billy's visual schedule. At the top it says Today I will. Below are seven items in the schedule that get moved to the right into the all done colum.">
            <a:extLst>
              <a:ext uri="{FF2B5EF4-FFF2-40B4-BE49-F238E27FC236}">
                <a16:creationId xmlns:a16="http://schemas.microsoft.com/office/drawing/2014/main" id="{EFA61422-8A46-A0BD-31AD-ABB5378555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6600" y="3971925"/>
            <a:ext cx="1906587" cy="246999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37890" name="TextBox 3">
            <a:extLst>
              <a:ext uri="{FF2B5EF4-FFF2-40B4-BE49-F238E27FC236}">
                <a16:creationId xmlns:a16="http://schemas.microsoft.com/office/drawing/2014/main" id="{34F4B04E-97C0-5F73-7AF5-125D68B54818}"/>
              </a:ext>
            </a:extLst>
          </p:cNvPr>
          <p:cNvSpPr txBox="1">
            <a:spLocks noChangeArrowheads="1"/>
          </p:cNvSpPr>
          <p:nvPr/>
        </p:nvSpPr>
        <p:spPr bwMode="auto">
          <a:xfrm>
            <a:off x="3149346" y="6534150"/>
            <a:ext cx="599465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500" b="0" dirty="0" err="1">
                <a:latin typeface="Arial" panose="020B0604020202020204" pitchFamily="34" charset="0"/>
              </a:rPr>
              <a:t>McClannahan</a:t>
            </a:r>
            <a:r>
              <a:rPr lang="en-US" altLang="en-US" sz="1500" b="0" dirty="0">
                <a:latin typeface="Arial" panose="020B0604020202020204" pitchFamily="34" charset="0"/>
              </a:rPr>
              <a:t> &amp; Krantz (1999); </a:t>
            </a:r>
            <a:r>
              <a:rPr lang="en-US" altLang="en-US" sz="1500" b="0" dirty="0" err="1">
                <a:latin typeface="Arial" panose="020B0604020202020204" pitchFamily="34" charset="0"/>
              </a:rPr>
              <a:t>Mesibov</a:t>
            </a:r>
            <a:r>
              <a:rPr lang="en-US" altLang="en-US" sz="1500" b="0" dirty="0">
                <a:latin typeface="Arial" panose="020B0604020202020204" pitchFamily="34" charset="0"/>
              </a:rPr>
              <a:t>, Browder, &amp; Kirkland (2002)</a:t>
            </a:r>
          </a:p>
        </p:txBody>
      </p:sp>
    </p:spTree>
    <p:extLst>
      <p:ext uri="{BB962C8B-B14F-4D97-AF65-F5344CB8AC3E}">
        <p14:creationId xmlns:p14="http://schemas.microsoft.com/office/powerpoint/2010/main" val="3099784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5">
            <a:extLst>
              <a:ext uri="{FF2B5EF4-FFF2-40B4-BE49-F238E27FC236}">
                <a16:creationId xmlns:a16="http://schemas.microsoft.com/office/drawing/2014/main" id="{F2AC1259-5F6F-8ACD-11DB-6E5D5824B54F}"/>
              </a:ext>
            </a:extLst>
          </p:cNvPr>
          <p:cNvSpPr>
            <a:spLocks noGrp="1" noRot="1" noChangeArrowheads="1"/>
          </p:cNvSpPr>
          <p:nvPr>
            <p:ph type="title" idx="4294967295"/>
          </p:nvPr>
        </p:nvSpPr>
        <p:spPr bwMode="auto">
          <a:xfrm>
            <a:off x="228600" y="122238"/>
            <a:ext cx="8686800" cy="1020762"/>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Calibri" panose="020F0502020204030204" pitchFamily="34" charset="0"/>
              </a:rPr>
              <a:t>PBS Prevention Strategies:</a:t>
            </a:r>
            <a:br>
              <a:rPr kumimoji="0" lang="en-US" altLang="en-US" sz="40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altLang="en-US" sz="34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Calibri" panose="020F0502020204030204" pitchFamily="34" charset="0"/>
              </a:rPr>
              <a:t>Increase Predictability – Visual Schedules</a:t>
            </a:r>
          </a:p>
        </p:txBody>
      </p:sp>
      <p:sp>
        <p:nvSpPr>
          <p:cNvPr id="79873" name="Content Placeholder 2">
            <a:extLst>
              <a:ext uri="{FF2B5EF4-FFF2-40B4-BE49-F238E27FC236}">
                <a16:creationId xmlns:a16="http://schemas.microsoft.com/office/drawing/2014/main" id="{E1A4E295-0121-FA6F-521D-0303F9627F1E}"/>
              </a:ext>
            </a:extLst>
          </p:cNvPr>
          <p:cNvSpPr>
            <a:spLocks noGrp="1"/>
          </p:cNvSpPr>
          <p:nvPr>
            <p:ph idx="1"/>
          </p:nvPr>
        </p:nvSpPr>
        <p:spPr>
          <a:xfrm>
            <a:off x="0" y="1219200"/>
            <a:ext cx="9144000" cy="4114800"/>
          </a:xfrm>
        </p:spPr>
        <p:txBody>
          <a:bodyPr/>
          <a:lstStyle/>
          <a:p>
            <a:pPr marL="246063" indent="-246063" eaLnBrk="1" hangingPunct="1">
              <a:spcBef>
                <a:spcPct val="0"/>
              </a:spcBef>
              <a:defRP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Helps prepare for transitions, preview what’s coming next</a:t>
            </a:r>
          </a:p>
          <a:p>
            <a:pPr marL="246063" indent="-246063" eaLnBrk="1" hangingPunct="1">
              <a:spcBef>
                <a:spcPct val="0"/>
              </a:spcBef>
              <a:defRPr/>
            </a:pPr>
            <a:endParaRPr lang="en-US" altLang="en-US" sz="300" dirty="0">
              <a:latin typeface="Calibri" panose="020F0502020204030204" pitchFamily="34" charset="0"/>
              <a:ea typeface="ＭＳ Ｐゴシック" panose="020B0600070205080204" pitchFamily="34" charset="-128"/>
              <a:cs typeface="Calibri" panose="020F0502020204030204" pitchFamily="34" charset="0"/>
            </a:endParaRPr>
          </a:p>
          <a:p>
            <a:pPr marL="246063" indent="-246063" eaLnBrk="1" hangingPunct="1">
              <a:spcBef>
                <a:spcPct val="0"/>
              </a:spcBef>
              <a:defRP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Helps make the environment, activities &amp; tasks more predictable, less overwhelming</a:t>
            </a:r>
          </a:p>
          <a:p>
            <a:pPr marL="246063" indent="-246063" eaLnBrk="1" hangingPunct="1">
              <a:spcBef>
                <a:spcPct val="0"/>
              </a:spcBef>
              <a:defRPr/>
            </a:pPr>
            <a:endParaRPr lang="en-US" altLang="en-US" sz="300" dirty="0">
              <a:latin typeface="Calibri" panose="020F0502020204030204" pitchFamily="34" charset="0"/>
              <a:ea typeface="ＭＳ Ｐゴシック" panose="020B0600070205080204" pitchFamily="34" charset="-128"/>
              <a:cs typeface="Calibri" panose="020F0502020204030204" pitchFamily="34" charset="0"/>
            </a:endParaRPr>
          </a:p>
          <a:p>
            <a:pPr marL="246063" indent="-246063" eaLnBrk="1" hangingPunct="1">
              <a:spcBef>
                <a:spcPct val="0"/>
              </a:spcBef>
              <a:defRP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Enhances sense of control </a:t>
            </a:r>
            <a:r>
              <a:rPr lang="en-US" altLang="en-US" sz="2500" dirty="0">
                <a:latin typeface="Calibri" panose="020F0502020204030204" pitchFamily="34" charset="0"/>
                <a:ea typeface="ＭＳ Ｐゴシック" panose="020B0600070205080204" pitchFamily="34" charset="-128"/>
                <a:cs typeface="Calibri" panose="020F0502020204030204" pitchFamily="34" charset="0"/>
              </a:rPr>
              <a:t>over</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2500" dirty="0">
                <a:latin typeface="Calibri" panose="020F0502020204030204" pitchFamily="34" charset="0"/>
                <a:ea typeface="ＭＳ Ｐゴシック" panose="020B0600070205080204" pitchFamily="34" charset="-128"/>
                <a:cs typeface="Calibri" panose="020F0502020204030204" pitchFamily="34" charset="0"/>
              </a:rPr>
              <a:t>environment;</a:t>
            </a: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                             promotes independence</a:t>
            </a:r>
          </a:p>
          <a:p>
            <a:pPr marL="246063" indent="-246063" eaLnBrk="1" hangingPunct="1">
              <a:spcBef>
                <a:spcPct val="0"/>
              </a:spcBef>
              <a:defRPr/>
            </a:pPr>
            <a:endParaRPr lang="en-US" altLang="en-US" sz="400" dirty="0">
              <a:latin typeface="Calibri" panose="020F0502020204030204" pitchFamily="34" charset="0"/>
              <a:ea typeface="ＭＳ Ｐゴシック" panose="020B0600070205080204" pitchFamily="34" charset="-128"/>
              <a:cs typeface="Calibri" panose="020F0502020204030204" pitchFamily="34" charset="0"/>
            </a:endParaRPr>
          </a:p>
          <a:p>
            <a:pPr marL="246063" indent="-246063" eaLnBrk="1" hangingPunct="1">
              <a:spcBef>
                <a:spcPct val="0"/>
              </a:spcBef>
              <a:defRP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Builds on child</a:t>
            </a:r>
            <a:r>
              <a:rPr lang="ja-JP" altLang="en-US" sz="2600">
                <a:latin typeface="Calibri" panose="020F0502020204030204" pitchFamily="34" charset="0"/>
                <a:cs typeface="Calibri" panose="020F0502020204030204" pitchFamily="34" charset="0"/>
              </a:rPr>
              <a:t>’</a:t>
            </a:r>
            <a:r>
              <a:rPr lang="en-US" altLang="ja-JP" sz="2600" dirty="0">
                <a:latin typeface="Calibri" panose="020F0502020204030204" pitchFamily="34" charset="0"/>
                <a:cs typeface="Calibri" panose="020F0502020204030204" pitchFamily="34" charset="0"/>
              </a:rPr>
              <a:t>s strengths</a:t>
            </a:r>
          </a:p>
          <a:p>
            <a:pPr marL="246063" indent="-246063" eaLnBrk="1" hangingPunct="1">
              <a:spcBef>
                <a:spcPct val="0"/>
              </a:spcBef>
              <a:defRPr/>
            </a:pPr>
            <a:endParaRPr lang="en-US" altLang="ja-JP" sz="400" dirty="0">
              <a:latin typeface="Calibri" panose="020F0502020204030204" pitchFamily="34" charset="0"/>
              <a:cs typeface="Calibri" panose="020F0502020204030204" pitchFamily="34" charset="0"/>
            </a:endParaRPr>
          </a:p>
          <a:p>
            <a:pPr marL="246063" indent="-246063" eaLnBrk="1" hangingPunct="1">
              <a:spcBef>
                <a:spcPct val="0"/>
              </a:spcBef>
              <a:defRPr/>
            </a:pPr>
            <a:r>
              <a:rPr lang="en-US" altLang="ja-JP" sz="2600" dirty="0">
                <a:latin typeface="Calibri" panose="020F0502020204030204" pitchFamily="34" charset="0"/>
                <a:cs typeface="Calibri" panose="020F0502020204030204" pitchFamily="34" charset="0"/>
              </a:rPr>
              <a:t>Reduces uncertainty                                                                                </a:t>
            </a:r>
            <a:r>
              <a:rPr lang="en-US" altLang="ja-JP" sz="2000" dirty="0">
                <a:latin typeface="Calibri" panose="020F0502020204030204" pitchFamily="34" charset="0"/>
                <a:cs typeface="Calibri" panose="020F0502020204030204" pitchFamily="34" charset="0"/>
              </a:rPr>
              <a:t>(</a:t>
            </a:r>
            <a:r>
              <a:rPr lang="en-US" altLang="ja-JP" sz="2000" i="1" dirty="0">
                <a:latin typeface="Calibri" panose="020F0502020204030204" pitchFamily="34" charset="0"/>
                <a:cs typeface="Calibri" panose="020F0502020204030204" pitchFamily="34" charset="0"/>
              </a:rPr>
              <a:t>Note: however, ultimately need gradual exposure                                                                  to </a:t>
            </a:r>
            <a:r>
              <a:rPr lang="en-US" altLang="ja-JP" sz="2000" b="1" i="1" dirty="0">
                <a:solidFill>
                  <a:srgbClr val="FF0000"/>
                </a:solidFill>
                <a:latin typeface="Calibri" panose="020F0502020204030204" pitchFamily="34" charset="0"/>
                <a:cs typeface="Calibri" panose="020F0502020204030204" pitchFamily="34" charset="0"/>
              </a:rPr>
              <a:t>uncertain </a:t>
            </a:r>
            <a:r>
              <a:rPr lang="en-US" altLang="ja-JP" sz="2000" i="1" dirty="0">
                <a:latin typeface="Calibri" panose="020F0502020204030204" pitchFamily="34" charset="0"/>
                <a:cs typeface="Calibri" panose="020F0502020204030204" pitchFamily="34" charset="0"/>
              </a:rPr>
              <a:t>situations; </a:t>
            </a:r>
            <a:r>
              <a:rPr lang="en-US" altLang="ja-JP" sz="1800" i="1" dirty="0">
                <a:latin typeface="Calibri" panose="020F0502020204030204" pitchFamily="34" charset="0"/>
                <a:cs typeface="Calibri" panose="020F0502020204030204" pitchFamily="34" charset="0"/>
              </a:rPr>
              <a:t>Rodgers, 2018</a:t>
            </a:r>
            <a:r>
              <a:rPr lang="en-US" altLang="ja-JP" sz="1800" dirty="0">
                <a:latin typeface="Calibri" panose="020F0502020204030204" pitchFamily="34" charset="0"/>
                <a:cs typeface="Calibri" panose="020F0502020204030204" pitchFamily="34" charset="0"/>
              </a:rPr>
              <a:t>)</a:t>
            </a:r>
          </a:p>
          <a:p>
            <a:pPr eaLnBrk="1" hangingPunct="1">
              <a:defRPr/>
            </a:pPr>
            <a:endParaRPr lang="en-US" altLang="en-US" dirty="0">
              <a:ea typeface="ＭＳ Ｐゴシック" panose="020B0600070205080204" pitchFamily="34" charset="-128"/>
            </a:endParaRPr>
          </a:p>
        </p:txBody>
      </p:sp>
      <p:graphicFrame>
        <p:nvGraphicFramePr>
          <p:cNvPr id="2" name="Table 1" descr="A first, then visual is shown. A yellow box is divided into two columns, the left is titled first and has a picture of broccoli. The right side is titled then and has a picture of an ice cream cone.">
            <a:extLst>
              <a:ext uri="{FF2B5EF4-FFF2-40B4-BE49-F238E27FC236}">
                <a16:creationId xmlns:a16="http://schemas.microsoft.com/office/drawing/2014/main" id="{59FF7708-6204-EC0F-56B1-94228A2BD99C}"/>
              </a:ext>
            </a:extLst>
          </p:cNvPr>
          <p:cNvGraphicFramePr>
            <a:graphicFrameLocks noGrp="1"/>
          </p:cNvGraphicFramePr>
          <p:nvPr>
            <p:extLst>
              <p:ext uri="{D42A27DB-BD31-4B8C-83A1-F6EECF244321}">
                <p14:modId xmlns:p14="http://schemas.microsoft.com/office/powerpoint/2010/main" val="306534737"/>
              </p:ext>
            </p:extLst>
          </p:nvPr>
        </p:nvGraphicFramePr>
        <p:xfrm>
          <a:off x="4090988" y="3048000"/>
          <a:ext cx="2157412" cy="1066800"/>
        </p:xfrm>
        <a:graphic>
          <a:graphicData uri="http://schemas.openxmlformats.org/drawingml/2006/table">
            <a:tbl>
              <a:tblPr firstRow="1" bandRow="1">
                <a:tableStyleId>{5C22544A-7EE6-4342-B048-85BDC9FD1C3A}</a:tableStyleId>
              </a:tblPr>
              <a:tblGrid>
                <a:gridCol w="1078706">
                  <a:extLst>
                    <a:ext uri="{9D8B030D-6E8A-4147-A177-3AD203B41FA5}">
                      <a16:colId xmlns:a16="http://schemas.microsoft.com/office/drawing/2014/main" val="20000"/>
                    </a:ext>
                  </a:extLst>
                </a:gridCol>
                <a:gridCol w="1078706">
                  <a:extLst>
                    <a:ext uri="{9D8B030D-6E8A-4147-A177-3AD203B41FA5}">
                      <a16:colId xmlns:a16="http://schemas.microsoft.com/office/drawing/2014/main" val="20001"/>
                    </a:ext>
                  </a:extLst>
                </a:gridCol>
              </a:tblGrid>
              <a:tr h="381271">
                <a:tc>
                  <a:txBody>
                    <a:bodyPr/>
                    <a:lstStyle/>
                    <a:p>
                      <a:pPr algn="ctr"/>
                      <a:r>
                        <a:rPr lang="en-US" sz="1800" dirty="0">
                          <a:solidFill>
                            <a:srgbClr val="0432FF"/>
                          </a:solidFill>
                        </a:rPr>
                        <a:t>FIRST</a:t>
                      </a:r>
                    </a:p>
                  </a:txBody>
                  <a:tcPr marT="45753" marB="457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A9"/>
                    </a:solidFill>
                  </a:tcPr>
                </a:tc>
                <a:tc>
                  <a:txBody>
                    <a:bodyPr/>
                    <a:lstStyle/>
                    <a:p>
                      <a:pPr algn="ctr"/>
                      <a:r>
                        <a:rPr lang="en-US" sz="1800" dirty="0">
                          <a:solidFill>
                            <a:srgbClr val="0432FF"/>
                          </a:solidFill>
                        </a:rPr>
                        <a:t>THEN</a:t>
                      </a:r>
                    </a:p>
                  </a:txBody>
                  <a:tcPr marT="45753" marB="457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A9"/>
                    </a:solidFill>
                  </a:tcPr>
                </a:tc>
                <a:extLst>
                  <a:ext uri="{0D108BD9-81ED-4DB2-BD59-A6C34878D82A}">
                    <a16:rowId xmlns:a16="http://schemas.microsoft.com/office/drawing/2014/main" val="10000"/>
                  </a:ext>
                </a:extLst>
              </a:tr>
              <a:tr h="685529">
                <a:tc>
                  <a:txBody>
                    <a:bodyPr/>
                    <a:lstStyle/>
                    <a:p>
                      <a:endParaRPr lang="en-US" sz="1800" dirty="0"/>
                    </a:p>
                    <a:p>
                      <a:endParaRPr lang="en-US" sz="1800" dirty="0"/>
                    </a:p>
                  </a:txBody>
                  <a:tcPr marT="45753" marB="457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A9"/>
                    </a:solidFill>
                  </a:tcPr>
                </a:tc>
                <a:tc>
                  <a:txBody>
                    <a:bodyPr/>
                    <a:lstStyle/>
                    <a:p>
                      <a:endParaRPr lang="en-US" sz="1800" dirty="0"/>
                    </a:p>
                  </a:txBody>
                  <a:tcPr marT="45753" marB="4575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BA9"/>
                    </a:solidFill>
                  </a:tcPr>
                </a:tc>
                <a:extLst>
                  <a:ext uri="{0D108BD9-81ED-4DB2-BD59-A6C34878D82A}">
                    <a16:rowId xmlns:a16="http://schemas.microsoft.com/office/drawing/2014/main" val="10001"/>
                  </a:ext>
                </a:extLst>
              </a:tr>
            </a:tbl>
          </a:graphicData>
        </a:graphic>
      </p:graphicFrame>
      <p:pic>
        <p:nvPicPr>
          <p:cNvPr id="82966" name="Picture 3">
            <a:extLst>
              <a:ext uri="{FF2B5EF4-FFF2-40B4-BE49-F238E27FC236}">
                <a16:creationId xmlns:a16="http://schemas.microsoft.com/office/drawing/2014/main" id="{74AD1557-CD29-7D1D-3866-9B24371B5CA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3238" y="3429000"/>
            <a:ext cx="63976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67" name="Picture 4">
            <a:extLst>
              <a:ext uri="{FF2B5EF4-FFF2-40B4-BE49-F238E27FC236}">
                <a16:creationId xmlns:a16="http://schemas.microsoft.com/office/drawing/2014/main" id="{C854535F-7DEF-670B-7B19-0F3D0424A472}"/>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0038" y="3429000"/>
            <a:ext cx="63976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weekly visual schedule is shown. There are seven columns, one for each day of the week. Below are spots to put pictures of people. Each days shows a different schedule of people.">
            <a:extLst>
              <a:ext uri="{FF2B5EF4-FFF2-40B4-BE49-F238E27FC236}">
                <a16:creationId xmlns:a16="http://schemas.microsoft.com/office/drawing/2014/main" id="{D1BCF51E-BCE4-C1DA-145B-0AD9490DB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4251014"/>
            <a:ext cx="2936649" cy="220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visual schedule from patins project is shown. The schedule shows a routine for arriving at school or daycare. First is backpack, then bathroom, then seat, then circle time. The next box is a yellow question mark with a space to put a novel activity. Below this is the last routine item, a break. The visual shows how you can move from having the question mark highlighted in yellow for a few days and then replace it with a just white question mark without a picture of the novel activity.">
            <a:extLst>
              <a:ext uri="{FF2B5EF4-FFF2-40B4-BE49-F238E27FC236}">
                <a16:creationId xmlns:a16="http://schemas.microsoft.com/office/drawing/2014/main" id="{8ABA5487-0A05-D591-DEF3-B916F795354F}"/>
              </a:ext>
            </a:extLst>
          </p:cNvPr>
          <p:cNvPicPr>
            <a:picLocks noChangeAspect="1"/>
          </p:cNvPicPr>
          <p:nvPr/>
        </p:nvPicPr>
        <p:blipFill>
          <a:blip r:embed="rId6"/>
          <a:stretch>
            <a:fillRect/>
          </a:stretch>
        </p:blipFill>
        <p:spPr>
          <a:xfrm>
            <a:off x="228600" y="4953000"/>
            <a:ext cx="2246172" cy="1858766"/>
          </a:xfrm>
          <a:prstGeom prst="rect">
            <a:avLst/>
          </a:prstGeom>
        </p:spPr>
      </p:pic>
      <p:pic>
        <p:nvPicPr>
          <p:cNvPr id="34818" name="Picture 2" descr="Physical Therapy visual schedule broken into three columns. From left to right are to do, done, and check. Physical therapy activities are shown, balance, peanut ball, moon, and scooter. Once the activity is finished, it moves from the to do column to the done column and a check is put into the check column.">
            <a:extLst>
              <a:ext uri="{FF2B5EF4-FFF2-40B4-BE49-F238E27FC236}">
                <a16:creationId xmlns:a16="http://schemas.microsoft.com/office/drawing/2014/main" id="{0AC66763-8953-7E35-D4DC-91FD313C12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1920240"/>
            <a:ext cx="1695405" cy="21945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Visual titled activity turn taking cue. It shows an activity picture at the top, a game. Below are names of participants and their pictures in the order they will take a turn.">
            <a:extLst>
              <a:ext uri="{FF2B5EF4-FFF2-40B4-BE49-F238E27FC236}">
                <a16:creationId xmlns:a16="http://schemas.microsoft.com/office/drawing/2014/main" id="{CCEB4389-FC34-05CB-2DCE-067EBEBCB7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7106" y="4990943"/>
            <a:ext cx="2109788"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TextBox 3">
            <a:extLst>
              <a:ext uri="{FF2B5EF4-FFF2-40B4-BE49-F238E27FC236}">
                <a16:creationId xmlns:a16="http://schemas.microsoft.com/office/drawing/2014/main" id="{A9439184-ABF9-BE74-B9C9-7F7F1CCE7D1B}"/>
              </a:ext>
            </a:extLst>
          </p:cNvPr>
          <p:cNvSpPr txBox="1">
            <a:spLocks noChangeArrowheads="1"/>
          </p:cNvSpPr>
          <p:nvPr/>
        </p:nvSpPr>
        <p:spPr bwMode="auto">
          <a:xfrm>
            <a:off x="1600200" y="6629400"/>
            <a:ext cx="31694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US" altLang="en-US" sz="900" dirty="0">
                <a:hlinkClick r:id="rId9"/>
              </a:rPr>
              <a:t>https://</a:t>
            </a:r>
            <a:r>
              <a:rPr lang="en-US" altLang="en-US" sz="900" dirty="0" err="1">
                <a:hlinkClick r:id="rId9"/>
              </a:rPr>
              <a:t>www.patinsproject.org</a:t>
            </a:r>
            <a:r>
              <a:rPr lang="en-US" altLang="en-US" sz="900" dirty="0">
                <a:hlinkClick r:id="rId9"/>
              </a:rPr>
              <a:t>/news-networking/</a:t>
            </a:r>
            <a:r>
              <a:rPr lang="en-US" altLang="en-US" sz="900" dirty="0" err="1">
                <a:hlinkClick r:id="rId9"/>
              </a:rPr>
              <a:t>patins</a:t>
            </a:r>
            <a:r>
              <a:rPr lang="en-US" altLang="en-US" sz="900" dirty="0">
                <a:hlinkClick r:id="rId9"/>
              </a:rPr>
              <a:t>-blog</a:t>
            </a:r>
            <a:endParaRPr lang="en-US" altLang="en-US" sz="900" dirty="0"/>
          </a:p>
        </p:txBody>
      </p:sp>
      <p:sp>
        <p:nvSpPr>
          <p:cNvPr id="82952" name="TextBox 3">
            <a:extLst>
              <a:ext uri="{FF2B5EF4-FFF2-40B4-BE49-F238E27FC236}">
                <a16:creationId xmlns:a16="http://schemas.microsoft.com/office/drawing/2014/main" id="{59C710A9-D8BB-C700-9C12-F2AF7AAC5C74}"/>
              </a:ext>
            </a:extLst>
          </p:cNvPr>
          <p:cNvSpPr txBox="1">
            <a:spLocks noChangeArrowheads="1"/>
          </p:cNvSpPr>
          <p:nvPr/>
        </p:nvSpPr>
        <p:spPr bwMode="auto">
          <a:xfrm>
            <a:off x="5879132" y="6534150"/>
            <a:ext cx="307731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0" dirty="0" err="1">
                <a:latin typeface="Arial" panose="020B0604020202020204" pitchFamily="34" charset="0"/>
              </a:rPr>
              <a:t>Mesibov</a:t>
            </a:r>
            <a:r>
              <a:rPr lang="en-US" altLang="en-US" sz="1400" b="0" dirty="0">
                <a:latin typeface="Arial" panose="020B0604020202020204" pitchFamily="34" charset="0"/>
              </a:rPr>
              <a:t>, Browder, &amp; Kirkland (2002)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a:extLst>
              <a:ext uri="{FF2B5EF4-FFF2-40B4-BE49-F238E27FC236}">
                <a16:creationId xmlns:a16="http://schemas.microsoft.com/office/drawing/2014/main" id="{CD76F9A5-60C8-5270-8516-2573CA7C7B99}"/>
              </a:ext>
            </a:extLst>
          </p:cNvPr>
          <p:cNvSpPr>
            <a:spLocks noGrp="1"/>
          </p:cNvSpPr>
          <p:nvPr>
            <p:ph type="title"/>
          </p:nvPr>
        </p:nvSpPr>
        <p:spPr>
          <a:xfrm>
            <a:off x="152400" y="26988"/>
            <a:ext cx="8686800" cy="1116012"/>
          </a:xfrm>
        </p:spPr>
        <p:txBody>
          <a:bodyPr/>
          <a:lstStyle/>
          <a:p>
            <a:pPr>
              <a:lnSpc>
                <a:spcPct val="90000"/>
              </a:lnSpc>
            </a:pPr>
            <a:r>
              <a:rPr lang="en-US" altLang="en-US" sz="4000" b="1" dirty="0">
                <a:solidFill>
                  <a:srgbClr val="00B050"/>
                </a:solidFill>
                <a:latin typeface="Calibri" panose="020F0502020204030204" pitchFamily="34" charset="0"/>
                <a:cs typeface="Calibri" panose="020F0502020204030204" pitchFamily="34" charset="0"/>
              </a:rPr>
              <a:t>PBS Prevention Strategies:</a:t>
            </a:r>
            <a:br>
              <a:rPr lang="en-US" altLang="en-US" sz="4000" b="1" dirty="0">
                <a:solidFill>
                  <a:srgbClr val="00B050"/>
                </a:solidFill>
                <a:latin typeface="Calibri" panose="020F0502020204030204" pitchFamily="34" charset="0"/>
                <a:cs typeface="Calibri" panose="020F0502020204030204" pitchFamily="34" charset="0"/>
              </a:rPr>
            </a:br>
            <a:r>
              <a:rPr lang="en-US" altLang="en-US" sz="3600" b="1" dirty="0">
                <a:solidFill>
                  <a:srgbClr val="00B050"/>
                </a:solidFill>
                <a:latin typeface="Calibri" panose="020F0502020204030204" pitchFamily="34" charset="0"/>
                <a:cs typeface="Calibri" panose="020F0502020204030204" pitchFamily="34" charset="0"/>
              </a:rPr>
              <a:t>Increase Predictability – Social Stories</a:t>
            </a:r>
            <a:endParaRPr lang="en-US" altLang="en-US" sz="3600" dirty="0">
              <a:latin typeface="Calibri" panose="020F0502020204030204" pitchFamily="34" charset="0"/>
              <a:cs typeface="Calibri" panose="020F0502020204030204" pitchFamily="34" charset="0"/>
            </a:endParaRPr>
          </a:p>
        </p:txBody>
      </p:sp>
      <p:sp>
        <p:nvSpPr>
          <p:cNvPr id="69634" name="Content Placeholder 2">
            <a:extLst>
              <a:ext uri="{FF2B5EF4-FFF2-40B4-BE49-F238E27FC236}">
                <a16:creationId xmlns:a16="http://schemas.microsoft.com/office/drawing/2014/main" id="{5499FAF5-4D35-0B85-764A-E9FB228C3232}"/>
              </a:ext>
            </a:extLst>
          </p:cNvPr>
          <p:cNvSpPr>
            <a:spLocks noGrp="1"/>
          </p:cNvSpPr>
          <p:nvPr>
            <p:ph idx="1"/>
          </p:nvPr>
        </p:nvSpPr>
        <p:spPr>
          <a:xfrm>
            <a:off x="228600" y="1219200"/>
            <a:ext cx="8686800" cy="4144963"/>
          </a:xfrm>
        </p:spPr>
        <p:txBody>
          <a:bodyPr/>
          <a:lstStyle/>
          <a:p>
            <a:pPr marL="285750" indent="-285750" eaLnBrk="1" hangingPunct="1">
              <a:spcBef>
                <a:spcPct val="0"/>
              </a:spcBef>
            </a:pPr>
            <a:r>
              <a:rPr lang="en-US" altLang="en-US" sz="2400" dirty="0">
                <a:latin typeface="Calibri" panose="020F0502020204030204" pitchFamily="34" charset="0"/>
                <a:cs typeface="Calibri" panose="020F0502020204030204" pitchFamily="34" charset="0"/>
              </a:rPr>
              <a:t>Depict the sequence of events in a routine or situation and describe appropriate behavior relevant to that situation</a:t>
            </a:r>
          </a:p>
          <a:p>
            <a:pPr marL="285750" indent="-285750" eaLnBrk="1" hangingPunct="1">
              <a:spcBef>
                <a:spcPct val="0"/>
              </a:spcBef>
            </a:pPr>
            <a:endParaRPr lang="en-US" altLang="en-US" sz="600" dirty="0">
              <a:latin typeface="Calibri" panose="020F0502020204030204" pitchFamily="34" charset="0"/>
              <a:cs typeface="Calibri" panose="020F0502020204030204" pitchFamily="34" charset="0"/>
            </a:endParaRPr>
          </a:p>
          <a:p>
            <a:pPr marL="285750" indent="-285750" eaLnBrk="1" hangingPunct="1">
              <a:spcBef>
                <a:spcPct val="0"/>
              </a:spcBef>
            </a:pPr>
            <a:r>
              <a:rPr lang="en-US" altLang="en-US" sz="2400" dirty="0">
                <a:latin typeface="Calibri" panose="020F0502020204030204" pitchFamily="34" charset="0"/>
                <a:cs typeface="Calibri" panose="020F0502020204030204" pitchFamily="34" charset="0"/>
              </a:rPr>
              <a:t>Provide advance information about what will happen next and coping strategies to deal with the situation</a:t>
            </a:r>
          </a:p>
          <a:p>
            <a:pPr marL="285750" indent="-285750" eaLnBrk="1" hangingPunct="1">
              <a:spcBef>
                <a:spcPct val="0"/>
              </a:spcBef>
            </a:pPr>
            <a:endParaRPr lang="en-US" altLang="en-US" sz="600" dirty="0">
              <a:latin typeface="Calibri" panose="020F0502020204030204" pitchFamily="34" charset="0"/>
              <a:cs typeface="Calibri" panose="020F0502020204030204" pitchFamily="34" charset="0"/>
            </a:endParaRPr>
          </a:p>
          <a:p>
            <a:pPr marL="285750" indent="-285750" eaLnBrk="1" hangingPunct="1">
              <a:spcBef>
                <a:spcPct val="0"/>
              </a:spcBef>
            </a:pPr>
            <a:r>
              <a:rPr lang="en-US" altLang="en-US" sz="2400" dirty="0">
                <a:latin typeface="Calibri" panose="020F0502020204030204" pitchFamily="34" charset="0"/>
                <a:cs typeface="Calibri" panose="020F0502020204030204" pitchFamily="34" charset="0"/>
              </a:rPr>
              <a:t>Can convey psychoeducation and cognitive restructuring in a visual format or modality such as Social Story</a:t>
            </a:r>
          </a:p>
        </p:txBody>
      </p:sp>
      <p:pic>
        <p:nvPicPr>
          <p:cNvPr id="69635" name="Picture 2" descr="A social story says so, to fight my anxiety, I will try not to ask Mom these questions. Below is a photo of a boy with a thought bubble above him, there is a question that has a red x through it. He is facing his Mom.">
            <a:extLst>
              <a:ext uri="{FF2B5EF4-FFF2-40B4-BE49-F238E27FC236}">
                <a16:creationId xmlns:a16="http://schemas.microsoft.com/office/drawing/2014/main" id="{98555783-D050-F095-0ACD-70F51062BC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810000"/>
            <a:ext cx="2184752"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4" descr="A social story says and to help me fight my anxiety, Mom will try not to answer my questions by saying, &quot;Yes, you're healthy&quot; or &quot;No, you're not going to get sick.&quot; Below this is a picture of a Mom facing her son. The mom has a speech bubble above her head with the sentence yes, you're healthy crossed out with a red x. The story continues and reads, instead, Mom will say, &quot;That's just your anxiety talking. I can't tell if you're going to get sick.&quot; Below is the same photo from before with the speech bubble reading I can't tell you.">
            <a:extLst>
              <a:ext uri="{FF2B5EF4-FFF2-40B4-BE49-F238E27FC236}">
                <a16:creationId xmlns:a16="http://schemas.microsoft.com/office/drawing/2014/main" id="{FA5A738C-26C1-F594-B012-32C37228FD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764280"/>
            <a:ext cx="2220730"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5" descr="Visual that says: At first, when Mom says &quot;I don't know&quot; or &quot;I can't tell you,&quot; I will fee scared. But, after a while, I will be less scared. Then, after a while longer, I won't be scared anymore. Three boxes are shown begining with red, then yellow, and last green. Arrows are pointing down from red to yellow and yellow to green. Below the boxes it says I will see that my anxiety goes down after a while, even if Mom doesn't answer me.">
            <a:extLst>
              <a:ext uri="{FF2B5EF4-FFF2-40B4-BE49-F238E27FC236}">
                <a16:creationId xmlns:a16="http://schemas.microsoft.com/office/drawing/2014/main" id="{C1AF2BD9-0200-FF74-A6C9-30658CB03E0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764280"/>
            <a:ext cx="2273666" cy="3017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8" name="Rectangle 13">
            <a:extLst>
              <a:ext uri="{FF2B5EF4-FFF2-40B4-BE49-F238E27FC236}">
                <a16:creationId xmlns:a16="http://schemas.microsoft.com/office/drawing/2014/main" id="{C4B8134D-90C5-D048-D5CC-F32D8370D293}"/>
              </a:ext>
            </a:extLst>
          </p:cNvPr>
          <p:cNvSpPr>
            <a:spLocks noGrp="1" noRot="1" noChangeArrowheads="1"/>
          </p:cNvSpPr>
          <p:nvPr>
            <p:ph type="title" idx="4294967295"/>
          </p:nvPr>
        </p:nvSpPr>
        <p:spPr bwMode="auto">
          <a:xfrm>
            <a:off x="224725" y="228600"/>
            <a:ext cx="9220200" cy="1143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Calibri" panose="020F0502020204030204" pitchFamily="34" charset="0"/>
              </a:rPr>
              <a:t>PBS Prevention Strategies:</a:t>
            </a:r>
            <a:br>
              <a:rPr kumimoji="0" lang="en-US" altLang="en-US" sz="40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altLang="en-US" sz="35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Calibri" panose="020F0502020204030204" pitchFamily="34" charset="0"/>
              </a:rPr>
              <a:t>Increase Predictability – Timers/Countdowns</a:t>
            </a:r>
            <a:br>
              <a:rPr kumimoji="0" lang="en-US" altLang="en-US" sz="35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rPr>
            </a:br>
            <a:endParaRPr kumimoji="0" lang="en-US" altLang="en-US" sz="35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87041" name="Rectangle 5">
            <a:extLst>
              <a:ext uri="{FF2B5EF4-FFF2-40B4-BE49-F238E27FC236}">
                <a16:creationId xmlns:a16="http://schemas.microsoft.com/office/drawing/2014/main" id="{AC932E9D-307B-8FB9-2D36-A560439DBFEE}"/>
              </a:ext>
            </a:extLst>
          </p:cNvPr>
          <p:cNvSpPr>
            <a:spLocks noGrp="1" noChangeArrowheads="1"/>
          </p:cNvSpPr>
          <p:nvPr/>
        </p:nvSpPr>
        <p:spPr bwMode="auto">
          <a:xfrm>
            <a:off x="228600" y="1295400"/>
            <a:ext cx="868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Wingdings" pitchFamily="2" charset="2"/>
              <a:buChar char="§"/>
            </a:pPr>
            <a:r>
              <a:rPr lang="en-US" altLang="en-US" sz="3000" dirty="0">
                <a:cs typeface="Calibri" panose="020F0502020204030204" pitchFamily="34" charset="0"/>
              </a:rPr>
              <a:t>Advanced warnings:  Used to alert person to                  end of activity</a:t>
            </a:r>
          </a:p>
          <a:p>
            <a:pPr>
              <a:spcBef>
                <a:spcPct val="0"/>
              </a:spcBef>
              <a:buFont typeface="Wingdings" pitchFamily="2" charset="2"/>
              <a:buChar char="§"/>
            </a:pPr>
            <a:endParaRPr lang="en-US" altLang="en-US" sz="200" dirty="0">
              <a:cs typeface="Calibri" panose="020F0502020204030204" pitchFamily="34" charset="0"/>
            </a:endParaRPr>
          </a:p>
          <a:p>
            <a:pPr lvl="1">
              <a:spcBef>
                <a:spcPct val="0"/>
              </a:spcBef>
              <a:buFont typeface="Wingdings" pitchFamily="2" charset="2"/>
              <a:buChar char="Ø"/>
            </a:pPr>
            <a:endParaRPr lang="en-US" altLang="en-US" sz="400" b="0" dirty="0">
              <a:cs typeface="Calibri" panose="020F0502020204030204" pitchFamily="34" charset="0"/>
            </a:endParaRPr>
          </a:p>
          <a:p>
            <a:pPr lvl="1">
              <a:spcBef>
                <a:spcPct val="0"/>
              </a:spcBef>
              <a:buFont typeface="Wingdings" pitchFamily="2" charset="2"/>
              <a:buChar char="Ø"/>
            </a:pPr>
            <a:r>
              <a:rPr lang="en-US" altLang="en-US" sz="2600" b="0" dirty="0">
                <a:cs typeface="Calibri" panose="020F0502020204030204" pitchFamily="34" charset="0"/>
              </a:rPr>
              <a:t>Makes transition a</a:t>
            </a:r>
            <a:r>
              <a:rPr lang="en-US" altLang="en-US" sz="2600" dirty="0">
                <a:cs typeface="Calibri" panose="020F0502020204030204" pitchFamily="34" charset="0"/>
              </a:rPr>
              <a:t> gradual </a:t>
            </a:r>
            <a:r>
              <a:rPr lang="en-US" altLang="en-US" sz="2600" b="0" dirty="0">
                <a:cs typeface="Calibri" panose="020F0502020204030204" pitchFamily="34" charset="0"/>
              </a:rPr>
              <a:t>process, instead of abrupt ending</a:t>
            </a:r>
          </a:p>
          <a:p>
            <a:pPr lvl="1">
              <a:spcBef>
                <a:spcPct val="0"/>
              </a:spcBef>
              <a:buFont typeface="Wingdings" pitchFamily="2" charset="2"/>
              <a:buChar char="Ø"/>
            </a:pPr>
            <a:endParaRPr lang="en-US" altLang="en-US" sz="400" b="0" dirty="0">
              <a:cs typeface="Calibri" panose="020F0502020204030204" pitchFamily="34" charset="0"/>
            </a:endParaRPr>
          </a:p>
          <a:p>
            <a:pPr lvl="1">
              <a:spcBef>
                <a:spcPct val="0"/>
              </a:spcBef>
              <a:buFont typeface="Wingdings" pitchFamily="2" charset="2"/>
              <a:buChar char="Ø"/>
            </a:pPr>
            <a:r>
              <a:rPr lang="en-US" altLang="en-US" sz="2600" b="0" dirty="0">
                <a:cs typeface="Calibri" panose="020F0502020204030204" pitchFamily="34" charset="0"/>
              </a:rPr>
              <a:t>Provides child with time to </a:t>
            </a:r>
            <a:r>
              <a:rPr lang="en-US" altLang="en-US" sz="2600" dirty="0">
                <a:cs typeface="Calibri" panose="020F0502020204030204" pitchFamily="34" charset="0"/>
              </a:rPr>
              <a:t>prepare</a:t>
            </a:r>
          </a:p>
          <a:p>
            <a:pPr lvl="1">
              <a:spcBef>
                <a:spcPct val="0"/>
              </a:spcBef>
              <a:buFont typeface="Wingdings" pitchFamily="2" charset="2"/>
              <a:buChar char="Ø"/>
            </a:pPr>
            <a:endParaRPr lang="en-US" altLang="en-US" sz="400" b="0" dirty="0">
              <a:cs typeface="Calibri" panose="020F0502020204030204" pitchFamily="34" charset="0"/>
            </a:endParaRPr>
          </a:p>
          <a:p>
            <a:pPr lvl="1">
              <a:spcBef>
                <a:spcPct val="0"/>
              </a:spcBef>
              <a:buFont typeface="Wingdings" pitchFamily="2" charset="2"/>
              <a:buChar char="Ø"/>
            </a:pPr>
            <a:endParaRPr lang="en-US" altLang="en-US" sz="200" b="0" dirty="0">
              <a:cs typeface="Calibri" panose="020F0502020204030204" pitchFamily="34" charset="0"/>
            </a:endParaRPr>
          </a:p>
          <a:p>
            <a:pPr lvl="1">
              <a:spcBef>
                <a:spcPct val="0"/>
              </a:spcBef>
              <a:buFont typeface="Wingdings" pitchFamily="2" charset="2"/>
              <a:buChar char="Ø"/>
            </a:pPr>
            <a:r>
              <a:rPr lang="en-US" altLang="en-US" sz="2600" b="0" dirty="0">
                <a:cs typeface="Calibri" panose="020F0502020204030204" pitchFamily="34" charset="0"/>
              </a:rPr>
              <a:t>Provides greater sense of </a:t>
            </a:r>
            <a:r>
              <a:rPr lang="en-US" altLang="en-US" sz="2600" dirty="0">
                <a:cs typeface="Calibri" panose="020F0502020204030204" pitchFamily="34" charset="0"/>
              </a:rPr>
              <a:t>control</a:t>
            </a:r>
          </a:p>
          <a:p>
            <a:pPr lvl="1">
              <a:spcBef>
                <a:spcPct val="0"/>
              </a:spcBef>
              <a:buFont typeface="Wingdings" pitchFamily="2" charset="2"/>
              <a:buChar char="Ø"/>
            </a:pPr>
            <a:endParaRPr lang="en-US" altLang="en-US" sz="400" b="0" dirty="0">
              <a:cs typeface="Calibri" panose="020F0502020204030204" pitchFamily="34" charset="0"/>
            </a:endParaRPr>
          </a:p>
          <a:p>
            <a:pPr lvl="1">
              <a:spcBef>
                <a:spcPct val="0"/>
              </a:spcBef>
              <a:buFont typeface="Wingdings" pitchFamily="2" charset="2"/>
              <a:buChar char="Ø"/>
            </a:pPr>
            <a:r>
              <a:rPr lang="en-US" altLang="en-US" sz="2600" b="0" dirty="0">
                <a:cs typeface="Calibri" panose="020F0502020204030204" pitchFamily="34" charset="0"/>
              </a:rPr>
              <a:t>Prevents/reduces anxiety associated with transitions</a:t>
            </a:r>
          </a:p>
          <a:p>
            <a:pPr lvl="1">
              <a:spcBef>
                <a:spcPct val="0"/>
              </a:spcBef>
              <a:buFont typeface="Wingdings" pitchFamily="2" charset="2"/>
              <a:buChar char="Ø"/>
            </a:pPr>
            <a:endParaRPr lang="en-US" altLang="en-US" sz="200" b="0" dirty="0">
              <a:cs typeface="Calibri" panose="020F0502020204030204" pitchFamily="34" charset="0"/>
            </a:endParaRPr>
          </a:p>
          <a:p>
            <a:pPr lvl="1">
              <a:spcBef>
                <a:spcPct val="0"/>
              </a:spcBef>
              <a:buFont typeface="Wingdings" pitchFamily="2" charset="2"/>
              <a:buChar char="Ø"/>
            </a:pPr>
            <a:endParaRPr lang="en-US" altLang="en-US" sz="200" b="0" dirty="0">
              <a:cs typeface="Calibri" panose="020F0502020204030204" pitchFamily="34" charset="0"/>
            </a:endParaRPr>
          </a:p>
        </p:txBody>
      </p:sp>
      <p:pic>
        <p:nvPicPr>
          <p:cNvPr id="87045" name="Picture 9" descr="Visual timer. It is set up like a stop light with red at the top, yellow in the middle, and green at the bottom.">
            <a:extLst>
              <a:ext uri="{FF2B5EF4-FFF2-40B4-BE49-F238E27FC236}">
                <a16:creationId xmlns:a16="http://schemas.microsoft.com/office/drawing/2014/main" id="{3296D993-F18C-F2A0-AADA-C7BB858A8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837" y="4876800"/>
            <a:ext cx="915777"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7" descr="Visual timer that shows in red how much time is left.">
            <a:extLst>
              <a:ext uri="{FF2B5EF4-FFF2-40B4-BE49-F238E27FC236}">
                <a16:creationId xmlns:a16="http://schemas.microsoft.com/office/drawing/2014/main" id="{8A12DEBF-C59B-695B-EAD6-2721010D0B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175" y="5093178"/>
            <a:ext cx="1319236"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2" name="Picture 6" descr="Sand hour glass">
            <a:extLst>
              <a:ext uri="{FF2B5EF4-FFF2-40B4-BE49-F238E27FC236}">
                <a16:creationId xmlns:a16="http://schemas.microsoft.com/office/drawing/2014/main" id="{9264CE76-367C-B80E-D3AA-57474EF9D1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5069482"/>
            <a:ext cx="777659" cy="1388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8" descr="Digital timer">
            <a:extLst>
              <a:ext uri="{FF2B5EF4-FFF2-40B4-BE49-F238E27FC236}">
                <a16:creationId xmlns:a16="http://schemas.microsoft.com/office/drawing/2014/main" id="{0E1DA014-230A-4031-F5A9-2C89520F1CB2}"/>
              </a:ext>
            </a:extLst>
          </p:cNvPr>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9456" y="5177932"/>
            <a:ext cx="1123119" cy="12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9" name="TextBox 9">
            <a:extLst>
              <a:ext uri="{FF2B5EF4-FFF2-40B4-BE49-F238E27FC236}">
                <a16:creationId xmlns:a16="http://schemas.microsoft.com/office/drawing/2014/main" id="{168CB4E0-23F0-2BDF-9C0D-FF665E3276F2}"/>
              </a:ext>
            </a:extLst>
          </p:cNvPr>
          <p:cNvSpPr txBox="1">
            <a:spLocks noChangeArrowheads="1"/>
          </p:cNvSpPr>
          <p:nvPr/>
        </p:nvSpPr>
        <p:spPr bwMode="auto">
          <a:xfrm>
            <a:off x="4662488" y="6488113"/>
            <a:ext cx="40100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Dettmer, Simpson, Myles, &amp; Ganz, 2000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5">
            <a:extLst>
              <a:ext uri="{FF2B5EF4-FFF2-40B4-BE49-F238E27FC236}">
                <a16:creationId xmlns:a16="http://schemas.microsoft.com/office/drawing/2014/main" id="{EC20EC2A-1535-160B-9C2A-2ADDD9AA6F81}"/>
              </a:ext>
            </a:extLst>
          </p:cNvPr>
          <p:cNvSpPr>
            <a:spLocks noGrp="1" noChangeArrowheads="1"/>
          </p:cNvSpPr>
          <p:nvPr>
            <p:ph type="title" idx="4294967295"/>
          </p:nvPr>
        </p:nvSpPr>
        <p:spPr bwMode="auto">
          <a:xfrm>
            <a:off x="76200" y="76200"/>
            <a:ext cx="8991600" cy="1143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484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84188"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Calibri" panose="020F0502020204030204" pitchFamily="34" charset="0"/>
              </a:rPr>
              <a:t>PBS Prevention Strategies:</a:t>
            </a:r>
            <a:br>
              <a:rPr kumimoji="0" lang="en-US" altLang="en-US" sz="36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Calibri" panose="020F0502020204030204" pitchFamily="34" charset="0"/>
              </a:rPr>
            </a:br>
            <a:r>
              <a:rPr kumimoji="0" lang="en-US" altLang="en-US" sz="36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Calibri" panose="020F0502020204030204" pitchFamily="34" charset="0"/>
              </a:rPr>
              <a:t>Increase Predictability - Priming</a:t>
            </a:r>
          </a:p>
        </p:txBody>
      </p:sp>
      <p:sp>
        <p:nvSpPr>
          <p:cNvPr id="89089" name="Rectangle 3">
            <a:extLst>
              <a:ext uri="{FF2B5EF4-FFF2-40B4-BE49-F238E27FC236}">
                <a16:creationId xmlns:a16="http://schemas.microsoft.com/office/drawing/2014/main" id="{1872B448-F2BC-8D0C-692F-657B0A5A2482}"/>
              </a:ext>
            </a:extLst>
          </p:cNvPr>
          <p:cNvSpPr>
            <a:spLocks noGrp="1" noChangeArrowheads="1"/>
          </p:cNvSpPr>
          <p:nvPr/>
        </p:nvSpPr>
        <p:spPr bwMode="auto">
          <a:xfrm>
            <a:off x="0" y="1447800"/>
            <a:ext cx="89916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47675" indent="-382588">
              <a:spcBef>
                <a:spcPct val="20000"/>
              </a:spcBef>
              <a:buFont typeface="Arial" panose="020B0604020202020204" pitchFamily="34" charset="0"/>
              <a:buChar char="•"/>
              <a:defRPr sz="3200">
                <a:solidFill>
                  <a:schemeClr val="tx1"/>
                </a:solidFill>
                <a:latin typeface="Calibri" panose="020F0502020204030204" pitchFamily="34" charset="0"/>
              </a:defRPr>
            </a:lvl1pPr>
            <a:lvl2pPr marL="822325"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049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Clr>
                <a:srgbClr val="FFFF00"/>
              </a:buClr>
              <a:buFont typeface="Wingdings" pitchFamily="2" charset="2"/>
              <a:buChar char="q"/>
            </a:pPr>
            <a:r>
              <a:rPr lang="en-US" altLang="en-US" sz="3000" u="sng" dirty="0">
                <a:cs typeface="Calibri" panose="020F0502020204030204" pitchFamily="34" charset="0"/>
              </a:rPr>
              <a:t>Previewing</a:t>
            </a:r>
            <a:r>
              <a:rPr lang="en-US" altLang="en-US" sz="3000" b="0" dirty="0">
                <a:cs typeface="Calibri" panose="020F0502020204030204" pitchFamily="34" charset="0"/>
              </a:rPr>
              <a:t> future events, materials, or learning activities on a 1:1 basis, under relaxed conditions, so they become more predictable </a:t>
            </a:r>
            <a:r>
              <a:rPr lang="en-US" altLang="en-US" sz="1800" b="0" dirty="0">
                <a:cs typeface="Calibri" panose="020F0502020204030204" pitchFamily="34" charset="0"/>
              </a:rPr>
              <a:t>(Wilde, </a:t>
            </a:r>
            <a:r>
              <a:rPr lang="en-US" altLang="en-US" sz="1800" b="0" dirty="0" err="1">
                <a:cs typeface="Calibri" panose="020F0502020204030204" pitchFamily="34" charset="0"/>
              </a:rPr>
              <a:t>Koegel</a:t>
            </a:r>
            <a:r>
              <a:rPr lang="en-US" altLang="en-US" sz="1800" b="0" dirty="0">
                <a:cs typeface="Calibri" panose="020F0502020204030204" pitchFamily="34" charset="0"/>
              </a:rPr>
              <a:t>, &amp; </a:t>
            </a:r>
            <a:r>
              <a:rPr lang="en-US" altLang="en-US" sz="1800" b="0" dirty="0" err="1">
                <a:cs typeface="Calibri" panose="020F0502020204030204" pitchFamily="34" charset="0"/>
              </a:rPr>
              <a:t>Koegel</a:t>
            </a:r>
            <a:r>
              <a:rPr lang="en-US" altLang="en-US" sz="1800" b="0" dirty="0">
                <a:cs typeface="Calibri" panose="020F0502020204030204" pitchFamily="34" charset="0"/>
              </a:rPr>
              <a:t>, 1992)</a:t>
            </a:r>
          </a:p>
          <a:p>
            <a:pPr eaLnBrk="1" hangingPunct="1">
              <a:spcBef>
                <a:spcPct val="0"/>
              </a:spcBef>
              <a:buClr>
                <a:srgbClr val="FFFF00"/>
              </a:buClr>
              <a:buFont typeface="Wingdings" pitchFamily="2" charset="2"/>
              <a:buChar char="q"/>
            </a:pPr>
            <a:endParaRPr lang="en-US" altLang="en-US" sz="400" dirty="0">
              <a:cs typeface="Calibri" panose="020F0502020204030204" pitchFamily="34" charset="0"/>
            </a:endParaRPr>
          </a:p>
          <a:p>
            <a:pPr eaLnBrk="1" hangingPunct="1">
              <a:spcBef>
                <a:spcPct val="0"/>
              </a:spcBef>
              <a:buClr>
                <a:srgbClr val="FFFF00"/>
              </a:buClr>
              <a:buFont typeface="Wingdings" pitchFamily="2" charset="2"/>
              <a:buChar char="q"/>
            </a:pPr>
            <a:r>
              <a:rPr lang="en-US" altLang="en-US" sz="3000" b="0" dirty="0">
                <a:cs typeface="Calibri" panose="020F0502020204030204" pitchFamily="34" charset="0"/>
              </a:rPr>
              <a:t>Effective for children for whom group instruction may be overwhelming</a:t>
            </a:r>
          </a:p>
          <a:p>
            <a:pPr eaLnBrk="1" hangingPunct="1">
              <a:spcBef>
                <a:spcPct val="0"/>
              </a:spcBef>
              <a:buClr>
                <a:srgbClr val="FFFF00"/>
              </a:buClr>
              <a:buFont typeface="Wingdings" pitchFamily="2" charset="2"/>
              <a:buChar char="q"/>
            </a:pPr>
            <a:endParaRPr lang="en-US" altLang="en-US" sz="400" dirty="0">
              <a:cs typeface="Calibri" panose="020F0502020204030204" pitchFamily="34" charset="0"/>
            </a:endParaRPr>
          </a:p>
          <a:p>
            <a:pPr lvl="1" eaLnBrk="1" hangingPunct="1">
              <a:spcBef>
                <a:spcPct val="0"/>
              </a:spcBef>
              <a:buClr>
                <a:schemeClr val="accent1"/>
              </a:buClr>
              <a:buFont typeface="Wingdings" pitchFamily="2" charset="2"/>
              <a:buChar char="q"/>
            </a:pPr>
            <a:r>
              <a:rPr lang="en-US" altLang="en-US" sz="2600" b="0" dirty="0">
                <a:cs typeface="Calibri" panose="020F0502020204030204" pitchFamily="34" charset="0"/>
              </a:rPr>
              <a:t>e.g., parents read story at home the night before</a:t>
            </a:r>
          </a:p>
          <a:p>
            <a:pPr lvl="1" eaLnBrk="1" hangingPunct="1">
              <a:spcBef>
                <a:spcPct val="0"/>
              </a:spcBef>
              <a:buClr>
                <a:schemeClr val="accent1"/>
              </a:buClr>
              <a:buFont typeface="Wingdings" pitchFamily="2" charset="2"/>
              <a:buChar char="q"/>
            </a:pPr>
            <a:endParaRPr lang="en-US" altLang="en-US" sz="800" dirty="0">
              <a:cs typeface="Calibri" panose="020F0502020204030204" pitchFamily="34" charset="0"/>
            </a:endParaRPr>
          </a:p>
          <a:p>
            <a:pPr lvl="1" eaLnBrk="1" hangingPunct="1">
              <a:spcBef>
                <a:spcPct val="0"/>
              </a:spcBef>
              <a:buClr>
                <a:schemeClr val="accent1"/>
              </a:buClr>
              <a:buFont typeface="Wingdings" pitchFamily="2" charset="2"/>
              <a:buChar char="q"/>
            </a:pPr>
            <a:r>
              <a:rPr lang="en-US" altLang="en-US" sz="2600" dirty="0">
                <a:cs typeface="Calibri" panose="020F0502020204030204" pitchFamily="34" charset="0"/>
              </a:rPr>
              <a:t>Video priming </a:t>
            </a:r>
            <a:r>
              <a:rPr lang="en-US" altLang="en-US" sz="1800" b="0" dirty="0">
                <a:cs typeface="Calibri" panose="020F0502020204030204" pitchFamily="34" charset="0"/>
                <a:hlinkClick r:id="rId3"/>
              </a:rPr>
              <a:t>(Schreibman et al., 2000)</a:t>
            </a:r>
            <a:endParaRPr lang="en-US" altLang="en-US" sz="1800" b="0" dirty="0">
              <a:cs typeface="Calibri" panose="020F0502020204030204" pitchFamily="34" charset="0"/>
            </a:endParaRPr>
          </a:p>
          <a:p>
            <a:pPr lvl="1" eaLnBrk="1" hangingPunct="1">
              <a:spcBef>
                <a:spcPct val="0"/>
              </a:spcBef>
              <a:buClr>
                <a:schemeClr val="accent1"/>
              </a:buClr>
              <a:buFont typeface="Wingdings" pitchFamily="2" charset="2"/>
              <a:buChar char="q"/>
            </a:pPr>
            <a:endParaRPr lang="en-US" altLang="en-US" sz="400" b="0" dirty="0">
              <a:cs typeface="Calibri" panose="020F0502020204030204" pitchFamily="34" charset="0"/>
            </a:endParaRPr>
          </a:p>
          <a:p>
            <a:pPr marL="2120900" lvl="2" indent="-263525" eaLnBrk="1" hangingPunct="1">
              <a:spcBef>
                <a:spcPct val="0"/>
              </a:spcBef>
              <a:buFont typeface="Wingdings" pitchFamily="2" charset="2"/>
              <a:buChar char="q"/>
            </a:pPr>
            <a:r>
              <a:rPr lang="en-US" altLang="en-US" b="0" dirty="0">
                <a:cs typeface="Calibri" panose="020F0502020204030204" pitchFamily="34" charset="0"/>
              </a:rPr>
              <a:t>e.g., Carried camera through transition setting to show the environment as the child would see it when progressing through the transition</a:t>
            </a:r>
          </a:p>
        </p:txBody>
      </p:sp>
      <p:pic>
        <p:nvPicPr>
          <p:cNvPr id="89092" name="Picture 6" descr="Picture of an empty school hallway lined with blue lockers.">
            <a:hlinkClick r:id="rId4"/>
            <a:extLst>
              <a:ext uri="{FF2B5EF4-FFF2-40B4-BE49-F238E27FC236}">
                <a16:creationId xmlns:a16="http://schemas.microsoft.com/office/drawing/2014/main" id="{C20FFA35-711F-FB48-B91D-90B1371F29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542359"/>
            <a:ext cx="1981200" cy="131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61A4A839-1E29-26D3-3AA3-8E34B537C909}"/>
              </a:ext>
            </a:extLst>
          </p:cNvPr>
          <p:cNvSpPr>
            <a:spLocks noGrp="1" noRot="1"/>
          </p:cNvSpPr>
          <p:nvPr>
            <p:ph type="title"/>
          </p:nvPr>
        </p:nvSpPr>
        <p:spPr>
          <a:xfrm>
            <a:off x="0" y="76200"/>
            <a:ext cx="8915400" cy="1143000"/>
          </a:xfrm>
        </p:spPr>
        <p:txBody>
          <a:bodyPr/>
          <a:lstStyle/>
          <a:p>
            <a:pPr eaLnBrk="1" hangingPunct="1"/>
            <a:r>
              <a:rPr lang="en-US" altLang="en-US" sz="4000" b="1" dirty="0">
                <a:solidFill>
                  <a:srgbClr val="00B050"/>
                </a:solidFill>
                <a:ea typeface="ＭＳ Ｐゴシック" panose="020B0600070205080204" pitchFamily="34" charset="-128"/>
                <a:cs typeface="Arial" panose="020B0604020202020204" pitchFamily="34" charset="0"/>
              </a:rPr>
              <a:t>PBS Prevention Strategies:</a:t>
            </a:r>
            <a:br>
              <a:rPr lang="en-US" altLang="en-US" sz="4000" b="1" dirty="0">
                <a:solidFill>
                  <a:srgbClr val="00B050"/>
                </a:solidFill>
                <a:ea typeface="ＭＳ Ｐゴシック" panose="020B0600070205080204" pitchFamily="34" charset="-128"/>
                <a:cs typeface="Arial" panose="020B0604020202020204" pitchFamily="34" charset="0"/>
              </a:rPr>
            </a:br>
            <a:r>
              <a:rPr lang="en-US" altLang="en-US" sz="3800" b="1" dirty="0">
                <a:solidFill>
                  <a:srgbClr val="00B050"/>
                </a:solidFill>
                <a:ea typeface="ＭＳ Ｐゴシック" panose="020B0600070205080204" pitchFamily="34" charset="-128"/>
                <a:cs typeface="Arial" panose="020B0604020202020204" pitchFamily="34" charset="0"/>
              </a:rPr>
              <a:t>Provide Choices</a:t>
            </a:r>
          </a:p>
        </p:txBody>
      </p:sp>
      <p:sp>
        <p:nvSpPr>
          <p:cNvPr id="49154" name="Rectangle 3">
            <a:extLst>
              <a:ext uri="{FF2B5EF4-FFF2-40B4-BE49-F238E27FC236}">
                <a16:creationId xmlns:a16="http://schemas.microsoft.com/office/drawing/2014/main" id="{7DE4B26F-B284-504D-2AA7-75FE4835328C}"/>
              </a:ext>
            </a:extLst>
          </p:cNvPr>
          <p:cNvSpPr>
            <a:spLocks noGrp="1"/>
          </p:cNvSpPr>
          <p:nvPr>
            <p:ph type="body" sz="half" idx="1"/>
          </p:nvPr>
        </p:nvSpPr>
        <p:spPr>
          <a:xfrm>
            <a:off x="152400" y="1371600"/>
            <a:ext cx="8686800" cy="4876800"/>
          </a:xfrm>
        </p:spPr>
        <p:txBody>
          <a:bodyPr/>
          <a:lstStyle/>
          <a:p>
            <a:pPr marL="233363" indent="-233363" eaLnBrk="1" hangingPunct="1">
              <a:spcBef>
                <a:spcPts val="100"/>
              </a:spcBef>
              <a:spcAft>
                <a:spcPts val="0"/>
              </a:spcAft>
            </a:pPr>
            <a:r>
              <a:rPr lang="en-US" altLang="en-US" sz="2800" b="1" dirty="0">
                <a:cs typeface="Arial" panose="020B0604020202020204" pitchFamily="34" charset="0"/>
              </a:rPr>
              <a:t>Provide frequent opportunities to make choices</a:t>
            </a:r>
          </a:p>
          <a:p>
            <a:pPr marL="233363" indent="-233363" eaLnBrk="1" hangingPunct="1">
              <a:spcBef>
                <a:spcPts val="100"/>
              </a:spcBef>
              <a:spcAft>
                <a:spcPts val="0"/>
              </a:spcAft>
            </a:pPr>
            <a:endParaRPr lang="en-US" altLang="en-US" sz="400" b="1" dirty="0">
              <a:cs typeface="Arial" panose="020B0604020202020204" pitchFamily="34" charset="0"/>
            </a:endParaRPr>
          </a:p>
          <a:p>
            <a:pPr marL="584200" lvl="1" indent="-284163" eaLnBrk="1" hangingPunct="1">
              <a:spcBef>
                <a:spcPts val="100"/>
              </a:spcBef>
              <a:spcAft>
                <a:spcPts val="0"/>
              </a:spcAft>
            </a:pPr>
            <a:r>
              <a:rPr lang="en-US" altLang="en-US" sz="2600" dirty="0">
                <a:cs typeface="Arial" panose="020B0604020202020204" pitchFamily="34" charset="0"/>
              </a:rPr>
              <a:t>Enhances sense of </a:t>
            </a:r>
            <a:r>
              <a:rPr lang="en-US" altLang="en-US" sz="2600" b="1" dirty="0">
                <a:cs typeface="Arial" panose="020B0604020202020204" pitchFamily="34" charset="0"/>
              </a:rPr>
              <a:t>control</a:t>
            </a:r>
          </a:p>
          <a:p>
            <a:pPr marL="584200" lvl="1" indent="-284163" eaLnBrk="1" hangingPunct="1">
              <a:spcBef>
                <a:spcPts val="100"/>
              </a:spcBef>
              <a:spcAft>
                <a:spcPts val="0"/>
              </a:spcAft>
            </a:pPr>
            <a:endParaRPr lang="en-US" altLang="en-US" sz="400" b="1" dirty="0">
              <a:cs typeface="Arial" panose="020B0604020202020204" pitchFamily="34" charset="0"/>
            </a:endParaRPr>
          </a:p>
          <a:p>
            <a:pPr marL="584200" lvl="1" indent="-284163" eaLnBrk="1" hangingPunct="1">
              <a:spcBef>
                <a:spcPts val="100"/>
              </a:spcBef>
              <a:spcAft>
                <a:spcPts val="0"/>
              </a:spcAft>
            </a:pPr>
            <a:r>
              <a:rPr lang="en-US" altLang="en-US" sz="2600" dirty="0">
                <a:cs typeface="Arial" panose="020B0604020202020204" pitchFamily="34" charset="0"/>
              </a:rPr>
              <a:t>Person learns to become an </a:t>
            </a:r>
            <a:r>
              <a:rPr lang="en-US" altLang="en-US" sz="2600" b="1" dirty="0">
                <a:cs typeface="Arial" panose="020B0604020202020204" pitchFamily="34" charset="0"/>
              </a:rPr>
              <a:t>active participant</a:t>
            </a:r>
            <a:r>
              <a:rPr lang="en-US" altLang="en-US" sz="2600" dirty="0">
                <a:cs typeface="Arial" panose="020B0604020202020204" pitchFamily="34" charset="0"/>
              </a:rPr>
              <a:t>,                  rather than a passive, helpless bystander</a:t>
            </a:r>
          </a:p>
          <a:p>
            <a:pPr marL="584200" lvl="1" indent="-284163" eaLnBrk="1" hangingPunct="1">
              <a:spcBef>
                <a:spcPts val="100"/>
              </a:spcBef>
              <a:spcAft>
                <a:spcPts val="0"/>
              </a:spcAft>
            </a:pPr>
            <a:endParaRPr lang="en-US" altLang="en-US" sz="400" dirty="0">
              <a:cs typeface="Arial" panose="020B0604020202020204" pitchFamily="34" charset="0"/>
            </a:endParaRPr>
          </a:p>
          <a:p>
            <a:pPr marL="584200" lvl="1" indent="-284163" eaLnBrk="1" hangingPunct="1">
              <a:spcBef>
                <a:spcPts val="100"/>
              </a:spcBef>
              <a:spcAft>
                <a:spcPts val="0"/>
              </a:spcAft>
            </a:pPr>
            <a:r>
              <a:rPr lang="en-US" altLang="en-US" sz="2600" b="1" i="1" dirty="0">
                <a:cs typeface="Arial" panose="020B0604020202020204" pitchFamily="34" charset="0"/>
              </a:rPr>
              <a:t>Examples of choices: </a:t>
            </a:r>
            <a:r>
              <a:rPr lang="en-US" altLang="en-US" sz="2600" i="1" dirty="0">
                <a:cs typeface="Arial" panose="020B0604020202020204" pitchFamily="34" charset="0"/>
              </a:rPr>
              <a:t>which toy to play with, order of activities, which materials to use, people, choosing between clothes or snacks/meals</a:t>
            </a:r>
          </a:p>
        </p:txBody>
      </p:sp>
      <p:sp>
        <p:nvSpPr>
          <p:cNvPr id="49162" name="TextBox 1">
            <a:extLst>
              <a:ext uri="{FF2B5EF4-FFF2-40B4-BE49-F238E27FC236}">
                <a16:creationId xmlns:a16="http://schemas.microsoft.com/office/drawing/2014/main" id="{EE20CA5F-4FDD-6BC8-21D4-8937AFABD0B2}"/>
              </a:ext>
            </a:extLst>
          </p:cNvPr>
          <p:cNvSpPr txBox="1">
            <a:spLocks noChangeArrowheads="1"/>
          </p:cNvSpPr>
          <p:nvPr/>
        </p:nvSpPr>
        <p:spPr bwMode="auto">
          <a:xfrm>
            <a:off x="7315200" y="2277070"/>
            <a:ext cx="1636426" cy="923330"/>
          </a:xfrm>
          <a:prstGeom prst="rect">
            <a:avLst/>
          </a:prstGeom>
          <a:noFill/>
          <a:ln w="1587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1800" b="0" i="1" dirty="0">
                <a:solidFill>
                  <a:srgbClr val="00B050"/>
                </a:solidFill>
                <a:latin typeface="Arial" panose="020B0604020202020204" pitchFamily="34" charset="0"/>
              </a:rPr>
              <a:t>Offer </a:t>
            </a:r>
          </a:p>
          <a:p>
            <a:pPr algn="ctr">
              <a:spcBef>
                <a:spcPct val="0"/>
              </a:spcBef>
              <a:buFontTx/>
              <a:buNone/>
            </a:pPr>
            <a:r>
              <a:rPr lang="en-US" altLang="en-US" sz="1800" i="1" dirty="0">
                <a:solidFill>
                  <a:srgbClr val="00B050"/>
                </a:solidFill>
                <a:latin typeface="Arial" panose="020B0604020202020204" pitchFamily="34" charset="0"/>
              </a:rPr>
              <a:t>fixed </a:t>
            </a:r>
            <a:r>
              <a:rPr lang="en-US" altLang="en-US" sz="1800" b="0" i="1" dirty="0">
                <a:solidFill>
                  <a:srgbClr val="00B050"/>
                </a:solidFill>
                <a:latin typeface="Arial" panose="020B0604020202020204" pitchFamily="34" charset="0"/>
              </a:rPr>
              <a:t>choices</a:t>
            </a:r>
          </a:p>
          <a:p>
            <a:pPr algn="ctr">
              <a:spcBef>
                <a:spcPct val="0"/>
              </a:spcBef>
              <a:buFontTx/>
              <a:buNone/>
            </a:pPr>
            <a:r>
              <a:rPr lang="en-US" altLang="en-US" sz="1800" b="0" i="1" dirty="0">
                <a:solidFill>
                  <a:srgbClr val="00B050"/>
                </a:solidFill>
                <a:latin typeface="Arial" panose="020B0604020202020204" pitchFamily="34" charset="0"/>
              </a:rPr>
              <a:t>(</a:t>
            </a:r>
            <a:r>
              <a:rPr lang="en-US" altLang="en-US" sz="1800" i="1" dirty="0">
                <a:solidFill>
                  <a:srgbClr val="00B050"/>
                </a:solidFill>
                <a:latin typeface="Arial" panose="020B0604020202020204" pitchFamily="34" charset="0"/>
              </a:rPr>
              <a:t>2-3 options</a:t>
            </a:r>
            <a:r>
              <a:rPr lang="en-US" altLang="en-US" sz="1800" b="0" i="1" dirty="0">
                <a:solidFill>
                  <a:srgbClr val="00B050"/>
                </a:solidFill>
                <a:latin typeface="Arial" panose="020B0604020202020204" pitchFamily="34" charset="0"/>
              </a:rPr>
              <a:t>)</a:t>
            </a:r>
          </a:p>
        </p:txBody>
      </p:sp>
      <p:pic>
        <p:nvPicPr>
          <p:cNvPr id="49155" name="Picture 4" descr="choice board showing outdoor activities: bike, swim, trampoline, toys.">
            <a:extLst>
              <a:ext uri="{FF2B5EF4-FFF2-40B4-BE49-F238E27FC236}">
                <a16:creationId xmlns:a16="http://schemas.microsoft.com/office/drawing/2014/main" id="{BACACD1D-5CC0-9797-3EBB-AFE1ED9ECF93}"/>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27025" y="4800600"/>
            <a:ext cx="1958975" cy="1462087"/>
          </a:xfrm>
        </p:spPr>
      </p:pic>
      <p:pic>
        <p:nvPicPr>
          <p:cNvPr id="49159" name="Picture 5" descr="A choice board that allows the person to choose an activity to put into a schedule.">
            <a:extLst>
              <a:ext uri="{FF2B5EF4-FFF2-40B4-BE49-F238E27FC236}">
                <a16:creationId xmlns:a16="http://schemas.microsoft.com/office/drawing/2014/main" id="{D4126091-C950-525C-1042-E01C2EC04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9948" y="4659261"/>
            <a:ext cx="1447800" cy="181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5" descr="A choice board of songs to sing.">
            <a:extLst>
              <a:ext uri="{FF2B5EF4-FFF2-40B4-BE49-F238E27FC236}">
                <a16:creationId xmlns:a16="http://schemas.microsoft.com/office/drawing/2014/main" id="{758B03BC-C6D9-C899-D113-634C10BED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1696" y="4657725"/>
            <a:ext cx="1752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8" descr="A choice board of activities to do during circle: story, glove play, puppets, flannel baord, instruments.">
            <a:extLst>
              <a:ext uri="{FF2B5EF4-FFF2-40B4-BE49-F238E27FC236}">
                <a16:creationId xmlns:a16="http://schemas.microsoft.com/office/drawing/2014/main" id="{57822863-76B3-848D-6B4A-CA2F25D0B1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80253" y="4673600"/>
            <a:ext cx="2287588"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5" descr="Visuals on the outside of the fridge showing what is inside: milk, cheese, poptarts, chicken, raisins.">
            <a:extLst>
              <a:ext uri="{FF2B5EF4-FFF2-40B4-BE49-F238E27FC236}">
                <a16:creationId xmlns:a16="http://schemas.microsoft.com/office/drawing/2014/main" id="{D86073BE-C371-E640-CEED-6ED957C2016E}"/>
              </a:ext>
            </a:extLst>
          </p:cNvPr>
          <p:cNvPicPr>
            <a:picLocks noGrp="1" noChangeAspect="1" noChangeArrowheads="1"/>
          </p:cNvPicPr>
          <p:nvPr>
            <p:ph sz="quarter" idx="3"/>
          </p:nvPr>
        </p:nvPicPr>
        <p:blipFill>
          <a:blip r:embed="rId7">
            <a:extLst>
              <a:ext uri="{28A0092B-C50C-407E-A947-70E740481C1C}">
                <a14:useLocalDpi xmlns:a14="http://schemas.microsoft.com/office/drawing/2010/main" val="0"/>
              </a:ext>
            </a:extLst>
          </a:blip>
          <a:srcRect/>
          <a:stretch>
            <a:fillRect/>
          </a:stretch>
        </p:blipFill>
        <p:spPr>
          <a:xfrm>
            <a:off x="7315200" y="381000"/>
            <a:ext cx="1676400" cy="966788"/>
          </a:xfrm>
        </p:spPr>
      </p:pic>
      <p:sp>
        <p:nvSpPr>
          <p:cNvPr id="2" name="TextBox 9">
            <a:extLst>
              <a:ext uri="{FF2B5EF4-FFF2-40B4-BE49-F238E27FC236}">
                <a16:creationId xmlns:a16="http://schemas.microsoft.com/office/drawing/2014/main" id="{0D02664C-80BF-8DB8-740E-B4E41035B776}"/>
              </a:ext>
            </a:extLst>
          </p:cNvPr>
          <p:cNvSpPr txBox="1">
            <a:spLocks noChangeArrowheads="1"/>
          </p:cNvSpPr>
          <p:nvPr/>
        </p:nvSpPr>
        <p:spPr bwMode="auto">
          <a:xfrm>
            <a:off x="600622" y="6550223"/>
            <a:ext cx="86957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b="0" dirty="0">
                <a:latin typeface="Arial" panose="020B0604020202020204" pitchFamily="34" charset="0"/>
              </a:rPr>
              <a:t>Cale, </a:t>
            </a:r>
            <a:r>
              <a:rPr lang="en-US" altLang="en-US" sz="1400" b="0" dirty="0" err="1">
                <a:latin typeface="Arial" panose="020B0604020202020204" pitchFamily="34" charset="0"/>
              </a:rPr>
              <a:t>Carr</a:t>
            </a:r>
            <a:r>
              <a:rPr lang="en-US" altLang="en-US" sz="1400" b="0" dirty="0">
                <a:latin typeface="Arial" panose="020B0604020202020204" pitchFamily="34" charset="0"/>
              </a:rPr>
              <a:t>, Blakeley-Smith, &amp; Owen-</a:t>
            </a:r>
            <a:r>
              <a:rPr lang="en-US" altLang="en-US" sz="1400" b="0" dirty="0" err="1">
                <a:latin typeface="Arial" panose="020B0604020202020204" pitchFamily="34" charset="0"/>
              </a:rPr>
              <a:t>DeSchryver</a:t>
            </a:r>
            <a:r>
              <a:rPr lang="en-US" altLang="en-US" sz="1400" b="0" dirty="0">
                <a:latin typeface="Arial" panose="020B0604020202020204" pitchFamily="34" charset="0"/>
              </a:rPr>
              <a:t> (2009); </a:t>
            </a:r>
            <a:r>
              <a:rPr lang="en-US" altLang="en-US" sz="1400" b="0" dirty="0" err="1">
                <a:latin typeface="Arial" panose="020B0604020202020204" pitchFamily="34" charset="0"/>
              </a:rPr>
              <a:t>Shogren</a:t>
            </a:r>
            <a:r>
              <a:rPr lang="en-US" altLang="en-US" sz="1400" b="0" dirty="0">
                <a:latin typeface="Arial" panose="020B0604020202020204" pitchFamily="34" charset="0"/>
              </a:rPr>
              <a:t>, </a:t>
            </a:r>
            <a:r>
              <a:rPr lang="en-US" altLang="en-US" sz="1400" b="0" dirty="0" err="1">
                <a:latin typeface="Arial" panose="020B0604020202020204" pitchFamily="34" charset="0"/>
              </a:rPr>
              <a:t>Faggella-Luby</a:t>
            </a:r>
            <a:r>
              <a:rPr lang="en-US" altLang="en-US" sz="1400" b="0" dirty="0">
                <a:latin typeface="Arial" panose="020B0604020202020204" pitchFamily="34" charset="0"/>
              </a:rPr>
              <a:t>, Bae, &amp; </a:t>
            </a:r>
            <a:r>
              <a:rPr lang="en-US" altLang="en-US" sz="1400" b="0" dirty="0" err="1">
                <a:latin typeface="Arial" panose="020B0604020202020204" pitchFamily="34" charset="0"/>
              </a:rPr>
              <a:t>Wehmeyer</a:t>
            </a:r>
            <a:r>
              <a:rPr lang="en-US" altLang="en-US" sz="1400" b="0" dirty="0">
                <a:latin typeface="Arial" panose="020B0604020202020204" pitchFamily="34" charset="0"/>
              </a:rPr>
              <a:t> (2004)</a:t>
            </a:r>
          </a:p>
        </p:txBody>
      </p:sp>
    </p:spTree>
    <p:extLst>
      <p:ext uri="{BB962C8B-B14F-4D97-AF65-F5344CB8AC3E}">
        <p14:creationId xmlns:p14="http://schemas.microsoft.com/office/powerpoint/2010/main" val="27192282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a:extLst>
              <a:ext uri="{FF2B5EF4-FFF2-40B4-BE49-F238E27FC236}">
                <a16:creationId xmlns:a16="http://schemas.microsoft.com/office/drawing/2014/main" id="{84BE0394-E7E5-F70F-0E39-202AEA0F1EEA}"/>
              </a:ext>
            </a:extLst>
          </p:cNvPr>
          <p:cNvSpPr>
            <a:spLocks noGrp="1"/>
          </p:cNvSpPr>
          <p:nvPr>
            <p:ph type="title" idx="4294967295"/>
          </p:nvPr>
        </p:nvSpPr>
        <p:spPr>
          <a:xfrm>
            <a:off x="-76200" y="228600"/>
            <a:ext cx="9144000" cy="1143000"/>
          </a:xfrm>
        </p:spPr>
        <p:txBody>
          <a:bodyPr/>
          <a:lstStyle/>
          <a:p>
            <a:pPr marL="484188" eaLnBrk="1" hangingPunct="1">
              <a:lnSpc>
                <a:spcPct val="90000"/>
              </a:lnSpc>
              <a:buFont typeface="Times New Roman" panose="02020603050405020304" pitchFamily="18" charset="0"/>
              <a:buNone/>
            </a:pPr>
            <a:r>
              <a:rPr lang="en-US" altLang="en-US" sz="4000" b="1" dirty="0">
                <a:solidFill>
                  <a:srgbClr val="00B050"/>
                </a:solidFill>
                <a:ea typeface="ＭＳ Ｐゴシック" panose="020B0600070205080204" pitchFamily="34" charset="-128"/>
                <a:cs typeface="Arial" panose="020B0604020202020204" pitchFamily="34" charset="0"/>
              </a:rPr>
              <a:t>Prevention Strategy:</a:t>
            </a:r>
            <a:br>
              <a:rPr lang="en-US" altLang="en-US" sz="4000" b="1" dirty="0">
                <a:solidFill>
                  <a:srgbClr val="00B050"/>
                </a:solidFill>
                <a:ea typeface="ＭＳ Ｐゴシック" panose="020B0600070205080204" pitchFamily="34" charset="-128"/>
                <a:cs typeface="Arial" panose="020B0604020202020204" pitchFamily="34" charset="0"/>
              </a:rPr>
            </a:br>
            <a:r>
              <a:rPr lang="en-US" altLang="en-US" sz="3800" b="1" dirty="0">
                <a:solidFill>
                  <a:srgbClr val="00B050"/>
                </a:solidFill>
                <a:ea typeface="ＭＳ Ｐゴシック" panose="020B0600070205080204" pitchFamily="34" charset="-128"/>
                <a:cs typeface="Arial" panose="020B0604020202020204" pitchFamily="34" charset="0"/>
              </a:rPr>
              <a:t>Modeling</a:t>
            </a:r>
            <a:endParaRPr lang="en-US" altLang="en-US" sz="3800" dirty="0">
              <a:solidFill>
                <a:srgbClr val="00B050"/>
              </a:solidFill>
              <a:ea typeface="ＭＳ Ｐゴシック" panose="020B0600070205080204" pitchFamily="34" charset="-128"/>
              <a:cs typeface="Tahoma" panose="020B0604030504040204" pitchFamily="34" charset="0"/>
            </a:endParaRPr>
          </a:p>
        </p:txBody>
      </p:sp>
      <p:sp>
        <p:nvSpPr>
          <p:cNvPr id="77826" name="Content Placeholder 2">
            <a:extLst>
              <a:ext uri="{FF2B5EF4-FFF2-40B4-BE49-F238E27FC236}">
                <a16:creationId xmlns:a16="http://schemas.microsoft.com/office/drawing/2014/main" id="{61643135-8306-A9B9-ADC3-6D14F3EC94E3}"/>
              </a:ext>
            </a:extLst>
          </p:cNvPr>
          <p:cNvSpPr>
            <a:spLocks noGrp="1"/>
          </p:cNvSpPr>
          <p:nvPr>
            <p:ph idx="4294967295"/>
          </p:nvPr>
        </p:nvSpPr>
        <p:spPr>
          <a:xfrm>
            <a:off x="152400" y="1447800"/>
            <a:ext cx="8686800" cy="5029200"/>
          </a:xfrm>
        </p:spPr>
        <p:txBody>
          <a:bodyPr/>
          <a:lstStyle/>
          <a:p>
            <a:pPr marL="401638" indent="-338138" eaLnBrk="1" hangingPunct="1">
              <a:spcBef>
                <a:spcPct val="0"/>
              </a:spcBef>
            </a:pPr>
            <a:r>
              <a:rPr lang="en-US" altLang="en-US" sz="3100" dirty="0">
                <a:ea typeface="ＭＳ Ｐゴシック" panose="020B0600070205080204" pitchFamily="34" charset="-128"/>
                <a:cs typeface="Arial" panose="020B0604020202020204" pitchFamily="34" charset="0"/>
              </a:rPr>
              <a:t>Modeling involves child observing you (or someone else) confront the feared situation</a:t>
            </a:r>
          </a:p>
          <a:p>
            <a:pPr marL="401638" indent="-338138" eaLnBrk="1" hangingPunct="1">
              <a:spcBef>
                <a:spcPct val="0"/>
              </a:spcBef>
            </a:pPr>
            <a:endParaRPr lang="en-US" altLang="en-US" sz="600" dirty="0">
              <a:ea typeface="ＭＳ Ｐゴシック" panose="020B0600070205080204" pitchFamily="34" charset="-128"/>
              <a:cs typeface="Arial" panose="020B0604020202020204" pitchFamily="34" charset="0"/>
            </a:endParaRPr>
          </a:p>
          <a:p>
            <a:pPr marL="401638" indent="-338138" eaLnBrk="1" hangingPunct="1">
              <a:spcBef>
                <a:spcPct val="0"/>
              </a:spcBef>
            </a:pPr>
            <a:r>
              <a:rPr lang="en-US" altLang="en-US" sz="3100" dirty="0">
                <a:ea typeface="ＭＳ Ｐゴシック" panose="020B0600070205080204" pitchFamily="34" charset="-128"/>
                <a:cs typeface="Arial" panose="020B0604020202020204" pitchFamily="34" charset="0"/>
              </a:rPr>
              <a:t>Can be live modeling                                                  or video modeling</a:t>
            </a:r>
          </a:p>
          <a:p>
            <a:pPr marL="401638" indent="-338138" eaLnBrk="1" hangingPunct="1">
              <a:spcBef>
                <a:spcPct val="0"/>
              </a:spcBef>
            </a:pPr>
            <a:endParaRPr lang="en-US" altLang="en-US" sz="600" dirty="0">
              <a:ea typeface="ＭＳ Ｐゴシック" panose="020B0600070205080204" pitchFamily="34" charset="-128"/>
              <a:cs typeface="Arial" panose="020B0604020202020204" pitchFamily="34" charset="0"/>
            </a:endParaRPr>
          </a:p>
          <a:p>
            <a:pPr marL="401638" indent="-338138" eaLnBrk="1" hangingPunct="1">
              <a:spcBef>
                <a:spcPct val="0"/>
              </a:spcBef>
            </a:pPr>
            <a:r>
              <a:rPr lang="en-US" altLang="en-US" sz="3100" dirty="0">
                <a:ea typeface="ＭＳ Ｐゴシック" panose="020B0600070205080204" pitchFamily="34" charset="-128"/>
                <a:cs typeface="Arial" panose="020B0604020202020204" pitchFamily="34" charset="0"/>
              </a:rPr>
              <a:t>Examples:</a:t>
            </a:r>
          </a:p>
          <a:p>
            <a:pPr marL="447675" indent="-382588" eaLnBrk="1" hangingPunct="1">
              <a:spcBef>
                <a:spcPct val="0"/>
              </a:spcBef>
            </a:pPr>
            <a:endParaRPr lang="en-US" altLang="en-US" sz="400" dirty="0">
              <a:ea typeface="ＭＳ Ｐゴシック" panose="020B0600070205080204" pitchFamily="34" charset="-128"/>
              <a:cs typeface="Arial" panose="020B0604020202020204" pitchFamily="34" charset="0"/>
            </a:endParaRPr>
          </a:p>
          <a:p>
            <a:pPr marL="696913" lvl="1" indent="-233363" eaLnBrk="1" hangingPunct="1">
              <a:spcBef>
                <a:spcPct val="0"/>
              </a:spcBef>
              <a:buFont typeface="Arial" panose="020B0604020202020204" pitchFamily="34" charset="0"/>
              <a:buChar char="•"/>
            </a:pPr>
            <a:r>
              <a:rPr lang="en-US" altLang="en-US" dirty="0">
                <a:ea typeface="ＭＳ Ｐゴシック" panose="020B0600070205080204" pitchFamily="34" charset="-128"/>
                <a:cs typeface="Arial" panose="020B0604020202020204" pitchFamily="34" charset="0"/>
              </a:rPr>
              <a:t>Let child watch you get a blood test,                                    or videos of you getting a blood test</a:t>
            </a:r>
          </a:p>
          <a:p>
            <a:pPr marL="696913" lvl="1" indent="-233363" eaLnBrk="1" hangingPunct="1">
              <a:spcBef>
                <a:spcPct val="0"/>
              </a:spcBef>
              <a:buFont typeface="Arial" panose="020B0604020202020204" pitchFamily="34" charset="0"/>
              <a:buChar char="•"/>
            </a:pPr>
            <a:endParaRPr lang="en-US" altLang="en-US" sz="400" dirty="0">
              <a:ea typeface="ＭＳ Ｐゴシック" panose="020B0600070205080204" pitchFamily="34" charset="-128"/>
              <a:cs typeface="Arial" panose="020B0604020202020204" pitchFamily="34" charset="0"/>
            </a:endParaRPr>
          </a:p>
          <a:p>
            <a:pPr marL="696913" lvl="1" indent="-233363" eaLnBrk="1" hangingPunct="1">
              <a:spcBef>
                <a:spcPct val="0"/>
              </a:spcBef>
              <a:buFont typeface="Arial" panose="020B0604020202020204" pitchFamily="34" charset="0"/>
              <a:buChar char="•"/>
            </a:pPr>
            <a:r>
              <a:rPr lang="en-US" altLang="en-US" dirty="0">
                <a:ea typeface="ＭＳ Ｐゴシック" panose="020B0600070205080204" pitchFamily="34" charset="-128"/>
                <a:cs typeface="Arial" panose="020B0604020202020204" pitchFamily="34" charset="0"/>
              </a:rPr>
              <a:t>Video of Bert &amp; Ernie singing happy birthday</a:t>
            </a:r>
          </a:p>
          <a:p>
            <a:pPr marL="65087" indent="0" eaLnBrk="1" hangingPunct="1">
              <a:spcBef>
                <a:spcPct val="0"/>
              </a:spcBef>
              <a:buNone/>
            </a:pPr>
            <a:endParaRPr lang="en-US" altLang="en-US" sz="400" dirty="0">
              <a:ea typeface="ＭＳ Ｐゴシック" panose="020B0600070205080204" pitchFamily="34" charset="-128"/>
              <a:cs typeface="Arial" panose="020B0604020202020204" pitchFamily="34" charset="0"/>
            </a:endParaRPr>
          </a:p>
          <a:p>
            <a:pPr marL="401638" indent="-338138" eaLnBrk="1" hangingPunct="1">
              <a:spcBef>
                <a:spcPct val="0"/>
              </a:spcBef>
            </a:pPr>
            <a:r>
              <a:rPr lang="en-US" altLang="en-US" sz="3100" dirty="0">
                <a:ea typeface="ＭＳ Ｐゴシック" panose="020B0600070205080204" pitchFamily="34" charset="-128"/>
                <a:cs typeface="Arial" panose="020B0604020202020204" pitchFamily="34" charset="0"/>
              </a:rPr>
              <a:t>Be a </a:t>
            </a:r>
            <a:r>
              <a:rPr lang="en-US" altLang="en-US" sz="3100" b="1" dirty="0">
                <a:ea typeface="ＭＳ Ｐゴシック" panose="020B0600070205080204" pitchFamily="34" charset="-128"/>
                <a:cs typeface="Arial" panose="020B0604020202020204" pitchFamily="34" charset="0"/>
              </a:rPr>
              <a:t>“coping model</a:t>
            </a:r>
            <a:r>
              <a:rPr lang="en-US" altLang="en-US" sz="3100" dirty="0">
                <a:ea typeface="ＭＳ Ｐゴシック" panose="020B0600070205080204" pitchFamily="34" charset="-128"/>
                <a:cs typeface="Arial" panose="020B0604020202020204" pitchFamily="34" charset="0"/>
              </a:rPr>
              <a:t>” rather than a mastery model</a:t>
            </a:r>
          </a:p>
          <a:p>
            <a:pPr marL="447675" indent="-382588" eaLnBrk="1" hangingPunct="1">
              <a:spcBef>
                <a:spcPct val="0"/>
              </a:spcBef>
            </a:pPr>
            <a:endParaRPr lang="en-US" altLang="en-US" sz="400" dirty="0">
              <a:ea typeface="ＭＳ Ｐゴシック" panose="020B0600070205080204" pitchFamily="34" charset="-128"/>
              <a:cs typeface="Arial" panose="020B0604020202020204" pitchFamily="34" charset="0"/>
            </a:endParaRPr>
          </a:p>
          <a:p>
            <a:pPr marL="922337" lvl="1" indent="-457200" eaLnBrk="1" hangingPunct="1">
              <a:spcBef>
                <a:spcPct val="0"/>
              </a:spcBef>
              <a:buFont typeface="Arial" panose="020B0604020202020204" pitchFamily="34" charset="0"/>
              <a:buChar char="•"/>
            </a:pPr>
            <a:r>
              <a:rPr lang="en-US" altLang="en-US" sz="2700" dirty="0">
                <a:ea typeface="ＭＳ Ｐゴシック" panose="020B0600070205080204" pitchFamily="34" charset="-128"/>
                <a:cs typeface="Arial" panose="020B0604020202020204" pitchFamily="34" charset="0"/>
              </a:rPr>
              <a:t>Verbalize your actions</a:t>
            </a:r>
          </a:p>
          <a:p>
            <a:pPr marL="447675" indent="-382588" eaLnBrk="1" hangingPunct="1">
              <a:spcBef>
                <a:spcPct val="0"/>
              </a:spcBef>
              <a:buFont typeface="Wingdings" pitchFamily="2" charset="2"/>
              <a:buChar char="q"/>
            </a:pPr>
            <a:endParaRPr lang="en-US" altLang="en-US" sz="3100" dirty="0">
              <a:ea typeface="ＭＳ Ｐゴシック" panose="020B0600070205080204" pitchFamily="34" charset="-128"/>
              <a:cs typeface="Arial" panose="020B0604020202020204" pitchFamily="34" charset="0"/>
            </a:endParaRPr>
          </a:p>
          <a:p>
            <a:pPr marL="447675" indent="-382588" eaLnBrk="1" hangingPunct="1">
              <a:spcBef>
                <a:spcPct val="0"/>
              </a:spcBef>
              <a:buFont typeface="Wingdings" pitchFamily="2" charset="2"/>
              <a:buChar char="q"/>
            </a:pPr>
            <a:endParaRPr lang="en-US" altLang="en-US" sz="400" dirty="0">
              <a:ea typeface="ＭＳ Ｐゴシック" panose="020B0600070205080204" pitchFamily="34" charset="-128"/>
              <a:cs typeface="Arial" panose="020B0604020202020204" pitchFamily="34" charset="0"/>
            </a:endParaRPr>
          </a:p>
        </p:txBody>
      </p:sp>
      <p:pic>
        <p:nvPicPr>
          <p:cNvPr id="63490" name="Picture 2" descr="Modeling as a technique of behavior modification - Dental Science">
            <a:extLst>
              <a:ext uri="{FF2B5EF4-FFF2-40B4-BE49-F238E27FC236}">
                <a16:creationId xmlns:a16="http://schemas.microsoft.com/office/drawing/2014/main" id="{B437F0DC-117C-0395-BB59-122EF957E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667000"/>
            <a:ext cx="2645004" cy="1981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442461B1-F85A-2D1C-3163-C56AA9B01376}"/>
              </a:ext>
            </a:extLst>
          </p:cNvPr>
          <p:cNvSpPr txBox="1">
            <a:spLocks noGrp="1"/>
          </p:cNvSpPr>
          <p:nvPr>
            <p:ph type="title" idx="4294967295"/>
          </p:nvPr>
        </p:nvSpPr>
        <p:spPr bwMode="auto">
          <a:xfrm>
            <a:off x="76200" y="188913"/>
            <a:ext cx="8839200" cy="1143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484188">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484188" marR="0" lvl="0" indent="0" algn="ctr" defTabSz="914400" rtl="0" eaLnBrk="1" fontAlgn="base" latinLnBrk="0" hangingPunct="1">
              <a:lnSpc>
                <a:spcPct val="90000"/>
              </a:lnSpc>
              <a:spcBef>
                <a:spcPct val="0"/>
              </a:spcBef>
              <a:spcAft>
                <a:spcPct val="0"/>
              </a:spcAft>
              <a:buClrTx/>
              <a:buSzTx/>
              <a:buFont typeface="Times New Roman" panose="02020603050405020304" pitchFamily="18" charset="0"/>
              <a:buNone/>
              <a:tabLst/>
              <a:defRPr/>
            </a:pPr>
            <a:r>
              <a:rPr kumimoji="0" lang="en-US" altLang="en-US" sz="40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Arial" panose="020B0604020202020204" pitchFamily="34" charset="0"/>
              </a:rPr>
              <a:t>Prevention Strategy:</a:t>
            </a:r>
            <a:br>
              <a:rPr kumimoji="0" lang="en-US" altLang="en-US" sz="40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Arial" panose="020B0604020202020204" pitchFamily="34" charset="0"/>
              </a:rPr>
            </a:br>
            <a:r>
              <a:rPr kumimoji="0" lang="en-US" altLang="en-US" sz="3800" b="1"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Arial" panose="020B0604020202020204" pitchFamily="34" charset="0"/>
              </a:rPr>
              <a:t>Prompting</a:t>
            </a:r>
            <a:endParaRPr kumimoji="0" lang="en-US" altLang="en-US" sz="3800" b="0" i="0" u="none" strike="noStrike" kern="1200" cap="none" spc="0" normalizeH="0" baseline="0" noProof="0" dirty="0">
              <a:ln>
                <a:noFill/>
              </a:ln>
              <a:solidFill>
                <a:srgbClr val="00B050"/>
              </a:solidFill>
              <a:effectLst/>
              <a:uLnTx/>
              <a:uFillTx/>
              <a:latin typeface="Calibri" panose="020F0502020204030204" pitchFamily="34" charset="0"/>
              <a:ea typeface="ＭＳ Ｐゴシック" panose="020B0600070205080204" pitchFamily="34" charset="-128"/>
              <a:cs typeface="Tahoma" panose="020B0604030504040204" pitchFamily="34" charset="0"/>
            </a:endParaRPr>
          </a:p>
        </p:txBody>
      </p:sp>
      <p:sp>
        <p:nvSpPr>
          <p:cNvPr id="79873" name="Content Placeholder 2">
            <a:extLst>
              <a:ext uri="{FF2B5EF4-FFF2-40B4-BE49-F238E27FC236}">
                <a16:creationId xmlns:a16="http://schemas.microsoft.com/office/drawing/2014/main" id="{0E20EA2B-1D76-5B85-B6FC-17F274FDF9D0}"/>
              </a:ext>
            </a:extLst>
          </p:cNvPr>
          <p:cNvSpPr>
            <a:spLocks noGrp="1"/>
          </p:cNvSpPr>
          <p:nvPr>
            <p:ph idx="4294967295"/>
          </p:nvPr>
        </p:nvSpPr>
        <p:spPr>
          <a:xfrm>
            <a:off x="152400" y="1676400"/>
            <a:ext cx="8686800" cy="5029200"/>
          </a:xfrm>
        </p:spPr>
        <p:txBody>
          <a:bodyPr/>
          <a:lstStyle/>
          <a:p>
            <a:pPr marL="355600" indent="-292100" eaLnBrk="1" hangingPunct="1">
              <a:spcBef>
                <a:spcPct val="0"/>
              </a:spcBef>
            </a:pPr>
            <a:r>
              <a:rPr lang="en-US" altLang="en-US" sz="3000" dirty="0">
                <a:ea typeface="ＭＳ Ｐゴシック" panose="020B0600070205080204" pitchFamily="34" charset="-128"/>
                <a:cs typeface="Arial" panose="020B0604020202020204" pitchFamily="34" charset="0"/>
              </a:rPr>
              <a:t>A prompt is an instruction or cue or guidance to help get a behavior started</a:t>
            </a:r>
          </a:p>
          <a:p>
            <a:pPr marL="355600" indent="-292100" eaLnBrk="1" hangingPunct="1">
              <a:spcBef>
                <a:spcPct val="0"/>
              </a:spcBef>
            </a:pPr>
            <a:endParaRPr lang="en-US" altLang="en-US" sz="400" dirty="0">
              <a:ea typeface="ＭＳ Ｐゴシック" panose="020B0600070205080204" pitchFamily="34" charset="-128"/>
              <a:cs typeface="Arial" panose="020B0604020202020204" pitchFamily="34" charset="0"/>
            </a:endParaRPr>
          </a:p>
          <a:p>
            <a:pPr marL="355600" indent="-292100" eaLnBrk="1" hangingPunct="1">
              <a:spcBef>
                <a:spcPct val="0"/>
              </a:spcBef>
            </a:pPr>
            <a:r>
              <a:rPr lang="en-US" altLang="en-US" sz="3000" dirty="0">
                <a:ea typeface="ＭＳ Ｐゴシック" panose="020B0600070205080204" pitchFamily="34" charset="-128"/>
                <a:cs typeface="Arial" panose="020B0604020202020204" pitchFamily="34" charset="0"/>
              </a:rPr>
              <a:t>You can PROMPT your child to engage in brave behavior (e.g., approach a feared object)</a:t>
            </a:r>
          </a:p>
          <a:p>
            <a:pPr marL="355600" indent="-292100" eaLnBrk="1" hangingPunct="1">
              <a:spcBef>
                <a:spcPct val="0"/>
              </a:spcBef>
            </a:pPr>
            <a:endParaRPr lang="en-US" altLang="en-US" sz="400" dirty="0">
              <a:ea typeface="ＭＳ Ｐゴシック" panose="020B0600070205080204" pitchFamily="34" charset="-128"/>
              <a:cs typeface="Arial" panose="020B0604020202020204" pitchFamily="34" charset="0"/>
            </a:endParaRPr>
          </a:p>
          <a:p>
            <a:pPr marL="355600" indent="-292100" eaLnBrk="1" hangingPunct="1">
              <a:spcBef>
                <a:spcPct val="0"/>
              </a:spcBef>
            </a:pPr>
            <a:r>
              <a:rPr lang="en-US" altLang="en-US" sz="3000" dirty="0">
                <a:solidFill>
                  <a:srgbClr val="FF0000"/>
                </a:solidFill>
                <a:ea typeface="ＭＳ Ｐゴシック" panose="020B0600070205080204" pitchFamily="34" charset="-128"/>
                <a:cs typeface="Arial" panose="020B0604020202020204" pitchFamily="34" charset="0"/>
              </a:rPr>
              <a:t>Caution: prompting should be used to TEACH or </a:t>
            </a:r>
            <a:r>
              <a:rPr lang="en-US" altLang="en-US" sz="3000" b="1" i="1" dirty="0">
                <a:solidFill>
                  <a:srgbClr val="FF0000"/>
                </a:solidFill>
                <a:ea typeface="ＭＳ Ｐゴシック" panose="020B0600070205080204" pitchFamily="34" charset="-128"/>
                <a:cs typeface="Arial" panose="020B0604020202020204" pitchFamily="34" charset="0"/>
              </a:rPr>
              <a:t>encourage </a:t>
            </a:r>
            <a:r>
              <a:rPr lang="en-US" altLang="en-US" sz="3000" dirty="0">
                <a:solidFill>
                  <a:srgbClr val="FF0000"/>
                </a:solidFill>
                <a:ea typeface="ＭＳ Ｐゴシック" panose="020B0600070205080204" pitchFamily="34" charset="-128"/>
                <a:cs typeface="Arial" panose="020B0604020202020204" pitchFamily="34" charset="0"/>
              </a:rPr>
              <a:t>brave behavior rather than </a:t>
            </a:r>
            <a:r>
              <a:rPr lang="en-US" altLang="en-US" sz="3000" b="1" dirty="0">
                <a:solidFill>
                  <a:srgbClr val="FF0000"/>
                </a:solidFill>
                <a:ea typeface="ＭＳ Ｐゴシック" panose="020B0600070205080204" pitchFamily="34" charset="-128"/>
                <a:cs typeface="Arial" panose="020B0604020202020204" pitchFamily="34" charset="0"/>
              </a:rPr>
              <a:t>FORCE</a:t>
            </a:r>
            <a:r>
              <a:rPr lang="en-US" altLang="en-US" sz="3000" dirty="0">
                <a:solidFill>
                  <a:srgbClr val="FF0000"/>
                </a:solidFill>
                <a:ea typeface="ＭＳ Ｐゴシック" panose="020B0600070205080204" pitchFamily="34" charset="-128"/>
                <a:cs typeface="Arial" panose="020B0604020202020204" pitchFamily="34" charset="0"/>
              </a:rPr>
              <a:t> child to approach something he is afraid of</a:t>
            </a:r>
          </a:p>
          <a:p>
            <a:pPr marL="355600" indent="-292100" eaLnBrk="1" hangingPunct="1">
              <a:spcBef>
                <a:spcPct val="0"/>
              </a:spcBef>
            </a:pPr>
            <a:endParaRPr lang="en-US" altLang="en-US" sz="400" dirty="0">
              <a:solidFill>
                <a:srgbClr val="FF0000"/>
              </a:solidFill>
              <a:ea typeface="ＭＳ Ｐゴシック" panose="020B0600070205080204" pitchFamily="34" charset="-128"/>
              <a:cs typeface="Arial" panose="020B0604020202020204" pitchFamily="34" charset="0"/>
            </a:endParaRPr>
          </a:p>
          <a:p>
            <a:pPr marL="804863" lvl="1" indent="-341313" eaLnBrk="1" hangingPunct="1">
              <a:spcBef>
                <a:spcPct val="0"/>
              </a:spcBef>
              <a:buFont typeface="Arial" panose="020B0604020202020204" pitchFamily="34" charset="0"/>
              <a:buChar char="•"/>
            </a:pPr>
            <a:r>
              <a:rPr lang="en-US" altLang="en-US" sz="2600" dirty="0">
                <a:ea typeface="ＭＳ Ｐゴシック" panose="020B0600070205080204" pitchFamily="34" charset="-128"/>
                <a:cs typeface="Arial" panose="020B0604020202020204" pitchFamily="34" charset="0"/>
              </a:rPr>
              <a:t>This is NOT coercive</a:t>
            </a:r>
          </a:p>
          <a:p>
            <a:pPr marL="804863" lvl="1" indent="-341313" eaLnBrk="1" hangingPunct="1">
              <a:spcBef>
                <a:spcPct val="0"/>
              </a:spcBef>
              <a:buFont typeface="Arial" panose="020B0604020202020204" pitchFamily="34" charset="0"/>
              <a:buChar char="•"/>
            </a:pPr>
            <a:endParaRPr lang="en-US" altLang="en-US" sz="400" dirty="0">
              <a:ea typeface="ＭＳ Ｐゴシック" panose="020B0600070205080204" pitchFamily="34" charset="-128"/>
              <a:cs typeface="Arial" panose="020B0604020202020204" pitchFamily="34" charset="0"/>
            </a:endParaRPr>
          </a:p>
          <a:p>
            <a:pPr marL="804863" lvl="1" indent="-341313" eaLnBrk="1" hangingPunct="1">
              <a:spcBef>
                <a:spcPct val="0"/>
              </a:spcBef>
              <a:buFont typeface="Arial" panose="020B0604020202020204" pitchFamily="34" charset="0"/>
              <a:buChar char="•"/>
            </a:pPr>
            <a:r>
              <a:rPr lang="en-US" altLang="en-US" sz="2600" dirty="0">
                <a:ea typeface="ＭＳ Ｐゴシック" panose="020B0600070205080204" pitchFamily="34" charset="-128"/>
                <a:cs typeface="Arial" panose="020B0604020202020204" pitchFamily="34" charset="0"/>
              </a:rPr>
              <a:t>Make sure child understands that he/she is in control of how much he/she does</a:t>
            </a:r>
            <a:endParaRPr lang="en-US" altLang="en-US" sz="1000" dirty="0">
              <a:ea typeface="ＭＳ Ｐゴシック" panose="020B0600070205080204" pitchFamily="34" charset="-128"/>
              <a:cs typeface="Arial" panose="020B0604020202020204" pitchFamily="34" charset="0"/>
            </a:endParaRPr>
          </a:p>
          <a:p>
            <a:pPr marL="447675" indent="-382588" eaLnBrk="1" hangingPunct="1">
              <a:spcBef>
                <a:spcPct val="0"/>
              </a:spcBef>
              <a:buFont typeface="Wingdings" pitchFamily="2" charset="2"/>
              <a:buChar char="q"/>
            </a:pPr>
            <a:endParaRPr lang="en-US" altLang="en-US" sz="3000" dirty="0">
              <a:ea typeface="ＭＳ Ｐゴシック" panose="020B0600070205080204" pitchFamily="34" charset="-128"/>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10C69502-DE3A-7B8D-3BF6-77D7A833B3DC}"/>
              </a:ext>
            </a:extLst>
          </p:cNvPr>
          <p:cNvSpPr>
            <a:spLocks noGrp="1"/>
          </p:cNvSpPr>
          <p:nvPr>
            <p:ph type="title"/>
          </p:nvPr>
        </p:nvSpPr>
        <p:spPr>
          <a:xfrm>
            <a:off x="0" y="457200"/>
            <a:ext cx="8991600" cy="1143000"/>
          </a:xfrm>
        </p:spPr>
        <p:txBody>
          <a:bodyPr/>
          <a:lstStyle/>
          <a:p>
            <a:pPr eaLnBrk="1" hangingPunct="1"/>
            <a:r>
              <a:rPr lang="en-US" altLang="en-US" sz="4000" b="1" u="sng" dirty="0">
                <a:solidFill>
                  <a:srgbClr val="00B050"/>
                </a:solidFill>
              </a:rPr>
              <a:t>Type in Chat Box: PREVENT</a:t>
            </a:r>
            <a:br>
              <a:rPr lang="en-US" altLang="en-US" sz="4000" b="1" dirty="0">
                <a:solidFill>
                  <a:srgbClr val="00B050"/>
                </a:solidFill>
              </a:rPr>
            </a:br>
            <a:r>
              <a:rPr lang="en-US" altLang="en-US" sz="3200" b="1" dirty="0">
                <a:solidFill>
                  <a:srgbClr val="00B050"/>
                </a:solidFill>
              </a:rPr>
              <a:t>Think of a Client Who Displays </a:t>
            </a:r>
            <a:br>
              <a:rPr lang="en-US" altLang="en-US" sz="3200" b="1" dirty="0">
                <a:solidFill>
                  <a:srgbClr val="00B050"/>
                </a:solidFill>
              </a:rPr>
            </a:br>
            <a:r>
              <a:rPr lang="en-US" altLang="en-US" sz="3200" b="1" dirty="0">
                <a:solidFill>
                  <a:srgbClr val="00B050"/>
                </a:solidFill>
              </a:rPr>
              <a:t>Anxious Behavior </a:t>
            </a:r>
            <a:br>
              <a:rPr lang="en-US" altLang="en-US" sz="3200" b="1" dirty="0">
                <a:solidFill>
                  <a:srgbClr val="00B050"/>
                </a:solidFill>
              </a:rPr>
            </a:br>
            <a:r>
              <a:rPr lang="en-US" altLang="en-US" sz="2400" b="1" dirty="0">
                <a:solidFill>
                  <a:srgbClr val="00B050"/>
                </a:solidFill>
              </a:rPr>
              <a:t>(or Challenging Behavior that may be related to Anxiety)</a:t>
            </a:r>
          </a:p>
        </p:txBody>
      </p:sp>
      <p:sp>
        <p:nvSpPr>
          <p:cNvPr id="120834" name="Content Placeholder 2">
            <a:extLst>
              <a:ext uri="{FF2B5EF4-FFF2-40B4-BE49-F238E27FC236}">
                <a16:creationId xmlns:a16="http://schemas.microsoft.com/office/drawing/2014/main" id="{0414D89E-E779-2C71-79E3-D58F1B3AD01C}"/>
              </a:ext>
            </a:extLst>
          </p:cNvPr>
          <p:cNvSpPr>
            <a:spLocks noGrp="1"/>
          </p:cNvSpPr>
          <p:nvPr>
            <p:ph idx="1"/>
          </p:nvPr>
        </p:nvSpPr>
        <p:spPr>
          <a:xfrm>
            <a:off x="152400" y="2133600"/>
            <a:ext cx="8763000" cy="4572000"/>
          </a:xfrm>
        </p:spPr>
        <p:txBody>
          <a:bodyPr/>
          <a:lstStyle/>
          <a:p>
            <a:pPr eaLnBrk="1" hangingPunct="1">
              <a:spcBef>
                <a:spcPct val="0"/>
              </a:spcBef>
            </a:pPr>
            <a:r>
              <a:rPr lang="en-US" altLang="en-US" dirty="0">
                <a:ea typeface="MS PGothic" panose="020B0600070205080204" pitchFamily="34" charset="-128"/>
              </a:rPr>
              <a:t>Based on your FBA hypothesis…</a:t>
            </a:r>
          </a:p>
          <a:p>
            <a:pPr eaLnBrk="1" hangingPunct="1">
              <a:spcBef>
                <a:spcPct val="0"/>
              </a:spcBef>
            </a:pPr>
            <a:endParaRPr lang="en-US" altLang="en-US" sz="400" dirty="0">
              <a:ea typeface="MS PGothic" panose="020B0600070205080204" pitchFamily="34" charset="-128"/>
            </a:endParaRPr>
          </a:p>
          <a:p>
            <a:pPr lvl="1" eaLnBrk="1" hangingPunct="1">
              <a:spcBef>
                <a:spcPct val="0"/>
              </a:spcBef>
            </a:pPr>
            <a:r>
              <a:rPr lang="en-US" altLang="en-US" dirty="0">
                <a:ea typeface="MS PGothic" panose="020B0600070205080204" pitchFamily="34" charset="-128"/>
              </a:rPr>
              <a:t>What might </a:t>
            </a:r>
            <a:r>
              <a:rPr lang="en-US" altLang="en-US" b="1" dirty="0">
                <a:solidFill>
                  <a:srgbClr val="00B050"/>
                </a:solidFill>
                <a:ea typeface="MS PGothic" panose="020B0600070205080204" pitchFamily="34" charset="-128"/>
              </a:rPr>
              <a:t>prevent </a:t>
            </a:r>
            <a:r>
              <a:rPr lang="en-US" altLang="en-US" dirty="0">
                <a:ea typeface="MS PGothic" panose="020B0600070205080204" pitchFamily="34" charset="-128"/>
              </a:rPr>
              <a:t>the behavior from occurring?</a:t>
            </a:r>
          </a:p>
          <a:p>
            <a:pPr lvl="2" eaLnBrk="1" hangingPunct="1">
              <a:spcBef>
                <a:spcPct val="0"/>
              </a:spcBef>
            </a:pPr>
            <a:r>
              <a:rPr lang="en-US" altLang="en-US" dirty="0">
                <a:ea typeface="MS PGothic" panose="020B0600070205080204" pitchFamily="34" charset="-128"/>
              </a:rPr>
              <a:t>e.g., Incorporate special interests</a:t>
            </a:r>
          </a:p>
          <a:p>
            <a:pPr lvl="2" eaLnBrk="1" hangingPunct="1">
              <a:spcBef>
                <a:spcPct val="0"/>
              </a:spcBef>
            </a:pPr>
            <a:r>
              <a:rPr lang="en-US" altLang="en-US" dirty="0">
                <a:ea typeface="MS PGothic" panose="020B0600070205080204" pitchFamily="34" charset="-128"/>
              </a:rPr>
              <a:t>e.g., Increase predictability </a:t>
            </a:r>
            <a:r>
              <a:rPr lang="en-US" altLang="en-US" sz="2200" dirty="0">
                <a:ea typeface="MS PGothic" panose="020B0600070205080204" pitchFamily="34" charset="-128"/>
              </a:rPr>
              <a:t>(e.g., visual supports, Social Story)</a:t>
            </a:r>
          </a:p>
          <a:p>
            <a:pPr lvl="2" eaLnBrk="1" hangingPunct="1">
              <a:spcBef>
                <a:spcPct val="0"/>
              </a:spcBef>
            </a:pPr>
            <a:r>
              <a:rPr lang="en-US" altLang="en-US" dirty="0">
                <a:ea typeface="MS PGothic" panose="020B0600070205080204" pitchFamily="34" charset="-128"/>
              </a:rPr>
              <a:t>e.g., Provide choices</a:t>
            </a:r>
          </a:p>
          <a:p>
            <a:pPr lvl="2" eaLnBrk="1" hangingPunct="1">
              <a:spcBef>
                <a:spcPct val="0"/>
              </a:spcBef>
            </a:pPr>
            <a:r>
              <a:rPr lang="en-US" altLang="en-US" dirty="0">
                <a:ea typeface="MS PGothic" panose="020B0600070205080204" pitchFamily="34" charset="-128"/>
              </a:rPr>
              <a:t>e.g., </a:t>
            </a:r>
            <a:r>
              <a:rPr lang="en-US" altLang="en-US" dirty="0" err="1">
                <a:ea typeface="MS PGothic" panose="020B0600070205080204" pitchFamily="34" charset="-128"/>
              </a:rPr>
              <a:t>Psychoed</a:t>
            </a:r>
            <a:r>
              <a:rPr lang="en-US" altLang="en-US" dirty="0">
                <a:ea typeface="MS PGothic" panose="020B0600070205080204" pitchFamily="34" charset="-128"/>
              </a:rPr>
              <a:t>/cognitive restructuring</a:t>
            </a:r>
          </a:p>
          <a:p>
            <a:pPr lvl="2" eaLnBrk="1" hangingPunct="1">
              <a:spcBef>
                <a:spcPct val="0"/>
              </a:spcBef>
            </a:pPr>
            <a:r>
              <a:rPr lang="en-US" altLang="en-US" dirty="0">
                <a:ea typeface="MS PGothic" panose="020B0600070205080204" pitchFamily="34" charset="-128"/>
              </a:rPr>
              <a:t>e.g., Model (and possibly prompt) ”brave” behavior</a:t>
            </a:r>
          </a:p>
          <a:p>
            <a:pPr marL="457200" lvl="1" indent="0" eaLnBrk="1" hangingPunct="1">
              <a:spcBef>
                <a:spcPct val="0"/>
              </a:spcBef>
              <a:buNone/>
            </a:pPr>
            <a:endParaRPr lang="en-US" altLang="en-US" sz="800" dirty="0">
              <a:solidFill>
                <a:srgbClr val="FFFF66"/>
              </a:solidFill>
              <a:ea typeface="MS PGothic" panose="020B0600070205080204" pitchFamily="34" charset="-128"/>
            </a:endParaRPr>
          </a:p>
          <a:p>
            <a:pPr eaLnBrk="1" hangingPunct="1">
              <a:spcBef>
                <a:spcPct val="0"/>
              </a:spcBef>
            </a:pPr>
            <a:r>
              <a:rPr lang="en-US" altLang="en-US" dirty="0">
                <a:ea typeface="MS PGothic" panose="020B0600070205080204" pitchFamily="34" charset="-128"/>
              </a:rPr>
              <a:t>Now, 2 minutes of brainstorming</a:t>
            </a:r>
          </a:p>
          <a:p>
            <a:pPr eaLnBrk="1" hangingPunct="1">
              <a:spcBef>
                <a:spcPct val="0"/>
              </a:spcBef>
            </a:pPr>
            <a:endParaRPr lang="en-US" altLang="en-US" sz="200" dirty="0">
              <a:ea typeface="MS PGothic" panose="020B0600070205080204" pitchFamily="34" charset="-128"/>
            </a:endParaRPr>
          </a:p>
          <a:p>
            <a:pPr lvl="1" eaLnBrk="1" hangingPunct="1">
              <a:spcBef>
                <a:spcPct val="0"/>
              </a:spcBef>
            </a:pPr>
            <a:endParaRPr lang="en-US" altLang="en-US" sz="200" dirty="0">
              <a:ea typeface="MS PGothic" panose="020B0600070205080204" pitchFamily="34" charset="-128"/>
            </a:endParaRPr>
          </a:p>
          <a:p>
            <a:pPr lvl="1" eaLnBrk="1" hangingPunct="1">
              <a:spcBef>
                <a:spcPct val="0"/>
              </a:spcBef>
            </a:pPr>
            <a:r>
              <a:rPr lang="en-US" altLang="en-US" b="1" dirty="0">
                <a:ea typeface="MS PGothic" panose="020B0600070205080204" pitchFamily="34" charset="-128"/>
              </a:rPr>
              <a:t>Pick 1 prevention strategy to try with this client for the next 7 days</a:t>
            </a:r>
          </a:p>
          <a:p>
            <a:pPr eaLnBrk="1" hangingPunct="1"/>
            <a:endParaRPr lang="en-US" altLang="en-US" dirty="0">
              <a:ea typeface="MS PGothic" panose="020B0600070205080204" pitchFamily="34" charset="-128"/>
            </a:endParaRPr>
          </a:p>
        </p:txBody>
      </p:sp>
      <p:pic>
        <p:nvPicPr>
          <p:cNvPr id="3" name="Picture 2" descr="A thought bubble is shown with the word chat below it.">
            <a:extLst>
              <a:ext uri="{FF2B5EF4-FFF2-40B4-BE49-F238E27FC236}">
                <a16:creationId xmlns:a16="http://schemas.microsoft.com/office/drawing/2014/main" id="{A659C8A6-9BD2-6335-7BF9-9DDD0509CC27}"/>
              </a:ext>
            </a:extLst>
          </p:cNvPr>
          <p:cNvPicPr>
            <a:picLocks noChangeAspect="1"/>
          </p:cNvPicPr>
          <p:nvPr/>
        </p:nvPicPr>
        <p:blipFill>
          <a:blip r:embed="rId3"/>
          <a:stretch>
            <a:fillRect/>
          </a:stretch>
        </p:blipFill>
        <p:spPr>
          <a:xfrm>
            <a:off x="7772400" y="165100"/>
            <a:ext cx="1016000" cy="584200"/>
          </a:xfrm>
          <a:prstGeom prst="rect">
            <a:avLst/>
          </a:prstGeom>
        </p:spPr>
      </p:pic>
    </p:spTree>
    <p:extLst>
      <p:ext uri="{BB962C8B-B14F-4D97-AF65-F5344CB8AC3E}">
        <p14:creationId xmlns:p14="http://schemas.microsoft.com/office/powerpoint/2010/main" val="762299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A82299F4-3AF0-9637-75B0-F8F5B3F79907}"/>
              </a:ext>
            </a:extLst>
          </p:cNvPr>
          <p:cNvSpPr>
            <a:spLocks noGrp="1"/>
          </p:cNvSpPr>
          <p:nvPr>
            <p:ph type="ctrTitle"/>
          </p:nvPr>
        </p:nvSpPr>
        <p:spPr/>
        <p:txBody>
          <a:bodyPr/>
          <a:lstStyle/>
          <a:p>
            <a:r>
              <a:rPr lang="en-US" altLang="en-US" b="1" dirty="0"/>
              <a:t>Assessing Anxiety</a:t>
            </a:r>
            <a:br>
              <a:rPr lang="en-US" altLang="en-US" b="1" dirty="0"/>
            </a:br>
            <a:r>
              <a:rPr lang="en-US" altLang="en-US" b="1" dirty="0"/>
              <a:t>in Autism</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4A398D3C-EF09-9892-27DE-614ABAD8D746}"/>
              </a:ext>
            </a:extLst>
          </p:cNvPr>
          <p:cNvSpPr>
            <a:spLocks noGrp="1" noRot="1"/>
          </p:cNvSpPr>
          <p:nvPr>
            <p:ph type="title" idx="4294967295"/>
          </p:nvPr>
        </p:nvSpPr>
        <p:spPr>
          <a:xfrm>
            <a:off x="0" y="228600"/>
            <a:ext cx="9144000" cy="914400"/>
          </a:xfrm>
        </p:spPr>
        <p:txBody>
          <a:bodyPr/>
          <a:lstStyle/>
          <a:p>
            <a:pPr eaLnBrk="1" hangingPunct="1">
              <a:lnSpc>
                <a:spcPct val="90000"/>
              </a:lnSpc>
            </a:pPr>
            <a:r>
              <a:rPr lang="en-US" altLang="en-US" sz="3900" b="1" dirty="0">
                <a:solidFill>
                  <a:srgbClr val="FF9300"/>
                </a:solidFill>
                <a:ea typeface="MS PGothic" panose="020B0600070205080204" pitchFamily="34" charset="-128"/>
              </a:rPr>
              <a:t>Reducing Challenging Behaviors Requires Increasing Alternatives </a:t>
            </a:r>
            <a:endParaRPr lang="en-US" altLang="en-US" sz="3900" dirty="0">
              <a:solidFill>
                <a:srgbClr val="FF9300"/>
              </a:solidFill>
              <a:ea typeface="MS PGothic" panose="020B0600070205080204" pitchFamily="34" charset="-128"/>
            </a:endParaRPr>
          </a:p>
        </p:txBody>
      </p:sp>
      <p:sp>
        <p:nvSpPr>
          <p:cNvPr id="124930" name="Text Box 3">
            <a:extLst>
              <a:ext uri="{FF2B5EF4-FFF2-40B4-BE49-F238E27FC236}">
                <a16:creationId xmlns:a16="http://schemas.microsoft.com/office/drawing/2014/main" id="{A87F804B-7F54-52BE-94C5-CD76DAE21B1F}"/>
              </a:ext>
            </a:extLst>
          </p:cNvPr>
          <p:cNvSpPr>
            <a:spLocks noGrp="1"/>
          </p:cNvSpPr>
          <p:nvPr>
            <p:ph type="body" idx="4294967295"/>
          </p:nvPr>
        </p:nvSpPr>
        <p:spPr>
          <a:xfrm>
            <a:off x="76200" y="1295400"/>
            <a:ext cx="8839200" cy="5486400"/>
          </a:xfrm>
        </p:spPr>
        <p:txBody>
          <a:bodyPr/>
          <a:lstStyle/>
          <a:p>
            <a:pPr marL="609600" indent="-609600" eaLnBrk="1" hangingPunct="1">
              <a:spcBef>
                <a:spcPct val="0"/>
              </a:spcBef>
              <a:buFont typeface="Wingdings" pitchFamily="2" charset="2"/>
              <a:buChar char="q"/>
            </a:pPr>
            <a:r>
              <a:rPr lang="en-US" altLang="en-US" sz="2800" dirty="0">
                <a:ea typeface="MS PGothic" panose="020B0600070205080204" pitchFamily="34" charset="-128"/>
                <a:cs typeface="Arial" panose="020B0604020202020204" pitchFamily="34" charset="0"/>
              </a:rPr>
              <a:t>If challenging behavior is functional, it meets some </a:t>
            </a:r>
            <a:r>
              <a:rPr lang="en-US" altLang="en-US" sz="2800" b="1" dirty="0">
                <a:ea typeface="MS PGothic" panose="020B0600070205080204" pitchFamily="34" charset="-128"/>
                <a:cs typeface="Arial" panose="020B0604020202020204" pitchFamily="34" charset="0"/>
              </a:rPr>
              <a:t>need</a:t>
            </a:r>
            <a:r>
              <a:rPr lang="en-US" altLang="en-US" sz="2800" dirty="0">
                <a:ea typeface="MS PGothic" panose="020B0600070205080204" pitchFamily="34" charset="-128"/>
                <a:cs typeface="Arial" panose="020B0604020202020204" pitchFamily="34" charset="0"/>
              </a:rPr>
              <a:t> for the child</a:t>
            </a:r>
          </a:p>
          <a:p>
            <a:pPr marL="609600" indent="-609600" eaLnBrk="1" hangingPunct="1">
              <a:spcBef>
                <a:spcPct val="0"/>
              </a:spcBef>
              <a:buFont typeface="Wingdings" pitchFamily="2" charset="2"/>
              <a:buChar char="q"/>
            </a:pPr>
            <a:endParaRPr lang="en-US" altLang="en-US" sz="600" dirty="0">
              <a:ea typeface="MS PGothic" panose="020B0600070205080204" pitchFamily="34" charset="-128"/>
              <a:cs typeface="Arial" panose="020B0604020202020204" pitchFamily="34" charset="0"/>
            </a:endParaRPr>
          </a:p>
          <a:p>
            <a:pPr marL="1009650" lvl="1" indent="-425450" eaLnBrk="1" hangingPunct="1">
              <a:spcBef>
                <a:spcPct val="0"/>
              </a:spcBef>
              <a:buFont typeface="Wingdings" pitchFamily="2" charset="2"/>
              <a:buChar char="ü"/>
            </a:pPr>
            <a:r>
              <a:rPr lang="en-US" altLang="en-US" sz="2500" i="1" dirty="0">
                <a:solidFill>
                  <a:srgbClr val="0432FF"/>
                </a:solidFill>
                <a:ea typeface="MS PGothic" panose="020B0600070205080204" pitchFamily="34" charset="-128"/>
                <a:cs typeface="Arial" panose="020B0604020202020204" pitchFamily="34" charset="0"/>
              </a:rPr>
              <a:t>We can’t remove something that is serving a purpose without </a:t>
            </a:r>
            <a:r>
              <a:rPr lang="en-US" altLang="en-US" sz="2500" b="1" i="1" dirty="0">
                <a:solidFill>
                  <a:srgbClr val="0432FF"/>
                </a:solidFill>
                <a:ea typeface="MS PGothic" panose="020B0600070205080204" pitchFamily="34" charset="-128"/>
                <a:cs typeface="Arial" panose="020B0604020202020204" pitchFamily="34" charset="0"/>
              </a:rPr>
              <a:t>replacing it with a more appropriate alternative</a:t>
            </a:r>
          </a:p>
          <a:p>
            <a:pPr marL="1009650" lvl="1" indent="-609600" eaLnBrk="1" hangingPunct="1">
              <a:spcBef>
                <a:spcPct val="0"/>
              </a:spcBef>
              <a:buFont typeface="Wingdings" pitchFamily="2" charset="2"/>
              <a:buNone/>
            </a:pPr>
            <a:endParaRPr lang="en-US" altLang="en-US" sz="700" dirty="0">
              <a:ea typeface="MS PGothic" panose="020B0600070205080204" pitchFamily="34" charset="-128"/>
              <a:cs typeface="Arial" panose="020B0604020202020204" pitchFamily="34" charset="0"/>
            </a:endParaRPr>
          </a:p>
          <a:p>
            <a:pPr marL="609600" indent="-609600" eaLnBrk="1" hangingPunct="1">
              <a:spcBef>
                <a:spcPct val="0"/>
              </a:spcBef>
              <a:buFont typeface="Wingdings" pitchFamily="2" charset="2"/>
              <a:buChar char="q"/>
            </a:pPr>
            <a:r>
              <a:rPr lang="en-US" altLang="en-US" sz="2800" dirty="0">
                <a:ea typeface="MS PGothic" panose="020B0600070205080204" pitchFamily="34" charset="-128"/>
                <a:cs typeface="Arial" panose="020B0604020202020204" pitchFamily="34" charset="0"/>
              </a:rPr>
              <a:t>First step: understand the </a:t>
            </a:r>
            <a:r>
              <a:rPr lang="en-US" altLang="en-US" sz="2800" u="sng" dirty="0">
                <a:ea typeface="MS PGothic" panose="020B0600070205080204" pitchFamily="34" charset="-128"/>
                <a:cs typeface="Arial" panose="020B0604020202020204" pitchFamily="34" charset="0"/>
              </a:rPr>
              <a:t>function</a:t>
            </a:r>
            <a:r>
              <a:rPr lang="en-US" altLang="en-US" sz="2800" dirty="0">
                <a:ea typeface="MS PGothic" panose="020B0600070205080204" pitchFamily="34" charset="-128"/>
                <a:cs typeface="Arial" panose="020B0604020202020204" pitchFamily="34" charset="0"/>
              </a:rPr>
              <a:t> it serves </a:t>
            </a:r>
            <a:r>
              <a:rPr lang="en-US" altLang="en-US" sz="2400" dirty="0">
                <a:ea typeface="MS PGothic" panose="020B0600070205080204" pitchFamily="34" charset="-128"/>
                <a:cs typeface="Arial" panose="020B0604020202020204" pitchFamily="34" charset="0"/>
              </a:rPr>
              <a:t>(</a:t>
            </a:r>
            <a:r>
              <a:rPr lang="en-US" altLang="en-US" sz="2400" b="1" i="1" dirty="0">
                <a:ea typeface="MS PGothic" panose="020B0600070205080204" pitchFamily="34" charset="-128"/>
                <a:cs typeface="Arial" panose="020B0604020202020204" pitchFamily="34" charset="0"/>
              </a:rPr>
              <a:t>what need does the behavior meet</a:t>
            </a:r>
            <a:r>
              <a:rPr lang="en-US" altLang="en-US" sz="2400" dirty="0">
                <a:ea typeface="MS PGothic" panose="020B0600070205080204" pitchFamily="34" charset="-128"/>
                <a:cs typeface="Arial" panose="020B0604020202020204" pitchFamily="34" charset="0"/>
              </a:rPr>
              <a:t>?)</a:t>
            </a:r>
          </a:p>
          <a:p>
            <a:pPr marL="609600" indent="-609600" eaLnBrk="1" hangingPunct="1">
              <a:spcBef>
                <a:spcPct val="0"/>
              </a:spcBef>
              <a:buFont typeface="Wingdings" pitchFamily="2" charset="2"/>
              <a:buNone/>
            </a:pPr>
            <a:endParaRPr lang="en-US" altLang="en-US" sz="700" dirty="0">
              <a:ea typeface="MS PGothic" panose="020B0600070205080204" pitchFamily="34" charset="-128"/>
              <a:cs typeface="Arial" panose="020B0604020202020204" pitchFamily="34" charset="0"/>
            </a:endParaRPr>
          </a:p>
          <a:p>
            <a:pPr marL="609600" indent="-609600" eaLnBrk="1" hangingPunct="1">
              <a:spcBef>
                <a:spcPct val="0"/>
              </a:spcBef>
              <a:buFont typeface="Wingdings" pitchFamily="2" charset="2"/>
              <a:buChar char="q"/>
            </a:pPr>
            <a:r>
              <a:rPr lang="en-US" altLang="en-US" sz="2800" dirty="0">
                <a:ea typeface="MS PGothic" panose="020B0600070205080204" pitchFamily="34" charset="-128"/>
                <a:cs typeface="Arial" panose="020B0604020202020204" pitchFamily="34" charset="0"/>
              </a:rPr>
              <a:t>Next step: offer child a </a:t>
            </a:r>
            <a:r>
              <a:rPr lang="en-US" altLang="en-US" sz="2800" b="1" u="sng" dirty="0">
                <a:ea typeface="MS PGothic" panose="020B0600070205080204" pitchFamily="34" charset="-128"/>
                <a:cs typeface="Arial" panose="020B0604020202020204" pitchFamily="34" charset="0"/>
              </a:rPr>
              <a:t>better way</a:t>
            </a:r>
            <a:r>
              <a:rPr lang="en-US" altLang="en-US" sz="2800" b="1" dirty="0">
                <a:ea typeface="MS PGothic" panose="020B0600070205080204" pitchFamily="34" charset="-128"/>
                <a:cs typeface="Arial" panose="020B0604020202020204" pitchFamily="34" charset="0"/>
              </a:rPr>
              <a:t> to meet that need</a:t>
            </a:r>
          </a:p>
          <a:p>
            <a:pPr marL="609600" indent="-609600" eaLnBrk="1" hangingPunct="1">
              <a:spcBef>
                <a:spcPct val="0"/>
              </a:spcBef>
              <a:buFont typeface="Wingdings" pitchFamily="2" charset="2"/>
              <a:buChar char="q"/>
            </a:pPr>
            <a:endParaRPr lang="en-US" altLang="en-US" sz="700" dirty="0">
              <a:ea typeface="MS PGothic" panose="020B0600070205080204" pitchFamily="34" charset="-128"/>
              <a:cs typeface="Arial" panose="020B0604020202020204" pitchFamily="34" charset="0"/>
            </a:endParaRPr>
          </a:p>
          <a:p>
            <a:pPr marL="609600" indent="-609600" eaLnBrk="1" hangingPunct="1">
              <a:spcBef>
                <a:spcPct val="0"/>
              </a:spcBef>
              <a:buFont typeface="Wingdings" pitchFamily="2" charset="2"/>
              <a:buChar char="q"/>
            </a:pPr>
            <a:r>
              <a:rPr lang="en-US" altLang="en-US" sz="2600" u="sng" dirty="0">
                <a:ea typeface="MS PGothic" panose="020B0600070205080204" pitchFamily="34" charset="-128"/>
                <a:cs typeface="Arial" panose="020B0604020202020204" pitchFamily="34" charset="0"/>
              </a:rPr>
              <a:t>Types of SKILLS that serve as Alternative Behavior:</a:t>
            </a:r>
          </a:p>
          <a:p>
            <a:pPr marL="1371600" lvl="2" indent="-457200" eaLnBrk="1" hangingPunct="1">
              <a:spcBef>
                <a:spcPct val="0"/>
              </a:spcBef>
              <a:buFont typeface="Wingdings" pitchFamily="2" charset="2"/>
              <a:buChar char="Ø"/>
            </a:pPr>
            <a:r>
              <a:rPr lang="en-US" altLang="en-US" b="1" dirty="0">
                <a:solidFill>
                  <a:srgbClr val="FF9300"/>
                </a:solidFill>
                <a:ea typeface="MS PGothic" panose="020B0600070205080204" pitchFamily="34" charset="-128"/>
                <a:cs typeface="Arial" panose="020B0604020202020204" pitchFamily="34" charset="0"/>
              </a:rPr>
              <a:t>Communication skills (e.g., request for help)</a:t>
            </a:r>
          </a:p>
          <a:p>
            <a:pPr marL="1371600" lvl="2" indent="-457200" eaLnBrk="1" hangingPunct="1">
              <a:spcBef>
                <a:spcPct val="0"/>
              </a:spcBef>
              <a:buFont typeface="Wingdings" pitchFamily="2" charset="2"/>
              <a:buChar char="Ø"/>
            </a:pPr>
            <a:r>
              <a:rPr lang="en-US" altLang="en-US" b="1" dirty="0">
                <a:solidFill>
                  <a:srgbClr val="7030A0"/>
                </a:solidFill>
                <a:ea typeface="MS PGothic" panose="020B0600070205080204" pitchFamily="34" charset="-128"/>
                <a:cs typeface="Arial" panose="020B0604020202020204" pitchFamily="34" charset="0"/>
              </a:rPr>
              <a:t>Social skills (e.g., conversational skills)</a:t>
            </a:r>
          </a:p>
          <a:p>
            <a:pPr marL="1371600" lvl="2" indent="-457200" eaLnBrk="1" hangingPunct="1">
              <a:spcBef>
                <a:spcPct val="0"/>
              </a:spcBef>
              <a:buFont typeface="Wingdings" pitchFamily="2" charset="2"/>
              <a:buChar char="Ø"/>
            </a:pPr>
            <a:r>
              <a:rPr lang="en-US" altLang="en-US" b="1" dirty="0">
                <a:solidFill>
                  <a:srgbClr val="00B050"/>
                </a:solidFill>
                <a:ea typeface="MS PGothic" panose="020B0600070205080204" pitchFamily="34" charset="-128"/>
                <a:cs typeface="Arial" panose="020B0604020202020204" pitchFamily="34" charset="0"/>
              </a:rPr>
              <a:t>Academic skills (e.g., analytic ability)</a:t>
            </a:r>
          </a:p>
          <a:p>
            <a:pPr marL="1371600" lvl="2" indent="-457200" eaLnBrk="1" hangingPunct="1">
              <a:spcBef>
                <a:spcPct val="0"/>
              </a:spcBef>
              <a:buFont typeface="Wingdings" pitchFamily="2" charset="2"/>
              <a:buChar char="Ø"/>
            </a:pPr>
            <a:r>
              <a:rPr lang="en-US" altLang="en-US" b="1" dirty="0">
                <a:solidFill>
                  <a:srgbClr val="FF3399"/>
                </a:solidFill>
                <a:ea typeface="MS PGothic" panose="020B0600070205080204" pitchFamily="34" charset="-128"/>
                <a:cs typeface="Arial" panose="020B0604020202020204" pitchFamily="34" charset="0"/>
              </a:rPr>
              <a:t>Coping or Emotion Regulation skills (e.g., relaxation skills)</a:t>
            </a:r>
          </a:p>
          <a:p>
            <a:pPr marL="1371600" lvl="2" indent="-457200" eaLnBrk="1" hangingPunct="1">
              <a:spcBef>
                <a:spcPct val="0"/>
              </a:spcBef>
              <a:buFont typeface="Wingdings" pitchFamily="2" charset="2"/>
              <a:buChar char="Ø"/>
            </a:pPr>
            <a:r>
              <a:rPr lang="en-US" altLang="en-US" b="1" dirty="0">
                <a:solidFill>
                  <a:srgbClr val="011893"/>
                </a:solidFill>
                <a:ea typeface="MS PGothic" panose="020B0600070205080204" pitchFamily="34" charset="-128"/>
                <a:cs typeface="Arial" panose="020B0604020202020204" pitchFamily="34" charset="0"/>
              </a:rPr>
              <a:t>Problem-solving skills</a:t>
            </a:r>
          </a:p>
          <a:p>
            <a:pPr marL="1371600" lvl="2" indent="-457200" eaLnBrk="1" hangingPunct="1">
              <a:lnSpc>
                <a:spcPct val="98000"/>
              </a:lnSpc>
              <a:spcBef>
                <a:spcPct val="0"/>
              </a:spcBef>
              <a:buFont typeface="Wingdings" pitchFamily="2" charset="2"/>
              <a:buChar char="Ø"/>
            </a:pPr>
            <a:endParaRPr lang="en-US" altLang="en-US" b="1" dirty="0">
              <a:solidFill>
                <a:srgbClr val="00B050"/>
              </a:solidFill>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783BE-967F-C0F0-0F51-E48C51B492C4}"/>
              </a:ext>
            </a:extLst>
          </p:cNvPr>
          <p:cNvSpPr>
            <a:spLocks noGrp="1"/>
          </p:cNvSpPr>
          <p:nvPr>
            <p:ph type="title"/>
          </p:nvPr>
        </p:nvSpPr>
        <p:spPr>
          <a:xfrm>
            <a:off x="286473" y="350838"/>
            <a:ext cx="8610600" cy="487362"/>
          </a:xfrm>
        </p:spPr>
        <p:txBody>
          <a:bodyPr/>
          <a:lstStyle/>
          <a:p>
            <a:pPr>
              <a:lnSpc>
                <a:spcPct val="90000"/>
              </a:lnSpc>
            </a:pPr>
            <a:r>
              <a:rPr lang="en-US" sz="4000" b="1" dirty="0">
                <a:solidFill>
                  <a:srgbClr val="FF9300"/>
                </a:solidFill>
              </a:rPr>
              <a:t>Replacement Strategy: </a:t>
            </a:r>
            <a:br>
              <a:rPr lang="en-US" sz="4000" dirty="0">
                <a:solidFill>
                  <a:srgbClr val="FF9300"/>
                </a:solidFill>
              </a:rPr>
            </a:br>
            <a:r>
              <a:rPr lang="en-US" sz="3800" dirty="0">
                <a:solidFill>
                  <a:srgbClr val="FF9300"/>
                </a:solidFill>
              </a:rPr>
              <a:t>Opposite Action </a:t>
            </a:r>
          </a:p>
        </p:txBody>
      </p:sp>
      <p:graphicFrame>
        <p:nvGraphicFramePr>
          <p:cNvPr id="4" name="Table 3">
            <a:extLst>
              <a:ext uri="{FF2B5EF4-FFF2-40B4-BE49-F238E27FC236}">
                <a16:creationId xmlns:a16="http://schemas.microsoft.com/office/drawing/2014/main" id="{A28364D2-0105-1165-BA29-FD71FF340A5B}"/>
              </a:ext>
            </a:extLst>
          </p:cNvPr>
          <p:cNvGraphicFramePr>
            <a:graphicFrameLocks noGrp="1"/>
          </p:cNvGraphicFramePr>
          <p:nvPr>
            <p:extLst>
              <p:ext uri="{D42A27DB-BD31-4B8C-83A1-F6EECF244321}">
                <p14:modId xmlns:p14="http://schemas.microsoft.com/office/powerpoint/2010/main" val="1733868360"/>
              </p:ext>
            </p:extLst>
          </p:nvPr>
        </p:nvGraphicFramePr>
        <p:xfrm>
          <a:off x="286473" y="1234440"/>
          <a:ext cx="8610600" cy="4937760"/>
        </p:xfrm>
        <a:graphic>
          <a:graphicData uri="http://schemas.openxmlformats.org/drawingml/2006/table">
            <a:tbl>
              <a:tblPr firstRow="1" bandRow="1">
                <a:tableStyleId>{5C22544A-7EE6-4342-B048-85BDC9FD1C3A}</a:tableStyleId>
              </a:tblPr>
              <a:tblGrid>
                <a:gridCol w="2191789">
                  <a:extLst>
                    <a:ext uri="{9D8B030D-6E8A-4147-A177-3AD203B41FA5}">
                      <a16:colId xmlns:a16="http://schemas.microsoft.com/office/drawing/2014/main" val="1373965944"/>
                    </a:ext>
                  </a:extLst>
                </a:gridCol>
                <a:gridCol w="2989811">
                  <a:extLst>
                    <a:ext uri="{9D8B030D-6E8A-4147-A177-3AD203B41FA5}">
                      <a16:colId xmlns:a16="http://schemas.microsoft.com/office/drawing/2014/main" val="214887723"/>
                    </a:ext>
                  </a:extLst>
                </a:gridCol>
                <a:gridCol w="3429000">
                  <a:extLst>
                    <a:ext uri="{9D8B030D-6E8A-4147-A177-3AD203B41FA5}">
                      <a16:colId xmlns:a16="http://schemas.microsoft.com/office/drawing/2014/main" val="2409856856"/>
                    </a:ext>
                  </a:extLst>
                </a:gridCol>
              </a:tblGrid>
              <a:tr h="370840">
                <a:tc>
                  <a:txBody>
                    <a:bodyPr/>
                    <a:lstStyle/>
                    <a:p>
                      <a:pPr algn="ctr"/>
                      <a:r>
                        <a:rPr lang="en-US" sz="2400" dirty="0"/>
                        <a:t>Emotion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Emotion-Driven Behavior</a:t>
                      </a:r>
                    </a:p>
                    <a:p>
                      <a:pPr algn="ctr"/>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t>Opposite 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1292895"/>
                  </a:ext>
                </a:extLst>
              </a:tr>
              <a:tr h="370840">
                <a:tc>
                  <a:txBody>
                    <a:bodyPr/>
                    <a:lstStyle/>
                    <a:p>
                      <a:r>
                        <a:rPr lang="en-US" sz="2200" b="1" dirty="0"/>
                        <a:t>Afraid</a:t>
                      </a:r>
                    </a:p>
                    <a:p>
                      <a:r>
                        <a:rPr lang="en-US" sz="2000" b="0" dirty="0"/>
                        <a:t>(Afraid of talking in front of your teacher)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b="1" dirty="0">
                          <a:solidFill>
                            <a:srgbClr val="FF0000"/>
                          </a:solidFill>
                        </a:rPr>
                        <a:t>Avoid: </a:t>
                      </a:r>
                      <a:r>
                        <a:rPr lang="en-US" sz="2000" b="0" dirty="0">
                          <a:solidFill>
                            <a:srgbClr val="FF0000"/>
                          </a:solidFill>
                        </a:rPr>
                        <a:t>Look down or stay quiet </a:t>
                      </a:r>
                      <a:r>
                        <a:rPr lang="en-US" sz="1800" dirty="0"/>
                        <a:t>(even when you know the answer to a question your teacher asked)</a:t>
                      </a:r>
                    </a:p>
                    <a:p>
                      <a:endParaRPr lang="en-US" sz="2000" dirty="0"/>
                    </a:p>
                    <a:p>
                      <a:endParaRPr lang="en-US" sz="2000" dirty="0"/>
                    </a:p>
                    <a:p>
                      <a:endParaRPr lang="en-US" sz="2000" dirty="0"/>
                    </a:p>
                    <a:p>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200" b="1" dirty="0">
                          <a:solidFill>
                            <a:srgbClr val="00B050"/>
                          </a:solidFill>
                        </a:rPr>
                        <a:t>Approach</a:t>
                      </a:r>
                      <a:r>
                        <a:rPr lang="en-US" sz="2400" b="1" dirty="0">
                          <a:solidFill>
                            <a:srgbClr val="00B050"/>
                          </a:solidFill>
                        </a:rPr>
                        <a:t>: </a:t>
                      </a:r>
                      <a:r>
                        <a:rPr lang="en-US" sz="2000" b="0" dirty="0">
                          <a:solidFill>
                            <a:srgbClr val="00B050"/>
                          </a:solidFill>
                        </a:rPr>
                        <a:t>Look at your teacher and respond </a:t>
                      </a:r>
                      <a:r>
                        <a:rPr lang="en-US" sz="2000" b="0" dirty="0">
                          <a:solidFill>
                            <a:schemeClr val="tx1"/>
                          </a:solidFill>
                        </a:rPr>
                        <a:t>to a question asked in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48643993"/>
                  </a:ext>
                </a:extLst>
              </a:tr>
              <a:tr h="370840">
                <a:tc>
                  <a:txBody>
                    <a:bodyPr/>
                    <a:lstStyle/>
                    <a:p>
                      <a:r>
                        <a:rPr lang="en-US" sz="2200" b="1" dirty="0"/>
                        <a:t>Angry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FF0000"/>
                          </a:solidFill>
                        </a:rPr>
                        <a:t>Yell, use physical aggression </a:t>
                      </a:r>
                      <a:r>
                        <a:rPr lang="en-US" sz="1800" dirty="0"/>
                        <a:t>(e.g.,               hitting, kicking)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2000" dirty="0">
                          <a:solidFill>
                            <a:srgbClr val="00B050"/>
                          </a:solidFill>
                        </a:rPr>
                        <a:t>Speak in calm voice,          apologize, put yourself                     in other person’s shoe,                     go for a walk </a:t>
                      </a:r>
                      <a:r>
                        <a:rPr lang="en-US" sz="1800" dirty="0"/>
                        <a:t>(instead of               acting on aggression)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2852479"/>
                  </a:ext>
                </a:extLst>
              </a:tr>
            </a:tbl>
          </a:graphicData>
        </a:graphic>
      </p:graphicFrame>
      <p:sp>
        <p:nvSpPr>
          <p:cNvPr id="5" name="TextBox 4">
            <a:extLst>
              <a:ext uri="{FF2B5EF4-FFF2-40B4-BE49-F238E27FC236}">
                <a16:creationId xmlns:a16="http://schemas.microsoft.com/office/drawing/2014/main" id="{C92F5A07-A969-E57A-B429-4F6BFA4423D6}"/>
              </a:ext>
            </a:extLst>
          </p:cNvPr>
          <p:cNvSpPr txBox="1"/>
          <p:nvPr/>
        </p:nvSpPr>
        <p:spPr>
          <a:xfrm>
            <a:off x="32795" y="6257836"/>
            <a:ext cx="9117957" cy="600164"/>
          </a:xfrm>
          <a:prstGeom prst="rect">
            <a:avLst/>
          </a:prstGeom>
          <a:noFill/>
        </p:spPr>
        <p:txBody>
          <a:bodyPr wrap="square" rtlCol="0">
            <a:spAutoFit/>
          </a:bodyPr>
          <a:lstStyle/>
          <a:p>
            <a:pPr algn="r"/>
            <a:r>
              <a:rPr lang="en-US" sz="1100" b="0" i="0" dirty="0">
                <a:solidFill>
                  <a:srgbClr val="222222"/>
                </a:solidFill>
                <a:effectLst/>
                <a:highlight>
                  <a:srgbClr val="FFFFFF"/>
                </a:highlight>
                <a:latin typeface="Calibri" panose="020F0502020204030204" pitchFamily="34" charset="0"/>
                <a:cs typeface="Calibri" panose="020F0502020204030204" pitchFamily="34" charset="0"/>
              </a:rPr>
              <a:t>Adapted from:</a:t>
            </a:r>
          </a:p>
          <a:p>
            <a:pPr algn="r"/>
            <a:r>
              <a:rPr lang="en-US" sz="1100" b="0" i="0" dirty="0">
                <a:solidFill>
                  <a:srgbClr val="222222"/>
                </a:solidFill>
                <a:effectLst/>
                <a:highlight>
                  <a:srgbClr val="FFFFFF"/>
                </a:highlight>
                <a:latin typeface="Calibri" panose="020F0502020204030204" pitchFamily="34" charset="0"/>
                <a:cs typeface="Calibri" panose="020F0502020204030204" pitchFamily="34" charset="0"/>
              </a:rPr>
              <a:t>Ehrenreich-May, J., Kennedy, S. M., Sherman, J. A., </a:t>
            </a:r>
            <a:r>
              <a:rPr lang="en-US" sz="1100" b="0" i="0" dirty="0" err="1">
                <a:solidFill>
                  <a:srgbClr val="222222"/>
                </a:solidFill>
                <a:effectLst/>
                <a:highlight>
                  <a:srgbClr val="FFFFFF"/>
                </a:highlight>
                <a:latin typeface="Calibri" panose="020F0502020204030204" pitchFamily="34" charset="0"/>
                <a:cs typeface="Calibri" panose="020F0502020204030204" pitchFamily="34" charset="0"/>
              </a:rPr>
              <a:t>Bilek</a:t>
            </a:r>
            <a:r>
              <a:rPr lang="en-US" sz="1100" b="0" i="0" dirty="0">
                <a:solidFill>
                  <a:srgbClr val="222222"/>
                </a:solidFill>
                <a:effectLst/>
                <a:highlight>
                  <a:srgbClr val="FFFFFF"/>
                </a:highlight>
                <a:latin typeface="Calibri" panose="020F0502020204030204" pitchFamily="34" charset="0"/>
                <a:cs typeface="Calibri" panose="020F0502020204030204" pitchFamily="34" charset="0"/>
              </a:rPr>
              <a:t>, E. L., </a:t>
            </a:r>
            <a:r>
              <a:rPr lang="en-US" sz="1100" b="0" i="0" dirty="0" err="1">
                <a:solidFill>
                  <a:srgbClr val="222222"/>
                </a:solidFill>
                <a:effectLst/>
                <a:highlight>
                  <a:srgbClr val="FFFFFF"/>
                </a:highlight>
                <a:latin typeface="Calibri" panose="020F0502020204030204" pitchFamily="34" charset="0"/>
                <a:cs typeface="Calibri" panose="020F0502020204030204" pitchFamily="34" charset="0"/>
              </a:rPr>
              <a:t>Buzzella</a:t>
            </a:r>
            <a:r>
              <a:rPr lang="en-US" sz="1100" b="0" i="0" dirty="0">
                <a:solidFill>
                  <a:srgbClr val="222222"/>
                </a:solidFill>
                <a:effectLst/>
                <a:highlight>
                  <a:srgbClr val="FFFFFF"/>
                </a:highlight>
                <a:latin typeface="Calibri" panose="020F0502020204030204" pitchFamily="34" charset="0"/>
                <a:cs typeface="Calibri" panose="020F0502020204030204" pitchFamily="34" charset="0"/>
              </a:rPr>
              <a:t>, B. A., Bennett, S. M., &amp; Barlow, D. H. (2017). </a:t>
            </a:r>
            <a:r>
              <a:rPr lang="en-US" sz="1100" b="0" i="1" dirty="0">
                <a:solidFill>
                  <a:srgbClr val="222222"/>
                </a:solidFill>
                <a:effectLst/>
                <a:highlight>
                  <a:srgbClr val="FFFFFF"/>
                </a:highlight>
                <a:latin typeface="Calibri" panose="020F0502020204030204" pitchFamily="34" charset="0"/>
                <a:cs typeface="Calibri" panose="020F0502020204030204" pitchFamily="34" charset="0"/>
              </a:rPr>
              <a:t>Unified protocols for </a:t>
            </a:r>
          </a:p>
          <a:p>
            <a:pPr algn="r"/>
            <a:r>
              <a:rPr lang="en-US" sz="1100" b="0" i="1" dirty="0">
                <a:solidFill>
                  <a:srgbClr val="222222"/>
                </a:solidFill>
                <a:effectLst/>
                <a:highlight>
                  <a:srgbClr val="FFFFFF"/>
                </a:highlight>
                <a:latin typeface="Calibri" panose="020F0502020204030204" pitchFamily="34" charset="0"/>
                <a:cs typeface="Calibri" panose="020F0502020204030204" pitchFamily="34" charset="0"/>
              </a:rPr>
              <a:t>transdiagnostic treatment of emotional disorders in children and adolescents: Therapist guide</a:t>
            </a:r>
            <a:r>
              <a:rPr lang="en-US" sz="1100" b="0" i="0" dirty="0">
                <a:solidFill>
                  <a:srgbClr val="222222"/>
                </a:solidFill>
                <a:effectLst/>
                <a:highlight>
                  <a:srgbClr val="FFFFFF"/>
                </a:highlight>
                <a:latin typeface="Calibri" panose="020F0502020204030204" pitchFamily="34" charset="0"/>
                <a:cs typeface="Calibri" panose="020F0502020204030204" pitchFamily="34" charset="0"/>
              </a:rPr>
              <a:t>. Oxford University Press.</a:t>
            </a:r>
            <a:endParaRPr lang="en-US" sz="1100" dirty="0">
              <a:latin typeface="Calibri" panose="020F0502020204030204" pitchFamily="34" charset="0"/>
              <a:cs typeface="Calibri" panose="020F0502020204030204" pitchFamily="34" charset="0"/>
            </a:endParaRPr>
          </a:p>
        </p:txBody>
      </p:sp>
      <p:pic>
        <p:nvPicPr>
          <p:cNvPr id="8" name="Picture 7" descr="A boy is at his desk. He looks anxious, he is sweating, his face is red, and his hands are up by his mouth.">
            <a:extLst>
              <a:ext uri="{FF2B5EF4-FFF2-40B4-BE49-F238E27FC236}">
                <a16:creationId xmlns:a16="http://schemas.microsoft.com/office/drawing/2014/main" id="{00BB7634-41DE-4696-74C4-D982563BDCD3}"/>
              </a:ext>
            </a:extLst>
          </p:cNvPr>
          <p:cNvPicPr>
            <a:picLocks noChangeAspect="1"/>
          </p:cNvPicPr>
          <p:nvPr/>
        </p:nvPicPr>
        <p:blipFill>
          <a:blip r:embed="rId3"/>
          <a:stretch>
            <a:fillRect/>
          </a:stretch>
        </p:blipFill>
        <p:spPr>
          <a:xfrm>
            <a:off x="4038600" y="3108960"/>
            <a:ext cx="731520" cy="1463040"/>
          </a:xfrm>
          <a:prstGeom prst="rect">
            <a:avLst/>
          </a:prstGeom>
          <a:ln>
            <a:solidFill>
              <a:schemeClr val="tx1"/>
            </a:solidFill>
          </a:ln>
        </p:spPr>
      </p:pic>
      <p:pic>
        <p:nvPicPr>
          <p:cNvPr id="6" name="Picture 5" descr="A boy sits at his desk raising his hand. He looks calm.">
            <a:extLst>
              <a:ext uri="{FF2B5EF4-FFF2-40B4-BE49-F238E27FC236}">
                <a16:creationId xmlns:a16="http://schemas.microsoft.com/office/drawing/2014/main" id="{DD7413A9-973C-D5BE-AC00-CE3BFD3BB1BA}"/>
              </a:ext>
            </a:extLst>
          </p:cNvPr>
          <p:cNvPicPr>
            <a:picLocks noChangeAspect="1"/>
          </p:cNvPicPr>
          <p:nvPr/>
        </p:nvPicPr>
        <p:blipFill>
          <a:blip r:embed="rId4"/>
          <a:stretch>
            <a:fillRect/>
          </a:stretch>
        </p:blipFill>
        <p:spPr>
          <a:xfrm>
            <a:off x="6567215" y="3108960"/>
            <a:ext cx="747985" cy="1463040"/>
          </a:xfrm>
          <a:prstGeom prst="rect">
            <a:avLst/>
          </a:prstGeom>
          <a:ln>
            <a:solidFill>
              <a:schemeClr val="tx1"/>
            </a:solidFill>
          </a:ln>
        </p:spPr>
      </p:pic>
      <p:pic>
        <p:nvPicPr>
          <p:cNvPr id="9" name="Picture 8" descr="A boy is shown with an angry facial expression and body posture. His eyebrows are drawn down, mouth open, and fists clenched.">
            <a:extLst>
              <a:ext uri="{FF2B5EF4-FFF2-40B4-BE49-F238E27FC236}">
                <a16:creationId xmlns:a16="http://schemas.microsoft.com/office/drawing/2014/main" id="{8FCB7C86-8F7B-81F2-E215-8E16A88FEC5B}"/>
              </a:ext>
            </a:extLst>
          </p:cNvPr>
          <p:cNvPicPr>
            <a:picLocks noChangeAspect="1"/>
          </p:cNvPicPr>
          <p:nvPr/>
        </p:nvPicPr>
        <p:blipFill>
          <a:blip r:embed="rId5"/>
          <a:stretch>
            <a:fillRect/>
          </a:stretch>
        </p:blipFill>
        <p:spPr>
          <a:xfrm>
            <a:off x="4452262" y="4739640"/>
            <a:ext cx="611574" cy="1280160"/>
          </a:xfrm>
          <a:prstGeom prst="rect">
            <a:avLst/>
          </a:prstGeom>
        </p:spPr>
      </p:pic>
      <p:pic>
        <p:nvPicPr>
          <p:cNvPr id="10" name="Picture 9" descr="A boy is sitting cross legged with a calm body posture. He is smiling with his eyes closed.">
            <a:extLst>
              <a:ext uri="{FF2B5EF4-FFF2-40B4-BE49-F238E27FC236}">
                <a16:creationId xmlns:a16="http://schemas.microsoft.com/office/drawing/2014/main" id="{2814F300-BD5C-8E54-F7FC-84A52EC309CE}"/>
              </a:ext>
            </a:extLst>
          </p:cNvPr>
          <p:cNvPicPr>
            <a:picLocks noChangeAspect="1"/>
          </p:cNvPicPr>
          <p:nvPr/>
        </p:nvPicPr>
        <p:blipFill>
          <a:blip r:embed="rId6"/>
          <a:stretch>
            <a:fillRect/>
          </a:stretch>
        </p:blipFill>
        <p:spPr>
          <a:xfrm>
            <a:off x="8149814" y="4739640"/>
            <a:ext cx="613186" cy="1280160"/>
          </a:xfrm>
          <a:prstGeom prst="rect">
            <a:avLst/>
          </a:prstGeom>
        </p:spPr>
      </p:pic>
    </p:spTree>
    <p:extLst>
      <p:ext uri="{BB962C8B-B14F-4D97-AF65-F5344CB8AC3E}">
        <p14:creationId xmlns:p14="http://schemas.microsoft.com/office/powerpoint/2010/main" val="142412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C7A93D3C-96E8-A4D4-142C-C263D14AA5C5}"/>
              </a:ext>
            </a:extLst>
          </p:cNvPr>
          <p:cNvSpPr>
            <a:spLocks noGrp="1" noChangeArrowheads="1"/>
          </p:cNvSpPr>
          <p:nvPr>
            <p:ph type="title"/>
          </p:nvPr>
        </p:nvSpPr>
        <p:spPr>
          <a:xfrm>
            <a:off x="9939" y="180975"/>
            <a:ext cx="8991600" cy="1190625"/>
          </a:xfrm>
        </p:spPr>
        <p:txBody>
          <a:bodyPr rtlCol="0">
            <a:normAutofit fontScale="90000"/>
          </a:bodyPr>
          <a:lstStyle/>
          <a:p>
            <a:pPr eaLnBrk="1" fontAlgn="auto" hangingPunct="1">
              <a:spcAft>
                <a:spcPts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b="1" dirty="0">
                <a:solidFill>
                  <a:srgbClr val="FF9300"/>
                </a:solidFill>
                <a:ea typeface="ＭＳ Ｐゴシック" pitchFamily="34" charset="-128"/>
              </a:rPr>
              <a:t>Replacement Strategy:</a:t>
            </a:r>
            <a:br>
              <a:rPr lang="en-US" dirty="0">
                <a:solidFill>
                  <a:srgbClr val="FF9300"/>
                </a:solidFill>
                <a:ea typeface="ＭＳ Ｐゴシック" pitchFamily="34" charset="-128"/>
              </a:rPr>
            </a:br>
            <a:r>
              <a:rPr lang="en-US" sz="3400" dirty="0">
                <a:solidFill>
                  <a:srgbClr val="FF9300"/>
                </a:solidFill>
                <a:ea typeface="ＭＳ Ｐゴシック" pitchFamily="34" charset="-128"/>
              </a:rPr>
              <a:t>Replace “Scared Thoughts” with “Helping Thoughts” or “Coping Self-Talk”</a:t>
            </a:r>
          </a:p>
        </p:txBody>
      </p:sp>
      <p:sp>
        <p:nvSpPr>
          <p:cNvPr id="10244" name="Content Placeholder 2">
            <a:extLst>
              <a:ext uri="{FF2B5EF4-FFF2-40B4-BE49-F238E27FC236}">
                <a16:creationId xmlns:a16="http://schemas.microsoft.com/office/drawing/2014/main" id="{93141971-5F86-8A78-F2D5-BE37477DAA0C}"/>
              </a:ext>
            </a:extLst>
          </p:cNvPr>
          <p:cNvSpPr>
            <a:spLocks noGrp="1"/>
          </p:cNvSpPr>
          <p:nvPr>
            <p:ph idx="1"/>
          </p:nvPr>
        </p:nvSpPr>
        <p:spPr>
          <a:xfrm>
            <a:off x="0" y="1657350"/>
            <a:ext cx="8614245" cy="4362450"/>
          </a:xfrm>
        </p:spPr>
        <p:txBody>
          <a:bodyPr/>
          <a:lstStyle/>
          <a:p>
            <a:pPr>
              <a:spcBef>
                <a:spcPct val="0"/>
              </a:spcBef>
              <a:spcAft>
                <a:spcPts val="75"/>
              </a:spcAft>
              <a:defRPr/>
            </a:pPr>
            <a:endParaRPr lang="en-US" altLang="en-US" sz="100" dirty="0">
              <a:latin typeface="Calibri" panose="020F0502020204030204" pitchFamily="34" charset="0"/>
              <a:ea typeface="ＭＳ Ｐゴシック" panose="020B0600070205080204" pitchFamily="34" charset="-128"/>
              <a:cs typeface="Calibri" panose="020F0502020204030204" pitchFamily="34" charset="0"/>
            </a:endParaRPr>
          </a:p>
          <a:p>
            <a:pPr marL="385763" lvl="1">
              <a:spcBef>
                <a:spcPct val="0"/>
              </a:spcBef>
              <a:spcAft>
                <a:spcPts val="75"/>
              </a:spcAft>
              <a:defRPr/>
            </a:pP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I’v</a:t>
            </a:r>
            <a:r>
              <a:rPr lang="en-US" altLang="ja-JP" sz="2400" dirty="0">
                <a:latin typeface="Calibri" panose="020F0502020204030204" pitchFamily="34" charset="0"/>
                <a:cs typeface="Calibri" panose="020F0502020204030204" pitchFamily="34" charset="0"/>
              </a:rPr>
              <a:t>e done this before, so I can do it again.</a:t>
            </a:r>
          </a:p>
          <a:p>
            <a:pPr marL="385763" lvl="1">
              <a:spcBef>
                <a:spcPct val="0"/>
              </a:spcBef>
              <a:spcAft>
                <a:spcPts val="75"/>
              </a:spcAft>
              <a:defRPr/>
            </a:pPr>
            <a:endParaRPr lang="en-US" altLang="ja-JP" sz="200" dirty="0">
              <a:latin typeface="Calibri" panose="020F0502020204030204" pitchFamily="34" charset="0"/>
              <a:cs typeface="Calibri" panose="020F0502020204030204" pitchFamily="34" charset="0"/>
            </a:endParaRPr>
          </a:p>
          <a:p>
            <a:pPr marL="385763" lvl="1">
              <a:spcBef>
                <a:spcPct val="0"/>
              </a:spcBef>
              <a:spcAft>
                <a:spcPts val="75"/>
              </a:spcAft>
              <a:defRPr/>
            </a:pP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My anxiety will pass; I’ll get used to it.</a:t>
            </a:r>
          </a:p>
          <a:p>
            <a:pPr marL="385763" lvl="1">
              <a:spcBef>
                <a:spcPct val="0"/>
              </a:spcBef>
              <a:spcAft>
                <a:spcPts val="75"/>
              </a:spcAft>
              <a:defRPr/>
            </a:pPr>
            <a:endParaRPr lang="en-US" altLang="en-US" sz="200" dirty="0">
              <a:latin typeface="Calibri" panose="020F0502020204030204" pitchFamily="34" charset="0"/>
              <a:ea typeface="ＭＳ Ｐゴシック" panose="020B0600070205080204" pitchFamily="34" charset="-128"/>
              <a:cs typeface="Calibri" panose="020F0502020204030204" pitchFamily="34" charset="0"/>
            </a:endParaRPr>
          </a:p>
          <a:p>
            <a:pPr marL="385763" lvl="1">
              <a:spcBef>
                <a:spcPct val="0"/>
              </a:spcBef>
              <a:spcAft>
                <a:spcPts val="75"/>
              </a:spcAft>
              <a:defRPr/>
            </a:pPr>
            <a:r>
              <a:rPr lang="en-US" altLang="en-US" sz="2400" dirty="0">
                <a:latin typeface="Calibri" panose="020F0502020204030204" pitchFamily="34" charset="0"/>
                <a:ea typeface="ＭＳ Ｐゴシック" panose="020B0600070205080204" pitchFamily="34" charset="-128"/>
                <a:cs typeface="Calibri" panose="020F0502020204030204" pitchFamily="34" charset="0"/>
              </a:rPr>
              <a:t>My brain is just stuck right now;                                                                    I don’</a:t>
            </a:r>
            <a:r>
              <a:rPr lang="en-US" altLang="ja-JP" sz="2400" dirty="0">
                <a:latin typeface="Calibri" panose="020F0502020204030204" pitchFamily="34" charset="0"/>
                <a:cs typeface="Calibri" panose="020F0502020204030204" pitchFamily="34" charset="0"/>
              </a:rPr>
              <a:t>t have to listen to it!</a:t>
            </a:r>
          </a:p>
          <a:p>
            <a:pPr marL="385763" lvl="1">
              <a:spcBef>
                <a:spcPct val="0"/>
              </a:spcBef>
              <a:spcAft>
                <a:spcPts val="75"/>
              </a:spcAft>
              <a:defRPr/>
            </a:pPr>
            <a:endParaRPr lang="en-US" altLang="ja-JP" sz="200" dirty="0">
              <a:latin typeface="Calibri" panose="020F0502020204030204" pitchFamily="34" charset="0"/>
              <a:cs typeface="Calibri" panose="020F0502020204030204" pitchFamily="34" charset="0"/>
            </a:endParaRPr>
          </a:p>
          <a:p>
            <a:pPr marL="385763" lvl="1">
              <a:spcBef>
                <a:spcPct val="0"/>
              </a:spcBef>
              <a:spcAft>
                <a:spcPts val="75"/>
              </a:spcAft>
              <a:defRPr/>
            </a:pPr>
            <a:r>
              <a:rPr lang="en-US" altLang="en-US" sz="2400" dirty="0">
                <a:latin typeface="Calibri" panose="020F0502020204030204" pitchFamily="34" charset="0"/>
                <a:cs typeface="Calibri" panose="020F0502020204030204" pitchFamily="34" charset="0"/>
              </a:rPr>
              <a:t>Back off Voldemort, I’m the boss of me!  </a:t>
            </a:r>
          </a:p>
          <a:p>
            <a:pPr marL="385763" lvl="1">
              <a:spcBef>
                <a:spcPct val="0"/>
              </a:spcBef>
              <a:spcAft>
                <a:spcPts val="75"/>
              </a:spcAft>
              <a:defRPr/>
            </a:pPr>
            <a:endParaRPr lang="en-US" altLang="en-US" sz="200" dirty="0">
              <a:latin typeface="Calibri" panose="020F0502020204030204" pitchFamily="34" charset="0"/>
              <a:cs typeface="Calibri" panose="020F0502020204030204" pitchFamily="34" charset="0"/>
            </a:endParaRPr>
          </a:p>
          <a:p>
            <a:pPr marL="385763" lvl="1">
              <a:spcBef>
                <a:spcPct val="0"/>
              </a:spcBef>
              <a:spcAft>
                <a:spcPts val="75"/>
              </a:spcAft>
              <a:defRPr/>
            </a:pPr>
            <a:r>
              <a:rPr lang="en-US" altLang="en-US" sz="2400" dirty="0">
                <a:latin typeface="Calibri" panose="020F0502020204030204" pitchFamily="34" charset="0"/>
                <a:cs typeface="Calibri" panose="020F0502020204030204" pitchFamily="34" charset="0"/>
              </a:rPr>
              <a:t>Undertaker, you can’t tell me what to do anymore!</a:t>
            </a:r>
          </a:p>
          <a:p>
            <a:pPr marL="385763" lvl="1">
              <a:spcBef>
                <a:spcPct val="0"/>
              </a:spcBef>
              <a:spcAft>
                <a:spcPts val="75"/>
              </a:spcAft>
              <a:defRPr/>
            </a:pPr>
            <a:endParaRPr lang="en-US" altLang="ja-JP" sz="200" dirty="0">
              <a:latin typeface="Calibri" panose="020F0502020204030204" pitchFamily="34" charset="0"/>
              <a:cs typeface="Calibri" panose="020F0502020204030204" pitchFamily="34" charset="0"/>
            </a:endParaRPr>
          </a:p>
          <a:p>
            <a:pPr marL="385763" lvl="1">
              <a:spcBef>
                <a:spcPct val="0"/>
              </a:spcBef>
              <a:spcAft>
                <a:spcPts val="75"/>
              </a:spcAft>
              <a:defRPr/>
            </a:pPr>
            <a:r>
              <a:rPr lang="en-US" sz="2400" dirty="0">
                <a:latin typeface="Calibri" panose="020F0502020204030204" pitchFamily="34" charset="0"/>
                <a:cs typeface="Calibri" panose="020F0502020204030204" pitchFamily="34" charset="0"/>
              </a:rPr>
              <a:t>It’s no big deal! </a:t>
            </a:r>
          </a:p>
          <a:p>
            <a:pPr marL="214313" lvl="1" indent="0">
              <a:spcBef>
                <a:spcPct val="0"/>
              </a:spcBef>
              <a:spcAft>
                <a:spcPts val="75"/>
              </a:spcAft>
              <a:buNone/>
              <a:defRPr/>
            </a:pPr>
            <a:endParaRPr lang="en-US" sz="200" dirty="0">
              <a:latin typeface="Calibri" panose="020F0502020204030204" pitchFamily="34" charset="0"/>
              <a:cs typeface="Calibri" panose="020F0502020204030204" pitchFamily="34" charset="0"/>
            </a:endParaRPr>
          </a:p>
          <a:p>
            <a:pPr marL="385763" lvl="1">
              <a:spcBef>
                <a:spcPct val="0"/>
              </a:spcBef>
              <a:spcAft>
                <a:spcPts val="75"/>
              </a:spcAft>
              <a:defRPr/>
            </a:pPr>
            <a:r>
              <a:rPr lang="en-US" sz="2400" dirty="0">
                <a:latin typeface="Calibri" panose="020F0502020204030204" pitchFamily="34" charset="0"/>
                <a:cs typeface="Calibri" panose="020F0502020204030204" pitchFamily="34" charset="0"/>
              </a:rPr>
              <a:t>It will be hard, but I can do it!</a:t>
            </a:r>
          </a:p>
          <a:p>
            <a:pPr marL="385763" lvl="1">
              <a:spcBef>
                <a:spcPct val="0"/>
              </a:spcBef>
              <a:spcAft>
                <a:spcPts val="75"/>
              </a:spcAft>
              <a:defRPr/>
            </a:pPr>
            <a:endParaRPr lang="en-US" sz="200" dirty="0">
              <a:latin typeface="Calibri" panose="020F0502020204030204" pitchFamily="34" charset="0"/>
              <a:cs typeface="Calibri" panose="020F0502020204030204" pitchFamily="34" charset="0"/>
            </a:endParaRPr>
          </a:p>
          <a:p>
            <a:pPr marL="385763" lvl="1">
              <a:spcBef>
                <a:spcPct val="0"/>
              </a:spcBef>
              <a:spcAft>
                <a:spcPts val="75"/>
              </a:spcAft>
              <a:defRPr/>
            </a:pPr>
            <a:r>
              <a:rPr lang="en-US" altLang="ja-JP" sz="2400" dirty="0">
                <a:latin typeface="Calibri" panose="020F0502020204030204" pitchFamily="34" charset="0"/>
                <a:cs typeface="Calibri" panose="020F0502020204030204" pitchFamily="34" charset="0"/>
              </a:rPr>
              <a:t>I can handle this! </a:t>
            </a:r>
          </a:p>
          <a:p>
            <a:pPr marL="385763" lvl="1">
              <a:spcBef>
                <a:spcPct val="0"/>
              </a:spcBef>
              <a:spcAft>
                <a:spcPts val="75"/>
              </a:spcAft>
              <a:defRPr/>
            </a:pPr>
            <a:endParaRPr lang="en-US" altLang="ja-JP" sz="200" dirty="0">
              <a:latin typeface="Calibri" panose="020F0502020204030204" pitchFamily="34" charset="0"/>
              <a:cs typeface="Calibri" panose="020F0502020204030204" pitchFamily="34" charset="0"/>
            </a:endParaRPr>
          </a:p>
          <a:p>
            <a:pPr marL="385763" lvl="1">
              <a:spcBef>
                <a:spcPct val="0"/>
              </a:spcBef>
              <a:spcAft>
                <a:spcPts val="75"/>
              </a:spcAft>
              <a:defRPr/>
            </a:pPr>
            <a:r>
              <a:rPr lang="en-US" altLang="ja-JP" sz="2400" dirty="0">
                <a:latin typeface="Calibri" panose="020F0502020204030204" pitchFamily="34" charset="0"/>
                <a:cs typeface="Calibri" panose="020F0502020204030204" pitchFamily="34" charset="0"/>
              </a:rPr>
              <a:t>I can do it!</a:t>
            </a:r>
          </a:p>
          <a:p>
            <a:pPr marL="385763" lvl="1">
              <a:spcBef>
                <a:spcPct val="0"/>
              </a:spcBef>
              <a:spcAft>
                <a:spcPts val="75"/>
              </a:spcAft>
              <a:defRPr/>
            </a:pPr>
            <a:endParaRPr lang="en-US" altLang="ja-JP" sz="200" dirty="0">
              <a:latin typeface="Calibri" panose="020F0502020204030204" pitchFamily="34" charset="0"/>
              <a:cs typeface="Calibri" panose="020F0502020204030204" pitchFamily="34" charset="0"/>
            </a:endParaRPr>
          </a:p>
          <a:p>
            <a:pPr marL="385763" lvl="1">
              <a:spcBef>
                <a:spcPct val="0"/>
              </a:spcBef>
              <a:spcAft>
                <a:spcPts val="75"/>
              </a:spcAft>
              <a:defRPr/>
            </a:pPr>
            <a:r>
              <a:rPr lang="en-US" altLang="en-US" sz="2400" dirty="0">
                <a:latin typeface="Calibri" panose="020F0502020204030204" pitchFamily="34" charset="0"/>
                <a:cs typeface="Calibri" panose="020F0502020204030204" pitchFamily="34" charset="0"/>
              </a:rPr>
              <a:t>Surprises can be fun! </a:t>
            </a:r>
            <a:r>
              <a:rPr lang="en-US" altLang="en-US" sz="1600" dirty="0">
                <a:latin typeface="Calibri" panose="020F0502020204030204" pitchFamily="34" charset="0"/>
                <a:cs typeface="Calibri" panose="020F0502020204030204" pitchFamily="34" charset="0"/>
              </a:rPr>
              <a:t>(when confronting uncertainty; </a:t>
            </a:r>
            <a:r>
              <a:rPr lang="en-US" altLang="en-US" sz="1600" dirty="0">
                <a:latin typeface="Calibri" panose="020F0502020204030204" pitchFamily="34" charset="0"/>
                <a:cs typeface="Calibri" panose="020F0502020204030204" pitchFamily="34" charset="0"/>
                <a:hlinkClick r:id="rId3"/>
              </a:rPr>
              <a:t>Keefer &amp; Vasa, 2021</a:t>
            </a:r>
            <a:r>
              <a:rPr lang="en-US" altLang="en-US" sz="1600" dirty="0">
                <a:latin typeface="Calibri" panose="020F0502020204030204" pitchFamily="34" charset="0"/>
                <a:cs typeface="Calibri" panose="020F0502020204030204" pitchFamily="34" charset="0"/>
              </a:rPr>
              <a:t>)</a:t>
            </a:r>
          </a:p>
          <a:p>
            <a:pPr marL="385763" lvl="1">
              <a:spcBef>
                <a:spcPct val="0"/>
              </a:spcBef>
              <a:spcAft>
                <a:spcPts val="75"/>
              </a:spcAft>
              <a:defRPr/>
            </a:pPr>
            <a:endParaRPr lang="en-US" altLang="ja-JP" sz="2400" dirty="0">
              <a:latin typeface="Calibri" panose="020F0502020204030204" pitchFamily="34" charset="0"/>
              <a:cs typeface="Calibri" panose="020F0502020204030204" pitchFamily="34" charset="0"/>
            </a:endParaRPr>
          </a:p>
          <a:p>
            <a:pPr marL="214313" lvl="1" indent="0">
              <a:spcBef>
                <a:spcPct val="0"/>
              </a:spcBef>
              <a:spcAft>
                <a:spcPts val="150"/>
              </a:spcAft>
              <a:buNone/>
              <a:defRPr/>
            </a:pPr>
            <a:endParaRPr lang="en-US" dirty="0">
              <a:latin typeface="Arial" panose="020B0604020202020204" pitchFamily="34" charset="0"/>
              <a:cs typeface="Arial" panose="020B0604020202020204" pitchFamily="34" charset="0"/>
            </a:endParaRPr>
          </a:p>
          <a:p>
            <a:pPr marL="204788" indent="-204788">
              <a:spcBef>
                <a:spcPct val="0"/>
              </a:spcBef>
              <a:buClr>
                <a:srgbClr val="AAAAFF"/>
              </a:buClr>
              <a:buFont typeface="Wingdings 2" pitchFamily="18" charset="2"/>
              <a:buChar char=""/>
              <a:defRPr/>
            </a:pPr>
            <a:endParaRPr lang="en-US" b="1" dirty="0">
              <a:ea typeface="ＭＳ Ｐゴシック" pitchFamily="34" charset="-128"/>
            </a:endParaRPr>
          </a:p>
        </p:txBody>
      </p:sp>
      <p:sp>
        <p:nvSpPr>
          <p:cNvPr id="75778" name="TextBox 1">
            <a:extLst>
              <a:ext uri="{FF2B5EF4-FFF2-40B4-BE49-F238E27FC236}">
                <a16:creationId xmlns:a16="http://schemas.microsoft.com/office/drawing/2014/main" id="{7C83E445-64CE-C749-362F-7C729ABF589B}"/>
              </a:ext>
            </a:extLst>
          </p:cNvPr>
          <p:cNvSpPr txBox="1">
            <a:spLocks noChangeArrowheads="1"/>
          </p:cNvSpPr>
          <p:nvPr/>
        </p:nvSpPr>
        <p:spPr bwMode="auto">
          <a:xfrm>
            <a:off x="1291390" y="6347810"/>
            <a:ext cx="6561220" cy="35779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725" i="1">
                <a:solidFill>
                  <a:srgbClr val="FF0000"/>
                </a:solidFill>
                <a:latin typeface="Arial" panose="020B0604020202020204" pitchFamily="34" charset="0"/>
              </a:rPr>
              <a:t>Use this Coping Self-Talk before, during, and after exposure!</a:t>
            </a:r>
          </a:p>
        </p:txBody>
      </p:sp>
      <p:pic>
        <p:nvPicPr>
          <p:cNvPr id="6" name="Picture 5" descr="A side by side picture of Spongebob in bed. On the left he is scared holding the covers over his mouth with a thought bubble that says I can't do it. This is crossed out with a red x. Next to that is a picture of Spongebob laying in bed with a smile on his face and a thought bubble that says I am a brave boy, I can take care of myself in the dark.&#10;&#10;">
            <a:extLst>
              <a:ext uri="{FF2B5EF4-FFF2-40B4-BE49-F238E27FC236}">
                <a16:creationId xmlns:a16="http://schemas.microsoft.com/office/drawing/2014/main" id="{6D98FEA2-45D9-7D74-01D1-DC03AC83BD1D}"/>
              </a:ext>
            </a:extLst>
          </p:cNvPr>
          <p:cNvPicPr>
            <a:picLocks noChangeAspect="1"/>
          </p:cNvPicPr>
          <p:nvPr/>
        </p:nvPicPr>
        <p:blipFill>
          <a:blip r:embed="rId4"/>
          <a:stretch>
            <a:fillRect/>
          </a:stretch>
        </p:blipFill>
        <p:spPr>
          <a:xfrm>
            <a:off x="5943600" y="1371600"/>
            <a:ext cx="3115780" cy="2079783"/>
          </a:xfrm>
          <a:prstGeom prst="rect">
            <a:avLst/>
          </a:prstGeom>
        </p:spPr>
      </p:pic>
      <p:pic>
        <p:nvPicPr>
          <p:cNvPr id="66564" name="Picture 4" descr="A young boy petting a large T-rex's nose. Above the boy is a though bubble, which says I am brave and strong like a T-rex!">
            <a:extLst>
              <a:ext uri="{FF2B5EF4-FFF2-40B4-BE49-F238E27FC236}">
                <a16:creationId xmlns:a16="http://schemas.microsoft.com/office/drawing/2014/main" id="{084A7D20-C74F-48A8-B18A-4BF25E8A4A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4408253"/>
            <a:ext cx="2067338" cy="1611547"/>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a:extLst>
              <a:ext uri="{FF2B5EF4-FFF2-40B4-BE49-F238E27FC236}">
                <a16:creationId xmlns:a16="http://schemas.microsoft.com/office/drawing/2014/main" id="{1D8E5B55-854E-BFA5-E7C6-BA4098E9B709}"/>
              </a:ext>
              <a:ext uri="{C183D7F6-B498-43B3-948B-1728B52AA6E4}">
                <adec:decorative xmlns:adec="http://schemas.microsoft.com/office/drawing/2017/decorative" val="1"/>
              </a:ext>
            </a:extLst>
          </p:cNvPr>
          <p:cNvSpPr/>
          <p:nvPr/>
        </p:nvSpPr>
        <p:spPr>
          <a:xfrm>
            <a:off x="7391400" y="3568918"/>
            <a:ext cx="1419212" cy="850682"/>
          </a:xfrm>
          <a:prstGeom prst="wedgeEllipseCallout">
            <a:avLst>
              <a:gd name="adj1" fmla="val -40710"/>
              <a:gd name="adj2" fmla="val 12527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I am brave and strong like a T-Rex!</a:t>
            </a:r>
          </a:p>
        </p:txBody>
      </p:sp>
    </p:spTree>
    <p:extLst>
      <p:ext uri="{BB962C8B-B14F-4D97-AF65-F5344CB8AC3E}">
        <p14:creationId xmlns:p14="http://schemas.microsoft.com/office/powerpoint/2010/main" val="41200545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5A3A729C-B5C0-A39B-43AB-1F19C8A08565}"/>
              </a:ext>
            </a:extLst>
          </p:cNvPr>
          <p:cNvSpPr>
            <a:spLocks noGrp="1"/>
          </p:cNvSpPr>
          <p:nvPr>
            <p:ph type="title"/>
          </p:nvPr>
        </p:nvSpPr>
        <p:spPr>
          <a:xfrm>
            <a:off x="195263" y="152400"/>
            <a:ext cx="8915400" cy="876300"/>
          </a:xfrm>
        </p:spPr>
        <p:txBody>
          <a:bodyPr/>
          <a:lstStyle/>
          <a:p>
            <a:pPr eaLnBrk="1" hangingPunct="1"/>
            <a:r>
              <a:rPr lang="en-US" sz="4000" b="1" dirty="0">
                <a:solidFill>
                  <a:srgbClr val="FF9300"/>
                </a:solidFill>
                <a:ea typeface="ＭＳ Ｐゴシック" pitchFamily="34" charset="-128"/>
              </a:rPr>
              <a:t>Replacement Strategy:</a:t>
            </a:r>
            <a:br>
              <a:rPr lang="en-US" sz="4000" dirty="0">
                <a:solidFill>
                  <a:srgbClr val="FF9300"/>
                </a:solidFill>
                <a:ea typeface="ＭＳ Ｐゴシック" pitchFamily="34" charset="-128"/>
              </a:rPr>
            </a:br>
            <a:r>
              <a:rPr lang="en-US" altLang="en-US" sz="3400" b="1" dirty="0"/>
              <a:t>What Else Can Child do to Relax or Calm Down?</a:t>
            </a:r>
          </a:p>
        </p:txBody>
      </p:sp>
      <p:sp>
        <p:nvSpPr>
          <p:cNvPr id="51202" name="Rectangle 3">
            <a:extLst>
              <a:ext uri="{FF2B5EF4-FFF2-40B4-BE49-F238E27FC236}">
                <a16:creationId xmlns:a16="http://schemas.microsoft.com/office/drawing/2014/main" id="{3C95DA92-7EDB-376D-0842-1D95065677CD}"/>
              </a:ext>
            </a:extLst>
          </p:cNvPr>
          <p:cNvSpPr txBox="1">
            <a:spLocks/>
          </p:cNvSpPr>
          <p:nvPr/>
        </p:nvSpPr>
        <p:spPr bwMode="auto">
          <a:xfrm>
            <a:off x="393700" y="1524000"/>
            <a:ext cx="85979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200"/>
              </a:spcBef>
            </a:pPr>
            <a:r>
              <a:rPr lang="en-US" altLang="en-US" sz="2400" b="0" dirty="0"/>
              <a:t>Sing a favorite song</a:t>
            </a:r>
          </a:p>
          <a:p>
            <a:pPr>
              <a:spcBef>
                <a:spcPts val="200"/>
              </a:spcBef>
            </a:pPr>
            <a:r>
              <a:rPr lang="en-US" altLang="en-US" sz="2400" b="0" dirty="0"/>
              <a:t>Listen to music</a:t>
            </a:r>
          </a:p>
          <a:p>
            <a:pPr>
              <a:spcBef>
                <a:spcPts val="200"/>
              </a:spcBef>
            </a:pPr>
            <a:r>
              <a:rPr lang="en-US" altLang="en-US" sz="2400" b="0" dirty="0"/>
              <a:t>Dance</a:t>
            </a:r>
          </a:p>
          <a:p>
            <a:pPr>
              <a:spcBef>
                <a:spcPts val="200"/>
              </a:spcBef>
            </a:pPr>
            <a:r>
              <a:rPr lang="en-US" altLang="en-US" sz="2400" b="0" dirty="0"/>
              <a:t>Draw/color</a:t>
            </a:r>
          </a:p>
          <a:p>
            <a:pPr>
              <a:spcBef>
                <a:spcPts val="200"/>
              </a:spcBef>
            </a:pPr>
            <a:r>
              <a:rPr lang="en-US" altLang="en-US" sz="2400" b="0" dirty="0"/>
              <a:t>Playdoh</a:t>
            </a:r>
          </a:p>
          <a:p>
            <a:pPr>
              <a:spcBef>
                <a:spcPts val="200"/>
              </a:spcBef>
            </a:pPr>
            <a:r>
              <a:rPr lang="en-US" altLang="en-US" sz="2400" b="0" dirty="0"/>
              <a:t>Squeeze fidget toy</a:t>
            </a:r>
          </a:p>
          <a:p>
            <a:pPr>
              <a:spcBef>
                <a:spcPts val="200"/>
              </a:spcBef>
            </a:pPr>
            <a:r>
              <a:rPr lang="en-US" altLang="en-US" sz="2400" b="0" dirty="0"/>
              <a:t>Pet my dog</a:t>
            </a:r>
          </a:p>
          <a:p>
            <a:pPr>
              <a:spcBef>
                <a:spcPts val="200"/>
              </a:spcBef>
            </a:pPr>
            <a:r>
              <a:rPr lang="en-US" altLang="en-US" sz="2400" b="0" dirty="0"/>
              <a:t>Go for a walk</a:t>
            </a:r>
          </a:p>
          <a:p>
            <a:pPr>
              <a:spcBef>
                <a:spcPts val="200"/>
              </a:spcBef>
            </a:pPr>
            <a:r>
              <a:rPr lang="en-US" altLang="en-US" sz="2400" b="0" dirty="0"/>
              <a:t>Watch </a:t>
            </a:r>
            <a:r>
              <a:rPr lang="en-US" altLang="en-US" sz="2400" b="0" dirty="0" err="1"/>
              <a:t>Ipad</a:t>
            </a:r>
            <a:r>
              <a:rPr lang="en-US" altLang="en-US" sz="2400" b="0" dirty="0"/>
              <a:t> or TV or computer</a:t>
            </a:r>
          </a:p>
          <a:p>
            <a:pPr>
              <a:spcBef>
                <a:spcPts val="200"/>
              </a:spcBef>
            </a:pPr>
            <a:r>
              <a:rPr lang="en-US" altLang="en-US" sz="2400" b="0" dirty="0"/>
              <a:t>Jump on trampoline</a:t>
            </a:r>
          </a:p>
          <a:p>
            <a:pPr>
              <a:spcBef>
                <a:spcPts val="200"/>
              </a:spcBef>
            </a:pPr>
            <a:r>
              <a:rPr lang="en-US" altLang="en-US" sz="2400" b="0" dirty="0"/>
              <a:t>Play video game                             · Ride a bike</a:t>
            </a:r>
          </a:p>
          <a:p>
            <a:pPr>
              <a:spcBef>
                <a:spcPts val="200"/>
              </a:spcBef>
            </a:pPr>
            <a:r>
              <a:rPr lang="en-US" altLang="en-US" sz="2400" b="0" dirty="0"/>
              <a:t>Play musical instrument               · Snuggle up</a:t>
            </a:r>
          </a:p>
          <a:p>
            <a:pPr>
              <a:spcBef>
                <a:spcPts val="200"/>
              </a:spcBef>
            </a:pPr>
            <a:r>
              <a:rPr lang="en-US" altLang="en-US" sz="2400" b="0" dirty="0"/>
              <a:t>Take a warm bath                          · Read a book in a bean bag chair</a:t>
            </a:r>
          </a:p>
          <a:p>
            <a:pPr algn="ctr">
              <a:spcBef>
                <a:spcPts val="200"/>
              </a:spcBef>
              <a:buFontTx/>
              <a:buNone/>
            </a:pPr>
            <a:r>
              <a:rPr lang="en-US" altLang="en-US" sz="2400" b="0" dirty="0"/>
              <a:t>	</a:t>
            </a:r>
          </a:p>
        </p:txBody>
      </p:sp>
      <p:sp>
        <p:nvSpPr>
          <p:cNvPr id="51203" name="TextBox 1">
            <a:extLst>
              <a:ext uri="{FF2B5EF4-FFF2-40B4-BE49-F238E27FC236}">
                <a16:creationId xmlns:a16="http://schemas.microsoft.com/office/drawing/2014/main" id="{211B6C46-0B8C-3603-8405-8B9F3A4BAF15}"/>
              </a:ext>
            </a:extLst>
          </p:cNvPr>
          <p:cNvSpPr txBox="1">
            <a:spLocks noChangeArrowheads="1"/>
          </p:cNvSpPr>
          <p:nvPr/>
        </p:nvSpPr>
        <p:spPr bwMode="auto">
          <a:xfrm>
            <a:off x="5849938" y="1905000"/>
            <a:ext cx="3065462"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i="1" dirty="0">
                <a:solidFill>
                  <a:srgbClr val="FF0000"/>
                </a:solidFill>
                <a:latin typeface="Arial" panose="020B0604020202020204" pitchFamily="34" charset="0"/>
              </a:rPr>
              <a:t>*Caution: </a:t>
            </a:r>
            <a:r>
              <a:rPr lang="en-US" altLang="en-US" sz="2000" b="0" i="1" dirty="0">
                <a:solidFill>
                  <a:srgbClr val="FF0000"/>
                </a:solidFill>
                <a:latin typeface="Arial" panose="020B0604020202020204" pitchFamily="34" charset="0"/>
              </a:rPr>
              <a:t>Important that this calming activity doesn’t become another way to avoid anxiety; therefore, we might use initially, but </a:t>
            </a:r>
            <a:r>
              <a:rPr lang="en-US" altLang="en-US" sz="2000" i="1" dirty="0">
                <a:solidFill>
                  <a:srgbClr val="FF0000"/>
                </a:solidFill>
                <a:latin typeface="Arial" panose="020B0604020202020204" pitchFamily="34" charset="0"/>
              </a:rPr>
              <a:t>may</a:t>
            </a:r>
            <a:r>
              <a:rPr lang="en-US" altLang="en-US" sz="2000" b="0" i="1" dirty="0">
                <a:solidFill>
                  <a:srgbClr val="FF0000"/>
                </a:solidFill>
                <a:latin typeface="Arial" panose="020B0604020202020204" pitchFamily="34" charset="0"/>
              </a:rPr>
              <a:t> eventually fade out depending on situation</a:t>
            </a:r>
          </a:p>
        </p:txBody>
      </p:sp>
      <p:pic>
        <p:nvPicPr>
          <p:cNvPr id="2" name="Picture 1" descr="Three pictures are shown, a puzzle, draw, and bubbles.">
            <a:extLst>
              <a:ext uri="{FF2B5EF4-FFF2-40B4-BE49-F238E27FC236}">
                <a16:creationId xmlns:a16="http://schemas.microsoft.com/office/drawing/2014/main" id="{DEAB6272-86F0-97A1-2E64-FE23D1C7721F}"/>
              </a:ext>
            </a:extLst>
          </p:cNvPr>
          <p:cNvPicPr>
            <a:picLocks noChangeAspect="1"/>
          </p:cNvPicPr>
          <p:nvPr/>
        </p:nvPicPr>
        <p:blipFill>
          <a:blip r:embed="rId3"/>
          <a:stretch>
            <a:fillRect/>
          </a:stretch>
        </p:blipFill>
        <p:spPr>
          <a:xfrm>
            <a:off x="4312442" y="1621631"/>
            <a:ext cx="1131096" cy="281305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Title 1">
            <a:extLst>
              <a:ext uri="{FF2B5EF4-FFF2-40B4-BE49-F238E27FC236}">
                <a16:creationId xmlns:a16="http://schemas.microsoft.com/office/drawing/2014/main" id="{A36F64A7-D92C-7360-8CC9-D0B08C7B2AC3}"/>
              </a:ext>
            </a:extLst>
          </p:cNvPr>
          <p:cNvSpPr>
            <a:spLocks noGrp="1"/>
          </p:cNvSpPr>
          <p:nvPr>
            <p:ph type="title"/>
          </p:nvPr>
        </p:nvSpPr>
        <p:spPr>
          <a:xfrm>
            <a:off x="304800" y="304800"/>
            <a:ext cx="8686800" cy="1143000"/>
          </a:xfrm>
        </p:spPr>
        <p:txBody>
          <a:bodyPr/>
          <a:lstStyle/>
          <a:p>
            <a:pPr eaLnBrk="1" hangingPunct="1"/>
            <a:r>
              <a:rPr lang="en-US" altLang="en-US" sz="4000" b="1" dirty="0">
                <a:solidFill>
                  <a:srgbClr val="FF9900"/>
                </a:solidFill>
                <a:latin typeface="Calibri" panose="020F0502020204030204" pitchFamily="34" charset="0"/>
                <a:cs typeface="Calibri" panose="020F0502020204030204" pitchFamily="34" charset="0"/>
              </a:rPr>
              <a:t>PBS Replacement Strategy:</a:t>
            </a:r>
            <a:br>
              <a:rPr lang="en-US" altLang="en-US" sz="4000" b="1" dirty="0">
                <a:solidFill>
                  <a:srgbClr val="FF9900"/>
                </a:solidFill>
                <a:latin typeface="Calibri" panose="020F0502020204030204" pitchFamily="34" charset="0"/>
                <a:cs typeface="Calibri" panose="020F0502020204030204" pitchFamily="34" charset="0"/>
              </a:rPr>
            </a:br>
            <a:r>
              <a:rPr lang="en-US" altLang="en-US" sz="3600" b="1" dirty="0">
                <a:solidFill>
                  <a:srgbClr val="FF9900"/>
                </a:solidFill>
                <a:latin typeface="Calibri" panose="020F0502020204030204" pitchFamily="34" charset="0"/>
                <a:cs typeface="Calibri" panose="020F0502020204030204" pitchFamily="34" charset="0"/>
              </a:rPr>
              <a:t>Teach Communication</a:t>
            </a:r>
            <a:br>
              <a:rPr lang="en-US" altLang="en-US" sz="4000" dirty="0">
                <a:latin typeface="Arial" panose="020B0604020202020204" pitchFamily="34" charset="0"/>
                <a:cs typeface="Arial" panose="020B0604020202020204" pitchFamily="34" charset="0"/>
              </a:rPr>
            </a:br>
            <a:endParaRPr lang="en-US" altLang="en-US" sz="4000" dirty="0">
              <a:latin typeface="Arial" panose="020B0604020202020204" pitchFamily="34" charset="0"/>
              <a:cs typeface="Arial" panose="020B0604020202020204" pitchFamily="34" charset="0"/>
            </a:endParaRPr>
          </a:p>
        </p:txBody>
      </p:sp>
      <p:sp>
        <p:nvSpPr>
          <p:cNvPr id="33795" name="Content Placeholder 2">
            <a:extLst>
              <a:ext uri="{FF2B5EF4-FFF2-40B4-BE49-F238E27FC236}">
                <a16:creationId xmlns:a16="http://schemas.microsoft.com/office/drawing/2014/main" id="{24803851-AD7E-F6FE-D504-EB0ACA3A3296}"/>
              </a:ext>
            </a:extLst>
          </p:cNvPr>
          <p:cNvSpPr>
            <a:spLocks noGrp="1"/>
          </p:cNvSpPr>
          <p:nvPr>
            <p:ph idx="1"/>
          </p:nvPr>
        </p:nvSpPr>
        <p:spPr>
          <a:xfrm>
            <a:off x="33338" y="1143000"/>
            <a:ext cx="8915400" cy="5419725"/>
          </a:xfrm>
        </p:spPr>
        <p:txBody>
          <a:bodyPr/>
          <a:lstStyle/>
          <a:p>
            <a:pPr eaLnBrk="1" hangingPunct="1">
              <a:spcBef>
                <a:spcPct val="0"/>
              </a:spcBef>
              <a:defRPr/>
            </a:pPr>
            <a:r>
              <a:rPr lang="en-US" sz="2500" b="1" dirty="0"/>
              <a:t>Child engages in challenging behavior because                                it helps him get what he wants</a:t>
            </a:r>
          </a:p>
          <a:p>
            <a:pPr eaLnBrk="1" hangingPunct="1">
              <a:spcBef>
                <a:spcPct val="0"/>
              </a:spcBef>
              <a:defRPr/>
            </a:pPr>
            <a:endParaRPr lang="en-US" sz="200" b="1" dirty="0"/>
          </a:p>
          <a:p>
            <a:pPr eaLnBrk="1" hangingPunct="1">
              <a:spcBef>
                <a:spcPct val="0"/>
              </a:spcBef>
              <a:defRPr/>
            </a:pPr>
            <a:r>
              <a:rPr lang="en-US" sz="2500" b="1" dirty="0"/>
              <a:t>Teach child a </a:t>
            </a:r>
            <a:r>
              <a:rPr lang="en-US" sz="2500" b="1" i="1" dirty="0"/>
              <a:t>better way </a:t>
            </a:r>
            <a:r>
              <a:rPr lang="en-US" sz="2500" b="1" dirty="0"/>
              <a:t>to get what he wants</a:t>
            </a:r>
          </a:p>
          <a:p>
            <a:pPr eaLnBrk="1" hangingPunct="1">
              <a:spcBef>
                <a:spcPct val="0"/>
              </a:spcBef>
              <a:buFont typeface="Wingdings" pitchFamily="2" charset="2"/>
              <a:buNone/>
              <a:defRPr/>
            </a:pPr>
            <a:endParaRPr lang="en-US" sz="200" i="1" dirty="0"/>
          </a:p>
          <a:p>
            <a:pPr marL="355600" lvl="1" indent="-339725" eaLnBrk="1" hangingPunct="1">
              <a:spcBef>
                <a:spcPct val="0"/>
              </a:spcBef>
              <a:buFont typeface="Wingdings 2" pitchFamily="18" charset="2"/>
              <a:buChar char=""/>
              <a:defRPr/>
            </a:pPr>
            <a:r>
              <a:rPr lang="en-US" sz="2500" b="1" dirty="0">
                <a:solidFill>
                  <a:srgbClr val="0070C0"/>
                </a:solidFill>
              </a:rPr>
              <a:t>Is challenging behavior getting child </a:t>
            </a:r>
            <a:r>
              <a:rPr lang="en-US" sz="2500" b="1" u="sng" dirty="0">
                <a:solidFill>
                  <a:srgbClr val="0070C0"/>
                </a:solidFill>
              </a:rPr>
              <a:t>some</a:t>
            </a:r>
            <a:r>
              <a:rPr lang="en-US" sz="2500" b="1" i="1" u="sng" dirty="0">
                <a:solidFill>
                  <a:srgbClr val="0070C0"/>
                </a:solidFill>
              </a:rPr>
              <a:t>thin</a:t>
            </a:r>
            <a:r>
              <a:rPr lang="en-US" sz="2500" b="1" i="1" dirty="0">
                <a:solidFill>
                  <a:srgbClr val="0070C0"/>
                </a:solidFill>
              </a:rPr>
              <a:t>g</a:t>
            </a:r>
            <a:r>
              <a:rPr lang="en-US" sz="2500" b="1" dirty="0">
                <a:solidFill>
                  <a:srgbClr val="0070C0"/>
                </a:solidFill>
              </a:rPr>
              <a:t> he wants?</a:t>
            </a:r>
          </a:p>
          <a:p>
            <a:pPr marL="517525" lvl="1" indent="-239713" eaLnBrk="1" hangingPunct="1">
              <a:spcBef>
                <a:spcPct val="0"/>
              </a:spcBef>
              <a:buFont typeface="Wingdings 2" pitchFamily="18" charset="2"/>
              <a:buChar char=""/>
              <a:defRPr/>
            </a:pPr>
            <a:endParaRPr lang="en-US" sz="200" b="1" dirty="0"/>
          </a:p>
          <a:p>
            <a:pPr marL="574675" lvl="2" indent="-219075" eaLnBrk="1" hangingPunct="1">
              <a:spcBef>
                <a:spcPct val="0"/>
              </a:spcBef>
              <a:defRPr/>
            </a:pPr>
            <a:r>
              <a:rPr lang="en-US" sz="2300" dirty="0"/>
              <a:t>Teach to ask for preferred food or item or activity</a:t>
            </a:r>
          </a:p>
          <a:p>
            <a:pPr marL="795338" lvl="2" indent="-277813" eaLnBrk="1" hangingPunct="1">
              <a:spcBef>
                <a:spcPct val="0"/>
              </a:spcBef>
              <a:defRPr/>
            </a:pPr>
            <a:endParaRPr lang="en-US" sz="200" dirty="0"/>
          </a:p>
          <a:p>
            <a:pPr marL="355600" lvl="1" indent="-339725" eaLnBrk="1" hangingPunct="1">
              <a:spcBef>
                <a:spcPct val="0"/>
              </a:spcBef>
              <a:buFont typeface="Wingdings 2" pitchFamily="18" charset="2"/>
              <a:buChar char=""/>
              <a:defRPr/>
            </a:pPr>
            <a:r>
              <a:rPr lang="en-US" sz="2500" b="1" dirty="0">
                <a:solidFill>
                  <a:srgbClr val="FF0000"/>
                </a:solidFill>
              </a:rPr>
              <a:t>Is challenging behavior getting child </a:t>
            </a:r>
            <a:r>
              <a:rPr lang="en-US" sz="2500" b="1" u="sng" dirty="0">
                <a:solidFill>
                  <a:srgbClr val="FF0000"/>
                </a:solidFill>
              </a:rPr>
              <a:t>attention</a:t>
            </a:r>
            <a:r>
              <a:rPr lang="en-US" sz="2500" b="1" dirty="0">
                <a:solidFill>
                  <a:srgbClr val="FF0000"/>
                </a:solidFill>
              </a:rPr>
              <a:t>?</a:t>
            </a:r>
          </a:p>
          <a:p>
            <a:pPr marL="517525" lvl="1" indent="-239713" eaLnBrk="1" hangingPunct="1">
              <a:spcBef>
                <a:spcPct val="0"/>
              </a:spcBef>
              <a:buFont typeface="Wingdings 2" pitchFamily="18" charset="2"/>
              <a:buChar char=""/>
              <a:defRPr/>
            </a:pPr>
            <a:endParaRPr lang="en-US" sz="200" b="1" dirty="0"/>
          </a:p>
          <a:p>
            <a:pPr marL="574675" lvl="2" indent="-219075" eaLnBrk="1" hangingPunct="1">
              <a:spcBef>
                <a:spcPct val="0"/>
              </a:spcBef>
              <a:defRPr/>
            </a:pPr>
            <a:r>
              <a:rPr lang="en-US" sz="2300" dirty="0"/>
              <a:t>Teach to ask for praise, social interaction, comfort, or reassurance</a:t>
            </a:r>
          </a:p>
          <a:p>
            <a:pPr lvl="2" eaLnBrk="1" hangingPunct="1">
              <a:spcBef>
                <a:spcPct val="0"/>
              </a:spcBef>
              <a:defRPr/>
            </a:pPr>
            <a:endParaRPr lang="en-US" sz="200" dirty="0"/>
          </a:p>
          <a:p>
            <a:pPr marL="355600" lvl="1" indent="-288925" eaLnBrk="1" hangingPunct="1">
              <a:spcBef>
                <a:spcPct val="0"/>
              </a:spcBef>
              <a:buFont typeface="Wingdings 2" pitchFamily="18" charset="2"/>
              <a:buChar char=""/>
              <a:defRPr/>
            </a:pPr>
            <a:r>
              <a:rPr lang="en-US" sz="2500" b="1" dirty="0">
                <a:solidFill>
                  <a:srgbClr val="00B050"/>
                </a:solidFill>
              </a:rPr>
              <a:t>Is challenging behavior letting child </a:t>
            </a:r>
            <a:r>
              <a:rPr lang="en-US" sz="2500" b="1" u="sng" dirty="0">
                <a:solidFill>
                  <a:srgbClr val="00B050"/>
                </a:solidFill>
              </a:rPr>
              <a:t>escape or avoid</a:t>
            </a:r>
            <a:r>
              <a:rPr lang="en-US" sz="2500" b="1" dirty="0">
                <a:solidFill>
                  <a:srgbClr val="00B050"/>
                </a:solidFill>
              </a:rPr>
              <a:t>                 something he doesn’t want (e.g., anxiety-provoking situation)?</a:t>
            </a:r>
          </a:p>
          <a:p>
            <a:pPr marL="517525" lvl="1" indent="-239713" eaLnBrk="1" hangingPunct="1">
              <a:spcBef>
                <a:spcPct val="0"/>
              </a:spcBef>
              <a:buFont typeface="Wingdings 2" pitchFamily="18" charset="2"/>
              <a:buChar char=""/>
              <a:defRPr/>
            </a:pPr>
            <a:endParaRPr lang="en-US" sz="200" b="1" dirty="0"/>
          </a:p>
          <a:p>
            <a:pPr marL="574675" lvl="2" indent="-219075" eaLnBrk="1" hangingPunct="1">
              <a:spcBef>
                <a:spcPct val="0"/>
              </a:spcBef>
              <a:defRPr/>
            </a:pPr>
            <a:r>
              <a:rPr lang="en-US" sz="2300" dirty="0"/>
              <a:t>Teach to ask for break, help, or for change in activity</a:t>
            </a:r>
          </a:p>
          <a:p>
            <a:pPr lvl="2" eaLnBrk="1" hangingPunct="1">
              <a:spcBef>
                <a:spcPct val="0"/>
              </a:spcBef>
              <a:defRPr/>
            </a:pPr>
            <a:endParaRPr lang="en-US" sz="200" dirty="0"/>
          </a:p>
          <a:p>
            <a:pPr lvl="2" eaLnBrk="1" hangingPunct="1">
              <a:spcBef>
                <a:spcPct val="0"/>
              </a:spcBef>
              <a:defRPr/>
            </a:pPr>
            <a:endParaRPr lang="en-US" sz="100" dirty="0"/>
          </a:p>
          <a:p>
            <a:pPr marL="355600" lvl="1" indent="-339725" eaLnBrk="1" hangingPunct="1">
              <a:spcBef>
                <a:spcPct val="0"/>
              </a:spcBef>
              <a:buFont typeface="Wingdings 2" pitchFamily="18" charset="2"/>
              <a:buChar char=""/>
              <a:defRPr/>
            </a:pPr>
            <a:r>
              <a:rPr lang="en-US" sz="2500" b="1" dirty="0">
                <a:solidFill>
                  <a:srgbClr val="7030A0"/>
                </a:solidFill>
              </a:rPr>
              <a:t>Is challenging behavior giving child sensory reinforcement?</a:t>
            </a:r>
          </a:p>
          <a:p>
            <a:pPr marL="517525" lvl="1" indent="-239713" eaLnBrk="1" hangingPunct="1">
              <a:spcBef>
                <a:spcPct val="0"/>
              </a:spcBef>
              <a:buFont typeface="Wingdings 2" pitchFamily="18" charset="2"/>
              <a:buChar char=""/>
              <a:defRPr/>
            </a:pPr>
            <a:endParaRPr lang="en-US" sz="200" b="1" dirty="0"/>
          </a:p>
          <a:p>
            <a:pPr marL="574675" lvl="2" indent="-219075" eaLnBrk="1" hangingPunct="1">
              <a:spcBef>
                <a:spcPct val="0"/>
              </a:spcBef>
              <a:defRPr/>
            </a:pPr>
            <a:r>
              <a:rPr lang="en-US" sz="2300" dirty="0"/>
              <a:t>Teach child to ask for item that provides sensory stimulation or reduces sensory stimulation (or ask for privacy)</a:t>
            </a:r>
          </a:p>
          <a:p>
            <a:pPr lvl="1" eaLnBrk="1" hangingPunct="1">
              <a:buFont typeface="Wingdings 2" pitchFamily="18" charset="2"/>
              <a:buChar char=""/>
              <a:defRPr/>
            </a:pPr>
            <a:endParaRPr lang="en-US" dirty="0"/>
          </a:p>
          <a:p>
            <a:pPr eaLnBrk="1" hangingPunct="1">
              <a:defRPr/>
            </a:pPr>
            <a:endParaRPr lang="en-US" dirty="0"/>
          </a:p>
          <a:p>
            <a:pPr eaLnBrk="1" hangingPunct="1">
              <a:defRPr/>
            </a:pPr>
            <a:endParaRPr lang="en-US" dirty="0"/>
          </a:p>
        </p:txBody>
      </p:sp>
      <p:sp>
        <p:nvSpPr>
          <p:cNvPr id="2" name="Rectangle 1">
            <a:extLst>
              <a:ext uri="{FF2B5EF4-FFF2-40B4-BE49-F238E27FC236}">
                <a16:creationId xmlns:a16="http://schemas.microsoft.com/office/drawing/2014/main" id="{19A651B5-8FCD-9EB3-B4C5-72BE313CA9FC}"/>
              </a:ext>
            </a:extLst>
          </p:cNvPr>
          <p:cNvSpPr/>
          <p:nvPr/>
        </p:nvSpPr>
        <p:spPr>
          <a:xfrm>
            <a:off x="107950" y="6273800"/>
            <a:ext cx="9188450" cy="584200"/>
          </a:xfrm>
          <a:prstGeom prst="rect">
            <a:avLst/>
          </a:prstGeom>
        </p:spPr>
        <p:txBody>
          <a:bodyPr>
            <a:spAutoFit/>
          </a:bodyPr>
          <a:lstStyle/>
          <a:p>
            <a:pPr marL="15875" lvl="2" eaLnBrk="1" hangingPunct="1">
              <a:defRPr/>
            </a:pPr>
            <a:r>
              <a:rPr lang="en-US" sz="1600" i="1" u="sng" dirty="0">
                <a:solidFill>
                  <a:schemeClr val="accent6">
                    <a:lumMod val="75000"/>
                  </a:schemeClr>
                </a:solidFill>
                <a:latin typeface="Times New Roman" pitchFamily="18" charset="0"/>
              </a:rPr>
              <a:t>Note</a:t>
            </a:r>
            <a:r>
              <a:rPr lang="en-US" sz="1600" i="1" dirty="0">
                <a:solidFill>
                  <a:schemeClr val="accent6">
                    <a:lumMod val="75000"/>
                  </a:schemeClr>
                </a:solidFill>
                <a:latin typeface="Times New Roman" pitchFamily="18" charset="0"/>
              </a:rPr>
              <a:t>: Must fade the number of </a:t>
            </a:r>
            <a:r>
              <a:rPr lang="ja-JP" altLang="en-US" sz="1600" i="1">
                <a:solidFill>
                  <a:schemeClr val="accent6">
                    <a:lumMod val="75000"/>
                  </a:schemeClr>
                </a:solidFill>
                <a:latin typeface="Times New Roman" pitchFamily="18" charset="0"/>
              </a:rPr>
              <a:t>“</a:t>
            </a:r>
            <a:r>
              <a:rPr lang="en-US" altLang="ja-JP" sz="1600" i="1" dirty="0">
                <a:solidFill>
                  <a:schemeClr val="accent6">
                    <a:lumMod val="75000"/>
                  </a:schemeClr>
                </a:solidFill>
                <a:latin typeface="Times New Roman" pitchFamily="18" charset="0"/>
              </a:rPr>
              <a:t>Break Cards</a:t>
            </a:r>
            <a:r>
              <a:rPr lang="ja-JP" altLang="en-US" sz="1600" i="1">
                <a:solidFill>
                  <a:schemeClr val="accent6">
                    <a:lumMod val="75000"/>
                  </a:schemeClr>
                </a:solidFill>
                <a:latin typeface="Times New Roman" pitchFamily="18" charset="0"/>
              </a:rPr>
              <a:t>”</a:t>
            </a:r>
            <a:r>
              <a:rPr lang="en-US" altLang="ja-JP" sz="1600" i="1" dirty="0">
                <a:solidFill>
                  <a:schemeClr val="accent6">
                    <a:lumMod val="75000"/>
                  </a:schemeClr>
                </a:solidFill>
                <a:latin typeface="Times New Roman" pitchFamily="18" charset="0"/>
              </a:rPr>
              <a:t> available or attention/hugs we provide over time so that child is exposed to the feared situation for increasingly longer periods of time  (i.e., “gradual exposure”)</a:t>
            </a:r>
          </a:p>
        </p:txBody>
      </p:sp>
      <p:pic>
        <p:nvPicPr>
          <p:cNvPr id="93190" name="Picture 7" descr=" A communication board is shown. In the top left corner is a large picture of a person pointing and saying I want. Surrounding this are picture choices to point to, they include: book, help, eat, sleep, ok, more, yes, no.">
            <a:extLst>
              <a:ext uri="{FF2B5EF4-FFF2-40B4-BE49-F238E27FC236}">
                <a16:creationId xmlns:a16="http://schemas.microsoft.com/office/drawing/2014/main" id="{76DA31FC-EE90-0C93-CD25-7A53F5286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838200"/>
            <a:ext cx="1981200" cy="14922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3187" name="Picture 3" descr="Four communication pictures are shown including I'm done, don't understand, I want a break, and I need help. ">
            <a:extLst>
              <a:ext uri="{FF2B5EF4-FFF2-40B4-BE49-F238E27FC236}">
                <a16:creationId xmlns:a16="http://schemas.microsoft.com/office/drawing/2014/main" id="{473077B5-760A-7C93-801B-5305F94E36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688" y="2590800"/>
            <a:ext cx="1027112"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5" descr="A blue handprint is shown. In the middle in yellow it says help.">
            <a:extLst>
              <a:ext uri="{FF2B5EF4-FFF2-40B4-BE49-F238E27FC236}">
                <a16:creationId xmlns:a16="http://schemas.microsoft.com/office/drawing/2014/main" id="{293DDA4C-94E0-D88B-BA50-DC3BC5C538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200" y="3657600"/>
            <a:ext cx="67945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Picture 1" descr="A red pause symbol with the word pause below it.">
            <a:extLst>
              <a:ext uri="{FF2B5EF4-FFF2-40B4-BE49-F238E27FC236}">
                <a16:creationId xmlns:a16="http://schemas.microsoft.com/office/drawing/2014/main" id="{7910F83C-0417-6496-8B1D-1D469A1FCB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0" y="4876800"/>
            <a:ext cx="679450"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9A027-0EF4-4291-92C1-ECAC8F9D3B01}"/>
              </a:ext>
            </a:extLst>
          </p:cNvPr>
          <p:cNvSpPr>
            <a:spLocks noGrp="1"/>
          </p:cNvSpPr>
          <p:nvPr>
            <p:ph type="title"/>
          </p:nvPr>
        </p:nvSpPr>
        <p:spPr>
          <a:xfrm>
            <a:off x="533400" y="0"/>
            <a:ext cx="8229600" cy="1143000"/>
          </a:xfrm>
        </p:spPr>
        <p:txBody>
          <a:bodyPr/>
          <a:lstStyle/>
          <a:p>
            <a:pPr algn="ctr"/>
            <a:r>
              <a:rPr lang="en-US" sz="3800" b="1" dirty="0">
                <a:latin typeface="Calibri"/>
                <a:cs typeface="Calibri"/>
              </a:rPr>
              <a:t>Behavior Pathway for Eli?</a:t>
            </a:r>
          </a:p>
        </p:txBody>
      </p:sp>
      <p:pic>
        <p:nvPicPr>
          <p:cNvPr id="6" name="Picture 5" descr="A flow chart. Starting on the left is context/setting event which leads to antecedent. Antecedent leads to 3 options: desired behavior, interfering behavior, and alternate behavior. Desired behavior leads to natural consequence. Interfering behavior and alternate behavior lead to maintaining consequence and function.">
            <a:extLst>
              <a:ext uri="{FF2B5EF4-FFF2-40B4-BE49-F238E27FC236}">
                <a16:creationId xmlns:a16="http://schemas.microsoft.com/office/drawing/2014/main" id="{A84CAD61-B484-2D8C-0096-7DDD10FDB535}"/>
              </a:ext>
            </a:extLst>
          </p:cNvPr>
          <p:cNvPicPr>
            <a:picLocks noChangeAspect="1"/>
          </p:cNvPicPr>
          <p:nvPr/>
        </p:nvPicPr>
        <p:blipFill>
          <a:blip r:embed="rId3"/>
          <a:stretch>
            <a:fillRect/>
          </a:stretch>
        </p:blipFill>
        <p:spPr>
          <a:xfrm>
            <a:off x="953830" y="1170468"/>
            <a:ext cx="7511854" cy="4087332"/>
          </a:xfrm>
          <a:prstGeom prst="rect">
            <a:avLst/>
          </a:prstGeom>
        </p:spPr>
      </p:pic>
      <p:sp>
        <p:nvSpPr>
          <p:cNvPr id="3" name="TextBox 2">
            <a:extLst>
              <a:ext uri="{FF2B5EF4-FFF2-40B4-BE49-F238E27FC236}">
                <a16:creationId xmlns:a16="http://schemas.microsoft.com/office/drawing/2014/main" id="{545E4D73-F8BD-1F13-9C8C-5BEDA448EE07}"/>
              </a:ext>
            </a:extLst>
          </p:cNvPr>
          <p:cNvSpPr txBox="1"/>
          <p:nvPr/>
        </p:nvSpPr>
        <p:spPr>
          <a:xfrm>
            <a:off x="1676400" y="3048000"/>
            <a:ext cx="881908" cy="276999"/>
          </a:xfrm>
          <a:prstGeom prst="rect">
            <a:avLst/>
          </a:prstGeom>
          <a:noFill/>
        </p:spPr>
        <p:txBody>
          <a:bodyPr wrap="none" rtlCol="0">
            <a:spAutoFit/>
          </a:bodyPr>
          <a:lstStyle/>
          <a:p>
            <a:r>
              <a:rPr lang="en-US" sz="1200" dirty="0">
                <a:solidFill>
                  <a:srgbClr val="FFFC00"/>
                </a:solidFill>
                <a:latin typeface="Calibri" panose="020F0502020204030204" pitchFamily="34" charset="0"/>
                <a:cs typeface="Calibri" panose="020F0502020204030204" pitchFamily="34" charset="0"/>
              </a:rPr>
              <a:t>Transitions</a:t>
            </a:r>
          </a:p>
        </p:txBody>
      </p:sp>
      <p:sp>
        <p:nvSpPr>
          <p:cNvPr id="4" name="TextBox 3">
            <a:extLst>
              <a:ext uri="{FF2B5EF4-FFF2-40B4-BE49-F238E27FC236}">
                <a16:creationId xmlns:a16="http://schemas.microsoft.com/office/drawing/2014/main" id="{EED92B55-4E76-B5E0-4C38-351411C19FDD}"/>
              </a:ext>
            </a:extLst>
          </p:cNvPr>
          <p:cNvSpPr txBox="1"/>
          <p:nvPr/>
        </p:nvSpPr>
        <p:spPr>
          <a:xfrm>
            <a:off x="3247611" y="3075801"/>
            <a:ext cx="1552989" cy="276999"/>
          </a:xfrm>
          <a:prstGeom prst="rect">
            <a:avLst/>
          </a:prstGeom>
          <a:noFill/>
        </p:spPr>
        <p:txBody>
          <a:bodyPr wrap="none" rtlCol="0">
            <a:spAutoFit/>
          </a:bodyPr>
          <a:lstStyle/>
          <a:p>
            <a:r>
              <a:rPr lang="en-US" sz="1150" dirty="0">
                <a:solidFill>
                  <a:srgbClr val="FFFC00"/>
                </a:solidFill>
                <a:latin typeface="Calibri" panose="020F0502020204030204" pitchFamily="34" charset="0"/>
                <a:cs typeface="Calibri" panose="020F0502020204030204" pitchFamily="34" charset="0"/>
              </a:rPr>
              <a:t>Girl crying/screaming</a:t>
            </a:r>
          </a:p>
        </p:txBody>
      </p:sp>
      <p:sp>
        <p:nvSpPr>
          <p:cNvPr id="5" name="TextBox 4">
            <a:extLst>
              <a:ext uri="{FF2B5EF4-FFF2-40B4-BE49-F238E27FC236}">
                <a16:creationId xmlns:a16="http://schemas.microsoft.com/office/drawing/2014/main" id="{E47D3F1E-4BA2-5B2D-6206-400C4176C0CA}"/>
              </a:ext>
            </a:extLst>
          </p:cNvPr>
          <p:cNvSpPr txBox="1"/>
          <p:nvPr/>
        </p:nvSpPr>
        <p:spPr>
          <a:xfrm>
            <a:off x="5181600" y="3075801"/>
            <a:ext cx="883127" cy="276999"/>
          </a:xfrm>
          <a:prstGeom prst="rect">
            <a:avLst/>
          </a:prstGeom>
          <a:noFill/>
        </p:spPr>
        <p:txBody>
          <a:bodyPr wrap="none" rtlCol="0">
            <a:spAutoFit/>
          </a:bodyPr>
          <a:lstStyle/>
          <a:p>
            <a:r>
              <a:rPr lang="en-US" sz="1200" dirty="0">
                <a:solidFill>
                  <a:srgbClr val="FFFC00"/>
                </a:solidFill>
                <a:latin typeface="Calibri" panose="020F0502020204030204" pitchFamily="34" charset="0"/>
                <a:cs typeface="Calibri" panose="020F0502020204030204" pitchFamily="34" charset="0"/>
              </a:rPr>
              <a:t>Aggression</a:t>
            </a:r>
          </a:p>
        </p:txBody>
      </p:sp>
      <p:sp>
        <p:nvSpPr>
          <p:cNvPr id="7" name="TextBox 6">
            <a:extLst>
              <a:ext uri="{FF2B5EF4-FFF2-40B4-BE49-F238E27FC236}">
                <a16:creationId xmlns:a16="http://schemas.microsoft.com/office/drawing/2014/main" id="{F2F86365-87B4-DE92-E8E4-80672C2B27D3}"/>
              </a:ext>
            </a:extLst>
          </p:cNvPr>
          <p:cNvSpPr txBox="1"/>
          <p:nvPr/>
        </p:nvSpPr>
        <p:spPr>
          <a:xfrm>
            <a:off x="4953000" y="2209800"/>
            <a:ext cx="1364604" cy="276999"/>
          </a:xfrm>
          <a:prstGeom prst="rect">
            <a:avLst/>
          </a:prstGeom>
          <a:noFill/>
        </p:spPr>
        <p:txBody>
          <a:bodyPr wrap="none" rtlCol="0">
            <a:spAutoFit/>
          </a:bodyPr>
          <a:lstStyle/>
          <a:p>
            <a:r>
              <a:rPr lang="en-US" sz="1200" dirty="0">
                <a:solidFill>
                  <a:srgbClr val="FFFC00"/>
                </a:solidFill>
                <a:latin typeface="Calibri" panose="020F0502020204030204" pitchFamily="34" charset="0"/>
                <a:cs typeface="Calibri" panose="020F0502020204030204" pitchFamily="34" charset="0"/>
              </a:rPr>
              <a:t>Participate in class</a:t>
            </a:r>
          </a:p>
        </p:txBody>
      </p:sp>
      <p:sp>
        <p:nvSpPr>
          <p:cNvPr id="8" name="TextBox 7">
            <a:extLst>
              <a:ext uri="{FF2B5EF4-FFF2-40B4-BE49-F238E27FC236}">
                <a16:creationId xmlns:a16="http://schemas.microsoft.com/office/drawing/2014/main" id="{98B31F92-54CF-C18C-A179-8915ECB929F7}"/>
              </a:ext>
            </a:extLst>
          </p:cNvPr>
          <p:cNvSpPr txBox="1"/>
          <p:nvPr/>
        </p:nvSpPr>
        <p:spPr>
          <a:xfrm>
            <a:off x="5143585" y="3990201"/>
            <a:ext cx="1028615" cy="276999"/>
          </a:xfrm>
          <a:prstGeom prst="rect">
            <a:avLst/>
          </a:prstGeom>
          <a:noFill/>
        </p:spPr>
        <p:txBody>
          <a:bodyPr wrap="none" rtlCol="0">
            <a:spAutoFit/>
          </a:bodyPr>
          <a:lstStyle/>
          <a:p>
            <a:r>
              <a:rPr lang="en-US" sz="1200" dirty="0">
                <a:solidFill>
                  <a:srgbClr val="FFFC00"/>
                </a:solidFill>
                <a:latin typeface="Calibri" panose="020F0502020204030204" pitchFamily="34" charset="0"/>
                <a:cs typeface="Calibri" panose="020F0502020204030204" pitchFamily="34" charset="0"/>
              </a:rPr>
              <a:t>Ask for break</a:t>
            </a:r>
          </a:p>
        </p:txBody>
      </p:sp>
      <p:sp>
        <p:nvSpPr>
          <p:cNvPr id="9" name="TextBox 8">
            <a:extLst>
              <a:ext uri="{FF2B5EF4-FFF2-40B4-BE49-F238E27FC236}">
                <a16:creationId xmlns:a16="http://schemas.microsoft.com/office/drawing/2014/main" id="{313CF840-3EC0-50D0-3C01-777445282910}"/>
              </a:ext>
            </a:extLst>
          </p:cNvPr>
          <p:cNvSpPr txBox="1"/>
          <p:nvPr/>
        </p:nvSpPr>
        <p:spPr>
          <a:xfrm>
            <a:off x="6670706" y="3760113"/>
            <a:ext cx="1208985" cy="430887"/>
          </a:xfrm>
          <a:prstGeom prst="rect">
            <a:avLst/>
          </a:prstGeom>
          <a:noFill/>
        </p:spPr>
        <p:txBody>
          <a:bodyPr wrap="none" rtlCol="0">
            <a:spAutoFit/>
          </a:bodyPr>
          <a:lstStyle/>
          <a:p>
            <a:pPr algn="ctr"/>
            <a:r>
              <a:rPr lang="en-US" sz="1100" dirty="0">
                <a:latin typeface="Calibri" panose="020F0502020204030204" pitchFamily="34" charset="0"/>
                <a:cs typeface="Calibri" panose="020F0502020204030204" pitchFamily="34" charset="0"/>
              </a:rPr>
              <a:t>Escape from class</a:t>
            </a:r>
          </a:p>
          <a:p>
            <a:pPr algn="ctr"/>
            <a:r>
              <a:rPr lang="en-US" sz="1100" dirty="0">
                <a:latin typeface="Calibri" panose="020F0502020204030204" pitchFamily="34" charset="0"/>
                <a:cs typeface="Calibri" panose="020F0502020204030204" pitchFamily="34" charset="0"/>
              </a:rPr>
              <a:t>(escape crying)</a:t>
            </a:r>
          </a:p>
        </p:txBody>
      </p:sp>
      <p:sp>
        <p:nvSpPr>
          <p:cNvPr id="10" name="TextBox 9">
            <a:extLst>
              <a:ext uri="{FF2B5EF4-FFF2-40B4-BE49-F238E27FC236}">
                <a16:creationId xmlns:a16="http://schemas.microsoft.com/office/drawing/2014/main" id="{A2DF2354-200A-0195-AC52-808DAEAE6EC6}"/>
              </a:ext>
            </a:extLst>
          </p:cNvPr>
          <p:cNvSpPr txBox="1"/>
          <p:nvPr/>
        </p:nvSpPr>
        <p:spPr>
          <a:xfrm>
            <a:off x="7756" y="4953000"/>
            <a:ext cx="9136244" cy="1923604"/>
          </a:xfrm>
          <a:prstGeom prst="rect">
            <a:avLst/>
          </a:prstGeom>
          <a:noFill/>
        </p:spPr>
        <p:txBody>
          <a:bodyPr wrap="square" rtlCol="0">
            <a:spAutoFit/>
          </a:bodyPr>
          <a:lstStyle/>
          <a:p>
            <a:r>
              <a:rPr lang="en-US" sz="1700" dirty="0">
                <a:effectLst/>
                <a:latin typeface="Calibri" panose="020F0502020204030204" pitchFamily="34" charset="0"/>
                <a:ea typeface="Times New Roman" panose="02020603050405020304" pitchFamily="18" charset="0"/>
                <a:cs typeface="Calibri" panose="020F0502020204030204" pitchFamily="34" charset="0"/>
              </a:rPr>
              <a:t>Direct observation of Eli’s target behavior</a:t>
            </a:r>
            <a:r>
              <a:rPr lang="en-US" sz="1700" b="0" dirty="0">
                <a:effectLst/>
                <a:latin typeface="Calibri" panose="020F0502020204030204" pitchFamily="34" charset="0"/>
                <a:ea typeface="Times New Roman" panose="02020603050405020304" pitchFamily="18" charset="0"/>
                <a:cs typeface="Calibri" panose="020F0502020204030204" pitchFamily="34" charset="0"/>
              </a:rPr>
              <a:t>: After </a:t>
            </a:r>
            <a:r>
              <a:rPr lang="en-US" sz="1700" b="0" dirty="0" err="1">
                <a:effectLst/>
                <a:latin typeface="Calibri" panose="020F0502020204030204" pitchFamily="34" charset="0"/>
                <a:ea typeface="Times New Roman" panose="02020603050405020304" pitchFamily="18" charset="0"/>
                <a:cs typeface="Calibri" panose="020F0502020204030204" pitchFamily="34" charset="0"/>
              </a:rPr>
              <a:t>readaloud</a:t>
            </a:r>
            <a:r>
              <a:rPr lang="en-US" sz="1700" b="0" dirty="0">
                <a:effectLst/>
                <a:latin typeface="Calibri" panose="020F0502020204030204" pitchFamily="34" charset="0"/>
                <a:ea typeface="Times New Roman" panose="02020603050405020304" pitchFamily="18" charset="0"/>
                <a:cs typeface="Calibri" panose="020F0502020204030204" pitchFamily="34" charset="0"/>
              </a:rPr>
              <a:t>, the students returned to their desks. Eli ran to the classroom phone several times to check what time it was (the time was shown on the phone). Five minutes later, the bell rang and students began entering the classroom. Jen then coughed near Cindy, which was followed by Cindy starting to cry. When Cindy started crying and screaming, Eli threw a large ball at Cindy. After Eli threw the ball at Cindy, his teacher took him out of the classroom and to the Break Room. </a:t>
            </a:r>
            <a:r>
              <a:rPr lang="en-US" sz="1700" b="0" dirty="0">
                <a:latin typeface="Calibri" panose="020F0502020204030204" pitchFamily="34" charset="0"/>
                <a:ea typeface="Times New Roman" panose="02020603050405020304" pitchFamily="18" charset="0"/>
                <a:cs typeface="Calibri" panose="020F0502020204030204" pitchFamily="34" charset="0"/>
              </a:rPr>
              <a:t>Eli</a:t>
            </a:r>
            <a:r>
              <a:rPr lang="en-US" sz="1700" b="0" dirty="0">
                <a:effectLst/>
                <a:latin typeface="Calibri" panose="020F0502020204030204" pitchFamily="34" charset="0"/>
                <a:ea typeface="Times New Roman" panose="02020603050405020304" pitchFamily="18" charset="0"/>
                <a:cs typeface="Calibri" panose="020F0502020204030204" pitchFamily="34" charset="0"/>
              </a:rPr>
              <a:t> waited in the Break Room with Grace for 10 minutes until Lunch time. </a:t>
            </a:r>
            <a:endParaRPr lang="en-US" sz="17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024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a:extLst>
              <a:ext uri="{FF2B5EF4-FFF2-40B4-BE49-F238E27FC236}">
                <a16:creationId xmlns:a16="http://schemas.microsoft.com/office/drawing/2014/main" id="{64079647-8FB7-3DB7-B1B7-F4700935B5D2}"/>
              </a:ext>
            </a:extLst>
          </p:cNvPr>
          <p:cNvSpPr>
            <a:spLocks noGrp="1"/>
          </p:cNvSpPr>
          <p:nvPr>
            <p:ph type="title"/>
          </p:nvPr>
        </p:nvSpPr>
        <p:spPr>
          <a:xfrm>
            <a:off x="304800" y="304800"/>
            <a:ext cx="8686800" cy="1143000"/>
          </a:xfrm>
        </p:spPr>
        <p:txBody>
          <a:bodyPr/>
          <a:lstStyle/>
          <a:p>
            <a:pPr eaLnBrk="1" hangingPunct="1"/>
            <a:r>
              <a:rPr lang="en-US" altLang="en-US" sz="3800" b="1" dirty="0">
                <a:solidFill>
                  <a:srgbClr val="FF9900"/>
                </a:solidFill>
                <a:latin typeface="Calibri" panose="020F0502020204030204" pitchFamily="34" charset="0"/>
                <a:cs typeface="Calibri" panose="020F0502020204030204" pitchFamily="34" charset="0"/>
              </a:rPr>
              <a:t>Case Example: </a:t>
            </a:r>
            <a:br>
              <a:rPr lang="en-US" altLang="en-US" sz="3800" b="1" dirty="0">
                <a:solidFill>
                  <a:srgbClr val="FF9900"/>
                </a:solidFill>
                <a:latin typeface="Calibri" panose="020F0502020204030204" pitchFamily="34" charset="0"/>
                <a:cs typeface="Calibri" panose="020F0502020204030204" pitchFamily="34" charset="0"/>
              </a:rPr>
            </a:br>
            <a:r>
              <a:rPr lang="en-US" altLang="en-US" sz="3600" b="1" dirty="0">
                <a:solidFill>
                  <a:srgbClr val="FF9900"/>
                </a:solidFill>
                <a:latin typeface="Calibri" panose="020F0502020204030204" pitchFamily="34" charset="0"/>
                <a:cs typeface="Calibri" panose="020F0502020204030204" pitchFamily="34" charset="0"/>
              </a:rPr>
              <a:t>Functional Communication Training (FCT)</a:t>
            </a:r>
            <a:br>
              <a:rPr lang="en-US" altLang="en-US" sz="3600" dirty="0">
                <a:latin typeface="Calibri" panose="020F0502020204030204" pitchFamily="34" charset="0"/>
                <a:cs typeface="Calibri" panose="020F0502020204030204" pitchFamily="34" charset="0"/>
              </a:rPr>
            </a:br>
            <a:endParaRPr lang="en-US" altLang="en-US" sz="3600" dirty="0">
              <a:latin typeface="Calibri" panose="020F0502020204030204" pitchFamily="34" charset="0"/>
              <a:cs typeface="Calibri" panose="020F0502020204030204" pitchFamily="34" charset="0"/>
            </a:endParaRPr>
          </a:p>
        </p:txBody>
      </p:sp>
      <p:sp>
        <p:nvSpPr>
          <p:cNvPr id="33795" name="Content Placeholder 2">
            <a:extLst>
              <a:ext uri="{FF2B5EF4-FFF2-40B4-BE49-F238E27FC236}">
                <a16:creationId xmlns:a16="http://schemas.microsoft.com/office/drawing/2014/main" id="{CABB80EA-A116-C276-4290-B90CCFCB7FBB}"/>
              </a:ext>
            </a:extLst>
          </p:cNvPr>
          <p:cNvSpPr>
            <a:spLocks noGrp="1"/>
          </p:cNvSpPr>
          <p:nvPr>
            <p:ph idx="1"/>
          </p:nvPr>
        </p:nvSpPr>
        <p:spPr>
          <a:xfrm>
            <a:off x="109538" y="1270000"/>
            <a:ext cx="8805862" cy="5588000"/>
          </a:xfrm>
        </p:spPr>
        <p:txBody>
          <a:bodyPr/>
          <a:lstStyle/>
          <a:p>
            <a:pPr marL="0" indent="0" eaLnBrk="1" hangingPunct="1">
              <a:spcBef>
                <a:spcPts val="0"/>
              </a:spcBef>
              <a:buFont typeface="Arial" panose="020B0604020202020204" pitchFamily="34" charset="0"/>
              <a:buNone/>
              <a:defRPr/>
            </a:pPr>
            <a:r>
              <a:rPr lang="en-US" sz="2400" b="1" dirty="0"/>
              <a:t>Eli (9 year-old boy with autism &amp; moderate ID)</a:t>
            </a:r>
          </a:p>
          <a:p>
            <a:pPr marL="0" indent="0" eaLnBrk="1" hangingPunct="1">
              <a:spcBef>
                <a:spcPts val="0"/>
              </a:spcBef>
              <a:buFont typeface="Arial" panose="020B0604020202020204" pitchFamily="34" charset="0"/>
              <a:buNone/>
              <a:defRPr/>
            </a:pPr>
            <a:endParaRPr lang="en-US" sz="400" b="1" dirty="0"/>
          </a:p>
          <a:p>
            <a:pPr>
              <a:spcBef>
                <a:spcPts val="0"/>
              </a:spcBef>
              <a:defRPr/>
            </a:pPr>
            <a:r>
              <a:rPr lang="en-US" sz="2200" b="1" dirty="0">
                <a:solidFill>
                  <a:srgbClr val="0070C0"/>
                </a:solidFill>
              </a:rPr>
              <a:t>Step 1</a:t>
            </a:r>
            <a:r>
              <a:rPr lang="en-US" sz="2200" dirty="0">
                <a:solidFill>
                  <a:srgbClr val="0070C0"/>
                </a:solidFill>
              </a:rPr>
              <a:t>: </a:t>
            </a:r>
            <a:r>
              <a:rPr lang="en-US" sz="2200" b="1" dirty="0">
                <a:solidFill>
                  <a:srgbClr val="0070C0"/>
                </a:solidFill>
              </a:rPr>
              <a:t>Assess Function of Behavior</a:t>
            </a:r>
          </a:p>
          <a:p>
            <a:pPr>
              <a:spcBef>
                <a:spcPts val="0"/>
              </a:spcBef>
              <a:defRPr/>
            </a:pPr>
            <a:endParaRPr lang="en-US" sz="200" b="1" dirty="0"/>
          </a:p>
          <a:p>
            <a:pPr marL="588963" lvl="1" indent="-239713">
              <a:spcBef>
                <a:spcPts val="0"/>
              </a:spcBef>
              <a:defRPr/>
            </a:pPr>
            <a:r>
              <a:rPr lang="en-US" sz="1800" dirty="0"/>
              <a:t>Eli's challenging behavior primarily functioned to escape situations that were anxiety-provoking, particularly classmates crying and/or transitions</a:t>
            </a:r>
          </a:p>
          <a:p>
            <a:pPr marL="588963" lvl="1" indent="-239713">
              <a:spcBef>
                <a:spcPts val="0"/>
              </a:spcBef>
              <a:defRPr/>
            </a:pPr>
            <a:endParaRPr lang="en-US" sz="400" dirty="0"/>
          </a:p>
          <a:p>
            <a:pPr>
              <a:spcBef>
                <a:spcPts val="0"/>
              </a:spcBef>
              <a:defRPr/>
            </a:pPr>
            <a:r>
              <a:rPr lang="en-US" sz="2200" b="1" dirty="0">
                <a:solidFill>
                  <a:srgbClr val="0070C0"/>
                </a:solidFill>
              </a:rPr>
              <a:t>Step 2</a:t>
            </a:r>
            <a:r>
              <a:rPr lang="en-US" sz="2200" dirty="0">
                <a:solidFill>
                  <a:srgbClr val="0070C0"/>
                </a:solidFill>
              </a:rPr>
              <a:t>: </a:t>
            </a:r>
            <a:r>
              <a:rPr lang="en-US" sz="2200" b="1" dirty="0">
                <a:solidFill>
                  <a:srgbClr val="0070C0"/>
                </a:solidFill>
              </a:rPr>
              <a:t>Select Mode of Communication </a:t>
            </a:r>
            <a:r>
              <a:rPr lang="en-US" sz="2000" dirty="0">
                <a:solidFill>
                  <a:srgbClr val="0070C0"/>
                </a:solidFill>
              </a:rPr>
              <a:t>(visual Break Card)</a:t>
            </a:r>
          </a:p>
          <a:p>
            <a:pPr>
              <a:spcBef>
                <a:spcPts val="0"/>
              </a:spcBef>
              <a:defRPr/>
            </a:pPr>
            <a:endParaRPr lang="en-US" sz="400" dirty="0"/>
          </a:p>
          <a:p>
            <a:pPr>
              <a:spcBef>
                <a:spcPts val="0"/>
              </a:spcBef>
              <a:defRPr/>
            </a:pPr>
            <a:r>
              <a:rPr lang="en-US" sz="2200" b="1" dirty="0">
                <a:solidFill>
                  <a:srgbClr val="0070C0"/>
                </a:solidFill>
              </a:rPr>
              <a:t>Step 3</a:t>
            </a:r>
            <a:r>
              <a:rPr lang="en-US" sz="2200" dirty="0">
                <a:solidFill>
                  <a:srgbClr val="0070C0"/>
                </a:solidFill>
              </a:rPr>
              <a:t>: </a:t>
            </a:r>
            <a:r>
              <a:rPr lang="en-US" sz="2200" b="1" dirty="0">
                <a:solidFill>
                  <a:srgbClr val="0070C0"/>
                </a:solidFill>
              </a:rPr>
              <a:t>Arrange Environment to Create Teaching Opportunities</a:t>
            </a:r>
            <a:r>
              <a:rPr lang="en-US" sz="2200" b="1" dirty="0"/>
              <a:t>                   </a:t>
            </a:r>
            <a:r>
              <a:rPr lang="en-US" sz="2200" dirty="0"/>
              <a:t>for Eli to use his communication skill</a:t>
            </a:r>
          </a:p>
          <a:p>
            <a:pPr>
              <a:spcBef>
                <a:spcPts val="0"/>
              </a:spcBef>
              <a:defRPr/>
            </a:pPr>
            <a:endParaRPr lang="en-US" sz="200" dirty="0"/>
          </a:p>
          <a:p>
            <a:pPr lvl="1">
              <a:spcBef>
                <a:spcPts val="0"/>
              </a:spcBef>
              <a:defRPr/>
            </a:pPr>
            <a:r>
              <a:rPr lang="en-US" sz="1800" b="1" dirty="0"/>
              <a:t>Gradual Exposure to CRYING</a:t>
            </a:r>
          </a:p>
          <a:p>
            <a:pPr lvl="1">
              <a:spcBef>
                <a:spcPts val="0"/>
              </a:spcBef>
              <a:defRPr/>
            </a:pPr>
            <a:endParaRPr lang="en-US" sz="400" b="1" dirty="0"/>
          </a:p>
          <a:p>
            <a:pPr>
              <a:spcBef>
                <a:spcPts val="0"/>
              </a:spcBef>
              <a:defRPr/>
            </a:pPr>
            <a:r>
              <a:rPr lang="en-US" sz="2200" b="1" dirty="0">
                <a:solidFill>
                  <a:srgbClr val="0070C0"/>
                </a:solidFill>
              </a:rPr>
              <a:t>Step 4</a:t>
            </a:r>
            <a:r>
              <a:rPr lang="en-US" sz="2200" dirty="0">
                <a:solidFill>
                  <a:srgbClr val="0070C0"/>
                </a:solidFill>
              </a:rPr>
              <a:t>: </a:t>
            </a:r>
            <a:r>
              <a:rPr lang="en-US" sz="2200" b="1" dirty="0">
                <a:solidFill>
                  <a:srgbClr val="0070C0"/>
                </a:solidFill>
              </a:rPr>
              <a:t>Prompt Communication</a:t>
            </a:r>
          </a:p>
          <a:p>
            <a:pPr>
              <a:spcBef>
                <a:spcPts val="0"/>
              </a:spcBef>
              <a:defRPr/>
            </a:pPr>
            <a:endParaRPr lang="en-US" sz="400" b="1" dirty="0"/>
          </a:p>
          <a:p>
            <a:pPr>
              <a:spcBef>
                <a:spcPts val="0"/>
              </a:spcBef>
              <a:defRPr/>
            </a:pPr>
            <a:r>
              <a:rPr lang="en-US" sz="2200" b="1" dirty="0">
                <a:solidFill>
                  <a:srgbClr val="0070C0"/>
                </a:solidFill>
              </a:rPr>
              <a:t>Step 5: Fade the Prompts</a:t>
            </a:r>
          </a:p>
          <a:p>
            <a:pPr>
              <a:spcBef>
                <a:spcPts val="0"/>
              </a:spcBef>
              <a:defRPr/>
            </a:pPr>
            <a:endParaRPr lang="en-US" sz="400" b="1" dirty="0"/>
          </a:p>
          <a:p>
            <a:pPr>
              <a:spcBef>
                <a:spcPts val="0"/>
              </a:spcBef>
              <a:defRPr/>
            </a:pPr>
            <a:r>
              <a:rPr lang="en-US" sz="2200" b="1" dirty="0">
                <a:solidFill>
                  <a:srgbClr val="0070C0"/>
                </a:solidFill>
              </a:rPr>
              <a:t>Step 6</a:t>
            </a:r>
            <a:r>
              <a:rPr lang="en-US" sz="2200" dirty="0">
                <a:solidFill>
                  <a:srgbClr val="0070C0"/>
                </a:solidFill>
              </a:rPr>
              <a:t>: </a:t>
            </a:r>
            <a:r>
              <a:rPr lang="en-US" sz="2200" b="1" dirty="0">
                <a:solidFill>
                  <a:srgbClr val="0070C0"/>
                </a:solidFill>
              </a:rPr>
              <a:t>Teach new forms of communication </a:t>
            </a:r>
            <a:r>
              <a:rPr lang="en-US" sz="2200" dirty="0"/>
              <a:t>&amp; expand the settings in which the requests are made</a:t>
            </a:r>
          </a:p>
          <a:p>
            <a:pPr>
              <a:spcBef>
                <a:spcPts val="0"/>
              </a:spcBef>
              <a:defRPr/>
            </a:pPr>
            <a:endParaRPr lang="en-US" sz="400" dirty="0"/>
          </a:p>
          <a:p>
            <a:pPr>
              <a:spcBef>
                <a:spcPts val="0"/>
              </a:spcBef>
              <a:defRPr/>
            </a:pPr>
            <a:r>
              <a:rPr lang="en-US" sz="2200" b="1" dirty="0">
                <a:solidFill>
                  <a:srgbClr val="0070C0"/>
                </a:solidFill>
              </a:rPr>
              <a:t>Step 7</a:t>
            </a:r>
            <a:r>
              <a:rPr lang="en-US" sz="2200" dirty="0">
                <a:solidFill>
                  <a:srgbClr val="0070C0"/>
                </a:solidFill>
              </a:rPr>
              <a:t>: </a:t>
            </a:r>
            <a:r>
              <a:rPr lang="en-US" sz="2200" b="1" dirty="0">
                <a:solidFill>
                  <a:srgbClr val="0070C0"/>
                </a:solidFill>
              </a:rPr>
              <a:t>Modify the Environment </a:t>
            </a:r>
            <a:r>
              <a:rPr lang="en-US" sz="2000" dirty="0"/>
              <a:t>(visual schedule, warnings of upcoming transitions, video priming)</a:t>
            </a:r>
          </a:p>
          <a:p>
            <a:pPr eaLnBrk="1" hangingPunct="1">
              <a:spcBef>
                <a:spcPct val="0"/>
              </a:spcBef>
              <a:defRPr/>
            </a:pPr>
            <a:endParaRPr lang="en-US" sz="2000" b="1" dirty="0"/>
          </a:p>
          <a:p>
            <a:pPr eaLnBrk="1" hangingPunct="1">
              <a:spcBef>
                <a:spcPct val="0"/>
              </a:spcBef>
              <a:buFont typeface="Wingdings" pitchFamily="2" charset="2"/>
              <a:buNone/>
              <a:defRPr/>
            </a:pPr>
            <a:endParaRPr lang="en-US" sz="200" i="1" dirty="0"/>
          </a:p>
        </p:txBody>
      </p:sp>
      <p:sp>
        <p:nvSpPr>
          <p:cNvPr id="95235" name="Rectangle 1">
            <a:extLst>
              <a:ext uri="{FF2B5EF4-FFF2-40B4-BE49-F238E27FC236}">
                <a16:creationId xmlns:a16="http://schemas.microsoft.com/office/drawing/2014/main" id="{0AE3C6C0-60C6-6418-D66E-D244D2365F19}"/>
              </a:ext>
            </a:extLst>
          </p:cNvPr>
          <p:cNvSpPr>
            <a:spLocks noChangeArrowheads="1"/>
          </p:cNvSpPr>
          <p:nvPr/>
        </p:nvSpPr>
        <p:spPr bwMode="auto">
          <a:xfrm>
            <a:off x="-76200" y="6427113"/>
            <a:ext cx="91884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5875">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2" algn="r" eaLnBrk="1" hangingPunct="1">
              <a:spcBef>
                <a:spcPct val="0"/>
              </a:spcBef>
              <a:buFontTx/>
              <a:buNone/>
            </a:pPr>
            <a:r>
              <a:rPr lang="en-US" altLang="en-US" sz="1200" b="0" dirty="0">
                <a:cs typeface="Calibri" panose="020F0502020204030204" pitchFamily="34" charset="0"/>
              </a:rPr>
              <a:t>Moskowitz, L. J. &amp; Durand, V. M. (2021). Case 5: Replacing challenging behavior with a better way to communicate: A fourth-grader with autism. </a:t>
            </a:r>
          </a:p>
          <a:p>
            <a:pPr lvl="2" algn="r" eaLnBrk="1" hangingPunct="1">
              <a:spcBef>
                <a:spcPct val="0"/>
              </a:spcBef>
              <a:buFontTx/>
              <a:buNone/>
            </a:pPr>
            <a:r>
              <a:rPr lang="en-US" altLang="en-US" sz="1150" b="0" dirty="0">
                <a:cs typeface="Calibri" panose="020F0502020204030204" pitchFamily="34" charset="0"/>
              </a:rPr>
              <a:t>In P. A. </a:t>
            </a:r>
            <a:r>
              <a:rPr lang="en-US" altLang="en-US" sz="1150" b="0" dirty="0" err="1">
                <a:cs typeface="Calibri" panose="020F0502020204030204" pitchFamily="34" charset="0"/>
              </a:rPr>
              <a:t>Prelock</a:t>
            </a:r>
            <a:r>
              <a:rPr lang="en-US" altLang="en-US" sz="1150" b="0" dirty="0">
                <a:cs typeface="Calibri" panose="020F0502020204030204" pitchFamily="34" charset="0"/>
              </a:rPr>
              <a:t> &amp; R. J. McCauley (Eds.), </a:t>
            </a:r>
            <a:r>
              <a:rPr lang="en-US" altLang="en-US" sz="1150" b="0" i="1" dirty="0">
                <a:cs typeface="Calibri" panose="020F0502020204030204" pitchFamily="34" charset="0"/>
                <a:hlinkClick r:id="rId3"/>
              </a:rPr>
              <a:t>Case Studies for the Treatment of Autism Spectrum Disorder</a:t>
            </a:r>
            <a:r>
              <a:rPr lang="en-US" altLang="en-US" sz="1150" b="0" i="1" dirty="0">
                <a:cs typeface="Calibri" panose="020F0502020204030204" pitchFamily="34" charset="0"/>
              </a:rPr>
              <a:t>. </a:t>
            </a:r>
            <a:r>
              <a:rPr lang="en-US" altLang="en-US" sz="1150" b="0" dirty="0">
                <a:cs typeface="Calibri" panose="020F0502020204030204" pitchFamily="34" charset="0"/>
              </a:rPr>
              <a:t>Paul Brookes Publishing.</a:t>
            </a:r>
          </a:p>
        </p:txBody>
      </p:sp>
      <p:pic>
        <p:nvPicPr>
          <p:cNvPr id="95237" name="Picture 12" descr="Take a break visual is shown.">
            <a:extLst>
              <a:ext uri="{FF2B5EF4-FFF2-40B4-BE49-F238E27FC236}">
                <a16:creationId xmlns:a16="http://schemas.microsoft.com/office/drawing/2014/main" id="{03DD6940-83FB-6355-8B20-77B849654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733800"/>
            <a:ext cx="7477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descr="Break Cards">
            <a:extLst>
              <a:ext uri="{FF2B5EF4-FFF2-40B4-BE49-F238E27FC236}">
                <a16:creationId xmlns:a16="http://schemas.microsoft.com/office/drawing/2014/main" id="{56F88AC1-2E55-6029-4879-04EE115FDD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733800"/>
            <a:ext cx="13858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Picture 1" descr="A calm area in a classroom has a white tent, floral garland, and books. A boy is sitting inside the tent looking at an open book.">
            <a:extLst>
              <a:ext uri="{FF2B5EF4-FFF2-40B4-BE49-F238E27FC236}">
                <a16:creationId xmlns:a16="http://schemas.microsoft.com/office/drawing/2014/main" id="{62FC04D3-DC6A-409C-4733-6172DFF883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74000" y="3429000"/>
            <a:ext cx="116998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0DB4-81F4-727B-CE32-2B0DA206DF88}"/>
              </a:ext>
            </a:extLst>
          </p:cNvPr>
          <p:cNvSpPr txBox="1">
            <a:spLocks noGrp="1"/>
          </p:cNvSpPr>
          <p:nvPr>
            <p:ph type="title" idx="4294967295"/>
          </p:nvPr>
        </p:nvSpPr>
        <p:spPr bwMode="auto">
          <a:xfrm>
            <a:off x="123593" y="304800"/>
            <a:ext cx="8686800" cy="1143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9900"/>
                </a:solidFill>
                <a:effectLst/>
                <a:uLnTx/>
                <a:uFillTx/>
                <a:latin typeface="Calibri" panose="020F0502020204030204" pitchFamily="34" charset="0"/>
                <a:ea typeface="+mj-ea"/>
                <a:cs typeface="Calibri" panose="020F0502020204030204" pitchFamily="34" charset="0"/>
              </a:rPr>
              <a:t>Replacement Strategy:</a:t>
            </a:r>
            <a:br>
              <a:rPr kumimoji="0" lang="en-US" altLang="en-US" sz="4000" b="1" i="0" u="none" strike="noStrike" kern="1200" cap="none" spc="0" normalizeH="0" baseline="0" noProof="0" dirty="0">
                <a:ln>
                  <a:noFill/>
                </a:ln>
                <a:solidFill>
                  <a:srgbClr val="FF9900"/>
                </a:solidFill>
                <a:effectLst/>
                <a:uLnTx/>
                <a:uFillTx/>
                <a:latin typeface="Calibri" panose="020F0502020204030204" pitchFamily="34" charset="0"/>
                <a:ea typeface="+mj-ea"/>
                <a:cs typeface="Calibri" panose="020F0502020204030204" pitchFamily="34" charset="0"/>
              </a:rPr>
            </a:br>
            <a:r>
              <a:rPr kumimoji="0" lang="en-US" altLang="en-US" sz="3600" b="1" i="0" u="none" strike="noStrike" kern="1200" cap="none" spc="0" normalizeH="0" baseline="0" noProof="0" dirty="0">
                <a:ln>
                  <a:noFill/>
                </a:ln>
                <a:solidFill>
                  <a:srgbClr val="FF9900"/>
                </a:solidFill>
                <a:effectLst/>
                <a:uLnTx/>
                <a:uFillTx/>
                <a:latin typeface="Calibri" panose="020F0502020204030204" pitchFamily="34" charset="0"/>
                <a:ea typeface="+mj-ea"/>
                <a:cs typeface="Calibri" panose="020F0502020204030204" pitchFamily="34" charset="0"/>
              </a:rPr>
              <a:t>Mindfulness</a:t>
            </a:r>
            <a:br>
              <a:rPr kumimoji="0" lang="en-US" altLang="en-US"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endParaRPr kumimoji="0" lang="en-US" altLang="en-US"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75778" name="TextBox 1">
            <a:extLst>
              <a:ext uri="{FF2B5EF4-FFF2-40B4-BE49-F238E27FC236}">
                <a16:creationId xmlns:a16="http://schemas.microsoft.com/office/drawing/2014/main" id="{7C83E445-64CE-C749-362F-7C729ABF589B}"/>
              </a:ext>
            </a:extLst>
          </p:cNvPr>
          <p:cNvSpPr txBox="1">
            <a:spLocks noChangeArrowheads="1"/>
          </p:cNvSpPr>
          <p:nvPr/>
        </p:nvSpPr>
        <p:spPr bwMode="auto">
          <a:xfrm>
            <a:off x="86139" y="1590260"/>
            <a:ext cx="2580861" cy="163121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sz="2000" b="0" dirty="0">
                <a:effectLst/>
                <a:latin typeface="Times New Roman" panose="02020603050405020304" pitchFamily="18" charset="0"/>
                <a:ea typeface="Calibri" panose="020F0502020204030204" pitchFamily="34" charset="0"/>
              </a:rPr>
              <a:t>Visual from </a:t>
            </a:r>
            <a:r>
              <a:rPr lang="en-US" sz="2000" dirty="0">
                <a:effectLst/>
                <a:latin typeface="Times New Roman" panose="02020603050405020304" pitchFamily="18" charset="0"/>
                <a:ea typeface="Calibri" panose="020F0502020204030204" pitchFamily="34" charset="0"/>
              </a:rPr>
              <a:t>Manualized </a:t>
            </a:r>
            <a:r>
              <a:rPr lang="en-US" sz="2000" dirty="0" err="1">
                <a:effectLst/>
                <a:latin typeface="Times New Roman" panose="02020603050405020304" pitchFamily="18" charset="0"/>
                <a:ea typeface="Calibri" panose="020F0502020204030204" pitchFamily="34" charset="0"/>
              </a:rPr>
              <a:t>SoF</a:t>
            </a:r>
            <a:r>
              <a:rPr lang="en-US" sz="2000" dirty="0">
                <a:effectLst/>
                <a:latin typeface="Times New Roman" panose="02020603050405020304" pitchFamily="18" charset="0"/>
                <a:ea typeface="Calibri" panose="020F0502020204030204" pitchFamily="34" charset="0"/>
              </a:rPr>
              <a:t> Adaptation for Schools </a:t>
            </a:r>
            <a:r>
              <a:rPr lang="en-US" sz="2000" b="0" dirty="0">
                <a:effectLst/>
                <a:latin typeface="Times New Roman" panose="02020603050405020304" pitchFamily="18" charset="0"/>
                <a:ea typeface="Calibri" panose="020F0502020204030204" pitchFamily="34" charset="0"/>
              </a:rPr>
              <a:t>(from </a:t>
            </a:r>
            <a:r>
              <a:rPr lang="en-US" sz="2000" dirty="0" err="1">
                <a:effectLst/>
                <a:latin typeface="Times New Roman" panose="02020603050405020304" pitchFamily="18" charset="0"/>
                <a:ea typeface="Calibri" panose="020F0502020204030204" pitchFamily="34" charset="0"/>
              </a:rPr>
              <a:t>Felver</a:t>
            </a:r>
            <a:r>
              <a:rPr lang="en-US" sz="2000" dirty="0">
                <a:effectLst/>
                <a:latin typeface="Times New Roman" panose="02020603050405020304" pitchFamily="18" charset="0"/>
                <a:ea typeface="Calibri" panose="020F0502020204030204" pitchFamily="34" charset="0"/>
              </a:rPr>
              <a:t> and Singh, 2020</a:t>
            </a:r>
            <a:r>
              <a:rPr lang="en-US" sz="2000" b="0" dirty="0">
                <a:effectLst/>
                <a:latin typeface="Times New Roman" panose="02020603050405020304" pitchFamily="18" charset="0"/>
                <a:ea typeface="Calibri" panose="020F0502020204030204" pitchFamily="34" charset="0"/>
              </a:rPr>
              <a:t>):</a:t>
            </a:r>
            <a:endParaRPr lang="en-US" altLang="en-US" sz="2000" b="0" i="1" dirty="0">
              <a:solidFill>
                <a:srgbClr val="FF0000"/>
              </a:solidFill>
              <a:latin typeface="Arial" panose="020B0604020202020204" pitchFamily="34" charset="0"/>
            </a:endParaRPr>
          </a:p>
        </p:txBody>
      </p:sp>
      <p:pic>
        <p:nvPicPr>
          <p:cNvPr id="4" name="Picture 3" descr="Soles of the feet mindfulness strategy. There are 11 steps shown in green and blue boxes. These surround a stick figure of a person sitting in a chair. Breathe box. One, sit or stand with your back straight, relaxing your body. Two, place one hand on your belly, paying attention to your breathing. Three, shifting attention to your feet. Focus on your feet box. Four, putting your attention on the soles of your feet. Five, wiggling your toes. Six, feeling your socks. Seven, focusing on the arches. Eight, going to the heels. Nine, countine wiggling your toes. Ten, opening your eyes and relaxing. Return to class box. Eleven, coming back to class with a calm, clear mind, making a choice that is good for you!">
            <a:extLst>
              <a:ext uri="{FF2B5EF4-FFF2-40B4-BE49-F238E27FC236}">
                <a16:creationId xmlns:a16="http://schemas.microsoft.com/office/drawing/2014/main" id="{CD3151D8-A65C-103E-B5F0-E68281EE230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143000"/>
            <a:ext cx="4350067" cy="5301933"/>
          </a:xfrm>
          <a:prstGeom prst="rect">
            <a:avLst/>
          </a:prstGeom>
          <a:noFill/>
          <a:ln w="9525">
            <a:solidFill>
              <a:srgbClr val="000000"/>
            </a:solidFill>
            <a:miter lim="800000"/>
            <a:headEnd/>
            <a:tailEnd/>
          </a:ln>
        </p:spPr>
      </p:pic>
      <p:sp>
        <p:nvSpPr>
          <p:cNvPr id="5" name="TextBox 4">
            <a:extLst>
              <a:ext uri="{FF2B5EF4-FFF2-40B4-BE49-F238E27FC236}">
                <a16:creationId xmlns:a16="http://schemas.microsoft.com/office/drawing/2014/main" id="{C62FAE65-1B2A-4898-247A-47E4DF98044B}"/>
              </a:ext>
            </a:extLst>
          </p:cNvPr>
          <p:cNvSpPr txBox="1"/>
          <p:nvPr/>
        </p:nvSpPr>
        <p:spPr>
          <a:xfrm>
            <a:off x="5582506" y="6519446"/>
            <a:ext cx="3631122" cy="338554"/>
          </a:xfrm>
          <a:prstGeom prst="rect">
            <a:avLst/>
          </a:prstGeom>
          <a:noFill/>
        </p:spPr>
        <p:txBody>
          <a:bodyPr wrap="none" rtlCol="0">
            <a:spAutoFit/>
          </a:bodyPr>
          <a:lstStyle/>
          <a:p>
            <a:r>
              <a:rPr lang="en-US" sz="1600" dirty="0">
                <a:hlinkClick r:id="rId4"/>
              </a:rPr>
              <a:t>Shah, Moskowitz, and </a:t>
            </a:r>
            <a:r>
              <a:rPr lang="en-US" sz="1600" dirty="0" err="1">
                <a:hlinkClick r:id="rId4"/>
              </a:rPr>
              <a:t>Felver</a:t>
            </a:r>
            <a:r>
              <a:rPr lang="en-US" sz="1600" dirty="0">
                <a:hlinkClick r:id="rId4"/>
              </a:rPr>
              <a:t> (2022)</a:t>
            </a:r>
            <a:endParaRPr lang="en-US" sz="1600" dirty="0"/>
          </a:p>
        </p:txBody>
      </p:sp>
    </p:spTree>
    <p:extLst>
      <p:ext uri="{BB962C8B-B14F-4D97-AF65-F5344CB8AC3E}">
        <p14:creationId xmlns:p14="http://schemas.microsoft.com/office/powerpoint/2010/main" val="302500977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0DB4-81F4-727B-CE32-2B0DA206DF88}"/>
              </a:ext>
            </a:extLst>
          </p:cNvPr>
          <p:cNvSpPr txBox="1">
            <a:spLocks noGrp="1"/>
          </p:cNvSpPr>
          <p:nvPr>
            <p:ph type="title" idx="4294967295"/>
          </p:nvPr>
        </p:nvSpPr>
        <p:spPr bwMode="auto">
          <a:xfrm>
            <a:off x="123593" y="228600"/>
            <a:ext cx="8686800" cy="1143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800" b="1" i="0" u="none" strike="noStrike" kern="1200" cap="none" spc="0" normalizeH="0" baseline="0" noProof="0" dirty="0">
                <a:ln>
                  <a:noFill/>
                </a:ln>
                <a:solidFill>
                  <a:srgbClr val="FF9900"/>
                </a:solidFill>
                <a:effectLst/>
                <a:uLnTx/>
                <a:uFillTx/>
                <a:latin typeface="Calibri" panose="020F0502020204030204" pitchFamily="34" charset="0"/>
                <a:ea typeface="+mj-ea"/>
                <a:cs typeface="Calibri" panose="020F0502020204030204" pitchFamily="34" charset="0"/>
              </a:rPr>
              <a:t>Replacement Strategy:</a:t>
            </a:r>
            <a:br>
              <a:rPr kumimoji="0" lang="en-US" altLang="en-US" sz="4000" b="1" i="0" u="none" strike="noStrike" kern="1200" cap="none" spc="0" normalizeH="0" baseline="0" noProof="0" dirty="0">
                <a:ln>
                  <a:noFill/>
                </a:ln>
                <a:solidFill>
                  <a:srgbClr val="FF9900"/>
                </a:solidFill>
                <a:effectLst/>
                <a:uLnTx/>
                <a:uFillTx/>
                <a:latin typeface="Calibri" panose="020F0502020204030204" pitchFamily="34" charset="0"/>
                <a:ea typeface="+mj-ea"/>
                <a:cs typeface="Calibri" panose="020F0502020204030204" pitchFamily="34" charset="0"/>
              </a:rPr>
            </a:br>
            <a:r>
              <a:rPr kumimoji="0" lang="en-US" altLang="en-US" sz="3400" b="1" i="0" u="none" strike="noStrike" kern="1200" cap="none" spc="0" normalizeH="0" baseline="0" noProof="0" dirty="0">
                <a:ln>
                  <a:noFill/>
                </a:ln>
                <a:solidFill>
                  <a:srgbClr val="FF9900"/>
                </a:solidFill>
                <a:effectLst/>
                <a:uLnTx/>
                <a:uFillTx/>
                <a:latin typeface="Calibri" panose="020F0502020204030204" pitchFamily="34" charset="0"/>
                <a:ea typeface="+mj-ea"/>
                <a:cs typeface="Calibri" panose="020F0502020204030204" pitchFamily="34" charset="0"/>
              </a:rPr>
              <a:t>Mindfulness</a:t>
            </a:r>
            <a:br>
              <a:rPr kumimoji="0" lang="en-US" altLang="en-US"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endParaRPr kumimoji="0" lang="en-US" altLang="en-US"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8" name="Picture 7" descr="Visual titled mindfulness. There are two columns. The left colum shows pictures of distress and uncertainty including a person, group, question mark, and clock showing 3 o'clock. The right colum says mindfulness can help when things feel uncertain, we are unable to control something, and things change. Mindfulness can help us find ways to cope when we are feeling distressed by uncertainty. A caution symbol is shown and next to it reads important due to sensory difficulties, mindfuless activities that use the senses should be used with caution. Mindfulness helps us to focus on what is happening right now (present moment).">
            <a:extLst>
              <a:ext uri="{FF2B5EF4-FFF2-40B4-BE49-F238E27FC236}">
                <a16:creationId xmlns:a16="http://schemas.microsoft.com/office/drawing/2014/main" id="{2E916750-FB91-0AB5-DB18-35A1441469A0}"/>
              </a:ext>
            </a:extLst>
          </p:cNvPr>
          <p:cNvPicPr>
            <a:picLocks noChangeAspect="1"/>
          </p:cNvPicPr>
          <p:nvPr/>
        </p:nvPicPr>
        <p:blipFill>
          <a:blip r:embed="rId3"/>
          <a:stretch>
            <a:fillRect/>
          </a:stretch>
        </p:blipFill>
        <p:spPr>
          <a:xfrm>
            <a:off x="120071" y="1066800"/>
            <a:ext cx="4002379" cy="5394960"/>
          </a:xfrm>
          <a:prstGeom prst="rect">
            <a:avLst/>
          </a:prstGeom>
        </p:spPr>
      </p:pic>
      <p:pic>
        <p:nvPicPr>
          <p:cNvPr id="9" name="Picture 8" descr="A mindfulness routine is shown. a person with a gray and cloudy thought bubble is shown, next to them it reads thoughts might come into our heads. Below is a person thinking, next to them it reads it is okay to notice these thoughts. Below that is a person shown doing a breathing exercise. Next to that it reads notice those thoughts. Then go back to thinking about your breathing or task you are doing. Below that is a picture of a hand pointing to a spot on a line. Next to it reads in that moment.">
            <a:extLst>
              <a:ext uri="{FF2B5EF4-FFF2-40B4-BE49-F238E27FC236}">
                <a16:creationId xmlns:a16="http://schemas.microsoft.com/office/drawing/2014/main" id="{373C126F-1AE6-4A8B-9CEA-64AE66777E4A}"/>
              </a:ext>
            </a:extLst>
          </p:cNvPr>
          <p:cNvPicPr>
            <a:picLocks noChangeAspect="1"/>
          </p:cNvPicPr>
          <p:nvPr/>
        </p:nvPicPr>
        <p:blipFill>
          <a:blip r:embed="rId4"/>
          <a:stretch>
            <a:fillRect/>
          </a:stretch>
        </p:blipFill>
        <p:spPr>
          <a:xfrm>
            <a:off x="4676705" y="1066800"/>
            <a:ext cx="4040935" cy="5394960"/>
          </a:xfrm>
          <a:prstGeom prst="rect">
            <a:avLst/>
          </a:prstGeom>
        </p:spPr>
      </p:pic>
      <p:sp>
        <p:nvSpPr>
          <p:cNvPr id="10" name="TextBox 9">
            <a:extLst>
              <a:ext uri="{FF2B5EF4-FFF2-40B4-BE49-F238E27FC236}">
                <a16:creationId xmlns:a16="http://schemas.microsoft.com/office/drawing/2014/main" id="{E1FBF9E4-B9C4-51FC-7E9B-08BCDAB45FF1}"/>
              </a:ext>
            </a:extLst>
          </p:cNvPr>
          <p:cNvSpPr txBox="1"/>
          <p:nvPr/>
        </p:nvSpPr>
        <p:spPr>
          <a:xfrm>
            <a:off x="38835" y="6487924"/>
            <a:ext cx="6856364" cy="446276"/>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hlinkClick r:id="rId5"/>
              </a:rPr>
              <a:t>Coping with Uncertainty in Uncertain Times </a:t>
            </a:r>
            <a:endParaRPr lang="en-US" sz="1200" dirty="0">
              <a:latin typeface="Calibri" panose="020F0502020204030204" pitchFamily="34" charset="0"/>
              <a:cs typeface="Calibri" panose="020F0502020204030204" pitchFamily="34" charset="0"/>
            </a:endParaRPr>
          </a:p>
          <a:p>
            <a:r>
              <a:rPr lang="en-US" sz="1100" b="0" dirty="0">
                <a:solidFill>
                  <a:srgbClr val="0432FF"/>
                </a:solidFill>
                <a:latin typeface="Calibri" panose="020F0502020204030204" pitchFamily="34" charset="0"/>
                <a:cs typeface="Calibri" panose="020F0502020204030204" pitchFamily="34" charset="0"/>
              </a:rPr>
              <a:t>Prepared by Professor Jacqui Rodgers, Professor Mark </a:t>
            </a:r>
            <a:r>
              <a:rPr lang="en-US" sz="1100" b="0" dirty="0" err="1">
                <a:solidFill>
                  <a:srgbClr val="0432FF"/>
                </a:solidFill>
                <a:latin typeface="Calibri" panose="020F0502020204030204" pitchFamily="34" charset="0"/>
                <a:cs typeface="Calibri" panose="020F0502020204030204" pitchFamily="34" charset="0"/>
              </a:rPr>
              <a:t>Freeston</a:t>
            </a:r>
            <a:r>
              <a:rPr lang="en-US" sz="1100" b="0" dirty="0">
                <a:solidFill>
                  <a:srgbClr val="0432FF"/>
                </a:solidFill>
                <a:latin typeface="Calibri" panose="020F0502020204030204" pitchFamily="34" charset="0"/>
                <a:cs typeface="Calibri" panose="020F0502020204030204" pitchFamily="34" charset="0"/>
              </a:rPr>
              <a:t>, Renske </a:t>
            </a:r>
            <a:r>
              <a:rPr lang="en-US" sz="1100" b="0" dirty="0" err="1">
                <a:solidFill>
                  <a:srgbClr val="0432FF"/>
                </a:solidFill>
                <a:latin typeface="Calibri" panose="020F0502020204030204" pitchFamily="34" charset="0"/>
                <a:cs typeface="Calibri" panose="020F0502020204030204" pitchFamily="34" charset="0"/>
              </a:rPr>
              <a:t>Herrema</a:t>
            </a:r>
            <a:r>
              <a:rPr lang="en-US" sz="1100" b="0" dirty="0">
                <a:solidFill>
                  <a:srgbClr val="0432FF"/>
                </a:solidFill>
                <a:latin typeface="Calibri" panose="020F0502020204030204" pitchFamily="34" charset="0"/>
                <a:cs typeface="Calibri" panose="020F0502020204030204" pitchFamily="34" charset="0"/>
              </a:rPr>
              <a:t>. Newcastle University March 2020 </a:t>
            </a:r>
          </a:p>
        </p:txBody>
      </p:sp>
    </p:spTree>
    <p:extLst>
      <p:ext uri="{BB962C8B-B14F-4D97-AF65-F5344CB8AC3E}">
        <p14:creationId xmlns:p14="http://schemas.microsoft.com/office/powerpoint/2010/main" val="38752131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0DB4-81F4-727B-CE32-2B0DA206DF88}"/>
              </a:ext>
            </a:extLst>
          </p:cNvPr>
          <p:cNvSpPr txBox="1">
            <a:spLocks noGrp="1"/>
          </p:cNvSpPr>
          <p:nvPr>
            <p:ph type="title" idx="4294967295"/>
          </p:nvPr>
        </p:nvSpPr>
        <p:spPr bwMode="auto">
          <a:xfrm>
            <a:off x="123593" y="304800"/>
            <a:ext cx="8686800" cy="1143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FF9900"/>
                </a:solidFill>
                <a:effectLst/>
                <a:uLnTx/>
                <a:uFillTx/>
                <a:latin typeface="Calibri" panose="020F0502020204030204" pitchFamily="34" charset="0"/>
                <a:ea typeface="+mj-ea"/>
                <a:cs typeface="Calibri" panose="020F0502020204030204" pitchFamily="34" charset="0"/>
              </a:rPr>
              <a:t>Replacement Strategy:</a:t>
            </a:r>
            <a:br>
              <a:rPr kumimoji="0" lang="en-US" altLang="en-US" sz="4000" b="1" i="0" u="none" strike="noStrike" kern="1200" cap="none" spc="0" normalizeH="0" baseline="0" noProof="0" dirty="0">
                <a:ln>
                  <a:noFill/>
                </a:ln>
                <a:solidFill>
                  <a:srgbClr val="FF9900"/>
                </a:solidFill>
                <a:effectLst/>
                <a:uLnTx/>
                <a:uFillTx/>
                <a:latin typeface="Calibri" panose="020F0502020204030204" pitchFamily="34" charset="0"/>
                <a:ea typeface="+mj-ea"/>
                <a:cs typeface="Calibri" panose="020F0502020204030204" pitchFamily="34" charset="0"/>
              </a:rPr>
            </a:br>
            <a:r>
              <a:rPr kumimoji="0" lang="en-US" altLang="en-US" sz="3600" b="1" i="0" u="none" strike="noStrike" kern="1200" cap="none" spc="0" normalizeH="0" baseline="0" noProof="0" dirty="0">
                <a:ln>
                  <a:noFill/>
                </a:ln>
                <a:solidFill>
                  <a:srgbClr val="FF9900"/>
                </a:solidFill>
                <a:effectLst/>
                <a:uLnTx/>
                <a:uFillTx/>
                <a:latin typeface="Calibri" panose="020F0502020204030204" pitchFamily="34" charset="0"/>
                <a:ea typeface="+mj-ea"/>
                <a:cs typeface="Calibri" panose="020F0502020204030204" pitchFamily="34" charset="0"/>
              </a:rPr>
              <a:t>Mindfulness</a:t>
            </a:r>
            <a:br>
              <a:rPr kumimoji="0" lang="en-US" altLang="en-US"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endParaRPr kumimoji="0" lang="en-US" altLang="en-US"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pic>
        <p:nvPicPr>
          <p:cNvPr id="3" name="Picture 2" descr="Visual that reads choose a mindful object, it's good if it is small and transportable and has sensory interest (nice feel, colors, or scent) focus on your object when you are feeling anxious. Describe its properties to yourself, what do you like about it? Below are visuals that help show the sentence: choose a sensory object to focus on when you feel anxious. Describe it and why you like it.">
            <a:extLst>
              <a:ext uri="{FF2B5EF4-FFF2-40B4-BE49-F238E27FC236}">
                <a16:creationId xmlns:a16="http://schemas.microsoft.com/office/drawing/2014/main" id="{CADF4B03-29E5-C1EC-A718-8CAD43A28769}"/>
              </a:ext>
            </a:extLst>
          </p:cNvPr>
          <p:cNvPicPr>
            <a:picLocks noChangeAspect="1"/>
          </p:cNvPicPr>
          <p:nvPr/>
        </p:nvPicPr>
        <p:blipFill>
          <a:blip r:embed="rId3"/>
          <a:stretch>
            <a:fillRect/>
          </a:stretch>
        </p:blipFill>
        <p:spPr>
          <a:xfrm>
            <a:off x="90015" y="1221624"/>
            <a:ext cx="5167785" cy="1978776"/>
          </a:xfrm>
          <a:prstGeom prst="rect">
            <a:avLst/>
          </a:prstGeom>
        </p:spPr>
      </p:pic>
      <p:pic>
        <p:nvPicPr>
          <p:cNvPr id="4" name="Picture 3" descr="Stop strategy from get self help.co.uk. A red stop sign is shown. Stop, just pause for a moment. Take a breath. Notice your breathing as your breathe in and out. Observe. What thoughts are going through your mind right now? Where is your focus of attention? What are you reacting to? What sensations do you notice in your body? Pull back, put in some perspective. What's the bigger picture? Take the helicopter view. What is another way of looking at this situation? What advice would I give a friend? What would a trusted friend say to me right now? Is this thought a fact or opinion? What is a more reasonable explanation? How important is this? How important will it be in 6 months time? It will pass. Practice what works, proceed. What is the best thing to do right now? Best for me, for others, for the situation? What can I do that fits with my values? Do what will be affective and appropriate.">
            <a:extLst>
              <a:ext uri="{FF2B5EF4-FFF2-40B4-BE49-F238E27FC236}">
                <a16:creationId xmlns:a16="http://schemas.microsoft.com/office/drawing/2014/main" id="{6CCE006E-1A29-569D-2DDD-8116DFF71B04}"/>
              </a:ext>
            </a:extLst>
          </p:cNvPr>
          <p:cNvPicPr>
            <a:picLocks noChangeAspect="1"/>
          </p:cNvPicPr>
          <p:nvPr/>
        </p:nvPicPr>
        <p:blipFill>
          <a:blip r:embed="rId4"/>
          <a:stretch>
            <a:fillRect/>
          </a:stretch>
        </p:blipFill>
        <p:spPr>
          <a:xfrm>
            <a:off x="502207" y="3310057"/>
            <a:ext cx="4343400" cy="3193935"/>
          </a:xfrm>
          <a:prstGeom prst="rect">
            <a:avLst/>
          </a:prstGeom>
          <a:ln>
            <a:solidFill>
              <a:schemeClr val="tx1"/>
            </a:solidFill>
          </a:ln>
        </p:spPr>
      </p:pic>
      <p:pic>
        <p:nvPicPr>
          <p:cNvPr id="6" name="Picture 5" descr="A mindfulness strategy is shown using visuals. name five things you can see. Name them out loud or in your head. Visuals include number 5, items, people and a check mark, and someone looking. The strategy continues with name four things you can hear. Name them out loud or in your head. Visuals shown include number four, items, people and a check mark, and an ear. Name three things you can feel. Name them out loud or in your head. Visuals include number three, items, people and a check mark and a hand touching. Name two things you can smell. Name them out loud or in your head. Visuals include number 2, items, people and a check mark, and a nose smelling. Name one thing you can taste. Name them out lour or in your head. Visuals include number one, items, people and a check mark, and a tounge tasting.">
            <a:extLst>
              <a:ext uri="{FF2B5EF4-FFF2-40B4-BE49-F238E27FC236}">
                <a16:creationId xmlns:a16="http://schemas.microsoft.com/office/drawing/2014/main" id="{0F84C0F0-D814-B056-1B8C-AE7949A0E721}"/>
              </a:ext>
            </a:extLst>
          </p:cNvPr>
          <p:cNvPicPr>
            <a:picLocks noChangeAspect="1"/>
          </p:cNvPicPr>
          <p:nvPr/>
        </p:nvPicPr>
        <p:blipFill>
          <a:blip r:embed="rId5"/>
          <a:stretch>
            <a:fillRect/>
          </a:stretch>
        </p:blipFill>
        <p:spPr>
          <a:xfrm>
            <a:off x="5578765" y="1447800"/>
            <a:ext cx="3445166" cy="4826775"/>
          </a:xfrm>
          <a:prstGeom prst="rect">
            <a:avLst/>
          </a:prstGeom>
          <a:ln>
            <a:solidFill>
              <a:schemeClr val="tx1"/>
            </a:solidFill>
          </a:ln>
        </p:spPr>
      </p:pic>
      <p:sp>
        <p:nvSpPr>
          <p:cNvPr id="5" name="TextBox 4">
            <a:extLst>
              <a:ext uri="{FF2B5EF4-FFF2-40B4-BE49-F238E27FC236}">
                <a16:creationId xmlns:a16="http://schemas.microsoft.com/office/drawing/2014/main" id="{C62FAE65-1B2A-4898-247A-47E4DF98044B}"/>
              </a:ext>
            </a:extLst>
          </p:cNvPr>
          <p:cNvSpPr txBox="1"/>
          <p:nvPr/>
        </p:nvSpPr>
        <p:spPr>
          <a:xfrm>
            <a:off x="113260" y="6581001"/>
            <a:ext cx="6025176" cy="276999"/>
          </a:xfrm>
          <a:prstGeom prst="rect">
            <a:avLst/>
          </a:prstGeom>
          <a:noFill/>
        </p:spPr>
        <p:txBody>
          <a:bodyPr wrap="none" rtlCol="0">
            <a:spAutoFit/>
          </a:bodyPr>
          <a:lstStyle/>
          <a:p>
            <a:r>
              <a:rPr lang="en-US" sz="1200" i="0" dirty="0">
                <a:solidFill>
                  <a:srgbClr val="000000"/>
                </a:solidFill>
                <a:effectLst/>
                <a:highlight>
                  <a:srgbClr val="FFFFFF"/>
                </a:highlight>
                <a:latin typeface="Calibri" panose="020F0502020204030204" pitchFamily="34" charset="0"/>
                <a:cs typeface="Calibri" panose="020F0502020204030204" pitchFamily="34" charset="0"/>
                <a:hlinkClick r:id="rId6"/>
              </a:rPr>
              <a:t>When anxiety feels overwhelming - Tips for Managing Anxiety (text &amp; symbol based leaflet)</a:t>
            </a:r>
            <a:endParaRPr 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23689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8694AF86-71CC-8E00-95C3-30E513BE0B18}"/>
              </a:ext>
            </a:extLst>
          </p:cNvPr>
          <p:cNvSpPr>
            <a:spLocks noGrp="1"/>
          </p:cNvSpPr>
          <p:nvPr>
            <p:ph type="title"/>
          </p:nvPr>
        </p:nvSpPr>
        <p:spPr>
          <a:xfrm>
            <a:off x="0" y="76200"/>
            <a:ext cx="9144000" cy="576263"/>
          </a:xfrm>
        </p:spPr>
        <p:txBody>
          <a:bodyPr/>
          <a:lstStyle/>
          <a:p>
            <a:pPr eaLnBrk="1" hangingPunct="1"/>
            <a:r>
              <a:rPr lang="en-US" altLang="en-US" sz="3500" b="1" dirty="0">
                <a:latin typeface="Calibri" panose="020F0502020204030204" pitchFamily="34" charset="0"/>
                <a:ea typeface="ＭＳ Ｐゴシック" panose="020B0600070205080204" pitchFamily="34" charset="-128"/>
                <a:cs typeface="Calibri" panose="020F0502020204030204" pitchFamily="34" charset="0"/>
              </a:rPr>
              <a:t>Use a Multi-Method Assessment: Autistic Youth</a:t>
            </a:r>
          </a:p>
        </p:txBody>
      </p:sp>
      <p:sp>
        <p:nvSpPr>
          <p:cNvPr id="28674" name="Rectangle 3">
            <a:extLst>
              <a:ext uri="{FF2B5EF4-FFF2-40B4-BE49-F238E27FC236}">
                <a16:creationId xmlns:a16="http://schemas.microsoft.com/office/drawing/2014/main" id="{87E484DF-E9D8-56A1-0FDD-FE3690ED381A}"/>
              </a:ext>
            </a:extLst>
          </p:cNvPr>
          <p:cNvSpPr>
            <a:spLocks noGrp="1"/>
          </p:cNvSpPr>
          <p:nvPr>
            <p:ph idx="1"/>
          </p:nvPr>
        </p:nvSpPr>
        <p:spPr>
          <a:xfrm>
            <a:off x="76200" y="685800"/>
            <a:ext cx="9067800" cy="5791200"/>
          </a:xfrm>
        </p:spPr>
        <p:txBody>
          <a:bodyPr/>
          <a:lstStyle/>
          <a:p>
            <a:pPr marL="0" indent="0">
              <a:spcBef>
                <a:spcPts val="0"/>
              </a:spcBef>
              <a:buFont typeface="Arial" panose="020B0604020202020204" pitchFamily="34" charset="0"/>
              <a:buNone/>
              <a:defRPr/>
            </a:pPr>
            <a:endParaRPr lang="en-US" sz="200" b="1" u="sng" dirty="0"/>
          </a:p>
          <a:p>
            <a:pPr marL="0" indent="0">
              <a:spcBef>
                <a:spcPts val="0"/>
              </a:spcBef>
              <a:buFont typeface="Arial" panose="020B0604020202020204" pitchFamily="34" charset="0"/>
              <a:buNone/>
              <a:defRPr/>
            </a:pPr>
            <a:r>
              <a:rPr lang="en-US" sz="2500" b="1" u="sng" dirty="0">
                <a:latin typeface="Calibri" panose="020F0502020204030204" pitchFamily="34" charset="0"/>
                <a:cs typeface="Calibri" panose="020F0502020204030204" pitchFamily="34" charset="0"/>
              </a:rPr>
              <a:t>Questionnaires</a:t>
            </a:r>
          </a:p>
          <a:p>
            <a:pPr marL="0" indent="0">
              <a:spcBef>
                <a:spcPts val="0"/>
              </a:spcBef>
              <a:buFont typeface="Arial" panose="020B0604020202020204" pitchFamily="34" charset="0"/>
              <a:buNone/>
              <a:defRPr/>
            </a:pPr>
            <a:endParaRPr lang="en-US" sz="100" dirty="0">
              <a:latin typeface="Calibri" panose="020F0502020204030204" pitchFamily="34" charset="0"/>
              <a:cs typeface="Calibri" panose="020F0502020204030204" pitchFamily="34" charset="0"/>
            </a:endParaRPr>
          </a:p>
          <a:p>
            <a:pPr>
              <a:spcBef>
                <a:spcPts val="0"/>
              </a:spcBef>
              <a:defRPr/>
            </a:pPr>
            <a:r>
              <a:rPr lang="en-US" sz="2400" b="1" dirty="0">
                <a:latin typeface="Calibri" panose="020F0502020204030204" pitchFamily="34" charset="0"/>
                <a:cs typeface="Calibri" panose="020F0502020204030204" pitchFamily="34" charset="0"/>
              </a:rPr>
              <a:t>Self-report questionnaires:</a:t>
            </a:r>
          </a:p>
          <a:p>
            <a:pPr>
              <a:spcBef>
                <a:spcPts val="0"/>
              </a:spcBef>
              <a:defRPr/>
            </a:pPr>
            <a:endParaRPr lang="en-US" sz="200" b="1" dirty="0">
              <a:latin typeface="Calibri" panose="020F0502020204030204" pitchFamily="34" charset="0"/>
              <a:cs typeface="Calibri" panose="020F0502020204030204" pitchFamily="34" charset="0"/>
            </a:endParaRPr>
          </a:p>
          <a:p>
            <a:pPr marL="628650" lvl="1" indent="-277813">
              <a:spcBef>
                <a:spcPts val="0"/>
              </a:spcBef>
              <a:defRPr/>
            </a:pPr>
            <a:r>
              <a:rPr lang="en-US" sz="2200" b="1" dirty="0">
                <a:solidFill>
                  <a:srgbClr val="FF0000"/>
                </a:solidFill>
                <a:latin typeface="Calibri" panose="020F0502020204030204" pitchFamily="34" charset="0"/>
                <a:cs typeface="Calibri" panose="020F0502020204030204" pitchFamily="34" charset="0"/>
              </a:rPr>
              <a:t>Anxiety Scale for Children – ASD </a:t>
            </a:r>
            <a:r>
              <a:rPr lang="en-US" sz="2000" dirty="0">
                <a:latin typeface="Calibri" panose="020F0502020204030204" pitchFamily="34" charset="0"/>
                <a:cs typeface="Calibri" panose="020F0502020204030204" pitchFamily="34" charset="0"/>
              </a:rPr>
              <a:t>(</a:t>
            </a:r>
            <a:r>
              <a:rPr lang="en-US" sz="2000" dirty="0">
                <a:solidFill>
                  <a:srgbClr val="FF0000"/>
                </a:solidFill>
                <a:latin typeface="Calibri" panose="020F0502020204030204" pitchFamily="34" charset="0"/>
                <a:cs typeface="Calibri" panose="020F0502020204030204" pitchFamily="34" charset="0"/>
              </a:rPr>
              <a:t>ASC-ASD</a:t>
            </a:r>
            <a:r>
              <a:rPr lang="en-US" sz="20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Rodgers et al., 2016</a:t>
            </a:r>
            <a:r>
              <a:rPr lang="en-US" sz="22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(designed for youth with ASD who do not have ID); free to </a:t>
            </a:r>
            <a:r>
              <a:rPr lang="en-US" sz="2000" b="1" dirty="0">
                <a:latin typeface="Calibri" panose="020F0502020204030204" pitchFamily="34" charset="0"/>
                <a:cs typeface="Calibri" panose="020F0502020204030204" pitchFamily="34" charset="0"/>
                <a:hlinkClick r:id="rId3"/>
              </a:rPr>
              <a:t>download</a:t>
            </a:r>
            <a:endParaRPr lang="en-US" sz="2000" b="1" dirty="0">
              <a:latin typeface="Calibri" panose="020F0502020204030204" pitchFamily="34" charset="0"/>
              <a:cs typeface="Calibri" panose="020F0502020204030204" pitchFamily="34" charset="0"/>
            </a:endParaRPr>
          </a:p>
          <a:p>
            <a:pPr>
              <a:spcBef>
                <a:spcPts val="0"/>
              </a:spcBef>
              <a:defRPr/>
            </a:pPr>
            <a:r>
              <a:rPr lang="en-US" sz="2400" b="1" dirty="0">
                <a:latin typeface="Calibri" panose="020F0502020204030204" pitchFamily="34" charset="0"/>
                <a:cs typeface="Calibri" panose="020F0502020204030204" pitchFamily="34" charset="0"/>
              </a:rPr>
              <a:t>Parent-Report questionnaires:</a:t>
            </a:r>
          </a:p>
          <a:p>
            <a:pPr>
              <a:spcBef>
                <a:spcPts val="0"/>
              </a:spcBef>
              <a:defRPr/>
            </a:pPr>
            <a:endParaRPr lang="en-US" sz="200" b="1" dirty="0">
              <a:latin typeface="Calibri" panose="020F0502020204030204" pitchFamily="34" charset="0"/>
              <a:cs typeface="Calibri" panose="020F0502020204030204" pitchFamily="34" charset="0"/>
            </a:endParaRPr>
          </a:p>
          <a:p>
            <a:pPr marL="628650" lvl="1" indent="-403225">
              <a:spcBef>
                <a:spcPts val="0"/>
              </a:spcBef>
              <a:defRPr/>
            </a:pPr>
            <a:r>
              <a:rPr lang="en-US" sz="2200" b="1" dirty="0">
                <a:solidFill>
                  <a:srgbClr val="FF0000"/>
                </a:solidFill>
                <a:latin typeface="Calibri" panose="020F0502020204030204" pitchFamily="34" charset="0"/>
                <a:cs typeface="Calibri" panose="020F0502020204030204" pitchFamily="34" charset="0"/>
              </a:rPr>
              <a:t>ASC-ASD – Parent Version </a:t>
            </a:r>
            <a:r>
              <a:rPr lang="en-US" sz="2000" dirty="0">
                <a:latin typeface="Calibri" panose="020F0502020204030204" pitchFamily="34" charset="0"/>
                <a:cs typeface="Calibri" panose="020F0502020204030204" pitchFamily="34" charset="0"/>
              </a:rPr>
              <a:t>(for youth with ASD without ID); free to </a:t>
            </a:r>
            <a:r>
              <a:rPr lang="en-US" sz="2000" b="1" dirty="0">
                <a:latin typeface="Calibri" panose="020F0502020204030204" pitchFamily="34" charset="0"/>
                <a:cs typeface="Calibri" panose="020F0502020204030204" pitchFamily="34" charset="0"/>
                <a:hlinkClick r:id="rId4"/>
              </a:rPr>
              <a:t>download</a:t>
            </a:r>
            <a:endParaRPr lang="en-US" sz="2000" b="1" dirty="0">
              <a:latin typeface="Calibri" panose="020F0502020204030204" pitchFamily="34" charset="0"/>
              <a:cs typeface="Calibri" panose="020F0502020204030204" pitchFamily="34" charset="0"/>
            </a:endParaRPr>
          </a:p>
          <a:p>
            <a:pPr marL="628650" lvl="1" indent="-403225">
              <a:spcBef>
                <a:spcPts val="0"/>
              </a:spcBef>
              <a:defRPr/>
            </a:pPr>
            <a:endParaRPr lang="en-US" sz="200" dirty="0">
              <a:latin typeface="Calibri" panose="020F0502020204030204" pitchFamily="34" charset="0"/>
              <a:cs typeface="Calibri" panose="020F0502020204030204" pitchFamily="34" charset="0"/>
            </a:endParaRPr>
          </a:p>
          <a:p>
            <a:pPr marL="628650" lvl="1" indent="-403225">
              <a:spcBef>
                <a:spcPts val="0"/>
              </a:spcBef>
              <a:defRPr/>
            </a:pPr>
            <a:r>
              <a:rPr lang="en-US" sz="2200" b="1" dirty="0">
                <a:solidFill>
                  <a:srgbClr val="FF0000"/>
                </a:solidFill>
                <a:latin typeface="Calibri" panose="020F0502020204030204" pitchFamily="34" charset="0"/>
                <a:cs typeface="Calibri" panose="020F0502020204030204" pitchFamily="34" charset="0"/>
              </a:rPr>
              <a:t>Parent-rated Anxiety Scale for ASD </a:t>
            </a:r>
            <a:r>
              <a:rPr lang="en-US" sz="2000" dirty="0">
                <a:latin typeface="Calibri" panose="020F0502020204030204" pitchFamily="34" charset="0"/>
                <a:cs typeface="Calibri" panose="020F0502020204030204" pitchFamily="34" charset="0"/>
              </a:rPr>
              <a:t>(</a:t>
            </a:r>
            <a:r>
              <a:rPr lang="en-US" sz="2000" dirty="0">
                <a:solidFill>
                  <a:srgbClr val="FF0000"/>
                </a:solidFill>
                <a:latin typeface="Calibri" panose="020F0502020204030204" pitchFamily="34" charset="0"/>
                <a:cs typeface="Calibri" panose="020F0502020204030204" pitchFamily="34" charset="0"/>
              </a:rPr>
              <a:t>PRAS-ASD; </a:t>
            </a:r>
            <a:r>
              <a:rPr lang="en-US" sz="1800" dirty="0" err="1">
                <a:latin typeface="Calibri" panose="020F0502020204030204" pitchFamily="34" charset="0"/>
                <a:cs typeface="Calibri" panose="020F0502020204030204" pitchFamily="34" charset="0"/>
              </a:rPr>
              <a:t>Scahill</a:t>
            </a:r>
            <a:r>
              <a:rPr lang="en-US" sz="1800" dirty="0">
                <a:latin typeface="Calibri" panose="020F0502020204030204" pitchFamily="34" charset="0"/>
                <a:cs typeface="Calibri" panose="020F0502020204030204" pitchFamily="34" charset="0"/>
              </a:rPr>
              <a:t> et al., 2019)                  </a:t>
            </a:r>
            <a:r>
              <a:rPr lang="en-US" sz="2000" dirty="0">
                <a:latin typeface="Calibri" panose="020F0502020204030204" pitchFamily="34" charset="0"/>
                <a:cs typeface="Calibri" panose="020F0502020204030204" pitchFamily="34" charset="0"/>
              </a:rPr>
              <a:t>(for youth with ASD, with or without ID); free to </a:t>
            </a:r>
            <a:r>
              <a:rPr lang="en-US" sz="2000" b="1" dirty="0">
                <a:latin typeface="Calibri" panose="020F0502020204030204" pitchFamily="34" charset="0"/>
                <a:cs typeface="Calibri" panose="020F0502020204030204" pitchFamily="34" charset="0"/>
                <a:hlinkClick r:id="rId5"/>
              </a:rPr>
              <a:t>download</a:t>
            </a:r>
            <a:endParaRPr lang="en-US" sz="2000" b="1" dirty="0">
              <a:latin typeface="Calibri" panose="020F0502020204030204" pitchFamily="34" charset="0"/>
              <a:cs typeface="Calibri" panose="020F0502020204030204" pitchFamily="34" charset="0"/>
            </a:endParaRPr>
          </a:p>
          <a:p>
            <a:pPr marL="0" indent="0">
              <a:spcBef>
                <a:spcPts val="0"/>
              </a:spcBef>
              <a:buFont typeface="Arial" panose="020B0604020202020204" pitchFamily="34" charset="0"/>
              <a:buNone/>
              <a:defRPr/>
            </a:pPr>
            <a:r>
              <a:rPr lang="en-US" sz="2500" b="1" u="sng" dirty="0">
                <a:latin typeface="Calibri" panose="020F0502020204030204" pitchFamily="34" charset="0"/>
                <a:cs typeface="Calibri" panose="020F0502020204030204" pitchFamily="34" charset="0"/>
              </a:rPr>
              <a:t>Interviews</a:t>
            </a:r>
            <a:endParaRPr lang="en-US" sz="2500" dirty="0">
              <a:latin typeface="Calibri" panose="020F0502020204030204" pitchFamily="34" charset="0"/>
              <a:cs typeface="Calibri" panose="020F0502020204030204" pitchFamily="34" charset="0"/>
            </a:endParaRPr>
          </a:p>
          <a:p>
            <a:pPr>
              <a:spcBef>
                <a:spcPts val="0"/>
              </a:spcBef>
              <a:defRPr/>
            </a:pPr>
            <a:r>
              <a:rPr lang="en-US" sz="2200" b="1" dirty="0">
                <a:latin typeface="Calibri" panose="020F0502020204030204" pitchFamily="34" charset="0"/>
                <a:cs typeface="Calibri" panose="020F0502020204030204" pitchFamily="34" charset="0"/>
              </a:rPr>
              <a:t>Interviews designed for NT youth</a:t>
            </a:r>
            <a:r>
              <a:rPr lang="en-US" sz="2200" dirty="0">
                <a:latin typeface="Calibri" panose="020F0502020204030204" pitchFamily="34" charset="0"/>
                <a:cs typeface="Calibri" panose="020F0502020204030204" pitchFamily="34" charset="0"/>
              </a:rPr>
              <a:t>: </a:t>
            </a:r>
            <a:r>
              <a:rPr lang="en-US" sz="2200" dirty="0">
                <a:solidFill>
                  <a:srgbClr val="FF0000"/>
                </a:solidFill>
                <a:latin typeface="Calibri" panose="020F0502020204030204" pitchFamily="34" charset="0"/>
                <a:cs typeface="Calibri" panose="020F0502020204030204" pitchFamily="34" charset="0"/>
              </a:rPr>
              <a:t>Anxiety Disorders Interview Schedule</a:t>
            </a:r>
            <a:r>
              <a:rPr lang="en-US" sz="2200"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t>
            </a:r>
            <a:r>
              <a:rPr lang="en-US" sz="2000" dirty="0">
                <a:solidFill>
                  <a:srgbClr val="FF0000"/>
                </a:solidFill>
                <a:latin typeface="Calibri" panose="020F0502020204030204" pitchFamily="34" charset="0"/>
                <a:cs typeface="Calibri" panose="020F0502020204030204" pitchFamily="34" charset="0"/>
              </a:rPr>
              <a:t>ADIS-IV</a:t>
            </a:r>
            <a:r>
              <a:rPr lang="en-US" sz="2000" dirty="0">
                <a:latin typeface="Calibri" panose="020F0502020204030204" pitchFamily="34" charset="0"/>
                <a:cs typeface="Calibri" panose="020F0502020204030204" pitchFamily="34" charset="0"/>
              </a:rPr>
              <a:t> – Parent &amp; Child Version)</a:t>
            </a:r>
          </a:p>
          <a:p>
            <a:pPr>
              <a:spcBef>
                <a:spcPts val="0"/>
              </a:spcBef>
              <a:defRPr/>
            </a:pPr>
            <a:endParaRPr lang="en-US" sz="200" dirty="0">
              <a:latin typeface="Calibri" panose="020F0502020204030204" pitchFamily="34" charset="0"/>
              <a:cs typeface="Calibri" panose="020F0502020204030204" pitchFamily="34" charset="0"/>
            </a:endParaRPr>
          </a:p>
          <a:p>
            <a:pPr>
              <a:spcBef>
                <a:spcPts val="0"/>
              </a:spcBef>
              <a:defRPr/>
            </a:pPr>
            <a:r>
              <a:rPr lang="en-US" sz="2200" b="1" dirty="0">
                <a:latin typeface="Calibri" panose="020F0502020204030204" pitchFamily="34" charset="0"/>
                <a:cs typeface="Calibri" panose="020F0502020204030204" pitchFamily="34" charset="0"/>
              </a:rPr>
              <a:t>Interviews designed for autistic youth: </a:t>
            </a:r>
            <a:r>
              <a:rPr lang="en-US" sz="2200" dirty="0">
                <a:solidFill>
                  <a:srgbClr val="FF0000"/>
                </a:solidFill>
                <a:latin typeface="Calibri" panose="020F0502020204030204" pitchFamily="34" charset="0"/>
                <a:cs typeface="Calibri" panose="020F0502020204030204" pitchFamily="34" charset="0"/>
              </a:rPr>
              <a:t>Autism Spectrum Addendum to the ADIS-Parent Version</a:t>
            </a:r>
            <a:r>
              <a:rPr lang="en-US" sz="1800" dirty="0">
                <a:latin typeface="Calibri" panose="020F0502020204030204" pitchFamily="34" charset="0"/>
                <a:cs typeface="Calibri" panose="020F0502020204030204" pitchFamily="34" charset="0"/>
              </a:rPr>
              <a:t> (Kerns et al., 2014</a:t>
            </a:r>
            <a:r>
              <a:rPr lang="en-US" sz="2200" dirty="0">
                <a:latin typeface="Calibri" panose="020F0502020204030204" pitchFamily="34" charset="0"/>
                <a:cs typeface="Calibri" panose="020F0502020204030204" pitchFamily="34" charset="0"/>
              </a:rPr>
              <a:t>)</a:t>
            </a:r>
          </a:p>
          <a:p>
            <a:pPr>
              <a:spcBef>
                <a:spcPts val="0"/>
              </a:spcBef>
              <a:defRPr/>
            </a:pPr>
            <a:endParaRPr lang="en-US" sz="400" dirty="0">
              <a:latin typeface="Calibri" panose="020F0502020204030204" pitchFamily="34" charset="0"/>
              <a:cs typeface="Calibri" panose="020F0502020204030204" pitchFamily="34" charset="0"/>
            </a:endParaRPr>
          </a:p>
          <a:p>
            <a:pPr marL="0" indent="0">
              <a:spcBef>
                <a:spcPts val="0"/>
              </a:spcBef>
              <a:buFont typeface="Arial" panose="020B0604020202020204" pitchFamily="34" charset="0"/>
              <a:buNone/>
              <a:defRPr/>
            </a:pPr>
            <a:r>
              <a:rPr lang="en-US" sz="2500" b="1" u="sng" dirty="0">
                <a:latin typeface="Calibri" panose="020F0502020204030204" pitchFamily="34" charset="0"/>
                <a:cs typeface="Calibri" panose="020F0502020204030204" pitchFamily="34" charset="0"/>
              </a:rPr>
              <a:t>Direct Observation</a:t>
            </a:r>
            <a:endParaRPr lang="en-US" sz="2500" dirty="0">
              <a:latin typeface="Calibri" panose="020F0502020204030204" pitchFamily="34" charset="0"/>
              <a:cs typeface="Calibri" panose="020F0502020204030204" pitchFamily="34" charset="0"/>
            </a:endParaRPr>
          </a:p>
          <a:p>
            <a:pPr>
              <a:spcBef>
                <a:spcPts val="0"/>
              </a:spcBef>
              <a:defRPr/>
            </a:pPr>
            <a:r>
              <a:rPr lang="en-US" sz="2000" dirty="0">
                <a:latin typeface="Calibri" panose="020F0502020204030204" pitchFamily="34" charset="0"/>
                <a:cs typeface="Calibri" panose="020F0502020204030204" pitchFamily="34" charset="0"/>
              </a:rPr>
              <a:t>Behavioral Avoidance Test (BAT): observe child approach a feared object or situation and collect information about child’s behavioral response</a:t>
            </a:r>
          </a:p>
        </p:txBody>
      </p:sp>
      <p:sp>
        <p:nvSpPr>
          <p:cNvPr id="27651" name="TextBox 3">
            <a:extLst>
              <a:ext uri="{FF2B5EF4-FFF2-40B4-BE49-F238E27FC236}">
                <a16:creationId xmlns:a16="http://schemas.microsoft.com/office/drawing/2014/main" id="{D632C1AA-FE6A-A7CC-CBC7-FB2AF0A6BD79}"/>
              </a:ext>
            </a:extLst>
          </p:cNvPr>
          <p:cNvSpPr txBox="1">
            <a:spLocks noChangeArrowheads="1"/>
          </p:cNvSpPr>
          <p:nvPr/>
        </p:nvSpPr>
        <p:spPr bwMode="auto">
          <a:xfrm>
            <a:off x="1066800" y="6553200"/>
            <a:ext cx="8534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dirty="0">
                <a:latin typeface="Arial" panose="020B0604020202020204" pitchFamily="34" charset="0"/>
              </a:rPr>
              <a:t>See Kerns et al. (2016) and Moskowitz, Rosen, Lerner, &amp; Levine (2017) for a review</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30DB4-81F4-727B-CE32-2B0DA206DF88}"/>
              </a:ext>
            </a:extLst>
          </p:cNvPr>
          <p:cNvSpPr txBox="1">
            <a:spLocks noGrp="1"/>
          </p:cNvSpPr>
          <p:nvPr>
            <p:ph type="title" idx="4294967295"/>
          </p:nvPr>
        </p:nvSpPr>
        <p:spPr bwMode="auto">
          <a:xfrm>
            <a:off x="123593" y="228600"/>
            <a:ext cx="8686800" cy="1143000"/>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3800" b="1" i="0" u="none" strike="noStrike" kern="1200" cap="none" spc="0" normalizeH="0" baseline="0" noProof="0" dirty="0">
                <a:ln>
                  <a:noFill/>
                </a:ln>
                <a:solidFill>
                  <a:srgbClr val="FF9900"/>
                </a:solidFill>
                <a:effectLst/>
                <a:uLnTx/>
                <a:uFillTx/>
                <a:latin typeface="Calibri" panose="020F0502020204030204" pitchFamily="34" charset="0"/>
                <a:ea typeface="+mj-ea"/>
                <a:cs typeface="Calibri" panose="020F0502020204030204" pitchFamily="34" charset="0"/>
              </a:rPr>
              <a:t>Replacement Strategy:</a:t>
            </a:r>
            <a:br>
              <a:rPr kumimoji="0" lang="en-US" altLang="en-US" sz="4000" b="1" i="0" u="none" strike="noStrike" kern="1200" cap="none" spc="0" normalizeH="0" baseline="0" noProof="0" dirty="0">
                <a:ln>
                  <a:noFill/>
                </a:ln>
                <a:solidFill>
                  <a:srgbClr val="FF9900"/>
                </a:solidFill>
                <a:effectLst/>
                <a:uLnTx/>
                <a:uFillTx/>
                <a:latin typeface="Calibri" panose="020F0502020204030204" pitchFamily="34" charset="0"/>
                <a:ea typeface="+mj-ea"/>
                <a:cs typeface="Calibri" panose="020F0502020204030204" pitchFamily="34" charset="0"/>
              </a:rPr>
            </a:br>
            <a:r>
              <a:rPr kumimoji="0" lang="en-US" altLang="en-US" sz="3400" b="1" i="0" u="none" strike="noStrike" kern="1200" cap="none" spc="0" normalizeH="0" baseline="0" noProof="0" dirty="0">
                <a:ln>
                  <a:noFill/>
                </a:ln>
                <a:solidFill>
                  <a:srgbClr val="FF9900"/>
                </a:solidFill>
                <a:effectLst/>
                <a:uLnTx/>
                <a:uFillTx/>
                <a:latin typeface="Calibri" panose="020F0502020204030204" pitchFamily="34" charset="0"/>
                <a:ea typeface="+mj-ea"/>
                <a:cs typeface="Calibri" panose="020F0502020204030204" pitchFamily="34" charset="0"/>
              </a:rPr>
              <a:t>Sitting with Feelings of Uncertainty</a:t>
            </a:r>
            <a:br>
              <a:rPr kumimoji="0" lang="en-US" altLang="en-US"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rPr>
            </a:br>
            <a:endParaRPr kumimoji="0" lang="en-US" altLang="en-US" sz="4000" b="0" i="0" u="none" strike="noStrike" kern="1200" cap="none" spc="0" normalizeH="0" baseline="0" noProof="0" dirty="0">
              <a:ln>
                <a:noFill/>
              </a:ln>
              <a:solidFill>
                <a:schemeClr val="tx1"/>
              </a:solidFill>
              <a:effectLst/>
              <a:uLnTx/>
              <a:uFillTx/>
              <a:latin typeface="Arial" panose="020B0604020202020204" pitchFamily="34" charset="0"/>
              <a:ea typeface="+mj-ea"/>
              <a:cs typeface="Arial" panose="020B0604020202020204" pitchFamily="34" charset="0"/>
            </a:endParaRPr>
          </a:p>
        </p:txBody>
      </p:sp>
      <p:sp>
        <p:nvSpPr>
          <p:cNvPr id="10" name="TextBox 9">
            <a:extLst>
              <a:ext uri="{FF2B5EF4-FFF2-40B4-BE49-F238E27FC236}">
                <a16:creationId xmlns:a16="http://schemas.microsoft.com/office/drawing/2014/main" id="{E1FBF9E4-B9C4-51FC-7E9B-08BCDAB45FF1}"/>
              </a:ext>
            </a:extLst>
          </p:cNvPr>
          <p:cNvSpPr txBox="1"/>
          <p:nvPr/>
        </p:nvSpPr>
        <p:spPr>
          <a:xfrm>
            <a:off x="38835" y="6487924"/>
            <a:ext cx="6856364" cy="446276"/>
          </a:xfrm>
          <a:prstGeom prst="rect">
            <a:avLst/>
          </a:prstGeom>
          <a:noFill/>
        </p:spPr>
        <p:txBody>
          <a:bodyPr wrap="none" rtlCol="0">
            <a:spAutoFit/>
          </a:bodyPr>
          <a:lstStyle/>
          <a:p>
            <a:r>
              <a:rPr lang="en-US" sz="1200" dirty="0">
                <a:latin typeface="Calibri" panose="020F0502020204030204" pitchFamily="34" charset="0"/>
                <a:cs typeface="Calibri" panose="020F0502020204030204" pitchFamily="34" charset="0"/>
                <a:hlinkClick r:id="rId3"/>
              </a:rPr>
              <a:t>Coping with Uncertainty in Uncertain Times </a:t>
            </a:r>
            <a:endParaRPr lang="en-US" sz="1200" dirty="0">
              <a:latin typeface="Calibri" panose="020F0502020204030204" pitchFamily="34" charset="0"/>
              <a:cs typeface="Calibri" panose="020F0502020204030204" pitchFamily="34" charset="0"/>
            </a:endParaRPr>
          </a:p>
          <a:p>
            <a:r>
              <a:rPr lang="en-US" sz="1100" b="0" dirty="0">
                <a:solidFill>
                  <a:srgbClr val="0432FF"/>
                </a:solidFill>
                <a:latin typeface="Calibri" panose="020F0502020204030204" pitchFamily="34" charset="0"/>
                <a:cs typeface="Calibri" panose="020F0502020204030204" pitchFamily="34" charset="0"/>
              </a:rPr>
              <a:t>Prepared by Professor Jacqui Rodgers, Professor Mark </a:t>
            </a:r>
            <a:r>
              <a:rPr lang="en-US" sz="1100" b="0" dirty="0" err="1">
                <a:solidFill>
                  <a:srgbClr val="0432FF"/>
                </a:solidFill>
                <a:latin typeface="Calibri" panose="020F0502020204030204" pitchFamily="34" charset="0"/>
                <a:cs typeface="Calibri" panose="020F0502020204030204" pitchFamily="34" charset="0"/>
              </a:rPr>
              <a:t>Freeston</a:t>
            </a:r>
            <a:r>
              <a:rPr lang="en-US" sz="1100" b="0" dirty="0">
                <a:solidFill>
                  <a:srgbClr val="0432FF"/>
                </a:solidFill>
                <a:latin typeface="Calibri" panose="020F0502020204030204" pitchFamily="34" charset="0"/>
                <a:cs typeface="Calibri" panose="020F0502020204030204" pitchFamily="34" charset="0"/>
              </a:rPr>
              <a:t>, Renske </a:t>
            </a:r>
            <a:r>
              <a:rPr lang="en-US" sz="1100" b="0" dirty="0" err="1">
                <a:solidFill>
                  <a:srgbClr val="0432FF"/>
                </a:solidFill>
                <a:latin typeface="Calibri" panose="020F0502020204030204" pitchFamily="34" charset="0"/>
                <a:cs typeface="Calibri" panose="020F0502020204030204" pitchFamily="34" charset="0"/>
              </a:rPr>
              <a:t>Herrema</a:t>
            </a:r>
            <a:r>
              <a:rPr lang="en-US" sz="1100" b="0" dirty="0">
                <a:solidFill>
                  <a:srgbClr val="0432FF"/>
                </a:solidFill>
                <a:latin typeface="Calibri" panose="020F0502020204030204" pitchFamily="34" charset="0"/>
                <a:cs typeface="Calibri" panose="020F0502020204030204" pitchFamily="34" charset="0"/>
              </a:rPr>
              <a:t>. Newcastle University March 2020 </a:t>
            </a:r>
          </a:p>
        </p:txBody>
      </p:sp>
      <p:pic>
        <p:nvPicPr>
          <p:cNvPr id="11" name="Picture 10" descr="Visual titled sitting with a feeling of uncertainty. It reads when we are not in control of a situation it can help to learn how to sit with the feelings of uncertainty. This might sound strange or it might sound scary. Especially if uncertainty makes you feel uneasy or distressed. Visuals to support this include a red x and people sitting with a clock behind them. The visual continues and says when we can manage feelings of uncertainty helps us to cope better when things become uncertain. Sitting with the feeling of uncertainty is: thinking about how we feel on the inside, thinking about how we feel on the outside. Visuals to support this include a green check mark, people sitting with a clock behind them, and someone feeling their head and stomach.">
            <a:extLst>
              <a:ext uri="{FF2B5EF4-FFF2-40B4-BE49-F238E27FC236}">
                <a16:creationId xmlns:a16="http://schemas.microsoft.com/office/drawing/2014/main" id="{98AB1D56-7874-812D-E31C-29B4123D6578}"/>
              </a:ext>
            </a:extLst>
          </p:cNvPr>
          <p:cNvPicPr>
            <a:picLocks noChangeAspect="1"/>
          </p:cNvPicPr>
          <p:nvPr/>
        </p:nvPicPr>
        <p:blipFill>
          <a:blip r:embed="rId4"/>
          <a:stretch>
            <a:fillRect/>
          </a:stretch>
        </p:blipFill>
        <p:spPr>
          <a:xfrm>
            <a:off x="105862" y="1135704"/>
            <a:ext cx="4088700" cy="5394960"/>
          </a:xfrm>
          <a:prstGeom prst="rect">
            <a:avLst/>
          </a:prstGeom>
          <a:ln>
            <a:solidFill>
              <a:schemeClr val="tx1"/>
            </a:solidFill>
          </a:ln>
        </p:spPr>
      </p:pic>
      <p:pic>
        <p:nvPicPr>
          <p:cNvPr id="12" name="Picture 11" descr="A continuation of the visual sitting with a feeling of uncertainty. It says used this time to get used to how the uncertainty makes you feel. At first, this might feel uncomfortable and anxious. When you see that these feelings are because of the uncertainty, this may help you to feel less distressed. This is because you know what those feelings are. Visuals to support this include a woman crying, her hands are pressed into her eyes. A woman touching her head and stomach. and a man with his hand on his chink looking up in thought.">
            <a:extLst>
              <a:ext uri="{FF2B5EF4-FFF2-40B4-BE49-F238E27FC236}">
                <a16:creationId xmlns:a16="http://schemas.microsoft.com/office/drawing/2014/main" id="{22D74551-2615-F6E7-38EB-59A2E13501BA}"/>
              </a:ext>
            </a:extLst>
          </p:cNvPr>
          <p:cNvPicPr>
            <a:picLocks noChangeAspect="1"/>
          </p:cNvPicPr>
          <p:nvPr/>
        </p:nvPicPr>
        <p:blipFill>
          <a:blip r:embed="rId5"/>
          <a:stretch>
            <a:fillRect/>
          </a:stretch>
        </p:blipFill>
        <p:spPr>
          <a:xfrm>
            <a:off x="4648200" y="1158240"/>
            <a:ext cx="4223104" cy="5394960"/>
          </a:xfrm>
          <a:prstGeom prst="rect">
            <a:avLst/>
          </a:prstGeom>
          <a:ln>
            <a:solidFill>
              <a:schemeClr val="tx1"/>
            </a:solidFill>
          </a:ln>
        </p:spPr>
      </p:pic>
    </p:spTree>
    <p:extLst>
      <p:ext uri="{BB962C8B-B14F-4D97-AF65-F5344CB8AC3E}">
        <p14:creationId xmlns:p14="http://schemas.microsoft.com/office/powerpoint/2010/main" val="24566224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10C69502-DE3A-7B8D-3BF6-77D7A833B3DC}"/>
              </a:ext>
            </a:extLst>
          </p:cNvPr>
          <p:cNvSpPr>
            <a:spLocks noGrp="1"/>
          </p:cNvSpPr>
          <p:nvPr>
            <p:ph type="title"/>
          </p:nvPr>
        </p:nvSpPr>
        <p:spPr>
          <a:xfrm>
            <a:off x="0" y="304800"/>
            <a:ext cx="8991600" cy="1143000"/>
          </a:xfrm>
        </p:spPr>
        <p:txBody>
          <a:bodyPr/>
          <a:lstStyle/>
          <a:p>
            <a:pPr eaLnBrk="1" hangingPunct="1"/>
            <a:r>
              <a:rPr lang="en-US" altLang="en-US" sz="4000" b="1" u="sng" dirty="0">
                <a:solidFill>
                  <a:srgbClr val="FF9300"/>
                </a:solidFill>
              </a:rPr>
              <a:t>Type in Chat Box: REPLACE</a:t>
            </a:r>
            <a:br>
              <a:rPr lang="en-US" altLang="en-US" sz="4000" b="1" dirty="0">
                <a:solidFill>
                  <a:srgbClr val="FF9300"/>
                </a:solidFill>
              </a:rPr>
            </a:br>
            <a:r>
              <a:rPr lang="en-US" altLang="en-US" sz="3300" b="1" dirty="0">
                <a:solidFill>
                  <a:srgbClr val="FF9300"/>
                </a:solidFill>
              </a:rPr>
              <a:t>Think of a Client Who Displays Anxious Behavior</a:t>
            </a:r>
            <a:br>
              <a:rPr lang="en-US" altLang="en-US" sz="3400" b="1" dirty="0">
                <a:solidFill>
                  <a:srgbClr val="FF9300"/>
                </a:solidFill>
              </a:rPr>
            </a:br>
            <a:r>
              <a:rPr lang="en-US" altLang="en-US" sz="2400" b="1" dirty="0">
                <a:solidFill>
                  <a:srgbClr val="FF9300"/>
                </a:solidFill>
              </a:rPr>
              <a:t>(or Challenging Behavior that may be related to Anxiety)</a:t>
            </a:r>
          </a:p>
        </p:txBody>
      </p:sp>
      <p:sp>
        <p:nvSpPr>
          <p:cNvPr id="120834" name="Content Placeholder 2">
            <a:extLst>
              <a:ext uri="{FF2B5EF4-FFF2-40B4-BE49-F238E27FC236}">
                <a16:creationId xmlns:a16="http://schemas.microsoft.com/office/drawing/2014/main" id="{0414D89E-E779-2C71-79E3-D58F1B3AD01C}"/>
              </a:ext>
            </a:extLst>
          </p:cNvPr>
          <p:cNvSpPr>
            <a:spLocks noGrp="1"/>
          </p:cNvSpPr>
          <p:nvPr>
            <p:ph idx="1"/>
          </p:nvPr>
        </p:nvSpPr>
        <p:spPr>
          <a:xfrm>
            <a:off x="152400" y="1752600"/>
            <a:ext cx="8763000" cy="5105400"/>
          </a:xfrm>
        </p:spPr>
        <p:txBody>
          <a:bodyPr/>
          <a:lstStyle/>
          <a:p>
            <a:pPr eaLnBrk="1" hangingPunct="1">
              <a:spcBef>
                <a:spcPct val="0"/>
              </a:spcBef>
            </a:pPr>
            <a:r>
              <a:rPr lang="en-US" altLang="en-US" dirty="0">
                <a:ea typeface="MS PGothic" panose="020B0600070205080204" pitchFamily="34" charset="-128"/>
              </a:rPr>
              <a:t>Based on your FBA hypothesis…</a:t>
            </a:r>
          </a:p>
          <a:p>
            <a:pPr eaLnBrk="1" hangingPunct="1">
              <a:spcBef>
                <a:spcPct val="0"/>
              </a:spcBef>
            </a:pPr>
            <a:endParaRPr lang="en-US" altLang="en-US" sz="400" dirty="0">
              <a:ea typeface="MS PGothic" panose="020B0600070205080204" pitchFamily="34" charset="-128"/>
            </a:endParaRPr>
          </a:p>
          <a:p>
            <a:pPr marL="693738" lvl="1" indent="-341313" eaLnBrk="1" hangingPunct="1">
              <a:spcBef>
                <a:spcPct val="0"/>
              </a:spcBef>
            </a:pPr>
            <a:r>
              <a:rPr lang="en-US" altLang="en-US" sz="2600" dirty="0">
                <a:ea typeface="MS PGothic" panose="020B0600070205080204" pitchFamily="34" charset="-128"/>
              </a:rPr>
              <a:t>What skill(s) can you teach to </a:t>
            </a:r>
            <a:r>
              <a:rPr lang="en-US" altLang="en-US" sz="2600" b="1" dirty="0">
                <a:ea typeface="MS PGothic" panose="020B0600070205080204" pitchFamily="34" charset="-128"/>
              </a:rPr>
              <a:t>replace the challenging behavior or anxious behavior </a:t>
            </a:r>
            <a:r>
              <a:rPr lang="en-US" altLang="en-US" sz="2600" dirty="0">
                <a:ea typeface="MS PGothic" panose="020B0600070205080204" pitchFamily="34" charset="-128"/>
              </a:rPr>
              <a:t>with a better alternative behavior?</a:t>
            </a:r>
          </a:p>
          <a:p>
            <a:pPr marL="915988" lvl="2" indent="-222250" eaLnBrk="1" hangingPunct="1">
              <a:spcBef>
                <a:spcPct val="0"/>
              </a:spcBef>
            </a:pPr>
            <a:r>
              <a:rPr lang="en-US" dirty="0">
                <a:cs typeface="Arial" pitchFamily="34" charset="0"/>
              </a:rPr>
              <a:t>e.g., </a:t>
            </a:r>
            <a:r>
              <a:rPr lang="en-US" b="1" dirty="0">
                <a:cs typeface="Arial" pitchFamily="34" charset="0"/>
              </a:rPr>
              <a:t>Teach to APPROACH feared situation </a:t>
            </a:r>
            <a:r>
              <a:rPr lang="en-US" sz="2300" dirty="0">
                <a:cs typeface="Arial" pitchFamily="34" charset="0"/>
              </a:rPr>
              <a:t>rather than avoid</a:t>
            </a:r>
          </a:p>
          <a:p>
            <a:pPr marL="915988" lvl="2" indent="-222250" eaLnBrk="1" hangingPunct="1">
              <a:spcBef>
                <a:spcPct val="0"/>
              </a:spcBef>
            </a:pPr>
            <a:r>
              <a:rPr lang="en-US" sz="2300" dirty="0">
                <a:cs typeface="Arial" pitchFamily="34" charset="0"/>
              </a:rPr>
              <a:t>e.g., </a:t>
            </a:r>
            <a:r>
              <a:rPr lang="en-US" b="1" dirty="0">
                <a:cs typeface="Arial" pitchFamily="34" charset="0"/>
              </a:rPr>
              <a:t>Teach COPING SELF-TALK</a:t>
            </a:r>
          </a:p>
          <a:p>
            <a:pPr marL="915988" lvl="2" indent="-222250" eaLnBrk="1" hangingPunct="1">
              <a:spcBef>
                <a:spcPct val="0"/>
              </a:spcBef>
            </a:pPr>
            <a:r>
              <a:rPr lang="en-US" dirty="0">
                <a:cs typeface="Arial" pitchFamily="34" charset="0"/>
              </a:rPr>
              <a:t>e.g., </a:t>
            </a:r>
            <a:r>
              <a:rPr lang="en-US" b="1" dirty="0">
                <a:cs typeface="Arial" pitchFamily="34" charset="0"/>
              </a:rPr>
              <a:t>Teach RELAXATION or MINDFULNESS skills</a:t>
            </a:r>
          </a:p>
          <a:p>
            <a:pPr marL="915988" lvl="2" indent="-222250" eaLnBrk="1" hangingPunct="1">
              <a:spcBef>
                <a:spcPct val="0"/>
              </a:spcBef>
            </a:pPr>
            <a:r>
              <a:rPr lang="en-US" dirty="0">
                <a:cs typeface="Arial" pitchFamily="34" charset="0"/>
              </a:rPr>
              <a:t>e.g., </a:t>
            </a:r>
            <a:r>
              <a:rPr lang="en-US" b="1" dirty="0">
                <a:cs typeface="Arial" pitchFamily="34" charset="0"/>
              </a:rPr>
              <a:t>Teach COMMUNICATION</a:t>
            </a:r>
            <a:r>
              <a:rPr lang="en-US" sz="2300" b="1" dirty="0">
                <a:cs typeface="Arial" pitchFamily="34" charset="0"/>
              </a:rPr>
              <a:t> </a:t>
            </a:r>
            <a:r>
              <a:rPr lang="en-US" sz="2000" dirty="0">
                <a:cs typeface="Arial" pitchFamily="34" charset="0"/>
              </a:rPr>
              <a:t>(e.g., to ask for a BREAK, ask for help, ask for comfort, ask for self-soothing object/activity, </a:t>
            </a:r>
            <a:r>
              <a:rPr lang="en-US" sz="2000" strike="sngStrike" dirty="0">
                <a:cs typeface="Arial" pitchFamily="34" charset="0"/>
              </a:rPr>
              <a:t>ask for reassurance</a:t>
            </a:r>
            <a:r>
              <a:rPr lang="en-US" sz="2000" dirty="0">
                <a:cs typeface="Arial" pitchFamily="34" charset="0"/>
              </a:rPr>
              <a:t>)</a:t>
            </a:r>
            <a:endParaRPr lang="en-US" altLang="en-US" sz="2000" dirty="0">
              <a:ea typeface="MS PGothic" panose="020B0600070205080204" pitchFamily="34" charset="-128"/>
            </a:endParaRPr>
          </a:p>
          <a:p>
            <a:pPr lvl="1" eaLnBrk="1" hangingPunct="1">
              <a:spcBef>
                <a:spcPct val="0"/>
              </a:spcBef>
            </a:pPr>
            <a:endParaRPr lang="en-US" altLang="en-US" sz="800" dirty="0">
              <a:solidFill>
                <a:srgbClr val="FFFF66"/>
              </a:solidFill>
              <a:ea typeface="MS PGothic" panose="020B0600070205080204" pitchFamily="34" charset="-128"/>
            </a:endParaRPr>
          </a:p>
          <a:p>
            <a:pPr eaLnBrk="1" hangingPunct="1">
              <a:spcBef>
                <a:spcPct val="0"/>
              </a:spcBef>
            </a:pPr>
            <a:r>
              <a:rPr lang="en-US" altLang="en-US" dirty="0">
                <a:ea typeface="MS PGothic" panose="020B0600070205080204" pitchFamily="34" charset="-128"/>
              </a:rPr>
              <a:t>Now, 2 minutes of brainstorming</a:t>
            </a:r>
          </a:p>
          <a:p>
            <a:pPr eaLnBrk="1" hangingPunct="1">
              <a:spcBef>
                <a:spcPct val="0"/>
              </a:spcBef>
            </a:pPr>
            <a:endParaRPr lang="en-US" altLang="en-US" sz="200" dirty="0">
              <a:ea typeface="MS PGothic" panose="020B0600070205080204" pitchFamily="34" charset="-128"/>
            </a:endParaRPr>
          </a:p>
          <a:p>
            <a:pPr lvl="1" eaLnBrk="1" hangingPunct="1">
              <a:spcBef>
                <a:spcPct val="0"/>
              </a:spcBef>
            </a:pPr>
            <a:endParaRPr lang="en-US" altLang="en-US" sz="200" dirty="0">
              <a:ea typeface="MS PGothic" panose="020B0600070205080204" pitchFamily="34" charset="-128"/>
            </a:endParaRPr>
          </a:p>
          <a:p>
            <a:pPr lvl="1" eaLnBrk="1" hangingPunct="1">
              <a:spcBef>
                <a:spcPct val="0"/>
              </a:spcBef>
            </a:pPr>
            <a:endParaRPr lang="en-US" altLang="en-US" sz="200" dirty="0">
              <a:ea typeface="MS PGothic" panose="020B0600070205080204" pitchFamily="34" charset="-128"/>
            </a:endParaRPr>
          </a:p>
          <a:p>
            <a:pPr lvl="1" eaLnBrk="1" hangingPunct="1">
              <a:spcBef>
                <a:spcPct val="0"/>
              </a:spcBef>
            </a:pPr>
            <a:r>
              <a:rPr lang="en-US" altLang="en-US" sz="2600" b="1" dirty="0">
                <a:ea typeface="MS PGothic" panose="020B0600070205080204" pitchFamily="34" charset="-128"/>
              </a:rPr>
              <a:t>Pick at least 1 replacement strategy to try with this client for the next 7 days! </a:t>
            </a:r>
          </a:p>
        </p:txBody>
      </p:sp>
      <p:pic>
        <p:nvPicPr>
          <p:cNvPr id="2" name="Picture 1" descr="A thought bubble with the word chat below.">
            <a:extLst>
              <a:ext uri="{FF2B5EF4-FFF2-40B4-BE49-F238E27FC236}">
                <a16:creationId xmlns:a16="http://schemas.microsoft.com/office/drawing/2014/main" id="{9C2330D7-79A5-74E7-A0EB-0D24DA6FD06E}"/>
              </a:ext>
            </a:extLst>
          </p:cNvPr>
          <p:cNvPicPr>
            <a:picLocks noChangeAspect="1"/>
          </p:cNvPicPr>
          <p:nvPr/>
        </p:nvPicPr>
        <p:blipFill>
          <a:blip r:embed="rId3"/>
          <a:stretch>
            <a:fillRect/>
          </a:stretch>
        </p:blipFill>
        <p:spPr>
          <a:xfrm>
            <a:off x="7696200" y="152400"/>
            <a:ext cx="1016000" cy="584200"/>
          </a:xfrm>
          <a:prstGeom prst="rect">
            <a:avLst/>
          </a:prstGeom>
        </p:spPr>
      </p:pic>
    </p:spTree>
    <p:extLst>
      <p:ext uri="{BB962C8B-B14F-4D97-AF65-F5344CB8AC3E}">
        <p14:creationId xmlns:p14="http://schemas.microsoft.com/office/powerpoint/2010/main" val="4273071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29EB7-4369-07FD-75FE-257C77E34B94}"/>
              </a:ext>
            </a:extLst>
          </p:cNvPr>
          <p:cNvSpPr>
            <a:spLocks noGrp="1"/>
          </p:cNvSpPr>
          <p:nvPr>
            <p:ph type="title"/>
          </p:nvPr>
        </p:nvSpPr>
        <p:spPr>
          <a:xfrm>
            <a:off x="473439" y="0"/>
            <a:ext cx="8229600" cy="731837"/>
          </a:xfrm>
        </p:spPr>
        <p:txBody>
          <a:bodyPr/>
          <a:lstStyle/>
          <a:p>
            <a:r>
              <a:rPr lang="en-US" altLang="en-US" sz="4000" b="1" dirty="0">
                <a:solidFill>
                  <a:srgbClr val="FF0000"/>
                </a:solidFill>
              </a:rPr>
              <a:t>Responding to Anxious Behavior</a:t>
            </a:r>
            <a:endParaRPr lang="en-US" sz="4000" dirty="0"/>
          </a:p>
        </p:txBody>
      </p:sp>
      <p:sp>
        <p:nvSpPr>
          <p:cNvPr id="3" name="Content Placeholder 2">
            <a:extLst>
              <a:ext uri="{FF2B5EF4-FFF2-40B4-BE49-F238E27FC236}">
                <a16:creationId xmlns:a16="http://schemas.microsoft.com/office/drawing/2014/main" id="{49562BF1-EFF1-94B7-C765-10AAE1CCBF81}"/>
              </a:ext>
            </a:extLst>
          </p:cNvPr>
          <p:cNvSpPr>
            <a:spLocks noGrp="1"/>
          </p:cNvSpPr>
          <p:nvPr>
            <p:ph idx="1"/>
          </p:nvPr>
        </p:nvSpPr>
        <p:spPr>
          <a:xfrm>
            <a:off x="152400" y="838200"/>
            <a:ext cx="8991600" cy="5989637"/>
          </a:xfrm>
        </p:spPr>
        <p:txBody>
          <a:bodyPr/>
          <a:lstStyle/>
          <a:p>
            <a:pPr marL="0" indent="0" eaLnBrk="1" hangingPunct="1">
              <a:spcBef>
                <a:spcPts val="0"/>
              </a:spcBef>
              <a:buNone/>
              <a:defRPr/>
            </a:pPr>
            <a:r>
              <a:rPr lang="en-US" sz="2600" b="1" dirty="0">
                <a:solidFill>
                  <a:srgbClr val="00B050"/>
                </a:solidFill>
                <a:latin typeface="Calibri" panose="020F0502020204030204" pitchFamily="34" charset="0"/>
                <a:cs typeface="Calibri" panose="020F0502020204030204" pitchFamily="34" charset="0"/>
              </a:rPr>
              <a:t>When person does something </a:t>
            </a:r>
            <a:r>
              <a:rPr lang="en-US" sz="2600" b="1" u="sng" dirty="0">
                <a:solidFill>
                  <a:srgbClr val="00B050"/>
                </a:solidFill>
                <a:latin typeface="Calibri" panose="020F0502020204030204" pitchFamily="34" charset="0"/>
                <a:cs typeface="Calibri" panose="020F0502020204030204" pitchFamily="34" charset="0"/>
              </a:rPr>
              <a:t>brave</a:t>
            </a:r>
            <a:r>
              <a:rPr lang="en-US" sz="2600" b="1" dirty="0">
                <a:solidFill>
                  <a:srgbClr val="00B050"/>
                </a:solidFill>
                <a:latin typeface="Calibri" panose="020F0502020204030204" pitchFamily="34" charset="0"/>
                <a:cs typeface="Calibri" panose="020F0502020204030204" pitchFamily="34" charset="0"/>
              </a:rPr>
              <a:t>, REINFORCE them!</a:t>
            </a:r>
          </a:p>
          <a:p>
            <a:pPr marL="0" indent="0" eaLnBrk="1" hangingPunct="1">
              <a:spcBef>
                <a:spcPts val="0"/>
              </a:spcBef>
              <a:buNone/>
              <a:defRPr/>
            </a:pPr>
            <a:endParaRPr lang="en-US" sz="200" b="1" dirty="0">
              <a:solidFill>
                <a:srgbClr val="00B050"/>
              </a:solidFill>
              <a:latin typeface="Calibri" panose="020F0502020204030204" pitchFamily="34" charset="0"/>
              <a:cs typeface="Calibri" panose="020F0502020204030204" pitchFamily="34" charset="0"/>
            </a:endParaRPr>
          </a:p>
          <a:p>
            <a:pPr marL="295275" lvl="1" indent="-280988" eaLnBrk="1" hangingPunct="1">
              <a:spcBef>
                <a:spcPts val="0"/>
              </a:spcBef>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Give child </a:t>
            </a:r>
            <a:r>
              <a:rPr lang="en-US" sz="2400" b="1" u="sng" dirty="0">
                <a:latin typeface="Calibri" panose="020F0502020204030204" pitchFamily="34" charset="0"/>
                <a:cs typeface="Calibri" panose="020F0502020204030204" pitchFamily="34" charset="0"/>
              </a:rPr>
              <a:t>specific</a:t>
            </a:r>
            <a:r>
              <a:rPr lang="en-US" sz="2400" b="1" dirty="0">
                <a:latin typeface="Calibri" panose="020F0502020204030204" pitchFamily="34" charset="0"/>
                <a:cs typeface="Calibri" panose="020F0502020204030204" pitchFamily="34" charset="0"/>
              </a:rPr>
              <a:t> praise </a:t>
            </a:r>
            <a:r>
              <a:rPr lang="en-US" sz="2400" dirty="0">
                <a:latin typeface="Calibri" panose="020F0502020204030204" pitchFamily="34" charset="0"/>
                <a:cs typeface="Calibri" panose="020F0502020204030204" pitchFamily="34" charset="0"/>
              </a:rPr>
              <a:t>about what they did</a:t>
            </a:r>
          </a:p>
          <a:p>
            <a:pPr marL="295275" lvl="1" indent="-280988" eaLnBrk="1" hangingPunct="1">
              <a:spcBef>
                <a:spcPts val="0"/>
              </a:spcBef>
              <a:buFont typeface="Arial" panose="020B0604020202020204" pitchFamily="34" charset="0"/>
              <a:buChar char="•"/>
              <a:defRPr/>
            </a:pPr>
            <a:endParaRPr lang="en-US" sz="200" dirty="0">
              <a:latin typeface="Calibri" panose="020F0502020204030204" pitchFamily="34" charset="0"/>
              <a:cs typeface="Calibri" panose="020F0502020204030204" pitchFamily="34" charset="0"/>
            </a:endParaRPr>
          </a:p>
          <a:p>
            <a:pPr marL="295275" lvl="1" indent="-280988" eaLnBrk="1" hangingPunct="1">
              <a:spcBef>
                <a:spcPts val="0"/>
              </a:spcBef>
              <a:buFont typeface="Arial" panose="020B0604020202020204" pitchFamily="34" charset="0"/>
              <a:buChar char="•"/>
              <a:defRPr/>
            </a:pPr>
            <a:r>
              <a:rPr lang="en-US" sz="2400" b="0" dirty="0">
                <a:latin typeface="Calibri" panose="020F0502020204030204" pitchFamily="34" charset="0"/>
                <a:cs typeface="Calibri" panose="020F0502020204030204" pitchFamily="34" charset="0"/>
              </a:rPr>
              <a:t>Give child </a:t>
            </a:r>
            <a:r>
              <a:rPr lang="en-US" sz="2400" b="1" dirty="0">
                <a:latin typeface="Calibri" panose="020F0502020204030204" pitchFamily="34" charset="0"/>
                <a:cs typeface="Calibri" panose="020F0502020204030204" pitchFamily="34" charset="0"/>
              </a:rPr>
              <a:t>most powerful reinforcer </a:t>
            </a:r>
            <a:r>
              <a:rPr lang="en-US" sz="2400" b="0" dirty="0">
                <a:latin typeface="Calibri" panose="020F0502020204030204" pitchFamily="34" charset="0"/>
                <a:cs typeface="Calibri" panose="020F0502020204030204" pitchFamily="34" charset="0"/>
              </a:rPr>
              <a:t>contingent upon completing exposure or “brave challenge” (e.g., approach behavior)</a:t>
            </a:r>
          </a:p>
          <a:p>
            <a:pPr marL="295275" lvl="1" indent="-280988" eaLnBrk="1" hangingPunct="1">
              <a:spcBef>
                <a:spcPts val="0"/>
              </a:spcBef>
              <a:buFont typeface="Arial" panose="020B0604020202020204" pitchFamily="34" charset="0"/>
              <a:buChar char="•"/>
              <a:defRPr/>
            </a:pPr>
            <a:endParaRPr lang="en-US" sz="200" b="0" dirty="0">
              <a:latin typeface="Calibri" panose="020F0502020204030204" pitchFamily="34" charset="0"/>
              <a:cs typeface="Calibri" panose="020F0502020204030204" pitchFamily="34" charset="0"/>
            </a:endParaRPr>
          </a:p>
          <a:p>
            <a:pPr marL="858838" lvl="2" indent="-387350">
              <a:spcBef>
                <a:spcPts val="0"/>
              </a:spcBef>
              <a:buFont typeface="Wingdings" pitchFamily="2" charset="2"/>
              <a:buChar char="Ø"/>
              <a:defRPr/>
            </a:pPr>
            <a:r>
              <a:rPr lang="en-US" sz="2000" b="0" dirty="0">
                <a:latin typeface="Calibri" panose="020F0502020204030204" pitchFamily="34" charset="0"/>
                <a:cs typeface="Calibri" panose="020F0502020204030204" pitchFamily="34" charset="0"/>
              </a:rPr>
              <a:t>May also give </a:t>
            </a:r>
            <a:r>
              <a:rPr lang="en-US" sz="2000" dirty="0">
                <a:latin typeface="Calibri" panose="020F0502020204030204" pitchFamily="34" charset="0"/>
                <a:cs typeface="Calibri" panose="020F0502020204030204" pitchFamily="34" charset="0"/>
              </a:rPr>
              <a:t>stickers or points or “Brave Bucks” </a:t>
            </a:r>
            <a:r>
              <a:rPr lang="en-US" sz="2000" b="0" dirty="0">
                <a:latin typeface="Calibri" panose="020F0502020204030204" pitchFamily="34" charset="0"/>
                <a:cs typeface="Calibri" panose="020F0502020204030204" pitchFamily="34" charset="0"/>
              </a:rPr>
              <a:t>that count towards favorite activities</a:t>
            </a:r>
          </a:p>
          <a:p>
            <a:pPr marL="858838" lvl="2" indent="-387350">
              <a:spcBef>
                <a:spcPts val="0"/>
              </a:spcBef>
              <a:buFont typeface="Wingdings" pitchFamily="2" charset="2"/>
              <a:buChar char="Ø"/>
              <a:defRPr/>
            </a:pPr>
            <a:endParaRPr lang="en-US" sz="200" dirty="0">
              <a:latin typeface="Calibri" panose="020F0502020204030204" pitchFamily="34" charset="0"/>
              <a:cs typeface="Calibri" panose="020F0502020204030204" pitchFamily="34" charset="0"/>
            </a:endParaRPr>
          </a:p>
          <a:p>
            <a:pPr marL="401638" lvl="1" indent="-387350" eaLnBrk="1" hangingPunct="1">
              <a:spcBef>
                <a:spcPts val="0"/>
              </a:spcBef>
              <a:buFont typeface="Arial" panose="020B0604020202020204" pitchFamily="34" charset="0"/>
              <a:buChar char="•"/>
              <a:defRPr/>
            </a:pPr>
            <a:r>
              <a:rPr lang="en-US" sz="2400" dirty="0">
                <a:latin typeface="Calibri" panose="020F0502020204030204" pitchFamily="34" charset="0"/>
                <a:cs typeface="Calibri" panose="020F0502020204030204" pitchFamily="34" charset="0"/>
              </a:rPr>
              <a:t>Give child the thing they’re asking for </a:t>
            </a:r>
            <a:r>
              <a:rPr lang="en-US" sz="2400" b="0" dirty="0">
                <a:latin typeface="Calibri" panose="020F0502020204030204" pitchFamily="34" charset="0"/>
                <a:cs typeface="Calibri" panose="020F0502020204030204" pitchFamily="34" charset="0"/>
              </a:rPr>
              <a:t>(break, help, comfort) as long as it’s not enabling avoidance or accommodating anxiety</a:t>
            </a:r>
          </a:p>
          <a:p>
            <a:pPr marL="463550" lvl="1" indent="-171450" eaLnBrk="1" hangingPunct="1">
              <a:spcBef>
                <a:spcPts val="0"/>
              </a:spcBef>
              <a:buFont typeface="Arial" panose="020B0604020202020204" pitchFamily="34" charset="0"/>
              <a:buChar char="•"/>
              <a:defRPr/>
            </a:pPr>
            <a:endParaRPr lang="en-US" sz="800" dirty="0">
              <a:latin typeface="Calibri" panose="020F0502020204030204" pitchFamily="34" charset="0"/>
              <a:cs typeface="Calibri" panose="020F0502020204030204" pitchFamily="34" charset="0"/>
            </a:endParaRPr>
          </a:p>
          <a:p>
            <a:pPr marL="0" indent="0" eaLnBrk="1" hangingPunct="1">
              <a:spcBef>
                <a:spcPts val="0"/>
              </a:spcBef>
              <a:buNone/>
              <a:defRPr/>
            </a:pPr>
            <a:r>
              <a:rPr lang="en-US" sz="2400" b="1" dirty="0">
                <a:solidFill>
                  <a:srgbClr val="0432FF"/>
                </a:solidFill>
                <a:latin typeface="Calibri" panose="020F0502020204030204" pitchFamily="34" charset="0"/>
                <a:cs typeface="Calibri" panose="020F0502020204030204" pitchFamily="34" charset="0"/>
              </a:rPr>
              <a:t>When person engages in anxious behavior, DO NOT reinforce them!</a:t>
            </a:r>
          </a:p>
          <a:p>
            <a:pPr marL="0" indent="0" eaLnBrk="1" hangingPunct="1">
              <a:spcBef>
                <a:spcPts val="0"/>
              </a:spcBef>
              <a:buNone/>
              <a:defRPr/>
            </a:pPr>
            <a:endParaRPr lang="en-US" sz="100" b="1" dirty="0">
              <a:solidFill>
                <a:srgbClr val="0432FF"/>
              </a:solidFill>
              <a:latin typeface="Calibri" panose="020F0502020204030204" pitchFamily="34" charset="0"/>
              <a:cs typeface="Calibri" panose="020F0502020204030204" pitchFamily="34" charset="0"/>
            </a:endParaRPr>
          </a:p>
          <a:p>
            <a:pPr marL="295275" lvl="1" indent="-280988" eaLnBrk="1" hangingPunct="1">
              <a:spcBef>
                <a:spcPts val="0"/>
              </a:spcBef>
              <a:buFont typeface="Arial" panose="020B0604020202020204" pitchFamily="34" charset="0"/>
              <a:buChar char="•"/>
              <a:defRPr/>
            </a:pPr>
            <a:r>
              <a:rPr lang="en-US" sz="2400" b="1" dirty="0">
                <a:latin typeface="Calibri" panose="020F0502020204030204" pitchFamily="34" charset="0"/>
                <a:cs typeface="Calibri" panose="020F0502020204030204" pitchFamily="34" charset="0"/>
              </a:rPr>
              <a:t>Eliminate (or at least reduce) your accommodation </a:t>
            </a:r>
          </a:p>
          <a:p>
            <a:pPr marL="295275" lvl="1" indent="-280988" eaLnBrk="1" hangingPunct="1">
              <a:spcBef>
                <a:spcPts val="0"/>
              </a:spcBef>
              <a:buFont typeface="Arial" panose="020B0604020202020204" pitchFamily="34" charset="0"/>
              <a:buChar char="•"/>
              <a:defRPr/>
            </a:pPr>
            <a:endParaRPr lang="en-US" sz="100" dirty="0">
              <a:latin typeface="Calibri" panose="020F0502020204030204" pitchFamily="34" charset="0"/>
              <a:cs typeface="Calibri" panose="020F0502020204030204" pitchFamily="34" charset="0"/>
            </a:endParaRPr>
          </a:p>
          <a:p>
            <a:pPr marL="295275" lvl="1" indent="-280988" eaLnBrk="1" hangingPunct="1">
              <a:spcBef>
                <a:spcPts val="0"/>
              </a:spcBef>
              <a:buFont typeface="Arial" panose="020B0604020202020204" pitchFamily="34" charset="0"/>
              <a:buChar char="•"/>
              <a:defRPr/>
            </a:pPr>
            <a:r>
              <a:rPr lang="en-US" sz="2400" b="1" dirty="0">
                <a:latin typeface="Calibri" panose="020F0502020204030204" pitchFamily="34" charset="0"/>
                <a:cs typeface="Calibri" panose="020F0502020204030204" pitchFamily="34" charset="0"/>
              </a:rPr>
              <a:t>Do not allow them to escape/avoid </a:t>
            </a:r>
            <a:r>
              <a:rPr lang="en-US" sz="2400" b="0" dirty="0">
                <a:latin typeface="Calibri" panose="020F0502020204030204" pitchFamily="34" charset="0"/>
                <a:cs typeface="Calibri" panose="020F0502020204030204" pitchFamily="34" charset="0"/>
              </a:rPr>
              <a:t>(or at least </a:t>
            </a:r>
            <a:r>
              <a:rPr lang="en-US" sz="2400" b="1" i="1" dirty="0">
                <a:latin typeface="Calibri" panose="020F0502020204030204" pitchFamily="34" charset="0"/>
                <a:cs typeface="Calibri" panose="020F0502020204030204" pitchFamily="34" charset="0"/>
              </a:rPr>
              <a:t>minimize</a:t>
            </a:r>
            <a:r>
              <a:rPr lang="en-US" sz="2400" b="0" dirty="0">
                <a:latin typeface="Calibri" panose="020F0502020204030204" pitchFamily="34" charset="0"/>
                <a:cs typeface="Calibri" panose="020F0502020204030204" pitchFamily="34" charset="0"/>
              </a:rPr>
              <a:t> escape/avoidance, if possible)</a:t>
            </a:r>
          </a:p>
          <a:p>
            <a:pPr marL="295275" lvl="1" indent="-280988" eaLnBrk="1" hangingPunct="1">
              <a:spcBef>
                <a:spcPts val="0"/>
              </a:spcBef>
              <a:buFont typeface="Arial" panose="020B0604020202020204" pitchFamily="34" charset="0"/>
              <a:buChar char="•"/>
              <a:defRPr/>
            </a:pPr>
            <a:endParaRPr lang="en-US" sz="200" b="0" dirty="0">
              <a:latin typeface="Calibri" panose="020F0502020204030204" pitchFamily="34" charset="0"/>
              <a:cs typeface="Calibri" panose="020F0502020204030204" pitchFamily="34" charset="0"/>
            </a:endParaRPr>
          </a:p>
          <a:p>
            <a:pPr marL="858838" lvl="2" indent="-387350" eaLnBrk="1" hangingPunct="1">
              <a:spcBef>
                <a:spcPts val="0"/>
              </a:spcBef>
              <a:buFont typeface="Wingdings" pitchFamily="2" charset="2"/>
              <a:buChar char="Ø"/>
              <a:defRPr/>
            </a:pPr>
            <a:r>
              <a:rPr lang="en-US" sz="2000" dirty="0">
                <a:latin typeface="Calibri" panose="020F0502020204030204" pitchFamily="34" charset="0"/>
                <a:cs typeface="Calibri" panose="020F0502020204030204" pitchFamily="34" charset="0"/>
              </a:rPr>
              <a:t>Instead, </a:t>
            </a:r>
            <a:r>
              <a:rPr lang="en-US" sz="2000" b="1" dirty="0">
                <a:latin typeface="Calibri" panose="020F0502020204030204" pitchFamily="34" charset="0"/>
                <a:cs typeface="Calibri" panose="020F0502020204030204" pitchFamily="34" charset="0"/>
              </a:rPr>
              <a:t>encourage approach behavior</a:t>
            </a:r>
            <a:r>
              <a:rPr lang="en-US" sz="2000" dirty="0">
                <a:latin typeface="Calibri" panose="020F0502020204030204" pitchFamily="34" charset="0"/>
                <a:cs typeface="Calibri" panose="020F0502020204030204" pitchFamily="34" charset="0"/>
              </a:rPr>
              <a:t> or coping with feared situation </a:t>
            </a:r>
            <a:r>
              <a:rPr lang="en-US" sz="2000" b="0" i="1" dirty="0">
                <a:latin typeface="Calibri" panose="020F0502020204030204" pitchFamily="34" charset="0"/>
                <a:cs typeface="Calibri" panose="020F0502020204030204" pitchFamily="34" charset="0"/>
              </a:rPr>
              <a:t>(</a:t>
            </a:r>
            <a:r>
              <a:rPr lang="en-US" sz="2000" b="1" i="1" dirty="0">
                <a:latin typeface="Calibri" panose="020F0502020204030204" pitchFamily="34" charset="0"/>
                <a:cs typeface="Calibri" panose="020F0502020204030204" pitchFamily="34" charset="0"/>
              </a:rPr>
              <a:t>encourage</a:t>
            </a:r>
            <a:r>
              <a:rPr lang="en-US" sz="2000" b="0" i="1" dirty="0">
                <a:latin typeface="Calibri" panose="020F0502020204030204" pitchFamily="34" charset="0"/>
                <a:cs typeface="Calibri" panose="020F0502020204030204" pitchFamily="34" charset="0"/>
              </a:rPr>
              <a:t>, don’t</a:t>
            </a:r>
            <a:r>
              <a:rPr lang="en-US" sz="2000" i="1" dirty="0">
                <a:latin typeface="Calibri" panose="020F0502020204030204" pitchFamily="34" charset="0"/>
                <a:cs typeface="Calibri" panose="020F0502020204030204" pitchFamily="34" charset="0"/>
              </a:rPr>
              <a:t> </a:t>
            </a:r>
            <a:r>
              <a:rPr lang="en-US" sz="2000" b="1" i="1" dirty="0">
                <a:latin typeface="Calibri" panose="020F0502020204030204" pitchFamily="34" charset="0"/>
                <a:cs typeface="Calibri" panose="020F0502020204030204" pitchFamily="34" charset="0"/>
              </a:rPr>
              <a:t>force</a:t>
            </a:r>
            <a:r>
              <a:rPr lang="en-US" sz="2000" b="0" i="1" dirty="0">
                <a:latin typeface="Calibri" panose="020F0502020204030204" pitchFamily="34" charset="0"/>
                <a:cs typeface="Calibri" panose="020F0502020204030204" pitchFamily="34" charset="0"/>
              </a:rPr>
              <a:t>)</a:t>
            </a:r>
          </a:p>
          <a:p>
            <a:pPr marL="858838" lvl="2" indent="-387350" eaLnBrk="1" hangingPunct="1">
              <a:spcBef>
                <a:spcPts val="0"/>
              </a:spcBef>
              <a:buFont typeface="Wingdings" pitchFamily="2" charset="2"/>
              <a:buChar char="Ø"/>
              <a:defRPr/>
            </a:pPr>
            <a:endParaRPr lang="en-US" sz="200" b="0" i="1" dirty="0">
              <a:latin typeface="Calibri" panose="020F0502020204030204" pitchFamily="34" charset="0"/>
              <a:cs typeface="Calibri" panose="020F0502020204030204" pitchFamily="34" charset="0"/>
            </a:endParaRPr>
          </a:p>
          <a:p>
            <a:pPr marL="858838" lvl="2" indent="-387350" eaLnBrk="1" hangingPunct="1">
              <a:spcBef>
                <a:spcPts val="0"/>
              </a:spcBef>
              <a:buFont typeface="Wingdings" pitchFamily="2" charset="2"/>
              <a:buChar char="Ø"/>
              <a:defRPr/>
            </a:pPr>
            <a:r>
              <a:rPr lang="en-US" sz="2000" dirty="0">
                <a:latin typeface="Calibri" panose="020F0502020204030204" pitchFamily="34" charset="0"/>
                <a:cs typeface="Calibri" panose="020F0502020204030204" pitchFamily="34" charset="0"/>
              </a:rPr>
              <a:t>May prompt them to </a:t>
            </a:r>
            <a:r>
              <a:rPr lang="en-US" sz="2000" u="sng" dirty="0">
                <a:latin typeface="Calibri" panose="020F0502020204030204" pitchFamily="34" charset="0"/>
                <a:cs typeface="Calibri" panose="020F0502020204030204" pitchFamily="34" charset="0"/>
              </a:rPr>
              <a:t>ask appropriately</a:t>
            </a:r>
            <a:r>
              <a:rPr lang="en-US" sz="2000" dirty="0">
                <a:latin typeface="Calibri" panose="020F0502020204030204" pitchFamily="34" charset="0"/>
                <a:cs typeface="Calibri" panose="020F0502020204030204" pitchFamily="34" charset="0"/>
              </a:rPr>
              <a:t>, and</a:t>
            </a:r>
            <a:r>
              <a:rPr lang="en-US" sz="2000" i="1" dirty="0">
                <a:latin typeface="Calibri" panose="020F0502020204030204" pitchFamily="34" charset="0"/>
                <a:cs typeface="Calibri" panose="020F0502020204030204" pitchFamily="34" charset="0"/>
              </a:rPr>
              <a:t> then </a:t>
            </a:r>
            <a:r>
              <a:rPr lang="en-US" sz="2000" dirty="0">
                <a:latin typeface="Calibri" panose="020F0502020204030204" pitchFamily="34" charset="0"/>
                <a:cs typeface="Calibri" panose="020F0502020204030204" pitchFamily="34" charset="0"/>
              </a:rPr>
              <a:t>give them what they’re asking for</a:t>
            </a:r>
          </a:p>
        </p:txBody>
      </p:sp>
    </p:spTree>
    <p:extLst>
      <p:ext uri="{BB962C8B-B14F-4D97-AF65-F5344CB8AC3E}">
        <p14:creationId xmlns:p14="http://schemas.microsoft.com/office/powerpoint/2010/main" val="24825424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1513F824-9E20-3190-6632-AA3A20731514}"/>
              </a:ext>
            </a:extLst>
          </p:cNvPr>
          <p:cNvSpPr>
            <a:spLocks noGrp="1"/>
          </p:cNvSpPr>
          <p:nvPr>
            <p:ph type="title"/>
          </p:nvPr>
        </p:nvSpPr>
        <p:spPr>
          <a:xfrm>
            <a:off x="685800" y="0"/>
            <a:ext cx="7772400" cy="889459"/>
          </a:xfrm>
        </p:spPr>
        <p:txBody>
          <a:bodyPr/>
          <a:lstStyle/>
          <a:p>
            <a:pPr eaLnBrk="1" hangingPunct="1"/>
            <a:r>
              <a:rPr lang="en-US" altLang="en-US" sz="4000" b="1" dirty="0">
                <a:solidFill>
                  <a:srgbClr val="FF0000"/>
                </a:solidFill>
                <a:ea typeface="ＭＳ Ｐゴシック" panose="020B0600070205080204" pitchFamily="34" charset="-128"/>
                <a:cs typeface="Arial" panose="020B0604020202020204" pitchFamily="34" charset="0"/>
              </a:rPr>
              <a:t>Response Strategy: Reinforcement</a:t>
            </a:r>
          </a:p>
        </p:txBody>
      </p:sp>
      <p:sp>
        <p:nvSpPr>
          <p:cNvPr id="44035" name="Content Placeholder 2">
            <a:extLst>
              <a:ext uri="{FF2B5EF4-FFF2-40B4-BE49-F238E27FC236}">
                <a16:creationId xmlns:a16="http://schemas.microsoft.com/office/drawing/2014/main" id="{94725D4E-0F7F-CFC9-0C3E-C48D84A58008}"/>
              </a:ext>
            </a:extLst>
          </p:cNvPr>
          <p:cNvSpPr>
            <a:spLocks noGrp="1"/>
          </p:cNvSpPr>
          <p:nvPr>
            <p:ph idx="1"/>
          </p:nvPr>
        </p:nvSpPr>
        <p:spPr>
          <a:xfrm>
            <a:off x="76200" y="914400"/>
            <a:ext cx="8077200" cy="5943600"/>
          </a:xfrm>
        </p:spPr>
        <p:txBody>
          <a:bodyPr/>
          <a:lstStyle/>
          <a:p>
            <a:pPr marL="273050" indent="-273050" eaLnBrk="1" hangingPunct="1">
              <a:spcBef>
                <a:spcPct val="0"/>
              </a:spcBef>
              <a:buClr>
                <a:srgbClr val="AAAAFF"/>
              </a:buClr>
              <a:buFont typeface="Wingdings 2" pitchFamily="2" charset="2"/>
              <a:buChar char=""/>
            </a:pPr>
            <a:r>
              <a:rPr lang="en-US" altLang="en-US" sz="3000" b="1" dirty="0">
                <a:latin typeface="Calibri" panose="020F0502020204030204" pitchFamily="34" charset="0"/>
                <a:ea typeface="ＭＳ Ｐゴシック" panose="020B0600070205080204" pitchFamily="34" charset="-128"/>
                <a:cs typeface="Calibri" panose="020F0502020204030204" pitchFamily="34" charset="0"/>
              </a:rPr>
              <a:t>Reinforce</a:t>
            </a:r>
            <a:r>
              <a:rPr lang="en-US" altLang="en-US" sz="3000" dirty="0">
                <a:latin typeface="Calibri" panose="020F0502020204030204" pitchFamily="34" charset="0"/>
                <a:ea typeface="ＭＳ Ｐゴシック" panose="020B0600070205080204" pitchFamily="34" charset="-128"/>
                <a:cs typeface="Calibri" panose="020F0502020204030204" pitchFamily="34" charset="0"/>
              </a:rPr>
              <a:t> </a:t>
            </a:r>
            <a:r>
              <a:rPr lang="en-US" altLang="en-US" sz="3000" b="1" dirty="0">
                <a:latin typeface="Calibri" panose="020F0502020204030204" pitchFamily="34" charset="0"/>
                <a:ea typeface="ＭＳ Ｐゴシック" panose="020B0600070205080204" pitchFamily="34" charset="-128"/>
                <a:cs typeface="Calibri" panose="020F0502020204030204" pitchFamily="34" charset="0"/>
              </a:rPr>
              <a:t>BRAVE behavior</a:t>
            </a:r>
            <a:r>
              <a:rPr lang="en-US" altLang="en-US" sz="3000" dirty="0">
                <a:latin typeface="Calibri" panose="020F0502020204030204" pitchFamily="34" charset="0"/>
                <a:ea typeface="ＭＳ Ｐゴシック" panose="020B0600070205080204" pitchFamily="34" charset="-128"/>
                <a:cs typeface="Calibri" panose="020F0502020204030204" pitchFamily="34" charset="0"/>
              </a:rPr>
              <a:t>!</a:t>
            </a:r>
          </a:p>
          <a:p>
            <a:pPr marL="673100" lvl="1" indent="-273050" eaLnBrk="1" hangingPunct="1">
              <a:spcBef>
                <a:spcPct val="0"/>
              </a:spcBef>
              <a:buClr>
                <a:srgbClr val="AAAAFF"/>
              </a:buClr>
              <a:buFont typeface="Wingdings 2" pitchFamily="2" charset="2"/>
              <a:buChar cha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Reward person for doing something                     that is hard for them!</a:t>
            </a:r>
          </a:p>
          <a:p>
            <a:pPr marL="273050" indent="-273050" eaLnBrk="1" hangingPunct="1">
              <a:spcBef>
                <a:spcPct val="0"/>
              </a:spcBef>
              <a:buClr>
                <a:srgbClr val="AAAAFF"/>
              </a:buClr>
              <a:buFont typeface="Wingdings 2" pitchFamily="2" charset="2"/>
              <a:buChar char=""/>
            </a:pPr>
            <a:endParaRPr lang="en-US" altLang="en-US" sz="800" dirty="0">
              <a:latin typeface="Calibri" panose="020F0502020204030204" pitchFamily="34" charset="0"/>
              <a:ea typeface="ＭＳ Ｐゴシック" panose="020B0600070205080204" pitchFamily="34" charset="-128"/>
              <a:cs typeface="Calibri" panose="020F0502020204030204" pitchFamily="34" charset="0"/>
            </a:endParaRPr>
          </a:p>
          <a:p>
            <a:pPr marL="273050" indent="-273050" eaLnBrk="1" hangingPunct="1">
              <a:spcBef>
                <a:spcPct val="0"/>
              </a:spcBef>
              <a:buClr>
                <a:srgbClr val="AAAAFF"/>
              </a:buClr>
              <a:buFont typeface="Wingdings 2" pitchFamily="2" charset="2"/>
              <a:buChar char=""/>
            </a:pPr>
            <a:endParaRPr lang="en-US" altLang="en-US" sz="400" dirty="0">
              <a:latin typeface="Calibri" panose="020F0502020204030204" pitchFamily="34" charset="0"/>
              <a:ea typeface="ＭＳ Ｐゴシック" panose="020B0600070205080204" pitchFamily="34" charset="-128"/>
              <a:cs typeface="Calibri" panose="020F0502020204030204" pitchFamily="34" charset="0"/>
            </a:endParaRPr>
          </a:p>
          <a:p>
            <a:pPr marL="273050" indent="-273050" eaLnBrk="1" hangingPunct="1">
              <a:spcBef>
                <a:spcPct val="0"/>
              </a:spcBef>
              <a:buClr>
                <a:srgbClr val="AAAAFF"/>
              </a:buClr>
              <a:buFont typeface="Wingdings 2" pitchFamily="2" charset="2"/>
              <a:buChar char=""/>
            </a:pPr>
            <a:r>
              <a:rPr lang="en-US" altLang="en-US" sz="2800" dirty="0">
                <a:latin typeface="Calibri" panose="020F0502020204030204" pitchFamily="34" charset="0"/>
                <a:ea typeface="ＭＳ Ｐゴシック" panose="020B0600070205080204" pitchFamily="34" charset="-128"/>
                <a:cs typeface="Calibri" panose="020F0502020204030204" pitchFamily="34" charset="0"/>
              </a:rPr>
              <a:t>What is reinforcing to the person?</a:t>
            </a:r>
          </a:p>
          <a:p>
            <a:pPr marL="273050" indent="-273050" eaLnBrk="1" hangingPunct="1">
              <a:spcBef>
                <a:spcPct val="0"/>
              </a:spcBef>
              <a:buClr>
                <a:srgbClr val="AAAAFF"/>
              </a:buClr>
              <a:buFont typeface="Wingdings 2" pitchFamily="2" charset="2"/>
              <a:buChar char=""/>
            </a:pPr>
            <a:endParaRPr lang="en-US" altLang="en-US" sz="400" dirty="0">
              <a:latin typeface="Calibri" panose="020F0502020204030204" pitchFamily="34" charset="0"/>
              <a:ea typeface="ＭＳ Ｐゴシック" panose="020B0600070205080204" pitchFamily="34" charset="-128"/>
              <a:cs typeface="Calibri" panose="020F0502020204030204" pitchFamily="34" charset="0"/>
            </a:endParaRPr>
          </a:p>
          <a:p>
            <a:pPr marL="673100" lvl="1" indent="-273050" eaLnBrk="1" hangingPunct="1">
              <a:spcBef>
                <a:spcPct val="0"/>
              </a:spcBef>
              <a:buClr>
                <a:srgbClr val="AAAAFF"/>
              </a:buClr>
              <a:buFont typeface="Wingdings 2" pitchFamily="2" charset="2"/>
              <a:buChar cha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Social rewards </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(positive attention)</a:t>
            </a:r>
          </a:p>
          <a:p>
            <a:pPr marL="673100" lvl="1" indent="-273050" eaLnBrk="1" hangingPunct="1">
              <a:spcBef>
                <a:spcPct val="0"/>
              </a:spcBef>
              <a:buClr>
                <a:srgbClr val="AAAAFF"/>
              </a:buClr>
              <a:buFont typeface="Wingdings 2" pitchFamily="2" charset="2"/>
              <a:buChar char=""/>
            </a:pPr>
            <a:endParaRPr lang="en-US" altLang="en-US" sz="400" dirty="0">
              <a:latin typeface="Calibri" panose="020F0502020204030204" pitchFamily="34" charset="0"/>
              <a:ea typeface="ＭＳ Ｐゴシック" panose="020B0600070205080204" pitchFamily="34" charset="-128"/>
              <a:cs typeface="Calibri" panose="020F0502020204030204" pitchFamily="34" charset="0"/>
            </a:endParaRPr>
          </a:p>
          <a:p>
            <a:pPr marL="673100" lvl="1" indent="-273050" eaLnBrk="1" hangingPunct="1">
              <a:spcBef>
                <a:spcPct val="0"/>
              </a:spcBef>
              <a:buClr>
                <a:srgbClr val="AAAAFF"/>
              </a:buClr>
              <a:buFont typeface="Wingdings 2" pitchFamily="2" charset="2"/>
              <a:buChar cha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Tangible rewards </a:t>
            </a:r>
            <a:r>
              <a:rPr lang="en-US" altLang="en-US" sz="2000" dirty="0">
                <a:latin typeface="Calibri" panose="020F0502020204030204" pitchFamily="34" charset="0"/>
                <a:ea typeface="ＭＳ Ｐゴシック" panose="020B0600070205080204" pitchFamily="34" charset="-128"/>
                <a:cs typeface="Calibri" panose="020F0502020204030204" pitchFamily="34" charset="0"/>
              </a:rPr>
              <a:t>(e.g., toy, treat) </a:t>
            </a:r>
          </a:p>
          <a:p>
            <a:pPr marL="673100" lvl="1" indent="-273050" eaLnBrk="1" hangingPunct="1">
              <a:spcBef>
                <a:spcPct val="0"/>
              </a:spcBef>
              <a:buClr>
                <a:srgbClr val="AAAAFF"/>
              </a:buClr>
              <a:buFont typeface="Wingdings 2" pitchFamily="2" charset="2"/>
              <a:buChar char=""/>
            </a:pPr>
            <a:endParaRPr lang="en-US" altLang="en-US" sz="400" dirty="0">
              <a:latin typeface="Calibri" panose="020F0502020204030204" pitchFamily="34" charset="0"/>
              <a:ea typeface="ＭＳ Ｐゴシック" panose="020B0600070205080204" pitchFamily="34" charset="-128"/>
              <a:cs typeface="Calibri" panose="020F0502020204030204" pitchFamily="34" charset="0"/>
            </a:endParaRPr>
          </a:p>
          <a:p>
            <a:pPr marL="673100" lvl="1" indent="-273050" eaLnBrk="1" hangingPunct="1">
              <a:spcBef>
                <a:spcPct val="0"/>
              </a:spcBef>
              <a:buClr>
                <a:srgbClr val="AAAAFF"/>
              </a:buClr>
              <a:buFont typeface="Wingdings 2" pitchFamily="2" charset="2"/>
              <a:buChar char=""/>
            </a:pPr>
            <a:r>
              <a:rPr lang="en-US" altLang="en-US" sz="2600" dirty="0">
                <a:latin typeface="Calibri" panose="020F0502020204030204" pitchFamily="34" charset="0"/>
                <a:ea typeface="ＭＳ Ｐゴシック" panose="020B0600070205080204" pitchFamily="34" charset="-128"/>
                <a:cs typeface="Calibri" panose="020F0502020204030204" pitchFamily="34" charset="0"/>
              </a:rPr>
              <a:t>Activity rewards/privileges</a:t>
            </a:r>
          </a:p>
          <a:p>
            <a:pPr marL="400050" lvl="1" indent="0" eaLnBrk="1" hangingPunct="1">
              <a:spcBef>
                <a:spcPct val="0"/>
              </a:spcBef>
              <a:buClr>
                <a:srgbClr val="AAAAFF"/>
              </a:buClr>
              <a:buNone/>
            </a:pPr>
            <a:endParaRPr lang="en-US" altLang="en-US" sz="1200" dirty="0">
              <a:latin typeface="Calibri" panose="020F0502020204030204" pitchFamily="34" charset="0"/>
              <a:ea typeface="ＭＳ Ｐゴシック" panose="020B0600070205080204" pitchFamily="34" charset="-128"/>
              <a:cs typeface="Calibri" panose="020F0502020204030204" pitchFamily="34" charset="0"/>
            </a:endParaRPr>
          </a:p>
          <a:p>
            <a:pPr marL="273050" indent="-273050" eaLnBrk="1" hangingPunct="1">
              <a:spcBef>
                <a:spcPct val="0"/>
              </a:spcBef>
              <a:buClr>
                <a:srgbClr val="AAAAFF"/>
              </a:buClr>
              <a:buFont typeface="Wingdings 2" pitchFamily="2" charset="2"/>
              <a:buChar char=""/>
            </a:pPr>
            <a:r>
              <a:rPr lang="en-US" altLang="en-US" sz="3000" dirty="0">
                <a:latin typeface="Calibri" panose="020F0502020204030204" pitchFamily="34" charset="0"/>
                <a:ea typeface="ＭＳ Ｐゴシック" panose="020B0600070205080204" pitchFamily="34" charset="-128"/>
                <a:cs typeface="Calibri" panose="020F0502020204030204" pitchFamily="34" charset="0"/>
              </a:rPr>
              <a:t>Reinforce </a:t>
            </a:r>
            <a:r>
              <a:rPr lang="en-US" altLang="en-US" sz="3000" b="1" dirty="0">
                <a:latin typeface="Calibri" panose="020F0502020204030204" pitchFamily="34" charset="0"/>
                <a:ea typeface="ＭＳ Ｐゴシック" panose="020B0600070205080204" pitchFamily="34" charset="-128"/>
                <a:cs typeface="Calibri" panose="020F0502020204030204" pitchFamily="34" charset="0"/>
              </a:rPr>
              <a:t>partial success                                                  or attempts </a:t>
            </a:r>
          </a:p>
          <a:p>
            <a:pPr marL="273050" indent="-273050" eaLnBrk="1" hangingPunct="1">
              <a:spcBef>
                <a:spcPct val="0"/>
              </a:spcBef>
              <a:buClr>
                <a:srgbClr val="AAAAFF"/>
              </a:buClr>
              <a:buFont typeface="Wingdings 2" pitchFamily="2" charset="2"/>
              <a:buChar char=""/>
            </a:pPr>
            <a:endParaRPr lang="en-US" altLang="en-US" sz="800" b="1" dirty="0">
              <a:latin typeface="Calibri" panose="020F0502020204030204" pitchFamily="34" charset="0"/>
              <a:ea typeface="ＭＳ Ｐゴシック" panose="020B0600070205080204" pitchFamily="34" charset="-128"/>
              <a:cs typeface="Calibri" panose="020F0502020204030204" pitchFamily="34" charset="0"/>
            </a:endParaRPr>
          </a:p>
          <a:p>
            <a:pPr marL="273050" indent="-273050" eaLnBrk="1" hangingPunct="1">
              <a:spcBef>
                <a:spcPct val="0"/>
              </a:spcBef>
              <a:buClr>
                <a:srgbClr val="AAAAFF"/>
              </a:buClr>
              <a:buFont typeface="Wingdings 2" pitchFamily="2" charset="2"/>
              <a:buChar char=""/>
            </a:pPr>
            <a:r>
              <a:rPr lang="en-US" sz="2900" dirty="0">
                <a:latin typeface="Calibri" panose="020F0502020204030204" pitchFamily="34" charset="0"/>
                <a:cs typeface="Calibri" panose="020F0502020204030204" pitchFamily="34" charset="0"/>
              </a:rPr>
              <a:t>Give </a:t>
            </a:r>
            <a:r>
              <a:rPr lang="en-US" sz="2900" u="sng" dirty="0">
                <a:latin typeface="Calibri" panose="020F0502020204030204" pitchFamily="34" charset="0"/>
                <a:cs typeface="Calibri" panose="020F0502020204030204" pitchFamily="34" charset="0"/>
              </a:rPr>
              <a:t>MOST POWERFUL reward</a:t>
            </a:r>
            <a:r>
              <a:rPr lang="en-US" sz="2900" dirty="0">
                <a:latin typeface="Calibri" panose="020F0502020204030204" pitchFamily="34" charset="0"/>
                <a:cs typeface="Calibri" panose="020F0502020204030204" pitchFamily="34" charset="0"/>
              </a:rPr>
              <a:t>                       (favorite thing/s or activity/s) </a:t>
            </a:r>
            <a:r>
              <a:rPr lang="en-US" sz="2900" b="1" i="1" dirty="0">
                <a:latin typeface="Calibri" panose="020F0502020204030204" pitchFamily="34" charset="0"/>
                <a:cs typeface="Calibri" panose="020F0502020204030204" pitchFamily="34" charset="0"/>
              </a:rPr>
              <a:t>ONLY</a:t>
            </a:r>
            <a:r>
              <a:rPr lang="en-US" sz="2900" dirty="0">
                <a:latin typeface="Calibri" panose="020F0502020204030204" pitchFamily="34" charset="0"/>
                <a:cs typeface="Calibri" panose="020F0502020204030204" pitchFamily="34" charset="0"/>
              </a:rPr>
              <a:t>                                  as a reward for facing fears</a:t>
            </a:r>
          </a:p>
          <a:p>
            <a:pPr marL="463550" lvl="1" indent="-171450" eaLnBrk="1" hangingPunct="1">
              <a:lnSpc>
                <a:spcPct val="120000"/>
              </a:lnSpc>
              <a:buFont typeface="Arial" panose="020B0604020202020204" pitchFamily="34" charset="0"/>
              <a:buChar char="•"/>
              <a:defRPr/>
            </a:pPr>
            <a:endParaRPr lang="en-US" sz="3000" dirty="0">
              <a:latin typeface="Calibri" panose="020F0502020204030204" pitchFamily="34" charset="0"/>
              <a:cs typeface="Calibri" panose="020F0502020204030204" pitchFamily="34" charset="0"/>
            </a:endParaRPr>
          </a:p>
          <a:p>
            <a:pPr marL="273050" indent="-273050" eaLnBrk="1" hangingPunct="1">
              <a:spcBef>
                <a:spcPct val="0"/>
              </a:spcBef>
              <a:buClr>
                <a:srgbClr val="AAAAFF"/>
              </a:buClr>
              <a:buFont typeface="Wingdings 2" pitchFamily="2" charset="2"/>
              <a:buChar char=""/>
            </a:pPr>
            <a:endParaRPr lang="en-US" altLang="en-US" sz="3000" b="1" dirty="0">
              <a:latin typeface="Arial" panose="020B0604020202020204" pitchFamily="34" charset="0"/>
              <a:ea typeface="ＭＳ Ｐゴシック" panose="020B0600070205080204" pitchFamily="34" charset="-128"/>
              <a:cs typeface="Arial" panose="020B0604020202020204" pitchFamily="34" charset="0"/>
            </a:endParaRPr>
          </a:p>
        </p:txBody>
      </p:sp>
      <p:pic>
        <p:nvPicPr>
          <p:cNvPr id="44033" name="Picture 12" descr="Visual titled Joey's reward chart. Specific interest pictures of the Disney movie Cars are used at the top with a social story. The story reads even though Mater is afraid he still faces his fears and saves his friends. That;s what it means to be brave, facing your fears even though. you are afraid. You will earn stickers for being brave, for talking to people even though it feels scary somtimes. Tell yourself &quot;I can do it! I can be brave!&quot; Below the story is a table with days of the week as row headers. Along the left column are directions to earn a sticker, for example, ask a question equals one sticker, eye contact equals one sticker, loud voice equals one sticker. There are opportunities to earn a sticker when answering a question and telling a story. Joey's rewards and the amount of stickers they cost are listed at the bottom.">
            <a:extLst>
              <a:ext uri="{FF2B5EF4-FFF2-40B4-BE49-F238E27FC236}">
                <a16:creationId xmlns:a16="http://schemas.microsoft.com/office/drawing/2014/main" id="{A8E4636D-10B5-82C0-3A3B-731A4AE30A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1824" y="2819400"/>
            <a:ext cx="3155976" cy="39873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4036" name="Picture 56" descr="A picture of a brave buck. It is a reward in the form of money.">
            <a:extLst>
              <a:ext uri="{FF2B5EF4-FFF2-40B4-BE49-F238E27FC236}">
                <a16:creationId xmlns:a16="http://schemas.microsoft.com/office/drawing/2014/main" id="{3024C1FF-972F-675E-32AD-B6BB54C233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838200"/>
            <a:ext cx="266700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4294DB6E-0BA9-0D07-0006-30F3873335AA}"/>
              </a:ext>
            </a:extLst>
          </p:cNvPr>
          <p:cNvGrpSpPr/>
          <p:nvPr/>
        </p:nvGrpSpPr>
        <p:grpSpPr>
          <a:xfrm>
            <a:off x="6705600" y="1066800"/>
            <a:ext cx="2057400" cy="338138"/>
            <a:chOff x="6705600" y="1066800"/>
            <a:chExt cx="2057400" cy="338138"/>
          </a:xfrm>
        </p:grpSpPr>
        <p:sp>
          <p:nvSpPr>
            <p:cNvPr id="44037" name="TextBox 49">
              <a:extLst>
                <a:ext uri="{FF2B5EF4-FFF2-40B4-BE49-F238E27FC236}">
                  <a16:creationId xmlns:a16="http://schemas.microsoft.com/office/drawing/2014/main" id="{366B9758-9A46-98C9-BF4E-37F5E05826FC}"/>
                </a:ext>
              </a:extLst>
            </p:cNvPr>
            <p:cNvSpPr txBox="1">
              <a:spLocks noChangeArrowheads="1"/>
            </p:cNvSpPr>
            <p:nvPr/>
          </p:nvSpPr>
          <p:spPr bwMode="auto">
            <a:xfrm>
              <a:off x="6705600" y="1066800"/>
              <a:ext cx="941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a:latin typeface="Arial" panose="020B0604020202020204" pitchFamily="34" charset="0"/>
                </a:rPr>
                <a:t>BRAVE </a:t>
              </a:r>
            </a:p>
          </p:txBody>
        </p:sp>
        <p:sp>
          <p:nvSpPr>
            <p:cNvPr id="44038" name="TextBox 50">
              <a:extLst>
                <a:ext uri="{FF2B5EF4-FFF2-40B4-BE49-F238E27FC236}">
                  <a16:creationId xmlns:a16="http://schemas.microsoft.com/office/drawing/2014/main" id="{4A291B99-4951-4020-B99D-90D84B1D1CBA}"/>
                </a:ext>
              </a:extLst>
            </p:cNvPr>
            <p:cNvSpPr txBox="1">
              <a:spLocks noChangeArrowheads="1"/>
            </p:cNvSpPr>
            <p:nvPr/>
          </p:nvSpPr>
          <p:spPr bwMode="auto">
            <a:xfrm>
              <a:off x="7988300" y="1066800"/>
              <a:ext cx="7747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600" dirty="0">
                  <a:latin typeface="Arial" panose="020B0604020202020204" pitchFamily="34" charset="0"/>
                </a:rPr>
                <a:t>BUCK</a:t>
              </a:r>
            </a:p>
          </p:txBody>
        </p:sp>
      </p:grpSp>
    </p:spTree>
    <p:extLst>
      <p:ext uri="{BB962C8B-B14F-4D97-AF65-F5344CB8AC3E}">
        <p14:creationId xmlns:p14="http://schemas.microsoft.com/office/powerpoint/2010/main" val="28948462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31367318-9895-0E84-41C2-3A0527DA2D08}"/>
              </a:ext>
            </a:extLst>
          </p:cNvPr>
          <p:cNvSpPr>
            <a:spLocks noGrp="1"/>
          </p:cNvSpPr>
          <p:nvPr>
            <p:ph type="title"/>
          </p:nvPr>
        </p:nvSpPr>
        <p:spPr>
          <a:xfrm>
            <a:off x="304800" y="152400"/>
            <a:ext cx="8610600" cy="1143000"/>
          </a:xfrm>
        </p:spPr>
        <p:txBody>
          <a:bodyPr/>
          <a:lstStyle/>
          <a:p>
            <a:r>
              <a:rPr lang="en-US" altLang="en-US" b="1" dirty="0">
                <a:solidFill>
                  <a:srgbClr val="FF0000"/>
                </a:solidFill>
              </a:rPr>
              <a:t>Reinforcer Assessment:</a:t>
            </a:r>
            <a:br>
              <a:rPr lang="en-US" altLang="en-US" b="1" dirty="0">
                <a:solidFill>
                  <a:srgbClr val="FF0000"/>
                </a:solidFill>
              </a:rPr>
            </a:br>
            <a:r>
              <a:rPr lang="en-US" altLang="en-US" sz="3800" b="1" dirty="0">
                <a:solidFill>
                  <a:srgbClr val="FF0000"/>
                </a:solidFill>
              </a:rPr>
              <a:t>What is Reinforcing to your client?</a:t>
            </a:r>
          </a:p>
        </p:txBody>
      </p:sp>
      <p:sp>
        <p:nvSpPr>
          <p:cNvPr id="59395" name="Rectangle 3">
            <a:extLst>
              <a:ext uri="{FF2B5EF4-FFF2-40B4-BE49-F238E27FC236}">
                <a16:creationId xmlns:a16="http://schemas.microsoft.com/office/drawing/2014/main" id="{97283368-4ACF-0F50-6FE8-9E2B8A9ADEF3}"/>
              </a:ext>
            </a:extLst>
          </p:cNvPr>
          <p:cNvSpPr>
            <a:spLocks noGrp="1"/>
          </p:cNvSpPr>
          <p:nvPr>
            <p:ph type="body" idx="1"/>
          </p:nvPr>
        </p:nvSpPr>
        <p:spPr>
          <a:xfrm>
            <a:off x="393700" y="1524000"/>
            <a:ext cx="8229600" cy="4114800"/>
          </a:xfrm>
        </p:spPr>
        <p:txBody>
          <a:bodyPr/>
          <a:lstStyle/>
          <a:p>
            <a:pPr>
              <a:defRPr/>
            </a:pPr>
            <a:r>
              <a:rPr lang="en-US" altLang="en-US" sz="3000" b="1" dirty="0"/>
              <a:t>Tangible reinforcers </a:t>
            </a:r>
            <a:r>
              <a:rPr lang="en-US" altLang="en-US" sz="2600" dirty="0"/>
              <a:t>(toys, objects)</a:t>
            </a:r>
          </a:p>
          <a:p>
            <a:pPr>
              <a:defRPr/>
            </a:pPr>
            <a:endParaRPr lang="en-US" altLang="en-US" sz="1600" b="1" dirty="0"/>
          </a:p>
          <a:p>
            <a:pPr>
              <a:defRPr/>
            </a:pPr>
            <a:r>
              <a:rPr lang="en-US" altLang="en-US" sz="3000" b="1" dirty="0"/>
              <a:t>Edible reinforcers </a:t>
            </a:r>
            <a:r>
              <a:rPr lang="en-US" altLang="en-US" sz="2600" dirty="0"/>
              <a:t>(food, drinks)</a:t>
            </a:r>
          </a:p>
          <a:p>
            <a:pPr>
              <a:defRPr/>
            </a:pPr>
            <a:endParaRPr lang="en-US" altLang="en-US" sz="1600" dirty="0"/>
          </a:p>
          <a:p>
            <a:pPr>
              <a:defRPr/>
            </a:pPr>
            <a:r>
              <a:rPr lang="en-US" altLang="en-US" sz="3000" b="1" dirty="0"/>
              <a:t>Sensory reinforcers </a:t>
            </a:r>
            <a:r>
              <a:rPr lang="en-US" altLang="en-US" sz="2500" dirty="0"/>
              <a:t>(e.g., massage, tickles)</a:t>
            </a:r>
          </a:p>
          <a:p>
            <a:pPr marL="0" indent="0">
              <a:buFont typeface="Arial" panose="020B0604020202020204" pitchFamily="34" charset="0"/>
              <a:buNone/>
              <a:defRPr/>
            </a:pPr>
            <a:endParaRPr lang="en-US" altLang="en-US" sz="1400" dirty="0"/>
          </a:p>
          <a:p>
            <a:pPr>
              <a:defRPr/>
            </a:pPr>
            <a:r>
              <a:rPr lang="en-US" altLang="en-US" sz="3000" b="1" dirty="0"/>
              <a:t>Activity reinforcers                                                  </a:t>
            </a:r>
            <a:r>
              <a:rPr lang="en-US" altLang="en-US" sz="2600" dirty="0"/>
              <a:t>(e.g., watching TV, playing a game)</a:t>
            </a:r>
          </a:p>
          <a:p>
            <a:pPr>
              <a:defRPr/>
            </a:pPr>
            <a:endParaRPr lang="en-US" altLang="en-US" sz="1400" b="1" dirty="0"/>
          </a:p>
          <a:p>
            <a:pPr>
              <a:defRPr/>
            </a:pPr>
            <a:r>
              <a:rPr lang="en-US" altLang="en-US" sz="3000" b="1" dirty="0"/>
              <a:t>Social reinforcers                                                          </a:t>
            </a:r>
            <a:r>
              <a:rPr lang="en-US" altLang="en-US" sz="2400" dirty="0"/>
              <a:t>(e.g., physical proximity, social interaction, praise)</a:t>
            </a:r>
          </a:p>
          <a:p>
            <a:pPr algn="ctr">
              <a:buFontTx/>
              <a:buNone/>
              <a:defRPr/>
            </a:pPr>
            <a:r>
              <a:rPr lang="en-US" altLang="en-US" sz="2800" dirty="0"/>
              <a:t>	</a:t>
            </a:r>
          </a:p>
        </p:txBody>
      </p:sp>
      <p:sp>
        <p:nvSpPr>
          <p:cNvPr id="57354" name="TextBox 2">
            <a:extLst>
              <a:ext uri="{FF2B5EF4-FFF2-40B4-BE49-F238E27FC236}">
                <a16:creationId xmlns:a16="http://schemas.microsoft.com/office/drawing/2014/main" id="{8E8D5598-A7B6-5E70-309D-7DF634E865D9}"/>
              </a:ext>
            </a:extLst>
          </p:cNvPr>
          <p:cNvSpPr txBox="1">
            <a:spLocks noChangeArrowheads="1"/>
          </p:cNvSpPr>
          <p:nvPr/>
        </p:nvSpPr>
        <p:spPr bwMode="auto">
          <a:xfrm>
            <a:off x="342900" y="6324600"/>
            <a:ext cx="6972300" cy="4000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i="1">
                <a:solidFill>
                  <a:srgbClr val="FF0000"/>
                </a:solidFill>
                <a:latin typeface="Arial" panose="020B0604020202020204" pitchFamily="34" charset="0"/>
              </a:rPr>
              <a:t>*If left to his own devices, what would he choose to do?</a:t>
            </a:r>
          </a:p>
        </p:txBody>
      </p:sp>
      <p:pic>
        <p:nvPicPr>
          <p:cNvPr id="57347" name="Picture 7" descr="Toy ball that buzzes and vibrates.">
            <a:extLst>
              <a:ext uri="{FF2B5EF4-FFF2-40B4-BE49-F238E27FC236}">
                <a16:creationId xmlns:a16="http://schemas.microsoft.com/office/drawing/2014/main" id="{500A258C-3062-1927-56DC-AF7B0856F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294063"/>
            <a:ext cx="87153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4" descr="A picture of two people, one of them is touching the other's arm. They are both smiling.">
            <a:extLst>
              <a:ext uri="{FF2B5EF4-FFF2-40B4-BE49-F238E27FC236}">
                <a16:creationId xmlns:a16="http://schemas.microsoft.com/office/drawing/2014/main" id="{EDB43525-E152-6EE6-23EA-3A7A896D8C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8613" y="3351213"/>
            <a:ext cx="111918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2" descr="Reinforcer Kit with a variety of toys including a slinky, ball, microphone, and bubbles.">
            <a:extLst>
              <a:ext uri="{FF2B5EF4-FFF2-40B4-BE49-F238E27FC236}">
                <a16:creationId xmlns:a16="http://schemas.microsoft.com/office/drawing/2014/main" id="{0FA883F0-53B3-291B-3227-38B57041F2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41438"/>
            <a:ext cx="1511300"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4" descr="A box with twelve small sections, each section has a different snack.">
            <a:extLst>
              <a:ext uri="{FF2B5EF4-FFF2-40B4-BE49-F238E27FC236}">
                <a16:creationId xmlns:a16="http://schemas.microsoft.com/office/drawing/2014/main" id="{C0429E22-3234-B23A-968D-55ACA27488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362200"/>
            <a:ext cx="13430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6" descr="Happy cartoon boy jumping on trampoline.">
            <a:extLst>
              <a:ext uri="{FF2B5EF4-FFF2-40B4-BE49-F238E27FC236}">
                <a16:creationId xmlns:a16="http://schemas.microsoft.com/office/drawing/2014/main" id="{74B5B012-9C8F-4B55-4552-4957444429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0763" y="4154488"/>
            <a:ext cx="1004887"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8" descr="A boy watching a cartoon on an iPad.">
            <a:extLst>
              <a:ext uri="{FF2B5EF4-FFF2-40B4-BE49-F238E27FC236}">
                <a16:creationId xmlns:a16="http://schemas.microsoft.com/office/drawing/2014/main" id="{5EDA509E-9056-56CB-FC5E-8DC09D3147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7200" y="4257675"/>
            <a:ext cx="15113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10" descr="A cartoon woman and young boy are smiling and dancing.">
            <a:extLst>
              <a:ext uri="{FF2B5EF4-FFF2-40B4-BE49-F238E27FC236}">
                <a16:creationId xmlns:a16="http://schemas.microsoft.com/office/drawing/2014/main" id="{8C73CC1B-6F71-3627-4EFF-A38ACCFEE5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00" y="5549900"/>
            <a:ext cx="1255713" cy="125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129EDAFF-7CCF-FE31-6816-1ACBE3C23E2B}"/>
              </a:ext>
            </a:extLst>
          </p:cNvPr>
          <p:cNvSpPr>
            <a:spLocks noGrp="1"/>
          </p:cNvSpPr>
          <p:nvPr>
            <p:ph type="title"/>
          </p:nvPr>
        </p:nvSpPr>
        <p:spPr>
          <a:xfrm>
            <a:off x="-119063" y="38100"/>
            <a:ext cx="9415463" cy="876300"/>
          </a:xfrm>
        </p:spPr>
        <p:txBody>
          <a:bodyPr/>
          <a:lstStyle/>
          <a:p>
            <a:pPr eaLnBrk="1" hangingPunct="1"/>
            <a:r>
              <a:rPr lang="en-US" altLang="en-US" sz="3800" b="1" dirty="0">
                <a:solidFill>
                  <a:srgbClr val="FF0000"/>
                </a:solidFill>
              </a:rPr>
              <a:t>Response Strategy: Reduce Accommodation </a:t>
            </a:r>
          </a:p>
        </p:txBody>
      </p:sp>
      <p:sp>
        <p:nvSpPr>
          <p:cNvPr id="4" name="Content Placeholder 1">
            <a:extLst>
              <a:ext uri="{FF2B5EF4-FFF2-40B4-BE49-F238E27FC236}">
                <a16:creationId xmlns:a16="http://schemas.microsoft.com/office/drawing/2014/main" id="{7D09F7BA-E0CF-4646-22F8-6050A7173E83}"/>
              </a:ext>
            </a:extLst>
          </p:cNvPr>
          <p:cNvSpPr txBox="1">
            <a:spLocks/>
          </p:cNvSpPr>
          <p:nvPr/>
        </p:nvSpPr>
        <p:spPr>
          <a:xfrm>
            <a:off x="195263" y="914400"/>
            <a:ext cx="8796337" cy="6667500"/>
          </a:xfrm>
          <a:prstGeom prst="rect">
            <a:avLst/>
          </a:prstGeom>
        </p:spPr>
        <p:txBody>
          <a:bodyPr/>
          <a:lstStyle>
            <a:defPPr>
              <a:defRPr lang="en-US"/>
            </a:defPPr>
            <a:lvl1pPr algn="l" rtl="0" fontAlgn="base">
              <a:spcBef>
                <a:spcPct val="0"/>
              </a:spcBef>
              <a:spcAft>
                <a:spcPct val="0"/>
              </a:spcAft>
              <a:defRPr sz="1200" b="1" kern="1200">
                <a:solidFill>
                  <a:schemeClr val="tx1">
                    <a:tint val="75000"/>
                  </a:schemeClr>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2400" b="1"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b="1"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lnSpc>
                <a:spcPct val="120000"/>
              </a:lnSpc>
              <a:defRPr/>
            </a:pPr>
            <a:r>
              <a:rPr lang="en-US" sz="2000" dirty="0">
                <a:solidFill>
                  <a:schemeClr val="tx1"/>
                </a:solidFill>
              </a:rPr>
              <a:t>Accommodation means anything you are doing (or NOT doing) to help your child escape or avoid or reduce his anxiety, fear, or distress</a:t>
            </a:r>
          </a:p>
          <a:p>
            <a:pPr eaLnBrk="1" hangingPunct="1">
              <a:lnSpc>
                <a:spcPct val="120000"/>
              </a:lnSpc>
              <a:defRPr/>
            </a:pPr>
            <a:endParaRPr lang="en-US" sz="200" dirty="0">
              <a:solidFill>
                <a:schemeClr val="tx1"/>
              </a:solidFill>
            </a:endParaRPr>
          </a:p>
          <a:p>
            <a:pPr marL="401638" lvl="1" indent="-387350" eaLnBrk="1" hangingPunct="1">
              <a:lnSpc>
                <a:spcPct val="120000"/>
              </a:lnSpc>
              <a:buFont typeface="Arial" panose="020B0604020202020204" pitchFamily="34" charset="0"/>
              <a:buChar char="•"/>
              <a:defRPr/>
            </a:pPr>
            <a:r>
              <a:rPr lang="en-US" sz="1800" dirty="0"/>
              <a:t>e.g., leaving friend’s house because child afraid of dog</a:t>
            </a:r>
          </a:p>
          <a:p>
            <a:pPr marL="401638" lvl="1" indent="-387350" eaLnBrk="1" hangingPunct="1">
              <a:lnSpc>
                <a:spcPct val="120000"/>
              </a:lnSpc>
              <a:buFont typeface="Arial" panose="020B0604020202020204" pitchFamily="34" charset="0"/>
              <a:buChar char="•"/>
              <a:defRPr/>
            </a:pPr>
            <a:endParaRPr lang="en-US" sz="100" dirty="0"/>
          </a:p>
          <a:p>
            <a:pPr marL="401638" lvl="1" indent="-387350" eaLnBrk="1" hangingPunct="1">
              <a:lnSpc>
                <a:spcPct val="120000"/>
              </a:lnSpc>
              <a:buFont typeface="Arial" panose="020B0604020202020204" pitchFamily="34" charset="0"/>
              <a:buChar char="•"/>
              <a:defRPr/>
            </a:pPr>
            <a:r>
              <a:rPr lang="en-US" sz="1800" dirty="0"/>
              <a:t>e.g., allowing a child to stay home who is afraid of going to school</a:t>
            </a:r>
          </a:p>
          <a:p>
            <a:pPr marL="401638" lvl="1" indent="-387350" eaLnBrk="1" hangingPunct="1">
              <a:lnSpc>
                <a:spcPct val="120000"/>
              </a:lnSpc>
              <a:buFont typeface="Arial" panose="020B0604020202020204" pitchFamily="34" charset="0"/>
              <a:buChar char="•"/>
              <a:defRPr/>
            </a:pPr>
            <a:endParaRPr lang="en-US" sz="100" dirty="0"/>
          </a:p>
          <a:p>
            <a:pPr marL="401638" lvl="1" indent="-387350" eaLnBrk="1" hangingPunct="1">
              <a:lnSpc>
                <a:spcPct val="120000"/>
              </a:lnSpc>
              <a:buFont typeface="Arial" panose="020B0604020202020204" pitchFamily="34" charset="0"/>
              <a:buChar char="•"/>
              <a:defRPr/>
            </a:pPr>
            <a:r>
              <a:rPr lang="en-US" sz="1800" dirty="0"/>
              <a:t>e.g., speaking for a child who is afraid of talking</a:t>
            </a:r>
          </a:p>
          <a:p>
            <a:pPr marL="401638" lvl="1" indent="-387350" eaLnBrk="1" hangingPunct="1">
              <a:lnSpc>
                <a:spcPct val="120000"/>
              </a:lnSpc>
              <a:buFont typeface="Arial" panose="020B0604020202020204" pitchFamily="34" charset="0"/>
              <a:buChar char="•"/>
              <a:defRPr/>
            </a:pPr>
            <a:r>
              <a:rPr lang="en-US" sz="1800" dirty="0"/>
              <a:t>e.g., reassuring child that they are healthy/not sick</a:t>
            </a:r>
          </a:p>
          <a:p>
            <a:pPr marL="401638" lvl="1" indent="-387350" eaLnBrk="1" hangingPunct="1">
              <a:lnSpc>
                <a:spcPct val="120000"/>
              </a:lnSpc>
              <a:buFont typeface="Arial" panose="020B0604020202020204" pitchFamily="34" charset="0"/>
              <a:buChar char="•"/>
              <a:defRPr/>
            </a:pPr>
            <a:endParaRPr lang="en-US" sz="100" dirty="0"/>
          </a:p>
          <a:p>
            <a:pPr marL="401638" lvl="1" indent="-387350" eaLnBrk="1" hangingPunct="1">
              <a:lnSpc>
                <a:spcPct val="120000"/>
              </a:lnSpc>
              <a:buFont typeface="Arial" panose="020B0604020202020204" pitchFamily="34" charset="0"/>
              <a:buChar char="•"/>
              <a:defRPr/>
            </a:pPr>
            <a:r>
              <a:rPr lang="en-US" sz="1800" dirty="0"/>
              <a:t>e.g., sleeping next to child who is afraid of sleeping alone</a:t>
            </a:r>
          </a:p>
          <a:p>
            <a:pPr marL="401638" lvl="1" indent="-387350" eaLnBrk="1" hangingPunct="1">
              <a:lnSpc>
                <a:spcPct val="120000"/>
              </a:lnSpc>
              <a:buFont typeface="Arial" panose="020B0604020202020204" pitchFamily="34" charset="0"/>
              <a:buChar char="•"/>
              <a:defRPr/>
            </a:pPr>
            <a:r>
              <a:rPr lang="en-US" sz="1800" dirty="0"/>
              <a:t>e.g., not leaving the house (or taking child with you) when you are supposed to leave because child is afraid of being without you</a:t>
            </a:r>
          </a:p>
          <a:p>
            <a:pPr marL="463550" lvl="1" indent="-171450" eaLnBrk="1" hangingPunct="1">
              <a:lnSpc>
                <a:spcPct val="120000"/>
              </a:lnSpc>
              <a:buFont typeface="Arial" panose="020B0604020202020204" pitchFamily="34" charset="0"/>
              <a:buChar char="•"/>
              <a:defRPr/>
            </a:pPr>
            <a:endParaRPr lang="en-US" sz="400" dirty="0"/>
          </a:p>
          <a:p>
            <a:pPr eaLnBrk="1" hangingPunct="1">
              <a:lnSpc>
                <a:spcPct val="120000"/>
              </a:lnSpc>
              <a:defRPr/>
            </a:pPr>
            <a:r>
              <a:rPr lang="en-US" sz="2200" dirty="0">
                <a:solidFill>
                  <a:schemeClr val="tx1"/>
                </a:solidFill>
              </a:rPr>
              <a:t>May reduce child’s distress in short term BUT strengthens anxiety in long term</a:t>
            </a:r>
          </a:p>
          <a:p>
            <a:pPr eaLnBrk="1" hangingPunct="1">
              <a:lnSpc>
                <a:spcPct val="120000"/>
              </a:lnSpc>
              <a:defRPr/>
            </a:pPr>
            <a:endParaRPr lang="en-US" sz="400" dirty="0">
              <a:solidFill>
                <a:schemeClr val="tx1"/>
              </a:solidFill>
            </a:endParaRPr>
          </a:p>
          <a:p>
            <a:pPr eaLnBrk="1" hangingPunct="1">
              <a:lnSpc>
                <a:spcPct val="120000"/>
              </a:lnSpc>
              <a:defRPr/>
            </a:pPr>
            <a:r>
              <a:rPr lang="en-US" sz="2100" dirty="0">
                <a:solidFill>
                  <a:schemeClr val="tx1"/>
                </a:solidFill>
              </a:rPr>
              <a:t>So, what should you do </a:t>
            </a:r>
            <a:r>
              <a:rPr lang="en-US" sz="2200" i="1" dirty="0">
                <a:solidFill>
                  <a:schemeClr val="tx1"/>
                </a:solidFill>
              </a:rPr>
              <a:t>instead</a:t>
            </a:r>
            <a:r>
              <a:rPr lang="en-US" sz="2100" dirty="0">
                <a:solidFill>
                  <a:schemeClr val="tx1"/>
                </a:solidFill>
              </a:rPr>
              <a:t>?</a:t>
            </a:r>
          </a:p>
          <a:p>
            <a:pPr eaLnBrk="1" hangingPunct="1">
              <a:lnSpc>
                <a:spcPct val="120000"/>
              </a:lnSpc>
              <a:defRPr/>
            </a:pPr>
            <a:endParaRPr lang="en-US" sz="200" dirty="0">
              <a:solidFill>
                <a:schemeClr val="tx1"/>
              </a:solidFill>
            </a:endParaRPr>
          </a:p>
          <a:p>
            <a:pPr marL="401638" lvl="1" indent="-387350" eaLnBrk="1" hangingPunct="1">
              <a:lnSpc>
                <a:spcPct val="120000"/>
              </a:lnSpc>
              <a:buFont typeface="Arial" panose="020B0604020202020204" pitchFamily="34" charset="0"/>
              <a:buChar char="•"/>
              <a:defRPr/>
            </a:pPr>
            <a:r>
              <a:rPr lang="en-US" sz="2000" dirty="0"/>
              <a:t>Validate</a:t>
            </a:r>
            <a:r>
              <a:rPr lang="en-US" sz="2000" b="0" dirty="0"/>
              <a:t> child’s anxiety, respond with </a:t>
            </a:r>
            <a:r>
              <a:rPr lang="en-US" sz="2000" dirty="0"/>
              <a:t>empathy</a:t>
            </a:r>
          </a:p>
          <a:p>
            <a:pPr marL="401638" lvl="1" indent="-387350" eaLnBrk="1" hangingPunct="1">
              <a:lnSpc>
                <a:spcPct val="120000"/>
              </a:lnSpc>
              <a:buFont typeface="Arial" panose="020B0604020202020204" pitchFamily="34" charset="0"/>
              <a:buChar char="•"/>
              <a:defRPr/>
            </a:pPr>
            <a:endParaRPr lang="en-US" sz="200" b="0" dirty="0"/>
          </a:p>
          <a:p>
            <a:pPr marL="401638" lvl="1" indent="-387350" eaLnBrk="1" hangingPunct="1">
              <a:lnSpc>
                <a:spcPct val="120000"/>
              </a:lnSpc>
              <a:buFont typeface="Arial" panose="020B0604020202020204" pitchFamily="34" charset="0"/>
              <a:buChar char="•"/>
              <a:defRPr/>
            </a:pPr>
            <a:r>
              <a:rPr lang="en-US" sz="2000" b="0" dirty="0"/>
              <a:t>Show</a:t>
            </a:r>
            <a:r>
              <a:rPr lang="en-US" sz="2000" dirty="0"/>
              <a:t> confidence </a:t>
            </a:r>
            <a:r>
              <a:rPr lang="en-US" sz="2000" b="0" dirty="0"/>
              <a:t>in your child’s ability to </a:t>
            </a:r>
            <a:r>
              <a:rPr lang="en-US" sz="2000" dirty="0"/>
              <a:t>cope</a:t>
            </a:r>
          </a:p>
          <a:p>
            <a:pPr marL="401638" lvl="1" indent="-387350" eaLnBrk="1" hangingPunct="1">
              <a:lnSpc>
                <a:spcPct val="120000"/>
              </a:lnSpc>
              <a:buFont typeface="Arial" panose="020B0604020202020204" pitchFamily="34" charset="0"/>
              <a:buChar char="•"/>
              <a:defRPr/>
            </a:pPr>
            <a:endParaRPr lang="en-US" sz="200" b="0" dirty="0"/>
          </a:p>
          <a:p>
            <a:pPr marL="401638" lvl="1" indent="-387350" eaLnBrk="1" hangingPunct="1">
              <a:lnSpc>
                <a:spcPct val="120000"/>
              </a:lnSpc>
              <a:buFont typeface="Arial" panose="020B0604020202020204" pitchFamily="34" charset="0"/>
              <a:buChar char="•"/>
              <a:defRPr/>
            </a:pPr>
            <a:r>
              <a:rPr lang="en-US" sz="2000" b="0" dirty="0"/>
              <a:t>Encourage child to </a:t>
            </a:r>
            <a:r>
              <a:rPr lang="en-US" sz="2000" dirty="0"/>
              <a:t>approach </a:t>
            </a:r>
            <a:r>
              <a:rPr lang="en-US" sz="2000" b="0" dirty="0"/>
              <a:t>or </a:t>
            </a:r>
            <a:r>
              <a:rPr lang="en-US" sz="2000" dirty="0"/>
              <a:t>face their fears</a:t>
            </a:r>
          </a:p>
        </p:txBody>
      </p:sp>
      <p:sp>
        <p:nvSpPr>
          <p:cNvPr id="92163" name="TextBox 1">
            <a:extLst>
              <a:ext uri="{FF2B5EF4-FFF2-40B4-BE49-F238E27FC236}">
                <a16:creationId xmlns:a16="http://schemas.microsoft.com/office/drawing/2014/main" id="{1C727953-2C7C-4D42-063F-32EBCBD7DBB9}"/>
              </a:ext>
            </a:extLst>
          </p:cNvPr>
          <p:cNvSpPr txBox="1">
            <a:spLocks noChangeArrowheads="1"/>
          </p:cNvSpPr>
          <p:nvPr/>
        </p:nvSpPr>
        <p:spPr bwMode="auto">
          <a:xfrm>
            <a:off x="6629400" y="5997575"/>
            <a:ext cx="2319338" cy="708025"/>
          </a:xfrm>
          <a:prstGeom prst="rect">
            <a:avLst/>
          </a:prstGeom>
          <a:solidFill>
            <a:schemeClr val="bg1"/>
          </a:solidFill>
          <a:ln w="9525">
            <a:solidFill>
              <a:srgbClr val="00B050"/>
            </a:solidFill>
            <a:miter lim="800000"/>
            <a:headEnd/>
            <a:tailEnd/>
          </a:ln>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2000">
                <a:solidFill>
                  <a:srgbClr val="00B050"/>
                </a:solidFill>
              </a:rPr>
              <a:t>“It’s hard, but </a:t>
            </a:r>
          </a:p>
          <a:p>
            <a:r>
              <a:rPr lang="en-US" altLang="en-US" sz="2000">
                <a:solidFill>
                  <a:srgbClr val="00B050"/>
                </a:solidFill>
              </a:rPr>
              <a:t>you can do it!”</a:t>
            </a:r>
          </a:p>
        </p:txBody>
      </p:sp>
      <p:sp>
        <p:nvSpPr>
          <p:cNvPr id="92164" name="TextBox 2">
            <a:extLst>
              <a:ext uri="{FF2B5EF4-FFF2-40B4-BE49-F238E27FC236}">
                <a16:creationId xmlns:a16="http://schemas.microsoft.com/office/drawing/2014/main" id="{67F0F71D-2290-7B57-DE69-487170CF3B33}"/>
              </a:ext>
            </a:extLst>
          </p:cNvPr>
          <p:cNvSpPr txBox="1">
            <a:spLocks noChangeArrowheads="1"/>
          </p:cNvSpPr>
          <p:nvPr/>
        </p:nvSpPr>
        <p:spPr bwMode="auto">
          <a:xfrm>
            <a:off x="6629400" y="4792663"/>
            <a:ext cx="2319338" cy="1016000"/>
          </a:xfrm>
          <a:prstGeom prst="rect">
            <a:avLst/>
          </a:prstGeom>
          <a:solidFill>
            <a:schemeClr val="bg1"/>
          </a:solidFill>
          <a:ln w="9525">
            <a:solidFill>
              <a:srgbClr val="00B050"/>
            </a:solidFill>
            <a:miter lim="800000"/>
            <a:headEnd/>
            <a:tailEnd/>
          </a:ln>
        </p:spPr>
        <p:txBody>
          <a:bodyPr>
            <a:spAutoFit/>
          </a:bodyPr>
          <a:lstStyle>
            <a:lvl1pPr>
              <a:defRPr sz="2400" b="1">
                <a:solidFill>
                  <a:schemeClr val="tx1"/>
                </a:solidFill>
                <a:latin typeface="Arial" panose="020B0604020202020204" pitchFamily="34" charset="0"/>
                <a:ea typeface="ＭＳ Ｐゴシック" panose="020B0600070205080204" pitchFamily="34" charset="-128"/>
              </a:defRPr>
            </a:lvl1pPr>
            <a:lvl2pPr marL="742950" indent="-285750">
              <a:defRPr sz="2400" b="1">
                <a:solidFill>
                  <a:schemeClr val="tx1"/>
                </a:solidFill>
                <a:latin typeface="Arial" panose="020B0604020202020204" pitchFamily="34" charset="0"/>
                <a:ea typeface="ＭＳ Ｐゴシック" panose="020B0600070205080204" pitchFamily="34" charset="-128"/>
              </a:defRPr>
            </a:lvl2pPr>
            <a:lvl3pPr marL="1143000" indent="-228600">
              <a:defRPr sz="2400" b="1">
                <a:solidFill>
                  <a:schemeClr val="tx1"/>
                </a:solidFill>
                <a:latin typeface="Arial" panose="020B0604020202020204" pitchFamily="34" charset="0"/>
                <a:ea typeface="ＭＳ Ｐゴシック" panose="020B0600070205080204" pitchFamily="34" charset="-128"/>
              </a:defRPr>
            </a:lvl3pPr>
            <a:lvl4pPr marL="1600200" indent="-228600">
              <a:defRPr sz="2400" b="1">
                <a:solidFill>
                  <a:schemeClr val="tx1"/>
                </a:solidFill>
                <a:latin typeface="Arial" panose="020B0604020202020204" pitchFamily="34" charset="0"/>
                <a:ea typeface="ＭＳ Ｐゴシック" panose="020B0600070205080204" pitchFamily="34" charset="-128"/>
              </a:defRPr>
            </a:lvl4pPr>
            <a:lvl5pPr marL="2057400" indent="-228600">
              <a:defRPr sz="2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Arial" panose="020B0604020202020204" pitchFamily="34" charset="0"/>
                <a:ea typeface="ＭＳ Ｐゴシック" panose="020B0600070205080204" pitchFamily="34" charset="-128"/>
              </a:defRPr>
            </a:lvl9pPr>
          </a:lstStyle>
          <a:p>
            <a:r>
              <a:rPr lang="en-US" altLang="en-US" sz="2000" b="0">
                <a:solidFill>
                  <a:srgbClr val="FF0000"/>
                </a:solidFill>
              </a:rPr>
              <a:t>“Don’t cry! There’s</a:t>
            </a:r>
          </a:p>
          <a:p>
            <a:r>
              <a:rPr lang="en-US" altLang="en-US" sz="2000" b="0">
                <a:solidFill>
                  <a:srgbClr val="FF0000"/>
                </a:solidFill>
              </a:rPr>
              <a:t>nothing to be afraid of!”</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C94C5613-A952-0D9D-BE8D-074BACA9B63B}"/>
              </a:ext>
            </a:extLst>
          </p:cNvPr>
          <p:cNvSpPr>
            <a:spLocks noGrp="1" noRot="1"/>
          </p:cNvSpPr>
          <p:nvPr>
            <p:ph type="title" idx="4294967295"/>
          </p:nvPr>
        </p:nvSpPr>
        <p:spPr>
          <a:xfrm>
            <a:off x="0" y="-76200"/>
            <a:ext cx="9144000" cy="990600"/>
          </a:xfrm>
        </p:spPr>
        <p:txBody>
          <a:bodyPr/>
          <a:lstStyle/>
          <a:p>
            <a:r>
              <a:rPr lang="en-US" altLang="en-US" sz="3900" b="1" dirty="0">
                <a:solidFill>
                  <a:srgbClr val="00B050"/>
                </a:solidFill>
                <a:latin typeface="Arial" panose="020B0604020202020204" pitchFamily="34" charset="0"/>
                <a:ea typeface="ＭＳ Ｐゴシック" panose="020B0600070205080204" pitchFamily="34" charset="-128"/>
                <a:cs typeface="Arial" panose="020B0604020202020204" pitchFamily="34" charset="0"/>
              </a:rPr>
              <a:t>Do’s</a:t>
            </a:r>
            <a:r>
              <a:rPr lang="en-US" altLang="en-US" sz="3900" b="1" dirty="0">
                <a:latin typeface="Arial" panose="020B0604020202020204" pitchFamily="34" charset="0"/>
                <a:ea typeface="ＭＳ Ｐゴシック" panose="020B0600070205080204" pitchFamily="34" charset="-128"/>
                <a:cs typeface="Arial" panose="020B0604020202020204" pitchFamily="34" charset="0"/>
              </a:rPr>
              <a:t> &amp; </a:t>
            </a:r>
            <a:r>
              <a:rPr lang="en-US" altLang="en-US" sz="3900" b="1"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Don’ts</a:t>
            </a:r>
            <a:r>
              <a:rPr lang="en-US" altLang="en-US" sz="3900" b="1" dirty="0">
                <a:latin typeface="Arial" panose="020B0604020202020204" pitchFamily="34" charset="0"/>
                <a:ea typeface="ＭＳ Ｐゴシック" panose="020B0600070205080204" pitchFamily="34" charset="-128"/>
                <a:cs typeface="Arial" panose="020B0604020202020204" pitchFamily="34" charset="0"/>
              </a:rPr>
              <a:t> for Parents &amp; Teachers</a:t>
            </a:r>
          </a:p>
        </p:txBody>
      </p:sp>
      <p:graphicFrame>
        <p:nvGraphicFramePr>
          <p:cNvPr id="2" name="Table 1">
            <a:extLst>
              <a:ext uri="{FF2B5EF4-FFF2-40B4-BE49-F238E27FC236}">
                <a16:creationId xmlns:a16="http://schemas.microsoft.com/office/drawing/2014/main" id="{7252366C-8B3D-155A-0D1F-0149B17A0074}"/>
              </a:ext>
            </a:extLst>
          </p:cNvPr>
          <p:cNvGraphicFramePr>
            <a:graphicFrameLocks noGrp="1"/>
          </p:cNvGraphicFramePr>
          <p:nvPr>
            <p:extLst>
              <p:ext uri="{D42A27DB-BD31-4B8C-83A1-F6EECF244321}">
                <p14:modId xmlns:p14="http://schemas.microsoft.com/office/powerpoint/2010/main" val="3933487408"/>
              </p:ext>
            </p:extLst>
          </p:nvPr>
        </p:nvGraphicFramePr>
        <p:xfrm>
          <a:off x="228600" y="762000"/>
          <a:ext cx="8686800" cy="6035675"/>
        </p:xfrm>
        <a:graphic>
          <a:graphicData uri="http://schemas.openxmlformats.org/drawingml/2006/table">
            <a:tbl>
              <a:tblPr firstRow="1" bandRow="1">
                <a:tableStyleId>{5C22544A-7EE6-4342-B048-85BDC9FD1C3A}</a:tableStyleId>
              </a:tblPr>
              <a:tblGrid>
                <a:gridCol w="41910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823084">
                <a:tc>
                  <a:txBody>
                    <a:bodyPr/>
                    <a:lstStyle/>
                    <a:p>
                      <a:pPr algn="ctr"/>
                      <a:r>
                        <a:rPr lang="en-US" sz="2400" dirty="0"/>
                        <a:t>What can parents &amp; teachers do to make it </a:t>
                      </a:r>
                      <a:r>
                        <a:rPr lang="en-US" sz="2400" dirty="0">
                          <a:solidFill>
                            <a:srgbClr val="FF7E79"/>
                          </a:solidFill>
                        </a:rPr>
                        <a:t>WORSE</a:t>
                      </a:r>
                      <a:r>
                        <a:rPr lang="en-US" sz="2400" dirty="0"/>
                        <a:t>?</a:t>
                      </a:r>
                    </a:p>
                  </a:txBody>
                  <a:tcPr marT="45726" marB="45726">
                    <a:solidFill>
                      <a:schemeClr val="accent1">
                        <a:lumMod val="75000"/>
                      </a:schemeClr>
                    </a:solidFill>
                  </a:tcPr>
                </a:tc>
                <a:tc>
                  <a:txBody>
                    <a:bodyPr/>
                    <a:lstStyle/>
                    <a:p>
                      <a:pPr algn="ctr"/>
                      <a:r>
                        <a:rPr lang="en-US" sz="2400" dirty="0"/>
                        <a:t>What can parents &amp; teachers do to make it </a:t>
                      </a:r>
                      <a:r>
                        <a:rPr lang="en-US" sz="2400" dirty="0">
                          <a:solidFill>
                            <a:srgbClr val="8EFA00"/>
                          </a:solidFill>
                        </a:rPr>
                        <a:t>BETTER</a:t>
                      </a:r>
                      <a:r>
                        <a:rPr lang="en-US" sz="2400" dirty="0"/>
                        <a:t>?</a:t>
                      </a:r>
                    </a:p>
                  </a:txBody>
                  <a:tcPr marT="45726" marB="45726">
                    <a:solidFill>
                      <a:schemeClr val="accent1">
                        <a:lumMod val="75000"/>
                      </a:schemeClr>
                    </a:solidFill>
                  </a:tcPr>
                </a:tc>
                <a:extLst>
                  <a:ext uri="{0D108BD9-81ED-4DB2-BD59-A6C34878D82A}">
                    <a16:rowId xmlns:a16="http://schemas.microsoft.com/office/drawing/2014/main" val="10000"/>
                  </a:ext>
                </a:extLst>
              </a:tr>
              <a:tr h="5212591">
                <a:tc>
                  <a:txBody>
                    <a:bodyPr/>
                    <a:lstStyle/>
                    <a:p>
                      <a:pPr marL="285750" indent="-285750">
                        <a:buClr>
                          <a:srgbClr val="FF0000"/>
                        </a:buClr>
                        <a:buFont typeface="System Font Regular"/>
                        <a:buChar char="X"/>
                      </a:pPr>
                      <a:r>
                        <a:rPr lang="en-US" sz="2300" dirty="0"/>
                        <a:t>Allow child to </a:t>
                      </a:r>
                      <a:r>
                        <a:rPr lang="en-US" sz="2300" b="1" dirty="0"/>
                        <a:t>avoid </a:t>
                      </a:r>
                      <a:r>
                        <a:rPr lang="en-US" sz="2300" dirty="0"/>
                        <a:t>anxiety-provoking situation; accommodate or “rescue”</a:t>
                      </a:r>
                    </a:p>
                    <a:p>
                      <a:pPr marL="285750" indent="-285750">
                        <a:buClr>
                          <a:srgbClr val="FF0000"/>
                        </a:buClr>
                        <a:buFont typeface="System Font Regular"/>
                        <a:buChar char="X"/>
                      </a:pPr>
                      <a:endParaRPr lang="en-US" sz="1200" dirty="0"/>
                    </a:p>
                    <a:p>
                      <a:pPr marL="285750" indent="-285750">
                        <a:buClr>
                          <a:srgbClr val="FF0000"/>
                        </a:buClr>
                        <a:buFont typeface="System Font Regular"/>
                        <a:buChar char="X"/>
                      </a:pPr>
                      <a:r>
                        <a:rPr lang="en-US" sz="2300" dirty="0"/>
                        <a:t>Punish or criticize anxious behavior</a:t>
                      </a:r>
                    </a:p>
                    <a:p>
                      <a:pPr marL="285750" indent="-285750">
                        <a:buClr>
                          <a:srgbClr val="FF0000"/>
                        </a:buClr>
                        <a:buFont typeface="System Font Regular"/>
                        <a:buChar char="X"/>
                      </a:pPr>
                      <a:endParaRPr lang="en-US" sz="1200" dirty="0"/>
                    </a:p>
                    <a:p>
                      <a:pPr marL="285750" indent="-285750">
                        <a:buClr>
                          <a:srgbClr val="FF0000"/>
                        </a:buClr>
                        <a:buFont typeface="System Font Regular"/>
                        <a:buChar char="X"/>
                      </a:pPr>
                      <a:r>
                        <a:rPr lang="en-US" sz="2300" dirty="0"/>
                        <a:t>Intolerance of negative emotions</a:t>
                      </a:r>
                      <a:endParaRPr lang="en-US" sz="1200" dirty="0"/>
                    </a:p>
                    <a:p>
                      <a:pPr marL="285750" indent="-285750">
                        <a:buClr>
                          <a:srgbClr val="FF0000"/>
                        </a:buClr>
                        <a:buFont typeface="System Font Regular"/>
                        <a:buChar char="X"/>
                      </a:pPr>
                      <a:endParaRPr lang="en-US" sz="1200" dirty="0"/>
                    </a:p>
                    <a:p>
                      <a:pPr marL="285750" marR="0" lvl="0" indent="-285750" algn="l" defTabSz="914400" rtl="0" eaLnBrk="1" fontAlgn="auto" latinLnBrk="0" hangingPunct="1">
                        <a:lnSpc>
                          <a:spcPct val="100000"/>
                        </a:lnSpc>
                        <a:spcBef>
                          <a:spcPts val="0"/>
                        </a:spcBef>
                        <a:spcAft>
                          <a:spcPts val="0"/>
                        </a:spcAft>
                        <a:buClr>
                          <a:srgbClr val="FF0000"/>
                        </a:buClr>
                        <a:buSzTx/>
                        <a:buFont typeface="System Font Regular"/>
                        <a:buChar char="X"/>
                        <a:tabLst/>
                        <a:defRPr/>
                      </a:pPr>
                      <a:r>
                        <a:rPr lang="en-US" sz="2300" dirty="0"/>
                        <a:t>Be unpredictable &amp; inconsistent</a:t>
                      </a:r>
                    </a:p>
                    <a:p>
                      <a:pPr marL="285750" marR="0" lvl="0" indent="-285750" algn="l" defTabSz="914400" rtl="0" eaLnBrk="1" fontAlgn="auto" latinLnBrk="0" hangingPunct="1">
                        <a:lnSpc>
                          <a:spcPct val="100000"/>
                        </a:lnSpc>
                        <a:spcBef>
                          <a:spcPts val="0"/>
                        </a:spcBef>
                        <a:spcAft>
                          <a:spcPts val="0"/>
                        </a:spcAft>
                        <a:buClr>
                          <a:srgbClr val="FF0000"/>
                        </a:buClr>
                        <a:buSzTx/>
                        <a:buFont typeface="System Font Regular"/>
                        <a:buChar char="X"/>
                        <a:tabLst/>
                        <a:defRPr/>
                      </a:pPr>
                      <a:endParaRPr lang="en-US" sz="1200" dirty="0"/>
                    </a:p>
                    <a:p>
                      <a:pPr marL="285750" marR="0" lvl="0" indent="-285750" algn="l" defTabSz="914400" rtl="0" eaLnBrk="1" fontAlgn="auto" latinLnBrk="0" hangingPunct="1">
                        <a:lnSpc>
                          <a:spcPct val="100000"/>
                        </a:lnSpc>
                        <a:spcBef>
                          <a:spcPts val="0"/>
                        </a:spcBef>
                        <a:spcAft>
                          <a:spcPts val="0"/>
                        </a:spcAft>
                        <a:buClr>
                          <a:srgbClr val="FF0000"/>
                        </a:buClr>
                        <a:buSzTx/>
                        <a:buFont typeface="System Font Regular"/>
                        <a:buChar char="X"/>
                        <a:tabLst/>
                        <a:defRPr/>
                      </a:pPr>
                      <a:r>
                        <a:rPr lang="en-US" sz="2300" dirty="0"/>
                        <a:t>Model anxious behavior OR model perfection</a:t>
                      </a:r>
                    </a:p>
                    <a:p>
                      <a:pPr marL="285750" marR="0" lvl="0" indent="-285750" algn="l" defTabSz="914400" rtl="0" eaLnBrk="1" fontAlgn="auto" latinLnBrk="0" hangingPunct="1">
                        <a:lnSpc>
                          <a:spcPct val="100000"/>
                        </a:lnSpc>
                        <a:spcBef>
                          <a:spcPts val="0"/>
                        </a:spcBef>
                        <a:spcAft>
                          <a:spcPts val="0"/>
                        </a:spcAft>
                        <a:buClr>
                          <a:srgbClr val="FF0000"/>
                        </a:buClr>
                        <a:buSzTx/>
                        <a:buFont typeface="System Font Regular"/>
                        <a:buChar char="X"/>
                        <a:tabLst/>
                        <a:defRPr/>
                      </a:pPr>
                      <a:endParaRPr lang="en-US" sz="1200" dirty="0"/>
                    </a:p>
                    <a:p>
                      <a:pPr marL="285750" marR="0" lvl="0" indent="-285750" algn="l" defTabSz="914400" rtl="0" eaLnBrk="1" fontAlgn="auto" latinLnBrk="0" hangingPunct="1">
                        <a:lnSpc>
                          <a:spcPct val="100000"/>
                        </a:lnSpc>
                        <a:spcBef>
                          <a:spcPts val="0"/>
                        </a:spcBef>
                        <a:spcAft>
                          <a:spcPts val="0"/>
                        </a:spcAft>
                        <a:buClr>
                          <a:srgbClr val="FF0000"/>
                        </a:buClr>
                        <a:buSzTx/>
                        <a:buFont typeface="System Font Regular"/>
                        <a:buChar char="X"/>
                        <a:tabLst/>
                        <a:defRPr/>
                      </a:pPr>
                      <a:r>
                        <a:rPr lang="en-US" sz="2300" dirty="0"/>
                        <a:t>Reassure child</a:t>
                      </a:r>
                    </a:p>
                  </a:txBody>
                  <a:tcPr marT="45726" marB="45726"/>
                </a:tc>
                <a:tc>
                  <a:txBody>
                    <a:bodyPr/>
                    <a:lstStyle/>
                    <a:p>
                      <a:pPr marL="285750" indent="-285750">
                        <a:buClr>
                          <a:srgbClr val="00B050"/>
                        </a:buClr>
                        <a:buFont typeface="Wingdings" pitchFamily="2" charset="2"/>
                        <a:buChar char="ü"/>
                      </a:pPr>
                      <a:r>
                        <a:rPr lang="en-US" sz="2300" dirty="0"/>
                        <a:t>Encourage child to </a:t>
                      </a:r>
                      <a:r>
                        <a:rPr lang="en-US" sz="2300" b="1" dirty="0"/>
                        <a:t>approach </a:t>
                      </a:r>
                      <a:r>
                        <a:rPr lang="en-US" sz="2300" dirty="0"/>
                        <a:t>anxiety-provoking situation</a:t>
                      </a:r>
                    </a:p>
                    <a:p>
                      <a:pPr marL="285750" indent="-285750">
                        <a:buClr>
                          <a:srgbClr val="00B050"/>
                        </a:buClr>
                        <a:buFont typeface="Wingdings" pitchFamily="2" charset="2"/>
                        <a:buChar char="ü"/>
                      </a:pPr>
                      <a:endParaRPr lang="en-US" sz="2200" dirty="0"/>
                    </a:p>
                    <a:p>
                      <a:pPr marL="285750" indent="-285750">
                        <a:buClr>
                          <a:srgbClr val="00B050"/>
                        </a:buClr>
                        <a:buFont typeface="Wingdings" pitchFamily="2" charset="2"/>
                        <a:buChar char="ü"/>
                      </a:pPr>
                      <a:endParaRPr lang="en-US" sz="1200" dirty="0"/>
                    </a:p>
                    <a:p>
                      <a:pPr marL="285750" indent="-285750">
                        <a:buClr>
                          <a:srgbClr val="00B050"/>
                        </a:buClr>
                        <a:buFont typeface="Wingdings" pitchFamily="2" charset="2"/>
                        <a:buChar char="ü"/>
                      </a:pPr>
                      <a:r>
                        <a:rPr lang="en-US" sz="2300" dirty="0"/>
                        <a:t>Reinforce brave behavior; praise for effort</a:t>
                      </a:r>
                    </a:p>
                    <a:p>
                      <a:pPr marL="285750" indent="-285750">
                        <a:buClr>
                          <a:srgbClr val="00B050"/>
                        </a:buClr>
                        <a:buFont typeface="Wingdings" pitchFamily="2" charset="2"/>
                        <a:buChar char="ü"/>
                      </a:pPr>
                      <a:endParaRPr lang="en-US" sz="1200" dirty="0"/>
                    </a:p>
                    <a:p>
                      <a:pPr marL="285750" indent="-285750">
                        <a:buClr>
                          <a:srgbClr val="00B050"/>
                        </a:buClr>
                        <a:buFont typeface="Wingdings" pitchFamily="2" charset="2"/>
                        <a:buChar char="ü"/>
                      </a:pPr>
                      <a:r>
                        <a:rPr lang="en-US" sz="2300" dirty="0"/>
                        <a:t>Tolerate negative emotions; find out how child feels &amp; empathize</a:t>
                      </a:r>
                    </a:p>
                    <a:p>
                      <a:pPr marL="285750" indent="-285750">
                        <a:buClr>
                          <a:srgbClr val="00B050"/>
                        </a:buClr>
                        <a:buFont typeface="Wingdings" pitchFamily="2" charset="2"/>
                        <a:buChar char="ü"/>
                      </a:pPr>
                      <a:endParaRPr lang="en-US" sz="1200" dirty="0"/>
                    </a:p>
                    <a:p>
                      <a:pPr marL="285750" indent="-285750">
                        <a:buClr>
                          <a:srgbClr val="00B050"/>
                        </a:buClr>
                        <a:buFont typeface="Wingdings" pitchFamily="2" charset="2"/>
                        <a:buChar char="ü"/>
                      </a:pPr>
                      <a:r>
                        <a:rPr lang="en-US" sz="2300" dirty="0"/>
                        <a:t>Be predictable &amp; consistent</a:t>
                      </a:r>
                    </a:p>
                    <a:p>
                      <a:pPr marL="285750" indent="-285750">
                        <a:buClr>
                          <a:srgbClr val="00B050"/>
                        </a:buClr>
                        <a:buFont typeface="Wingdings" pitchFamily="2" charset="2"/>
                        <a:buChar char="ü"/>
                      </a:pPr>
                      <a:endParaRPr lang="en-US" sz="1200" dirty="0"/>
                    </a:p>
                    <a:p>
                      <a:pPr marL="285750" indent="-285750">
                        <a:buClr>
                          <a:srgbClr val="00B050"/>
                        </a:buClr>
                        <a:buFont typeface="Wingdings" pitchFamily="2" charset="2"/>
                        <a:buChar char="ü"/>
                      </a:pPr>
                      <a:endParaRPr lang="en-US" sz="1200" dirty="0"/>
                    </a:p>
                    <a:p>
                      <a:pPr marL="285750" indent="-285750">
                        <a:buClr>
                          <a:srgbClr val="00B050"/>
                        </a:buClr>
                        <a:buFont typeface="Wingdings" pitchFamily="2" charset="2"/>
                        <a:buChar char="ü"/>
                      </a:pPr>
                      <a:endParaRPr lang="en-US" sz="1200" dirty="0"/>
                    </a:p>
                    <a:p>
                      <a:pPr marL="285750" indent="-285750">
                        <a:buClr>
                          <a:srgbClr val="00B050"/>
                        </a:buClr>
                        <a:buFont typeface="Wingdings" pitchFamily="2" charset="2"/>
                        <a:buChar char="ü"/>
                      </a:pPr>
                      <a:r>
                        <a:rPr lang="en-US" sz="2300" dirty="0"/>
                        <a:t>Model coping behaviors</a:t>
                      </a:r>
                    </a:p>
                    <a:p>
                      <a:pPr marL="285750" indent="-285750">
                        <a:buClr>
                          <a:srgbClr val="00B050"/>
                        </a:buClr>
                        <a:buFont typeface="Wingdings" pitchFamily="2" charset="2"/>
                        <a:buChar char="ü"/>
                      </a:pPr>
                      <a:endParaRPr lang="en-US" sz="2200" dirty="0"/>
                    </a:p>
                    <a:p>
                      <a:pPr marL="285750" indent="-285750">
                        <a:buClr>
                          <a:srgbClr val="00B050"/>
                        </a:buClr>
                        <a:buFont typeface="Wingdings" pitchFamily="2" charset="2"/>
                        <a:buChar char="ü"/>
                      </a:pPr>
                      <a:endParaRPr lang="en-US" sz="1200" dirty="0"/>
                    </a:p>
                    <a:p>
                      <a:pPr marL="285750" indent="-285750">
                        <a:buClr>
                          <a:srgbClr val="00B050"/>
                        </a:buClr>
                        <a:buFont typeface="Wingdings" pitchFamily="2" charset="2"/>
                        <a:buChar char="ü"/>
                      </a:pPr>
                      <a:r>
                        <a:rPr lang="en-US" sz="2300" dirty="0"/>
                        <a:t>Coach child to use coping self-talk</a:t>
                      </a:r>
                    </a:p>
                  </a:txBody>
                  <a:tcPr marT="45726" marB="45726"/>
                </a:tc>
                <a:extLst>
                  <a:ext uri="{0D108BD9-81ED-4DB2-BD59-A6C34878D82A}">
                    <a16:rowId xmlns:a16="http://schemas.microsoft.com/office/drawing/2014/main" val="10001"/>
                  </a:ext>
                </a:extLst>
              </a:tr>
            </a:tbl>
          </a:graphicData>
        </a:graphic>
      </p:graphicFrame>
      <p:cxnSp>
        <p:nvCxnSpPr>
          <p:cNvPr id="4" name="Straight Connector 3" descr="A red x is over the box titled what can parents and teachers do to make it worse?">
            <a:extLst>
              <a:ext uri="{FF2B5EF4-FFF2-40B4-BE49-F238E27FC236}">
                <a16:creationId xmlns:a16="http://schemas.microsoft.com/office/drawing/2014/main" id="{A5792CD2-F6FB-5EAB-2B7D-4FA684C66184}"/>
              </a:ext>
            </a:extLst>
          </p:cNvPr>
          <p:cNvCxnSpPr>
            <a:cxnSpLocks/>
            <a:endCxn id="2" idx="2"/>
          </p:cNvCxnSpPr>
          <p:nvPr/>
        </p:nvCxnSpPr>
        <p:spPr>
          <a:xfrm>
            <a:off x="228600" y="1600200"/>
            <a:ext cx="4343400" cy="519747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49D043B-3A74-132D-A8DB-27BB72C010B9}"/>
              </a:ext>
              <a:ext uri="{C183D7F6-B498-43B3-948B-1728B52AA6E4}">
                <adec:decorative xmlns:adec="http://schemas.microsoft.com/office/drawing/2017/decorative" val="1"/>
              </a:ext>
            </a:extLst>
          </p:cNvPr>
          <p:cNvCxnSpPr/>
          <p:nvPr/>
        </p:nvCxnSpPr>
        <p:spPr>
          <a:xfrm flipH="1">
            <a:off x="228600" y="1600200"/>
            <a:ext cx="4343400" cy="515143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850048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Title 1">
            <a:extLst>
              <a:ext uri="{FF2B5EF4-FFF2-40B4-BE49-F238E27FC236}">
                <a16:creationId xmlns:a16="http://schemas.microsoft.com/office/drawing/2014/main" id="{10C69502-DE3A-7B8D-3BF6-77D7A833B3DC}"/>
              </a:ext>
            </a:extLst>
          </p:cNvPr>
          <p:cNvSpPr>
            <a:spLocks noGrp="1"/>
          </p:cNvSpPr>
          <p:nvPr>
            <p:ph type="title"/>
          </p:nvPr>
        </p:nvSpPr>
        <p:spPr>
          <a:xfrm>
            <a:off x="-76200" y="228600"/>
            <a:ext cx="8991600" cy="1143000"/>
          </a:xfrm>
        </p:spPr>
        <p:txBody>
          <a:bodyPr/>
          <a:lstStyle/>
          <a:p>
            <a:pPr eaLnBrk="1" hangingPunct="1"/>
            <a:r>
              <a:rPr lang="en-US" altLang="en-US" sz="4000" b="1" u="sng" dirty="0">
                <a:solidFill>
                  <a:srgbClr val="FF0000"/>
                </a:solidFill>
              </a:rPr>
              <a:t>Type in Chat Box</a:t>
            </a:r>
            <a:r>
              <a:rPr lang="en-US" altLang="en-US" sz="4000" b="1" dirty="0">
                <a:solidFill>
                  <a:srgbClr val="FF0000"/>
                </a:solidFill>
              </a:rPr>
              <a:t>:</a:t>
            </a:r>
            <a:br>
              <a:rPr lang="en-US" altLang="en-US" sz="4000" b="1" dirty="0">
                <a:solidFill>
                  <a:srgbClr val="FF0000"/>
                </a:solidFill>
              </a:rPr>
            </a:br>
            <a:r>
              <a:rPr lang="en-US" altLang="en-US" sz="3300" b="1" dirty="0">
                <a:solidFill>
                  <a:srgbClr val="FF0000"/>
                </a:solidFill>
              </a:rPr>
              <a:t>Think of a Client Who Displays Anxious Behavior</a:t>
            </a:r>
            <a:br>
              <a:rPr lang="en-US" altLang="en-US" sz="3300" b="1" dirty="0">
                <a:solidFill>
                  <a:srgbClr val="FF0000"/>
                </a:solidFill>
              </a:rPr>
            </a:br>
            <a:r>
              <a:rPr lang="en-US" altLang="en-US" sz="2400" b="1" dirty="0">
                <a:solidFill>
                  <a:srgbClr val="FF0000"/>
                </a:solidFill>
              </a:rPr>
              <a:t>(or challenging behavior that may be related to anxiety)</a:t>
            </a:r>
          </a:p>
        </p:txBody>
      </p:sp>
      <p:sp>
        <p:nvSpPr>
          <p:cNvPr id="120834" name="Content Placeholder 2">
            <a:extLst>
              <a:ext uri="{FF2B5EF4-FFF2-40B4-BE49-F238E27FC236}">
                <a16:creationId xmlns:a16="http://schemas.microsoft.com/office/drawing/2014/main" id="{0414D89E-E779-2C71-79E3-D58F1B3AD01C}"/>
              </a:ext>
            </a:extLst>
          </p:cNvPr>
          <p:cNvSpPr>
            <a:spLocks noGrp="1"/>
          </p:cNvSpPr>
          <p:nvPr>
            <p:ph idx="1"/>
          </p:nvPr>
        </p:nvSpPr>
        <p:spPr>
          <a:xfrm>
            <a:off x="152400" y="1676400"/>
            <a:ext cx="8763000" cy="4724400"/>
          </a:xfrm>
        </p:spPr>
        <p:txBody>
          <a:bodyPr/>
          <a:lstStyle/>
          <a:p>
            <a:pPr marL="288925" indent="-288925" eaLnBrk="1" hangingPunct="1">
              <a:spcBef>
                <a:spcPct val="0"/>
              </a:spcBef>
            </a:pPr>
            <a:r>
              <a:rPr lang="en-US" altLang="en-US" sz="3000" dirty="0">
                <a:ea typeface="MS PGothic" panose="020B0600070205080204" pitchFamily="34" charset="-128"/>
              </a:rPr>
              <a:t>Based on the hypothesis…</a:t>
            </a:r>
          </a:p>
          <a:p>
            <a:pPr eaLnBrk="1" hangingPunct="1">
              <a:spcBef>
                <a:spcPct val="0"/>
              </a:spcBef>
            </a:pPr>
            <a:endParaRPr lang="en-US" altLang="en-US" sz="400" dirty="0">
              <a:ea typeface="MS PGothic" panose="020B0600070205080204" pitchFamily="34" charset="-128"/>
            </a:endParaRPr>
          </a:p>
          <a:p>
            <a:pPr marL="577850" lvl="1" indent="-288925" eaLnBrk="1" hangingPunct="1">
              <a:spcBef>
                <a:spcPct val="0"/>
              </a:spcBef>
              <a:buFont typeface="Wingdings" pitchFamily="2" charset="2"/>
              <a:buChar char="Ø"/>
            </a:pPr>
            <a:r>
              <a:rPr lang="en-US" altLang="en-US" sz="2600" dirty="0">
                <a:ea typeface="MS PGothic" panose="020B0600070205080204" pitchFamily="34" charset="-128"/>
              </a:rPr>
              <a:t>What</a:t>
            </a:r>
            <a:r>
              <a:rPr lang="en-US" altLang="en-US" sz="2600" b="1" dirty="0">
                <a:ea typeface="MS PGothic" panose="020B0600070205080204" pitchFamily="34" charset="-128"/>
              </a:rPr>
              <a:t> consequences</a:t>
            </a:r>
            <a:r>
              <a:rPr lang="en-US" altLang="en-US" sz="2600" dirty="0">
                <a:ea typeface="MS PGothic" panose="020B0600070205080204" pitchFamily="34" charset="-128"/>
              </a:rPr>
              <a:t> can you use to </a:t>
            </a:r>
            <a:r>
              <a:rPr lang="en-US" altLang="en-US" sz="2600" b="1" dirty="0">
                <a:solidFill>
                  <a:srgbClr val="0432FF"/>
                </a:solidFill>
                <a:ea typeface="MS PGothic" panose="020B0600070205080204" pitchFamily="34" charset="-128"/>
              </a:rPr>
              <a:t>decrease anxious behavior (or CB) </a:t>
            </a:r>
            <a:r>
              <a:rPr lang="en-US" altLang="en-US" sz="2600" dirty="0">
                <a:ea typeface="MS PGothic" panose="020B0600070205080204" pitchFamily="34" charset="-128"/>
              </a:rPr>
              <a:t>and </a:t>
            </a:r>
            <a:r>
              <a:rPr lang="en-US" altLang="en-US" sz="2600" b="1" dirty="0">
                <a:solidFill>
                  <a:srgbClr val="00B050"/>
                </a:solidFill>
                <a:ea typeface="MS PGothic" panose="020B0600070205080204" pitchFamily="34" charset="-128"/>
              </a:rPr>
              <a:t>increase replacement behaviors</a:t>
            </a:r>
            <a:r>
              <a:rPr lang="en-US" altLang="en-US" sz="2600" dirty="0">
                <a:ea typeface="MS PGothic" panose="020B0600070205080204" pitchFamily="34" charset="-128"/>
              </a:rPr>
              <a:t>? </a:t>
            </a:r>
          </a:p>
          <a:p>
            <a:pPr marL="577850" lvl="1" indent="-288925" eaLnBrk="1" hangingPunct="1">
              <a:spcBef>
                <a:spcPct val="0"/>
              </a:spcBef>
              <a:buFont typeface="Wingdings" pitchFamily="2" charset="2"/>
              <a:buChar char="Ø"/>
            </a:pPr>
            <a:endParaRPr lang="en-US" altLang="en-US" sz="400" dirty="0">
              <a:ea typeface="MS PGothic" panose="020B0600070205080204" pitchFamily="34" charset="-128"/>
            </a:endParaRPr>
          </a:p>
          <a:p>
            <a:pPr marL="757238" lvl="1" indent="-111125" eaLnBrk="1" hangingPunct="1">
              <a:spcBef>
                <a:spcPct val="0"/>
              </a:spcBef>
            </a:pPr>
            <a:r>
              <a:rPr lang="en-US" altLang="en-US" sz="2400" dirty="0">
                <a:ea typeface="MS PGothic" panose="020B0600070205080204" pitchFamily="34" charset="-128"/>
              </a:rPr>
              <a:t>How can you respond differently to the Anxious </a:t>
            </a:r>
            <a:r>
              <a:rPr lang="en-US" altLang="en-US" sz="2400" b="1" dirty="0">
                <a:ea typeface="MS PGothic" panose="020B0600070205080204" pitchFamily="34" charset="-128"/>
              </a:rPr>
              <a:t>CB</a:t>
            </a:r>
            <a:r>
              <a:rPr lang="en-US" altLang="en-US" sz="2400" dirty="0">
                <a:ea typeface="MS PGothic" panose="020B0600070205080204" pitchFamily="34" charset="-128"/>
              </a:rPr>
              <a:t>?</a:t>
            </a:r>
          </a:p>
          <a:p>
            <a:pPr marL="757238" lvl="1" indent="-111125" eaLnBrk="1" hangingPunct="1">
              <a:spcBef>
                <a:spcPct val="0"/>
              </a:spcBef>
            </a:pPr>
            <a:endParaRPr lang="en-US" altLang="en-US" sz="400" dirty="0">
              <a:ea typeface="MS PGothic" panose="020B0600070205080204" pitchFamily="34" charset="-128"/>
            </a:endParaRPr>
          </a:p>
          <a:p>
            <a:pPr marL="757238" lvl="1" indent="-111125" eaLnBrk="1" hangingPunct="1">
              <a:spcBef>
                <a:spcPct val="0"/>
              </a:spcBef>
            </a:pPr>
            <a:r>
              <a:rPr lang="en-US" altLang="en-US" sz="2400" dirty="0">
                <a:ea typeface="MS PGothic" panose="020B0600070205080204" pitchFamily="34" charset="-128"/>
              </a:rPr>
              <a:t>How can you respond differently to the</a:t>
            </a:r>
            <a:r>
              <a:rPr lang="en-US" altLang="en-US" sz="2400" b="1" dirty="0">
                <a:ea typeface="MS PGothic" panose="020B0600070205080204" pitchFamily="34" charset="-128"/>
              </a:rPr>
              <a:t> replacement skill(s)</a:t>
            </a:r>
            <a:r>
              <a:rPr lang="en-US" altLang="en-US" sz="2400" dirty="0">
                <a:ea typeface="MS PGothic" panose="020B0600070205080204" pitchFamily="34" charset="-128"/>
              </a:rPr>
              <a:t> or </a:t>
            </a:r>
            <a:r>
              <a:rPr lang="en-US" altLang="en-US" sz="2400" b="1" dirty="0">
                <a:ea typeface="MS PGothic" panose="020B0600070205080204" pitchFamily="34" charset="-128"/>
              </a:rPr>
              <a:t>positive behavior(s)?</a:t>
            </a:r>
          </a:p>
          <a:p>
            <a:pPr marL="757238" lvl="1" indent="-111125" eaLnBrk="1" hangingPunct="1">
              <a:spcBef>
                <a:spcPct val="0"/>
              </a:spcBef>
            </a:pPr>
            <a:endParaRPr lang="en-US" altLang="en-US" sz="200" b="1" dirty="0">
              <a:ea typeface="MS PGothic" panose="020B0600070205080204" pitchFamily="34" charset="-128"/>
            </a:endParaRPr>
          </a:p>
          <a:p>
            <a:pPr lvl="2" eaLnBrk="1" hangingPunct="1">
              <a:spcBef>
                <a:spcPct val="0"/>
              </a:spcBef>
            </a:pPr>
            <a:r>
              <a:rPr lang="en-US" altLang="en-US" b="1" dirty="0">
                <a:solidFill>
                  <a:srgbClr val="FF0000"/>
                </a:solidFill>
                <a:ea typeface="MS PGothic" panose="020B0600070205080204" pitchFamily="34" charset="-128"/>
              </a:rPr>
              <a:t>Focus on FUNCTION</a:t>
            </a:r>
          </a:p>
          <a:p>
            <a:pPr lvl="1" eaLnBrk="1" hangingPunct="1">
              <a:spcBef>
                <a:spcPct val="0"/>
              </a:spcBef>
            </a:pPr>
            <a:endParaRPr lang="en-US" altLang="en-US" sz="400" dirty="0">
              <a:solidFill>
                <a:srgbClr val="FFFF66"/>
              </a:solidFill>
              <a:ea typeface="MS PGothic" panose="020B0600070205080204" pitchFamily="34" charset="-128"/>
            </a:endParaRPr>
          </a:p>
          <a:p>
            <a:pPr eaLnBrk="1" hangingPunct="1">
              <a:spcBef>
                <a:spcPct val="0"/>
              </a:spcBef>
            </a:pPr>
            <a:r>
              <a:rPr lang="en-US" altLang="en-US" sz="3000" dirty="0">
                <a:ea typeface="MS PGothic" panose="020B0600070205080204" pitchFamily="34" charset="-128"/>
              </a:rPr>
              <a:t>Now, 5 minutes of brainstorming</a:t>
            </a:r>
          </a:p>
          <a:p>
            <a:pPr eaLnBrk="1" hangingPunct="1">
              <a:spcBef>
                <a:spcPct val="0"/>
              </a:spcBef>
            </a:pPr>
            <a:endParaRPr lang="en-US" altLang="en-US" sz="400" dirty="0">
              <a:ea typeface="MS PGothic" panose="020B0600070205080204" pitchFamily="34" charset="-128"/>
            </a:endParaRPr>
          </a:p>
          <a:p>
            <a:pPr eaLnBrk="1" hangingPunct="1">
              <a:spcBef>
                <a:spcPct val="0"/>
              </a:spcBef>
            </a:pPr>
            <a:endParaRPr lang="en-US" altLang="en-US" sz="200" dirty="0">
              <a:ea typeface="MS PGothic" panose="020B0600070205080204" pitchFamily="34" charset="-128"/>
            </a:endParaRPr>
          </a:p>
          <a:p>
            <a:pPr lvl="1" eaLnBrk="1" hangingPunct="1">
              <a:spcBef>
                <a:spcPct val="0"/>
              </a:spcBef>
            </a:pPr>
            <a:r>
              <a:rPr lang="en-US" altLang="en-US" sz="2600" dirty="0">
                <a:ea typeface="MS PGothic" panose="020B0600070205080204" pitchFamily="34" charset="-128"/>
              </a:rPr>
              <a:t>Review working hypothesis</a:t>
            </a:r>
          </a:p>
          <a:p>
            <a:pPr lvl="1" eaLnBrk="1" hangingPunct="1">
              <a:spcBef>
                <a:spcPct val="0"/>
              </a:spcBef>
            </a:pPr>
            <a:endParaRPr lang="en-US" altLang="en-US" sz="400" dirty="0">
              <a:ea typeface="MS PGothic" panose="020B0600070205080204" pitchFamily="34" charset="-128"/>
            </a:endParaRPr>
          </a:p>
          <a:p>
            <a:pPr lvl="1" eaLnBrk="1" hangingPunct="1">
              <a:spcBef>
                <a:spcPct val="0"/>
              </a:spcBef>
            </a:pPr>
            <a:r>
              <a:rPr lang="en-US" altLang="en-US" sz="2600" dirty="0">
                <a:ea typeface="MS PGothic" panose="020B0600070205080204" pitchFamily="34" charset="-128"/>
              </a:rPr>
              <a:t>Suggest at least one response/consequence strategy</a:t>
            </a:r>
          </a:p>
          <a:p>
            <a:pPr lvl="1" eaLnBrk="1" hangingPunct="1">
              <a:spcBef>
                <a:spcPct val="0"/>
              </a:spcBef>
            </a:pPr>
            <a:endParaRPr lang="en-US" altLang="en-US" sz="400" dirty="0">
              <a:ea typeface="MS PGothic" panose="020B0600070205080204" pitchFamily="34" charset="-128"/>
            </a:endParaRPr>
          </a:p>
          <a:p>
            <a:pPr lvl="1" eaLnBrk="1" hangingPunct="1">
              <a:spcBef>
                <a:spcPct val="0"/>
              </a:spcBef>
            </a:pPr>
            <a:r>
              <a:rPr lang="en-US" altLang="en-US" sz="2600" b="1" dirty="0">
                <a:solidFill>
                  <a:srgbClr val="FF0000"/>
                </a:solidFill>
                <a:ea typeface="MS PGothic" panose="020B0600070205080204" pitchFamily="34" charset="-128"/>
              </a:rPr>
              <a:t>Pick 1 response strategy to try </a:t>
            </a:r>
            <a:r>
              <a:rPr lang="en-US" altLang="en-US" sz="2600" b="1" dirty="0">
                <a:ea typeface="MS PGothic" panose="020B0600070205080204" pitchFamily="34" charset="-128"/>
              </a:rPr>
              <a:t>for the next 7 days! </a:t>
            </a:r>
          </a:p>
          <a:p>
            <a:pPr eaLnBrk="1" hangingPunct="1"/>
            <a:endParaRPr lang="en-US" altLang="en-US" dirty="0">
              <a:ea typeface="MS PGothic" panose="020B0600070205080204" pitchFamily="34" charset="-128"/>
            </a:endParaRPr>
          </a:p>
        </p:txBody>
      </p:sp>
      <p:pic>
        <p:nvPicPr>
          <p:cNvPr id="3" name="Picture 2" descr="A thought bubble with the word chat below.">
            <a:extLst>
              <a:ext uri="{FF2B5EF4-FFF2-40B4-BE49-F238E27FC236}">
                <a16:creationId xmlns:a16="http://schemas.microsoft.com/office/drawing/2014/main" id="{088CB39A-0A86-DF72-46B4-4C88D6D8784C}"/>
              </a:ext>
            </a:extLst>
          </p:cNvPr>
          <p:cNvPicPr>
            <a:picLocks noChangeAspect="1"/>
          </p:cNvPicPr>
          <p:nvPr/>
        </p:nvPicPr>
        <p:blipFill>
          <a:blip r:embed="rId3"/>
          <a:stretch>
            <a:fillRect/>
          </a:stretch>
        </p:blipFill>
        <p:spPr>
          <a:xfrm>
            <a:off x="7239000" y="165100"/>
            <a:ext cx="1016000" cy="584200"/>
          </a:xfrm>
          <a:prstGeom prst="rect">
            <a:avLst/>
          </a:prstGeom>
        </p:spPr>
      </p:pic>
    </p:spTree>
    <p:extLst>
      <p:ext uri="{BB962C8B-B14F-4D97-AF65-F5344CB8AC3E}">
        <p14:creationId xmlns:p14="http://schemas.microsoft.com/office/powerpoint/2010/main" val="83944365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01B12AA-0FF0-52DB-7622-529173C02481}"/>
              </a:ext>
            </a:extLst>
          </p:cNvPr>
          <p:cNvSpPr txBox="1">
            <a:spLocks noGrp="1" noRot="1" noChangeArrowheads="1"/>
          </p:cNvSpPr>
          <p:nvPr>
            <p:ph type="title" idx="4294967295"/>
          </p:nvPr>
        </p:nvSpPr>
        <p:spPr bwMode="auto">
          <a:xfrm>
            <a:off x="-12700" y="0"/>
            <a:ext cx="91440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Calibri" panose="020F0502020204030204" pitchFamily="34" charset="0"/>
                <a:ea typeface="ＭＳ Ｐゴシック" pitchFamily="34" charset="-128"/>
                <a:cs typeface="Calibri" panose="020F0502020204030204" pitchFamily="34" charset="0"/>
              </a:rPr>
              <a:t>Case Example #1: “Happy Birthday” Anxiety</a:t>
            </a:r>
          </a:p>
        </p:txBody>
      </p:sp>
      <p:sp>
        <p:nvSpPr>
          <p:cNvPr id="26627" name="Rectangle 3">
            <a:extLst>
              <a:ext uri="{FF2B5EF4-FFF2-40B4-BE49-F238E27FC236}">
                <a16:creationId xmlns:a16="http://schemas.microsoft.com/office/drawing/2014/main" id="{F8132441-5E5B-33A7-19B7-B7B5F032C694}"/>
              </a:ext>
            </a:extLst>
          </p:cNvPr>
          <p:cNvSpPr>
            <a:spLocks noGrp="1" noChangeArrowheads="1"/>
          </p:cNvSpPr>
          <p:nvPr>
            <p:ph type="body" idx="4294967295"/>
          </p:nvPr>
        </p:nvSpPr>
        <p:spPr>
          <a:xfrm>
            <a:off x="0" y="881063"/>
            <a:ext cx="9220200" cy="6129337"/>
          </a:xfrm>
        </p:spPr>
        <p:txBody>
          <a:bodyPr rtlCol="0">
            <a:noAutofit/>
          </a:bodyPr>
          <a:lstStyle/>
          <a:p>
            <a:pPr marL="609600" indent="-609600" eaLnBrk="1" fontAlgn="auto" hangingPunct="1">
              <a:spcBef>
                <a:spcPct val="0"/>
              </a:spcBef>
              <a:spcAft>
                <a:spcPts val="0"/>
              </a:spcAft>
              <a:buFont typeface="Arial" panose="020B0604020202020204" pitchFamily="34" charset="0"/>
              <a:buNone/>
              <a:defRPr/>
            </a:pPr>
            <a:r>
              <a:rPr lang="en-US" sz="2800" b="1" dirty="0">
                <a:solidFill>
                  <a:srgbClr val="00B050"/>
                </a:solidFill>
                <a:ea typeface="ＭＳ Ｐゴシック" pitchFamily="34" charset="-128"/>
                <a:cs typeface="Times New Roman" pitchFamily="18" charset="0"/>
              </a:rPr>
              <a:t>Prevention Strategies</a:t>
            </a:r>
          </a:p>
          <a:p>
            <a:pPr marL="609600" indent="-609600" eaLnBrk="1" fontAlgn="auto" hangingPunct="1">
              <a:spcBef>
                <a:spcPct val="0"/>
              </a:spcBef>
              <a:spcAft>
                <a:spcPts val="0"/>
              </a:spcAft>
              <a:buFont typeface="Arial" panose="020B0604020202020204" pitchFamily="34" charset="0"/>
              <a:buNone/>
              <a:defRPr/>
            </a:pPr>
            <a:endParaRPr lang="en-US" sz="2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Increasing predictability</a:t>
            </a:r>
          </a:p>
          <a:p>
            <a:pPr eaLnBrk="1" fontAlgn="auto" hangingPunct="1">
              <a:spcBef>
                <a:spcPct val="0"/>
              </a:spcBef>
              <a:spcAft>
                <a:spcPts val="0"/>
              </a:spcAft>
              <a:buFont typeface="Wingdings" pitchFamily="2" charset="2"/>
              <a:buChar char="ü"/>
              <a:defRPr/>
            </a:pPr>
            <a:endParaRPr lang="en-US" sz="200" b="1" dirty="0">
              <a:ea typeface="ＭＳ Ｐゴシック" pitchFamily="34" charset="-128"/>
              <a:cs typeface="Times New Roman" pitchFamily="18" charset="0"/>
            </a:endParaRPr>
          </a:p>
          <a:p>
            <a:pPr lvl="1"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Video modeling </a:t>
            </a:r>
            <a:r>
              <a:rPr lang="en-US" sz="1800" dirty="0">
                <a:ea typeface="ＭＳ Ｐゴシック" pitchFamily="34" charset="-128"/>
                <a:cs typeface="Times New Roman" pitchFamily="18" charset="0"/>
              </a:rPr>
              <a:t>(</a:t>
            </a:r>
            <a:r>
              <a:rPr lang="en-US" sz="1800" dirty="0" err="1">
                <a:ea typeface="ＭＳ Ｐゴシック" pitchFamily="34" charset="-128"/>
                <a:cs typeface="Times New Roman" pitchFamily="18" charset="0"/>
              </a:rPr>
              <a:t>psychoed</a:t>
            </a:r>
            <a:r>
              <a:rPr lang="en-US" sz="1800" dirty="0">
                <a:ea typeface="ＭＳ Ｐゴシック" pitchFamily="34" charset="-128"/>
                <a:cs typeface="Times New Roman" pitchFamily="18" charset="0"/>
              </a:rPr>
              <a:t>, cognitive restructuring)</a:t>
            </a:r>
          </a:p>
          <a:p>
            <a:pPr eaLnBrk="1" fontAlgn="auto" hangingPunct="1">
              <a:spcBef>
                <a:spcPct val="0"/>
              </a:spcBef>
              <a:spcAft>
                <a:spcPts val="0"/>
              </a:spcAft>
              <a:buFont typeface="Wingdings" pitchFamily="2" charset="2"/>
              <a:buChar char="ü"/>
              <a:defRPr/>
            </a:pPr>
            <a:endParaRPr lang="en-US" sz="600" b="1"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Incorporating special interests </a:t>
            </a:r>
            <a:r>
              <a:rPr lang="en-US" sz="1800" dirty="0">
                <a:ea typeface="ＭＳ Ｐゴシック" pitchFamily="34" charset="-128"/>
                <a:cs typeface="Times New Roman" pitchFamily="18" charset="0"/>
              </a:rPr>
              <a:t>(Sesame Street)</a:t>
            </a:r>
          </a:p>
          <a:p>
            <a:pPr eaLnBrk="1" fontAlgn="auto" hangingPunct="1">
              <a:spcBef>
                <a:spcPct val="0"/>
              </a:spcBef>
              <a:spcAft>
                <a:spcPts val="0"/>
              </a:spcAft>
              <a:buFont typeface="Wingdings" pitchFamily="2" charset="2"/>
              <a:buChar char="ü"/>
              <a:defRPr/>
            </a:pPr>
            <a:endParaRPr lang="en-US" sz="6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Counter-conditioning </a:t>
            </a:r>
            <a:r>
              <a:rPr lang="en-US" sz="2400" dirty="0">
                <a:ea typeface="ＭＳ Ｐゴシック" pitchFamily="34" charset="-128"/>
                <a:cs typeface="Times New Roman" pitchFamily="18" charset="0"/>
              </a:rPr>
              <a:t>(pair with anti-anxiety                                             stimuli noncontingently)</a:t>
            </a:r>
          </a:p>
          <a:p>
            <a:pPr marL="609600" indent="-609600" eaLnBrk="1" fontAlgn="auto" hangingPunct="1">
              <a:spcBef>
                <a:spcPct val="0"/>
              </a:spcBef>
              <a:spcAft>
                <a:spcPts val="0"/>
              </a:spcAft>
              <a:buFont typeface="Wingdings" pitchFamily="2" charset="2"/>
              <a:buChar char="ü"/>
              <a:defRPr/>
            </a:pPr>
            <a:endParaRPr lang="en-US" sz="1200" dirty="0">
              <a:ea typeface="ＭＳ Ｐゴシック" pitchFamily="34" charset="-128"/>
              <a:cs typeface="Times New Roman" pitchFamily="18" charset="0"/>
            </a:endParaRPr>
          </a:p>
          <a:p>
            <a:pPr marL="609600" indent="-609600" eaLnBrk="1" fontAlgn="auto" hangingPunct="1">
              <a:spcBef>
                <a:spcPct val="0"/>
              </a:spcBef>
              <a:spcAft>
                <a:spcPts val="0"/>
              </a:spcAft>
              <a:buFont typeface="Arial" panose="020B0604020202020204" pitchFamily="34" charset="0"/>
              <a:buNone/>
              <a:defRPr/>
            </a:pPr>
            <a:r>
              <a:rPr lang="en-US" sz="2800" b="1" dirty="0">
                <a:solidFill>
                  <a:srgbClr val="FF9300"/>
                </a:solidFill>
                <a:ea typeface="ＭＳ Ｐゴシック" pitchFamily="34" charset="-128"/>
                <a:cs typeface="Times New Roman" pitchFamily="18" charset="0"/>
              </a:rPr>
              <a:t>Replacement Strategies</a:t>
            </a:r>
          </a:p>
          <a:p>
            <a:pPr marL="609600" indent="-609600" eaLnBrk="1" fontAlgn="auto" hangingPunct="1">
              <a:spcBef>
                <a:spcPct val="0"/>
              </a:spcBef>
              <a:spcAft>
                <a:spcPts val="0"/>
              </a:spcAft>
              <a:buFont typeface="Arial" panose="020B0604020202020204" pitchFamily="34" charset="0"/>
              <a:buNone/>
              <a:defRPr/>
            </a:pPr>
            <a:endParaRPr lang="en-US" sz="2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Approach rather than avoid (Gradual exposure) </a:t>
            </a:r>
          </a:p>
          <a:p>
            <a:pPr eaLnBrk="1" fontAlgn="auto" hangingPunct="1">
              <a:spcBef>
                <a:spcPct val="0"/>
              </a:spcBef>
              <a:spcAft>
                <a:spcPts val="0"/>
              </a:spcAft>
              <a:buFont typeface="Wingdings" pitchFamily="2" charset="2"/>
              <a:buChar char="ü"/>
              <a:defRPr/>
            </a:pPr>
            <a:endParaRPr lang="en-US" sz="1200" dirty="0">
              <a:solidFill>
                <a:srgbClr val="00B050"/>
              </a:solidFill>
              <a:ea typeface="ＭＳ Ｐゴシック" pitchFamily="34" charset="-128"/>
              <a:cs typeface="Times New Roman" pitchFamily="18" charset="0"/>
            </a:endParaRPr>
          </a:p>
          <a:p>
            <a:pPr marL="609600" indent="-609600" eaLnBrk="1" fontAlgn="auto" hangingPunct="1">
              <a:spcBef>
                <a:spcPct val="0"/>
              </a:spcBef>
              <a:spcAft>
                <a:spcPts val="0"/>
              </a:spcAft>
              <a:buFont typeface="Arial" panose="020B0604020202020204" pitchFamily="34" charset="0"/>
              <a:buNone/>
              <a:defRPr/>
            </a:pPr>
            <a:r>
              <a:rPr lang="en-US" sz="2800" b="1" dirty="0">
                <a:solidFill>
                  <a:srgbClr val="0070C0"/>
                </a:solidFill>
                <a:ea typeface="ＭＳ Ｐゴシック" pitchFamily="34" charset="-128"/>
                <a:cs typeface="Times New Roman" pitchFamily="18" charset="0"/>
              </a:rPr>
              <a:t>Consequence-based Strategies</a:t>
            </a:r>
          </a:p>
          <a:p>
            <a:pPr marL="609600" indent="-609600" eaLnBrk="1" fontAlgn="auto" hangingPunct="1">
              <a:spcBef>
                <a:spcPct val="0"/>
              </a:spcBef>
              <a:spcAft>
                <a:spcPts val="0"/>
              </a:spcAft>
              <a:buFont typeface="Arial" panose="020B0604020202020204" pitchFamily="34" charset="0"/>
              <a:buNone/>
              <a:defRPr/>
            </a:pPr>
            <a:endParaRPr lang="en-US" sz="400" dirty="0">
              <a:ea typeface="ＭＳ Ｐゴシック" pitchFamily="34" charset="-128"/>
              <a:cs typeface="Times New Roman" pitchFamily="18" charset="0"/>
            </a:endParaRPr>
          </a:p>
          <a:p>
            <a:pPr marL="400050" indent="-400050"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Positive reinforcement for brave behavior                                                   </a:t>
            </a:r>
            <a:r>
              <a:rPr lang="en-US" sz="2400" dirty="0">
                <a:ea typeface="ＭＳ Ｐゴシック" pitchFamily="34" charset="-128"/>
                <a:cs typeface="Times New Roman" pitchFamily="18" charset="0"/>
              </a:rPr>
              <a:t>(e.g., contingent on approach)</a:t>
            </a:r>
          </a:p>
          <a:p>
            <a:pPr marL="400050" indent="-400050" eaLnBrk="1" fontAlgn="auto" hangingPunct="1">
              <a:spcBef>
                <a:spcPct val="0"/>
              </a:spcBef>
              <a:spcAft>
                <a:spcPts val="0"/>
              </a:spcAft>
              <a:buFont typeface="Wingdings" pitchFamily="2" charset="2"/>
              <a:buChar char="ü"/>
              <a:defRPr/>
            </a:pPr>
            <a:endParaRPr lang="en-US" sz="600" dirty="0">
              <a:ea typeface="ＭＳ Ｐゴシック" pitchFamily="34" charset="-128"/>
              <a:cs typeface="Times New Roman" pitchFamily="18" charset="0"/>
            </a:endParaRPr>
          </a:p>
          <a:p>
            <a:pPr marL="400050" indent="-400050"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Reduce reinforcement for anxious behavior                                                </a:t>
            </a:r>
            <a:r>
              <a:rPr lang="en-US" sz="2200" dirty="0">
                <a:ea typeface="ＭＳ Ｐゴシック" pitchFamily="34" charset="-128"/>
                <a:cs typeface="Times New Roman" pitchFamily="18" charset="0"/>
              </a:rPr>
              <a:t>(minimize escape/avoidance; i.e., extinction)</a:t>
            </a:r>
          </a:p>
        </p:txBody>
      </p:sp>
      <p:pic>
        <p:nvPicPr>
          <p:cNvPr id="77827" name="Picture 4" descr="A picture of an Elmo book titled Elmo and Abby's birthday fun.">
            <a:extLst>
              <a:ext uri="{FF2B5EF4-FFF2-40B4-BE49-F238E27FC236}">
                <a16:creationId xmlns:a16="http://schemas.microsoft.com/office/drawing/2014/main" id="{401950E5-67E6-90BC-D603-62CF00702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0668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5" descr="A toy birthday cake.">
            <a:extLst>
              <a:ext uri="{FF2B5EF4-FFF2-40B4-BE49-F238E27FC236}">
                <a16:creationId xmlns:a16="http://schemas.microsoft.com/office/drawing/2014/main" id="{30164572-F702-3A07-48A1-704996CE5C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106680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2" descr="Elmo Sesame Street birthday cake">
            <a:extLst>
              <a:ext uri="{FF2B5EF4-FFF2-40B4-BE49-F238E27FC236}">
                <a16:creationId xmlns:a16="http://schemas.microsoft.com/office/drawing/2014/main" id="{02587A87-77CF-161A-AABF-53327FC8BE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7725" y="2819400"/>
            <a:ext cx="1006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5" name="Picture 4" descr="Green equals Sign ">
            <a:extLst>
              <a:ext uri="{FF2B5EF4-FFF2-40B4-BE49-F238E27FC236}">
                <a16:creationId xmlns:a16="http://schemas.microsoft.com/office/drawing/2014/main" id="{B40636B7-13F0-FA95-D876-0B0389DFE8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46900" y="3084513"/>
            <a:ext cx="42545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6" descr="Sesame Street toy.">
            <a:extLst>
              <a:ext uri="{FF2B5EF4-FFF2-40B4-BE49-F238E27FC236}">
                <a16:creationId xmlns:a16="http://schemas.microsoft.com/office/drawing/2014/main" id="{8F3C786C-7F86-CFF7-83B2-84DED509E589}"/>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88225" y="2449513"/>
            <a:ext cx="167322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6" descr="A musical birthday candle.">
            <a:extLst>
              <a:ext uri="{FF2B5EF4-FFF2-40B4-BE49-F238E27FC236}">
                <a16:creationId xmlns:a16="http://schemas.microsoft.com/office/drawing/2014/main" id="{E8FF8DCD-F64E-66C3-84AD-652A8D8FBD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4712" y="3912394"/>
            <a:ext cx="14986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2" descr="Elmo Sesame Street birthday cake">
            <a:extLst>
              <a:ext uri="{FF2B5EF4-FFF2-40B4-BE49-F238E27FC236}">
                <a16:creationId xmlns:a16="http://schemas.microsoft.com/office/drawing/2014/main" id="{9B92591E-9847-4E45-51CE-CBE982E850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2155" y="5257800"/>
            <a:ext cx="91584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descr="Red arrow pointing to the right">
            <a:extLst>
              <a:ext uri="{FF2B5EF4-FFF2-40B4-BE49-F238E27FC236}">
                <a16:creationId xmlns:a16="http://schemas.microsoft.com/office/drawing/2014/main" id="{6B84D047-360A-24E4-45CF-CB687B701395}"/>
              </a:ext>
              <a:ext uri="{C183D7F6-B498-43B3-948B-1728B52AA6E4}">
                <adec:decorative xmlns:adec="http://schemas.microsoft.com/office/drawing/2017/decorative" val="0"/>
              </a:ext>
            </a:extLst>
          </p:cNvPr>
          <p:cNvSpPr>
            <a:spLocks noChangeAspect="1"/>
          </p:cNvSpPr>
          <p:nvPr/>
        </p:nvSpPr>
        <p:spPr>
          <a:xfrm>
            <a:off x="6913562" y="5410200"/>
            <a:ext cx="554038" cy="274638"/>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77830" name="Picture 6" descr="Sesame Street toy.">
            <a:extLst>
              <a:ext uri="{FF2B5EF4-FFF2-40B4-BE49-F238E27FC236}">
                <a16:creationId xmlns:a16="http://schemas.microsoft.com/office/drawing/2014/main" id="{86C8D601-B7ED-E553-D74F-CE47C574CA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70775" y="4800600"/>
            <a:ext cx="167322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8">
            <a:extLst>
              <a:ext uri="{FF2B5EF4-FFF2-40B4-BE49-F238E27FC236}">
                <a16:creationId xmlns:a16="http://schemas.microsoft.com/office/drawing/2014/main" id="{34BD3EBE-4748-D8DE-127B-63F2AB9FBE78}"/>
              </a:ext>
            </a:extLst>
          </p:cNvPr>
          <p:cNvSpPr txBox="1">
            <a:spLocks noChangeArrowheads="1"/>
          </p:cNvSpPr>
          <p:nvPr/>
        </p:nvSpPr>
        <p:spPr bwMode="auto">
          <a:xfrm>
            <a:off x="6002338" y="6553200"/>
            <a:ext cx="31416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latin typeface="Arial" panose="020B0604020202020204" pitchFamily="34" charset="0"/>
                <a:hlinkClick r:id="rId9"/>
              </a:rPr>
              <a:t>Moskowitz et al., (2017); </a:t>
            </a:r>
            <a:r>
              <a:rPr lang="en-US" altLang="en-US" sz="1600" i="1" dirty="0">
                <a:latin typeface="Arial" panose="020B0604020202020204" pitchFamily="34" charset="0"/>
                <a:hlinkClick r:id="rId9"/>
              </a:rPr>
              <a:t>JADD</a:t>
            </a:r>
            <a:endParaRPr lang="en-US" altLang="en-US" sz="1600" i="1" dirty="0">
              <a:latin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ED60E242-6312-668F-1C5B-D3F578A49BE9}"/>
              </a:ext>
            </a:extLst>
          </p:cNvPr>
          <p:cNvSpPr>
            <a:spLocks noGrp="1" noRot="1"/>
          </p:cNvSpPr>
          <p:nvPr>
            <p:ph type="title" idx="4294967295"/>
          </p:nvPr>
        </p:nvSpPr>
        <p:spPr>
          <a:xfrm>
            <a:off x="0" y="0"/>
            <a:ext cx="9144000" cy="762000"/>
          </a:xfrm>
        </p:spPr>
        <p:txBody>
          <a:bodyPr/>
          <a:lstStyle/>
          <a:p>
            <a:pPr eaLnBrk="1" hangingPunct="1"/>
            <a: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t>Case Example #2: Separation Anxiety</a:t>
            </a:r>
          </a:p>
        </p:txBody>
      </p:sp>
      <p:sp>
        <p:nvSpPr>
          <p:cNvPr id="26627" name="Rectangle 3">
            <a:extLst>
              <a:ext uri="{FF2B5EF4-FFF2-40B4-BE49-F238E27FC236}">
                <a16:creationId xmlns:a16="http://schemas.microsoft.com/office/drawing/2014/main" id="{76950F84-3852-7F4F-0AF9-2E6DB364F94D}"/>
              </a:ext>
            </a:extLst>
          </p:cNvPr>
          <p:cNvSpPr>
            <a:spLocks noGrp="1" noChangeArrowheads="1"/>
          </p:cNvSpPr>
          <p:nvPr>
            <p:ph type="body" idx="4294967295"/>
          </p:nvPr>
        </p:nvSpPr>
        <p:spPr>
          <a:xfrm>
            <a:off x="0" y="762000"/>
            <a:ext cx="9220200" cy="6129338"/>
          </a:xfrm>
        </p:spPr>
        <p:txBody>
          <a:bodyPr rtlCol="0">
            <a:noAutofit/>
          </a:bodyPr>
          <a:lstStyle/>
          <a:p>
            <a:pPr marL="609600" indent="-609600" eaLnBrk="1" fontAlgn="auto" hangingPunct="1">
              <a:spcBef>
                <a:spcPct val="0"/>
              </a:spcBef>
              <a:spcAft>
                <a:spcPts val="0"/>
              </a:spcAft>
              <a:buFont typeface="Arial" panose="020B0604020202020204" pitchFamily="34" charset="0"/>
              <a:buNone/>
              <a:defRPr/>
            </a:pPr>
            <a:r>
              <a:rPr lang="en-US" sz="2800" b="1" dirty="0">
                <a:solidFill>
                  <a:srgbClr val="00B050"/>
                </a:solidFill>
                <a:ea typeface="ＭＳ Ｐゴシック" pitchFamily="34" charset="-128"/>
                <a:cs typeface="Times New Roman" pitchFamily="18" charset="0"/>
              </a:rPr>
              <a:t>Prevention Strategies</a:t>
            </a:r>
            <a:endParaRPr lang="en-US" sz="1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Psychoeducation/cognitive restructuring                                                    </a:t>
            </a:r>
            <a:r>
              <a:rPr lang="en-US" sz="2300" dirty="0">
                <a:ea typeface="ＭＳ Ｐゴシック" pitchFamily="34" charset="-128"/>
                <a:cs typeface="Times New Roman" pitchFamily="18" charset="0"/>
              </a:rPr>
              <a:t>(e.g., using Social Story)</a:t>
            </a:r>
          </a:p>
          <a:p>
            <a:pPr eaLnBrk="1" fontAlgn="auto" hangingPunct="1">
              <a:spcBef>
                <a:spcPct val="0"/>
              </a:spcBef>
              <a:spcAft>
                <a:spcPts val="0"/>
              </a:spcAft>
              <a:buFont typeface="Wingdings" pitchFamily="2" charset="2"/>
              <a:buChar char="ü"/>
              <a:defRPr/>
            </a:pPr>
            <a:endParaRPr lang="en-US" sz="2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Increasing predictability </a:t>
            </a:r>
            <a:r>
              <a:rPr lang="en-US" sz="2200" dirty="0">
                <a:ea typeface="ＭＳ Ｐゴシック" pitchFamily="34" charset="-128"/>
                <a:cs typeface="Times New Roman" pitchFamily="18" charset="0"/>
              </a:rPr>
              <a:t>(e.g., using Social Story)</a:t>
            </a:r>
          </a:p>
          <a:p>
            <a:pPr eaLnBrk="1" fontAlgn="auto" hangingPunct="1">
              <a:spcBef>
                <a:spcPct val="0"/>
              </a:spcBef>
              <a:spcAft>
                <a:spcPts val="0"/>
              </a:spcAft>
              <a:buFont typeface="Wingdings" pitchFamily="2" charset="2"/>
              <a:buChar char="ü"/>
              <a:defRPr/>
            </a:pPr>
            <a:endParaRPr lang="en-US" sz="2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Providing choices</a:t>
            </a:r>
          </a:p>
          <a:p>
            <a:pPr eaLnBrk="1" fontAlgn="auto" hangingPunct="1">
              <a:spcBef>
                <a:spcPct val="0"/>
              </a:spcBef>
              <a:spcAft>
                <a:spcPts val="0"/>
              </a:spcAft>
              <a:buFont typeface="Wingdings" pitchFamily="2" charset="2"/>
              <a:buChar char="ü"/>
              <a:defRPr/>
            </a:pPr>
            <a:endParaRPr lang="en-US" sz="200" b="1"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Incorporating special interests</a:t>
            </a:r>
            <a:endParaRPr lang="en-US" sz="2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Counter-conditioning</a:t>
            </a:r>
            <a:r>
              <a:rPr lang="en-US" sz="2600" b="1" dirty="0">
                <a:ea typeface="ＭＳ Ｐゴシック" pitchFamily="34" charset="-128"/>
                <a:cs typeface="Times New Roman" pitchFamily="18" charset="0"/>
              </a:rPr>
              <a:t> </a:t>
            </a:r>
            <a:r>
              <a:rPr lang="en-US" sz="2300" dirty="0">
                <a:ea typeface="ＭＳ Ｐゴシック" pitchFamily="34" charset="-128"/>
                <a:cs typeface="Times New Roman" pitchFamily="18" charset="0"/>
              </a:rPr>
              <a:t>(pair with anti-anxiety                                                                       stimuli noncontingently)</a:t>
            </a:r>
          </a:p>
          <a:p>
            <a:pPr eaLnBrk="1" fontAlgn="auto" hangingPunct="1">
              <a:spcBef>
                <a:spcPct val="0"/>
              </a:spcBef>
              <a:spcAft>
                <a:spcPts val="0"/>
              </a:spcAft>
              <a:buFont typeface="Wingdings" pitchFamily="2" charset="2"/>
              <a:buChar char="ü"/>
              <a:defRPr/>
            </a:pPr>
            <a:endParaRPr lang="en-US" sz="1200" dirty="0">
              <a:ea typeface="ＭＳ Ｐゴシック" pitchFamily="34" charset="-128"/>
              <a:cs typeface="Times New Roman" pitchFamily="18" charset="0"/>
            </a:endParaRPr>
          </a:p>
          <a:p>
            <a:pPr marL="609600" indent="-609600" eaLnBrk="1" fontAlgn="auto" hangingPunct="1">
              <a:spcBef>
                <a:spcPct val="0"/>
              </a:spcBef>
              <a:spcAft>
                <a:spcPts val="0"/>
              </a:spcAft>
              <a:buFont typeface="Wingdings" pitchFamily="2" charset="2"/>
              <a:buChar char="ü"/>
              <a:defRPr/>
            </a:pPr>
            <a:endParaRPr lang="en-US" sz="200" dirty="0">
              <a:ea typeface="ＭＳ Ｐゴシック" pitchFamily="34" charset="-128"/>
              <a:cs typeface="Times New Roman" pitchFamily="18" charset="0"/>
            </a:endParaRPr>
          </a:p>
          <a:p>
            <a:pPr marL="609600" indent="-609600" eaLnBrk="1" fontAlgn="auto" hangingPunct="1">
              <a:spcBef>
                <a:spcPct val="0"/>
              </a:spcBef>
              <a:spcAft>
                <a:spcPts val="0"/>
              </a:spcAft>
              <a:buFont typeface="Arial" panose="020B0604020202020204" pitchFamily="34" charset="0"/>
              <a:buNone/>
              <a:defRPr/>
            </a:pPr>
            <a:r>
              <a:rPr lang="en-US" sz="2800" b="1" dirty="0">
                <a:solidFill>
                  <a:srgbClr val="FF9300"/>
                </a:solidFill>
                <a:ea typeface="ＭＳ Ｐゴシック" pitchFamily="34" charset="-128"/>
                <a:cs typeface="Times New Roman" pitchFamily="18" charset="0"/>
              </a:rPr>
              <a:t>Replacement Strategies </a:t>
            </a:r>
            <a:r>
              <a:rPr lang="en-US" sz="2600" dirty="0">
                <a:solidFill>
                  <a:srgbClr val="FF9300"/>
                </a:solidFill>
                <a:ea typeface="ＭＳ Ｐゴシック" pitchFamily="34" charset="-128"/>
                <a:cs typeface="Times New Roman" pitchFamily="18" charset="0"/>
              </a:rPr>
              <a:t>(teaching replacement skills)</a:t>
            </a:r>
            <a:endParaRPr lang="en-US" sz="1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Gradual exposure </a:t>
            </a:r>
            <a:r>
              <a:rPr lang="en-US" sz="2300" dirty="0">
                <a:ea typeface="ＭＳ Ｐゴシック" pitchFamily="34" charset="-128"/>
                <a:cs typeface="Times New Roman" pitchFamily="18" charset="0"/>
              </a:rPr>
              <a:t>(replacing avoidance with approach response)</a:t>
            </a:r>
          </a:p>
          <a:p>
            <a:pPr eaLnBrk="1" fontAlgn="auto" hangingPunct="1">
              <a:spcBef>
                <a:spcPct val="0"/>
              </a:spcBef>
              <a:spcAft>
                <a:spcPts val="0"/>
              </a:spcAft>
              <a:buFont typeface="Wingdings" pitchFamily="2" charset="2"/>
              <a:buChar char="ü"/>
              <a:defRPr/>
            </a:pPr>
            <a:endParaRPr lang="en-US" sz="2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Coping self-talk </a:t>
            </a:r>
            <a:r>
              <a:rPr lang="en-US" sz="2300" dirty="0">
                <a:ea typeface="ＭＳ Ｐゴシック" pitchFamily="34" charset="-128"/>
                <a:cs typeface="Times New Roman" pitchFamily="18" charset="0"/>
              </a:rPr>
              <a:t>(boss-back talk)</a:t>
            </a:r>
          </a:p>
          <a:p>
            <a:pPr eaLnBrk="1" fontAlgn="auto" hangingPunct="1">
              <a:spcBef>
                <a:spcPct val="0"/>
              </a:spcBef>
              <a:spcAft>
                <a:spcPts val="0"/>
              </a:spcAft>
              <a:buFont typeface="Wingdings" pitchFamily="2" charset="2"/>
              <a:buChar char="ü"/>
              <a:defRPr/>
            </a:pPr>
            <a:endParaRPr lang="en-US" sz="1200" dirty="0">
              <a:ea typeface="ＭＳ Ｐゴシック" pitchFamily="34" charset="-128"/>
              <a:cs typeface="Times New Roman" pitchFamily="18" charset="0"/>
            </a:endParaRPr>
          </a:p>
          <a:p>
            <a:pPr marL="609600" indent="-609600" eaLnBrk="1" fontAlgn="auto" hangingPunct="1">
              <a:spcBef>
                <a:spcPct val="0"/>
              </a:spcBef>
              <a:spcAft>
                <a:spcPts val="0"/>
              </a:spcAft>
              <a:buFont typeface="Wingdings" pitchFamily="2" charset="2"/>
              <a:buChar char="ü"/>
              <a:defRPr/>
            </a:pPr>
            <a:endParaRPr lang="en-US" sz="200" dirty="0">
              <a:solidFill>
                <a:srgbClr val="00B050"/>
              </a:solidFill>
              <a:ea typeface="ＭＳ Ｐゴシック" pitchFamily="34" charset="-128"/>
              <a:cs typeface="Times New Roman" pitchFamily="18" charset="0"/>
            </a:endParaRPr>
          </a:p>
          <a:p>
            <a:pPr marL="609600" indent="-609600" eaLnBrk="1" fontAlgn="auto" hangingPunct="1">
              <a:spcBef>
                <a:spcPct val="0"/>
              </a:spcBef>
              <a:spcAft>
                <a:spcPts val="0"/>
              </a:spcAft>
              <a:buFont typeface="Arial" panose="020B0604020202020204" pitchFamily="34" charset="0"/>
              <a:buNone/>
              <a:defRPr/>
            </a:pPr>
            <a:r>
              <a:rPr lang="en-US" sz="2800" b="1" dirty="0">
                <a:solidFill>
                  <a:srgbClr val="0070C0"/>
                </a:solidFill>
                <a:ea typeface="ＭＳ Ｐゴシック" pitchFamily="34" charset="-128"/>
                <a:cs typeface="Times New Roman" pitchFamily="18" charset="0"/>
              </a:rPr>
              <a:t>Consequence-based Strategies</a:t>
            </a:r>
            <a:endParaRPr lang="en-US" sz="100" dirty="0">
              <a:ea typeface="ＭＳ Ｐゴシック" pitchFamily="34" charset="-128"/>
              <a:cs typeface="Times New Roman" pitchFamily="18" charset="0"/>
            </a:endParaRPr>
          </a:p>
          <a:p>
            <a:pPr marL="400050" indent="-400050"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Positive reinforcement for brave behavior </a:t>
            </a:r>
          </a:p>
          <a:p>
            <a:pPr marL="400050" indent="-400050"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Extinction</a:t>
            </a:r>
            <a:endParaRPr lang="en-US" sz="2300" dirty="0">
              <a:ea typeface="ＭＳ Ｐゴシック" pitchFamily="34" charset="-128"/>
              <a:cs typeface="Times New Roman" pitchFamily="18" charset="0"/>
            </a:endParaRPr>
          </a:p>
        </p:txBody>
      </p:sp>
      <p:pic>
        <p:nvPicPr>
          <p:cNvPr id="83971" name="Picture 15" descr="A visual titled A story for Ben, what to do when I am afraid. It shows three faces that are scared.">
            <a:extLst>
              <a:ext uri="{FF2B5EF4-FFF2-40B4-BE49-F238E27FC236}">
                <a16:creationId xmlns:a16="http://schemas.microsoft.com/office/drawing/2014/main" id="{2A767987-BF38-7199-3CC5-0D300382D5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12000" y="811213"/>
            <a:ext cx="1300163" cy="1828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3972" name="Picture 17" descr="The cover of the Muppet Movie is shown.">
            <a:extLst>
              <a:ext uri="{FF2B5EF4-FFF2-40B4-BE49-F238E27FC236}">
                <a16:creationId xmlns:a16="http://schemas.microsoft.com/office/drawing/2014/main" id="{6BD7D25B-CDD8-E22E-720D-B7806184AA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048000"/>
            <a:ext cx="7747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16" descr="A young child's toy ">
            <a:extLst>
              <a:ext uri="{FF2B5EF4-FFF2-40B4-BE49-F238E27FC236}">
                <a16:creationId xmlns:a16="http://schemas.microsoft.com/office/drawing/2014/main" id="{7860AA31-B2E0-730C-FD58-2D760C9283A0}"/>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31050" y="3051175"/>
            <a:ext cx="1096963"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3974" name="Object 2" descr="A cartoon character is shown holding his arms up in a muscle pose. Above his head is a thought bubble, which says Mommys and Daddys always come back. I'm not afraid! I'm super Ben!">
            <a:extLst>
              <a:ext uri="{FF2B5EF4-FFF2-40B4-BE49-F238E27FC236}">
                <a16:creationId xmlns:a16="http://schemas.microsoft.com/office/drawing/2014/main" id="{8E4697A0-97F3-0FFD-60A6-525F210A282D}"/>
              </a:ext>
            </a:extLst>
          </p:cNvPr>
          <p:cNvGraphicFramePr>
            <a:graphicFrameLocks noChangeAspect="1"/>
          </p:cNvGraphicFramePr>
          <p:nvPr>
            <p:extLst>
              <p:ext uri="{D42A27DB-BD31-4B8C-83A1-F6EECF244321}">
                <p14:modId xmlns:p14="http://schemas.microsoft.com/office/powerpoint/2010/main" val="166237156"/>
              </p:ext>
            </p:extLst>
          </p:nvPr>
        </p:nvGraphicFramePr>
        <p:xfrm>
          <a:off x="5638800" y="4823914"/>
          <a:ext cx="2057400" cy="1746749"/>
        </p:xfrm>
        <a:graphic>
          <a:graphicData uri="http://schemas.openxmlformats.org/presentationml/2006/ole">
            <mc:AlternateContent xmlns:mc="http://schemas.openxmlformats.org/markup-compatibility/2006">
              <mc:Choice xmlns:v="urn:schemas-microsoft-com:vml" Requires="v">
                <p:oleObj name="Document" r:id="rId6" imgW="12903200" imgH="10947400" progId="Word.Document.12">
                  <p:link updateAutomatic="1"/>
                </p:oleObj>
              </mc:Choice>
              <mc:Fallback>
                <p:oleObj name="Document" r:id="rId6" imgW="12903200" imgH="10947400" progId="Word.Document.12">
                  <p:link updateAutomatic="1"/>
                  <p:pic>
                    <p:nvPicPr>
                      <p:cNvPr id="83974" name="Object 2">
                        <a:extLst>
                          <a:ext uri="{FF2B5EF4-FFF2-40B4-BE49-F238E27FC236}">
                            <a16:creationId xmlns:a16="http://schemas.microsoft.com/office/drawing/2014/main" id="{8E4697A0-97F3-0FFD-60A6-525F210A28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823914"/>
                        <a:ext cx="2057400" cy="1746749"/>
                      </a:xfrm>
                      <a:prstGeom prst="rect">
                        <a:avLst/>
                      </a:prstGeom>
                      <a:noFill/>
                      <a:ln>
                        <a:noFill/>
                      </a:ln>
                    </p:spPr>
                  </p:pic>
                </p:oleObj>
              </mc:Fallback>
            </mc:AlternateContent>
          </a:graphicData>
        </a:graphic>
      </p:graphicFrame>
      <p:pic>
        <p:nvPicPr>
          <p:cNvPr id="83975" name="Picture 11" descr="A cartoon girl is shown waving. Above her head is a thought bubble, which says I can do it!">
            <a:extLst>
              <a:ext uri="{FF2B5EF4-FFF2-40B4-BE49-F238E27FC236}">
                <a16:creationId xmlns:a16="http://schemas.microsoft.com/office/drawing/2014/main" id="{47E96DDC-0B6B-E7DC-AA60-D3D9CB2C17E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620000" y="5486400"/>
            <a:ext cx="1096963" cy="109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Callout 1">
            <a:extLst>
              <a:ext uri="{FF2B5EF4-FFF2-40B4-BE49-F238E27FC236}">
                <a16:creationId xmlns:a16="http://schemas.microsoft.com/office/drawing/2014/main" id="{80ECC6F6-C9A3-AC1D-E161-F4B4BA381B63}"/>
              </a:ext>
              <a:ext uri="{C183D7F6-B498-43B3-948B-1728B52AA6E4}">
                <adec:decorative xmlns:adec="http://schemas.microsoft.com/office/drawing/2017/decorative" val="1"/>
              </a:ext>
            </a:extLst>
          </p:cNvPr>
          <p:cNvSpPr/>
          <p:nvPr/>
        </p:nvSpPr>
        <p:spPr>
          <a:xfrm>
            <a:off x="8201025" y="4800600"/>
            <a:ext cx="914400" cy="612775"/>
          </a:xfrm>
          <a:prstGeom prst="wedgeEllipseCallout">
            <a:avLst>
              <a:gd name="adj1" fmla="val -44469"/>
              <a:gd name="adj2" fmla="val 7878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solidFill>
                  <a:schemeClr val="tx1"/>
                </a:solidFill>
              </a:rPr>
              <a:t>I can do it!</a:t>
            </a:r>
          </a:p>
        </p:txBody>
      </p:sp>
      <p:sp>
        <p:nvSpPr>
          <p:cNvPr id="3" name="TextBox 8">
            <a:extLst>
              <a:ext uri="{FF2B5EF4-FFF2-40B4-BE49-F238E27FC236}">
                <a16:creationId xmlns:a16="http://schemas.microsoft.com/office/drawing/2014/main" id="{D4AE9DA0-2F5F-B5F9-2064-AAD8908CD8AE}"/>
              </a:ext>
            </a:extLst>
          </p:cNvPr>
          <p:cNvSpPr txBox="1">
            <a:spLocks noChangeArrowheads="1"/>
          </p:cNvSpPr>
          <p:nvPr/>
        </p:nvSpPr>
        <p:spPr bwMode="auto">
          <a:xfrm>
            <a:off x="6002338" y="6553200"/>
            <a:ext cx="31416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latin typeface="Arial" panose="020B0604020202020204" pitchFamily="34" charset="0"/>
                <a:hlinkClick r:id="rId9"/>
              </a:rPr>
              <a:t>Moskowitz et al., (2017); </a:t>
            </a:r>
            <a:r>
              <a:rPr lang="en-US" altLang="en-US" sz="1600" i="1" dirty="0">
                <a:latin typeface="Arial" panose="020B0604020202020204" pitchFamily="34" charset="0"/>
                <a:hlinkClick r:id="rId9"/>
              </a:rPr>
              <a:t>JADD</a:t>
            </a:r>
            <a:endParaRPr lang="en-US" altLang="en-US" sz="1600" i="1" dirty="0">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C17DB3-9556-D4DE-B66F-4957E098F7DA}"/>
              </a:ext>
            </a:extLst>
          </p:cNvPr>
          <p:cNvSpPr>
            <a:spLocks noGrp="1"/>
          </p:cNvSpPr>
          <p:nvPr>
            <p:ph type="title"/>
          </p:nvPr>
        </p:nvSpPr>
        <p:spPr>
          <a:xfrm>
            <a:off x="0" y="109537"/>
            <a:ext cx="9144000" cy="576263"/>
          </a:xfrm>
        </p:spPr>
        <p:txBody>
          <a:bodyPr/>
          <a:lstStyle/>
          <a:p>
            <a:pPr eaLnBrk="1" hangingPunct="1"/>
            <a:r>
              <a:rPr lang="en-US" altLang="en-US" sz="3500" b="1" dirty="0">
                <a:latin typeface="Calibri" panose="020F0502020204030204" pitchFamily="34" charset="0"/>
                <a:ea typeface="ＭＳ Ｐゴシック" panose="020B0600070205080204" pitchFamily="34" charset="-128"/>
                <a:cs typeface="Calibri" panose="020F0502020204030204" pitchFamily="34" charset="0"/>
              </a:rPr>
              <a:t>Use a Multi-Method Assessment: Autistic Adults</a:t>
            </a:r>
          </a:p>
        </p:txBody>
      </p:sp>
      <p:sp>
        <p:nvSpPr>
          <p:cNvPr id="4" name="Rectangle 3">
            <a:extLst>
              <a:ext uri="{FF2B5EF4-FFF2-40B4-BE49-F238E27FC236}">
                <a16:creationId xmlns:a16="http://schemas.microsoft.com/office/drawing/2014/main" id="{7141E5CC-6B28-9F29-2269-6706D198799F}"/>
              </a:ext>
            </a:extLst>
          </p:cNvPr>
          <p:cNvSpPr txBox="1">
            <a:spLocks/>
          </p:cNvSpPr>
          <p:nvPr/>
        </p:nvSpPr>
        <p:spPr bwMode="auto">
          <a:xfrm>
            <a:off x="76200" y="761999"/>
            <a:ext cx="9029700" cy="598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panose="020B0604020202020204" pitchFamily="34" charset="0"/>
              <a:buNone/>
              <a:defRPr/>
            </a:pPr>
            <a:endParaRPr lang="en-US" sz="200" b="1" u="sng" dirty="0"/>
          </a:p>
          <a:p>
            <a:pPr marL="0" indent="0">
              <a:spcBef>
                <a:spcPts val="0"/>
              </a:spcBef>
              <a:buFont typeface="Arial" panose="020B0604020202020204" pitchFamily="34" charset="0"/>
              <a:buNone/>
              <a:defRPr/>
            </a:pPr>
            <a:r>
              <a:rPr lang="en-US" sz="2400" b="1" u="sng" dirty="0">
                <a:latin typeface="Calibri" panose="020F0502020204030204" pitchFamily="34" charset="0"/>
                <a:cs typeface="Calibri" panose="020F0502020204030204" pitchFamily="34" charset="0"/>
              </a:rPr>
              <a:t>Questionnaires</a:t>
            </a:r>
          </a:p>
          <a:p>
            <a:pPr marL="0" indent="0">
              <a:spcBef>
                <a:spcPts val="0"/>
              </a:spcBef>
              <a:buFont typeface="Arial" panose="020B0604020202020204" pitchFamily="34" charset="0"/>
              <a:buNone/>
              <a:defRPr/>
            </a:pPr>
            <a:endParaRPr lang="en-US" sz="100" b="0" dirty="0">
              <a:latin typeface="Calibri" panose="020F0502020204030204" pitchFamily="34" charset="0"/>
              <a:cs typeface="Calibri" panose="020F0502020204030204" pitchFamily="34" charset="0"/>
            </a:endParaRPr>
          </a:p>
          <a:p>
            <a:pPr marL="228600" indent="-228600">
              <a:spcBef>
                <a:spcPts val="0"/>
              </a:spcBef>
              <a:defRPr/>
            </a:pPr>
            <a:r>
              <a:rPr lang="en-US" sz="2200" b="1" dirty="0">
                <a:latin typeface="Calibri" panose="020F0502020204030204" pitchFamily="34" charset="0"/>
                <a:cs typeface="Calibri" panose="020F0502020204030204" pitchFamily="34" charset="0"/>
              </a:rPr>
              <a:t>Self-report questionnaire designed for autistic adults (without ID):</a:t>
            </a:r>
          </a:p>
          <a:p>
            <a:pPr marL="228600" indent="-228600">
              <a:spcBef>
                <a:spcPts val="0"/>
              </a:spcBef>
              <a:defRPr/>
            </a:pPr>
            <a:endParaRPr lang="en-US" sz="200" b="1" dirty="0">
              <a:latin typeface="Calibri" panose="020F0502020204030204" pitchFamily="34" charset="0"/>
              <a:cs typeface="Calibri" panose="020F0502020204030204" pitchFamily="34" charset="0"/>
            </a:endParaRPr>
          </a:p>
          <a:p>
            <a:pPr>
              <a:spcBef>
                <a:spcPts val="0"/>
              </a:spcBef>
              <a:defRPr/>
            </a:pPr>
            <a:endParaRPr lang="en-US" sz="200" b="1" dirty="0">
              <a:latin typeface="Calibri" panose="020F0502020204030204" pitchFamily="34" charset="0"/>
              <a:cs typeface="Calibri" panose="020F0502020204030204" pitchFamily="34" charset="0"/>
            </a:endParaRPr>
          </a:p>
          <a:p>
            <a:pPr marL="458788" lvl="1" indent="-230188">
              <a:spcBef>
                <a:spcPts val="0"/>
              </a:spcBef>
              <a:defRPr/>
            </a:pPr>
            <a:r>
              <a:rPr lang="en-US" sz="2000" b="1" dirty="0">
                <a:solidFill>
                  <a:srgbClr val="FF0000"/>
                </a:solidFill>
                <a:latin typeface="Calibri" panose="020F0502020204030204" pitchFamily="34" charset="0"/>
                <a:cs typeface="Calibri" panose="020F0502020204030204" pitchFamily="34" charset="0"/>
              </a:rPr>
              <a:t>Anxiety Scale for Autism – Adults </a:t>
            </a:r>
            <a:r>
              <a:rPr lang="en-US" sz="2000" b="0" dirty="0">
                <a:latin typeface="Calibri" panose="020F0502020204030204" pitchFamily="34" charset="0"/>
                <a:cs typeface="Calibri" panose="020F0502020204030204" pitchFamily="34" charset="0"/>
              </a:rPr>
              <a:t>(</a:t>
            </a:r>
            <a:r>
              <a:rPr lang="en-US" sz="2000" b="0" dirty="0">
                <a:solidFill>
                  <a:srgbClr val="FF0000"/>
                </a:solidFill>
                <a:latin typeface="Calibri" panose="020F0502020204030204" pitchFamily="34" charset="0"/>
                <a:cs typeface="Calibri" panose="020F0502020204030204" pitchFamily="34" charset="0"/>
              </a:rPr>
              <a:t>ASA-A</a:t>
            </a:r>
            <a:r>
              <a:rPr lang="en-US" sz="2000" b="0" dirty="0">
                <a:latin typeface="Calibri" panose="020F0502020204030204" pitchFamily="34" charset="0"/>
                <a:cs typeface="Calibri" panose="020F0502020204030204" pitchFamily="34" charset="0"/>
              </a:rPr>
              <a:t>; Rodgers et al., 2016)</a:t>
            </a:r>
            <a:r>
              <a:rPr lang="en-US" sz="1800" b="0" dirty="0">
                <a:latin typeface="Calibri" panose="020F0502020204030204" pitchFamily="34" charset="0"/>
                <a:cs typeface="Calibri" panose="020F0502020204030204" pitchFamily="34" charset="0"/>
              </a:rPr>
              <a:t>; free to </a:t>
            </a:r>
            <a:r>
              <a:rPr lang="en-US" sz="1800" b="0" dirty="0">
                <a:latin typeface="Calibri" panose="020F0502020204030204" pitchFamily="34" charset="0"/>
                <a:cs typeface="Calibri" panose="020F0502020204030204" pitchFamily="34" charset="0"/>
                <a:hlinkClick r:id="rId3"/>
              </a:rPr>
              <a:t>download</a:t>
            </a:r>
            <a:endParaRPr lang="en-US" sz="1800" b="0" dirty="0">
              <a:latin typeface="Calibri" panose="020F0502020204030204" pitchFamily="34" charset="0"/>
              <a:cs typeface="Calibri" panose="020F0502020204030204" pitchFamily="34" charset="0"/>
            </a:endParaRPr>
          </a:p>
          <a:p>
            <a:pPr marL="458788" lvl="1" indent="-230188">
              <a:spcBef>
                <a:spcPts val="0"/>
              </a:spcBef>
              <a:defRPr/>
            </a:pPr>
            <a:endParaRPr lang="en-US" sz="200" b="0" dirty="0">
              <a:latin typeface="Calibri" panose="020F0502020204030204" pitchFamily="34" charset="0"/>
              <a:cs typeface="Calibri" panose="020F0502020204030204" pitchFamily="34" charset="0"/>
            </a:endParaRPr>
          </a:p>
          <a:p>
            <a:pPr marL="628650" lvl="1" indent="-277813">
              <a:spcBef>
                <a:spcPts val="0"/>
              </a:spcBef>
              <a:defRPr/>
            </a:pPr>
            <a:endParaRPr lang="en-US" sz="200" b="0" dirty="0">
              <a:latin typeface="Calibri" panose="020F0502020204030204" pitchFamily="34" charset="0"/>
              <a:cs typeface="Calibri" panose="020F0502020204030204" pitchFamily="34" charset="0"/>
            </a:endParaRPr>
          </a:p>
          <a:p>
            <a:pPr marL="228600" indent="-228600">
              <a:spcBef>
                <a:spcPts val="0"/>
              </a:spcBef>
              <a:defRPr/>
            </a:pPr>
            <a:r>
              <a:rPr lang="en-US" sz="2200" b="1" dirty="0">
                <a:latin typeface="Calibri" panose="020F0502020204030204" pitchFamily="34" charset="0"/>
                <a:cs typeface="Calibri" panose="020F0502020204030204" pitchFamily="34" charset="0"/>
              </a:rPr>
              <a:t>Self-report questionnaires that have been used with autistic adults (without ID):</a:t>
            </a:r>
          </a:p>
          <a:p>
            <a:pPr marL="228600" indent="-228600">
              <a:spcBef>
                <a:spcPts val="0"/>
              </a:spcBef>
              <a:defRPr/>
            </a:pPr>
            <a:endParaRPr lang="en-US" sz="200" b="1" dirty="0">
              <a:latin typeface="Calibri" panose="020F0502020204030204" pitchFamily="34" charset="0"/>
              <a:cs typeface="Calibri" panose="020F0502020204030204" pitchFamily="34" charset="0"/>
            </a:endParaRPr>
          </a:p>
          <a:p>
            <a:pPr marL="458788" lvl="2" indent="-230188">
              <a:spcBef>
                <a:spcPts val="0"/>
              </a:spcBef>
              <a:defRPr/>
            </a:pPr>
            <a:r>
              <a:rPr lang="en-US" sz="2000" b="0" dirty="0">
                <a:latin typeface="Calibri" panose="020F0502020204030204" pitchFamily="34" charset="0"/>
                <a:cs typeface="Calibri" panose="020F0502020204030204" pitchFamily="34" charset="0"/>
              </a:rPr>
              <a:t>Hospital Anxiety and Depression Scale (HADS)</a:t>
            </a:r>
          </a:p>
          <a:p>
            <a:pPr marL="458788" lvl="2" indent="-230188">
              <a:spcBef>
                <a:spcPts val="0"/>
              </a:spcBef>
              <a:defRPr/>
            </a:pPr>
            <a:endParaRPr lang="en-US" sz="200" b="0" dirty="0">
              <a:latin typeface="Calibri" panose="020F0502020204030204" pitchFamily="34" charset="0"/>
              <a:cs typeface="Calibri" panose="020F0502020204030204" pitchFamily="34" charset="0"/>
            </a:endParaRPr>
          </a:p>
          <a:p>
            <a:pPr marL="458788" lvl="2" indent="-230188">
              <a:spcBef>
                <a:spcPts val="0"/>
              </a:spcBef>
              <a:defRPr/>
            </a:pPr>
            <a:r>
              <a:rPr lang="en-US" sz="2000" b="0" dirty="0">
                <a:latin typeface="Calibri" panose="020F0502020204030204" pitchFamily="34" charset="0"/>
                <a:cs typeface="Calibri" panose="020F0502020204030204" pitchFamily="34" charset="0"/>
              </a:rPr>
              <a:t>Depression Anxiety Stress Scales (DASS-21)</a:t>
            </a:r>
          </a:p>
          <a:p>
            <a:pPr marL="458788" lvl="2" indent="-230188">
              <a:spcBef>
                <a:spcPts val="0"/>
              </a:spcBef>
              <a:defRPr/>
            </a:pPr>
            <a:endParaRPr lang="en-US" sz="200" b="1" dirty="0">
              <a:latin typeface="Calibri" panose="020F0502020204030204" pitchFamily="34" charset="0"/>
              <a:cs typeface="Calibri" panose="020F0502020204030204" pitchFamily="34" charset="0"/>
            </a:endParaRPr>
          </a:p>
          <a:p>
            <a:pPr marL="228600" indent="-228600">
              <a:spcBef>
                <a:spcPts val="0"/>
              </a:spcBef>
              <a:defRPr/>
            </a:pPr>
            <a:r>
              <a:rPr lang="en-US" sz="2200" b="1" dirty="0">
                <a:latin typeface="Calibri" panose="020F0502020204030204" pitchFamily="34" charset="0"/>
                <a:cs typeface="Calibri" panose="020F0502020204030204" pitchFamily="34" charset="0"/>
              </a:rPr>
              <a:t>Other-informant questionnaires:</a:t>
            </a:r>
          </a:p>
          <a:p>
            <a:pPr marL="228600" indent="-228600">
              <a:spcBef>
                <a:spcPts val="0"/>
              </a:spcBef>
              <a:defRPr/>
            </a:pPr>
            <a:endParaRPr lang="en-US" sz="100" b="1" dirty="0">
              <a:latin typeface="Calibri" panose="020F0502020204030204" pitchFamily="34" charset="0"/>
              <a:cs typeface="Calibri" panose="020F0502020204030204" pitchFamily="34" charset="0"/>
            </a:endParaRPr>
          </a:p>
          <a:p>
            <a:pPr>
              <a:spcBef>
                <a:spcPts val="0"/>
              </a:spcBef>
              <a:defRPr/>
            </a:pPr>
            <a:endParaRPr lang="en-US" sz="200" b="1" dirty="0">
              <a:latin typeface="Calibri" panose="020F0502020204030204" pitchFamily="34" charset="0"/>
              <a:cs typeface="Calibri" panose="020F0502020204030204" pitchFamily="34" charset="0"/>
            </a:endParaRPr>
          </a:p>
          <a:p>
            <a:pPr marL="458788" lvl="1" indent="-230188">
              <a:spcBef>
                <a:spcPts val="0"/>
              </a:spcBef>
              <a:defRPr/>
            </a:pPr>
            <a:r>
              <a:rPr lang="en-US" sz="1950" b="1" dirty="0">
                <a:solidFill>
                  <a:srgbClr val="FF0000"/>
                </a:solidFill>
                <a:latin typeface="Calibri" panose="020F0502020204030204" pitchFamily="34" charset="0"/>
                <a:cs typeface="Calibri" panose="020F0502020204030204" pitchFamily="34" charset="0"/>
              </a:rPr>
              <a:t>Diagnostic Assessment for the Severely Handicapped </a:t>
            </a:r>
            <a:r>
              <a:rPr lang="en-US" sz="1950" dirty="0">
                <a:solidFill>
                  <a:srgbClr val="FF0000"/>
                </a:solidFill>
                <a:latin typeface="Calibri" panose="020F0502020204030204" pitchFamily="34" charset="0"/>
                <a:cs typeface="Calibri" panose="020F0502020204030204" pitchFamily="34" charset="0"/>
              </a:rPr>
              <a:t>Scale-II</a:t>
            </a:r>
            <a:r>
              <a:rPr lang="en-US" sz="1950" b="0" dirty="0">
                <a:solidFill>
                  <a:srgbClr val="FF0000"/>
                </a:solidFill>
                <a:latin typeface="Calibri" panose="020F0502020204030204" pitchFamily="34" charset="0"/>
                <a:cs typeface="Calibri" panose="020F0502020204030204" pitchFamily="34" charset="0"/>
              </a:rPr>
              <a:t> </a:t>
            </a:r>
            <a:r>
              <a:rPr lang="en-US" sz="1700" b="0" dirty="0">
                <a:latin typeface="Calibri" panose="020F0502020204030204" pitchFamily="34" charset="0"/>
                <a:cs typeface="Calibri" panose="020F0502020204030204" pitchFamily="34" charset="0"/>
              </a:rPr>
              <a:t>(DASH-II; Matson, 1995)</a:t>
            </a:r>
          </a:p>
          <a:p>
            <a:pPr marL="458788" lvl="1" indent="-230188">
              <a:spcBef>
                <a:spcPts val="0"/>
              </a:spcBef>
              <a:defRPr/>
            </a:pPr>
            <a:endParaRPr lang="en-US" sz="200" b="0" dirty="0">
              <a:latin typeface="Calibri" panose="020F0502020204030204" pitchFamily="34" charset="0"/>
              <a:cs typeface="Calibri" panose="020F0502020204030204" pitchFamily="34" charset="0"/>
            </a:endParaRPr>
          </a:p>
          <a:p>
            <a:pPr marL="458788" lvl="1" indent="-230188">
              <a:spcBef>
                <a:spcPts val="0"/>
              </a:spcBef>
              <a:defRPr/>
            </a:pPr>
            <a:r>
              <a:rPr lang="en-US" sz="2000" b="1" dirty="0">
                <a:solidFill>
                  <a:srgbClr val="FF0000"/>
                </a:solidFill>
                <a:latin typeface="Calibri" panose="020F0502020204030204" pitchFamily="34" charset="0"/>
                <a:cs typeface="Calibri" panose="020F0502020204030204" pitchFamily="34" charset="0"/>
              </a:rPr>
              <a:t>Anxiety, Depression, &amp; Mood Scale </a:t>
            </a:r>
            <a:r>
              <a:rPr lang="en-US" sz="2000" b="0" dirty="0">
                <a:latin typeface="Calibri" panose="020F0502020204030204" pitchFamily="34" charset="0"/>
                <a:cs typeface="Calibri" panose="020F0502020204030204" pitchFamily="34" charset="0"/>
              </a:rPr>
              <a:t>(ADAMS)</a:t>
            </a:r>
            <a:r>
              <a:rPr lang="en-US" sz="1800" b="0" dirty="0">
                <a:latin typeface="Calibri" panose="020F0502020204030204" pitchFamily="34" charset="0"/>
                <a:cs typeface="Calibri" panose="020F0502020204030204" pitchFamily="34" charset="0"/>
              </a:rPr>
              <a:t> (ages 10-79 years old)</a:t>
            </a:r>
          </a:p>
          <a:p>
            <a:pPr marL="225425" lvl="1" indent="0">
              <a:spcBef>
                <a:spcPts val="0"/>
              </a:spcBef>
              <a:buNone/>
              <a:defRPr/>
            </a:pPr>
            <a:endParaRPr lang="en-US" sz="200" b="0" dirty="0">
              <a:latin typeface="Calibri" panose="020F0502020204030204" pitchFamily="34" charset="0"/>
              <a:cs typeface="Calibri" panose="020F0502020204030204" pitchFamily="34" charset="0"/>
            </a:endParaRPr>
          </a:p>
          <a:p>
            <a:pPr marL="0" indent="0">
              <a:spcBef>
                <a:spcPts val="0"/>
              </a:spcBef>
              <a:buFont typeface="Arial" panose="020B0604020202020204" pitchFamily="34" charset="0"/>
              <a:buNone/>
              <a:defRPr/>
            </a:pPr>
            <a:r>
              <a:rPr lang="en-US" sz="2400" b="1" u="sng" dirty="0">
                <a:latin typeface="Calibri" panose="020F0502020204030204" pitchFamily="34" charset="0"/>
                <a:cs typeface="Calibri" panose="020F0502020204030204" pitchFamily="34" charset="0"/>
              </a:rPr>
              <a:t>Interviews that have been used with autistic adults:</a:t>
            </a:r>
          </a:p>
          <a:p>
            <a:pPr marL="0" indent="0">
              <a:spcBef>
                <a:spcPts val="0"/>
              </a:spcBef>
              <a:buFont typeface="Arial" panose="020B0604020202020204" pitchFamily="34" charset="0"/>
              <a:buNone/>
              <a:defRPr/>
            </a:pPr>
            <a:endParaRPr lang="en-US" sz="100" b="0" dirty="0">
              <a:latin typeface="Calibri" panose="020F0502020204030204" pitchFamily="34" charset="0"/>
              <a:cs typeface="Calibri" panose="020F0502020204030204" pitchFamily="34" charset="0"/>
            </a:endParaRPr>
          </a:p>
          <a:p>
            <a:pPr marL="228600" indent="-217488">
              <a:spcBef>
                <a:spcPts val="0"/>
              </a:spcBef>
              <a:defRPr/>
            </a:pPr>
            <a:r>
              <a:rPr lang="en-US" sz="2200" b="1" dirty="0">
                <a:latin typeface="Calibri" panose="020F0502020204030204" pitchFamily="34" charset="0"/>
                <a:cs typeface="Calibri" panose="020F0502020204030204" pitchFamily="34" charset="0"/>
              </a:rPr>
              <a:t>Interviews designed for NT adults</a:t>
            </a:r>
            <a:r>
              <a:rPr lang="en-US" sz="2200" b="0" dirty="0">
                <a:latin typeface="Calibri" panose="020F0502020204030204" pitchFamily="34" charset="0"/>
                <a:cs typeface="Calibri" panose="020F0502020204030204" pitchFamily="34" charset="0"/>
              </a:rPr>
              <a:t>:</a:t>
            </a:r>
          </a:p>
          <a:p>
            <a:pPr marL="228600" indent="-217488">
              <a:spcBef>
                <a:spcPts val="0"/>
              </a:spcBef>
              <a:defRPr/>
            </a:pPr>
            <a:endParaRPr lang="en-US" sz="100" b="0" dirty="0">
              <a:latin typeface="Calibri" panose="020F0502020204030204" pitchFamily="34" charset="0"/>
              <a:cs typeface="Calibri" panose="020F0502020204030204" pitchFamily="34" charset="0"/>
            </a:endParaRPr>
          </a:p>
          <a:p>
            <a:pPr marL="458788" lvl="1" indent="-230188">
              <a:spcBef>
                <a:spcPts val="0"/>
              </a:spcBef>
              <a:defRPr/>
            </a:pPr>
            <a:r>
              <a:rPr lang="en-US" sz="2000" b="0" dirty="0">
                <a:solidFill>
                  <a:srgbClr val="FF0000"/>
                </a:solidFill>
                <a:latin typeface="Calibri" panose="020F0502020204030204" pitchFamily="34" charset="0"/>
                <a:cs typeface="Calibri" panose="020F0502020204030204" pitchFamily="34" charset="0"/>
              </a:rPr>
              <a:t>Anxiety Disorders Interview Schedule</a:t>
            </a:r>
            <a:r>
              <a:rPr lang="en-US" sz="2000" b="0" dirty="0">
                <a:latin typeface="Calibri" panose="020F0502020204030204" pitchFamily="34" charset="0"/>
                <a:cs typeface="Calibri" panose="020F0502020204030204" pitchFamily="34" charset="0"/>
              </a:rPr>
              <a:t> (</a:t>
            </a:r>
            <a:r>
              <a:rPr lang="en-US" sz="2000" b="0" dirty="0">
                <a:solidFill>
                  <a:srgbClr val="FF0000"/>
                </a:solidFill>
                <a:latin typeface="Calibri" panose="020F0502020204030204" pitchFamily="34" charset="0"/>
                <a:cs typeface="Calibri" panose="020F0502020204030204" pitchFamily="34" charset="0"/>
              </a:rPr>
              <a:t>ADIS-IV</a:t>
            </a:r>
            <a:r>
              <a:rPr lang="en-US" sz="2000" b="0" dirty="0">
                <a:latin typeface="Calibri" panose="020F0502020204030204" pitchFamily="34" charset="0"/>
                <a:cs typeface="Calibri" panose="020F0502020204030204" pitchFamily="34" charset="0"/>
              </a:rPr>
              <a:t>)</a:t>
            </a:r>
          </a:p>
          <a:p>
            <a:pPr marL="458788" lvl="1" indent="-230188">
              <a:spcBef>
                <a:spcPts val="0"/>
              </a:spcBef>
              <a:defRPr/>
            </a:pPr>
            <a:endParaRPr lang="en-US" sz="200" b="0" dirty="0">
              <a:latin typeface="Calibri" panose="020F0502020204030204" pitchFamily="34" charset="0"/>
              <a:cs typeface="Calibri" panose="020F0502020204030204" pitchFamily="34" charset="0"/>
            </a:endParaRPr>
          </a:p>
          <a:p>
            <a:pPr marL="228600" indent="-228600">
              <a:spcBef>
                <a:spcPts val="0"/>
              </a:spcBef>
              <a:defRPr/>
            </a:pPr>
            <a:r>
              <a:rPr lang="en-US" sz="2200" b="1" dirty="0">
                <a:latin typeface="Calibri" panose="020F0502020204030204" pitchFamily="34" charset="0"/>
                <a:cs typeface="Calibri" panose="020F0502020204030204" pitchFamily="34" charset="0"/>
              </a:rPr>
              <a:t>Interviews designed for adults with ID: </a:t>
            </a:r>
          </a:p>
          <a:p>
            <a:pPr marL="228600" indent="-228600">
              <a:spcBef>
                <a:spcPts val="0"/>
              </a:spcBef>
              <a:defRPr/>
            </a:pPr>
            <a:endParaRPr lang="en-US" sz="100" b="1" dirty="0">
              <a:latin typeface="Calibri" panose="020F0502020204030204" pitchFamily="34" charset="0"/>
              <a:cs typeface="Calibri" panose="020F0502020204030204" pitchFamily="34" charset="0"/>
            </a:endParaRPr>
          </a:p>
          <a:p>
            <a:pPr marL="458788" lvl="1" indent="-230188">
              <a:spcBef>
                <a:spcPts val="0"/>
              </a:spcBef>
              <a:defRPr/>
            </a:pPr>
            <a:r>
              <a:rPr lang="en-US" sz="2000" b="0" dirty="0">
                <a:solidFill>
                  <a:srgbClr val="FF0000"/>
                </a:solidFill>
                <a:latin typeface="Calibri" panose="020F0502020204030204" pitchFamily="34" charset="0"/>
                <a:cs typeface="Calibri" panose="020F0502020204030204" pitchFamily="34" charset="0"/>
              </a:rPr>
              <a:t>Mini Psychiatric Assessment Schedule for Adults with a Developmental Disability (Mini PAS-ADD)</a:t>
            </a:r>
          </a:p>
          <a:p>
            <a:pPr marL="458788" lvl="1" indent="-230188">
              <a:spcBef>
                <a:spcPts val="0"/>
              </a:spcBef>
              <a:defRPr/>
            </a:pPr>
            <a:endParaRPr lang="en-US" sz="200" b="0" dirty="0">
              <a:solidFill>
                <a:srgbClr val="FF0000"/>
              </a:solidFill>
              <a:latin typeface="Calibri" panose="020F0502020204030204" pitchFamily="34" charset="0"/>
              <a:cs typeface="Calibri" panose="020F0502020204030204" pitchFamily="34" charset="0"/>
            </a:endParaRPr>
          </a:p>
          <a:p>
            <a:pPr marL="458788" lvl="1" indent="-230188">
              <a:spcBef>
                <a:spcPts val="0"/>
              </a:spcBef>
              <a:defRPr/>
            </a:pPr>
            <a:r>
              <a:rPr lang="en-US" sz="2000" b="0" dirty="0">
                <a:solidFill>
                  <a:srgbClr val="FF0000"/>
                </a:solidFill>
                <a:latin typeface="Calibri" panose="020F0502020204030204" pitchFamily="34" charset="0"/>
                <a:cs typeface="Calibri" panose="020F0502020204030204" pitchFamily="34" charset="0"/>
              </a:rPr>
              <a:t>Yale-Brown Obsessive Compulsive Scale (YBOCS)</a:t>
            </a:r>
          </a:p>
        </p:txBody>
      </p:sp>
    </p:spTree>
    <p:extLst>
      <p:ext uri="{BB962C8B-B14F-4D97-AF65-F5344CB8AC3E}">
        <p14:creationId xmlns:p14="http://schemas.microsoft.com/office/powerpoint/2010/main" val="40308304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EF13F9EA-5FC6-91E6-AE10-794EAA650929}"/>
              </a:ext>
            </a:extLst>
          </p:cNvPr>
          <p:cNvSpPr>
            <a:spLocks noGrp="1" noRot="1"/>
          </p:cNvSpPr>
          <p:nvPr>
            <p:ph type="title" idx="4294967295"/>
          </p:nvPr>
        </p:nvSpPr>
        <p:spPr>
          <a:xfrm>
            <a:off x="0" y="0"/>
            <a:ext cx="9144000" cy="762000"/>
          </a:xfrm>
        </p:spPr>
        <p:txBody>
          <a:bodyPr/>
          <a:lstStyle/>
          <a:p>
            <a:pPr eaLnBrk="1" hangingPunct="1"/>
            <a:r>
              <a:rPr lang="en-US" altLang="en-US" sz="3600" b="1" dirty="0">
                <a:latin typeface="Calibri" panose="020F0502020204030204" pitchFamily="34" charset="0"/>
                <a:ea typeface="ＭＳ Ｐゴシック" panose="020B0600070205080204" pitchFamily="34" charset="-128"/>
                <a:cs typeface="Calibri" panose="020F0502020204030204" pitchFamily="34" charset="0"/>
              </a:rPr>
              <a:t>Case Example #3: Fear of Left/Right Turns</a:t>
            </a:r>
          </a:p>
        </p:txBody>
      </p:sp>
      <p:sp>
        <p:nvSpPr>
          <p:cNvPr id="26627" name="Rectangle 3">
            <a:extLst>
              <a:ext uri="{FF2B5EF4-FFF2-40B4-BE49-F238E27FC236}">
                <a16:creationId xmlns:a16="http://schemas.microsoft.com/office/drawing/2014/main" id="{9BEF0B4E-D413-FB9B-A64C-BD8D899F158A}"/>
              </a:ext>
            </a:extLst>
          </p:cNvPr>
          <p:cNvSpPr>
            <a:spLocks noGrp="1" noChangeArrowheads="1"/>
          </p:cNvSpPr>
          <p:nvPr>
            <p:ph type="body" idx="4294967295"/>
          </p:nvPr>
        </p:nvSpPr>
        <p:spPr>
          <a:xfrm>
            <a:off x="0" y="762000"/>
            <a:ext cx="9220200" cy="6129338"/>
          </a:xfrm>
        </p:spPr>
        <p:txBody>
          <a:bodyPr rtlCol="0">
            <a:noAutofit/>
          </a:bodyPr>
          <a:lstStyle/>
          <a:p>
            <a:pPr marL="609600" indent="-609600" eaLnBrk="1" fontAlgn="auto" hangingPunct="1">
              <a:spcBef>
                <a:spcPct val="0"/>
              </a:spcBef>
              <a:spcAft>
                <a:spcPts val="0"/>
              </a:spcAft>
              <a:buFont typeface="Arial" panose="020B0604020202020204" pitchFamily="34" charset="0"/>
              <a:buNone/>
              <a:defRPr/>
            </a:pPr>
            <a:r>
              <a:rPr lang="en-US" sz="2800" b="1" dirty="0">
                <a:solidFill>
                  <a:srgbClr val="00B050"/>
                </a:solidFill>
                <a:ea typeface="ＭＳ Ｐゴシック" pitchFamily="34" charset="-128"/>
                <a:cs typeface="Times New Roman" pitchFamily="18" charset="0"/>
              </a:rPr>
              <a:t>Prevention Strategies</a:t>
            </a:r>
            <a:endParaRPr lang="en-US" sz="28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endParaRPr lang="en-US" sz="2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Increasing predictability </a:t>
            </a:r>
            <a:r>
              <a:rPr lang="en-US" sz="1800" dirty="0">
                <a:ea typeface="ＭＳ Ｐゴシック" pitchFamily="34" charset="-128"/>
                <a:cs typeface="Times New Roman" pitchFamily="18" charset="0"/>
              </a:rPr>
              <a:t>(e.g., using                                                                                                 visual schedules, Social Story, video priming)</a:t>
            </a:r>
          </a:p>
          <a:p>
            <a:pPr eaLnBrk="1" fontAlgn="auto" hangingPunct="1">
              <a:spcBef>
                <a:spcPct val="0"/>
              </a:spcBef>
              <a:spcAft>
                <a:spcPts val="0"/>
              </a:spcAft>
              <a:buFont typeface="Wingdings" pitchFamily="2" charset="2"/>
              <a:buChar char="ü"/>
              <a:defRPr/>
            </a:pPr>
            <a:endParaRPr lang="en-US" sz="18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Providing choices</a:t>
            </a:r>
          </a:p>
          <a:p>
            <a:pPr eaLnBrk="1" fontAlgn="auto" hangingPunct="1">
              <a:spcBef>
                <a:spcPct val="0"/>
              </a:spcBef>
              <a:spcAft>
                <a:spcPts val="0"/>
              </a:spcAft>
              <a:buFont typeface="Wingdings" pitchFamily="2" charset="2"/>
              <a:buChar char="ü"/>
              <a:defRPr/>
            </a:pPr>
            <a:endParaRPr lang="en-US" sz="800" b="1"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Incorporating special interests</a:t>
            </a:r>
          </a:p>
          <a:p>
            <a:pPr eaLnBrk="1" fontAlgn="auto" hangingPunct="1">
              <a:spcBef>
                <a:spcPct val="0"/>
              </a:spcBef>
              <a:spcAft>
                <a:spcPts val="0"/>
              </a:spcAft>
              <a:buFont typeface="Wingdings" pitchFamily="2" charset="2"/>
              <a:buChar char="ü"/>
              <a:defRPr/>
            </a:pPr>
            <a:endParaRPr lang="en-US" sz="8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Counter-conditioning </a:t>
            </a:r>
            <a:r>
              <a:rPr lang="en-US" sz="2400" dirty="0">
                <a:ea typeface="ＭＳ Ｐゴシック" pitchFamily="34" charset="-128"/>
                <a:cs typeface="Times New Roman" pitchFamily="18" charset="0"/>
              </a:rPr>
              <a:t>(pair with anti-anxiety                                                                       stimuli noncontingently)</a:t>
            </a:r>
          </a:p>
          <a:p>
            <a:pPr marL="0" indent="0" eaLnBrk="1" fontAlgn="auto" hangingPunct="1">
              <a:spcBef>
                <a:spcPct val="0"/>
              </a:spcBef>
              <a:spcAft>
                <a:spcPts val="0"/>
              </a:spcAft>
              <a:buFont typeface="Arial" panose="020B0604020202020204" pitchFamily="34" charset="0"/>
              <a:buNone/>
              <a:defRPr/>
            </a:pPr>
            <a:endParaRPr lang="en-US" sz="2400" dirty="0">
              <a:ea typeface="ＭＳ Ｐゴシック" pitchFamily="34" charset="-128"/>
              <a:cs typeface="Times New Roman" pitchFamily="18" charset="0"/>
            </a:endParaRPr>
          </a:p>
          <a:p>
            <a:pPr marL="609600" indent="-609600" eaLnBrk="1" fontAlgn="auto" hangingPunct="1">
              <a:spcBef>
                <a:spcPct val="0"/>
              </a:spcBef>
              <a:spcAft>
                <a:spcPts val="0"/>
              </a:spcAft>
              <a:buFont typeface="Arial" panose="020B0604020202020204" pitchFamily="34" charset="0"/>
              <a:buNone/>
              <a:defRPr/>
            </a:pPr>
            <a:r>
              <a:rPr lang="en-US" sz="2800" b="1" dirty="0">
                <a:solidFill>
                  <a:srgbClr val="FF9300"/>
                </a:solidFill>
                <a:ea typeface="ＭＳ Ｐゴシック" pitchFamily="34" charset="-128"/>
                <a:cs typeface="Times New Roman" pitchFamily="18" charset="0"/>
              </a:rPr>
              <a:t>Replacement Strategies</a:t>
            </a:r>
          </a:p>
          <a:p>
            <a:pPr marL="609600" indent="-609600" eaLnBrk="1" fontAlgn="auto" hangingPunct="1">
              <a:spcBef>
                <a:spcPct val="0"/>
              </a:spcBef>
              <a:spcAft>
                <a:spcPts val="0"/>
              </a:spcAft>
              <a:buFont typeface="Arial" panose="020B0604020202020204" pitchFamily="34" charset="0"/>
              <a:buNone/>
              <a:defRPr/>
            </a:pPr>
            <a:endParaRPr lang="en-US" sz="2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Gradual exposure</a:t>
            </a:r>
            <a:endParaRPr lang="en-US" sz="2400" dirty="0">
              <a:ea typeface="ＭＳ Ｐゴシック" pitchFamily="34" charset="-128"/>
              <a:cs typeface="Times New Roman" pitchFamily="18" charset="0"/>
            </a:endParaRPr>
          </a:p>
          <a:p>
            <a:pPr marL="609600" indent="-609600" eaLnBrk="1" fontAlgn="auto" hangingPunct="1">
              <a:spcBef>
                <a:spcPct val="0"/>
              </a:spcBef>
              <a:spcAft>
                <a:spcPts val="0"/>
              </a:spcAft>
              <a:buFont typeface="Wingdings" pitchFamily="2" charset="2"/>
              <a:buChar char="ü"/>
              <a:defRPr/>
            </a:pPr>
            <a:endParaRPr lang="en-US" sz="2400" dirty="0">
              <a:solidFill>
                <a:srgbClr val="00B050"/>
              </a:solidFill>
              <a:ea typeface="ＭＳ Ｐゴシック" pitchFamily="34" charset="-128"/>
              <a:cs typeface="Times New Roman" pitchFamily="18" charset="0"/>
            </a:endParaRPr>
          </a:p>
          <a:p>
            <a:pPr marL="609600" indent="-609600" eaLnBrk="1" fontAlgn="auto" hangingPunct="1">
              <a:spcBef>
                <a:spcPct val="0"/>
              </a:spcBef>
              <a:spcAft>
                <a:spcPts val="0"/>
              </a:spcAft>
              <a:buFont typeface="Arial" panose="020B0604020202020204" pitchFamily="34" charset="0"/>
              <a:buNone/>
              <a:defRPr/>
            </a:pPr>
            <a:r>
              <a:rPr lang="en-US" sz="2800" b="1" dirty="0">
                <a:solidFill>
                  <a:srgbClr val="0070C0"/>
                </a:solidFill>
                <a:ea typeface="ＭＳ Ｐゴシック" pitchFamily="34" charset="-128"/>
                <a:cs typeface="Times New Roman" pitchFamily="18" charset="0"/>
              </a:rPr>
              <a:t>Consequence-based Strategies</a:t>
            </a:r>
          </a:p>
          <a:p>
            <a:pPr marL="609600" indent="-609600" eaLnBrk="1" fontAlgn="auto" hangingPunct="1">
              <a:spcBef>
                <a:spcPct val="0"/>
              </a:spcBef>
              <a:spcAft>
                <a:spcPts val="0"/>
              </a:spcAft>
              <a:buFont typeface="Arial" panose="020B0604020202020204" pitchFamily="34" charset="0"/>
              <a:buNone/>
              <a:defRPr/>
            </a:pPr>
            <a:endParaRPr lang="en-US" sz="200" dirty="0">
              <a:ea typeface="ＭＳ Ｐゴシック" pitchFamily="34" charset="-128"/>
              <a:cs typeface="Times New Roman" pitchFamily="18" charset="0"/>
            </a:endParaRPr>
          </a:p>
          <a:p>
            <a:pPr marL="400050" indent="-400050"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Positive reinforcement for brave behavior </a:t>
            </a:r>
          </a:p>
          <a:p>
            <a:pPr marL="400050" indent="-400050" eaLnBrk="1" fontAlgn="auto" hangingPunct="1">
              <a:spcBef>
                <a:spcPct val="0"/>
              </a:spcBef>
              <a:spcAft>
                <a:spcPts val="0"/>
              </a:spcAft>
              <a:buFont typeface="Wingdings" pitchFamily="2" charset="2"/>
              <a:buChar char="ü"/>
              <a:defRPr/>
            </a:pPr>
            <a:endParaRPr lang="en-US" sz="800" b="1" dirty="0">
              <a:ea typeface="ＭＳ Ｐゴシック" pitchFamily="34" charset="-128"/>
              <a:cs typeface="Times New Roman" pitchFamily="18" charset="0"/>
            </a:endParaRPr>
          </a:p>
          <a:p>
            <a:pPr marL="400050" indent="-400050"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Extinction</a:t>
            </a:r>
            <a:endParaRPr lang="en-US" sz="2400" dirty="0">
              <a:ea typeface="ＭＳ Ｐゴシック" pitchFamily="34" charset="-128"/>
              <a:cs typeface="Times New Roman" pitchFamily="18" charset="0"/>
            </a:endParaRPr>
          </a:p>
        </p:txBody>
      </p:sp>
      <p:pic>
        <p:nvPicPr>
          <p:cNvPr id="86019" name="Picture 13" descr="The YouTube logo">
            <a:extLst>
              <a:ext uri="{FF2B5EF4-FFF2-40B4-BE49-F238E27FC236}">
                <a16:creationId xmlns:a16="http://schemas.microsoft.com/office/drawing/2014/main" id="{9DC0462B-0468-3D68-EC11-3903916D050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5950" y="928688"/>
            <a:ext cx="6461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6020" name="Object 2" descr="A cover of a social story titled the driving book. It shows a car, a stoplight, and a family driving in a car.">
            <a:extLst>
              <a:ext uri="{FF2B5EF4-FFF2-40B4-BE49-F238E27FC236}">
                <a16:creationId xmlns:a16="http://schemas.microsoft.com/office/drawing/2014/main" id="{AB3CDF96-4528-C998-A833-15ECC3AC01A8}"/>
              </a:ext>
            </a:extLst>
          </p:cNvPr>
          <p:cNvGraphicFramePr>
            <a:graphicFrameLocks noChangeAspect="1"/>
          </p:cNvGraphicFramePr>
          <p:nvPr>
            <p:extLst>
              <p:ext uri="{D42A27DB-BD31-4B8C-83A1-F6EECF244321}">
                <p14:modId xmlns:p14="http://schemas.microsoft.com/office/powerpoint/2010/main" val="1815450216"/>
              </p:ext>
            </p:extLst>
          </p:nvPr>
        </p:nvGraphicFramePr>
        <p:xfrm>
          <a:off x="7750175" y="838200"/>
          <a:ext cx="1165225" cy="1368425"/>
        </p:xfrm>
        <a:graphic>
          <a:graphicData uri="http://schemas.openxmlformats.org/presentationml/2006/ole">
            <mc:AlternateContent xmlns:mc="http://schemas.openxmlformats.org/markup-compatibility/2006">
              <mc:Choice xmlns:v="urn:schemas-microsoft-com:vml" Requires="v">
                <p:oleObj name="Document" r:id="rId4" imgW="6388100" imgH="7505700" progId="Word.Document.8">
                  <p:embed/>
                </p:oleObj>
              </mc:Choice>
              <mc:Fallback>
                <p:oleObj name="Document" r:id="rId4" imgW="6388100" imgH="7505700" progId="Word.Document.8">
                  <p:embed/>
                  <p:pic>
                    <p:nvPicPr>
                      <p:cNvPr id="86020" name="Object 2">
                        <a:extLst>
                          <a:ext uri="{FF2B5EF4-FFF2-40B4-BE49-F238E27FC236}">
                            <a16:creationId xmlns:a16="http://schemas.microsoft.com/office/drawing/2014/main" id="{AB3CDF96-4528-C998-A833-15ECC3AC01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0175" y="838200"/>
                        <a:ext cx="1165225" cy="1368425"/>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 name="Group 17">
            <a:extLst>
              <a:ext uri="{FF2B5EF4-FFF2-40B4-BE49-F238E27FC236}">
                <a16:creationId xmlns:a16="http://schemas.microsoft.com/office/drawing/2014/main" id="{A733799C-45E1-2293-6B07-933CA80C0A2D}"/>
              </a:ext>
              <a:ext uri="{C183D7F6-B498-43B3-948B-1728B52AA6E4}">
                <adec:decorative xmlns:adec="http://schemas.microsoft.com/office/drawing/2017/decorative" val="1"/>
              </a:ext>
            </a:extLst>
          </p:cNvPr>
          <p:cNvGraphicFramePr>
            <a:graphicFrameLocks noGrp="1" noChangeAspect="1"/>
          </p:cNvGraphicFramePr>
          <p:nvPr>
            <p:extLst>
              <p:ext uri="{D42A27DB-BD31-4B8C-83A1-F6EECF244321}">
                <p14:modId xmlns:p14="http://schemas.microsoft.com/office/powerpoint/2010/main" val="1977494873"/>
              </p:ext>
            </p:extLst>
          </p:nvPr>
        </p:nvGraphicFramePr>
        <p:xfrm>
          <a:off x="4787900" y="1616075"/>
          <a:ext cx="2832099" cy="822325"/>
        </p:xfrm>
        <a:graphic>
          <a:graphicData uri="http://schemas.openxmlformats.org/drawingml/2006/table">
            <a:tbl>
              <a:tblPr/>
              <a:tblGrid>
                <a:gridCol w="944033">
                  <a:extLst>
                    <a:ext uri="{9D8B030D-6E8A-4147-A177-3AD203B41FA5}">
                      <a16:colId xmlns:a16="http://schemas.microsoft.com/office/drawing/2014/main" val="20000"/>
                    </a:ext>
                  </a:extLst>
                </a:gridCol>
                <a:gridCol w="944033">
                  <a:extLst>
                    <a:ext uri="{9D8B030D-6E8A-4147-A177-3AD203B41FA5}">
                      <a16:colId xmlns:a16="http://schemas.microsoft.com/office/drawing/2014/main" val="20001"/>
                    </a:ext>
                  </a:extLst>
                </a:gridCol>
                <a:gridCol w="944033">
                  <a:extLst>
                    <a:ext uri="{9D8B030D-6E8A-4147-A177-3AD203B41FA5}">
                      <a16:colId xmlns:a16="http://schemas.microsoft.com/office/drawing/2014/main" val="20002"/>
                    </a:ext>
                  </a:extLst>
                </a:gridCol>
              </a:tblGrid>
              <a:tr h="822325">
                <a:tc>
                  <a:txBody>
                    <a:bodyPr/>
                    <a:lstStyle/>
                    <a:p>
                      <a:pPr marL="0" marR="0" lvl="0" indent="0" algn="l" defTabSz="914400" rtl="0" eaLnBrk="0" fontAlgn="base" latinLnBrk="0" hangingPunct="0">
                        <a:lnSpc>
                          <a:spcPct val="50000"/>
                        </a:lnSpc>
                        <a:spcBef>
                          <a:spcPct val="22000"/>
                        </a:spcBef>
                        <a:spcAft>
                          <a:spcPct val="25000"/>
                        </a:spcAft>
                        <a:buClr>
                          <a:srgbClr val="FFFF00"/>
                        </a:buClr>
                        <a:buSzTx/>
                        <a:buFont typeface="Wingdings" pitchFamily="-1" charset="2"/>
                        <a:buNone/>
                        <a:tabLst/>
                      </a:pPr>
                      <a:endParaRPr kumimoji="0" lang="en-US" sz="2700" b="1" i="0" u="none" strike="noStrike" cap="none" normalizeH="0" baseline="0" dirty="0">
                        <a:ln>
                          <a:noFill/>
                        </a:ln>
                        <a:solidFill>
                          <a:srgbClr val="FFFFFF"/>
                        </a:solidFill>
                        <a:effectLst/>
                        <a:latin typeface="Times New Roman" pitchFamily="-1" charset="0"/>
                      </a:endParaRPr>
                    </a:p>
                  </a:txBody>
                  <a:tcPr marL="89435" marR="89435" marT="44691" marB="4469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50000"/>
                        </a:lnSpc>
                        <a:spcBef>
                          <a:spcPct val="22000"/>
                        </a:spcBef>
                        <a:spcAft>
                          <a:spcPct val="25000"/>
                        </a:spcAft>
                        <a:buClr>
                          <a:srgbClr val="FFFF00"/>
                        </a:buClr>
                        <a:buSzTx/>
                        <a:buFont typeface="Wingdings" pitchFamily="-1" charset="2"/>
                        <a:buNone/>
                        <a:tabLst/>
                      </a:pPr>
                      <a:endParaRPr kumimoji="0" lang="en-US" sz="2700" b="1" i="0" u="none" strike="noStrike" cap="none" normalizeH="0" baseline="0">
                        <a:ln>
                          <a:noFill/>
                        </a:ln>
                        <a:solidFill>
                          <a:srgbClr val="FFFFFF"/>
                        </a:solidFill>
                        <a:effectLst/>
                        <a:latin typeface="Times New Roman" pitchFamily="-1" charset="0"/>
                      </a:endParaRPr>
                    </a:p>
                  </a:txBody>
                  <a:tcPr marL="89435" marR="89435" marT="44691" marB="4469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50000"/>
                        </a:lnSpc>
                        <a:spcBef>
                          <a:spcPct val="22000"/>
                        </a:spcBef>
                        <a:spcAft>
                          <a:spcPct val="25000"/>
                        </a:spcAft>
                        <a:buClr>
                          <a:srgbClr val="FFFF00"/>
                        </a:buClr>
                        <a:buSzTx/>
                        <a:buFont typeface="Wingdings" pitchFamily="-1" charset="2"/>
                        <a:buNone/>
                        <a:tabLst/>
                      </a:pPr>
                      <a:endParaRPr kumimoji="0" lang="en-US" sz="2700" b="1" i="0" u="none" strike="noStrike" cap="none" normalizeH="0" baseline="0" dirty="0">
                        <a:ln>
                          <a:noFill/>
                        </a:ln>
                        <a:solidFill>
                          <a:srgbClr val="FFFFFF"/>
                        </a:solidFill>
                        <a:effectLst/>
                        <a:latin typeface="Times New Roman" pitchFamily="-1" charset="0"/>
                      </a:endParaRPr>
                    </a:p>
                  </a:txBody>
                  <a:tcPr marL="89435" marR="89435" marT="44691" marB="4469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bl>
          </a:graphicData>
        </a:graphic>
      </p:graphicFrame>
      <p:grpSp>
        <p:nvGrpSpPr>
          <p:cNvPr id="3" name="Group 2" descr="Visual cards are shown. From left to right is a picture of home, Burger King, and home.">
            <a:extLst>
              <a:ext uri="{FF2B5EF4-FFF2-40B4-BE49-F238E27FC236}">
                <a16:creationId xmlns:a16="http://schemas.microsoft.com/office/drawing/2014/main" id="{6848DE20-9020-3980-7B75-413EFF9942F9}"/>
              </a:ext>
            </a:extLst>
          </p:cNvPr>
          <p:cNvGrpSpPr/>
          <p:nvPr/>
        </p:nvGrpSpPr>
        <p:grpSpPr>
          <a:xfrm>
            <a:off x="4922838" y="1722438"/>
            <a:ext cx="2544762" cy="639762"/>
            <a:chOff x="4922838" y="1722438"/>
            <a:chExt cx="2544762" cy="639762"/>
          </a:xfrm>
        </p:grpSpPr>
        <p:pic>
          <p:nvPicPr>
            <p:cNvPr id="86031" name="Picture 18">
              <a:extLst>
                <a:ext uri="{FF2B5EF4-FFF2-40B4-BE49-F238E27FC236}">
                  <a16:creationId xmlns:a16="http://schemas.microsoft.com/office/drawing/2014/main" id="{D24B8A5D-D010-846D-21D6-DBEC96FF64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2838" y="1722438"/>
              <a:ext cx="63976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2" name="Picture 20">
              <a:extLst>
                <a:ext uri="{FF2B5EF4-FFF2-40B4-BE49-F238E27FC236}">
                  <a16:creationId xmlns:a16="http://schemas.microsoft.com/office/drawing/2014/main" id="{5F5BB384-4B9B-A26C-5D6E-CFDF050B1EE8}"/>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3438" y="1722438"/>
              <a:ext cx="63976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3" name="Picture 19">
              <a:extLst>
                <a:ext uri="{FF2B5EF4-FFF2-40B4-BE49-F238E27FC236}">
                  <a16:creationId xmlns:a16="http://schemas.microsoft.com/office/drawing/2014/main" id="{24A24D01-7130-846D-2B51-D35E6602D3CE}"/>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7838" y="1722438"/>
              <a:ext cx="639762"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6035" name="Picture 10" descr="The cover of the book The Sneetches and Other Stories by Dr. Seuss.">
            <a:extLst>
              <a:ext uri="{FF2B5EF4-FFF2-40B4-BE49-F238E27FC236}">
                <a16:creationId xmlns:a16="http://schemas.microsoft.com/office/drawing/2014/main" id="{99AE3C94-7581-723C-FA7D-9DD2F5AEFBE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10313" y="2870200"/>
            <a:ext cx="87471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36" name="Picture 11" descr="Headphones">
            <a:extLst>
              <a:ext uri="{FF2B5EF4-FFF2-40B4-BE49-F238E27FC236}">
                <a16:creationId xmlns:a16="http://schemas.microsoft.com/office/drawing/2014/main" id="{64D8431B-2F55-A43B-0488-D00C8295109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383463" y="2970213"/>
            <a:ext cx="73342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6034" name="Object 3" descr="A picture of an intersection with cars driving through it.">
            <a:extLst>
              <a:ext uri="{FF2B5EF4-FFF2-40B4-BE49-F238E27FC236}">
                <a16:creationId xmlns:a16="http://schemas.microsoft.com/office/drawing/2014/main" id="{FC73BBE5-BF75-248B-FA0E-82ECA6F4FB68}"/>
              </a:ext>
            </a:extLst>
          </p:cNvPr>
          <p:cNvGraphicFramePr>
            <a:graphicFrameLocks noChangeAspect="1"/>
          </p:cNvGraphicFramePr>
          <p:nvPr>
            <p:extLst>
              <p:ext uri="{D42A27DB-BD31-4B8C-83A1-F6EECF244321}">
                <p14:modId xmlns:p14="http://schemas.microsoft.com/office/powerpoint/2010/main" val="3072229069"/>
              </p:ext>
            </p:extLst>
          </p:nvPr>
        </p:nvGraphicFramePr>
        <p:xfrm>
          <a:off x="4516438" y="4297363"/>
          <a:ext cx="2792412" cy="1096962"/>
        </p:xfrm>
        <a:graphic>
          <a:graphicData uri="http://schemas.openxmlformats.org/presentationml/2006/ole">
            <mc:AlternateContent xmlns:mc="http://schemas.openxmlformats.org/markup-compatibility/2006">
              <mc:Choice xmlns:v="urn:schemas-microsoft-com:vml" Requires="v">
                <p:oleObj name="Document" r:id="rId10" imgW="7620000" imgH="2997200" progId="Word.Document.12">
                  <p:link updateAutomatic="1"/>
                </p:oleObj>
              </mc:Choice>
              <mc:Fallback>
                <p:oleObj name="Document" r:id="rId10" imgW="7620000" imgH="2997200" progId="Word.Document.12">
                  <p:link updateAutomatic="1"/>
                  <p:pic>
                    <p:nvPicPr>
                      <p:cNvPr id="86034" name="Object 3">
                        <a:extLst>
                          <a:ext uri="{FF2B5EF4-FFF2-40B4-BE49-F238E27FC236}">
                            <a16:creationId xmlns:a16="http://schemas.microsoft.com/office/drawing/2014/main" id="{FC73BBE5-BF75-248B-FA0E-82ECA6F4FB6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6438" y="4297363"/>
                        <a:ext cx="2792412" cy="109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 name="TextBox 8">
            <a:extLst>
              <a:ext uri="{FF2B5EF4-FFF2-40B4-BE49-F238E27FC236}">
                <a16:creationId xmlns:a16="http://schemas.microsoft.com/office/drawing/2014/main" id="{A08A9EF0-A119-68DE-72DF-2819987E15B2}"/>
              </a:ext>
            </a:extLst>
          </p:cNvPr>
          <p:cNvSpPr txBox="1">
            <a:spLocks noChangeArrowheads="1"/>
          </p:cNvSpPr>
          <p:nvPr/>
        </p:nvSpPr>
        <p:spPr bwMode="auto">
          <a:xfrm>
            <a:off x="6002338" y="6553200"/>
            <a:ext cx="31416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dirty="0">
                <a:latin typeface="Arial" panose="020B0604020202020204" pitchFamily="34" charset="0"/>
                <a:hlinkClick r:id="rId12"/>
              </a:rPr>
              <a:t>Moskowitz et al., (2017); </a:t>
            </a:r>
            <a:r>
              <a:rPr lang="en-US" altLang="en-US" sz="1600" i="1" dirty="0">
                <a:latin typeface="Arial" panose="020B0604020202020204" pitchFamily="34" charset="0"/>
                <a:hlinkClick r:id="rId12"/>
              </a:rPr>
              <a:t>JADD</a:t>
            </a:r>
            <a:endParaRPr lang="en-US" altLang="en-US" sz="1600" i="1" dirty="0">
              <a:latin typeface="Arial" panose="020B0604020202020204" pitchFamily="34"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EF13F9EA-5FC6-91E6-AE10-794EAA650929}"/>
              </a:ext>
            </a:extLst>
          </p:cNvPr>
          <p:cNvSpPr>
            <a:spLocks noGrp="1" noRot="1"/>
          </p:cNvSpPr>
          <p:nvPr>
            <p:ph type="title" idx="4294967295"/>
          </p:nvPr>
        </p:nvSpPr>
        <p:spPr>
          <a:xfrm>
            <a:off x="0" y="0"/>
            <a:ext cx="9144000" cy="762000"/>
          </a:xfrm>
        </p:spPr>
        <p:txBody>
          <a:bodyPr/>
          <a:lstStyle/>
          <a:p>
            <a:pPr eaLnBrk="1" hangingPunct="1"/>
            <a:r>
              <a:rPr lang="en-US" altLang="en-US" sz="3500" b="1" dirty="0">
                <a:latin typeface="Arial" panose="020B0604020202020204" pitchFamily="34" charset="0"/>
                <a:ea typeface="ＭＳ Ｐゴシック" panose="020B0600070205080204" pitchFamily="34" charset="-128"/>
                <a:cs typeface="Arial" panose="020B0604020202020204" pitchFamily="34" charset="0"/>
              </a:rPr>
              <a:t>Case Example #4: Fear of Dentist</a:t>
            </a:r>
          </a:p>
        </p:txBody>
      </p:sp>
      <p:sp>
        <p:nvSpPr>
          <p:cNvPr id="26627" name="Rectangle 3">
            <a:extLst>
              <a:ext uri="{FF2B5EF4-FFF2-40B4-BE49-F238E27FC236}">
                <a16:creationId xmlns:a16="http://schemas.microsoft.com/office/drawing/2014/main" id="{9BEF0B4E-D413-FB9B-A64C-BD8D899F158A}"/>
              </a:ext>
            </a:extLst>
          </p:cNvPr>
          <p:cNvSpPr>
            <a:spLocks noGrp="1" noChangeArrowheads="1"/>
          </p:cNvSpPr>
          <p:nvPr>
            <p:ph type="body" idx="4294967295"/>
          </p:nvPr>
        </p:nvSpPr>
        <p:spPr>
          <a:xfrm>
            <a:off x="0" y="762000"/>
            <a:ext cx="9220200" cy="6129338"/>
          </a:xfrm>
        </p:spPr>
        <p:txBody>
          <a:bodyPr rtlCol="0">
            <a:noAutofit/>
          </a:bodyPr>
          <a:lstStyle/>
          <a:p>
            <a:pPr marL="609600" indent="-609600" eaLnBrk="1" fontAlgn="auto" hangingPunct="1">
              <a:spcBef>
                <a:spcPct val="0"/>
              </a:spcBef>
              <a:spcAft>
                <a:spcPts val="0"/>
              </a:spcAft>
              <a:buFont typeface="Arial" panose="020B0604020202020204" pitchFamily="34" charset="0"/>
              <a:buNone/>
              <a:defRPr/>
            </a:pPr>
            <a:r>
              <a:rPr lang="en-US" sz="2800" b="1" dirty="0">
                <a:solidFill>
                  <a:srgbClr val="00B050"/>
                </a:solidFill>
                <a:ea typeface="ＭＳ Ｐゴシック" pitchFamily="34" charset="-128"/>
                <a:cs typeface="Times New Roman" pitchFamily="18" charset="0"/>
              </a:rPr>
              <a:t>Prevention Strategies</a:t>
            </a:r>
            <a:endParaRPr lang="en-US" sz="28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endParaRPr lang="en-US" sz="2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Increasing predictability </a:t>
            </a:r>
            <a:r>
              <a:rPr lang="en-US" sz="2000" dirty="0">
                <a:ea typeface="ＭＳ Ｐゴシック" pitchFamily="34" charset="-128"/>
                <a:cs typeface="Times New Roman" pitchFamily="18" charset="0"/>
              </a:rPr>
              <a:t>(in vivo modeling)</a:t>
            </a:r>
          </a:p>
          <a:p>
            <a:pPr marL="576263" lvl="1" indent="-225425" eaLnBrk="1" fontAlgn="auto" hangingPunct="1">
              <a:spcBef>
                <a:spcPct val="0"/>
              </a:spcBef>
              <a:spcAft>
                <a:spcPts val="0"/>
              </a:spcAft>
              <a:buFont typeface="Arial" panose="020B0604020202020204" pitchFamily="34" charset="0"/>
              <a:buChar char="•"/>
              <a:defRPr/>
            </a:pPr>
            <a:r>
              <a:rPr lang="en-US" sz="1800" dirty="0">
                <a:effectLst/>
                <a:latin typeface="Calibri" panose="020F0502020204030204" pitchFamily="34" charset="0"/>
                <a:cs typeface="Calibri" panose="020F0502020204030204" pitchFamily="34" charset="0"/>
              </a:rPr>
              <a:t>parent models the next step of the hierarchy at home with dinosaur </a:t>
            </a:r>
            <a:endParaRPr lang="en-US" sz="1800" dirty="0">
              <a:latin typeface="Calibri" panose="020F0502020204030204" pitchFamily="34" charset="0"/>
              <a:ea typeface="ＭＳ Ｐゴシック" pitchFamily="34" charset="-128"/>
              <a:cs typeface="Calibri" panose="020F0502020204030204" pitchFamily="34" charset="0"/>
            </a:endParaRPr>
          </a:p>
          <a:p>
            <a:pPr eaLnBrk="1" fontAlgn="auto" hangingPunct="1">
              <a:spcBef>
                <a:spcPct val="0"/>
              </a:spcBef>
              <a:spcAft>
                <a:spcPts val="0"/>
              </a:spcAft>
              <a:buFont typeface="Wingdings" pitchFamily="2" charset="2"/>
              <a:buChar char="ü"/>
              <a:defRPr/>
            </a:pPr>
            <a:endParaRPr lang="en-US" sz="4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Providing choices</a:t>
            </a:r>
          </a:p>
          <a:p>
            <a:pPr marL="628650" indent="-277813" eaLnBrk="1" fontAlgn="auto" hangingPunct="1">
              <a:spcBef>
                <a:spcPct val="0"/>
              </a:spcBef>
              <a:spcAft>
                <a:spcPts val="0"/>
              </a:spcAft>
              <a:defRPr/>
            </a:pPr>
            <a:r>
              <a:rPr lang="en-US" sz="1800" i="1" dirty="0">
                <a:latin typeface="Calibri" panose="020F0502020204030204" pitchFamily="34" charset="0"/>
                <a:cs typeface="Calibri" panose="020F0502020204030204" pitchFamily="34" charset="0"/>
              </a:rPr>
              <a:t>e</a:t>
            </a:r>
            <a:r>
              <a:rPr lang="en-US" sz="1800" i="1" dirty="0">
                <a:effectLst/>
                <a:latin typeface="Calibri" panose="020F0502020204030204" pitchFamily="34" charset="0"/>
                <a:cs typeface="Calibri" panose="020F0502020204030204" pitchFamily="34" charset="0"/>
              </a:rPr>
              <a:t>.g., “What do you want next, put on the bib or turn on the light?” </a:t>
            </a:r>
            <a:endParaRPr lang="en-US" sz="1800" dirty="0">
              <a:latin typeface="Calibri" panose="020F0502020204030204" pitchFamily="34" charset="0"/>
              <a:ea typeface="ＭＳ Ｐゴシック" pitchFamily="34" charset="-128"/>
              <a:cs typeface="Calibri" panose="020F0502020204030204" pitchFamily="34" charset="0"/>
            </a:endParaRPr>
          </a:p>
          <a:p>
            <a:pPr eaLnBrk="1" fontAlgn="auto" hangingPunct="1">
              <a:spcBef>
                <a:spcPct val="0"/>
              </a:spcBef>
              <a:spcAft>
                <a:spcPts val="0"/>
              </a:spcAft>
              <a:buFont typeface="Wingdings" pitchFamily="2" charset="2"/>
              <a:buChar char="ü"/>
              <a:defRPr/>
            </a:pPr>
            <a:endParaRPr lang="en-US" sz="400" b="1"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Incorporating special interests </a:t>
            </a:r>
            <a:r>
              <a:rPr lang="en-US" sz="1800" dirty="0">
                <a:ea typeface="ＭＳ Ｐゴシック" pitchFamily="34" charset="-128"/>
                <a:cs typeface="Times New Roman" pitchFamily="18" charset="0"/>
              </a:rPr>
              <a:t>(outer space)</a:t>
            </a:r>
          </a:p>
          <a:p>
            <a:pPr eaLnBrk="1" fontAlgn="auto" hangingPunct="1">
              <a:spcBef>
                <a:spcPct val="0"/>
              </a:spcBef>
              <a:spcAft>
                <a:spcPts val="0"/>
              </a:spcAft>
              <a:buFont typeface="Wingdings" pitchFamily="2" charset="2"/>
              <a:buChar char="ü"/>
              <a:defRPr/>
            </a:pPr>
            <a:endParaRPr lang="en-US" sz="4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Counter-conditioning</a:t>
            </a:r>
          </a:p>
          <a:p>
            <a:pPr marL="628650" indent="-277813" eaLnBrk="1" fontAlgn="auto" hangingPunct="1">
              <a:spcBef>
                <a:spcPct val="0"/>
              </a:spcBef>
              <a:spcAft>
                <a:spcPts val="0"/>
              </a:spcAft>
              <a:defRPr/>
            </a:pPr>
            <a:r>
              <a:rPr lang="en-US" sz="1800" dirty="0">
                <a:latin typeface="Calibri" panose="020F0502020204030204" pitchFamily="34" charset="0"/>
                <a:cs typeface="Calibri" panose="020F0502020204030204" pitchFamily="34" charset="0"/>
              </a:rPr>
              <a:t>A</a:t>
            </a:r>
            <a:r>
              <a:rPr lang="en-US" sz="1800" dirty="0">
                <a:effectLst/>
                <a:latin typeface="Calibri" panose="020F0502020204030204" pitchFamily="34" charset="0"/>
                <a:cs typeface="Calibri" panose="020F0502020204030204" pitchFamily="34" charset="0"/>
              </a:rPr>
              <a:t>nti-anxiety stimuli paired with                                                                                                     anxiety-provoking stimulus (the dental exam)</a:t>
            </a:r>
            <a:endParaRPr lang="en-US" sz="1800" b="1" dirty="0">
              <a:latin typeface="Calibri" panose="020F0502020204030204" pitchFamily="34" charset="0"/>
              <a:ea typeface="ＭＳ Ｐゴシック" pitchFamily="34" charset="-128"/>
              <a:cs typeface="Calibri" panose="020F0502020204030204" pitchFamily="34" charset="0"/>
            </a:endParaRPr>
          </a:p>
          <a:p>
            <a:pPr eaLnBrk="1" fontAlgn="auto" hangingPunct="1">
              <a:spcBef>
                <a:spcPct val="0"/>
              </a:spcBef>
              <a:spcAft>
                <a:spcPts val="0"/>
              </a:spcAft>
              <a:buFont typeface="Wingdings" pitchFamily="2" charset="2"/>
              <a:buChar char="ü"/>
              <a:defRPr/>
            </a:pPr>
            <a:endParaRPr lang="en-US" sz="800" dirty="0">
              <a:ea typeface="ＭＳ Ｐゴシック" pitchFamily="34" charset="-128"/>
              <a:cs typeface="Times New Roman" pitchFamily="18" charset="0"/>
            </a:endParaRPr>
          </a:p>
          <a:p>
            <a:pPr marL="609600" indent="-609600" eaLnBrk="1" fontAlgn="auto" hangingPunct="1">
              <a:spcBef>
                <a:spcPct val="0"/>
              </a:spcBef>
              <a:spcAft>
                <a:spcPts val="0"/>
              </a:spcAft>
              <a:buFont typeface="Arial" panose="020B0604020202020204" pitchFamily="34" charset="0"/>
              <a:buNone/>
              <a:defRPr/>
            </a:pPr>
            <a:r>
              <a:rPr lang="en-US" sz="2800" b="1" dirty="0">
                <a:solidFill>
                  <a:srgbClr val="FF9300"/>
                </a:solidFill>
                <a:ea typeface="ＭＳ Ｐゴシック" pitchFamily="34" charset="-128"/>
                <a:cs typeface="Times New Roman" pitchFamily="18" charset="0"/>
              </a:rPr>
              <a:t>Replacement Strategies</a:t>
            </a:r>
          </a:p>
          <a:p>
            <a:pPr marL="609600" indent="-609600" eaLnBrk="1" fontAlgn="auto" hangingPunct="1">
              <a:spcBef>
                <a:spcPct val="0"/>
              </a:spcBef>
              <a:spcAft>
                <a:spcPts val="0"/>
              </a:spcAft>
              <a:buFont typeface="Arial" panose="020B0604020202020204" pitchFamily="34" charset="0"/>
              <a:buNone/>
              <a:defRPr/>
            </a:pPr>
            <a:endParaRPr lang="en-US" sz="200" dirty="0">
              <a:ea typeface="ＭＳ Ｐゴシック" pitchFamily="34" charset="-128"/>
              <a:cs typeface="Times New Roman" pitchFamily="18" charset="0"/>
            </a:endParaRPr>
          </a:p>
          <a:p>
            <a:pPr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Gradual exposure</a:t>
            </a:r>
            <a:endParaRPr lang="en-US" sz="2400" dirty="0">
              <a:ea typeface="ＭＳ Ｐゴシック" pitchFamily="34" charset="-128"/>
              <a:cs typeface="Times New Roman" pitchFamily="18" charset="0"/>
            </a:endParaRPr>
          </a:p>
          <a:p>
            <a:pPr marL="609600" indent="-609600" eaLnBrk="1" fontAlgn="auto" hangingPunct="1">
              <a:spcBef>
                <a:spcPct val="0"/>
              </a:spcBef>
              <a:spcAft>
                <a:spcPts val="0"/>
              </a:spcAft>
              <a:buFont typeface="Wingdings" pitchFamily="2" charset="2"/>
              <a:buChar char="ü"/>
              <a:defRPr/>
            </a:pPr>
            <a:endParaRPr lang="en-US" sz="800" dirty="0">
              <a:solidFill>
                <a:srgbClr val="00B050"/>
              </a:solidFill>
              <a:ea typeface="ＭＳ Ｐゴシック" pitchFamily="34" charset="-128"/>
              <a:cs typeface="Times New Roman" pitchFamily="18" charset="0"/>
            </a:endParaRPr>
          </a:p>
          <a:p>
            <a:pPr marL="609600" indent="-609600" eaLnBrk="1" fontAlgn="auto" hangingPunct="1">
              <a:spcBef>
                <a:spcPct val="0"/>
              </a:spcBef>
              <a:spcAft>
                <a:spcPts val="0"/>
              </a:spcAft>
              <a:buFont typeface="Arial" panose="020B0604020202020204" pitchFamily="34" charset="0"/>
              <a:buNone/>
              <a:defRPr/>
            </a:pPr>
            <a:r>
              <a:rPr lang="en-US" sz="2800" b="1" dirty="0">
                <a:solidFill>
                  <a:srgbClr val="0070C0"/>
                </a:solidFill>
                <a:ea typeface="ＭＳ Ｐゴシック" pitchFamily="34" charset="-128"/>
                <a:cs typeface="Times New Roman" pitchFamily="18" charset="0"/>
              </a:rPr>
              <a:t>Consequence-based Strategies</a:t>
            </a:r>
          </a:p>
          <a:p>
            <a:pPr marL="609600" indent="-609600" eaLnBrk="1" fontAlgn="auto" hangingPunct="1">
              <a:spcBef>
                <a:spcPct val="0"/>
              </a:spcBef>
              <a:spcAft>
                <a:spcPts val="0"/>
              </a:spcAft>
              <a:buFont typeface="Arial" panose="020B0604020202020204" pitchFamily="34" charset="0"/>
              <a:buNone/>
              <a:defRPr/>
            </a:pPr>
            <a:endParaRPr lang="en-US" sz="200" dirty="0">
              <a:ea typeface="ＭＳ Ｐゴシック" pitchFamily="34" charset="-128"/>
              <a:cs typeface="Times New Roman" pitchFamily="18" charset="0"/>
            </a:endParaRPr>
          </a:p>
          <a:p>
            <a:pPr marL="400050" indent="-400050" eaLnBrk="1" fontAlgn="auto" hangingPunct="1">
              <a:spcBef>
                <a:spcPct val="0"/>
              </a:spcBef>
              <a:spcAft>
                <a:spcPts val="0"/>
              </a:spcAft>
              <a:buFont typeface="Wingdings" pitchFamily="2" charset="2"/>
              <a:buChar char="ü"/>
              <a:defRPr/>
            </a:pPr>
            <a:r>
              <a:rPr lang="en-US" sz="2400" b="1" dirty="0">
                <a:ea typeface="ＭＳ Ｐゴシック" pitchFamily="34" charset="-128"/>
                <a:cs typeface="Times New Roman" pitchFamily="18" charset="0"/>
              </a:rPr>
              <a:t>Positive reinforcement for brave behavior</a:t>
            </a:r>
          </a:p>
          <a:p>
            <a:pPr marL="628650" indent="-277813" eaLnBrk="1" fontAlgn="auto" hangingPunct="1">
              <a:spcBef>
                <a:spcPct val="0"/>
              </a:spcBef>
              <a:spcAft>
                <a:spcPts val="0"/>
              </a:spcAft>
              <a:defRPr/>
            </a:pPr>
            <a:r>
              <a:rPr lang="en-US" sz="1800" dirty="0">
                <a:effectLst/>
                <a:latin typeface="Calibri" panose="020F0502020204030204" pitchFamily="34" charset="0"/>
                <a:cs typeface="Calibri" panose="020F0502020204030204" pitchFamily="34" charset="0"/>
              </a:rPr>
              <a:t>Child is provided reinforcement with a highly preferred item                                                          or activity (different than their noncontingent reinforcer)                                                               after the successful trial of the current step</a:t>
            </a:r>
          </a:p>
          <a:p>
            <a:pPr marL="0" indent="0" eaLnBrk="1" fontAlgn="auto" hangingPunct="1">
              <a:spcBef>
                <a:spcPct val="0"/>
              </a:spcBef>
              <a:spcAft>
                <a:spcPts val="0"/>
              </a:spcAft>
              <a:buNone/>
              <a:defRPr/>
            </a:pPr>
            <a:r>
              <a:rPr lang="en-US" sz="2400" b="1" dirty="0">
                <a:ea typeface="ＭＳ Ｐゴシック" pitchFamily="34" charset="-128"/>
                <a:cs typeface="Times New Roman" pitchFamily="18" charset="0"/>
              </a:rPr>
              <a:t> </a:t>
            </a:r>
          </a:p>
          <a:p>
            <a:pPr marL="400050" indent="-400050" eaLnBrk="1" fontAlgn="auto" hangingPunct="1">
              <a:spcBef>
                <a:spcPct val="0"/>
              </a:spcBef>
              <a:spcAft>
                <a:spcPts val="0"/>
              </a:spcAft>
              <a:buFont typeface="Wingdings" pitchFamily="2" charset="2"/>
              <a:buChar char="ü"/>
              <a:defRPr/>
            </a:pPr>
            <a:endParaRPr lang="en-US" sz="800" b="1" dirty="0">
              <a:ea typeface="ＭＳ Ｐゴシック" pitchFamily="34" charset="-128"/>
              <a:cs typeface="Times New Roman" pitchFamily="18" charset="0"/>
            </a:endParaRPr>
          </a:p>
        </p:txBody>
      </p:sp>
      <p:pic>
        <p:nvPicPr>
          <p:cNvPr id="5" name="Picture 4" descr="A picture of a young child sitting in a chair meant to resemble the dentist's chair. There is a space blanket behind him.">
            <a:extLst>
              <a:ext uri="{FF2B5EF4-FFF2-40B4-BE49-F238E27FC236}">
                <a16:creationId xmlns:a16="http://schemas.microsoft.com/office/drawing/2014/main" id="{E61C8598-6EF6-4CE8-3DD7-0952C6734956}"/>
              </a:ext>
            </a:extLst>
          </p:cNvPr>
          <p:cNvPicPr>
            <a:picLocks noChangeAspect="1"/>
          </p:cNvPicPr>
          <p:nvPr/>
        </p:nvPicPr>
        <p:blipFill>
          <a:blip r:embed="rId3"/>
          <a:stretch>
            <a:fillRect/>
          </a:stretch>
        </p:blipFill>
        <p:spPr>
          <a:xfrm>
            <a:off x="7555453" y="648309"/>
            <a:ext cx="1207547" cy="2595128"/>
          </a:xfrm>
          <a:prstGeom prst="rect">
            <a:avLst/>
          </a:prstGeom>
        </p:spPr>
      </p:pic>
      <p:pic>
        <p:nvPicPr>
          <p:cNvPr id="3" name="Picture 2" descr="A picture of a young child sitting in a dentist's chair. There is a space blanket behind him and space lights on the walls.">
            <a:extLst>
              <a:ext uri="{FF2B5EF4-FFF2-40B4-BE49-F238E27FC236}">
                <a16:creationId xmlns:a16="http://schemas.microsoft.com/office/drawing/2014/main" id="{5E0FF324-5CE0-40C8-1D10-A916D5217DEB}"/>
              </a:ext>
            </a:extLst>
          </p:cNvPr>
          <p:cNvPicPr>
            <a:picLocks noChangeAspect="1"/>
          </p:cNvPicPr>
          <p:nvPr/>
        </p:nvPicPr>
        <p:blipFill rotWithShape="1">
          <a:blip r:embed="rId4">
            <a:extLst>
              <a:ext uri="{28A0092B-C50C-407E-A947-70E740481C1C}">
                <a14:useLocalDpi xmlns:a14="http://schemas.microsoft.com/office/drawing/2010/main" val="0"/>
              </a:ext>
            </a:extLst>
          </a:blip>
          <a:srcRect l="18021" t="3711" r="50777" b="22543"/>
          <a:stretch/>
        </p:blipFill>
        <p:spPr>
          <a:xfrm>
            <a:off x="6619337" y="3197394"/>
            <a:ext cx="2143663" cy="3280596"/>
          </a:xfrm>
          <a:prstGeom prst="rect">
            <a:avLst/>
          </a:prstGeom>
        </p:spPr>
      </p:pic>
      <p:sp>
        <p:nvSpPr>
          <p:cNvPr id="6" name="Rectangle 5" descr="A picture of a child at the dentist sitting in the chair. There is a space blanket behind him and space lights on the wall.">
            <a:extLst>
              <a:ext uri="{FF2B5EF4-FFF2-40B4-BE49-F238E27FC236}">
                <a16:creationId xmlns:a16="http://schemas.microsoft.com/office/drawing/2014/main" id="{2C10D29F-DE1C-E5AD-839F-9175195630FF}"/>
              </a:ext>
            </a:extLst>
          </p:cNvPr>
          <p:cNvSpPr>
            <a:spLocks noChangeAspect="1"/>
          </p:cNvSpPr>
          <p:nvPr/>
        </p:nvSpPr>
        <p:spPr>
          <a:xfrm>
            <a:off x="7213327" y="4175760"/>
            <a:ext cx="482873" cy="548640"/>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BD55D5B-CBB2-43F1-3E13-2D8D2FBF1AC0}"/>
              </a:ext>
              <a:ext uri="{C183D7F6-B498-43B3-948B-1728B52AA6E4}">
                <adec:decorative xmlns:adec="http://schemas.microsoft.com/office/drawing/2017/decorative" val="1"/>
              </a:ext>
            </a:extLst>
          </p:cNvPr>
          <p:cNvSpPr>
            <a:spLocks noChangeAspect="1"/>
          </p:cNvSpPr>
          <p:nvPr/>
        </p:nvSpPr>
        <p:spPr>
          <a:xfrm>
            <a:off x="6858000" y="3291840"/>
            <a:ext cx="321915" cy="365760"/>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5EF491F5-9471-8ABE-CC18-0A345D3B9CD9}"/>
              </a:ext>
              <a:ext uri="{C183D7F6-B498-43B3-948B-1728B52AA6E4}">
                <adec:decorative xmlns:adec="http://schemas.microsoft.com/office/drawing/2017/decorative" val="1"/>
              </a:ext>
            </a:extLst>
          </p:cNvPr>
          <p:cNvSpPr>
            <a:spLocks noChangeAspect="1"/>
          </p:cNvSpPr>
          <p:nvPr/>
        </p:nvSpPr>
        <p:spPr>
          <a:xfrm>
            <a:off x="8077200" y="1295400"/>
            <a:ext cx="321915" cy="365760"/>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8">
            <a:extLst>
              <a:ext uri="{FF2B5EF4-FFF2-40B4-BE49-F238E27FC236}">
                <a16:creationId xmlns:a16="http://schemas.microsoft.com/office/drawing/2014/main" id="{A08A9EF0-A119-68DE-72DF-2819987E15B2}"/>
              </a:ext>
            </a:extLst>
          </p:cNvPr>
          <p:cNvSpPr txBox="1">
            <a:spLocks noChangeArrowheads="1"/>
          </p:cNvSpPr>
          <p:nvPr/>
        </p:nvSpPr>
        <p:spPr bwMode="auto">
          <a:xfrm>
            <a:off x="6629400" y="6534835"/>
            <a:ext cx="213013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500" b="0" dirty="0">
                <a:cs typeface="Calibri" panose="020F0502020204030204" pitchFamily="34" charset="0"/>
              </a:rPr>
              <a:t>Alex Vernice Dissertation</a:t>
            </a:r>
            <a:endParaRPr lang="en-US" altLang="en-US" sz="1500" b="0" i="1" dirty="0">
              <a:cs typeface="Calibri" panose="020F0502020204030204" pitchFamily="34" charset="0"/>
            </a:endParaRPr>
          </a:p>
        </p:txBody>
      </p:sp>
    </p:spTree>
    <p:extLst>
      <p:ext uri="{BB962C8B-B14F-4D97-AF65-F5344CB8AC3E}">
        <p14:creationId xmlns:p14="http://schemas.microsoft.com/office/powerpoint/2010/main" val="42126941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D8E79C1D-96E6-AFD6-3389-E9134161490A}"/>
              </a:ext>
            </a:extLst>
          </p:cNvPr>
          <p:cNvSpPr>
            <a:spLocks noGrp="1"/>
          </p:cNvSpPr>
          <p:nvPr>
            <p:ph type="title"/>
          </p:nvPr>
        </p:nvSpPr>
        <p:spPr>
          <a:xfrm>
            <a:off x="304800" y="0"/>
            <a:ext cx="8763000" cy="1143000"/>
          </a:xfrm>
          <a:noFill/>
        </p:spPr>
        <p:txBody>
          <a:bodyPr/>
          <a:lstStyle/>
          <a:p>
            <a:pPr eaLnBrk="1" hangingPunct="1"/>
            <a:r>
              <a:rPr lang="en-US" altLang="en-US" sz="3200" b="1" dirty="0">
                <a:ea typeface="ＭＳ Ｐゴシック" panose="020B0600070205080204" pitchFamily="34" charset="-128"/>
              </a:rPr>
              <a:t>Resources: Positive Behavior Support (PBS)</a:t>
            </a:r>
          </a:p>
        </p:txBody>
      </p:sp>
      <p:sp>
        <p:nvSpPr>
          <p:cNvPr id="93186" name="Rectangle 3">
            <a:extLst>
              <a:ext uri="{FF2B5EF4-FFF2-40B4-BE49-F238E27FC236}">
                <a16:creationId xmlns:a16="http://schemas.microsoft.com/office/drawing/2014/main" id="{E147AFC0-98C7-96B9-E470-6EFD3C01F782}"/>
              </a:ext>
            </a:extLst>
          </p:cNvPr>
          <p:cNvSpPr>
            <a:spLocks noGrp="1"/>
          </p:cNvSpPr>
          <p:nvPr>
            <p:ph idx="1"/>
          </p:nvPr>
        </p:nvSpPr>
        <p:spPr>
          <a:xfrm>
            <a:off x="0" y="1066800"/>
            <a:ext cx="9144000" cy="5562600"/>
          </a:xfrm>
        </p:spPr>
        <p:txBody>
          <a:bodyPr/>
          <a:lstStyle/>
          <a:p>
            <a:pPr marL="234950" lvl="1" indent="-117475" eaLnBrk="1" hangingPunct="1">
              <a:spcBef>
                <a:spcPct val="0"/>
              </a:spcBef>
              <a:defRPr/>
            </a:pPr>
            <a:r>
              <a:rPr lang="en-US" altLang="en-US" sz="2000" b="1" dirty="0">
                <a:ea typeface="ＭＳ Ｐゴシック" panose="020B0600070205080204" pitchFamily="34" charset="-128"/>
                <a:cs typeface="Calibri" panose="020F0502020204030204" pitchFamily="34" charset="0"/>
              </a:rPr>
              <a:t>Routine-Based Interventions: Positive Behavior Support for Parents</a:t>
            </a:r>
          </a:p>
          <a:p>
            <a:pPr marL="295275" lvl="1" indent="-60325" eaLnBrk="1" hangingPunct="1">
              <a:spcBef>
                <a:spcPct val="0"/>
              </a:spcBef>
              <a:buFont typeface="Arial" panose="020B0604020202020204" pitchFamily="34" charset="0"/>
              <a:buNone/>
              <a:defRPr/>
            </a:pPr>
            <a:r>
              <a:rPr lang="en-US" altLang="en-US" sz="2000" b="1" dirty="0">
                <a:ea typeface="ＭＳ Ｐゴシック" panose="020B0600070205080204" pitchFamily="34" charset="-128"/>
                <a:cs typeface="Calibri" panose="020F0502020204030204" pitchFamily="34" charset="0"/>
                <a:hlinkClick r:id="rId3"/>
              </a:rPr>
              <a:t>https://practicedroutines.com/</a:t>
            </a:r>
            <a:endParaRPr lang="en-US" altLang="en-US" sz="2000" b="1" dirty="0">
              <a:ea typeface="ＭＳ Ｐゴシック" panose="020B0600070205080204" pitchFamily="34" charset="-128"/>
              <a:cs typeface="Calibri" panose="020F0502020204030204" pitchFamily="34" charset="0"/>
            </a:endParaRPr>
          </a:p>
          <a:p>
            <a:pPr marL="234950" lvl="1" indent="-117475" eaLnBrk="1" hangingPunct="1">
              <a:spcBef>
                <a:spcPct val="0"/>
              </a:spcBef>
              <a:defRPr/>
            </a:pPr>
            <a:r>
              <a:rPr lang="en-US" altLang="en-US" sz="2000" b="1" dirty="0">
                <a:ea typeface="ＭＳ Ｐゴシック" panose="020B0600070205080204" pitchFamily="34" charset="-128"/>
                <a:cs typeface="Calibri" panose="020F0502020204030204" pitchFamily="34" charset="0"/>
              </a:rPr>
              <a:t>Home &amp; Community Positive  Behavior Support website:</a:t>
            </a:r>
          </a:p>
          <a:p>
            <a:pPr marL="234950" lvl="1" indent="0" eaLnBrk="1" hangingPunct="1">
              <a:spcBef>
                <a:spcPct val="0"/>
              </a:spcBef>
              <a:buFont typeface="Arial" panose="020B0604020202020204" pitchFamily="34" charset="0"/>
              <a:buNone/>
              <a:defRPr/>
            </a:pPr>
            <a:r>
              <a:rPr lang="en-US" sz="2000" b="1" dirty="0">
                <a:ea typeface="ＭＳ Ｐゴシック" pitchFamily="-65" charset="-128"/>
                <a:cs typeface="Calibri" panose="020F0502020204030204" pitchFamily="34" charset="0"/>
                <a:hlinkClick r:id="rId4" tooltip="Original URL:&#10;https://hcpbs.org/families-3/&#10;&#10;Click to follow link."/>
              </a:rPr>
              <a:t>https://hcpbs.org/families-3/</a:t>
            </a:r>
            <a:endParaRPr lang="en-US" sz="2000" b="1" dirty="0">
              <a:ea typeface="ＭＳ Ｐゴシック" pitchFamily="-65" charset="-128"/>
              <a:cs typeface="Calibri" panose="020F0502020204030204" pitchFamily="34" charset="0"/>
            </a:endParaRPr>
          </a:p>
          <a:p>
            <a:pPr marL="234950" lvl="1" indent="-117475" eaLnBrk="1" hangingPunct="1">
              <a:spcBef>
                <a:spcPct val="0"/>
              </a:spcBef>
              <a:defRPr/>
            </a:pPr>
            <a:r>
              <a:rPr lang="en-US" altLang="en-US" sz="2000" b="1" dirty="0">
                <a:ea typeface="ＭＳ Ｐゴシック" panose="020B0600070205080204" pitchFamily="34" charset="-128"/>
                <a:cs typeface="Calibri" panose="020F0502020204030204" pitchFamily="34" charset="0"/>
              </a:rPr>
              <a:t>The Association for Positive Behavior Support (APBS)</a:t>
            </a:r>
          </a:p>
          <a:p>
            <a:pPr marL="234950" lvl="1" indent="-117475" eaLnBrk="1" hangingPunct="1">
              <a:spcBef>
                <a:spcPct val="0"/>
              </a:spcBef>
              <a:buFont typeface="Wingdings" pitchFamily="2" charset="2"/>
              <a:buNone/>
              <a:defRPr/>
            </a:pPr>
            <a:r>
              <a:rPr lang="en-US" altLang="en-US" sz="2000" b="1" dirty="0">
                <a:ea typeface="ＭＳ Ｐゴシック" panose="020B0600070205080204" pitchFamily="34" charset="-128"/>
                <a:cs typeface="Calibri" panose="020F0502020204030204" pitchFamily="34" charset="0"/>
              </a:rPr>
              <a:t>	</a:t>
            </a:r>
            <a:r>
              <a:rPr lang="en-US" altLang="en-US" sz="2000" b="1" u="sng" dirty="0">
                <a:ea typeface="ＭＳ Ｐゴシック" panose="020B0600070205080204" pitchFamily="34" charset="-128"/>
                <a:cs typeface="Calibri" panose="020F0502020204030204" pitchFamily="34" charset="0"/>
                <a:hlinkClick r:id="rId5"/>
              </a:rPr>
              <a:t>www.apbs.org</a:t>
            </a:r>
            <a:endParaRPr lang="en-US" altLang="en-US" sz="2000" b="1" dirty="0">
              <a:ea typeface="ＭＳ Ｐゴシック" panose="020B0600070205080204" pitchFamily="34" charset="-128"/>
              <a:cs typeface="Calibri" panose="020F0502020204030204" pitchFamily="34" charset="0"/>
            </a:endParaRPr>
          </a:p>
          <a:p>
            <a:pPr marL="234950" lvl="1" indent="-117475" eaLnBrk="1" hangingPunct="1">
              <a:spcBef>
                <a:spcPct val="0"/>
              </a:spcBef>
              <a:defRPr/>
            </a:pPr>
            <a:r>
              <a:rPr lang="en-US" altLang="en-US" sz="2000" b="1" dirty="0">
                <a:ea typeface="ＭＳ Ｐゴシック" panose="020B0600070205080204" pitchFamily="34" charset="-128"/>
                <a:cs typeface="Calibri" panose="020F0502020204030204" pitchFamily="34" charset="0"/>
              </a:rPr>
              <a:t>The Behavior Doctor – Positive Interventions &amp; Effective Strategies</a:t>
            </a:r>
          </a:p>
          <a:p>
            <a:pPr marL="234950" lvl="1" indent="-117475" eaLnBrk="1" hangingPunct="1">
              <a:spcBef>
                <a:spcPct val="0"/>
              </a:spcBef>
              <a:buFont typeface="Wingdings" pitchFamily="2" charset="2"/>
              <a:buNone/>
              <a:defRPr/>
            </a:pPr>
            <a:r>
              <a:rPr lang="en-US" altLang="en-US" sz="2000" b="1" dirty="0">
                <a:ea typeface="ＭＳ Ｐゴシック" panose="020B0600070205080204" pitchFamily="34" charset="-128"/>
                <a:cs typeface="Calibri" panose="020F0502020204030204" pitchFamily="34" charset="0"/>
              </a:rPr>
              <a:t>	</a:t>
            </a:r>
            <a:r>
              <a:rPr lang="en-US" altLang="en-US" sz="2000" b="1" dirty="0">
                <a:ea typeface="ＭＳ Ｐゴシック" panose="020B0600070205080204" pitchFamily="34" charset="-128"/>
                <a:cs typeface="Calibri" panose="020F0502020204030204" pitchFamily="34" charset="0"/>
                <a:hlinkClick r:id="rId6"/>
              </a:rPr>
              <a:t>www.behaviordoctor.org</a:t>
            </a:r>
            <a:endParaRPr lang="en-US" altLang="en-US" sz="2000" b="1" dirty="0">
              <a:ea typeface="ＭＳ Ｐゴシック" panose="020B0600070205080204" pitchFamily="34" charset="-128"/>
              <a:cs typeface="Calibri" panose="020F0502020204030204" pitchFamily="34" charset="0"/>
            </a:endParaRPr>
          </a:p>
          <a:p>
            <a:pPr marL="234950" lvl="1" indent="-117475" eaLnBrk="1" hangingPunct="1">
              <a:spcBef>
                <a:spcPct val="0"/>
              </a:spcBef>
              <a:defRPr/>
            </a:pPr>
            <a:r>
              <a:rPr lang="en-US" altLang="en-US" sz="2000" b="1" dirty="0">
                <a:ea typeface="ＭＳ Ｐゴシック" panose="020B0600070205080204" pitchFamily="34" charset="-128"/>
                <a:cs typeface="Calibri" panose="020F0502020204030204" pitchFamily="34" charset="0"/>
              </a:rPr>
              <a:t>Positive Behavior Support – Beach Center on Disability</a:t>
            </a:r>
          </a:p>
          <a:p>
            <a:pPr marL="234950" lvl="1" indent="-117475" eaLnBrk="1" hangingPunct="1">
              <a:spcBef>
                <a:spcPct val="0"/>
              </a:spcBef>
              <a:buFont typeface="Wingdings" pitchFamily="2" charset="2"/>
              <a:buNone/>
              <a:defRPr/>
            </a:pPr>
            <a:r>
              <a:rPr lang="en-US" altLang="en-US" sz="2000" b="1" dirty="0">
                <a:ea typeface="ＭＳ Ｐゴシック" panose="020B0600070205080204" pitchFamily="34" charset="-128"/>
                <a:cs typeface="Calibri" panose="020F0502020204030204" pitchFamily="34" charset="0"/>
              </a:rPr>
              <a:t>	</a:t>
            </a:r>
            <a:r>
              <a:rPr lang="en-US" altLang="en-US" sz="2000" b="1" u="sng" dirty="0">
                <a:ea typeface="ＭＳ Ｐゴシック" panose="020B0600070205080204" pitchFamily="34" charset="-128"/>
                <a:cs typeface="Calibri" panose="020F0502020204030204" pitchFamily="34" charset="0"/>
                <a:hlinkClick r:id="rId7"/>
              </a:rPr>
              <a:t>http://www.beachcenter.org/pbs/default.aspx</a:t>
            </a:r>
            <a:endParaRPr lang="en-US" altLang="en-US" sz="2000" b="1" dirty="0">
              <a:ea typeface="ＭＳ Ｐゴシック" panose="020B0600070205080204" pitchFamily="34" charset="-128"/>
              <a:cs typeface="Calibri" panose="020F0502020204030204" pitchFamily="34" charset="0"/>
            </a:endParaRPr>
          </a:p>
          <a:p>
            <a:pPr marL="234950" lvl="1" indent="-117475" eaLnBrk="1" hangingPunct="1">
              <a:spcBef>
                <a:spcPct val="0"/>
              </a:spcBef>
              <a:defRPr/>
            </a:pPr>
            <a:r>
              <a:rPr lang="en-US" altLang="en-US" sz="2000" b="1" dirty="0">
                <a:ea typeface="ＭＳ Ｐゴシック" panose="020B0600070205080204" pitchFamily="34" charset="-128"/>
                <a:cs typeface="Calibri" panose="020F0502020204030204" pitchFamily="34" charset="0"/>
              </a:rPr>
              <a:t>Technical Assistance Center on Social Emotional Intervention for Young Children</a:t>
            </a:r>
          </a:p>
          <a:p>
            <a:pPr marL="234950" lvl="1" indent="-117475" eaLnBrk="1" hangingPunct="1">
              <a:spcBef>
                <a:spcPct val="0"/>
              </a:spcBef>
              <a:buFont typeface="Wingdings" pitchFamily="2" charset="2"/>
              <a:buNone/>
              <a:defRPr/>
            </a:pPr>
            <a:r>
              <a:rPr lang="en-US" altLang="en-US" sz="2000" b="1" dirty="0">
                <a:ea typeface="ＭＳ Ｐゴシック" panose="020B0600070205080204" pitchFamily="34" charset="-128"/>
                <a:cs typeface="Calibri" panose="020F0502020204030204" pitchFamily="34" charset="0"/>
              </a:rPr>
              <a:t>	</a:t>
            </a:r>
            <a:r>
              <a:rPr lang="en-US" altLang="en-US" sz="2000" b="1" u="sng" dirty="0">
                <a:ea typeface="ＭＳ Ｐゴシック" panose="020B0600070205080204" pitchFamily="34" charset="-128"/>
                <a:cs typeface="Calibri" panose="020F0502020204030204" pitchFamily="34" charset="0"/>
                <a:hlinkClick r:id="rId8"/>
              </a:rPr>
              <a:t>www.challengingbehavior.org</a:t>
            </a:r>
            <a:endParaRPr lang="en-US" altLang="en-US" sz="2000" b="1" dirty="0">
              <a:ea typeface="ＭＳ Ｐゴシック" panose="020B0600070205080204" pitchFamily="34" charset="-128"/>
              <a:cs typeface="Calibri" panose="020F0502020204030204" pitchFamily="34" charset="0"/>
            </a:endParaRPr>
          </a:p>
          <a:p>
            <a:pPr marL="234950" lvl="1" indent="-117475" eaLnBrk="1" hangingPunct="1">
              <a:spcBef>
                <a:spcPct val="0"/>
              </a:spcBef>
              <a:defRPr/>
            </a:pPr>
            <a:r>
              <a:rPr lang="en-US" altLang="en-US" sz="2000" b="1" dirty="0">
                <a:ea typeface="ＭＳ Ｐゴシック" panose="020B0600070205080204" pitchFamily="34" charset="-128"/>
                <a:cs typeface="Calibri" panose="020F0502020204030204" pitchFamily="34" charset="0"/>
              </a:rPr>
              <a:t>Center on the Social &amp; Emotional Foundations for Early Learning</a:t>
            </a:r>
            <a:r>
              <a:rPr lang="en-US" altLang="en-US" sz="2000" b="1" u="sng" dirty="0">
                <a:ea typeface="ＭＳ Ｐゴシック" panose="020B0600070205080204" pitchFamily="34" charset="-128"/>
                <a:cs typeface="Calibri" panose="020F0502020204030204" pitchFamily="34" charset="0"/>
              </a:rPr>
              <a:t> </a:t>
            </a:r>
            <a:endParaRPr lang="en-US" altLang="en-US" sz="2000" b="1" dirty="0">
              <a:ea typeface="ＭＳ Ｐゴシック" panose="020B0600070205080204" pitchFamily="34" charset="-128"/>
              <a:cs typeface="Calibri" panose="020F0502020204030204" pitchFamily="34" charset="0"/>
            </a:endParaRPr>
          </a:p>
          <a:p>
            <a:pPr marL="234950" lvl="1" indent="-117475" eaLnBrk="1" hangingPunct="1">
              <a:spcBef>
                <a:spcPct val="0"/>
              </a:spcBef>
              <a:buFont typeface="Wingdings" pitchFamily="2" charset="2"/>
              <a:buNone/>
              <a:defRPr/>
            </a:pPr>
            <a:r>
              <a:rPr lang="en-US" altLang="en-US" sz="2000" b="1" dirty="0">
                <a:ea typeface="ＭＳ Ｐゴシック" panose="020B0600070205080204" pitchFamily="34" charset="-128"/>
                <a:cs typeface="Calibri" panose="020F0502020204030204" pitchFamily="34" charset="0"/>
              </a:rPr>
              <a:t>	</a:t>
            </a:r>
            <a:r>
              <a:rPr lang="en-US" altLang="en-US" sz="2000" b="1" u="sng" dirty="0">
                <a:ea typeface="ＭＳ Ｐゴシック" panose="020B0600070205080204" pitchFamily="34" charset="-128"/>
                <a:cs typeface="Calibri" panose="020F0502020204030204" pitchFamily="34" charset="0"/>
                <a:hlinkClick r:id="rId9"/>
              </a:rPr>
              <a:t>www.vanderbilt.edu/csefel</a:t>
            </a:r>
            <a:endParaRPr lang="en-US" altLang="en-US" sz="2000" b="1" dirty="0">
              <a:ea typeface="ＭＳ Ｐゴシック" panose="020B0600070205080204" pitchFamily="34" charset="-128"/>
              <a:cs typeface="Calibri" panose="020F0502020204030204" pitchFamily="34" charset="0"/>
            </a:endParaRPr>
          </a:p>
          <a:p>
            <a:pPr marL="234950" lvl="1" indent="-117475" eaLnBrk="1" hangingPunct="1">
              <a:spcBef>
                <a:spcPct val="0"/>
              </a:spcBef>
              <a:defRPr/>
            </a:pPr>
            <a:r>
              <a:rPr lang="en-US" altLang="en-US" sz="2000" b="1" dirty="0">
                <a:ea typeface="ＭＳ Ｐゴシック" panose="020B0600070205080204" pitchFamily="34" charset="-128"/>
                <a:cs typeface="Calibri" panose="020F0502020204030204" pitchFamily="34" charset="0"/>
              </a:rPr>
              <a:t>OSEP Center on Positive Behavioral Interventions &amp; Supports</a:t>
            </a:r>
          </a:p>
          <a:p>
            <a:pPr marL="234950" lvl="1" indent="-117475" eaLnBrk="1" hangingPunct="1">
              <a:spcBef>
                <a:spcPct val="0"/>
              </a:spcBef>
              <a:buFont typeface="Wingdings" pitchFamily="2" charset="2"/>
              <a:buNone/>
              <a:defRPr/>
            </a:pPr>
            <a:r>
              <a:rPr lang="en-US" altLang="en-US" sz="2000" b="1" dirty="0">
                <a:ea typeface="ＭＳ Ｐゴシック" panose="020B0600070205080204" pitchFamily="34" charset="-128"/>
                <a:cs typeface="Calibri" panose="020F0502020204030204" pitchFamily="34" charset="0"/>
              </a:rPr>
              <a:t>	</a:t>
            </a:r>
            <a:r>
              <a:rPr lang="en-US" altLang="en-US" sz="2000" b="1" u="sng" dirty="0">
                <a:ea typeface="ＭＳ Ｐゴシック" panose="020B0600070205080204" pitchFamily="34" charset="-128"/>
                <a:cs typeface="Calibri" panose="020F0502020204030204" pitchFamily="34" charset="0"/>
                <a:hlinkClick r:id="rId10"/>
              </a:rPr>
              <a:t>www.pbis.org</a:t>
            </a:r>
            <a:endParaRPr lang="en-US" altLang="en-US" sz="2000" b="1" dirty="0">
              <a:ea typeface="ＭＳ Ｐゴシック" panose="020B0600070205080204" pitchFamily="34" charset="-128"/>
              <a:cs typeface="Calibri" panose="020F0502020204030204" pitchFamily="34" charset="0"/>
            </a:endParaRPr>
          </a:p>
          <a:p>
            <a:pPr marL="234950" lvl="1" indent="-117475" eaLnBrk="1" hangingPunct="1">
              <a:spcBef>
                <a:spcPct val="0"/>
              </a:spcBef>
              <a:defRPr/>
            </a:pPr>
            <a:r>
              <a:rPr lang="en-US" altLang="en-US" sz="2000" b="1" dirty="0">
                <a:ea typeface="ＭＳ Ｐゴシック" panose="020B0600070205080204" pitchFamily="34" charset="-128"/>
                <a:cs typeface="Calibri" panose="020F0502020204030204" pitchFamily="34" charset="0"/>
              </a:rPr>
              <a:t>Kansas Institute for PBS	-Florida's Positive Behavior Support Project</a:t>
            </a:r>
          </a:p>
          <a:p>
            <a:pPr marL="234950" lvl="1" indent="-117475" eaLnBrk="1" hangingPunct="1">
              <a:spcBef>
                <a:spcPct val="0"/>
              </a:spcBef>
              <a:buFont typeface="Arial" panose="020B0604020202020204" pitchFamily="34" charset="0"/>
              <a:buNone/>
              <a:defRPr/>
            </a:pPr>
            <a:r>
              <a:rPr lang="en-US" altLang="en-US" sz="2000" b="1" dirty="0">
                <a:ea typeface="ＭＳ Ｐゴシック" panose="020B0600070205080204" pitchFamily="34" charset="-128"/>
                <a:cs typeface="Calibri" panose="020F0502020204030204" pitchFamily="34" charset="0"/>
              </a:rPr>
              <a:t>	</a:t>
            </a:r>
            <a:r>
              <a:rPr lang="en-US" altLang="en-US" sz="2000" b="1" u="sng" dirty="0">
                <a:ea typeface="ＭＳ Ｐゴシック" panose="020B0600070205080204" pitchFamily="34" charset="-128"/>
                <a:cs typeface="Calibri" panose="020F0502020204030204" pitchFamily="34" charset="0"/>
                <a:hlinkClick r:id="rId11"/>
              </a:rPr>
              <a:t>www.kipbs.org</a:t>
            </a:r>
            <a:r>
              <a:rPr lang="en-US" altLang="en-US" sz="2000" b="1" u="sng" dirty="0">
                <a:ea typeface="ＭＳ Ｐゴシック" panose="020B0600070205080204" pitchFamily="34" charset="-128"/>
                <a:cs typeface="Calibri" panose="020F0502020204030204" pitchFamily="34" charset="0"/>
              </a:rPr>
              <a:t>	</a:t>
            </a:r>
            <a:r>
              <a:rPr lang="en-US" altLang="en-US" sz="2000" b="1" dirty="0">
                <a:ea typeface="ＭＳ Ｐゴシック" panose="020B0600070205080204" pitchFamily="34" charset="-128"/>
                <a:cs typeface="Calibri" panose="020F0502020204030204" pitchFamily="34" charset="0"/>
              </a:rPr>
              <a:t>		</a:t>
            </a:r>
            <a:r>
              <a:rPr lang="en-US" altLang="en-US" sz="2000" b="1" u="sng" dirty="0">
                <a:ea typeface="ＭＳ Ｐゴシック" panose="020B0600070205080204" pitchFamily="34" charset="-128"/>
                <a:cs typeface="Calibri" panose="020F0502020204030204" pitchFamily="34" charset="0"/>
                <a:hlinkClick r:id="rId12"/>
              </a:rPr>
              <a:t>http://flpbs.fmhi.usf.edu</a:t>
            </a:r>
            <a:r>
              <a:rPr lang="en-US" altLang="en-US" sz="2000" dirty="0">
                <a:ea typeface="ＭＳ Ｐゴシック" panose="020B0600070205080204" pitchFamily="34" charset="-128"/>
                <a:cs typeface="Calibri" panose="020F0502020204030204" pitchFamily="34" charset="0"/>
              </a:rPr>
              <a:t> </a:t>
            </a:r>
          </a:p>
          <a:p>
            <a:pPr marL="234950" lvl="1" indent="-117475" eaLnBrk="1" hangingPunct="1">
              <a:spcBef>
                <a:spcPct val="0"/>
              </a:spcBef>
              <a:buFont typeface="Wingdings" pitchFamily="2" charset="2"/>
              <a:buNone/>
              <a:defRPr/>
            </a:pPr>
            <a:endParaRPr lang="en-US" altLang="en-US" sz="2000" b="1" dirty="0">
              <a:ea typeface="ＭＳ Ｐゴシック" panose="020B0600070205080204" pitchFamily="34" charset="-128"/>
              <a:cs typeface="Calibri" panose="020F0502020204030204" pitchFamily="34"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42E7FAB6-A499-52DD-2963-69423C128264}"/>
              </a:ext>
            </a:extLst>
          </p:cNvPr>
          <p:cNvSpPr>
            <a:spLocks noGrp="1"/>
          </p:cNvSpPr>
          <p:nvPr>
            <p:ph type="title"/>
          </p:nvPr>
        </p:nvSpPr>
        <p:spPr>
          <a:xfrm>
            <a:off x="457200" y="0"/>
            <a:ext cx="8229600" cy="762000"/>
          </a:xfrm>
        </p:spPr>
        <p:txBody>
          <a:bodyPr/>
          <a:lstStyle/>
          <a:p>
            <a:pPr eaLnBrk="1" hangingPunct="1"/>
            <a:r>
              <a:rPr lang="en-US" altLang="en-US" sz="4000" b="1" dirty="0"/>
              <a:t>Resources: Treating Anxiety in Autism</a:t>
            </a:r>
          </a:p>
        </p:txBody>
      </p:sp>
      <p:sp>
        <p:nvSpPr>
          <p:cNvPr id="53251" name="Content Placeholder 2">
            <a:extLst>
              <a:ext uri="{FF2B5EF4-FFF2-40B4-BE49-F238E27FC236}">
                <a16:creationId xmlns:a16="http://schemas.microsoft.com/office/drawing/2014/main" id="{683EEDB8-7AA7-9C66-DFE0-26925747AD74}"/>
              </a:ext>
            </a:extLst>
          </p:cNvPr>
          <p:cNvSpPr>
            <a:spLocks noGrp="1"/>
          </p:cNvSpPr>
          <p:nvPr>
            <p:ph idx="1"/>
          </p:nvPr>
        </p:nvSpPr>
        <p:spPr>
          <a:xfrm>
            <a:off x="152400" y="762000"/>
            <a:ext cx="8915400" cy="6096000"/>
          </a:xfrm>
        </p:spPr>
        <p:txBody>
          <a:bodyPr/>
          <a:lstStyle/>
          <a:p>
            <a:pPr marL="230188" indent="-230188" eaLnBrk="1" hangingPunct="1">
              <a:spcBef>
                <a:spcPts val="0"/>
              </a:spcBef>
              <a:spcAft>
                <a:spcPts val="0"/>
              </a:spcAft>
            </a:pPr>
            <a:r>
              <a:rPr lang="en-US" sz="2000" b="1" i="0" u="none" strike="noStrike" dirty="0">
                <a:solidFill>
                  <a:srgbClr val="212121"/>
                </a:solidFill>
                <a:effectLst/>
                <a:latin typeface="Calibri" panose="020F0502020204030204" pitchFamily="34" charset="0"/>
              </a:rPr>
              <a:t>Modular Evidence-Based Practices for Youth with Autism Spectrum Disorder (MEYA) </a:t>
            </a:r>
            <a:r>
              <a:rPr lang="en-US" sz="1800" b="0" i="0" u="none" strike="noStrike" dirty="0">
                <a:solidFill>
                  <a:srgbClr val="212121"/>
                </a:solidFill>
                <a:effectLst/>
                <a:latin typeface="Calibri" panose="020F0502020204030204" pitchFamily="34" charset="0"/>
              </a:rPr>
              <a:t>(clinical training for providers who want to learn to treat anxiety in autistic youth): </a:t>
            </a:r>
            <a:r>
              <a:rPr lang="en-US" sz="1800" b="0" i="0" u="sng" strike="noStrike" dirty="0">
                <a:solidFill>
                  <a:srgbClr val="0078D7"/>
                </a:solidFill>
                <a:effectLst/>
                <a:latin typeface="Calibri" panose="020F0502020204030204" pitchFamily="34" charset="0"/>
                <a:hlinkClick r:id="rId3" tooltip="https://meya.ucla.edu/public/"/>
              </a:rPr>
              <a:t>https://meya.ucla.edu/public/</a:t>
            </a:r>
            <a:endParaRPr lang="en-US" sz="1800" b="0" i="0" u="sng" strike="noStrike" dirty="0">
              <a:solidFill>
                <a:srgbClr val="0078D7"/>
              </a:solidFill>
              <a:effectLst/>
              <a:latin typeface="Calibri" panose="020F0502020204030204" pitchFamily="34" charset="0"/>
            </a:endParaRPr>
          </a:p>
          <a:p>
            <a:pPr marL="230188" indent="-230188" eaLnBrk="1" hangingPunct="1">
              <a:spcBef>
                <a:spcPts val="0"/>
              </a:spcBef>
              <a:spcAft>
                <a:spcPts val="0"/>
              </a:spcAft>
            </a:pPr>
            <a:endParaRPr lang="en-US" sz="300" b="0" i="0" u="sng" strike="noStrike" dirty="0">
              <a:solidFill>
                <a:srgbClr val="0078D7"/>
              </a:solidFill>
              <a:effectLst/>
              <a:latin typeface="Calibri" panose="020F0502020204030204" pitchFamily="34" charset="0"/>
            </a:endParaRPr>
          </a:p>
          <a:p>
            <a:pPr marL="519113" lvl="1" eaLnBrk="1" hangingPunct="1">
              <a:spcBef>
                <a:spcPts val="0"/>
              </a:spcBef>
              <a:spcAft>
                <a:spcPts val="0"/>
              </a:spcAft>
              <a:buFont typeface="Wingdings" pitchFamily="2" charset="2"/>
              <a:buChar char="Ø"/>
            </a:pPr>
            <a:r>
              <a:rPr lang="en-US" sz="2000" b="1" i="0" u="none" strike="noStrike" dirty="0">
                <a:solidFill>
                  <a:srgbClr val="212121"/>
                </a:solidFill>
                <a:effectLst/>
                <a:latin typeface="Calibri" panose="020F0502020204030204" pitchFamily="34" charset="0"/>
              </a:rPr>
              <a:t>MEYA videos</a:t>
            </a:r>
            <a:r>
              <a:rPr lang="en-US" sz="1600" b="1" i="0" u="none" strike="noStrike" dirty="0">
                <a:solidFill>
                  <a:srgbClr val="212121"/>
                </a:solidFill>
                <a:effectLst/>
                <a:latin typeface="Calibri" panose="020F0502020204030204" pitchFamily="34" charset="0"/>
              </a:rPr>
              <a:t>: </a:t>
            </a:r>
            <a:r>
              <a:rPr lang="en-US" sz="1800" b="1" u="sng" dirty="0">
                <a:solidFill>
                  <a:srgbClr val="0432FF"/>
                </a:solidFill>
                <a:latin typeface="Calibri" panose="020F0502020204030204" pitchFamily="34" charset="0"/>
              </a:rPr>
              <a:t>https://</a:t>
            </a:r>
            <a:r>
              <a:rPr lang="en-US" sz="1800" b="1" u="sng" dirty="0" err="1">
                <a:solidFill>
                  <a:srgbClr val="0432FF"/>
                </a:solidFill>
                <a:latin typeface="Calibri" panose="020F0502020204030204" pitchFamily="34" charset="0"/>
              </a:rPr>
              <a:t>www.youtube.com</a:t>
            </a:r>
            <a:r>
              <a:rPr lang="en-US" sz="1800" b="1" u="sng" dirty="0">
                <a:solidFill>
                  <a:srgbClr val="0432FF"/>
                </a:solidFill>
                <a:latin typeface="Calibri" panose="020F0502020204030204" pitchFamily="34" charset="0"/>
              </a:rPr>
              <a:t>/@uclameyaautismintervention1480/videos</a:t>
            </a:r>
            <a:endParaRPr lang="en-US" sz="1800" b="1" i="0" u="sng" strike="noStrike" dirty="0">
              <a:solidFill>
                <a:srgbClr val="0432FF"/>
              </a:solidFill>
              <a:effectLst/>
              <a:latin typeface="Calibri" panose="020F0502020204030204" pitchFamily="34" charset="0"/>
            </a:endParaRPr>
          </a:p>
          <a:p>
            <a:pPr marL="230188" indent="-230188" eaLnBrk="1" hangingPunct="1">
              <a:spcBef>
                <a:spcPts val="0"/>
              </a:spcBef>
              <a:spcAft>
                <a:spcPts val="0"/>
              </a:spcAft>
            </a:pPr>
            <a:endParaRPr lang="en-US" sz="400" dirty="0">
              <a:solidFill>
                <a:srgbClr val="212121"/>
              </a:solidFill>
              <a:latin typeface="Calibri" panose="020F0502020204030204" pitchFamily="34" charset="0"/>
            </a:endParaRPr>
          </a:p>
          <a:p>
            <a:pPr marL="230188" indent="-230188" eaLnBrk="1" hangingPunct="1">
              <a:spcBef>
                <a:spcPts val="0"/>
              </a:spcBef>
              <a:spcAft>
                <a:spcPts val="0"/>
              </a:spcAft>
            </a:pPr>
            <a:r>
              <a:rPr lang="en-US" sz="2000" b="1" i="0" u="none" strike="noStrike" dirty="0">
                <a:solidFill>
                  <a:srgbClr val="212121"/>
                </a:solidFill>
                <a:effectLst/>
                <a:latin typeface="Calibri" panose="020F0502020204030204" pitchFamily="34" charset="0"/>
              </a:rPr>
              <a:t>Facing Your Fears </a:t>
            </a:r>
            <a:r>
              <a:rPr lang="en-US" sz="1900" b="0" i="0" u="none" strike="noStrike" dirty="0">
                <a:solidFill>
                  <a:srgbClr val="212121"/>
                </a:solidFill>
                <a:effectLst/>
                <a:latin typeface="Calibri" panose="020F0502020204030204" pitchFamily="34" charset="0"/>
              </a:rPr>
              <a:t>(virtual groups available for autistic youth and their parents): </a:t>
            </a:r>
            <a:r>
              <a:rPr lang="en-US" sz="1800" b="0" i="0" u="sng" strike="noStrike" dirty="0">
                <a:solidFill>
                  <a:srgbClr val="0078D7"/>
                </a:solidFill>
                <a:effectLst/>
                <a:latin typeface="Calibri" panose="020F0502020204030204" pitchFamily="34" charset="0"/>
                <a:hlinkClick r:id="rId4" tooltip="https://medschool.cuanschutz.edu/jfk-partners/clinical-services/facing-your-fears-program"/>
              </a:rPr>
              <a:t>https://medschool.cuanschutz.edu/jfk-partners/clinical-services/facing-your-fears-program</a:t>
            </a:r>
            <a:endParaRPr lang="en-US" sz="1800" b="0" i="0" u="sng" strike="noStrike" dirty="0">
              <a:solidFill>
                <a:srgbClr val="0078D7"/>
              </a:solidFill>
              <a:effectLst/>
              <a:latin typeface="Calibri" panose="020F0502020204030204" pitchFamily="34" charset="0"/>
            </a:endParaRPr>
          </a:p>
          <a:p>
            <a:pPr marL="230188" indent="-230188" eaLnBrk="1" hangingPunct="1">
              <a:spcBef>
                <a:spcPts val="0"/>
              </a:spcBef>
              <a:spcAft>
                <a:spcPts val="0"/>
              </a:spcAft>
            </a:pPr>
            <a:endParaRPr lang="en-US" sz="500" dirty="0">
              <a:solidFill>
                <a:srgbClr val="212121"/>
              </a:solidFill>
              <a:latin typeface="Calibri" panose="020F0502020204030204" pitchFamily="34" charset="0"/>
            </a:endParaRPr>
          </a:p>
          <a:p>
            <a:pPr marL="230188" indent="-230188" eaLnBrk="1" hangingPunct="1">
              <a:spcBef>
                <a:spcPts val="0"/>
              </a:spcBef>
              <a:spcAft>
                <a:spcPts val="0"/>
              </a:spcAft>
            </a:pPr>
            <a:r>
              <a:rPr lang="en-US" sz="2000" b="1" dirty="0">
                <a:solidFill>
                  <a:srgbClr val="00201F"/>
                </a:solidFill>
                <a:highlight>
                  <a:srgbClr val="FFFFFF"/>
                </a:highlight>
                <a:latin typeface="Calibri" panose="020F0502020204030204" pitchFamily="34" charset="0"/>
                <a:cs typeface="Calibri" panose="020F0502020204030204" pitchFamily="34" charset="0"/>
              </a:rPr>
              <a:t>NASDDS Adaptive Strategies Videos – M</a:t>
            </a:r>
            <a:r>
              <a:rPr lang="en-US" sz="2000" b="1" i="0" dirty="0">
                <a:solidFill>
                  <a:srgbClr val="00201F"/>
                </a:solidFill>
                <a:effectLst/>
                <a:highlight>
                  <a:srgbClr val="FFFFFF"/>
                </a:highlight>
                <a:latin typeface="Calibri" panose="020F0502020204030204" pitchFamily="34" charset="0"/>
                <a:cs typeface="Calibri" panose="020F0502020204030204" pitchFamily="34" charset="0"/>
              </a:rPr>
              <a:t>odifications &amp; </a:t>
            </a:r>
            <a:r>
              <a:rPr lang="en-US" sz="2000" b="1" dirty="0">
                <a:solidFill>
                  <a:srgbClr val="00201F"/>
                </a:solidFill>
                <a:highlight>
                  <a:srgbClr val="FFFFFF"/>
                </a:highlight>
                <a:latin typeface="Calibri" panose="020F0502020204030204" pitchFamily="34" charset="0"/>
                <a:cs typeface="Calibri" panose="020F0502020204030204" pitchFamily="34" charset="0"/>
              </a:rPr>
              <a:t>A</a:t>
            </a:r>
            <a:r>
              <a:rPr lang="en-US" sz="2000" b="1" i="0" dirty="0">
                <a:solidFill>
                  <a:srgbClr val="00201F"/>
                </a:solidFill>
                <a:effectLst/>
                <a:highlight>
                  <a:srgbClr val="FFFFFF"/>
                </a:highlight>
                <a:latin typeface="Calibri" panose="020F0502020204030204" pitchFamily="34" charset="0"/>
                <a:cs typeface="Calibri" panose="020F0502020204030204" pitchFamily="34" charset="0"/>
              </a:rPr>
              <a:t>daptations to CBT for people with I/DD</a:t>
            </a:r>
            <a:r>
              <a:rPr lang="en-US" sz="2000" b="0" i="0" dirty="0">
                <a:solidFill>
                  <a:srgbClr val="00201F"/>
                </a:solidFill>
                <a:effectLst/>
                <a:highlight>
                  <a:srgbClr val="FFFFFF"/>
                </a:highlight>
                <a:latin typeface="Calibri" panose="020F0502020204030204" pitchFamily="34" charset="0"/>
                <a:cs typeface="Calibri" panose="020F0502020204030204" pitchFamily="34" charset="0"/>
              </a:rPr>
              <a:t>: </a:t>
            </a:r>
            <a:r>
              <a:rPr lang="en-US" sz="1750" b="1" i="0" u="sng" strike="noStrike" dirty="0">
                <a:solidFill>
                  <a:srgbClr val="0432FF"/>
                </a:solidFill>
                <a:effectLst/>
                <a:latin typeface="Calibri" panose="020F0502020204030204" pitchFamily="34" charset="0"/>
                <a:cs typeface="Calibri" panose="020F0502020204030204" pitchFamily="34" charset="0"/>
                <a:hlinkClick r:id="rId5"/>
              </a:rPr>
              <a:t>https://www.nasddds.org/i-dd-and-mental-health-support-resources/</a:t>
            </a:r>
            <a:endParaRPr lang="en-US" sz="1750" b="1" i="0" u="sng" strike="noStrike" dirty="0">
              <a:solidFill>
                <a:srgbClr val="0432FF"/>
              </a:solidFill>
              <a:effectLst/>
              <a:latin typeface="Calibri" panose="020F0502020204030204" pitchFamily="34" charset="0"/>
              <a:cs typeface="Calibri" panose="020F0502020204030204" pitchFamily="34" charset="0"/>
            </a:endParaRPr>
          </a:p>
          <a:p>
            <a:pPr marL="230188" indent="-230188" eaLnBrk="1" hangingPunct="1">
              <a:spcBef>
                <a:spcPts val="0"/>
              </a:spcBef>
              <a:spcAft>
                <a:spcPts val="0"/>
              </a:spcAft>
            </a:pPr>
            <a:endParaRPr lang="en-US" sz="500" b="1" i="0" u="none" strike="noStrike" dirty="0">
              <a:solidFill>
                <a:srgbClr val="212121"/>
              </a:solidFill>
              <a:effectLst/>
              <a:latin typeface="Calibri" panose="020F0502020204030204" pitchFamily="34" charset="0"/>
            </a:endParaRPr>
          </a:p>
          <a:p>
            <a:pPr marL="230188" indent="-230188" eaLnBrk="1" hangingPunct="1">
              <a:spcBef>
                <a:spcPts val="0"/>
              </a:spcBef>
              <a:spcAft>
                <a:spcPts val="0"/>
              </a:spcAft>
            </a:pPr>
            <a:r>
              <a:rPr lang="en-US" sz="2000" b="1" i="0" u="none" strike="noStrike" dirty="0">
                <a:solidFill>
                  <a:srgbClr val="212121"/>
                </a:solidFill>
                <a:effectLst/>
                <a:latin typeface="Calibri" panose="020F0502020204030204" pitchFamily="34" charset="0"/>
              </a:rPr>
              <a:t>Coping with Uncertainty &amp; Tips for Managing Anxiety </a:t>
            </a:r>
            <a:r>
              <a:rPr lang="en-US" sz="1250" b="1" i="0" u="none" strike="noStrike" dirty="0">
                <a:solidFill>
                  <a:srgbClr val="212121"/>
                </a:solidFill>
                <a:effectLst/>
                <a:latin typeface="Calibri" panose="020F0502020204030204" pitchFamily="34" charset="0"/>
              </a:rPr>
              <a:t>(Newcastle University Neurodevelopment &amp; Disability): </a:t>
            </a:r>
            <a:r>
              <a:rPr lang="en-US" sz="1200" i="0" u="none" strike="noStrike" dirty="0">
                <a:solidFill>
                  <a:srgbClr val="212121"/>
                </a:solidFill>
                <a:effectLst/>
                <a:latin typeface="Calibri" panose="020F0502020204030204" pitchFamily="34" charset="0"/>
                <a:hlinkClick r:id="rId6"/>
              </a:rPr>
              <a:t>https://research.ncl.ac.uk/neurodisability/leafletsandmeasures/copingwithuncertaintyeasyreadversion/</a:t>
            </a:r>
            <a:endParaRPr lang="en-US" sz="1200" i="0" u="none" strike="noStrike" dirty="0">
              <a:solidFill>
                <a:srgbClr val="212121"/>
              </a:solidFill>
              <a:effectLst/>
              <a:latin typeface="Calibri" panose="020F0502020204030204" pitchFamily="34" charset="0"/>
            </a:endParaRPr>
          </a:p>
          <a:p>
            <a:pPr marL="230188" indent="-230188" eaLnBrk="1" hangingPunct="1">
              <a:spcBef>
                <a:spcPts val="0"/>
              </a:spcBef>
              <a:spcAft>
                <a:spcPts val="0"/>
              </a:spcAft>
            </a:pPr>
            <a:endParaRPr lang="en-US" sz="500" i="0" u="none" strike="noStrike" dirty="0">
              <a:solidFill>
                <a:srgbClr val="212121"/>
              </a:solidFill>
              <a:effectLst/>
              <a:latin typeface="Calibri" panose="020F0502020204030204" pitchFamily="34" charset="0"/>
            </a:endParaRPr>
          </a:p>
          <a:p>
            <a:pPr marL="230188" indent="-230188" eaLnBrk="1" hangingPunct="1">
              <a:spcBef>
                <a:spcPts val="0"/>
              </a:spcBef>
              <a:spcAft>
                <a:spcPts val="0"/>
              </a:spcAft>
            </a:pPr>
            <a:r>
              <a:rPr lang="en-US" sz="2000" b="1" i="0" u="none" strike="noStrike" dirty="0">
                <a:solidFill>
                  <a:srgbClr val="212121"/>
                </a:solidFill>
                <a:effectLst/>
                <a:latin typeface="Calibri" panose="020F0502020204030204" pitchFamily="34" charset="0"/>
              </a:rPr>
              <a:t>A Parent’s Guide to Evidence-Based Practice and Autism: </a:t>
            </a:r>
            <a:r>
              <a:rPr lang="en-US" sz="1800" b="0" i="0" u="sng" strike="noStrike" dirty="0">
                <a:solidFill>
                  <a:srgbClr val="0078D7"/>
                </a:solidFill>
                <a:effectLst/>
                <a:latin typeface="Calibri" panose="020F0502020204030204" pitchFamily="34" charset="0"/>
                <a:hlinkClick r:id="rId7" tooltip="https://nationalautismcenter.org/resources/for-families/"/>
              </a:rPr>
              <a:t>https://nationalautismcenter.org/resources/for-families/</a:t>
            </a:r>
            <a:endParaRPr lang="en-US" sz="1800" b="0" i="0" u="sng" strike="noStrike" dirty="0">
              <a:solidFill>
                <a:srgbClr val="0078D7"/>
              </a:solidFill>
              <a:effectLst/>
              <a:latin typeface="Calibri" panose="020F0502020204030204" pitchFamily="34" charset="0"/>
            </a:endParaRPr>
          </a:p>
          <a:p>
            <a:pPr marL="230188" indent="-230188" eaLnBrk="1" hangingPunct="1">
              <a:spcBef>
                <a:spcPts val="0"/>
              </a:spcBef>
              <a:spcAft>
                <a:spcPts val="0"/>
              </a:spcAft>
            </a:pPr>
            <a:endParaRPr lang="en-US" sz="500" dirty="0">
              <a:solidFill>
                <a:srgbClr val="212121"/>
              </a:solidFill>
              <a:latin typeface="Calibri" panose="020F0502020204030204" pitchFamily="34" charset="0"/>
            </a:endParaRPr>
          </a:p>
          <a:p>
            <a:pPr marL="230188" indent="-230188" eaLnBrk="1" hangingPunct="1">
              <a:spcBef>
                <a:spcPts val="0"/>
              </a:spcBef>
              <a:spcAft>
                <a:spcPts val="0"/>
              </a:spcAft>
            </a:pPr>
            <a:r>
              <a:rPr lang="en-US" sz="2000" b="1" i="0" u="none" strike="noStrike" dirty="0">
                <a:solidFill>
                  <a:srgbClr val="212121"/>
                </a:solidFill>
                <a:effectLst/>
                <a:latin typeface="Calibri" panose="020F0502020204030204" pitchFamily="34" charset="0"/>
              </a:rPr>
              <a:t>Children’s and Adult Center for OCD &amp; Anxiety: </a:t>
            </a:r>
            <a:r>
              <a:rPr lang="en-US" sz="1800" b="0" i="0" u="sng" strike="noStrike" dirty="0">
                <a:solidFill>
                  <a:srgbClr val="0078D7"/>
                </a:solidFill>
                <a:effectLst/>
                <a:latin typeface="Calibri" panose="020F0502020204030204" pitchFamily="34" charset="0"/>
                <a:hlinkClick r:id="rId8" tooltip="http://www.worrywisekids.org"/>
              </a:rPr>
              <a:t>www.worrywisekids.org</a:t>
            </a:r>
            <a:endParaRPr lang="en-US" sz="1800" b="0" i="0" u="sng" strike="noStrike" dirty="0">
              <a:solidFill>
                <a:srgbClr val="0078D7"/>
              </a:solidFill>
              <a:effectLst/>
              <a:latin typeface="Calibri" panose="020F0502020204030204" pitchFamily="34" charset="0"/>
            </a:endParaRPr>
          </a:p>
          <a:p>
            <a:pPr marL="230188" indent="-230188" eaLnBrk="1" hangingPunct="1">
              <a:spcBef>
                <a:spcPts val="0"/>
              </a:spcBef>
              <a:spcAft>
                <a:spcPts val="0"/>
              </a:spcAft>
            </a:pPr>
            <a:endParaRPr lang="en-US" sz="400" dirty="0">
              <a:solidFill>
                <a:srgbClr val="212121"/>
              </a:solidFill>
              <a:latin typeface="Calibri" panose="020F0502020204030204" pitchFamily="34" charset="0"/>
            </a:endParaRPr>
          </a:p>
          <a:p>
            <a:pPr marL="230188" indent="-230188" eaLnBrk="1" hangingPunct="1">
              <a:spcBef>
                <a:spcPts val="0"/>
              </a:spcBef>
              <a:spcAft>
                <a:spcPts val="0"/>
              </a:spcAft>
            </a:pPr>
            <a:r>
              <a:rPr lang="en-US" sz="2000" b="1" i="0" u="none" strike="noStrike" dirty="0">
                <a:solidFill>
                  <a:srgbClr val="212121"/>
                </a:solidFill>
                <a:effectLst/>
                <a:latin typeface="Calibri" panose="020F0502020204030204" pitchFamily="34" charset="0"/>
              </a:rPr>
              <a:t>The Child Anxiety Network: </a:t>
            </a:r>
            <a:r>
              <a:rPr lang="en-US" sz="1800" b="0" i="0" u="sng" strike="noStrike" dirty="0">
                <a:solidFill>
                  <a:srgbClr val="0078D7"/>
                </a:solidFill>
                <a:effectLst/>
                <a:latin typeface="Calibri" panose="020F0502020204030204" pitchFamily="34" charset="0"/>
                <a:hlinkClick r:id="rId9" tooltip="http://www.childanxiety.net/"/>
              </a:rPr>
              <a:t>www.childanxiety.net</a:t>
            </a:r>
            <a:endParaRPr lang="en-US" sz="1800" b="0" i="0" u="sng" strike="noStrike" dirty="0">
              <a:solidFill>
                <a:srgbClr val="0078D7"/>
              </a:solidFill>
              <a:effectLst/>
              <a:latin typeface="Calibri" panose="020F0502020204030204" pitchFamily="34" charset="0"/>
            </a:endParaRPr>
          </a:p>
          <a:p>
            <a:pPr marL="230188" indent="-230188" eaLnBrk="1" hangingPunct="1">
              <a:spcBef>
                <a:spcPts val="0"/>
              </a:spcBef>
              <a:spcAft>
                <a:spcPts val="0"/>
              </a:spcAft>
            </a:pPr>
            <a:endParaRPr lang="en-US" sz="400" dirty="0">
              <a:solidFill>
                <a:srgbClr val="212121"/>
              </a:solidFill>
              <a:latin typeface="Calibri" panose="020F0502020204030204" pitchFamily="34" charset="0"/>
            </a:endParaRPr>
          </a:p>
          <a:p>
            <a:pPr marL="230188" indent="-230188" eaLnBrk="1" hangingPunct="1">
              <a:spcBef>
                <a:spcPts val="0"/>
              </a:spcBef>
              <a:spcAft>
                <a:spcPts val="0"/>
              </a:spcAft>
            </a:pPr>
            <a:r>
              <a:rPr lang="en-US" sz="2000" b="1" i="0" u="none" strike="noStrike" dirty="0">
                <a:solidFill>
                  <a:srgbClr val="212121"/>
                </a:solidFill>
                <a:effectLst/>
                <a:latin typeface="Calibri" panose="020F0502020204030204" pitchFamily="34" charset="0"/>
              </a:rPr>
              <a:t>Anxiety Disorders Association of America: </a:t>
            </a:r>
            <a:r>
              <a:rPr lang="en-US" sz="1800" b="0" i="0" u="sng" strike="noStrike" dirty="0">
                <a:solidFill>
                  <a:srgbClr val="0078D7"/>
                </a:solidFill>
                <a:effectLst/>
                <a:latin typeface="Calibri" panose="020F0502020204030204" pitchFamily="34" charset="0"/>
                <a:hlinkClick r:id="rId10" tooltip="http://www.adaa.org/"/>
              </a:rPr>
              <a:t>www.adaa.org</a:t>
            </a:r>
            <a:endParaRPr lang="en-US" sz="1800" b="0" i="0" u="sng" strike="noStrike" dirty="0">
              <a:solidFill>
                <a:srgbClr val="0078D7"/>
              </a:solidFill>
              <a:effectLst/>
              <a:latin typeface="Calibri" panose="020F0502020204030204" pitchFamily="34" charset="0"/>
            </a:endParaRPr>
          </a:p>
          <a:p>
            <a:pPr marL="230188" indent="-230188" eaLnBrk="1" hangingPunct="1">
              <a:spcBef>
                <a:spcPts val="0"/>
              </a:spcBef>
              <a:spcAft>
                <a:spcPts val="0"/>
              </a:spcAft>
            </a:pPr>
            <a:endParaRPr lang="en-US" sz="400" b="0" i="0" u="none" strike="noStrike" dirty="0">
              <a:solidFill>
                <a:srgbClr val="212121"/>
              </a:solidFill>
              <a:effectLst/>
              <a:latin typeface="Calibri" panose="020F0502020204030204" pitchFamily="34" charset="0"/>
            </a:endParaRPr>
          </a:p>
          <a:p>
            <a:pPr marL="230188" marR="0" indent="-230188" algn="l">
              <a:spcBef>
                <a:spcPts val="0"/>
              </a:spcBef>
              <a:spcAft>
                <a:spcPts val="0"/>
              </a:spcAft>
              <a:buFont typeface="Arial" panose="020B0604020202020204" pitchFamily="34" charset="0"/>
              <a:buChar char="•"/>
            </a:pPr>
            <a:r>
              <a:rPr lang="en-US" sz="2000" b="1" i="0" u="none" strike="noStrike" dirty="0">
                <a:solidFill>
                  <a:srgbClr val="212121"/>
                </a:solidFill>
                <a:effectLst/>
                <a:latin typeface="Calibri" panose="020F0502020204030204" pitchFamily="34" charset="0"/>
              </a:rPr>
              <a:t>Parent Training Resources for Anxiety: </a:t>
            </a:r>
            <a:r>
              <a:rPr lang="en-US" sz="1800" b="0" i="0" u="sng" strike="noStrike" dirty="0">
                <a:solidFill>
                  <a:srgbClr val="0078D7"/>
                </a:solidFill>
                <a:effectLst/>
                <a:latin typeface="Calibri" panose="020F0502020204030204" pitchFamily="34" charset="0"/>
                <a:hlinkClick r:id="rId11" tooltip="http://www.copingcatparents.com/"/>
              </a:rPr>
              <a:t>http://www.copingcatparents.com/</a:t>
            </a:r>
            <a:endParaRPr lang="en-US" sz="1800" b="0" i="0" u="sng" strike="noStrike" dirty="0">
              <a:solidFill>
                <a:srgbClr val="0078D7"/>
              </a:solidFill>
              <a:effectLst/>
              <a:latin typeface="Calibri" panose="020F0502020204030204" pitchFamily="34" charset="0"/>
            </a:endParaRPr>
          </a:p>
          <a:p>
            <a:pPr marL="0" marR="0" indent="0" algn="l">
              <a:spcBef>
                <a:spcPts val="0"/>
              </a:spcBef>
              <a:spcAft>
                <a:spcPts val="0"/>
              </a:spcAft>
              <a:buNone/>
            </a:pPr>
            <a:endParaRPr lang="en-US" sz="400" b="0" i="0" dirty="0">
              <a:solidFill>
                <a:srgbClr val="0432FF"/>
              </a:solidFill>
              <a:effectLst/>
              <a:highlight>
                <a:srgbClr val="FFFFFF"/>
              </a:highlight>
              <a:latin typeface="Calibri" panose="020F0502020204030204" pitchFamily="34" charset="0"/>
              <a:cs typeface="Calibri" panose="020F0502020204030204" pitchFamily="34" charset="0"/>
            </a:endParaRPr>
          </a:p>
          <a:p>
            <a:pPr marL="230188" marR="0" indent="-230188" algn="l">
              <a:spcBef>
                <a:spcPts val="0"/>
              </a:spcBef>
              <a:spcAft>
                <a:spcPts val="0"/>
              </a:spcAft>
              <a:buFont typeface="Arial" panose="020B0604020202020204" pitchFamily="34" charset="0"/>
              <a:buChar char="•"/>
            </a:pPr>
            <a:r>
              <a:rPr lang="en-US" sz="2000" b="1" i="0" u="none" strike="noStrike" dirty="0">
                <a:solidFill>
                  <a:srgbClr val="212121"/>
                </a:solidFill>
                <a:effectLst/>
                <a:latin typeface="Calibri" panose="020F0502020204030204" pitchFamily="34" charset="0"/>
              </a:rPr>
              <a:t>Meg Foundation for Pain </a:t>
            </a:r>
            <a:r>
              <a:rPr lang="en-US" sz="1800" b="0" i="0" u="none" strike="noStrike" dirty="0">
                <a:solidFill>
                  <a:srgbClr val="212121"/>
                </a:solidFill>
                <a:effectLst/>
                <a:latin typeface="Calibri" panose="020F0502020204030204" pitchFamily="34" charset="0"/>
              </a:rPr>
              <a:t>(empowering families with strategies to manage pain  &amp; medical anxiety): </a:t>
            </a:r>
            <a:r>
              <a:rPr lang="en-US" sz="1800" b="0" i="0" u="sng" strike="noStrike" dirty="0">
                <a:solidFill>
                  <a:srgbClr val="0078D7"/>
                </a:solidFill>
                <a:effectLst/>
                <a:latin typeface="Calibri" panose="020F0502020204030204" pitchFamily="34" charset="0"/>
                <a:hlinkClick r:id="rId12" tooltip="http://www.megfoundationforpain.org/"/>
              </a:rPr>
              <a:t>www.megfoundationforpain.org</a:t>
            </a:r>
            <a:endParaRPr lang="en-US" sz="1800" b="0" i="0" u="sng" strike="noStrike" dirty="0">
              <a:solidFill>
                <a:srgbClr val="0078D7"/>
              </a:solidFill>
              <a:effectLst/>
              <a:latin typeface="Calibri" panose="020F0502020204030204" pitchFamily="34"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B9B2F-25D3-F0B2-32CC-DECE54945BA0}"/>
              </a:ext>
            </a:extLst>
          </p:cNvPr>
          <p:cNvSpPr>
            <a:spLocks noGrp="1"/>
          </p:cNvSpPr>
          <p:nvPr>
            <p:ph type="title"/>
          </p:nvPr>
        </p:nvSpPr>
        <p:spPr>
          <a:xfrm>
            <a:off x="457200" y="76200"/>
            <a:ext cx="8229600" cy="914400"/>
          </a:xfrm>
        </p:spPr>
        <p:txBody>
          <a:bodyPr/>
          <a:lstStyle/>
          <a:p>
            <a:r>
              <a:rPr lang="en-US" sz="4000" b="1" dirty="0"/>
              <a:t>Reflection &amp; Feedback</a:t>
            </a:r>
          </a:p>
        </p:txBody>
      </p:sp>
      <p:pic>
        <p:nvPicPr>
          <p:cNvPr id="1028" name="Picture 4" descr="Picture of a stick figure titled reflection. The stick figure is sitting holding their head with a thought bubble that has a question mark in it.">
            <a:extLst>
              <a:ext uri="{FF2B5EF4-FFF2-40B4-BE49-F238E27FC236}">
                <a16:creationId xmlns:a16="http://schemas.microsoft.com/office/drawing/2014/main" id="{9154CFCC-D5CA-740A-8440-05A55977E4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83028"/>
            <a:ext cx="1981200" cy="141514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81866FF-B4E3-18FD-BB44-F48B07C56C0A}"/>
              </a:ext>
            </a:extLst>
          </p:cNvPr>
          <p:cNvSpPr>
            <a:spLocks noGrp="1"/>
          </p:cNvSpPr>
          <p:nvPr>
            <p:ph idx="1"/>
          </p:nvPr>
        </p:nvSpPr>
        <p:spPr>
          <a:xfrm>
            <a:off x="145648" y="1447800"/>
            <a:ext cx="8769752" cy="5105400"/>
          </a:xfrm>
        </p:spPr>
        <p:txBody>
          <a:bodyPr/>
          <a:lstStyle/>
          <a:p>
            <a:pPr>
              <a:spcBef>
                <a:spcPts val="0"/>
              </a:spcBef>
              <a:spcAft>
                <a:spcPts val="100"/>
              </a:spcAft>
              <a:buFont typeface="Wingdings" pitchFamily="2" charset="2"/>
              <a:buChar char="ü"/>
            </a:pPr>
            <a:r>
              <a:rPr lang="en-US" sz="3100" b="1" dirty="0">
                <a:latin typeface="Calibri" panose="020F0502020204030204" pitchFamily="34" charset="0"/>
                <a:cs typeface="Calibri" panose="020F0502020204030204" pitchFamily="34" charset="0"/>
              </a:rPr>
              <a:t>What is something you </a:t>
            </a:r>
            <a:r>
              <a:rPr lang="en-US" sz="3100" b="1" u="sng" dirty="0">
                <a:latin typeface="Calibri" panose="020F0502020204030204" pitchFamily="34" charset="0"/>
                <a:cs typeface="Calibri" panose="020F0502020204030204" pitchFamily="34" charset="0"/>
              </a:rPr>
              <a:t>liked</a:t>
            </a:r>
            <a:r>
              <a:rPr lang="en-US" sz="3100" b="1" dirty="0">
                <a:latin typeface="Calibri" panose="020F0502020204030204" pitchFamily="34" charset="0"/>
                <a:cs typeface="Calibri" panose="020F0502020204030204" pitchFamily="34" charset="0"/>
              </a:rPr>
              <a:t> about today’s training?</a:t>
            </a:r>
          </a:p>
          <a:p>
            <a:pPr>
              <a:spcBef>
                <a:spcPts val="0"/>
              </a:spcBef>
              <a:spcAft>
                <a:spcPts val="100"/>
              </a:spcAft>
              <a:buFont typeface="Wingdings" pitchFamily="2" charset="2"/>
              <a:buChar char="ü"/>
            </a:pPr>
            <a:endParaRPr lang="en-US" sz="3100" b="1" dirty="0">
              <a:latin typeface="Calibri" panose="020F0502020204030204" pitchFamily="34" charset="0"/>
              <a:cs typeface="Calibri" panose="020F0502020204030204" pitchFamily="34" charset="0"/>
            </a:endParaRPr>
          </a:p>
          <a:p>
            <a:pPr>
              <a:spcBef>
                <a:spcPts val="0"/>
              </a:spcBef>
              <a:spcAft>
                <a:spcPts val="100"/>
              </a:spcAft>
              <a:buFont typeface="Wingdings" pitchFamily="2" charset="2"/>
              <a:buChar char="ü"/>
            </a:pPr>
            <a:r>
              <a:rPr lang="en-US" altLang="en-US" sz="3100" b="1" dirty="0">
                <a:latin typeface="Calibri" panose="020F0502020204030204" pitchFamily="34" charset="0"/>
                <a:cs typeface="Calibri" panose="020F0502020204030204" pitchFamily="34" charset="0"/>
              </a:rPr>
              <a:t>What is something you </a:t>
            </a:r>
            <a:r>
              <a:rPr lang="en-US" altLang="en-US" sz="3100" b="1" u="sng" dirty="0">
                <a:latin typeface="Calibri" panose="020F0502020204030204" pitchFamily="34" charset="0"/>
                <a:cs typeface="Calibri" panose="020F0502020204030204" pitchFamily="34" charset="0"/>
              </a:rPr>
              <a:t>learned</a:t>
            </a:r>
            <a:r>
              <a:rPr lang="en-US" altLang="en-US" sz="3100" b="1" dirty="0">
                <a:latin typeface="Calibri" panose="020F0502020204030204" pitchFamily="34" charset="0"/>
                <a:cs typeface="Calibri" panose="020F0502020204030204" pitchFamily="34" charset="0"/>
              </a:rPr>
              <a:t> today?</a:t>
            </a:r>
          </a:p>
          <a:p>
            <a:pPr>
              <a:spcBef>
                <a:spcPts val="0"/>
              </a:spcBef>
              <a:spcAft>
                <a:spcPts val="100"/>
              </a:spcAft>
              <a:buFont typeface="Wingdings" pitchFamily="2" charset="2"/>
              <a:buChar char="ü"/>
            </a:pPr>
            <a:endParaRPr lang="en-US" altLang="en-US" sz="3100" b="1" dirty="0">
              <a:latin typeface="Calibri" panose="020F0502020204030204" pitchFamily="34" charset="0"/>
              <a:cs typeface="Calibri" panose="020F0502020204030204" pitchFamily="34" charset="0"/>
            </a:endParaRPr>
          </a:p>
          <a:p>
            <a:pPr>
              <a:spcBef>
                <a:spcPts val="0"/>
              </a:spcBef>
              <a:spcAft>
                <a:spcPts val="100"/>
              </a:spcAft>
              <a:buFont typeface="Wingdings" pitchFamily="2" charset="2"/>
              <a:buChar char="ü"/>
            </a:pPr>
            <a:r>
              <a:rPr lang="en-US" altLang="en-US" sz="3100" b="1" dirty="0">
                <a:latin typeface="Calibri" panose="020F0502020204030204" pitchFamily="34" charset="0"/>
                <a:cs typeface="Calibri" panose="020F0502020204030204" pitchFamily="34" charset="0"/>
              </a:rPr>
              <a:t>What is something you would like us to </a:t>
            </a:r>
            <a:r>
              <a:rPr lang="en-US" altLang="en-US" sz="3100" b="1" u="sng" dirty="0">
                <a:latin typeface="Calibri" panose="020F0502020204030204" pitchFamily="34" charset="0"/>
                <a:cs typeface="Calibri" panose="020F0502020204030204" pitchFamily="34" charset="0"/>
              </a:rPr>
              <a:t>change</a:t>
            </a:r>
            <a:r>
              <a:rPr lang="en-US" altLang="en-US" sz="3100" b="1" dirty="0">
                <a:latin typeface="Calibri" panose="020F0502020204030204" pitchFamily="34" charset="0"/>
                <a:cs typeface="Calibri" panose="020F0502020204030204" pitchFamily="34" charset="0"/>
              </a:rPr>
              <a:t> in the future?</a:t>
            </a:r>
          </a:p>
          <a:p>
            <a:pPr>
              <a:spcBef>
                <a:spcPts val="100"/>
              </a:spcBef>
              <a:spcAft>
                <a:spcPts val="100"/>
              </a:spcAft>
            </a:pPr>
            <a:endParaRPr lang="en-US" sz="2800" b="0" i="0" dirty="0">
              <a:effectLst/>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345707D0-9A61-F39B-029A-C23418FC6148}"/>
              </a:ext>
            </a:extLst>
          </p:cNvPr>
          <p:cNvSpPr txBox="1"/>
          <p:nvPr/>
        </p:nvSpPr>
        <p:spPr>
          <a:xfrm>
            <a:off x="2804300" y="6248400"/>
            <a:ext cx="6367321" cy="954107"/>
          </a:xfrm>
          <a:prstGeom prst="rect">
            <a:avLst/>
          </a:prstGeom>
          <a:noFill/>
        </p:spPr>
        <p:txBody>
          <a:bodyPr wrap="none" rtlCol="0">
            <a:spAutoFit/>
          </a:bodyPr>
          <a:lstStyle/>
          <a:p>
            <a:pPr algn="r"/>
            <a:r>
              <a:rPr lang="en-US" sz="1600" dirty="0"/>
              <a:t>Adapted from</a:t>
            </a:r>
          </a:p>
          <a:p>
            <a:pPr algn="r"/>
            <a:r>
              <a:rPr lang="en-US" sz="1600" dirty="0">
                <a:hlinkClick r:id="rId4"/>
              </a:rPr>
              <a:t>Minnesota Positive Behavior Support Intensive Training (Day 1)</a:t>
            </a:r>
            <a:endParaRPr lang="en-US" sz="1600" dirty="0"/>
          </a:p>
          <a:p>
            <a:endParaRPr lang="en-US" dirty="0"/>
          </a:p>
        </p:txBody>
      </p:sp>
    </p:spTree>
    <p:extLst>
      <p:ext uri="{BB962C8B-B14F-4D97-AF65-F5344CB8AC3E}">
        <p14:creationId xmlns:p14="http://schemas.microsoft.com/office/powerpoint/2010/main" val="3860406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57452</TotalTime>
  <Words>32353</Words>
  <Application>Microsoft Macintosh PowerPoint</Application>
  <PresentationFormat>On-screen Show (4:3)</PresentationFormat>
  <Paragraphs>2291</Paragraphs>
  <Slides>94</Slides>
  <Notes>93</Notes>
  <HiddenSlides>0</HiddenSlides>
  <MMClips>0</MMClips>
  <ScaleCrop>false</ScaleCrop>
  <HeadingPairs>
    <vt:vector size="10" baseType="variant">
      <vt:variant>
        <vt:lpstr>Fonts Used</vt:lpstr>
      </vt:variant>
      <vt:variant>
        <vt:i4>29</vt:i4>
      </vt:variant>
      <vt:variant>
        <vt:lpstr>Theme</vt:lpstr>
      </vt:variant>
      <vt:variant>
        <vt:i4>1</vt:i4>
      </vt:variant>
      <vt:variant>
        <vt:lpstr>Links</vt:lpstr>
      </vt:variant>
      <vt:variant>
        <vt:i4>2</vt:i4>
      </vt:variant>
      <vt:variant>
        <vt:lpstr>Embedded OLE Servers</vt:lpstr>
      </vt:variant>
      <vt:variant>
        <vt:i4>1</vt:i4>
      </vt:variant>
      <vt:variant>
        <vt:lpstr>Slide Titles</vt:lpstr>
      </vt:variant>
      <vt:variant>
        <vt:i4>94</vt:i4>
      </vt:variant>
    </vt:vector>
  </HeadingPairs>
  <TitlesOfParts>
    <vt:vector size="127" baseType="lpstr">
      <vt:lpstr>ＭＳ Ｐゴシック</vt:lpstr>
      <vt:lpstr>ＭＳ Ｐゴシック</vt:lpstr>
      <vt:lpstr>AdvBOOKO-R</vt:lpstr>
      <vt:lpstr>Arial</vt:lpstr>
      <vt:lpstr>Arial Black</vt:lpstr>
      <vt:lpstr>Calibri</vt:lpstr>
      <vt:lpstr>Comic Sans MS</vt:lpstr>
      <vt:lpstr>Constantia</vt:lpstr>
      <vt:lpstr>Garamond</vt:lpstr>
      <vt:lpstr>Georgia</vt:lpstr>
      <vt:lpstr>Google Sans</vt:lpstr>
      <vt:lpstr>Helvetica</vt:lpstr>
      <vt:lpstr>Karla</vt:lpstr>
      <vt:lpstr>Merriweather</vt:lpstr>
      <vt:lpstr>Merriweather Sans</vt:lpstr>
      <vt:lpstr>MuseoSans</vt:lpstr>
      <vt:lpstr>Open Sans</vt:lpstr>
      <vt:lpstr>opensans-regular</vt:lpstr>
      <vt:lpstr>Perpetua</vt:lpstr>
      <vt:lpstr>Poppins</vt:lpstr>
      <vt:lpstr>Roboto</vt:lpstr>
      <vt:lpstr>Sora</vt:lpstr>
      <vt:lpstr>Symbol</vt:lpstr>
      <vt:lpstr>System Font Regular</vt:lpstr>
      <vt:lpstr>Tahoma</vt:lpstr>
      <vt:lpstr>Times</vt:lpstr>
      <vt:lpstr>Times New Roman</vt:lpstr>
      <vt:lpstr>Wingdings</vt:lpstr>
      <vt:lpstr>Wingdings 2</vt:lpstr>
      <vt:lpstr>Office Theme</vt:lpstr>
      <vt:lpstr>file:///Users/Lauren/Desktop/Desktop/Story%20for%20Ben%20-%20What%20to%20Do%20When%20I'm%20Anxious.doc昢≤›㠶%7d!OLE_LINK31</vt:lpstr>
      <vt:lpstr>file:///Users/Lauren/Desktop/Treating%20Anxiety%20in%20ASD/Lauren%20Moskowitz/Ted%20Carr%20Lab%20&amp;%20Research/Lauren%20Moskowitz%20Dissertation/Lauren%20Moskowitz%20Dissertation%206-9-12.doc䀀ྒ翥!OLE_LINK32</vt:lpstr>
      <vt:lpstr>Document</vt:lpstr>
      <vt:lpstr>Integrating Positive Behavior Support  with Cognitive Behavioral Therapy  to Treat Anxiety  in Youth and Adults with IDD:  Intensive Series</vt:lpstr>
      <vt:lpstr>What is Anxiety?</vt:lpstr>
      <vt:lpstr>Feelings</vt:lpstr>
      <vt:lpstr>Thoughts</vt:lpstr>
      <vt:lpstr>Behavior</vt:lpstr>
      <vt:lpstr>Background on Anxiety in IDD</vt:lpstr>
      <vt:lpstr>Assessing Anxiety in Autism</vt:lpstr>
      <vt:lpstr>Use a Multi-Method Assessment: Autistic Youth</vt:lpstr>
      <vt:lpstr>Use a Multi-Method Assessment: Autistic Adults</vt:lpstr>
      <vt:lpstr>Example Functional Assessment Interview Questions for Those with IDD</vt:lpstr>
      <vt:lpstr>Assessment of Anxiety in Individuals with Autism &amp; ID* (*a lot of this still applies for those who are verbal and/or without ID) </vt:lpstr>
      <vt:lpstr>Example: Differentiating between  “dislike” versus “anxiety”</vt:lpstr>
      <vt:lpstr>Treating Anxiety</vt:lpstr>
      <vt:lpstr>Take what we know</vt:lpstr>
      <vt:lpstr>Cognitive Behavioral Therapy (CBT)</vt:lpstr>
      <vt:lpstr>Cognitive Behavioral Therapy (CBT)</vt:lpstr>
      <vt:lpstr>Evidence for CBT for Treating Anxiety in IDD</vt:lpstr>
      <vt:lpstr>Psychoeducation</vt:lpstr>
      <vt:lpstr>Cognitive Restructuring</vt:lpstr>
      <vt:lpstr>Cognitive Restructuring</vt:lpstr>
      <vt:lpstr>Examples of Coping Self-Talk  (for Adults)</vt:lpstr>
      <vt:lpstr>Examples of Coping Self-Talk  (for Kids)</vt:lpstr>
      <vt:lpstr>Gradual Exposure</vt:lpstr>
      <vt:lpstr>Example “Fear-and-Avoidance Hierarchy”</vt:lpstr>
      <vt:lpstr>Feelings Thermometer</vt:lpstr>
      <vt:lpstr>Example “Get-Used-To-It” Exercises  (i.e., Exposures)</vt:lpstr>
      <vt:lpstr>Relaxation*</vt:lpstr>
      <vt:lpstr>Modifications to CBT for Autistic Individuals</vt:lpstr>
      <vt:lpstr>Modifications for Autism:  Psychoeducation &amp; Cognitive Restructuring</vt:lpstr>
      <vt:lpstr>Examples of Psychoeducation using Visual Supports &amp; Incorporating Special Interests</vt:lpstr>
      <vt:lpstr>Modifications to Cognitive Restructuring: Using Acronyms</vt:lpstr>
      <vt:lpstr>Coming up with Coping Thoughts</vt:lpstr>
      <vt:lpstr>Example of Cognitive Restructuring using Visual Supports &amp; Incorporating Special Interests</vt:lpstr>
      <vt:lpstr>Example of Cognitive Restructuring using Visual Supports &amp; Incorporating Special Interests</vt:lpstr>
      <vt:lpstr>Example of Cognitive Restructuring using Visual Supports &amp; Incorporating Special Interests</vt:lpstr>
      <vt:lpstr>Example of Cognitive Restructuring using Visual Supports &amp; Incorporating Special Interests</vt:lpstr>
      <vt:lpstr>Example of Cognitive Restructuring using Visual Supports</vt:lpstr>
      <vt:lpstr>Modifications for Autism: Tolerating Uncertainty </vt:lpstr>
      <vt:lpstr>Additional Modifications for ID and/or Nonverbal or Minimally Verbal Individuals</vt:lpstr>
      <vt:lpstr>Additional Modifications for ID and/or Nonverbal or Minimally Verbal Individuals</vt:lpstr>
      <vt:lpstr>Things to do Before Next Workshop: Psychoed &amp; Cognitive Restructuring</vt:lpstr>
      <vt:lpstr>Modifications for Autism:  Gradual Exposure</vt:lpstr>
      <vt:lpstr>Example of Exposure using Video Modeling</vt:lpstr>
      <vt:lpstr>Additional Modifications for ID and/or Nonverbal or Minimally Verbal Individuals</vt:lpstr>
      <vt:lpstr>Case Example: Autism + OCD</vt:lpstr>
      <vt:lpstr>Things to do Before Next Workshop: Gradual Exposure</vt:lpstr>
      <vt:lpstr>Reflection &amp; Feedback</vt:lpstr>
      <vt:lpstr>Take what we know</vt:lpstr>
      <vt:lpstr>What is Positive Behavior Support (PBS)?</vt:lpstr>
      <vt:lpstr>Key Features of PBS</vt:lpstr>
      <vt:lpstr>PBS Integrates Science with Values</vt:lpstr>
      <vt:lpstr>Establishing Goals</vt:lpstr>
      <vt:lpstr>Consider Quality of Life: Not all fears need to be “faced”</vt:lpstr>
      <vt:lpstr>Steps of FBA &amp; FBI Process</vt:lpstr>
      <vt:lpstr>Why Does Challenging Behavior Occur?</vt:lpstr>
      <vt:lpstr>Why Does Anxious Behavior Occur? (Reconceptualizing Functions of Behavior)</vt:lpstr>
      <vt:lpstr>Creating a Function-Based Behavior Intervention Plan (BIP)</vt:lpstr>
      <vt:lpstr>Positive Behavior Support (PBS)</vt:lpstr>
      <vt:lpstr>PBS Prevention Strategies:  Incorporate “Special Interests”</vt:lpstr>
      <vt:lpstr>PBS Prevention Strategies:  Pairing with Anti-Anxiety Stimuli</vt:lpstr>
      <vt:lpstr>PBS Prevention Strategies: Increase Structure &amp; Predictability  </vt:lpstr>
      <vt:lpstr>PBS Prevention Strategies: Increase Predictability – Visual Schedules</vt:lpstr>
      <vt:lpstr>PBS Prevention Strategies: Increase Predictability – Social Stories</vt:lpstr>
      <vt:lpstr>PBS Prevention Strategies: Increase Predictability – Timers/Countdowns </vt:lpstr>
      <vt:lpstr>PBS Prevention Strategies: Increase Predictability - Priming</vt:lpstr>
      <vt:lpstr>PBS Prevention Strategies: Provide Choices</vt:lpstr>
      <vt:lpstr>Prevention Strategy: Modeling</vt:lpstr>
      <vt:lpstr>Prevention Strategy: Prompting</vt:lpstr>
      <vt:lpstr>Type in Chat Box: PREVENT Think of a Client Who Displays  Anxious Behavior  (or Challenging Behavior that may be related to Anxiety)</vt:lpstr>
      <vt:lpstr>Reducing Challenging Behaviors Requires Increasing Alternatives </vt:lpstr>
      <vt:lpstr>Replacement Strategy:  Opposite Action </vt:lpstr>
      <vt:lpstr>Replacement Strategy: Replace “Scared Thoughts” with “Helping Thoughts” or “Coping Self-Talk”</vt:lpstr>
      <vt:lpstr>Replacement Strategy: What Else Can Child do to Relax or Calm Down?</vt:lpstr>
      <vt:lpstr>PBS Replacement Strategy: Teach Communication </vt:lpstr>
      <vt:lpstr>Behavior Pathway for Eli?</vt:lpstr>
      <vt:lpstr>Case Example:  Functional Communication Training (FCT) </vt:lpstr>
      <vt:lpstr>Replacement Strategy: Mindfulness </vt:lpstr>
      <vt:lpstr>Replacement Strategy: Mindfulness </vt:lpstr>
      <vt:lpstr>Replacement Strategy: Mindfulness </vt:lpstr>
      <vt:lpstr>Replacement Strategy: Sitting with Feelings of Uncertainty </vt:lpstr>
      <vt:lpstr>Type in Chat Box: REPLACE Think of a Client Who Displays Anxious Behavior (or Challenging Behavior that may be related to Anxiety)</vt:lpstr>
      <vt:lpstr>Responding to Anxious Behavior</vt:lpstr>
      <vt:lpstr>Response Strategy: Reinforcement</vt:lpstr>
      <vt:lpstr>Reinforcer Assessment: What is Reinforcing to your client?</vt:lpstr>
      <vt:lpstr>Response Strategy: Reduce Accommodation </vt:lpstr>
      <vt:lpstr>Do’s &amp; Don’ts for Parents &amp; Teachers</vt:lpstr>
      <vt:lpstr>Type in Chat Box: Think of a Client Who Displays Anxious Behavior (or challenging behavior that may be related to anxiety)</vt:lpstr>
      <vt:lpstr>Case Example #1: “Happy Birthday” Anxiety</vt:lpstr>
      <vt:lpstr>Case Example #2: Separation Anxiety</vt:lpstr>
      <vt:lpstr>Case Example #3: Fear of Left/Right Turns</vt:lpstr>
      <vt:lpstr>Case Example #4: Fear of Dentist</vt:lpstr>
      <vt:lpstr>Resources: Positive Behavior Support (PBS)</vt:lpstr>
      <vt:lpstr>Resources: Treating Anxiety in Autism</vt:lpstr>
      <vt:lpstr>Reflection &amp; Feedback</vt:lpstr>
    </vt:vector>
  </TitlesOfParts>
  <Company>UNC-CH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Boys with FXS, DA and CA whose Pure Tone or Speech Reception was &lt;20dB</dc:title>
  <dc:creator>FPG Child Dev Center</dc:creator>
  <cp:lastModifiedBy>Tanya N Misgen</cp:lastModifiedBy>
  <cp:revision>2179</cp:revision>
  <dcterms:created xsi:type="dcterms:W3CDTF">2015-03-05T23:01:06Z</dcterms:created>
  <dcterms:modified xsi:type="dcterms:W3CDTF">2024-05-24T20:26:26Z</dcterms:modified>
</cp:coreProperties>
</file>