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charts/colors1.xml" ContentType="application/vnd.ms-office.chartcolorstyle+xml"/>
  <Override PartName="/ppt/notesSlides/notesSlide11.xml" ContentType="application/vnd.openxmlformats-officedocument.presentationml.notesSlide+xml"/>
  <Default Extension="tiff" ContentType="image/tiff"/>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11"/>
  </p:notesMasterIdLst>
  <p:handoutMasterIdLst>
    <p:handoutMasterId r:id="rId112"/>
  </p:handoutMasterIdLst>
  <p:sldIdLst>
    <p:sldId id="1636" r:id="rId2"/>
    <p:sldId id="1573" r:id="rId3"/>
    <p:sldId id="1600" r:id="rId4"/>
    <p:sldId id="1642" r:id="rId5"/>
    <p:sldId id="274" r:id="rId6"/>
    <p:sldId id="889" r:id="rId7"/>
    <p:sldId id="873" r:id="rId8"/>
    <p:sldId id="612" r:id="rId9"/>
    <p:sldId id="1197" r:id="rId10"/>
    <p:sldId id="1316" r:id="rId11"/>
    <p:sldId id="357" r:id="rId12"/>
    <p:sldId id="455" r:id="rId13"/>
    <p:sldId id="693" r:id="rId14"/>
    <p:sldId id="698" r:id="rId15"/>
    <p:sldId id="699" r:id="rId16"/>
    <p:sldId id="687" r:id="rId17"/>
    <p:sldId id="710" r:id="rId18"/>
    <p:sldId id="1591" r:id="rId19"/>
    <p:sldId id="1602" r:id="rId20"/>
    <p:sldId id="877" r:id="rId21"/>
    <p:sldId id="1336" r:id="rId22"/>
    <p:sldId id="1653" r:id="rId23"/>
    <p:sldId id="1603" r:id="rId24"/>
    <p:sldId id="577" r:id="rId25"/>
    <p:sldId id="1490" r:id="rId26"/>
    <p:sldId id="1361" r:id="rId27"/>
    <p:sldId id="440" r:id="rId28"/>
    <p:sldId id="1362" r:id="rId29"/>
    <p:sldId id="1363" r:id="rId30"/>
    <p:sldId id="1364" r:id="rId31"/>
    <p:sldId id="1365" r:id="rId32"/>
    <p:sldId id="1386" r:id="rId33"/>
    <p:sldId id="1654" r:id="rId34"/>
    <p:sldId id="317" r:id="rId35"/>
    <p:sldId id="326" r:id="rId36"/>
    <p:sldId id="912" r:id="rId37"/>
    <p:sldId id="681" r:id="rId38"/>
    <p:sldId id="860" r:id="rId39"/>
    <p:sldId id="1652" r:id="rId40"/>
    <p:sldId id="447" r:id="rId41"/>
    <p:sldId id="1650" r:id="rId42"/>
    <p:sldId id="1651" r:id="rId43"/>
    <p:sldId id="1632" r:id="rId44"/>
    <p:sldId id="442" r:id="rId45"/>
    <p:sldId id="1412" r:id="rId46"/>
    <p:sldId id="1655" r:id="rId47"/>
    <p:sldId id="1656" r:id="rId48"/>
    <p:sldId id="1395" r:id="rId49"/>
    <p:sldId id="1638" r:id="rId50"/>
    <p:sldId id="762" r:id="rId51"/>
    <p:sldId id="1658" r:id="rId52"/>
    <p:sldId id="1398" r:id="rId53"/>
    <p:sldId id="1388" r:id="rId54"/>
    <p:sldId id="1660" r:id="rId55"/>
    <p:sldId id="1397" r:id="rId56"/>
    <p:sldId id="1400" r:id="rId57"/>
    <p:sldId id="1594" r:id="rId58"/>
    <p:sldId id="301" r:id="rId59"/>
    <p:sldId id="1625" r:id="rId60"/>
    <p:sldId id="452" r:id="rId61"/>
    <p:sldId id="1661" r:id="rId62"/>
    <p:sldId id="1662" r:id="rId63"/>
    <p:sldId id="1639" r:id="rId64"/>
    <p:sldId id="1657" r:id="rId65"/>
    <p:sldId id="1659" r:id="rId66"/>
    <p:sldId id="1389" r:id="rId67"/>
    <p:sldId id="637" r:id="rId68"/>
    <p:sldId id="1588" r:id="rId69"/>
    <p:sldId id="1311" r:id="rId70"/>
    <p:sldId id="1666" r:id="rId71"/>
    <p:sldId id="1672" r:id="rId72"/>
    <p:sldId id="1664" r:id="rId73"/>
    <p:sldId id="1377" r:id="rId74"/>
    <p:sldId id="482" r:id="rId75"/>
    <p:sldId id="1548" r:id="rId76"/>
    <p:sldId id="1597" r:id="rId77"/>
    <p:sldId id="1640" r:id="rId78"/>
    <p:sldId id="1668" r:id="rId79"/>
    <p:sldId id="1669" r:id="rId80"/>
    <p:sldId id="1633" r:id="rId81"/>
    <p:sldId id="871" r:id="rId82"/>
    <p:sldId id="1641" r:id="rId83"/>
    <p:sldId id="878" r:id="rId84"/>
    <p:sldId id="604" r:id="rId85"/>
    <p:sldId id="450" r:id="rId86"/>
    <p:sldId id="1647" r:id="rId87"/>
    <p:sldId id="1521" r:id="rId88"/>
    <p:sldId id="1326" r:id="rId89"/>
    <p:sldId id="1491" r:id="rId90"/>
    <p:sldId id="1645" r:id="rId91"/>
    <p:sldId id="883" r:id="rId92"/>
    <p:sldId id="1670" r:id="rId93"/>
    <p:sldId id="1402" r:id="rId94"/>
    <p:sldId id="1417" r:id="rId95"/>
    <p:sldId id="259" r:id="rId96"/>
    <p:sldId id="650" r:id="rId97"/>
    <p:sldId id="1671" r:id="rId98"/>
    <p:sldId id="1599" r:id="rId99"/>
    <p:sldId id="1634" r:id="rId100"/>
    <p:sldId id="1635" r:id="rId101"/>
    <p:sldId id="1644" r:id="rId102"/>
    <p:sldId id="1557" r:id="rId103"/>
    <p:sldId id="1592" r:id="rId104"/>
    <p:sldId id="1493" r:id="rId105"/>
    <p:sldId id="1495" r:id="rId106"/>
    <p:sldId id="1381" r:id="rId107"/>
    <p:sldId id="1601" r:id="rId108"/>
    <p:sldId id="1435" r:id="rId109"/>
    <p:sldId id="1441"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만든 이" initials="오전" lastIdx="0" clrIdx="5"/>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F497D"/>
    <a:srgbClr val="8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05" autoAdjust="0"/>
    <p:restoredTop sz="93807" autoAdjust="0"/>
  </p:normalViewPr>
  <p:slideViewPr>
    <p:cSldViewPr>
      <p:cViewPr>
        <p:scale>
          <a:sx n="100" d="100"/>
          <a:sy n="100" d="100"/>
        </p:scale>
        <p:origin x="-1920" y="-43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Users\rachellfreeman\Downloads\MN%20TIC%20Overall%203.4.20.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Freeman:Desktop:Chart%20in%20Tier%201%20Day%201%20Kickoff%20presentation%202013.xls" TargetMode="External"/></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Users\rachellfreeman\Downloads\MN%20TIC%20Overall%203.4.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ko-KR"/>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Minnesota Team Implementation Checklist</a:t>
            </a:r>
          </a:p>
          <a:p>
            <a:pPr>
              <a:defRPr sz="1800" b="1" i="0" u="none" strike="noStrike" kern="1200" spc="0" baseline="0">
                <a:solidFill>
                  <a:schemeClr val="tx1">
                    <a:lumMod val="65000"/>
                    <a:lumOff val="35000"/>
                  </a:schemeClr>
                </a:solidFill>
                <a:latin typeface="+mn-lt"/>
                <a:ea typeface="+mn-ea"/>
                <a:cs typeface="+mn-cs"/>
              </a:defRPr>
            </a:pPr>
            <a:r>
              <a:rPr lang="en-US" sz="1800" b="1" dirty="0"/>
              <a:t>2016-2018</a:t>
            </a:r>
          </a:p>
        </c:rich>
      </c:tx>
      <c:layout>
        <c:manualLayout>
          <c:xMode val="edge"/>
          <c:yMode val="edge"/>
          <c:x val="0.25564673751446088"/>
          <c:y val="0"/>
        </c:manualLayout>
      </c:layout>
      <c:spPr>
        <a:noFill/>
        <a:ln>
          <a:noFill/>
        </a:ln>
        <a:effectLst/>
      </c:spPr>
    </c:title>
    <c:plotArea>
      <c:layout/>
      <c:barChart>
        <c:barDir val="col"/>
        <c:grouping val="clustered"/>
        <c:ser>
          <c:idx val="0"/>
          <c:order val="0"/>
          <c:tx>
            <c:strRef>
              <c:f>'C2- Stepping Stones'!$B$53</c:f>
              <c:strCache>
                <c:ptCount val="1"/>
                <c:pt idx="0">
                  <c:v>6/10/16</c:v>
                </c:pt>
              </c:strCache>
            </c:strRef>
          </c:tx>
          <c:spPr>
            <a:solidFill>
              <a:schemeClr val="accent1"/>
            </a:solidFill>
            <a:ln>
              <a:noFill/>
            </a:ln>
            <a:effectLst/>
          </c:spPr>
          <c:cat>
            <c:strRef>
              <c:f>'C2- Stepping Stones'!$A$54:$A$61</c:f>
              <c:strCache>
                <c:ptCount val="8"/>
                <c:pt idx="0">
                  <c:v>Team</c:v>
                </c:pt>
                <c:pt idx="1">
                  <c:v>Staff Commitment</c:v>
                </c:pt>
                <c:pt idx="2">
                  <c:v>Self-Assessment</c:v>
                </c:pt>
                <c:pt idx="3">
                  <c:v>Action Planning</c:v>
                </c:pt>
                <c:pt idx="4">
                  <c:v>Staff Development and Performance</c:v>
                </c:pt>
                <c:pt idx="5">
                  <c:v>Evaluation</c:v>
                </c:pt>
                <c:pt idx="6">
                  <c:v>Visibility</c:v>
                </c:pt>
                <c:pt idx="7">
                  <c:v>Total</c:v>
                </c:pt>
              </c:strCache>
            </c:strRef>
          </c:cat>
          <c:val>
            <c:numRef>
              <c:f>'C2- Stepping Stones'!$B$54:$B$61</c:f>
              <c:numCache>
                <c:formatCode>0%</c:formatCode>
                <c:ptCount val="8"/>
                <c:pt idx="0">
                  <c:v>0.85714285714285721</c:v>
                </c:pt>
                <c:pt idx="1">
                  <c:v>0.30000000000000004</c:v>
                </c:pt>
                <c:pt idx="2">
                  <c:v>0</c:v>
                </c:pt>
                <c:pt idx="3">
                  <c:v>0</c:v>
                </c:pt>
                <c:pt idx="4">
                  <c:v>0</c:v>
                </c:pt>
                <c:pt idx="5">
                  <c:v>0</c:v>
                </c:pt>
                <c:pt idx="6">
                  <c:v>0</c:v>
                </c:pt>
                <c:pt idx="7">
                  <c:v>0.20833333333333337</c:v>
                </c:pt>
              </c:numCache>
            </c:numRef>
          </c:val>
          <c:extLst xmlns:c16r2="http://schemas.microsoft.com/office/drawing/2015/06/chart">
            <c:ext xmlns:c16="http://schemas.microsoft.com/office/drawing/2014/chart" uri="{C3380CC4-5D6E-409C-BE32-E72D297353CC}">
              <c16:uniqueId val="{00000000-2C7B-504E-9B1B-350CC2069726}"/>
            </c:ext>
          </c:extLst>
        </c:ser>
        <c:ser>
          <c:idx val="1"/>
          <c:order val="1"/>
          <c:tx>
            <c:strRef>
              <c:f>'C2- Stepping Stones'!$C$53</c:f>
              <c:strCache>
                <c:ptCount val="1"/>
                <c:pt idx="0">
                  <c:v>9/28/16</c:v>
                </c:pt>
              </c:strCache>
            </c:strRef>
          </c:tx>
          <c:spPr>
            <a:solidFill>
              <a:schemeClr val="accent2"/>
            </a:solidFill>
            <a:ln>
              <a:noFill/>
            </a:ln>
            <a:effectLst/>
          </c:spPr>
          <c:cat>
            <c:strRef>
              <c:f>'C2- Stepping Stones'!$A$54:$A$61</c:f>
              <c:strCache>
                <c:ptCount val="8"/>
                <c:pt idx="0">
                  <c:v>Team</c:v>
                </c:pt>
                <c:pt idx="1">
                  <c:v>Staff Commitment</c:v>
                </c:pt>
                <c:pt idx="2">
                  <c:v>Self-Assessment</c:v>
                </c:pt>
                <c:pt idx="3">
                  <c:v>Action Planning</c:v>
                </c:pt>
                <c:pt idx="4">
                  <c:v>Staff Development and Performance</c:v>
                </c:pt>
                <c:pt idx="5">
                  <c:v>Evaluation</c:v>
                </c:pt>
                <c:pt idx="6">
                  <c:v>Visibility</c:v>
                </c:pt>
                <c:pt idx="7">
                  <c:v>Total</c:v>
                </c:pt>
              </c:strCache>
            </c:strRef>
          </c:cat>
          <c:val>
            <c:numRef>
              <c:f>'C2- Stepping Stones'!$C$54:$C$61</c:f>
              <c:numCache>
                <c:formatCode>0%</c:formatCode>
                <c:ptCount val="8"/>
                <c:pt idx="0">
                  <c:v>0.78571428571428559</c:v>
                </c:pt>
                <c:pt idx="1">
                  <c:v>0.30000000000000004</c:v>
                </c:pt>
                <c:pt idx="2">
                  <c:v>0.33333333333333331</c:v>
                </c:pt>
                <c:pt idx="3">
                  <c:v>0.5</c:v>
                </c:pt>
                <c:pt idx="4">
                  <c:v>0.58333333333333348</c:v>
                </c:pt>
                <c:pt idx="5">
                  <c:v>0.21428571428571427</c:v>
                </c:pt>
                <c:pt idx="6">
                  <c:v>0.33333333333333331</c:v>
                </c:pt>
                <c:pt idx="7">
                  <c:v>0.45833333333333326</c:v>
                </c:pt>
              </c:numCache>
            </c:numRef>
          </c:val>
          <c:extLst xmlns:c16r2="http://schemas.microsoft.com/office/drawing/2015/06/chart">
            <c:ext xmlns:c16="http://schemas.microsoft.com/office/drawing/2014/chart" uri="{C3380CC4-5D6E-409C-BE32-E72D297353CC}">
              <c16:uniqueId val="{00000001-2C7B-504E-9B1B-350CC2069726}"/>
            </c:ext>
          </c:extLst>
        </c:ser>
        <c:ser>
          <c:idx val="2"/>
          <c:order val="2"/>
          <c:tx>
            <c:strRef>
              <c:f>'C2- Stepping Stones'!$D$53</c:f>
              <c:strCache>
                <c:ptCount val="1"/>
                <c:pt idx="0">
                  <c:v>1/17/18</c:v>
                </c:pt>
              </c:strCache>
            </c:strRef>
          </c:tx>
          <c:spPr>
            <a:solidFill>
              <a:schemeClr val="accent3"/>
            </a:solidFill>
            <a:ln>
              <a:noFill/>
            </a:ln>
            <a:effectLst/>
          </c:spPr>
          <c:cat>
            <c:strRef>
              <c:f>'C2- Stepping Stones'!$A$54:$A$61</c:f>
              <c:strCache>
                <c:ptCount val="8"/>
                <c:pt idx="0">
                  <c:v>Team</c:v>
                </c:pt>
                <c:pt idx="1">
                  <c:v>Staff Commitment</c:v>
                </c:pt>
                <c:pt idx="2">
                  <c:v>Self-Assessment</c:v>
                </c:pt>
                <c:pt idx="3">
                  <c:v>Action Planning</c:v>
                </c:pt>
                <c:pt idx="4">
                  <c:v>Staff Development and Performance</c:v>
                </c:pt>
                <c:pt idx="5">
                  <c:v>Evaluation</c:v>
                </c:pt>
                <c:pt idx="6">
                  <c:v>Visibility</c:v>
                </c:pt>
                <c:pt idx="7">
                  <c:v>Total</c:v>
                </c:pt>
              </c:strCache>
            </c:strRef>
          </c:cat>
          <c:val>
            <c:numRef>
              <c:f>'C2- Stepping Stones'!$D$54:$D$61</c:f>
              <c:numCache>
                <c:formatCode>0%</c:formatCode>
                <c:ptCount val="8"/>
                <c:pt idx="0">
                  <c:v>0.9285714285714286</c:v>
                </c:pt>
                <c:pt idx="1">
                  <c:v>0.5</c:v>
                </c:pt>
                <c:pt idx="2">
                  <c:v>0.5</c:v>
                </c:pt>
                <c:pt idx="3">
                  <c:v>0.60000000000000009</c:v>
                </c:pt>
                <c:pt idx="4">
                  <c:v>0.5</c:v>
                </c:pt>
                <c:pt idx="5">
                  <c:v>0.5</c:v>
                </c:pt>
                <c:pt idx="6">
                  <c:v>0.33333333333333331</c:v>
                </c:pt>
                <c:pt idx="7">
                  <c:v>0.58333333333333348</c:v>
                </c:pt>
              </c:numCache>
            </c:numRef>
          </c:val>
          <c:extLst xmlns:c16r2="http://schemas.microsoft.com/office/drawing/2015/06/chart">
            <c:ext xmlns:c16="http://schemas.microsoft.com/office/drawing/2014/chart" uri="{C3380CC4-5D6E-409C-BE32-E72D297353CC}">
              <c16:uniqueId val="{00000002-2C7B-504E-9B1B-350CC2069726}"/>
            </c:ext>
          </c:extLst>
        </c:ser>
        <c:dLbls/>
        <c:gapWidth val="219"/>
        <c:overlap val="-27"/>
        <c:axId val="88197760"/>
        <c:axId val="88216320"/>
      </c:barChart>
      <c:catAx>
        <c:axId val="88197760"/>
        <c:scaling>
          <c:orientation val="minMax"/>
        </c:scaling>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Subscales
</a:t>
                </a:r>
              </a:p>
            </c:rich>
          </c:tx>
          <c:layout>
            <c:manualLayout>
              <c:xMode val="edge"/>
              <c:yMode val="edge"/>
              <c:x val="0.49368090352342331"/>
              <c:y val="0.9117759562841532"/>
            </c:manualLayout>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ko-KR"/>
          </a:p>
        </c:txPr>
        <c:crossAx val="88216320"/>
        <c:crosses val="autoZero"/>
        <c:auto val="1"/>
        <c:lblAlgn val="ctr"/>
        <c:lblOffset val="100"/>
      </c:catAx>
      <c:valAx>
        <c:axId val="88216320"/>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Percent Implemented</a:t>
                </a:r>
              </a:p>
            </c:rich>
          </c:tx>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ko-KR"/>
          </a:p>
        </c:txPr>
        <c:crossAx val="88197760"/>
        <c:crosses val="autoZero"/>
        <c:crossBetween val="between"/>
      </c:valAx>
      <c:spPr>
        <a:noFill/>
        <a:ln>
          <a:noFill/>
        </a:ln>
        <a:effectLst/>
      </c:spPr>
    </c:plotArea>
    <c:legend>
      <c:legendPos val="r"/>
      <c:layout>
        <c:manualLayout>
          <c:xMode val="edge"/>
          <c:yMode val="edge"/>
          <c:x val="0.82846708555369963"/>
          <c:y val="8.3926896433027892E-2"/>
          <c:w val="0.10082584373922958"/>
          <c:h val="0.16802052407383503"/>
        </c:manualLayout>
      </c:layout>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ko-KR"/>
        </a:p>
      </c:txPr>
    </c:legend>
    <c:plotVisOnly val="1"/>
    <c:dispBlanksAs val="gap"/>
  </c:chart>
  <c:spPr>
    <a:noFill/>
    <a:ln>
      <a:noFill/>
    </a:ln>
    <a:effectLst/>
  </c:spPr>
  <c:txPr>
    <a:bodyPr/>
    <a:lstStyle/>
    <a:p>
      <a:pPr>
        <a:defRPr/>
      </a:pPr>
      <a:endParaRPr lang="ko-K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ko-KR"/>
  <c:style val="9"/>
  <c:chart>
    <c:title>
      <c:tx>
        <c:rich>
          <a:bodyPr/>
          <a:lstStyle/>
          <a:p>
            <a:pPr>
              <a:defRPr/>
            </a:pPr>
            <a:r>
              <a:rPr lang="en-US"/>
              <a:t>MN Team Implementation Checklist</a:t>
            </a:r>
          </a:p>
        </c:rich>
      </c:tx>
      <c:layout>
        <c:manualLayout>
          <c:xMode val="edge"/>
          <c:yMode val="edge"/>
          <c:x val="0.28029843024429602"/>
          <c:y val="3.8074420384951901E-2"/>
        </c:manualLayout>
      </c:layout>
    </c:title>
    <c:plotArea>
      <c:layout>
        <c:manualLayout>
          <c:layoutTarget val="inner"/>
          <c:xMode val="edge"/>
          <c:yMode val="edge"/>
          <c:x val="0.111328125"/>
          <c:y val="0.14878919979293206"/>
          <c:w val="0.75976562500000011"/>
          <c:h val="0.48096967075595903"/>
        </c:manualLayout>
      </c:layout>
      <c:barChart>
        <c:barDir val="col"/>
        <c:grouping val="clustered"/>
        <c:ser>
          <c:idx val="0"/>
          <c:order val="0"/>
          <c:tx>
            <c:strRef>
              <c:f>TIC!$B$4:$C$4</c:f>
              <c:strCache>
                <c:ptCount val="1"/>
                <c:pt idx="0">
                  <c:v>Pre Year 1</c:v>
                </c:pt>
              </c:strCache>
            </c:strRef>
          </c:tx>
          <c:cat>
            <c:strRef>
              <c:f>TIC!$A$5:$A$12</c:f>
              <c:strCache>
                <c:ptCount val="8"/>
                <c:pt idx="0">
                  <c:v>Team</c:v>
                </c:pt>
                <c:pt idx="1">
                  <c:v>Commitment</c:v>
                </c:pt>
                <c:pt idx="2">
                  <c:v>Self Assessment</c:v>
                </c:pt>
                <c:pt idx="3">
                  <c:v>Action Planning</c:v>
                </c:pt>
                <c:pt idx="4">
                  <c:v>Staff Development</c:v>
                </c:pt>
                <c:pt idx="5">
                  <c:v>Evaluation</c:v>
                </c:pt>
                <c:pt idx="6">
                  <c:v>Visibility</c:v>
                </c:pt>
                <c:pt idx="7">
                  <c:v>Overall</c:v>
                </c:pt>
              </c:strCache>
            </c:strRef>
          </c:cat>
          <c:val>
            <c:numRef>
              <c:f>TIC!$B$5:$B$12</c:f>
              <c:numCache>
                <c:formatCode>General</c:formatCode>
                <c:ptCount val="8"/>
                <c:pt idx="0">
                  <c:v>100</c:v>
                </c:pt>
                <c:pt idx="1">
                  <c:v>34</c:v>
                </c:pt>
                <c:pt idx="2">
                  <c:v>50</c:v>
                </c:pt>
                <c:pt idx="3">
                  <c:v>42</c:v>
                </c:pt>
                <c:pt idx="4">
                  <c:v>50</c:v>
                </c:pt>
                <c:pt idx="5">
                  <c:v>0</c:v>
                </c:pt>
                <c:pt idx="6">
                  <c:v>35</c:v>
                </c:pt>
                <c:pt idx="7">
                  <c:v>44</c:v>
                </c:pt>
              </c:numCache>
            </c:numRef>
          </c:val>
          <c:extLst xmlns:c16r2="http://schemas.microsoft.com/office/drawing/2015/06/chart">
            <c:ext xmlns:c16="http://schemas.microsoft.com/office/drawing/2014/chart" uri="{C3380CC4-5D6E-409C-BE32-E72D297353CC}">
              <c16:uniqueId val="{00000000-F2EB-3449-A33B-3D44D26E1DCE}"/>
            </c:ext>
          </c:extLst>
        </c:ser>
        <c:dLbls/>
        <c:axId val="88233856"/>
        <c:axId val="88235392"/>
      </c:barChart>
      <c:catAx>
        <c:axId val="88233856"/>
        <c:scaling>
          <c:orientation val="minMax"/>
        </c:scaling>
        <c:axPos val="b"/>
        <c:numFmt formatCode="General" sourceLinked="1"/>
        <c:tickLblPos val="nextTo"/>
        <c:txPr>
          <a:bodyPr rot="-2700000" vert="horz"/>
          <a:lstStyle/>
          <a:p>
            <a:pPr>
              <a:defRPr sz="1200" b="1"/>
            </a:pPr>
            <a:endParaRPr lang="ko-KR"/>
          </a:p>
        </c:txPr>
        <c:crossAx val="88235392"/>
        <c:crosses val="autoZero"/>
        <c:auto val="1"/>
        <c:lblAlgn val="ctr"/>
        <c:lblOffset val="100"/>
        <c:tickLblSkip val="1"/>
        <c:tickMarkSkip val="1"/>
      </c:catAx>
      <c:valAx>
        <c:axId val="88235392"/>
        <c:scaling>
          <c:orientation val="minMax"/>
          <c:max val="100"/>
        </c:scaling>
        <c:axPos val="l"/>
        <c:majorGridlines/>
        <c:title>
          <c:tx>
            <c:rich>
              <a:bodyPr/>
              <a:lstStyle/>
              <a:p>
                <a:pPr>
                  <a:defRPr sz="1400"/>
                </a:pPr>
                <a:r>
                  <a:rPr lang="en-US" sz="1400"/>
                  <a:t>% implemented</a:t>
                </a:r>
              </a:p>
            </c:rich>
          </c:tx>
          <c:layout>
            <c:manualLayout>
              <c:xMode val="edge"/>
              <c:yMode val="edge"/>
              <c:x val="2.5390625E-2"/>
              <c:y val="0.27335694629866808"/>
            </c:manualLayout>
          </c:layout>
        </c:title>
        <c:numFmt formatCode="General" sourceLinked="1"/>
        <c:tickLblPos val="nextTo"/>
        <c:txPr>
          <a:bodyPr rot="0" vert="horz"/>
          <a:lstStyle/>
          <a:p>
            <a:pPr>
              <a:defRPr/>
            </a:pPr>
            <a:endParaRPr lang="ko-KR"/>
          </a:p>
        </c:txPr>
        <c:crossAx val="88233856"/>
        <c:crosses val="autoZero"/>
        <c:crossBetween val="between"/>
      </c:valAx>
    </c:plotArea>
    <c:legend>
      <c:legendPos val="r"/>
      <c:layout>
        <c:manualLayout>
          <c:xMode val="edge"/>
          <c:yMode val="edge"/>
          <c:x val="0.88281249999999989"/>
          <c:y val="0.38062338228482712"/>
          <c:w val="9.9609375000000028E-2"/>
          <c:h val="0.11418685121107301"/>
        </c:manualLayout>
      </c:layout>
    </c:legend>
    <c:plotVisOnly val="1"/>
    <c:dispBlanksAs val="gap"/>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ko-KR"/>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Minnesota Team Implementation Checklist</a:t>
            </a:r>
          </a:p>
          <a:p>
            <a:pPr>
              <a:defRPr sz="1800" b="1" i="0" u="none" strike="noStrike" kern="1200" spc="0" baseline="0">
                <a:solidFill>
                  <a:schemeClr val="tx1">
                    <a:lumMod val="65000"/>
                    <a:lumOff val="35000"/>
                  </a:schemeClr>
                </a:solidFill>
                <a:latin typeface="+mn-lt"/>
                <a:ea typeface="+mn-ea"/>
                <a:cs typeface="+mn-cs"/>
              </a:defRPr>
            </a:pPr>
            <a:r>
              <a:rPr lang="en-US" sz="1800" b="1" dirty="0"/>
              <a:t>2016-2018</a:t>
            </a:r>
          </a:p>
        </c:rich>
      </c:tx>
      <c:layout>
        <c:manualLayout>
          <c:xMode val="edge"/>
          <c:yMode val="edge"/>
          <c:x val="0.25564673751446088"/>
          <c:y val="0"/>
        </c:manualLayout>
      </c:layout>
      <c:spPr>
        <a:noFill/>
        <a:ln>
          <a:noFill/>
        </a:ln>
        <a:effectLst/>
      </c:spPr>
    </c:title>
    <c:plotArea>
      <c:layout/>
      <c:barChart>
        <c:barDir val="col"/>
        <c:grouping val="clustered"/>
        <c:ser>
          <c:idx val="0"/>
          <c:order val="0"/>
          <c:tx>
            <c:strRef>
              <c:f>'C2- Stepping Stones'!$B$53</c:f>
              <c:strCache>
                <c:ptCount val="1"/>
                <c:pt idx="0">
                  <c:v>6/10/16</c:v>
                </c:pt>
              </c:strCache>
            </c:strRef>
          </c:tx>
          <c:spPr>
            <a:solidFill>
              <a:schemeClr val="accent1"/>
            </a:solidFill>
            <a:ln>
              <a:noFill/>
            </a:ln>
            <a:effectLst/>
          </c:spPr>
          <c:cat>
            <c:strRef>
              <c:f>'C2- Stepping Stones'!$A$54:$A$61</c:f>
              <c:strCache>
                <c:ptCount val="8"/>
                <c:pt idx="0">
                  <c:v>Team</c:v>
                </c:pt>
                <c:pt idx="1">
                  <c:v>Staff Commitment</c:v>
                </c:pt>
                <c:pt idx="2">
                  <c:v>Self-Assessment</c:v>
                </c:pt>
                <c:pt idx="3">
                  <c:v>Action Planning</c:v>
                </c:pt>
                <c:pt idx="4">
                  <c:v>Staff Development and Performance</c:v>
                </c:pt>
                <c:pt idx="5">
                  <c:v>Evaluation</c:v>
                </c:pt>
                <c:pt idx="6">
                  <c:v>Visibility</c:v>
                </c:pt>
                <c:pt idx="7">
                  <c:v>Total</c:v>
                </c:pt>
              </c:strCache>
            </c:strRef>
          </c:cat>
          <c:val>
            <c:numRef>
              <c:f>'C2- Stepping Stones'!$B$54:$B$61</c:f>
              <c:numCache>
                <c:formatCode>0%</c:formatCode>
                <c:ptCount val="8"/>
                <c:pt idx="0">
                  <c:v>0.85714285714285721</c:v>
                </c:pt>
                <c:pt idx="1">
                  <c:v>0.30000000000000004</c:v>
                </c:pt>
                <c:pt idx="2">
                  <c:v>0</c:v>
                </c:pt>
                <c:pt idx="3">
                  <c:v>0</c:v>
                </c:pt>
                <c:pt idx="4">
                  <c:v>0</c:v>
                </c:pt>
                <c:pt idx="5">
                  <c:v>0</c:v>
                </c:pt>
                <c:pt idx="6">
                  <c:v>0</c:v>
                </c:pt>
                <c:pt idx="7">
                  <c:v>0.20833333333333337</c:v>
                </c:pt>
              </c:numCache>
            </c:numRef>
          </c:val>
          <c:extLst xmlns:c16r2="http://schemas.microsoft.com/office/drawing/2015/06/chart">
            <c:ext xmlns:c16="http://schemas.microsoft.com/office/drawing/2014/chart" uri="{C3380CC4-5D6E-409C-BE32-E72D297353CC}">
              <c16:uniqueId val="{00000000-BBB3-6C49-A2DA-175A72CA9941}"/>
            </c:ext>
          </c:extLst>
        </c:ser>
        <c:ser>
          <c:idx val="1"/>
          <c:order val="1"/>
          <c:tx>
            <c:strRef>
              <c:f>'C2- Stepping Stones'!$C$53</c:f>
              <c:strCache>
                <c:ptCount val="1"/>
                <c:pt idx="0">
                  <c:v>9/28/16</c:v>
                </c:pt>
              </c:strCache>
            </c:strRef>
          </c:tx>
          <c:spPr>
            <a:solidFill>
              <a:schemeClr val="accent2"/>
            </a:solidFill>
            <a:ln>
              <a:noFill/>
            </a:ln>
            <a:effectLst/>
          </c:spPr>
          <c:cat>
            <c:strRef>
              <c:f>'C2- Stepping Stones'!$A$54:$A$61</c:f>
              <c:strCache>
                <c:ptCount val="8"/>
                <c:pt idx="0">
                  <c:v>Team</c:v>
                </c:pt>
                <c:pt idx="1">
                  <c:v>Staff Commitment</c:v>
                </c:pt>
                <c:pt idx="2">
                  <c:v>Self-Assessment</c:v>
                </c:pt>
                <c:pt idx="3">
                  <c:v>Action Planning</c:v>
                </c:pt>
                <c:pt idx="4">
                  <c:v>Staff Development and Performance</c:v>
                </c:pt>
                <c:pt idx="5">
                  <c:v>Evaluation</c:v>
                </c:pt>
                <c:pt idx="6">
                  <c:v>Visibility</c:v>
                </c:pt>
                <c:pt idx="7">
                  <c:v>Total</c:v>
                </c:pt>
              </c:strCache>
            </c:strRef>
          </c:cat>
          <c:val>
            <c:numRef>
              <c:f>'C2- Stepping Stones'!$C$54:$C$61</c:f>
              <c:numCache>
                <c:formatCode>0%</c:formatCode>
                <c:ptCount val="8"/>
                <c:pt idx="0">
                  <c:v>0.78571428571428559</c:v>
                </c:pt>
                <c:pt idx="1">
                  <c:v>0.30000000000000004</c:v>
                </c:pt>
                <c:pt idx="2">
                  <c:v>0.33333333333333331</c:v>
                </c:pt>
                <c:pt idx="3">
                  <c:v>0.5</c:v>
                </c:pt>
                <c:pt idx="4">
                  <c:v>0.58333333333333337</c:v>
                </c:pt>
                <c:pt idx="5">
                  <c:v>0.21428571428571427</c:v>
                </c:pt>
                <c:pt idx="6">
                  <c:v>0.33333333333333331</c:v>
                </c:pt>
                <c:pt idx="7">
                  <c:v>0.45833333333333326</c:v>
                </c:pt>
              </c:numCache>
            </c:numRef>
          </c:val>
          <c:extLst xmlns:c16r2="http://schemas.microsoft.com/office/drawing/2015/06/chart">
            <c:ext xmlns:c16="http://schemas.microsoft.com/office/drawing/2014/chart" uri="{C3380CC4-5D6E-409C-BE32-E72D297353CC}">
              <c16:uniqueId val="{00000001-BBB3-6C49-A2DA-175A72CA9941}"/>
            </c:ext>
          </c:extLst>
        </c:ser>
        <c:ser>
          <c:idx val="2"/>
          <c:order val="2"/>
          <c:tx>
            <c:strRef>
              <c:f>'C2- Stepping Stones'!$D$53</c:f>
              <c:strCache>
                <c:ptCount val="1"/>
                <c:pt idx="0">
                  <c:v>1/17/18</c:v>
                </c:pt>
              </c:strCache>
            </c:strRef>
          </c:tx>
          <c:spPr>
            <a:solidFill>
              <a:schemeClr val="accent3"/>
            </a:solidFill>
            <a:ln>
              <a:noFill/>
            </a:ln>
            <a:effectLst/>
          </c:spPr>
          <c:cat>
            <c:strRef>
              <c:f>'C2- Stepping Stones'!$A$54:$A$61</c:f>
              <c:strCache>
                <c:ptCount val="8"/>
                <c:pt idx="0">
                  <c:v>Team</c:v>
                </c:pt>
                <c:pt idx="1">
                  <c:v>Staff Commitment</c:v>
                </c:pt>
                <c:pt idx="2">
                  <c:v>Self-Assessment</c:v>
                </c:pt>
                <c:pt idx="3">
                  <c:v>Action Planning</c:v>
                </c:pt>
                <c:pt idx="4">
                  <c:v>Staff Development and Performance</c:v>
                </c:pt>
                <c:pt idx="5">
                  <c:v>Evaluation</c:v>
                </c:pt>
                <c:pt idx="6">
                  <c:v>Visibility</c:v>
                </c:pt>
                <c:pt idx="7">
                  <c:v>Total</c:v>
                </c:pt>
              </c:strCache>
            </c:strRef>
          </c:cat>
          <c:val>
            <c:numRef>
              <c:f>'C2- Stepping Stones'!$D$54:$D$61</c:f>
              <c:numCache>
                <c:formatCode>0%</c:formatCode>
                <c:ptCount val="8"/>
                <c:pt idx="0">
                  <c:v>0.9285714285714286</c:v>
                </c:pt>
                <c:pt idx="1">
                  <c:v>0.5</c:v>
                </c:pt>
                <c:pt idx="2">
                  <c:v>0.5</c:v>
                </c:pt>
                <c:pt idx="3">
                  <c:v>0.60000000000000009</c:v>
                </c:pt>
                <c:pt idx="4">
                  <c:v>0.5</c:v>
                </c:pt>
                <c:pt idx="5">
                  <c:v>0.5</c:v>
                </c:pt>
                <c:pt idx="6">
                  <c:v>0.33333333333333331</c:v>
                </c:pt>
                <c:pt idx="7">
                  <c:v>0.58333333333333337</c:v>
                </c:pt>
              </c:numCache>
            </c:numRef>
          </c:val>
          <c:extLst xmlns:c16r2="http://schemas.microsoft.com/office/drawing/2015/06/chart">
            <c:ext xmlns:c16="http://schemas.microsoft.com/office/drawing/2014/chart" uri="{C3380CC4-5D6E-409C-BE32-E72D297353CC}">
              <c16:uniqueId val="{00000002-BBB3-6C49-A2DA-175A72CA9941}"/>
            </c:ext>
          </c:extLst>
        </c:ser>
        <c:dLbls/>
        <c:gapWidth val="219"/>
        <c:overlap val="-27"/>
        <c:axId val="90020864"/>
        <c:axId val="90031232"/>
      </c:barChart>
      <c:catAx>
        <c:axId val="90020864"/>
        <c:scaling>
          <c:orientation val="minMax"/>
        </c:scaling>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Subscales
</a:t>
                </a:r>
              </a:p>
            </c:rich>
          </c:tx>
          <c:layout>
            <c:manualLayout>
              <c:xMode val="edge"/>
              <c:yMode val="edge"/>
              <c:x val="0.49368090352342331"/>
              <c:y val="0.9117759562841532"/>
            </c:manualLayout>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ko-KR"/>
          </a:p>
        </c:txPr>
        <c:crossAx val="90031232"/>
        <c:crosses val="autoZero"/>
        <c:auto val="1"/>
        <c:lblAlgn val="ctr"/>
        <c:lblOffset val="100"/>
      </c:catAx>
      <c:valAx>
        <c:axId val="90031232"/>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Percent Implemented</a:t>
                </a:r>
              </a:p>
            </c:rich>
          </c:tx>
          <c:layout/>
          <c:spPr>
            <a:noFill/>
            <a:ln>
              <a:noFill/>
            </a:ln>
            <a:effectLst/>
          </c:spPr>
        </c:title>
        <c:numFmt formatCode="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ko-KR"/>
          </a:p>
        </c:txPr>
        <c:crossAx val="90020864"/>
        <c:crosses val="autoZero"/>
        <c:crossBetween val="between"/>
      </c:valAx>
      <c:spPr>
        <a:noFill/>
        <a:ln>
          <a:noFill/>
        </a:ln>
        <a:effectLst/>
      </c:spPr>
    </c:plotArea>
    <c:legend>
      <c:legendPos val="r"/>
      <c:layout>
        <c:manualLayout>
          <c:xMode val="edge"/>
          <c:yMode val="edge"/>
          <c:x val="0.82846708555369963"/>
          <c:y val="8.3926896433027892E-2"/>
          <c:w val="0.10082584373922958"/>
          <c:h val="0.168020524073835"/>
        </c:manualLayout>
      </c:layout>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ko-KR"/>
        </a:p>
      </c:txPr>
    </c:legend>
    <c:plotVisOnly val="1"/>
    <c:dispBlanksAs val="gap"/>
  </c:chart>
  <c:spPr>
    <a:noFill/>
    <a:ln>
      <a:noFill/>
    </a:ln>
    <a:effectLst/>
  </c:spPr>
  <c:txPr>
    <a:bodyPr/>
    <a:lstStyle/>
    <a:p>
      <a:pPr>
        <a:defRPr/>
      </a:pPr>
      <a:endParaRPr lang="ko-KR"/>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BD7A79-D653-1046-90F3-B66771C5E143}"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77CAAC7C-4964-DE4C-B372-6C952700B258}">
      <dgm:prSet custT="1"/>
      <dgm:spPr>
        <a:solidFill>
          <a:schemeClr val="bg1">
            <a:lumMod val="85000"/>
          </a:schemeClr>
        </a:solidFill>
      </dgm:spPr>
      <dgm:t>
        <a:bodyPr/>
        <a:lstStyle/>
        <a:p>
          <a:pPr rtl="0">
            <a:lnSpc>
              <a:spcPts val="1000"/>
            </a:lnSpc>
          </a:pPr>
          <a:r>
            <a:rPr lang="en-US" sz="1100" b="1" dirty="0">
              <a:solidFill>
                <a:srgbClr val="000000"/>
              </a:solidFill>
            </a:rPr>
            <a:t>28% -70% DSP Annual Turnover Rate</a:t>
          </a:r>
        </a:p>
      </dgm:t>
    </dgm:pt>
    <dgm:pt modelId="{48E1F75F-C551-DC45-A39E-7A4C45EDB3C5}" type="parTrans" cxnId="{EE554A04-FB2E-6C47-8B98-45C5E88C42F9}">
      <dgm:prSet/>
      <dgm:spPr/>
      <dgm:t>
        <a:bodyPr/>
        <a:lstStyle/>
        <a:p>
          <a:pPr>
            <a:lnSpc>
              <a:spcPts val="1000"/>
            </a:lnSpc>
          </a:pPr>
          <a:endParaRPr lang="en-US" sz="1100"/>
        </a:p>
      </dgm:t>
    </dgm:pt>
    <dgm:pt modelId="{A5B43C8F-6772-1A4C-B4DE-817BAAE238C8}" type="sibTrans" cxnId="{EE554A04-FB2E-6C47-8B98-45C5E88C42F9}">
      <dgm:prSet/>
      <dgm:spPr/>
      <dgm:t>
        <a:bodyPr/>
        <a:lstStyle/>
        <a:p>
          <a:pPr>
            <a:lnSpc>
              <a:spcPts val="1000"/>
            </a:lnSpc>
          </a:pPr>
          <a:endParaRPr lang="en-US" sz="1100"/>
        </a:p>
      </dgm:t>
    </dgm:pt>
    <dgm:pt modelId="{9CEEBF5D-6468-B547-8C46-4A54B3FEEF59}">
      <dgm:prSet custT="1"/>
      <dgm:spPr>
        <a:solidFill>
          <a:schemeClr val="bg1">
            <a:lumMod val="95000"/>
          </a:schemeClr>
        </a:solidFill>
      </dgm:spPr>
      <dgm:t>
        <a:bodyPr/>
        <a:lstStyle/>
        <a:p>
          <a:pPr rtl="0">
            <a:lnSpc>
              <a:spcPts val="1000"/>
            </a:lnSpc>
          </a:pPr>
          <a:r>
            <a:rPr lang="ko-KR" altLang="en-US" sz="1100" b="1" dirty="0" smtClean="0">
              <a:solidFill>
                <a:srgbClr val="000000"/>
              </a:solidFill>
            </a:rPr>
            <a:t>저임금</a:t>
          </a:r>
          <a:endParaRPr lang="en-US" altLang="ko-KR" sz="1100" b="1" dirty="0" smtClean="0">
            <a:solidFill>
              <a:srgbClr val="000000"/>
            </a:solidFill>
          </a:endParaRPr>
        </a:p>
        <a:p>
          <a:pPr rtl="0">
            <a:lnSpc>
              <a:spcPts val="1000"/>
            </a:lnSpc>
          </a:pPr>
          <a:r>
            <a:rPr lang="en-US" sz="1100" b="1" dirty="0" smtClean="0">
              <a:solidFill>
                <a:srgbClr val="000000"/>
              </a:solidFill>
            </a:rPr>
            <a:t>_Low </a:t>
          </a:r>
          <a:r>
            <a:rPr lang="en-US" sz="1100" b="1" dirty="0">
              <a:solidFill>
                <a:srgbClr val="000000"/>
              </a:solidFill>
            </a:rPr>
            <a:t>Wages </a:t>
          </a:r>
        </a:p>
      </dgm:t>
    </dgm:pt>
    <dgm:pt modelId="{EC10AF2D-6B2C-E14A-8B1A-A1A46F082D1E}" type="parTrans" cxnId="{650068E8-994B-F044-9EB1-D202E1B07C04}">
      <dgm:prSet/>
      <dgm:spPr/>
      <dgm:t>
        <a:bodyPr/>
        <a:lstStyle/>
        <a:p>
          <a:pPr>
            <a:lnSpc>
              <a:spcPts val="1000"/>
            </a:lnSpc>
          </a:pPr>
          <a:endParaRPr lang="en-US" sz="1100"/>
        </a:p>
      </dgm:t>
    </dgm:pt>
    <dgm:pt modelId="{E83E82E9-7D6D-B04E-9DDA-FF338827D5BF}" type="sibTrans" cxnId="{650068E8-994B-F044-9EB1-D202E1B07C04}">
      <dgm:prSet/>
      <dgm:spPr>
        <a:solidFill>
          <a:schemeClr val="bg1">
            <a:lumMod val="50000"/>
          </a:schemeClr>
        </a:solidFill>
      </dgm:spPr>
      <dgm:t>
        <a:bodyPr/>
        <a:lstStyle/>
        <a:p>
          <a:pPr>
            <a:lnSpc>
              <a:spcPts val="1000"/>
            </a:lnSpc>
          </a:pPr>
          <a:endParaRPr lang="en-US" sz="1100"/>
        </a:p>
      </dgm:t>
    </dgm:pt>
    <dgm:pt modelId="{64A63DFE-EE86-284C-AD92-912032516139}">
      <dgm:prSet custT="1"/>
      <dgm:spPr>
        <a:solidFill>
          <a:schemeClr val="bg1">
            <a:lumMod val="95000"/>
          </a:schemeClr>
        </a:solidFill>
      </dgm:spPr>
      <dgm:t>
        <a:bodyPr/>
        <a:lstStyle/>
        <a:p>
          <a:pPr rtl="0">
            <a:lnSpc>
              <a:spcPts val="1000"/>
            </a:lnSpc>
          </a:pPr>
          <a:r>
            <a:rPr lang="ko-KR" altLang="en-US" sz="1100" b="1" dirty="0" smtClean="0">
              <a:solidFill>
                <a:srgbClr val="000000"/>
              </a:solidFill>
            </a:rPr>
            <a:t>빈약한 혜택</a:t>
          </a:r>
          <a:endParaRPr lang="en-US" altLang="ko-KR" sz="1100" b="1" dirty="0" smtClean="0">
            <a:solidFill>
              <a:srgbClr val="000000"/>
            </a:solidFill>
          </a:endParaRPr>
        </a:p>
        <a:p>
          <a:pPr rtl="0">
            <a:lnSpc>
              <a:spcPts val="1000"/>
            </a:lnSpc>
          </a:pPr>
          <a:r>
            <a:rPr lang="en-US" sz="1100" b="1" dirty="0" smtClean="0">
              <a:solidFill>
                <a:srgbClr val="000000"/>
              </a:solidFill>
            </a:rPr>
            <a:t>_Meager </a:t>
          </a:r>
          <a:r>
            <a:rPr lang="en-US" sz="1100" b="1" dirty="0">
              <a:solidFill>
                <a:srgbClr val="000000"/>
              </a:solidFill>
            </a:rPr>
            <a:t>Benefits</a:t>
          </a:r>
        </a:p>
      </dgm:t>
    </dgm:pt>
    <dgm:pt modelId="{569B181D-99B4-4A49-B998-34CA818AE446}" type="parTrans" cxnId="{931F74B9-8EB5-7D4B-A638-E5EEC0982DC4}">
      <dgm:prSet/>
      <dgm:spPr/>
      <dgm:t>
        <a:bodyPr/>
        <a:lstStyle/>
        <a:p>
          <a:pPr>
            <a:lnSpc>
              <a:spcPts val="1000"/>
            </a:lnSpc>
          </a:pPr>
          <a:endParaRPr lang="en-US" sz="1100"/>
        </a:p>
      </dgm:t>
    </dgm:pt>
    <dgm:pt modelId="{FA32DD2E-F690-B243-85C5-42941FF2F409}" type="sibTrans" cxnId="{931F74B9-8EB5-7D4B-A638-E5EEC0982DC4}">
      <dgm:prSet/>
      <dgm:spPr>
        <a:solidFill>
          <a:schemeClr val="bg1">
            <a:lumMod val="50000"/>
          </a:schemeClr>
        </a:solidFill>
      </dgm:spPr>
      <dgm:t>
        <a:bodyPr/>
        <a:lstStyle/>
        <a:p>
          <a:pPr>
            <a:lnSpc>
              <a:spcPts val="1000"/>
            </a:lnSpc>
          </a:pPr>
          <a:endParaRPr lang="en-US" sz="1100"/>
        </a:p>
      </dgm:t>
    </dgm:pt>
    <dgm:pt modelId="{868C56AF-F919-8549-AF97-A101F14EA7DF}">
      <dgm:prSet custT="1"/>
      <dgm:spPr>
        <a:solidFill>
          <a:schemeClr val="bg1">
            <a:lumMod val="95000"/>
          </a:schemeClr>
        </a:solidFill>
      </dgm:spPr>
      <dgm:t>
        <a:bodyPr/>
        <a:lstStyle/>
        <a:p>
          <a:pPr rtl="0">
            <a:lnSpc>
              <a:spcPts val="1000"/>
            </a:lnSpc>
          </a:pPr>
          <a:r>
            <a:rPr lang="ko-KR" altLang="en-US" sz="1100" b="1" dirty="0" smtClean="0">
              <a:solidFill>
                <a:srgbClr val="000000"/>
              </a:solidFill>
            </a:rPr>
            <a:t>신체적 도전</a:t>
          </a:r>
          <a:endParaRPr lang="en-US" altLang="ko-KR" sz="1100" b="1" dirty="0" smtClean="0">
            <a:solidFill>
              <a:srgbClr val="000000"/>
            </a:solidFill>
          </a:endParaRPr>
        </a:p>
        <a:p>
          <a:pPr rtl="0">
            <a:lnSpc>
              <a:spcPts val="1000"/>
            </a:lnSpc>
          </a:pPr>
          <a:r>
            <a:rPr lang="en-US" sz="1100" b="1" dirty="0" smtClean="0">
              <a:solidFill>
                <a:srgbClr val="000000"/>
              </a:solidFill>
            </a:rPr>
            <a:t>(</a:t>
          </a:r>
          <a:r>
            <a:rPr lang="ko-KR" altLang="en-US" sz="1100" b="1" dirty="0" smtClean="0">
              <a:solidFill>
                <a:srgbClr val="000000"/>
              </a:solidFill>
            </a:rPr>
            <a:t>높은 </a:t>
          </a:r>
          <a:r>
            <a:rPr lang="ko-KR" altLang="en-US" sz="1100" b="1" dirty="0" err="1" smtClean="0">
              <a:solidFill>
                <a:srgbClr val="000000"/>
              </a:solidFill>
            </a:rPr>
            <a:t>부상률</a:t>
          </a:r>
          <a:r>
            <a:rPr lang="en-US" altLang="ko-KR" sz="1100" b="1" dirty="0" smtClean="0">
              <a:solidFill>
                <a:srgbClr val="000000"/>
              </a:solidFill>
            </a:rPr>
            <a:t>)</a:t>
          </a:r>
        </a:p>
        <a:p>
          <a:pPr rtl="0">
            <a:lnSpc>
              <a:spcPts val="1000"/>
            </a:lnSpc>
          </a:pPr>
          <a:r>
            <a:rPr lang="en-US" altLang="ko-KR" sz="1100" b="1" dirty="0" smtClean="0">
              <a:solidFill>
                <a:srgbClr val="000000"/>
              </a:solidFill>
            </a:rPr>
            <a:t>_</a:t>
          </a:r>
          <a:r>
            <a:rPr lang="en-US" sz="1100" b="1" dirty="0" smtClean="0">
              <a:solidFill>
                <a:srgbClr val="000000"/>
              </a:solidFill>
            </a:rPr>
            <a:t>Physical </a:t>
          </a:r>
          <a:r>
            <a:rPr lang="en-US" sz="1100" b="1" dirty="0">
              <a:solidFill>
                <a:srgbClr val="000000"/>
              </a:solidFill>
            </a:rPr>
            <a:t>Challenges (High Injury Rate)</a:t>
          </a:r>
        </a:p>
      </dgm:t>
    </dgm:pt>
    <dgm:pt modelId="{564EA433-019C-D447-8930-8EE1843D4B23}" type="parTrans" cxnId="{D90020CC-F6A7-774D-B6A9-46C6646139B0}">
      <dgm:prSet/>
      <dgm:spPr/>
      <dgm:t>
        <a:bodyPr/>
        <a:lstStyle/>
        <a:p>
          <a:pPr>
            <a:lnSpc>
              <a:spcPts val="1000"/>
            </a:lnSpc>
          </a:pPr>
          <a:endParaRPr lang="en-US" sz="1100"/>
        </a:p>
      </dgm:t>
    </dgm:pt>
    <dgm:pt modelId="{8C897AAD-BE1D-FB42-B25F-6B09FA8FFF7F}" type="sibTrans" cxnId="{D90020CC-F6A7-774D-B6A9-46C6646139B0}">
      <dgm:prSet/>
      <dgm:spPr>
        <a:solidFill>
          <a:schemeClr val="bg1">
            <a:lumMod val="50000"/>
          </a:schemeClr>
        </a:solidFill>
      </dgm:spPr>
      <dgm:t>
        <a:bodyPr/>
        <a:lstStyle/>
        <a:p>
          <a:pPr>
            <a:lnSpc>
              <a:spcPts val="1000"/>
            </a:lnSpc>
          </a:pPr>
          <a:endParaRPr lang="en-US" sz="1100"/>
        </a:p>
      </dgm:t>
    </dgm:pt>
    <dgm:pt modelId="{6BFA1623-520F-2C4A-AA78-7569FF9AFF9D}">
      <dgm:prSet custT="1"/>
      <dgm:spPr>
        <a:solidFill>
          <a:schemeClr val="bg1">
            <a:lumMod val="95000"/>
          </a:schemeClr>
        </a:solidFill>
      </dgm:spPr>
      <dgm:t>
        <a:bodyPr/>
        <a:lstStyle/>
        <a:p>
          <a:pPr rtl="0">
            <a:lnSpc>
              <a:spcPts val="1000"/>
            </a:lnSpc>
          </a:pPr>
          <a:r>
            <a:rPr lang="ko-KR" altLang="en-US" sz="1100" b="1" dirty="0" smtClean="0">
              <a:solidFill>
                <a:srgbClr val="000000"/>
              </a:solidFill>
            </a:rPr>
            <a:t>행동에 대한 높은 책임</a:t>
          </a:r>
          <a:endParaRPr lang="en-US" altLang="ko-KR" sz="1100" b="1" dirty="0" smtClean="0">
            <a:solidFill>
              <a:srgbClr val="000000"/>
            </a:solidFill>
          </a:endParaRPr>
        </a:p>
        <a:p>
          <a:pPr rtl="0">
            <a:lnSpc>
              <a:spcPts val="1000"/>
            </a:lnSpc>
          </a:pPr>
          <a:r>
            <a:rPr lang="en-US" sz="1100" b="1" dirty="0" smtClean="0">
              <a:solidFill>
                <a:srgbClr val="000000"/>
              </a:solidFill>
            </a:rPr>
            <a:t>_High </a:t>
          </a:r>
          <a:r>
            <a:rPr lang="en-US" sz="1100" b="1" dirty="0">
              <a:solidFill>
                <a:srgbClr val="000000"/>
              </a:solidFill>
            </a:rPr>
            <a:t>Accountability for Actions</a:t>
          </a:r>
        </a:p>
      </dgm:t>
    </dgm:pt>
    <dgm:pt modelId="{5CDC4204-C3EC-DF40-9014-6C0AA92EBB06}" type="parTrans" cxnId="{F4058352-0535-0945-9472-D08B7A73626E}">
      <dgm:prSet/>
      <dgm:spPr/>
      <dgm:t>
        <a:bodyPr/>
        <a:lstStyle/>
        <a:p>
          <a:pPr>
            <a:lnSpc>
              <a:spcPts val="1000"/>
            </a:lnSpc>
          </a:pPr>
          <a:endParaRPr lang="en-US" sz="1100"/>
        </a:p>
      </dgm:t>
    </dgm:pt>
    <dgm:pt modelId="{65BDD432-FE52-9944-9A44-FC34918C096F}" type="sibTrans" cxnId="{F4058352-0535-0945-9472-D08B7A73626E}">
      <dgm:prSet/>
      <dgm:spPr>
        <a:solidFill>
          <a:schemeClr val="bg1">
            <a:lumMod val="50000"/>
          </a:schemeClr>
        </a:solidFill>
      </dgm:spPr>
      <dgm:t>
        <a:bodyPr/>
        <a:lstStyle/>
        <a:p>
          <a:pPr>
            <a:lnSpc>
              <a:spcPts val="1000"/>
            </a:lnSpc>
          </a:pPr>
          <a:endParaRPr lang="en-US" sz="1100"/>
        </a:p>
      </dgm:t>
    </dgm:pt>
    <dgm:pt modelId="{7F2EA4FB-3549-ED43-AF7A-A532A2983413}">
      <dgm:prSet custT="1"/>
      <dgm:spPr>
        <a:solidFill>
          <a:schemeClr val="bg1">
            <a:lumMod val="95000"/>
          </a:schemeClr>
        </a:solidFill>
      </dgm:spPr>
      <dgm:t>
        <a:bodyPr/>
        <a:lstStyle/>
        <a:p>
          <a:pPr rtl="0">
            <a:lnSpc>
              <a:spcPts val="1000"/>
            </a:lnSpc>
          </a:pPr>
          <a:r>
            <a:rPr lang="ko-KR" altLang="en-US" sz="1100" b="1" dirty="0" smtClean="0">
              <a:solidFill>
                <a:srgbClr val="000000"/>
              </a:solidFill>
            </a:rPr>
            <a:t>직장에서의 격리</a:t>
          </a:r>
          <a:endParaRPr lang="en-US" altLang="ko-KR" sz="1100" b="1" dirty="0" smtClean="0">
            <a:solidFill>
              <a:srgbClr val="000000"/>
            </a:solidFill>
          </a:endParaRPr>
        </a:p>
        <a:p>
          <a:pPr rtl="0">
            <a:lnSpc>
              <a:spcPts val="1000"/>
            </a:lnSpc>
          </a:pPr>
          <a:r>
            <a:rPr lang="en-US" sz="1100" b="1" dirty="0" smtClean="0">
              <a:solidFill>
                <a:srgbClr val="000000"/>
              </a:solidFill>
            </a:rPr>
            <a:t>_Isolation </a:t>
          </a:r>
          <a:r>
            <a:rPr lang="en-US" sz="1100" b="1" dirty="0">
              <a:solidFill>
                <a:srgbClr val="000000"/>
              </a:solidFill>
            </a:rPr>
            <a:t>at Work</a:t>
          </a:r>
        </a:p>
      </dgm:t>
    </dgm:pt>
    <dgm:pt modelId="{2AC32FFF-2C57-6F41-BFDA-56FEC6B7446B}" type="parTrans" cxnId="{E1D95C14-4804-EB41-99AA-B95AD4A6F3AA}">
      <dgm:prSet/>
      <dgm:spPr/>
      <dgm:t>
        <a:bodyPr/>
        <a:lstStyle/>
        <a:p>
          <a:pPr>
            <a:lnSpc>
              <a:spcPts val="1000"/>
            </a:lnSpc>
          </a:pPr>
          <a:endParaRPr lang="en-US" sz="1100"/>
        </a:p>
      </dgm:t>
    </dgm:pt>
    <dgm:pt modelId="{55128CA9-22A9-9744-9E35-8486F135A803}" type="sibTrans" cxnId="{E1D95C14-4804-EB41-99AA-B95AD4A6F3AA}">
      <dgm:prSet/>
      <dgm:spPr>
        <a:solidFill>
          <a:schemeClr val="bg1">
            <a:lumMod val="50000"/>
          </a:schemeClr>
        </a:solidFill>
      </dgm:spPr>
      <dgm:t>
        <a:bodyPr/>
        <a:lstStyle/>
        <a:p>
          <a:pPr>
            <a:lnSpc>
              <a:spcPts val="1000"/>
            </a:lnSpc>
          </a:pPr>
          <a:endParaRPr lang="en-US" sz="1100"/>
        </a:p>
      </dgm:t>
    </dgm:pt>
    <dgm:pt modelId="{A09E74C2-753E-F046-B0DD-935504DD0942}">
      <dgm:prSet custT="1"/>
      <dgm:spPr>
        <a:solidFill>
          <a:schemeClr val="bg1">
            <a:lumMod val="95000"/>
          </a:schemeClr>
        </a:solidFill>
      </dgm:spPr>
      <dgm:t>
        <a:bodyPr/>
        <a:lstStyle/>
        <a:p>
          <a:pPr rtl="0">
            <a:lnSpc>
              <a:spcPts val="1000"/>
            </a:lnSpc>
          </a:pPr>
          <a:r>
            <a:rPr lang="ko-KR" altLang="en-US" sz="1100" b="1" dirty="0" smtClean="0">
              <a:solidFill>
                <a:srgbClr val="000000"/>
              </a:solidFill>
            </a:rPr>
            <a:t>경력 사다리 부족</a:t>
          </a:r>
          <a:endParaRPr lang="en-US" altLang="ko-KR" sz="1100" b="1" dirty="0" smtClean="0">
            <a:solidFill>
              <a:srgbClr val="000000"/>
            </a:solidFill>
          </a:endParaRPr>
        </a:p>
        <a:p>
          <a:pPr rtl="0">
            <a:lnSpc>
              <a:spcPts val="1000"/>
            </a:lnSpc>
          </a:pPr>
          <a:r>
            <a:rPr lang="en-US" sz="1100" b="1" dirty="0" smtClean="0">
              <a:solidFill>
                <a:srgbClr val="000000"/>
              </a:solidFill>
            </a:rPr>
            <a:t>_Lack </a:t>
          </a:r>
          <a:r>
            <a:rPr lang="en-US" sz="1100" b="1" dirty="0">
              <a:solidFill>
                <a:srgbClr val="000000"/>
              </a:solidFill>
            </a:rPr>
            <a:t>of a Career Ladder</a:t>
          </a:r>
        </a:p>
      </dgm:t>
    </dgm:pt>
    <dgm:pt modelId="{E9079B1F-0B65-EB44-B44B-3155943B0429}" type="parTrans" cxnId="{D9CB0FED-A868-F442-BC55-0716FB568F71}">
      <dgm:prSet/>
      <dgm:spPr/>
      <dgm:t>
        <a:bodyPr/>
        <a:lstStyle/>
        <a:p>
          <a:pPr>
            <a:lnSpc>
              <a:spcPts val="1000"/>
            </a:lnSpc>
          </a:pPr>
          <a:endParaRPr lang="en-US" sz="1100"/>
        </a:p>
      </dgm:t>
    </dgm:pt>
    <dgm:pt modelId="{C191A5AA-633A-2843-870A-3987FFEC4B06}" type="sibTrans" cxnId="{D9CB0FED-A868-F442-BC55-0716FB568F71}">
      <dgm:prSet/>
      <dgm:spPr>
        <a:solidFill>
          <a:schemeClr val="bg1">
            <a:lumMod val="50000"/>
          </a:schemeClr>
        </a:solidFill>
      </dgm:spPr>
      <dgm:t>
        <a:bodyPr/>
        <a:lstStyle/>
        <a:p>
          <a:pPr>
            <a:lnSpc>
              <a:spcPts val="1000"/>
            </a:lnSpc>
          </a:pPr>
          <a:endParaRPr lang="en-US" sz="1100"/>
        </a:p>
      </dgm:t>
    </dgm:pt>
    <dgm:pt modelId="{1FB47B2D-F765-4540-91AE-249CA9C2CDCE}">
      <dgm:prSet custT="1"/>
      <dgm:spPr>
        <a:solidFill>
          <a:schemeClr val="bg1">
            <a:lumMod val="95000"/>
          </a:schemeClr>
        </a:solidFill>
      </dgm:spPr>
      <dgm:t>
        <a:bodyPr/>
        <a:lstStyle/>
        <a:p>
          <a:pPr rtl="0">
            <a:lnSpc>
              <a:spcPts val="1000"/>
            </a:lnSpc>
          </a:pPr>
          <a:r>
            <a:rPr lang="ko-KR" altLang="en-US" sz="1100" b="1" dirty="0" smtClean="0">
              <a:solidFill>
                <a:srgbClr val="000000"/>
              </a:solidFill>
            </a:rPr>
            <a:t>불충분한 훈련</a:t>
          </a:r>
          <a:endParaRPr lang="en-US" altLang="ko-KR" sz="1100" b="1" dirty="0" smtClean="0">
            <a:solidFill>
              <a:srgbClr val="000000"/>
            </a:solidFill>
          </a:endParaRPr>
        </a:p>
        <a:p>
          <a:pPr rtl="0">
            <a:lnSpc>
              <a:spcPts val="1000"/>
            </a:lnSpc>
          </a:pPr>
          <a:r>
            <a:rPr lang="en-US" sz="1100" b="1" dirty="0" smtClean="0">
              <a:solidFill>
                <a:srgbClr val="000000"/>
              </a:solidFill>
            </a:rPr>
            <a:t>_Insufficient Training</a:t>
          </a:r>
          <a:endParaRPr lang="en-US" sz="1100" b="1" dirty="0">
            <a:solidFill>
              <a:srgbClr val="000000"/>
            </a:solidFill>
          </a:endParaRPr>
        </a:p>
      </dgm:t>
    </dgm:pt>
    <dgm:pt modelId="{BD596435-22A4-F246-B886-783AD1570FD7}" type="parTrans" cxnId="{AFCD71A7-4FCE-5243-86C1-9D8AE654C194}">
      <dgm:prSet/>
      <dgm:spPr/>
      <dgm:t>
        <a:bodyPr/>
        <a:lstStyle/>
        <a:p>
          <a:pPr>
            <a:lnSpc>
              <a:spcPts val="1000"/>
            </a:lnSpc>
          </a:pPr>
          <a:endParaRPr lang="en-US" sz="1100"/>
        </a:p>
      </dgm:t>
    </dgm:pt>
    <dgm:pt modelId="{45D96911-B91D-4343-9102-D1EF6F7BE2AB}" type="sibTrans" cxnId="{AFCD71A7-4FCE-5243-86C1-9D8AE654C194}">
      <dgm:prSet/>
      <dgm:spPr>
        <a:solidFill>
          <a:schemeClr val="bg1">
            <a:lumMod val="50000"/>
          </a:schemeClr>
        </a:solidFill>
      </dgm:spPr>
      <dgm:t>
        <a:bodyPr/>
        <a:lstStyle/>
        <a:p>
          <a:pPr>
            <a:lnSpc>
              <a:spcPts val="1000"/>
            </a:lnSpc>
          </a:pPr>
          <a:endParaRPr lang="en-US" sz="1100"/>
        </a:p>
      </dgm:t>
    </dgm:pt>
    <dgm:pt modelId="{104A0964-D96B-3046-8020-5A544E8E3B82}" type="pres">
      <dgm:prSet presAssocID="{C0BD7A79-D653-1046-90F3-B66771C5E143}" presName="Name0" presStyleCnt="0">
        <dgm:presLayoutVars>
          <dgm:chMax val="1"/>
          <dgm:dir/>
          <dgm:animLvl val="ctr"/>
          <dgm:resizeHandles val="exact"/>
        </dgm:presLayoutVars>
      </dgm:prSet>
      <dgm:spPr/>
      <dgm:t>
        <a:bodyPr/>
        <a:lstStyle/>
        <a:p>
          <a:pPr latinLnBrk="1"/>
          <a:endParaRPr lang="ko-KR" altLang="en-US"/>
        </a:p>
      </dgm:t>
    </dgm:pt>
    <dgm:pt modelId="{98B2987F-7A2D-704A-8BEB-FABEC3DB0E6C}" type="pres">
      <dgm:prSet presAssocID="{77CAAC7C-4964-DE4C-B372-6C952700B258}" presName="centerShape" presStyleLbl="node0" presStyleIdx="0" presStyleCnt="1" custLinFactNeighborX="1641" custLinFactNeighborY="515"/>
      <dgm:spPr/>
      <dgm:t>
        <a:bodyPr/>
        <a:lstStyle/>
        <a:p>
          <a:pPr latinLnBrk="1"/>
          <a:endParaRPr lang="ko-KR" altLang="en-US"/>
        </a:p>
      </dgm:t>
    </dgm:pt>
    <dgm:pt modelId="{CC944292-4EBE-2442-A512-9141E3BA51AC}" type="pres">
      <dgm:prSet presAssocID="{9CEEBF5D-6468-B547-8C46-4A54B3FEEF59}" presName="node" presStyleLbl="node1" presStyleIdx="0" presStyleCnt="7" custScaleX="133366" custScaleY="133678" custRadScaleRad="92349" custRadScaleInc="11961">
        <dgm:presLayoutVars>
          <dgm:bulletEnabled val="1"/>
        </dgm:presLayoutVars>
      </dgm:prSet>
      <dgm:spPr/>
      <dgm:t>
        <a:bodyPr/>
        <a:lstStyle/>
        <a:p>
          <a:pPr latinLnBrk="1"/>
          <a:endParaRPr lang="ko-KR" altLang="en-US"/>
        </a:p>
      </dgm:t>
    </dgm:pt>
    <dgm:pt modelId="{20004488-00AF-FD47-AA8A-EAB15F14C5B7}" type="pres">
      <dgm:prSet presAssocID="{9CEEBF5D-6468-B547-8C46-4A54B3FEEF59}" presName="dummy" presStyleCnt="0"/>
      <dgm:spPr/>
    </dgm:pt>
    <dgm:pt modelId="{6E096693-F71D-1549-A3B6-44F75FF41849}" type="pres">
      <dgm:prSet presAssocID="{E83E82E9-7D6D-B04E-9DDA-FF338827D5BF}" presName="sibTrans" presStyleLbl="sibTrans2D1" presStyleIdx="0" presStyleCnt="7" custLinFactNeighborY="537"/>
      <dgm:spPr/>
      <dgm:t>
        <a:bodyPr/>
        <a:lstStyle/>
        <a:p>
          <a:pPr latinLnBrk="1"/>
          <a:endParaRPr lang="ko-KR" altLang="en-US"/>
        </a:p>
      </dgm:t>
    </dgm:pt>
    <dgm:pt modelId="{702409FE-607B-C548-AE56-D45F18902EA6}" type="pres">
      <dgm:prSet presAssocID="{64A63DFE-EE86-284C-AD92-912032516139}" presName="node" presStyleLbl="node1" presStyleIdx="1" presStyleCnt="7" custScaleX="127448" custScaleY="133680" custRadScaleRad="106817" custRadScaleInc="27178">
        <dgm:presLayoutVars>
          <dgm:bulletEnabled val="1"/>
        </dgm:presLayoutVars>
      </dgm:prSet>
      <dgm:spPr/>
      <dgm:t>
        <a:bodyPr/>
        <a:lstStyle/>
        <a:p>
          <a:pPr latinLnBrk="1"/>
          <a:endParaRPr lang="ko-KR" altLang="en-US"/>
        </a:p>
      </dgm:t>
    </dgm:pt>
    <dgm:pt modelId="{96205103-7613-E041-9E23-6E61FB8B93E9}" type="pres">
      <dgm:prSet presAssocID="{64A63DFE-EE86-284C-AD92-912032516139}" presName="dummy" presStyleCnt="0"/>
      <dgm:spPr/>
    </dgm:pt>
    <dgm:pt modelId="{84EB1335-DB46-FF44-A21A-09B9125881F0}" type="pres">
      <dgm:prSet presAssocID="{FA32DD2E-F690-B243-85C5-42941FF2F409}" presName="sibTrans" presStyleLbl="sibTrans2D1" presStyleIdx="1" presStyleCnt="7"/>
      <dgm:spPr/>
      <dgm:t>
        <a:bodyPr/>
        <a:lstStyle/>
        <a:p>
          <a:pPr latinLnBrk="1"/>
          <a:endParaRPr lang="ko-KR" altLang="en-US"/>
        </a:p>
      </dgm:t>
    </dgm:pt>
    <dgm:pt modelId="{C3EAC96F-CBA8-624E-B5EF-BC07B56533F2}" type="pres">
      <dgm:prSet presAssocID="{868C56AF-F919-8549-AF97-A101F14EA7DF}" presName="node" presStyleLbl="node1" presStyleIdx="2" presStyleCnt="7" custScaleX="160940" custScaleY="120035">
        <dgm:presLayoutVars>
          <dgm:bulletEnabled val="1"/>
        </dgm:presLayoutVars>
      </dgm:prSet>
      <dgm:spPr/>
      <dgm:t>
        <a:bodyPr/>
        <a:lstStyle/>
        <a:p>
          <a:pPr latinLnBrk="1"/>
          <a:endParaRPr lang="ko-KR" altLang="en-US"/>
        </a:p>
      </dgm:t>
    </dgm:pt>
    <dgm:pt modelId="{DE6CE97A-BC6D-DC45-8507-E0A920B29E6F}" type="pres">
      <dgm:prSet presAssocID="{868C56AF-F919-8549-AF97-A101F14EA7DF}" presName="dummy" presStyleCnt="0"/>
      <dgm:spPr/>
    </dgm:pt>
    <dgm:pt modelId="{2148F946-FFB3-D941-8A6B-A48D5FCFACCB}" type="pres">
      <dgm:prSet presAssocID="{8C897AAD-BE1D-FB42-B25F-6B09FA8FFF7F}" presName="sibTrans" presStyleLbl="sibTrans2D1" presStyleIdx="2" presStyleCnt="7"/>
      <dgm:spPr/>
      <dgm:t>
        <a:bodyPr/>
        <a:lstStyle/>
        <a:p>
          <a:pPr latinLnBrk="1"/>
          <a:endParaRPr lang="ko-KR" altLang="en-US"/>
        </a:p>
      </dgm:t>
    </dgm:pt>
    <dgm:pt modelId="{43736856-4B71-ED41-958B-1F42A1CB1D80}" type="pres">
      <dgm:prSet presAssocID="{6BFA1623-520F-2C4A-AA78-7569FF9AFF9D}" presName="node" presStyleLbl="node1" presStyleIdx="3" presStyleCnt="7" custScaleX="202427" custScaleY="81556" custRadScaleRad="102523" custRadScaleInc="-26233">
        <dgm:presLayoutVars>
          <dgm:bulletEnabled val="1"/>
        </dgm:presLayoutVars>
      </dgm:prSet>
      <dgm:spPr/>
      <dgm:t>
        <a:bodyPr/>
        <a:lstStyle/>
        <a:p>
          <a:pPr latinLnBrk="1"/>
          <a:endParaRPr lang="ko-KR" altLang="en-US"/>
        </a:p>
      </dgm:t>
    </dgm:pt>
    <dgm:pt modelId="{77C1E835-E886-784F-824A-D8722C665EB6}" type="pres">
      <dgm:prSet presAssocID="{6BFA1623-520F-2C4A-AA78-7569FF9AFF9D}" presName="dummy" presStyleCnt="0"/>
      <dgm:spPr/>
    </dgm:pt>
    <dgm:pt modelId="{513D1E1B-DB5C-7A49-A03E-2DBB0841D1F2}" type="pres">
      <dgm:prSet presAssocID="{65BDD432-FE52-9944-9A44-FC34918C096F}" presName="sibTrans" presStyleLbl="sibTrans2D1" presStyleIdx="3" presStyleCnt="7"/>
      <dgm:spPr/>
      <dgm:t>
        <a:bodyPr/>
        <a:lstStyle/>
        <a:p>
          <a:pPr latinLnBrk="1"/>
          <a:endParaRPr lang="ko-KR" altLang="en-US"/>
        </a:p>
      </dgm:t>
    </dgm:pt>
    <dgm:pt modelId="{B85DF019-A50D-1141-8707-65C79C73B417}" type="pres">
      <dgm:prSet presAssocID="{7F2EA4FB-3549-ED43-AF7A-A532A2983413}" presName="node" presStyleLbl="node1" presStyleIdx="4" presStyleCnt="7" custScaleX="177870" custScaleY="72627" custRadScaleRad="107680" custRadScaleInc="52297">
        <dgm:presLayoutVars>
          <dgm:bulletEnabled val="1"/>
        </dgm:presLayoutVars>
      </dgm:prSet>
      <dgm:spPr/>
      <dgm:t>
        <a:bodyPr/>
        <a:lstStyle/>
        <a:p>
          <a:pPr latinLnBrk="1"/>
          <a:endParaRPr lang="ko-KR" altLang="en-US"/>
        </a:p>
      </dgm:t>
    </dgm:pt>
    <dgm:pt modelId="{F0A164DE-6872-4C41-9592-57E0C872B6CC}" type="pres">
      <dgm:prSet presAssocID="{7F2EA4FB-3549-ED43-AF7A-A532A2983413}" presName="dummy" presStyleCnt="0"/>
      <dgm:spPr/>
    </dgm:pt>
    <dgm:pt modelId="{17C691F7-193F-AF48-A754-ED7460636DA1}" type="pres">
      <dgm:prSet presAssocID="{55128CA9-22A9-9744-9E35-8486F135A803}" presName="sibTrans" presStyleLbl="sibTrans2D1" presStyleIdx="4" presStyleCnt="7" custLinFactNeighborX="1077" custLinFactNeighborY="537"/>
      <dgm:spPr/>
      <dgm:t>
        <a:bodyPr/>
        <a:lstStyle/>
        <a:p>
          <a:pPr latinLnBrk="1"/>
          <a:endParaRPr lang="ko-KR" altLang="en-US"/>
        </a:p>
      </dgm:t>
    </dgm:pt>
    <dgm:pt modelId="{2276D78C-CEEE-894C-A510-68F78231F0FB}" type="pres">
      <dgm:prSet presAssocID="{A09E74C2-753E-F046-B0DD-935504DD0942}" presName="node" presStyleLbl="node1" presStyleIdx="5" presStyleCnt="7" custScaleX="180120" custScaleY="136739">
        <dgm:presLayoutVars>
          <dgm:bulletEnabled val="1"/>
        </dgm:presLayoutVars>
      </dgm:prSet>
      <dgm:spPr/>
      <dgm:t>
        <a:bodyPr/>
        <a:lstStyle/>
        <a:p>
          <a:pPr latinLnBrk="1"/>
          <a:endParaRPr lang="ko-KR" altLang="en-US"/>
        </a:p>
      </dgm:t>
    </dgm:pt>
    <dgm:pt modelId="{36C4374F-31B4-E04E-90A2-371C9E674FA6}" type="pres">
      <dgm:prSet presAssocID="{A09E74C2-753E-F046-B0DD-935504DD0942}" presName="dummy" presStyleCnt="0"/>
      <dgm:spPr/>
    </dgm:pt>
    <dgm:pt modelId="{030C208E-1DF2-CA40-9A21-AF1E1DC5A54F}" type="pres">
      <dgm:prSet presAssocID="{C191A5AA-633A-2843-870A-3987FFEC4B06}" presName="sibTrans" presStyleLbl="sibTrans2D1" presStyleIdx="5" presStyleCnt="7"/>
      <dgm:spPr/>
      <dgm:t>
        <a:bodyPr/>
        <a:lstStyle/>
        <a:p>
          <a:pPr latinLnBrk="1"/>
          <a:endParaRPr lang="ko-KR" altLang="en-US"/>
        </a:p>
      </dgm:t>
    </dgm:pt>
    <dgm:pt modelId="{1DC7F0B5-6D54-3B44-85E0-49A846F36C37}" type="pres">
      <dgm:prSet presAssocID="{1FB47B2D-F765-4540-91AE-249CA9C2CDCE}" presName="node" presStyleLbl="node1" presStyleIdx="6" presStyleCnt="7" custScaleX="159847" custScaleY="132019">
        <dgm:presLayoutVars>
          <dgm:bulletEnabled val="1"/>
        </dgm:presLayoutVars>
      </dgm:prSet>
      <dgm:spPr/>
      <dgm:t>
        <a:bodyPr/>
        <a:lstStyle/>
        <a:p>
          <a:pPr latinLnBrk="1"/>
          <a:endParaRPr lang="ko-KR" altLang="en-US"/>
        </a:p>
      </dgm:t>
    </dgm:pt>
    <dgm:pt modelId="{C376DCFC-DB1B-5F4A-8908-1509DC2BD936}" type="pres">
      <dgm:prSet presAssocID="{1FB47B2D-F765-4540-91AE-249CA9C2CDCE}" presName="dummy" presStyleCnt="0"/>
      <dgm:spPr/>
    </dgm:pt>
    <dgm:pt modelId="{506C75E3-36ED-E945-AC34-76C6F2598084}" type="pres">
      <dgm:prSet presAssocID="{45D96911-B91D-4343-9102-D1EF6F7BE2AB}" presName="sibTrans" presStyleLbl="sibTrans2D1" presStyleIdx="6" presStyleCnt="7"/>
      <dgm:spPr/>
      <dgm:t>
        <a:bodyPr/>
        <a:lstStyle/>
        <a:p>
          <a:pPr latinLnBrk="1"/>
          <a:endParaRPr lang="ko-KR" altLang="en-US"/>
        </a:p>
      </dgm:t>
    </dgm:pt>
  </dgm:ptLst>
  <dgm:cxnLst>
    <dgm:cxn modelId="{13F37F48-712B-5B40-A3C6-3E11E2463368}" type="presOf" srcId="{77CAAC7C-4964-DE4C-B372-6C952700B258}" destId="{98B2987F-7A2D-704A-8BEB-FABEC3DB0E6C}" srcOrd="0" destOrd="0" presId="urn:microsoft.com/office/officeart/2005/8/layout/radial6"/>
    <dgm:cxn modelId="{D90020CC-F6A7-774D-B6A9-46C6646139B0}" srcId="{77CAAC7C-4964-DE4C-B372-6C952700B258}" destId="{868C56AF-F919-8549-AF97-A101F14EA7DF}" srcOrd="2" destOrd="0" parTransId="{564EA433-019C-D447-8930-8EE1843D4B23}" sibTransId="{8C897AAD-BE1D-FB42-B25F-6B09FA8FFF7F}"/>
    <dgm:cxn modelId="{650068E8-994B-F044-9EB1-D202E1B07C04}" srcId="{77CAAC7C-4964-DE4C-B372-6C952700B258}" destId="{9CEEBF5D-6468-B547-8C46-4A54B3FEEF59}" srcOrd="0" destOrd="0" parTransId="{EC10AF2D-6B2C-E14A-8B1A-A1A46F082D1E}" sibTransId="{E83E82E9-7D6D-B04E-9DDA-FF338827D5BF}"/>
    <dgm:cxn modelId="{D9CB0FED-A868-F442-BC55-0716FB568F71}" srcId="{77CAAC7C-4964-DE4C-B372-6C952700B258}" destId="{A09E74C2-753E-F046-B0DD-935504DD0942}" srcOrd="5" destOrd="0" parTransId="{E9079B1F-0B65-EB44-B44B-3155943B0429}" sibTransId="{C191A5AA-633A-2843-870A-3987FFEC4B06}"/>
    <dgm:cxn modelId="{E1D95C14-4804-EB41-99AA-B95AD4A6F3AA}" srcId="{77CAAC7C-4964-DE4C-B372-6C952700B258}" destId="{7F2EA4FB-3549-ED43-AF7A-A532A2983413}" srcOrd="4" destOrd="0" parTransId="{2AC32FFF-2C57-6F41-BFDA-56FEC6B7446B}" sibTransId="{55128CA9-22A9-9744-9E35-8486F135A803}"/>
    <dgm:cxn modelId="{25103691-A955-6A47-AA9B-D5A10862D500}" type="presOf" srcId="{E83E82E9-7D6D-B04E-9DDA-FF338827D5BF}" destId="{6E096693-F71D-1549-A3B6-44F75FF41849}" srcOrd="0" destOrd="0" presId="urn:microsoft.com/office/officeart/2005/8/layout/radial6"/>
    <dgm:cxn modelId="{79C6D958-ECAB-8648-9D56-2E157DF525DD}" type="presOf" srcId="{A09E74C2-753E-F046-B0DD-935504DD0942}" destId="{2276D78C-CEEE-894C-A510-68F78231F0FB}" srcOrd="0" destOrd="0" presId="urn:microsoft.com/office/officeart/2005/8/layout/radial6"/>
    <dgm:cxn modelId="{0AC2DA08-2AA9-C447-A27E-D269B0E0B8B6}" type="presOf" srcId="{64A63DFE-EE86-284C-AD92-912032516139}" destId="{702409FE-607B-C548-AE56-D45F18902EA6}" srcOrd="0" destOrd="0" presId="urn:microsoft.com/office/officeart/2005/8/layout/radial6"/>
    <dgm:cxn modelId="{00B25D71-6F7F-1649-ABBE-1567AEA87E7F}" type="presOf" srcId="{1FB47B2D-F765-4540-91AE-249CA9C2CDCE}" destId="{1DC7F0B5-6D54-3B44-85E0-49A846F36C37}" srcOrd="0" destOrd="0" presId="urn:microsoft.com/office/officeart/2005/8/layout/radial6"/>
    <dgm:cxn modelId="{E8CCD729-14EC-274D-ADA3-C9EE829E2AA1}" type="presOf" srcId="{7F2EA4FB-3549-ED43-AF7A-A532A2983413}" destId="{B85DF019-A50D-1141-8707-65C79C73B417}" srcOrd="0" destOrd="0" presId="urn:microsoft.com/office/officeart/2005/8/layout/radial6"/>
    <dgm:cxn modelId="{F4058352-0535-0945-9472-D08B7A73626E}" srcId="{77CAAC7C-4964-DE4C-B372-6C952700B258}" destId="{6BFA1623-520F-2C4A-AA78-7569FF9AFF9D}" srcOrd="3" destOrd="0" parTransId="{5CDC4204-C3EC-DF40-9014-6C0AA92EBB06}" sibTransId="{65BDD432-FE52-9944-9A44-FC34918C096F}"/>
    <dgm:cxn modelId="{A18646A4-DDEF-0C46-A2F0-37FE84E2EFE3}" type="presOf" srcId="{6BFA1623-520F-2C4A-AA78-7569FF9AFF9D}" destId="{43736856-4B71-ED41-958B-1F42A1CB1D80}" srcOrd="0" destOrd="0" presId="urn:microsoft.com/office/officeart/2005/8/layout/radial6"/>
    <dgm:cxn modelId="{D1228A83-DA63-214F-8548-4207EEB50944}" type="presOf" srcId="{FA32DD2E-F690-B243-85C5-42941FF2F409}" destId="{84EB1335-DB46-FF44-A21A-09B9125881F0}" srcOrd="0" destOrd="0" presId="urn:microsoft.com/office/officeart/2005/8/layout/radial6"/>
    <dgm:cxn modelId="{3A1F0CE9-C571-654C-8CBC-DE44AB767297}" type="presOf" srcId="{C0BD7A79-D653-1046-90F3-B66771C5E143}" destId="{104A0964-D96B-3046-8020-5A544E8E3B82}" srcOrd="0" destOrd="0" presId="urn:microsoft.com/office/officeart/2005/8/layout/radial6"/>
    <dgm:cxn modelId="{125DD582-3FD6-D34C-8372-40ECDDFB1C8D}" type="presOf" srcId="{8C897AAD-BE1D-FB42-B25F-6B09FA8FFF7F}" destId="{2148F946-FFB3-D941-8A6B-A48D5FCFACCB}" srcOrd="0" destOrd="0" presId="urn:microsoft.com/office/officeart/2005/8/layout/radial6"/>
    <dgm:cxn modelId="{EE554A04-FB2E-6C47-8B98-45C5E88C42F9}" srcId="{C0BD7A79-D653-1046-90F3-B66771C5E143}" destId="{77CAAC7C-4964-DE4C-B372-6C952700B258}" srcOrd="0" destOrd="0" parTransId="{48E1F75F-C551-DC45-A39E-7A4C45EDB3C5}" sibTransId="{A5B43C8F-6772-1A4C-B4DE-817BAAE238C8}"/>
    <dgm:cxn modelId="{21399069-6ADC-D74C-AC4A-DC0C3334E3DE}" type="presOf" srcId="{65BDD432-FE52-9944-9A44-FC34918C096F}" destId="{513D1E1B-DB5C-7A49-A03E-2DBB0841D1F2}" srcOrd="0" destOrd="0" presId="urn:microsoft.com/office/officeart/2005/8/layout/radial6"/>
    <dgm:cxn modelId="{FD50F50D-065C-1B47-BD5A-6B55A42736CC}" type="presOf" srcId="{45D96911-B91D-4343-9102-D1EF6F7BE2AB}" destId="{506C75E3-36ED-E945-AC34-76C6F2598084}" srcOrd="0" destOrd="0" presId="urn:microsoft.com/office/officeart/2005/8/layout/radial6"/>
    <dgm:cxn modelId="{D378AB7A-D9E2-3844-BBC4-56A236A169B6}" type="presOf" srcId="{868C56AF-F919-8549-AF97-A101F14EA7DF}" destId="{C3EAC96F-CBA8-624E-B5EF-BC07B56533F2}" srcOrd="0" destOrd="0" presId="urn:microsoft.com/office/officeart/2005/8/layout/radial6"/>
    <dgm:cxn modelId="{AFCD71A7-4FCE-5243-86C1-9D8AE654C194}" srcId="{77CAAC7C-4964-DE4C-B372-6C952700B258}" destId="{1FB47B2D-F765-4540-91AE-249CA9C2CDCE}" srcOrd="6" destOrd="0" parTransId="{BD596435-22A4-F246-B886-783AD1570FD7}" sibTransId="{45D96911-B91D-4343-9102-D1EF6F7BE2AB}"/>
    <dgm:cxn modelId="{88329E23-1D3D-F34E-B362-79A07127785C}" type="presOf" srcId="{55128CA9-22A9-9744-9E35-8486F135A803}" destId="{17C691F7-193F-AF48-A754-ED7460636DA1}" srcOrd="0" destOrd="0" presId="urn:microsoft.com/office/officeart/2005/8/layout/radial6"/>
    <dgm:cxn modelId="{931F74B9-8EB5-7D4B-A638-E5EEC0982DC4}" srcId="{77CAAC7C-4964-DE4C-B372-6C952700B258}" destId="{64A63DFE-EE86-284C-AD92-912032516139}" srcOrd="1" destOrd="0" parTransId="{569B181D-99B4-4A49-B998-34CA818AE446}" sibTransId="{FA32DD2E-F690-B243-85C5-42941FF2F409}"/>
    <dgm:cxn modelId="{DF5645B9-1F73-EB49-80A6-0F2CA5697742}" type="presOf" srcId="{9CEEBF5D-6468-B547-8C46-4A54B3FEEF59}" destId="{CC944292-4EBE-2442-A512-9141E3BA51AC}" srcOrd="0" destOrd="0" presId="urn:microsoft.com/office/officeart/2005/8/layout/radial6"/>
    <dgm:cxn modelId="{30284B6B-2CEE-CF45-B1A6-528E3A85F5F9}" type="presOf" srcId="{C191A5AA-633A-2843-870A-3987FFEC4B06}" destId="{030C208E-1DF2-CA40-9A21-AF1E1DC5A54F}" srcOrd="0" destOrd="0" presId="urn:microsoft.com/office/officeart/2005/8/layout/radial6"/>
    <dgm:cxn modelId="{C387DCB9-3B01-A345-BDDF-ED1A82B30D22}" type="presParOf" srcId="{104A0964-D96B-3046-8020-5A544E8E3B82}" destId="{98B2987F-7A2D-704A-8BEB-FABEC3DB0E6C}" srcOrd="0" destOrd="0" presId="urn:microsoft.com/office/officeart/2005/8/layout/radial6"/>
    <dgm:cxn modelId="{F0EA1E4E-12E4-7B49-A460-8271BFFFAF7D}" type="presParOf" srcId="{104A0964-D96B-3046-8020-5A544E8E3B82}" destId="{CC944292-4EBE-2442-A512-9141E3BA51AC}" srcOrd="1" destOrd="0" presId="urn:microsoft.com/office/officeart/2005/8/layout/radial6"/>
    <dgm:cxn modelId="{D4A99489-436A-0D4B-9518-E6028F60B4FE}" type="presParOf" srcId="{104A0964-D96B-3046-8020-5A544E8E3B82}" destId="{20004488-00AF-FD47-AA8A-EAB15F14C5B7}" srcOrd="2" destOrd="0" presId="urn:microsoft.com/office/officeart/2005/8/layout/radial6"/>
    <dgm:cxn modelId="{58FE8458-08E5-9C4E-B8C6-FF575AD2F30A}" type="presParOf" srcId="{104A0964-D96B-3046-8020-5A544E8E3B82}" destId="{6E096693-F71D-1549-A3B6-44F75FF41849}" srcOrd="3" destOrd="0" presId="urn:microsoft.com/office/officeart/2005/8/layout/radial6"/>
    <dgm:cxn modelId="{74D4C908-B7C1-5040-BBAB-077B16819EEF}" type="presParOf" srcId="{104A0964-D96B-3046-8020-5A544E8E3B82}" destId="{702409FE-607B-C548-AE56-D45F18902EA6}" srcOrd="4" destOrd="0" presId="urn:microsoft.com/office/officeart/2005/8/layout/radial6"/>
    <dgm:cxn modelId="{3D28D784-799B-894A-9D68-B8021FD1400C}" type="presParOf" srcId="{104A0964-D96B-3046-8020-5A544E8E3B82}" destId="{96205103-7613-E041-9E23-6E61FB8B93E9}" srcOrd="5" destOrd="0" presId="urn:microsoft.com/office/officeart/2005/8/layout/radial6"/>
    <dgm:cxn modelId="{5CD9FD81-ABAF-914D-846C-E6CC6BA38192}" type="presParOf" srcId="{104A0964-D96B-3046-8020-5A544E8E3B82}" destId="{84EB1335-DB46-FF44-A21A-09B9125881F0}" srcOrd="6" destOrd="0" presId="urn:microsoft.com/office/officeart/2005/8/layout/radial6"/>
    <dgm:cxn modelId="{9B8FE751-4FE9-DE4D-A3E6-BE948EBA768B}" type="presParOf" srcId="{104A0964-D96B-3046-8020-5A544E8E3B82}" destId="{C3EAC96F-CBA8-624E-B5EF-BC07B56533F2}" srcOrd="7" destOrd="0" presId="urn:microsoft.com/office/officeart/2005/8/layout/radial6"/>
    <dgm:cxn modelId="{8905DF1E-7FE4-CE4E-95EE-65F775279303}" type="presParOf" srcId="{104A0964-D96B-3046-8020-5A544E8E3B82}" destId="{DE6CE97A-BC6D-DC45-8507-E0A920B29E6F}" srcOrd="8" destOrd="0" presId="urn:microsoft.com/office/officeart/2005/8/layout/radial6"/>
    <dgm:cxn modelId="{8FFE3F6A-5F0F-D24A-8B72-ABA1F488FB6A}" type="presParOf" srcId="{104A0964-D96B-3046-8020-5A544E8E3B82}" destId="{2148F946-FFB3-D941-8A6B-A48D5FCFACCB}" srcOrd="9" destOrd="0" presId="urn:microsoft.com/office/officeart/2005/8/layout/radial6"/>
    <dgm:cxn modelId="{3475D94D-CDE8-6048-AECC-2878AB8ECDB7}" type="presParOf" srcId="{104A0964-D96B-3046-8020-5A544E8E3B82}" destId="{43736856-4B71-ED41-958B-1F42A1CB1D80}" srcOrd="10" destOrd="0" presId="urn:microsoft.com/office/officeart/2005/8/layout/radial6"/>
    <dgm:cxn modelId="{66245030-473E-CE4E-A25F-8301114EC628}" type="presParOf" srcId="{104A0964-D96B-3046-8020-5A544E8E3B82}" destId="{77C1E835-E886-784F-824A-D8722C665EB6}" srcOrd="11" destOrd="0" presId="urn:microsoft.com/office/officeart/2005/8/layout/radial6"/>
    <dgm:cxn modelId="{62E3C172-7412-8144-BE90-1B562CD10D0F}" type="presParOf" srcId="{104A0964-D96B-3046-8020-5A544E8E3B82}" destId="{513D1E1B-DB5C-7A49-A03E-2DBB0841D1F2}" srcOrd="12" destOrd="0" presId="urn:microsoft.com/office/officeart/2005/8/layout/radial6"/>
    <dgm:cxn modelId="{9F426190-FAF7-204C-8117-9DBD11E12FCE}" type="presParOf" srcId="{104A0964-D96B-3046-8020-5A544E8E3B82}" destId="{B85DF019-A50D-1141-8707-65C79C73B417}" srcOrd="13" destOrd="0" presId="urn:microsoft.com/office/officeart/2005/8/layout/radial6"/>
    <dgm:cxn modelId="{CFA139DB-3C4E-8A40-BC0B-E5A82CBD9155}" type="presParOf" srcId="{104A0964-D96B-3046-8020-5A544E8E3B82}" destId="{F0A164DE-6872-4C41-9592-57E0C872B6CC}" srcOrd="14" destOrd="0" presId="urn:microsoft.com/office/officeart/2005/8/layout/radial6"/>
    <dgm:cxn modelId="{4E27C5A8-493A-F847-81BF-5C7A0275B8BD}" type="presParOf" srcId="{104A0964-D96B-3046-8020-5A544E8E3B82}" destId="{17C691F7-193F-AF48-A754-ED7460636DA1}" srcOrd="15" destOrd="0" presId="urn:microsoft.com/office/officeart/2005/8/layout/radial6"/>
    <dgm:cxn modelId="{2BCD10FB-226B-764F-97E6-EAA1C4925805}" type="presParOf" srcId="{104A0964-D96B-3046-8020-5A544E8E3B82}" destId="{2276D78C-CEEE-894C-A510-68F78231F0FB}" srcOrd="16" destOrd="0" presId="urn:microsoft.com/office/officeart/2005/8/layout/radial6"/>
    <dgm:cxn modelId="{B832FC49-6BEB-474C-8A69-450D7B181274}" type="presParOf" srcId="{104A0964-D96B-3046-8020-5A544E8E3B82}" destId="{36C4374F-31B4-E04E-90A2-371C9E674FA6}" srcOrd="17" destOrd="0" presId="urn:microsoft.com/office/officeart/2005/8/layout/radial6"/>
    <dgm:cxn modelId="{897B9C0A-E3BC-874A-96D6-58BC5AF539B2}" type="presParOf" srcId="{104A0964-D96B-3046-8020-5A544E8E3B82}" destId="{030C208E-1DF2-CA40-9A21-AF1E1DC5A54F}" srcOrd="18" destOrd="0" presId="urn:microsoft.com/office/officeart/2005/8/layout/radial6"/>
    <dgm:cxn modelId="{A3FB8EBF-EC50-194E-9F8D-8C5CF9D45F78}" type="presParOf" srcId="{104A0964-D96B-3046-8020-5A544E8E3B82}" destId="{1DC7F0B5-6D54-3B44-85E0-49A846F36C37}" srcOrd="19" destOrd="0" presId="urn:microsoft.com/office/officeart/2005/8/layout/radial6"/>
    <dgm:cxn modelId="{5AABB1C2-62F4-8341-9BFF-34E565C1A835}" type="presParOf" srcId="{104A0964-D96B-3046-8020-5A544E8E3B82}" destId="{C376DCFC-DB1B-5F4A-8908-1509DC2BD936}" srcOrd="20" destOrd="0" presId="urn:microsoft.com/office/officeart/2005/8/layout/radial6"/>
    <dgm:cxn modelId="{5B5F5C6D-681A-B445-8729-9E8D6C31CCBB}" type="presParOf" srcId="{104A0964-D96B-3046-8020-5A544E8E3B82}" destId="{506C75E3-36ED-E945-AC34-76C6F2598084}" srcOrd="21"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A0C68D-F39B-4DD3-ADBF-685C69ECDF38}" type="doc">
      <dgm:prSet loTypeId="urn:microsoft.com/office/officeart/2011/layout/HexagonRadial" loCatId="cycle" qsTypeId="urn:microsoft.com/office/officeart/2005/8/quickstyle/simple1" qsCatId="simple" csTypeId="urn:microsoft.com/office/officeart/2005/8/colors/colorful1#1" csCatId="colorful" phldr="1"/>
      <dgm:spPr/>
      <dgm:t>
        <a:bodyPr/>
        <a:lstStyle/>
        <a:p>
          <a:endParaRPr lang="en-US"/>
        </a:p>
      </dgm:t>
    </dgm:pt>
    <dgm:pt modelId="{00553529-DF06-42E9-844D-2CEB455E1598}">
      <dgm:prSet phldrT="[Text]" custT="1"/>
      <dgm:spPr>
        <a:solidFill>
          <a:schemeClr val="tx2">
            <a:lumMod val="20000"/>
            <a:lumOff val="80000"/>
          </a:schemeClr>
        </a:solidFill>
      </dgm:spPr>
      <dgm:t>
        <a:bodyPr/>
        <a:lstStyle/>
        <a:p>
          <a:pPr>
            <a:lnSpc>
              <a:spcPts val="1000"/>
            </a:lnSpc>
          </a:pPr>
          <a:r>
            <a:rPr lang="ko-KR" altLang="en-US" sz="1000" b="1" dirty="0" smtClean="0">
              <a:solidFill>
                <a:schemeClr val="tx1"/>
              </a:solidFill>
            </a:rPr>
            <a:t>고성과 직원</a:t>
          </a:r>
          <a:endParaRPr lang="en-US" altLang="ko-KR" sz="1000" b="1" dirty="0" smtClean="0">
            <a:solidFill>
              <a:schemeClr val="tx1"/>
            </a:solidFill>
          </a:endParaRPr>
        </a:p>
        <a:p>
          <a:pPr>
            <a:lnSpc>
              <a:spcPts val="1000"/>
            </a:lnSpc>
          </a:pPr>
          <a:r>
            <a:rPr lang="en-US" sz="1000" b="1" dirty="0" smtClean="0">
              <a:solidFill>
                <a:schemeClr val="tx1"/>
              </a:solidFill>
            </a:rPr>
            <a:t>_High </a:t>
          </a:r>
          <a:r>
            <a:rPr lang="en-US" sz="1000" b="1" dirty="0">
              <a:solidFill>
                <a:schemeClr val="tx1"/>
              </a:solidFill>
            </a:rPr>
            <a:t>Performing Staff</a:t>
          </a:r>
        </a:p>
      </dgm:t>
    </dgm:pt>
    <dgm:pt modelId="{0DF55B2F-350F-457A-B8B2-38670ED46273}" type="parTrans" cxnId="{A4FE54E9-1369-45BB-8EA0-F8CBE45E79E6}">
      <dgm:prSet/>
      <dgm:spPr/>
      <dgm:t>
        <a:bodyPr/>
        <a:lstStyle/>
        <a:p>
          <a:pPr>
            <a:lnSpc>
              <a:spcPts val="1000"/>
            </a:lnSpc>
          </a:pPr>
          <a:endParaRPr lang="en-US" sz="1000"/>
        </a:p>
      </dgm:t>
    </dgm:pt>
    <dgm:pt modelId="{95C533EC-6A52-4D70-8A51-7AC310A31FCE}" type="sibTrans" cxnId="{A4FE54E9-1369-45BB-8EA0-F8CBE45E79E6}">
      <dgm:prSet/>
      <dgm:spPr/>
      <dgm:t>
        <a:bodyPr/>
        <a:lstStyle/>
        <a:p>
          <a:pPr>
            <a:lnSpc>
              <a:spcPts val="1000"/>
            </a:lnSpc>
          </a:pPr>
          <a:endParaRPr lang="en-US" sz="1000"/>
        </a:p>
      </dgm:t>
    </dgm:pt>
    <dgm:pt modelId="{BF24EC64-7D61-4A13-818E-16A923B6BD98}">
      <dgm:prSet phldrT="[Text]" custT="1"/>
      <dgm:spPr>
        <a:solidFill>
          <a:schemeClr val="bg1">
            <a:lumMod val="95000"/>
          </a:schemeClr>
        </a:solidFill>
      </dgm:spPr>
      <dgm:t>
        <a:bodyPr/>
        <a:lstStyle/>
        <a:p>
          <a:pPr>
            <a:lnSpc>
              <a:spcPts val="1000"/>
            </a:lnSpc>
          </a:pPr>
          <a:r>
            <a:rPr lang="ko-KR" altLang="en-US" sz="1000" b="1" dirty="0" smtClean="0">
              <a:solidFill>
                <a:schemeClr val="tx1"/>
              </a:solidFill>
            </a:rPr>
            <a:t>정책 및 관행에 따른 명확한 기대</a:t>
          </a:r>
          <a:endParaRPr lang="en-US" altLang="ko-KR" sz="1000" b="1" dirty="0" smtClean="0">
            <a:solidFill>
              <a:schemeClr val="tx1"/>
            </a:solidFill>
          </a:endParaRPr>
        </a:p>
        <a:p>
          <a:pPr>
            <a:lnSpc>
              <a:spcPts val="1000"/>
            </a:lnSpc>
          </a:pPr>
          <a:r>
            <a:rPr lang="en-US" altLang="ko-KR" sz="1000" b="1" dirty="0" smtClean="0">
              <a:solidFill>
                <a:schemeClr val="tx1"/>
              </a:solidFill>
            </a:rPr>
            <a:t>_</a:t>
          </a:r>
          <a:r>
            <a:rPr lang="en-US" sz="1000" b="1" dirty="0" smtClean="0">
              <a:solidFill>
                <a:schemeClr val="tx1"/>
              </a:solidFill>
            </a:rPr>
            <a:t>Clear </a:t>
          </a:r>
          <a:r>
            <a:rPr lang="en-US" sz="1000" b="1" dirty="0">
              <a:solidFill>
                <a:schemeClr val="tx1"/>
              </a:solidFill>
            </a:rPr>
            <a:t>Expectations Aligned With Policy &amp; Practice</a:t>
          </a:r>
        </a:p>
      </dgm:t>
    </dgm:pt>
    <dgm:pt modelId="{B194B59C-8D5E-4C25-A1DA-B97E6FDB8064}" type="parTrans" cxnId="{558D5DFE-1766-49A4-81BA-BFEAEFC0AA1B}">
      <dgm:prSet/>
      <dgm:spPr/>
      <dgm:t>
        <a:bodyPr/>
        <a:lstStyle/>
        <a:p>
          <a:pPr>
            <a:lnSpc>
              <a:spcPts val="1000"/>
            </a:lnSpc>
          </a:pPr>
          <a:endParaRPr lang="en-US" sz="1000"/>
        </a:p>
      </dgm:t>
    </dgm:pt>
    <dgm:pt modelId="{CB9E9F6B-D033-427A-832C-7664F311485E}" type="sibTrans" cxnId="{558D5DFE-1766-49A4-81BA-BFEAEFC0AA1B}">
      <dgm:prSet/>
      <dgm:spPr/>
      <dgm:t>
        <a:bodyPr/>
        <a:lstStyle/>
        <a:p>
          <a:pPr>
            <a:lnSpc>
              <a:spcPts val="1000"/>
            </a:lnSpc>
          </a:pPr>
          <a:endParaRPr lang="en-US" sz="1000"/>
        </a:p>
      </dgm:t>
    </dgm:pt>
    <dgm:pt modelId="{ECB81114-DB0C-433C-9DCD-EC3D56E4D5A2}">
      <dgm:prSet phldrT="[Text]" custT="1"/>
      <dgm:spPr>
        <a:solidFill>
          <a:schemeClr val="bg2">
            <a:lumMod val="90000"/>
          </a:schemeClr>
        </a:solidFill>
      </dgm:spPr>
      <dgm:t>
        <a:bodyPr/>
        <a:lstStyle/>
        <a:p>
          <a:pPr>
            <a:lnSpc>
              <a:spcPts val="1000"/>
            </a:lnSpc>
          </a:pPr>
          <a:r>
            <a:rPr lang="ko-KR" altLang="en-US" sz="1000" b="1" dirty="0" smtClean="0">
              <a:solidFill>
                <a:schemeClr val="tx1"/>
              </a:solidFill>
            </a:rPr>
            <a:t>좋은 선택과 매칭 과정</a:t>
          </a:r>
          <a:endParaRPr lang="en-US" altLang="ko-KR" sz="1000" b="1" dirty="0" smtClean="0">
            <a:solidFill>
              <a:schemeClr val="tx1"/>
            </a:solidFill>
          </a:endParaRPr>
        </a:p>
        <a:p>
          <a:pPr>
            <a:lnSpc>
              <a:spcPts val="1000"/>
            </a:lnSpc>
          </a:pPr>
          <a:r>
            <a:rPr lang="en-US" sz="1000" b="1" dirty="0" smtClean="0">
              <a:solidFill>
                <a:schemeClr val="tx1"/>
              </a:solidFill>
            </a:rPr>
            <a:t>_Good </a:t>
          </a:r>
          <a:r>
            <a:rPr lang="en-US" sz="1000" b="1" dirty="0">
              <a:solidFill>
                <a:schemeClr val="tx1"/>
              </a:solidFill>
            </a:rPr>
            <a:t>Selection and Matching  Processes</a:t>
          </a:r>
        </a:p>
      </dgm:t>
    </dgm:pt>
    <dgm:pt modelId="{D4112756-FFF0-44A2-99C3-E6815CD98795}" type="parTrans" cxnId="{4773F02A-CC7B-48F4-9283-0D05040C0DEB}">
      <dgm:prSet/>
      <dgm:spPr/>
      <dgm:t>
        <a:bodyPr/>
        <a:lstStyle/>
        <a:p>
          <a:pPr>
            <a:lnSpc>
              <a:spcPts val="1000"/>
            </a:lnSpc>
          </a:pPr>
          <a:endParaRPr lang="en-US" sz="1000"/>
        </a:p>
      </dgm:t>
    </dgm:pt>
    <dgm:pt modelId="{F78CB0CE-C9A5-450F-80EF-69EFE4496BBC}" type="sibTrans" cxnId="{4773F02A-CC7B-48F4-9283-0D05040C0DEB}">
      <dgm:prSet/>
      <dgm:spPr/>
      <dgm:t>
        <a:bodyPr/>
        <a:lstStyle/>
        <a:p>
          <a:pPr>
            <a:lnSpc>
              <a:spcPts val="1000"/>
            </a:lnSpc>
          </a:pPr>
          <a:endParaRPr lang="en-US" sz="1000"/>
        </a:p>
      </dgm:t>
    </dgm:pt>
    <dgm:pt modelId="{8C53B93F-D83A-46BC-8DA4-90D3C7426EB7}">
      <dgm:prSet phldrT="[Text]" custT="1"/>
      <dgm:spPr>
        <a:solidFill>
          <a:schemeClr val="accent4">
            <a:lumMod val="20000"/>
            <a:lumOff val="80000"/>
          </a:schemeClr>
        </a:solidFill>
      </dgm:spPr>
      <dgm:t>
        <a:bodyPr/>
        <a:lstStyle/>
        <a:p>
          <a:pPr>
            <a:lnSpc>
              <a:spcPts val="1000"/>
            </a:lnSpc>
          </a:pPr>
          <a:r>
            <a:rPr lang="ko-KR" altLang="en-US" sz="1000" b="1" dirty="0" smtClean="0">
              <a:solidFill>
                <a:schemeClr val="tx1"/>
              </a:solidFill>
            </a:rPr>
            <a:t>기술 및 훈련 필요 평가</a:t>
          </a:r>
          <a:r>
            <a:rPr lang="en-US" altLang="ko-KR" sz="1000" b="1" dirty="0" smtClean="0">
              <a:solidFill>
                <a:schemeClr val="tx1"/>
              </a:solidFill>
            </a:rPr>
            <a:t>_</a:t>
          </a:r>
          <a:r>
            <a:rPr lang="en-US" sz="1000" b="1" dirty="0" smtClean="0">
              <a:solidFill>
                <a:schemeClr val="tx1"/>
              </a:solidFill>
            </a:rPr>
            <a:t>Assessment </a:t>
          </a:r>
          <a:r>
            <a:rPr lang="en-US" sz="1000" b="1" dirty="0">
              <a:solidFill>
                <a:schemeClr val="tx1"/>
              </a:solidFill>
            </a:rPr>
            <a:t>of Skill &amp; Training Needs</a:t>
          </a:r>
        </a:p>
      </dgm:t>
    </dgm:pt>
    <dgm:pt modelId="{7C67419C-CF5A-43A0-B15B-F3ACE288E77B}" type="parTrans" cxnId="{2459E2FB-14BC-4648-A7B5-CFAC7DC8E95D}">
      <dgm:prSet/>
      <dgm:spPr/>
      <dgm:t>
        <a:bodyPr/>
        <a:lstStyle/>
        <a:p>
          <a:pPr>
            <a:lnSpc>
              <a:spcPts val="1000"/>
            </a:lnSpc>
          </a:pPr>
          <a:endParaRPr lang="en-US" sz="1000"/>
        </a:p>
      </dgm:t>
    </dgm:pt>
    <dgm:pt modelId="{1980D6C8-662E-4E6C-9E04-1041D8333A9A}" type="sibTrans" cxnId="{2459E2FB-14BC-4648-A7B5-CFAC7DC8E95D}">
      <dgm:prSet/>
      <dgm:spPr/>
      <dgm:t>
        <a:bodyPr/>
        <a:lstStyle/>
        <a:p>
          <a:pPr>
            <a:lnSpc>
              <a:spcPts val="1000"/>
            </a:lnSpc>
          </a:pPr>
          <a:endParaRPr lang="en-US" sz="1000"/>
        </a:p>
      </dgm:t>
    </dgm:pt>
    <dgm:pt modelId="{52C87A2E-2556-4543-8022-14D234B3EB1D}">
      <dgm:prSet phldrT="[Text]" custT="1"/>
      <dgm:spPr>
        <a:solidFill>
          <a:schemeClr val="accent5">
            <a:lumMod val="20000"/>
            <a:lumOff val="80000"/>
          </a:schemeClr>
        </a:solidFill>
      </dgm:spPr>
      <dgm:t>
        <a:bodyPr/>
        <a:lstStyle/>
        <a:p>
          <a:pPr>
            <a:lnSpc>
              <a:spcPts val="1000"/>
            </a:lnSpc>
          </a:pPr>
          <a:r>
            <a:rPr lang="ko-KR" altLang="en-US" sz="1000" b="1" dirty="0" smtClean="0">
              <a:solidFill>
                <a:schemeClr val="tx1"/>
              </a:solidFill>
            </a:rPr>
            <a:t>역량 기반 교육 및 적절한 리소스</a:t>
          </a:r>
          <a:r>
            <a:rPr lang="en-US" altLang="ko-KR" sz="1000" b="1" dirty="0" smtClean="0">
              <a:solidFill>
                <a:schemeClr val="tx1"/>
              </a:solidFill>
            </a:rPr>
            <a:t>_</a:t>
          </a:r>
          <a:r>
            <a:rPr lang="en-US" sz="1000" b="1" dirty="0" smtClean="0">
              <a:solidFill>
                <a:schemeClr val="tx1"/>
              </a:solidFill>
            </a:rPr>
            <a:t>Competency-Based </a:t>
          </a:r>
          <a:r>
            <a:rPr lang="en-US" sz="1000" b="1" dirty="0">
              <a:solidFill>
                <a:schemeClr val="tx1"/>
              </a:solidFill>
            </a:rPr>
            <a:t>Training &amp; Adequate Resources</a:t>
          </a:r>
        </a:p>
      </dgm:t>
    </dgm:pt>
    <dgm:pt modelId="{57BEB155-2922-4FAB-8329-6FD03368EF77}" type="parTrans" cxnId="{D9DCA721-FE4E-442B-819D-EA4F3F588E52}">
      <dgm:prSet/>
      <dgm:spPr/>
      <dgm:t>
        <a:bodyPr/>
        <a:lstStyle/>
        <a:p>
          <a:pPr>
            <a:lnSpc>
              <a:spcPts val="1000"/>
            </a:lnSpc>
          </a:pPr>
          <a:endParaRPr lang="en-US" sz="1000"/>
        </a:p>
      </dgm:t>
    </dgm:pt>
    <dgm:pt modelId="{E4152E05-2209-4E93-A579-1DBD7CE89891}" type="sibTrans" cxnId="{D9DCA721-FE4E-442B-819D-EA4F3F588E52}">
      <dgm:prSet/>
      <dgm:spPr/>
      <dgm:t>
        <a:bodyPr/>
        <a:lstStyle/>
        <a:p>
          <a:pPr>
            <a:lnSpc>
              <a:spcPts val="1000"/>
            </a:lnSpc>
          </a:pPr>
          <a:endParaRPr lang="en-US" sz="1000"/>
        </a:p>
      </dgm:t>
    </dgm:pt>
    <dgm:pt modelId="{7AB0E8E8-CF9E-4F79-90E2-86EA557BE76E}">
      <dgm:prSet phldrT="[Text]" custT="1"/>
      <dgm:spPr>
        <a:solidFill>
          <a:schemeClr val="accent6">
            <a:lumMod val="20000"/>
            <a:lumOff val="80000"/>
          </a:schemeClr>
        </a:solidFill>
      </dgm:spPr>
      <dgm:t>
        <a:bodyPr/>
        <a:lstStyle/>
        <a:p>
          <a:pPr>
            <a:lnSpc>
              <a:spcPts val="1000"/>
            </a:lnSpc>
          </a:pPr>
          <a:r>
            <a:rPr lang="ko-KR" altLang="en-US" sz="1000" b="1" dirty="0" smtClean="0">
              <a:solidFill>
                <a:schemeClr val="tx1"/>
              </a:solidFill>
            </a:rPr>
            <a:t>감독</a:t>
          </a:r>
          <a:r>
            <a:rPr lang="en-US" altLang="ko-KR" sz="1000" b="1" dirty="0" smtClean="0">
              <a:solidFill>
                <a:schemeClr val="tx1"/>
              </a:solidFill>
            </a:rPr>
            <a:t>, </a:t>
          </a:r>
          <a:r>
            <a:rPr lang="ko-KR" altLang="en-US" sz="1000" b="1" dirty="0" smtClean="0">
              <a:solidFill>
                <a:schemeClr val="tx1"/>
              </a:solidFill>
            </a:rPr>
            <a:t>성과 피드백</a:t>
          </a:r>
          <a:r>
            <a:rPr lang="en-US" altLang="ko-KR" sz="1000" b="1" dirty="0" smtClean="0">
              <a:solidFill>
                <a:schemeClr val="tx1"/>
              </a:solidFill>
            </a:rPr>
            <a:t>, </a:t>
          </a:r>
          <a:r>
            <a:rPr lang="ko-KR" altLang="en-US" sz="1000" b="1" dirty="0" smtClean="0">
              <a:solidFill>
                <a:schemeClr val="tx1"/>
              </a:solidFill>
            </a:rPr>
            <a:t>인정</a:t>
          </a:r>
          <a:r>
            <a:rPr lang="en-US" altLang="ko-KR" sz="1000" b="1" dirty="0" smtClean="0">
              <a:solidFill>
                <a:schemeClr val="tx1"/>
              </a:solidFill>
            </a:rPr>
            <a:t>, </a:t>
          </a:r>
          <a:r>
            <a:rPr lang="ko-KR" altLang="en-US" sz="1000" b="1" dirty="0" smtClean="0">
              <a:solidFill>
                <a:schemeClr val="tx1"/>
              </a:solidFill>
            </a:rPr>
            <a:t>보상</a:t>
          </a:r>
          <a:r>
            <a:rPr lang="en-US" altLang="ko-KR" sz="1000" b="1" dirty="0" smtClean="0">
              <a:solidFill>
                <a:schemeClr val="tx1"/>
              </a:solidFill>
            </a:rPr>
            <a:t>_</a:t>
          </a:r>
          <a:r>
            <a:rPr lang="en-US" sz="1000" b="1" dirty="0" smtClean="0">
              <a:solidFill>
                <a:schemeClr val="tx1"/>
              </a:solidFill>
            </a:rPr>
            <a:t>Supervision, Performance Feedback, Recognition, Reward </a:t>
          </a:r>
          <a:endParaRPr lang="en-US" sz="1000" b="1" dirty="0">
            <a:solidFill>
              <a:schemeClr val="tx1"/>
            </a:solidFill>
          </a:endParaRPr>
        </a:p>
      </dgm:t>
    </dgm:pt>
    <dgm:pt modelId="{A0E2BC86-2550-46EB-8EB0-3592AA60AEF2}" type="parTrans" cxnId="{4F7B0088-50C9-4294-93B0-41E258B46538}">
      <dgm:prSet/>
      <dgm:spPr/>
      <dgm:t>
        <a:bodyPr/>
        <a:lstStyle/>
        <a:p>
          <a:pPr>
            <a:lnSpc>
              <a:spcPts val="1000"/>
            </a:lnSpc>
          </a:pPr>
          <a:endParaRPr lang="en-US" sz="1000"/>
        </a:p>
      </dgm:t>
    </dgm:pt>
    <dgm:pt modelId="{0B5DFF8E-DB8E-4B1E-853C-3C75653CEB13}" type="sibTrans" cxnId="{4F7B0088-50C9-4294-93B0-41E258B46538}">
      <dgm:prSet/>
      <dgm:spPr/>
      <dgm:t>
        <a:bodyPr/>
        <a:lstStyle/>
        <a:p>
          <a:pPr>
            <a:lnSpc>
              <a:spcPts val="1000"/>
            </a:lnSpc>
          </a:pPr>
          <a:endParaRPr lang="en-US" sz="1000"/>
        </a:p>
      </dgm:t>
    </dgm:pt>
    <dgm:pt modelId="{545951A5-107A-44E7-8441-ABC35BC58749}">
      <dgm:prSet phldrT="[Text]" custT="1"/>
      <dgm:spPr>
        <a:solidFill>
          <a:schemeClr val="accent2">
            <a:lumMod val="20000"/>
            <a:lumOff val="80000"/>
          </a:schemeClr>
        </a:solidFill>
      </dgm:spPr>
      <dgm:t>
        <a:bodyPr/>
        <a:lstStyle/>
        <a:p>
          <a:pPr>
            <a:lnSpc>
              <a:spcPts val="1000"/>
            </a:lnSpc>
          </a:pPr>
          <a:r>
            <a:rPr lang="ko-KR" altLang="en-US" sz="1000" b="1" dirty="0" smtClean="0">
              <a:solidFill>
                <a:schemeClr val="tx1"/>
              </a:solidFill>
            </a:rPr>
            <a:t>멘토링 및 학습 기회</a:t>
          </a:r>
          <a:r>
            <a:rPr lang="en-US" altLang="ko-KR" sz="1000" b="1" dirty="0" smtClean="0">
              <a:solidFill>
                <a:schemeClr val="tx1"/>
              </a:solidFill>
            </a:rPr>
            <a:t>_</a:t>
          </a:r>
          <a:r>
            <a:rPr lang="en-US" sz="1000" b="1" dirty="0" smtClean="0">
              <a:solidFill>
                <a:schemeClr val="tx1"/>
              </a:solidFill>
            </a:rPr>
            <a:t>Mentoring </a:t>
          </a:r>
          <a:r>
            <a:rPr lang="en-US" sz="1000" b="1" dirty="0">
              <a:solidFill>
                <a:schemeClr val="tx1"/>
              </a:solidFill>
            </a:rPr>
            <a:t>&amp; Learning Opportunities</a:t>
          </a:r>
        </a:p>
      </dgm:t>
    </dgm:pt>
    <dgm:pt modelId="{F82BAD22-6A1A-402D-A934-9FCB4A849DE8}" type="parTrans" cxnId="{99BB77B0-D6DE-4F7D-9ED4-D202564F32F5}">
      <dgm:prSet/>
      <dgm:spPr/>
      <dgm:t>
        <a:bodyPr/>
        <a:lstStyle/>
        <a:p>
          <a:pPr>
            <a:lnSpc>
              <a:spcPts val="1000"/>
            </a:lnSpc>
          </a:pPr>
          <a:endParaRPr lang="en-US" sz="1000"/>
        </a:p>
      </dgm:t>
    </dgm:pt>
    <dgm:pt modelId="{9968DCAC-5958-41FC-9CDF-ADAEE9523779}" type="sibTrans" cxnId="{99BB77B0-D6DE-4F7D-9ED4-D202564F32F5}">
      <dgm:prSet/>
      <dgm:spPr/>
      <dgm:t>
        <a:bodyPr/>
        <a:lstStyle/>
        <a:p>
          <a:pPr>
            <a:lnSpc>
              <a:spcPts val="1000"/>
            </a:lnSpc>
          </a:pPr>
          <a:endParaRPr lang="en-US" sz="1000"/>
        </a:p>
      </dgm:t>
    </dgm:pt>
    <dgm:pt modelId="{B75DACAD-F86F-4ED6-806E-CE24D641FDC0}" type="pres">
      <dgm:prSet presAssocID="{44A0C68D-F39B-4DD3-ADBF-685C69ECDF38}" presName="Name0" presStyleCnt="0">
        <dgm:presLayoutVars>
          <dgm:chMax val="1"/>
          <dgm:chPref val="1"/>
          <dgm:dir/>
          <dgm:animOne val="branch"/>
          <dgm:animLvl val="lvl"/>
        </dgm:presLayoutVars>
      </dgm:prSet>
      <dgm:spPr/>
      <dgm:t>
        <a:bodyPr/>
        <a:lstStyle/>
        <a:p>
          <a:pPr latinLnBrk="1"/>
          <a:endParaRPr lang="ko-KR" altLang="en-US"/>
        </a:p>
      </dgm:t>
    </dgm:pt>
    <dgm:pt modelId="{479C1F77-8F6F-49E2-9E79-79126CB031DD}" type="pres">
      <dgm:prSet presAssocID="{00553529-DF06-42E9-844D-2CEB455E1598}" presName="Parent" presStyleLbl="node0" presStyleIdx="0" presStyleCnt="1">
        <dgm:presLayoutVars>
          <dgm:chMax val="6"/>
          <dgm:chPref val="6"/>
        </dgm:presLayoutVars>
      </dgm:prSet>
      <dgm:spPr/>
      <dgm:t>
        <a:bodyPr/>
        <a:lstStyle/>
        <a:p>
          <a:pPr latinLnBrk="1"/>
          <a:endParaRPr lang="ko-KR" altLang="en-US"/>
        </a:p>
      </dgm:t>
    </dgm:pt>
    <dgm:pt modelId="{B9640061-8980-4784-908A-C9271EDCE2B3}" type="pres">
      <dgm:prSet presAssocID="{BF24EC64-7D61-4A13-818E-16A923B6BD98}" presName="Accent1" presStyleCnt="0"/>
      <dgm:spPr/>
    </dgm:pt>
    <dgm:pt modelId="{C5FE917D-CE7C-45C7-9AB1-BFD46B3FF7A2}" type="pres">
      <dgm:prSet presAssocID="{BF24EC64-7D61-4A13-818E-16A923B6BD98}" presName="Accent" presStyleLbl="bgShp" presStyleIdx="0" presStyleCnt="6"/>
      <dgm:spPr/>
    </dgm:pt>
    <dgm:pt modelId="{92918233-E812-4719-BDC9-2D6912B0D989}" type="pres">
      <dgm:prSet presAssocID="{BF24EC64-7D61-4A13-818E-16A923B6BD98}" presName="Child1" presStyleLbl="node1" presStyleIdx="0" presStyleCnt="6">
        <dgm:presLayoutVars>
          <dgm:chMax val="0"/>
          <dgm:chPref val="0"/>
          <dgm:bulletEnabled val="1"/>
        </dgm:presLayoutVars>
      </dgm:prSet>
      <dgm:spPr/>
      <dgm:t>
        <a:bodyPr/>
        <a:lstStyle/>
        <a:p>
          <a:pPr latinLnBrk="1"/>
          <a:endParaRPr lang="ko-KR" altLang="en-US"/>
        </a:p>
      </dgm:t>
    </dgm:pt>
    <dgm:pt modelId="{4ED989BE-EB87-408A-A94D-3658FA9FCB35}" type="pres">
      <dgm:prSet presAssocID="{ECB81114-DB0C-433C-9DCD-EC3D56E4D5A2}" presName="Accent2" presStyleCnt="0"/>
      <dgm:spPr/>
    </dgm:pt>
    <dgm:pt modelId="{299F29C0-E122-4709-A617-F017438B8206}" type="pres">
      <dgm:prSet presAssocID="{ECB81114-DB0C-433C-9DCD-EC3D56E4D5A2}" presName="Accent" presStyleLbl="bgShp" presStyleIdx="1" presStyleCnt="6"/>
      <dgm:spPr>
        <a:solidFill>
          <a:schemeClr val="bg1">
            <a:lumMod val="50000"/>
          </a:schemeClr>
        </a:solidFill>
      </dgm:spPr>
    </dgm:pt>
    <dgm:pt modelId="{9296540F-DFFB-4330-8CD6-4DE5A57000BF}" type="pres">
      <dgm:prSet presAssocID="{ECB81114-DB0C-433C-9DCD-EC3D56E4D5A2}" presName="Child2" presStyleLbl="node1" presStyleIdx="1" presStyleCnt="6">
        <dgm:presLayoutVars>
          <dgm:chMax val="0"/>
          <dgm:chPref val="0"/>
          <dgm:bulletEnabled val="1"/>
        </dgm:presLayoutVars>
      </dgm:prSet>
      <dgm:spPr/>
      <dgm:t>
        <a:bodyPr/>
        <a:lstStyle/>
        <a:p>
          <a:pPr latinLnBrk="1"/>
          <a:endParaRPr lang="ko-KR" altLang="en-US"/>
        </a:p>
      </dgm:t>
    </dgm:pt>
    <dgm:pt modelId="{86535242-2478-425B-852D-5E0AAE9296CE}" type="pres">
      <dgm:prSet presAssocID="{8C53B93F-D83A-46BC-8DA4-90D3C7426EB7}" presName="Accent3" presStyleCnt="0"/>
      <dgm:spPr/>
    </dgm:pt>
    <dgm:pt modelId="{4C577A34-2004-4D98-8B46-058EF53D7865}" type="pres">
      <dgm:prSet presAssocID="{8C53B93F-D83A-46BC-8DA4-90D3C7426EB7}" presName="Accent" presStyleLbl="bgShp" presStyleIdx="2" presStyleCnt="6"/>
      <dgm:spPr>
        <a:solidFill>
          <a:schemeClr val="bg1">
            <a:lumMod val="50000"/>
          </a:schemeClr>
        </a:solidFill>
      </dgm:spPr>
    </dgm:pt>
    <dgm:pt modelId="{019340E3-E692-42EE-A1DE-F7702C481011}" type="pres">
      <dgm:prSet presAssocID="{8C53B93F-D83A-46BC-8DA4-90D3C7426EB7}" presName="Child3" presStyleLbl="node1" presStyleIdx="2" presStyleCnt="6" custLinFactNeighborX="-1823" custLinFactNeighborY="-868">
        <dgm:presLayoutVars>
          <dgm:chMax val="0"/>
          <dgm:chPref val="0"/>
          <dgm:bulletEnabled val="1"/>
        </dgm:presLayoutVars>
      </dgm:prSet>
      <dgm:spPr/>
      <dgm:t>
        <a:bodyPr/>
        <a:lstStyle/>
        <a:p>
          <a:pPr latinLnBrk="1"/>
          <a:endParaRPr lang="ko-KR" altLang="en-US"/>
        </a:p>
      </dgm:t>
    </dgm:pt>
    <dgm:pt modelId="{17C9ECD3-BCB5-4B8A-8DCE-2FA61E69E838}" type="pres">
      <dgm:prSet presAssocID="{52C87A2E-2556-4543-8022-14D234B3EB1D}" presName="Accent4" presStyleCnt="0"/>
      <dgm:spPr/>
    </dgm:pt>
    <dgm:pt modelId="{349FB9A5-3A4C-4974-B74B-BE2FDC131D21}" type="pres">
      <dgm:prSet presAssocID="{52C87A2E-2556-4543-8022-14D234B3EB1D}" presName="Accent" presStyleLbl="bgShp" presStyleIdx="3" presStyleCnt="6"/>
      <dgm:spPr>
        <a:solidFill>
          <a:schemeClr val="bg1">
            <a:lumMod val="50000"/>
          </a:schemeClr>
        </a:solidFill>
      </dgm:spPr>
    </dgm:pt>
    <dgm:pt modelId="{3A38E39F-A561-4D55-9B6D-142BDDEFE05E}" type="pres">
      <dgm:prSet presAssocID="{52C87A2E-2556-4543-8022-14D234B3EB1D}" presName="Child4" presStyleLbl="node1" presStyleIdx="3" presStyleCnt="6">
        <dgm:presLayoutVars>
          <dgm:chMax val="0"/>
          <dgm:chPref val="0"/>
          <dgm:bulletEnabled val="1"/>
        </dgm:presLayoutVars>
      </dgm:prSet>
      <dgm:spPr/>
      <dgm:t>
        <a:bodyPr/>
        <a:lstStyle/>
        <a:p>
          <a:pPr latinLnBrk="1"/>
          <a:endParaRPr lang="ko-KR" altLang="en-US"/>
        </a:p>
      </dgm:t>
    </dgm:pt>
    <dgm:pt modelId="{6D58068A-B120-4F43-839F-39123D04768F}" type="pres">
      <dgm:prSet presAssocID="{7AB0E8E8-CF9E-4F79-90E2-86EA557BE76E}" presName="Accent5" presStyleCnt="0"/>
      <dgm:spPr/>
    </dgm:pt>
    <dgm:pt modelId="{6BF71DC9-5B98-4C08-8115-598F27A9A61F}" type="pres">
      <dgm:prSet presAssocID="{7AB0E8E8-CF9E-4F79-90E2-86EA557BE76E}" presName="Accent" presStyleLbl="bgShp" presStyleIdx="4" presStyleCnt="6"/>
      <dgm:spPr>
        <a:solidFill>
          <a:schemeClr val="bg1">
            <a:lumMod val="50000"/>
          </a:schemeClr>
        </a:solidFill>
      </dgm:spPr>
    </dgm:pt>
    <dgm:pt modelId="{CD27A5D4-1CBE-4F48-BBD6-49D1B4389942}" type="pres">
      <dgm:prSet presAssocID="{7AB0E8E8-CF9E-4F79-90E2-86EA557BE76E}" presName="Child5" presStyleLbl="node1" presStyleIdx="4" presStyleCnt="6" custLinFactNeighborX="3571" custLinFactNeighborY="-4128">
        <dgm:presLayoutVars>
          <dgm:chMax val="0"/>
          <dgm:chPref val="0"/>
          <dgm:bulletEnabled val="1"/>
        </dgm:presLayoutVars>
      </dgm:prSet>
      <dgm:spPr/>
      <dgm:t>
        <a:bodyPr/>
        <a:lstStyle/>
        <a:p>
          <a:pPr latinLnBrk="1"/>
          <a:endParaRPr lang="ko-KR" altLang="en-US"/>
        </a:p>
      </dgm:t>
    </dgm:pt>
    <dgm:pt modelId="{C265B9E8-5FB8-477F-AFAA-FA9F2A54167C}" type="pres">
      <dgm:prSet presAssocID="{545951A5-107A-44E7-8441-ABC35BC58749}" presName="Accent6" presStyleCnt="0"/>
      <dgm:spPr/>
    </dgm:pt>
    <dgm:pt modelId="{5405FA40-1BEB-4791-AE96-9D8F8463FB7B}" type="pres">
      <dgm:prSet presAssocID="{545951A5-107A-44E7-8441-ABC35BC58749}" presName="Accent" presStyleLbl="bgShp" presStyleIdx="5" presStyleCnt="6" custLinFactNeighborY="-7164"/>
      <dgm:spPr>
        <a:solidFill>
          <a:schemeClr val="bg1">
            <a:lumMod val="50000"/>
          </a:schemeClr>
        </a:solidFill>
      </dgm:spPr>
    </dgm:pt>
    <dgm:pt modelId="{54C17A8D-686E-4AE9-96BE-7CDE7B600118}" type="pres">
      <dgm:prSet presAssocID="{545951A5-107A-44E7-8441-ABC35BC58749}" presName="Child6" presStyleLbl="node1" presStyleIdx="5" presStyleCnt="6">
        <dgm:presLayoutVars>
          <dgm:chMax val="0"/>
          <dgm:chPref val="0"/>
          <dgm:bulletEnabled val="1"/>
        </dgm:presLayoutVars>
      </dgm:prSet>
      <dgm:spPr/>
      <dgm:t>
        <a:bodyPr/>
        <a:lstStyle/>
        <a:p>
          <a:pPr latinLnBrk="1"/>
          <a:endParaRPr lang="ko-KR" altLang="en-US"/>
        </a:p>
      </dgm:t>
    </dgm:pt>
  </dgm:ptLst>
  <dgm:cxnLst>
    <dgm:cxn modelId="{99BB77B0-D6DE-4F7D-9ED4-D202564F32F5}" srcId="{00553529-DF06-42E9-844D-2CEB455E1598}" destId="{545951A5-107A-44E7-8441-ABC35BC58749}" srcOrd="5" destOrd="0" parTransId="{F82BAD22-6A1A-402D-A934-9FCB4A849DE8}" sibTransId="{9968DCAC-5958-41FC-9CDF-ADAEE9523779}"/>
    <dgm:cxn modelId="{4F7B0088-50C9-4294-93B0-41E258B46538}" srcId="{00553529-DF06-42E9-844D-2CEB455E1598}" destId="{7AB0E8E8-CF9E-4F79-90E2-86EA557BE76E}" srcOrd="4" destOrd="0" parTransId="{A0E2BC86-2550-46EB-8EB0-3592AA60AEF2}" sibTransId="{0B5DFF8E-DB8E-4B1E-853C-3C75653CEB13}"/>
    <dgm:cxn modelId="{20D1114B-70DF-2F4D-8F4F-016261A57528}" type="presOf" srcId="{7AB0E8E8-CF9E-4F79-90E2-86EA557BE76E}" destId="{CD27A5D4-1CBE-4F48-BBD6-49D1B4389942}" srcOrd="0" destOrd="0" presId="urn:microsoft.com/office/officeart/2011/layout/HexagonRadial"/>
    <dgm:cxn modelId="{70534538-3213-5E4A-87D3-85A48293FBA0}" type="presOf" srcId="{44A0C68D-F39B-4DD3-ADBF-685C69ECDF38}" destId="{B75DACAD-F86F-4ED6-806E-CE24D641FDC0}" srcOrd="0" destOrd="0" presId="urn:microsoft.com/office/officeart/2011/layout/HexagonRadial"/>
    <dgm:cxn modelId="{2459E2FB-14BC-4648-A7B5-CFAC7DC8E95D}" srcId="{00553529-DF06-42E9-844D-2CEB455E1598}" destId="{8C53B93F-D83A-46BC-8DA4-90D3C7426EB7}" srcOrd="2" destOrd="0" parTransId="{7C67419C-CF5A-43A0-B15B-F3ACE288E77B}" sibTransId="{1980D6C8-662E-4E6C-9E04-1041D8333A9A}"/>
    <dgm:cxn modelId="{9F66D7AB-548D-534F-B35F-320FD28924D4}" type="presOf" srcId="{545951A5-107A-44E7-8441-ABC35BC58749}" destId="{54C17A8D-686E-4AE9-96BE-7CDE7B600118}" srcOrd="0" destOrd="0" presId="urn:microsoft.com/office/officeart/2011/layout/HexagonRadial"/>
    <dgm:cxn modelId="{18A10E52-B0D7-3148-B425-C79930732716}" type="presOf" srcId="{8C53B93F-D83A-46BC-8DA4-90D3C7426EB7}" destId="{019340E3-E692-42EE-A1DE-F7702C481011}" srcOrd="0" destOrd="0" presId="urn:microsoft.com/office/officeart/2011/layout/HexagonRadial"/>
    <dgm:cxn modelId="{BBEC1E47-2881-D845-ABA7-DDC0B30D46EF}" type="presOf" srcId="{BF24EC64-7D61-4A13-818E-16A923B6BD98}" destId="{92918233-E812-4719-BDC9-2D6912B0D989}" srcOrd="0" destOrd="0" presId="urn:microsoft.com/office/officeart/2011/layout/HexagonRadial"/>
    <dgm:cxn modelId="{A4FE54E9-1369-45BB-8EA0-F8CBE45E79E6}" srcId="{44A0C68D-F39B-4DD3-ADBF-685C69ECDF38}" destId="{00553529-DF06-42E9-844D-2CEB455E1598}" srcOrd="0" destOrd="0" parTransId="{0DF55B2F-350F-457A-B8B2-38670ED46273}" sibTransId="{95C533EC-6A52-4D70-8A51-7AC310A31FCE}"/>
    <dgm:cxn modelId="{4773F02A-CC7B-48F4-9283-0D05040C0DEB}" srcId="{00553529-DF06-42E9-844D-2CEB455E1598}" destId="{ECB81114-DB0C-433C-9DCD-EC3D56E4D5A2}" srcOrd="1" destOrd="0" parTransId="{D4112756-FFF0-44A2-99C3-E6815CD98795}" sibTransId="{F78CB0CE-C9A5-450F-80EF-69EFE4496BBC}"/>
    <dgm:cxn modelId="{D9DCA721-FE4E-442B-819D-EA4F3F588E52}" srcId="{00553529-DF06-42E9-844D-2CEB455E1598}" destId="{52C87A2E-2556-4543-8022-14D234B3EB1D}" srcOrd="3" destOrd="0" parTransId="{57BEB155-2922-4FAB-8329-6FD03368EF77}" sibTransId="{E4152E05-2209-4E93-A579-1DBD7CE89891}"/>
    <dgm:cxn modelId="{195DC134-0071-3A48-A7F1-BC011DED4143}" type="presOf" srcId="{52C87A2E-2556-4543-8022-14D234B3EB1D}" destId="{3A38E39F-A561-4D55-9B6D-142BDDEFE05E}" srcOrd="0" destOrd="0" presId="urn:microsoft.com/office/officeart/2011/layout/HexagonRadial"/>
    <dgm:cxn modelId="{558D5DFE-1766-49A4-81BA-BFEAEFC0AA1B}" srcId="{00553529-DF06-42E9-844D-2CEB455E1598}" destId="{BF24EC64-7D61-4A13-818E-16A923B6BD98}" srcOrd="0" destOrd="0" parTransId="{B194B59C-8D5E-4C25-A1DA-B97E6FDB8064}" sibTransId="{CB9E9F6B-D033-427A-832C-7664F311485E}"/>
    <dgm:cxn modelId="{896C25CF-9E12-1945-93B7-80D1A197A64A}" type="presOf" srcId="{ECB81114-DB0C-433C-9DCD-EC3D56E4D5A2}" destId="{9296540F-DFFB-4330-8CD6-4DE5A57000BF}" srcOrd="0" destOrd="0" presId="urn:microsoft.com/office/officeart/2011/layout/HexagonRadial"/>
    <dgm:cxn modelId="{DCE3E2B2-8B50-6C4E-9448-16CBBC0466A2}" type="presOf" srcId="{00553529-DF06-42E9-844D-2CEB455E1598}" destId="{479C1F77-8F6F-49E2-9E79-79126CB031DD}" srcOrd="0" destOrd="0" presId="urn:microsoft.com/office/officeart/2011/layout/HexagonRadial"/>
    <dgm:cxn modelId="{D90F7F8F-903E-7D42-B484-FBFFDFEB7D17}" type="presParOf" srcId="{B75DACAD-F86F-4ED6-806E-CE24D641FDC0}" destId="{479C1F77-8F6F-49E2-9E79-79126CB031DD}" srcOrd="0" destOrd="0" presId="urn:microsoft.com/office/officeart/2011/layout/HexagonRadial"/>
    <dgm:cxn modelId="{CE96B89A-1207-E942-919B-D5F44AC47D5F}" type="presParOf" srcId="{B75DACAD-F86F-4ED6-806E-CE24D641FDC0}" destId="{B9640061-8980-4784-908A-C9271EDCE2B3}" srcOrd="1" destOrd="0" presId="urn:microsoft.com/office/officeart/2011/layout/HexagonRadial"/>
    <dgm:cxn modelId="{59E4B957-A3A5-8746-924D-D00E9A763291}" type="presParOf" srcId="{B9640061-8980-4784-908A-C9271EDCE2B3}" destId="{C5FE917D-CE7C-45C7-9AB1-BFD46B3FF7A2}" srcOrd="0" destOrd="0" presId="urn:microsoft.com/office/officeart/2011/layout/HexagonRadial"/>
    <dgm:cxn modelId="{3356229E-9C93-114A-B0F7-B316A39FA557}" type="presParOf" srcId="{B75DACAD-F86F-4ED6-806E-CE24D641FDC0}" destId="{92918233-E812-4719-BDC9-2D6912B0D989}" srcOrd="2" destOrd="0" presId="urn:microsoft.com/office/officeart/2011/layout/HexagonRadial"/>
    <dgm:cxn modelId="{91EE9DF2-56E7-B247-808D-14D68A4D8C82}" type="presParOf" srcId="{B75DACAD-F86F-4ED6-806E-CE24D641FDC0}" destId="{4ED989BE-EB87-408A-A94D-3658FA9FCB35}" srcOrd="3" destOrd="0" presId="urn:microsoft.com/office/officeart/2011/layout/HexagonRadial"/>
    <dgm:cxn modelId="{0E1D450F-9033-424E-8139-F07764797EEA}" type="presParOf" srcId="{4ED989BE-EB87-408A-A94D-3658FA9FCB35}" destId="{299F29C0-E122-4709-A617-F017438B8206}" srcOrd="0" destOrd="0" presId="urn:microsoft.com/office/officeart/2011/layout/HexagonRadial"/>
    <dgm:cxn modelId="{960C9152-1F84-0E45-84FB-5D128ED3ED72}" type="presParOf" srcId="{B75DACAD-F86F-4ED6-806E-CE24D641FDC0}" destId="{9296540F-DFFB-4330-8CD6-4DE5A57000BF}" srcOrd="4" destOrd="0" presId="urn:microsoft.com/office/officeart/2011/layout/HexagonRadial"/>
    <dgm:cxn modelId="{3028F9C1-71EE-8942-A525-407F7BD295F5}" type="presParOf" srcId="{B75DACAD-F86F-4ED6-806E-CE24D641FDC0}" destId="{86535242-2478-425B-852D-5E0AAE9296CE}" srcOrd="5" destOrd="0" presId="urn:microsoft.com/office/officeart/2011/layout/HexagonRadial"/>
    <dgm:cxn modelId="{7501EA6E-1A7C-1A4B-9C38-C645DEFF4A1B}" type="presParOf" srcId="{86535242-2478-425B-852D-5E0AAE9296CE}" destId="{4C577A34-2004-4D98-8B46-058EF53D7865}" srcOrd="0" destOrd="0" presId="urn:microsoft.com/office/officeart/2011/layout/HexagonRadial"/>
    <dgm:cxn modelId="{0027017B-13C1-7D41-B4FD-FEBFB10E5037}" type="presParOf" srcId="{B75DACAD-F86F-4ED6-806E-CE24D641FDC0}" destId="{019340E3-E692-42EE-A1DE-F7702C481011}" srcOrd="6" destOrd="0" presId="urn:microsoft.com/office/officeart/2011/layout/HexagonRadial"/>
    <dgm:cxn modelId="{16C2D55E-A324-014A-A551-FE05F44860D9}" type="presParOf" srcId="{B75DACAD-F86F-4ED6-806E-CE24D641FDC0}" destId="{17C9ECD3-BCB5-4B8A-8DCE-2FA61E69E838}" srcOrd="7" destOrd="0" presId="urn:microsoft.com/office/officeart/2011/layout/HexagonRadial"/>
    <dgm:cxn modelId="{528E2B5E-0D38-7E40-9E76-E7DEC3F3C7BD}" type="presParOf" srcId="{17C9ECD3-BCB5-4B8A-8DCE-2FA61E69E838}" destId="{349FB9A5-3A4C-4974-B74B-BE2FDC131D21}" srcOrd="0" destOrd="0" presId="urn:microsoft.com/office/officeart/2011/layout/HexagonRadial"/>
    <dgm:cxn modelId="{4649160B-828A-854D-B05C-4EE85EE9F735}" type="presParOf" srcId="{B75DACAD-F86F-4ED6-806E-CE24D641FDC0}" destId="{3A38E39F-A561-4D55-9B6D-142BDDEFE05E}" srcOrd="8" destOrd="0" presId="urn:microsoft.com/office/officeart/2011/layout/HexagonRadial"/>
    <dgm:cxn modelId="{20FF4674-6B43-B54E-A745-631A2AEB0683}" type="presParOf" srcId="{B75DACAD-F86F-4ED6-806E-CE24D641FDC0}" destId="{6D58068A-B120-4F43-839F-39123D04768F}" srcOrd="9" destOrd="0" presId="urn:microsoft.com/office/officeart/2011/layout/HexagonRadial"/>
    <dgm:cxn modelId="{D0B93777-A0A7-5F4B-9E22-1E83CF2D244D}" type="presParOf" srcId="{6D58068A-B120-4F43-839F-39123D04768F}" destId="{6BF71DC9-5B98-4C08-8115-598F27A9A61F}" srcOrd="0" destOrd="0" presId="urn:microsoft.com/office/officeart/2011/layout/HexagonRadial"/>
    <dgm:cxn modelId="{B3FB6ABF-F318-524F-8F25-09B8D1A5662B}" type="presParOf" srcId="{B75DACAD-F86F-4ED6-806E-CE24D641FDC0}" destId="{CD27A5D4-1CBE-4F48-BBD6-49D1B4389942}" srcOrd="10" destOrd="0" presId="urn:microsoft.com/office/officeart/2011/layout/HexagonRadial"/>
    <dgm:cxn modelId="{69CBF62D-5D60-BF49-B7D7-0EC68170C404}" type="presParOf" srcId="{B75DACAD-F86F-4ED6-806E-CE24D641FDC0}" destId="{C265B9E8-5FB8-477F-AFAA-FA9F2A54167C}" srcOrd="11" destOrd="0" presId="urn:microsoft.com/office/officeart/2011/layout/HexagonRadial"/>
    <dgm:cxn modelId="{674957FB-B4DB-354D-91B2-EC1834E44478}" type="presParOf" srcId="{C265B9E8-5FB8-477F-AFAA-FA9F2A54167C}" destId="{5405FA40-1BEB-4791-AE96-9D8F8463FB7B}" srcOrd="0" destOrd="0" presId="urn:microsoft.com/office/officeart/2011/layout/HexagonRadial"/>
    <dgm:cxn modelId="{B1D1AFE6-6C4C-F642-BF1F-77B3CF65CBBB}" type="presParOf" srcId="{B75DACAD-F86F-4ED6-806E-CE24D641FDC0}" destId="{54C17A8D-686E-4AE9-96BE-7CDE7B600118}" srcOrd="12" destOrd="0" presId="urn:microsoft.com/office/officeart/2011/layout/HexagonRadial"/>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6C75E3-36ED-E945-AC34-76C6F2598084}">
      <dsp:nvSpPr>
        <dsp:cNvPr id="0" name=""/>
        <dsp:cNvSpPr/>
      </dsp:nvSpPr>
      <dsp:spPr>
        <a:xfrm>
          <a:off x="1128729" y="786975"/>
          <a:ext cx="4027429" cy="4027429"/>
        </a:xfrm>
        <a:prstGeom prst="blockArc">
          <a:avLst>
            <a:gd name="adj1" fmla="val 13445944"/>
            <a:gd name="adj2" fmla="val 16533075"/>
            <a:gd name="adj3" fmla="val 3899"/>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30C208E-1DF2-CA40-9A21-AF1E1DC5A54F}">
      <dsp:nvSpPr>
        <dsp:cNvPr id="0" name=""/>
        <dsp:cNvSpPr/>
      </dsp:nvSpPr>
      <dsp:spPr>
        <a:xfrm>
          <a:off x="1254490" y="644002"/>
          <a:ext cx="4027429" cy="4027429"/>
        </a:xfrm>
        <a:prstGeom prst="blockArc">
          <a:avLst>
            <a:gd name="adj1" fmla="val 10028571"/>
            <a:gd name="adj2" fmla="val 13114286"/>
            <a:gd name="adj3" fmla="val 3899"/>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C691F7-193F-AF48-A754-ED7460636DA1}">
      <dsp:nvSpPr>
        <dsp:cNvPr id="0" name=""/>
        <dsp:cNvSpPr/>
      </dsp:nvSpPr>
      <dsp:spPr>
        <a:xfrm>
          <a:off x="1334843" y="882930"/>
          <a:ext cx="4027429" cy="4027429"/>
        </a:xfrm>
        <a:prstGeom prst="blockArc">
          <a:avLst>
            <a:gd name="adj1" fmla="val 7749258"/>
            <a:gd name="adj2" fmla="val 10412553"/>
            <a:gd name="adj3" fmla="val 3899"/>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13D1E1B-DB5C-7A49-A03E-2DBB0841D1F2}">
      <dsp:nvSpPr>
        <dsp:cNvPr id="0" name=""/>
        <dsp:cNvSpPr/>
      </dsp:nvSpPr>
      <dsp:spPr>
        <a:xfrm>
          <a:off x="1159614" y="762788"/>
          <a:ext cx="4027429" cy="4027429"/>
        </a:xfrm>
        <a:prstGeom prst="blockArc">
          <a:avLst>
            <a:gd name="adj1" fmla="val 3340284"/>
            <a:gd name="adj2" fmla="val 7462604"/>
            <a:gd name="adj3" fmla="val 3899"/>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48F946-FFB3-D941-8A6B-A48D5FCFACCB}">
      <dsp:nvSpPr>
        <dsp:cNvPr id="0" name=""/>
        <dsp:cNvSpPr/>
      </dsp:nvSpPr>
      <dsp:spPr>
        <a:xfrm>
          <a:off x="1240535" y="710379"/>
          <a:ext cx="4027429" cy="4027429"/>
        </a:xfrm>
        <a:prstGeom prst="blockArc">
          <a:avLst>
            <a:gd name="adj1" fmla="val 653327"/>
            <a:gd name="adj2" fmla="val 3508160"/>
            <a:gd name="adj3" fmla="val 3899"/>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EB1335-DB46-FF44-A21A-09B9125881F0}">
      <dsp:nvSpPr>
        <dsp:cNvPr id="0" name=""/>
        <dsp:cNvSpPr/>
      </dsp:nvSpPr>
      <dsp:spPr>
        <a:xfrm>
          <a:off x="1303100" y="468693"/>
          <a:ext cx="4027429" cy="4027429"/>
        </a:xfrm>
        <a:prstGeom prst="blockArc">
          <a:avLst>
            <a:gd name="adj1" fmla="val 19771473"/>
            <a:gd name="adj2" fmla="val 1088290"/>
            <a:gd name="adj3" fmla="val 3899"/>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096693-F71D-1549-A3B6-44F75FF41849}">
      <dsp:nvSpPr>
        <dsp:cNvPr id="0" name=""/>
        <dsp:cNvSpPr/>
      </dsp:nvSpPr>
      <dsp:spPr>
        <a:xfrm>
          <a:off x="1533968" y="806205"/>
          <a:ext cx="4027429" cy="4027429"/>
        </a:xfrm>
        <a:prstGeom prst="blockArc">
          <a:avLst>
            <a:gd name="adj1" fmla="val 15826253"/>
            <a:gd name="adj2" fmla="val 19089129"/>
            <a:gd name="adj3" fmla="val 3899"/>
          </a:avLst>
        </a:prstGeom>
        <a:solidFill>
          <a:schemeClr val="bg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8B2987F-7A2D-704A-8BEB-FABEC3DB0E6C}">
      <dsp:nvSpPr>
        <dsp:cNvPr id="0" name=""/>
        <dsp:cNvSpPr/>
      </dsp:nvSpPr>
      <dsp:spPr>
        <a:xfrm>
          <a:off x="2554151" y="1899198"/>
          <a:ext cx="1557711" cy="1557711"/>
        </a:xfrm>
        <a:prstGeom prst="ellipse">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ts val="1000"/>
            </a:lnSpc>
            <a:spcBef>
              <a:spcPct val="0"/>
            </a:spcBef>
            <a:spcAft>
              <a:spcPct val="35000"/>
            </a:spcAft>
          </a:pPr>
          <a:r>
            <a:rPr lang="en-US" sz="1100" b="1" kern="1200" dirty="0">
              <a:solidFill>
                <a:srgbClr val="000000"/>
              </a:solidFill>
            </a:rPr>
            <a:t>28% -70% DSP Annual Turnover Rate</a:t>
          </a:r>
        </a:p>
      </dsp:txBody>
      <dsp:txXfrm>
        <a:off x="2554151" y="1899198"/>
        <a:ext cx="1557711" cy="1557711"/>
      </dsp:txXfrm>
    </dsp:sp>
    <dsp:sp modelId="{CC944292-4EBE-2442-A512-9141E3BA51AC}">
      <dsp:nvSpPr>
        <dsp:cNvPr id="0" name=""/>
        <dsp:cNvSpPr/>
      </dsp:nvSpPr>
      <dsp:spPr>
        <a:xfrm>
          <a:off x="2606335" y="106678"/>
          <a:ext cx="1454220" cy="1457622"/>
        </a:xfrm>
        <a:prstGeom prst="ellipse">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ts val="1000"/>
            </a:lnSpc>
            <a:spcBef>
              <a:spcPct val="0"/>
            </a:spcBef>
            <a:spcAft>
              <a:spcPct val="35000"/>
            </a:spcAft>
          </a:pPr>
          <a:r>
            <a:rPr lang="ko-KR" altLang="en-US" sz="1100" b="1" kern="1200" dirty="0" smtClean="0">
              <a:solidFill>
                <a:srgbClr val="000000"/>
              </a:solidFill>
            </a:rPr>
            <a:t>저임금</a:t>
          </a:r>
          <a:endParaRPr lang="en-US" altLang="ko-KR" sz="1100" b="1" kern="1200" dirty="0" smtClean="0">
            <a:solidFill>
              <a:srgbClr val="000000"/>
            </a:solidFill>
          </a:endParaRPr>
        </a:p>
        <a:p>
          <a:pPr lvl="0" algn="ctr" defTabSz="488950" rtl="0">
            <a:lnSpc>
              <a:spcPts val="1000"/>
            </a:lnSpc>
            <a:spcBef>
              <a:spcPct val="0"/>
            </a:spcBef>
            <a:spcAft>
              <a:spcPct val="35000"/>
            </a:spcAft>
          </a:pPr>
          <a:r>
            <a:rPr lang="en-US" sz="1100" b="1" kern="1200" dirty="0" smtClean="0">
              <a:solidFill>
                <a:srgbClr val="000000"/>
              </a:solidFill>
            </a:rPr>
            <a:t>_Low </a:t>
          </a:r>
          <a:r>
            <a:rPr lang="en-US" sz="1100" b="1" kern="1200" dirty="0">
              <a:solidFill>
                <a:srgbClr val="000000"/>
              </a:solidFill>
            </a:rPr>
            <a:t>Wages </a:t>
          </a:r>
        </a:p>
      </dsp:txBody>
      <dsp:txXfrm>
        <a:off x="2606335" y="106678"/>
        <a:ext cx="1454220" cy="1457622"/>
      </dsp:txXfrm>
    </dsp:sp>
    <dsp:sp modelId="{702409FE-607B-C548-AE56-D45F18902EA6}">
      <dsp:nvSpPr>
        <dsp:cNvPr id="0" name=""/>
        <dsp:cNvSpPr/>
      </dsp:nvSpPr>
      <dsp:spPr>
        <a:xfrm>
          <a:off x="4323651" y="752200"/>
          <a:ext cx="1389690" cy="1457644"/>
        </a:xfrm>
        <a:prstGeom prst="ellipse">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ts val="1000"/>
            </a:lnSpc>
            <a:spcBef>
              <a:spcPct val="0"/>
            </a:spcBef>
            <a:spcAft>
              <a:spcPct val="35000"/>
            </a:spcAft>
          </a:pPr>
          <a:r>
            <a:rPr lang="ko-KR" altLang="en-US" sz="1100" b="1" kern="1200" dirty="0" smtClean="0">
              <a:solidFill>
                <a:srgbClr val="000000"/>
              </a:solidFill>
            </a:rPr>
            <a:t>빈약한 혜택</a:t>
          </a:r>
          <a:endParaRPr lang="en-US" altLang="ko-KR" sz="1100" b="1" kern="1200" dirty="0" smtClean="0">
            <a:solidFill>
              <a:srgbClr val="000000"/>
            </a:solidFill>
          </a:endParaRPr>
        </a:p>
        <a:p>
          <a:pPr lvl="0" algn="ctr" defTabSz="488950" rtl="0">
            <a:lnSpc>
              <a:spcPts val="1000"/>
            </a:lnSpc>
            <a:spcBef>
              <a:spcPct val="0"/>
            </a:spcBef>
            <a:spcAft>
              <a:spcPct val="35000"/>
            </a:spcAft>
          </a:pPr>
          <a:r>
            <a:rPr lang="en-US" sz="1100" b="1" kern="1200" dirty="0" smtClean="0">
              <a:solidFill>
                <a:srgbClr val="000000"/>
              </a:solidFill>
            </a:rPr>
            <a:t>_Meager </a:t>
          </a:r>
          <a:r>
            <a:rPr lang="en-US" sz="1100" b="1" kern="1200" dirty="0">
              <a:solidFill>
                <a:srgbClr val="000000"/>
              </a:solidFill>
            </a:rPr>
            <a:t>Benefits</a:t>
          </a:r>
        </a:p>
      </dsp:txBody>
      <dsp:txXfrm>
        <a:off x="4323651" y="752200"/>
        <a:ext cx="1389690" cy="1457644"/>
      </dsp:txXfrm>
    </dsp:sp>
    <dsp:sp modelId="{C3EAC96F-CBA8-624E-B5EF-BC07B56533F2}">
      <dsp:nvSpPr>
        <dsp:cNvPr id="0" name=""/>
        <dsp:cNvSpPr/>
      </dsp:nvSpPr>
      <dsp:spPr>
        <a:xfrm>
          <a:off x="4315718" y="2442646"/>
          <a:ext cx="1754886" cy="1308859"/>
        </a:xfrm>
        <a:prstGeom prst="ellipse">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ts val="1000"/>
            </a:lnSpc>
            <a:spcBef>
              <a:spcPct val="0"/>
            </a:spcBef>
            <a:spcAft>
              <a:spcPct val="35000"/>
            </a:spcAft>
          </a:pPr>
          <a:r>
            <a:rPr lang="ko-KR" altLang="en-US" sz="1100" b="1" kern="1200" dirty="0" smtClean="0">
              <a:solidFill>
                <a:srgbClr val="000000"/>
              </a:solidFill>
            </a:rPr>
            <a:t>신체적 도전</a:t>
          </a:r>
          <a:endParaRPr lang="en-US" altLang="ko-KR" sz="1100" b="1" kern="1200" dirty="0" smtClean="0">
            <a:solidFill>
              <a:srgbClr val="000000"/>
            </a:solidFill>
          </a:endParaRPr>
        </a:p>
        <a:p>
          <a:pPr lvl="0" algn="ctr" defTabSz="488950" rtl="0">
            <a:lnSpc>
              <a:spcPts val="1000"/>
            </a:lnSpc>
            <a:spcBef>
              <a:spcPct val="0"/>
            </a:spcBef>
            <a:spcAft>
              <a:spcPct val="35000"/>
            </a:spcAft>
          </a:pPr>
          <a:r>
            <a:rPr lang="en-US" sz="1100" b="1" kern="1200" dirty="0" smtClean="0">
              <a:solidFill>
                <a:srgbClr val="000000"/>
              </a:solidFill>
            </a:rPr>
            <a:t>(</a:t>
          </a:r>
          <a:r>
            <a:rPr lang="ko-KR" altLang="en-US" sz="1100" b="1" kern="1200" dirty="0" smtClean="0">
              <a:solidFill>
                <a:srgbClr val="000000"/>
              </a:solidFill>
            </a:rPr>
            <a:t>높은 </a:t>
          </a:r>
          <a:r>
            <a:rPr lang="ko-KR" altLang="en-US" sz="1100" b="1" kern="1200" dirty="0" err="1" smtClean="0">
              <a:solidFill>
                <a:srgbClr val="000000"/>
              </a:solidFill>
            </a:rPr>
            <a:t>부상률</a:t>
          </a:r>
          <a:r>
            <a:rPr lang="en-US" altLang="ko-KR" sz="1100" b="1" kern="1200" dirty="0" smtClean="0">
              <a:solidFill>
                <a:srgbClr val="000000"/>
              </a:solidFill>
            </a:rPr>
            <a:t>)</a:t>
          </a:r>
        </a:p>
        <a:p>
          <a:pPr lvl="0" algn="ctr" defTabSz="488950" rtl="0">
            <a:lnSpc>
              <a:spcPts val="1000"/>
            </a:lnSpc>
            <a:spcBef>
              <a:spcPct val="0"/>
            </a:spcBef>
            <a:spcAft>
              <a:spcPct val="35000"/>
            </a:spcAft>
          </a:pPr>
          <a:r>
            <a:rPr lang="en-US" altLang="ko-KR" sz="1100" b="1" kern="1200" dirty="0" smtClean="0">
              <a:solidFill>
                <a:srgbClr val="000000"/>
              </a:solidFill>
            </a:rPr>
            <a:t>_</a:t>
          </a:r>
          <a:r>
            <a:rPr lang="en-US" sz="1100" b="1" kern="1200" dirty="0" smtClean="0">
              <a:solidFill>
                <a:srgbClr val="000000"/>
              </a:solidFill>
            </a:rPr>
            <a:t>Physical </a:t>
          </a:r>
          <a:r>
            <a:rPr lang="en-US" sz="1100" b="1" kern="1200" dirty="0">
              <a:solidFill>
                <a:srgbClr val="000000"/>
              </a:solidFill>
            </a:rPr>
            <a:t>Challenges (High Injury Rate)</a:t>
          </a:r>
        </a:p>
      </dsp:txBody>
      <dsp:txXfrm>
        <a:off x="4315718" y="2442646"/>
        <a:ext cx="1754886" cy="1308859"/>
      </dsp:txXfrm>
    </dsp:sp>
    <dsp:sp modelId="{43736856-4B71-ED41-958B-1F42A1CB1D80}">
      <dsp:nvSpPr>
        <dsp:cNvPr id="0" name=""/>
        <dsp:cNvSpPr/>
      </dsp:nvSpPr>
      <dsp:spPr>
        <a:xfrm>
          <a:off x="3183173" y="3962403"/>
          <a:ext cx="2207260" cy="889285"/>
        </a:xfrm>
        <a:prstGeom prst="ellipse">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ts val="1000"/>
            </a:lnSpc>
            <a:spcBef>
              <a:spcPct val="0"/>
            </a:spcBef>
            <a:spcAft>
              <a:spcPct val="35000"/>
            </a:spcAft>
          </a:pPr>
          <a:r>
            <a:rPr lang="ko-KR" altLang="en-US" sz="1100" b="1" kern="1200" dirty="0" smtClean="0">
              <a:solidFill>
                <a:srgbClr val="000000"/>
              </a:solidFill>
            </a:rPr>
            <a:t>행동에 대한 높은 책임</a:t>
          </a:r>
          <a:endParaRPr lang="en-US" altLang="ko-KR" sz="1100" b="1" kern="1200" dirty="0" smtClean="0">
            <a:solidFill>
              <a:srgbClr val="000000"/>
            </a:solidFill>
          </a:endParaRPr>
        </a:p>
        <a:p>
          <a:pPr lvl="0" algn="ctr" defTabSz="488950" rtl="0">
            <a:lnSpc>
              <a:spcPts val="1000"/>
            </a:lnSpc>
            <a:spcBef>
              <a:spcPct val="0"/>
            </a:spcBef>
            <a:spcAft>
              <a:spcPct val="35000"/>
            </a:spcAft>
          </a:pPr>
          <a:r>
            <a:rPr lang="en-US" sz="1100" b="1" kern="1200" dirty="0" smtClean="0">
              <a:solidFill>
                <a:srgbClr val="000000"/>
              </a:solidFill>
            </a:rPr>
            <a:t>_High </a:t>
          </a:r>
          <a:r>
            <a:rPr lang="en-US" sz="1100" b="1" kern="1200" dirty="0">
              <a:solidFill>
                <a:srgbClr val="000000"/>
              </a:solidFill>
            </a:rPr>
            <a:t>Accountability for Actions</a:t>
          </a:r>
        </a:p>
      </dsp:txBody>
      <dsp:txXfrm>
        <a:off x="3183173" y="3962403"/>
        <a:ext cx="2207260" cy="889285"/>
      </dsp:txXfrm>
    </dsp:sp>
    <dsp:sp modelId="{B85DF019-A50D-1141-8707-65C79C73B417}">
      <dsp:nvSpPr>
        <dsp:cNvPr id="0" name=""/>
        <dsp:cNvSpPr/>
      </dsp:nvSpPr>
      <dsp:spPr>
        <a:xfrm>
          <a:off x="1088740" y="4010148"/>
          <a:ext cx="1939491" cy="791923"/>
        </a:xfrm>
        <a:prstGeom prst="ellipse">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ts val="1000"/>
            </a:lnSpc>
            <a:spcBef>
              <a:spcPct val="0"/>
            </a:spcBef>
            <a:spcAft>
              <a:spcPct val="35000"/>
            </a:spcAft>
          </a:pPr>
          <a:r>
            <a:rPr lang="ko-KR" altLang="en-US" sz="1100" b="1" kern="1200" dirty="0" smtClean="0">
              <a:solidFill>
                <a:srgbClr val="000000"/>
              </a:solidFill>
            </a:rPr>
            <a:t>직장에서의 격리</a:t>
          </a:r>
          <a:endParaRPr lang="en-US" altLang="ko-KR" sz="1100" b="1" kern="1200" dirty="0" smtClean="0">
            <a:solidFill>
              <a:srgbClr val="000000"/>
            </a:solidFill>
          </a:endParaRPr>
        </a:p>
        <a:p>
          <a:pPr lvl="0" algn="ctr" defTabSz="488950" rtl="0">
            <a:lnSpc>
              <a:spcPts val="1000"/>
            </a:lnSpc>
            <a:spcBef>
              <a:spcPct val="0"/>
            </a:spcBef>
            <a:spcAft>
              <a:spcPct val="35000"/>
            </a:spcAft>
          </a:pPr>
          <a:r>
            <a:rPr lang="en-US" sz="1100" b="1" kern="1200" dirty="0" smtClean="0">
              <a:solidFill>
                <a:srgbClr val="000000"/>
              </a:solidFill>
            </a:rPr>
            <a:t>_Isolation </a:t>
          </a:r>
          <a:r>
            <a:rPr lang="en-US" sz="1100" b="1" kern="1200" dirty="0">
              <a:solidFill>
                <a:srgbClr val="000000"/>
              </a:solidFill>
            </a:rPr>
            <a:t>at Work</a:t>
          </a:r>
        </a:p>
      </dsp:txBody>
      <dsp:txXfrm>
        <a:off x="1088740" y="4010148"/>
        <a:ext cx="1939491" cy="791923"/>
      </dsp:txXfrm>
    </dsp:sp>
    <dsp:sp modelId="{2276D78C-CEEE-894C-A510-68F78231F0FB}">
      <dsp:nvSpPr>
        <dsp:cNvPr id="0" name=""/>
        <dsp:cNvSpPr/>
      </dsp:nvSpPr>
      <dsp:spPr>
        <a:xfrm>
          <a:off x="361236" y="2351576"/>
          <a:ext cx="1964024" cy="1490999"/>
        </a:xfrm>
        <a:prstGeom prst="ellipse">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ts val="1000"/>
            </a:lnSpc>
            <a:spcBef>
              <a:spcPct val="0"/>
            </a:spcBef>
            <a:spcAft>
              <a:spcPct val="35000"/>
            </a:spcAft>
          </a:pPr>
          <a:r>
            <a:rPr lang="ko-KR" altLang="en-US" sz="1100" b="1" kern="1200" dirty="0" smtClean="0">
              <a:solidFill>
                <a:srgbClr val="000000"/>
              </a:solidFill>
            </a:rPr>
            <a:t>경력 사다리 부족</a:t>
          </a:r>
          <a:endParaRPr lang="en-US" altLang="ko-KR" sz="1100" b="1" kern="1200" dirty="0" smtClean="0">
            <a:solidFill>
              <a:srgbClr val="000000"/>
            </a:solidFill>
          </a:endParaRPr>
        </a:p>
        <a:p>
          <a:pPr lvl="0" algn="ctr" defTabSz="488950" rtl="0">
            <a:lnSpc>
              <a:spcPts val="1000"/>
            </a:lnSpc>
            <a:spcBef>
              <a:spcPct val="0"/>
            </a:spcBef>
            <a:spcAft>
              <a:spcPct val="35000"/>
            </a:spcAft>
          </a:pPr>
          <a:r>
            <a:rPr lang="en-US" sz="1100" b="1" kern="1200" dirty="0" smtClean="0">
              <a:solidFill>
                <a:srgbClr val="000000"/>
              </a:solidFill>
            </a:rPr>
            <a:t>_Lack </a:t>
          </a:r>
          <a:r>
            <a:rPr lang="en-US" sz="1100" b="1" kern="1200" dirty="0">
              <a:solidFill>
                <a:srgbClr val="000000"/>
              </a:solidFill>
            </a:rPr>
            <a:t>of a Career Ladder</a:t>
          </a:r>
        </a:p>
      </dsp:txBody>
      <dsp:txXfrm>
        <a:off x="361236" y="2351576"/>
        <a:ext cx="1964024" cy="1490999"/>
      </dsp:txXfrm>
    </dsp:sp>
    <dsp:sp modelId="{1DC7F0B5-6D54-3B44-85E0-49A846F36C37}">
      <dsp:nvSpPr>
        <dsp:cNvPr id="0" name=""/>
        <dsp:cNvSpPr/>
      </dsp:nvSpPr>
      <dsp:spPr>
        <a:xfrm>
          <a:off x="853025" y="706894"/>
          <a:ext cx="1742968" cy="1439532"/>
        </a:xfrm>
        <a:prstGeom prst="ellipse">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ts val="1000"/>
            </a:lnSpc>
            <a:spcBef>
              <a:spcPct val="0"/>
            </a:spcBef>
            <a:spcAft>
              <a:spcPct val="35000"/>
            </a:spcAft>
          </a:pPr>
          <a:r>
            <a:rPr lang="ko-KR" altLang="en-US" sz="1100" b="1" kern="1200" dirty="0" smtClean="0">
              <a:solidFill>
                <a:srgbClr val="000000"/>
              </a:solidFill>
            </a:rPr>
            <a:t>불충분한 훈련</a:t>
          </a:r>
          <a:endParaRPr lang="en-US" altLang="ko-KR" sz="1100" b="1" kern="1200" dirty="0" smtClean="0">
            <a:solidFill>
              <a:srgbClr val="000000"/>
            </a:solidFill>
          </a:endParaRPr>
        </a:p>
        <a:p>
          <a:pPr lvl="0" algn="ctr" defTabSz="488950" rtl="0">
            <a:lnSpc>
              <a:spcPts val="1000"/>
            </a:lnSpc>
            <a:spcBef>
              <a:spcPct val="0"/>
            </a:spcBef>
            <a:spcAft>
              <a:spcPct val="35000"/>
            </a:spcAft>
          </a:pPr>
          <a:r>
            <a:rPr lang="en-US" sz="1100" b="1" kern="1200" dirty="0" smtClean="0">
              <a:solidFill>
                <a:srgbClr val="000000"/>
              </a:solidFill>
            </a:rPr>
            <a:t>_Insufficient Training</a:t>
          </a:r>
          <a:endParaRPr lang="en-US" sz="1100" b="1" kern="1200" dirty="0">
            <a:solidFill>
              <a:srgbClr val="000000"/>
            </a:solidFill>
          </a:endParaRPr>
        </a:p>
      </dsp:txBody>
      <dsp:txXfrm>
        <a:off x="853025" y="706894"/>
        <a:ext cx="1742968" cy="143953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79C1F77-8F6F-49E2-9E79-79126CB031DD}">
      <dsp:nvSpPr>
        <dsp:cNvPr id="0" name=""/>
        <dsp:cNvSpPr/>
      </dsp:nvSpPr>
      <dsp:spPr>
        <a:xfrm>
          <a:off x="2774205" y="1595204"/>
          <a:ext cx="2027573" cy="1753933"/>
        </a:xfrm>
        <a:prstGeom prst="hexagon">
          <a:avLst>
            <a:gd name="adj" fmla="val 28570"/>
            <a:gd name="vf" fmla="val 115470"/>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ts val="1000"/>
            </a:lnSpc>
            <a:spcBef>
              <a:spcPct val="0"/>
            </a:spcBef>
            <a:spcAft>
              <a:spcPct val="35000"/>
            </a:spcAft>
          </a:pPr>
          <a:r>
            <a:rPr lang="ko-KR" altLang="en-US" sz="1000" b="1" kern="1200" dirty="0" smtClean="0">
              <a:solidFill>
                <a:schemeClr val="tx1"/>
              </a:solidFill>
            </a:rPr>
            <a:t>고성과 직원</a:t>
          </a:r>
          <a:endParaRPr lang="en-US" altLang="ko-KR" sz="1000" b="1" kern="1200" dirty="0" smtClean="0">
            <a:solidFill>
              <a:schemeClr val="tx1"/>
            </a:solidFill>
          </a:endParaRPr>
        </a:p>
        <a:p>
          <a:pPr lvl="0" algn="ctr" defTabSz="444500">
            <a:lnSpc>
              <a:spcPts val="1000"/>
            </a:lnSpc>
            <a:spcBef>
              <a:spcPct val="0"/>
            </a:spcBef>
            <a:spcAft>
              <a:spcPct val="35000"/>
            </a:spcAft>
          </a:pPr>
          <a:r>
            <a:rPr lang="en-US" sz="1000" b="1" kern="1200" dirty="0" smtClean="0">
              <a:solidFill>
                <a:schemeClr val="tx1"/>
              </a:solidFill>
            </a:rPr>
            <a:t>_High </a:t>
          </a:r>
          <a:r>
            <a:rPr lang="en-US" sz="1000" b="1" kern="1200" dirty="0">
              <a:solidFill>
                <a:schemeClr val="tx1"/>
              </a:solidFill>
            </a:rPr>
            <a:t>Performing Staff</a:t>
          </a:r>
        </a:p>
      </dsp:txBody>
      <dsp:txXfrm>
        <a:off x="2774205" y="1595204"/>
        <a:ext cx="2027573" cy="1753933"/>
      </dsp:txXfrm>
    </dsp:sp>
    <dsp:sp modelId="{299F29C0-E122-4709-A617-F017438B8206}">
      <dsp:nvSpPr>
        <dsp:cNvPr id="0" name=""/>
        <dsp:cNvSpPr/>
      </dsp:nvSpPr>
      <dsp:spPr>
        <a:xfrm>
          <a:off x="4043856" y="756065"/>
          <a:ext cx="764997" cy="659146"/>
        </a:xfrm>
        <a:prstGeom prst="hexagon">
          <a:avLst>
            <a:gd name="adj" fmla="val 28900"/>
            <a:gd name="vf" fmla="val 11547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92918233-E812-4719-BDC9-2D6912B0D989}">
      <dsp:nvSpPr>
        <dsp:cNvPr id="0" name=""/>
        <dsp:cNvSpPr/>
      </dsp:nvSpPr>
      <dsp:spPr>
        <a:xfrm>
          <a:off x="2960974" y="0"/>
          <a:ext cx="1661582" cy="1437463"/>
        </a:xfrm>
        <a:prstGeom prst="hexagon">
          <a:avLst>
            <a:gd name="adj" fmla="val 28570"/>
            <a:gd name="vf" fmla="val 11547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ts val="1000"/>
            </a:lnSpc>
            <a:spcBef>
              <a:spcPct val="0"/>
            </a:spcBef>
            <a:spcAft>
              <a:spcPct val="35000"/>
            </a:spcAft>
          </a:pPr>
          <a:r>
            <a:rPr lang="ko-KR" altLang="en-US" sz="1000" b="1" kern="1200" dirty="0" smtClean="0">
              <a:solidFill>
                <a:schemeClr val="tx1"/>
              </a:solidFill>
            </a:rPr>
            <a:t>정책 및 관행에 따른 명확한 기대</a:t>
          </a:r>
          <a:endParaRPr lang="en-US" altLang="ko-KR" sz="1000" b="1" kern="1200" dirty="0" smtClean="0">
            <a:solidFill>
              <a:schemeClr val="tx1"/>
            </a:solidFill>
          </a:endParaRPr>
        </a:p>
        <a:p>
          <a:pPr lvl="0" algn="ctr" defTabSz="444500">
            <a:lnSpc>
              <a:spcPts val="1000"/>
            </a:lnSpc>
            <a:spcBef>
              <a:spcPct val="0"/>
            </a:spcBef>
            <a:spcAft>
              <a:spcPct val="35000"/>
            </a:spcAft>
          </a:pPr>
          <a:r>
            <a:rPr lang="en-US" altLang="ko-KR" sz="1000" b="1" kern="1200" dirty="0" smtClean="0">
              <a:solidFill>
                <a:schemeClr val="tx1"/>
              </a:solidFill>
            </a:rPr>
            <a:t>_</a:t>
          </a:r>
          <a:r>
            <a:rPr lang="en-US" sz="1000" b="1" kern="1200" dirty="0" smtClean="0">
              <a:solidFill>
                <a:schemeClr val="tx1"/>
              </a:solidFill>
            </a:rPr>
            <a:t>Clear </a:t>
          </a:r>
          <a:r>
            <a:rPr lang="en-US" sz="1000" b="1" kern="1200" dirty="0">
              <a:solidFill>
                <a:schemeClr val="tx1"/>
              </a:solidFill>
            </a:rPr>
            <a:t>Expectations Aligned With Policy &amp; Practice</a:t>
          </a:r>
        </a:p>
      </dsp:txBody>
      <dsp:txXfrm>
        <a:off x="2960974" y="0"/>
        <a:ext cx="1661582" cy="1437463"/>
      </dsp:txXfrm>
    </dsp:sp>
    <dsp:sp modelId="{4C577A34-2004-4D98-8B46-058EF53D7865}">
      <dsp:nvSpPr>
        <dsp:cNvPr id="0" name=""/>
        <dsp:cNvSpPr/>
      </dsp:nvSpPr>
      <dsp:spPr>
        <a:xfrm>
          <a:off x="4936668" y="1988318"/>
          <a:ext cx="764997" cy="659146"/>
        </a:xfrm>
        <a:prstGeom prst="hexagon">
          <a:avLst>
            <a:gd name="adj" fmla="val 28900"/>
            <a:gd name="vf" fmla="val 11547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9296540F-DFFB-4330-8CD6-4DE5A57000BF}">
      <dsp:nvSpPr>
        <dsp:cNvPr id="0" name=""/>
        <dsp:cNvSpPr/>
      </dsp:nvSpPr>
      <dsp:spPr>
        <a:xfrm>
          <a:off x="4484838" y="884136"/>
          <a:ext cx="1661582" cy="1437463"/>
        </a:xfrm>
        <a:prstGeom prst="hexagon">
          <a:avLst>
            <a:gd name="adj" fmla="val 28570"/>
            <a:gd name="vf" fmla="val 115470"/>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ts val="1000"/>
            </a:lnSpc>
            <a:spcBef>
              <a:spcPct val="0"/>
            </a:spcBef>
            <a:spcAft>
              <a:spcPct val="35000"/>
            </a:spcAft>
          </a:pPr>
          <a:r>
            <a:rPr lang="ko-KR" altLang="en-US" sz="1000" b="1" kern="1200" dirty="0" smtClean="0">
              <a:solidFill>
                <a:schemeClr val="tx1"/>
              </a:solidFill>
            </a:rPr>
            <a:t>좋은 선택과 매칭 과정</a:t>
          </a:r>
          <a:endParaRPr lang="en-US" altLang="ko-KR" sz="1000" b="1" kern="1200" dirty="0" smtClean="0">
            <a:solidFill>
              <a:schemeClr val="tx1"/>
            </a:solidFill>
          </a:endParaRPr>
        </a:p>
        <a:p>
          <a:pPr lvl="0" algn="ctr" defTabSz="444500">
            <a:lnSpc>
              <a:spcPts val="1000"/>
            </a:lnSpc>
            <a:spcBef>
              <a:spcPct val="0"/>
            </a:spcBef>
            <a:spcAft>
              <a:spcPct val="35000"/>
            </a:spcAft>
          </a:pPr>
          <a:r>
            <a:rPr lang="en-US" sz="1000" b="1" kern="1200" dirty="0" smtClean="0">
              <a:solidFill>
                <a:schemeClr val="tx1"/>
              </a:solidFill>
            </a:rPr>
            <a:t>_Good </a:t>
          </a:r>
          <a:r>
            <a:rPr lang="en-US" sz="1000" b="1" kern="1200" dirty="0">
              <a:solidFill>
                <a:schemeClr val="tx1"/>
              </a:solidFill>
            </a:rPr>
            <a:t>Selection and Matching  Processes</a:t>
          </a:r>
        </a:p>
      </dsp:txBody>
      <dsp:txXfrm>
        <a:off x="4484838" y="884136"/>
        <a:ext cx="1661582" cy="1437463"/>
      </dsp:txXfrm>
    </dsp:sp>
    <dsp:sp modelId="{349FB9A5-3A4C-4974-B74B-BE2FDC131D21}">
      <dsp:nvSpPr>
        <dsp:cNvPr id="0" name=""/>
        <dsp:cNvSpPr/>
      </dsp:nvSpPr>
      <dsp:spPr>
        <a:xfrm>
          <a:off x="4316463" y="3379300"/>
          <a:ext cx="764997" cy="659146"/>
        </a:xfrm>
        <a:prstGeom prst="hexagon">
          <a:avLst>
            <a:gd name="adj" fmla="val 28900"/>
            <a:gd name="vf" fmla="val 11547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019340E3-E692-42EE-A1DE-F7702C481011}">
      <dsp:nvSpPr>
        <dsp:cNvPr id="0" name=""/>
        <dsp:cNvSpPr/>
      </dsp:nvSpPr>
      <dsp:spPr>
        <a:xfrm>
          <a:off x="4454547" y="2609769"/>
          <a:ext cx="1661582" cy="1437463"/>
        </a:xfrm>
        <a:prstGeom prst="hexagon">
          <a:avLst>
            <a:gd name="adj" fmla="val 28570"/>
            <a:gd name="vf" fmla="val 115470"/>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ts val="1000"/>
            </a:lnSpc>
            <a:spcBef>
              <a:spcPct val="0"/>
            </a:spcBef>
            <a:spcAft>
              <a:spcPct val="35000"/>
            </a:spcAft>
          </a:pPr>
          <a:r>
            <a:rPr lang="ko-KR" altLang="en-US" sz="1000" b="1" kern="1200" dirty="0" smtClean="0">
              <a:solidFill>
                <a:schemeClr val="tx1"/>
              </a:solidFill>
            </a:rPr>
            <a:t>기술 및 훈련 필요 평가</a:t>
          </a:r>
          <a:r>
            <a:rPr lang="en-US" altLang="ko-KR" sz="1000" b="1" kern="1200" dirty="0" smtClean="0">
              <a:solidFill>
                <a:schemeClr val="tx1"/>
              </a:solidFill>
            </a:rPr>
            <a:t>_</a:t>
          </a:r>
          <a:r>
            <a:rPr lang="en-US" sz="1000" b="1" kern="1200" dirty="0" smtClean="0">
              <a:solidFill>
                <a:schemeClr val="tx1"/>
              </a:solidFill>
            </a:rPr>
            <a:t>Assessment </a:t>
          </a:r>
          <a:r>
            <a:rPr lang="en-US" sz="1000" b="1" kern="1200" dirty="0">
              <a:solidFill>
                <a:schemeClr val="tx1"/>
              </a:solidFill>
            </a:rPr>
            <a:t>of Skill &amp; Training Needs</a:t>
          </a:r>
        </a:p>
      </dsp:txBody>
      <dsp:txXfrm>
        <a:off x="4454547" y="2609769"/>
        <a:ext cx="1661582" cy="1437463"/>
      </dsp:txXfrm>
    </dsp:sp>
    <dsp:sp modelId="{6BF71DC9-5B98-4C08-8115-598F27A9A61F}">
      <dsp:nvSpPr>
        <dsp:cNvPr id="0" name=""/>
        <dsp:cNvSpPr/>
      </dsp:nvSpPr>
      <dsp:spPr>
        <a:xfrm>
          <a:off x="2777978" y="3523690"/>
          <a:ext cx="764997" cy="659146"/>
        </a:xfrm>
        <a:prstGeom prst="hexagon">
          <a:avLst>
            <a:gd name="adj" fmla="val 28900"/>
            <a:gd name="vf" fmla="val 11547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3A38E39F-A561-4D55-9B6D-142BDDEFE05E}">
      <dsp:nvSpPr>
        <dsp:cNvPr id="0" name=""/>
        <dsp:cNvSpPr/>
      </dsp:nvSpPr>
      <dsp:spPr>
        <a:xfrm>
          <a:off x="2960974" y="3507372"/>
          <a:ext cx="1661582" cy="1437463"/>
        </a:xfrm>
        <a:prstGeom prst="hexagon">
          <a:avLst>
            <a:gd name="adj" fmla="val 28570"/>
            <a:gd name="vf" fmla="val 11547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ts val="1000"/>
            </a:lnSpc>
            <a:spcBef>
              <a:spcPct val="0"/>
            </a:spcBef>
            <a:spcAft>
              <a:spcPct val="35000"/>
            </a:spcAft>
          </a:pPr>
          <a:r>
            <a:rPr lang="ko-KR" altLang="en-US" sz="1000" b="1" kern="1200" dirty="0" smtClean="0">
              <a:solidFill>
                <a:schemeClr val="tx1"/>
              </a:solidFill>
            </a:rPr>
            <a:t>역량 기반 교육 및 적절한 리소스</a:t>
          </a:r>
          <a:r>
            <a:rPr lang="en-US" altLang="ko-KR" sz="1000" b="1" kern="1200" dirty="0" smtClean="0">
              <a:solidFill>
                <a:schemeClr val="tx1"/>
              </a:solidFill>
            </a:rPr>
            <a:t>_</a:t>
          </a:r>
          <a:r>
            <a:rPr lang="en-US" sz="1000" b="1" kern="1200" dirty="0" smtClean="0">
              <a:solidFill>
                <a:schemeClr val="tx1"/>
              </a:solidFill>
            </a:rPr>
            <a:t>Competency-Based </a:t>
          </a:r>
          <a:r>
            <a:rPr lang="en-US" sz="1000" b="1" kern="1200" dirty="0">
              <a:solidFill>
                <a:schemeClr val="tx1"/>
              </a:solidFill>
            </a:rPr>
            <a:t>Training &amp; Adequate Resources</a:t>
          </a:r>
        </a:p>
      </dsp:txBody>
      <dsp:txXfrm>
        <a:off x="2960974" y="3507372"/>
        <a:ext cx="1661582" cy="1437463"/>
      </dsp:txXfrm>
    </dsp:sp>
    <dsp:sp modelId="{5405FA40-1BEB-4791-AE96-9D8F8463FB7B}">
      <dsp:nvSpPr>
        <dsp:cNvPr id="0" name=""/>
        <dsp:cNvSpPr/>
      </dsp:nvSpPr>
      <dsp:spPr>
        <a:xfrm>
          <a:off x="1870546" y="2244710"/>
          <a:ext cx="764997" cy="659146"/>
        </a:xfrm>
        <a:prstGeom prst="hexagon">
          <a:avLst>
            <a:gd name="adj" fmla="val 28900"/>
            <a:gd name="vf" fmla="val 115470"/>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CD27A5D4-1CBE-4F48-BBD6-49D1B4389942}">
      <dsp:nvSpPr>
        <dsp:cNvPr id="0" name=""/>
        <dsp:cNvSpPr/>
      </dsp:nvSpPr>
      <dsp:spPr>
        <a:xfrm>
          <a:off x="1489371" y="2563896"/>
          <a:ext cx="1661582" cy="1437463"/>
        </a:xfrm>
        <a:prstGeom prst="hexagon">
          <a:avLst>
            <a:gd name="adj" fmla="val 28570"/>
            <a:gd name="vf" fmla="val 11547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ts val="1000"/>
            </a:lnSpc>
            <a:spcBef>
              <a:spcPct val="0"/>
            </a:spcBef>
            <a:spcAft>
              <a:spcPct val="35000"/>
            </a:spcAft>
          </a:pPr>
          <a:r>
            <a:rPr lang="ko-KR" altLang="en-US" sz="1000" b="1" kern="1200" dirty="0" smtClean="0">
              <a:solidFill>
                <a:schemeClr val="tx1"/>
              </a:solidFill>
            </a:rPr>
            <a:t>감독</a:t>
          </a:r>
          <a:r>
            <a:rPr lang="en-US" altLang="ko-KR" sz="1000" b="1" kern="1200" dirty="0" smtClean="0">
              <a:solidFill>
                <a:schemeClr val="tx1"/>
              </a:solidFill>
            </a:rPr>
            <a:t>, </a:t>
          </a:r>
          <a:r>
            <a:rPr lang="ko-KR" altLang="en-US" sz="1000" b="1" kern="1200" dirty="0" smtClean="0">
              <a:solidFill>
                <a:schemeClr val="tx1"/>
              </a:solidFill>
            </a:rPr>
            <a:t>성과 피드백</a:t>
          </a:r>
          <a:r>
            <a:rPr lang="en-US" altLang="ko-KR" sz="1000" b="1" kern="1200" dirty="0" smtClean="0">
              <a:solidFill>
                <a:schemeClr val="tx1"/>
              </a:solidFill>
            </a:rPr>
            <a:t>, </a:t>
          </a:r>
          <a:r>
            <a:rPr lang="ko-KR" altLang="en-US" sz="1000" b="1" kern="1200" dirty="0" smtClean="0">
              <a:solidFill>
                <a:schemeClr val="tx1"/>
              </a:solidFill>
            </a:rPr>
            <a:t>인정</a:t>
          </a:r>
          <a:r>
            <a:rPr lang="en-US" altLang="ko-KR" sz="1000" b="1" kern="1200" dirty="0" smtClean="0">
              <a:solidFill>
                <a:schemeClr val="tx1"/>
              </a:solidFill>
            </a:rPr>
            <a:t>, </a:t>
          </a:r>
          <a:r>
            <a:rPr lang="ko-KR" altLang="en-US" sz="1000" b="1" kern="1200" dirty="0" smtClean="0">
              <a:solidFill>
                <a:schemeClr val="tx1"/>
              </a:solidFill>
            </a:rPr>
            <a:t>보상</a:t>
          </a:r>
          <a:r>
            <a:rPr lang="en-US" altLang="ko-KR" sz="1000" b="1" kern="1200" dirty="0" smtClean="0">
              <a:solidFill>
                <a:schemeClr val="tx1"/>
              </a:solidFill>
            </a:rPr>
            <a:t>_</a:t>
          </a:r>
          <a:r>
            <a:rPr lang="en-US" sz="1000" b="1" kern="1200" dirty="0" smtClean="0">
              <a:solidFill>
                <a:schemeClr val="tx1"/>
              </a:solidFill>
            </a:rPr>
            <a:t>Supervision, Performance Feedback, Recognition, Reward </a:t>
          </a:r>
          <a:endParaRPr lang="en-US" sz="1000" b="1" kern="1200" dirty="0">
            <a:solidFill>
              <a:schemeClr val="tx1"/>
            </a:solidFill>
          </a:endParaRPr>
        </a:p>
      </dsp:txBody>
      <dsp:txXfrm>
        <a:off x="1489371" y="2563896"/>
        <a:ext cx="1661582" cy="1437463"/>
      </dsp:txXfrm>
    </dsp:sp>
    <dsp:sp modelId="{54C17A8D-686E-4AE9-96BE-7CDE7B600118}">
      <dsp:nvSpPr>
        <dsp:cNvPr id="0" name=""/>
        <dsp:cNvSpPr/>
      </dsp:nvSpPr>
      <dsp:spPr>
        <a:xfrm>
          <a:off x="1430036" y="882158"/>
          <a:ext cx="1661582" cy="1437463"/>
        </a:xfrm>
        <a:prstGeom prst="hexagon">
          <a:avLst>
            <a:gd name="adj" fmla="val 28570"/>
            <a:gd name="vf" fmla="val 11547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ts val="1000"/>
            </a:lnSpc>
            <a:spcBef>
              <a:spcPct val="0"/>
            </a:spcBef>
            <a:spcAft>
              <a:spcPct val="35000"/>
            </a:spcAft>
          </a:pPr>
          <a:r>
            <a:rPr lang="ko-KR" altLang="en-US" sz="1000" b="1" kern="1200" dirty="0" smtClean="0">
              <a:solidFill>
                <a:schemeClr val="tx1"/>
              </a:solidFill>
            </a:rPr>
            <a:t>멘토링 및 학습 기회</a:t>
          </a:r>
          <a:r>
            <a:rPr lang="en-US" altLang="ko-KR" sz="1000" b="1" kern="1200" dirty="0" smtClean="0">
              <a:solidFill>
                <a:schemeClr val="tx1"/>
              </a:solidFill>
            </a:rPr>
            <a:t>_</a:t>
          </a:r>
          <a:r>
            <a:rPr lang="en-US" sz="1000" b="1" kern="1200" dirty="0" smtClean="0">
              <a:solidFill>
                <a:schemeClr val="tx1"/>
              </a:solidFill>
            </a:rPr>
            <a:t>Mentoring </a:t>
          </a:r>
          <a:r>
            <a:rPr lang="en-US" sz="1000" b="1" kern="1200" dirty="0">
              <a:solidFill>
                <a:schemeClr val="tx1"/>
              </a:solidFill>
            </a:rPr>
            <a:t>&amp; Learning Opportunities</a:t>
          </a:r>
        </a:p>
      </dsp:txBody>
      <dsp:txXfrm>
        <a:off x="1430036" y="882158"/>
        <a:ext cx="1661582" cy="143746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7.png"/></Relationships>
</file>

<file path=ppt/drawings/drawing1.xml><?xml version="1.0" encoding="utf-8"?>
<c:userShapes xmlns:c="http://schemas.openxmlformats.org/drawingml/2006/chart">
  <cdr:relSizeAnchor xmlns:cdr="http://schemas.openxmlformats.org/drawingml/2006/chartDrawing">
    <cdr:from>
      <cdr:x>0.0078</cdr:x>
      <cdr:y>0.01379</cdr:y>
    </cdr:from>
    <cdr:to>
      <cdr:x>0.03118</cdr:x>
      <cdr:y>0.05512</cdr:y>
    </cdr:to>
    <cdr:pic>
      <cdr:nvPicPr>
        <cdr:cNvPr id="6145" name="Picture 1">
          <a:extLst xmlns:a="http://schemas.openxmlformats.org/drawingml/2006/main">
            <a:ext uri="{FF2B5EF4-FFF2-40B4-BE49-F238E27FC236}">
              <a16:creationId xmlns:a16="http://schemas.microsoft.com/office/drawing/2014/main" xmlns="" id="{DA5C501B-13EB-AD4E-AA96-82C7119E36E1}"/>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xmlns="" val="0"/>
            </a:ext>
          </a:extLst>
        </a:blip>
        <a:srcRect xmlns:a="http://schemas.openxmlformats.org/drawingml/2006/main"/>
        <a:stretch xmlns:a="http://schemas.openxmlformats.org/drawingml/2006/main">
          <a:fillRect/>
        </a:stretch>
      </cdr:blipFill>
      <cdr:spPr bwMode="auto">
        <a:xfrm xmlns:a="http://schemas.openxmlformats.org/drawingml/2006/main">
          <a:off x="50800" y="50800"/>
          <a:ext cx="152321" cy="1522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xmlns="">
              <a:solidFill>
                <a:srgbClr xmlns:mc="http://schemas.openxmlformats.org/markup-compatibility/2006" val="000000" mc:Ignorable="a14" a14:legacySpreadsheetColorIndex="64"/>
              </a:solidFill>
            </a14:hiddenFill>
          </a:ext>
          <a:ext uri="{91240B29-F687-4f45-9708-019B960494DF}">
            <a14:hiddenLine xmlns:a14="http://schemas.microsoft.com/office/drawing/2010/main" xmlns=""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1EBECC-4473-5B4F-A314-009A342075BA}" type="datetimeFigureOut">
              <a:rPr lang="en-US" smtClean="0"/>
              <a:pPr/>
              <a:t>2/9/2022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32436B-39C6-C944-80B5-B8C66AD4D941}" type="slidenum">
              <a:rPr lang="en-US" smtClean="0"/>
              <a:pPr/>
              <a:t>‹#›</a:t>
            </a:fld>
            <a:endParaRPr lang="en-US"/>
          </a:p>
        </p:txBody>
      </p:sp>
    </p:spTree>
    <p:extLst>
      <p:ext uri="{BB962C8B-B14F-4D97-AF65-F5344CB8AC3E}">
        <p14:creationId xmlns:p14="http://schemas.microsoft.com/office/powerpoint/2010/main" xmlns="" val="25638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pPr/>
              <a:t>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pPr/>
              <a:t>‹#›</a:t>
            </a:fld>
            <a:endParaRPr lang="en-US"/>
          </a:p>
        </p:txBody>
      </p:sp>
    </p:spTree>
    <p:extLst>
      <p:ext uri="{BB962C8B-B14F-4D97-AF65-F5344CB8AC3E}">
        <p14:creationId xmlns:p14="http://schemas.microsoft.com/office/powerpoint/2010/main" xmlns="" val="362404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pPr/>
              <a:t>1</a:t>
            </a:fld>
            <a:endParaRPr lang="en-US" dirty="0"/>
          </a:p>
        </p:txBody>
      </p:sp>
    </p:spTree>
    <p:extLst>
      <p:ext uri="{BB962C8B-B14F-4D97-AF65-F5344CB8AC3E}">
        <p14:creationId xmlns:p14="http://schemas.microsoft.com/office/powerpoint/2010/main" xmlns="" val="1576887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In the future: </a:t>
            </a:r>
          </a:p>
          <a:p>
            <a:pPr lvl="1"/>
            <a:r>
              <a:rPr lang="en-US" dirty="0">
                <a:solidFill>
                  <a:srgbClr val="FF0000"/>
                </a:solidFill>
              </a:rPr>
              <a:t>Coaches make great PCT Trainers! </a:t>
            </a:r>
          </a:p>
          <a:p>
            <a:pPr lvl="1"/>
            <a:r>
              <a:rPr lang="en-US" dirty="0">
                <a:solidFill>
                  <a:srgbClr val="FF0000"/>
                </a:solidFill>
              </a:rPr>
              <a:t>Consider</a:t>
            </a:r>
            <a:r>
              <a:rPr lang="en-US" baseline="0" dirty="0">
                <a:solidFill>
                  <a:srgbClr val="FF0000"/>
                </a:solidFill>
              </a:rPr>
              <a:t> who might have the passion to become a PCT trainer for your org/region later in the year or in</a:t>
            </a:r>
            <a:r>
              <a:rPr lang="en-US" dirty="0">
                <a:solidFill>
                  <a:srgbClr val="FF0000"/>
                </a:solidFill>
              </a:rPr>
              <a:t> Year 2…</a:t>
            </a:r>
          </a:p>
          <a:p>
            <a:pPr lvl="1"/>
            <a:endParaRPr lang="en-US" dirty="0">
              <a:solidFill>
                <a:srgbClr val="FF0000"/>
              </a:solidFill>
            </a:endParaRPr>
          </a:p>
          <a:p>
            <a:pPr lvl="1"/>
            <a:r>
              <a:rPr lang="en-US" dirty="0">
                <a:solidFill>
                  <a:srgbClr val="FF0000"/>
                </a:solidFill>
              </a:rPr>
              <a:t>Coach trainers are PCT trainers first:  each region can consider</a:t>
            </a:r>
            <a:r>
              <a:rPr lang="en-US" baseline="0" dirty="0">
                <a:solidFill>
                  <a:srgbClr val="FF0000"/>
                </a:solidFill>
              </a:rPr>
              <a:t> which of their PCT trainers should be trained to develop coaches/lead coach training: </a:t>
            </a:r>
            <a:r>
              <a:rPr lang="en-US" dirty="0">
                <a:solidFill>
                  <a:srgbClr val="FF0000"/>
                </a:solidFill>
              </a:rPr>
              <a:t>Consider for Year 3</a:t>
            </a:r>
          </a:p>
          <a:p>
            <a:endParaRPr lang="en-US" dirty="0"/>
          </a:p>
        </p:txBody>
      </p:sp>
      <p:sp>
        <p:nvSpPr>
          <p:cNvPr id="4" name="Slide Number Placeholder 3"/>
          <p:cNvSpPr>
            <a:spLocks noGrp="1"/>
          </p:cNvSpPr>
          <p:nvPr>
            <p:ph type="sldNum" sz="quarter" idx="10"/>
          </p:nvPr>
        </p:nvSpPr>
        <p:spPr/>
        <p:txBody>
          <a:bodyPr/>
          <a:lstStyle/>
          <a:p>
            <a:fld id="{292860EA-E3A6-E14C-B195-BB7F7C959435}" type="slidenum">
              <a:rPr lang="en-US" smtClean="0"/>
              <a:pPr/>
              <a:t>29</a:t>
            </a:fld>
            <a:endParaRPr lang="en-US"/>
          </a:p>
        </p:txBody>
      </p:sp>
    </p:spTree>
    <p:extLst>
      <p:ext uri="{BB962C8B-B14F-4D97-AF65-F5344CB8AC3E}">
        <p14:creationId xmlns:p14="http://schemas.microsoft.com/office/powerpoint/2010/main" xmlns="" val="1123501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860EA-E3A6-E14C-B195-BB7F7C959435}" type="slidenum">
              <a:rPr lang="en-US" smtClean="0"/>
              <a:pPr/>
              <a:t>30</a:t>
            </a:fld>
            <a:endParaRPr lang="en-US"/>
          </a:p>
        </p:txBody>
      </p:sp>
    </p:spTree>
    <p:extLst>
      <p:ext uri="{BB962C8B-B14F-4D97-AF65-F5344CB8AC3E}">
        <p14:creationId xmlns:p14="http://schemas.microsoft.com/office/powerpoint/2010/main" xmlns="" val="531204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remind you of anything – Have we heard this structure before?  Meeting Map    </a:t>
            </a:r>
          </a:p>
        </p:txBody>
      </p:sp>
      <p:sp>
        <p:nvSpPr>
          <p:cNvPr id="4" name="Slide Number Placeholder 3"/>
          <p:cNvSpPr>
            <a:spLocks noGrp="1"/>
          </p:cNvSpPr>
          <p:nvPr>
            <p:ph type="sldNum" sz="quarter" idx="5"/>
          </p:nvPr>
        </p:nvSpPr>
        <p:spPr/>
        <p:txBody>
          <a:bodyPr/>
          <a:lstStyle/>
          <a:p>
            <a:fld id="{292860EA-E3A6-E14C-B195-BB7F7C959435}" type="slidenum">
              <a:rPr lang="en-US" smtClean="0"/>
              <a:pPr/>
              <a:t>35</a:t>
            </a:fld>
            <a:endParaRPr lang="en-US"/>
          </a:p>
        </p:txBody>
      </p:sp>
    </p:spTree>
    <p:extLst>
      <p:ext uri="{BB962C8B-B14F-4D97-AF65-F5344CB8AC3E}">
        <p14:creationId xmlns:p14="http://schemas.microsoft.com/office/powerpoint/2010/main" xmlns="" val="3430218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9C330-D670-4583-A054-AB084F5FFD72}" type="slidenum">
              <a:rPr lang="en-US" smtClean="0"/>
              <a:pPr/>
              <a:t>38</a:t>
            </a:fld>
            <a:endParaRPr lang="en-US"/>
          </a:p>
        </p:txBody>
      </p:sp>
    </p:spTree>
    <p:extLst>
      <p:ext uri="{BB962C8B-B14F-4D97-AF65-F5344CB8AC3E}">
        <p14:creationId xmlns:p14="http://schemas.microsoft.com/office/powerpoint/2010/main" xmlns="" val="340988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860EA-E3A6-E14C-B195-BB7F7C959435}" type="slidenum">
              <a:rPr lang="en-US" smtClean="0"/>
              <a:pPr/>
              <a:t>44</a:t>
            </a:fld>
            <a:endParaRPr lang="en-US"/>
          </a:p>
        </p:txBody>
      </p:sp>
    </p:spTree>
    <p:extLst>
      <p:ext uri="{BB962C8B-B14F-4D97-AF65-F5344CB8AC3E}">
        <p14:creationId xmlns:p14="http://schemas.microsoft.com/office/powerpoint/2010/main" xmlns="" val="3187799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97134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B61E23-29F5-411F-8863-565DD769293B}" type="slidenum">
              <a:rPr lang="en-US" smtClean="0"/>
              <a:pPr/>
              <a:t>60</a:t>
            </a:fld>
            <a:endParaRPr lang="en-US"/>
          </a:p>
        </p:txBody>
      </p:sp>
    </p:spTree>
    <p:extLst>
      <p:ext uri="{BB962C8B-B14F-4D97-AF65-F5344CB8AC3E}">
        <p14:creationId xmlns:p14="http://schemas.microsoft.com/office/powerpoint/2010/main" xmlns="" val="894471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that first year, teams also create a series of outcome statements that are specific to the organizational team. These outcome statements describe what people should experience as the team continues the process of implementing the positive support practices in their organization.</a:t>
            </a:r>
          </a:p>
          <a:p>
            <a:r>
              <a:rPr lang="en-US" dirty="0"/>
              <a:t>For example, people who receive support feel respect, acceptance, and value in the community…</a:t>
            </a:r>
          </a:p>
        </p:txBody>
      </p:sp>
      <p:sp>
        <p:nvSpPr>
          <p:cNvPr id="4" name="Slide Number Placeholder 3"/>
          <p:cNvSpPr>
            <a:spLocks noGrp="1"/>
          </p:cNvSpPr>
          <p:nvPr>
            <p:ph type="sldNum" sz="quarter" idx="5"/>
          </p:nvPr>
        </p:nvSpPr>
        <p:spPr/>
        <p:txBody>
          <a:bodyPr/>
          <a:lstStyle/>
          <a:p>
            <a:fld id="{B3417659-545B-3847-91DF-E05FE0281F1B}" type="slidenum">
              <a:rPr lang="en-US" smtClean="0"/>
              <a:pPr/>
              <a:t>68</a:t>
            </a:fld>
            <a:endParaRPr lang="en-US"/>
          </a:p>
        </p:txBody>
      </p:sp>
    </p:spTree>
    <p:extLst>
      <p:ext uri="{BB962C8B-B14F-4D97-AF65-F5344CB8AC3E}">
        <p14:creationId xmlns:p14="http://schemas.microsoft.com/office/powerpoint/2010/main" xmlns="" val="2450818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a:t>
            </a:r>
            <a:r>
              <a:rPr lang="en-US" baseline="0" dirty="0"/>
              <a:t> Access to PCT Tools in Hard Copy and on Servers</a:t>
            </a:r>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pPr/>
              <a:t>74</a:t>
            </a:fld>
            <a:endParaRPr lang="en-US" dirty="0"/>
          </a:p>
        </p:txBody>
      </p:sp>
    </p:spTree>
    <p:extLst>
      <p:ext uri="{BB962C8B-B14F-4D97-AF65-F5344CB8AC3E}">
        <p14:creationId xmlns:p14="http://schemas.microsoft.com/office/powerpoint/2010/main" xmlns="" val="1537415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pPr/>
              <a:t>77</a:t>
            </a:fld>
            <a:endParaRPr lang="en-US"/>
          </a:p>
        </p:txBody>
      </p:sp>
    </p:spTree>
    <p:extLst>
      <p:ext uri="{BB962C8B-B14F-4D97-AF65-F5344CB8AC3E}">
        <p14:creationId xmlns:p14="http://schemas.microsoft.com/office/powerpoint/2010/main" xmlns="" val="232485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pPr/>
              <a:t>3</a:t>
            </a:fld>
            <a:endParaRPr lang="en-US"/>
          </a:p>
        </p:txBody>
      </p:sp>
    </p:spTree>
    <p:extLst>
      <p:ext uri="{BB962C8B-B14F-4D97-AF65-F5344CB8AC3E}">
        <p14:creationId xmlns:p14="http://schemas.microsoft.com/office/powerpoint/2010/main" xmlns="" val="2964741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489587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335775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pPr/>
              <a:t>86</a:t>
            </a:fld>
            <a:endParaRPr lang="en-US"/>
          </a:p>
        </p:txBody>
      </p:sp>
    </p:spTree>
    <p:extLst>
      <p:ext uri="{BB962C8B-B14F-4D97-AF65-F5344CB8AC3E}">
        <p14:creationId xmlns:p14="http://schemas.microsoft.com/office/powerpoint/2010/main" xmlns="" val="1644643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a:latin typeface="Arial" charset="0"/>
                <a:ea typeface="MS PGothic" charset="0"/>
                <a:cs typeface="MS PGothic" charset="0"/>
              </a:rPr>
              <a:t>Student with 2-5 are candidates for more support in behavior, academic, or both areas.</a:t>
            </a:r>
          </a:p>
        </p:txBody>
      </p:sp>
      <p:sp>
        <p:nvSpPr>
          <p:cNvPr id="108548" name="Date Placeholder 3"/>
          <p:cNvSpPr>
            <a:spLocks noGrp="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943F0C-49A5-B44F-959F-0619C798E244}" type="datetime1">
              <a:rPr lang="en-US">
                <a:ea typeface="MS PGothic" charset="0"/>
                <a:cs typeface="MS PGothic" charset="0"/>
              </a:rPr>
              <a:pPr eaLnBrk="1" hangingPunct="1"/>
              <a:t>2/9/2022</a:t>
            </a:fld>
            <a:endParaRPr lang="en-US">
              <a:ea typeface="MS PGothic" charset="0"/>
              <a:cs typeface="MS PGothic" charset="0"/>
            </a:endParaRPr>
          </a:p>
        </p:txBody>
      </p:sp>
      <p:sp>
        <p:nvSpPr>
          <p:cNvPr id="108549" name="Footer Placeholder 4"/>
          <p:cNvSpPr>
            <a:spLocks noGrp="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ea typeface="MS PGothic" charset="0"/>
                <a:cs typeface="MS PGothic" charset="0"/>
              </a:rPr>
              <a:t>Newton, J. S., Todd, A. W., Algozzine, K., Horner, R. H., &amp; Algozzine, B.  2008</a:t>
            </a:r>
          </a:p>
        </p:txBody>
      </p:sp>
      <p:sp>
        <p:nvSpPr>
          <p:cNvPr id="108550" name="Slide Number Placeholder 5"/>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24451" indent="-278635" eaLnBrk="0" hangingPunct="0">
              <a:defRPr>
                <a:solidFill>
                  <a:schemeClr val="tx1"/>
                </a:solidFill>
                <a:latin typeface="Arial" charset="0"/>
                <a:ea typeface="ＭＳ Ｐゴシック" charset="0"/>
              </a:defRPr>
            </a:lvl2pPr>
            <a:lvl3pPr marL="1114539" indent="-222908" eaLnBrk="0" hangingPunct="0">
              <a:defRPr>
                <a:solidFill>
                  <a:schemeClr val="tx1"/>
                </a:solidFill>
                <a:latin typeface="Arial" charset="0"/>
                <a:ea typeface="ＭＳ Ｐゴシック" charset="0"/>
              </a:defRPr>
            </a:lvl3pPr>
            <a:lvl4pPr marL="1560355" indent="-222908" eaLnBrk="0" hangingPunct="0">
              <a:defRPr>
                <a:solidFill>
                  <a:schemeClr val="tx1"/>
                </a:solidFill>
                <a:latin typeface="Arial" charset="0"/>
                <a:ea typeface="ＭＳ Ｐゴシック" charset="0"/>
              </a:defRPr>
            </a:lvl4pPr>
            <a:lvl5pPr marL="2006171" indent="-222908" eaLnBrk="0" hangingPunct="0">
              <a:defRPr>
                <a:solidFill>
                  <a:schemeClr val="tx1"/>
                </a:solidFill>
                <a:latin typeface="Arial" charset="0"/>
                <a:ea typeface="ＭＳ Ｐゴシック" charset="0"/>
              </a:defRPr>
            </a:lvl5pPr>
            <a:lvl6pPr marL="2451986" indent="-222908" eaLnBrk="0" fontAlgn="base" hangingPunct="0">
              <a:spcBef>
                <a:spcPct val="0"/>
              </a:spcBef>
              <a:spcAft>
                <a:spcPct val="0"/>
              </a:spcAft>
              <a:defRPr>
                <a:solidFill>
                  <a:schemeClr val="tx1"/>
                </a:solidFill>
                <a:latin typeface="Arial" charset="0"/>
                <a:ea typeface="ＭＳ Ｐゴシック" charset="0"/>
              </a:defRPr>
            </a:lvl6pPr>
            <a:lvl7pPr marL="2897802" indent="-222908" eaLnBrk="0" fontAlgn="base" hangingPunct="0">
              <a:spcBef>
                <a:spcPct val="0"/>
              </a:spcBef>
              <a:spcAft>
                <a:spcPct val="0"/>
              </a:spcAft>
              <a:defRPr>
                <a:solidFill>
                  <a:schemeClr val="tx1"/>
                </a:solidFill>
                <a:latin typeface="Arial" charset="0"/>
                <a:ea typeface="ＭＳ Ｐゴシック" charset="0"/>
              </a:defRPr>
            </a:lvl7pPr>
            <a:lvl8pPr marL="3343618" indent="-222908" eaLnBrk="0" fontAlgn="base" hangingPunct="0">
              <a:spcBef>
                <a:spcPct val="0"/>
              </a:spcBef>
              <a:spcAft>
                <a:spcPct val="0"/>
              </a:spcAft>
              <a:defRPr>
                <a:solidFill>
                  <a:schemeClr val="tx1"/>
                </a:solidFill>
                <a:latin typeface="Arial" charset="0"/>
                <a:ea typeface="ＭＳ Ｐゴシック" charset="0"/>
              </a:defRPr>
            </a:lvl8pPr>
            <a:lvl9pPr marL="3789434" indent="-2229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6ACCAAB-9469-954B-805F-ED24146C5719}" type="slidenum">
              <a:rPr lang="en-US">
                <a:ea typeface="MS PGothic" charset="0"/>
                <a:cs typeface="MS PGothic" charset="0"/>
              </a:rPr>
              <a:pPr eaLnBrk="1" hangingPunct="1"/>
              <a:t>88</a:t>
            </a:fld>
            <a:endParaRPr lang="en-US">
              <a:ea typeface="MS PGothic" charset="0"/>
              <a:cs typeface="MS PGothic" charset="0"/>
            </a:endParaRPr>
          </a:p>
        </p:txBody>
      </p:sp>
    </p:spTree>
    <p:extLst>
      <p:ext uri="{BB962C8B-B14F-4D97-AF65-F5344CB8AC3E}">
        <p14:creationId xmlns:p14="http://schemas.microsoft.com/office/powerpoint/2010/main" xmlns="" val="1530114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pPr/>
              <a:t>90</a:t>
            </a:fld>
            <a:endParaRPr lang="en-US"/>
          </a:p>
        </p:txBody>
      </p:sp>
    </p:spTree>
    <p:extLst>
      <p:ext uri="{BB962C8B-B14F-4D97-AF65-F5344CB8AC3E}">
        <p14:creationId xmlns:p14="http://schemas.microsoft.com/office/powerpoint/2010/main" xmlns="" val="2974605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572806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spcBef>
                <a:spcPts val="925"/>
              </a:spcBef>
              <a:spcAft>
                <a:spcPts val="925"/>
              </a:spcAft>
            </a:pPr>
            <a:r>
              <a:rPr lang="en-US" altLang="x-none">
                <a:latin typeface="Arial" charset="0"/>
                <a:ea typeface="Arial" charset="0"/>
                <a:cs typeface="Arial" charset="0"/>
              </a:rPr>
              <a:t>Implementation is not an event  </a:t>
            </a:r>
          </a:p>
          <a:p>
            <a:pPr eaLnBrk="1" hangingPunct="1">
              <a:spcBef>
                <a:spcPts val="925"/>
              </a:spcBef>
              <a:spcAft>
                <a:spcPts val="925"/>
              </a:spcAft>
            </a:pPr>
            <a:r>
              <a:rPr lang="en-US" altLang="x-none">
                <a:latin typeface="Arial" charset="0"/>
                <a:ea typeface="Arial" charset="0"/>
                <a:cs typeface="Arial" charset="0"/>
              </a:rPr>
              <a:t>A mission-oriented process involving multiple decisions, actions, and corrections</a:t>
            </a:r>
          </a:p>
          <a:p>
            <a:pPr eaLnBrk="1" hangingPunct="1">
              <a:spcBef>
                <a:spcPct val="0"/>
              </a:spcBef>
            </a:pPr>
            <a:endParaRPr lang="en-US" altLang="x-none">
              <a:latin typeface="Calibri" charset="0"/>
            </a:endParaRPr>
          </a:p>
        </p:txBody>
      </p:sp>
      <p:sp>
        <p:nvSpPr>
          <p:cNvPr id="101380"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85F79F-9A0B-C64C-B5F9-3334FEA8CCC4}" type="slidenum">
              <a:rPr lang="en-US" altLang="x-none">
                <a:latin typeface="Calibri" charset="0"/>
                <a:ea typeface="MS PGothic" charset="-128"/>
              </a:rPr>
              <a:pPr eaLnBrk="1" hangingPunct="1"/>
              <a:t>96</a:t>
            </a:fld>
            <a:endParaRPr lang="en-US" altLang="x-none">
              <a:latin typeface="Calibri" charset="0"/>
              <a:ea typeface="MS PGothic" charset="-128"/>
            </a:endParaRPr>
          </a:p>
        </p:txBody>
      </p:sp>
    </p:spTree>
    <p:extLst>
      <p:ext uri="{BB962C8B-B14F-4D97-AF65-F5344CB8AC3E}">
        <p14:creationId xmlns:p14="http://schemas.microsoft.com/office/powerpoint/2010/main" xmlns="" val="1237079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pPr/>
              <a:t>100</a:t>
            </a:fld>
            <a:endParaRPr lang="en-US"/>
          </a:p>
        </p:txBody>
      </p:sp>
    </p:spTree>
    <p:extLst>
      <p:ext uri="{BB962C8B-B14F-4D97-AF65-F5344CB8AC3E}">
        <p14:creationId xmlns:p14="http://schemas.microsoft.com/office/powerpoint/2010/main" xmlns="" val="3669909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Tthis</a:t>
            </a:r>
            <a:r>
              <a:rPr lang="en-US" dirty="0"/>
              <a:t> is our website…if you want to see the training materials page it is free to the public….we don’t have the modules up…hopefully we will have a new version of the training materials page as we head into the new year.</a:t>
            </a:r>
          </a:p>
        </p:txBody>
      </p:sp>
      <p:sp>
        <p:nvSpPr>
          <p:cNvPr id="4" name="Slide Number Placeholder 3"/>
          <p:cNvSpPr>
            <a:spLocks noGrp="1"/>
          </p:cNvSpPr>
          <p:nvPr>
            <p:ph type="sldNum" sz="quarter" idx="5"/>
          </p:nvPr>
        </p:nvSpPr>
        <p:spPr/>
        <p:txBody>
          <a:bodyPr/>
          <a:lstStyle/>
          <a:p>
            <a:fld id="{F253B46A-D643-0A49-93D2-6742FCA04024}" type="slidenum">
              <a:rPr lang="en-US" smtClean="0"/>
              <a:pPr/>
              <a:t>102</a:t>
            </a:fld>
            <a:endParaRPr lang="en-US"/>
          </a:p>
        </p:txBody>
      </p:sp>
    </p:spTree>
    <p:extLst>
      <p:ext uri="{BB962C8B-B14F-4D97-AF65-F5344CB8AC3E}">
        <p14:creationId xmlns:p14="http://schemas.microsoft.com/office/powerpoint/2010/main" xmlns="" val="2244393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9219D-4FFB-5143-BEED-94B49DACAAF6}" type="slidenum">
              <a:rPr lang="en-US" smtClean="0"/>
              <a:pPr/>
              <a:t>106</a:t>
            </a:fld>
            <a:endParaRPr lang="en-US"/>
          </a:p>
        </p:txBody>
      </p:sp>
    </p:spTree>
    <p:extLst>
      <p:ext uri="{BB962C8B-B14F-4D97-AF65-F5344CB8AC3E}">
        <p14:creationId xmlns:p14="http://schemas.microsoft.com/office/powerpoint/2010/main" xmlns="" val="116383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36" name="Shape 7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13181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9219D-4FFB-5143-BEED-94B49DACAAF6}" type="slidenum">
              <a:rPr lang="en-US" smtClean="0"/>
              <a:pPr/>
              <a:t>108</a:t>
            </a:fld>
            <a:endParaRPr lang="en-US"/>
          </a:p>
        </p:txBody>
      </p:sp>
    </p:spTree>
    <p:extLst>
      <p:ext uri="{BB962C8B-B14F-4D97-AF65-F5344CB8AC3E}">
        <p14:creationId xmlns:p14="http://schemas.microsoft.com/office/powerpoint/2010/main" xmlns="" val="426358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24411" indent="-278620">
              <a:defRPr sz="1200">
                <a:solidFill>
                  <a:schemeClr val="tx1"/>
                </a:solidFill>
                <a:latin typeface="Arial" charset="0"/>
                <a:ea typeface="ＭＳ Ｐゴシック" charset="0"/>
              </a:defRPr>
            </a:lvl2pPr>
            <a:lvl3pPr marL="1114477" indent="-222895">
              <a:defRPr sz="1200">
                <a:solidFill>
                  <a:schemeClr val="tx1"/>
                </a:solidFill>
                <a:latin typeface="Arial" charset="0"/>
                <a:ea typeface="ＭＳ Ｐゴシック" charset="0"/>
              </a:defRPr>
            </a:lvl3pPr>
            <a:lvl4pPr marL="1560269" indent="-222895">
              <a:defRPr sz="1200">
                <a:solidFill>
                  <a:schemeClr val="tx1"/>
                </a:solidFill>
                <a:latin typeface="Arial" charset="0"/>
                <a:ea typeface="ＭＳ Ｐゴシック" charset="0"/>
              </a:defRPr>
            </a:lvl4pPr>
            <a:lvl5pPr marL="2006060" indent="-222895">
              <a:defRPr sz="1200">
                <a:solidFill>
                  <a:schemeClr val="tx1"/>
                </a:solidFill>
                <a:latin typeface="Arial" charset="0"/>
                <a:ea typeface="ＭＳ Ｐゴシック" charset="0"/>
              </a:defRPr>
            </a:lvl5pPr>
            <a:lvl6pPr marL="2451851" indent="-222895" eaLnBrk="0" fontAlgn="base" hangingPunct="0">
              <a:spcBef>
                <a:spcPct val="30000"/>
              </a:spcBef>
              <a:spcAft>
                <a:spcPct val="0"/>
              </a:spcAft>
              <a:defRPr sz="1200">
                <a:solidFill>
                  <a:schemeClr val="tx1"/>
                </a:solidFill>
                <a:latin typeface="Arial" charset="0"/>
                <a:ea typeface="ＭＳ Ｐゴシック" charset="0"/>
              </a:defRPr>
            </a:lvl6pPr>
            <a:lvl7pPr marL="2897642" indent="-222895" eaLnBrk="0" fontAlgn="base" hangingPunct="0">
              <a:spcBef>
                <a:spcPct val="30000"/>
              </a:spcBef>
              <a:spcAft>
                <a:spcPct val="0"/>
              </a:spcAft>
              <a:defRPr sz="1200">
                <a:solidFill>
                  <a:schemeClr val="tx1"/>
                </a:solidFill>
                <a:latin typeface="Arial" charset="0"/>
                <a:ea typeface="ＭＳ Ｐゴシック" charset="0"/>
              </a:defRPr>
            </a:lvl7pPr>
            <a:lvl8pPr marL="3343433" indent="-222895" eaLnBrk="0" fontAlgn="base" hangingPunct="0">
              <a:spcBef>
                <a:spcPct val="30000"/>
              </a:spcBef>
              <a:spcAft>
                <a:spcPct val="0"/>
              </a:spcAft>
              <a:defRPr sz="1200">
                <a:solidFill>
                  <a:schemeClr val="tx1"/>
                </a:solidFill>
                <a:latin typeface="Arial" charset="0"/>
                <a:ea typeface="ＭＳ Ｐゴシック" charset="0"/>
              </a:defRPr>
            </a:lvl8pPr>
            <a:lvl9pPr marL="3789224" indent="-222895" eaLnBrk="0" fontAlgn="base" hangingPunct="0">
              <a:spcBef>
                <a:spcPct val="30000"/>
              </a:spcBef>
              <a:spcAft>
                <a:spcPct val="0"/>
              </a:spcAft>
              <a:defRPr sz="1200">
                <a:solidFill>
                  <a:schemeClr val="tx1"/>
                </a:solidFill>
                <a:latin typeface="Arial" charset="0"/>
                <a:ea typeface="ＭＳ Ｐゴシック" charset="0"/>
              </a:defRPr>
            </a:lvl9pPr>
          </a:lstStyle>
          <a:p>
            <a:fld id="{109EEDF0-7EE7-1A46-96AF-F7A9B724EBAD}" type="slidenum">
              <a:rPr lang="en-US"/>
              <a:pPr/>
              <a:t>9</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Workforce, implementation science.  Review outcomes, data, practices, and talk a bit more about the systems features that the training and technical assistance (through this partnership with DDA) will focus on – to promote long term success (sustainable high fidelity implementation).</a:t>
            </a:r>
            <a:endParaRPr lang="en-US" i="0" dirty="0"/>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144254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latin typeface="Arial" panose="020B0604020202020204" pitchFamily="34" charset="0"/>
                <a:ea typeface="ＭＳ Ｐゴシック" panose="020B0600070205080204" pitchFamily="34" charset="-128"/>
              </a:rPr>
              <a:t>Slide time: </a:t>
            </a:r>
            <a:r>
              <a:rPr lang="en-US" altLang="en-US" sz="1200" b="0" i="0" dirty="0">
                <a:latin typeface="Arial" panose="020B0604020202020204" pitchFamily="34" charset="0"/>
                <a:ea typeface="ＭＳ Ｐゴシック" panose="020B0600070205080204" pitchFamily="34" charset="-128"/>
              </a:rPr>
              <a:t>1</a:t>
            </a:r>
            <a:r>
              <a:rPr lang="en-US" altLang="en-US" sz="1200" i="0" dirty="0">
                <a:latin typeface="Arial" panose="020B0604020202020204" pitchFamily="34" charset="0"/>
                <a:ea typeface="ＭＳ Ｐゴシック" panose="020B0600070205080204" pitchFamily="34" charset="-128"/>
              </a:rPr>
              <a:t> minute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AH</a:t>
            </a:r>
          </a:p>
          <a:p>
            <a:r>
              <a:rPr lang="en-US" altLang="en-US" dirty="0">
                <a:latin typeface="Arial" panose="020B0604020202020204" pitchFamily="34" charset="0"/>
                <a:ea typeface="ＭＳ Ｐゴシック" panose="020B0600070205080204" pitchFamily="34" charset="-128"/>
              </a:rPr>
              <a:t>In a recent project we conclude din NY we spent  a fair amount of time reviewing the literature, conducting a survey with providers in NY and talking and learning from people with IDD, families, trainers, supervisors, administrators and </a:t>
            </a:r>
            <a:r>
              <a:rPr lang="en-US" altLang="en-US" dirty="0" err="1">
                <a:latin typeface="Arial" panose="020B0604020202020204" pitchFamily="34" charset="0"/>
                <a:ea typeface="ＭＳ Ｐゴシック" panose="020B0600070205080204" pitchFamily="34" charset="-128"/>
              </a:rPr>
              <a:t>and</a:t>
            </a:r>
            <a:r>
              <a:rPr lang="en-US" altLang="en-US" dirty="0">
                <a:latin typeface="Arial" panose="020B0604020202020204" pitchFamily="34" charset="0"/>
                <a:ea typeface="ＭＳ Ｐゴシック" panose="020B0600070205080204" pitchFamily="34" charset="-128"/>
              </a:rPr>
              <a:t> DSPs in focus groups held throughout the state. This collective work yielded a clear picture of why it is so hard for you to find good staff.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These challenges or reasons include [review above slide]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Many of these can be changed within and organization. –Level</a:t>
            </a:r>
            <a:r>
              <a:rPr lang="en-US" altLang="en-US" baseline="0" dirty="0">
                <a:latin typeface="Arial" panose="020B0604020202020204" pitchFamily="34" charset="0"/>
                <a:ea typeface="ＭＳ Ｐゴシック" panose="020B0600070205080204" pitchFamily="34" charset="-128"/>
              </a:rPr>
              <a:t> 2</a:t>
            </a: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Man</a:t>
            </a:r>
            <a:r>
              <a:rPr lang="en-US" altLang="en-US" baseline="0" dirty="0">
                <a:latin typeface="Arial" panose="020B0604020202020204" pitchFamily="34" charset="0"/>
                <a:ea typeface="ＭＳ Ｐゴシック" panose="020B0600070205080204" pitchFamily="34" charset="-128"/>
              </a:rPr>
              <a:t> of them need sustained action at a different level – Level 3</a:t>
            </a:r>
            <a:endParaRPr lang="en-US" altLang="en-US" dirty="0">
              <a:latin typeface="Arial" panose="020B0604020202020204" pitchFamily="34" charset="0"/>
              <a:ea typeface="ＭＳ Ｐゴシック" panose="020B0600070205080204" pitchFamily="34" charset="-128"/>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3C2862-E67C-436A-8CF9-1B0A4D5B5677}" type="slidenum">
              <a:rPr lang="en-US" altLang="en-US" sz="1200" smtClean="0"/>
              <a:pPr/>
              <a:t>13</a:t>
            </a:fld>
            <a:endParaRPr lang="en-US" altLang="en-US" sz="1200"/>
          </a:p>
        </p:txBody>
      </p:sp>
    </p:spTree>
    <p:extLst>
      <p:ext uri="{BB962C8B-B14F-4D97-AF65-F5344CB8AC3E}">
        <p14:creationId xmlns:p14="http://schemas.microsoft.com/office/powerpoint/2010/main" xmlns="" val="1952977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time: 3 minutes</a:t>
            </a:r>
          </a:p>
          <a:p>
            <a:endParaRPr lang="en-US" dirty="0"/>
          </a:p>
          <a:p>
            <a:r>
              <a:rPr lang="en-US" dirty="0"/>
              <a:t>This slide is one</a:t>
            </a:r>
            <a:r>
              <a:rPr lang="en-US" baseline="0" dirty="0"/>
              <a:t> they same on day #1 –just a reminder</a:t>
            </a:r>
          </a:p>
          <a:p>
            <a:endParaRPr lang="en-US" baseline="0" dirty="0"/>
          </a:p>
          <a:p>
            <a:r>
              <a:rPr lang="en-US" b="1" baseline="0" dirty="0"/>
              <a:t>Directions</a:t>
            </a:r>
            <a:r>
              <a:rPr lang="en-US" baseline="0" dirty="0"/>
              <a:t>: Review: </a:t>
            </a:r>
            <a:r>
              <a:rPr lang="en-US" b="1" baseline="0" dirty="0"/>
              <a:t>Ask them: </a:t>
            </a:r>
            <a:r>
              <a:rPr lang="en-US" baseline="0" dirty="0"/>
              <a:t>What are the challenges you are facing with these? What is concerning you? (tie these to “myths” as makes sense on the next page)</a:t>
            </a:r>
            <a:endParaRPr lang="en-US" dirty="0"/>
          </a:p>
          <a:p>
            <a:endParaRPr lang="en-US" dirty="0"/>
          </a:p>
        </p:txBody>
      </p:sp>
      <p:sp>
        <p:nvSpPr>
          <p:cNvPr id="4" name="Slide Number Placeholder 3"/>
          <p:cNvSpPr>
            <a:spLocks noGrp="1"/>
          </p:cNvSpPr>
          <p:nvPr>
            <p:ph type="sldNum" sz="quarter" idx="10"/>
          </p:nvPr>
        </p:nvSpPr>
        <p:spPr/>
        <p:txBody>
          <a:bodyPr/>
          <a:lstStyle/>
          <a:p>
            <a:fld id="{3769A771-1D98-4965-BD84-E9FAAB3664BE}" type="slidenum">
              <a:rPr lang="en-US" smtClean="0"/>
              <a:pPr/>
              <a:t>14</a:t>
            </a:fld>
            <a:endParaRPr lang="en-US"/>
          </a:p>
        </p:txBody>
      </p:sp>
    </p:spTree>
    <p:extLst>
      <p:ext uri="{BB962C8B-B14F-4D97-AF65-F5344CB8AC3E}">
        <p14:creationId xmlns:p14="http://schemas.microsoft.com/office/powerpoint/2010/main" xmlns="" val="30731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On day 4 we will look at more carefully</a:t>
            </a:r>
            <a:r>
              <a:rPr lang="en-US" baseline="0" dirty="0"/>
              <a:t> at the steps and components of performance management and how training is involved. Quick overview to consider.  </a:t>
            </a:r>
          </a:p>
          <a:p>
            <a:endParaRPr lang="en-US" baseline="0" dirty="0"/>
          </a:p>
          <a:p>
            <a:r>
              <a:rPr lang="en-US" baseline="0" dirty="0"/>
              <a:t>Applies to Supervisors/FLS and other key positions as well. People leave when supervisors are not competent. </a:t>
            </a:r>
          </a:p>
          <a:p>
            <a:endParaRPr lang="en-US" baseline="0" dirty="0"/>
          </a:p>
          <a:p>
            <a:endParaRPr lang="en-US" baseline="0" dirty="0"/>
          </a:p>
          <a:p>
            <a:r>
              <a:rPr lang="en-US" altLang="en-US" dirty="0">
                <a:latin typeface="Open Sans" charset="0"/>
                <a:cs typeface="Open Sans" charset="0"/>
              </a:rPr>
              <a:t>Orientation/Onboarding- </a:t>
            </a:r>
            <a:endParaRPr lang="en-US" dirty="0"/>
          </a:p>
          <a:p>
            <a:r>
              <a:rPr lang="en-US" dirty="0"/>
              <a:t>A</a:t>
            </a:r>
            <a:r>
              <a:rPr lang="en-US" baseline="0" dirty="0"/>
              <a:t> critical step to retention is how people are welcomed and brought into the fold.  One that is typically ignored but can influence early turnover/retention and overall morale and competence. </a:t>
            </a:r>
          </a:p>
          <a:p>
            <a:endParaRPr lang="en-US" baseline="0" dirty="0"/>
          </a:p>
          <a:p>
            <a:r>
              <a:rPr lang="en-US" b="1" baseline="0" dirty="0"/>
              <a:t>Ask</a:t>
            </a:r>
            <a:r>
              <a:rPr lang="en-US" baseline="0" dirty="0"/>
              <a:t>: What does this look like right now in your organization?  (typically- a 40 hour of classroom training and then sent to work; often a period of hazing and testing by new employees; turnover –have to work with existing supervisor and staff and people supported to change this dynamic.)</a:t>
            </a:r>
          </a:p>
          <a:p>
            <a:endParaRPr lang="en-US" baseline="0" dirty="0"/>
          </a:p>
          <a:p>
            <a:r>
              <a:rPr lang="en-US" baseline="0" dirty="0"/>
              <a:t>Complete requirements</a:t>
            </a:r>
          </a:p>
          <a:p>
            <a:r>
              <a:rPr lang="en-US" baseline="0" dirty="0"/>
              <a:t>Do they understand their jobs? Do they have the basic tools, skills, etc. </a:t>
            </a:r>
          </a:p>
          <a:p>
            <a:r>
              <a:rPr lang="en-US" baseline="0" dirty="0"/>
              <a:t>Do they know who are Key people in the org?</a:t>
            </a:r>
          </a:p>
          <a:p>
            <a:r>
              <a:rPr lang="en-US" baseline="0" dirty="0"/>
              <a:t>How are people welcomed to the organization?</a:t>
            </a:r>
          </a:p>
          <a:p>
            <a:endParaRPr lang="en-US" dirty="0"/>
          </a:p>
          <a:p>
            <a:endParaRPr lang="en-US" dirty="0"/>
          </a:p>
          <a:p>
            <a:endParaRPr lang="en-US" dirty="0"/>
          </a:p>
          <a:p>
            <a:r>
              <a:rPr lang="en-US" dirty="0"/>
              <a:t>Really important to remember that training</a:t>
            </a:r>
            <a:r>
              <a:rPr lang="en-US" baseline="0" dirty="0"/>
              <a:t> is one part of employee competence and will not be effective if other pieces are not in place. </a:t>
            </a:r>
          </a:p>
          <a:p>
            <a:endParaRPr lang="en-US" baseline="0" dirty="0"/>
          </a:p>
          <a:p>
            <a:r>
              <a:rPr lang="en-US" baseline="0" dirty="0"/>
              <a:t>Reflect on/review the components of this cycle. Ask participants: Which of these things are you doing well? Which of these things do you think you need to improve the most and why? </a:t>
            </a:r>
          </a:p>
          <a:p>
            <a:pPr marL="171450" lvl="0" indent="-171450">
              <a:buFont typeface="Arial" panose="020B0604020202020204" pitchFamily="34" charset="0"/>
              <a:buChar char="•"/>
            </a:pPr>
            <a:r>
              <a:rPr lang="en-US" dirty="0"/>
              <a:t>Clear expectations that align with PC/PS vision (job descriptions)</a:t>
            </a:r>
          </a:p>
          <a:p>
            <a:pPr marL="171450" lvl="0" indent="-171450">
              <a:buFont typeface="Arial" panose="020B0604020202020204" pitchFamily="34" charset="0"/>
              <a:buChar char="•"/>
            </a:pPr>
            <a:r>
              <a:rPr lang="en-US" dirty="0"/>
              <a:t>Policy &amp; practice alignment- When we say: Person-centered:</a:t>
            </a:r>
            <a:r>
              <a:rPr lang="en-US" baseline="0" dirty="0"/>
              <a:t> choice, control and direction. Do we mean it? What do we put in place for folks?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Good selection and matching  processes</a:t>
            </a:r>
          </a:p>
          <a:p>
            <a:pPr marL="171450" lvl="0" indent="-171450">
              <a:buFont typeface="Arial" panose="020B0604020202020204" pitchFamily="34" charset="0"/>
              <a:buChar char="•"/>
            </a:pPr>
            <a:r>
              <a:rPr lang="en-US" dirty="0"/>
              <a:t>Orientation,</a:t>
            </a:r>
          </a:p>
          <a:p>
            <a:pPr marL="171450" lvl="0" indent="-171450">
              <a:buFont typeface="Arial" panose="020B0604020202020204" pitchFamily="34" charset="0"/>
              <a:buChar char="•"/>
            </a:pPr>
            <a:r>
              <a:rPr lang="en-US" dirty="0"/>
              <a:t>Onboarding</a:t>
            </a:r>
          </a:p>
          <a:p>
            <a:pPr marL="171450" lvl="0" indent="-171450">
              <a:buFont typeface="Arial" panose="020B0604020202020204" pitchFamily="34" charset="0"/>
              <a:buChar char="•"/>
            </a:pPr>
            <a:r>
              <a:rPr lang="en-US" dirty="0"/>
              <a:t>Assessment of skill &amp; training needs</a:t>
            </a:r>
          </a:p>
          <a:p>
            <a:pPr marL="171450" lvl="0" indent="-171450">
              <a:buFont typeface="Arial" panose="020B0604020202020204" pitchFamily="34" charset="0"/>
              <a:buChar char="•"/>
            </a:pPr>
            <a:r>
              <a:rPr lang="en-US" dirty="0"/>
              <a:t>Training, JIT, Competency-based</a:t>
            </a:r>
          </a:p>
          <a:p>
            <a:pPr marL="171450" lvl="0" indent="-171450">
              <a:buFont typeface="Arial" panose="020B0604020202020204" pitchFamily="34" charset="0"/>
              <a:buChar char="•"/>
            </a:pPr>
            <a:r>
              <a:rPr lang="en-US" dirty="0"/>
              <a:t>Adequate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Supervision. Coaching, Performance feedback, recognition, reward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Ongoing growth, Mentoring &amp; learning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endParaRPr lang="en-US" dirty="0"/>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3769A771-1D98-4965-BD84-E9FAAB3664BE}" type="slidenum">
              <a:rPr lang="en-US" smtClean="0"/>
              <a:pPr/>
              <a:t>16</a:t>
            </a:fld>
            <a:endParaRPr lang="en-US"/>
          </a:p>
        </p:txBody>
      </p:sp>
    </p:spTree>
    <p:extLst>
      <p:ext uri="{BB962C8B-B14F-4D97-AF65-F5344CB8AC3E}">
        <p14:creationId xmlns:p14="http://schemas.microsoft.com/office/powerpoint/2010/main" xmlns="" val="1289619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pPr/>
              <a:t>19</a:t>
            </a:fld>
            <a:endParaRPr lang="en-US"/>
          </a:p>
        </p:txBody>
      </p:sp>
    </p:spTree>
    <p:extLst>
      <p:ext uri="{BB962C8B-B14F-4D97-AF65-F5344CB8AC3E}">
        <p14:creationId xmlns:p14="http://schemas.microsoft.com/office/powerpoint/2010/main" xmlns="" val="48062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ftr" idx="11"/>
          </p:nvPr>
        </p:nvSpPr>
        <p:spPr>
          <a:xfrm>
            <a:off x="0" y="8685213"/>
            <a:ext cx="29717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1200">
                <a:solidFill>
                  <a:schemeClr val="dk1"/>
                </a:solidFill>
                <a:latin typeface="Arial"/>
                <a:ea typeface="Arial"/>
                <a:cs typeface="Arial"/>
                <a:sym typeface="Arial"/>
              </a:rPr>
              <a:t>Tier 1 New Team Kick-Off: Day 1</a:t>
            </a:r>
          </a:p>
        </p:txBody>
      </p:sp>
      <p:sp>
        <p:nvSpPr>
          <p:cNvPr id="598" name="Shape 5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buSzPct val="25000"/>
                <a:buNone/>
              </a:pPr>
              <a:t>24</a:t>
            </a:fld>
            <a:endParaRPr lang="en-US" sz="1200">
              <a:solidFill>
                <a:schemeClr val="dk1"/>
              </a:solidFill>
              <a:latin typeface="Arial"/>
              <a:ea typeface="Arial"/>
              <a:cs typeface="Arial"/>
              <a:sym typeface="Arial"/>
            </a:endParaRPr>
          </a:p>
        </p:txBody>
      </p:sp>
      <p:sp>
        <p:nvSpPr>
          <p:cNvPr id="599" name="Shape 599"/>
          <p:cNvSpPr txBox="1"/>
          <p:nvPr/>
        </p:nvSpPr>
        <p:spPr>
          <a:xfrm>
            <a:off x="3885119" y="8684784"/>
            <a:ext cx="2971335" cy="457665"/>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buSzPct val="25000"/>
                <a:buNone/>
              </a:pPr>
              <a:t>24</a:t>
            </a:fld>
            <a:endParaRPr lang="en-US" sz="1200">
              <a:solidFill>
                <a:schemeClr val="dk1"/>
              </a:solidFill>
              <a:latin typeface="Arial"/>
              <a:ea typeface="Arial"/>
              <a:cs typeface="Arial"/>
              <a:sym typeface="Arial"/>
            </a:endParaRPr>
          </a:p>
        </p:txBody>
      </p:sp>
      <p:sp>
        <p:nvSpPr>
          <p:cNvPr id="600" name="Shape 6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All checklists are scored on a 0-2 scale. 0 indicates not started, and 1 indicates that implementation is started. Teams are given a score on the percentage of items completed so that this information can be graphed and teams can track their progress.</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550561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2" name="Rectangle 11"/>
          <p:cNvSpPr/>
          <p:nvPr/>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B044824F-EBE0-443F-8A8F-F64816AF04DC}" type="slidenum">
              <a:rPr lang="en-US" smtClean="0"/>
              <a:pPr/>
              <a:t>‹#›</a:t>
            </a:fld>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0" y="-1"/>
            <a:ext cx="9144000" cy="4363851"/>
          </a:xfrm>
          <a:prstGeom prst="rect">
            <a:avLst/>
          </a:prstGeom>
        </p:spPr>
      </p:pic>
      <p:sp>
        <p:nvSpPr>
          <p:cNvPr id="8" name="Rectangle 7"/>
          <p:cNvSpPr/>
          <p:nvPr/>
        </p:nvSpPr>
        <p:spPr>
          <a:xfrm>
            <a:off x="1" y="4576519"/>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9" name="Rectangle 8"/>
          <p:cNvSpPr/>
          <p:nvPr/>
        </p:nvSpPr>
        <p:spPr>
          <a:xfrm>
            <a:off x="2313040" y="4576519"/>
            <a:ext cx="6830960" cy="2281483"/>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pic>
        <p:nvPicPr>
          <p:cNvPr id="10" name="Picture 9"/>
          <p:cNvPicPr>
            <a:picLocks noChangeAspect="1"/>
          </p:cNvPicPr>
          <p:nvPr/>
        </p:nvPicPr>
        <p:blipFill>
          <a:blip r:embed="rId3" cstate="print"/>
          <a:stretch>
            <a:fillRect/>
          </a:stretch>
        </p:blipFill>
        <p:spPr>
          <a:xfrm>
            <a:off x="248674" y="5273224"/>
            <a:ext cx="1617689" cy="889000"/>
          </a:xfrm>
          <a:prstGeom prst="rect">
            <a:avLst/>
          </a:prstGeom>
        </p:spPr>
      </p:pic>
      <p:pic>
        <p:nvPicPr>
          <p:cNvPr id="11" name="Picture 10"/>
          <p:cNvPicPr>
            <a:picLocks noChangeAspect="1"/>
          </p:cNvPicPr>
          <p:nvPr/>
        </p:nvPicPr>
        <p:blipFill>
          <a:blip r:embed="rId4" cstate="print"/>
          <a:stretch>
            <a:fillRect/>
          </a:stretch>
        </p:blipFill>
        <p:spPr>
          <a:xfrm>
            <a:off x="2690523" y="5273224"/>
            <a:ext cx="2895600" cy="889000"/>
          </a:xfrm>
          <a:prstGeom prst="rect">
            <a:avLst/>
          </a:prstGeom>
        </p:spPr>
      </p:pic>
    </p:spTree>
    <p:extLst>
      <p:ext uri="{BB962C8B-B14F-4D97-AF65-F5344CB8AC3E}">
        <p14:creationId xmlns:p14="http://schemas.microsoft.com/office/powerpoint/2010/main" xmlns="" val="287029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457200" y="1743077"/>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65007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700F22-E2FA-CE4D-988E-46C99474C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E004F50-C738-E247-AEE3-17D4D5754B7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25A0D-BED0-334C-AAE6-0C0A177E069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F02D228-3DBB-C041-8850-A1EE93C31D7B}"/>
              </a:ext>
            </a:extLst>
          </p:cNvPr>
          <p:cNvSpPr>
            <a:spLocks noGrp="1"/>
          </p:cNvSpPr>
          <p:nvPr>
            <p:ph type="dt" sz="half" idx="10"/>
          </p:nvPr>
        </p:nvSpPr>
        <p:spPr/>
        <p:txBody>
          <a:bodyPr/>
          <a:lstStyle/>
          <a:p>
            <a:fld id="{660196C3-590B-DC47-A308-8C372A8A4D82}" type="datetimeFigureOut">
              <a:rPr lang="en-US" smtClean="0"/>
              <a:pPr/>
              <a:t>2/9/2022</a:t>
            </a:fld>
            <a:endParaRPr lang="en-US"/>
          </a:p>
        </p:txBody>
      </p:sp>
      <p:sp>
        <p:nvSpPr>
          <p:cNvPr id="6" name="Footer Placeholder 5">
            <a:extLst>
              <a:ext uri="{FF2B5EF4-FFF2-40B4-BE49-F238E27FC236}">
                <a16:creationId xmlns:a16="http://schemas.microsoft.com/office/drawing/2014/main" xmlns="" id="{E5990F3E-733F-374E-AE20-D007718A4B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02E2F4-67B7-AD44-8F87-2BB56CA46683}"/>
              </a:ext>
            </a:extLst>
          </p:cNvPr>
          <p:cNvSpPr>
            <a:spLocks noGrp="1"/>
          </p:cNvSpPr>
          <p:nvPr>
            <p:ph type="sldNum" sz="quarter" idx="12"/>
          </p:nvPr>
        </p:nvSpPr>
        <p:spPr/>
        <p:txBody>
          <a:bodyPr/>
          <a:lstStyle/>
          <a:p>
            <a:fld id="{210BBB6A-66AB-9245-8363-62B38C08000D}" type="slidenum">
              <a:rPr lang="en-US" smtClean="0"/>
              <a:pPr/>
              <a:t>‹#›</a:t>
            </a:fld>
            <a:endParaRPr lang="en-US"/>
          </a:p>
        </p:txBody>
      </p:sp>
    </p:spTree>
    <p:extLst>
      <p:ext uri="{BB962C8B-B14F-4D97-AF65-F5344CB8AC3E}">
        <p14:creationId xmlns:p14="http://schemas.microsoft.com/office/powerpoint/2010/main" xmlns="" val="151974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Rectangle 3"/>
          <p:cNvSpPr/>
          <p:nvPr/>
        </p:nvSpPr>
        <p:spPr>
          <a:xfrm>
            <a:off x="242804" y="1369577"/>
            <a:ext cx="8647501" cy="4812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sp>
        <p:nvSpPr>
          <p:cNvPr id="10" name="Rectangle 9"/>
          <p:cNvSpPr/>
          <p:nvPr/>
        </p:nvSpPr>
        <p:spPr>
          <a:xfrm>
            <a:off x="2" y="5"/>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sp>
        <p:nvSpPr>
          <p:cNvPr id="11" name="Title 1"/>
          <p:cNvSpPr>
            <a:spLocks noGrp="1"/>
          </p:cNvSpPr>
          <p:nvPr>
            <p:ph type="title"/>
          </p:nvPr>
        </p:nvSpPr>
        <p:spPr>
          <a:xfrm>
            <a:off x="457200" y="274638"/>
            <a:ext cx="8229600" cy="838124"/>
          </a:xfrm>
          <a:prstGeom prst="rect">
            <a:avLst/>
          </a:prstGeom>
        </p:spPr>
        <p:txBody>
          <a:bodyPr>
            <a:normAutofit/>
          </a:bodyPr>
          <a:lstStyle>
            <a:lvl1pPr algn="l">
              <a:defRPr sz="1575"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xmlns="" val="3241425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8E1276C-7FFC-9F40-B909-EC2DDD86FC1B}"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EE5EF-FA75-A847-9564-F664641AD1AA}" type="slidenum">
              <a:rPr lang="en-US" smtClean="0"/>
              <a:pPr/>
              <a:t>‹#›</a:t>
            </a:fld>
            <a:endParaRPr lang="en-US"/>
          </a:p>
        </p:txBody>
      </p:sp>
    </p:spTree>
    <p:extLst>
      <p:ext uri="{BB962C8B-B14F-4D97-AF65-F5344CB8AC3E}">
        <p14:creationId xmlns:p14="http://schemas.microsoft.com/office/powerpoint/2010/main" xmlns="" val="2896727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E1276C-7FFC-9F40-B909-EC2DDD86FC1B}" type="datetimeFigureOut">
              <a:rPr lang="en-US" smtClean="0"/>
              <a:pPr/>
              <a:t>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3EE5EF-FA75-A847-9564-F664641AD1AA}" type="slidenum">
              <a:rPr lang="en-US" smtClean="0"/>
              <a:pPr/>
              <a:t>‹#›</a:t>
            </a:fld>
            <a:endParaRPr lang="en-US"/>
          </a:p>
        </p:txBody>
      </p:sp>
    </p:spTree>
    <p:extLst>
      <p:ext uri="{BB962C8B-B14F-4D97-AF65-F5344CB8AC3E}">
        <p14:creationId xmlns:p14="http://schemas.microsoft.com/office/powerpoint/2010/main" xmlns="" val="2120539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7EDDE0-5C0D-D247-A6AC-566221223A50}" type="slidenum">
              <a:rPr lang="en-US"/>
              <a:pPr/>
              <a:t>‹#›</a:t>
            </a:fld>
            <a:endParaRPr lang="en-US"/>
          </a:p>
        </p:txBody>
      </p:sp>
    </p:spTree>
    <p:extLst>
      <p:ext uri="{BB962C8B-B14F-4D97-AF65-F5344CB8AC3E}">
        <p14:creationId xmlns:p14="http://schemas.microsoft.com/office/powerpoint/2010/main" xmlns="" val="199298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xmlns="" val="0"/>
              </a:ext>
            </a:extLst>
          </a:blip>
          <a:srcRect t="13707" b="22741"/>
          <a:stretch/>
        </p:blipFill>
        <p:spPr>
          <a:xfrm>
            <a:off x="0" y="0"/>
            <a:ext cx="9144000" cy="4495800"/>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t="13707" b="22741"/>
          <a:stretch/>
        </p:blipFill>
        <p:spPr>
          <a:xfrm>
            <a:off x="0" y="0"/>
            <a:ext cx="9144000" cy="4495800"/>
          </a:xfrm>
          <a:prstGeom prst="rect">
            <a:avLst/>
          </a:prstGeom>
        </p:spPr>
      </p:pic>
    </p:spTree>
    <p:extLst>
      <p:ext uri="{BB962C8B-B14F-4D97-AF65-F5344CB8AC3E}">
        <p14:creationId xmlns:p14="http://schemas.microsoft.com/office/powerpoint/2010/main" xmlns="" val="147423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181600"/>
          </a:xfrm>
          <a:prstGeom prst="rect">
            <a:avLst/>
          </a:prstGeom>
        </p:spPr>
      </p:pic>
    </p:spTree>
    <p:extLst>
      <p:ext uri="{BB962C8B-B14F-4D97-AF65-F5344CB8AC3E}">
        <p14:creationId xmlns:p14="http://schemas.microsoft.com/office/powerpoint/2010/main" xmlns="" val="1385644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
        <p:nvSpPr>
          <p:cNvPr id="3" name="Content Placeholder 2"/>
          <p:cNvSpPr>
            <a:spLocks noGrp="1"/>
          </p:cNvSpPr>
          <p:nvPr>
            <p:ph sz="quarter" idx="13"/>
          </p:nvPr>
        </p:nvSpPr>
        <p:spPr>
          <a:xfrm>
            <a:off x="457200" y="1743077"/>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11894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xmlns="" val="407712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Rectangle 9"/>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xmlns="" val="324076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p:cNvSpPr/>
          <p:nvPr/>
        </p:nvSpPr>
        <p:spPr>
          <a:xfrm>
            <a:off x="242803" y="1369577"/>
            <a:ext cx="8647501" cy="4812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0" name="Rectangle 9"/>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1" name="Title 1"/>
          <p:cNvSpPr>
            <a:spLocks noGrp="1"/>
          </p:cNvSpPr>
          <p:nvPr>
            <p:ph type="title"/>
          </p:nvPr>
        </p:nvSpPr>
        <p:spPr>
          <a:xfrm>
            <a:off x="457200" y="274638"/>
            <a:ext cx="8229600" cy="838124"/>
          </a:xfrm>
          <a:prstGeom prst="rect">
            <a:avLst/>
          </a:prstGeom>
        </p:spPr>
        <p:txBody>
          <a:bodyPr>
            <a:normAutofit/>
          </a:bodyPr>
          <a:lstStyle>
            <a:lvl1pPr algn="l">
              <a:defRPr sz="2100" b="1">
                <a:solidFill>
                  <a:srgbClr val="0F3F59"/>
                </a:solidFill>
                <a:latin typeface="Open Sans"/>
                <a:cs typeface="Open Sans"/>
              </a:defRPr>
            </a:lvl1pPr>
          </a:lstStyle>
          <a:p>
            <a:r>
              <a:rPr lang="en-US"/>
              <a:t>Click to edit Master title style</a:t>
            </a:r>
            <a:endParaRPr lang="en-US" dirty="0"/>
          </a:p>
        </p:txBody>
      </p:sp>
    </p:spTree>
    <p:extLst>
      <p:ext uri="{BB962C8B-B14F-4D97-AF65-F5344CB8AC3E}">
        <p14:creationId xmlns:p14="http://schemas.microsoft.com/office/powerpoint/2010/main" xmlns="" val="166900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C13FD-3147-4AE3-B0B0-4E10540A07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8FCF10-4213-4B39-B8A5-ED08A3239C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08631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p:cNvSpPr/>
          <p:nvPr userDrawn="1"/>
        </p:nvSpPr>
        <p:spPr>
          <a:xfrm>
            <a:off x="0" y="344845"/>
            <a:ext cx="9144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0"/>
          </p:nvPr>
        </p:nvSpPr>
        <p:spPr>
          <a:xfrm>
            <a:off x="639361" y="664459"/>
            <a:ext cx="8090436" cy="5071181"/>
          </a:xfrm>
          <a:prstGeom prst="rect">
            <a:avLst/>
          </a:prstGeom>
          <a:noFill/>
          <a:ln>
            <a:noFill/>
          </a:ln>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Tree>
    <p:extLst>
      <p:ext uri="{BB962C8B-B14F-4D97-AF65-F5344CB8AC3E}">
        <p14:creationId xmlns:p14="http://schemas.microsoft.com/office/powerpoint/2010/main" xmlns="" val="421979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17" cstate="screen">
            <a:extLst>
              <a:ext uri="{28A0092B-C50C-407E-A947-70E740481C1C}">
                <a14:useLocalDpi xmlns:a14="http://schemas.microsoft.com/office/drawing/2010/main" xmlns=""/>
              </a:ext>
            </a:extLst>
          </a:blip>
          <a:stretch>
            <a:fillRect/>
          </a:stretch>
        </p:blipFill>
        <p:spPr>
          <a:xfrm>
            <a:off x="1161766" y="6366716"/>
            <a:ext cx="1211132" cy="371839"/>
          </a:xfrm>
          <a:prstGeom prst="rect">
            <a:avLst/>
          </a:prstGeom>
        </p:spPr>
      </p:pic>
      <p:sp>
        <p:nvSpPr>
          <p:cNvPr id="3" name="Footer Placeholder 4"/>
          <p:cNvSpPr>
            <a:spLocks noGrp="1"/>
          </p:cNvSpPr>
          <p:nvPr>
            <p:ph type="ftr" sz="quarter" idx="3"/>
          </p:nvPr>
        </p:nvSpPr>
        <p:spPr>
          <a:xfrm>
            <a:off x="3124200" y="6356352"/>
            <a:ext cx="2895600" cy="365125"/>
          </a:xfrm>
          <a:prstGeom prst="rect">
            <a:avLst/>
          </a:prstGeom>
        </p:spPr>
        <p:txBody>
          <a:bodyPr/>
          <a:lstStyle/>
          <a:p>
            <a:endParaRPr lang="en-US"/>
          </a:p>
        </p:txBody>
      </p:sp>
      <p:sp>
        <p:nvSpPr>
          <p:cNvPr id="4" name="Slide Number Placeholder 5"/>
          <p:cNvSpPr>
            <a:spLocks noGrp="1"/>
          </p:cNvSpPr>
          <p:nvPr>
            <p:ph type="sldNum" sz="quarter" idx="4"/>
          </p:nvPr>
        </p:nvSpPr>
        <p:spPr>
          <a:xfrm>
            <a:off x="6553200" y="6356352"/>
            <a:ext cx="2133600" cy="365125"/>
          </a:xfrm>
          <a:prstGeom prst="rect">
            <a:avLst/>
          </a:prstGeom>
        </p:spPr>
        <p:txBody>
          <a:bodyPr/>
          <a:lstStyle/>
          <a:p>
            <a:fld id="{B044824F-EBE0-443F-8A8F-F64816AF04DC}" type="slidenum">
              <a:rPr lang="en-US" smtClean="0"/>
              <a:pPr/>
              <a:t>‹#›</a:t>
            </a:fld>
            <a:endParaRPr lang="en-US"/>
          </a:p>
        </p:txBody>
      </p:sp>
      <p:sp>
        <p:nvSpPr>
          <p:cNvPr id="5" name="Rectangle 4"/>
          <p:cNvSpPr/>
          <p:nvPr/>
        </p:nvSpPr>
        <p:spPr>
          <a:xfrm>
            <a:off x="1" y="3"/>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7" name="Rectangle 6"/>
          <p:cNvSpPr/>
          <p:nvPr/>
        </p:nvSpPr>
        <p:spPr>
          <a:xfrm>
            <a:off x="1" y="6236368"/>
            <a:ext cx="929105" cy="621632"/>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Rectangle 7"/>
          <p:cNvSpPr/>
          <p:nvPr/>
        </p:nvSpPr>
        <p:spPr>
          <a:xfrm>
            <a:off x="1022684" y="6236368"/>
            <a:ext cx="8121315" cy="621632"/>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pic>
        <p:nvPicPr>
          <p:cNvPr id="9" name="Picture 8"/>
          <p:cNvPicPr>
            <a:picLocks noChangeAspect="1"/>
          </p:cNvPicPr>
          <p:nvPr/>
        </p:nvPicPr>
        <p:blipFill>
          <a:blip r:embed="rId18" cstate="screen">
            <a:extLst>
              <a:ext uri="{28A0092B-C50C-407E-A947-70E740481C1C}">
                <a14:useLocalDpi xmlns:a14="http://schemas.microsoft.com/office/drawing/2010/main" xmlns=""/>
              </a:ext>
            </a:extLst>
          </a:blip>
          <a:stretch>
            <a:fillRect/>
          </a:stretch>
        </p:blipFill>
        <p:spPr>
          <a:xfrm>
            <a:off x="169147" y="6366714"/>
            <a:ext cx="646329" cy="355190"/>
          </a:xfrm>
          <a:prstGeom prst="rect">
            <a:avLst/>
          </a:prstGeom>
        </p:spPr>
      </p:pic>
      <p:pic>
        <p:nvPicPr>
          <p:cNvPr id="10" name="Picture 9"/>
          <p:cNvPicPr>
            <a:picLocks noChangeAspect="1"/>
          </p:cNvPicPr>
          <p:nvPr/>
        </p:nvPicPr>
        <p:blipFill>
          <a:blip r:embed="rId17" cstate="screen">
            <a:extLst>
              <a:ext uri="{28A0092B-C50C-407E-A947-70E740481C1C}">
                <a14:useLocalDpi xmlns:a14="http://schemas.microsoft.com/office/drawing/2010/main" xmlns=""/>
              </a:ext>
            </a:extLst>
          </a:blip>
          <a:stretch>
            <a:fillRect/>
          </a:stretch>
        </p:blipFill>
        <p:spPr>
          <a:xfrm>
            <a:off x="1161766" y="6356352"/>
            <a:ext cx="1211132" cy="382203"/>
          </a:xfrm>
          <a:prstGeom prst="rect">
            <a:avLst/>
          </a:prstGeom>
        </p:spPr>
      </p:pic>
      <p:sp>
        <p:nvSpPr>
          <p:cNvPr id="2" name="Text Placeholder 1"/>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13"/>
          <p:cNvSpPr>
            <a:spLocks noGrp="1"/>
          </p:cNvSpPr>
          <p:nvPr>
            <p:ph type="title"/>
          </p:nvPr>
        </p:nvSpPr>
        <p:spPr>
          <a:xfrm>
            <a:off x="319315" y="98652"/>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xmlns="" val="2408251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3" r:id="rId10"/>
    <p:sldLayoutId id="2147483675" r:id="rId11"/>
    <p:sldLayoutId id="2147483678" r:id="rId12"/>
    <p:sldLayoutId id="2147483679" r:id="rId13"/>
    <p:sldLayoutId id="2147483680" r:id="rId14"/>
    <p:sldLayoutId id="2147483681" r:id="rId15"/>
  </p:sldLayoutIdLst>
  <p:txStyles>
    <p:titleStyle>
      <a:lvl1pPr algn="l" defTabSz="342900" rtl="0" eaLnBrk="1" latinLnBrk="0" hangingPunct="1">
        <a:spcBef>
          <a:spcPct val="0"/>
        </a:spcBef>
        <a:buNone/>
        <a:defRPr sz="2100" b="1" kern="1200">
          <a:solidFill>
            <a:srgbClr val="0F3F59"/>
          </a:solidFill>
          <a:latin typeface="Open Sans bold"/>
          <a:ea typeface="+mj-ea"/>
          <a:cs typeface="Open Sans bold"/>
        </a:defRPr>
      </a:lvl1pPr>
    </p:titleStyle>
    <p:bodyStyle>
      <a:lvl1pPr marL="257175" indent="-257175" algn="l" defTabSz="342900" rtl="0" eaLnBrk="1" latinLnBrk="0" hangingPunct="1">
        <a:spcBef>
          <a:spcPct val="20000"/>
        </a:spcBef>
        <a:buFont typeface="Arial"/>
        <a:buChar char="•"/>
        <a:defRPr sz="2100" kern="1200">
          <a:solidFill>
            <a:schemeClr val="tx1"/>
          </a:solidFill>
          <a:latin typeface="Open Sans"/>
          <a:ea typeface="+mn-ea"/>
          <a:cs typeface="Open Sans"/>
        </a:defRPr>
      </a:lvl1pPr>
      <a:lvl2pPr marL="557213" indent="-214313" algn="l" defTabSz="342900" rtl="0" eaLnBrk="1" latinLnBrk="0" hangingPunct="1">
        <a:spcBef>
          <a:spcPct val="20000"/>
        </a:spcBef>
        <a:buFont typeface="Arial"/>
        <a:buChar char="–"/>
        <a:defRPr sz="2100" kern="1200">
          <a:solidFill>
            <a:schemeClr val="tx1"/>
          </a:solidFill>
          <a:latin typeface="Open Sans"/>
          <a:ea typeface="+mn-ea"/>
          <a:cs typeface="Open Sans"/>
        </a:defRPr>
      </a:lvl2pPr>
      <a:lvl3pPr marL="8572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3pPr>
      <a:lvl4pPr marL="12001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4pPr>
      <a:lvl5pPr marL="1543050" indent="-171450" algn="l" defTabSz="342900" rtl="0" eaLnBrk="1" latinLnBrk="0" hangingPunct="1">
        <a:spcBef>
          <a:spcPct val="20000"/>
        </a:spcBef>
        <a:buFont typeface="Arial"/>
        <a:buChar char="»"/>
        <a:defRPr sz="2100" kern="1200">
          <a:solidFill>
            <a:schemeClr val="tx1"/>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9.emf"/><Relationship Id="rId1" Type="http://schemas.openxmlformats.org/officeDocument/2006/relationships/slideLayout" Target="../slideLayouts/slideLayout8.xml"/><Relationship Id="rId4" Type="http://schemas.openxmlformats.org/officeDocument/2006/relationships/slide" Target="slide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https://www.apbs.or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apbs.org/conference" TargetMode="Externa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 Target="slide21.xml"/><Relationship Id="rId1" Type="http://schemas.openxmlformats.org/officeDocument/2006/relationships/slideLayout" Target="../slideLayouts/slideLayout4.xml"/><Relationship Id="rId4" Type="http://schemas.openxmlformats.org/officeDocument/2006/relationships/slide" Target="slide1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hyperlink" Target="https://ici-s.umn.edu/files/tNpdkXY4tt/mn-team-checklist"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hyperlink" Target="https://ici-s.umn.edu/files/tNpdkXY4tt/mn-team-checklis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hyperlink" Target="file:///\\Users\Freeman\Desktop\APBS%202016\APBS%20Presentations\Person-centered%20org%20dev%20tool-2.pdf"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hyperlink" Target="https://ici-s.umn.edu/files/tNpdkXY4tt/mn-team-checklist" TargetMode="Externa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hyperlink" Target="https://ici-s.umn.edu/files/tNpdkXY4tt/mn-team-checklist"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nirn.fpg.unc.edu/resources/implementation-research-synthesis-literature"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hyperlink" Target="http://implementation.fpg.unc.edu/modules-and-lessons" TargetMode="External"/><Relationship Id="rId4" Type="http://schemas.openxmlformats.org/officeDocument/2006/relationships/hyperlink" Target="http://implementation.fpg.unc.edu/"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hyperlink" Target="https://ici-s.umn.edu/files/tNpdkXY4tt/mn-team-checklist"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93820" y="1202426"/>
            <a:ext cx="9050180" cy="126047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rgbClr val="800000"/>
                </a:solidFill>
                <a:latin typeface="Open Sans bold"/>
                <a:ea typeface="+mj-ea"/>
                <a:cs typeface="Open Sans bold"/>
              </a:defRPr>
            </a:lvl1pPr>
          </a:lstStyle>
          <a:p>
            <a:pPr algn="ctr"/>
            <a:endParaRPr lang="en-US" sz="2400" b="0" dirty="0">
              <a:solidFill>
                <a:schemeClr val="bg1"/>
              </a:solidFill>
            </a:endParaRPr>
          </a:p>
        </p:txBody>
      </p:sp>
      <p:pic>
        <p:nvPicPr>
          <p:cNvPr id="7" name="Content Placeholder 6" descr="Team of people meeting with the logos for Institute for Community Integration and MN Department of Human Services.">
            <a:extLst>
              <a:ext uri="{FF2B5EF4-FFF2-40B4-BE49-F238E27FC236}">
                <a16:creationId xmlns:a16="http://schemas.microsoft.com/office/drawing/2014/main" xmlns="" id="{262C77B2-A262-A649-BB09-A97DA37A073F}"/>
              </a:ext>
            </a:extLst>
          </p:cNvPr>
          <p:cNvPicPr>
            <a:picLocks noGrp="1" noChangeAspect="1"/>
          </p:cNvPicPr>
          <p:nvPr>
            <p:ph sz="quarter" idx="4294967295"/>
          </p:nvPr>
        </p:nvPicPr>
        <p:blipFill>
          <a:blip r:embed="rId3" cstate="print"/>
          <a:stretch>
            <a:fillRect/>
          </a:stretch>
        </p:blipFill>
        <p:spPr>
          <a:xfrm>
            <a:off x="857250" y="2286000"/>
            <a:ext cx="7429500" cy="3884612"/>
          </a:xfrm>
        </p:spPr>
      </p:pic>
      <p:sp>
        <p:nvSpPr>
          <p:cNvPr id="10" name="Subtitle 9" descr="Rachel FreemanInstitute on Community IntegrationUniversity of Minnesota&#10;">
            <a:extLst>
              <a:ext uri="{FF2B5EF4-FFF2-40B4-BE49-F238E27FC236}">
                <a16:creationId xmlns:a16="http://schemas.microsoft.com/office/drawing/2014/main" xmlns="" id="{F27E7153-B76F-6244-B921-B1EAA4574AFA}"/>
              </a:ext>
            </a:extLst>
          </p:cNvPr>
          <p:cNvSpPr>
            <a:spLocks noGrp="1"/>
          </p:cNvSpPr>
          <p:nvPr>
            <p:ph type="subTitle" idx="1"/>
          </p:nvPr>
        </p:nvSpPr>
        <p:spPr>
          <a:xfrm>
            <a:off x="1113474" y="1295400"/>
            <a:ext cx="6858000" cy="1655762"/>
          </a:xfrm>
        </p:spPr>
        <p:txBody>
          <a:bodyPr/>
          <a:lstStyle/>
          <a:p>
            <a:r>
              <a:rPr lang="en-US" sz="2000" b="1" dirty="0"/>
              <a:t>Rachel Freeman and </a:t>
            </a:r>
            <a:r>
              <a:rPr lang="en-US" sz="2000" b="1" dirty="0" err="1"/>
              <a:t>Seunghee</a:t>
            </a:r>
            <a:r>
              <a:rPr lang="en-US" sz="2000" b="1" dirty="0"/>
              <a:t> Lee</a:t>
            </a:r>
            <a:br>
              <a:rPr lang="en-US" sz="2000" b="1" dirty="0"/>
            </a:br>
            <a:r>
              <a:rPr lang="en-US" sz="2000" b="1" dirty="0"/>
              <a:t>Institute on Community Integration</a:t>
            </a:r>
            <a:br>
              <a:rPr lang="en-US" sz="2000" b="1" dirty="0"/>
            </a:br>
            <a:r>
              <a:rPr lang="en-US" sz="2000" b="1" dirty="0"/>
              <a:t>University of Minnesota</a:t>
            </a:r>
            <a:r>
              <a:rPr lang="en-US" dirty="0"/>
              <a:t/>
            </a:r>
            <a:br>
              <a:rPr lang="en-US" dirty="0"/>
            </a:br>
            <a:endParaRPr lang="en-US" dirty="0"/>
          </a:p>
        </p:txBody>
      </p:sp>
      <p:sp>
        <p:nvSpPr>
          <p:cNvPr id="9" name="Title 8" descr="Title: Actively assessing person-centered practices together.">
            <a:extLst>
              <a:ext uri="{FF2B5EF4-FFF2-40B4-BE49-F238E27FC236}">
                <a16:creationId xmlns:a16="http://schemas.microsoft.com/office/drawing/2014/main" xmlns="" id="{523BE96C-C550-5C48-B743-539B88C08E29}"/>
              </a:ext>
            </a:extLst>
          </p:cNvPr>
          <p:cNvSpPr>
            <a:spLocks noGrp="1"/>
          </p:cNvSpPr>
          <p:nvPr>
            <p:ph type="ctrTitle"/>
          </p:nvPr>
        </p:nvSpPr>
        <p:spPr>
          <a:xfrm>
            <a:off x="717829" y="-439637"/>
            <a:ext cx="7649290" cy="2254938"/>
          </a:xfrm>
        </p:spPr>
        <p:txBody>
          <a:bodyPr>
            <a:noAutofit/>
          </a:bodyPr>
          <a:lstStyle/>
          <a:p>
            <a:r>
              <a:rPr lang="en-US" sz="3600" dirty="0">
                <a:solidFill>
                  <a:schemeClr val="tx1"/>
                </a:solidFill>
              </a:rPr>
              <a:t/>
            </a:r>
            <a:br>
              <a:rPr lang="en-US" sz="3600" dirty="0">
                <a:solidFill>
                  <a:schemeClr val="tx1"/>
                </a:solidFill>
              </a:rPr>
            </a:br>
            <a:r>
              <a:rPr lang="en-US" sz="3600" dirty="0" smtClean="0">
                <a:solidFill>
                  <a:schemeClr val="tx1"/>
                </a:solidFill>
              </a:rPr>
              <a:t>4</a:t>
            </a:r>
            <a:r>
              <a:rPr lang="ko-KR" altLang="en-US" sz="3600" dirty="0" smtClean="0">
                <a:solidFill>
                  <a:schemeClr val="tx1"/>
                </a:solidFill>
              </a:rPr>
              <a:t>일차 팀 접근 방식 만들기</a:t>
            </a:r>
            <a:r>
              <a:rPr lang="en-US" altLang="ko-KR" sz="3600" dirty="0" smtClean="0">
                <a:solidFill>
                  <a:schemeClr val="tx1"/>
                </a:solidFill>
              </a:rPr>
              <a:t/>
            </a:r>
            <a:br>
              <a:rPr lang="en-US" altLang="ko-KR" sz="3600" dirty="0" smtClean="0">
                <a:solidFill>
                  <a:schemeClr val="tx1"/>
                </a:solidFill>
              </a:rPr>
            </a:br>
            <a:r>
              <a:rPr lang="en-US" altLang="ko-KR" sz="3600" dirty="0">
                <a:solidFill>
                  <a:schemeClr val="tx1"/>
                </a:solidFill>
              </a:rPr>
              <a:t>_</a:t>
            </a:r>
            <a:r>
              <a:rPr lang="en-US" sz="3600" dirty="0" smtClean="0"/>
              <a:t>Day </a:t>
            </a:r>
            <a:r>
              <a:rPr lang="en-US" sz="3600" dirty="0"/>
              <a:t>4 </a:t>
            </a:r>
            <a:r>
              <a:rPr lang="en-US" sz="3600" dirty="0">
                <a:solidFill>
                  <a:srgbClr val="002060"/>
                </a:solidFill>
              </a:rPr>
              <a:t>Creating a Team Approach</a:t>
            </a:r>
            <a:r>
              <a:rPr lang="en-US" sz="3600" dirty="0"/>
              <a:t/>
            </a:r>
            <a:br>
              <a:rPr lang="en-US" sz="3600" dirty="0"/>
            </a:br>
            <a:endParaRPr lang="en-US" sz="3600" b="0" dirty="0">
              <a:solidFill>
                <a:schemeClr val="tx1"/>
              </a:solidFill>
            </a:endParaRP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202943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a:xfrm>
            <a:off x="1216707" y="1463206"/>
            <a:ext cx="5946093" cy="594193"/>
          </a:xfrm>
        </p:spPr>
        <p:txBody>
          <a:bodyPr>
            <a:noAutofit/>
          </a:bodyPr>
          <a:lstStyle/>
          <a:p>
            <a:r>
              <a:rPr lang="ko-KR" altLang="en-US" dirty="0">
                <a:solidFill>
                  <a:srgbClr val="941100"/>
                </a:solidFill>
              </a:rPr>
              <a:t>긍정적 행동 </a:t>
            </a:r>
            <a:r>
              <a:rPr lang="ko-KR" altLang="en-US" dirty="0" smtClean="0">
                <a:solidFill>
                  <a:srgbClr val="941100"/>
                </a:solidFill>
              </a:rPr>
              <a:t>지원</a:t>
            </a:r>
            <a:r>
              <a:rPr lang="en-US" altLang="ko-KR" dirty="0">
                <a:solidFill>
                  <a:srgbClr val="941100"/>
                </a:solidFill>
              </a:rPr>
              <a:t>_</a:t>
            </a:r>
            <a:r>
              <a:rPr lang="en-US" dirty="0" smtClean="0">
                <a:solidFill>
                  <a:srgbClr val="941100"/>
                </a:solidFill>
                <a:latin typeface="+mn-lt"/>
              </a:rPr>
              <a:t>Positive </a:t>
            </a:r>
            <a:r>
              <a:rPr lang="en-US" dirty="0">
                <a:solidFill>
                  <a:srgbClr val="941100"/>
                </a:solidFill>
                <a:latin typeface="+mn-lt"/>
              </a:rPr>
              <a:t>Behavior Support</a:t>
            </a:r>
            <a:r>
              <a:rPr lang="ko-KR" altLang="en-US" dirty="0">
                <a:solidFill>
                  <a:srgbClr val="941100"/>
                </a:solidFill>
                <a:latin typeface="+mn-lt"/>
              </a:rPr>
              <a:t> </a:t>
            </a:r>
            <a:r>
              <a:rPr lang="en-US" altLang="ko-KR" dirty="0">
                <a:solidFill>
                  <a:srgbClr val="941100"/>
                </a:solidFill>
                <a:latin typeface="+mn-lt"/>
              </a:rPr>
              <a:t/>
            </a:r>
            <a:br>
              <a:rPr lang="en-US" altLang="ko-KR" dirty="0">
                <a:solidFill>
                  <a:srgbClr val="941100"/>
                </a:solidFill>
                <a:latin typeface="+mn-lt"/>
              </a:rPr>
            </a:br>
            <a:endParaRPr lang="en-US" dirty="0">
              <a:solidFill>
                <a:srgbClr val="941100"/>
              </a:solidFill>
              <a:latin typeface="+mn-lt"/>
            </a:endParaRPr>
          </a:p>
        </p:txBody>
      </p:sp>
      <p:sp>
        <p:nvSpPr>
          <p:cNvPr id="6" name="TextBox 5"/>
          <p:cNvSpPr txBox="1"/>
          <p:nvPr/>
        </p:nvSpPr>
        <p:spPr>
          <a:xfrm>
            <a:off x="5638800" y="3962400"/>
            <a:ext cx="4242650" cy="2169825"/>
          </a:xfrm>
          <a:prstGeom prst="rect">
            <a:avLst/>
          </a:prstGeom>
          <a:noFill/>
        </p:spPr>
        <p:txBody>
          <a:bodyPr wrap="square" rtlCol="0">
            <a:spAutoFit/>
          </a:bodyPr>
          <a:lstStyle/>
          <a:p>
            <a:r>
              <a:rPr lang="ko-KR" altLang="en-US" sz="1500" b="1" dirty="0">
                <a:solidFill>
                  <a:srgbClr val="941100"/>
                </a:solidFill>
              </a:rPr>
              <a:t>보편적 </a:t>
            </a:r>
            <a:r>
              <a:rPr lang="ko-KR" altLang="en-US" sz="1500" b="1" dirty="0" smtClean="0">
                <a:solidFill>
                  <a:srgbClr val="941100"/>
                </a:solidFill>
              </a:rPr>
              <a:t>단계</a:t>
            </a:r>
            <a:r>
              <a:rPr lang="en-US" altLang="ko-KR" sz="1500" b="1" dirty="0" smtClean="0">
                <a:solidFill>
                  <a:srgbClr val="941100"/>
                </a:solidFill>
              </a:rPr>
              <a:t>-</a:t>
            </a:r>
            <a:r>
              <a:rPr lang="en-US" sz="1500" b="1" dirty="0" smtClean="0">
                <a:solidFill>
                  <a:srgbClr val="941100"/>
                </a:solidFill>
              </a:rPr>
              <a:t>Universal Stage</a:t>
            </a:r>
          </a:p>
          <a:p>
            <a:pPr marL="128588" indent="-128588">
              <a:buClr>
                <a:srgbClr val="941100"/>
              </a:buClr>
              <a:buFont typeface="Arial"/>
              <a:buChar char="•"/>
            </a:pPr>
            <a:r>
              <a:rPr lang="ko-KR" altLang="en-US" sz="1200" dirty="0" smtClean="0"/>
              <a:t>의사소통 교육 및 장려</a:t>
            </a:r>
            <a:endParaRPr lang="en-US" altLang="ko-KR" sz="1200" dirty="0" smtClean="0"/>
          </a:p>
          <a:p>
            <a:pPr>
              <a:buClr>
                <a:srgbClr val="941100"/>
              </a:buClr>
            </a:pPr>
            <a:r>
              <a:rPr lang="en-US" altLang="ko-KR" sz="1200" dirty="0"/>
              <a:t> </a:t>
            </a:r>
            <a:r>
              <a:rPr lang="en-US" altLang="ko-KR" sz="1200" dirty="0" smtClean="0"/>
              <a:t>   _</a:t>
            </a:r>
            <a:r>
              <a:rPr lang="en-US" sz="1200" dirty="0" smtClean="0"/>
              <a:t>Teach and Encourage Communication</a:t>
            </a:r>
          </a:p>
          <a:p>
            <a:pPr marL="128588" indent="-128588">
              <a:buClr>
                <a:srgbClr val="941100"/>
              </a:buClr>
              <a:buFont typeface="Arial"/>
              <a:buChar char="•"/>
            </a:pPr>
            <a:r>
              <a:rPr lang="ko-KR" altLang="en-US" sz="1200" dirty="0"/>
              <a:t>예측가능하고 주도적인 환경</a:t>
            </a:r>
            <a:endParaRPr lang="en-US" altLang="ko-KR" sz="1200" dirty="0"/>
          </a:p>
          <a:p>
            <a:pPr>
              <a:buClr>
                <a:srgbClr val="941100"/>
              </a:buClr>
            </a:pPr>
            <a:r>
              <a:rPr lang="en-US" sz="1200" dirty="0" smtClean="0">
                <a:ea typeface="MS PGothic" charset="0"/>
                <a:cs typeface="Times New Roman"/>
              </a:rPr>
              <a:t>    _Predictable and Proactive Settings</a:t>
            </a:r>
            <a:endParaRPr lang="en-US" sz="1200" dirty="0" smtClean="0"/>
          </a:p>
          <a:p>
            <a:pPr marL="128588" indent="-128588">
              <a:buClr>
                <a:srgbClr val="941100"/>
              </a:buClr>
              <a:buFont typeface="Arial"/>
              <a:buChar char="•"/>
            </a:pPr>
            <a:r>
              <a:rPr lang="ko-KR" altLang="en-US" sz="1200" dirty="0"/>
              <a:t>사회성 기술을 격려 및 강화</a:t>
            </a:r>
            <a:endParaRPr lang="en-US" altLang="ko-KR" sz="1200" dirty="0"/>
          </a:p>
          <a:p>
            <a:pPr>
              <a:buClr>
                <a:srgbClr val="941100"/>
              </a:buClr>
            </a:pPr>
            <a:r>
              <a:rPr lang="en-US" sz="1200" dirty="0" smtClean="0"/>
              <a:t>    _Encourage and Reinforce Social Skills</a:t>
            </a:r>
          </a:p>
          <a:p>
            <a:pPr marL="128588" indent="-128588">
              <a:buClr>
                <a:srgbClr val="941100"/>
              </a:buClr>
              <a:buFont typeface="Arial"/>
              <a:buChar char="•"/>
            </a:pPr>
            <a:r>
              <a:rPr lang="ko-KR" altLang="en-US" sz="1200" dirty="0"/>
              <a:t>합의 기반으로 한 팀의 </a:t>
            </a:r>
            <a:r>
              <a:rPr lang="ko-KR" altLang="en-US" sz="1200" dirty="0" smtClean="0"/>
              <a:t>주안점</a:t>
            </a:r>
            <a:r>
              <a:rPr lang="en-US" sz="1200" dirty="0" smtClean="0"/>
              <a:t>   </a:t>
            </a:r>
          </a:p>
          <a:p>
            <a:pPr>
              <a:buClr>
                <a:srgbClr val="941100"/>
              </a:buClr>
            </a:pPr>
            <a:r>
              <a:rPr lang="en-US" sz="1200" dirty="0" smtClean="0"/>
              <a:t>    _Consensus-Based </a:t>
            </a:r>
            <a:r>
              <a:rPr lang="en-US" sz="1200" dirty="0"/>
              <a:t>Team Focus</a:t>
            </a:r>
          </a:p>
          <a:p>
            <a:pPr marL="128588" indent="-128588">
              <a:buClr>
                <a:srgbClr val="941100"/>
              </a:buClr>
              <a:buFont typeface="Arial"/>
              <a:buChar char="•"/>
            </a:pPr>
            <a:r>
              <a:rPr lang="ko-KR" altLang="en-US" sz="1200" dirty="0"/>
              <a:t>의사 결정을 위해 데이터 사용을 강조</a:t>
            </a:r>
            <a:endParaRPr lang="en-US" altLang="ko-KR" sz="1200" dirty="0"/>
          </a:p>
          <a:p>
            <a:pPr>
              <a:buClr>
                <a:srgbClr val="941100"/>
              </a:buClr>
            </a:pPr>
            <a:r>
              <a:rPr lang="en-US" sz="1200" dirty="0" smtClean="0"/>
              <a:t>    _Emphasis </a:t>
            </a:r>
            <a:r>
              <a:rPr lang="en-US" sz="1200" dirty="0"/>
              <a:t>on Using Data For </a:t>
            </a:r>
            <a:r>
              <a:rPr lang="en-US" sz="1200" dirty="0" smtClean="0"/>
              <a:t>Decisions</a:t>
            </a:r>
            <a:endParaRPr lang="en-US" sz="1200" dirty="0"/>
          </a:p>
        </p:txBody>
      </p:sp>
      <p:sp>
        <p:nvSpPr>
          <p:cNvPr id="7" name="TextBox 6"/>
          <p:cNvSpPr txBox="1"/>
          <p:nvPr/>
        </p:nvSpPr>
        <p:spPr>
          <a:xfrm>
            <a:off x="2514601" y="3962400"/>
            <a:ext cx="3124200" cy="2169825"/>
          </a:xfrm>
          <a:prstGeom prst="rect">
            <a:avLst/>
          </a:prstGeom>
          <a:noFill/>
        </p:spPr>
        <p:txBody>
          <a:bodyPr wrap="square" numCol="1" rtlCol="0">
            <a:spAutoFit/>
          </a:bodyPr>
          <a:lstStyle/>
          <a:p>
            <a:r>
              <a:rPr lang="ko-KR" altLang="en-US" sz="1500" b="1" dirty="0">
                <a:solidFill>
                  <a:srgbClr val="941100"/>
                </a:solidFill>
              </a:rPr>
              <a:t> </a:t>
            </a:r>
            <a:r>
              <a:rPr lang="en-US" altLang="ko-KR" sz="1500" b="1" dirty="0">
                <a:solidFill>
                  <a:srgbClr val="941100"/>
                </a:solidFill>
              </a:rPr>
              <a:t>2</a:t>
            </a:r>
            <a:r>
              <a:rPr lang="ko-KR" altLang="en-US" sz="1500" b="1" dirty="0">
                <a:solidFill>
                  <a:srgbClr val="941100"/>
                </a:solidFill>
              </a:rPr>
              <a:t>차적 </a:t>
            </a:r>
            <a:r>
              <a:rPr lang="ko-KR" altLang="en-US" sz="1500" b="1" dirty="0" smtClean="0">
                <a:solidFill>
                  <a:srgbClr val="941100"/>
                </a:solidFill>
              </a:rPr>
              <a:t>단계</a:t>
            </a:r>
            <a:r>
              <a:rPr lang="en-US" altLang="ko-KR" sz="1500" b="1" dirty="0" smtClean="0">
                <a:solidFill>
                  <a:srgbClr val="941100"/>
                </a:solidFill>
              </a:rPr>
              <a:t>_</a:t>
            </a:r>
            <a:r>
              <a:rPr lang="en-US" sz="1500" b="1" dirty="0" smtClean="0">
                <a:solidFill>
                  <a:srgbClr val="941100"/>
                </a:solidFill>
              </a:rPr>
              <a:t>Secondary Stage</a:t>
            </a:r>
            <a:endParaRPr lang="en-US" sz="1500" b="1" dirty="0">
              <a:solidFill>
                <a:srgbClr val="941100"/>
              </a:solidFill>
            </a:endParaRPr>
          </a:p>
          <a:p>
            <a:pPr marL="171450" indent="-171450">
              <a:buFont typeface="Arial" panose="020B0604020202020204" pitchFamily="34" charset="0"/>
              <a:buChar char="•"/>
            </a:pPr>
            <a:r>
              <a:rPr lang="ko-KR" altLang="en-US" sz="1200" dirty="0" err="1"/>
              <a:t>조기개입과</a:t>
            </a:r>
            <a:r>
              <a:rPr lang="ko-KR" altLang="en-US" sz="1200" dirty="0"/>
              <a:t> 데이터 모니터링</a:t>
            </a:r>
            <a:endParaRPr lang="en-US" altLang="ko-KR" sz="1200" dirty="0"/>
          </a:p>
          <a:p>
            <a:r>
              <a:rPr lang="en-US" sz="1200" dirty="0" smtClean="0"/>
              <a:t>     _Early Intervention and Data Monitoring</a:t>
            </a:r>
          </a:p>
          <a:p>
            <a:pPr marL="128588" indent="-128588">
              <a:buClr>
                <a:srgbClr val="941100"/>
              </a:buClr>
              <a:buFont typeface="Arial"/>
              <a:buChar char="•"/>
            </a:pPr>
            <a:r>
              <a:rPr lang="ko-KR" altLang="en-US" sz="1200" dirty="0"/>
              <a:t>핵심 사회성 기술을 위한 추가적 지원</a:t>
            </a:r>
            <a:endParaRPr lang="en-US" altLang="ko-KR" sz="1200" dirty="0"/>
          </a:p>
          <a:p>
            <a:pPr>
              <a:buClr>
                <a:srgbClr val="941100"/>
              </a:buClr>
            </a:pPr>
            <a:r>
              <a:rPr lang="en-US" sz="1200" dirty="0"/>
              <a:t> </a:t>
            </a:r>
            <a:r>
              <a:rPr lang="en-US" sz="1200" dirty="0" smtClean="0"/>
              <a:t>   _Additional </a:t>
            </a:r>
            <a:r>
              <a:rPr lang="en-US" sz="1200" dirty="0"/>
              <a:t>Supports for Key Social Skills</a:t>
            </a:r>
          </a:p>
          <a:p>
            <a:pPr marL="128588" indent="-128588">
              <a:buClr>
                <a:srgbClr val="941100"/>
              </a:buClr>
              <a:buFont typeface="Arial"/>
              <a:buChar char="•"/>
            </a:pPr>
            <a:r>
              <a:rPr lang="ko-KR" altLang="en-US" sz="1200" dirty="0"/>
              <a:t>기능 기반 의사결정</a:t>
            </a:r>
            <a:endParaRPr lang="en-US" altLang="ko-KR" sz="1200" dirty="0"/>
          </a:p>
          <a:p>
            <a:pPr>
              <a:buClr>
                <a:srgbClr val="941100"/>
              </a:buClr>
            </a:pPr>
            <a:r>
              <a:rPr lang="en-US" sz="1200" dirty="0" smtClean="0"/>
              <a:t>    _Function-Based </a:t>
            </a:r>
            <a:r>
              <a:rPr lang="en-US" sz="1200" dirty="0"/>
              <a:t>Decisions</a:t>
            </a:r>
          </a:p>
          <a:p>
            <a:pPr marL="128588" indent="-128588">
              <a:buClr>
                <a:srgbClr val="941100"/>
              </a:buClr>
              <a:buFont typeface="Arial"/>
              <a:buChar char="•"/>
            </a:pPr>
            <a:r>
              <a:rPr lang="ko-KR" altLang="en-US" sz="1200" dirty="0"/>
              <a:t>간단한 개입</a:t>
            </a:r>
            <a:endParaRPr lang="en-US" altLang="ko-KR" sz="1200" dirty="0"/>
          </a:p>
          <a:p>
            <a:pPr>
              <a:buClr>
                <a:srgbClr val="941100"/>
              </a:buClr>
            </a:pPr>
            <a:r>
              <a:rPr lang="en-US" sz="1200" dirty="0" smtClean="0"/>
              <a:t>    _Simple </a:t>
            </a:r>
            <a:r>
              <a:rPr lang="en-US" sz="1200" dirty="0"/>
              <a:t>Interventions </a:t>
            </a:r>
          </a:p>
          <a:p>
            <a:pPr marL="128588" indent="-128588">
              <a:buClr>
                <a:srgbClr val="941100"/>
              </a:buClr>
              <a:buFont typeface="Arial"/>
              <a:buChar char="•"/>
            </a:pPr>
            <a:r>
              <a:rPr lang="ko-KR" altLang="en-US" sz="1200" dirty="0"/>
              <a:t>정신건강 개입</a:t>
            </a:r>
            <a:endParaRPr lang="en-US" altLang="ko-KR" sz="1200" dirty="0"/>
          </a:p>
          <a:p>
            <a:pPr>
              <a:buClr>
                <a:srgbClr val="941100"/>
              </a:buClr>
            </a:pPr>
            <a:r>
              <a:rPr lang="en-US" sz="1200" dirty="0" smtClean="0"/>
              <a:t>    _Mental </a:t>
            </a:r>
            <a:r>
              <a:rPr lang="en-US" sz="1200" dirty="0"/>
              <a:t>Health and Wellness </a:t>
            </a:r>
            <a:r>
              <a:rPr lang="en-US" sz="1200" dirty="0" smtClean="0"/>
              <a:t>Interventions</a:t>
            </a:r>
            <a:endParaRPr lang="en-US" sz="1200" dirty="0"/>
          </a:p>
        </p:txBody>
      </p:sp>
      <p:sp>
        <p:nvSpPr>
          <p:cNvPr id="8" name="Rectangle 7"/>
          <p:cNvSpPr/>
          <p:nvPr/>
        </p:nvSpPr>
        <p:spPr>
          <a:xfrm>
            <a:off x="2133600" y="1819374"/>
            <a:ext cx="3933365" cy="1800493"/>
          </a:xfrm>
          <a:prstGeom prst="rect">
            <a:avLst/>
          </a:prstGeom>
        </p:spPr>
        <p:txBody>
          <a:bodyPr wrap="square" numCol="1">
            <a:spAutoFit/>
          </a:bodyPr>
          <a:lstStyle/>
          <a:p>
            <a:r>
              <a:rPr lang="en-US" altLang="ko-KR" sz="1500" b="1" dirty="0">
                <a:solidFill>
                  <a:srgbClr val="941100"/>
                </a:solidFill>
              </a:rPr>
              <a:t>3</a:t>
            </a:r>
            <a:r>
              <a:rPr lang="ko-KR" altLang="en-US" sz="1500" b="1" dirty="0">
                <a:solidFill>
                  <a:srgbClr val="941100"/>
                </a:solidFill>
              </a:rPr>
              <a:t>차적 </a:t>
            </a:r>
            <a:r>
              <a:rPr lang="ko-KR" altLang="en-US" sz="1500" b="1" dirty="0" smtClean="0">
                <a:solidFill>
                  <a:srgbClr val="941100"/>
                </a:solidFill>
              </a:rPr>
              <a:t>단계</a:t>
            </a:r>
            <a:r>
              <a:rPr lang="en-US" altLang="ko-KR" sz="1500" b="1" dirty="0" smtClean="0">
                <a:solidFill>
                  <a:srgbClr val="941100"/>
                </a:solidFill>
              </a:rPr>
              <a:t>_</a:t>
            </a:r>
            <a:r>
              <a:rPr lang="en-US" sz="1500" b="1" dirty="0" smtClean="0">
                <a:solidFill>
                  <a:srgbClr val="941100"/>
                </a:solidFill>
              </a:rPr>
              <a:t>Tertiary Stage</a:t>
            </a:r>
          </a:p>
          <a:p>
            <a:pPr marL="128588" indent="-128588">
              <a:buClr>
                <a:srgbClr val="941100"/>
              </a:buClr>
              <a:buFont typeface="Arial"/>
              <a:buChar char="•"/>
            </a:pPr>
            <a:r>
              <a:rPr lang="ko-KR" altLang="en-US" sz="1200" dirty="0"/>
              <a:t>개별화된 </a:t>
            </a:r>
            <a:r>
              <a:rPr lang="en-US" altLang="ko-KR" sz="1200" dirty="0"/>
              <a:t>PBS</a:t>
            </a:r>
            <a:r>
              <a:rPr lang="ko-KR" altLang="en-US" sz="1200" dirty="0"/>
              <a:t> </a:t>
            </a:r>
            <a:r>
              <a:rPr lang="ko-KR" altLang="en-US" sz="1200" dirty="0" smtClean="0"/>
              <a:t>계획</a:t>
            </a:r>
            <a:r>
              <a:rPr lang="en-US" altLang="ko-KR" sz="1200" dirty="0" smtClean="0"/>
              <a:t>_</a:t>
            </a:r>
            <a:r>
              <a:rPr lang="en-US" sz="1200" dirty="0" smtClean="0"/>
              <a:t>Individualized PBS Plans</a:t>
            </a:r>
          </a:p>
          <a:p>
            <a:pPr marL="128588" indent="-128588">
              <a:buClr>
                <a:srgbClr val="941100"/>
              </a:buClr>
              <a:buFont typeface="Arial"/>
              <a:buChar char="•"/>
            </a:pPr>
            <a:r>
              <a:rPr lang="ko-KR" altLang="en-US" sz="1200" dirty="0"/>
              <a:t>다른 긍정적 지원과 통합 </a:t>
            </a:r>
            <a:r>
              <a:rPr lang="en-US" altLang="ko-KR" sz="1200" dirty="0"/>
              <a:t>(PCP </a:t>
            </a:r>
            <a:r>
              <a:rPr lang="ko-KR" altLang="en-US" sz="1200" dirty="0"/>
              <a:t>트라우마 </a:t>
            </a:r>
            <a:r>
              <a:rPr lang="ko-KR" altLang="en-US" sz="1200" dirty="0" err="1"/>
              <a:t>인폼드</a:t>
            </a:r>
            <a:r>
              <a:rPr lang="ko-KR" altLang="en-US" sz="1200" dirty="0"/>
              <a:t> 치료</a:t>
            </a:r>
            <a:r>
              <a:rPr lang="en-US" altLang="ko-KR" sz="1200" dirty="0"/>
              <a:t>, DBT, </a:t>
            </a:r>
            <a:r>
              <a:rPr lang="ko-KR" altLang="en-US" sz="1200" dirty="0"/>
              <a:t>기타 등등</a:t>
            </a:r>
            <a:r>
              <a:rPr lang="en-US" altLang="ko-KR" sz="1200" dirty="0" smtClean="0"/>
              <a:t>)_</a:t>
            </a:r>
            <a:r>
              <a:rPr lang="en-US" sz="1200" dirty="0" smtClean="0"/>
              <a:t>Integrated </a:t>
            </a:r>
            <a:r>
              <a:rPr lang="en-US" sz="1200" dirty="0"/>
              <a:t>with Other Positive Supports (PCP, Trauma-Informed Care, DBT, Etc.)</a:t>
            </a:r>
          </a:p>
          <a:p>
            <a:pPr marL="128588" indent="-128588">
              <a:buClr>
                <a:srgbClr val="941100"/>
              </a:buClr>
              <a:buFont typeface="Arial"/>
              <a:buChar char="•"/>
            </a:pPr>
            <a:r>
              <a:rPr lang="ko-KR" altLang="en-US" sz="1200" dirty="0"/>
              <a:t>계획을 모니터링한다</a:t>
            </a:r>
            <a:r>
              <a:rPr lang="en-US" altLang="ko-KR" sz="1200" dirty="0"/>
              <a:t>-</a:t>
            </a:r>
            <a:r>
              <a:rPr lang="ko-KR" altLang="en-US" sz="1200" dirty="0"/>
              <a:t> 데이터에 중점을 둔 의사 결정</a:t>
            </a:r>
            <a:endParaRPr lang="en-US" altLang="ko-KR" sz="1200" dirty="0"/>
          </a:p>
          <a:p>
            <a:pPr>
              <a:buClr>
                <a:srgbClr val="941100"/>
              </a:buClr>
            </a:pPr>
            <a:r>
              <a:rPr lang="en-US" sz="1200" dirty="0" smtClean="0"/>
              <a:t>    _Plans </a:t>
            </a:r>
            <a:r>
              <a:rPr lang="en-US" sz="1200" dirty="0"/>
              <a:t>Are Monitored- Data-Based Decision Making</a:t>
            </a:r>
          </a:p>
          <a:p>
            <a:pPr marL="128588" indent="-128588">
              <a:buClr>
                <a:srgbClr val="941100"/>
              </a:buClr>
              <a:buFont typeface="Arial"/>
              <a:buChar char="•"/>
            </a:pPr>
            <a:r>
              <a:rPr lang="ko-KR" altLang="en-US" sz="1200" dirty="0"/>
              <a:t>각 개인의 </a:t>
            </a:r>
            <a:r>
              <a:rPr lang="ko-KR" altLang="en-US" sz="1200" dirty="0" smtClean="0"/>
              <a:t>발전 상황을 </a:t>
            </a:r>
            <a:r>
              <a:rPr lang="ko-KR" altLang="en-US" sz="1200" dirty="0"/>
              <a:t>팀이 모니터링한다</a:t>
            </a:r>
            <a:r>
              <a:rPr lang="en-US" altLang="ko-KR" sz="1200" dirty="0"/>
              <a:t>.</a:t>
            </a:r>
            <a:r>
              <a:rPr lang="ko-KR" altLang="en-US" sz="1200" dirty="0"/>
              <a:t> </a:t>
            </a:r>
            <a:endParaRPr lang="en-US" altLang="ko-KR" sz="1200" dirty="0"/>
          </a:p>
          <a:p>
            <a:pPr>
              <a:buClr>
                <a:srgbClr val="941100"/>
              </a:buClr>
            </a:pPr>
            <a:r>
              <a:rPr lang="en-US" sz="1200" dirty="0" smtClean="0"/>
              <a:t>    _Teams </a:t>
            </a:r>
            <a:r>
              <a:rPr lang="en-US" sz="1200" dirty="0"/>
              <a:t>Monitor Progress of Each </a:t>
            </a:r>
            <a:r>
              <a:rPr lang="en-US" sz="1200" dirty="0" smtClean="0"/>
              <a:t>Person</a:t>
            </a:r>
            <a:endParaRPr lang="en-US" sz="1200" dirty="0"/>
          </a:p>
        </p:txBody>
      </p:sp>
      <p:pic>
        <p:nvPicPr>
          <p:cNvPr id="18" name="Picture 17"/>
          <p:cNvPicPr>
            <a:picLocks noChangeAspect="1"/>
          </p:cNvPicPr>
          <p:nvPr/>
        </p:nvPicPr>
        <p:blipFill>
          <a:blip r:embed="rId2" cstate="print"/>
          <a:stretch>
            <a:fillRect/>
          </a:stretch>
        </p:blipFill>
        <p:spPr>
          <a:xfrm>
            <a:off x="174021" y="1835684"/>
            <a:ext cx="2533650" cy="4057650"/>
          </a:xfrm>
          <a:prstGeom prst="rect">
            <a:avLst/>
          </a:prstGeom>
        </p:spPr>
      </p:pic>
      <p:sp>
        <p:nvSpPr>
          <p:cNvPr id="30" name="Rounded Rectangle 29"/>
          <p:cNvSpPr/>
          <p:nvPr/>
        </p:nvSpPr>
        <p:spPr>
          <a:xfrm>
            <a:off x="6258502" y="1669172"/>
            <a:ext cx="2576730" cy="579550"/>
          </a:xfrm>
          <a:prstGeom prst="roundRect">
            <a:avLst>
              <a:gd name="adj" fmla="val 21980"/>
            </a:avLst>
          </a:prstGeom>
          <a:solidFill>
            <a:srgbClr val="941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400" dirty="0" smtClean="0"/>
              <a:t>긍정적 </a:t>
            </a:r>
            <a:r>
              <a:rPr lang="ko-KR" altLang="en-US" sz="1400" dirty="0"/>
              <a:t>행동 지원</a:t>
            </a:r>
            <a:endParaRPr lang="en-US" altLang="ko-KR" sz="1400" dirty="0"/>
          </a:p>
          <a:p>
            <a:pPr algn="ctr"/>
            <a:r>
              <a:rPr lang="en-US" sz="1350" b="1" dirty="0" smtClean="0">
                <a:solidFill>
                  <a:srgbClr val="941100"/>
                </a:solidFill>
              </a:rPr>
              <a:t>_Positive </a:t>
            </a:r>
            <a:r>
              <a:rPr lang="en-US" sz="1350" b="1" dirty="0">
                <a:solidFill>
                  <a:srgbClr val="941100"/>
                </a:solidFill>
              </a:rPr>
              <a:t>Behavior Support</a:t>
            </a:r>
          </a:p>
        </p:txBody>
      </p:sp>
      <p:sp>
        <p:nvSpPr>
          <p:cNvPr id="3" name="TextBox 2"/>
          <p:cNvSpPr txBox="1"/>
          <p:nvPr/>
        </p:nvSpPr>
        <p:spPr>
          <a:xfrm>
            <a:off x="22860" y="0"/>
            <a:ext cx="9144000" cy="1384995"/>
          </a:xfrm>
          <a:prstGeom prst="rect">
            <a:avLst/>
          </a:prstGeom>
          <a:noFill/>
        </p:spPr>
        <p:txBody>
          <a:bodyPr wrap="square" rtlCol="0">
            <a:spAutoFit/>
          </a:bodyPr>
          <a:lstStyle/>
          <a:p>
            <a:pPr algn="ctr"/>
            <a:r>
              <a:rPr lang="ko-KR" altLang="en-US" sz="2800" b="1" dirty="0">
                <a:ea typeface="Open Sans Condensed" charset="0"/>
                <a:cs typeface="Open Sans Condensed" charset="0"/>
              </a:rPr>
              <a:t>조직 전체 계획 실행</a:t>
            </a:r>
            <a:endParaRPr lang="en-US" altLang="ko-KR" sz="2800" b="1" dirty="0">
              <a:ea typeface="Open Sans Condensed" charset="0"/>
              <a:cs typeface="Open Sans Condensed" charset="0"/>
            </a:endParaRPr>
          </a:p>
          <a:p>
            <a:pPr algn="ctr"/>
            <a:r>
              <a:rPr lang="en-US" sz="2800" b="1" dirty="0" smtClean="0">
                <a:ea typeface="Open Sans Condensed" charset="0"/>
                <a:cs typeface="Open Sans Condensed" charset="0"/>
              </a:rPr>
              <a:t>_Implementing </a:t>
            </a:r>
            <a:r>
              <a:rPr lang="en-US" sz="2800" b="1" dirty="0">
                <a:ea typeface="Open Sans Condensed" charset="0"/>
                <a:cs typeface="Open Sans Condensed" charset="0"/>
              </a:rPr>
              <a:t>Organization-Wide Planning</a:t>
            </a:r>
          </a:p>
          <a:p>
            <a:pPr algn="ctr"/>
            <a:endParaRPr lang="en-US" sz="2800" b="1" dirty="0">
              <a:ea typeface="Open Sans Condensed" charset="0"/>
              <a:cs typeface="Open Sans Condensed" charset="0"/>
            </a:endParaRPr>
          </a:p>
        </p:txBody>
      </p:sp>
      <p:sp>
        <p:nvSpPr>
          <p:cNvPr id="27" name="Rounded Rectangle 26">
            <a:hlinkClick r:id="rId3" action="ppaction://hlinksldjump"/>
          </p:cNvPr>
          <p:cNvSpPr/>
          <p:nvPr/>
        </p:nvSpPr>
        <p:spPr>
          <a:xfrm>
            <a:off x="6258501" y="2319724"/>
            <a:ext cx="2576730" cy="728275"/>
          </a:xfrm>
          <a:prstGeom prst="roundRect">
            <a:avLst>
              <a:gd name="adj" fmla="val 21980"/>
            </a:avLst>
          </a:prstGeom>
          <a:solidFill>
            <a:srgbClr val="0D5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ko-KR" altLang="en-US" sz="1400" dirty="0"/>
              <a:t>사람 중심 실천 및 계획</a:t>
            </a:r>
            <a:endParaRPr lang="en-US" altLang="ko-KR" sz="1400" dirty="0"/>
          </a:p>
          <a:p>
            <a:pPr algn="ctr">
              <a:lnSpc>
                <a:spcPts val="1350"/>
              </a:lnSpc>
            </a:pPr>
            <a:r>
              <a:rPr lang="en-US" sz="1350" dirty="0" smtClean="0"/>
              <a:t>_Person-Centered Practices</a:t>
            </a:r>
          </a:p>
          <a:p>
            <a:pPr algn="ctr">
              <a:lnSpc>
                <a:spcPts val="1350"/>
              </a:lnSpc>
            </a:pPr>
            <a:r>
              <a:rPr lang="en-US" sz="1350" dirty="0" smtClean="0"/>
              <a:t>&amp; </a:t>
            </a:r>
            <a:r>
              <a:rPr lang="en-US" sz="1350" dirty="0"/>
              <a:t>Planning</a:t>
            </a:r>
          </a:p>
        </p:txBody>
      </p:sp>
      <p:sp>
        <p:nvSpPr>
          <p:cNvPr id="28" name="Rounded Rectangle 27">
            <a:hlinkClick r:id="rId4" action="ppaction://hlinksldjump"/>
          </p:cNvPr>
          <p:cNvSpPr/>
          <p:nvPr/>
        </p:nvSpPr>
        <p:spPr>
          <a:xfrm>
            <a:off x="6258501" y="3127035"/>
            <a:ext cx="2576730" cy="516062"/>
          </a:xfrm>
          <a:prstGeom prst="roundRect">
            <a:avLst>
              <a:gd name="adj" fmla="val 21980"/>
            </a:avLst>
          </a:prstGeom>
          <a:solidFill>
            <a:srgbClr val="757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ko-KR" altLang="en-US" sz="1400" dirty="0"/>
              <a:t>조직적 인력</a:t>
            </a:r>
            <a:endParaRPr lang="en-US" altLang="ko-KR" sz="1400" dirty="0"/>
          </a:p>
          <a:p>
            <a:pPr algn="ctr">
              <a:lnSpc>
                <a:spcPts val="1350"/>
              </a:lnSpc>
            </a:pPr>
            <a:r>
              <a:rPr lang="en-US" sz="1350" dirty="0"/>
              <a:t>_</a:t>
            </a:r>
            <a:r>
              <a:rPr lang="en-US" sz="1350" dirty="0" smtClean="0"/>
              <a:t>Organizational </a:t>
            </a:r>
            <a:r>
              <a:rPr lang="en-US" sz="1350" dirty="0"/>
              <a:t>Workforce</a:t>
            </a:r>
          </a:p>
        </p:txBody>
      </p:sp>
      <p:sp>
        <p:nvSpPr>
          <p:cNvPr id="2" name="TextBox 1"/>
          <p:cNvSpPr txBox="1"/>
          <p:nvPr/>
        </p:nvSpPr>
        <p:spPr>
          <a:xfrm>
            <a:off x="0" y="2286000"/>
            <a:ext cx="685800" cy="369332"/>
          </a:xfrm>
          <a:prstGeom prst="rect">
            <a:avLst/>
          </a:prstGeom>
          <a:noFill/>
        </p:spPr>
        <p:txBody>
          <a:bodyPr wrap="square" rtlCol="0">
            <a:spAutoFit/>
          </a:bodyPr>
          <a:lstStyle/>
          <a:p>
            <a:r>
              <a:rPr lang="ko-KR" altLang="en-US" dirty="0"/>
              <a:t>소수</a:t>
            </a:r>
            <a:endParaRPr lang="en-US" dirty="0"/>
          </a:p>
        </p:txBody>
      </p:sp>
      <p:sp>
        <p:nvSpPr>
          <p:cNvPr id="14" name="TextBox 13"/>
          <p:cNvSpPr txBox="1"/>
          <p:nvPr/>
        </p:nvSpPr>
        <p:spPr>
          <a:xfrm>
            <a:off x="0" y="3200400"/>
            <a:ext cx="685800" cy="369332"/>
          </a:xfrm>
          <a:prstGeom prst="rect">
            <a:avLst/>
          </a:prstGeom>
          <a:noFill/>
        </p:spPr>
        <p:txBody>
          <a:bodyPr wrap="square" rtlCol="0">
            <a:spAutoFit/>
          </a:bodyPr>
          <a:lstStyle/>
          <a:p>
            <a:r>
              <a:rPr lang="ko-KR" altLang="en-US" dirty="0"/>
              <a:t>몇몇</a:t>
            </a:r>
            <a:endParaRPr lang="en-US" dirty="0"/>
          </a:p>
        </p:txBody>
      </p:sp>
      <p:sp>
        <p:nvSpPr>
          <p:cNvPr id="15" name="TextBox 14"/>
          <p:cNvSpPr txBox="1"/>
          <p:nvPr/>
        </p:nvSpPr>
        <p:spPr>
          <a:xfrm>
            <a:off x="0" y="4724400"/>
            <a:ext cx="685800" cy="369332"/>
          </a:xfrm>
          <a:prstGeom prst="rect">
            <a:avLst/>
          </a:prstGeom>
          <a:noFill/>
        </p:spPr>
        <p:txBody>
          <a:bodyPr wrap="square" rtlCol="0">
            <a:spAutoFit/>
          </a:bodyPr>
          <a:lstStyle/>
          <a:p>
            <a:r>
              <a:rPr lang="ko-KR" altLang="en-US"/>
              <a:t>모두</a:t>
            </a:r>
            <a:endParaRPr lang="en-US" dirty="0"/>
          </a:p>
        </p:txBody>
      </p:sp>
      <p:sp>
        <p:nvSpPr>
          <p:cNvPr id="1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11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2934832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FAFD75-0A3A-2441-9579-E4B3C89C01DE}"/>
              </a:ext>
            </a:extLst>
          </p:cNvPr>
          <p:cNvSpPr>
            <a:spLocks noGrp="1"/>
          </p:cNvSpPr>
          <p:nvPr>
            <p:ph type="ctrTitle"/>
          </p:nvPr>
        </p:nvSpPr>
        <p:spPr>
          <a:xfrm>
            <a:off x="685800" y="1137603"/>
            <a:ext cx="7772400" cy="2306637"/>
          </a:xfrm>
        </p:spPr>
        <p:txBody>
          <a:bodyPr>
            <a:normAutofit/>
          </a:bodyPr>
          <a:lstStyle/>
          <a:p>
            <a:r>
              <a:rPr lang="ko-KR" altLang="en-US" sz="3200" dirty="0" err="1" smtClean="0"/>
              <a:t>웹페이지</a:t>
            </a:r>
            <a:r>
              <a:rPr lang="en-US" altLang="ko-KR" sz="3200" dirty="0" smtClean="0"/>
              <a:t>! </a:t>
            </a:r>
            <a:r>
              <a:rPr lang="ko-KR" altLang="en-US" sz="3200" dirty="0" smtClean="0"/>
              <a:t>모든 한국어 번역 요약</a:t>
            </a:r>
            <a:r>
              <a:rPr lang="en-US" altLang="ko-KR" sz="3200" dirty="0" smtClean="0"/>
              <a:t/>
            </a:r>
            <a:br>
              <a:rPr lang="en-US" altLang="ko-KR" sz="3200" dirty="0" smtClean="0"/>
            </a:br>
            <a:r>
              <a:rPr lang="en-US" altLang="ko-KR" sz="3200" dirty="0"/>
              <a:t>_</a:t>
            </a:r>
            <a:r>
              <a:rPr lang="en-US" sz="3200" dirty="0" smtClean="0"/>
              <a:t>Webpage</a:t>
            </a:r>
            <a:r>
              <a:rPr lang="en-US" sz="3200" dirty="0"/>
              <a:t>! Summary of All South Korean Translations</a:t>
            </a:r>
          </a:p>
        </p:txBody>
      </p:sp>
      <p:sp>
        <p:nvSpPr>
          <p:cNvPr id="3" name="Subtitle 2">
            <a:extLst>
              <a:ext uri="{FF2B5EF4-FFF2-40B4-BE49-F238E27FC236}">
                <a16:creationId xmlns:a16="http://schemas.microsoft.com/office/drawing/2014/main" xmlns="" id="{A6AE03CC-A3CE-2944-A4DF-EFC0FD681A27}"/>
              </a:ext>
            </a:extLst>
          </p:cNvPr>
          <p:cNvSpPr>
            <a:spLocks noGrp="1"/>
          </p:cNvSpPr>
          <p:nvPr>
            <p:ph type="subTitle" idx="1"/>
          </p:nvPr>
        </p:nvSpPr>
        <p:spPr/>
        <p:txBody>
          <a:bodyPr>
            <a:normAutofit/>
          </a:bodyPr>
          <a:lstStyle/>
          <a:p>
            <a:r>
              <a:rPr lang="en-US" sz="2800" dirty="0"/>
              <a:t>Webpage is Coming!</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101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218853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43E1B0C-4890-B242-A7C1-9201DF1E9276}"/>
              </a:ext>
            </a:extLst>
          </p:cNvPr>
          <p:cNvSpPr>
            <a:spLocks noGrp="1"/>
          </p:cNvSpPr>
          <p:nvPr>
            <p:ph type="ctrTitle"/>
          </p:nvPr>
        </p:nvSpPr>
        <p:spPr>
          <a:xfrm>
            <a:off x="533400" y="228600"/>
            <a:ext cx="8077200" cy="2479675"/>
          </a:xfrm>
        </p:spPr>
        <p:txBody>
          <a:bodyPr>
            <a:normAutofit/>
          </a:bodyPr>
          <a:lstStyle/>
          <a:p>
            <a:r>
              <a:rPr lang="ko-KR" altLang="en-US" sz="3000" dirty="0" smtClean="0"/>
              <a:t>가정 및 커뮤니티 기반 모듈을 번역하시겠습니까</a:t>
            </a:r>
            <a:r>
              <a:rPr lang="en-US" altLang="ko-KR" sz="3000" dirty="0" smtClean="0"/>
              <a:t>?</a:t>
            </a:r>
            <a:br>
              <a:rPr lang="en-US" altLang="ko-KR" sz="3000" dirty="0" smtClean="0"/>
            </a:br>
            <a:r>
              <a:rPr lang="en-US" altLang="ko-KR" sz="3000" dirty="0"/>
              <a:t>_</a:t>
            </a:r>
            <a:r>
              <a:rPr lang="en-US" sz="3000" dirty="0" smtClean="0"/>
              <a:t>Translate </a:t>
            </a:r>
            <a:r>
              <a:rPr lang="en-US" sz="3000" dirty="0"/>
              <a:t>the Home and Community-Based Modules?</a:t>
            </a:r>
            <a:br>
              <a:rPr lang="en-US" sz="3000" dirty="0"/>
            </a:br>
            <a:endParaRPr lang="en-US" sz="3000" dirty="0"/>
          </a:p>
        </p:txBody>
      </p:sp>
      <p:sp>
        <p:nvSpPr>
          <p:cNvPr id="5" name="Subtitle 4">
            <a:extLst>
              <a:ext uri="{FF2B5EF4-FFF2-40B4-BE49-F238E27FC236}">
                <a16:creationId xmlns:a16="http://schemas.microsoft.com/office/drawing/2014/main" xmlns="" id="{A1D1E31A-D83B-734C-876E-D39EC2733310}"/>
              </a:ext>
            </a:extLst>
          </p:cNvPr>
          <p:cNvSpPr>
            <a:spLocks noGrp="1"/>
          </p:cNvSpPr>
          <p:nvPr>
            <p:ph type="subTitle" idx="1"/>
          </p:nvPr>
        </p:nvSpPr>
        <p:spPr>
          <a:xfrm>
            <a:off x="694899" y="2677568"/>
            <a:ext cx="7924800" cy="1655762"/>
          </a:xfrm>
        </p:spPr>
        <p:txBody>
          <a:bodyPr>
            <a:noAutofit/>
          </a:bodyPr>
          <a:lstStyle/>
          <a:p>
            <a:pPr marL="285750" indent="-285750" algn="l">
              <a:buFont typeface="Arial" panose="020B0604020202020204" pitchFamily="34" charset="0"/>
              <a:buChar char="•"/>
            </a:pPr>
            <a:r>
              <a:rPr lang="ko-KR" altLang="en-US" sz="2000" dirty="0" smtClean="0"/>
              <a:t>팀이 구현할 때 지침으로 사용</a:t>
            </a:r>
            <a:endParaRPr lang="en-US" altLang="ko-KR" sz="2000" dirty="0" smtClean="0"/>
          </a:p>
          <a:p>
            <a:pPr algn="l"/>
            <a:r>
              <a:rPr lang="en-US" sz="2000" dirty="0"/>
              <a:t> </a:t>
            </a:r>
            <a:r>
              <a:rPr lang="en-US" sz="2000" dirty="0" smtClean="0"/>
              <a:t>  _Use </a:t>
            </a:r>
            <a:r>
              <a:rPr lang="en-US" sz="2000" dirty="0"/>
              <a:t>as a guide as your team is implementing </a:t>
            </a:r>
          </a:p>
          <a:p>
            <a:pPr marL="285750" indent="-285750" algn="l">
              <a:buFont typeface="Arial" panose="020B0604020202020204" pitchFamily="34" charset="0"/>
              <a:buChar char="•"/>
            </a:pPr>
            <a:r>
              <a:rPr lang="ko-KR" altLang="en-US" sz="2000" dirty="0" smtClean="0"/>
              <a:t>처음부터 끝까지 읽지 말고 함께 작업 중인 영역으로 이동</a:t>
            </a:r>
            <a:endParaRPr lang="en-US" altLang="ko-KR" sz="2000" dirty="0" smtClean="0"/>
          </a:p>
          <a:p>
            <a:pPr algn="l"/>
            <a:r>
              <a:rPr lang="en-US" sz="2000" dirty="0" smtClean="0"/>
              <a:t>  _Don’t </a:t>
            </a:r>
            <a:r>
              <a:rPr lang="en-US" sz="2000" dirty="0"/>
              <a:t>read from the beginning to the end – </a:t>
            </a:r>
            <a:endParaRPr lang="en-US" sz="2000" dirty="0" smtClean="0"/>
          </a:p>
          <a:p>
            <a:pPr algn="l"/>
            <a:r>
              <a:rPr lang="en-US" sz="2000" dirty="0"/>
              <a:t> </a:t>
            </a:r>
            <a:r>
              <a:rPr lang="en-US" sz="2000" dirty="0" smtClean="0"/>
              <a:t> Jump </a:t>
            </a:r>
            <a:r>
              <a:rPr lang="en-US" sz="2000" dirty="0"/>
              <a:t>to an area you are working on together</a:t>
            </a:r>
          </a:p>
          <a:p>
            <a:pPr marL="285750" indent="-285750" algn="l">
              <a:buFont typeface="Arial" panose="020B0604020202020204" pitchFamily="34" charset="0"/>
              <a:buChar char="•"/>
            </a:pPr>
            <a:r>
              <a:rPr lang="ko-KR" altLang="en-US" sz="2000" dirty="0" smtClean="0"/>
              <a:t>개요에 새 직원 보내기</a:t>
            </a:r>
            <a:endParaRPr lang="en-US" altLang="ko-KR" sz="2000" dirty="0" smtClean="0"/>
          </a:p>
          <a:p>
            <a:pPr algn="l"/>
            <a:r>
              <a:rPr lang="en-US" sz="2000" dirty="0"/>
              <a:t> </a:t>
            </a:r>
            <a:r>
              <a:rPr lang="en-US" sz="2000" dirty="0" smtClean="0"/>
              <a:t>  _Send </a:t>
            </a:r>
            <a:r>
              <a:rPr lang="en-US" sz="2000" dirty="0"/>
              <a:t>new staff to the overview</a:t>
            </a:r>
          </a:p>
          <a:p>
            <a:pPr marL="285750" indent="-285750" algn="l">
              <a:buFont typeface="Arial" panose="020B0604020202020204" pitchFamily="34" charset="0"/>
              <a:buChar char="•"/>
            </a:pPr>
            <a:endParaRPr lang="en-US" sz="2000" dirty="0"/>
          </a:p>
          <a:p>
            <a:pPr algn="l"/>
            <a:r>
              <a:rPr lang="en-US" sz="2000" dirty="0"/>
              <a:t>https://</a:t>
            </a:r>
            <a:r>
              <a:rPr lang="en-US" sz="2000" dirty="0" err="1"/>
              <a:t>publications.ici.umn.edu</a:t>
            </a:r>
            <a:r>
              <a:rPr lang="en-US" sz="2000" dirty="0"/>
              <a:t>/</a:t>
            </a:r>
            <a:r>
              <a:rPr lang="en-US" sz="2000" dirty="0" err="1"/>
              <a:t>dhs</a:t>
            </a:r>
            <a:r>
              <a:rPr lang="en-US" sz="2000" dirty="0"/>
              <a:t>/</a:t>
            </a:r>
            <a:r>
              <a:rPr lang="en-US" sz="2000" dirty="0" err="1"/>
              <a:t>hcbs</a:t>
            </a:r>
            <a:r>
              <a:rPr lang="en-US" sz="2000" dirty="0"/>
              <a:t>/modules</a:t>
            </a: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102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9617445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9DD0A8D-E588-1D44-A899-724790995E0E}"/>
              </a:ext>
            </a:extLst>
          </p:cNvPr>
          <p:cNvSpPr>
            <a:spLocks noGrp="1"/>
          </p:cNvSpPr>
          <p:nvPr>
            <p:ph type="title"/>
          </p:nvPr>
        </p:nvSpPr>
        <p:spPr>
          <a:xfrm>
            <a:off x="2836069" y="1982393"/>
            <a:ext cx="4388688" cy="353584"/>
          </a:xfrm>
        </p:spPr>
        <p:txBody>
          <a:bodyPr>
            <a:normAutofit fontScale="90000"/>
          </a:bodyPr>
          <a:lstStyle/>
          <a:p>
            <a:pPr algn="ctr"/>
            <a:r>
              <a:rPr lang="en-US" sz="3500" dirty="0">
                <a:latin typeface="+mn-ea"/>
                <a:ea typeface="+mn-ea"/>
              </a:rPr>
              <a:t>Free Resources - Visit MNPSP.ORG</a:t>
            </a:r>
          </a:p>
        </p:txBody>
      </p:sp>
      <p:pic>
        <p:nvPicPr>
          <p:cNvPr id="6" name="Picture 5" descr="A screenshot of the Minnesota Positive Supports Website homepage with the Training Materials section circled in red.">
            <a:extLst>
              <a:ext uri="{FF2B5EF4-FFF2-40B4-BE49-F238E27FC236}">
                <a16:creationId xmlns:a16="http://schemas.microsoft.com/office/drawing/2014/main" xmlns="" id="{F4EBE6CE-9CB1-8542-9813-D32161F3A6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43000" y="1676400"/>
            <a:ext cx="7353925" cy="3962438"/>
          </a:xfrm>
          <a:prstGeom prst="rect">
            <a:avLst/>
          </a:prstGeom>
        </p:spPr>
      </p:pic>
      <p:sp>
        <p:nvSpPr>
          <p:cNvPr id="2" name="TextBox 1">
            <a:extLst>
              <a:ext uri="{FF2B5EF4-FFF2-40B4-BE49-F238E27FC236}">
                <a16:creationId xmlns:a16="http://schemas.microsoft.com/office/drawing/2014/main" xmlns="" id="{7887D415-2B33-A742-9080-7B92895E797E}"/>
              </a:ext>
            </a:extLst>
          </p:cNvPr>
          <p:cNvSpPr txBox="1"/>
          <p:nvPr/>
        </p:nvSpPr>
        <p:spPr>
          <a:xfrm>
            <a:off x="474908" y="127337"/>
            <a:ext cx="8194183" cy="1400383"/>
          </a:xfrm>
          <a:prstGeom prst="rect">
            <a:avLst/>
          </a:prstGeom>
          <a:noFill/>
        </p:spPr>
        <p:txBody>
          <a:bodyPr wrap="square" rtlCol="0">
            <a:spAutoFit/>
          </a:bodyPr>
          <a:lstStyle/>
          <a:p>
            <a:pPr algn="ctr"/>
            <a:r>
              <a:rPr lang="en-US" sz="3500" b="1" dirty="0">
                <a:latin typeface="+mn-ea"/>
              </a:rPr>
              <a:t>MNPSP.ORG Website</a:t>
            </a:r>
          </a:p>
          <a:p>
            <a:pPr algn="ctr"/>
            <a:r>
              <a:rPr lang="en-US" sz="2500" b="1" dirty="0">
                <a:latin typeface="+mn-ea"/>
              </a:rPr>
              <a:t>– </a:t>
            </a:r>
            <a:r>
              <a:rPr lang="ko-KR" altLang="en-US" sz="2500" b="1" dirty="0" smtClean="0">
                <a:latin typeface="+mn-ea"/>
              </a:rPr>
              <a:t>증거 기반 및 가치 기반 관행</a:t>
            </a:r>
            <a:endParaRPr lang="en-US" altLang="ko-KR" sz="2500" b="1" dirty="0" smtClean="0">
              <a:latin typeface="+mn-ea"/>
            </a:endParaRPr>
          </a:p>
          <a:p>
            <a:pPr algn="ctr"/>
            <a:r>
              <a:rPr lang="en-US" sz="2500" b="1" dirty="0">
                <a:latin typeface="+mn-ea"/>
              </a:rPr>
              <a:t> </a:t>
            </a:r>
            <a:r>
              <a:rPr lang="en-US" sz="2500" b="1" dirty="0" smtClean="0">
                <a:latin typeface="+mn-ea"/>
              </a:rPr>
              <a:t> _Evidence-Based </a:t>
            </a:r>
            <a:r>
              <a:rPr lang="en-US" sz="2500" b="1" dirty="0">
                <a:latin typeface="+mn-ea"/>
              </a:rPr>
              <a:t>&amp; Values-Based Practices</a:t>
            </a:r>
          </a:p>
        </p:txBody>
      </p:sp>
      <p:sp>
        <p:nvSpPr>
          <p:cNvPr id="3" name="Oval 2">
            <a:extLst>
              <a:ext uri="{FF2B5EF4-FFF2-40B4-BE49-F238E27FC236}">
                <a16:creationId xmlns:a16="http://schemas.microsoft.com/office/drawing/2014/main" xmlns="" id="{322AC145-073B-2745-AA88-97628C9E2604}"/>
              </a:ext>
            </a:extLst>
          </p:cNvPr>
          <p:cNvSpPr/>
          <p:nvPr/>
        </p:nvSpPr>
        <p:spPr>
          <a:xfrm>
            <a:off x="3357797" y="2159942"/>
            <a:ext cx="937959" cy="528404"/>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500" dirty="0">
              <a:latin typeface="+mn-ea"/>
            </a:endParaRPr>
          </a:p>
        </p:txBody>
      </p:sp>
      <p:sp>
        <p:nvSpPr>
          <p:cNvPr id="7"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103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919699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853D173-F9D8-3B44-AD8A-1A0A4504768A}"/>
              </a:ext>
            </a:extLst>
          </p:cNvPr>
          <p:cNvSpPr>
            <a:spLocks noGrp="1"/>
          </p:cNvSpPr>
          <p:nvPr>
            <p:ph type="title"/>
          </p:nvPr>
        </p:nvSpPr>
        <p:spPr>
          <a:xfrm>
            <a:off x="1371600" y="1133337"/>
            <a:ext cx="3822815" cy="873313"/>
          </a:xfrm>
        </p:spPr>
        <p:txBody>
          <a:bodyPr/>
          <a:lstStyle/>
          <a:p>
            <a:r>
              <a:rPr lang="ko-KR" altLang="en-US" sz="1500" b="1" dirty="0">
                <a:solidFill>
                  <a:srgbClr val="C00000"/>
                </a:solidFill>
                <a:latin typeface="+mn-ea"/>
                <a:ea typeface="+mn-ea"/>
              </a:rPr>
              <a:t>각 상자는 모듈입니다</a:t>
            </a:r>
            <a:r>
              <a:rPr lang="en-US" altLang="ko-KR" sz="1500" dirty="0">
                <a:solidFill>
                  <a:srgbClr val="C00000"/>
                </a:solidFill>
                <a:latin typeface="+mn-ea"/>
                <a:ea typeface="+mn-ea"/>
              </a:rPr>
              <a:t/>
            </a:r>
            <a:br>
              <a:rPr lang="en-US" altLang="ko-KR" sz="1500" dirty="0">
                <a:solidFill>
                  <a:srgbClr val="C00000"/>
                </a:solidFill>
                <a:latin typeface="+mn-ea"/>
                <a:ea typeface="+mn-ea"/>
              </a:rPr>
            </a:br>
            <a:r>
              <a:rPr lang="en-US" altLang="ko-KR" sz="1500" dirty="0">
                <a:solidFill>
                  <a:srgbClr val="C00000"/>
                </a:solidFill>
                <a:latin typeface="+mn-ea"/>
                <a:ea typeface="+mn-ea"/>
              </a:rPr>
              <a:t>_</a:t>
            </a:r>
            <a:r>
              <a:rPr lang="en-US" sz="1500" b="1" dirty="0">
                <a:solidFill>
                  <a:srgbClr val="C00000"/>
                </a:solidFill>
                <a:latin typeface="+mn-ea"/>
                <a:ea typeface="+mn-ea"/>
              </a:rPr>
              <a:t>Each Box is a Module</a:t>
            </a:r>
          </a:p>
        </p:txBody>
      </p:sp>
      <p:pic>
        <p:nvPicPr>
          <p:cNvPr id="6" name="Content Placeholder 5" descr="Timeline&#10;&#10;Description automatically generated">
            <a:extLst>
              <a:ext uri="{FF2B5EF4-FFF2-40B4-BE49-F238E27FC236}">
                <a16:creationId xmlns:a16="http://schemas.microsoft.com/office/drawing/2014/main" xmlns="" id="{236FCE41-D923-E74C-8098-CC2F9421B7BF}"/>
              </a:ext>
            </a:extLst>
          </p:cNvPr>
          <p:cNvPicPr>
            <a:picLocks noGrp="1" noChangeAspect="1"/>
          </p:cNvPicPr>
          <p:nvPr>
            <p:ph idx="1"/>
          </p:nvPr>
        </p:nvPicPr>
        <p:blipFill>
          <a:blip r:embed="rId2" cstate="print"/>
          <a:stretch>
            <a:fillRect/>
          </a:stretch>
        </p:blipFill>
        <p:spPr>
          <a:xfrm>
            <a:off x="274320" y="2183461"/>
            <a:ext cx="8292247" cy="3677886"/>
          </a:xfrm>
          <a:prstGeom prst="rect">
            <a:avLst/>
          </a:prstGeom>
        </p:spPr>
      </p:pic>
      <p:sp>
        <p:nvSpPr>
          <p:cNvPr id="7" name="TextBox 6">
            <a:extLst>
              <a:ext uri="{FF2B5EF4-FFF2-40B4-BE49-F238E27FC236}">
                <a16:creationId xmlns:a16="http://schemas.microsoft.com/office/drawing/2014/main" xmlns="" id="{3423843D-E552-2645-85C4-B36F36295917}"/>
              </a:ext>
            </a:extLst>
          </p:cNvPr>
          <p:cNvSpPr txBox="1"/>
          <p:nvPr/>
        </p:nvSpPr>
        <p:spPr>
          <a:xfrm>
            <a:off x="4822766" y="1268023"/>
            <a:ext cx="3322321" cy="1015663"/>
          </a:xfrm>
          <a:prstGeom prst="rect">
            <a:avLst/>
          </a:prstGeom>
          <a:noFill/>
        </p:spPr>
        <p:txBody>
          <a:bodyPr wrap="square" rtlCol="0">
            <a:spAutoFit/>
          </a:bodyPr>
          <a:lstStyle/>
          <a:p>
            <a:pPr algn="ctr"/>
            <a:r>
              <a:rPr lang="ko-KR" altLang="en-US" sz="1500" b="1" dirty="0">
                <a:solidFill>
                  <a:srgbClr val="C00000"/>
                </a:solidFill>
                <a:latin typeface="+mn-ea"/>
              </a:rPr>
              <a:t>실시 사례를 보려면</a:t>
            </a:r>
            <a:endParaRPr lang="en-US" altLang="ko-KR" sz="1500" b="1" dirty="0">
              <a:solidFill>
                <a:srgbClr val="C00000"/>
              </a:solidFill>
              <a:latin typeface="+mn-ea"/>
            </a:endParaRPr>
          </a:p>
          <a:p>
            <a:pPr algn="ctr"/>
            <a:r>
              <a:rPr lang="ko-KR" altLang="en-US" sz="1500" b="1" dirty="0">
                <a:solidFill>
                  <a:srgbClr val="C00000"/>
                </a:solidFill>
                <a:latin typeface="+mn-ea"/>
              </a:rPr>
              <a:t>이 페이지를 아래로 스크롤 하세요</a:t>
            </a:r>
            <a:endParaRPr lang="en-US" altLang="ko-KR" sz="1500" b="1" dirty="0">
              <a:solidFill>
                <a:srgbClr val="C00000"/>
              </a:solidFill>
              <a:latin typeface="+mn-ea"/>
            </a:endParaRPr>
          </a:p>
          <a:p>
            <a:pPr algn="ctr"/>
            <a:r>
              <a:rPr lang="en-US" sz="1500" b="1" dirty="0">
                <a:solidFill>
                  <a:srgbClr val="C00000"/>
                </a:solidFill>
                <a:latin typeface="+mn-ea"/>
              </a:rPr>
              <a:t>_Also, Scroll Down This Page</a:t>
            </a:r>
          </a:p>
          <a:p>
            <a:pPr algn="ctr"/>
            <a:r>
              <a:rPr lang="en-US" sz="1500" b="1" dirty="0">
                <a:solidFill>
                  <a:srgbClr val="C00000"/>
                </a:solidFill>
                <a:latin typeface="+mn-ea"/>
              </a:rPr>
              <a:t>For Implementation Stories</a:t>
            </a:r>
          </a:p>
        </p:txBody>
      </p:sp>
      <p:cxnSp>
        <p:nvCxnSpPr>
          <p:cNvPr id="9" name="Straight Arrow Connector 8">
            <a:extLst>
              <a:ext uri="{FF2B5EF4-FFF2-40B4-BE49-F238E27FC236}">
                <a16:creationId xmlns:a16="http://schemas.microsoft.com/office/drawing/2014/main" xmlns="" id="{41D91177-9527-0547-8A8A-36D6F36DD3B9}"/>
              </a:ext>
            </a:extLst>
          </p:cNvPr>
          <p:cNvCxnSpPr>
            <a:cxnSpLocks/>
          </p:cNvCxnSpPr>
          <p:nvPr/>
        </p:nvCxnSpPr>
        <p:spPr>
          <a:xfrm flipH="1">
            <a:off x="1832957" y="1829839"/>
            <a:ext cx="486294" cy="159916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BF7D3ADB-7488-B04D-89B0-D40B90F6A5F6}"/>
              </a:ext>
            </a:extLst>
          </p:cNvPr>
          <p:cNvCxnSpPr>
            <a:cxnSpLocks/>
          </p:cNvCxnSpPr>
          <p:nvPr/>
        </p:nvCxnSpPr>
        <p:spPr>
          <a:xfrm>
            <a:off x="6483927" y="2383912"/>
            <a:ext cx="0" cy="327698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104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797142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FEF5C63-4D7C-6A41-9E66-B6E8C364F715}"/>
              </a:ext>
            </a:extLst>
          </p:cNvPr>
          <p:cNvSpPr>
            <a:spLocks noGrp="1"/>
          </p:cNvSpPr>
          <p:nvPr>
            <p:ph type="title"/>
          </p:nvPr>
        </p:nvSpPr>
        <p:spPr>
          <a:xfrm>
            <a:off x="273255" y="1131094"/>
            <a:ext cx="8242096" cy="985535"/>
          </a:xfrm>
        </p:spPr>
        <p:txBody>
          <a:bodyPr/>
          <a:lstStyle/>
          <a:p>
            <a:pPr algn="ctr"/>
            <a:r>
              <a:rPr lang="ko-KR" altLang="en-US" b="1" dirty="0">
                <a:solidFill>
                  <a:srgbClr val="002060"/>
                </a:solidFill>
                <a:latin typeface="+mn-lt"/>
              </a:rPr>
              <a:t>미네소타 팀 이야기</a:t>
            </a:r>
            <a:r>
              <a:rPr lang="en-US" altLang="ko-KR" dirty="0">
                <a:solidFill>
                  <a:srgbClr val="002060"/>
                </a:solidFill>
                <a:latin typeface="+mn-lt"/>
              </a:rPr>
              <a:t>_</a:t>
            </a:r>
            <a:r>
              <a:rPr lang="en-US" b="1" dirty="0">
                <a:solidFill>
                  <a:srgbClr val="002060"/>
                </a:solidFill>
                <a:latin typeface="+mn-lt"/>
              </a:rPr>
              <a:t>Team Stories From Minnesota</a:t>
            </a:r>
          </a:p>
        </p:txBody>
      </p:sp>
      <p:pic>
        <p:nvPicPr>
          <p:cNvPr id="6" name="Content Placeholder 5" descr="Graphical user interface, text, application, email, Teams&#10;&#10;Description automatically generated">
            <a:extLst>
              <a:ext uri="{FF2B5EF4-FFF2-40B4-BE49-F238E27FC236}">
                <a16:creationId xmlns:a16="http://schemas.microsoft.com/office/drawing/2014/main" xmlns="" id="{A7B1906D-0406-4848-BD19-FBF5FE3B3CAD}"/>
              </a:ext>
            </a:extLst>
          </p:cNvPr>
          <p:cNvPicPr>
            <a:picLocks noGrp="1" noChangeAspect="1"/>
          </p:cNvPicPr>
          <p:nvPr>
            <p:ph idx="1"/>
          </p:nvPr>
        </p:nvPicPr>
        <p:blipFill>
          <a:blip r:embed="rId2" cstate="print"/>
          <a:stretch>
            <a:fillRect/>
          </a:stretch>
        </p:blipFill>
        <p:spPr>
          <a:xfrm>
            <a:off x="273254" y="2274925"/>
            <a:ext cx="8597492" cy="3451982"/>
          </a:xfrm>
          <a:prstGeom prst="rect">
            <a:avLst/>
          </a:prstGeom>
        </p:spPr>
      </p:pic>
      <p:cxnSp>
        <p:nvCxnSpPr>
          <p:cNvPr id="8" name="Straight Arrow Connector 7">
            <a:extLst>
              <a:ext uri="{FF2B5EF4-FFF2-40B4-BE49-F238E27FC236}">
                <a16:creationId xmlns:a16="http://schemas.microsoft.com/office/drawing/2014/main" xmlns="" id="{EBBBAD67-8378-B345-AB82-3BBEBCA852C2}"/>
              </a:ext>
            </a:extLst>
          </p:cNvPr>
          <p:cNvCxnSpPr/>
          <p:nvPr/>
        </p:nvCxnSpPr>
        <p:spPr>
          <a:xfrm flipH="1">
            <a:off x="2800350" y="2116629"/>
            <a:ext cx="3771900" cy="182672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105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5017656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5485DBB5-D93E-1D40-B660-3207B5F0E1B0}"/>
              </a:ext>
            </a:extLst>
          </p:cNvPr>
          <p:cNvSpPr>
            <a:spLocks noGrp="1"/>
          </p:cNvSpPr>
          <p:nvPr>
            <p:ph type="title"/>
          </p:nvPr>
        </p:nvSpPr>
        <p:spPr>
          <a:xfrm>
            <a:off x="-76200" y="152400"/>
            <a:ext cx="9296400" cy="994172"/>
          </a:xfrm>
        </p:spPr>
        <p:txBody>
          <a:bodyPr>
            <a:normAutofit fontScale="90000"/>
          </a:bodyPr>
          <a:lstStyle/>
          <a:p>
            <a:pPr algn="ctr"/>
            <a:r>
              <a:rPr lang="ko-KR" altLang="en-US" sz="3100" dirty="0">
                <a:latin typeface="+mn-ea"/>
                <a:ea typeface="+mn-ea"/>
              </a:rPr>
              <a:t>가정 및 지역사회 기반 모듈을 사용하여 </a:t>
            </a:r>
            <a:r>
              <a:rPr lang="ko-KR" altLang="en-US" sz="3100" dirty="0" err="1">
                <a:latin typeface="+mn-ea"/>
                <a:ea typeface="+mn-ea"/>
              </a:rPr>
              <a:t>컨텐츠</a:t>
            </a:r>
            <a:r>
              <a:rPr lang="ko-KR" altLang="en-US" sz="3100" dirty="0">
                <a:latin typeface="+mn-ea"/>
                <a:ea typeface="+mn-ea"/>
              </a:rPr>
              <a:t> 검토</a:t>
            </a:r>
            <a:r>
              <a:rPr lang="en-US" altLang="ko-KR" sz="2800" dirty="0">
                <a:latin typeface="+mn-ea"/>
                <a:ea typeface="+mn-ea"/>
              </a:rPr>
              <a:t/>
            </a:r>
            <a:br>
              <a:rPr lang="en-US" altLang="ko-KR" sz="2800" dirty="0">
                <a:latin typeface="+mn-ea"/>
                <a:ea typeface="+mn-ea"/>
              </a:rPr>
            </a:br>
            <a:r>
              <a:rPr lang="en-US" altLang="ko-KR" sz="2200" dirty="0">
                <a:latin typeface="+mn-ea"/>
                <a:ea typeface="+mn-ea"/>
              </a:rPr>
              <a:t>_</a:t>
            </a:r>
            <a:r>
              <a:rPr lang="en-US" sz="2200" dirty="0">
                <a:latin typeface="+mn-ea"/>
                <a:ea typeface="+mn-ea"/>
              </a:rPr>
              <a:t>Use the Home and Community-Based Modules to Review Content</a:t>
            </a:r>
          </a:p>
        </p:txBody>
      </p:sp>
      <p:pic>
        <p:nvPicPr>
          <p:cNvPr id="10" name="Content Placeholder 4" descr="Chart&#10;&#10;Description automatically generated">
            <a:extLst>
              <a:ext uri="{FF2B5EF4-FFF2-40B4-BE49-F238E27FC236}">
                <a16:creationId xmlns:a16="http://schemas.microsoft.com/office/drawing/2014/main" xmlns="" id="{35FBE34F-C528-8B43-8B21-843D20ADCA18}"/>
              </a:ext>
            </a:extLst>
          </p:cNvPr>
          <p:cNvPicPr>
            <a:picLocks noGrp="1" noChangeAspect="1"/>
          </p:cNvPicPr>
          <p:nvPr>
            <p:ph idx="1"/>
          </p:nvPr>
        </p:nvPicPr>
        <p:blipFill>
          <a:blip r:embed="rId2" cstate="print"/>
          <a:stretch>
            <a:fillRect/>
          </a:stretch>
        </p:blipFill>
        <p:spPr>
          <a:xfrm>
            <a:off x="91780" y="1652695"/>
            <a:ext cx="8960440" cy="4214705"/>
          </a:xfrm>
        </p:spPr>
      </p:pic>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1</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06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934327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F775435-DEB1-ED4B-8CD7-DD0A6AB56F88}"/>
              </a:ext>
            </a:extLst>
          </p:cNvPr>
          <p:cNvSpPr>
            <a:spLocks noGrp="1"/>
          </p:cNvSpPr>
          <p:nvPr>
            <p:ph type="title"/>
          </p:nvPr>
        </p:nvSpPr>
        <p:spPr>
          <a:xfrm>
            <a:off x="206619" y="857250"/>
            <a:ext cx="1727689" cy="3921369"/>
          </a:xfrm>
          <a:solidFill>
            <a:schemeClr val="accent1">
              <a:lumMod val="50000"/>
            </a:schemeClr>
          </a:solidFill>
        </p:spPr>
        <p:txBody>
          <a:bodyPr>
            <a:normAutofit/>
          </a:bodyPr>
          <a:lstStyle/>
          <a:p>
            <a:pPr algn="ctr"/>
            <a:r>
              <a:rPr lang="en-US" b="1" dirty="0" smtClean="0">
                <a:solidFill>
                  <a:schemeClr val="bg1"/>
                </a:solidFill>
              </a:rPr>
              <a:t>PBS</a:t>
            </a:r>
            <a:r>
              <a:rPr lang="ko-KR" altLang="en-US" b="1" dirty="0" smtClean="0">
                <a:solidFill>
                  <a:schemeClr val="bg1"/>
                </a:solidFill>
              </a:rPr>
              <a:t>에 대해 더 알고 싶으시다면</a:t>
            </a:r>
            <a:r>
              <a:rPr lang="en-US" altLang="ko-KR" b="1" dirty="0" smtClean="0">
                <a:solidFill>
                  <a:schemeClr val="bg1"/>
                </a:solidFill>
              </a:rPr>
              <a:t>?</a:t>
            </a:r>
            <a:br>
              <a:rPr lang="en-US" altLang="ko-KR" b="1" dirty="0" smtClean="0">
                <a:solidFill>
                  <a:schemeClr val="bg1"/>
                </a:solidFill>
              </a:rPr>
            </a:br>
            <a:r>
              <a:rPr lang="en-US" altLang="ko-KR" dirty="0">
                <a:solidFill>
                  <a:schemeClr val="bg1"/>
                </a:solidFill>
              </a:rPr>
              <a:t>_</a:t>
            </a:r>
            <a:r>
              <a:rPr lang="en-US" b="1" dirty="0" smtClean="0">
                <a:solidFill>
                  <a:schemeClr val="bg1"/>
                </a:solidFill>
              </a:rPr>
              <a:t>Want </a:t>
            </a:r>
            <a:r>
              <a:rPr lang="en-US" b="1" dirty="0">
                <a:solidFill>
                  <a:schemeClr val="bg1"/>
                </a:solidFill>
              </a:rPr>
              <a:t>To Learn More About PBS?</a:t>
            </a:r>
            <a:r>
              <a:rPr lang="en-US" dirty="0"/>
              <a:t/>
            </a:r>
            <a:br>
              <a:rPr lang="en-US" dirty="0"/>
            </a:br>
            <a:r>
              <a:rPr lang="en-US" b="1" dirty="0">
                <a:solidFill>
                  <a:schemeClr val="bg1"/>
                </a:solidFill>
              </a:rPr>
              <a:t/>
            </a:r>
            <a:br>
              <a:rPr lang="en-US" b="1" dirty="0">
                <a:solidFill>
                  <a:schemeClr val="bg1"/>
                </a:solidFill>
              </a:rPr>
            </a:br>
            <a:r>
              <a:rPr lang="en-US" b="1" dirty="0">
                <a:solidFill>
                  <a:schemeClr val="bg1"/>
                </a:solidFill>
              </a:rPr>
              <a:t/>
            </a:r>
            <a:br>
              <a:rPr lang="en-US" b="1" dirty="0">
                <a:solidFill>
                  <a:schemeClr val="bg1"/>
                </a:solidFill>
              </a:rPr>
            </a:br>
            <a:endParaRPr lang="en-US" b="1" dirty="0">
              <a:solidFill>
                <a:schemeClr val="bg1"/>
              </a:solidFill>
            </a:endParaRPr>
          </a:p>
        </p:txBody>
      </p:sp>
      <p:pic>
        <p:nvPicPr>
          <p:cNvPr id="4" name="Picture 3">
            <a:extLst>
              <a:ext uri="{FF2B5EF4-FFF2-40B4-BE49-F238E27FC236}">
                <a16:creationId xmlns:a16="http://schemas.microsoft.com/office/drawing/2014/main" xmlns="" id="{E092A6E4-292D-D643-A824-5F29C4740D68}"/>
              </a:ext>
            </a:extLst>
          </p:cNvPr>
          <p:cNvPicPr>
            <a:picLocks noChangeAspect="1"/>
          </p:cNvPicPr>
          <p:nvPr/>
        </p:nvPicPr>
        <p:blipFill>
          <a:blip r:embed="rId3" cstate="print"/>
          <a:stretch>
            <a:fillRect/>
          </a:stretch>
        </p:blipFill>
        <p:spPr>
          <a:xfrm>
            <a:off x="2029526" y="457200"/>
            <a:ext cx="7114474" cy="5391150"/>
          </a:xfrm>
          <a:prstGeom prst="rect">
            <a:avLst/>
          </a:prstGeom>
        </p:spPr>
      </p:pic>
      <p:sp>
        <p:nvSpPr>
          <p:cNvPr id="2" name="TextBox 1">
            <a:extLst>
              <a:ext uri="{FF2B5EF4-FFF2-40B4-BE49-F238E27FC236}">
                <a16:creationId xmlns:a16="http://schemas.microsoft.com/office/drawing/2014/main" xmlns="" id="{5643F63C-5373-464B-823A-4937956533FD}"/>
              </a:ext>
            </a:extLst>
          </p:cNvPr>
          <p:cNvSpPr txBox="1"/>
          <p:nvPr/>
        </p:nvSpPr>
        <p:spPr>
          <a:xfrm>
            <a:off x="10886" y="5257800"/>
            <a:ext cx="2182692" cy="523220"/>
          </a:xfrm>
          <a:prstGeom prst="rect">
            <a:avLst/>
          </a:prstGeom>
          <a:noFill/>
        </p:spPr>
        <p:txBody>
          <a:bodyPr wrap="square" rtlCol="0">
            <a:spAutoFit/>
          </a:bodyPr>
          <a:lstStyle/>
          <a:p>
            <a:r>
              <a:rPr lang="en-US" sz="1400" dirty="0">
                <a:hlinkClick r:id="rId4"/>
              </a:rPr>
              <a:t>https://www.apbs.org/</a:t>
            </a:r>
            <a:endParaRPr lang="en-US" sz="1400" dirty="0"/>
          </a:p>
          <a:p>
            <a:r>
              <a:rPr lang="en-US" sz="1400" dirty="0"/>
              <a:t>PBS Asia Network</a:t>
            </a: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107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2458390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3422" y="2766818"/>
            <a:ext cx="9144001" cy="835635"/>
          </a:xfrm>
        </p:spPr>
        <p:txBody>
          <a:bodyPr>
            <a:noAutofit/>
          </a:bodyPr>
          <a:lstStyle/>
          <a:p>
            <a:pPr algn="ctr">
              <a:spcBef>
                <a:spcPts val="0"/>
              </a:spcBef>
            </a:pPr>
            <a:r>
              <a:rPr lang="en-US" b="1" dirty="0">
                <a:solidFill>
                  <a:prstClr val="black"/>
                </a:solidFill>
                <a:latin typeface="arial" charset="0"/>
                <a:ea typeface="+mn-ea"/>
                <a:cs typeface="+mn-cs"/>
              </a:rPr>
              <a:t>APBS Conference 2022 – 19</a:t>
            </a:r>
            <a:r>
              <a:rPr lang="en-US" b="1" baseline="30000" dirty="0">
                <a:solidFill>
                  <a:prstClr val="black"/>
                </a:solidFill>
                <a:latin typeface="arial" charset="0"/>
                <a:ea typeface="+mn-ea"/>
                <a:cs typeface="+mn-cs"/>
              </a:rPr>
              <a:t>th</a:t>
            </a:r>
            <a:r>
              <a:rPr lang="en-US" b="1" dirty="0">
                <a:solidFill>
                  <a:prstClr val="black"/>
                </a:solidFill>
                <a:latin typeface="arial" charset="0"/>
                <a:ea typeface="+mn-ea"/>
                <a:cs typeface="+mn-cs"/>
              </a:rPr>
              <a:t> Annual Conference</a:t>
            </a:r>
          </a:p>
        </p:txBody>
      </p:sp>
      <p:sp>
        <p:nvSpPr>
          <p:cNvPr id="9" name="TextBox 8">
            <a:extLst>
              <a:ext uri="{FF2B5EF4-FFF2-40B4-BE49-F238E27FC236}">
                <a16:creationId xmlns:a16="http://schemas.microsoft.com/office/drawing/2014/main" xmlns="" id="{E9EFFC7B-DE8A-9240-BC97-D0CF7B1D20C1}"/>
              </a:ext>
            </a:extLst>
          </p:cNvPr>
          <p:cNvSpPr txBox="1"/>
          <p:nvPr/>
        </p:nvSpPr>
        <p:spPr>
          <a:xfrm>
            <a:off x="433552" y="3802266"/>
            <a:ext cx="8173367" cy="2862322"/>
          </a:xfrm>
          <a:prstGeom prst="rect">
            <a:avLst/>
          </a:prstGeom>
          <a:noFill/>
        </p:spPr>
        <p:txBody>
          <a:bodyPr wrap="square" rtlCol="0">
            <a:spAutoFit/>
          </a:bodyPr>
          <a:lstStyle/>
          <a:p>
            <a:pPr algn="ctr"/>
            <a:r>
              <a:rPr lang="ko-KR" altLang="en-US" b="1" dirty="0" smtClean="0"/>
              <a:t>긍정적인 행동 지원을 위한 국제 협회 및 다가오는 컨퍼런스에 대해 자세히 알아보세요</a:t>
            </a:r>
            <a:r>
              <a:rPr lang="en-US" altLang="ko-KR" b="1" dirty="0" smtClean="0"/>
              <a:t>!</a:t>
            </a:r>
          </a:p>
          <a:p>
            <a:pPr algn="ctr"/>
            <a:r>
              <a:rPr lang="en-US" b="1" dirty="0" smtClean="0"/>
              <a:t>_Learn </a:t>
            </a:r>
            <a:r>
              <a:rPr lang="en-US" b="1" dirty="0"/>
              <a:t>More About the International Association for Positive Behavior Support and the Upcoming Conference!</a:t>
            </a:r>
          </a:p>
          <a:p>
            <a:pPr algn="ctr"/>
            <a:endParaRPr lang="en-US" b="1" dirty="0"/>
          </a:p>
          <a:p>
            <a:pPr algn="ctr"/>
            <a:r>
              <a:rPr lang="ko-KR" altLang="en-US" b="1" i="1" dirty="0" smtClean="0"/>
              <a:t>현장 및 가상 옵션</a:t>
            </a:r>
            <a:r>
              <a:rPr lang="en-US" altLang="ko-KR" b="1" i="1" dirty="0" smtClean="0"/>
              <a:t>_</a:t>
            </a:r>
            <a:r>
              <a:rPr lang="en-US" b="1" i="1" dirty="0" smtClean="0"/>
              <a:t>Onsite </a:t>
            </a:r>
            <a:r>
              <a:rPr lang="en-US" b="1" i="1" dirty="0"/>
              <a:t>and Virtual Options</a:t>
            </a:r>
          </a:p>
          <a:p>
            <a:pPr algn="ctr"/>
            <a:endParaRPr lang="en-US" b="1" dirty="0"/>
          </a:p>
          <a:p>
            <a:pPr algn="ctr"/>
            <a:r>
              <a:rPr lang="en-US" sz="2700" dirty="0">
                <a:hlinkClick r:id="rId2"/>
              </a:rPr>
              <a:t>https://www.apbs.org/conference</a:t>
            </a:r>
            <a:endParaRPr lang="en-US" sz="2700" dirty="0"/>
          </a:p>
          <a:p>
            <a:pPr algn="ctr"/>
            <a:endParaRPr lang="en-US" sz="2700" b="1" dirty="0"/>
          </a:p>
        </p:txBody>
      </p:sp>
      <p:pic>
        <p:nvPicPr>
          <p:cNvPr id="3" name="Picture 2">
            <a:extLst>
              <a:ext uri="{FF2B5EF4-FFF2-40B4-BE49-F238E27FC236}">
                <a16:creationId xmlns:a16="http://schemas.microsoft.com/office/drawing/2014/main" xmlns="" id="{6C1AEA81-44E9-0A4E-AB5C-14CF59796E13}"/>
              </a:ext>
            </a:extLst>
          </p:cNvPr>
          <p:cNvPicPr>
            <a:picLocks noChangeAspect="1"/>
          </p:cNvPicPr>
          <p:nvPr/>
        </p:nvPicPr>
        <p:blipFill>
          <a:blip r:embed="rId3" cstate="print"/>
          <a:stretch>
            <a:fillRect/>
          </a:stretch>
        </p:blipFill>
        <p:spPr>
          <a:xfrm>
            <a:off x="149470" y="1076764"/>
            <a:ext cx="8845061" cy="1547886"/>
          </a:xfrm>
          <a:prstGeom prst="rect">
            <a:avLst/>
          </a:prstGeom>
        </p:spPr>
      </p:pic>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108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5888873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7AF07-35DC-E549-B003-F0EE43FE0FF1}"/>
              </a:ext>
            </a:extLst>
          </p:cNvPr>
          <p:cNvSpPr>
            <a:spLocks noGrp="1"/>
          </p:cNvSpPr>
          <p:nvPr>
            <p:ph type="title"/>
          </p:nvPr>
        </p:nvSpPr>
        <p:spPr>
          <a:xfrm>
            <a:off x="628649" y="939960"/>
            <a:ext cx="7886700" cy="994172"/>
          </a:xfrm>
        </p:spPr>
        <p:txBody>
          <a:bodyPr/>
          <a:lstStyle/>
          <a:p>
            <a:pPr algn="ctr"/>
            <a:r>
              <a:rPr lang="en-US" b="1" dirty="0"/>
              <a:t>Learn More About PBS Asia </a:t>
            </a:r>
            <a:r>
              <a:rPr lang="en-US" sz="2700" dirty="0"/>
              <a:t>https://</a:t>
            </a:r>
            <a:r>
              <a:rPr lang="en-US" sz="2700" dirty="0" err="1"/>
              <a:t>www.pbsa.asia</a:t>
            </a:r>
            <a:endParaRPr lang="en-US" sz="2700" dirty="0"/>
          </a:p>
        </p:txBody>
      </p:sp>
      <p:pic>
        <p:nvPicPr>
          <p:cNvPr id="5" name="Content Placeholder 4">
            <a:extLst>
              <a:ext uri="{FF2B5EF4-FFF2-40B4-BE49-F238E27FC236}">
                <a16:creationId xmlns:a16="http://schemas.microsoft.com/office/drawing/2014/main" xmlns="" id="{687E1CDA-DE0F-4D48-A15F-85CE1E3BFAFF}"/>
              </a:ext>
            </a:extLst>
          </p:cNvPr>
          <p:cNvPicPr>
            <a:picLocks noGrp="1" noChangeAspect="1"/>
          </p:cNvPicPr>
          <p:nvPr>
            <p:ph idx="1"/>
          </p:nvPr>
        </p:nvPicPr>
        <p:blipFill>
          <a:blip r:embed="rId3" cstate="print"/>
          <a:stretch>
            <a:fillRect/>
          </a:stretch>
        </p:blipFill>
        <p:spPr>
          <a:xfrm>
            <a:off x="423583" y="1851422"/>
            <a:ext cx="8296835" cy="4066619"/>
          </a:xfrm>
        </p:spPr>
      </p:pic>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109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7314825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42C0AE9-00BD-C74B-BA45-63D9B32080D7}"/>
              </a:ext>
            </a:extLst>
          </p:cNvPr>
          <p:cNvSpPr txBox="1"/>
          <p:nvPr/>
        </p:nvSpPr>
        <p:spPr>
          <a:xfrm>
            <a:off x="2817641" y="5410200"/>
            <a:ext cx="3508717" cy="369332"/>
          </a:xfrm>
          <a:prstGeom prst="rect">
            <a:avLst/>
          </a:prstGeom>
          <a:noFill/>
        </p:spPr>
        <p:txBody>
          <a:bodyPr wrap="none" rtlCol="0">
            <a:spAutoFit/>
          </a:bodyPr>
          <a:lstStyle/>
          <a:p>
            <a:r>
              <a:rPr lang="en-US" b="1" dirty="0"/>
              <a:t>Thank You for you Time and Effort!</a:t>
            </a:r>
          </a:p>
        </p:txBody>
      </p:sp>
      <p:sp>
        <p:nvSpPr>
          <p:cNvPr id="3"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110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33891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6725" y="1600862"/>
            <a:ext cx="4806775" cy="357247"/>
          </a:xfrm>
        </p:spPr>
        <p:txBody>
          <a:bodyPr>
            <a:noAutofit/>
          </a:bodyPr>
          <a:lstStyle/>
          <a:p>
            <a:r>
              <a:rPr lang="ko-KR" altLang="en-US" dirty="0">
                <a:solidFill>
                  <a:srgbClr val="0D506C"/>
                </a:solidFill>
                <a:latin typeface="+mn-lt"/>
              </a:rPr>
              <a:t>사람 중심 실천과 계획</a:t>
            </a:r>
            <a:r>
              <a:rPr lang="en-US" altLang="ko-KR" dirty="0">
                <a:solidFill>
                  <a:srgbClr val="0D506C"/>
                </a:solidFill>
                <a:latin typeface="+mn-lt"/>
              </a:rPr>
              <a:t/>
            </a:r>
            <a:br>
              <a:rPr lang="en-US" altLang="ko-KR" dirty="0">
                <a:solidFill>
                  <a:srgbClr val="0D506C"/>
                </a:solidFill>
                <a:latin typeface="+mn-lt"/>
              </a:rPr>
            </a:br>
            <a:r>
              <a:rPr lang="en-US" altLang="ko-KR" dirty="0" smtClean="0">
                <a:solidFill>
                  <a:srgbClr val="0D506C"/>
                </a:solidFill>
                <a:latin typeface="+mn-lt"/>
              </a:rPr>
              <a:t>_</a:t>
            </a:r>
            <a:r>
              <a:rPr lang="en-US" dirty="0" smtClean="0">
                <a:solidFill>
                  <a:srgbClr val="0D506C"/>
                </a:solidFill>
                <a:latin typeface="+mn-lt"/>
              </a:rPr>
              <a:t>Person-Centered </a:t>
            </a:r>
            <a:r>
              <a:rPr lang="en-US" dirty="0">
                <a:solidFill>
                  <a:srgbClr val="0D506C"/>
                </a:solidFill>
                <a:latin typeface="+mn-lt"/>
              </a:rPr>
              <a:t>Practices &amp; Planning</a:t>
            </a:r>
            <a:br>
              <a:rPr lang="en-US" dirty="0">
                <a:solidFill>
                  <a:srgbClr val="0D506C"/>
                </a:solidFill>
                <a:latin typeface="+mn-lt"/>
              </a:rPr>
            </a:br>
            <a:endParaRPr lang="en-US" dirty="0">
              <a:solidFill>
                <a:srgbClr val="0D506C"/>
              </a:solidFill>
              <a:latin typeface="+mn-lt"/>
            </a:endParaRPr>
          </a:p>
        </p:txBody>
      </p:sp>
      <p:sp>
        <p:nvSpPr>
          <p:cNvPr id="31" name="Rounded Rectangle 30"/>
          <p:cNvSpPr/>
          <p:nvPr/>
        </p:nvSpPr>
        <p:spPr>
          <a:xfrm>
            <a:off x="6553200" y="2210302"/>
            <a:ext cx="2282031" cy="610734"/>
          </a:xfrm>
          <a:prstGeom prst="roundRect">
            <a:avLst>
              <a:gd name="adj" fmla="val 21980"/>
            </a:avLst>
          </a:prstGeom>
          <a:solidFill>
            <a:srgbClr val="0D506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ko-KR" altLang="en-US" sz="1300" dirty="0"/>
              <a:t>사람 중심 실천 및 계획</a:t>
            </a:r>
            <a:endParaRPr lang="en-US" altLang="ko-KR" sz="1300" dirty="0"/>
          </a:p>
          <a:p>
            <a:pPr algn="ctr">
              <a:lnSpc>
                <a:spcPts val="1350"/>
              </a:lnSpc>
            </a:pPr>
            <a:r>
              <a:rPr lang="en-US" sz="1300" b="1" dirty="0" smtClean="0">
                <a:solidFill>
                  <a:srgbClr val="0D506C"/>
                </a:solidFill>
              </a:rPr>
              <a:t>_Person-Centered </a:t>
            </a:r>
            <a:r>
              <a:rPr lang="en-US" sz="1300" b="1" dirty="0">
                <a:solidFill>
                  <a:srgbClr val="0D506C"/>
                </a:solidFill>
              </a:rPr>
              <a:t>Practices &amp; Planning</a:t>
            </a:r>
          </a:p>
        </p:txBody>
      </p:sp>
      <p:grpSp>
        <p:nvGrpSpPr>
          <p:cNvPr id="24" name="Group 23"/>
          <p:cNvGrpSpPr/>
          <p:nvPr/>
        </p:nvGrpSpPr>
        <p:grpSpPr>
          <a:xfrm>
            <a:off x="172290" y="1889448"/>
            <a:ext cx="8985706" cy="4057650"/>
            <a:chOff x="942685" y="1329591"/>
            <a:chExt cx="11980940" cy="5410200"/>
          </a:xfrm>
        </p:grpSpPr>
        <p:pic>
          <p:nvPicPr>
            <p:cNvPr id="2" name="Picture 1"/>
            <p:cNvPicPr>
              <a:picLocks noChangeAspect="1"/>
            </p:cNvPicPr>
            <p:nvPr/>
          </p:nvPicPr>
          <p:blipFill>
            <a:blip r:embed="rId2" cstate="print"/>
            <a:stretch>
              <a:fillRect/>
            </a:stretch>
          </p:blipFill>
          <p:spPr>
            <a:xfrm>
              <a:off x="942685" y="1329591"/>
              <a:ext cx="3378200" cy="5410200"/>
            </a:xfrm>
            <a:prstGeom prst="rect">
              <a:avLst/>
            </a:prstGeom>
          </p:spPr>
        </p:pic>
        <p:grpSp>
          <p:nvGrpSpPr>
            <p:cNvPr id="9" name="Group 8"/>
            <p:cNvGrpSpPr/>
            <p:nvPr/>
          </p:nvGrpSpPr>
          <p:grpSpPr>
            <a:xfrm>
              <a:off x="3350213" y="1343557"/>
              <a:ext cx="9573412" cy="4852454"/>
              <a:chOff x="3387025" y="962524"/>
              <a:chExt cx="9573412" cy="4852454"/>
            </a:xfrm>
          </p:grpSpPr>
          <p:sp>
            <p:nvSpPr>
              <p:cNvPr id="13" name="Rectangle 12"/>
              <p:cNvSpPr/>
              <p:nvPr/>
            </p:nvSpPr>
            <p:spPr>
              <a:xfrm>
                <a:off x="3387025" y="962524"/>
                <a:ext cx="5587339" cy="2185213"/>
              </a:xfrm>
              <a:prstGeom prst="rect">
                <a:avLst/>
              </a:prstGeom>
            </p:spPr>
            <p:txBody>
              <a:bodyPr wrap="square">
                <a:spAutoFit/>
              </a:bodyPr>
              <a:lstStyle/>
              <a:p>
                <a:r>
                  <a:rPr lang="en-US" sz="1500" b="1" dirty="0" smtClean="0">
                    <a:solidFill>
                      <a:srgbClr val="0D506C"/>
                    </a:solidFill>
                  </a:rPr>
                  <a:t>3</a:t>
                </a:r>
                <a:r>
                  <a:rPr lang="ko-KR" altLang="en-US" sz="1500" b="1" dirty="0" smtClean="0">
                    <a:solidFill>
                      <a:srgbClr val="0D506C"/>
                    </a:solidFill>
                  </a:rPr>
                  <a:t>차적 단계</a:t>
                </a:r>
                <a:r>
                  <a:rPr lang="en-US" altLang="ko-KR" sz="1500" b="1" dirty="0" smtClean="0">
                    <a:solidFill>
                      <a:srgbClr val="0D506C"/>
                    </a:solidFill>
                  </a:rPr>
                  <a:t>_</a:t>
                </a:r>
                <a:r>
                  <a:rPr lang="en-US" sz="1500" b="1" dirty="0" smtClean="0">
                    <a:solidFill>
                      <a:srgbClr val="0D506C"/>
                    </a:solidFill>
                  </a:rPr>
                  <a:t>Tertiary Stage</a:t>
                </a:r>
              </a:p>
              <a:p>
                <a:pPr marL="128588" indent="-128588">
                  <a:buClr>
                    <a:srgbClr val="0D506C"/>
                  </a:buClr>
                  <a:buFont typeface="Arial"/>
                  <a:buChar char="•"/>
                </a:pPr>
                <a:r>
                  <a:rPr lang="ko-KR" altLang="en-US" sz="1200" dirty="0" smtClean="0"/>
                  <a:t>통합적 </a:t>
                </a:r>
                <a:r>
                  <a:rPr lang="ko-KR" altLang="en-US" sz="1200" dirty="0"/>
                  <a:t>계획 </a:t>
                </a:r>
                <a:r>
                  <a:rPr lang="en-US" altLang="ko-KR" sz="1200" dirty="0"/>
                  <a:t>(PCP, PBS, </a:t>
                </a:r>
                <a:r>
                  <a:rPr lang="ko-KR" altLang="en-US" sz="1200" dirty="0"/>
                  <a:t>트라우마 </a:t>
                </a:r>
                <a:r>
                  <a:rPr lang="ko-KR" altLang="en-US" sz="1200" dirty="0" err="1"/>
                  <a:t>인폼드</a:t>
                </a:r>
                <a:r>
                  <a:rPr lang="ko-KR" altLang="en-US" sz="1200" dirty="0"/>
                  <a:t> 치료</a:t>
                </a:r>
                <a:r>
                  <a:rPr lang="en-US" altLang="ko-KR" sz="1200" dirty="0"/>
                  <a:t>)</a:t>
                </a:r>
              </a:p>
              <a:p>
                <a:pPr>
                  <a:buClr>
                    <a:srgbClr val="0D506C"/>
                  </a:buClr>
                </a:pPr>
                <a:r>
                  <a:rPr lang="en-US" sz="1200" dirty="0"/>
                  <a:t> </a:t>
                </a:r>
                <a:r>
                  <a:rPr lang="en-US" sz="1200" dirty="0" smtClean="0"/>
                  <a:t>   _In Depth Person-Centered Plans</a:t>
                </a:r>
              </a:p>
              <a:p>
                <a:pPr marL="128588" indent="-128588">
                  <a:buClr>
                    <a:srgbClr val="0D506C"/>
                  </a:buClr>
                  <a:buFont typeface="Arial"/>
                  <a:buChar char="•"/>
                </a:pPr>
                <a:r>
                  <a:rPr lang="ko-KR" altLang="en-US" sz="1200" dirty="0"/>
                  <a:t>구체적인 사람 중심 계획</a:t>
                </a:r>
                <a:endParaRPr lang="en-US" altLang="ko-KR" sz="1200" dirty="0"/>
              </a:p>
              <a:p>
                <a:pPr>
                  <a:buClr>
                    <a:srgbClr val="0D506C"/>
                  </a:buClr>
                </a:pPr>
                <a:r>
                  <a:rPr lang="en-US" sz="1200" dirty="0" smtClean="0"/>
                  <a:t>    _Integrated </a:t>
                </a:r>
                <a:r>
                  <a:rPr lang="en-US" sz="1200" dirty="0"/>
                  <a:t>Plans (PCP, PBS, Trauma-informed Therapy)</a:t>
                </a:r>
              </a:p>
              <a:p>
                <a:pPr marL="128588" indent="-128588">
                  <a:buClr>
                    <a:srgbClr val="0D506C"/>
                  </a:buClr>
                  <a:buFont typeface="Arial"/>
                  <a:buChar char="•"/>
                </a:pPr>
                <a:r>
                  <a:rPr lang="ko-KR" altLang="en-US" sz="1200" dirty="0"/>
                  <a:t>계획의 진행을 팀이 모니터링  </a:t>
                </a:r>
                <a:endParaRPr lang="en-US" altLang="ko-KR" sz="1200" dirty="0"/>
              </a:p>
              <a:p>
                <a:pPr>
                  <a:buClr>
                    <a:srgbClr val="0D506C"/>
                  </a:buClr>
                </a:pPr>
                <a:r>
                  <a:rPr lang="en-US" sz="1200" dirty="0" smtClean="0"/>
                  <a:t>    _Teams </a:t>
                </a:r>
                <a:r>
                  <a:rPr lang="en-US" sz="1200" dirty="0"/>
                  <a:t>Monitor Plan Progress</a:t>
                </a:r>
              </a:p>
              <a:p>
                <a:pPr marL="128588" indent="-128588">
                  <a:buFont typeface="Arial"/>
                  <a:buChar char="•"/>
                </a:pPr>
                <a:endParaRPr lang="en-US" sz="1350" dirty="0"/>
              </a:p>
            </p:txBody>
          </p:sp>
          <p:sp>
            <p:nvSpPr>
              <p:cNvPr id="11" name="Rectangle 10"/>
              <p:cNvSpPr/>
              <p:nvPr/>
            </p:nvSpPr>
            <p:spPr>
              <a:xfrm>
                <a:off x="9022896" y="3166124"/>
                <a:ext cx="3937541" cy="2646879"/>
              </a:xfrm>
              <a:prstGeom prst="rect">
                <a:avLst/>
              </a:prstGeom>
            </p:spPr>
            <p:txBody>
              <a:bodyPr wrap="square">
                <a:spAutoFit/>
              </a:bodyPr>
              <a:lstStyle/>
              <a:p>
                <a:r>
                  <a:rPr lang="en-US" sz="1500" b="1" dirty="0" smtClean="0">
                    <a:solidFill>
                      <a:srgbClr val="0D506C"/>
                    </a:solidFill>
                    <a:ea typeface="MS PGothic" charset="0"/>
                    <a:cs typeface="Times New Roman"/>
                  </a:rPr>
                  <a:t>1</a:t>
                </a:r>
                <a:r>
                  <a:rPr lang="ko-KR" altLang="en-US" sz="1500" b="1" dirty="0" smtClean="0">
                    <a:solidFill>
                      <a:srgbClr val="0D506C"/>
                    </a:solidFill>
                    <a:ea typeface="MS PGothic" charset="0"/>
                    <a:cs typeface="Times New Roman"/>
                  </a:rPr>
                  <a:t>차적 단계</a:t>
                </a:r>
                <a:r>
                  <a:rPr lang="en-US" altLang="ko-KR" sz="1500" b="1" dirty="0" smtClean="0">
                    <a:solidFill>
                      <a:srgbClr val="0D506C"/>
                    </a:solidFill>
                    <a:ea typeface="MS PGothic" charset="0"/>
                    <a:cs typeface="Times New Roman"/>
                  </a:rPr>
                  <a:t>_</a:t>
                </a:r>
                <a:r>
                  <a:rPr lang="en-US" sz="1500" b="1" dirty="0" smtClean="0">
                    <a:solidFill>
                      <a:srgbClr val="0D506C"/>
                    </a:solidFill>
                    <a:ea typeface="MS PGothic" charset="0"/>
                    <a:cs typeface="Times New Roman"/>
                  </a:rPr>
                  <a:t>Primary Stage</a:t>
                </a:r>
                <a:endParaRPr lang="en-US" sz="1500" b="1" dirty="0">
                  <a:solidFill>
                    <a:srgbClr val="0D506C"/>
                  </a:solidFill>
                  <a:ea typeface="MS PGothic" charset="0"/>
                  <a:cs typeface="Times New Roman"/>
                </a:endParaRPr>
              </a:p>
              <a:p>
                <a:pPr marL="128588" indent="-128588">
                  <a:buFont typeface="Arial" charset="0"/>
                  <a:buChar char="•"/>
                </a:pPr>
                <a:r>
                  <a:rPr lang="ko-KR" altLang="en-US" sz="1200" dirty="0">
                    <a:ea typeface="MS PGothic" charset="0"/>
                    <a:cs typeface="Times New Roman"/>
                  </a:rPr>
                  <a:t>보편적인 사람 중심 전략</a:t>
                </a:r>
                <a:endParaRPr lang="en-US" altLang="ko-KR" sz="1200" dirty="0">
                  <a:ea typeface="MS PGothic" charset="0"/>
                  <a:cs typeface="Times New Roman"/>
                </a:endParaRPr>
              </a:p>
              <a:p>
                <a:r>
                  <a:rPr lang="en-US" sz="1200" dirty="0" smtClean="0">
                    <a:ea typeface="MS PGothic" charset="0"/>
                    <a:cs typeface="Times New Roman"/>
                  </a:rPr>
                  <a:t>    _Universal </a:t>
                </a:r>
                <a:r>
                  <a:rPr lang="en-US" sz="1200" dirty="0">
                    <a:ea typeface="MS PGothic" charset="0"/>
                    <a:cs typeface="Times New Roman"/>
                  </a:rPr>
                  <a:t>Person-Centered Strategies</a:t>
                </a:r>
              </a:p>
              <a:p>
                <a:pPr marL="128588" indent="-128588">
                  <a:buFont typeface="Arial" charset="0"/>
                  <a:buChar char="•"/>
                </a:pPr>
                <a:r>
                  <a:rPr lang="ko-KR" altLang="en-US" sz="1200" dirty="0">
                    <a:ea typeface="MS PGothic" charset="0"/>
                    <a:cs typeface="Times New Roman"/>
                  </a:rPr>
                  <a:t>자기 표현 권장</a:t>
                </a:r>
                <a:endParaRPr lang="en-US" altLang="ko-KR" sz="1200" dirty="0">
                  <a:ea typeface="MS PGothic" charset="0"/>
                  <a:cs typeface="Times New Roman"/>
                </a:endParaRPr>
              </a:p>
              <a:p>
                <a:r>
                  <a:rPr lang="en-US" sz="1200" dirty="0" smtClean="0">
                    <a:ea typeface="MS PGothic" charset="0"/>
                    <a:cs typeface="Times New Roman"/>
                  </a:rPr>
                  <a:t>    _Encourage </a:t>
                </a:r>
                <a:r>
                  <a:rPr lang="en-US" sz="1200" dirty="0">
                    <a:ea typeface="MS PGothic" charset="0"/>
                    <a:cs typeface="Times New Roman"/>
                  </a:rPr>
                  <a:t>Self Expression</a:t>
                </a:r>
              </a:p>
              <a:p>
                <a:pPr marL="128588" indent="-128588">
                  <a:buFont typeface="Arial" charset="0"/>
                  <a:buChar char="•"/>
                </a:pPr>
                <a:r>
                  <a:rPr lang="ko-KR" altLang="en-US" sz="1200" dirty="0">
                    <a:ea typeface="MS PGothic" charset="0"/>
                    <a:cs typeface="Times New Roman"/>
                  </a:rPr>
                  <a:t>자기 결정권과 선택권</a:t>
                </a:r>
                <a:endParaRPr lang="en-US" altLang="ko-KR" sz="1200" dirty="0">
                  <a:ea typeface="MS PGothic" charset="0"/>
                  <a:cs typeface="Times New Roman"/>
                </a:endParaRPr>
              </a:p>
              <a:p>
                <a:r>
                  <a:rPr lang="en-US" sz="1200" dirty="0" smtClean="0">
                    <a:ea typeface="MS PGothic" charset="0"/>
                    <a:cs typeface="Times New Roman"/>
                  </a:rPr>
                  <a:t>    _Self-Determination </a:t>
                </a:r>
                <a:r>
                  <a:rPr lang="en-US" sz="1200" dirty="0">
                    <a:ea typeface="MS PGothic" charset="0"/>
                    <a:cs typeface="Times New Roman"/>
                  </a:rPr>
                  <a:t>and Choice Making</a:t>
                </a:r>
              </a:p>
              <a:p>
                <a:pPr marL="128588" indent="-128588">
                  <a:buFont typeface="Arial" charset="0"/>
                  <a:buChar char="•"/>
                </a:pPr>
                <a:r>
                  <a:rPr lang="ko-KR" altLang="en-US" sz="1200" dirty="0">
                    <a:ea typeface="MS PGothic" charset="0"/>
                    <a:cs typeface="Times New Roman"/>
                  </a:rPr>
                  <a:t>지역사회에 </a:t>
                </a:r>
                <a:r>
                  <a:rPr lang="ko-KR" altLang="en-US" sz="1200" dirty="0" smtClean="0">
                    <a:ea typeface="MS PGothic" charset="0"/>
                    <a:cs typeface="Times New Roman"/>
                  </a:rPr>
                  <a:t>의미 있는 </a:t>
                </a:r>
                <a:r>
                  <a:rPr lang="ko-KR" altLang="en-US" sz="1200" dirty="0">
                    <a:ea typeface="MS PGothic" charset="0"/>
                    <a:cs typeface="Times New Roman"/>
                  </a:rPr>
                  <a:t>참여</a:t>
                </a:r>
                <a:endParaRPr lang="en-US" altLang="ko-KR" sz="1200" dirty="0">
                  <a:ea typeface="MS PGothic" charset="0"/>
                  <a:cs typeface="Times New Roman"/>
                </a:endParaRPr>
              </a:p>
              <a:p>
                <a:r>
                  <a:rPr lang="en-US" sz="1200" dirty="0">
                    <a:ea typeface="MS PGothic" charset="0"/>
                    <a:cs typeface="Times New Roman"/>
                  </a:rPr>
                  <a:t> </a:t>
                </a:r>
                <a:r>
                  <a:rPr lang="en-US" sz="1200" dirty="0" smtClean="0">
                    <a:ea typeface="MS PGothic" charset="0"/>
                    <a:cs typeface="Times New Roman"/>
                  </a:rPr>
                  <a:t>   _Meaningful </a:t>
                </a:r>
                <a:r>
                  <a:rPr lang="en-US" sz="1200" dirty="0">
                    <a:ea typeface="MS PGothic" charset="0"/>
                    <a:cs typeface="Times New Roman"/>
                  </a:rPr>
                  <a:t>Participation in the </a:t>
                </a:r>
                <a:r>
                  <a:rPr lang="en-US" sz="1200" dirty="0" smtClean="0">
                    <a:ea typeface="MS PGothic" charset="0"/>
                    <a:cs typeface="Times New Roman"/>
                  </a:rPr>
                  <a:t>   </a:t>
                </a:r>
              </a:p>
              <a:p>
                <a:r>
                  <a:rPr lang="en-US" sz="1200" dirty="0">
                    <a:ea typeface="MS PGothic" charset="0"/>
                    <a:cs typeface="Times New Roman"/>
                  </a:rPr>
                  <a:t> </a:t>
                </a:r>
                <a:r>
                  <a:rPr lang="en-US" sz="1200" dirty="0" smtClean="0">
                    <a:ea typeface="MS PGothic" charset="0"/>
                    <a:cs typeface="Times New Roman"/>
                  </a:rPr>
                  <a:t>   Community</a:t>
                </a:r>
                <a:endParaRPr lang="en-US" sz="1200" dirty="0">
                  <a:ea typeface="MS PGothic" charset="0"/>
                  <a:cs typeface="Times New Roman"/>
                </a:endParaRPr>
              </a:p>
            </p:txBody>
          </p:sp>
          <p:sp>
            <p:nvSpPr>
              <p:cNvPr id="12" name="TextBox 11"/>
              <p:cNvSpPr txBox="1"/>
              <p:nvPr/>
            </p:nvSpPr>
            <p:spPr>
              <a:xfrm>
                <a:off x="4089332" y="3168100"/>
                <a:ext cx="5194845" cy="2646878"/>
              </a:xfrm>
              <a:prstGeom prst="rect">
                <a:avLst/>
              </a:prstGeom>
              <a:noFill/>
            </p:spPr>
            <p:txBody>
              <a:bodyPr wrap="square" rtlCol="0">
                <a:spAutoFit/>
              </a:bodyPr>
              <a:lstStyle/>
              <a:p>
                <a:r>
                  <a:rPr lang="en-US" altLang="ko-KR" sz="1500" b="1" dirty="0">
                    <a:solidFill>
                      <a:srgbClr val="0D506C"/>
                    </a:solidFill>
                  </a:rPr>
                  <a:t>2</a:t>
                </a:r>
                <a:r>
                  <a:rPr lang="ko-KR" altLang="en-US" sz="1500" b="1" dirty="0">
                    <a:solidFill>
                      <a:srgbClr val="0D506C"/>
                    </a:solidFill>
                  </a:rPr>
                  <a:t>차적 </a:t>
                </a:r>
                <a:r>
                  <a:rPr lang="ko-KR" altLang="en-US" sz="1500" b="1" dirty="0" smtClean="0">
                    <a:solidFill>
                      <a:srgbClr val="0D506C"/>
                    </a:solidFill>
                  </a:rPr>
                  <a:t>단계</a:t>
                </a:r>
                <a:r>
                  <a:rPr lang="en-US" altLang="ko-KR" sz="1500" b="1" dirty="0" smtClean="0">
                    <a:solidFill>
                      <a:srgbClr val="0D506C"/>
                    </a:solidFill>
                  </a:rPr>
                  <a:t>_</a:t>
                </a:r>
                <a:r>
                  <a:rPr lang="en-US" sz="1500" b="1" dirty="0" smtClean="0">
                    <a:solidFill>
                      <a:srgbClr val="0D506C"/>
                    </a:solidFill>
                  </a:rPr>
                  <a:t>Secondary Stage</a:t>
                </a:r>
                <a:endParaRPr lang="en-US" sz="1500" b="1" dirty="0">
                  <a:solidFill>
                    <a:srgbClr val="0D506C"/>
                  </a:solidFill>
                </a:endParaRPr>
              </a:p>
              <a:p>
                <a:pPr marL="128588" indent="-128588">
                  <a:buClr>
                    <a:srgbClr val="0D506C"/>
                  </a:buClr>
                  <a:buFont typeface="Arial" charset="0"/>
                  <a:buChar char="•"/>
                </a:pPr>
                <a:r>
                  <a:rPr lang="en-US" altLang="ko-KR" sz="1200" dirty="0"/>
                  <a:t>PCT</a:t>
                </a:r>
                <a:r>
                  <a:rPr lang="ko-KR" altLang="en-US" sz="1200" dirty="0"/>
                  <a:t> 행동 계획 모니터링</a:t>
                </a:r>
                <a:endParaRPr lang="en-US" altLang="ko-KR" sz="1200" dirty="0"/>
              </a:p>
              <a:p>
                <a:pPr>
                  <a:buClr>
                    <a:srgbClr val="0D506C"/>
                  </a:buClr>
                </a:pPr>
                <a:r>
                  <a:rPr lang="en-US" sz="1200" dirty="0" smtClean="0"/>
                  <a:t>    _Monitor </a:t>
                </a:r>
                <a:r>
                  <a:rPr lang="en-US" sz="1200" dirty="0"/>
                  <a:t>PCT Action Plans </a:t>
                </a:r>
              </a:p>
              <a:p>
                <a:pPr marL="128588" indent="-128588">
                  <a:buClr>
                    <a:srgbClr val="0D506C"/>
                  </a:buClr>
                  <a:buFont typeface="Arial" charset="0"/>
                  <a:buChar char="•"/>
                </a:pPr>
                <a:r>
                  <a:rPr lang="ko-KR" altLang="en-US" sz="1200" dirty="0"/>
                  <a:t>추가적인 삶의 질 전략</a:t>
                </a:r>
                <a:endParaRPr lang="en-US" altLang="ko-KR" sz="1200" dirty="0"/>
              </a:p>
              <a:p>
                <a:pPr>
                  <a:buClr>
                    <a:srgbClr val="0D506C"/>
                  </a:buClr>
                </a:pPr>
                <a:r>
                  <a:rPr lang="en-US" sz="1200" dirty="0" smtClean="0"/>
                  <a:t>    _Additional </a:t>
                </a:r>
                <a:r>
                  <a:rPr lang="en-US" sz="1200" dirty="0"/>
                  <a:t>Quality of Life Strategies</a:t>
                </a:r>
              </a:p>
              <a:p>
                <a:pPr marL="128588" indent="-128588">
                  <a:buClr>
                    <a:srgbClr val="0D506C"/>
                  </a:buClr>
                  <a:buFont typeface="Arial" charset="0"/>
                  <a:buChar char="•"/>
                </a:pPr>
                <a:r>
                  <a:rPr lang="ko-KR" altLang="en-US" sz="1200" dirty="0"/>
                  <a:t>독립심과 지역사회 참여 지원을 위한 전략 증가시키기</a:t>
                </a:r>
                <a:endParaRPr lang="en-US" altLang="ko-KR" sz="1200" dirty="0"/>
              </a:p>
              <a:p>
                <a:pPr>
                  <a:buClr>
                    <a:srgbClr val="0D506C"/>
                  </a:buClr>
                </a:pPr>
                <a:r>
                  <a:rPr lang="en-US" sz="1200" dirty="0" smtClean="0"/>
                  <a:t>    _Increase </a:t>
                </a:r>
                <a:r>
                  <a:rPr lang="en-US" sz="1200" dirty="0"/>
                  <a:t>Strategies for Supporting </a:t>
                </a:r>
                <a:r>
                  <a:rPr lang="en-US" sz="1200" dirty="0" smtClean="0"/>
                  <a:t>Independence</a:t>
                </a:r>
              </a:p>
              <a:p>
                <a:pPr>
                  <a:buClr>
                    <a:srgbClr val="0D506C"/>
                  </a:buClr>
                </a:pPr>
                <a:r>
                  <a:rPr lang="en-US" sz="1200" dirty="0"/>
                  <a:t> </a:t>
                </a:r>
                <a:r>
                  <a:rPr lang="en-US" sz="1200" dirty="0" smtClean="0"/>
                  <a:t>   and </a:t>
                </a:r>
                <a:r>
                  <a:rPr lang="en-US" sz="1200" dirty="0"/>
                  <a:t>Community Involvement</a:t>
                </a:r>
              </a:p>
              <a:p>
                <a:pPr marL="128588" indent="-128588">
                  <a:buClr>
                    <a:srgbClr val="0D506C"/>
                  </a:buClr>
                  <a:buFont typeface="Arial" charset="0"/>
                  <a:buChar char="•"/>
                </a:pPr>
                <a:r>
                  <a:rPr lang="ko-KR" altLang="en-US" sz="1200" dirty="0"/>
                  <a:t>정신건강 관리</a:t>
                </a:r>
                <a:endParaRPr lang="en-US" altLang="ko-KR" sz="1200" dirty="0"/>
              </a:p>
              <a:p>
                <a:pPr>
                  <a:buClr>
                    <a:srgbClr val="0D506C"/>
                  </a:buClr>
                </a:pPr>
                <a:r>
                  <a:rPr lang="en-US" sz="1200" dirty="0" smtClean="0"/>
                  <a:t>    _Mental Health and Wellness Interventions</a:t>
                </a:r>
                <a:endParaRPr lang="en-US" sz="1200" dirty="0"/>
              </a:p>
            </p:txBody>
          </p:sp>
        </p:grpSp>
      </p:grpSp>
      <p:sp>
        <p:nvSpPr>
          <p:cNvPr id="3" name="TextBox 2"/>
          <p:cNvSpPr txBox="1"/>
          <p:nvPr/>
        </p:nvSpPr>
        <p:spPr>
          <a:xfrm>
            <a:off x="30480" y="118959"/>
            <a:ext cx="9144000" cy="954107"/>
          </a:xfrm>
          <a:prstGeom prst="rect">
            <a:avLst/>
          </a:prstGeom>
          <a:noFill/>
        </p:spPr>
        <p:txBody>
          <a:bodyPr wrap="square" rtlCol="0">
            <a:spAutoFit/>
          </a:bodyPr>
          <a:lstStyle/>
          <a:p>
            <a:pPr algn="ctr"/>
            <a:r>
              <a:rPr lang="ko-KR" altLang="en-US" sz="2800" b="1" dirty="0">
                <a:ea typeface="Open Sans Condensed" charset="0"/>
                <a:cs typeface="Open Sans Condensed" charset="0"/>
              </a:rPr>
              <a:t>조직 전체 계획 실행</a:t>
            </a:r>
            <a:endParaRPr lang="en-US" altLang="ko-KR" sz="2800" b="1" dirty="0">
              <a:ea typeface="Open Sans Condensed" charset="0"/>
              <a:cs typeface="Open Sans Condensed" charset="0"/>
            </a:endParaRPr>
          </a:p>
          <a:p>
            <a:pPr algn="ctr"/>
            <a:r>
              <a:rPr lang="en-US" sz="2800" b="1" dirty="0" smtClean="0">
                <a:ea typeface="Open Sans Condensed" charset="0"/>
                <a:cs typeface="Open Sans Condensed" charset="0"/>
              </a:rPr>
              <a:t>_Implementing </a:t>
            </a:r>
            <a:r>
              <a:rPr lang="en-US" sz="2800" b="1" dirty="0">
                <a:ea typeface="Open Sans Condensed" charset="0"/>
                <a:cs typeface="Open Sans Condensed" charset="0"/>
              </a:rPr>
              <a:t>Organization-Wide </a:t>
            </a:r>
            <a:r>
              <a:rPr lang="en-US" sz="2800" b="1" dirty="0" smtClean="0">
                <a:ea typeface="Open Sans Condensed" charset="0"/>
                <a:cs typeface="Open Sans Condensed" charset="0"/>
              </a:rPr>
              <a:t>Planning</a:t>
            </a:r>
            <a:endParaRPr lang="en-US" sz="2800" b="1" dirty="0">
              <a:ea typeface="Open Sans Condensed" charset="0"/>
              <a:cs typeface="Open Sans Condensed" charset="0"/>
            </a:endParaRPr>
          </a:p>
        </p:txBody>
      </p:sp>
      <p:sp>
        <p:nvSpPr>
          <p:cNvPr id="26" name="Rounded Rectangle 25">
            <a:hlinkClick r:id="rId3" action="ppaction://hlinksldjump"/>
          </p:cNvPr>
          <p:cNvSpPr/>
          <p:nvPr/>
        </p:nvSpPr>
        <p:spPr>
          <a:xfrm>
            <a:off x="6553200" y="1514364"/>
            <a:ext cx="2282032" cy="572313"/>
          </a:xfrm>
          <a:prstGeom prst="roundRect">
            <a:avLst>
              <a:gd name="adj" fmla="val 2198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300" dirty="0"/>
              <a:t>긍정적 행동 지원</a:t>
            </a:r>
            <a:endParaRPr lang="en-US" altLang="ko-KR" sz="1300" dirty="0"/>
          </a:p>
          <a:p>
            <a:pPr algn="ctr"/>
            <a:r>
              <a:rPr lang="en-US" sz="1300" dirty="0" smtClean="0"/>
              <a:t>_Positive </a:t>
            </a:r>
            <a:r>
              <a:rPr lang="en-US" sz="1300" dirty="0"/>
              <a:t>Behavior Support</a:t>
            </a:r>
          </a:p>
        </p:txBody>
      </p:sp>
      <p:sp>
        <p:nvSpPr>
          <p:cNvPr id="28" name="Rounded Rectangle 27">
            <a:hlinkClick r:id="rId3" action="ppaction://hlinksldjump"/>
          </p:cNvPr>
          <p:cNvSpPr/>
          <p:nvPr/>
        </p:nvSpPr>
        <p:spPr>
          <a:xfrm>
            <a:off x="6553200" y="2891362"/>
            <a:ext cx="2269893" cy="537637"/>
          </a:xfrm>
          <a:prstGeom prst="roundRect">
            <a:avLst>
              <a:gd name="adj" fmla="val 21980"/>
            </a:avLst>
          </a:prstGeom>
          <a:solidFill>
            <a:srgbClr val="757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ko-KR" altLang="en-US" sz="1300" dirty="0"/>
              <a:t>조직적 </a:t>
            </a:r>
            <a:r>
              <a:rPr lang="ko-KR" altLang="en-US" sz="1300" dirty="0" smtClean="0"/>
              <a:t>인력</a:t>
            </a:r>
            <a:endParaRPr lang="en-US" altLang="ko-KR" sz="1300" dirty="0"/>
          </a:p>
          <a:p>
            <a:pPr algn="ctr">
              <a:lnSpc>
                <a:spcPts val="1350"/>
              </a:lnSpc>
            </a:pPr>
            <a:r>
              <a:rPr lang="en-US" sz="1300" dirty="0" smtClean="0"/>
              <a:t>_Organizational Workforce</a:t>
            </a:r>
            <a:endParaRPr lang="en-US" sz="1300" dirty="0"/>
          </a:p>
        </p:txBody>
      </p:sp>
      <p:sp>
        <p:nvSpPr>
          <p:cNvPr id="8" name="TextBox 7"/>
          <p:cNvSpPr txBox="1"/>
          <p:nvPr/>
        </p:nvSpPr>
        <p:spPr>
          <a:xfrm>
            <a:off x="152400" y="2362200"/>
            <a:ext cx="685800" cy="369332"/>
          </a:xfrm>
          <a:prstGeom prst="rect">
            <a:avLst/>
          </a:prstGeom>
          <a:noFill/>
        </p:spPr>
        <p:txBody>
          <a:bodyPr wrap="square" rtlCol="0">
            <a:spAutoFit/>
          </a:bodyPr>
          <a:lstStyle/>
          <a:p>
            <a:r>
              <a:rPr lang="ko-KR" altLang="en-US" dirty="0"/>
              <a:t>소수</a:t>
            </a:r>
            <a:endParaRPr lang="en-US" dirty="0"/>
          </a:p>
        </p:txBody>
      </p:sp>
      <p:sp>
        <p:nvSpPr>
          <p:cNvPr id="19" name="TextBox 18"/>
          <p:cNvSpPr txBox="1"/>
          <p:nvPr/>
        </p:nvSpPr>
        <p:spPr>
          <a:xfrm>
            <a:off x="152400" y="3200400"/>
            <a:ext cx="685800" cy="369332"/>
          </a:xfrm>
          <a:prstGeom prst="rect">
            <a:avLst/>
          </a:prstGeom>
          <a:noFill/>
        </p:spPr>
        <p:txBody>
          <a:bodyPr wrap="square" rtlCol="0">
            <a:spAutoFit/>
          </a:bodyPr>
          <a:lstStyle/>
          <a:p>
            <a:r>
              <a:rPr lang="ko-KR" altLang="en-US" dirty="0"/>
              <a:t>몇몇</a:t>
            </a:r>
            <a:endParaRPr lang="en-US" dirty="0"/>
          </a:p>
        </p:txBody>
      </p:sp>
      <p:sp>
        <p:nvSpPr>
          <p:cNvPr id="20" name="TextBox 19"/>
          <p:cNvSpPr txBox="1"/>
          <p:nvPr/>
        </p:nvSpPr>
        <p:spPr>
          <a:xfrm>
            <a:off x="152400" y="4724400"/>
            <a:ext cx="685800" cy="369332"/>
          </a:xfrm>
          <a:prstGeom prst="rect">
            <a:avLst/>
          </a:prstGeom>
          <a:noFill/>
        </p:spPr>
        <p:txBody>
          <a:bodyPr wrap="square" rtlCol="0">
            <a:spAutoFit/>
          </a:bodyPr>
          <a:lstStyle/>
          <a:p>
            <a:r>
              <a:rPr lang="ko-KR" altLang="en-US" dirty="0"/>
              <a:t>모두</a:t>
            </a:r>
            <a:endParaRPr lang="en-US" dirty="0"/>
          </a:p>
        </p:txBody>
      </p:sp>
      <p:sp>
        <p:nvSpPr>
          <p:cNvPr id="1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12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08259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ko-KR" altLang="en-US" sz="2800" dirty="0" smtClean="0">
                <a:solidFill>
                  <a:schemeClr val="tx1"/>
                </a:solidFill>
                <a:latin typeface="+mn-lt"/>
              </a:rPr>
              <a:t>조직 인력 개발 추가</a:t>
            </a:r>
            <a:r>
              <a:rPr lang="en-US" altLang="ko-KR" sz="2800" dirty="0" smtClean="0">
                <a:solidFill>
                  <a:schemeClr val="tx1"/>
                </a:solidFill>
                <a:latin typeface="+mn-lt"/>
              </a:rPr>
              <a:t/>
            </a:r>
            <a:br>
              <a:rPr lang="en-US" altLang="ko-KR" sz="2800" dirty="0" smtClean="0">
                <a:solidFill>
                  <a:schemeClr val="tx1"/>
                </a:solidFill>
                <a:latin typeface="+mn-lt"/>
              </a:rPr>
            </a:br>
            <a:r>
              <a:rPr lang="en-US" altLang="ko-KR" sz="2800" dirty="0">
                <a:solidFill>
                  <a:schemeClr val="tx1"/>
                </a:solidFill>
                <a:latin typeface="+mn-lt"/>
              </a:rPr>
              <a:t>_</a:t>
            </a:r>
            <a:r>
              <a:rPr lang="en-US" sz="2800" dirty="0" smtClean="0">
                <a:solidFill>
                  <a:schemeClr val="tx1"/>
                </a:solidFill>
                <a:latin typeface="+mn-lt"/>
              </a:rPr>
              <a:t>Adding </a:t>
            </a:r>
            <a:r>
              <a:rPr lang="en-US" sz="2800" dirty="0">
                <a:solidFill>
                  <a:schemeClr val="tx1"/>
                </a:solidFill>
                <a:latin typeface="+mn-lt"/>
              </a:rPr>
              <a:t>Organizational Workforce Development</a:t>
            </a:r>
          </a:p>
        </p:txBody>
      </p:sp>
      <p:sp>
        <p:nvSpPr>
          <p:cNvPr id="26" name="Rounded Rectangle 25">
            <a:hlinkClick r:id="rId2" action="ppaction://hlinksldjump"/>
          </p:cNvPr>
          <p:cNvSpPr/>
          <p:nvPr/>
        </p:nvSpPr>
        <p:spPr>
          <a:xfrm>
            <a:off x="5867401" y="2286000"/>
            <a:ext cx="2967830" cy="519105"/>
          </a:xfrm>
          <a:prstGeom prst="roundRect">
            <a:avLst>
              <a:gd name="adj" fmla="val 21980"/>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350" dirty="0" smtClean="0"/>
              <a:t>긍정적인 행동 지원</a:t>
            </a:r>
            <a:endParaRPr lang="en-US" altLang="ko-KR" sz="1350" dirty="0" smtClean="0"/>
          </a:p>
          <a:p>
            <a:pPr algn="ctr"/>
            <a:r>
              <a:rPr lang="en-US" sz="1350" dirty="0"/>
              <a:t>_</a:t>
            </a:r>
            <a:r>
              <a:rPr lang="en-US" sz="1350" dirty="0" smtClean="0"/>
              <a:t>Positive </a:t>
            </a:r>
            <a:r>
              <a:rPr lang="en-US" sz="1350" dirty="0"/>
              <a:t>Behavior Support</a:t>
            </a:r>
          </a:p>
        </p:txBody>
      </p:sp>
      <p:grpSp>
        <p:nvGrpSpPr>
          <p:cNvPr id="23" name="Group 22"/>
          <p:cNvGrpSpPr/>
          <p:nvPr/>
        </p:nvGrpSpPr>
        <p:grpSpPr>
          <a:xfrm>
            <a:off x="235707" y="1355558"/>
            <a:ext cx="8872391" cy="4850272"/>
            <a:chOff x="942685" y="617738"/>
            <a:chExt cx="11829856" cy="6467029"/>
          </a:xfrm>
        </p:grpSpPr>
        <p:pic>
          <p:nvPicPr>
            <p:cNvPr id="14" name="Picture 13"/>
            <p:cNvPicPr>
              <a:picLocks noChangeAspect="1"/>
            </p:cNvPicPr>
            <p:nvPr/>
          </p:nvPicPr>
          <p:blipFill>
            <a:blip r:embed="rId3" cstate="print"/>
            <a:stretch>
              <a:fillRect/>
            </a:stretch>
          </p:blipFill>
          <p:spPr>
            <a:xfrm>
              <a:off x="942685" y="2366326"/>
              <a:ext cx="2745376" cy="4380263"/>
            </a:xfrm>
            <a:prstGeom prst="rect">
              <a:avLst/>
            </a:prstGeom>
          </p:spPr>
        </p:pic>
        <p:grpSp>
          <p:nvGrpSpPr>
            <p:cNvPr id="15" name="Group 14"/>
            <p:cNvGrpSpPr/>
            <p:nvPr/>
          </p:nvGrpSpPr>
          <p:grpSpPr>
            <a:xfrm>
              <a:off x="2457209" y="617738"/>
              <a:ext cx="10315332" cy="6467029"/>
              <a:chOff x="2450478" y="609264"/>
              <a:chExt cx="10315332" cy="6467029"/>
            </a:xfrm>
          </p:grpSpPr>
          <p:sp>
            <p:nvSpPr>
              <p:cNvPr id="17" name="Rectangle 16"/>
              <p:cNvSpPr/>
              <p:nvPr/>
            </p:nvSpPr>
            <p:spPr>
              <a:xfrm>
                <a:off x="6175453" y="5086005"/>
                <a:ext cx="6590357" cy="1990288"/>
              </a:xfrm>
              <a:prstGeom prst="rect">
                <a:avLst/>
              </a:prstGeom>
            </p:spPr>
            <p:txBody>
              <a:bodyPr wrap="square">
                <a:spAutoFit/>
              </a:bodyPr>
              <a:lstStyle/>
              <a:p>
                <a:r>
                  <a:rPr lang="ko-KR" altLang="en-US" sz="1400" b="1" dirty="0" err="1" smtClean="0">
                    <a:solidFill>
                      <a:schemeClr val="tx1">
                        <a:lumMod val="65000"/>
                        <a:lumOff val="35000"/>
                      </a:schemeClr>
                    </a:solidFill>
                    <a:ea typeface="MS PGothic" charset="0"/>
                    <a:cs typeface="Times New Roman"/>
                  </a:rPr>
                  <a:t>전범위적</a:t>
                </a:r>
                <a:r>
                  <a:rPr lang="ko-KR" altLang="en-US" sz="1400" b="1" dirty="0" smtClean="0">
                    <a:solidFill>
                      <a:schemeClr val="tx1">
                        <a:lumMod val="65000"/>
                        <a:lumOff val="35000"/>
                      </a:schemeClr>
                    </a:solidFill>
                    <a:ea typeface="MS PGothic" charset="0"/>
                    <a:cs typeface="Times New Roman"/>
                  </a:rPr>
                  <a:t> 단계</a:t>
                </a:r>
                <a:r>
                  <a:rPr lang="en-US" altLang="ko-KR" sz="1400" b="1" dirty="0">
                    <a:solidFill>
                      <a:schemeClr val="tx1">
                        <a:lumMod val="65000"/>
                        <a:lumOff val="35000"/>
                      </a:schemeClr>
                    </a:solidFill>
                    <a:ea typeface="MS PGothic" charset="0"/>
                    <a:cs typeface="Times New Roman"/>
                  </a:rPr>
                  <a:t>_</a:t>
                </a:r>
                <a:r>
                  <a:rPr lang="en-US" sz="1400" b="1" dirty="0" smtClean="0">
                    <a:solidFill>
                      <a:schemeClr val="tx1">
                        <a:lumMod val="65000"/>
                        <a:lumOff val="35000"/>
                      </a:schemeClr>
                    </a:solidFill>
                    <a:ea typeface="MS PGothic" charset="0"/>
                    <a:cs typeface="Times New Roman"/>
                  </a:rPr>
                  <a:t>Universal </a:t>
                </a:r>
                <a:r>
                  <a:rPr lang="en-US" sz="1400" b="1" dirty="0">
                    <a:solidFill>
                      <a:schemeClr val="tx1">
                        <a:lumMod val="65000"/>
                        <a:lumOff val="35000"/>
                      </a:schemeClr>
                    </a:solidFill>
                    <a:ea typeface="MS PGothic" charset="0"/>
                    <a:cs typeface="Times New Roman"/>
                  </a:rPr>
                  <a:t>Stage</a:t>
                </a:r>
                <a:endParaRPr lang="en-US" sz="1400" dirty="0">
                  <a:solidFill>
                    <a:schemeClr val="tx1">
                      <a:lumMod val="65000"/>
                      <a:lumOff val="35000"/>
                    </a:schemeClr>
                  </a:solidFill>
                  <a:ea typeface="MS PGothic" charset="0"/>
                  <a:cs typeface="Times New Roman"/>
                </a:endParaRPr>
              </a:p>
              <a:p>
                <a:pPr marL="128588" indent="-128588">
                  <a:buClr>
                    <a:srgbClr val="75767B"/>
                  </a:buClr>
                  <a:buFont typeface="Arial" charset="0"/>
                  <a:buChar char="•"/>
                </a:pPr>
                <a:r>
                  <a:rPr lang="ko-KR" altLang="en-US" sz="1100" dirty="0" smtClean="0">
                    <a:ea typeface="MS PGothic" charset="0"/>
                    <a:cs typeface="Times New Roman"/>
                  </a:rPr>
                  <a:t>사람중심 관행에 대한 정책 조정</a:t>
                </a:r>
                <a:r>
                  <a:rPr lang="en-US" altLang="ko-KR" sz="1100" dirty="0" smtClean="0">
                    <a:ea typeface="MS PGothic" charset="0"/>
                    <a:cs typeface="Times New Roman"/>
                  </a:rPr>
                  <a:t>_</a:t>
                </a:r>
                <a:r>
                  <a:rPr lang="en-US" sz="1100" dirty="0" smtClean="0">
                    <a:ea typeface="MS PGothic" charset="0"/>
                    <a:cs typeface="Times New Roman"/>
                  </a:rPr>
                  <a:t>Align </a:t>
                </a:r>
                <a:r>
                  <a:rPr lang="en-US" sz="1100" dirty="0">
                    <a:ea typeface="MS PGothic" charset="0"/>
                    <a:cs typeface="Times New Roman"/>
                  </a:rPr>
                  <a:t>Policies to Person Centered Practices</a:t>
                </a:r>
              </a:p>
              <a:p>
                <a:pPr marL="128588" indent="-128588">
                  <a:buClr>
                    <a:srgbClr val="75767B"/>
                  </a:buClr>
                  <a:buFont typeface="Arial" charset="0"/>
                  <a:buChar char="•"/>
                </a:pPr>
                <a:r>
                  <a:rPr lang="ko-KR" altLang="en-US" sz="1100" dirty="0" smtClean="0">
                    <a:ea typeface="MS PGothic" charset="0"/>
                    <a:cs typeface="Times New Roman"/>
                  </a:rPr>
                  <a:t>직무 내용 및 성과 평가 수정</a:t>
                </a:r>
                <a:r>
                  <a:rPr lang="en-US" altLang="ko-KR" sz="1100" dirty="0" smtClean="0">
                    <a:ea typeface="MS PGothic" charset="0"/>
                    <a:cs typeface="Times New Roman"/>
                  </a:rPr>
                  <a:t>_</a:t>
                </a:r>
                <a:r>
                  <a:rPr lang="en-US" sz="1100" dirty="0" smtClean="0">
                    <a:ea typeface="MS PGothic" charset="0"/>
                    <a:cs typeface="Times New Roman"/>
                  </a:rPr>
                  <a:t>Revise </a:t>
                </a:r>
                <a:r>
                  <a:rPr lang="en-US" sz="1100" dirty="0">
                    <a:ea typeface="MS PGothic" charset="0"/>
                    <a:cs typeface="Times New Roman"/>
                  </a:rPr>
                  <a:t>Job Descriptions, and Performance Evaluations</a:t>
                </a:r>
              </a:p>
              <a:p>
                <a:pPr marL="128588" indent="-128588">
                  <a:buClr>
                    <a:srgbClr val="75767B"/>
                  </a:buClr>
                  <a:buFont typeface="Arial" charset="0"/>
                  <a:buChar char="•"/>
                </a:pPr>
                <a:r>
                  <a:rPr lang="ko-KR" altLang="en-US" sz="1100" dirty="0" smtClean="0">
                    <a:ea typeface="MS PGothic" charset="0"/>
                    <a:cs typeface="Times New Roman"/>
                  </a:rPr>
                  <a:t>새로운 오리엔테이션 및 지속적인 교육으로 사람중심실천 및 </a:t>
                </a:r>
                <a:r>
                  <a:rPr lang="en-US" altLang="ko-KR" sz="1100" dirty="0" smtClean="0">
                    <a:ea typeface="MS PGothic" charset="0"/>
                    <a:cs typeface="Times New Roman"/>
                  </a:rPr>
                  <a:t>PBS </a:t>
                </a:r>
                <a:r>
                  <a:rPr lang="ko-KR" altLang="en-US" sz="1100" dirty="0" smtClean="0">
                    <a:ea typeface="MS PGothic" charset="0"/>
                    <a:cs typeface="Times New Roman"/>
                  </a:rPr>
                  <a:t>통합</a:t>
                </a:r>
                <a:endParaRPr lang="en-US" altLang="ko-KR" sz="1100" dirty="0" smtClean="0">
                  <a:ea typeface="MS PGothic" charset="0"/>
                  <a:cs typeface="Times New Roman"/>
                </a:endParaRPr>
              </a:p>
              <a:p>
                <a:pPr>
                  <a:buClr>
                    <a:srgbClr val="75767B"/>
                  </a:buClr>
                </a:pPr>
                <a:r>
                  <a:rPr lang="en-US" sz="1100" dirty="0" smtClean="0">
                    <a:ea typeface="MS PGothic" charset="0"/>
                    <a:cs typeface="Times New Roman"/>
                  </a:rPr>
                  <a:t>     _Integrate </a:t>
                </a:r>
                <a:r>
                  <a:rPr lang="en-US" sz="1100" dirty="0">
                    <a:ea typeface="MS PGothic" charset="0"/>
                    <a:cs typeface="Times New Roman"/>
                  </a:rPr>
                  <a:t>Person Centered Practices and PBS With New Orientation and </a:t>
                </a:r>
                <a:r>
                  <a:rPr lang="en-US" sz="1100" dirty="0" smtClean="0">
                    <a:ea typeface="MS PGothic" charset="0"/>
                    <a:cs typeface="Times New Roman"/>
                  </a:rPr>
                  <a:t>      </a:t>
                </a:r>
              </a:p>
              <a:p>
                <a:pPr>
                  <a:buClr>
                    <a:srgbClr val="75767B"/>
                  </a:buClr>
                </a:pPr>
                <a:r>
                  <a:rPr lang="en-US" sz="1100" dirty="0">
                    <a:ea typeface="MS PGothic" charset="0"/>
                    <a:cs typeface="Times New Roman"/>
                  </a:rPr>
                  <a:t> </a:t>
                </a:r>
                <a:r>
                  <a:rPr lang="en-US" sz="1100" dirty="0" smtClean="0">
                    <a:ea typeface="MS PGothic" charset="0"/>
                    <a:cs typeface="Times New Roman"/>
                  </a:rPr>
                  <a:t>    Ongoing </a:t>
                </a:r>
                <a:r>
                  <a:rPr lang="en-US" sz="1100" dirty="0">
                    <a:ea typeface="MS PGothic" charset="0"/>
                    <a:cs typeface="Times New Roman"/>
                  </a:rPr>
                  <a:t>Instruction</a:t>
                </a:r>
              </a:p>
              <a:p>
                <a:pPr marL="128588" indent="-128588">
                  <a:buClr>
                    <a:srgbClr val="75767B"/>
                  </a:buClr>
                  <a:buFont typeface="Arial" charset="0"/>
                  <a:buChar char="•"/>
                </a:pPr>
                <a:r>
                  <a:rPr lang="ko-KR" altLang="en-US" sz="1100" dirty="0" smtClean="0">
                    <a:ea typeface="MS PGothic" charset="0"/>
                    <a:cs typeface="Times New Roman"/>
                  </a:rPr>
                  <a:t>의사결정을위해 데이터 사용</a:t>
                </a:r>
                <a:r>
                  <a:rPr lang="en-US" altLang="ko-KR" sz="1100" dirty="0" smtClean="0">
                    <a:ea typeface="MS PGothic" charset="0"/>
                    <a:cs typeface="Times New Roman"/>
                  </a:rPr>
                  <a:t>_</a:t>
                </a:r>
                <a:r>
                  <a:rPr lang="en-US" sz="1100" dirty="0" smtClean="0">
                    <a:ea typeface="MS PGothic" charset="0"/>
                    <a:cs typeface="Times New Roman"/>
                  </a:rPr>
                  <a:t>Use </a:t>
                </a:r>
                <a:r>
                  <a:rPr lang="en-US" sz="1100" dirty="0">
                    <a:ea typeface="MS PGothic" charset="0"/>
                    <a:cs typeface="Times New Roman"/>
                  </a:rPr>
                  <a:t>Data for Decision Making </a:t>
                </a:r>
              </a:p>
            </p:txBody>
          </p:sp>
          <p:sp>
            <p:nvSpPr>
              <p:cNvPr id="19" name="TextBox 18"/>
              <p:cNvSpPr txBox="1"/>
              <p:nvPr/>
            </p:nvSpPr>
            <p:spPr>
              <a:xfrm>
                <a:off x="3872879" y="3321420"/>
                <a:ext cx="7721600" cy="1764585"/>
              </a:xfrm>
              <a:prstGeom prst="rect">
                <a:avLst/>
              </a:prstGeom>
              <a:noFill/>
            </p:spPr>
            <p:txBody>
              <a:bodyPr wrap="square" rtlCol="0">
                <a:spAutoFit/>
              </a:bodyPr>
              <a:lstStyle/>
              <a:p>
                <a:r>
                  <a:rPr lang="en-US" sz="1400" b="1" dirty="0" smtClean="0">
                    <a:solidFill>
                      <a:schemeClr val="tx1">
                        <a:lumMod val="65000"/>
                        <a:lumOff val="35000"/>
                      </a:schemeClr>
                    </a:solidFill>
                  </a:rPr>
                  <a:t>2</a:t>
                </a:r>
                <a:r>
                  <a:rPr lang="ko-KR" altLang="en-US" sz="1400" b="1" dirty="0" smtClean="0">
                    <a:solidFill>
                      <a:schemeClr val="tx1">
                        <a:lumMod val="65000"/>
                        <a:lumOff val="35000"/>
                      </a:schemeClr>
                    </a:solidFill>
                  </a:rPr>
                  <a:t>차 단계</a:t>
                </a:r>
                <a:r>
                  <a:rPr lang="en-US" altLang="ko-KR" sz="1400" b="1" dirty="0" smtClean="0">
                    <a:solidFill>
                      <a:schemeClr val="tx1">
                        <a:lumMod val="65000"/>
                        <a:lumOff val="35000"/>
                      </a:schemeClr>
                    </a:solidFill>
                  </a:rPr>
                  <a:t>_S</a:t>
                </a:r>
                <a:r>
                  <a:rPr lang="en-US" sz="1400" b="1" dirty="0" smtClean="0">
                    <a:solidFill>
                      <a:schemeClr val="tx1">
                        <a:lumMod val="65000"/>
                        <a:lumOff val="35000"/>
                      </a:schemeClr>
                    </a:solidFill>
                  </a:rPr>
                  <a:t>econdary </a:t>
                </a:r>
                <a:r>
                  <a:rPr lang="en-US" sz="1400" b="1" dirty="0">
                    <a:solidFill>
                      <a:schemeClr val="tx1">
                        <a:lumMod val="65000"/>
                        <a:lumOff val="35000"/>
                      </a:schemeClr>
                    </a:solidFill>
                  </a:rPr>
                  <a:t>Stage</a:t>
                </a:r>
              </a:p>
              <a:p>
                <a:pPr marL="128588" indent="-128588">
                  <a:buClr>
                    <a:srgbClr val="75767B"/>
                  </a:buClr>
                  <a:buFont typeface="Arial" charset="0"/>
                  <a:buChar char="•"/>
                </a:pPr>
                <a:r>
                  <a:rPr lang="ko-KR" altLang="en-US" sz="1100" dirty="0" smtClean="0"/>
                  <a:t>모니터링 및 조기 개입</a:t>
                </a:r>
                <a:r>
                  <a:rPr lang="en-US" altLang="ko-KR" sz="1100" dirty="0" smtClean="0"/>
                  <a:t>_</a:t>
                </a:r>
                <a:r>
                  <a:rPr lang="en-US" sz="1100" dirty="0" smtClean="0"/>
                  <a:t>Monitoring </a:t>
                </a:r>
                <a:r>
                  <a:rPr lang="en-US" sz="1100" dirty="0"/>
                  <a:t>and Early Intervention </a:t>
                </a:r>
              </a:p>
              <a:p>
                <a:pPr marL="128588" indent="-128588">
                  <a:buClr>
                    <a:srgbClr val="75767B"/>
                  </a:buClr>
                  <a:buFont typeface="Arial" charset="0"/>
                  <a:buChar char="•"/>
                </a:pPr>
                <a:r>
                  <a:rPr lang="ko-KR" altLang="en-US" sz="1100" dirty="0" smtClean="0"/>
                  <a:t>그룹 대상 교육</a:t>
                </a:r>
                <a:r>
                  <a:rPr lang="en-US" altLang="ko-KR" sz="1100" dirty="0" smtClean="0"/>
                  <a:t>_</a:t>
                </a:r>
                <a:r>
                  <a:rPr lang="en-US" sz="1100" dirty="0" smtClean="0"/>
                  <a:t>Training </a:t>
                </a:r>
                <a:r>
                  <a:rPr lang="en-US" sz="1100" dirty="0"/>
                  <a:t>Targeted for Groups</a:t>
                </a:r>
              </a:p>
              <a:p>
                <a:pPr marL="128588" indent="-128588">
                  <a:buClr>
                    <a:srgbClr val="75767B"/>
                  </a:buClr>
                  <a:buFont typeface="Arial" charset="0"/>
                  <a:buChar char="•"/>
                </a:pPr>
                <a:r>
                  <a:rPr lang="ko-KR" altLang="en-US" sz="1100" dirty="0" smtClean="0"/>
                  <a:t>특정 설정을 개선하기 위한 목표 전략</a:t>
                </a:r>
                <a:endParaRPr lang="en-US" altLang="ko-KR" sz="1100" dirty="0" smtClean="0"/>
              </a:p>
              <a:p>
                <a:pPr>
                  <a:buClr>
                    <a:srgbClr val="75767B"/>
                  </a:buClr>
                </a:pPr>
                <a:r>
                  <a:rPr lang="en-US" sz="1100" dirty="0"/>
                  <a:t> </a:t>
                </a:r>
                <a:r>
                  <a:rPr lang="en-US" sz="1100" dirty="0" smtClean="0"/>
                  <a:t>   _Targeted </a:t>
                </a:r>
                <a:r>
                  <a:rPr lang="en-US" sz="1100" dirty="0"/>
                  <a:t>Strategies to Improve Specific Settings</a:t>
                </a:r>
              </a:p>
              <a:p>
                <a:pPr marL="128588" indent="-128588">
                  <a:buClr>
                    <a:srgbClr val="75767B"/>
                  </a:buClr>
                  <a:buFont typeface="Arial" charset="0"/>
                  <a:buChar char="•"/>
                </a:pPr>
                <a:r>
                  <a:rPr lang="ko-KR" altLang="en-US" sz="1100" dirty="0" smtClean="0"/>
                  <a:t>하나 이상의 상황에서 발생하는 어려운 상황에 대한 간단한 문제 해결</a:t>
                </a:r>
                <a:endParaRPr lang="en-US" altLang="ko-KR" sz="1100" dirty="0" smtClean="0"/>
              </a:p>
              <a:p>
                <a:pPr>
                  <a:buClr>
                    <a:srgbClr val="75767B"/>
                  </a:buClr>
                </a:pPr>
                <a:r>
                  <a:rPr lang="en-US" sz="1100" dirty="0"/>
                  <a:t> </a:t>
                </a:r>
                <a:r>
                  <a:rPr lang="en-US" sz="1100" dirty="0" smtClean="0"/>
                  <a:t>  _Simple </a:t>
                </a:r>
                <a:r>
                  <a:rPr lang="en-US" sz="1100" dirty="0"/>
                  <a:t>Problem Solving for Challenging Situations That Occur in More Than One Situation</a:t>
                </a:r>
              </a:p>
            </p:txBody>
          </p:sp>
          <p:sp>
            <p:nvSpPr>
              <p:cNvPr id="20" name="Rectangle 19"/>
              <p:cNvSpPr/>
              <p:nvPr/>
            </p:nvSpPr>
            <p:spPr>
              <a:xfrm>
                <a:off x="2450478" y="609264"/>
                <a:ext cx="7063696" cy="2441695"/>
              </a:xfrm>
              <a:prstGeom prst="rect">
                <a:avLst/>
              </a:prstGeom>
            </p:spPr>
            <p:txBody>
              <a:bodyPr wrap="square">
                <a:spAutoFit/>
              </a:bodyPr>
              <a:lstStyle/>
              <a:p>
                <a:r>
                  <a:rPr lang="en-US" sz="1400" b="1" dirty="0" smtClean="0">
                    <a:solidFill>
                      <a:schemeClr val="tx1">
                        <a:lumMod val="65000"/>
                        <a:lumOff val="35000"/>
                      </a:schemeClr>
                    </a:solidFill>
                  </a:rPr>
                  <a:t>3</a:t>
                </a:r>
                <a:r>
                  <a:rPr lang="ko-KR" altLang="en-US" sz="1400" b="1" dirty="0" smtClean="0">
                    <a:solidFill>
                      <a:schemeClr val="tx1">
                        <a:lumMod val="65000"/>
                        <a:lumOff val="35000"/>
                      </a:schemeClr>
                    </a:solidFill>
                  </a:rPr>
                  <a:t>차 단계</a:t>
                </a:r>
                <a:r>
                  <a:rPr lang="en-US" altLang="ko-KR" sz="1400" b="1" dirty="0" smtClean="0">
                    <a:solidFill>
                      <a:schemeClr val="tx1">
                        <a:lumMod val="65000"/>
                        <a:lumOff val="35000"/>
                      </a:schemeClr>
                    </a:solidFill>
                  </a:rPr>
                  <a:t>_</a:t>
                </a:r>
                <a:r>
                  <a:rPr lang="en-US" sz="1400" b="1" dirty="0" smtClean="0">
                    <a:solidFill>
                      <a:schemeClr val="tx1">
                        <a:lumMod val="65000"/>
                        <a:lumOff val="35000"/>
                      </a:schemeClr>
                    </a:solidFill>
                  </a:rPr>
                  <a:t>Tertiary </a:t>
                </a:r>
                <a:r>
                  <a:rPr lang="en-US" sz="1400" b="1" dirty="0">
                    <a:solidFill>
                      <a:schemeClr val="tx1">
                        <a:lumMod val="65000"/>
                        <a:lumOff val="35000"/>
                      </a:schemeClr>
                    </a:solidFill>
                  </a:rPr>
                  <a:t>Stage</a:t>
                </a:r>
              </a:p>
              <a:p>
                <a:pPr marL="128588" indent="-128588">
                  <a:buClr>
                    <a:srgbClr val="75767B"/>
                  </a:buClr>
                  <a:buFont typeface="Arial"/>
                  <a:buChar char="•"/>
                </a:pPr>
                <a:r>
                  <a:rPr lang="ko-KR" altLang="en-US" sz="1100" dirty="0" smtClean="0"/>
                  <a:t>특정 문제 상황에 대한 맞춤형 문제 해결</a:t>
                </a:r>
                <a:endParaRPr lang="en-US" altLang="ko-KR" sz="1100" dirty="0" smtClean="0"/>
              </a:p>
              <a:p>
                <a:pPr>
                  <a:buClr>
                    <a:srgbClr val="75767B"/>
                  </a:buClr>
                </a:pPr>
                <a:r>
                  <a:rPr lang="en-US" sz="1100" dirty="0"/>
                  <a:t> </a:t>
                </a:r>
                <a:r>
                  <a:rPr lang="en-US" sz="1100" dirty="0" smtClean="0"/>
                  <a:t>   _Tailor </a:t>
                </a:r>
                <a:r>
                  <a:rPr lang="en-US" sz="1100" dirty="0"/>
                  <a:t>Problem Solving for Specific Problematic Situations </a:t>
                </a:r>
              </a:p>
              <a:p>
                <a:pPr marL="128588" indent="-128588">
                  <a:buClr>
                    <a:srgbClr val="75767B"/>
                  </a:buClr>
                  <a:buFont typeface="Arial"/>
                  <a:buChar char="•"/>
                </a:pPr>
                <a:r>
                  <a:rPr lang="ko-KR" altLang="en-US" sz="1100" dirty="0" smtClean="0"/>
                  <a:t>문제가 발생하는 고유한 설정을 해결하기 위해</a:t>
                </a:r>
                <a:endParaRPr lang="en-US" altLang="ko-KR" sz="1100" dirty="0" smtClean="0"/>
              </a:p>
              <a:p>
                <a:pPr>
                  <a:buClr>
                    <a:srgbClr val="75767B"/>
                  </a:buClr>
                </a:pPr>
                <a:r>
                  <a:rPr lang="en-US" altLang="ko-KR" sz="1100" dirty="0" smtClean="0"/>
                  <a:t>    </a:t>
                </a:r>
                <a:r>
                  <a:rPr lang="ko-KR" altLang="en-US" sz="1100" dirty="0" smtClean="0"/>
                  <a:t>교육 및 멘토링을 개별화</a:t>
                </a:r>
                <a:endParaRPr lang="en-US" altLang="ko-KR" sz="1100" dirty="0" smtClean="0"/>
              </a:p>
              <a:p>
                <a:pPr>
                  <a:buClr>
                    <a:srgbClr val="75767B"/>
                  </a:buClr>
                </a:pPr>
                <a:r>
                  <a:rPr lang="en-US" sz="1100" dirty="0"/>
                  <a:t> </a:t>
                </a:r>
                <a:r>
                  <a:rPr lang="en-US" sz="1100" dirty="0" smtClean="0"/>
                  <a:t>   _Individualize </a:t>
                </a:r>
                <a:r>
                  <a:rPr lang="en-US" sz="1100" dirty="0"/>
                  <a:t>Training and Mentoring to Address Unique </a:t>
                </a:r>
                <a:r>
                  <a:rPr lang="en-US" sz="1100" dirty="0" smtClean="0"/>
                  <a:t>Settings     </a:t>
                </a:r>
              </a:p>
              <a:p>
                <a:pPr>
                  <a:buClr>
                    <a:srgbClr val="75767B"/>
                  </a:buClr>
                </a:pPr>
                <a:r>
                  <a:rPr lang="en-US" sz="1100" dirty="0"/>
                  <a:t> </a:t>
                </a:r>
                <a:r>
                  <a:rPr lang="en-US" sz="1100" dirty="0" smtClean="0"/>
                  <a:t>   Where </a:t>
                </a:r>
                <a:r>
                  <a:rPr lang="en-US" sz="1100" dirty="0"/>
                  <a:t>Problems Occur</a:t>
                </a:r>
              </a:p>
              <a:p>
                <a:pPr marL="128588" indent="-128588">
                  <a:buClr>
                    <a:srgbClr val="75767B"/>
                  </a:buClr>
                  <a:buFont typeface="Arial"/>
                  <a:buChar char="•"/>
                </a:pPr>
                <a:r>
                  <a:rPr lang="ko-KR" altLang="en-US" sz="1100" dirty="0" smtClean="0"/>
                  <a:t>어려움을 겪고 있는 위치에 대한 감독 및 멘토링 개선</a:t>
                </a:r>
                <a:endParaRPr lang="en-US" altLang="ko-KR" sz="1100" dirty="0" smtClean="0"/>
              </a:p>
              <a:p>
                <a:pPr>
                  <a:buClr>
                    <a:srgbClr val="75767B"/>
                  </a:buClr>
                </a:pPr>
                <a:r>
                  <a:rPr lang="en-US" sz="1100" dirty="0"/>
                  <a:t> </a:t>
                </a:r>
                <a:r>
                  <a:rPr lang="en-US" sz="1100" dirty="0" smtClean="0"/>
                  <a:t>   _Improve </a:t>
                </a:r>
                <a:r>
                  <a:rPr lang="en-US" sz="1100" dirty="0"/>
                  <a:t>Supervision and Mentoring for Locations Experiencing Challenges</a:t>
                </a:r>
              </a:p>
              <a:p>
                <a:pPr marL="128588" indent="-128588">
                  <a:buClr>
                    <a:srgbClr val="75767B"/>
                  </a:buClr>
                  <a:buFont typeface="Arial"/>
                  <a:buChar char="•"/>
                </a:pPr>
                <a:r>
                  <a:rPr lang="en-US" sz="1100" dirty="0"/>
                  <a:t>Establish Matching/Hiring Tailored to Individualized Plans</a:t>
                </a:r>
              </a:p>
            </p:txBody>
          </p:sp>
        </p:grpSp>
      </p:grpSp>
      <p:sp>
        <p:nvSpPr>
          <p:cNvPr id="32" name="Rounded Rectangle 31"/>
          <p:cNvSpPr/>
          <p:nvPr/>
        </p:nvSpPr>
        <p:spPr>
          <a:xfrm>
            <a:off x="5867400" y="2895600"/>
            <a:ext cx="2967831" cy="413038"/>
          </a:xfrm>
          <a:prstGeom prst="roundRect">
            <a:avLst>
              <a:gd name="adj" fmla="val 21980"/>
            </a:avLst>
          </a:prstGeom>
          <a:solidFill>
            <a:srgbClr val="75767B">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ko-KR" altLang="en-US" sz="1350" b="1" dirty="0" smtClean="0">
                <a:solidFill>
                  <a:schemeClr val="tx1">
                    <a:lumMod val="65000"/>
                    <a:lumOff val="35000"/>
                  </a:schemeClr>
                </a:solidFill>
              </a:rPr>
              <a:t>조직 인력</a:t>
            </a:r>
            <a:endParaRPr lang="en-US" altLang="ko-KR" sz="1350" b="1" dirty="0" smtClean="0">
              <a:solidFill>
                <a:schemeClr val="tx1">
                  <a:lumMod val="65000"/>
                  <a:lumOff val="35000"/>
                </a:schemeClr>
              </a:solidFill>
            </a:endParaRPr>
          </a:p>
          <a:p>
            <a:pPr algn="ctr">
              <a:lnSpc>
                <a:spcPts val="1350"/>
              </a:lnSpc>
            </a:pPr>
            <a:r>
              <a:rPr lang="en-US" sz="1350" b="1" dirty="0">
                <a:solidFill>
                  <a:schemeClr val="tx1">
                    <a:lumMod val="65000"/>
                    <a:lumOff val="35000"/>
                  </a:schemeClr>
                </a:solidFill>
              </a:rPr>
              <a:t>_</a:t>
            </a:r>
            <a:r>
              <a:rPr lang="en-US" sz="1350" b="1" dirty="0" smtClean="0">
                <a:solidFill>
                  <a:schemeClr val="tx1">
                    <a:lumMod val="65000"/>
                    <a:lumOff val="35000"/>
                  </a:schemeClr>
                </a:solidFill>
              </a:rPr>
              <a:t>Organizational </a:t>
            </a:r>
            <a:r>
              <a:rPr lang="en-US" sz="1350" b="1" dirty="0">
                <a:solidFill>
                  <a:schemeClr val="tx1">
                    <a:lumMod val="65000"/>
                    <a:lumOff val="35000"/>
                  </a:schemeClr>
                </a:solidFill>
              </a:rPr>
              <a:t>Workforce</a:t>
            </a:r>
          </a:p>
        </p:txBody>
      </p:sp>
      <p:sp>
        <p:nvSpPr>
          <p:cNvPr id="27" name="Rounded Rectangle 26">
            <a:hlinkClick r:id="rId4" action="ppaction://hlinksldjump"/>
          </p:cNvPr>
          <p:cNvSpPr/>
          <p:nvPr/>
        </p:nvSpPr>
        <p:spPr>
          <a:xfrm>
            <a:off x="5867400" y="1610282"/>
            <a:ext cx="2967831" cy="606580"/>
          </a:xfrm>
          <a:prstGeom prst="roundRect">
            <a:avLst>
              <a:gd name="adj" fmla="val 21980"/>
            </a:avLst>
          </a:prstGeom>
          <a:solidFill>
            <a:srgbClr val="0D5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50"/>
              </a:lnSpc>
            </a:pPr>
            <a:r>
              <a:rPr lang="ko-KR" altLang="en-US" sz="1350" dirty="0" smtClean="0"/>
              <a:t>사람중심실천 및 계획</a:t>
            </a:r>
            <a:endParaRPr lang="en-US" altLang="ko-KR" sz="1350" dirty="0" smtClean="0"/>
          </a:p>
          <a:p>
            <a:pPr algn="ctr">
              <a:lnSpc>
                <a:spcPts val="1350"/>
              </a:lnSpc>
            </a:pPr>
            <a:r>
              <a:rPr lang="en-US" altLang="ko-KR" sz="1350" dirty="0" smtClean="0"/>
              <a:t>_</a:t>
            </a:r>
            <a:r>
              <a:rPr lang="en-US" sz="1350" dirty="0" smtClean="0"/>
              <a:t>Person </a:t>
            </a:r>
            <a:r>
              <a:rPr lang="en-US" sz="1350" dirty="0"/>
              <a:t>Centered Practices </a:t>
            </a:r>
            <a:r>
              <a:rPr lang="en-US" sz="1350" dirty="0">
                <a:solidFill>
                  <a:schemeClr val="bg1"/>
                </a:solidFill>
              </a:rPr>
              <a:t>&amp; </a:t>
            </a:r>
            <a:r>
              <a:rPr lang="en-US" sz="1350" dirty="0"/>
              <a:t>Planning</a:t>
            </a:r>
          </a:p>
        </p:txBody>
      </p:sp>
      <p:sp>
        <p:nvSpPr>
          <p:cNvPr id="12"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167603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29901"/>
            <a:ext cx="9372600" cy="1200150"/>
          </a:xfrm>
        </p:spPr>
        <p:txBody>
          <a:bodyPr>
            <a:noAutofit/>
          </a:bodyPr>
          <a:lstStyle/>
          <a:p>
            <a:pPr algn="ctr">
              <a:defRPr/>
            </a:pPr>
            <a:r>
              <a:rPr lang="ko-KR" altLang="en-US" sz="3600" dirty="0" smtClean="0">
                <a:latin typeface="+mn-lt"/>
              </a:rPr>
              <a:t>일반적인 업무 조건</a:t>
            </a:r>
            <a:r>
              <a:rPr lang="en-US" sz="3600" dirty="0" smtClean="0">
                <a:latin typeface="+mn-lt"/>
              </a:rPr>
              <a:t/>
            </a:r>
            <a:br>
              <a:rPr lang="en-US" sz="3600" dirty="0" smtClean="0">
                <a:latin typeface="+mn-lt"/>
              </a:rPr>
            </a:br>
            <a:r>
              <a:rPr lang="en-US" sz="3600" dirty="0" smtClean="0">
                <a:latin typeface="+mn-lt"/>
              </a:rPr>
              <a:t>_Common </a:t>
            </a:r>
            <a:r>
              <a:rPr lang="en-US" sz="3600" dirty="0">
                <a:latin typeface="+mn-lt"/>
              </a:rPr>
              <a:t>Workforce Conditions (In the U.S.)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527206542"/>
              </p:ext>
            </p:extLst>
          </p:nvPr>
        </p:nvGraphicFramePr>
        <p:xfrm>
          <a:off x="1432279" y="1371600"/>
          <a:ext cx="6431841" cy="4843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14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70123563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8600"/>
            <a:ext cx="6172200" cy="857250"/>
          </a:xfrm>
        </p:spPr>
        <p:txBody>
          <a:bodyPr>
            <a:normAutofit fontScale="90000"/>
          </a:bodyPr>
          <a:lstStyle/>
          <a:p>
            <a:pPr algn="ctr"/>
            <a:r>
              <a:rPr lang="ko-KR" altLang="en-US" sz="3200" dirty="0" smtClean="0">
                <a:latin typeface="+mn-lt"/>
              </a:rPr>
              <a:t>직원 개발</a:t>
            </a:r>
            <a:r>
              <a:rPr lang="en-US" altLang="ko-KR" sz="3200" dirty="0" smtClean="0">
                <a:latin typeface="+mn-lt"/>
              </a:rPr>
              <a:t>_</a:t>
            </a:r>
            <a:r>
              <a:rPr lang="en-US" sz="3200" dirty="0" smtClean="0">
                <a:latin typeface="+mn-lt"/>
              </a:rPr>
              <a:t>Workforce </a:t>
            </a:r>
            <a:r>
              <a:rPr lang="en-US" sz="3200" dirty="0">
                <a:latin typeface="+mn-lt"/>
              </a:rPr>
              <a:t>Development</a:t>
            </a:r>
          </a:p>
        </p:txBody>
      </p:sp>
      <p:sp>
        <p:nvSpPr>
          <p:cNvPr id="3" name="Content Placeholder 2"/>
          <p:cNvSpPr>
            <a:spLocks noGrp="1"/>
          </p:cNvSpPr>
          <p:nvPr>
            <p:ph idx="1"/>
          </p:nvPr>
        </p:nvSpPr>
        <p:spPr>
          <a:xfrm>
            <a:off x="-76199" y="1898985"/>
            <a:ext cx="9220199" cy="3901042"/>
          </a:xfrm>
        </p:spPr>
        <p:txBody>
          <a:bodyPr>
            <a:noAutofit/>
          </a:bodyPr>
          <a:lstStyle/>
          <a:p>
            <a:pPr marL="0" indent="0">
              <a:buNone/>
            </a:pPr>
            <a:r>
              <a:rPr lang="ko-KR" altLang="en-US" sz="1800" b="1" dirty="0" smtClean="0"/>
              <a:t>전략 및 접근 방식</a:t>
            </a:r>
            <a:r>
              <a:rPr lang="en-US" altLang="ko-KR" sz="1800" b="1" dirty="0" smtClean="0"/>
              <a:t>_</a:t>
            </a:r>
            <a:r>
              <a:rPr lang="en-US" sz="1800" b="1" dirty="0" smtClean="0"/>
              <a:t>Strategies </a:t>
            </a:r>
            <a:r>
              <a:rPr lang="en-US" sz="1800" b="1" dirty="0"/>
              <a:t>and Approaches That: </a:t>
            </a:r>
          </a:p>
          <a:p>
            <a:pPr lvl="1"/>
            <a:r>
              <a:rPr lang="ko-KR" altLang="en-US" sz="1800" dirty="0" smtClean="0"/>
              <a:t>위치의 가시성과 선호도 증가</a:t>
            </a:r>
            <a:endParaRPr lang="en-US" altLang="ko-KR" sz="1800" dirty="0" smtClean="0"/>
          </a:p>
          <a:p>
            <a:pPr marL="342900" lvl="1" indent="0">
              <a:buNone/>
            </a:pPr>
            <a:r>
              <a:rPr lang="en-US" sz="1800" dirty="0"/>
              <a:t> </a:t>
            </a:r>
            <a:r>
              <a:rPr lang="en-US" sz="1800" dirty="0" smtClean="0"/>
              <a:t> _Increase </a:t>
            </a:r>
            <a:r>
              <a:rPr lang="en-US" sz="1800" dirty="0"/>
              <a:t>Visibility and Desirability of Positions</a:t>
            </a:r>
          </a:p>
          <a:p>
            <a:pPr lvl="1"/>
            <a:r>
              <a:rPr lang="ko-KR" altLang="en-US" sz="1800" dirty="0" smtClean="0"/>
              <a:t>실행 가능한 후보자 풀 증가</a:t>
            </a:r>
            <a:endParaRPr lang="en-US" altLang="ko-KR" sz="1800" dirty="0" smtClean="0"/>
          </a:p>
          <a:p>
            <a:pPr marL="342900" lvl="1" indent="0">
              <a:buNone/>
            </a:pPr>
            <a:r>
              <a:rPr lang="en-US" altLang="ko-KR" sz="1800" dirty="0"/>
              <a:t> </a:t>
            </a:r>
            <a:r>
              <a:rPr lang="en-US" altLang="ko-KR" sz="1800" dirty="0" smtClean="0"/>
              <a:t>  _</a:t>
            </a:r>
            <a:r>
              <a:rPr lang="en-US" sz="1800" dirty="0" smtClean="0"/>
              <a:t>Increase </a:t>
            </a:r>
            <a:r>
              <a:rPr lang="en-US" sz="1800" dirty="0"/>
              <a:t>Viable Pool of Candidates </a:t>
            </a:r>
          </a:p>
          <a:p>
            <a:pPr lvl="1"/>
            <a:r>
              <a:rPr lang="ko-KR" altLang="en-US" sz="1800" dirty="0" smtClean="0"/>
              <a:t>개별 직원</a:t>
            </a:r>
            <a:r>
              <a:rPr lang="en-US" altLang="ko-KR" sz="1800" dirty="0" smtClean="0"/>
              <a:t>, </a:t>
            </a:r>
            <a:r>
              <a:rPr lang="ko-KR" altLang="en-US" sz="1800" dirty="0" smtClean="0"/>
              <a:t>팀</a:t>
            </a:r>
            <a:r>
              <a:rPr lang="en-US" altLang="ko-KR" sz="1800" dirty="0"/>
              <a:t> </a:t>
            </a:r>
            <a:r>
              <a:rPr lang="ko-KR" altLang="en-US" sz="1800" dirty="0" smtClean="0"/>
              <a:t>그리고</a:t>
            </a:r>
            <a:r>
              <a:rPr lang="en-US" altLang="ko-KR" sz="1800" dirty="0" smtClean="0"/>
              <a:t>/</a:t>
            </a:r>
            <a:r>
              <a:rPr lang="ko-KR" altLang="en-US" sz="1800" dirty="0" smtClean="0"/>
              <a:t>또는 조직 성과 향상</a:t>
            </a:r>
            <a:endParaRPr lang="en-US" altLang="ko-KR" sz="1800" dirty="0" smtClean="0"/>
          </a:p>
          <a:p>
            <a:pPr marL="342900" lvl="1" indent="0">
              <a:buNone/>
            </a:pPr>
            <a:r>
              <a:rPr lang="en-US" sz="1800" dirty="0" smtClean="0"/>
              <a:t>    _Improve </a:t>
            </a:r>
            <a:r>
              <a:rPr lang="en-US" sz="1800" dirty="0"/>
              <a:t>Individual Employee, Team, and/or </a:t>
            </a:r>
            <a:endParaRPr lang="en-US" sz="1800" dirty="0" smtClean="0"/>
          </a:p>
          <a:p>
            <a:pPr marL="342900" lvl="1" indent="0">
              <a:buNone/>
            </a:pPr>
            <a:r>
              <a:rPr lang="en-US" sz="1800" dirty="0"/>
              <a:t> </a:t>
            </a:r>
            <a:r>
              <a:rPr lang="en-US" sz="1800" dirty="0" smtClean="0"/>
              <a:t>   Organizational </a:t>
            </a:r>
            <a:r>
              <a:rPr lang="en-US" sz="1800" dirty="0"/>
              <a:t>Performance</a:t>
            </a:r>
          </a:p>
          <a:p>
            <a:pPr lvl="1"/>
            <a:r>
              <a:rPr lang="ko-KR" altLang="en-US" sz="1800" dirty="0" smtClean="0"/>
              <a:t>직원의 만족도</a:t>
            </a:r>
            <a:r>
              <a:rPr lang="en-US" altLang="ko-KR" sz="1800" dirty="0" smtClean="0"/>
              <a:t>, </a:t>
            </a:r>
            <a:r>
              <a:rPr lang="ko-KR" altLang="en-US" sz="1800" dirty="0" smtClean="0"/>
              <a:t>안전</a:t>
            </a:r>
            <a:r>
              <a:rPr lang="en-US" altLang="ko-KR" sz="1800" dirty="0" smtClean="0"/>
              <a:t>, </a:t>
            </a:r>
            <a:r>
              <a:rPr lang="ko-KR" altLang="en-US" sz="1800" dirty="0" smtClean="0"/>
              <a:t>근속기간 및 사기 향상</a:t>
            </a:r>
            <a:endParaRPr lang="en-US" altLang="ko-KR" sz="1800" dirty="0" smtClean="0"/>
          </a:p>
          <a:p>
            <a:pPr marL="342900" lvl="1" indent="0">
              <a:buNone/>
            </a:pPr>
            <a:r>
              <a:rPr lang="en-US" sz="1800" dirty="0"/>
              <a:t> </a:t>
            </a:r>
            <a:r>
              <a:rPr lang="en-US" sz="1800" dirty="0" smtClean="0"/>
              <a:t>  _Improve </a:t>
            </a:r>
            <a:r>
              <a:rPr lang="en-US" sz="1800" dirty="0"/>
              <a:t>Satisfaction, Safety, Tenure, and Morale of </a:t>
            </a:r>
            <a:r>
              <a:rPr lang="en-US" sz="1800" dirty="0" smtClean="0"/>
              <a:t>Employees</a:t>
            </a:r>
            <a:endParaRPr lang="en-US" sz="18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963365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ko-KR" altLang="en-US" sz="3200" dirty="0" smtClean="0">
                <a:latin typeface="+mn-lt"/>
              </a:rPr>
              <a:t>직원 개발</a:t>
            </a:r>
            <a:r>
              <a:rPr lang="en-US" altLang="ko-KR" sz="3200" dirty="0" smtClean="0">
                <a:latin typeface="+mn-lt"/>
              </a:rPr>
              <a:t>(</a:t>
            </a:r>
            <a:r>
              <a:rPr lang="ko-KR" altLang="en-US" sz="3200" dirty="0" smtClean="0">
                <a:latin typeface="+mn-lt"/>
              </a:rPr>
              <a:t>계속</a:t>
            </a:r>
            <a:r>
              <a:rPr lang="en-US" altLang="ko-KR" sz="3200" dirty="0" smtClean="0">
                <a:latin typeface="+mn-lt"/>
              </a:rPr>
              <a:t>)</a:t>
            </a:r>
            <a:br>
              <a:rPr lang="en-US" altLang="ko-KR" sz="3200" dirty="0" smtClean="0">
                <a:latin typeface="+mn-lt"/>
              </a:rPr>
            </a:br>
            <a:r>
              <a:rPr lang="en-US" altLang="ko-KR" sz="3200" dirty="0">
                <a:latin typeface="+mn-lt"/>
              </a:rPr>
              <a:t>_</a:t>
            </a:r>
            <a:r>
              <a:rPr lang="en-US" sz="3200" b="1" dirty="0" smtClean="0">
                <a:latin typeface="+mn-lt"/>
              </a:rPr>
              <a:t>Workforce </a:t>
            </a:r>
            <a:r>
              <a:rPr lang="en-US" sz="3200" b="1" dirty="0">
                <a:latin typeface="+mn-lt"/>
              </a:rPr>
              <a:t>Development (Continued)</a:t>
            </a:r>
          </a:p>
        </p:txBody>
      </p:sp>
      <p:sp>
        <p:nvSpPr>
          <p:cNvPr id="3" name="Content Placeholder 2"/>
          <p:cNvSpPr>
            <a:spLocks noGrp="1"/>
          </p:cNvSpPr>
          <p:nvPr>
            <p:ph idx="1"/>
          </p:nvPr>
        </p:nvSpPr>
        <p:spPr>
          <a:xfrm>
            <a:off x="449942" y="1905000"/>
            <a:ext cx="8396515" cy="3352800"/>
          </a:xfrm>
        </p:spPr>
        <p:txBody>
          <a:bodyPr>
            <a:normAutofit fontScale="77500" lnSpcReduction="20000"/>
          </a:bodyPr>
          <a:lstStyle/>
          <a:p>
            <a:pPr marL="342900" lvl="1" indent="0">
              <a:lnSpc>
                <a:spcPct val="120000"/>
              </a:lnSpc>
              <a:buNone/>
            </a:pPr>
            <a:r>
              <a:rPr lang="ko-KR" altLang="en-US" sz="2700" b="1" dirty="0" smtClean="0"/>
              <a:t>전략 및 접근 방식</a:t>
            </a:r>
            <a:r>
              <a:rPr lang="en-US" altLang="ko-KR" sz="2700" b="1" dirty="0" smtClean="0"/>
              <a:t>_</a:t>
            </a:r>
            <a:r>
              <a:rPr lang="en-US" sz="2700" b="1" dirty="0" smtClean="0"/>
              <a:t>Strategies </a:t>
            </a:r>
            <a:r>
              <a:rPr lang="en-US" sz="2700" b="1" dirty="0"/>
              <a:t>and Approaches That: </a:t>
            </a:r>
            <a:endParaRPr lang="en-US" sz="2700" dirty="0"/>
          </a:p>
          <a:p>
            <a:pPr lvl="2">
              <a:lnSpc>
                <a:spcPct val="120000"/>
              </a:lnSpc>
            </a:pPr>
            <a:r>
              <a:rPr lang="ko-KR" altLang="en-US" sz="2700" dirty="0" smtClean="0"/>
              <a:t>지원 받는 사람들의 만족도</a:t>
            </a:r>
            <a:r>
              <a:rPr lang="en-US" altLang="ko-KR" sz="2700" dirty="0" smtClean="0"/>
              <a:t>, </a:t>
            </a:r>
            <a:r>
              <a:rPr lang="ko-KR" altLang="en-US" sz="2700" dirty="0" smtClean="0"/>
              <a:t>안전</a:t>
            </a:r>
            <a:r>
              <a:rPr lang="en-US" altLang="ko-KR" sz="2700" dirty="0" smtClean="0"/>
              <a:t>, </a:t>
            </a:r>
            <a:r>
              <a:rPr lang="ko-KR" altLang="en-US" sz="2700" dirty="0" smtClean="0"/>
              <a:t>포용성</a:t>
            </a:r>
            <a:r>
              <a:rPr lang="en-US" altLang="ko-KR" sz="2700" dirty="0" smtClean="0"/>
              <a:t>, </a:t>
            </a:r>
            <a:r>
              <a:rPr lang="ko-KR" altLang="en-US" sz="2700" dirty="0" smtClean="0"/>
              <a:t>기회</a:t>
            </a:r>
            <a:r>
              <a:rPr lang="en-US" altLang="ko-KR" sz="2700" dirty="0" smtClean="0"/>
              <a:t>, </a:t>
            </a:r>
            <a:r>
              <a:rPr lang="ko-KR" altLang="en-US" sz="2700" dirty="0" smtClean="0"/>
              <a:t>의미 있는 결과 개선</a:t>
            </a:r>
            <a:r>
              <a:rPr lang="en-US" altLang="ko-KR" sz="2700" dirty="0" smtClean="0"/>
              <a:t>_</a:t>
            </a:r>
            <a:r>
              <a:rPr lang="en-US" sz="2700" dirty="0" smtClean="0"/>
              <a:t>Improve </a:t>
            </a:r>
            <a:r>
              <a:rPr lang="en-US" sz="2700" dirty="0"/>
              <a:t>Satisfaction, Safety, Inclusion, Opportunity, Meaningful Outcomes of People Supported</a:t>
            </a:r>
          </a:p>
          <a:p>
            <a:pPr lvl="2">
              <a:lnSpc>
                <a:spcPct val="120000"/>
              </a:lnSpc>
            </a:pPr>
            <a:r>
              <a:rPr lang="ko-KR" altLang="en-US" sz="2700" dirty="0" smtClean="0"/>
              <a:t>긍정적인 유지 개선</a:t>
            </a:r>
            <a:r>
              <a:rPr lang="en-US" altLang="ko-KR" sz="2700" dirty="0" smtClean="0"/>
              <a:t>(</a:t>
            </a:r>
            <a:r>
              <a:rPr lang="ko-KR" altLang="en-US" sz="2700" dirty="0" smtClean="0"/>
              <a:t>좋은 사람들은 머물고 만족함</a:t>
            </a:r>
            <a:r>
              <a:rPr lang="en-US" altLang="ko-KR" sz="2700" dirty="0" smtClean="0"/>
              <a:t>)_</a:t>
            </a:r>
            <a:r>
              <a:rPr lang="en-US" sz="2700" dirty="0" smtClean="0"/>
              <a:t>Improve </a:t>
            </a:r>
            <a:r>
              <a:rPr lang="en-US" sz="2700" dirty="0"/>
              <a:t>Positive Retention  (Good People Stay and are Satisfied)</a:t>
            </a:r>
          </a:p>
          <a:p>
            <a:pPr lvl="2">
              <a:lnSpc>
                <a:spcPct val="120000"/>
              </a:lnSpc>
            </a:pPr>
            <a:r>
              <a:rPr lang="ko-KR" altLang="en-US" sz="2700" dirty="0" smtClean="0"/>
              <a:t>긍정적인 이직 관행 지원</a:t>
            </a:r>
            <a:r>
              <a:rPr lang="en-US" altLang="ko-KR" sz="2700" dirty="0" smtClean="0"/>
              <a:t>(</a:t>
            </a:r>
            <a:r>
              <a:rPr lang="ko-KR" altLang="en-US" sz="2700" dirty="0" smtClean="0"/>
              <a:t>원하는 직원의 승진</a:t>
            </a:r>
            <a:r>
              <a:rPr lang="en-US" altLang="ko-KR" sz="2700" dirty="0" smtClean="0"/>
              <a:t>/</a:t>
            </a:r>
            <a:r>
              <a:rPr lang="ko-KR" altLang="en-US" sz="2700" dirty="0" smtClean="0"/>
              <a:t>승계</a:t>
            </a:r>
            <a:r>
              <a:rPr lang="en-US" altLang="ko-KR" sz="2700" dirty="0" smtClean="0"/>
              <a:t>)</a:t>
            </a:r>
          </a:p>
          <a:p>
            <a:pPr marL="685800" lvl="2" indent="0">
              <a:lnSpc>
                <a:spcPct val="120000"/>
              </a:lnSpc>
              <a:buNone/>
            </a:pPr>
            <a:r>
              <a:rPr lang="en-US" altLang="ko-KR" sz="2700" dirty="0"/>
              <a:t> </a:t>
            </a:r>
            <a:r>
              <a:rPr lang="en-US" altLang="ko-KR" sz="2700" dirty="0" smtClean="0"/>
              <a:t> _</a:t>
            </a:r>
            <a:r>
              <a:rPr lang="en-US" sz="2700" dirty="0" smtClean="0"/>
              <a:t>Support </a:t>
            </a:r>
            <a:r>
              <a:rPr lang="en-US" sz="2700" dirty="0"/>
              <a:t>Positive Turnover Practices </a:t>
            </a:r>
            <a:r>
              <a:rPr lang="en-US" sz="2700" dirty="0" smtClean="0"/>
              <a:t>   </a:t>
            </a:r>
          </a:p>
          <a:p>
            <a:pPr marL="685800" lvl="2" indent="0">
              <a:lnSpc>
                <a:spcPct val="120000"/>
              </a:lnSpc>
              <a:buNone/>
            </a:pPr>
            <a:r>
              <a:rPr lang="en-US" sz="2700" dirty="0"/>
              <a:t> </a:t>
            </a:r>
            <a:r>
              <a:rPr lang="en-US" sz="2700" dirty="0" smtClean="0"/>
              <a:t> (</a:t>
            </a:r>
            <a:r>
              <a:rPr lang="en-US" sz="2700" dirty="0"/>
              <a:t>Promotion/Succession of Desirable Employees) </a:t>
            </a:r>
          </a:p>
          <a:p>
            <a:pPr marL="0" indent="0">
              <a:lnSpc>
                <a:spcPct val="120000"/>
              </a:lnSpc>
              <a:buNone/>
            </a:pPr>
            <a:endParaRPr lang="en-US" sz="2700" dirty="0"/>
          </a:p>
          <a:p>
            <a:pPr marL="0" indent="0">
              <a:lnSpc>
                <a:spcPct val="120000"/>
              </a:lnSpc>
              <a:buNone/>
            </a:pPr>
            <a:endParaRPr lang="en-US" sz="27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927443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404848"/>
            <a:ext cx="5915025" cy="547312"/>
          </a:xfrm>
        </p:spPr>
        <p:txBody>
          <a:bodyPr>
            <a:noAutofit/>
          </a:bodyPr>
          <a:lstStyle/>
          <a:p>
            <a:pPr algn="ctr"/>
            <a:r>
              <a:rPr lang="ko-KR" altLang="en-US" sz="3600" dirty="0" smtClean="0">
                <a:latin typeface="+mn-lt"/>
              </a:rPr>
              <a:t>성과 관리</a:t>
            </a:r>
            <a:r>
              <a:rPr lang="en-US" altLang="ko-KR" sz="3600" dirty="0" smtClean="0">
                <a:latin typeface="+mn-lt"/>
              </a:rPr>
              <a:t/>
            </a:r>
            <a:br>
              <a:rPr lang="en-US" altLang="ko-KR" sz="3600" dirty="0" smtClean="0">
                <a:latin typeface="+mn-lt"/>
              </a:rPr>
            </a:br>
            <a:r>
              <a:rPr lang="en-US" altLang="ko-KR" sz="3600" dirty="0">
                <a:latin typeface="+mn-lt"/>
              </a:rPr>
              <a:t>_</a:t>
            </a:r>
            <a:r>
              <a:rPr lang="en-US" sz="3600" dirty="0" smtClean="0">
                <a:latin typeface="+mn-lt"/>
              </a:rPr>
              <a:t>Performance </a:t>
            </a:r>
            <a:r>
              <a:rPr lang="en-US" sz="3600" dirty="0">
                <a:latin typeface="+mn-lt"/>
              </a:rPr>
              <a:t>Management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720546307"/>
              </p:ext>
            </p:extLst>
          </p:nvPr>
        </p:nvGraphicFramePr>
        <p:xfrm>
          <a:off x="1110343" y="1303564"/>
          <a:ext cx="7576457" cy="4944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288086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26" y="122549"/>
            <a:ext cx="8733575" cy="1012202"/>
          </a:xfrm>
        </p:spPr>
        <p:txBody>
          <a:bodyPr>
            <a:normAutofit/>
          </a:bodyPr>
          <a:lstStyle/>
          <a:p>
            <a:pPr algn="ctr"/>
            <a:r>
              <a:rPr lang="ko-KR" altLang="en-US" sz="2700" dirty="0" smtClean="0">
                <a:latin typeface="+mn-lt"/>
              </a:rPr>
              <a:t>보편적인 조직 인력의 예</a:t>
            </a:r>
            <a:r>
              <a:rPr lang="en-US" altLang="ko-KR" sz="2700" dirty="0" smtClean="0">
                <a:latin typeface="+mn-lt"/>
              </a:rPr>
              <a:t/>
            </a:r>
            <a:br>
              <a:rPr lang="en-US" altLang="ko-KR" sz="2700" dirty="0" smtClean="0">
                <a:latin typeface="+mn-lt"/>
              </a:rPr>
            </a:br>
            <a:r>
              <a:rPr lang="en-US" altLang="ko-KR" sz="2700" dirty="0">
                <a:latin typeface="+mn-lt"/>
              </a:rPr>
              <a:t>_</a:t>
            </a:r>
            <a:r>
              <a:rPr lang="en-US" sz="2700" dirty="0" smtClean="0">
                <a:latin typeface="+mn-lt"/>
              </a:rPr>
              <a:t>Universal </a:t>
            </a:r>
            <a:r>
              <a:rPr lang="en-US" sz="2700" dirty="0">
                <a:latin typeface="+mn-lt"/>
              </a:rPr>
              <a:t>Organizational Workforce Examples</a:t>
            </a:r>
          </a:p>
        </p:txBody>
      </p:sp>
      <p:sp>
        <p:nvSpPr>
          <p:cNvPr id="3" name="Content Placeholder 2"/>
          <p:cNvSpPr>
            <a:spLocks noGrp="1"/>
          </p:cNvSpPr>
          <p:nvPr>
            <p:ph idx="1"/>
          </p:nvPr>
        </p:nvSpPr>
        <p:spPr>
          <a:xfrm>
            <a:off x="246289" y="1524000"/>
            <a:ext cx="8604647" cy="4264818"/>
          </a:xfrm>
        </p:spPr>
        <p:txBody>
          <a:bodyPr>
            <a:normAutofit fontScale="92500" lnSpcReduction="20000"/>
          </a:bodyPr>
          <a:lstStyle/>
          <a:p>
            <a:r>
              <a:rPr lang="ko-KR" altLang="en-US" b="1" dirty="0" smtClean="0"/>
              <a:t>팀 데이터 기반 의사 결정</a:t>
            </a:r>
            <a:r>
              <a:rPr lang="en-US" altLang="ko-KR" b="1" dirty="0" smtClean="0"/>
              <a:t>_</a:t>
            </a:r>
            <a:r>
              <a:rPr lang="en-US" b="1" dirty="0" smtClean="0"/>
              <a:t>Team Data-Based Decision Making</a:t>
            </a:r>
          </a:p>
          <a:p>
            <a:r>
              <a:rPr lang="ko-KR" altLang="en-US" b="1" dirty="0" smtClean="0"/>
              <a:t>사람중심실천 및 </a:t>
            </a:r>
            <a:r>
              <a:rPr lang="en-US" altLang="ko-KR" b="1" dirty="0" smtClean="0"/>
              <a:t>PBS </a:t>
            </a:r>
            <a:r>
              <a:rPr lang="ko-KR" altLang="en-US" b="1" dirty="0" smtClean="0"/>
              <a:t>개념 내장</a:t>
            </a:r>
            <a:endParaRPr lang="en-US" altLang="ko-KR" b="1" dirty="0" smtClean="0"/>
          </a:p>
          <a:p>
            <a:pPr marL="0" indent="0">
              <a:buNone/>
            </a:pPr>
            <a:r>
              <a:rPr lang="en-US" altLang="ko-KR" b="1" dirty="0"/>
              <a:t> </a:t>
            </a:r>
            <a:r>
              <a:rPr lang="en-US" altLang="ko-KR" b="1" dirty="0" smtClean="0"/>
              <a:t>  _</a:t>
            </a:r>
            <a:r>
              <a:rPr lang="en-US" b="1" dirty="0" smtClean="0"/>
              <a:t>Person-Centered Practices and PBS Concepts Embedded In</a:t>
            </a:r>
          </a:p>
          <a:p>
            <a:pPr lvl="1"/>
            <a:r>
              <a:rPr lang="ko-KR" altLang="en-US" dirty="0" smtClean="0"/>
              <a:t>직위 설명</a:t>
            </a:r>
            <a:r>
              <a:rPr lang="en-US" altLang="ko-KR" dirty="0" smtClean="0"/>
              <a:t>_</a:t>
            </a:r>
            <a:r>
              <a:rPr lang="en-US" dirty="0" smtClean="0"/>
              <a:t>Position Descriptions</a:t>
            </a:r>
          </a:p>
          <a:p>
            <a:pPr lvl="1"/>
            <a:r>
              <a:rPr lang="ko-KR" altLang="en-US" dirty="0" smtClean="0"/>
              <a:t>교육 자료</a:t>
            </a:r>
            <a:r>
              <a:rPr lang="en-US" altLang="ko-KR" dirty="0" smtClean="0"/>
              <a:t>_</a:t>
            </a:r>
            <a:r>
              <a:rPr lang="en-US" dirty="0" smtClean="0"/>
              <a:t>Training Materials</a:t>
            </a:r>
          </a:p>
          <a:p>
            <a:pPr lvl="1"/>
            <a:r>
              <a:rPr lang="ko-KR" altLang="en-US" dirty="0" smtClean="0"/>
              <a:t>취업 및 면접</a:t>
            </a:r>
            <a:r>
              <a:rPr lang="en-US" altLang="ko-KR" dirty="0" smtClean="0"/>
              <a:t>_</a:t>
            </a:r>
            <a:r>
              <a:rPr lang="en-US" dirty="0" smtClean="0"/>
              <a:t>Job Hiring and Interviewing</a:t>
            </a:r>
          </a:p>
          <a:p>
            <a:pPr lvl="1"/>
            <a:r>
              <a:rPr lang="ko-KR" altLang="en-US" dirty="0" smtClean="0"/>
              <a:t>성과 검토 팀</a:t>
            </a:r>
            <a:r>
              <a:rPr lang="en-US" altLang="ko-KR" dirty="0" smtClean="0"/>
              <a:t>_</a:t>
            </a:r>
            <a:r>
              <a:rPr lang="en-US" dirty="0" smtClean="0"/>
              <a:t>Performance Reviews Teams</a:t>
            </a:r>
          </a:p>
          <a:p>
            <a:r>
              <a:rPr lang="ko-KR" altLang="en-US" b="1" dirty="0" smtClean="0"/>
              <a:t>검토를 기반으로 한 행동 계획</a:t>
            </a:r>
            <a:r>
              <a:rPr lang="en-US" b="1" dirty="0" smtClean="0"/>
              <a:t>Action Planning Based on Review of</a:t>
            </a:r>
          </a:p>
          <a:p>
            <a:pPr lvl="1"/>
            <a:r>
              <a:rPr lang="ko-KR" altLang="en-US" dirty="0" smtClean="0"/>
              <a:t>직원 분위기</a:t>
            </a:r>
            <a:r>
              <a:rPr lang="en-US" altLang="ko-KR" dirty="0" smtClean="0"/>
              <a:t>/</a:t>
            </a:r>
            <a:r>
              <a:rPr lang="ko-KR" altLang="en-US" dirty="0" smtClean="0"/>
              <a:t>만족도</a:t>
            </a:r>
            <a:r>
              <a:rPr lang="en-US" dirty="0" smtClean="0"/>
              <a:t>Staff Climate/Satisfaction</a:t>
            </a:r>
          </a:p>
          <a:p>
            <a:pPr lvl="1"/>
            <a:r>
              <a:rPr lang="ko-KR" altLang="en-US" dirty="0" smtClean="0"/>
              <a:t>지원 받는 사람들의 만족도</a:t>
            </a:r>
            <a:r>
              <a:rPr lang="en-US" altLang="ko-KR" dirty="0" smtClean="0"/>
              <a:t>_</a:t>
            </a:r>
            <a:r>
              <a:rPr lang="en-US" dirty="0" smtClean="0"/>
              <a:t>Satisfaction of People Supported</a:t>
            </a:r>
            <a:endParaRPr lang="en-US" b="1" dirty="0" smtClean="0"/>
          </a:p>
          <a:p>
            <a:r>
              <a:rPr lang="ko-KR" altLang="en-US" b="1" dirty="0" smtClean="0"/>
              <a:t>정책 및 절차의 정기 검토</a:t>
            </a:r>
            <a:endParaRPr lang="en-US" altLang="ko-KR" b="1" dirty="0" smtClean="0"/>
          </a:p>
          <a:p>
            <a:pPr marL="0" indent="0">
              <a:buNone/>
            </a:pPr>
            <a:r>
              <a:rPr lang="en-US" altLang="ko-KR" b="1" dirty="0"/>
              <a:t> </a:t>
            </a:r>
            <a:r>
              <a:rPr lang="en-US" altLang="ko-KR" b="1" dirty="0" smtClean="0"/>
              <a:t>   _</a:t>
            </a:r>
            <a:r>
              <a:rPr lang="en-US" b="1" dirty="0" smtClean="0"/>
              <a:t>Regular Review of Policies and Procedures for </a:t>
            </a:r>
          </a:p>
          <a:p>
            <a:pPr lvl="1"/>
            <a:r>
              <a:rPr lang="ko-KR" altLang="en-US" dirty="0" smtClean="0"/>
              <a:t>사람중심실천</a:t>
            </a:r>
            <a:r>
              <a:rPr lang="en-US" altLang="ko-KR" dirty="0" smtClean="0"/>
              <a:t>_</a:t>
            </a:r>
            <a:r>
              <a:rPr lang="en-US" dirty="0" smtClean="0"/>
              <a:t>Person-Centered Practices</a:t>
            </a:r>
          </a:p>
          <a:p>
            <a:pPr lvl="1"/>
            <a:r>
              <a:rPr lang="en-US" dirty="0" smtClean="0"/>
              <a:t>PBS</a:t>
            </a:r>
          </a:p>
          <a:p>
            <a:pPr marL="342900" lvl="1" indent="0">
              <a:buNone/>
            </a:pPr>
            <a:endParaRPr lang="en-US" b="1"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62693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33911-C908-9E44-A593-F86D7C415E68}"/>
              </a:ext>
            </a:extLst>
          </p:cNvPr>
          <p:cNvSpPr>
            <a:spLocks noGrp="1"/>
          </p:cNvSpPr>
          <p:nvPr>
            <p:ph type="title"/>
          </p:nvPr>
        </p:nvSpPr>
        <p:spPr>
          <a:xfrm>
            <a:off x="-38100" y="46362"/>
            <a:ext cx="9220200" cy="1143000"/>
          </a:xfrm>
        </p:spPr>
        <p:txBody>
          <a:bodyPr>
            <a:noAutofit/>
          </a:bodyPr>
          <a:lstStyle/>
          <a:p>
            <a:pPr algn="ctr"/>
            <a:r>
              <a:rPr lang="ko-KR" altLang="en-US" sz="3500" dirty="0">
                <a:latin typeface="+mn-ea"/>
                <a:ea typeface="+mn-ea"/>
              </a:rPr>
              <a:t>모든 사람에게 보편적인 전략 우선 집중</a:t>
            </a:r>
            <a:r>
              <a:rPr lang="en-US" altLang="ko-KR" sz="2800" dirty="0">
                <a:latin typeface="+mn-ea"/>
                <a:ea typeface="+mn-ea"/>
              </a:rPr>
              <a:t/>
            </a:r>
            <a:br>
              <a:rPr lang="en-US" altLang="ko-KR" sz="2800" dirty="0">
                <a:latin typeface="+mn-ea"/>
                <a:ea typeface="+mn-ea"/>
              </a:rPr>
            </a:br>
            <a:r>
              <a:rPr lang="en-US" altLang="ko-KR" sz="2800" dirty="0">
                <a:latin typeface="+mn-ea"/>
                <a:ea typeface="+mn-ea"/>
              </a:rPr>
              <a:t>_</a:t>
            </a:r>
            <a:r>
              <a:rPr lang="en-US" sz="2800" dirty="0">
                <a:latin typeface="+mn-ea"/>
                <a:ea typeface="+mn-ea"/>
              </a:rPr>
              <a:t>Focus First on Universal Strategies for Everyone</a:t>
            </a:r>
          </a:p>
        </p:txBody>
      </p:sp>
      <p:sp>
        <p:nvSpPr>
          <p:cNvPr id="3" name="Content Placeholder 2">
            <a:extLst>
              <a:ext uri="{FF2B5EF4-FFF2-40B4-BE49-F238E27FC236}">
                <a16:creationId xmlns:a16="http://schemas.microsoft.com/office/drawing/2014/main" xmlns="" id="{B696DE7A-88A8-0442-8875-AB87D8505B0D}"/>
              </a:ext>
            </a:extLst>
          </p:cNvPr>
          <p:cNvSpPr>
            <a:spLocks noGrp="1"/>
          </p:cNvSpPr>
          <p:nvPr>
            <p:ph sz="half" idx="1"/>
          </p:nvPr>
        </p:nvSpPr>
        <p:spPr>
          <a:xfrm>
            <a:off x="90715" y="1794667"/>
            <a:ext cx="5624285" cy="3962401"/>
          </a:xfrm>
        </p:spPr>
        <p:txBody>
          <a:bodyPr>
            <a:normAutofit fontScale="70000" lnSpcReduction="20000"/>
          </a:bodyPr>
          <a:lstStyle/>
          <a:p>
            <a:pPr marL="0" indent="0">
              <a:lnSpc>
                <a:spcPct val="120000"/>
              </a:lnSpc>
              <a:buNone/>
            </a:pPr>
            <a:r>
              <a:rPr lang="ko-KR" altLang="en-US" sz="2600" b="1" dirty="0">
                <a:solidFill>
                  <a:srgbClr val="800000"/>
                </a:solidFill>
                <a:latin typeface="+mn-ea"/>
              </a:rPr>
              <a:t>왜 보편적인 노력이 먼저인가</a:t>
            </a:r>
            <a:r>
              <a:rPr lang="en-US" altLang="ko-KR" sz="2600" b="1" dirty="0">
                <a:solidFill>
                  <a:srgbClr val="800000"/>
                </a:solidFill>
                <a:latin typeface="+mn-ea"/>
              </a:rPr>
              <a:t>?</a:t>
            </a:r>
          </a:p>
          <a:p>
            <a:pPr marL="0" indent="0">
              <a:lnSpc>
                <a:spcPct val="120000"/>
              </a:lnSpc>
              <a:buNone/>
            </a:pPr>
            <a:r>
              <a:rPr lang="en-US" sz="2600" b="1" dirty="0">
                <a:solidFill>
                  <a:srgbClr val="800000"/>
                </a:solidFill>
                <a:latin typeface="+mn-ea"/>
              </a:rPr>
              <a:t>_Why Universal Efforts First?</a:t>
            </a:r>
          </a:p>
          <a:p>
            <a:pPr>
              <a:lnSpc>
                <a:spcPct val="120000"/>
              </a:lnSpc>
            </a:pPr>
            <a:r>
              <a:rPr lang="ko-KR" altLang="en-US" dirty="0">
                <a:latin typeface="+mn-ea"/>
              </a:rPr>
              <a:t>모두의 삶의 질 향상</a:t>
            </a:r>
            <a:endParaRPr lang="en-US" altLang="ko-KR" dirty="0">
              <a:latin typeface="+mn-ea"/>
            </a:endParaRPr>
          </a:p>
          <a:p>
            <a:pPr marL="0" indent="0">
              <a:lnSpc>
                <a:spcPct val="120000"/>
              </a:lnSpc>
              <a:buNone/>
            </a:pPr>
            <a:r>
              <a:rPr lang="en-US" altLang="ko-KR" dirty="0">
                <a:latin typeface="+mn-ea"/>
              </a:rPr>
              <a:t>    _</a:t>
            </a:r>
            <a:r>
              <a:rPr lang="en-US" dirty="0">
                <a:latin typeface="+mn-ea"/>
              </a:rPr>
              <a:t>Improve quality of life for everyone</a:t>
            </a:r>
          </a:p>
          <a:p>
            <a:pPr>
              <a:lnSpc>
                <a:spcPct val="120000"/>
              </a:lnSpc>
            </a:pPr>
            <a:r>
              <a:rPr lang="ko-KR" altLang="en-US" dirty="0">
                <a:latin typeface="+mn-ea"/>
              </a:rPr>
              <a:t>문제가 발생하지 않도록 방지</a:t>
            </a:r>
            <a:endParaRPr lang="en-US" altLang="ko-KR" dirty="0">
              <a:latin typeface="+mn-ea"/>
            </a:endParaRPr>
          </a:p>
          <a:p>
            <a:pPr marL="0" indent="0">
              <a:lnSpc>
                <a:spcPct val="120000"/>
              </a:lnSpc>
              <a:buNone/>
            </a:pPr>
            <a:r>
              <a:rPr lang="en-US" altLang="ko-KR" dirty="0">
                <a:latin typeface="+mn-ea"/>
              </a:rPr>
              <a:t>    _</a:t>
            </a:r>
            <a:r>
              <a:rPr lang="en-US" dirty="0">
                <a:latin typeface="+mn-ea"/>
              </a:rPr>
              <a:t>Prevent problems from occurring</a:t>
            </a:r>
          </a:p>
          <a:p>
            <a:pPr>
              <a:lnSpc>
                <a:spcPct val="120000"/>
              </a:lnSpc>
            </a:pPr>
            <a:r>
              <a:rPr lang="ko-KR" altLang="en-US" dirty="0">
                <a:latin typeface="+mn-ea"/>
              </a:rPr>
              <a:t>긍정적이고 안전하며 쾌적한 환경 조성</a:t>
            </a:r>
            <a:endParaRPr lang="en-US" altLang="ko-KR" dirty="0">
              <a:latin typeface="+mn-ea"/>
            </a:endParaRPr>
          </a:p>
          <a:p>
            <a:pPr marL="0" indent="0">
              <a:lnSpc>
                <a:spcPct val="120000"/>
              </a:lnSpc>
              <a:buNone/>
            </a:pPr>
            <a:r>
              <a:rPr lang="en-US" dirty="0">
                <a:latin typeface="+mn-ea"/>
              </a:rPr>
              <a:t>    _Create a positive, safe, and pleasant setting</a:t>
            </a:r>
          </a:p>
          <a:p>
            <a:pPr>
              <a:lnSpc>
                <a:spcPct val="120000"/>
              </a:lnSpc>
            </a:pPr>
            <a:r>
              <a:rPr lang="ko-KR" altLang="en-US" dirty="0">
                <a:latin typeface="+mn-ea"/>
              </a:rPr>
              <a:t>보다 집중적인 계획의 필요성 감소</a:t>
            </a:r>
            <a:endParaRPr lang="en-US" altLang="ko-KR" dirty="0">
              <a:latin typeface="+mn-ea"/>
            </a:endParaRPr>
          </a:p>
          <a:p>
            <a:pPr marL="0" indent="0">
              <a:lnSpc>
                <a:spcPct val="120000"/>
              </a:lnSpc>
              <a:buNone/>
            </a:pPr>
            <a:r>
              <a:rPr lang="en-US" altLang="ko-KR" dirty="0">
                <a:latin typeface="+mn-ea"/>
              </a:rPr>
              <a:t>    _</a:t>
            </a:r>
            <a:r>
              <a:rPr lang="en-US" dirty="0">
                <a:latin typeface="+mn-ea"/>
              </a:rPr>
              <a:t>Decrease the need for more intensive planning</a:t>
            </a:r>
          </a:p>
          <a:p>
            <a:pPr>
              <a:lnSpc>
                <a:spcPct val="120000"/>
              </a:lnSpc>
            </a:pPr>
            <a:r>
              <a:rPr lang="ko-KR" altLang="en-US" dirty="0">
                <a:latin typeface="+mn-ea"/>
              </a:rPr>
              <a:t>절약된 시간을 사용하여 보다 집중적인 지원이 필요한 사람들을 지원하는데 시간을 할애하세요</a:t>
            </a:r>
            <a:endParaRPr lang="en-US" altLang="ko-KR" dirty="0">
              <a:latin typeface="+mn-ea"/>
            </a:endParaRPr>
          </a:p>
          <a:p>
            <a:pPr marL="0" indent="0">
              <a:lnSpc>
                <a:spcPct val="120000"/>
              </a:lnSpc>
              <a:buNone/>
            </a:pPr>
            <a:r>
              <a:rPr lang="en-US" dirty="0">
                <a:latin typeface="+mn-ea"/>
              </a:rPr>
              <a:t>    _Use time saved to spend time supporting people</a:t>
            </a:r>
          </a:p>
          <a:p>
            <a:pPr marL="0" indent="0">
              <a:lnSpc>
                <a:spcPct val="120000"/>
              </a:lnSpc>
              <a:buNone/>
            </a:pPr>
            <a:r>
              <a:rPr lang="en-US" dirty="0">
                <a:latin typeface="+mn-ea"/>
              </a:rPr>
              <a:t>    who need more intensive support)</a:t>
            </a:r>
          </a:p>
        </p:txBody>
      </p:sp>
      <p:pic>
        <p:nvPicPr>
          <p:cNvPr id="5" name="Content Placeholder 11" descr="This triangle image contains the words All, Some, and Few to represen a continuum of supports needed in an organization.">
            <a:extLst>
              <a:ext uri="{FF2B5EF4-FFF2-40B4-BE49-F238E27FC236}">
                <a16:creationId xmlns:a16="http://schemas.microsoft.com/office/drawing/2014/main" xmlns="" id="{E4B16FF7-5544-E149-9CC2-0A76B87BF55F}"/>
              </a:ext>
            </a:extLst>
          </p:cNvPr>
          <p:cNvPicPr>
            <a:picLocks noGrp="1" noChangeAspect="1"/>
          </p:cNvPicPr>
          <p:nvPr>
            <p:ph sz="half" idx="2"/>
          </p:nvPr>
        </p:nvPicPr>
        <p:blipFill>
          <a:blip r:embed="rId2" cstate="print">
            <a:extLst>
              <a:ext uri="{96DAC541-7B7A-43D3-8B79-37D633B846F1}">
                <asvg:svgBlip xmlns="" xmlns:asvg="http://schemas.microsoft.com/office/drawing/2016/SVG/main" r:embed="rId3"/>
              </a:ext>
            </a:extLst>
          </a:blip>
          <a:stretch>
            <a:fillRect/>
          </a:stretch>
        </p:blipFill>
        <p:spPr>
          <a:xfrm>
            <a:off x="5105400" y="2053105"/>
            <a:ext cx="3886200" cy="2751789"/>
          </a:xfrm>
          <a:prstGeom prst="rect">
            <a:avLst/>
          </a:prstGeom>
        </p:spPr>
      </p:pic>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026770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295008"/>
            <a:ext cx="7886700" cy="994172"/>
          </a:xfrm>
        </p:spPr>
        <p:txBody>
          <a:bodyPr>
            <a:normAutofit fontScale="90000"/>
          </a:bodyPr>
          <a:lstStyle/>
          <a:p>
            <a:pPr algn="ctr"/>
            <a:r>
              <a:rPr lang="ko-KR" altLang="en-US" sz="2800" dirty="0">
                <a:latin typeface="+mn-lt"/>
              </a:rPr>
              <a:t>주요 보편적 활동 </a:t>
            </a:r>
            <a:r>
              <a:rPr lang="mr-IN" altLang="ko-KR" sz="2800" dirty="0">
                <a:latin typeface="+mn-lt"/>
              </a:rPr>
              <a:t>–</a:t>
            </a:r>
            <a:r>
              <a:rPr lang="ko-KR" altLang="en-US" sz="2800" dirty="0">
                <a:latin typeface="+mn-lt"/>
              </a:rPr>
              <a:t> </a:t>
            </a:r>
            <a:r>
              <a:rPr lang="en-US" altLang="ko-KR" sz="2800" dirty="0">
                <a:latin typeface="+mn-lt"/>
              </a:rPr>
              <a:t>1</a:t>
            </a:r>
            <a:r>
              <a:rPr lang="ko-KR" altLang="en-US" sz="2800" dirty="0" err="1" smtClean="0">
                <a:latin typeface="+mn-lt"/>
              </a:rPr>
              <a:t>년차</a:t>
            </a:r>
            <a:r>
              <a:rPr lang="en-US" altLang="ko-KR" sz="2800" dirty="0" smtClean="0">
                <a:latin typeface="+mn-lt"/>
              </a:rPr>
              <a:t/>
            </a:r>
            <a:br>
              <a:rPr lang="en-US" altLang="ko-KR" sz="2800" dirty="0" smtClean="0">
                <a:latin typeface="+mn-lt"/>
              </a:rPr>
            </a:br>
            <a:r>
              <a:rPr lang="en-US" altLang="ko-KR" sz="2800" dirty="0">
                <a:latin typeface="+mn-lt"/>
              </a:rPr>
              <a:t>_</a:t>
            </a:r>
            <a:r>
              <a:rPr lang="en-US" sz="2800" b="1" dirty="0" smtClean="0">
                <a:latin typeface="+mn-lt"/>
              </a:rPr>
              <a:t>Main </a:t>
            </a:r>
            <a:r>
              <a:rPr lang="en-US" sz="2800" b="1" dirty="0">
                <a:latin typeface="+mn-lt"/>
              </a:rPr>
              <a:t>Universal Activities </a:t>
            </a:r>
            <a:r>
              <a:rPr lang="mr-IN" sz="2800" b="1" dirty="0">
                <a:latin typeface="+mn-lt"/>
              </a:rPr>
              <a:t>–</a:t>
            </a:r>
            <a:r>
              <a:rPr lang="en-US" sz="2800" b="1" dirty="0">
                <a:latin typeface="+mn-lt"/>
              </a:rPr>
              <a:t> Year 1</a:t>
            </a:r>
            <a:br>
              <a:rPr lang="en-US" sz="2800" b="1" dirty="0">
                <a:latin typeface="+mn-lt"/>
              </a:rPr>
            </a:br>
            <a:endParaRPr lang="en-US" sz="2800" b="1" dirty="0">
              <a:latin typeface="+mn-lt"/>
            </a:endParaRPr>
          </a:p>
        </p:txBody>
      </p:sp>
      <p:sp>
        <p:nvSpPr>
          <p:cNvPr id="4" name="Content Placeholder 3"/>
          <p:cNvSpPr>
            <a:spLocks noGrp="1"/>
          </p:cNvSpPr>
          <p:nvPr>
            <p:ph sz="half" idx="1"/>
          </p:nvPr>
        </p:nvSpPr>
        <p:spPr>
          <a:xfrm>
            <a:off x="228600" y="1411514"/>
            <a:ext cx="3126379" cy="4034972"/>
          </a:xfrm>
        </p:spPr>
        <p:txBody>
          <a:bodyPr>
            <a:noAutofit/>
          </a:bodyPr>
          <a:lstStyle/>
          <a:p>
            <a:pPr marL="0" indent="0">
              <a:buNone/>
            </a:pPr>
            <a:r>
              <a:rPr lang="ko-KR" altLang="en-US" sz="1100" b="1" dirty="0"/>
              <a:t>사람 중심 실천</a:t>
            </a:r>
            <a:endParaRPr lang="en-US" altLang="ko-KR" sz="1100" b="1" dirty="0"/>
          </a:p>
          <a:p>
            <a:pPr marL="0" indent="0">
              <a:buNone/>
            </a:pPr>
            <a:r>
              <a:rPr lang="en-US" sz="1100" b="1" dirty="0" smtClean="0"/>
              <a:t>_Person-Centered </a:t>
            </a:r>
            <a:r>
              <a:rPr lang="en-US" sz="1100" b="1" dirty="0"/>
              <a:t>Practices</a:t>
            </a:r>
          </a:p>
          <a:p>
            <a:pPr marL="0" indent="0">
              <a:buNone/>
            </a:pPr>
            <a:endParaRPr lang="en-US" sz="1100" b="1" dirty="0"/>
          </a:p>
          <a:p>
            <a:r>
              <a:rPr lang="ko-KR" altLang="en-US" sz="1100" dirty="0"/>
              <a:t>자기 평가</a:t>
            </a:r>
            <a:r>
              <a:rPr lang="en-US" altLang="ko-KR" sz="1100" dirty="0"/>
              <a:t>/</a:t>
            </a:r>
            <a:r>
              <a:rPr lang="ko-KR" altLang="en-US" sz="1100" dirty="0"/>
              <a:t>행동 계획 목록</a:t>
            </a:r>
            <a:endParaRPr lang="en-US" altLang="ko-KR" sz="1100" dirty="0"/>
          </a:p>
          <a:p>
            <a:pPr marL="0" indent="0">
              <a:buNone/>
            </a:pPr>
            <a:r>
              <a:rPr lang="en-US" sz="1100" dirty="0" smtClean="0"/>
              <a:t>      _Self-Assessment/Action </a:t>
            </a:r>
            <a:r>
              <a:rPr lang="en-US" sz="1100" dirty="0"/>
              <a:t>Plan Items</a:t>
            </a:r>
          </a:p>
          <a:p>
            <a:r>
              <a:rPr lang="ko-KR" altLang="en-US" sz="1100" dirty="0"/>
              <a:t>비전 </a:t>
            </a:r>
            <a:r>
              <a:rPr lang="mr-IN" altLang="ko-KR" sz="1100" dirty="0"/>
              <a:t>–</a:t>
            </a:r>
            <a:r>
              <a:rPr lang="ko-KR" altLang="en-US" sz="1100" dirty="0"/>
              <a:t> 현재와 </a:t>
            </a:r>
            <a:r>
              <a:rPr lang="ko-KR" altLang="en-US" sz="1100" dirty="0" smtClean="0"/>
              <a:t>미래</a:t>
            </a:r>
            <a:endParaRPr lang="en-US" altLang="ko-KR" sz="1100" dirty="0" smtClean="0"/>
          </a:p>
          <a:p>
            <a:pPr marL="0" indent="0">
              <a:buNone/>
            </a:pPr>
            <a:r>
              <a:rPr lang="en-US" sz="1100" dirty="0"/>
              <a:t> </a:t>
            </a:r>
            <a:r>
              <a:rPr lang="en-US" sz="1100" dirty="0" smtClean="0"/>
              <a:t>     _Vision </a:t>
            </a:r>
            <a:r>
              <a:rPr lang="mr-IN" sz="1100" dirty="0"/>
              <a:t>–</a:t>
            </a:r>
            <a:r>
              <a:rPr lang="en-US" sz="1100" dirty="0"/>
              <a:t> Now and In Future</a:t>
            </a:r>
          </a:p>
          <a:p>
            <a:r>
              <a:rPr lang="ko-KR" altLang="en-US" sz="1100" dirty="0"/>
              <a:t>결과 보고서</a:t>
            </a:r>
            <a:endParaRPr lang="en-US" altLang="ko-KR" sz="1100" dirty="0"/>
          </a:p>
          <a:p>
            <a:pPr marL="0" indent="0">
              <a:buNone/>
            </a:pPr>
            <a:r>
              <a:rPr lang="en-US" sz="1100" dirty="0" smtClean="0"/>
              <a:t>      _Outcome </a:t>
            </a:r>
            <a:r>
              <a:rPr lang="en-US" sz="1100" dirty="0"/>
              <a:t>Statements </a:t>
            </a:r>
          </a:p>
          <a:p>
            <a:pPr lvl="1">
              <a:buFont typeface="Courier New" charset="0"/>
              <a:buChar char="o"/>
            </a:pPr>
            <a:r>
              <a:rPr lang="ko-KR" altLang="en-US" sz="1100" dirty="0"/>
              <a:t>지원 받은 사람들</a:t>
            </a:r>
            <a:endParaRPr lang="en-US" altLang="ko-KR" sz="1100" dirty="0"/>
          </a:p>
          <a:p>
            <a:pPr marL="342900" lvl="1" indent="0">
              <a:buNone/>
            </a:pPr>
            <a:r>
              <a:rPr lang="en-US" sz="1100" dirty="0" smtClean="0"/>
              <a:t>     _People </a:t>
            </a:r>
            <a:r>
              <a:rPr lang="en-US" sz="1100" dirty="0"/>
              <a:t>Supported</a:t>
            </a:r>
          </a:p>
          <a:p>
            <a:pPr lvl="1">
              <a:buFont typeface="Courier New" charset="0"/>
              <a:buChar char="o"/>
            </a:pPr>
            <a:r>
              <a:rPr lang="ko-KR" altLang="en-US" sz="1100" dirty="0"/>
              <a:t>직원들</a:t>
            </a:r>
            <a:endParaRPr lang="en-US" altLang="ko-KR" sz="1100" dirty="0"/>
          </a:p>
          <a:p>
            <a:pPr marL="342900" lvl="1" indent="0">
              <a:buNone/>
            </a:pPr>
            <a:r>
              <a:rPr lang="en-US" sz="1100" dirty="0" smtClean="0"/>
              <a:t>     _Employees</a:t>
            </a:r>
            <a:endParaRPr lang="en-US" sz="1100" dirty="0"/>
          </a:p>
          <a:p>
            <a:pPr lvl="1">
              <a:buFont typeface="Courier New" charset="0"/>
              <a:buChar char="o"/>
            </a:pPr>
            <a:r>
              <a:rPr lang="ko-KR" altLang="en-US" sz="1100" dirty="0"/>
              <a:t>기관</a:t>
            </a:r>
            <a:endParaRPr lang="en-US" altLang="ko-KR" sz="1100" dirty="0"/>
          </a:p>
          <a:p>
            <a:pPr marL="342900" lvl="1" indent="0">
              <a:buNone/>
            </a:pPr>
            <a:r>
              <a:rPr lang="en-US" sz="1100" dirty="0" smtClean="0"/>
              <a:t>     _Organization</a:t>
            </a:r>
            <a:endParaRPr lang="en-US" sz="1100" dirty="0"/>
          </a:p>
          <a:p>
            <a:pPr lvl="1">
              <a:buFont typeface="Courier New" charset="0"/>
              <a:buChar char="o"/>
            </a:pPr>
            <a:r>
              <a:rPr lang="ko-KR" altLang="en-US" sz="1100" dirty="0"/>
              <a:t>지역사회</a:t>
            </a:r>
            <a:endParaRPr lang="en-US" altLang="ko-KR" sz="1100" dirty="0"/>
          </a:p>
          <a:p>
            <a:pPr marL="342900" lvl="1" indent="0">
              <a:buNone/>
            </a:pPr>
            <a:r>
              <a:rPr lang="en-US" sz="1100" dirty="0" smtClean="0"/>
              <a:t>     _Community</a:t>
            </a:r>
            <a:endParaRPr lang="en-US" sz="1100" dirty="0"/>
          </a:p>
          <a:p>
            <a:r>
              <a:rPr lang="en-US" altLang="ko-KR" sz="1100" dirty="0"/>
              <a:t>3</a:t>
            </a:r>
            <a:r>
              <a:rPr lang="ko-KR" altLang="en-US" sz="1100" dirty="0"/>
              <a:t>년 거꾸로 계획하기</a:t>
            </a:r>
            <a:endParaRPr lang="en-US" altLang="ko-KR" sz="1100" dirty="0"/>
          </a:p>
          <a:p>
            <a:pPr marL="0" indent="0">
              <a:buNone/>
            </a:pPr>
            <a:r>
              <a:rPr lang="en-US" sz="1100" dirty="0" smtClean="0"/>
              <a:t>      _3-Year </a:t>
            </a:r>
            <a:r>
              <a:rPr lang="en-US" sz="1100" dirty="0"/>
              <a:t>Backward Planning</a:t>
            </a:r>
          </a:p>
          <a:p>
            <a:r>
              <a:rPr lang="ko-KR" altLang="en-US" sz="1100" dirty="0"/>
              <a:t>과거 맵</a:t>
            </a:r>
            <a:endParaRPr lang="en-US" altLang="ko-KR" sz="1100" dirty="0"/>
          </a:p>
          <a:p>
            <a:pPr marL="0" indent="0">
              <a:buNone/>
            </a:pPr>
            <a:r>
              <a:rPr lang="en-US" sz="1100" dirty="0" smtClean="0"/>
              <a:t>      _History </a:t>
            </a:r>
            <a:r>
              <a:rPr lang="en-US" sz="1100" dirty="0"/>
              <a:t>Map </a:t>
            </a:r>
          </a:p>
          <a:p>
            <a:r>
              <a:rPr lang="ko-KR" altLang="en-US" sz="1100" dirty="0"/>
              <a:t>적용된 코치 활동</a:t>
            </a:r>
            <a:endParaRPr lang="en-US" altLang="ko-KR" sz="1100" dirty="0"/>
          </a:p>
          <a:p>
            <a:pPr marL="0" indent="0">
              <a:buNone/>
            </a:pPr>
            <a:r>
              <a:rPr lang="en-US" sz="1100" dirty="0" smtClean="0"/>
              <a:t>      _Applied </a:t>
            </a:r>
            <a:r>
              <a:rPr lang="en-US" sz="1100" dirty="0"/>
              <a:t>Coach Activities </a:t>
            </a:r>
          </a:p>
        </p:txBody>
      </p:sp>
      <p:sp>
        <p:nvSpPr>
          <p:cNvPr id="5" name="Content Placeholder 4"/>
          <p:cNvSpPr>
            <a:spLocks noGrp="1"/>
          </p:cNvSpPr>
          <p:nvPr>
            <p:ph sz="half" idx="2"/>
          </p:nvPr>
        </p:nvSpPr>
        <p:spPr>
          <a:xfrm>
            <a:off x="5638800" y="1458543"/>
            <a:ext cx="3505200" cy="3708685"/>
          </a:xfrm>
        </p:spPr>
        <p:txBody>
          <a:bodyPr>
            <a:noAutofit/>
          </a:bodyPr>
          <a:lstStyle/>
          <a:p>
            <a:pPr marL="0" indent="0">
              <a:buNone/>
            </a:pPr>
            <a:r>
              <a:rPr lang="ko-KR" altLang="en-US" sz="1200" b="1" dirty="0" smtClean="0"/>
              <a:t>긍정적 행동 지원</a:t>
            </a:r>
            <a:endParaRPr lang="en-US" altLang="ko-KR" sz="1200" b="1" dirty="0" smtClean="0"/>
          </a:p>
          <a:p>
            <a:pPr marL="0" indent="0">
              <a:buNone/>
            </a:pPr>
            <a:r>
              <a:rPr lang="en-US" sz="1200" b="1" dirty="0"/>
              <a:t>_</a:t>
            </a:r>
            <a:r>
              <a:rPr lang="en-US" sz="1200" b="1" dirty="0" smtClean="0"/>
              <a:t>Positive </a:t>
            </a:r>
            <a:r>
              <a:rPr lang="en-US" sz="1200" b="1" dirty="0"/>
              <a:t>Behavior </a:t>
            </a:r>
            <a:r>
              <a:rPr lang="en-US" sz="1200" b="1" dirty="0" smtClean="0"/>
              <a:t>Support</a:t>
            </a:r>
            <a:endParaRPr lang="en-US" sz="1200" b="1" dirty="0"/>
          </a:p>
          <a:p>
            <a:r>
              <a:rPr lang="ko-KR" altLang="en-US" sz="1200" dirty="0"/>
              <a:t>자기 평가</a:t>
            </a:r>
            <a:r>
              <a:rPr lang="en-US" altLang="ko-KR" sz="1200" dirty="0"/>
              <a:t>/</a:t>
            </a:r>
            <a:r>
              <a:rPr lang="ko-KR" altLang="en-US" sz="1200" dirty="0"/>
              <a:t>행동 계획</a:t>
            </a:r>
            <a:endParaRPr lang="en-US" altLang="ko-KR" sz="1200" dirty="0"/>
          </a:p>
          <a:p>
            <a:pPr marL="0" indent="0">
              <a:buNone/>
            </a:pPr>
            <a:r>
              <a:rPr lang="en-US" sz="1200" dirty="0" smtClean="0"/>
              <a:t>      _Self-Assessment/Action </a:t>
            </a:r>
            <a:r>
              <a:rPr lang="en-US" sz="1200" dirty="0"/>
              <a:t>Plan</a:t>
            </a:r>
          </a:p>
          <a:p>
            <a:r>
              <a:rPr lang="ko-KR" altLang="en-US" sz="1200" dirty="0"/>
              <a:t>합의 기반 공유 및 문제 해결</a:t>
            </a:r>
            <a:endParaRPr lang="en-US" altLang="ko-KR" sz="1200" dirty="0"/>
          </a:p>
          <a:p>
            <a:pPr marL="0" indent="0">
              <a:buNone/>
            </a:pPr>
            <a:r>
              <a:rPr lang="en-US" sz="1200" dirty="0" smtClean="0"/>
              <a:t>      _Consensus-Based </a:t>
            </a:r>
            <a:r>
              <a:rPr lang="en-US" sz="1200" dirty="0"/>
              <a:t>Sharing </a:t>
            </a:r>
            <a:r>
              <a:rPr lang="en-US" sz="1200" dirty="0" smtClean="0"/>
              <a:t>        </a:t>
            </a:r>
          </a:p>
          <a:p>
            <a:pPr marL="0" indent="0">
              <a:buNone/>
            </a:pPr>
            <a:r>
              <a:rPr lang="en-US" sz="1200" dirty="0"/>
              <a:t> </a:t>
            </a:r>
            <a:r>
              <a:rPr lang="en-US" sz="1200" dirty="0" smtClean="0"/>
              <a:t>     and </a:t>
            </a:r>
            <a:r>
              <a:rPr lang="en-US" sz="1200" dirty="0"/>
              <a:t>Problem Solving</a:t>
            </a:r>
          </a:p>
          <a:p>
            <a:r>
              <a:rPr lang="ko-KR" altLang="en-US" sz="1200" dirty="0"/>
              <a:t>사회성 기술 </a:t>
            </a:r>
            <a:r>
              <a:rPr lang="ko-KR" altLang="en-US" sz="1200" dirty="0" err="1"/>
              <a:t>매스틱스</a:t>
            </a:r>
            <a:endParaRPr lang="en-US" altLang="ko-KR" sz="1200" dirty="0"/>
          </a:p>
          <a:p>
            <a:pPr marL="0" indent="0">
              <a:buNone/>
            </a:pPr>
            <a:r>
              <a:rPr lang="en-US" sz="1200" dirty="0" smtClean="0"/>
              <a:t>     _Social </a:t>
            </a:r>
            <a:r>
              <a:rPr lang="en-US" sz="1200" dirty="0"/>
              <a:t>Skills Matrix</a:t>
            </a:r>
          </a:p>
          <a:p>
            <a:r>
              <a:rPr lang="ko-KR" altLang="en-US" sz="1200" dirty="0"/>
              <a:t>사회성 기술 강화 전략</a:t>
            </a:r>
            <a:endParaRPr lang="en-US" altLang="ko-KR" sz="1200" dirty="0"/>
          </a:p>
          <a:p>
            <a:pPr marL="0" indent="0">
              <a:buNone/>
            </a:pPr>
            <a:r>
              <a:rPr lang="en-US" sz="1200" dirty="0" smtClean="0"/>
              <a:t>      _Strategies </a:t>
            </a:r>
            <a:r>
              <a:rPr lang="en-US" sz="1200" dirty="0"/>
              <a:t>for Reinforcing </a:t>
            </a:r>
            <a:r>
              <a:rPr lang="en-US" sz="1200" dirty="0" smtClean="0"/>
              <a:t>   </a:t>
            </a:r>
          </a:p>
          <a:p>
            <a:pPr marL="0" indent="0">
              <a:buNone/>
            </a:pPr>
            <a:r>
              <a:rPr lang="en-US" sz="1200" dirty="0"/>
              <a:t> </a:t>
            </a:r>
            <a:r>
              <a:rPr lang="en-US" sz="1200" dirty="0" smtClean="0"/>
              <a:t>     Social </a:t>
            </a:r>
            <a:r>
              <a:rPr lang="en-US" sz="1200" dirty="0"/>
              <a:t>Skills</a:t>
            </a:r>
          </a:p>
          <a:p>
            <a:r>
              <a:rPr lang="ko-KR" altLang="en-US" sz="1200" dirty="0"/>
              <a:t>시행 관찰</a:t>
            </a:r>
            <a:endParaRPr lang="en-US" altLang="ko-KR" sz="1200" dirty="0"/>
          </a:p>
          <a:p>
            <a:pPr marL="0" indent="0">
              <a:buNone/>
            </a:pPr>
            <a:r>
              <a:rPr lang="en-US" sz="1200" dirty="0" smtClean="0"/>
              <a:t>      _Observations </a:t>
            </a:r>
            <a:r>
              <a:rPr lang="en-US" sz="1200" dirty="0"/>
              <a:t>of </a:t>
            </a:r>
            <a:r>
              <a:rPr lang="en-US" sz="1200" dirty="0" err="1" smtClean="0"/>
              <a:t>mplementation</a:t>
            </a:r>
            <a:endParaRPr lang="en-US" sz="1200" dirty="0"/>
          </a:p>
          <a:p>
            <a:pPr lvl="1">
              <a:buFont typeface="Courier New" charset="0"/>
              <a:buChar char="o"/>
            </a:pPr>
            <a:r>
              <a:rPr lang="ko-KR" altLang="en-US" sz="1200" dirty="0" smtClean="0"/>
              <a:t>사람중심</a:t>
            </a:r>
            <a:r>
              <a:rPr lang="en-US" altLang="ko-KR" sz="1200" dirty="0" smtClean="0"/>
              <a:t>_</a:t>
            </a:r>
            <a:r>
              <a:rPr lang="en-US" sz="1200" dirty="0" smtClean="0"/>
              <a:t>Person-Centered </a:t>
            </a:r>
            <a:endParaRPr lang="en-US" sz="1200" dirty="0"/>
          </a:p>
          <a:p>
            <a:pPr lvl="1">
              <a:buFont typeface="Courier New" charset="0"/>
              <a:buChar char="o"/>
            </a:pPr>
            <a:r>
              <a:rPr lang="ko-KR" altLang="en-US" sz="1200" dirty="0" err="1" smtClean="0"/>
              <a:t>사회기술과</a:t>
            </a:r>
            <a:r>
              <a:rPr lang="ko-KR" altLang="en-US" sz="1200" dirty="0" smtClean="0"/>
              <a:t> 참여</a:t>
            </a:r>
            <a:endParaRPr lang="en-US" altLang="ko-KR" sz="1200" dirty="0"/>
          </a:p>
          <a:p>
            <a:pPr marL="342900" lvl="1" indent="0">
              <a:buNone/>
            </a:pPr>
            <a:r>
              <a:rPr lang="en-US" sz="1200" dirty="0" smtClean="0"/>
              <a:t>     _Social </a:t>
            </a:r>
            <a:r>
              <a:rPr lang="en-US" sz="1200" dirty="0"/>
              <a:t>Skills and Engagement</a:t>
            </a:r>
          </a:p>
          <a:p>
            <a:r>
              <a:rPr lang="ko-KR" altLang="en-US" sz="1200" dirty="0"/>
              <a:t>데이터 기반 의사결정의 소개</a:t>
            </a:r>
            <a:endParaRPr lang="en-US" altLang="ko-KR" sz="1200" dirty="0"/>
          </a:p>
          <a:p>
            <a:pPr marL="0" indent="0">
              <a:buNone/>
            </a:pPr>
            <a:r>
              <a:rPr lang="en-US" sz="1200" dirty="0"/>
              <a:t> </a:t>
            </a:r>
            <a:r>
              <a:rPr lang="en-US" sz="1200" dirty="0" smtClean="0"/>
              <a:t>     _Introduction </a:t>
            </a:r>
            <a:r>
              <a:rPr lang="en-US" sz="1200" dirty="0"/>
              <a:t>to Data-Based Decision </a:t>
            </a:r>
            <a:endParaRPr lang="en-US" sz="1200" dirty="0" smtClean="0"/>
          </a:p>
          <a:p>
            <a:pPr marL="0" indent="0">
              <a:buNone/>
            </a:pPr>
            <a:r>
              <a:rPr lang="en-US" sz="1200" dirty="0"/>
              <a:t> </a:t>
            </a:r>
            <a:r>
              <a:rPr lang="en-US" sz="1200" dirty="0" smtClean="0"/>
              <a:t>     Making</a:t>
            </a:r>
            <a:endParaRPr lang="en-US" sz="1200"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19400" y="2590800"/>
            <a:ext cx="2698567" cy="3343316"/>
          </a:xfrm>
          <a:prstGeom prst="rect">
            <a:avLst/>
          </a:prstGeom>
        </p:spPr>
      </p:pic>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20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969141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5EBBC-65A4-E142-B91D-20C5F7DE205F}"/>
              </a:ext>
            </a:extLst>
          </p:cNvPr>
          <p:cNvSpPr>
            <a:spLocks noGrp="1"/>
          </p:cNvSpPr>
          <p:nvPr>
            <p:ph type="title"/>
          </p:nvPr>
        </p:nvSpPr>
        <p:spPr/>
        <p:txBody>
          <a:bodyPr>
            <a:noAutofit/>
          </a:bodyPr>
          <a:lstStyle/>
          <a:p>
            <a:pPr algn="ctr"/>
            <a:r>
              <a:rPr lang="ko-KR" altLang="en-US" sz="3500" dirty="0">
                <a:latin typeface="+mn-ea"/>
                <a:ea typeface="+mn-ea"/>
              </a:rPr>
              <a:t>함께 하는 </a:t>
            </a:r>
            <a:r>
              <a:rPr lang="en-US" altLang="ko-KR" sz="3500" dirty="0">
                <a:latin typeface="+mn-ea"/>
                <a:ea typeface="+mn-ea"/>
              </a:rPr>
              <a:t>4</a:t>
            </a:r>
            <a:r>
              <a:rPr lang="ko-KR" altLang="en-US" sz="3500" dirty="0">
                <a:latin typeface="+mn-ea"/>
                <a:ea typeface="+mn-ea"/>
              </a:rPr>
              <a:t>일 훈련</a:t>
            </a:r>
            <a:r>
              <a:rPr lang="en-US" altLang="ko-KR" sz="2400" dirty="0">
                <a:latin typeface="+mn-ea"/>
                <a:ea typeface="+mn-ea"/>
              </a:rPr>
              <a:t/>
            </a:r>
            <a:br>
              <a:rPr lang="en-US" altLang="ko-KR" sz="2400" dirty="0">
                <a:latin typeface="+mn-ea"/>
                <a:ea typeface="+mn-ea"/>
              </a:rPr>
            </a:br>
            <a:r>
              <a:rPr lang="en-US" altLang="ko-KR" sz="2400" dirty="0">
                <a:latin typeface="+mn-ea"/>
                <a:ea typeface="+mn-ea"/>
              </a:rPr>
              <a:t>_</a:t>
            </a:r>
            <a:r>
              <a:rPr lang="en-US" sz="2400" dirty="0">
                <a:latin typeface="+mn-ea"/>
                <a:ea typeface="+mn-ea"/>
              </a:rPr>
              <a:t>Four Days of Training Together</a:t>
            </a:r>
            <a:endParaRPr lang="en-US" sz="3500" dirty="0">
              <a:latin typeface="+mn-ea"/>
              <a:ea typeface="+mn-ea"/>
            </a:endParaRPr>
          </a:p>
        </p:txBody>
      </p:sp>
      <p:sp>
        <p:nvSpPr>
          <p:cNvPr id="3" name="Content Placeholder 2">
            <a:extLst>
              <a:ext uri="{FF2B5EF4-FFF2-40B4-BE49-F238E27FC236}">
                <a16:creationId xmlns:a16="http://schemas.microsoft.com/office/drawing/2014/main" xmlns="" id="{A63B1215-5E08-394B-83C4-98755DA4D426}"/>
              </a:ext>
            </a:extLst>
          </p:cNvPr>
          <p:cNvSpPr>
            <a:spLocks noGrp="1"/>
          </p:cNvSpPr>
          <p:nvPr>
            <p:ph sz="quarter" idx="13"/>
          </p:nvPr>
        </p:nvSpPr>
        <p:spPr/>
        <p:txBody>
          <a:bodyPr>
            <a:noAutofit/>
          </a:bodyPr>
          <a:lstStyle/>
          <a:p>
            <a:r>
              <a:rPr lang="en-US" sz="2000" dirty="0">
                <a:latin typeface="+mn-ea"/>
              </a:rPr>
              <a:t>Day 1 	</a:t>
            </a:r>
            <a:r>
              <a:rPr lang="ko-KR" altLang="en-US" sz="2000" dirty="0">
                <a:latin typeface="+mn-ea"/>
              </a:rPr>
              <a:t>사람중심이 되기 위한 보편적인 전략</a:t>
            </a:r>
            <a:endParaRPr lang="en-US" altLang="ko-KR" sz="2000" dirty="0">
              <a:latin typeface="+mn-ea"/>
            </a:endParaRPr>
          </a:p>
          <a:p>
            <a:pPr marL="0" indent="0">
              <a:buNone/>
            </a:pPr>
            <a:r>
              <a:rPr lang="en-US" sz="2000" dirty="0">
                <a:latin typeface="+mn-ea"/>
              </a:rPr>
              <a:t>            _Universal strategies for being person centered</a:t>
            </a:r>
          </a:p>
          <a:p>
            <a:pPr marL="0" indent="0">
              <a:buNone/>
            </a:pPr>
            <a:endParaRPr lang="en-US" sz="2000" dirty="0">
              <a:latin typeface="+mn-ea"/>
            </a:endParaRPr>
          </a:p>
          <a:p>
            <a:r>
              <a:rPr lang="en-US" sz="2000" dirty="0">
                <a:solidFill>
                  <a:schemeClr val="tx1"/>
                </a:solidFill>
                <a:latin typeface="+mn-ea"/>
              </a:rPr>
              <a:t>Day 2 	</a:t>
            </a:r>
            <a:r>
              <a:rPr lang="ko-KR" altLang="en-US" sz="2000" dirty="0">
                <a:solidFill>
                  <a:schemeClr val="tx1"/>
                </a:solidFill>
                <a:latin typeface="+mn-ea"/>
              </a:rPr>
              <a:t>사람중심실천 확대</a:t>
            </a:r>
            <a:endParaRPr lang="en-US" altLang="ko-KR" sz="2000" dirty="0">
              <a:solidFill>
                <a:schemeClr val="tx1"/>
              </a:solidFill>
              <a:latin typeface="+mn-ea"/>
            </a:endParaRPr>
          </a:p>
          <a:p>
            <a:pPr marL="0" indent="0">
              <a:buNone/>
            </a:pPr>
            <a:r>
              <a:rPr lang="en-US" sz="2000" dirty="0">
                <a:solidFill>
                  <a:schemeClr val="tx1"/>
                </a:solidFill>
                <a:latin typeface="+mn-ea"/>
              </a:rPr>
              <a:t>            _Increasing person-centered practices</a:t>
            </a:r>
          </a:p>
          <a:p>
            <a:pPr marL="0" indent="0">
              <a:buNone/>
            </a:pPr>
            <a:endParaRPr lang="en-US" sz="2000" dirty="0">
              <a:latin typeface="+mn-ea"/>
            </a:endParaRPr>
          </a:p>
          <a:p>
            <a:r>
              <a:rPr lang="en-US" sz="2000" dirty="0">
                <a:latin typeface="+mn-ea"/>
              </a:rPr>
              <a:t>Day 3 </a:t>
            </a:r>
            <a:r>
              <a:rPr lang="ko-KR" altLang="en-US" sz="2000" dirty="0">
                <a:latin typeface="+mn-ea"/>
              </a:rPr>
              <a:t>긍정적 행동지원 및 사람 중심주의</a:t>
            </a:r>
            <a:endParaRPr lang="en-US" altLang="ko-KR" sz="2000" dirty="0">
              <a:latin typeface="+mn-ea"/>
            </a:endParaRPr>
          </a:p>
          <a:p>
            <a:pPr marL="0" indent="0">
              <a:buNone/>
            </a:pPr>
            <a:r>
              <a:rPr lang="en-US" sz="2000" dirty="0">
                <a:latin typeface="+mn-ea"/>
              </a:rPr>
              <a:t>           _Positive behavior support and person-centeredness</a:t>
            </a:r>
          </a:p>
          <a:p>
            <a:pPr marL="0" indent="0">
              <a:buNone/>
            </a:pPr>
            <a:endParaRPr lang="en-US" sz="2000" dirty="0">
              <a:latin typeface="+mn-ea"/>
            </a:endParaRPr>
          </a:p>
          <a:p>
            <a:r>
              <a:rPr lang="en-US" sz="2000" b="1" dirty="0">
                <a:solidFill>
                  <a:srgbClr val="800000"/>
                </a:solidFill>
                <a:latin typeface="+mn-ea"/>
              </a:rPr>
              <a:t>Day 4	</a:t>
            </a:r>
            <a:r>
              <a:rPr lang="en-US" sz="2000" b="1" dirty="0" smtClean="0">
                <a:solidFill>
                  <a:srgbClr val="800000"/>
                </a:solidFill>
                <a:latin typeface="+mn-ea"/>
              </a:rPr>
              <a:t> </a:t>
            </a:r>
            <a:r>
              <a:rPr lang="ko-KR" altLang="en-US" sz="2000" b="1" dirty="0" smtClean="0">
                <a:solidFill>
                  <a:srgbClr val="800000"/>
                </a:solidFill>
                <a:latin typeface="+mn-ea"/>
              </a:rPr>
              <a:t>발전을 </a:t>
            </a:r>
            <a:r>
              <a:rPr lang="ko-KR" altLang="en-US" sz="2000" b="1" dirty="0">
                <a:solidFill>
                  <a:srgbClr val="800000"/>
                </a:solidFill>
                <a:latin typeface="+mn-ea"/>
              </a:rPr>
              <a:t>위한 팀 접근 방식 만들기</a:t>
            </a:r>
            <a:endParaRPr lang="en-US" altLang="ko-KR" sz="2000" b="1" dirty="0">
              <a:solidFill>
                <a:srgbClr val="800000"/>
              </a:solidFill>
              <a:latin typeface="+mn-ea"/>
            </a:endParaRPr>
          </a:p>
          <a:p>
            <a:pPr marL="0" indent="0">
              <a:buNone/>
            </a:pPr>
            <a:r>
              <a:rPr lang="en-US" altLang="ko-KR" sz="2000" b="1" dirty="0">
                <a:solidFill>
                  <a:srgbClr val="800000"/>
                </a:solidFill>
                <a:latin typeface="+mn-ea"/>
              </a:rPr>
              <a:t>            _</a:t>
            </a:r>
            <a:r>
              <a:rPr lang="en-US" sz="2000" b="1" dirty="0">
                <a:solidFill>
                  <a:srgbClr val="800000"/>
                </a:solidFill>
                <a:latin typeface="+mn-ea"/>
              </a:rPr>
              <a:t>Creating a team approach for moving forward</a:t>
            </a:r>
          </a:p>
          <a:p>
            <a:endParaRPr lang="en-US" sz="2000" dirty="0">
              <a:latin typeface="+mn-ea"/>
            </a:endParaRP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103652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4B4DC-3DE6-8341-A297-99B2B01D271A}"/>
              </a:ext>
            </a:extLst>
          </p:cNvPr>
          <p:cNvSpPr>
            <a:spLocks noGrp="1"/>
          </p:cNvSpPr>
          <p:nvPr>
            <p:ph type="title"/>
          </p:nvPr>
        </p:nvSpPr>
        <p:spPr/>
        <p:txBody>
          <a:bodyPr>
            <a:noAutofit/>
          </a:bodyPr>
          <a:lstStyle/>
          <a:p>
            <a:pPr algn="ctr"/>
            <a:r>
              <a:rPr lang="en-US" altLang="ko-KR" sz="2400" i="1" dirty="0"/>
              <a:t>“</a:t>
            </a:r>
            <a:r>
              <a:rPr lang="ko-KR" altLang="en-US" sz="2400" i="1" dirty="0"/>
              <a:t>우리 기관은 이미 </a:t>
            </a:r>
            <a:r>
              <a:rPr lang="ko-KR" altLang="en-US" sz="2400" i="1" dirty="0" err="1"/>
              <a:t>사람중심이에요</a:t>
            </a:r>
            <a:r>
              <a:rPr lang="en-US" altLang="ko-KR" sz="2400" i="1" dirty="0"/>
              <a:t>”</a:t>
            </a:r>
            <a:r>
              <a:rPr lang="ko-KR" altLang="en-US" sz="2400" i="1" dirty="0"/>
              <a:t>에 반응하기</a:t>
            </a:r>
            <a:r>
              <a:rPr lang="en-US" altLang="ko-KR" sz="2400" i="1" dirty="0">
                <a:latin typeface="+mn-lt"/>
              </a:rPr>
              <a:t/>
            </a:r>
            <a:br>
              <a:rPr lang="en-US" altLang="ko-KR" sz="2400" i="1" dirty="0">
                <a:latin typeface="+mn-lt"/>
              </a:rPr>
            </a:br>
            <a:r>
              <a:rPr lang="en-US" altLang="ko-KR" sz="2400" i="1" dirty="0" smtClean="0">
                <a:latin typeface="+mn-lt"/>
              </a:rPr>
              <a:t>_</a:t>
            </a:r>
            <a:r>
              <a:rPr lang="en-US" sz="2400" b="1" dirty="0" smtClean="0">
                <a:latin typeface="+mn-lt"/>
              </a:rPr>
              <a:t>Responding </a:t>
            </a:r>
            <a:r>
              <a:rPr lang="en-US" sz="2400" b="1" dirty="0">
                <a:latin typeface="+mn-lt"/>
              </a:rPr>
              <a:t>to:</a:t>
            </a:r>
            <a:br>
              <a:rPr lang="en-US" sz="2400" b="1" dirty="0">
                <a:latin typeface="+mn-lt"/>
              </a:rPr>
            </a:br>
            <a:r>
              <a:rPr lang="en-US" sz="2400" b="1" i="1" dirty="0">
                <a:latin typeface="+mn-lt"/>
              </a:rPr>
              <a:t>“Our Agency is Already Person-Centered”</a:t>
            </a:r>
            <a:br>
              <a:rPr lang="en-US" sz="2400" b="1" i="1" dirty="0">
                <a:latin typeface="+mn-lt"/>
              </a:rPr>
            </a:br>
            <a:endParaRPr lang="en-US" sz="1100" b="1" i="1" dirty="0">
              <a:latin typeface="+mn-lt"/>
            </a:endParaRPr>
          </a:p>
        </p:txBody>
      </p:sp>
      <p:sp>
        <p:nvSpPr>
          <p:cNvPr id="3" name="Content Placeholder 2">
            <a:extLst>
              <a:ext uri="{FF2B5EF4-FFF2-40B4-BE49-F238E27FC236}">
                <a16:creationId xmlns:a16="http://schemas.microsoft.com/office/drawing/2014/main" xmlns="" id="{861FEBD3-54EC-7F44-B0D7-9DF9C7182C21}"/>
              </a:ext>
            </a:extLst>
          </p:cNvPr>
          <p:cNvSpPr>
            <a:spLocks noGrp="1"/>
          </p:cNvSpPr>
          <p:nvPr>
            <p:ph idx="1"/>
          </p:nvPr>
        </p:nvSpPr>
        <p:spPr>
          <a:xfrm>
            <a:off x="533400" y="1676400"/>
            <a:ext cx="8229600" cy="4190998"/>
          </a:xfrm>
        </p:spPr>
        <p:txBody>
          <a:bodyPr>
            <a:noAutofit/>
          </a:bodyPr>
          <a:lstStyle/>
          <a:p>
            <a:pPr marL="0" indent="0">
              <a:buNone/>
            </a:pPr>
            <a:r>
              <a:rPr lang="ko-KR" altLang="en-US" sz="2400" b="1" dirty="0"/>
              <a:t>실행의 </a:t>
            </a:r>
            <a:r>
              <a:rPr lang="ko-KR" altLang="en-US" sz="2400" b="1" dirty="0" smtClean="0"/>
              <a:t>충실도</a:t>
            </a:r>
            <a:r>
              <a:rPr lang="en-US" altLang="ko-KR" sz="2400" dirty="0" smtClean="0"/>
              <a:t>_</a:t>
            </a:r>
            <a:r>
              <a:rPr lang="en-US" sz="2400" b="1" dirty="0" smtClean="0"/>
              <a:t>Fidelity </a:t>
            </a:r>
            <a:r>
              <a:rPr lang="en-US" sz="2400" b="1" dirty="0"/>
              <a:t>of Implementation</a:t>
            </a:r>
          </a:p>
          <a:p>
            <a:r>
              <a:rPr lang="ko-KR" altLang="en-US" sz="1600" dirty="0"/>
              <a:t>기관이 의도한 방식으로 실천을 시행한다는 증거 제공 전략</a:t>
            </a:r>
            <a:endParaRPr lang="en-US" altLang="ko-KR" sz="1600" dirty="0"/>
          </a:p>
          <a:p>
            <a:pPr marL="0" indent="0">
              <a:buNone/>
            </a:pPr>
            <a:r>
              <a:rPr lang="en-US" sz="1600" dirty="0" smtClean="0"/>
              <a:t>    _Strategy </a:t>
            </a:r>
            <a:r>
              <a:rPr lang="en-US" sz="1600" dirty="0"/>
              <a:t>for Providing Evidence That an Organization is </a:t>
            </a:r>
            <a:r>
              <a:rPr lang="en-US" sz="1600" dirty="0" smtClean="0"/>
              <a:t>   </a:t>
            </a:r>
          </a:p>
          <a:p>
            <a:pPr marL="0" indent="0">
              <a:buNone/>
            </a:pPr>
            <a:r>
              <a:rPr lang="en-US" sz="1600" dirty="0"/>
              <a:t> </a:t>
            </a:r>
            <a:r>
              <a:rPr lang="en-US" sz="1600" dirty="0" smtClean="0"/>
              <a:t>   Implementing </a:t>
            </a:r>
            <a:r>
              <a:rPr lang="en-US" sz="1600" dirty="0"/>
              <a:t>a Practice in the Manner Intended </a:t>
            </a:r>
          </a:p>
          <a:p>
            <a:pPr marL="257175" lvl="1" indent="-257175">
              <a:buFont typeface="Arial"/>
              <a:buChar char="•"/>
            </a:pPr>
            <a:r>
              <a:rPr lang="ko-KR" altLang="en-US" sz="1600" dirty="0"/>
              <a:t>실천 팀이 다음을 위해 사용할 수 있는 핵심 요소 목록</a:t>
            </a:r>
            <a:endParaRPr lang="en-US" altLang="ko-KR" sz="1600" dirty="0"/>
          </a:p>
          <a:p>
            <a:pPr marL="0" indent="0">
              <a:buNone/>
            </a:pPr>
            <a:r>
              <a:rPr lang="en-US" sz="1600" dirty="0" smtClean="0"/>
              <a:t>    _A </a:t>
            </a:r>
            <a:r>
              <a:rPr lang="en-US" sz="1600" dirty="0"/>
              <a:t>List of Key Elements of a Practice Teams Can Use for</a:t>
            </a:r>
          </a:p>
          <a:p>
            <a:pPr lvl="1"/>
            <a:r>
              <a:rPr lang="ko-KR" altLang="en-US" sz="1600" dirty="0"/>
              <a:t>자기 </a:t>
            </a:r>
            <a:r>
              <a:rPr lang="ko-KR" altLang="en-US" sz="1600" dirty="0" smtClean="0"/>
              <a:t>평가</a:t>
            </a:r>
            <a:r>
              <a:rPr lang="en-US" altLang="ko-KR" sz="1600" dirty="0" smtClean="0"/>
              <a:t>_</a:t>
            </a:r>
            <a:r>
              <a:rPr lang="en-US" sz="1600" dirty="0" smtClean="0"/>
              <a:t>Self-Assessment </a:t>
            </a:r>
            <a:r>
              <a:rPr lang="en-US" sz="1600" dirty="0"/>
              <a:t>and Evaluation</a:t>
            </a:r>
          </a:p>
          <a:p>
            <a:pPr lvl="1"/>
            <a:r>
              <a:rPr lang="ko-KR" altLang="en-US" sz="1600" dirty="0"/>
              <a:t>도움 가이드 </a:t>
            </a:r>
            <a:r>
              <a:rPr lang="ko-KR" altLang="en-US" sz="1600" dirty="0" smtClean="0"/>
              <a:t>시행</a:t>
            </a:r>
            <a:r>
              <a:rPr lang="en-US" altLang="ko-KR" sz="1600" dirty="0" smtClean="0"/>
              <a:t>_</a:t>
            </a:r>
            <a:r>
              <a:rPr lang="en-US" sz="1600" dirty="0" smtClean="0"/>
              <a:t>Help </a:t>
            </a:r>
            <a:r>
              <a:rPr lang="en-US" sz="1600" dirty="0"/>
              <a:t>Guide Implementation</a:t>
            </a:r>
          </a:p>
          <a:p>
            <a:r>
              <a:rPr lang="ko-KR" altLang="en-US" sz="1600" dirty="0"/>
              <a:t>외부적 </a:t>
            </a:r>
            <a:r>
              <a:rPr lang="ko-KR" altLang="en-US" sz="1600" dirty="0" smtClean="0"/>
              <a:t>평가</a:t>
            </a:r>
            <a:r>
              <a:rPr lang="en-US" altLang="ko-KR" sz="1600" dirty="0" smtClean="0"/>
              <a:t>_</a:t>
            </a:r>
            <a:r>
              <a:rPr lang="en-US" sz="1600" dirty="0" smtClean="0"/>
              <a:t>External </a:t>
            </a:r>
            <a:r>
              <a:rPr lang="en-US" sz="1600" dirty="0"/>
              <a:t>Evaluation</a:t>
            </a:r>
          </a:p>
          <a:p>
            <a:pPr lvl="1"/>
            <a:r>
              <a:rPr lang="ko-KR" altLang="en-US" sz="1600" dirty="0" smtClean="0"/>
              <a:t>실천에 대해 편견 없는 평가</a:t>
            </a:r>
            <a:r>
              <a:rPr lang="en-US" altLang="ko-KR" sz="1600" dirty="0" smtClean="0"/>
              <a:t>_</a:t>
            </a:r>
            <a:r>
              <a:rPr lang="en-US" sz="1600" dirty="0" smtClean="0"/>
              <a:t>Unbiased Assessment of Practice</a:t>
            </a:r>
            <a:endParaRPr lang="en-US" sz="1600" dirty="0"/>
          </a:p>
          <a:p>
            <a:endParaRPr lang="en-US" sz="16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21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942748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ko-KR" altLang="en-US" sz="3200" dirty="0"/>
              <a:t>시작하기</a:t>
            </a:r>
            <a:r>
              <a:rPr lang="en-US" altLang="ko-KR" sz="3200" dirty="0"/>
              <a:t/>
            </a:r>
            <a:br>
              <a:rPr lang="en-US" altLang="ko-KR" sz="3200" dirty="0"/>
            </a:br>
            <a:r>
              <a:rPr lang="en-US" altLang="ko-KR" sz="3200" dirty="0" smtClean="0"/>
              <a:t>_</a:t>
            </a:r>
            <a:r>
              <a:rPr lang="en-US" sz="3200" dirty="0" smtClean="0"/>
              <a:t>Getting Started</a:t>
            </a:r>
            <a:endParaRPr lang="en-US" sz="3200" dirty="0"/>
          </a:p>
        </p:txBody>
      </p:sp>
      <p:sp>
        <p:nvSpPr>
          <p:cNvPr id="3" name="Content Placeholder 2"/>
          <p:cNvSpPr>
            <a:spLocks noGrp="1"/>
          </p:cNvSpPr>
          <p:nvPr>
            <p:ph idx="1"/>
          </p:nvPr>
        </p:nvSpPr>
        <p:spPr>
          <a:xfrm>
            <a:off x="219075" y="1524000"/>
            <a:ext cx="8858250" cy="4525963"/>
          </a:xfrm>
        </p:spPr>
        <p:txBody>
          <a:bodyPr>
            <a:normAutofit/>
          </a:bodyPr>
          <a:lstStyle/>
          <a:p>
            <a:r>
              <a:rPr lang="ko-KR" altLang="en-US" sz="2000" b="1" dirty="0">
                <a:solidFill>
                  <a:srgbClr val="800000"/>
                </a:solidFill>
              </a:rPr>
              <a:t>조직 전체를 대상으로 모든 이해 관계자를 대표할 수 있는 팀을 형성한다</a:t>
            </a:r>
            <a:r>
              <a:rPr lang="en-US" altLang="ko-KR" sz="2000" b="1" dirty="0">
                <a:solidFill>
                  <a:srgbClr val="800000"/>
                </a:solidFill>
              </a:rPr>
              <a:t>.</a:t>
            </a:r>
          </a:p>
          <a:p>
            <a:pPr marL="0" indent="0">
              <a:buNone/>
            </a:pPr>
            <a:r>
              <a:rPr lang="en-US" sz="2000" b="1" dirty="0" smtClean="0">
                <a:solidFill>
                  <a:srgbClr val="800000"/>
                </a:solidFill>
              </a:rPr>
              <a:t>   </a:t>
            </a:r>
            <a:r>
              <a:rPr lang="en-US" sz="1800" b="1" dirty="0" smtClean="0">
                <a:solidFill>
                  <a:srgbClr val="800000"/>
                </a:solidFill>
              </a:rPr>
              <a:t>_Form </a:t>
            </a:r>
            <a:r>
              <a:rPr lang="en-US" sz="1800" b="1" dirty="0">
                <a:solidFill>
                  <a:srgbClr val="800000"/>
                </a:solidFill>
              </a:rPr>
              <a:t>an organization-wide team </a:t>
            </a:r>
            <a:r>
              <a:rPr lang="en-US" sz="1800" b="1" dirty="0" smtClean="0">
                <a:solidFill>
                  <a:srgbClr val="800000"/>
                </a:solidFill>
              </a:rPr>
              <a:t>that represents all stakeholders</a:t>
            </a:r>
            <a:endParaRPr lang="en-US" sz="1800" b="1" dirty="0">
              <a:solidFill>
                <a:srgbClr val="800000"/>
              </a:solidFill>
            </a:endParaRPr>
          </a:p>
          <a:p>
            <a:r>
              <a:rPr lang="ko-KR" altLang="en-US" sz="2000" dirty="0"/>
              <a:t>준비성과 받아드릴 준비가 되어 있는지 평가한다</a:t>
            </a:r>
            <a:endParaRPr lang="en-US" altLang="ko-KR" sz="2000" dirty="0"/>
          </a:p>
          <a:p>
            <a:pPr marL="0" indent="0">
              <a:buNone/>
            </a:pPr>
            <a:r>
              <a:rPr lang="en-US" sz="2000" dirty="0" smtClean="0"/>
              <a:t>   _Assess readiness and buy in </a:t>
            </a:r>
          </a:p>
          <a:p>
            <a:r>
              <a:rPr lang="ko-KR" altLang="en-US" sz="2000" dirty="0"/>
              <a:t>자기평가를 수행한다</a:t>
            </a:r>
            <a:r>
              <a:rPr lang="en-US" altLang="ko-KR" sz="2000" dirty="0" smtClean="0"/>
              <a:t>.</a:t>
            </a:r>
          </a:p>
          <a:p>
            <a:pPr marL="0" indent="0">
              <a:buNone/>
            </a:pPr>
            <a:r>
              <a:rPr lang="en-US" sz="2000" dirty="0"/>
              <a:t> </a:t>
            </a:r>
            <a:r>
              <a:rPr lang="en-US" sz="2000" dirty="0" smtClean="0"/>
              <a:t>  _Complete </a:t>
            </a:r>
            <a:r>
              <a:rPr lang="en-US" sz="2000" dirty="0"/>
              <a:t>a self-assessment</a:t>
            </a:r>
          </a:p>
          <a:p>
            <a:r>
              <a:rPr lang="ko-KR" altLang="en-US" sz="2000" dirty="0"/>
              <a:t>행동계획을 설계한다</a:t>
            </a:r>
            <a:r>
              <a:rPr lang="en-US" altLang="ko-KR" sz="2000" dirty="0" smtClean="0"/>
              <a:t>.</a:t>
            </a:r>
          </a:p>
          <a:p>
            <a:pPr marL="0" indent="0">
              <a:buNone/>
            </a:pPr>
            <a:r>
              <a:rPr lang="en-US" altLang="ko-KR" sz="2000" dirty="0"/>
              <a:t> </a:t>
            </a:r>
            <a:r>
              <a:rPr lang="en-US" altLang="ko-KR" sz="2000" dirty="0" smtClean="0"/>
              <a:t>  _</a:t>
            </a:r>
            <a:r>
              <a:rPr lang="en-US" sz="2000" dirty="0" smtClean="0"/>
              <a:t>Create </a:t>
            </a:r>
            <a:r>
              <a:rPr lang="en-US" sz="2000" dirty="0"/>
              <a:t>an action plan </a:t>
            </a:r>
          </a:p>
          <a:p>
            <a:r>
              <a:rPr lang="ko-KR" altLang="en-US" sz="2000" dirty="0"/>
              <a:t>데이터를 의사결정에 이용한다</a:t>
            </a:r>
            <a:r>
              <a:rPr lang="en-US" altLang="ko-KR" sz="2000" dirty="0" smtClean="0"/>
              <a:t>.</a:t>
            </a:r>
          </a:p>
          <a:p>
            <a:pPr marL="0" indent="0">
              <a:buNone/>
            </a:pPr>
            <a:r>
              <a:rPr lang="en-US" altLang="ko-KR" sz="2000" dirty="0"/>
              <a:t> </a:t>
            </a:r>
            <a:r>
              <a:rPr lang="en-US" altLang="ko-KR" sz="2000" dirty="0" smtClean="0"/>
              <a:t>  _</a:t>
            </a:r>
            <a:r>
              <a:rPr lang="en-US" sz="2000" dirty="0" smtClean="0"/>
              <a:t>Use </a:t>
            </a:r>
            <a:r>
              <a:rPr lang="en-US" sz="2000" dirty="0"/>
              <a:t>data for decision making</a:t>
            </a:r>
          </a:p>
          <a:p>
            <a:r>
              <a:rPr lang="ko-KR" altLang="en-US" sz="2000" dirty="0"/>
              <a:t>결과 향상을 위해 변화를 준다</a:t>
            </a:r>
            <a:r>
              <a:rPr lang="en-US" altLang="ko-KR" sz="2000" dirty="0" smtClean="0"/>
              <a:t>.</a:t>
            </a:r>
          </a:p>
          <a:p>
            <a:pPr marL="0" indent="0">
              <a:buNone/>
            </a:pPr>
            <a:r>
              <a:rPr lang="en-US" altLang="ko-KR" sz="2000" dirty="0"/>
              <a:t> </a:t>
            </a:r>
            <a:r>
              <a:rPr lang="en-US" altLang="ko-KR" sz="2000" dirty="0" smtClean="0"/>
              <a:t>  _</a:t>
            </a:r>
            <a:r>
              <a:rPr lang="en-US" sz="2000" dirty="0" smtClean="0"/>
              <a:t>Make </a:t>
            </a:r>
            <a:r>
              <a:rPr lang="en-US" sz="2000" dirty="0"/>
              <a:t>changes to improve </a:t>
            </a:r>
            <a:r>
              <a:rPr lang="en-US" sz="2000" dirty="0" smtClean="0"/>
              <a:t>outcomes</a:t>
            </a:r>
            <a:endParaRPr lang="en-US" sz="20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22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093534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05070-4CCC-4E4A-8BC5-A2F183636D9F}"/>
              </a:ext>
            </a:extLst>
          </p:cNvPr>
          <p:cNvSpPr>
            <a:spLocks noGrp="1"/>
          </p:cNvSpPr>
          <p:nvPr>
            <p:ph type="title"/>
          </p:nvPr>
        </p:nvSpPr>
        <p:spPr>
          <a:xfrm>
            <a:off x="273957" y="152400"/>
            <a:ext cx="8596085" cy="1120548"/>
          </a:xfrm>
        </p:spPr>
        <p:txBody>
          <a:bodyPr>
            <a:normAutofit fontScale="90000"/>
          </a:bodyPr>
          <a:lstStyle/>
          <a:p>
            <a:pPr algn="ctr"/>
            <a:r>
              <a:rPr lang="ko-KR" altLang="en-US" sz="2400" dirty="0" smtClean="0"/>
              <a:t>팀 기반 구현으로 지속 가능한 변화 생성</a:t>
            </a:r>
            <a:r>
              <a:rPr lang="en-US" altLang="ko-KR" sz="2400" dirty="0" smtClean="0"/>
              <a:t/>
            </a:r>
            <a:br>
              <a:rPr lang="en-US" altLang="ko-KR" sz="2400" dirty="0" smtClean="0"/>
            </a:br>
            <a:r>
              <a:rPr lang="en-US" altLang="ko-KR" sz="2400" dirty="0" smtClean="0"/>
              <a:t>_</a:t>
            </a:r>
            <a:r>
              <a:rPr lang="en-US" sz="2400" dirty="0" smtClean="0"/>
              <a:t>Team-Based </a:t>
            </a:r>
            <a:r>
              <a:rPr lang="en-US" sz="2400" dirty="0"/>
              <a:t>Implementation Creates Sustainable Change</a:t>
            </a:r>
          </a:p>
        </p:txBody>
      </p:sp>
      <p:pic>
        <p:nvPicPr>
          <p:cNvPr id="4" name="Google Shape;168;p21" descr="A screenshot of text&#10;&#10;Description automatically generated">
            <a:extLst>
              <a:ext uri="{FF2B5EF4-FFF2-40B4-BE49-F238E27FC236}">
                <a16:creationId xmlns:a16="http://schemas.microsoft.com/office/drawing/2014/main" xmlns="" id="{8B8A3AE3-2FF5-2449-8940-9327EFC96F4C}"/>
              </a:ext>
            </a:extLst>
          </p:cNvPr>
          <p:cNvPicPr preferRelativeResize="0">
            <a:picLocks noGrp="1"/>
          </p:cNvPicPr>
          <p:nvPr>
            <p:ph idx="1"/>
          </p:nvPr>
        </p:nvPicPr>
        <p:blipFill rotWithShape="1">
          <a:blip r:embed="rId2" cstate="print">
            <a:alphaModFix/>
          </a:blip>
          <a:srcRect/>
          <a:stretch/>
        </p:blipFill>
        <p:spPr>
          <a:xfrm>
            <a:off x="933450" y="1447800"/>
            <a:ext cx="7277100" cy="4419600"/>
          </a:xfrm>
          <a:prstGeom prst="rect">
            <a:avLst/>
          </a:prstGeom>
          <a:noFill/>
          <a:ln>
            <a:noFill/>
          </a:ln>
        </p:spPr>
      </p:pic>
      <p:sp>
        <p:nvSpPr>
          <p:cNvPr id="3" name="TextBox 2"/>
          <p:cNvSpPr txBox="1"/>
          <p:nvPr/>
        </p:nvSpPr>
        <p:spPr>
          <a:xfrm>
            <a:off x="1662660" y="1447800"/>
            <a:ext cx="1297150" cy="276999"/>
          </a:xfrm>
          <a:prstGeom prst="rect">
            <a:avLst/>
          </a:prstGeom>
          <a:noFill/>
        </p:spPr>
        <p:txBody>
          <a:bodyPr wrap="none" rtlCol="0">
            <a:spAutoFit/>
          </a:bodyPr>
          <a:lstStyle/>
          <a:p>
            <a:pPr algn="ctr"/>
            <a:r>
              <a:rPr lang="ko-KR" altLang="en-US" sz="1200" dirty="0" smtClean="0"/>
              <a:t>이해당사자 지원</a:t>
            </a:r>
            <a:endParaRPr lang="ko-KR" altLang="en-US" sz="1200" dirty="0"/>
          </a:p>
        </p:txBody>
      </p:sp>
      <p:sp>
        <p:nvSpPr>
          <p:cNvPr id="5" name="TextBox 4"/>
          <p:cNvSpPr txBox="1"/>
          <p:nvPr/>
        </p:nvSpPr>
        <p:spPr>
          <a:xfrm>
            <a:off x="3619872" y="1447799"/>
            <a:ext cx="492443" cy="276999"/>
          </a:xfrm>
          <a:prstGeom prst="rect">
            <a:avLst/>
          </a:prstGeom>
          <a:noFill/>
        </p:spPr>
        <p:txBody>
          <a:bodyPr wrap="none" rtlCol="0">
            <a:spAutoFit/>
          </a:bodyPr>
          <a:lstStyle/>
          <a:p>
            <a:pPr algn="ctr"/>
            <a:r>
              <a:rPr lang="ko-KR" altLang="en-US" sz="1200" dirty="0" smtClean="0"/>
              <a:t>자금</a:t>
            </a:r>
            <a:endParaRPr lang="ko-KR" altLang="en-US" sz="1200" dirty="0"/>
          </a:p>
        </p:txBody>
      </p:sp>
      <p:sp>
        <p:nvSpPr>
          <p:cNvPr id="6" name="TextBox 5"/>
          <p:cNvSpPr txBox="1"/>
          <p:nvPr/>
        </p:nvSpPr>
        <p:spPr>
          <a:xfrm>
            <a:off x="4609032" y="1447798"/>
            <a:ext cx="1521570" cy="276999"/>
          </a:xfrm>
          <a:prstGeom prst="rect">
            <a:avLst/>
          </a:prstGeom>
          <a:noFill/>
        </p:spPr>
        <p:txBody>
          <a:bodyPr wrap="none" rtlCol="0">
            <a:spAutoFit/>
          </a:bodyPr>
          <a:lstStyle/>
          <a:p>
            <a:pPr algn="ctr"/>
            <a:r>
              <a:rPr lang="ko-KR" altLang="en-US" sz="1200" dirty="0" smtClean="0"/>
              <a:t>정책 및 시스템 조정</a:t>
            </a:r>
            <a:endParaRPr lang="ko-KR" altLang="en-US" sz="1200" dirty="0"/>
          </a:p>
        </p:txBody>
      </p:sp>
      <p:sp>
        <p:nvSpPr>
          <p:cNvPr id="10" name="TextBox 9"/>
          <p:cNvSpPr txBox="1"/>
          <p:nvPr/>
        </p:nvSpPr>
        <p:spPr>
          <a:xfrm>
            <a:off x="6519597" y="1447798"/>
            <a:ext cx="835485" cy="276999"/>
          </a:xfrm>
          <a:prstGeom prst="rect">
            <a:avLst/>
          </a:prstGeom>
          <a:noFill/>
        </p:spPr>
        <p:txBody>
          <a:bodyPr wrap="none" rtlCol="0">
            <a:spAutoFit/>
          </a:bodyPr>
          <a:lstStyle/>
          <a:p>
            <a:pPr algn="ctr"/>
            <a:r>
              <a:rPr lang="ko-KR" altLang="en-US" sz="1200" dirty="0" smtClean="0"/>
              <a:t>직원 능력</a:t>
            </a:r>
            <a:endParaRPr lang="ko-KR" altLang="en-US" sz="1200" dirty="0"/>
          </a:p>
        </p:txBody>
      </p:sp>
      <p:sp>
        <p:nvSpPr>
          <p:cNvPr id="11" name="TextBox 10"/>
          <p:cNvSpPr txBox="1"/>
          <p:nvPr/>
        </p:nvSpPr>
        <p:spPr>
          <a:xfrm>
            <a:off x="6324600" y="2827567"/>
            <a:ext cx="835485" cy="646331"/>
          </a:xfrm>
          <a:prstGeom prst="rect">
            <a:avLst/>
          </a:prstGeom>
          <a:noFill/>
        </p:spPr>
        <p:txBody>
          <a:bodyPr wrap="none" rtlCol="0">
            <a:spAutoFit/>
          </a:bodyPr>
          <a:lstStyle/>
          <a:p>
            <a:pPr algn="ctr"/>
            <a:r>
              <a:rPr lang="ko-KR" altLang="en-US" sz="1200" dirty="0" smtClean="0"/>
              <a:t>집행 기능</a:t>
            </a:r>
            <a:endParaRPr lang="en-US" altLang="ko-KR" sz="1200" dirty="0" smtClean="0"/>
          </a:p>
          <a:p>
            <a:pPr algn="ctr"/>
            <a:r>
              <a:rPr lang="ko-KR" altLang="en-US" sz="1200" dirty="0" smtClean="0"/>
              <a:t>리더십 팀</a:t>
            </a:r>
            <a:endParaRPr lang="en-US" altLang="ko-KR" sz="1200" dirty="0" smtClean="0"/>
          </a:p>
          <a:p>
            <a:pPr algn="ctr"/>
            <a:r>
              <a:rPr lang="ko-KR" altLang="en-US" sz="1200" dirty="0" smtClean="0"/>
              <a:t>구현 기능</a:t>
            </a:r>
            <a:endParaRPr lang="ko-KR" altLang="en-US" sz="1200" dirty="0"/>
          </a:p>
        </p:txBody>
      </p:sp>
      <p:sp>
        <p:nvSpPr>
          <p:cNvPr id="12" name="TextBox 11"/>
          <p:cNvSpPr txBox="1"/>
          <p:nvPr/>
        </p:nvSpPr>
        <p:spPr>
          <a:xfrm>
            <a:off x="2065013" y="4419600"/>
            <a:ext cx="492444" cy="276999"/>
          </a:xfrm>
          <a:prstGeom prst="rect">
            <a:avLst/>
          </a:prstGeom>
          <a:solidFill>
            <a:schemeClr val="bg1"/>
          </a:solidFill>
        </p:spPr>
        <p:txBody>
          <a:bodyPr wrap="none" rtlCol="0">
            <a:spAutoFit/>
          </a:bodyPr>
          <a:lstStyle/>
          <a:p>
            <a:pPr algn="ctr"/>
            <a:r>
              <a:rPr lang="ko-KR" altLang="en-US" sz="1200" smtClean="0"/>
              <a:t>훈련</a:t>
            </a:r>
            <a:endParaRPr lang="ko-KR" altLang="en-US" sz="1200" dirty="0"/>
          </a:p>
        </p:txBody>
      </p:sp>
      <p:sp>
        <p:nvSpPr>
          <p:cNvPr id="13" name="TextBox 12"/>
          <p:cNvSpPr txBox="1"/>
          <p:nvPr/>
        </p:nvSpPr>
        <p:spPr>
          <a:xfrm>
            <a:off x="3619872" y="4419600"/>
            <a:ext cx="492444" cy="276999"/>
          </a:xfrm>
          <a:prstGeom prst="rect">
            <a:avLst/>
          </a:prstGeom>
          <a:solidFill>
            <a:schemeClr val="bg1"/>
          </a:solidFill>
        </p:spPr>
        <p:txBody>
          <a:bodyPr wrap="none" rtlCol="0">
            <a:spAutoFit/>
          </a:bodyPr>
          <a:lstStyle/>
          <a:p>
            <a:pPr algn="ctr"/>
            <a:r>
              <a:rPr lang="ko-KR" altLang="en-US" sz="1200" dirty="0" smtClean="0"/>
              <a:t>코칭</a:t>
            </a:r>
            <a:endParaRPr lang="ko-KR" altLang="en-US" sz="1200" dirty="0"/>
          </a:p>
        </p:txBody>
      </p:sp>
      <p:sp>
        <p:nvSpPr>
          <p:cNvPr id="14" name="TextBox 13"/>
          <p:cNvSpPr txBox="1"/>
          <p:nvPr/>
        </p:nvSpPr>
        <p:spPr>
          <a:xfrm>
            <a:off x="4609035" y="4558099"/>
            <a:ext cx="1521570" cy="276999"/>
          </a:xfrm>
          <a:prstGeom prst="rect">
            <a:avLst/>
          </a:prstGeom>
          <a:solidFill>
            <a:schemeClr val="bg1"/>
          </a:solidFill>
        </p:spPr>
        <p:txBody>
          <a:bodyPr wrap="none" rtlCol="0">
            <a:spAutoFit/>
          </a:bodyPr>
          <a:lstStyle/>
          <a:p>
            <a:pPr algn="ctr"/>
            <a:r>
              <a:rPr lang="ko-KR" altLang="en-US" sz="1200" dirty="0" smtClean="0"/>
              <a:t>평가 및 성과 피드백</a:t>
            </a:r>
            <a:endParaRPr lang="ko-KR" altLang="en-US" sz="1200" dirty="0"/>
          </a:p>
        </p:txBody>
      </p:sp>
      <p:sp>
        <p:nvSpPr>
          <p:cNvPr id="15" name="TextBox 14"/>
          <p:cNvSpPr txBox="1"/>
          <p:nvPr/>
        </p:nvSpPr>
        <p:spPr>
          <a:xfrm>
            <a:off x="6324600" y="4532149"/>
            <a:ext cx="1178529" cy="276999"/>
          </a:xfrm>
          <a:prstGeom prst="rect">
            <a:avLst/>
          </a:prstGeom>
          <a:solidFill>
            <a:schemeClr val="bg1"/>
          </a:solidFill>
        </p:spPr>
        <p:txBody>
          <a:bodyPr wrap="none" rtlCol="0">
            <a:spAutoFit/>
          </a:bodyPr>
          <a:lstStyle/>
          <a:p>
            <a:pPr algn="ctr"/>
            <a:r>
              <a:rPr lang="ko-KR" altLang="en-US" sz="1200" dirty="0" smtClean="0"/>
              <a:t>행동 전문 지식</a:t>
            </a:r>
            <a:endParaRPr lang="ko-KR" altLang="en-US" sz="1200" dirty="0"/>
          </a:p>
        </p:txBody>
      </p:sp>
      <p:sp>
        <p:nvSpPr>
          <p:cNvPr id="16" name="TextBox 15"/>
          <p:cNvSpPr txBox="1"/>
          <p:nvPr/>
        </p:nvSpPr>
        <p:spPr>
          <a:xfrm>
            <a:off x="3982736" y="5410200"/>
            <a:ext cx="1178529" cy="276999"/>
          </a:xfrm>
          <a:prstGeom prst="rect">
            <a:avLst/>
          </a:prstGeom>
          <a:solidFill>
            <a:schemeClr val="bg1"/>
          </a:solidFill>
        </p:spPr>
        <p:txBody>
          <a:bodyPr wrap="none" rtlCol="0">
            <a:spAutoFit/>
          </a:bodyPr>
          <a:lstStyle/>
          <a:p>
            <a:pPr algn="ctr"/>
            <a:r>
              <a:rPr lang="ko-KR" altLang="en-US" sz="1200" dirty="0" smtClean="0"/>
              <a:t>현지 구현 시연</a:t>
            </a:r>
            <a:endParaRPr lang="ko-KR" altLang="en-US" sz="1200" dirty="0"/>
          </a:p>
        </p:txBody>
      </p:sp>
      <p:sp>
        <p:nvSpPr>
          <p:cNvPr id="17"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23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025357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90E2B2C-3C0E-5C46-B1FE-3461F07AFBAA}"/>
              </a:ext>
            </a:extLst>
          </p:cNvPr>
          <p:cNvSpPr>
            <a:spLocks noGrp="1"/>
          </p:cNvSpPr>
          <p:nvPr>
            <p:ph type="ctrTitle"/>
          </p:nvPr>
        </p:nvSpPr>
        <p:spPr/>
        <p:txBody>
          <a:bodyPr/>
          <a:lstStyle/>
          <a:p>
            <a:r>
              <a:rPr lang="ko-KR" altLang="en-US" b="1" dirty="0" err="1" smtClean="0">
                <a:latin typeface="+mn-lt"/>
                <a:hlinkClick r:id="rId2"/>
              </a:rPr>
              <a:t>미네소타팀</a:t>
            </a:r>
            <a:r>
              <a:rPr lang="ko-KR" altLang="en-US" b="1" dirty="0" smtClean="0">
                <a:latin typeface="+mn-lt"/>
                <a:hlinkClick r:id="rId2"/>
              </a:rPr>
              <a:t> 체크리스트</a:t>
            </a:r>
            <a:r>
              <a:rPr lang="en-US" altLang="ko-KR" b="1" dirty="0" smtClean="0">
                <a:latin typeface="+mn-lt"/>
                <a:hlinkClick r:id="rId2"/>
              </a:rPr>
              <a:t/>
            </a:r>
            <a:br>
              <a:rPr lang="en-US" altLang="ko-KR" b="1" dirty="0" smtClean="0">
                <a:latin typeface="+mn-lt"/>
                <a:hlinkClick r:id="rId2"/>
              </a:rPr>
            </a:br>
            <a:r>
              <a:rPr lang="en-US" altLang="ko-KR" dirty="0">
                <a:latin typeface="+mn-lt"/>
                <a:hlinkClick r:id="rId2"/>
              </a:rPr>
              <a:t>_</a:t>
            </a:r>
            <a:r>
              <a:rPr lang="en-US" b="1" dirty="0" smtClean="0">
                <a:latin typeface="+mn-lt"/>
                <a:hlinkClick r:id="rId2"/>
              </a:rPr>
              <a:t>Minnesota </a:t>
            </a:r>
            <a:r>
              <a:rPr lang="en-US" b="1" dirty="0">
                <a:latin typeface="+mn-lt"/>
                <a:hlinkClick r:id="rId2"/>
              </a:rPr>
              <a:t>Team Checklist</a:t>
            </a:r>
            <a:endParaRPr lang="en-US" b="1" dirty="0">
              <a:latin typeface="+mn-lt"/>
            </a:endParaRPr>
          </a:p>
        </p:txBody>
      </p:sp>
      <p:sp>
        <p:nvSpPr>
          <p:cNvPr id="5" name="Subtitle 4">
            <a:extLst>
              <a:ext uri="{FF2B5EF4-FFF2-40B4-BE49-F238E27FC236}">
                <a16:creationId xmlns:a16="http://schemas.microsoft.com/office/drawing/2014/main" xmlns="" id="{D31F1F01-0A04-EA4F-9E93-9A796C43DAD4}"/>
              </a:ext>
            </a:extLst>
          </p:cNvPr>
          <p:cNvSpPr>
            <a:spLocks noGrp="1"/>
          </p:cNvSpPr>
          <p:nvPr>
            <p:ph type="subTitle" idx="1"/>
          </p:nvPr>
        </p:nvSpPr>
        <p:spPr/>
        <p:txBody>
          <a:bodyPr>
            <a:normAutofit/>
          </a:bodyPr>
          <a:lstStyle/>
          <a:p>
            <a:r>
              <a:rPr lang="en-US" sz="2400" dirty="0"/>
              <a:t>Items 1-7</a:t>
            </a: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24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182485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1485900" y="457200"/>
            <a:ext cx="6172200" cy="530909"/>
          </a:xfrm>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ko-KR" altLang="en-US" sz="3000" dirty="0" err="1" smtClean="0">
                <a:solidFill>
                  <a:schemeClr val="dk1"/>
                </a:solidFill>
                <a:latin typeface="Arial"/>
                <a:ea typeface="Arial"/>
                <a:cs typeface="Arial"/>
                <a:sym typeface="Arial"/>
              </a:rPr>
              <a:t>미네소타팀</a:t>
            </a:r>
            <a:r>
              <a:rPr lang="ko-KR" altLang="en-US" sz="3000" dirty="0" smtClean="0">
                <a:solidFill>
                  <a:schemeClr val="dk1"/>
                </a:solidFill>
                <a:latin typeface="Arial"/>
                <a:ea typeface="Arial"/>
                <a:cs typeface="Arial"/>
                <a:sym typeface="Arial"/>
              </a:rPr>
              <a:t> 체크리스트 채점</a:t>
            </a:r>
            <a:r>
              <a:rPr lang="en-US" altLang="ko-KR" sz="3000" dirty="0" smtClean="0">
                <a:solidFill>
                  <a:schemeClr val="dk1"/>
                </a:solidFill>
                <a:latin typeface="Arial"/>
                <a:ea typeface="Arial"/>
                <a:cs typeface="Arial"/>
                <a:sym typeface="Arial"/>
              </a:rPr>
              <a:t/>
            </a:r>
            <a:br>
              <a:rPr lang="en-US" altLang="ko-KR" sz="3000" dirty="0" smtClean="0">
                <a:solidFill>
                  <a:schemeClr val="dk1"/>
                </a:solidFill>
                <a:latin typeface="Arial"/>
                <a:ea typeface="Arial"/>
                <a:cs typeface="Arial"/>
                <a:sym typeface="Arial"/>
              </a:rPr>
            </a:br>
            <a:r>
              <a:rPr lang="en-US" altLang="ko-KR" sz="3000" dirty="0">
                <a:solidFill>
                  <a:schemeClr val="dk1"/>
                </a:solidFill>
                <a:latin typeface="Arial"/>
                <a:ea typeface="Arial"/>
                <a:cs typeface="Arial"/>
                <a:sym typeface="Arial"/>
              </a:rPr>
              <a:t>_</a:t>
            </a:r>
            <a:r>
              <a:rPr lang="en-US" sz="3000" dirty="0" smtClean="0">
                <a:solidFill>
                  <a:schemeClr val="dk1"/>
                </a:solidFill>
                <a:latin typeface="Arial"/>
                <a:ea typeface="Arial"/>
                <a:cs typeface="Arial"/>
                <a:sym typeface="Arial"/>
              </a:rPr>
              <a:t>Scoring </a:t>
            </a:r>
            <a:r>
              <a:rPr lang="en-US" sz="3000" dirty="0">
                <a:solidFill>
                  <a:schemeClr val="dk1"/>
                </a:solidFill>
                <a:latin typeface="Arial"/>
                <a:ea typeface="Arial"/>
                <a:cs typeface="Arial"/>
                <a:sym typeface="Arial"/>
              </a:rPr>
              <a:t>the MN Team Checklist</a:t>
            </a:r>
          </a:p>
        </p:txBody>
      </p:sp>
      <p:sp>
        <p:nvSpPr>
          <p:cNvPr id="604" name="Shape 604"/>
          <p:cNvSpPr txBox="1">
            <a:spLocks noGrp="1"/>
          </p:cNvSpPr>
          <p:nvPr>
            <p:ph type="body" idx="1"/>
          </p:nvPr>
        </p:nvSpPr>
        <p:spPr>
          <a:xfrm>
            <a:off x="23327" y="1676400"/>
            <a:ext cx="9601200" cy="4495800"/>
          </a:xfrm>
          <a:prstGeom prst="rect">
            <a:avLst/>
          </a:prstGeom>
          <a:noFill/>
          <a:ln>
            <a:noFill/>
          </a:ln>
        </p:spPr>
        <p:txBody>
          <a:bodyPr vert="horz" lIns="68569" tIns="34275" rIns="68569" bIns="34275" rtlCol="0" anchor="t" anchorCtr="0">
            <a:noAutofit/>
          </a:bodyPr>
          <a:lstStyle/>
          <a:p>
            <a:pPr>
              <a:lnSpc>
                <a:spcPct val="80000"/>
              </a:lnSpc>
              <a:spcBef>
                <a:spcPts val="0"/>
              </a:spcBef>
              <a:buClr>
                <a:schemeClr val="dk1"/>
              </a:buClr>
              <a:buSzPct val="100000"/>
            </a:pPr>
            <a:r>
              <a:rPr lang="ko-KR" altLang="en-US" sz="1800" dirty="0" smtClean="0">
                <a:solidFill>
                  <a:schemeClr val="dk1"/>
                </a:solidFill>
                <a:latin typeface="Arial"/>
                <a:ea typeface="Arial"/>
                <a:cs typeface="Arial"/>
                <a:sym typeface="Arial"/>
              </a:rPr>
              <a:t>구현 점수</a:t>
            </a:r>
            <a:r>
              <a:rPr lang="en-US" altLang="ko-KR" sz="1800" dirty="0" smtClean="0">
                <a:solidFill>
                  <a:schemeClr val="dk1"/>
                </a:solidFill>
                <a:latin typeface="Arial"/>
                <a:ea typeface="Arial"/>
                <a:cs typeface="Arial"/>
                <a:sym typeface="Arial"/>
              </a:rPr>
              <a:t>_</a:t>
            </a:r>
            <a:r>
              <a:rPr lang="en-US" sz="1800" dirty="0" smtClean="0">
                <a:solidFill>
                  <a:schemeClr val="dk1"/>
                </a:solidFill>
                <a:latin typeface="Arial"/>
                <a:ea typeface="Arial"/>
                <a:cs typeface="Arial"/>
                <a:sym typeface="Arial"/>
              </a:rPr>
              <a:t>Implementation </a:t>
            </a:r>
            <a:r>
              <a:rPr lang="en-US" sz="1800" dirty="0">
                <a:solidFill>
                  <a:schemeClr val="dk1"/>
                </a:solidFill>
                <a:latin typeface="Arial"/>
                <a:ea typeface="Arial"/>
                <a:cs typeface="Arial"/>
                <a:sym typeface="Arial"/>
              </a:rPr>
              <a:t>Points</a:t>
            </a:r>
          </a:p>
          <a:p>
            <a:pPr lvl="1">
              <a:lnSpc>
                <a:spcPct val="80000"/>
              </a:lnSpc>
              <a:spcBef>
                <a:spcPts val="420"/>
              </a:spcBef>
              <a:buClr>
                <a:schemeClr val="dk1"/>
              </a:buClr>
              <a:buSzPct val="100000"/>
            </a:pPr>
            <a:r>
              <a:rPr lang="ko-KR" altLang="en-US" sz="1800" dirty="0" smtClean="0">
                <a:solidFill>
                  <a:schemeClr val="dk1"/>
                </a:solidFill>
                <a:latin typeface="Arial"/>
                <a:ea typeface="Arial"/>
                <a:cs typeface="Arial"/>
                <a:sym typeface="Arial"/>
              </a:rPr>
              <a:t>달성 중</a:t>
            </a:r>
            <a:r>
              <a:rPr lang="en-US" altLang="ko-KR" sz="1800" dirty="0" smtClean="0">
                <a:solidFill>
                  <a:schemeClr val="dk1"/>
                </a:solidFill>
                <a:latin typeface="Arial"/>
                <a:ea typeface="Arial"/>
                <a:cs typeface="Arial"/>
                <a:sym typeface="Arial"/>
              </a:rPr>
              <a:t>_</a:t>
            </a:r>
            <a:r>
              <a:rPr lang="en-US" sz="1800" dirty="0" smtClean="0">
                <a:solidFill>
                  <a:schemeClr val="dk1"/>
                </a:solidFill>
                <a:latin typeface="Arial"/>
                <a:ea typeface="Arial"/>
                <a:cs typeface="Arial"/>
                <a:sym typeface="Arial"/>
              </a:rPr>
              <a:t>Achieved    </a:t>
            </a:r>
            <a:r>
              <a:rPr lang="en-US" sz="1800" dirty="0">
                <a:solidFill>
                  <a:schemeClr val="dk1"/>
                </a:solidFill>
                <a:latin typeface="Arial"/>
                <a:ea typeface="Arial"/>
                <a:cs typeface="Arial"/>
                <a:sym typeface="Arial"/>
              </a:rPr>
              <a:t>= 2  </a:t>
            </a:r>
          </a:p>
          <a:p>
            <a:pPr lvl="1">
              <a:lnSpc>
                <a:spcPct val="80000"/>
              </a:lnSpc>
              <a:spcBef>
                <a:spcPts val="420"/>
              </a:spcBef>
              <a:buClr>
                <a:schemeClr val="dk1"/>
              </a:buClr>
              <a:buSzPct val="100000"/>
            </a:pPr>
            <a:r>
              <a:rPr lang="ko-KR" altLang="en-US" sz="1800" dirty="0" smtClean="0">
                <a:solidFill>
                  <a:schemeClr val="dk1"/>
                </a:solidFill>
                <a:latin typeface="Arial"/>
                <a:ea typeface="Arial"/>
                <a:cs typeface="Arial"/>
                <a:sym typeface="Arial"/>
              </a:rPr>
              <a:t>진행 중</a:t>
            </a:r>
            <a:r>
              <a:rPr lang="en-US" altLang="ko-KR" sz="1800" dirty="0" smtClean="0">
                <a:solidFill>
                  <a:schemeClr val="dk1"/>
                </a:solidFill>
                <a:latin typeface="Arial"/>
                <a:ea typeface="Arial"/>
                <a:cs typeface="Arial"/>
                <a:sym typeface="Arial"/>
              </a:rPr>
              <a:t>_</a:t>
            </a:r>
            <a:r>
              <a:rPr lang="en-US" sz="1800" dirty="0" smtClean="0">
                <a:solidFill>
                  <a:schemeClr val="dk1"/>
                </a:solidFill>
                <a:latin typeface="Arial"/>
                <a:ea typeface="Arial"/>
                <a:cs typeface="Arial"/>
                <a:sym typeface="Arial"/>
              </a:rPr>
              <a:t>In </a:t>
            </a:r>
            <a:r>
              <a:rPr lang="en-US" sz="1800" dirty="0">
                <a:solidFill>
                  <a:schemeClr val="dk1"/>
                </a:solidFill>
                <a:latin typeface="Arial"/>
                <a:ea typeface="Arial"/>
                <a:cs typeface="Arial"/>
                <a:sym typeface="Arial"/>
              </a:rPr>
              <a:t>progress = 1 </a:t>
            </a:r>
          </a:p>
          <a:p>
            <a:pPr lvl="1">
              <a:lnSpc>
                <a:spcPct val="80000"/>
              </a:lnSpc>
              <a:spcBef>
                <a:spcPts val="420"/>
              </a:spcBef>
              <a:buClr>
                <a:schemeClr val="dk1"/>
              </a:buClr>
              <a:buSzPct val="100000"/>
            </a:pPr>
            <a:r>
              <a:rPr lang="ko-KR" altLang="en-US" sz="1800" dirty="0" smtClean="0">
                <a:solidFill>
                  <a:schemeClr val="dk1"/>
                </a:solidFill>
                <a:latin typeface="Arial"/>
                <a:ea typeface="Arial"/>
                <a:cs typeface="Arial"/>
                <a:sym typeface="Arial"/>
              </a:rPr>
              <a:t>시작되지 않음</a:t>
            </a:r>
            <a:r>
              <a:rPr lang="en-US" altLang="ko-KR" sz="1800" dirty="0" smtClean="0">
                <a:solidFill>
                  <a:schemeClr val="dk1"/>
                </a:solidFill>
                <a:latin typeface="Arial"/>
                <a:ea typeface="Arial"/>
                <a:cs typeface="Arial"/>
                <a:sym typeface="Arial"/>
              </a:rPr>
              <a:t>_</a:t>
            </a:r>
            <a:r>
              <a:rPr lang="en-US" sz="1800" dirty="0" smtClean="0">
                <a:solidFill>
                  <a:schemeClr val="dk1"/>
                </a:solidFill>
                <a:latin typeface="Arial"/>
                <a:ea typeface="Arial"/>
                <a:cs typeface="Arial"/>
                <a:sym typeface="Arial"/>
              </a:rPr>
              <a:t>Not </a:t>
            </a:r>
            <a:r>
              <a:rPr lang="en-US" sz="1800" dirty="0">
                <a:solidFill>
                  <a:schemeClr val="dk1"/>
                </a:solidFill>
                <a:latin typeface="Arial"/>
                <a:ea typeface="Arial"/>
                <a:cs typeface="Arial"/>
                <a:sym typeface="Arial"/>
              </a:rPr>
              <a:t>Started = 0 </a:t>
            </a:r>
          </a:p>
          <a:p>
            <a:pPr>
              <a:lnSpc>
                <a:spcPct val="80000"/>
              </a:lnSpc>
              <a:spcBef>
                <a:spcPts val="420"/>
              </a:spcBef>
              <a:buClr>
                <a:schemeClr val="dk1"/>
              </a:buClr>
              <a:buSzPct val="100000"/>
            </a:pPr>
            <a:r>
              <a:rPr lang="ko-KR" altLang="en-US" sz="1800" dirty="0" smtClean="0">
                <a:solidFill>
                  <a:schemeClr val="dk1"/>
                </a:solidFill>
                <a:latin typeface="Arial"/>
                <a:ea typeface="Arial"/>
                <a:cs typeface="Arial"/>
                <a:sym typeface="Arial"/>
              </a:rPr>
              <a:t>구현 항목의 비율</a:t>
            </a:r>
            <a:r>
              <a:rPr lang="en-US" altLang="ko-KR" sz="1800" dirty="0" smtClean="0">
                <a:solidFill>
                  <a:schemeClr val="dk1"/>
                </a:solidFill>
                <a:latin typeface="Arial"/>
                <a:ea typeface="Arial"/>
                <a:cs typeface="Arial"/>
                <a:sym typeface="Arial"/>
              </a:rPr>
              <a:t>_</a:t>
            </a:r>
            <a:r>
              <a:rPr lang="en-US" sz="1800" dirty="0" smtClean="0">
                <a:solidFill>
                  <a:schemeClr val="dk1"/>
                </a:solidFill>
                <a:latin typeface="Arial"/>
                <a:ea typeface="Arial"/>
                <a:cs typeface="Arial"/>
                <a:sym typeface="Arial"/>
              </a:rPr>
              <a:t>Percentage </a:t>
            </a:r>
            <a:r>
              <a:rPr lang="en-US" sz="1800" dirty="0">
                <a:solidFill>
                  <a:schemeClr val="dk1"/>
                </a:solidFill>
                <a:latin typeface="Arial"/>
                <a:ea typeface="Arial"/>
                <a:cs typeface="Arial"/>
                <a:sym typeface="Arial"/>
              </a:rPr>
              <a:t>of Items Implemented </a:t>
            </a:r>
          </a:p>
          <a:p>
            <a:pPr lvl="1">
              <a:lnSpc>
                <a:spcPct val="80000"/>
              </a:lnSpc>
              <a:spcBef>
                <a:spcPts val="420"/>
              </a:spcBef>
              <a:buClr>
                <a:schemeClr val="dk1"/>
              </a:buClr>
              <a:buSzPct val="100000"/>
            </a:pPr>
            <a:r>
              <a:rPr lang="ko-KR" altLang="en-US" sz="1800" dirty="0" smtClean="0">
                <a:solidFill>
                  <a:schemeClr val="dk1"/>
                </a:solidFill>
                <a:latin typeface="Arial"/>
                <a:ea typeface="Arial"/>
                <a:cs typeface="Arial"/>
                <a:sym typeface="Arial"/>
              </a:rPr>
              <a:t>전체 합계</a:t>
            </a:r>
            <a:r>
              <a:rPr lang="en-US" altLang="ko-KR" sz="1800" dirty="0" smtClean="0">
                <a:solidFill>
                  <a:schemeClr val="dk1"/>
                </a:solidFill>
                <a:latin typeface="Arial"/>
                <a:ea typeface="Arial"/>
                <a:cs typeface="Arial"/>
                <a:sym typeface="Arial"/>
              </a:rPr>
              <a:t>_</a:t>
            </a:r>
            <a:r>
              <a:rPr lang="en-US" sz="1800" dirty="0" smtClean="0">
                <a:solidFill>
                  <a:schemeClr val="dk1"/>
                </a:solidFill>
                <a:latin typeface="Arial"/>
                <a:ea typeface="Arial"/>
                <a:cs typeface="Arial"/>
                <a:sym typeface="Arial"/>
              </a:rPr>
              <a:t>Overall </a:t>
            </a:r>
            <a:r>
              <a:rPr lang="en-US" sz="1800" dirty="0">
                <a:solidFill>
                  <a:schemeClr val="dk1"/>
                </a:solidFill>
                <a:latin typeface="Arial"/>
                <a:ea typeface="Arial"/>
                <a:cs typeface="Arial"/>
                <a:sym typeface="Arial"/>
              </a:rPr>
              <a:t>Total</a:t>
            </a:r>
          </a:p>
          <a:p>
            <a:pPr lvl="2">
              <a:lnSpc>
                <a:spcPct val="80000"/>
              </a:lnSpc>
              <a:spcBef>
                <a:spcPts val="420"/>
              </a:spcBef>
              <a:buClr>
                <a:schemeClr val="dk1"/>
              </a:buClr>
              <a:buSzPct val="100000"/>
              <a:buFont typeface="Noto Sans Symbols"/>
              <a:buChar char="✓"/>
            </a:pPr>
            <a:r>
              <a:rPr lang="en-US" sz="1800" dirty="0" smtClean="0">
                <a:solidFill>
                  <a:schemeClr val="dk1"/>
                </a:solidFill>
                <a:latin typeface="Arial"/>
                <a:ea typeface="Arial"/>
                <a:cs typeface="Arial"/>
                <a:sym typeface="Arial"/>
              </a:rPr>
              <a:t>“</a:t>
            </a:r>
            <a:r>
              <a:rPr lang="ko-KR" altLang="en-US" sz="1800" dirty="0" smtClean="0">
                <a:solidFill>
                  <a:schemeClr val="dk1"/>
                </a:solidFill>
                <a:latin typeface="Arial"/>
                <a:ea typeface="Arial"/>
                <a:cs typeface="Arial"/>
                <a:sym typeface="Arial"/>
              </a:rPr>
              <a:t>성취</a:t>
            </a:r>
            <a:r>
              <a:rPr lang="en-US" altLang="ko-KR" sz="1800" dirty="0" smtClean="0">
                <a:solidFill>
                  <a:schemeClr val="dk1"/>
                </a:solidFill>
                <a:latin typeface="Arial"/>
                <a:ea typeface="Arial"/>
                <a:cs typeface="Arial"/>
                <a:sym typeface="Arial"/>
              </a:rPr>
              <a:t>”</a:t>
            </a:r>
            <a:r>
              <a:rPr lang="ko-KR" altLang="en-US" sz="1800" dirty="0" smtClean="0">
                <a:solidFill>
                  <a:schemeClr val="dk1"/>
                </a:solidFill>
                <a:latin typeface="Arial"/>
                <a:ea typeface="Arial"/>
                <a:cs typeface="Arial"/>
                <a:sym typeface="Arial"/>
              </a:rPr>
              <a:t>로 채점된 항목 수를 총 항목 수로 나눈 값</a:t>
            </a:r>
            <a:endParaRPr lang="en-US" altLang="ko-KR" sz="1800" dirty="0" smtClean="0">
              <a:solidFill>
                <a:schemeClr val="dk1"/>
              </a:solidFill>
              <a:latin typeface="Arial"/>
              <a:ea typeface="Arial"/>
              <a:cs typeface="Arial"/>
              <a:sym typeface="Arial"/>
            </a:endParaRPr>
          </a:p>
          <a:p>
            <a:pPr marL="685800" lvl="2" indent="0">
              <a:lnSpc>
                <a:spcPct val="80000"/>
              </a:lnSpc>
              <a:spcBef>
                <a:spcPts val="420"/>
              </a:spcBef>
              <a:buClr>
                <a:schemeClr val="dk1"/>
              </a:buClr>
              <a:buSzPct val="100000"/>
              <a:buNone/>
            </a:pPr>
            <a:r>
              <a:rPr lang="en-US" sz="1800" dirty="0">
                <a:solidFill>
                  <a:schemeClr val="dk1"/>
                </a:solidFill>
                <a:latin typeface="Arial"/>
                <a:ea typeface="Arial"/>
                <a:cs typeface="Arial"/>
                <a:sym typeface="Arial"/>
              </a:rPr>
              <a:t> </a:t>
            </a:r>
            <a:r>
              <a:rPr lang="en-US" sz="1800" dirty="0" smtClean="0">
                <a:solidFill>
                  <a:schemeClr val="dk1"/>
                </a:solidFill>
                <a:latin typeface="Arial"/>
                <a:ea typeface="Arial"/>
                <a:cs typeface="Arial"/>
                <a:sym typeface="Arial"/>
              </a:rPr>
              <a:t>    _Number </a:t>
            </a:r>
            <a:r>
              <a:rPr lang="en-US" sz="1800" dirty="0">
                <a:solidFill>
                  <a:schemeClr val="dk1"/>
                </a:solidFill>
                <a:latin typeface="Arial"/>
                <a:ea typeface="Arial"/>
                <a:cs typeface="Arial"/>
                <a:sym typeface="Arial"/>
              </a:rPr>
              <a:t>of items scored as “Achieved” divided by Total # of </a:t>
            </a:r>
            <a:r>
              <a:rPr lang="en-US" sz="1800" dirty="0" smtClean="0">
                <a:solidFill>
                  <a:schemeClr val="dk1"/>
                </a:solidFill>
                <a:latin typeface="Arial"/>
                <a:ea typeface="Arial"/>
                <a:cs typeface="Arial"/>
                <a:sym typeface="Arial"/>
              </a:rPr>
              <a:t>items</a:t>
            </a:r>
            <a:endParaRPr lang="en-US" sz="1800" dirty="0">
              <a:solidFill>
                <a:schemeClr val="dk1"/>
              </a:solidFill>
              <a:latin typeface="Arial"/>
              <a:ea typeface="Arial"/>
              <a:cs typeface="Arial"/>
              <a:sym typeface="Arial"/>
            </a:endParaRPr>
          </a:p>
          <a:p>
            <a:pPr lvl="1">
              <a:lnSpc>
                <a:spcPct val="80000"/>
              </a:lnSpc>
              <a:spcBef>
                <a:spcPts val="420"/>
              </a:spcBef>
              <a:buClr>
                <a:schemeClr val="dk1"/>
              </a:buClr>
              <a:buSzPct val="100000"/>
            </a:pPr>
            <a:r>
              <a:rPr lang="ko-KR" altLang="en-US" sz="1800" dirty="0" smtClean="0">
                <a:solidFill>
                  <a:schemeClr val="dk1"/>
                </a:solidFill>
                <a:latin typeface="Arial"/>
                <a:ea typeface="Arial"/>
                <a:cs typeface="Arial"/>
                <a:sym typeface="Arial"/>
              </a:rPr>
              <a:t>하위 척도 점수</a:t>
            </a:r>
            <a:r>
              <a:rPr lang="en-US" altLang="ko-KR" sz="1800" dirty="0" smtClean="0">
                <a:solidFill>
                  <a:schemeClr val="dk1"/>
                </a:solidFill>
                <a:latin typeface="Arial"/>
                <a:ea typeface="Arial"/>
                <a:cs typeface="Arial"/>
                <a:sym typeface="Arial"/>
              </a:rPr>
              <a:t>_</a:t>
            </a:r>
            <a:r>
              <a:rPr lang="en-US" sz="1800" dirty="0" smtClean="0">
                <a:solidFill>
                  <a:schemeClr val="dk1"/>
                </a:solidFill>
                <a:latin typeface="Arial"/>
                <a:ea typeface="Arial"/>
                <a:cs typeface="Arial"/>
                <a:sym typeface="Arial"/>
              </a:rPr>
              <a:t>Subscale Scores</a:t>
            </a:r>
          </a:p>
          <a:p>
            <a:pPr lvl="2">
              <a:lnSpc>
                <a:spcPct val="80000"/>
              </a:lnSpc>
              <a:spcBef>
                <a:spcPts val="420"/>
              </a:spcBef>
              <a:buClr>
                <a:schemeClr val="dk1"/>
              </a:buClr>
              <a:buSzPct val="100000"/>
              <a:buFont typeface="Noto Sans Symbols"/>
              <a:buChar char="✓"/>
            </a:pPr>
            <a:r>
              <a:rPr lang="en-US" sz="1800" dirty="0" smtClean="0">
                <a:solidFill>
                  <a:schemeClr val="dk1"/>
                </a:solidFill>
                <a:latin typeface="Arial"/>
                <a:ea typeface="Arial"/>
                <a:cs typeface="Arial"/>
                <a:sym typeface="Arial"/>
              </a:rPr>
              <a:t>“</a:t>
            </a:r>
            <a:r>
              <a:rPr lang="ko-KR" altLang="en-US" sz="1800" dirty="0" smtClean="0">
                <a:solidFill>
                  <a:schemeClr val="dk1"/>
                </a:solidFill>
                <a:latin typeface="Arial"/>
                <a:ea typeface="Arial"/>
                <a:cs typeface="Arial"/>
                <a:sym typeface="Arial"/>
              </a:rPr>
              <a:t>성취</a:t>
            </a:r>
            <a:r>
              <a:rPr lang="en-US" altLang="ko-KR" sz="1800" dirty="0" smtClean="0">
                <a:solidFill>
                  <a:schemeClr val="dk1"/>
                </a:solidFill>
                <a:latin typeface="Arial"/>
                <a:ea typeface="Arial"/>
                <a:cs typeface="Arial"/>
                <a:sym typeface="Arial"/>
              </a:rPr>
              <a:t>”</a:t>
            </a:r>
            <a:r>
              <a:rPr lang="ko-KR" altLang="en-US" sz="1800" dirty="0" smtClean="0">
                <a:solidFill>
                  <a:schemeClr val="dk1"/>
                </a:solidFill>
                <a:latin typeface="Arial"/>
                <a:ea typeface="Arial"/>
                <a:cs typeface="Arial"/>
                <a:sym typeface="Arial"/>
              </a:rPr>
              <a:t>로 채점된 각 하위 척도 영역의 항목 수를</a:t>
            </a:r>
            <a:endParaRPr lang="en-US" altLang="ko-KR" sz="1800" dirty="0" smtClean="0">
              <a:solidFill>
                <a:schemeClr val="dk1"/>
              </a:solidFill>
              <a:latin typeface="Arial"/>
              <a:ea typeface="Arial"/>
              <a:cs typeface="Arial"/>
              <a:sym typeface="Arial"/>
            </a:endParaRPr>
          </a:p>
          <a:p>
            <a:pPr marL="685800" lvl="2" indent="0">
              <a:lnSpc>
                <a:spcPct val="80000"/>
              </a:lnSpc>
              <a:spcBef>
                <a:spcPts val="420"/>
              </a:spcBef>
              <a:buClr>
                <a:schemeClr val="dk1"/>
              </a:buClr>
              <a:buSzPct val="100000"/>
              <a:buNone/>
            </a:pPr>
            <a:r>
              <a:rPr lang="en-US" altLang="ko-KR" sz="1800" dirty="0">
                <a:solidFill>
                  <a:schemeClr val="dk1"/>
                </a:solidFill>
                <a:latin typeface="Arial"/>
                <a:ea typeface="Arial"/>
                <a:cs typeface="Arial"/>
                <a:sym typeface="Arial"/>
              </a:rPr>
              <a:t> </a:t>
            </a:r>
            <a:r>
              <a:rPr lang="en-US" altLang="ko-KR" sz="1800" dirty="0" smtClean="0">
                <a:solidFill>
                  <a:schemeClr val="dk1"/>
                </a:solidFill>
                <a:latin typeface="Arial"/>
                <a:ea typeface="Arial"/>
                <a:cs typeface="Arial"/>
                <a:sym typeface="Arial"/>
              </a:rPr>
              <a:t>   </a:t>
            </a:r>
            <a:r>
              <a:rPr lang="ko-KR" altLang="en-US" sz="1800" dirty="0" smtClean="0">
                <a:solidFill>
                  <a:schemeClr val="dk1"/>
                </a:solidFill>
                <a:latin typeface="Arial"/>
                <a:ea typeface="Arial"/>
                <a:cs typeface="Arial"/>
                <a:sym typeface="Arial"/>
              </a:rPr>
              <a:t>해당 하위 척도 영역의 항목 수로 나눈 값</a:t>
            </a:r>
            <a:endParaRPr lang="en-US" altLang="ko-KR" sz="1800" dirty="0" smtClean="0">
              <a:solidFill>
                <a:schemeClr val="dk1"/>
              </a:solidFill>
              <a:latin typeface="Arial"/>
              <a:ea typeface="Arial"/>
              <a:cs typeface="Arial"/>
              <a:sym typeface="Arial"/>
            </a:endParaRPr>
          </a:p>
          <a:p>
            <a:pPr marL="685800" lvl="2" indent="0">
              <a:lnSpc>
                <a:spcPct val="80000"/>
              </a:lnSpc>
              <a:spcBef>
                <a:spcPts val="420"/>
              </a:spcBef>
              <a:buClr>
                <a:schemeClr val="dk1"/>
              </a:buClr>
              <a:buSzPct val="100000"/>
              <a:buNone/>
            </a:pPr>
            <a:r>
              <a:rPr lang="en-US" sz="1800" dirty="0">
                <a:solidFill>
                  <a:schemeClr val="dk1"/>
                </a:solidFill>
                <a:latin typeface="Arial"/>
                <a:ea typeface="Arial"/>
                <a:cs typeface="Arial"/>
                <a:sym typeface="Arial"/>
              </a:rPr>
              <a:t>  </a:t>
            </a:r>
            <a:r>
              <a:rPr lang="en-US" sz="1800" dirty="0" smtClean="0">
                <a:solidFill>
                  <a:schemeClr val="dk1"/>
                </a:solidFill>
                <a:latin typeface="Arial"/>
                <a:ea typeface="Arial"/>
                <a:cs typeface="Arial"/>
                <a:sym typeface="Arial"/>
              </a:rPr>
              <a:t> _Number </a:t>
            </a:r>
            <a:r>
              <a:rPr lang="en-US" sz="1800" dirty="0">
                <a:solidFill>
                  <a:schemeClr val="dk1"/>
                </a:solidFill>
                <a:latin typeface="Arial"/>
                <a:ea typeface="Arial"/>
                <a:cs typeface="Arial"/>
                <a:sym typeface="Arial"/>
              </a:rPr>
              <a:t>of items in each subscale area scored as “Achieved” </a:t>
            </a:r>
            <a:r>
              <a:rPr lang="en-US" sz="1800" dirty="0" smtClean="0">
                <a:solidFill>
                  <a:schemeClr val="dk1"/>
                </a:solidFill>
                <a:latin typeface="Arial"/>
                <a:ea typeface="Arial"/>
                <a:cs typeface="Arial"/>
                <a:sym typeface="Arial"/>
              </a:rPr>
              <a:t>divided</a:t>
            </a:r>
          </a:p>
          <a:p>
            <a:pPr marL="685800" lvl="2" indent="0">
              <a:lnSpc>
                <a:spcPct val="80000"/>
              </a:lnSpc>
              <a:spcBef>
                <a:spcPts val="420"/>
              </a:spcBef>
              <a:buClr>
                <a:schemeClr val="dk1"/>
              </a:buClr>
              <a:buSzPct val="100000"/>
              <a:buNone/>
            </a:pPr>
            <a:r>
              <a:rPr lang="en-US" sz="1800" dirty="0">
                <a:solidFill>
                  <a:schemeClr val="dk1"/>
                </a:solidFill>
                <a:latin typeface="Arial"/>
                <a:ea typeface="Arial"/>
                <a:cs typeface="Arial"/>
                <a:sym typeface="Arial"/>
              </a:rPr>
              <a:t> </a:t>
            </a:r>
            <a:r>
              <a:rPr lang="en-US" sz="1800" dirty="0" smtClean="0">
                <a:solidFill>
                  <a:schemeClr val="dk1"/>
                </a:solidFill>
                <a:latin typeface="Arial"/>
                <a:ea typeface="Arial"/>
                <a:cs typeface="Arial"/>
                <a:sym typeface="Arial"/>
              </a:rPr>
              <a:t>  by </a:t>
            </a:r>
            <a:r>
              <a:rPr lang="en-US" sz="1800" dirty="0">
                <a:solidFill>
                  <a:schemeClr val="dk1"/>
                </a:solidFill>
                <a:latin typeface="Arial"/>
                <a:ea typeface="Arial"/>
                <a:cs typeface="Arial"/>
                <a:sym typeface="Arial"/>
              </a:rPr>
              <a:t>the number of items in that subscale area </a:t>
            </a:r>
          </a:p>
          <a:p>
            <a:pPr lvl="1">
              <a:lnSpc>
                <a:spcPct val="80000"/>
              </a:lnSpc>
              <a:spcBef>
                <a:spcPts val="300"/>
              </a:spcBef>
              <a:buClr>
                <a:schemeClr val="dk1"/>
              </a:buClr>
              <a:buSzPct val="100000"/>
              <a:buNone/>
            </a:pPr>
            <a:endParaRPr sz="1200" dirty="0">
              <a:solidFill>
                <a:schemeClr val="dk1"/>
              </a:solidFill>
              <a:latin typeface="Arial"/>
              <a:ea typeface="Arial"/>
              <a:cs typeface="Arial"/>
              <a:sym typeface="Arial"/>
            </a:endParaRPr>
          </a:p>
          <a:p>
            <a:pPr>
              <a:lnSpc>
                <a:spcPct val="80000"/>
              </a:lnSpc>
              <a:spcBef>
                <a:spcPts val="360"/>
              </a:spcBef>
              <a:buClr>
                <a:schemeClr val="dk1"/>
              </a:buClr>
              <a:buSzPct val="100000"/>
              <a:buNone/>
            </a:pPr>
            <a:endParaRPr sz="1400" dirty="0">
              <a:solidFill>
                <a:schemeClr val="dk1"/>
              </a:solidFill>
              <a:latin typeface="Arial"/>
              <a:ea typeface="Arial"/>
              <a:cs typeface="Arial"/>
              <a:sym typeface="Arial"/>
            </a:endParaRPr>
          </a:p>
          <a:p>
            <a:pPr>
              <a:lnSpc>
                <a:spcPct val="80000"/>
              </a:lnSpc>
              <a:spcBef>
                <a:spcPts val="360"/>
              </a:spcBef>
              <a:buClr>
                <a:schemeClr val="dk1"/>
              </a:buClr>
              <a:buSzPct val="100000"/>
              <a:buNone/>
            </a:pPr>
            <a:endParaRPr sz="1400" dirty="0">
              <a:solidFill>
                <a:schemeClr val="dk1"/>
              </a:solidFill>
              <a:latin typeface="Arial"/>
              <a:ea typeface="Arial"/>
              <a:cs typeface="Arial"/>
              <a:sym typeface="Arial"/>
            </a:endParaRP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25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245354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E56DF9D-4B23-F242-96AF-3C618EBD0E22}"/>
              </a:ext>
            </a:extLst>
          </p:cNvPr>
          <p:cNvSpPr>
            <a:spLocks noGrp="1"/>
          </p:cNvSpPr>
          <p:nvPr>
            <p:ph type="title"/>
          </p:nvPr>
        </p:nvSpPr>
        <p:spPr>
          <a:xfrm>
            <a:off x="654939" y="152400"/>
            <a:ext cx="7886700" cy="994172"/>
          </a:xfrm>
        </p:spPr>
        <p:txBody>
          <a:bodyPr/>
          <a:lstStyle/>
          <a:p>
            <a:pPr algn="ctr"/>
            <a:r>
              <a:rPr lang="ko-KR" altLang="en-US" b="1" dirty="0" smtClean="0">
                <a:latin typeface="+mn-lt"/>
              </a:rPr>
              <a:t>전략을 사용하여 진행 상황 추적</a:t>
            </a:r>
            <a:r>
              <a:rPr lang="en-US" altLang="ko-KR" sz="1600" dirty="0" smtClean="0">
                <a:latin typeface="+mn-lt"/>
              </a:rPr>
              <a:t>(</a:t>
            </a:r>
            <a:r>
              <a:rPr lang="ko-KR" altLang="en-US" sz="1600" dirty="0" smtClean="0">
                <a:latin typeface="+mn-lt"/>
              </a:rPr>
              <a:t>그리고 이것이 중요한 이유</a:t>
            </a:r>
            <a:r>
              <a:rPr lang="en-US" altLang="ko-KR" sz="1600" dirty="0" smtClean="0">
                <a:latin typeface="+mn-lt"/>
              </a:rPr>
              <a:t>)</a:t>
            </a:r>
            <a:r>
              <a:rPr lang="en-US" altLang="ko-KR" b="1" dirty="0" smtClean="0">
                <a:latin typeface="+mn-lt"/>
              </a:rPr>
              <a:t/>
            </a:r>
            <a:br>
              <a:rPr lang="en-US" altLang="ko-KR" b="1" dirty="0" smtClean="0">
                <a:latin typeface="+mn-lt"/>
              </a:rPr>
            </a:br>
            <a:r>
              <a:rPr lang="en-US" altLang="ko-KR" dirty="0">
                <a:latin typeface="+mn-lt"/>
              </a:rPr>
              <a:t>_</a:t>
            </a:r>
            <a:r>
              <a:rPr lang="en-US" b="1" dirty="0" smtClean="0">
                <a:latin typeface="+mn-lt"/>
              </a:rPr>
              <a:t>Use </a:t>
            </a:r>
            <a:r>
              <a:rPr lang="en-US" b="1" dirty="0">
                <a:latin typeface="+mn-lt"/>
              </a:rPr>
              <a:t>Strategies to Track Your Progress</a:t>
            </a:r>
            <a:br>
              <a:rPr lang="en-US" b="1" dirty="0">
                <a:latin typeface="+mn-lt"/>
              </a:rPr>
            </a:br>
            <a:r>
              <a:rPr lang="en-US" sz="1500" dirty="0">
                <a:solidFill>
                  <a:srgbClr val="C00000"/>
                </a:solidFill>
                <a:latin typeface="+mn-lt"/>
              </a:rPr>
              <a:t>(And Why This is Important)</a:t>
            </a:r>
          </a:p>
        </p:txBody>
      </p:sp>
      <p:sp>
        <p:nvSpPr>
          <p:cNvPr id="2" name="TextBox 1">
            <a:extLst>
              <a:ext uri="{FF2B5EF4-FFF2-40B4-BE49-F238E27FC236}">
                <a16:creationId xmlns:a16="http://schemas.microsoft.com/office/drawing/2014/main" xmlns="" id="{1F1DAD82-6726-A84B-BDBD-17743AA2369A}"/>
              </a:ext>
            </a:extLst>
          </p:cNvPr>
          <p:cNvSpPr txBox="1"/>
          <p:nvPr/>
        </p:nvSpPr>
        <p:spPr>
          <a:xfrm>
            <a:off x="228600" y="5686424"/>
            <a:ext cx="3653564" cy="230832"/>
          </a:xfrm>
          <a:prstGeom prst="rect">
            <a:avLst/>
          </a:prstGeom>
          <a:noFill/>
        </p:spPr>
        <p:txBody>
          <a:bodyPr wrap="none" rtlCol="0">
            <a:spAutoFit/>
          </a:bodyPr>
          <a:lstStyle/>
          <a:p>
            <a:r>
              <a:rPr lang="en-US" sz="900" i="1" dirty="0"/>
              <a:t>* Data collected for Agency disrupted in 2019 due to staff attrition issues   </a:t>
            </a:r>
          </a:p>
        </p:txBody>
      </p:sp>
      <p:graphicFrame>
        <p:nvGraphicFramePr>
          <p:cNvPr id="7" name="Content Placeholder 6">
            <a:extLst>
              <a:ext uri="{FF2B5EF4-FFF2-40B4-BE49-F238E27FC236}">
                <a16:creationId xmlns:a16="http://schemas.microsoft.com/office/drawing/2014/main" xmlns="" id="{82309D51-1D3F-8945-80C6-321BD1DDFCDB}"/>
              </a:ext>
            </a:extLst>
          </p:cNvPr>
          <p:cNvGraphicFramePr>
            <a:graphicFrameLocks noGrp="1"/>
          </p:cNvGraphicFramePr>
          <p:nvPr>
            <p:ph idx="1"/>
            <p:extLst>
              <p:ext uri="{D42A27DB-BD31-4B8C-83A1-F6EECF244321}">
                <p14:modId xmlns:p14="http://schemas.microsoft.com/office/powerpoint/2010/main" xmlns="" val="35000288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26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37037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ko-KR" altLang="en-US" sz="3600" dirty="0">
                <a:solidFill>
                  <a:schemeClr val="tx1"/>
                </a:solidFill>
              </a:rPr>
              <a:t>팀 구성원 고려하기</a:t>
            </a:r>
            <a:r>
              <a:rPr lang="en-US" altLang="ko-KR" sz="3600" dirty="0">
                <a:solidFill>
                  <a:schemeClr val="tx1"/>
                </a:solidFill>
              </a:rPr>
              <a:t/>
            </a:r>
            <a:br>
              <a:rPr lang="en-US" altLang="ko-KR" sz="3600" dirty="0">
                <a:solidFill>
                  <a:schemeClr val="tx1"/>
                </a:solidFill>
              </a:rPr>
            </a:br>
            <a:r>
              <a:rPr lang="en-US" altLang="ko-KR" sz="3600" dirty="0">
                <a:solidFill>
                  <a:schemeClr val="tx1"/>
                </a:solidFill>
              </a:rPr>
              <a:t>_</a:t>
            </a:r>
            <a:r>
              <a:rPr lang="en-US" sz="3600" dirty="0" smtClean="0">
                <a:solidFill>
                  <a:schemeClr val="tx1"/>
                </a:solidFill>
              </a:rPr>
              <a:t>Consider </a:t>
            </a:r>
            <a:r>
              <a:rPr lang="en-US" sz="3600" dirty="0">
                <a:solidFill>
                  <a:schemeClr val="tx1"/>
                </a:solidFill>
              </a:rPr>
              <a:t>Team </a:t>
            </a:r>
            <a:r>
              <a:rPr lang="en-US" sz="3600" dirty="0" smtClean="0">
                <a:solidFill>
                  <a:schemeClr val="tx1"/>
                </a:solidFill>
              </a:rPr>
              <a:t>Members</a:t>
            </a:r>
            <a:endParaRPr lang="en-US" sz="3600" dirty="0">
              <a:solidFill>
                <a:schemeClr val="tx1"/>
              </a:solidFill>
            </a:endParaRPr>
          </a:p>
        </p:txBody>
      </p:sp>
      <p:sp>
        <p:nvSpPr>
          <p:cNvPr id="3" name="Content Placeholder 2"/>
          <p:cNvSpPr>
            <a:spLocks noGrp="1"/>
          </p:cNvSpPr>
          <p:nvPr>
            <p:ph idx="4294967295"/>
          </p:nvPr>
        </p:nvSpPr>
        <p:spPr>
          <a:xfrm>
            <a:off x="704850" y="1752600"/>
            <a:ext cx="7886700" cy="4729163"/>
          </a:xfrm>
          <a:prstGeom prst="rect">
            <a:avLst/>
          </a:prstGeom>
        </p:spPr>
        <p:txBody>
          <a:bodyPr>
            <a:normAutofit/>
          </a:bodyPr>
          <a:lstStyle/>
          <a:p>
            <a:r>
              <a:rPr lang="ko-KR" altLang="en-US" dirty="0"/>
              <a:t>팀을 핵심적으로 대표 </a:t>
            </a:r>
            <a:r>
              <a:rPr lang="en-US" altLang="ko-KR" dirty="0"/>
              <a:t>(</a:t>
            </a:r>
            <a:r>
              <a:rPr lang="ko-KR" altLang="en-US" dirty="0"/>
              <a:t>계획 및 조정</a:t>
            </a:r>
            <a:r>
              <a:rPr lang="en-US" altLang="ko-KR" dirty="0"/>
              <a:t>)</a:t>
            </a:r>
          </a:p>
          <a:p>
            <a:pPr marL="0" indent="0">
              <a:buNone/>
            </a:pPr>
            <a:r>
              <a:rPr lang="en-US" dirty="0" smtClean="0"/>
              <a:t>    _Core </a:t>
            </a:r>
            <a:r>
              <a:rPr lang="en-US" dirty="0"/>
              <a:t>team representation (planning and coordination)</a:t>
            </a:r>
          </a:p>
          <a:p>
            <a:r>
              <a:rPr lang="ko-KR" altLang="en-US" dirty="0" smtClean="0"/>
              <a:t>행정관리</a:t>
            </a:r>
            <a:r>
              <a:rPr lang="en-US" altLang="ko-KR" dirty="0"/>
              <a:t>_</a:t>
            </a:r>
            <a:r>
              <a:rPr lang="en-US" dirty="0" smtClean="0"/>
              <a:t>Administration</a:t>
            </a:r>
            <a:endParaRPr lang="en-US" dirty="0"/>
          </a:p>
          <a:p>
            <a:r>
              <a:rPr lang="ko-KR" altLang="en-US" dirty="0" smtClean="0"/>
              <a:t>경영관리</a:t>
            </a:r>
            <a:r>
              <a:rPr lang="en-US" altLang="ko-KR" dirty="0" smtClean="0"/>
              <a:t>_</a:t>
            </a:r>
            <a:r>
              <a:rPr lang="en-US" dirty="0" smtClean="0"/>
              <a:t>Management</a:t>
            </a:r>
            <a:endParaRPr lang="en-US" dirty="0"/>
          </a:p>
          <a:p>
            <a:r>
              <a:rPr lang="ko-KR" altLang="en-US" dirty="0" smtClean="0"/>
              <a:t>코치</a:t>
            </a:r>
            <a:r>
              <a:rPr lang="en-US" altLang="ko-KR" dirty="0"/>
              <a:t>_</a:t>
            </a:r>
            <a:r>
              <a:rPr lang="en-US" dirty="0" smtClean="0"/>
              <a:t>Coaches</a:t>
            </a:r>
            <a:endParaRPr lang="en-US" dirty="0"/>
          </a:p>
          <a:p>
            <a:r>
              <a:rPr lang="ko-KR" altLang="en-US" dirty="0"/>
              <a:t>핵심 </a:t>
            </a:r>
            <a:r>
              <a:rPr lang="ko-KR" altLang="en-US" dirty="0" smtClean="0"/>
              <a:t>정보처</a:t>
            </a:r>
            <a:r>
              <a:rPr lang="en-US" altLang="ko-KR" dirty="0" smtClean="0"/>
              <a:t>_</a:t>
            </a:r>
            <a:r>
              <a:rPr lang="en-US" dirty="0" smtClean="0"/>
              <a:t>Key </a:t>
            </a:r>
            <a:r>
              <a:rPr lang="en-US" dirty="0"/>
              <a:t>Contact</a:t>
            </a:r>
          </a:p>
          <a:p>
            <a:r>
              <a:rPr lang="en-US" altLang="ko-KR" dirty="0"/>
              <a:t>PBS</a:t>
            </a:r>
            <a:r>
              <a:rPr lang="ko-KR" altLang="en-US" dirty="0"/>
              <a:t> </a:t>
            </a:r>
            <a:r>
              <a:rPr lang="ko-KR" altLang="en-US" dirty="0" smtClean="0"/>
              <a:t>진행자</a:t>
            </a:r>
            <a:r>
              <a:rPr lang="en-US" altLang="ko-KR" dirty="0" smtClean="0"/>
              <a:t>_</a:t>
            </a:r>
            <a:r>
              <a:rPr lang="en-US" dirty="0" smtClean="0"/>
              <a:t>PBS </a:t>
            </a:r>
            <a:r>
              <a:rPr lang="en-US" dirty="0"/>
              <a:t>Facilitators</a:t>
            </a:r>
          </a:p>
          <a:p>
            <a:r>
              <a:rPr lang="en-US" altLang="ko-KR" dirty="0"/>
              <a:t>PCT </a:t>
            </a:r>
            <a:r>
              <a:rPr lang="ko-KR" altLang="en-US" dirty="0" smtClean="0"/>
              <a:t>트레이너</a:t>
            </a:r>
            <a:r>
              <a:rPr lang="en-US" altLang="ko-KR" dirty="0" smtClean="0"/>
              <a:t>_</a:t>
            </a:r>
            <a:r>
              <a:rPr lang="en-US" dirty="0" smtClean="0"/>
              <a:t>PCT </a:t>
            </a:r>
            <a:r>
              <a:rPr lang="en-US" dirty="0"/>
              <a:t>Trainers</a:t>
            </a:r>
          </a:p>
          <a:p>
            <a:r>
              <a:rPr lang="ko-KR" altLang="en-US" dirty="0"/>
              <a:t>사람중심 </a:t>
            </a:r>
            <a:r>
              <a:rPr lang="ko-KR" altLang="en-US" dirty="0" smtClean="0"/>
              <a:t>계획자</a:t>
            </a:r>
            <a:r>
              <a:rPr lang="en-US" altLang="ko-KR" dirty="0" smtClean="0"/>
              <a:t>_</a:t>
            </a:r>
            <a:r>
              <a:rPr lang="en-US" dirty="0" smtClean="0"/>
              <a:t>Person </a:t>
            </a:r>
            <a:r>
              <a:rPr lang="en-US" dirty="0"/>
              <a:t>Centered Planners</a:t>
            </a:r>
          </a:p>
          <a:p>
            <a:endParaRPr lang="en-US" dirty="0"/>
          </a:p>
          <a:p>
            <a:endParaRPr lang="en-US"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27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709327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064" y="228600"/>
            <a:ext cx="8229600" cy="1143000"/>
          </a:xfrm>
        </p:spPr>
        <p:txBody>
          <a:bodyPr>
            <a:normAutofit fontScale="90000"/>
          </a:bodyPr>
          <a:lstStyle/>
          <a:p>
            <a:pPr algn="ctr"/>
            <a:r>
              <a:rPr lang="ko-KR" altLang="en-US" sz="3600" dirty="0">
                <a:solidFill>
                  <a:schemeClr val="tx1"/>
                </a:solidFill>
              </a:rPr>
              <a:t>인풋 </a:t>
            </a:r>
            <a:r>
              <a:rPr lang="en-US" altLang="ko-KR" sz="3600" dirty="0">
                <a:solidFill>
                  <a:schemeClr val="tx1"/>
                </a:solidFill>
              </a:rPr>
              <a:t>(</a:t>
            </a:r>
            <a:r>
              <a:rPr lang="ko-KR" altLang="en-US" sz="3600" dirty="0">
                <a:solidFill>
                  <a:schemeClr val="tx1"/>
                </a:solidFill>
              </a:rPr>
              <a:t>투입</a:t>
            </a:r>
            <a:r>
              <a:rPr lang="en-US" altLang="ko-KR" sz="3600" dirty="0">
                <a:solidFill>
                  <a:schemeClr val="tx1"/>
                </a:solidFill>
              </a:rPr>
              <a:t>)</a:t>
            </a:r>
            <a:r>
              <a:rPr lang="ko-KR" altLang="en-US" sz="3600" dirty="0">
                <a:solidFill>
                  <a:schemeClr val="tx1"/>
                </a:solidFill>
              </a:rPr>
              <a:t>의 </a:t>
            </a:r>
            <a:r>
              <a:rPr lang="ko-KR" altLang="en-US" sz="3600" dirty="0" smtClean="0">
                <a:solidFill>
                  <a:schemeClr val="tx1"/>
                </a:solidFill>
              </a:rPr>
              <a:t>확산</a:t>
            </a:r>
            <a:r>
              <a:rPr lang="en-US" altLang="ko-KR" sz="3600" dirty="0" smtClean="0">
                <a:solidFill>
                  <a:schemeClr val="tx1"/>
                </a:solidFill>
              </a:rPr>
              <a:t>_</a:t>
            </a:r>
            <a:r>
              <a:rPr lang="en-US" sz="3600" dirty="0" smtClean="0">
                <a:solidFill>
                  <a:schemeClr val="tx1"/>
                </a:solidFill>
              </a:rPr>
              <a:t>Expanding </a:t>
            </a:r>
            <a:r>
              <a:rPr lang="en-US" sz="3600" dirty="0">
                <a:solidFill>
                  <a:schemeClr val="tx1"/>
                </a:solidFill>
              </a:rPr>
              <a:t>Input</a:t>
            </a:r>
            <a:br>
              <a:rPr lang="en-US" sz="3600" dirty="0">
                <a:solidFill>
                  <a:schemeClr val="tx1"/>
                </a:solidFill>
              </a:rPr>
            </a:br>
            <a:endParaRPr lang="en-US" sz="3600" dirty="0">
              <a:solidFill>
                <a:schemeClr val="tx1"/>
              </a:solidFill>
            </a:endParaRPr>
          </a:p>
        </p:txBody>
      </p:sp>
      <p:sp>
        <p:nvSpPr>
          <p:cNvPr id="3" name="Content Placeholder 2"/>
          <p:cNvSpPr>
            <a:spLocks noGrp="1"/>
          </p:cNvSpPr>
          <p:nvPr>
            <p:ph sz="half" idx="1"/>
          </p:nvPr>
        </p:nvSpPr>
        <p:spPr>
          <a:xfrm>
            <a:off x="914400" y="1600200"/>
            <a:ext cx="3886200" cy="4351338"/>
          </a:xfrm>
        </p:spPr>
        <p:txBody>
          <a:bodyPr>
            <a:normAutofit fontScale="77500" lnSpcReduction="20000"/>
          </a:bodyPr>
          <a:lstStyle/>
          <a:p>
            <a:r>
              <a:rPr lang="ko-KR" altLang="en-US" dirty="0" smtClean="0"/>
              <a:t>연간 </a:t>
            </a:r>
            <a:r>
              <a:rPr lang="en-US" altLang="ko-KR" dirty="0" smtClean="0"/>
              <a:t>2-3</a:t>
            </a:r>
            <a:r>
              <a:rPr lang="ko-KR" altLang="en-US" dirty="0"/>
              <a:t>회 회의</a:t>
            </a:r>
            <a:endParaRPr lang="en-US" altLang="ko-KR" dirty="0"/>
          </a:p>
          <a:p>
            <a:pPr marL="0" indent="0">
              <a:buNone/>
            </a:pPr>
            <a:r>
              <a:rPr lang="en-US" dirty="0" smtClean="0"/>
              <a:t>    _Meeting </a:t>
            </a:r>
            <a:r>
              <a:rPr lang="en-US" dirty="0"/>
              <a:t>2-3 times a year</a:t>
            </a:r>
          </a:p>
          <a:p>
            <a:r>
              <a:rPr lang="ko-KR" altLang="en-US" dirty="0"/>
              <a:t>서비스 받는 사람들</a:t>
            </a:r>
            <a:endParaRPr lang="en-US" altLang="ko-KR" dirty="0"/>
          </a:p>
          <a:p>
            <a:pPr marL="0" indent="0">
              <a:buNone/>
            </a:pPr>
            <a:r>
              <a:rPr lang="en-US" dirty="0"/>
              <a:t> </a:t>
            </a:r>
            <a:r>
              <a:rPr lang="en-US" dirty="0" smtClean="0"/>
              <a:t>   _People </a:t>
            </a:r>
            <a:r>
              <a:rPr lang="en-US" dirty="0"/>
              <a:t>receiving services</a:t>
            </a:r>
          </a:p>
          <a:p>
            <a:r>
              <a:rPr lang="ko-KR" altLang="en-US" dirty="0"/>
              <a:t>가족 구성원들</a:t>
            </a:r>
            <a:endParaRPr lang="en-US" altLang="ko-KR" dirty="0"/>
          </a:p>
          <a:p>
            <a:pPr marL="0" indent="0">
              <a:buNone/>
            </a:pPr>
            <a:r>
              <a:rPr lang="en-US" dirty="0" smtClean="0"/>
              <a:t>    _Family </a:t>
            </a:r>
            <a:r>
              <a:rPr lang="en-US" dirty="0"/>
              <a:t>members</a:t>
            </a:r>
          </a:p>
          <a:p>
            <a:r>
              <a:rPr lang="ko-KR" altLang="en-US" dirty="0"/>
              <a:t>보호자들</a:t>
            </a:r>
            <a:endParaRPr lang="en-US" altLang="ko-KR" dirty="0"/>
          </a:p>
          <a:p>
            <a:pPr marL="0" indent="0">
              <a:buNone/>
            </a:pPr>
            <a:r>
              <a:rPr lang="en-US" dirty="0" smtClean="0"/>
              <a:t>    _Guardians</a:t>
            </a:r>
            <a:endParaRPr lang="en-US" dirty="0"/>
          </a:p>
          <a:p>
            <a:r>
              <a:rPr lang="ko-KR" altLang="en-US" dirty="0"/>
              <a:t>사례 관리자</a:t>
            </a:r>
            <a:endParaRPr lang="en-US" altLang="ko-KR" dirty="0"/>
          </a:p>
          <a:p>
            <a:pPr marL="0" indent="0">
              <a:buNone/>
            </a:pPr>
            <a:r>
              <a:rPr lang="en-US" dirty="0" smtClean="0"/>
              <a:t>    _Case </a:t>
            </a:r>
            <a:r>
              <a:rPr lang="en-US" dirty="0"/>
              <a:t>Managers</a:t>
            </a:r>
          </a:p>
          <a:p>
            <a:r>
              <a:rPr lang="ko-KR" altLang="en-US" dirty="0"/>
              <a:t>지역사회</a:t>
            </a:r>
            <a:endParaRPr lang="en-US" altLang="ko-KR" dirty="0"/>
          </a:p>
          <a:p>
            <a:pPr marL="0" indent="0">
              <a:buNone/>
            </a:pPr>
            <a:r>
              <a:rPr lang="en-US" dirty="0" smtClean="0"/>
              <a:t>    _Community</a:t>
            </a:r>
            <a:endParaRPr lang="en-US" dirty="0"/>
          </a:p>
          <a:p>
            <a:endParaRPr lang="en-US" dirty="0"/>
          </a:p>
          <a:p>
            <a:endParaRPr lang="en-US" dirty="0"/>
          </a:p>
        </p:txBody>
      </p:sp>
      <p:sp>
        <p:nvSpPr>
          <p:cNvPr id="6" name="Content Placeholder 5"/>
          <p:cNvSpPr>
            <a:spLocks noGrp="1"/>
          </p:cNvSpPr>
          <p:nvPr>
            <p:ph sz="half" idx="2"/>
          </p:nvPr>
        </p:nvSpPr>
        <p:spPr>
          <a:xfrm>
            <a:off x="4685864" y="1600200"/>
            <a:ext cx="3886200" cy="4351338"/>
          </a:xfrm>
        </p:spPr>
        <p:txBody>
          <a:bodyPr>
            <a:normAutofit fontScale="77500" lnSpcReduction="20000"/>
          </a:bodyPr>
          <a:lstStyle/>
          <a:p>
            <a:r>
              <a:rPr lang="ko-KR" altLang="en-US" dirty="0"/>
              <a:t>관리자</a:t>
            </a:r>
            <a:endParaRPr lang="en-US" altLang="ko-KR" dirty="0"/>
          </a:p>
          <a:p>
            <a:pPr marL="0" indent="0">
              <a:buNone/>
            </a:pPr>
            <a:r>
              <a:rPr lang="en-US" dirty="0" smtClean="0"/>
              <a:t>    _Administration</a:t>
            </a:r>
            <a:endParaRPr lang="en-US" dirty="0"/>
          </a:p>
          <a:p>
            <a:r>
              <a:rPr lang="ko-KR" altLang="en-US" dirty="0"/>
              <a:t>경영자</a:t>
            </a:r>
            <a:endParaRPr lang="en-US" altLang="ko-KR" dirty="0"/>
          </a:p>
          <a:p>
            <a:pPr marL="0" indent="0">
              <a:buNone/>
            </a:pPr>
            <a:r>
              <a:rPr lang="en-US" dirty="0" smtClean="0"/>
              <a:t>    _Management</a:t>
            </a:r>
            <a:endParaRPr lang="en-US" dirty="0"/>
          </a:p>
          <a:p>
            <a:r>
              <a:rPr lang="ko-KR" altLang="en-US" dirty="0"/>
              <a:t>코치</a:t>
            </a:r>
            <a:endParaRPr lang="en-US" altLang="ko-KR" dirty="0"/>
          </a:p>
          <a:p>
            <a:pPr marL="0" indent="0">
              <a:buNone/>
            </a:pPr>
            <a:r>
              <a:rPr lang="en-US" dirty="0" smtClean="0"/>
              <a:t>    _Coaches</a:t>
            </a:r>
          </a:p>
          <a:p>
            <a:r>
              <a:rPr lang="ko-KR" altLang="en-US" dirty="0"/>
              <a:t>핵심 정보처</a:t>
            </a:r>
            <a:endParaRPr lang="en-US" altLang="ko-KR" dirty="0"/>
          </a:p>
          <a:p>
            <a:pPr marL="0" indent="0">
              <a:buNone/>
            </a:pPr>
            <a:r>
              <a:rPr lang="en-US" dirty="0" smtClean="0"/>
              <a:t>    _Key </a:t>
            </a:r>
            <a:r>
              <a:rPr lang="en-US" dirty="0"/>
              <a:t>Contact</a:t>
            </a:r>
          </a:p>
          <a:p>
            <a:r>
              <a:rPr lang="ko-KR" altLang="en-US" dirty="0"/>
              <a:t>직접 지원</a:t>
            </a:r>
            <a:endParaRPr lang="en-US" altLang="ko-KR" dirty="0"/>
          </a:p>
          <a:p>
            <a:pPr marL="0" indent="0">
              <a:buNone/>
            </a:pPr>
            <a:r>
              <a:rPr lang="en-US" dirty="0" smtClean="0"/>
              <a:t>    _Direct </a:t>
            </a:r>
            <a:r>
              <a:rPr lang="en-US" dirty="0"/>
              <a:t>Support </a:t>
            </a:r>
          </a:p>
          <a:p>
            <a:r>
              <a:rPr lang="en-US" altLang="ko-KR" dirty="0"/>
              <a:t>PBS </a:t>
            </a:r>
            <a:r>
              <a:rPr lang="ko-KR" altLang="en-US" dirty="0"/>
              <a:t>진행자</a:t>
            </a:r>
            <a:endParaRPr lang="en-US" altLang="ko-KR" dirty="0"/>
          </a:p>
          <a:p>
            <a:pPr marL="0" indent="0">
              <a:buNone/>
            </a:pPr>
            <a:r>
              <a:rPr lang="en-US" dirty="0" smtClean="0"/>
              <a:t>    _PBS </a:t>
            </a:r>
            <a:r>
              <a:rPr lang="en-US" dirty="0"/>
              <a:t>Facilitators</a:t>
            </a:r>
          </a:p>
          <a:p>
            <a:r>
              <a:rPr lang="ko-KR" altLang="en-US" dirty="0"/>
              <a:t>사람 중심 계획자</a:t>
            </a:r>
            <a:endParaRPr lang="en-US" altLang="ko-KR" dirty="0"/>
          </a:p>
          <a:p>
            <a:pPr marL="0" indent="0">
              <a:buNone/>
            </a:pPr>
            <a:r>
              <a:rPr lang="en-US" dirty="0" smtClean="0"/>
              <a:t>    _Person </a:t>
            </a:r>
            <a:r>
              <a:rPr lang="en-US" dirty="0"/>
              <a:t>Centered Planners</a:t>
            </a:r>
          </a:p>
          <a:p>
            <a:r>
              <a:rPr lang="en-US" altLang="ko-KR" dirty="0"/>
              <a:t>PCT</a:t>
            </a:r>
            <a:r>
              <a:rPr lang="ko-KR" altLang="en-US" dirty="0"/>
              <a:t> 트레이너</a:t>
            </a:r>
            <a:endParaRPr lang="en-US" altLang="ko-KR" dirty="0"/>
          </a:p>
          <a:p>
            <a:pPr marL="0" indent="0">
              <a:buNone/>
            </a:pPr>
            <a:r>
              <a:rPr lang="en-US" dirty="0" smtClean="0"/>
              <a:t>    _PCT trainers</a:t>
            </a:r>
            <a:endParaRPr lang="en-US"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28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415635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124"/>
          </a:xfrm>
        </p:spPr>
        <p:txBody>
          <a:bodyPr>
            <a:normAutofit fontScale="90000"/>
          </a:bodyPr>
          <a:lstStyle/>
          <a:p>
            <a:pPr algn="ctr"/>
            <a:r>
              <a:rPr lang="ko-KR" altLang="en-US" sz="3600" dirty="0">
                <a:solidFill>
                  <a:schemeClr val="tx1"/>
                </a:solidFill>
              </a:rPr>
              <a:t>핵심 정보처의 역할</a:t>
            </a:r>
            <a:r>
              <a:rPr lang="en-US" altLang="ko-KR" sz="3600" dirty="0">
                <a:solidFill>
                  <a:schemeClr val="tx1"/>
                </a:solidFill>
              </a:rPr>
              <a:t/>
            </a:r>
            <a:br>
              <a:rPr lang="en-US" altLang="ko-KR" sz="3600" dirty="0">
                <a:solidFill>
                  <a:schemeClr val="tx1"/>
                </a:solidFill>
              </a:rPr>
            </a:br>
            <a:r>
              <a:rPr lang="en-US" altLang="ko-KR" sz="3600" dirty="0">
                <a:solidFill>
                  <a:schemeClr val="tx1"/>
                </a:solidFill>
              </a:rPr>
              <a:t>_</a:t>
            </a:r>
            <a:r>
              <a:rPr lang="en-US" sz="3600" dirty="0" smtClean="0">
                <a:solidFill>
                  <a:schemeClr val="tx1"/>
                </a:solidFill>
              </a:rPr>
              <a:t>Key </a:t>
            </a:r>
            <a:r>
              <a:rPr lang="en-US" sz="3600" dirty="0">
                <a:solidFill>
                  <a:schemeClr val="tx1"/>
                </a:solidFill>
              </a:rPr>
              <a:t>Contact Roles</a:t>
            </a:r>
            <a:br>
              <a:rPr lang="en-US" sz="3600" dirty="0">
                <a:solidFill>
                  <a:schemeClr val="tx1"/>
                </a:solidFill>
              </a:rPr>
            </a:br>
            <a:endParaRPr lang="en-US" sz="3600" dirty="0">
              <a:solidFill>
                <a:schemeClr val="tx1"/>
              </a:solidFill>
            </a:endParaRPr>
          </a:p>
        </p:txBody>
      </p:sp>
      <p:sp>
        <p:nvSpPr>
          <p:cNvPr id="7" name="Content Placeholder 6"/>
          <p:cNvSpPr>
            <a:spLocks noGrp="1"/>
          </p:cNvSpPr>
          <p:nvPr>
            <p:ph idx="4294967295"/>
          </p:nvPr>
        </p:nvSpPr>
        <p:spPr>
          <a:xfrm>
            <a:off x="628650" y="1825625"/>
            <a:ext cx="7886700" cy="4351338"/>
          </a:xfrm>
          <a:prstGeom prst="rect">
            <a:avLst/>
          </a:prstGeom>
        </p:spPr>
        <p:txBody>
          <a:bodyPr>
            <a:normAutofit fontScale="70000" lnSpcReduction="20000"/>
          </a:bodyPr>
          <a:lstStyle/>
          <a:p>
            <a:pPr>
              <a:buSzPct val="100000"/>
              <a:buFont typeface="Arial" panose="020B0604020202020204" pitchFamily="34" charset="0"/>
              <a:buChar char="•"/>
            </a:pPr>
            <a:r>
              <a:rPr lang="ko-KR" altLang="en-US" dirty="0"/>
              <a:t>팀이 정기적으로 만나도록 한다</a:t>
            </a:r>
            <a:endParaRPr lang="en-US" altLang="ko-KR" dirty="0"/>
          </a:p>
          <a:p>
            <a:pPr marL="0" indent="0">
              <a:buSzPct val="100000"/>
              <a:buNone/>
            </a:pPr>
            <a:r>
              <a:rPr lang="en-US" dirty="0" smtClean="0"/>
              <a:t>    _Prompt </a:t>
            </a:r>
            <a:r>
              <a:rPr lang="en-US" dirty="0"/>
              <a:t>team to meet regularly</a:t>
            </a:r>
          </a:p>
          <a:p>
            <a:pPr>
              <a:buSzPct val="100000"/>
              <a:buFont typeface="Arial" panose="020B0604020202020204" pitchFamily="34" charset="0"/>
              <a:buChar char="•"/>
            </a:pPr>
            <a:r>
              <a:rPr lang="ko-KR" altLang="en-US" dirty="0"/>
              <a:t>팀에 추가적 정보를 가져온다</a:t>
            </a:r>
            <a:endParaRPr lang="en-US" altLang="ko-KR" dirty="0"/>
          </a:p>
          <a:p>
            <a:pPr marL="0" indent="0">
              <a:buSzPct val="100000"/>
              <a:buNone/>
            </a:pPr>
            <a:r>
              <a:rPr lang="en-US" dirty="0" smtClean="0"/>
              <a:t>    _Bring </a:t>
            </a:r>
            <a:r>
              <a:rPr lang="en-US" dirty="0"/>
              <a:t>team additional information </a:t>
            </a:r>
          </a:p>
          <a:p>
            <a:pPr>
              <a:buSzPct val="100000"/>
              <a:buFont typeface="Arial" panose="020B0604020202020204" pitchFamily="34" charset="0"/>
              <a:buChar char="•"/>
            </a:pPr>
            <a:r>
              <a:rPr lang="ko-KR" altLang="en-US" dirty="0"/>
              <a:t>질문이나 문제점들을 트레이너와 나눈다</a:t>
            </a:r>
            <a:endParaRPr lang="en-US" altLang="ko-KR" dirty="0"/>
          </a:p>
          <a:p>
            <a:pPr marL="0" indent="0">
              <a:buSzPct val="100000"/>
              <a:buNone/>
            </a:pPr>
            <a:r>
              <a:rPr lang="en-US" dirty="0" smtClean="0"/>
              <a:t>    _Share </a:t>
            </a:r>
            <a:r>
              <a:rPr lang="en-US" dirty="0"/>
              <a:t>questions and issues with trainers </a:t>
            </a:r>
          </a:p>
          <a:p>
            <a:pPr>
              <a:buSzPct val="100000"/>
              <a:buFont typeface="Arial" panose="020B0604020202020204" pitchFamily="34" charset="0"/>
              <a:buChar char="•"/>
            </a:pPr>
            <a:r>
              <a:rPr lang="ko-KR" altLang="en-US" dirty="0"/>
              <a:t>데이터 수집을 위해 팀과 협력한다</a:t>
            </a:r>
            <a:endParaRPr lang="en-US" altLang="ko-KR" dirty="0"/>
          </a:p>
          <a:p>
            <a:pPr marL="0" indent="0">
              <a:buSzPct val="100000"/>
              <a:buNone/>
            </a:pPr>
            <a:r>
              <a:rPr lang="en-US" dirty="0" smtClean="0"/>
              <a:t>    _Work </a:t>
            </a:r>
            <a:r>
              <a:rPr lang="en-US" dirty="0"/>
              <a:t>with team to gather data</a:t>
            </a:r>
          </a:p>
          <a:p>
            <a:pPr>
              <a:buSzPct val="100000"/>
              <a:buFont typeface="Arial" panose="020B0604020202020204" pitchFamily="34" charset="0"/>
              <a:buChar char="•"/>
            </a:pPr>
            <a:r>
              <a:rPr lang="ko-KR" altLang="en-US" dirty="0"/>
              <a:t>교육 중 수집된 데이터 관리</a:t>
            </a:r>
            <a:endParaRPr lang="en-US" altLang="ko-KR" dirty="0"/>
          </a:p>
          <a:p>
            <a:pPr marL="0" indent="0">
              <a:buSzPct val="100000"/>
              <a:buNone/>
            </a:pPr>
            <a:r>
              <a:rPr lang="en-US" dirty="0" smtClean="0"/>
              <a:t>    _Manage </a:t>
            </a:r>
            <a:r>
              <a:rPr lang="en-US" dirty="0"/>
              <a:t>data collected during trainings</a:t>
            </a:r>
          </a:p>
          <a:p>
            <a:pPr>
              <a:buSzPct val="100000"/>
              <a:buFont typeface="Arial" panose="020B0604020202020204" pitchFamily="34" charset="0"/>
              <a:buChar char="•"/>
            </a:pPr>
            <a:r>
              <a:rPr lang="ko-KR" altLang="en-US" dirty="0"/>
              <a:t>코치</a:t>
            </a:r>
            <a:r>
              <a:rPr lang="en-US" altLang="ko-KR" dirty="0"/>
              <a:t>,</a:t>
            </a:r>
            <a:r>
              <a:rPr lang="ko-KR" altLang="en-US" dirty="0"/>
              <a:t> </a:t>
            </a:r>
            <a:r>
              <a:rPr lang="en-US" altLang="ko-KR" dirty="0"/>
              <a:t>PBS </a:t>
            </a:r>
            <a:r>
              <a:rPr lang="ko-KR" altLang="en-US" dirty="0"/>
              <a:t>진행자</a:t>
            </a:r>
            <a:r>
              <a:rPr lang="en-US" altLang="ko-KR" dirty="0"/>
              <a:t>,</a:t>
            </a:r>
            <a:r>
              <a:rPr lang="ko-KR" altLang="en-US" dirty="0"/>
              <a:t> 트레이너 등과 협력</a:t>
            </a:r>
            <a:endParaRPr lang="en-US" altLang="ko-KR" dirty="0"/>
          </a:p>
          <a:p>
            <a:pPr marL="0" indent="0">
              <a:buSzPct val="100000"/>
              <a:buNone/>
            </a:pPr>
            <a:r>
              <a:rPr lang="en-US" dirty="0" smtClean="0"/>
              <a:t>    _Collaborate </a:t>
            </a:r>
            <a:r>
              <a:rPr lang="en-US" dirty="0"/>
              <a:t>with Coaches, PBS Facilitators, trainers, etc.</a:t>
            </a:r>
          </a:p>
          <a:p>
            <a:pPr>
              <a:buSzPct val="100000"/>
              <a:buFont typeface="Arial" panose="020B0604020202020204" pitchFamily="34" charset="0"/>
              <a:buChar char="•"/>
            </a:pPr>
            <a:r>
              <a:rPr lang="en-US" altLang="ko-KR" dirty="0"/>
              <a:t>“</a:t>
            </a:r>
            <a:r>
              <a:rPr lang="ko-KR" altLang="en-US" dirty="0"/>
              <a:t>긍정적인 잔소리</a:t>
            </a:r>
            <a:r>
              <a:rPr lang="en-US" altLang="ko-KR" dirty="0"/>
              <a:t>”</a:t>
            </a:r>
            <a:r>
              <a:rPr lang="ko-KR" altLang="en-US" dirty="0"/>
              <a:t>로 행동 계획 항목이 완성되는지 확인</a:t>
            </a:r>
            <a:endParaRPr lang="en-US" altLang="ko-KR" dirty="0"/>
          </a:p>
          <a:p>
            <a:pPr marL="0" indent="0">
              <a:buSzPct val="100000"/>
              <a:buNone/>
            </a:pPr>
            <a:r>
              <a:rPr lang="en-US" dirty="0"/>
              <a:t> </a:t>
            </a:r>
            <a:r>
              <a:rPr lang="en-US" dirty="0" smtClean="0"/>
              <a:t>   _“</a:t>
            </a:r>
            <a:r>
              <a:rPr lang="en-US" dirty="0"/>
              <a:t>Positive nag” to make sure action plan items are being completed</a:t>
            </a:r>
          </a:p>
          <a:p>
            <a:endParaRPr lang="en-US" sz="4400" dirty="0"/>
          </a:p>
          <a:p>
            <a:pPr marL="0" indent="0">
              <a:buNone/>
            </a:pPr>
            <a:r>
              <a:rPr lang="ko-KR" altLang="en-US" sz="2000" i="1" dirty="0">
                <a:solidFill>
                  <a:srgbClr val="002060"/>
                </a:solidFill>
              </a:rPr>
              <a:t>교육</a:t>
            </a:r>
            <a:r>
              <a:rPr lang="en-US" altLang="ko-KR" sz="2000" i="1" dirty="0">
                <a:solidFill>
                  <a:srgbClr val="002060"/>
                </a:solidFill>
              </a:rPr>
              <a:t>:</a:t>
            </a:r>
            <a:r>
              <a:rPr lang="ko-KR" altLang="en-US" sz="2000" i="1" dirty="0">
                <a:solidFill>
                  <a:srgbClr val="002060"/>
                </a:solidFill>
              </a:rPr>
              <a:t> 코치를 위한 </a:t>
            </a:r>
            <a:r>
              <a:rPr lang="en-US" altLang="ko-KR" sz="2000" i="1" dirty="0">
                <a:solidFill>
                  <a:srgbClr val="002060"/>
                </a:solidFill>
              </a:rPr>
              <a:t>2</a:t>
            </a:r>
            <a:r>
              <a:rPr lang="ko-KR" altLang="en-US" sz="2000" i="1" dirty="0">
                <a:solidFill>
                  <a:srgbClr val="002060"/>
                </a:solidFill>
              </a:rPr>
              <a:t>일간 교육 일정 </a:t>
            </a:r>
            <a:r>
              <a:rPr lang="en-US" altLang="ko-KR" sz="2000" i="1" dirty="0">
                <a:solidFill>
                  <a:srgbClr val="002060"/>
                </a:solidFill>
              </a:rPr>
              <a:t>(1-3</a:t>
            </a:r>
            <a:r>
              <a:rPr lang="ko-KR" altLang="en-US" sz="2000" i="1" dirty="0">
                <a:solidFill>
                  <a:srgbClr val="002060"/>
                </a:solidFill>
              </a:rPr>
              <a:t>명</a:t>
            </a:r>
            <a:r>
              <a:rPr lang="en-US" altLang="ko-KR" sz="2000" i="1" dirty="0">
                <a:solidFill>
                  <a:srgbClr val="002060"/>
                </a:solidFill>
              </a:rPr>
              <a:t>)</a:t>
            </a:r>
          </a:p>
          <a:p>
            <a:pPr marL="0" indent="0">
              <a:buNone/>
            </a:pPr>
            <a:r>
              <a:rPr lang="en-US" sz="2000" i="1" dirty="0" smtClean="0">
                <a:solidFill>
                  <a:srgbClr val="002060"/>
                </a:solidFill>
              </a:rPr>
              <a:t>_Training</a:t>
            </a:r>
            <a:r>
              <a:rPr lang="en-US" sz="2000" i="1" dirty="0">
                <a:solidFill>
                  <a:srgbClr val="002060"/>
                </a:solidFill>
              </a:rPr>
              <a:t>: 2 Full-Day Training Events for Coaches (1-3 People)</a:t>
            </a:r>
          </a:p>
          <a:p>
            <a:pPr marL="0" indent="0">
              <a:buNone/>
            </a:pPr>
            <a:endParaRPr lang="en-US" dirty="0"/>
          </a:p>
          <a:p>
            <a:endParaRPr lang="en-US" dirty="0"/>
          </a:p>
          <a:p>
            <a:endParaRPr lang="en-US" dirty="0"/>
          </a:p>
          <a:p>
            <a:endParaRPr lang="en-US" dirty="0"/>
          </a:p>
          <a:p>
            <a:endParaRPr lang="en-US"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29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635774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
            </a:r>
            <a:br>
              <a:rPr lang="en-US" dirty="0"/>
            </a:br>
            <a:r>
              <a:rPr lang="ko-KR" altLang="en-US" sz="4000" dirty="0" smtClean="0">
                <a:solidFill>
                  <a:schemeClr val="tx1"/>
                </a:solidFill>
              </a:rPr>
              <a:t>코치</a:t>
            </a:r>
            <a:r>
              <a:rPr lang="en-US" altLang="ko-KR" sz="4000" dirty="0">
                <a:solidFill>
                  <a:schemeClr val="tx1"/>
                </a:solidFill>
              </a:rPr>
              <a:t>_</a:t>
            </a:r>
            <a:r>
              <a:rPr lang="en-US" sz="4000" dirty="0" smtClean="0">
                <a:solidFill>
                  <a:schemeClr val="tx1"/>
                </a:solidFill>
              </a:rPr>
              <a:t>Coaches</a:t>
            </a:r>
            <a:r>
              <a:rPr lang="en-US" dirty="0"/>
              <a:t/>
            </a:r>
            <a:br>
              <a:rPr lang="en-US" dirty="0"/>
            </a:br>
            <a:endParaRPr lang="en-US" dirty="0"/>
          </a:p>
        </p:txBody>
      </p:sp>
      <p:sp>
        <p:nvSpPr>
          <p:cNvPr id="3" name="Content Placeholder 2"/>
          <p:cNvSpPr>
            <a:spLocks noGrp="1"/>
          </p:cNvSpPr>
          <p:nvPr>
            <p:ph idx="4294967295"/>
          </p:nvPr>
        </p:nvSpPr>
        <p:spPr>
          <a:xfrm>
            <a:off x="0" y="1371600"/>
            <a:ext cx="9296400" cy="5014452"/>
          </a:xfrm>
          <a:prstGeom prst="rect">
            <a:avLst/>
          </a:prstGeom>
        </p:spPr>
        <p:txBody>
          <a:bodyPr>
            <a:noAutofit/>
          </a:bodyPr>
          <a:lstStyle/>
          <a:p>
            <a:r>
              <a:rPr lang="en-US" altLang="ko-KR" sz="1600" dirty="0"/>
              <a:t>PCT</a:t>
            </a:r>
            <a:r>
              <a:rPr lang="ko-KR" altLang="en-US" sz="1600" dirty="0"/>
              <a:t> 기술을 실천 및 보여주기 </a:t>
            </a:r>
            <a:endParaRPr lang="en-US" altLang="ko-KR" sz="1600" dirty="0"/>
          </a:p>
          <a:p>
            <a:pPr marL="0" indent="0">
              <a:buNone/>
            </a:pPr>
            <a:r>
              <a:rPr lang="en-US" sz="1600" dirty="0" smtClean="0"/>
              <a:t>   _Practice </a:t>
            </a:r>
            <a:r>
              <a:rPr lang="en-US" sz="1600" dirty="0"/>
              <a:t>and demonstrate PCT Skills</a:t>
            </a:r>
          </a:p>
          <a:p>
            <a:r>
              <a:rPr lang="ko-KR" altLang="en-US" sz="1600" dirty="0"/>
              <a:t>도구 사용을 위한 계획을 직원과 나누기</a:t>
            </a:r>
            <a:endParaRPr lang="en-US" altLang="ko-KR" sz="1600" dirty="0"/>
          </a:p>
          <a:p>
            <a:pPr marL="0" indent="0">
              <a:buNone/>
            </a:pPr>
            <a:r>
              <a:rPr lang="en-US" sz="1600" dirty="0" smtClean="0"/>
              <a:t>   _Identify </a:t>
            </a:r>
            <a:r>
              <a:rPr lang="en-US" sz="1600" dirty="0"/>
              <a:t>plans with staff for using tools </a:t>
            </a:r>
          </a:p>
          <a:p>
            <a:r>
              <a:rPr lang="en-US" altLang="ko-KR" sz="1600" dirty="0"/>
              <a:t>PCT </a:t>
            </a:r>
            <a:r>
              <a:rPr lang="ko-KR" altLang="en-US" sz="1600" dirty="0"/>
              <a:t>도구 사용을 옹호하기</a:t>
            </a:r>
            <a:endParaRPr lang="en-US" altLang="ko-KR" sz="1600" dirty="0"/>
          </a:p>
          <a:p>
            <a:pPr marL="0" indent="0">
              <a:buNone/>
            </a:pPr>
            <a:r>
              <a:rPr lang="en-US" sz="1600" dirty="0" smtClean="0"/>
              <a:t>    _Champion </a:t>
            </a:r>
            <a:r>
              <a:rPr lang="en-US" sz="1600" dirty="0"/>
              <a:t>use of PCT tools</a:t>
            </a:r>
          </a:p>
          <a:p>
            <a:r>
              <a:rPr lang="ko-KR" altLang="en-US" sz="1600" dirty="0"/>
              <a:t>이야기 나누기</a:t>
            </a:r>
            <a:endParaRPr lang="en-US" altLang="ko-KR" sz="1600" dirty="0"/>
          </a:p>
          <a:p>
            <a:pPr marL="0" indent="0">
              <a:buNone/>
            </a:pPr>
            <a:r>
              <a:rPr lang="en-US" sz="1600" dirty="0" smtClean="0"/>
              <a:t>    _Share </a:t>
            </a:r>
            <a:r>
              <a:rPr lang="en-US" sz="1600" dirty="0"/>
              <a:t>stories </a:t>
            </a:r>
          </a:p>
          <a:p>
            <a:r>
              <a:rPr lang="ko-KR" altLang="en-US" sz="1600" dirty="0"/>
              <a:t>성공사례와 아이디어를 전체 전 조직 팀과 회의 중에 나누기</a:t>
            </a:r>
            <a:endParaRPr lang="en-US" altLang="ko-KR" sz="1600" dirty="0"/>
          </a:p>
          <a:p>
            <a:pPr marL="0" indent="0">
              <a:buNone/>
            </a:pPr>
            <a:r>
              <a:rPr lang="en-US" sz="1600" dirty="0" smtClean="0"/>
              <a:t>    _Share </a:t>
            </a:r>
            <a:r>
              <a:rPr lang="en-US" sz="1600" dirty="0"/>
              <a:t>victories and ideas during meetings with the full </a:t>
            </a:r>
            <a:r>
              <a:rPr lang="en-US" sz="1600" dirty="0" smtClean="0"/>
              <a:t>organization-wide </a:t>
            </a:r>
            <a:r>
              <a:rPr lang="en-US" sz="1600" dirty="0"/>
              <a:t>team</a:t>
            </a:r>
          </a:p>
          <a:p>
            <a:r>
              <a:rPr lang="ko-KR" altLang="en-US" sz="1600" dirty="0"/>
              <a:t>핵심 정보처의 정보 수집 돕기</a:t>
            </a:r>
            <a:endParaRPr lang="en-US" altLang="ko-KR" sz="1600" dirty="0"/>
          </a:p>
          <a:p>
            <a:pPr marL="0" indent="0">
              <a:buNone/>
            </a:pPr>
            <a:r>
              <a:rPr lang="en-US" sz="1600" dirty="0" smtClean="0"/>
              <a:t>    _Help </a:t>
            </a:r>
            <a:r>
              <a:rPr lang="en-US" sz="1600" dirty="0"/>
              <a:t>key contacts collect information</a:t>
            </a:r>
          </a:p>
          <a:p>
            <a:endParaRPr lang="en-US" sz="1600" dirty="0"/>
          </a:p>
          <a:p>
            <a:endParaRPr lang="en-US" sz="1600" dirty="0"/>
          </a:p>
          <a:p>
            <a:pPr marL="0" indent="0">
              <a:buNone/>
            </a:pPr>
            <a:r>
              <a:rPr lang="ko-KR" altLang="en-US" sz="1600" i="1" dirty="0">
                <a:solidFill>
                  <a:srgbClr val="002060"/>
                </a:solidFill>
              </a:rPr>
              <a:t>교육</a:t>
            </a:r>
            <a:r>
              <a:rPr lang="en-US" altLang="ko-KR" sz="1600" i="1" dirty="0">
                <a:solidFill>
                  <a:srgbClr val="002060"/>
                </a:solidFill>
              </a:rPr>
              <a:t>:</a:t>
            </a:r>
            <a:r>
              <a:rPr lang="ko-KR" altLang="en-US" sz="1600" i="1" dirty="0">
                <a:solidFill>
                  <a:srgbClr val="002060"/>
                </a:solidFill>
              </a:rPr>
              <a:t> 코치를 위한 </a:t>
            </a:r>
            <a:r>
              <a:rPr lang="en-US" altLang="ko-KR" sz="1600" i="1" dirty="0">
                <a:solidFill>
                  <a:srgbClr val="002060"/>
                </a:solidFill>
              </a:rPr>
              <a:t>5</a:t>
            </a:r>
            <a:r>
              <a:rPr lang="ko-KR" altLang="en-US" sz="1600" i="1" dirty="0">
                <a:solidFill>
                  <a:srgbClr val="002060"/>
                </a:solidFill>
              </a:rPr>
              <a:t>일 종일 교육 일정 </a:t>
            </a:r>
            <a:r>
              <a:rPr lang="en-US" altLang="ko-KR" sz="1600" i="1" dirty="0">
                <a:solidFill>
                  <a:srgbClr val="002060"/>
                </a:solidFill>
              </a:rPr>
              <a:t>(10</a:t>
            </a:r>
            <a:r>
              <a:rPr lang="ko-KR" altLang="en-US" sz="1600" i="1" dirty="0">
                <a:solidFill>
                  <a:srgbClr val="002060"/>
                </a:solidFill>
              </a:rPr>
              <a:t>명</a:t>
            </a:r>
            <a:r>
              <a:rPr lang="en-US" altLang="ko-KR" sz="1600" i="1" dirty="0">
                <a:solidFill>
                  <a:srgbClr val="002060"/>
                </a:solidFill>
              </a:rPr>
              <a:t>)</a:t>
            </a:r>
          </a:p>
          <a:p>
            <a:pPr marL="0" indent="0">
              <a:buNone/>
            </a:pPr>
            <a:r>
              <a:rPr lang="en-US" sz="1600" i="1" dirty="0" smtClean="0">
                <a:solidFill>
                  <a:srgbClr val="002060"/>
                </a:solidFill>
              </a:rPr>
              <a:t>_raining</a:t>
            </a:r>
            <a:r>
              <a:rPr lang="en-US" sz="1600" i="1" dirty="0">
                <a:solidFill>
                  <a:srgbClr val="002060"/>
                </a:solidFill>
              </a:rPr>
              <a:t>: 5 Full-Day Training Events for Coaches (10 People)</a:t>
            </a:r>
          </a:p>
          <a:p>
            <a:pPr lvl="1"/>
            <a:endParaRPr lang="en-US" sz="12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96343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064792-D400-BC43-A2D4-519607BC9E16}"/>
              </a:ext>
            </a:extLst>
          </p:cNvPr>
          <p:cNvSpPr>
            <a:spLocks noGrp="1"/>
          </p:cNvSpPr>
          <p:nvPr>
            <p:ph type="title"/>
          </p:nvPr>
        </p:nvSpPr>
        <p:spPr/>
        <p:txBody>
          <a:bodyPr>
            <a:normAutofit/>
          </a:bodyPr>
          <a:lstStyle/>
          <a:p>
            <a:pPr algn="ctr"/>
            <a:r>
              <a:rPr lang="ko-KR" altLang="en-US" sz="3500" dirty="0">
                <a:latin typeface="+mn-ea"/>
                <a:ea typeface="+mn-ea"/>
              </a:rPr>
              <a:t>주제</a:t>
            </a:r>
            <a:r>
              <a:rPr lang="en-US" altLang="ko-KR" sz="3500" dirty="0">
                <a:latin typeface="+mn-ea"/>
                <a:ea typeface="+mn-ea"/>
              </a:rPr>
              <a:t>_</a:t>
            </a:r>
            <a:r>
              <a:rPr lang="en-US" sz="3500" dirty="0">
                <a:latin typeface="+mn-ea"/>
                <a:ea typeface="+mn-ea"/>
              </a:rPr>
              <a:t>Agenda</a:t>
            </a:r>
          </a:p>
        </p:txBody>
      </p:sp>
      <p:sp>
        <p:nvSpPr>
          <p:cNvPr id="3" name="Content Placeholder 2">
            <a:extLst>
              <a:ext uri="{FF2B5EF4-FFF2-40B4-BE49-F238E27FC236}">
                <a16:creationId xmlns:a16="http://schemas.microsoft.com/office/drawing/2014/main" xmlns="" id="{44E810A2-B36F-3140-BB18-4E2241F1B5EA}"/>
              </a:ext>
            </a:extLst>
          </p:cNvPr>
          <p:cNvSpPr>
            <a:spLocks noGrp="1"/>
          </p:cNvSpPr>
          <p:nvPr>
            <p:ph sz="quarter" idx="13"/>
          </p:nvPr>
        </p:nvSpPr>
        <p:spPr>
          <a:xfrm>
            <a:off x="446590" y="1371600"/>
            <a:ext cx="8228648" cy="4800600"/>
          </a:xfrm>
        </p:spPr>
        <p:txBody>
          <a:bodyPr>
            <a:noAutofit/>
          </a:bodyPr>
          <a:lstStyle/>
          <a:p>
            <a:pPr marL="0" indent="0">
              <a:buNone/>
            </a:pPr>
            <a:r>
              <a:rPr lang="en-US" sz="1500" dirty="0">
                <a:latin typeface="+mn-ea"/>
              </a:rPr>
              <a:t>9:00 - 10:30 		</a:t>
            </a:r>
            <a:r>
              <a:rPr lang="ko-KR" altLang="en-US" sz="1500" dirty="0" smtClean="0">
                <a:latin typeface="+mn-ea"/>
              </a:rPr>
              <a:t>팀 기반 행동 계획</a:t>
            </a:r>
            <a:endParaRPr lang="en-US" altLang="ko-KR" sz="1500" dirty="0" smtClean="0">
              <a:latin typeface="+mn-ea"/>
            </a:endParaRPr>
          </a:p>
          <a:p>
            <a:pPr marL="0" indent="0">
              <a:buNone/>
            </a:pPr>
            <a:r>
              <a:rPr lang="en-US" altLang="ko-KR" sz="1500" dirty="0">
                <a:latin typeface="+mn-ea"/>
              </a:rPr>
              <a:t> </a:t>
            </a:r>
            <a:r>
              <a:rPr lang="en-US" altLang="ko-KR" sz="1500" dirty="0" smtClean="0">
                <a:latin typeface="+mn-ea"/>
              </a:rPr>
              <a:t>                         _</a:t>
            </a:r>
            <a:r>
              <a:rPr lang="en-US" sz="1500" dirty="0" smtClean="0">
                <a:latin typeface="+mn-ea"/>
              </a:rPr>
              <a:t>Team-Based </a:t>
            </a:r>
            <a:r>
              <a:rPr lang="en-US" sz="1500" dirty="0">
                <a:latin typeface="+mn-ea"/>
              </a:rPr>
              <a:t>Action Planning</a:t>
            </a:r>
          </a:p>
          <a:p>
            <a:pPr marL="0" indent="0">
              <a:buNone/>
            </a:pPr>
            <a:r>
              <a:rPr lang="en-US" sz="1500" dirty="0">
                <a:latin typeface="+mn-ea"/>
              </a:rPr>
              <a:t>					</a:t>
            </a:r>
            <a:r>
              <a:rPr lang="ko-KR" altLang="en-US" sz="1500" dirty="0" smtClean="0">
                <a:latin typeface="+mn-ea"/>
              </a:rPr>
              <a:t>질문 및 토론</a:t>
            </a:r>
            <a:endParaRPr lang="en-US" altLang="ko-KR" sz="1500" dirty="0" smtClean="0">
              <a:latin typeface="+mn-ea"/>
            </a:endParaRPr>
          </a:p>
          <a:p>
            <a:pPr marL="0" indent="0">
              <a:buNone/>
            </a:pPr>
            <a:r>
              <a:rPr lang="en-US" altLang="ko-KR" sz="1500" dirty="0">
                <a:latin typeface="+mn-ea"/>
              </a:rPr>
              <a:t> </a:t>
            </a:r>
            <a:r>
              <a:rPr lang="en-US" altLang="ko-KR" sz="1500" dirty="0" smtClean="0">
                <a:latin typeface="+mn-ea"/>
              </a:rPr>
              <a:t>                         _</a:t>
            </a:r>
            <a:r>
              <a:rPr lang="en-US" sz="1500" dirty="0" smtClean="0">
                <a:latin typeface="+mn-ea"/>
              </a:rPr>
              <a:t>Questions </a:t>
            </a:r>
            <a:r>
              <a:rPr lang="en-US" sz="1500" dirty="0">
                <a:latin typeface="+mn-ea"/>
              </a:rPr>
              <a:t>and Discussion</a:t>
            </a:r>
          </a:p>
          <a:p>
            <a:pPr marL="0" indent="0">
              <a:buNone/>
            </a:pPr>
            <a:r>
              <a:rPr lang="en-US" sz="1500" dirty="0">
                <a:latin typeface="+mn-ea"/>
              </a:rPr>
              <a:t>					</a:t>
            </a:r>
            <a:r>
              <a:rPr lang="ko-KR" altLang="en-US" sz="1500" dirty="0" smtClean="0">
                <a:latin typeface="+mn-ea"/>
              </a:rPr>
              <a:t>충실함 등 진행 상황</a:t>
            </a:r>
            <a:r>
              <a:rPr lang="en-US" altLang="ko-KR" sz="1500" dirty="0" smtClean="0">
                <a:latin typeface="+mn-ea"/>
              </a:rPr>
              <a:t>(</a:t>
            </a:r>
            <a:r>
              <a:rPr lang="ko-KR" altLang="en-US" sz="1500" dirty="0" err="1" smtClean="0">
                <a:latin typeface="+mn-ea"/>
              </a:rPr>
              <a:t>미네소타팀</a:t>
            </a:r>
            <a:r>
              <a:rPr lang="ko-KR" altLang="en-US" sz="1500" dirty="0" smtClean="0">
                <a:latin typeface="+mn-ea"/>
              </a:rPr>
              <a:t> 체크리스트</a:t>
            </a:r>
            <a:r>
              <a:rPr lang="en-US" altLang="ko-KR" sz="1500" dirty="0" smtClean="0">
                <a:latin typeface="+mn-ea"/>
              </a:rPr>
              <a:t>)</a:t>
            </a:r>
          </a:p>
          <a:p>
            <a:pPr marL="0" indent="0">
              <a:buNone/>
            </a:pPr>
            <a:r>
              <a:rPr lang="en-US" sz="1500" dirty="0">
                <a:latin typeface="+mn-ea"/>
              </a:rPr>
              <a:t> </a:t>
            </a:r>
            <a:r>
              <a:rPr lang="en-US" sz="1500" dirty="0" smtClean="0">
                <a:latin typeface="+mn-ea"/>
              </a:rPr>
              <a:t>                           _Using </a:t>
            </a:r>
            <a:r>
              <a:rPr lang="en-US" sz="1500" dirty="0">
                <a:latin typeface="+mn-ea"/>
              </a:rPr>
              <a:t>Fidelity to Drive Progress (Minnesota Team Checklist</a:t>
            </a:r>
            <a:r>
              <a:rPr lang="en-US" sz="1500" dirty="0" smtClean="0">
                <a:latin typeface="+mn-ea"/>
              </a:rPr>
              <a:t>)</a:t>
            </a:r>
            <a:endParaRPr lang="en-US" sz="1500" dirty="0">
              <a:latin typeface="+mn-ea"/>
            </a:endParaRPr>
          </a:p>
          <a:p>
            <a:pPr marL="0" indent="0">
              <a:buNone/>
            </a:pPr>
            <a:r>
              <a:rPr lang="en-US" sz="1500" dirty="0">
                <a:latin typeface="+mn-ea"/>
              </a:rPr>
              <a:t>10:30 -  10:45	</a:t>
            </a:r>
            <a:r>
              <a:rPr lang="ko-KR" altLang="en-US" sz="1500" dirty="0" smtClean="0">
                <a:latin typeface="+mn-ea"/>
              </a:rPr>
              <a:t>휴식</a:t>
            </a:r>
            <a:r>
              <a:rPr lang="en-US" altLang="ko-KR" sz="1500" dirty="0" smtClean="0">
                <a:latin typeface="+mn-ea"/>
              </a:rPr>
              <a:t>_</a:t>
            </a:r>
            <a:r>
              <a:rPr lang="en-US" sz="1500" dirty="0" smtClean="0">
                <a:latin typeface="+mn-ea"/>
              </a:rPr>
              <a:t>Break</a:t>
            </a:r>
            <a:endParaRPr lang="en-US" sz="1500" dirty="0">
              <a:latin typeface="+mn-ea"/>
            </a:endParaRPr>
          </a:p>
          <a:p>
            <a:pPr marL="0" indent="0">
              <a:buNone/>
            </a:pPr>
            <a:r>
              <a:rPr lang="en-US" sz="1500" dirty="0">
                <a:latin typeface="+mn-ea"/>
              </a:rPr>
              <a:t>10:45 – 12:00		</a:t>
            </a:r>
            <a:r>
              <a:rPr lang="ko-KR" altLang="en-US" sz="1500" dirty="0" smtClean="0">
                <a:latin typeface="+mn-ea"/>
              </a:rPr>
              <a:t>하위 </a:t>
            </a:r>
            <a:r>
              <a:rPr lang="ko-KR" altLang="en-US" sz="1500" dirty="0" err="1" smtClean="0">
                <a:latin typeface="+mn-ea"/>
              </a:rPr>
              <a:t>척도별</a:t>
            </a:r>
            <a:r>
              <a:rPr lang="ko-KR" altLang="en-US" sz="1500" dirty="0" smtClean="0">
                <a:latin typeface="+mn-ea"/>
              </a:rPr>
              <a:t> 팀 체크리스트를 통해 작업하기</a:t>
            </a:r>
            <a:endParaRPr lang="en-US" altLang="ko-KR" sz="1500" dirty="0" smtClean="0">
              <a:latin typeface="+mn-ea"/>
            </a:endParaRPr>
          </a:p>
          <a:p>
            <a:pPr marL="0" indent="0">
              <a:buNone/>
            </a:pPr>
            <a:r>
              <a:rPr lang="en-US" sz="1500" dirty="0">
                <a:latin typeface="+mn-ea"/>
              </a:rPr>
              <a:t> </a:t>
            </a:r>
            <a:r>
              <a:rPr lang="en-US" sz="1500" dirty="0" smtClean="0">
                <a:latin typeface="+mn-ea"/>
              </a:rPr>
              <a:t>                            _Working </a:t>
            </a:r>
            <a:r>
              <a:rPr lang="en-US" sz="1500" dirty="0">
                <a:latin typeface="+mn-ea"/>
              </a:rPr>
              <a:t>Through the Team Checklist by </a:t>
            </a:r>
            <a:r>
              <a:rPr lang="en-US" sz="1500" dirty="0" smtClean="0">
                <a:latin typeface="+mn-ea"/>
              </a:rPr>
              <a:t>Subscale</a:t>
            </a:r>
            <a:endParaRPr lang="en-US" sz="1500" dirty="0">
              <a:latin typeface="+mn-ea"/>
            </a:endParaRPr>
          </a:p>
          <a:p>
            <a:pPr marL="0" indent="0">
              <a:buNone/>
            </a:pPr>
            <a:r>
              <a:rPr lang="en-US" sz="1500" dirty="0">
                <a:latin typeface="+mn-ea"/>
              </a:rPr>
              <a:t>12: 00- 1:00	      </a:t>
            </a:r>
            <a:r>
              <a:rPr lang="ko-KR" altLang="en-US" sz="1500" dirty="0">
                <a:latin typeface="+mn-ea"/>
              </a:rPr>
              <a:t>점심</a:t>
            </a:r>
            <a:r>
              <a:rPr lang="en-US" altLang="ko-KR" sz="1500" dirty="0">
                <a:latin typeface="+mn-ea"/>
              </a:rPr>
              <a:t>_</a:t>
            </a:r>
            <a:r>
              <a:rPr lang="en-US" sz="1500" dirty="0" smtClean="0">
                <a:latin typeface="+mn-ea"/>
              </a:rPr>
              <a:t>Lunch</a:t>
            </a:r>
            <a:endParaRPr lang="en-US" sz="1500" dirty="0">
              <a:latin typeface="+mn-ea"/>
            </a:endParaRPr>
          </a:p>
          <a:p>
            <a:pPr marL="0" indent="0">
              <a:buNone/>
            </a:pPr>
            <a:r>
              <a:rPr lang="en-US" sz="1500" dirty="0">
                <a:latin typeface="+mn-ea"/>
              </a:rPr>
              <a:t> 1:00 – 2:30		</a:t>
            </a:r>
            <a:r>
              <a:rPr lang="ko-KR" altLang="en-US" sz="1500" dirty="0" smtClean="0">
                <a:latin typeface="+mn-ea"/>
              </a:rPr>
              <a:t>하위 </a:t>
            </a:r>
            <a:r>
              <a:rPr lang="ko-KR" altLang="en-US" sz="1500" dirty="0" err="1" smtClean="0">
                <a:latin typeface="+mn-ea"/>
              </a:rPr>
              <a:t>척도별</a:t>
            </a:r>
            <a:r>
              <a:rPr lang="ko-KR" altLang="en-US" sz="1500" dirty="0" smtClean="0">
                <a:latin typeface="+mn-ea"/>
              </a:rPr>
              <a:t> 팀 체크리스트를 통해 작업하기</a:t>
            </a:r>
            <a:endParaRPr lang="en-US" altLang="ko-KR" sz="1500" dirty="0" smtClean="0">
              <a:latin typeface="+mn-ea"/>
            </a:endParaRPr>
          </a:p>
          <a:p>
            <a:pPr marL="0" indent="0">
              <a:buNone/>
            </a:pPr>
            <a:r>
              <a:rPr lang="en-US" sz="1500" dirty="0">
                <a:latin typeface="+mn-ea"/>
              </a:rPr>
              <a:t> </a:t>
            </a:r>
            <a:r>
              <a:rPr lang="en-US" sz="1500" dirty="0" smtClean="0">
                <a:latin typeface="+mn-ea"/>
              </a:rPr>
              <a:t>                            _Working </a:t>
            </a:r>
            <a:r>
              <a:rPr lang="en-US" sz="1500" dirty="0">
                <a:latin typeface="+mn-ea"/>
              </a:rPr>
              <a:t>Through the Team Checklist by </a:t>
            </a:r>
            <a:r>
              <a:rPr lang="en-US" sz="1500" dirty="0" smtClean="0">
                <a:latin typeface="+mn-ea"/>
              </a:rPr>
              <a:t>Subscale</a:t>
            </a:r>
            <a:endParaRPr lang="en-US" sz="1500" dirty="0">
              <a:latin typeface="+mn-ea"/>
            </a:endParaRPr>
          </a:p>
          <a:p>
            <a:pPr marL="0" indent="0">
              <a:buNone/>
            </a:pPr>
            <a:r>
              <a:rPr lang="en-US" sz="1500" dirty="0">
                <a:latin typeface="+mn-ea"/>
              </a:rPr>
              <a:t> 2:30 – 2:45 	 	</a:t>
            </a:r>
            <a:r>
              <a:rPr lang="ko-KR" altLang="en-US" sz="1500" dirty="0">
                <a:latin typeface="+mn-ea"/>
              </a:rPr>
              <a:t>휴식</a:t>
            </a:r>
            <a:r>
              <a:rPr lang="en-US" altLang="ko-KR" sz="1500" dirty="0">
                <a:latin typeface="+mn-ea"/>
              </a:rPr>
              <a:t>_</a:t>
            </a:r>
            <a:r>
              <a:rPr lang="en-US" sz="1500" dirty="0" smtClean="0">
                <a:latin typeface="+mn-ea"/>
              </a:rPr>
              <a:t>Break</a:t>
            </a:r>
            <a:endParaRPr lang="en-US" sz="1500" dirty="0">
              <a:latin typeface="+mn-ea"/>
            </a:endParaRPr>
          </a:p>
          <a:p>
            <a:pPr marL="0" indent="0">
              <a:buNone/>
            </a:pPr>
            <a:r>
              <a:rPr lang="en-US" sz="1500" dirty="0">
                <a:latin typeface="+mn-ea"/>
              </a:rPr>
              <a:t> 2:45 – 3:30		</a:t>
            </a:r>
            <a:r>
              <a:rPr lang="ko-KR" altLang="en-US" sz="1500" dirty="0" smtClean="0">
                <a:latin typeface="+mn-ea"/>
              </a:rPr>
              <a:t>실천 커뮤니티 만들기</a:t>
            </a:r>
            <a:endParaRPr lang="en-US" altLang="ko-KR" sz="1500" dirty="0" smtClean="0">
              <a:latin typeface="+mn-ea"/>
            </a:endParaRPr>
          </a:p>
          <a:p>
            <a:pPr marL="0" indent="0">
              <a:buNone/>
            </a:pPr>
            <a:r>
              <a:rPr lang="en-US" altLang="ko-KR" sz="1500" dirty="0">
                <a:latin typeface="+mn-ea"/>
              </a:rPr>
              <a:t> </a:t>
            </a:r>
            <a:r>
              <a:rPr lang="en-US" altLang="ko-KR" sz="1500" dirty="0" smtClean="0">
                <a:latin typeface="+mn-ea"/>
              </a:rPr>
              <a:t>                         _</a:t>
            </a:r>
            <a:r>
              <a:rPr lang="en-US" sz="1500" dirty="0" smtClean="0">
                <a:latin typeface="+mn-ea"/>
              </a:rPr>
              <a:t>Creating </a:t>
            </a:r>
            <a:r>
              <a:rPr lang="en-US" sz="1500" dirty="0">
                <a:latin typeface="+mn-ea"/>
              </a:rPr>
              <a:t>a Community of </a:t>
            </a:r>
            <a:r>
              <a:rPr lang="en-US" sz="1500" dirty="0" smtClean="0">
                <a:latin typeface="+mn-ea"/>
              </a:rPr>
              <a:t>Practice</a:t>
            </a:r>
            <a:endParaRPr lang="en-US" sz="1500" dirty="0">
              <a:latin typeface="+mn-ea"/>
            </a:endParaRPr>
          </a:p>
          <a:p>
            <a:pPr marL="0" indent="0">
              <a:buNone/>
            </a:pPr>
            <a:r>
              <a:rPr lang="en-US" sz="1500" dirty="0">
                <a:latin typeface="+mn-ea"/>
              </a:rPr>
              <a:t> 3:30 – 4:00 		 </a:t>
            </a:r>
            <a:r>
              <a:rPr lang="ko-KR" altLang="en-US" sz="1500" dirty="0" smtClean="0">
                <a:latin typeface="+mn-ea"/>
              </a:rPr>
              <a:t>마무리</a:t>
            </a:r>
            <a:endParaRPr lang="en-US" altLang="ko-KR" sz="1500" dirty="0" smtClean="0">
              <a:latin typeface="+mn-ea"/>
            </a:endParaRPr>
          </a:p>
          <a:p>
            <a:pPr marL="0" indent="0">
              <a:buNone/>
            </a:pPr>
            <a:r>
              <a:rPr lang="en-US" altLang="ko-KR" sz="1500" dirty="0">
                <a:latin typeface="+mn-ea"/>
              </a:rPr>
              <a:t> </a:t>
            </a:r>
            <a:r>
              <a:rPr lang="en-US" altLang="ko-KR" sz="1500" dirty="0" smtClean="0">
                <a:latin typeface="+mn-ea"/>
              </a:rPr>
              <a:t>                         _</a:t>
            </a:r>
            <a:r>
              <a:rPr lang="en-US" sz="1500" dirty="0">
                <a:latin typeface="+mn-ea"/>
              </a:rPr>
              <a:t>Wrap up</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56322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838124"/>
          </a:xfrm>
        </p:spPr>
        <p:txBody>
          <a:bodyPr>
            <a:noAutofit/>
          </a:bodyPr>
          <a:lstStyle/>
          <a:p>
            <a:pPr algn="ctr"/>
            <a:r>
              <a:rPr lang="ko-KR" altLang="en-US" sz="2400" dirty="0">
                <a:solidFill>
                  <a:schemeClr val="tx1"/>
                </a:solidFill>
              </a:rPr>
              <a:t>긍정적 행동 지원 진행자</a:t>
            </a:r>
            <a:r>
              <a:rPr lang="en-US" altLang="ko-KR" sz="2400" dirty="0">
                <a:solidFill>
                  <a:schemeClr val="tx1"/>
                </a:solidFill>
              </a:rPr>
              <a:t/>
            </a:r>
            <a:br>
              <a:rPr lang="en-US" altLang="ko-KR" sz="2400" dirty="0">
                <a:solidFill>
                  <a:schemeClr val="tx1"/>
                </a:solidFill>
              </a:rPr>
            </a:br>
            <a:r>
              <a:rPr lang="en-US" altLang="ko-KR" sz="2400" dirty="0" smtClean="0">
                <a:solidFill>
                  <a:schemeClr val="tx1"/>
                </a:solidFill>
              </a:rPr>
              <a:t>_</a:t>
            </a:r>
            <a:r>
              <a:rPr lang="en-US" sz="2400" dirty="0" smtClean="0">
                <a:solidFill>
                  <a:schemeClr val="tx1"/>
                </a:solidFill>
              </a:rPr>
              <a:t>Positive </a:t>
            </a:r>
            <a:r>
              <a:rPr lang="en-US" sz="2400" dirty="0">
                <a:solidFill>
                  <a:schemeClr val="tx1"/>
                </a:solidFill>
              </a:rPr>
              <a:t>Behavior Support Facilitators</a:t>
            </a:r>
            <a:br>
              <a:rPr lang="en-US" sz="2400" dirty="0">
                <a:solidFill>
                  <a:schemeClr val="tx1"/>
                </a:solidFill>
              </a:rPr>
            </a:br>
            <a:endParaRPr lang="en-US" sz="2400" dirty="0">
              <a:solidFill>
                <a:schemeClr val="tx1"/>
              </a:solidFill>
            </a:endParaRPr>
          </a:p>
        </p:txBody>
      </p:sp>
      <p:sp>
        <p:nvSpPr>
          <p:cNvPr id="3" name="Content Placeholder 2"/>
          <p:cNvSpPr>
            <a:spLocks noGrp="1"/>
          </p:cNvSpPr>
          <p:nvPr>
            <p:ph idx="4294967295"/>
          </p:nvPr>
        </p:nvSpPr>
        <p:spPr>
          <a:xfrm>
            <a:off x="266700" y="1600200"/>
            <a:ext cx="8763000" cy="4351338"/>
          </a:xfrm>
          <a:prstGeom prst="rect">
            <a:avLst/>
          </a:prstGeom>
        </p:spPr>
        <p:txBody>
          <a:bodyPr>
            <a:normAutofit fontScale="70000" lnSpcReduction="20000"/>
          </a:bodyPr>
          <a:lstStyle/>
          <a:p>
            <a:r>
              <a:rPr lang="ko-KR" altLang="en-US" dirty="0"/>
              <a:t>각 기관에 </a:t>
            </a:r>
            <a:r>
              <a:rPr lang="en-US" altLang="ko-KR" dirty="0"/>
              <a:t>1-2</a:t>
            </a:r>
            <a:r>
              <a:rPr lang="ko-KR" altLang="en-US" dirty="0"/>
              <a:t>명</a:t>
            </a:r>
            <a:endParaRPr lang="en-US" altLang="ko-KR" dirty="0"/>
          </a:p>
          <a:p>
            <a:pPr marL="0" indent="0">
              <a:buNone/>
            </a:pPr>
            <a:r>
              <a:rPr lang="en-US" dirty="0" smtClean="0"/>
              <a:t>    _1-2 </a:t>
            </a:r>
            <a:r>
              <a:rPr lang="en-US" dirty="0"/>
              <a:t>people in each organization </a:t>
            </a:r>
          </a:p>
          <a:p>
            <a:r>
              <a:rPr lang="ko-KR" altLang="en-US" dirty="0"/>
              <a:t>사람 중심 계획</a:t>
            </a:r>
            <a:r>
              <a:rPr lang="en-US" altLang="ko-KR" dirty="0"/>
              <a:t>,</a:t>
            </a:r>
            <a:r>
              <a:rPr lang="ko-KR" altLang="en-US" dirty="0"/>
              <a:t> 기능적 행동 평가</a:t>
            </a:r>
            <a:r>
              <a:rPr lang="en-US" altLang="ko-KR" dirty="0"/>
              <a:t>,</a:t>
            </a:r>
            <a:r>
              <a:rPr lang="ko-KR" altLang="en-US" dirty="0"/>
              <a:t> 긍정적 행동 지원 계획을 멘토와 함께 진행한 경험이 있음</a:t>
            </a:r>
            <a:endParaRPr lang="en-US" altLang="ko-KR" dirty="0"/>
          </a:p>
          <a:p>
            <a:pPr marL="0" indent="0">
              <a:buNone/>
            </a:pPr>
            <a:r>
              <a:rPr lang="en-US" dirty="0" smtClean="0"/>
              <a:t>    _Mentored </a:t>
            </a:r>
            <a:r>
              <a:rPr lang="en-US" dirty="0"/>
              <a:t>experience facilitating Person Centered </a:t>
            </a:r>
            <a:r>
              <a:rPr lang="en-US" dirty="0" smtClean="0"/>
              <a:t>Plans,</a:t>
            </a:r>
          </a:p>
          <a:p>
            <a:pPr marL="0" indent="0">
              <a:buNone/>
            </a:pPr>
            <a:r>
              <a:rPr lang="en-US" dirty="0"/>
              <a:t> </a:t>
            </a:r>
            <a:r>
              <a:rPr lang="en-US" dirty="0" smtClean="0"/>
              <a:t>   Functional </a:t>
            </a:r>
            <a:r>
              <a:rPr lang="en-US" dirty="0"/>
              <a:t>Behavioral Assessments, and Positive Behavior Support Plans</a:t>
            </a:r>
          </a:p>
          <a:p>
            <a:r>
              <a:rPr lang="ko-KR" altLang="en-US" dirty="0"/>
              <a:t>보편적 전략을 위한 지원 제공</a:t>
            </a:r>
            <a:endParaRPr lang="en-US" altLang="ko-KR" dirty="0"/>
          </a:p>
          <a:p>
            <a:pPr marL="0" indent="0">
              <a:buNone/>
            </a:pPr>
            <a:r>
              <a:rPr lang="en-US" dirty="0" smtClean="0"/>
              <a:t>    _Provide </a:t>
            </a:r>
            <a:r>
              <a:rPr lang="en-US" dirty="0"/>
              <a:t>support for universal strategies</a:t>
            </a:r>
          </a:p>
          <a:p>
            <a:r>
              <a:rPr lang="en-US" altLang="ko-KR" dirty="0"/>
              <a:t>PBS</a:t>
            </a:r>
            <a:r>
              <a:rPr lang="ko-KR" altLang="en-US" dirty="0"/>
              <a:t> 계획 인도 및 모니터링 제공</a:t>
            </a:r>
            <a:endParaRPr lang="en-US" altLang="ko-KR" dirty="0"/>
          </a:p>
          <a:p>
            <a:pPr marL="0" indent="0">
              <a:buNone/>
            </a:pPr>
            <a:r>
              <a:rPr lang="en-US" dirty="0" smtClean="0"/>
              <a:t>    _Provide </a:t>
            </a:r>
            <a:r>
              <a:rPr lang="en-US" dirty="0"/>
              <a:t>guidance/monitoring for PBS plans </a:t>
            </a:r>
          </a:p>
          <a:p>
            <a:r>
              <a:rPr lang="ko-KR" altLang="en-US" dirty="0"/>
              <a:t>오리엔테이션 및 서비스 중 교육 시 </a:t>
            </a:r>
            <a:r>
              <a:rPr lang="en-US" altLang="ko-KR" dirty="0"/>
              <a:t>PBS</a:t>
            </a:r>
            <a:r>
              <a:rPr lang="ko-KR" altLang="en-US" dirty="0"/>
              <a:t> 소개</a:t>
            </a:r>
            <a:endParaRPr lang="en-US" altLang="ko-KR" dirty="0"/>
          </a:p>
          <a:p>
            <a:pPr marL="0" indent="0">
              <a:buNone/>
            </a:pPr>
            <a:r>
              <a:rPr lang="en-US" dirty="0" smtClean="0"/>
              <a:t>     _Introduce </a:t>
            </a:r>
            <a:r>
              <a:rPr lang="en-US" dirty="0"/>
              <a:t>PBS via orientation and in-service training</a:t>
            </a:r>
          </a:p>
          <a:p>
            <a:r>
              <a:rPr lang="en-US" altLang="ko-KR" dirty="0"/>
              <a:t>PBS</a:t>
            </a:r>
            <a:r>
              <a:rPr lang="ko-KR" altLang="en-US" dirty="0"/>
              <a:t> 사용하려는 새로운 직원 멘토 역할</a:t>
            </a:r>
            <a:endParaRPr lang="en-US" altLang="ko-KR" dirty="0"/>
          </a:p>
          <a:p>
            <a:pPr marL="0" indent="0">
              <a:buNone/>
            </a:pPr>
            <a:r>
              <a:rPr lang="en-US" dirty="0" smtClean="0"/>
              <a:t>    _Mentor </a:t>
            </a:r>
            <a:r>
              <a:rPr lang="en-US" dirty="0"/>
              <a:t>new staff learning to facilitate PBS</a:t>
            </a:r>
          </a:p>
          <a:p>
            <a:r>
              <a:rPr lang="ko-KR" altLang="en-US" dirty="0"/>
              <a:t>후년에 그들이 </a:t>
            </a:r>
            <a:r>
              <a:rPr lang="en-US" altLang="ko-KR" dirty="0"/>
              <a:t>2</a:t>
            </a:r>
            <a:r>
              <a:rPr lang="ko-KR" altLang="en-US" dirty="0"/>
              <a:t>단계로 올라갈 수 있도록 도움</a:t>
            </a:r>
            <a:endParaRPr lang="en-US" altLang="ko-KR" dirty="0"/>
          </a:p>
          <a:p>
            <a:pPr marL="0" indent="0">
              <a:buNone/>
            </a:pPr>
            <a:r>
              <a:rPr lang="en-US" dirty="0" smtClean="0"/>
              <a:t>    _Help </a:t>
            </a:r>
            <a:r>
              <a:rPr lang="en-US" dirty="0"/>
              <a:t>move team into secondary stage in coming years</a:t>
            </a:r>
          </a:p>
          <a:p>
            <a:endParaRPr lang="en-US" dirty="0"/>
          </a:p>
          <a:p>
            <a:pPr marL="0" indent="0">
              <a:buNone/>
            </a:pPr>
            <a:r>
              <a:rPr lang="ko-KR" altLang="en-US" sz="2000" i="1" dirty="0">
                <a:solidFill>
                  <a:srgbClr val="002060"/>
                </a:solidFill>
              </a:rPr>
              <a:t>교육</a:t>
            </a:r>
            <a:r>
              <a:rPr lang="en-US" altLang="ko-KR" sz="2000" i="1" dirty="0">
                <a:solidFill>
                  <a:srgbClr val="002060"/>
                </a:solidFill>
              </a:rPr>
              <a:t>:</a:t>
            </a:r>
            <a:r>
              <a:rPr lang="ko-KR" altLang="en-US" sz="2000" i="1" dirty="0">
                <a:solidFill>
                  <a:srgbClr val="002060"/>
                </a:solidFill>
              </a:rPr>
              <a:t> </a:t>
            </a:r>
            <a:r>
              <a:rPr lang="en-US" altLang="ko-KR" sz="2000" i="1" dirty="0">
                <a:solidFill>
                  <a:srgbClr val="002060"/>
                </a:solidFill>
              </a:rPr>
              <a:t>6</a:t>
            </a:r>
            <a:r>
              <a:rPr lang="ko-KR" altLang="en-US" sz="2000" i="1" dirty="0">
                <a:solidFill>
                  <a:srgbClr val="002060"/>
                </a:solidFill>
              </a:rPr>
              <a:t>일간 종일 교육 </a:t>
            </a:r>
            <a:r>
              <a:rPr lang="en-US" altLang="ko-KR" sz="2000" i="1" dirty="0">
                <a:solidFill>
                  <a:srgbClr val="002060"/>
                </a:solidFill>
              </a:rPr>
              <a:t>(1-2</a:t>
            </a:r>
            <a:r>
              <a:rPr lang="ko-KR" altLang="en-US" sz="2000" i="1" dirty="0">
                <a:solidFill>
                  <a:srgbClr val="002060"/>
                </a:solidFill>
              </a:rPr>
              <a:t> 명</a:t>
            </a:r>
            <a:r>
              <a:rPr lang="en-US" altLang="ko-KR" sz="2000" i="1" dirty="0">
                <a:solidFill>
                  <a:srgbClr val="002060"/>
                </a:solidFill>
              </a:rPr>
              <a:t>)</a:t>
            </a:r>
          </a:p>
          <a:p>
            <a:pPr marL="0" indent="0">
              <a:buNone/>
            </a:pPr>
            <a:r>
              <a:rPr lang="en-US" sz="2000" i="1" dirty="0" smtClean="0">
                <a:solidFill>
                  <a:srgbClr val="002060"/>
                </a:solidFill>
              </a:rPr>
              <a:t>_Training</a:t>
            </a:r>
            <a:r>
              <a:rPr lang="en-US" sz="2000" i="1" dirty="0">
                <a:solidFill>
                  <a:srgbClr val="002060"/>
                </a:solidFill>
              </a:rPr>
              <a:t>: 6 Full-Day Training Events (1-2 People)</a:t>
            </a:r>
          </a:p>
          <a:p>
            <a:endParaRPr lang="en-US"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849111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124"/>
          </a:xfrm>
        </p:spPr>
        <p:txBody>
          <a:bodyPr>
            <a:normAutofit fontScale="90000"/>
          </a:bodyPr>
          <a:lstStyle/>
          <a:p>
            <a:pPr algn="ctr"/>
            <a:r>
              <a:rPr lang="ko-KR" altLang="en-US" sz="3200" dirty="0">
                <a:solidFill>
                  <a:schemeClr val="tx1"/>
                </a:solidFill>
              </a:rPr>
              <a:t>사람 중심 계획 </a:t>
            </a:r>
            <a:r>
              <a:rPr lang="ko-KR" altLang="en-US" sz="3200" dirty="0" smtClean="0">
                <a:solidFill>
                  <a:schemeClr val="tx1"/>
                </a:solidFill>
              </a:rPr>
              <a:t>진행자</a:t>
            </a:r>
            <a:r>
              <a:rPr lang="en-US" altLang="ko-KR" sz="3200" dirty="0" smtClean="0">
                <a:solidFill>
                  <a:schemeClr val="tx1"/>
                </a:solidFill>
              </a:rPr>
              <a:t/>
            </a:r>
            <a:br>
              <a:rPr lang="en-US" altLang="ko-KR" sz="3200" dirty="0" smtClean="0">
                <a:solidFill>
                  <a:schemeClr val="tx1"/>
                </a:solidFill>
              </a:rPr>
            </a:br>
            <a:r>
              <a:rPr lang="en-US" altLang="ko-KR" sz="3200" dirty="0">
                <a:solidFill>
                  <a:schemeClr val="tx1"/>
                </a:solidFill>
              </a:rPr>
              <a:t>_</a:t>
            </a:r>
            <a:r>
              <a:rPr lang="en-US" sz="3200" dirty="0" smtClean="0">
                <a:solidFill>
                  <a:schemeClr val="tx1"/>
                </a:solidFill>
              </a:rPr>
              <a:t>Person </a:t>
            </a:r>
            <a:r>
              <a:rPr lang="en-US" sz="3200" dirty="0">
                <a:solidFill>
                  <a:schemeClr val="tx1"/>
                </a:solidFill>
              </a:rPr>
              <a:t>Centered Plan Facilitators</a:t>
            </a:r>
            <a:br>
              <a:rPr lang="en-US" sz="3200" dirty="0">
                <a:solidFill>
                  <a:schemeClr val="tx1"/>
                </a:solidFill>
              </a:rPr>
            </a:br>
            <a:endParaRPr lang="en-US" sz="3200" dirty="0">
              <a:solidFill>
                <a:schemeClr val="tx1"/>
              </a:solidFill>
            </a:endParaRPr>
          </a:p>
        </p:txBody>
      </p:sp>
      <p:sp>
        <p:nvSpPr>
          <p:cNvPr id="3" name="Content Placeholder 2"/>
          <p:cNvSpPr>
            <a:spLocks noGrp="1"/>
          </p:cNvSpPr>
          <p:nvPr>
            <p:ph idx="4294967295"/>
          </p:nvPr>
        </p:nvSpPr>
        <p:spPr>
          <a:xfrm>
            <a:off x="0" y="1600200"/>
            <a:ext cx="10039350" cy="4351338"/>
          </a:xfrm>
          <a:prstGeom prst="rect">
            <a:avLst/>
          </a:prstGeom>
        </p:spPr>
        <p:txBody>
          <a:bodyPr>
            <a:noAutofit/>
          </a:bodyPr>
          <a:lstStyle/>
          <a:p>
            <a:r>
              <a:rPr lang="ko-KR" altLang="en-US" sz="1800" dirty="0"/>
              <a:t>다양한 계획의 형식</a:t>
            </a:r>
            <a:endParaRPr lang="en-US" altLang="ko-KR" sz="1800" dirty="0"/>
          </a:p>
          <a:p>
            <a:pPr marL="0" indent="0">
              <a:buNone/>
            </a:pPr>
            <a:r>
              <a:rPr lang="en-US" sz="1800" dirty="0" smtClean="0"/>
              <a:t>    _Many </a:t>
            </a:r>
            <a:r>
              <a:rPr lang="en-US" sz="1800" dirty="0"/>
              <a:t>varieties of Plan Formats</a:t>
            </a:r>
          </a:p>
          <a:p>
            <a:r>
              <a:rPr lang="ko-KR" altLang="en-US" sz="1800" dirty="0"/>
              <a:t>계획 진행자들은 삶에 대한 그림이나 다른 사람 중심 계획 진행 교육을 받음</a:t>
            </a:r>
            <a:endParaRPr lang="en-US" altLang="ko-KR" sz="1800" dirty="0"/>
          </a:p>
          <a:p>
            <a:pPr marL="0" indent="0">
              <a:buNone/>
            </a:pPr>
            <a:r>
              <a:rPr lang="en-US" sz="1800" dirty="0" smtClean="0"/>
              <a:t>   _Plan </a:t>
            </a:r>
            <a:r>
              <a:rPr lang="en-US" sz="1800" dirty="0"/>
              <a:t>Facilitators have attended Picture of a </a:t>
            </a:r>
            <a:r>
              <a:rPr lang="en-US" sz="1800" dirty="0" smtClean="0"/>
              <a:t>Life</a:t>
            </a:r>
          </a:p>
          <a:p>
            <a:pPr marL="0" indent="0">
              <a:buNone/>
            </a:pPr>
            <a:r>
              <a:rPr lang="en-US" sz="1800" dirty="0"/>
              <a:t> </a:t>
            </a:r>
            <a:r>
              <a:rPr lang="en-US" sz="1800" dirty="0" smtClean="0"/>
              <a:t>  or </a:t>
            </a:r>
            <a:r>
              <a:rPr lang="en-US" sz="1800" dirty="0"/>
              <a:t>another Person Centered Plan Facilitation training</a:t>
            </a:r>
          </a:p>
          <a:p>
            <a:r>
              <a:rPr lang="en-US" altLang="ko-KR" sz="1800" dirty="0"/>
              <a:t>PCT </a:t>
            </a:r>
            <a:r>
              <a:rPr lang="ko-KR" altLang="en-US" sz="1800" dirty="0"/>
              <a:t>도구를 이용해 지원 받는 사람들을 위해 사람 중심 묘사와 사람 중심 계획을 개발</a:t>
            </a:r>
            <a:endParaRPr lang="en-US" altLang="ko-KR" sz="1800" dirty="0"/>
          </a:p>
          <a:p>
            <a:pPr marL="0" indent="0">
              <a:buNone/>
            </a:pPr>
            <a:r>
              <a:rPr lang="en-US" sz="1800" dirty="0"/>
              <a:t> </a:t>
            </a:r>
            <a:r>
              <a:rPr lang="en-US" sz="1800" dirty="0" smtClean="0"/>
              <a:t>  _Use </a:t>
            </a:r>
            <a:r>
              <a:rPr lang="en-US" sz="1800" dirty="0"/>
              <a:t>PCT Tools to develop for Person Centered </a:t>
            </a:r>
            <a:r>
              <a:rPr lang="en-US" sz="1800" dirty="0" smtClean="0"/>
              <a:t>Descriptions</a:t>
            </a:r>
          </a:p>
          <a:p>
            <a:pPr marL="0" indent="0">
              <a:buNone/>
            </a:pPr>
            <a:r>
              <a:rPr lang="en-US" sz="1800" dirty="0"/>
              <a:t> </a:t>
            </a:r>
            <a:r>
              <a:rPr lang="en-US" sz="1800" dirty="0" smtClean="0"/>
              <a:t>  and </a:t>
            </a:r>
            <a:r>
              <a:rPr lang="en-US" sz="1800" dirty="0"/>
              <a:t>Person Centered Plans for people receiving support</a:t>
            </a:r>
          </a:p>
          <a:p>
            <a:r>
              <a:rPr lang="ko-KR" altLang="en-US" sz="1800" dirty="0"/>
              <a:t>향후 종종 </a:t>
            </a:r>
            <a:r>
              <a:rPr lang="en-US" altLang="ko-KR" sz="1800" dirty="0"/>
              <a:t>2</a:t>
            </a:r>
            <a:r>
              <a:rPr lang="ko-KR" altLang="en-US" sz="1800" dirty="0"/>
              <a:t>차적 계획 팀에 참여</a:t>
            </a:r>
            <a:endParaRPr lang="en-US" altLang="ko-KR" sz="1800" dirty="0"/>
          </a:p>
          <a:p>
            <a:pPr marL="0" indent="0">
              <a:buNone/>
            </a:pPr>
            <a:r>
              <a:rPr lang="en-US" sz="1800" dirty="0" smtClean="0"/>
              <a:t>    _Often </a:t>
            </a:r>
            <a:r>
              <a:rPr lang="en-US" sz="1800" dirty="0"/>
              <a:t>involved in secondary plans team in future years</a:t>
            </a:r>
          </a:p>
          <a:p>
            <a:endParaRPr lang="en-US" sz="1800" dirty="0"/>
          </a:p>
          <a:p>
            <a:endParaRPr lang="en-US" sz="1800" dirty="0"/>
          </a:p>
          <a:p>
            <a:pPr marL="0" indent="0">
              <a:buNone/>
            </a:pPr>
            <a:r>
              <a:rPr lang="ko-KR" altLang="en-US" sz="1800" i="1" dirty="0">
                <a:solidFill>
                  <a:srgbClr val="002060"/>
                </a:solidFill>
              </a:rPr>
              <a:t>교육</a:t>
            </a:r>
            <a:r>
              <a:rPr lang="en-US" altLang="ko-KR" sz="1800" i="1" dirty="0">
                <a:solidFill>
                  <a:srgbClr val="002060"/>
                </a:solidFill>
              </a:rPr>
              <a:t>:</a:t>
            </a:r>
            <a:r>
              <a:rPr lang="ko-KR" altLang="en-US" sz="1800" i="1" dirty="0">
                <a:solidFill>
                  <a:srgbClr val="002060"/>
                </a:solidFill>
              </a:rPr>
              <a:t> </a:t>
            </a:r>
            <a:r>
              <a:rPr lang="en-US" altLang="ko-KR" sz="1800" i="1" dirty="0">
                <a:solidFill>
                  <a:srgbClr val="002060"/>
                </a:solidFill>
              </a:rPr>
              <a:t>2</a:t>
            </a:r>
            <a:r>
              <a:rPr lang="ko-KR" altLang="en-US" sz="1800" i="1" dirty="0">
                <a:solidFill>
                  <a:srgbClr val="002060"/>
                </a:solidFill>
              </a:rPr>
              <a:t>일 간 종일 교육</a:t>
            </a:r>
            <a:endParaRPr lang="en-US" altLang="ko-KR" sz="1800" dirty="0"/>
          </a:p>
          <a:p>
            <a:pPr marL="0" indent="0">
              <a:buNone/>
            </a:pPr>
            <a:r>
              <a:rPr lang="en-US" sz="1800" i="1" dirty="0" smtClean="0">
                <a:solidFill>
                  <a:srgbClr val="002060"/>
                </a:solidFill>
              </a:rPr>
              <a:t>_Training</a:t>
            </a:r>
            <a:r>
              <a:rPr lang="en-US" sz="1800" i="1" dirty="0">
                <a:solidFill>
                  <a:srgbClr val="002060"/>
                </a:solidFill>
              </a:rPr>
              <a:t>: 2 Full-Day Training Events </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675086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8FEFB-340A-CF4F-A37C-56630C7CFDFF}"/>
              </a:ext>
            </a:extLst>
          </p:cNvPr>
          <p:cNvSpPr>
            <a:spLocks noGrp="1"/>
          </p:cNvSpPr>
          <p:nvPr>
            <p:ph type="title"/>
          </p:nvPr>
        </p:nvSpPr>
        <p:spPr>
          <a:xfrm>
            <a:off x="381000" y="427038"/>
            <a:ext cx="8534400" cy="792162"/>
          </a:xfrm>
        </p:spPr>
        <p:txBody>
          <a:bodyPr>
            <a:noAutofit/>
          </a:bodyPr>
          <a:lstStyle/>
          <a:p>
            <a:pPr algn="ctr"/>
            <a:r>
              <a:rPr lang="ko-KR" altLang="en-US" sz="2500" dirty="0">
                <a:solidFill>
                  <a:schemeClr val="tx1"/>
                </a:solidFill>
              </a:rPr>
              <a:t>실행 연구와 관리 리더십</a:t>
            </a:r>
            <a:r>
              <a:rPr lang="en-US" altLang="ko-KR" sz="2500" dirty="0">
                <a:solidFill>
                  <a:schemeClr val="tx1"/>
                </a:solidFill>
              </a:rPr>
              <a:t/>
            </a:r>
            <a:br>
              <a:rPr lang="en-US" altLang="ko-KR" sz="2500" dirty="0">
                <a:solidFill>
                  <a:schemeClr val="tx1"/>
                </a:solidFill>
              </a:rPr>
            </a:br>
            <a:r>
              <a:rPr lang="en-US" altLang="ko-KR" sz="2500" dirty="0" smtClean="0">
                <a:solidFill>
                  <a:schemeClr val="tx1"/>
                </a:solidFill>
              </a:rPr>
              <a:t>_</a:t>
            </a:r>
            <a:r>
              <a:rPr lang="en-US" sz="2500" dirty="0" smtClean="0">
                <a:solidFill>
                  <a:schemeClr val="tx1"/>
                </a:solidFill>
              </a:rPr>
              <a:t>Implementation </a:t>
            </a:r>
            <a:r>
              <a:rPr lang="en-US" sz="2500" dirty="0">
                <a:solidFill>
                  <a:schemeClr val="tx1"/>
                </a:solidFill>
              </a:rPr>
              <a:t>Research &amp; Administrative Leadership</a:t>
            </a:r>
            <a:br>
              <a:rPr lang="en-US" sz="2500" dirty="0">
                <a:solidFill>
                  <a:schemeClr val="tx1"/>
                </a:solidFill>
              </a:rPr>
            </a:br>
            <a:endParaRPr lang="en-US" sz="2500" dirty="0">
              <a:solidFill>
                <a:schemeClr val="tx1"/>
              </a:solidFill>
            </a:endParaRPr>
          </a:p>
        </p:txBody>
      </p:sp>
      <p:sp>
        <p:nvSpPr>
          <p:cNvPr id="3" name="Content Placeholder 2">
            <a:extLst>
              <a:ext uri="{FF2B5EF4-FFF2-40B4-BE49-F238E27FC236}">
                <a16:creationId xmlns:a16="http://schemas.microsoft.com/office/drawing/2014/main" xmlns="" id="{60292A97-2B9D-1A45-BA5C-CAB5A300B63D}"/>
              </a:ext>
            </a:extLst>
          </p:cNvPr>
          <p:cNvSpPr>
            <a:spLocks noGrp="1"/>
          </p:cNvSpPr>
          <p:nvPr>
            <p:ph sz="quarter" idx="13"/>
          </p:nvPr>
        </p:nvSpPr>
        <p:spPr/>
        <p:txBody>
          <a:bodyPr>
            <a:normAutofit fontScale="85000" lnSpcReduction="20000"/>
          </a:bodyPr>
          <a:lstStyle/>
          <a:p>
            <a:r>
              <a:rPr lang="ko-KR" altLang="en-US" sz="2800" dirty="0">
                <a:solidFill>
                  <a:schemeClr val="tx1"/>
                </a:solidFill>
              </a:rPr>
              <a:t>성공적인 실행의 핵심 요소</a:t>
            </a:r>
            <a:endParaRPr lang="en-US" altLang="ko-KR" sz="2800" dirty="0">
              <a:solidFill>
                <a:schemeClr val="tx1"/>
              </a:solidFill>
            </a:endParaRPr>
          </a:p>
          <a:p>
            <a:pPr marL="0" indent="0">
              <a:buNone/>
            </a:pPr>
            <a:r>
              <a:rPr lang="en-US" sz="2800" dirty="0" smtClean="0">
                <a:solidFill>
                  <a:schemeClr val="tx1"/>
                </a:solidFill>
              </a:rPr>
              <a:t>   _Key </a:t>
            </a:r>
            <a:r>
              <a:rPr lang="en-US" sz="2800" dirty="0">
                <a:solidFill>
                  <a:schemeClr val="tx1"/>
                </a:solidFill>
              </a:rPr>
              <a:t>Element of Successful Implementation</a:t>
            </a:r>
          </a:p>
          <a:p>
            <a:r>
              <a:rPr lang="ko-KR" altLang="en-US" sz="2800" dirty="0">
                <a:solidFill>
                  <a:schemeClr val="tx1"/>
                </a:solidFill>
              </a:rPr>
              <a:t>팀의 적극적 구성원</a:t>
            </a:r>
            <a:endParaRPr lang="en-US" altLang="ko-KR" sz="2800" dirty="0">
              <a:solidFill>
                <a:schemeClr val="tx1"/>
              </a:solidFill>
            </a:endParaRPr>
          </a:p>
          <a:p>
            <a:pPr marL="0" indent="0">
              <a:buNone/>
            </a:pPr>
            <a:r>
              <a:rPr lang="en-US" sz="2800" dirty="0" smtClean="0">
                <a:solidFill>
                  <a:schemeClr val="tx1"/>
                </a:solidFill>
              </a:rPr>
              <a:t>   _Active </a:t>
            </a:r>
            <a:r>
              <a:rPr lang="en-US" sz="2800" dirty="0">
                <a:solidFill>
                  <a:schemeClr val="tx1"/>
                </a:solidFill>
              </a:rPr>
              <a:t>Member of the Team</a:t>
            </a:r>
          </a:p>
          <a:p>
            <a:r>
              <a:rPr lang="ko-KR" altLang="en-US" sz="2800" dirty="0">
                <a:solidFill>
                  <a:schemeClr val="tx1"/>
                </a:solidFill>
              </a:rPr>
              <a:t>팀 교육 참여</a:t>
            </a:r>
            <a:endParaRPr lang="en-US" altLang="ko-KR" sz="2800" dirty="0">
              <a:solidFill>
                <a:schemeClr val="tx1"/>
              </a:solidFill>
            </a:endParaRPr>
          </a:p>
          <a:p>
            <a:pPr marL="0" indent="0">
              <a:buNone/>
            </a:pPr>
            <a:r>
              <a:rPr lang="en-US" sz="2800" dirty="0" smtClean="0">
                <a:solidFill>
                  <a:schemeClr val="tx1"/>
                </a:solidFill>
              </a:rPr>
              <a:t>   _Attend </a:t>
            </a:r>
            <a:r>
              <a:rPr lang="en-US" sz="2800" dirty="0">
                <a:solidFill>
                  <a:schemeClr val="tx1"/>
                </a:solidFill>
              </a:rPr>
              <a:t>Team Trainings</a:t>
            </a:r>
          </a:p>
          <a:p>
            <a:r>
              <a:rPr lang="ko-KR" altLang="en-US" sz="2800" dirty="0">
                <a:solidFill>
                  <a:schemeClr val="tx1"/>
                </a:solidFill>
              </a:rPr>
              <a:t>자원 할당 </a:t>
            </a:r>
            <a:r>
              <a:rPr lang="ko-KR" altLang="en-US" sz="2800" dirty="0" smtClean="0">
                <a:solidFill>
                  <a:schemeClr val="tx1"/>
                </a:solidFill>
              </a:rPr>
              <a:t>보장하기</a:t>
            </a:r>
            <a:endParaRPr lang="en-US" altLang="ko-KR" sz="2800" dirty="0" smtClean="0">
              <a:solidFill>
                <a:schemeClr val="tx1"/>
              </a:solidFill>
            </a:endParaRPr>
          </a:p>
          <a:p>
            <a:pPr marL="0" indent="0">
              <a:buNone/>
            </a:pPr>
            <a:r>
              <a:rPr lang="en-US" sz="2800" dirty="0" smtClean="0">
                <a:solidFill>
                  <a:schemeClr val="tx1"/>
                </a:solidFill>
              </a:rPr>
              <a:t>   _Ensure </a:t>
            </a:r>
            <a:r>
              <a:rPr lang="en-US" sz="2800" dirty="0">
                <a:solidFill>
                  <a:schemeClr val="tx1"/>
                </a:solidFill>
              </a:rPr>
              <a:t>Resource Allocation</a:t>
            </a:r>
          </a:p>
          <a:p>
            <a:r>
              <a:rPr lang="ko-KR" altLang="en-US" sz="2800" dirty="0">
                <a:solidFill>
                  <a:schemeClr val="tx1"/>
                </a:solidFill>
              </a:rPr>
              <a:t>성공할 사람 확인 및 채용</a:t>
            </a:r>
            <a:endParaRPr lang="en-US" altLang="ko-KR" sz="2800" dirty="0">
              <a:solidFill>
                <a:schemeClr val="tx1"/>
              </a:solidFill>
            </a:endParaRPr>
          </a:p>
          <a:p>
            <a:pPr marL="0" indent="0">
              <a:buNone/>
            </a:pPr>
            <a:r>
              <a:rPr lang="en-US" sz="2800" dirty="0" smtClean="0">
                <a:solidFill>
                  <a:schemeClr val="tx1"/>
                </a:solidFill>
              </a:rPr>
              <a:t>   _Identify </a:t>
            </a:r>
            <a:r>
              <a:rPr lang="en-US" sz="2800" dirty="0">
                <a:solidFill>
                  <a:schemeClr val="tx1"/>
                </a:solidFill>
              </a:rPr>
              <a:t>and Recruit </a:t>
            </a:r>
            <a:r>
              <a:rPr lang="en-US" sz="2800" dirty="0" smtClean="0">
                <a:solidFill>
                  <a:schemeClr val="tx1"/>
                </a:solidFill>
              </a:rPr>
              <a:t>Champions</a:t>
            </a:r>
            <a:endParaRPr lang="en-US" sz="2800" dirty="0">
              <a:solidFill>
                <a:schemeClr val="tx1"/>
              </a:solidFill>
            </a:endParaRP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071787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2D03017-78E5-9342-8077-F9360ADB5306}"/>
              </a:ext>
            </a:extLst>
          </p:cNvPr>
          <p:cNvSpPr>
            <a:spLocks noGrp="1"/>
          </p:cNvSpPr>
          <p:nvPr>
            <p:ph type="ctrTitle"/>
          </p:nvPr>
        </p:nvSpPr>
        <p:spPr>
          <a:xfrm>
            <a:off x="215096" y="304800"/>
            <a:ext cx="8915400" cy="2387600"/>
          </a:xfrm>
        </p:spPr>
        <p:txBody>
          <a:bodyPr>
            <a:normAutofit/>
          </a:bodyPr>
          <a:lstStyle/>
          <a:p>
            <a:r>
              <a:rPr lang="ko-KR" altLang="en-US" sz="4000" dirty="0" smtClean="0"/>
              <a:t>효과적인 팀 맥락 만들기</a:t>
            </a:r>
            <a:r>
              <a:rPr lang="en-US" altLang="ko-KR" sz="4000" dirty="0" smtClean="0"/>
              <a:t/>
            </a:r>
            <a:br>
              <a:rPr lang="en-US" altLang="ko-KR" sz="4000" dirty="0" smtClean="0"/>
            </a:br>
            <a:r>
              <a:rPr lang="en-US" altLang="ko-KR" sz="4000" dirty="0"/>
              <a:t>_</a:t>
            </a:r>
            <a:r>
              <a:rPr lang="en-US" sz="4000" dirty="0" smtClean="0"/>
              <a:t>Create </a:t>
            </a:r>
            <a:r>
              <a:rPr lang="en-US" sz="4000" dirty="0"/>
              <a:t>an Effective Team Context!</a:t>
            </a: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872094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xmlns="" id="{C35994B8-0986-6547-BF91-55D4629A98C4}"/>
              </a:ext>
            </a:extLst>
          </p:cNvPr>
          <p:cNvSpPr>
            <a:spLocks noGrp="1" noChangeArrowheads="1"/>
          </p:cNvSpPr>
          <p:nvPr>
            <p:ph type="title"/>
          </p:nvPr>
        </p:nvSpPr>
        <p:spPr>
          <a:xfrm>
            <a:off x="457200" y="304800"/>
            <a:ext cx="8382000" cy="762000"/>
          </a:xfrm>
        </p:spPr>
        <p:txBody>
          <a:bodyPr>
            <a:noAutofit/>
          </a:bodyPr>
          <a:lstStyle/>
          <a:p>
            <a:pPr eaLnBrk="1" hangingPunct="1"/>
            <a:r>
              <a:rPr lang="ko-KR" altLang="en-US" sz="2800" dirty="0" smtClean="0">
                <a:latin typeface="Open Sans" panose="020B0606030504020204" pitchFamily="34" charset="0"/>
                <a:ea typeface="Open Sans" panose="020B0606030504020204" pitchFamily="34" charset="0"/>
                <a:cs typeface="Open Sans" panose="020B0606030504020204" pitchFamily="34" charset="0"/>
              </a:rPr>
              <a:t>팀 역할 및 책임 식별</a:t>
            </a:r>
            <a:r>
              <a:rPr lang="en-US" altLang="ko-KR" sz="2800" dirty="0" smtClean="0">
                <a:latin typeface="Open Sans" panose="020B0606030504020204" pitchFamily="34" charset="0"/>
                <a:ea typeface="Open Sans" panose="020B0606030504020204" pitchFamily="34" charset="0"/>
                <a:cs typeface="Open Sans" panose="020B0606030504020204" pitchFamily="34" charset="0"/>
              </a:rPr>
              <a:t/>
            </a:r>
            <a:br>
              <a:rPr lang="en-US" altLang="ko-KR" sz="2800" dirty="0" smtClean="0">
                <a:latin typeface="Open Sans" panose="020B0606030504020204" pitchFamily="34" charset="0"/>
                <a:ea typeface="Open Sans" panose="020B0606030504020204" pitchFamily="34" charset="0"/>
                <a:cs typeface="Open Sans" panose="020B0606030504020204" pitchFamily="34" charset="0"/>
              </a:rPr>
            </a:br>
            <a:r>
              <a:rPr lang="en-US" altLang="ko-KR" sz="2800" dirty="0">
                <a:latin typeface="Open Sans" panose="020B0606030504020204" pitchFamily="34" charset="0"/>
                <a:ea typeface="Open Sans" panose="020B0606030504020204" pitchFamily="34" charset="0"/>
                <a:cs typeface="Open Sans" panose="020B0606030504020204" pitchFamily="34" charset="0"/>
              </a:rPr>
              <a:t>_</a:t>
            </a:r>
            <a:r>
              <a:rPr lang="en-US" altLang="en-US" sz="2800" dirty="0" smtClean="0">
                <a:latin typeface="Open Sans" panose="020B0606030504020204" pitchFamily="34" charset="0"/>
                <a:ea typeface="Open Sans" panose="020B0606030504020204" pitchFamily="34" charset="0"/>
                <a:cs typeface="Open Sans" panose="020B0606030504020204" pitchFamily="34" charset="0"/>
              </a:rPr>
              <a:t>Identify </a:t>
            </a:r>
            <a:r>
              <a:rPr lang="en-US" altLang="en-US" sz="2800" dirty="0">
                <a:latin typeface="Open Sans" panose="020B0606030504020204" pitchFamily="34" charset="0"/>
                <a:ea typeface="Open Sans" panose="020B0606030504020204" pitchFamily="34" charset="0"/>
                <a:cs typeface="Open Sans" panose="020B0606030504020204" pitchFamily="34" charset="0"/>
              </a:rPr>
              <a:t>Team Roles and Responsibilities</a:t>
            </a:r>
          </a:p>
        </p:txBody>
      </p:sp>
      <p:sp>
        <p:nvSpPr>
          <p:cNvPr id="105475" name="Rectangle 3">
            <a:extLst>
              <a:ext uri="{FF2B5EF4-FFF2-40B4-BE49-F238E27FC236}">
                <a16:creationId xmlns:a16="http://schemas.microsoft.com/office/drawing/2014/main" xmlns="" id="{3983FA87-15F5-5049-B63F-1DEA4270E5BE}"/>
              </a:ext>
            </a:extLst>
          </p:cNvPr>
          <p:cNvSpPr>
            <a:spLocks noGrp="1" noChangeArrowheads="1"/>
          </p:cNvSpPr>
          <p:nvPr>
            <p:ph idx="1"/>
          </p:nvPr>
        </p:nvSpPr>
        <p:spPr>
          <a:xfrm>
            <a:off x="76200" y="1447800"/>
            <a:ext cx="9067800" cy="4648200"/>
          </a:xfrm>
        </p:spPr>
        <p:txBody>
          <a:bodyPr>
            <a:noAutofit/>
          </a:bodyPr>
          <a:lstStyle/>
          <a:p>
            <a:pPr eaLnBrk="1" hangingPunct="1"/>
            <a:r>
              <a:rPr lang="ko-KR" altLang="en-US" sz="1500" b="1" u="sng" dirty="0" smtClean="0"/>
              <a:t>회의 진행자</a:t>
            </a:r>
            <a:r>
              <a:rPr lang="en-US" altLang="ko-KR" sz="1500" b="1" u="sng" dirty="0"/>
              <a:t> </a:t>
            </a:r>
            <a:r>
              <a:rPr lang="en-US" altLang="ko-KR" sz="1500" b="1" dirty="0" smtClean="0"/>
              <a:t>– </a:t>
            </a:r>
            <a:r>
              <a:rPr lang="ko-KR" altLang="en-US" sz="1500" dirty="0" smtClean="0"/>
              <a:t>회의 안내</a:t>
            </a:r>
            <a:r>
              <a:rPr lang="en-US" altLang="ko-KR" sz="1500" dirty="0" smtClean="0"/>
              <a:t>, </a:t>
            </a:r>
            <a:r>
              <a:rPr lang="ko-KR" altLang="en-US" sz="1500" dirty="0" smtClean="0"/>
              <a:t>지난 회의록 검토</a:t>
            </a:r>
            <a:r>
              <a:rPr lang="en-US" altLang="ko-KR" sz="1500" dirty="0" smtClean="0"/>
              <a:t>, </a:t>
            </a:r>
            <a:r>
              <a:rPr lang="ko-KR" altLang="en-US" sz="1500" dirty="0" smtClean="0"/>
              <a:t>의제에 대한 그룹 집중 유지</a:t>
            </a:r>
            <a:endParaRPr lang="en-US" altLang="ko-KR" sz="1500" dirty="0" smtClean="0"/>
          </a:p>
          <a:p>
            <a:pPr marL="0" indent="0" eaLnBrk="1" hangingPunct="1">
              <a:buNone/>
            </a:pPr>
            <a:r>
              <a:rPr lang="en-US" altLang="en-US" sz="1500" b="1" dirty="0"/>
              <a:t> </a:t>
            </a:r>
            <a:r>
              <a:rPr lang="en-US" altLang="en-US" sz="1500" b="1" dirty="0" smtClean="0"/>
              <a:t>  _</a:t>
            </a:r>
            <a:r>
              <a:rPr lang="en-US" altLang="en-US" sz="1500" b="1" u="sng" dirty="0" smtClean="0"/>
              <a:t>Meeting </a:t>
            </a:r>
            <a:r>
              <a:rPr lang="en-US" altLang="en-US" sz="1500" b="1" u="sng" dirty="0"/>
              <a:t>Facilitator </a:t>
            </a:r>
            <a:r>
              <a:rPr lang="en-US" altLang="en-US" sz="1500" b="1" dirty="0"/>
              <a:t>-</a:t>
            </a:r>
            <a:r>
              <a:rPr lang="en-US" altLang="en-US" sz="1500" dirty="0"/>
              <a:t> </a:t>
            </a:r>
            <a:r>
              <a:rPr lang="en-US" altLang="en-US" sz="1500" dirty="0">
                <a:cs typeface="Times New Roman" panose="02020603050405020304" pitchFamily="18" charset="0"/>
              </a:rPr>
              <a:t>guides meetings</a:t>
            </a:r>
            <a:r>
              <a:rPr lang="en-US" altLang="en-US" sz="1500" dirty="0"/>
              <a:t>, reviews </a:t>
            </a:r>
            <a:r>
              <a:rPr lang="en-US" altLang="en-US" sz="1500" dirty="0" smtClean="0"/>
              <a:t> past </a:t>
            </a:r>
            <a:r>
              <a:rPr lang="en-US" altLang="en-US" sz="1500" dirty="0"/>
              <a:t>meeting minutes, </a:t>
            </a:r>
            <a:r>
              <a:rPr lang="en-US" altLang="en-US" sz="1500" dirty="0" smtClean="0"/>
              <a:t>        </a:t>
            </a:r>
          </a:p>
          <a:p>
            <a:pPr marL="0" indent="0" eaLnBrk="1" hangingPunct="1">
              <a:buNone/>
            </a:pPr>
            <a:r>
              <a:rPr lang="en-US" altLang="en-US" sz="1500" dirty="0"/>
              <a:t> </a:t>
            </a:r>
            <a:r>
              <a:rPr lang="en-US" altLang="en-US" sz="1500" dirty="0" smtClean="0"/>
              <a:t>  keeps </a:t>
            </a:r>
            <a:r>
              <a:rPr lang="en-US" altLang="en-US" sz="1500" dirty="0"/>
              <a:t>focus of group on </a:t>
            </a:r>
            <a:r>
              <a:rPr lang="en-US" altLang="en-US" sz="1500" dirty="0" smtClean="0"/>
              <a:t>agenda</a:t>
            </a:r>
            <a:endParaRPr lang="en-US" altLang="en-US" sz="1500" dirty="0"/>
          </a:p>
          <a:p>
            <a:pPr eaLnBrk="1" hangingPunct="1"/>
            <a:r>
              <a:rPr lang="ko-KR" altLang="en-US" sz="1500" b="1" u="sng" dirty="0" smtClean="0"/>
              <a:t>기록 보관자</a:t>
            </a:r>
            <a:r>
              <a:rPr lang="ko-KR" altLang="en-US" sz="1500" b="1" dirty="0" smtClean="0"/>
              <a:t> </a:t>
            </a:r>
            <a:r>
              <a:rPr lang="en-US" altLang="ko-KR" sz="1500" b="1" dirty="0"/>
              <a:t> </a:t>
            </a:r>
            <a:r>
              <a:rPr lang="en-US" altLang="ko-KR" sz="1500" dirty="0" smtClean="0"/>
              <a:t>- </a:t>
            </a:r>
            <a:r>
              <a:rPr lang="ko-KR" altLang="en-US" sz="1500" dirty="0" smtClean="0"/>
              <a:t>작업 및 활동을 기록합니다</a:t>
            </a:r>
            <a:r>
              <a:rPr lang="en-US" altLang="ko-KR" sz="1500" dirty="0" smtClean="0"/>
              <a:t>.</a:t>
            </a:r>
          </a:p>
          <a:p>
            <a:pPr marL="0" indent="0" eaLnBrk="1" hangingPunct="1">
              <a:buNone/>
            </a:pPr>
            <a:r>
              <a:rPr lang="en-US" altLang="en-US" sz="1500" b="1" dirty="0"/>
              <a:t> </a:t>
            </a:r>
            <a:r>
              <a:rPr lang="en-US" altLang="en-US" sz="1500" b="1" dirty="0" smtClean="0"/>
              <a:t>  </a:t>
            </a:r>
            <a:r>
              <a:rPr lang="en-US" altLang="en-US" sz="1500" b="1" u="sng" dirty="0" smtClean="0"/>
              <a:t>_Record </a:t>
            </a:r>
            <a:r>
              <a:rPr lang="en-US" altLang="en-US" sz="1500" b="1" u="sng" dirty="0"/>
              <a:t>Keeper</a:t>
            </a:r>
            <a:r>
              <a:rPr lang="en-US" altLang="en-US" sz="1500" dirty="0"/>
              <a:t> -  writes down the actions and </a:t>
            </a:r>
            <a:r>
              <a:rPr lang="en-US" altLang="en-US" sz="1500" dirty="0" smtClean="0"/>
              <a:t>activities </a:t>
            </a:r>
            <a:endParaRPr lang="en-US" altLang="en-US" sz="1500" dirty="0"/>
          </a:p>
          <a:p>
            <a:pPr eaLnBrk="1" hangingPunct="1"/>
            <a:r>
              <a:rPr lang="ko-KR" altLang="en-US" sz="1500" b="1" u="sng" dirty="0" err="1" smtClean="0"/>
              <a:t>타임키퍼</a:t>
            </a:r>
            <a:r>
              <a:rPr lang="ko-KR" altLang="en-US" sz="1500" b="1" dirty="0" smtClean="0"/>
              <a:t> </a:t>
            </a:r>
            <a:r>
              <a:rPr lang="en-US" altLang="ko-KR" sz="1500" b="1" dirty="0" smtClean="0"/>
              <a:t>– </a:t>
            </a:r>
            <a:r>
              <a:rPr lang="ko-KR" altLang="en-US" sz="1500" dirty="0" smtClean="0"/>
              <a:t>회의 전 주제별 소요 시간에 대한 합의</a:t>
            </a:r>
            <a:r>
              <a:rPr lang="en-US" altLang="ko-KR" sz="1500" dirty="0" smtClean="0"/>
              <a:t>, </a:t>
            </a:r>
            <a:r>
              <a:rPr lang="ko-KR" altLang="en-US" sz="1500" dirty="0" smtClean="0"/>
              <a:t>주제별 시간 모니터링</a:t>
            </a:r>
            <a:r>
              <a:rPr lang="en-US" altLang="ko-KR" sz="1500" dirty="0" smtClean="0"/>
              <a:t>, </a:t>
            </a:r>
            <a:r>
              <a:rPr lang="ko-KR" altLang="en-US" sz="1500" dirty="0" smtClean="0"/>
              <a:t>시간이 다 되면 경고</a:t>
            </a:r>
            <a:r>
              <a:rPr lang="en-US" altLang="ko-KR" sz="1500" dirty="0" smtClean="0"/>
              <a:t>(</a:t>
            </a:r>
            <a:r>
              <a:rPr lang="ko-KR" altLang="en-US" sz="1500" dirty="0" smtClean="0"/>
              <a:t>예</a:t>
            </a:r>
            <a:r>
              <a:rPr lang="en-US" altLang="ko-KR" sz="1500" dirty="0" smtClean="0"/>
              <a:t>: “5</a:t>
            </a:r>
            <a:r>
              <a:rPr lang="ko-KR" altLang="en-US" sz="1500" dirty="0" smtClean="0"/>
              <a:t>분 남았습니다</a:t>
            </a:r>
            <a:r>
              <a:rPr lang="en-US" altLang="ko-KR" sz="1500" dirty="0" smtClean="0"/>
              <a:t>.”)</a:t>
            </a:r>
            <a:endParaRPr lang="en-US" altLang="en-US" sz="1500" b="1" u="sng" dirty="0"/>
          </a:p>
          <a:p>
            <a:pPr marL="0" indent="0" eaLnBrk="1" hangingPunct="1">
              <a:buNone/>
            </a:pPr>
            <a:r>
              <a:rPr lang="en-US" altLang="en-US" sz="1500" dirty="0" smtClean="0"/>
              <a:t>    _</a:t>
            </a:r>
            <a:r>
              <a:rPr lang="en-US" altLang="en-US" sz="1500" b="1" u="sng" dirty="0" smtClean="0"/>
              <a:t>Timekeeper</a:t>
            </a:r>
            <a:r>
              <a:rPr lang="en-US" altLang="en-US" sz="1500" b="1" dirty="0" smtClean="0"/>
              <a:t> </a:t>
            </a:r>
            <a:r>
              <a:rPr lang="en-US" altLang="en-US" sz="1500" dirty="0" smtClean="0"/>
              <a:t>-  </a:t>
            </a:r>
            <a:r>
              <a:rPr lang="en-US" altLang="en-US" sz="1500" dirty="0"/>
              <a:t>before meeting gets consensus on time to be spent on </a:t>
            </a:r>
            <a:r>
              <a:rPr lang="en-US" altLang="en-US" sz="1500" dirty="0" smtClean="0"/>
              <a:t> </a:t>
            </a:r>
          </a:p>
          <a:p>
            <a:pPr marL="0" indent="0" eaLnBrk="1" hangingPunct="1">
              <a:buNone/>
            </a:pPr>
            <a:r>
              <a:rPr lang="en-US" altLang="en-US" sz="1500" dirty="0"/>
              <a:t> </a:t>
            </a:r>
            <a:r>
              <a:rPr lang="en-US" altLang="en-US" sz="1500" dirty="0" smtClean="0"/>
              <a:t>   each </a:t>
            </a:r>
            <a:r>
              <a:rPr lang="en-US" altLang="en-US" sz="1500" dirty="0"/>
              <a:t>topic, monitors time for each topic, and gives warnings when time </a:t>
            </a:r>
            <a:endParaRPr lang="en-US" altLang="en-US" sz="1500" dirty="0" smtClean="0"/>
          </a:p>
          <a:p>
            <a:pPr marL="0" indent="0" eaLnBrk="1" hangingPunct="1">
              <a:buNone/>
            </a:pPr>
            <a:r>
              <a:rPr lang="en-US" altLang="en-US" sz="1500" dirty="0"/>
              <a:t> </a:t>
            </a:r>
            <a:r>
              <a:rPr lang="en-US" altLang="en-US" sz="1500" dirty="0" smtClean="0"/>
              <a:t>   is </a:t>
            </a:r>
            <a:r>
              <a:rPr lang="en-US" altLang="en-US" sz="1500" dirty="0"/>
              <a:t>running out (i.e., “we have 5 minutes left”)</a:t>
            </a:r>
          </a:p>
          <a:p>
            <a:pPr eaLnBrk="1" hangingPunct="1"/>
            <a:r>
              <a:rPr lang="ko-KR" altLang="en-US" sz="1500" b="1" u="sng" dirty="0" smtClean="0"/>
              <a:t>데이터 입력 담당자</a:t>
            </a:r>
            <a:r>
              <a:rPr lang="ko-KR" altLang="en-US" sz="1500" dirty="0" smtClean="0"/>
              <a:t> </a:t>
            </a:r>
            <a:r>
              <a:rPr lang="en-US" altLang="ko-KR" sz="1500" dirty="0" smtClean="0"/>
              <a:t>– </a:t>
            </a:r>
            <a:r>
              <a:rPr lang="ko-KR" altLang="en-US" sz="1500" dirty="0" smtClean="0"/>
              <a:t>사무실 추천 데이터를 입력 및 </a:t>
            </a:r>
            <a:r>
              <a:rPr lang="ko-KR" altLang="en-US" sz="1500" dirty="0" err="1" smtClean="0"/>
              <a:t>엑세스</a:t>
            </a:r>
            <a:r>
              <a:rPr lang="ko-KR" altLang="en-US" sz="1500" dirty="0" smtClean="0"/>
              <a:t> 하여 회의에 데이터를 가져오도록 훈련</a:t>
            </a:r>
            <a:endParaRPr lang="en-US" altLang="ko-KR" sz="1500" dirty="0" smtClean="0"/>
          </a:p>
          <a:p>
            <a:pPr marL="0" indent="0" eaLnBrk="1" hangingPunct="1">
              <a:buNone/>
            </a:pPr>
            <a:r>
              <a:rPr lang="en-US" altLang="ko-KR" sz="1500" b="1" dirty="0"/>
              <a:t> </a:t>
            </a:r>
            <a:r>
              <a:rPr lang="en-US" altLang="ko-KR" sz="1500" b="1" dirty="0" smtClean="0"/>
              <a:t>   _ </a:t>
            </a:r>
            <a:r>
              <a:rPr lang="en-US" altLang="en-US" sz="1500" b="1" u="sng" dirty="0" smtClean="0"/>
              <a:t>Data </a:t>
            </a:r>
            <a:r>
              <a:rPr lang="en-US" altLang="en-US" sz="1500" b="1" u="sng" dirty="0"/>
              <a:t>Entry </a:t>
            </a:r>
            <a:r>
              <a:rPr lang="en-US" altLang="en-US" sz="1500" b="1" u="sng" dirty="0" smtClean="0"/>
              <a:t>Person</a:t>
            </a:r>
            <a:r>
              <a:rPr lang="en-US" altLang="en-US" sz="1500" b="1" dirty="0" smtClean="0"/>
              <a:t> -</a:t>
            </a:r>
            <a:r>
              <a:rPr lang="en-US" altLang="en-US" sz="1500" dirty="0" smtClean="0"/>
              <a:t> </a:t>
            </a:r>
            <a:r>
              <a:rPr lang="en-US" altLang="en-US" sz="1500" dirty="0"/>
              <a:t>trained to enter and access office referral data </a:t>
            </a:r>
            <a:endParaRPr lang="en-US" altLang="en-US" sz="1500" dirty="0" smtClean="0"/>
          </a:p>
          <a:p>
            <a:pPr marL="0" indent="0" eaLnBrk="1" hangingPunct="1">
              <a:buNone/>
            </a:pPr>
            <a:r>
              <a:rPr lang="en-US" altLang="en-US" sz="1500" dirty="0"/>
              <a:t> </a:t>
            </a:r>
            <a:r>
              <a:rPr lang="en-US" altLang="en-US" sz="1500" dirty="0" smtClean="0"/>
              <a:t>   and </a:t>
            </a:r>
            <a:r>
              <a:rPr lang="en-US" altLang="en-US" sz="1500" dirty="0"/>
              <a:t>brings the data to the meetings</a:t>
            </a:r>
          </a:p>
          <a:p>
            <a:pPr eaLnBrk="1" hangingPunct="1"/>
            <a:r>
              <a:rPr lang="en-US" altLang="en-US" sz="1500" b="1" u="sng" dirty="0" smtClean="0"/>
              <a:t>PBS </a:t>
            </a:r>
            <a:r>
              <a:rPr lang="ko-KR" altLang="en-US" sz="1500" b="1" u="sng" dirty="0" smtClean="0"/>
              <a:t>진행자 </a:t>
            </a:r>
            <a:r>
              <a:rPr lang="en-US" altLang="ko-KR" sz="1500" dirty="0" smtClean="0"/>
              <a:t>– </a:t>
            </a:r>
            <a:r>
              <a:rPr lang="ko-KR" altLang="en-US" sz="1500" dirty="0" smtClean="0"/>
              <a:t>개인의 긍정적 행동 지원 교육을 받은 사람</a:t>
            </a:r>
            <a:endParaRPr lang="en-US" altLang="ko-KR" sz="1500" dirty="0" smtClean="0"/>
          </a:p>
          <a:p>
            <a:pPr marL="0" indent="0" eaLnBrk="1" hangingPunct="1">
              <a:buNone/>
            </a:pPr>
            <a:r>
              <a:rPr lang="en-US" altLang="en-US" sz="1500" b="1" dirty="0"/>
              <a:t> </a:t>
            </a:r>
            <a:r>
              <a:rPr lang="en-US" altLang="en-US" sz="1500" b="1" dirty="0" smtClean="0"/>
              <a:t>  _</a:t>
            </a:r>
            <a:r>
              <a:rPr lang="en-US" altLang="en-US" sz="1500" b="1" u="sng" dirty="0" smtClean="0"/>
              <a:t>PBS Facilitator</a:t>
            </a:r>
            <a:r>
              <a:rPr lang="en-US" altLang="en-US" sz="1500" b="1" dirty="0" smtClean="0"/>
              <a:t> - </a:t>
            </a:r>
            <a:r>
              <a:rPr lang="en-US" altLang="en-US" sz="1500" dirty="0"/>
              <a:t>a person who has received training in individual positive behavior </a:t>
            </a:r>
            <a:endParaRPr lang="en-US" altLang="en-US" sz="1500" dirty="0" smtClean="0"/>
          </a:p>
          <a:p>
            <a:pPr marL="0" indent="0" eaLnBrk="1" hangingPunct="1">
              <a:buNone/>
            </a:pPr>
            <a:r>
              <a:rPr lang="en-US" altLang="en-US" sz="1500" dirty="0"/>
              <a:t> </a:t>
            </a:r>
            <a:r>
              <a:rPr lang="en-US" altLang="en-US" sz="1500" dirty="0" smtClean="0"/>
              <a:t>  support </a:t>
            </a:r>
            <a:endParaRPr lang="en-US" altLang="en-US" sz="15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328490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xmlns="" id="{6F7F3A8E-BAE9-2541-93B3-F7152DAAFCC7}"/>
              </a:ext>
            </a:extLst>
          </p:cNvPr>
          <p:cNvSpPr>
            <a:spLocks noGrp="1" noChangeArrowheads="1"/>
          </p:cNvSpPr>
          <p:nvPr>
            <p:ph type="title"/>
          </p:nvPr>
        </p:nvSpPr>
        <p:spPr/>
        <p:txBody>
          <a:bodyPr>
            <a:normAutofit/>
          </a:bodyPr>
          <a:lstStyle/>
          <a:p>
            <a:pPr algn="ctr" eaLnBrk="1" hangingPunct="1"/>
            <a:r>
              <a:rPr lang="ko-KR" altLang="en-US" sz="2800" dirty="0" smtClean="0">
                <a:latin typeface="Open Sans" panose="020B0606030504020204" pitchFamily="34" charset="0"/>
                <a:ea typeface="Open Sans" panose="020B0606030504020204" pitchFamily="34" charset="0"/>
                <a:cs typeface="Open Sans" panose="020B0606030504020204" pitchFamily="34" charset="0"/>
              </a:rPr>
              <a:t>효과적인 회의를 위한 설정 만들기</a:t>
            </a:r>
            <a:r>
              <a:rPr lang="en-US" altLang="ko-KR" sz="2800" dirty="0" smtClean="0">
                <a:latin typeface="Open Sans" panose="020B0606030504020204" pitchFamily="34" charset="0"/>
                <a:ea typeface="Open Sans" panose="020B0606030504020204" pitchFamily="34" charset="0"/>
                <a:cs typeface="Open Sans" panose="020B0606030504020204" pitchFamily="34" charset="0"/>
              </a:rPr>
              <a:t/>
            </a:r>
            <a:br>
              <a:rPr lang="en-US" altLang="ko-KR" sz="2800" dirty="0" smtClean="0">
                <a:latin typeface="Open Sans" panose="020B0606030504020204" pitchFamily="34" charset="0"/>
                <a:ea typeface="Open Sans" panose="020B0606030504020204" pitchFamily="34" charset="0"/>
                <a:cs typeface="Open Sans" panose="020B0606030504020204" pitchFamily="34" charset="0"/>
              </a:rPr>
            </a:br>
            <a:r>
              <a:rPr lang="en-US" altLang="ko-KR" sz="2800" dirty="0">
                <a:latin typeface="Open Sans" panose="020B0606030504020204" pitchFamily="34" charset="0"/>
                <a:ea typeface="Open Sans" panose="020B0606030504020204" pitchFamily="34" charset="0"/>
                <a:cs typeface="Open Sans" panose="020B0606030504020204" pitchFamily="34" charset="0"/>
              </a:rPr>
              <a:t>_</a:t>
            </a:r>
            <a:r>
              <a:rPr lang="en-US" altLang="en-US" sz="2800" dirty="0" smtClean="0">
                <a:latin typeface="Open Sans" panose="020B0606030504020204" pitchFamily="34" charset="0"/>
                <a:ea typeface="Open Sans" panose="020B0606030504020204" pitchFamily="34" charset="0"/>
                <a:cs typeface="Open Sans" panose="020B0606030504020204" pitchFamily="34" charset="0"/>
              </a:rPr>
              <a:t>Creating </a:t>
            </a:r>
            <a:r>
              <a:rPr lang="en-US" altLang="en-US" sz="2800" dirty="0">
                <a:latin typeface="Open Sans" panose="020B0606030504020204" pitchFamily="34" charset="0"/>
                <a:ea typeface="Open Sans" panose="020B0606030504020204" pitchFamily="34" charset="0"/>
                <a:cs typeface="Open Sans" panose="020B0606030504020204" pitchFamily="34" charset="0"/>
              </a:rPr>
              <a:t>the Setting for Effective Meetings </a:t>
            </a:r>
          </a:p>
        </p:txBody>
      </p:sp>
      <p:sp>
        <p:nvSpPr>
          <p:cNvPr id="112643" name="Rectangle 3">
            <a:extLst>
              <a:ext uri="{FF2B5EF4-FFF2-40B4-BE49-F238E27FC236}">
                <a16:creationId xmlns:a16="http://schemas.microsoft.com/office/drawing/2014/main" xmlns="" id="{0B137973-D12B-9346-8A3B-2DAAA9523909}"/>
              </a:ext>
            </a:extLst>
          </p:cNvPr>
          <p:cNvSpPr>
            <a:spLocks noGrp="1" noChangeArrowheads="1"/>
          </p:cNvSpPr>
          <p:nvPr>
            <p:ph idx="1"/>
          </p:nvPr>
        </p:nvSpPr>
        <p:spPr/>
        <p:txBody>
          <a:bodyPr>
            <a:normAutofit/>
          </a:bodyPr>
          <a:lstStyle/>
          <a:p>
            <a:pPr eaLnBrk="1" hangingPunct="1">
              <a:lnSpc>
                <a:spcPct val="90000"/>
              </a:lnSpc>
            </a:pPr>
            <a:r>
              <a:rPr lang="ko-KR" altLang="en-US" sz="1500" dirty="0" smtClean="0"/>
              <a:t>팀원들이 주의가 흐트러지 지지 않는 모임 장소 찾기</a:t>
            </a:r>
            <a:endParaRPr lang="en-US" altLang="ko-KR" sz="1500" dirty="0" smtClean="0"/>
          </a:p>
          <a:p>
            <a:pPr marL="0" indent="0" eaLnBrk="1" hangingPunct="1">
              <a:lnSpc>
                <a:spcPct val="90000"/>
              </a:lnSpc>
              <a:buNone/>
            </a:pPr>
            <a:r>
              <a:rPr lang="en-US" altLang="en-US" sz="1500" dirty="0"/>
              <a:t> </a:t>
            </a:r>
            <a:r>
              <a:rPr lang="en-US" altLang="en-US" sz="1500" dirty="0" smtClean="0"/>
              <a:t>  _Find </a:t>
            </a:r>
            <a:r>
              <a:rPr lang="en-US" altLang="en-US" sz="1500" dirty="0"/>
              <a:t>a meeting place where team members won’t be distracted</a:t>
            </a:r>
          </a:p>
          <a:p>
            <a:pPr eaLnBrk="1" hangingPunct="1">
              <a:lnSpc>
                <a:spcPct val="90000"/>
              </a:lnSpc>
            </a:pPr>
            <a:r>
              <a:rPr lang="ko-KR" altLang="en-US" sz="1500" dirty="0" smtClean="0"/>
              <a:t>문제 해결과 더불어 강점과 진행 상황에 중점을 둠</a:t>
            </a:r>
            <a:endParaRPr lang="en-US" altLang="ko-KR" sz="1500" dirty="0" smtClean="0"/>
          </a:p>
          <a:p>
            <a:pPr marL="0" indent="0" eaLnBrk="1" hangingPunct="1">
              <a:lnSpc>
                <a:spcPct val="90000"/>
              </a:lnSpc>
              <a:buNone/>
            </a:pPr>
            <a:r>
              <a:rPr lang="en-US" altLang="en-US" sz="1500" dirty="0"/>
              <a:t> </a:t>
            </a:r>
            <a:r>
              <a:rPr lang="en-US" altLang="en-US" sz="1500" dirty="0" smtClean="0"/>
              <a:t>  _Focus </a:t>
            </a:r>
            <a:r>
              <a:rPr lang="en-US" altLang="en-US" sz="1500" dirty="0"/>
              <a:t>on strengths and progress in addition to problem solving</a:t>
            </a:r>
          </a:p>
          <a:p>
            <a:pPr eaLnBrk="1" hangingPunct="1">
              <a:lnSpc>
                <a:spcPct val="90000"/>
              </a:lnSpc>
            </a:pPr>
            <a:r>
              <a:rPr lang="ko-KR" altLang="en-US" sz="1500" dirty="0" smtClean="0"/>
              <a:t>하는 일을 위하여 서로를 강화하기</a:t>
            </a:r>
            <a:endParaRPr lang="en-US" altLang="ko-KR" sz="1500" dirty="0" smtClean="0"/>
          </a:p>
          <a:p>
            <a:pPr marL="0" indent="0" eaLnBrk="1" hangingPunct="1">
              <a:lnSpc>
                <a:spcPct val="90000"/>
              </a:lnSpc>
              <a:buNone/>
            </a:pPr>
            <a:r>
              <a:rPr lang="en-US" altLang="ko-KR" sz="1500" dirty="0"/>
              <a:t> </a:t>
            </a:r>
            <a:r>
              <a:rPr lang="en-US" altLang="ko-KR" sz="1500" dirty="0" smtClean="0"/>
              <a:t>  _</a:t>
            </a:r>
            <a:r>
              <a:rPr lang="en-US" altLang="en-US" sz="1500" dirty="0" smtClean="0"/>
              <a:t>Reinforce </a:t>
            </a:r>
            <a:r>
              <a:rPr lang="en-US" altLang="en-US" sz="1500" dirty="0"/>
              <a:t>each other for the work that is done</a:t>
            </a:r>
          </a:p>
          <a:p>
            <a:pPr eaLnBrk="1" hangingPunct="1">
              <a:lnSpc>
                <a:spcPct val="90000"/>
              </a:lnSpc>
            </a:pPr>
            <a:r>
              <a:rPr lang="ko-KR" altLang="en-US" sz="1500" dirty="0" smtClean="0"/>
              <a:t>기본 규칙 설정</a:t>
            </a:r>
            <a:r>
              <a:rPr lang="en-US" altLang="ko-KR" sz="1500" dirty="0" smtClean="0"/>
              <a:t>_</a:t>
            </a:r>
            <a:r>
              <a:rPr lang="en-US" altLang="en-US" sz="1500" dirty="0" smtClean="0"/>
              <a:t>Set </a:t>
            </a:r>
            <a:r>
              <a:rPr lang="en-US" altLang="en-US" sz="1500" dirty="0"/>
              <a:t>ground rules </a:t>
            </a:r>
          </a:p>
          <a:p>
            <a:pPr lvl="1" eaLnBrk="1" hangingPunct="1">
              <a:lnSpc>
                <a:spcPct val="90000"/>
              </a:lnSpc>
            </a:pPr>
            <a:r>
              <a:rPr lang="ko-KR" altLang="en-US" sz="1500" dirty="0" smtClean="0"/>
              <a:t>모든 사람이 회의 전체에 남아있기</a:t>
            </a:r>
            <a:endParaRPr lang="en-US" altLang="ko-KR" sz="1500" dirty="0" smtClean="0"/>
          </a:p>
          <a:p>
            <a:pPr marL="342900" lvl="1" indent="0" eaLnBrk="1" hangingPunct="1">
              <a:lnSpc>
                <a:spcPct val="90000"/>
              </a:lnSpc>
              <a:buNone/>
            </a:pPr>
            <a:r>
              <a:rPr lang="en-US" altLang="ko-KR" sz="1500" dirty="0"/>
              <a:t> </a:t>
            </a:r>
            <a:r>
              <a:rPr lang="en-US" altLang="ko-KR" sz="1500" dirty="0" smtClean="0"/>
              <a:t>   _</a:t>
            </a:r>
            <a:r>
              <a:rPr lang="en-US" altLang="en-US" sz="1500" dirty="0" smtClean="0"/>
              <a:t>Everyone </a:t>
            </a:r>
            <a:r>
              <a:rPr lang="en-US" altLang="en-US" sz="1500" dirty="0"/>
              <a:t>stays throughout the entire </a:t>
            </a:r>
            <a:r>
              <a:rPr lang="en-US" altLang="en-US" sz="1500" dirty="0" smtClean="0"/>
              <a:t>meeting</a:t>
            </a:r>
          </a:p>
          <a:p>
            <a:pPr lvl="1" eaLnBrk="1" hangingPunct="1">
              <a:lnSpc>
                <a:spcPct val="90000"/>
              </a:lnSpc>
            </a:pPr>
            <a:r>
              <a:rPr lang="ko-KR" altLang="en-US" sz="1500" dirty="0" smtClean="0"/>
              <a:t>모두의 참석이 예상됨</a:t>
            </a:r>
            <a:endParaRPr lang="en-US" altLang="ko-KR" sz="1500" dirty="0" smtClean="0"/>
          </a:p>
          <a:p>
            <a:pPr marL="342900" lvl="1" indent="0" eaLnBrk="1" hangingPunct="1">
              <a:lnSpc>
                <a:spcPct val="90000"/>
              </a:lnSpc>
              <a:buNone/>
            </a:pPr>
            <a:r>
              <a:rPr lang="en-US" altLang="ko-KR" sz="1500" dirty="0"/>
              <a:t> </a:t>
            </a:r>
            <a:r>
              <a:rPr lang="en-US" altLang="ko-KR" sz="1500" dirty="0" smtClean="0"/>
              <a:t>   _</a:t>
            </a:r>
            <a:r>
              <a:rPr lang="en-US" altLang="en-US" sz="1500" dirty="0" smtClean="0"/>
              <a:t>Attendance </a:t>
            </a:r>
            <a:r>
              <a:rPr lang="en-US" altLang="en-US" sz="1500" dirty="0"/>
              <a:t>by everyone is expected</a:t>
            </a:r>
          </a:p>
          <a:p>
            <a:pPr lvl="1" eaLnBrk="1" hangingPunct="1">
              <a:lnSpc>
                <a:spcPct val="90000"/>
              </a:lnSpc>
            </a:pPr>
            <a:r>
              <a:rPr lang="ko-KR" altLang="en-US" sz="1500" dirty="0" smtClean="0"/>
              <a:t>팀원들은 모두에게 발언 기회를 주고 투표를 사용</a:t>
            </a:r>
            <a:endParaRPr lang="en-US" altLang="ko-KR" sz="1500" dirty="0" smtClean="0"/>
          </a:p>
          <a:p>
            <a:pPr marL="342900" lvl="1" indent="0" eaLnBrk="1" hangingPunct="1">
              <a:lnSpc>
                <a:spcPct val="90000"/>
              </a:lnSpc>
              <a:buNone/>
            </a:pPr>
            <a:r>
              <a:rPr lang="en-US" altLang="ko-KR" sz="1500" dirty="0" smtClean="0"/>
              <a:t>    _</a:t>
            </a:r>
            <a:r>
              <a:rPr lang="en-US" altLang="en-US" sz="1500" dirty="0" smtClean="0"/>
              <a:t>Team </a:t>
            </a:r>
            <a:r>
              <a:rPr lang="en-US" altLang="en-US" sz="1500" dirty="0"/>
              <a:t>members will give everyone a chance to speak and voting will be used</a:t>
            </a:r>
          </a:p>
          <a:p>
            <a:pPr lvl="1" eaLnBrk="1" hangingPunct="1">
              <a:lnSpc>
                <a:spcPct val="90000"/>
              </a:lnSpc>
            </a:pPr>
            <a:r>
              <a:rPr lang="ko-KR" altLang="en-US" sz="1500" dirty="0" smtClean="0"/>
              <a:t>역할과 책임에 관계 없이 모든 사람이 함께 참여함</a:t>
            </a:r>
            <a:endParaRPr lang="en-US" altLang="ko-KR" sz="1500" dirty="0" smtClean="0"/>
          </a:p>
          <a:p>
            <a:pPr marL="342900" lvl="1" indent="0" eaLnBrk="1" hangingPunct="1">
              <a:lnSpc>
                <a:spcPct val="90000"/>
              </a:lnSpc>
              <a:buNone/>
            </a:pPr>
            <a:r>
              <a:rPr lang="en-US" altLang="ko-KR" sz="1500" dirty="0"/>
              <a:t> </a:t>
            </a:r>
            <a:r>
              <a:rPr lang="en-US" altLang="ko-KR" sz="1500" dirty="0" smtClean="0"/>
              <a:t>   _</a:t>
            </a:r>
            <a:r>
              <a:rPr lang="ko-KR" altLang="en-US" sz="1500" dirty="0" smtClean="0"/>
              <a:t> </a:t>
            </a:r>
            <a:r>
              <a:rPr lang="en-US" altLang="en-US" sz="1500" dirty="0" smtClean="0"/>
              <a:t>Everyone </a:t>
            </a:r>
            <a:r>
              <a:rPr lang="en-US" altLang="en-US" sz="1500" dirty="0"/>
              <a:t>chips in regardless of roles and job responsibilities  </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972415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3650650480"/>
              </p:ext>
            </p:extLst>
          </p:nvPr>
        </p:nvGraphicFramePr>
        <p:xfrm>
          <a:off x="152400" y="1420067"/>
          <a:ext cx="8839200" cy="4480560"/>
        </p:xfrm>
        <a:graphic>
          <a:graphicData uri="http://schemas.openxmlformats.org/drawingml/2006/table">
            <a:tbl>
              <a:tblPr firstRow="1" bandRow="1">
                <a:tableStyleId>{D7AC3CCA-C797-4891-BE02-D94E43425B78}</a:tableStyleId>
              </a:tblPr>
              <a:tblGrid>
                <a:gridCol w="1824217">
                  <a:extLst>
                    <a:ext uri="{9D8B030D-6E8A-4147-A177-3AD203B41FA5}">
                      <a16:colId xmlns:a16="http://schemas.microsoft.com/office/drawing/2014/main" xmlns="" val="20000"/>
                    </a:ext>
                  </a:extLst>
                </a:gridCol>
                <a:gridCol w="1711462">
                  <a:extLst>
                    <a:ext uri="{9D8B030D-6E8A-4147-A177-3AD203B41FA5}">
                      <a16:colId xmlns:a16="http://schemas.microsoft.com/office/drawing/2014/main" xmlns="" val="20001"/>
                    </a:ext>
                  </a:extLst>
                </a:gridCol>
                <a:gridCol w="1872034">
                  <a:extLst>
                    <a:ext uri="{9D8B030D-6E8A-4147-A177-3AD203B41FA5}">
                      <a16:colId xmlns:a16="http://schemas.microsoft.com/office/drawing/2014/main" xmlns="" val="20002"/>
                    </a:ext>
                  </a:extLst>
                </a:gridCol>
                <a:gridCol w="1663646">
                  <a:extLst>
                    <a:ext uri="{9D8B030D-6E8A-4147-A177-3AD203B41FA5}">
                      <a16:colId xmlns:a16="http://schemas.microsoft.com/office/drawing/2014/main" xmlns="" val="20003"/>
                    </a:ext>
                  </a:extLst>
                </a:gridCol>
                <a:gridCol w="1767841">
                  <a:extLst>
                    <a:ext uri="{9D8B030D-6E8A-4147-A177-3AD203B41FA5}">
                      <a16:colId xmlns:a16="http://schemas.microsoft.com/office/drawing/2014/main" xmlns="" val="20004"/>
                    </a:ext>
                  </a:extLst>
                </a:gridCol>
              </a:tblGrid>
              <a:tr h="484933">
                <a:tc>
                  <a:txBody>
                    <a:bodyPr/>
                    <a:lstStyle/>
                    <a:p>
                      <a:pPr algn="ctr"/>
                      <a:endParaRPr lang="en-US" sz="1200" dirty="0"/>
                    </a:p>
                    <a:p>
                      <a:pPr algn="ctr"/>
                      <a:r>
                        <a:rPr lang="ko-KR" altLang="en-US" sz="1200" dirty="0" smtClean="0"/>
                        <a:t>가치</a:t>
                      </a:r>
                      <a:endParaRPr lang="en-US" sz="1200" dirty="0" smtClean="0"/>
                    </a:p>
                    <a:p>
                      <a:pPr algn="ctr"/>
                      <a:r>
                        <a:rPr lang="en-US" sz="1200" dirty="0" smtClean="0"/>
                        <a:t>_Values</a:t>
                      </a:r>
                      <a:r>
                        <a:rPr lang="en-US" sz="1200" baseline="0" dirty="0" smtClean="0"/>
                        <a:t> </a:t>
                      </a:r>
                      <a:endParaRPr lang="en-US" sz="1200" dirty="0">
                        <a:solidFill>
                          <a:schemeClr val="tx1"/>
                        </a:solidFill>
                      </a:endParaRPr>
                    </a:p>
                  </a:txBody>
                  <a:tcPr marL="68580" marR="68580" marT="34290" marB="34290">
                    <a:solidFill>
                      <a:schemeClr val="bg1">
                        <a:lumMod val="85000"/>
                      </a:schemeClr>
                    </a:solidFill>
                  </a:tcPr>
                </a:tc>
                <a:tc>
                  <a:txBody>
                    <a:bodyPr/>
                    <a:lstStyle/>
                    <a:p>
                      <a:pPr algn="ctr"/>
                      <a:endParaRPr lang="en-US" sz="1200" dirty="0"/>
                    </a:p>
                    <a:p>
                      <a:pPr algn="ctr"/>
                      <a:r>
                        <a:rPr lang="ko-KR" altLang="en-US" sz="1200" dirty="0" smtClean="0"/>
                        <a:t>회의 전</a:t>
                      </a:r>
                      <a:endParaRPr lang="en-US" altLang="ko-KR" sz="1200" dirty="0" smtClean="0"/>
                    </a:p>
                    <a:p>
                      <a:pPr algn="ctr"/>
                      <a:r>
                        <a:rPr lang="en-US" sz="1200" dirty="0" smtClean="0"/>
                        <a:t>_Before</a:t>
                      </a:r>
                      <a:r>
                        <a:rPr lang="en-US" sz="1200" baseline="0" dirty="0" smtClean="0"/>
                        <a:t> </a:t>
                      </a:r>
                      <a:r>
                        <a:rPr lang="en-US" sz="1200" baseline="0" dirty="0"/>
                        <a:t>Meetings</a:t>
                      </a:r>
                      <a:endParaRPr lang="en-US" sz="1200" dirty="0">
                        <a:solidFill>
                          <a:schemeClr val="tx1"/>
                        </a:solidFill>
                      </a:endParaRPr>
                    </a:p>
                  </a:txBody>
                  <a:tcPr marL="68580" marR="68580" marT="34290" marB="34290">
                    <a:solidFill>
                      <a:schemeClr val="bg1">
                        <a:lumMod val="85000"/>
                      </a:schemeClr>
                    </a:solidFill>
                  </a:tcPr>
                </a:tc>
                <a:tc>
                  <a:txBody>
                    <a:bodyPr/>
                    <a:lstStyle/>
                    <a:p>
                      <a:pPr algn="ctr"/>
                      <a:endParaRPr lang="en-US" sz="1200" dirty="0"/>
                    </a:p>
                    <a:p>
                      <a:pPr algn="ctr"/>
                      <a:r>
                        <a:rPr lang="ko-KR" altLang="en-US" sz="1200" dirty="0" smtClean="0"/>
                        <a:t>회의 시작 시</a:t>
                      </a:r>
                      <a:endParaRPr lang="en-US" altLang="ko-KR" sz="1200" dirty="0" smtClean="0"/>
                    </a:p>
                    <a:p>
                      <a:pPr algn="ctr"/>
                      <a:r>
                        <a:rPr lang="en-US" sz="1200" dirty="0" smtClean="0"/>
                        <a:t>_At</a:t>
                      </a:r>
                      <a:r>
                        <a:rPr lang="en-US" sz="1200" baseline="0" dirty="0" smtClean="0"/>
                        <a:t> </a:t>
                      </a:r>
                      <a:r>
                        <a:rPr lang="en-US" sz="1200" baseline="0" dirty="0"/>
                        <a:t>the Beginning of Meeting</a:t>
                      </a:r>
                      <a:endParaRPr lang="en-US" sz="1200" dirty="0">
                        <a:solidFill>
                          <a:schemeClr val="tx1"/>
                        </a:solidFill>
                      </a:endParaRPr>
                    </a:p>
                  </a:txBody>
                  <a:tcPr marL="68580" marR="68580" marT="34290" marB="34290">
                    <a:solidFill>
                      <a:schemeClr val="bg1">
                        <a:lumMod val="85000"/>
                      </a:schemeClr>
                    </a:solidFill>
                  </a:tcPr>
                </a:tc>
                <a:tc>
                  <a:txBody>
                    <a:bodyPr/>
                    <a:lstStyle/>
                    <a:p>
                      <a:pPr algn="ctr"/>
                      <a:r>
                        <a:rPr lang="ko-KR" altLang="en-US" sz="1200" dirty="0" smtClean="0"/>
                        <a:t>사람의 정보를 공유</a:t>
                      </a:r>
                      <a:endParaRPr lang="en-US" altLang="ko-KR" sz="1200" dirty="0" smtClean="0"/>
                    </a:p>
                    <a:p>
                      <a:pPr algn="ctr"/>
                      <a:r>
                        <a:rPr lang="en-US" sz="1200" dirty="0" smtClean="0"/>
                        <a:t>_While </a:t>
                      </a:r>
                      <a:r>
                        <a:rPr lang="en-US" sz="1200" dirty="0"/>
                        <a:t>Sharing Person’s Information</a:t>
                      </a:r>
                      <a:endParaRPr lang="en-US" sz="1200" dirty="0">
                        <a:solidFill>
                          <a:schemeClr val="tx1"/>
                        </a:solidFill>
                      </a:endParaRPr>
                    </a:p>
                  </a:txBody>
                  <a:tcPr marL="68580" marR="68580" marT="34290" marB="34290">
                    <a:solidFill>
                      <a:schemeClr val="bg1">
                        <a:lumMod val="85000"/>
                      </a:schemeClr>
                    </a:solidFill>
                  </a:tcPr>
                </a:tc>
                <a:tc>
                  <a:txBody>
                    <a:bodyPr/>
                    <a:lstStyle/>
                    <a:p>
                      <a:pPr algn="ctr"/>
                      <a:endParaRPr lang="en-US" sz="1200" dirty="0"/>
                    </a:p>
                    <a:p>
                      <a:pPr algn="ctr"/>
                      <a:r>
                        <a:rPr lang="ko-KR" altLang="en-US" sz="1200" dirty="0" smtClean="0"/>
                        <a:t>다른 팀원 지원</a:t>
                      </a:r>
                      <a:endParaRPr lang="en-US" altLang="ko-KR" sz="1200" dirty="0" smtClean="0"/>
                    </a:p>
                    <a:p>
                      <a:pPr algn="ctr"/>
                      <a:r>
                        <a:rPr lang="en-US" sz="1200" dirty="0" smtClean="0"/>
                        <a:t>_Supporting</a:t>
                      </a:r>
                      <a:r>
                        <a:rPr lang="en-US" sz="1200" baseline="0" dirty="0" smtClean="0"/>
                        <a:t> </a:t>
                      </a:r>
                      <a:r>
                        <a:rPr lang="en-US" sz="1200" baseline="0" dirty="0"/>
                        <a:t>Other Team Members</a:t>
                      </a:r>
                      <a:endParaRPr lang="en-US" sz="1200" dirty="0">
                        <a:solidFill>
                          <a:schemeClr val="tx1"/>
                        </a:solidFill>
                      </a:endParaRPr>
                    </a:p>
                  </a:txBody>
                  <a:tcPr marL="68580" marR="68580" marT="34290" marB="34290">
                    <a:solidFill>
                      <a:schemeClr val="bg1">
                        <a:lumMod val="85000"/>
                      </a:schemeClr>
                    </a:solidFill>
                  </a:tcPr>
                </a:tc>
                <a:extLst>
                  <a:ext uri="{0D108BD9-81ED-4DB2-BD59-A6C34878D82A}">
                    <a16:rowId xmlns:a16="http://schemas.microsoft.com/office/drawing/2014/main" xmlns="" val="10000"/>
                  </a:ext>
                </a:extLst>
              </a:tr>
              <a:tr h="1029224">
                <a:tc>
                  <a:txBody>
                    <a:bodyPr/>
                    <a:lstStyle/>
                    <a:p>
                      <a:pPr algn="ctr"/>
                      <a:r>
                        <a:rPr lang="ko-KR" altLang="en-US" sz="1200" b="1" dirty="0" smtClean="0"/>
                        <a:t>사람중심</a:t>
                      </a:r>
                      <a:r>
                        <a:rPr lang="en-US" altLang="ko-KR" sz="1200" b="1" dirty="0" smtClean="0"/>
                        <a:t>(PC)</a:t>
                      </a:r>
                      <a:r>
                        <a:rPr lang="ko-KR" altLang="en-US" sz="1200" b="1" dirty="0" smtClean="0"/>
                        <a:t>언어 사용</a:t>
                      </a:r>
                      <a:endParaRPr lang="en-US" sz="1200" b="1" dirty="0"/>
                    </a:p>
                    <a:p>
                      <a:pPr algn="ctr"/>
                      <a:r>
                        <a:rPr lang="en-US" sz="1200" b="1" dirty="0" smtClean="0"/>
                        <a:t>_Use </a:t>
                      </a:r>
                      <a:r>
                        <a:rPr lang="en-US" sz="1200" b="1" dirty="0"/>
                        <a:t>Person-Centered  (PC) Language</a:t>
                      </a:r>
                      <a:endParaRPr lang="en-US" sz="1200" b="1" baseline="0" dirty="0"/>
                    </a:p>
                  </a:txBody>
                  <a:tcPr marL="68580" marR="68580" marT="34290" marB="34290">
                    <a:solidFill>
                      <a:schemeClr val="bg1">
                        <a:lumMod val="85000"/>
                      </a:schemeClr>
                    </a:solidFill>
                  </a:tcPr>
                </a:tc>
                <a:tc>
                  <a:txBody>
                    <a:bodyPr/>
                    <a:lstStyle/>
                    <a:p>
                      <a:pPr algn="l"/>
                      <a:r>
                        <a:rPr lang="ko-KR" altLang="en-US" sz="1200" dirty="0" smtClean="0"/>
                        <a:t>문서에서 </a:t>
                      </a:r>
                      <a:r>
                        <a:rPr lang="en-US" altLang="ko-KR" sz="1200" dirty="0" smtClean="0"/>
                        <a:t>PC </a:t>
                      </a:r>
                      <a:r>
                        <a:rPr lang="ko-KR" altLang="en-US" sz="1200" dirty="0" smtClean="0"/>
                        <a:t>언어 사용</a:t>
                      </a:r>
                      <a:r>
                        <a:rPr lang="en-US" altLang="ko-KR" sz="1200" dirty="0" smtClean="0"/>
                        <a:t>(</a:t>
                      </a:r>
                      <a:r>
                        <a:rPr lang="ko-KR" altLang="en-US" sz="1200" dirty="0" smtClean="0"/>
                        <a:t>이메일</a:t>
                      </a:r>
                      <a:r>
                        <a:rPr lang="en-US" altLang="ko-KR" sz="1200" dirty="0" smtClean="0"/>
                        <a:t>, </a:t>
                      </a:r>
                      <a:r>
                        <a:rPr lang="ko-KR" altLang="en-US" sz="1200" dirty="0" smtClean="0"/>
                        <a:t>유인물</a:t>
                      </a:r>
                      <a:r>
                        <a:rPr lang="en-US" altLang="ko-KR" sz="1200" dirty="0" smtClean="0"/>
                        <a:t>)</a:t>
                      </a:r>
                    </a:p>
                    <a:p>
                      <a:pPr algn="l"/>
                      <a:r>
                        <a:rPr lang="en-US" sz="1200" dirty="0" smtClean="0"/>
                        <a:t>_Use</a:t>
                      </a:r>
                      <a:r>
                        <a:rPr lang="en-US" sz="1200" baseline="0" dirty="0" smtClean="0"/>
                        <a:t> </a:t>
                      </a:r>
                      <a:r>
                        <a:rPr lang="en-US" sz="1200" baseline="0" dirty="0"/>
                        <a:t>PC Language in Documents (Emails, Handouts)</a:t>
                      </a:r>
                      <a:endParaRPr lang="en-US" sz="1200" dirty="0"/>
                    </a:p>
                  </a:txBody>
                  <a:tcPr marL="68580" marR="68580" marT="34290" marB="34290">
                    <a:solidFill>
                      <a:schemeClr val="bg1">
                        <a:lumMod val="95000"/>
                      </a:schemeClr>
                    </a:solidFill>
                  </a:tcPr>
                </a:tc>
                <a:tc>
                  <a:txBody>
                    <a:bodyPr/>
                    <a:lstStyle/>
                    <a:p>
                      <a:pPr algn="l"/>
                      <a:r>
                        <a:rPr lang="ko-KR" altLang="en-US" sz="1200" dirty="0" smtClean="0"/>
                        <a:t>미리 알림 제공</a:t>
                      </a:r>
                      <a:endParaRPr lang="en-US" altLang="ko-KR" sz="1200" dirty="0" smtClean="0"/>
                    </a:p>
                    <a:p>
                      <a:pPr algn="l"/>
                      <a:r>
                        <a:rPr lang="ko-KR" altLang="en-US" sz="1200" dirty="0" smtClean="0"/>
                        <a:t>회의 전</a:t>
                      </a:r>
                      <a:r>
                        <a:rPr lang="en-US" altLang="ko-KR" sz="1200" dirty="0" smtClean="0"/>
                        <a:t>(</a:t>
                      </a:r>
                      <a:r>
                        <a:rPr lang="ko-KR" altLang="en-US" sz="1200" dirty="0" smtClean="0"/>
                        <a:t>약어에도 민감해야 함</a:t>
                      </a:r>
                      <a:r>
                        <a:rPr lang="en-US" altLang="ko-KR" sz="1200" dirty="0" smtClean="0"/>
                        <a:t>)</a:t>
                      </a:r>
                    </a:p>
                    <a:p>
                      <a:pPr algn="l"/>
                      <a:r>
                        <a:rPr lang="en-US" sz="1200" dirty="0" smtClean="0"/>
                        <a:t>_Provide </a:t>
                      </a:r>
                      <a:r>
                        <a:rPr lang="en-US" sz="1200" dirty="0"/>
                        <a:t>Reminders </a:t>
                      </a:r>
                    </a:p>
                    <a:p>
                      <a:pPr algn="l"/>
                      <a:r>
                        <a:rPr lang="en-US" sz="1200" dirty="0"/>
                        <a:t>Before Meeting (Be Sensitive </a:t>
                      </a:r>
                      <a:r>
                        <a:rPr lang="en-US" sz="1200" baseline="0" dirty="0"/>
                        <a:t>to Acronyms Too)</a:t>
                      </a:r>
                      <a:endParaRPr lang="en-US" sz="1200" dirty="0"/>
                    </a:p>
                  </a:txBody>
                  <a:tcPr marL="68580" marR="68580" marT="34290" marB="34290">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o-KR" altLang="en-US" sz="1200" dirty="0" smtClean="0"/>
                        <a:t>사용되는 언어를 수용하고 인식하세요</a:t>
                      </a:r>
                      <a:r>
                        <a:rPr lang="en-US" altLang="ko-KR" sz="12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_Be</a:t>
                      </a:r>
                      <a:r>
                        <a:rPr lang="en-US" sz="1200" baseline="0" dirty="0" smtClean="0"/>
                        <a:t> </a:t>
                      </a:r>
                      <a:r>
                        <a:rPr lang="en-US" sz="1200" baseline="0" dirty="0"/>
                        <a:t>Receptive and Aware of Language Used</a:t>
                      </a:r>
                      <a:endParaRPr lang="en-US" sz="1200" dirty="0"/>
                    </a:p>
                  </a:txBody>
                  <a:tcPr marL="68580" marR="68580" marT="34290" marB="34290">
                    <a:solidFill>
                      <a:schemeClr val="bg1">
                        <a:lumMod val="95000"/>
                      </a:schemeClr>
                    </a:solidFill>
                  </a:tcPr>
                </a:tc>
                <a:tc>
                  <a:txBody>
                    <a:bodyPr/>
                    <a:lstStyle/>
                    <a:p>
                      <a:pPr algn="l"/>
                      <a:r>
                        <a:rPr lang="ko-KR" altLang="en-US" sz="1200" dirty="0" smtClean="0"/>
                        <a:t>팀으로 </a:t>
                      </a:r>
                      <a:r>
                        <a:rPr lang="en-US" altLang="ko-KR" sz="1200" dirty="0" smtClean="0"/>
                        <a:t>PC </a:t>
                      </a:r>
                      <a:r>
                        <a:rPr lang="ko-KR" altLang="en-US" sz="1200" dirty="0" smtClean="0"/>
                        <a:t>언어 사용 축하</a:t>
                      </a:r>
                      <a:endParaRPr lang="en-US" altLang="ko-KR" sz="1200" dirty="0" smtClean="0"/>
                    </a:p>
                    <a:p>
                      <a:pPr algn="l"/>
                      <a:r>
                        <a:rPr lang="en-US" sz="1200" dirty="0" smtClean="0"/>
                        <a:t>_Celebrate </a:t>
                      </a:r>
                      <a:r>
                        <a:rPr lang="en-US" sz="1200" dirty="0"/>
                        <a:t>Use</a:t>
                      </a:r>
                      <a:r>
                        <a:rPr lang="en-US" sz="1200" baseline="0" dirty="0"/>
                        <a:t> of PC Language as </a:t>
                      </a:r>
                      <a:r>
                        <a:rPr lang="en-US" sz="1200" baseline="0" dirty="0" smtClean="0"/>
                        <a:t>Team</a:t>
                      </a:r>
                      <a:endParaRPr lang="en-US" sz="1200" baseline="0" dirty="0"/>
                    </a:p>
                  </a:txBody>
                  <a:tcPr marL="68580" marR="68580" marT="34290" marB="34290">
                    <a:solidFill>
                      <a:schemeClr val="bg1">
                        <a:lumMod val="95000"/>
                      </a:schemeClr>
                    </a:solidFill>
                  </a:tcPr>
                </a:tc>
                <a:extLst>
                  <a:ext uri="{0D108BD9-81ED-4DB2-BD59-A6C34878D82A}">
                    <a16:rowId xmlns:a16="http://schemas.microsoft.com/office/drawing/2014/main" xmlns="" val="10001"/>
                  </a:ext>
                </a:extLst>
              </a:tr>
              <a:tr h="1222203">
                <a:tc>
                  <a:txBody>
                    <a:bodyPr/>
                    <a:lstStyle/>
                    <a:p>
                      <a:pPr algn="ctr"/>
                      <a:endParaRPr lang="en-US" sz="1200" b="1" dirty="0"/>
                    </a:p>
                    <a:p>
                      <a:pPr algn="ctr"/>
                      <a:r>
                        <a:rPr lang="ko-KR" altLang="en-US" sz="1200" b="1" dirty="0" smtClean="0"/>
                        <a:t>사람들에 대한 존경심을 나타내십시오</a:t>
                      </a:r>
                      <a:endParaRPr lang="en-US" altLang="ko-KR" sz="1200" b="1" dirty="0" smtClean="0"/>
                    </a:p>
                    <a:p>
                      <a:pPr algn="ctr"/>
                      <a:r>
                        <a:rPr lang="en-US" sz="1200" b="1" dirty="0" smtClean="0"/>
                        <a:t>_Show </a:t>
                      </a:r>
                      <a:r>
                        <a:rPr lang="en-US" sz="1200" b="1" dirty="0"/>
                        <a:t>Your Respect for People</a:t>
                      </a:r>
                    </a:p>
                  </a:txBody>
                  <a:tcPr marL="68580" marR="68580" marT="34290" marB="34290">
                    <a:solidFill>
                      <a:schemeClr val="bg1">
                        <a:lumMod val="85000"/>
                      </a:schemeClr>
                    </a:solidFill>
                  </a:tcPr>
                </a:tc>
                <a:tc>
                  <a:txBody>
                    <a:bodyPr/>
                    <a:lstStyle/>
                    <a:p>
                      <a:pPr algn="l"/>
                      <a:endParaRPr lang="en-US" sz="1200" dirty="0"/>
                    </a:p>
                    <a:p>
                      <a:pPr algn="l"/>
                      <a:r>
                        <a:rPr lang="ko-KR" altLang="en-US" sz="1200" dirty="0" smtClean="0"/>
                        <a:t>대화 중 능동적 듣기 사용</a:t>
                      </a:r>
                      <a:endParaRPr lang="en-US" altLang="ko-KR" sz="1200" dirty="0" smtClean="0"/>
                    </a:p>
                    <a:p>
                      <a:pPr algn="l"/>
                      <a:r>
                        <a:rPr lang="en-US" sz="1200" dirty="0" smtClean="0"/>
                        <a:t>_Use </a:t>
                      </a:r>
                      <a:r>
                        <a:rPr lang="en-US" sz="1200" dirty="0"/>
                        <a:t>Active Listening</a:t>
                      </a:r>
                      <a:r>
                        <a:rPr lang="en-US" sz="1200" baseline="0" dirty="0"/>
                        <a:t> During Conversation</a:t>
                      </a:r>
                      <a:endParaRPr lang="en-US" sz="1200" dirty="0"/>
                    </a:p>
                  </a:txBody>
                  <a:tcPr marL="68580" marR="68580" marT="34290" marB="34290">
                    <a:solidFill>
                      <a:schemeClr val="bg1"/>
                    </a:solidFill>
                  </a:tcPr>
                </a:tc>
                <a:tc>
                  <a:txBody>
                    <a:bodyPr/>
                    <a:lstStyle/>
                    <a:p>
                      <a:pPr algn="l"/>
                      <a:r>
                        <a:rPr lang="ko-KR" altLang="en-US" sz="1200" dirty="0" smtClean="0"/>
                        <a:t>정시에 회의 참석하십시오</a:t>
                      </a:r>
                      <a:endParaRPr lang="en-US" altLang="ko-KR" sz="1200" dirty="0" smtClean="0"/>
                    </a:p>
                    <a:p>
                      <a:pPr algn="l"/>
                      <a:r>
                        <a:rPr lang="en-US" sz="1200" dirty="0" smtClean="0"/>
                        <a:t>_Attend </a:t>
                      </a:r>
                      <a:r>
                        <a:rPr lang="en-US" sz="1200" dirty="0"/>
                        <a:t>Meetings</a:t>
                      </a:r>
                      <a:r>
                        <a:rPr lang="en-US" sz="1200" baseline="0" dirty="0"/>
                        <a:t> on Time</a:t>
                      </a:r>
                    </a:p>
                    <a:p>
                      <a:pPr algn="l"/>
                      <a:r>
                        <a:rPr lang="ko-KR" altLang="en-US" sz="1200" baseline="0" dirty="0" smtClean="0"/>
                        <a:t>진동하는 휴대전화</a:t>
                      </a:r>
                      <a:endParaRPr lang="en-US" sz="1200" baseline="0" dirty="0"/>
                    </a:p>
                    <a:p>
                      <a:pPr algn="l"/>
                      <a:r>
                        <a:rPr lang="en-US" sz="1200" baseline="0" dirty="0" smtClean="0"/>
                        <a:t>_Cell </a:t>
                      </a:r>
                      <a:r>
                        <a:rPr lang="en-US" sz="1200" baseline="0" dirty="0"/>
                        <a:t>Phones to Vibrate</a:t>
                      </a:r>
                      <a:endParaRPr lang="en-US" sz="1200" dirty="0"/>
                    </a:p>
                  </a:txBody>
                  <a:tcPr marL="68580" marR="68580" marT="34290" marB="34290">
                    <a:solidFill>
                      <a:schemeClr val="bg1"/>
                    </a:solidFill>
                  </a:tcPr>
                </a:tc>
                <a:tc>
                  <a:txBody>
                    <a:bodyPr/>
                    <a:lstStyle/>
                    <a:p>
                      <a:pPr algn="l"/>
                      <a:r>
                        <a:rPr lang="ko-KR" altLang="en-US" sz="1200" dirty="0" smtClean="0"/>
                        <a:t>필요한 정보로만 공유</a:t>
                      </a:r>
                      <a:r>
                        <a:rPr lang="en-US" altLang="ko-KR" sz="1200" dirty="0" smtClean="0"/>
                        <a:t>_</a:t>
                      </a:r>
                      <a:r>
                        <a:rPr lang="en-US" sz="1200" dirty="0" smtClean="0"/>
                        <a:t>Share </a:t>
                      </a:r>
                      <a:r>
                        <a:rPr lang="en-US" sz="1200" dirty="0"/>
                        <a:t>Only Information Needed </a:t>
                      </a:r>
                    </a:p>
                    <a:p>
                      <a:pPr algn="l"/>
                      <a:r>
                        <a:rPr lang="ko-KR" altLang="en-US" sz="1200" dirty="0" smtClean="0"/>
                        <a:t>다른 사람에게 피드백 제공</a:t>
                      </a:r>
                      <a:endParaRPr lang="en-US" sz="1200" dirty="0"/>
                    </a:p>
                    <a:p>
                      <a:pPr algn="l"/>
                      <a:r>
                        <a:rPr lang="en-US" sz="1200" dirty="0" smtClean="0"/>
                        <a:t>_Provide </a:t>
                      </a:r>
                      <a:r>
                        <a:rPr lang="en-US" sz="1200" dirty="0"/>
                        <a:t>Feedback to Others</a:t>
                      </a:r>
                    </a:p>
                  </a:txBody>
                  <a:tcPr marL="68580" marR="68580" marT="34290" marB="34290">
                    <a:solidFill>
                      <a:schemeClr val="bg1"/>
                    </a:solidFill>
                  </a:tcPr>
                </a:tc>
                <a:tc>
                  <a:txBody>
                    <a:bodyPr/>
                    <a:lstStyle/>
                    <a:p>
                      <a:pPr algn="l"/>
                      <a:r>
                        <a:rPr lang="ko-KR" altLang="en-US" sz="1200" dirty="0" smtClean="0"/>
                        <a:t>다른 사람들의 말을 듣고 피드백이 필요한지 물어보십시오</a:t>
                      </a:r>
                      <a:endParaRPr lang="en-US" altLang="ko-KR" sz="1200" dirty="0" smtClean="0"/>
                    </a:p>
                    <a:p>
                      <a:pPr algn="l"/>
                      <a:r>
                        <a:rPr lang="en-US" sz="1200" dirty="0" smtClean="0"/>
                        <a:t>_Listen</a:t>
                      </a:r>
                      <a:r>
                        <a:rPr lang="en-US" sz="1200" baseline="0" dirty="0" smtClean="0"/>
                        <a:t> </a:t>
                      </a:r>
                      <a:r>
                        <a:rPr lang="en-US" sz="1200" baseline="0" dirty="0"/>
                        <a:t>to Others and Ask if Feedback is Invited</a:t>
                      </a:r>
                      <a:endParaRPr lang="en-US" sz="1200" dirty="0"/>
                    </a:p>
                  </a:txBody>
                  <a:tcPr marL="68580" marR="68580" marT="34290" marB="34290">
                    <a:solidFill>
                      <a:schemeClr val="bg1"/>
                    </a:solidFill>
                  </a:tcPr>
                </a:tc>
                <a:extLst>
                  <a:ext uri="{0D108BD9-81ED-4DB2-BD59-A6C34878D82A}">
                    <a16:rowId xmlns:a16="http://schemas.microsoft.com/office/drawing/2014/main" xmlns="" val="10002"/>
                  </a:ext>
                </a:extLst>
              </a:tr>
              <a:tr h="1011226">
                <a:tc>
                  <a:txBody>
                    <a:bodyPr/>
                    <a:lstStyle/>
                    <a:p>
                      <a:pPr algn="ctr"/>
                      <a:r>
                        <a:rPr lang="ko-KR" altLang="en-US" sz="1200" b="1" dirty="0" smtClean="0"/>
                        <a:t>문화에 대한 감사 표현</a:t>
                      </a:r>
                      <a:endParaRPr lang="en-US" altLang="ko-KR" sz="1200" b="1" dirty="0" smtClean="0"/>
                    </a:p>
                    <a:p>
                      <a:pPr algn="ctr"/>
                      <a:r>
                        <a:rPr lang="en-US" sz="1200" b="1" dirty="0" smtClean="0"/>
                        <a:t>_Demonstrate</a:t>
                      </a:r>
                      <a:endParaRPr lang="en-US" sz="1200" b="1" dirty="0"/>
                    </a:p>
                    <a:p>
                      <a:pPr algn="ctr"/>
                      <a:r>
                        <a:rPr lang="en-US" sz="1200" b="1" dirty="0"/>
                        <a:t>Appreciation</a:t>
                      </a:r>
                      <a:r>
                        <a:rPr lang="en-US" sz="1200" b="1" baseline="0" dirty="0"/>
                        <a:t> of Culture</a:t>
                      </a:r>
                      <a:endParaRPr lang="en-US" sz="1200" b="1" dirty="0"/>
                    </a:p>
                  </a:txBody>
                  <a:tcPr marL="68580" marR="68580" marT="34290" marB="34290">
                    <a:solidFill>
                      <a:schemeClr val="bg1">
                        <a:lumMod val="85000"/>
                      </a:schemeClr>
                    </a:solidFill>
                  </a:tcPr>
                </a:tc>
                <a:tc>
                  <a:txBody>
                    <a:bodyPr/>
                    <a:lstStyle/>
                    <a:p>
                      <a:pPr algn="l"/>
                      <a:r>
                        <a:rPr lang="ko-KR" altLang="en-US" sz="1200" dirty="0" smtClean="0"/>
                        <a:t>계획 검토 및 역량</a:t>
                      </a:r>
                      <a:r>
                        <a:rPr lang="en-US" altLang="ko-KR" sz="1200" dirty="0" smtClean="0"/>
                        <a:t>, </a:t>
                      </a:r>
                      <a:r>
                        <a:rPr lang="ko-KR" altLang="en-US" sz="1200" dirty="0" smtClean="0"/>
                        <a:t>정체성</a:t>
                      </a:r>
                      <a:r>
                        <a:rPr lang="en-US" altLang="ko-KR" sz="1200" dirty="0" smtClean="0"/>
                        <a:t>, </a:t>
                      </a:r>
                      <a:r>
                        <a:rPr lang="ko-KR" altLang="en-US" sz="1200" dirty="0" smtClean="0"/>
                        <a:t>문화 논의</a:t>
                      </a:r>
                      <a:endParaRPr lang="en-US" altLang="ko-KR" sz="1200" dirty="0" smtClean="0"/>
                    </a:p>
                    <a:p>
                      <a:pPr algn="l"/>
                      <a:r>
                        <a:rPr lang="en-US" sz="1200" dirty="0" smtClean="0"/>
                        <a:t>_Review </a:t>
                      </a:r>
                      <a:r>
                        <a:rPr lang="en-US" sz="1200" dirty="0"/>
                        <a:t>Plans and Discuss Role</a:t>
                      </a:r>
                      <a:r>
                        <a:rPr lang="en-US" sz="1200" baseline="0" dirty="0"/>
                        <a:t> and Identity &amp; Culture</a:t>
                      </a:r>
                      <a:endParaRPr lang="en-US" sz="1200" dirty="0"/>
                    </a:p>
                  </a:txBody>
                  <a:tcPr marL="68580" marR="68580" marT="34290" marB="34290">
                    <a:solidFill>
                      <a:schemeClr val="bg1">
                        <a:lumMod val="95000"/>
                      </a:schemeClr>
                    </a:solidFill>
                  </a:tcPr>
                </a:tc>
                <a:tc>
                  <a:txBody>
                    <a:bodyPr/>
                    <a:lstStyle/>
                    <a:p>
                      <a:pPr algn="l"/>
                      <a:r>
                        <a:rPr lang="ko-KR" altLang="en-US" sz="1200" dirty="0" smtClean="0"/>
                        <a:t>가능한 문화적 편견 및 가정 검토</a:t>
                      </a:r>
                      <a:endParaRPr lang="en-US" altLang="ko-KR" sz="1200" dirty="0" smtClean="0"/>
                    </a:p>
                    <a:p>
                      <a:pPr algn="l"/>
                      <a:r>
                        <a:rPr lang="en-US" sz="1200" dirty="0" smtClean="0"/>
                        <a:t>_Review </a:t>
                      </a:r>
                      <a:r>
                        <a:rPr lang="en-US" sz="1200" dirty="0"/>
                        <a:t>Possible Cultural Bias and Assumptions</a:t>
                      </a:r>
                    </a:p>
                  </a:txBody>
                  <a:tcPr marL="68580" marR="68580" marT="34290" marB="34290">
                    <a:solidFill>
                      <a:schemeClr val="bg1">
                        <a:lumMod val="95000"/>
                      </a:schemeClr>
                    </a:solidFill>
                  </a:tcPr>
                </a:tc>
                <a:tc>
                  <a:txBody>
                    <a:bodyPr/>
                    <a:lstStyle/>
                    <a:p>
                      <a:pPr algn="l"/>
                      <a:r>
                        <a:rPr lang="ko-KR" altLang="en-US" sz="1200" dirty="0" smtClean="0"/>
                        <a:t>개인의 삶에서 문화의 역할에 대한 생각 나누기</a:t>
                      </a:r>
                      <a:endParaRPr lang="en-US" altLang="ko-KR" sz="1200" dirty="0" smtClean="0"/>
                    </a:p>
                    <a:p>
                      <a:pPr algn="l"/>
                      <a:r>
                        <a:rPr lang="en-US" sz="1200" dirty="0" smtClean="0"/>
                        <a:t>_Share </a:t>
                      </a:r>
                      <a:r>
                        <a:rPr lang="en-US" sz="1200" dirty="0"/>
                        <a:t>Thoughts on the Role of Culture in Person’s Life</a:t>
                      </a:r>
                    </a:p>
                  </a:txBody>
                  <a:tcPr marL="68580" marR="68580" marT="34290" marB="34290">
                    <a:solidFill>
                      <a:schemeClr val="bg1">
                        <a:lumMod val="95000"/>
                      </a:schemeClr>
                    </a:solidFill>
                  </a:tcPr>
                </a:tc>
                <a:tc>
                  <a:txBody>
                    <a:bodyPr/>
                    <a:lstStyle/>
                    <a:p>
                      <a:pPr algn="l"/>
                      <a:r>
                        <a:rPr lang="ko-KR" altLang="en-US" sz="1200" dirty="0" smtClean="0"/>
                        <a:t>개인의 삶에서 문화이 역할에 대한 생각 나누기</a:t>
                      </a:r>
                      <a:endParaRPr lang="en-US" altLang="ko-KR" sz="1200" dirty="0" smtClean="0"/>
                    </a:p>
                    <a:p>
                      <a:pPr algn="l"/>
                      <a:r>
                        <a:rPr lang="en-US" altLang="ko-KR" sz="1200" dirty="0" smtClean="0"/>
                        <a:t>_</a:t>
                      </a:r>
                      <a:r>
                        <a:rPr lang="en-US" sz="1200" dirty="0" smtClean="0"/>
                        <a:t>Discuss </a:t>
                      </a:r>
                      <a:r>
                        <a:rPr lang="en-US" sz="1200" dirty="0"/>
                        <a:t>How Culture Can be Incorporated Into Plan</a:t>
                      </a:r>
                    </a:p>
                    <a:p>
                      <a:pPr algn="l"/>
                      <a:endParaRPr lang="en-US" sz="1200" dirty="0"/>
                    </a:p>
                  </a:txBody>
                  <a:tcPr marL="68580" marR="68580" marT="34290" marB="34290">
                    <a:solidFill>
                      <a:schemeClr val="bg1">
                        <a:lumMod val="95000"/>
                      </a:schemeClr>
                    </a:solidFill>
                  </a:tcPr>
                </a:tc>
                <a:extLst>
                  <a:ext uri="{0D108BD9-81ED-4DB2-BD59-A6C34878D82A}">
                    <a16:rowId xmlns:a16="http://schemas.microsoft.com/office/drawing/2014/main" xmlns="" val="10003"/>
                  </a:ext>
                </a:extLst>
              </a:tr>
            </a:tbl>
          </a:graphicData>
        </a:graphic>
      </p:graphicFrame>
      <p:sp>
        <p:nvSpPr>
          <p:cNvPr id="2" name="TextBox 1"/>
          <p:cNvSpPr txBox="1"/>
          <p:nvPr/>
        </p:nvSpPr>
        <p:spPr>
          <a:xfrm>
            <a:off x="6016" y="152400"/>
            <a:ext cx="9144000" cy="1061829"/>
          </a:xfrm>
          <a:prstGeom prst="rect">
            <a:avLst/>
          </a:prstGeom>
          <a:noFill/>
        </p:spPr>
        <p:txBody>
          <a:bodyPr wrap="square" rtlCol="0">
            <a:spAutoFit/>
          </a:bodyPr>
          <a:lstStyle/>
          <a:p>
            <a:pPr algn="ctr"/>
            <a:r>
              <a:rPr lang="ko-KR" altLang="en-US" sz="2100" b="1" dirty="0" smtClean="0"/>
              <a:t>카운티 회의에서 긍정적인 행동 지원의 예</a:t>
            </a:r>
            <a:r>
              <a:rPr lang="en-US" altLang="ko-KR" sz="2100" b="1" dirty="0"/>
              <a:t> </a:t>
            </a:r>
            <a:r>
              <a:rPr lang="en-US" altLang="ko-KR" sz="2100" b="1" dirty="0" smtClean="0"/>
              <a:t>– </a:t>
            </a:r>
            <a:r>
              <a:rPr lang="ko-KR" altLang="en-US" sz="2100" b="1" dirty="0" smtClean="0"/>
              <a:t>사람중심 커뮤니티 지원</a:t>
            </a:r>
            <a:endParaRPr lang="en-US" altLang="ko-KR" sz="2100" b="1" dirty="0" smtClean="0"/>
          </a:p>
          <a:p>
            <a:pPr algn="ctr"/>
            <a:r>
              <a:rPr lang="en-US" sz="2100" b="1" dirty="0"/>
              <a:t>_</a:t>
            </a:r>
            <a:r>
              <a:rPr lang="en-US" sz="2100" b="1" dirty="0" smtClean="0"/>
              <a:t>Example </a:t>
            </a:r>
            <a:r>
              <a:rPr lang="en-US" sz="2100" b="1" dirty="0"/>
              <a:t>of Positive Behavior Support in County Meetings</a:t>
            </a:r>
          </a:p>
          <a:p>
            <a:pPr algn="ctr"/>
            <a:r>
              <a:rPr lang="en-US" sz="2100" b="1" dirty="0"/>
              <a:t>Person-Centered Community Supports</a:t>
            </a:r>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107351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ko-KR" altLang="en-US" sz="2800" b="1" dirty="0" smtClean="0"/>
              <a:t>문제 해결 전략 선택</a:t>
            </a:r>
            <a:r>
              <a:rPr lang="en-US" altLang="ko-KR" sz="2800" b="1" dirty="0" smtClean="0"/>
              <a:t/>
            </a:r>
            <a:br>
              <a:rPr lang="en-US" altLang="ko-KR" sz="2800" b="1" dirty="0" smtClean="0"/>
            </a:br>
            <a:r>
              <a:rPr lang="en-US" altLang="ko-KR" sz="2800" dirty="0"/>
              <a:t>_</a:t>
            </a:r>
            <a:r>
              <a:rPr lang="en-US" sz="2800" b="1" dirty="0" smtClean="0"/>
              <a:t>Choose </a:t>
            </a:r>
            <a:r>
              <a:rPr lang="en-US" sz="2800" b="1" dirty="0"/>
              <a:t>Problem Solving Strategies</a:t>
            </a:r>
          </a:p>
        </p:txBody>
      </p:sp>
      <p:sp>
        <p:nvSpPr>
          <p:cNvPr id="3" name="Content Placeholder 2"/>
          <p:cNvSpPr>
            <a:spLocks noGrp="1"/>
          </p:cNvSpPr>
          <p:nvPr>
            <p:ph sz="half" idx="1"/>
          </p:nvPr>
        </p:nvSpPr>
        <p:spPr/>
        <p:txBody>
          <a:bodyPr>
            <a:normAutofit fontScale="92500" lnSpcReduction="10000"/>
          </a:bodyPr>
          <a:lstStyle/>
          <a:p>
            <a:r>
              <a:rPr lang="ko-KR" altLang="en-US" sz="2400" dirty="0" smtClean="0"/>
              <a:t>솔루션 중심</a:t>
            </a:r>
            <a:endParaRPr lang="en-US" altLang="ko-KR" sz="2400" dirty="0" smtClean="0"/>
          </a:p>
          <a:p>
            <a:pPr marL="0" indent="0">
              <a:buNone/>
            </a:pPr>
            <a:r>
              <a:rPr lang="en-US" sz="2400" dirty="0"/>
              <a:t> </a:t>
            </a:r>
            <a:r>
              <a:rPr lang="en-US" sz="2400" dirty="0" smtClean="0"/>
              <a:t>  _Solution </a:t>
            </a:r>
            <a:r>
              <a:rPr lang="en-US" sz="2400" dirty="0"/>
              <a:t>Focused</a:t>
            </a:r>
          </a:p>
          <a:p>
            <a:r>
              <a:rPr lang="en-US" sz="2400" dirty="0"/>
              <a:t>Person Centered Thinking </a:t>
            </a:r>
            <a:r>
              <a:rPr lang="en-US" sz="2400" dirty="0" smtClean="0"/>
              <a:t>4+1</a:t>
            </a:r>
          </a:p>
          <a:p>
            <a:pPr marL="0" indent="0">
              <a:buNone/>
            </a:pPr>
            <a:r>
              <a:rPr lang="en-US" sz="2400" dirty="0"/>
              <a:t> </a:t>
            </a:r>
            <a:r>
              <a:rPr lang="en-US" sz="2400" dirty="0" smtClean="0"/>
              <a:t>  _</a:t>
            </a:r>
            <a:r>
              <a:rPr lang="ko-KR" altLang="en-US" sz="2400" dirty="0" smtClean="0"/>
              <a:t>사람중심생각 </a:t>
            </a:r>
            <a:r>
              <a:rPr lang="en-US" altLang="ko-KR" sz="2400" dirty="0" smtClean="0"/>
              <a:t>4+1</a:t>
            </a:r>
            <a:endParaRPr lang="en-US" sz="2400" dirty="0"/>
          </a:p>
          <a:p>
            <a:r>
              <a:rPr lang="en-US" sz="2400" dirty="0" smtClean="0"/>
              <a:t>Brainstorming</a:t>
            </a:r>
          </a:p>
          <a:p>
            <a:pPr marL="0" indent="0">
              <a:buNone/>
            </a:pPr>
            <a:r>
              <a:rPr lang="en-US" sz="2400" dirty="0" smtClean="0"/>
              <a:t>   _</a:t>
            </a:r>
            <a:r>
              <a:rPr lang="ko-KR" altLang="en-US" sz="2400" dirty="0" err="1" smtClean="0"/>
              <a:t>브레인스토밍</a:t>
            </a:r>
            <a:endParaRPr lang="en-US" sz="2400" dirty="0"/>
          </a:p>
          <a:p>
            <a:r>
              <a:rPr lang="en-US" sz="2400" dirty="0"/>
              <a:t>Reverse </a:t>
            </a:r>
            <a:r>
              <a:rPr lang="en-US" sz="2400" dirty="0" smtClean="0"/>
              <a:t>Brainstorming</a:t>
            </a:r>
          </a:p>
          <a:p>
            <a:pPr marL="0" indent="0">
              <a:buNone/>
            </a:pPr>
            <a:r>
              <a:rPr lang="en-US" sz="2400" dirty="0"/>
              <a:t> </a:t>
            </a:r>
            <a:r>
              <a:rPr lang="en-US" sz="2400" dirty="0" smtClean="0"/>
              <a:t>  _</a:t>
            </a:r>
            <a:r>
              <a:rPr lang="ko-KR" altLang="en-US" sz="2400" dirty="0" smtClean="0"/>
              <a:t>역 </a:t>
            </a:r>
            <a:r>
              <a:rPr lang="ko-KR" altLang="en-US" sz="2400" dirty="0" err="1" smtClean="0"/>
              <a:t>브레인스토밍</a:t>
            </a:r>
            <a:endParaRPr lang="en-US" sz="2400" dirty="0"/>
          </a:p>
          <a:p>
            <a:r>
              <a:rPr lang="en-US" sz="2400" dirty="0" err="1" smtClean="0"/>
              <a:t>Starbursting</a:t>
            </a:r>
            <a:endParaRPr lang="en-US" sz="2400" dirty="0" smtClean="0"/>
          </a:p>
          <a:p>
            <a:pPr marL="0" indent="0">
              <a:buNone/>
            </a:pPr>
            <a:r>
              <a:rPr lang="en-US" sz="2400" dirty="0"/>
              <a:t> </a:t>
            </a:r>
            <a:r>
              <a:rPr lang="en-US" sz="2400" dirty="0" smtClean="0"/>
              <a:t> _ </a:t>
            </a:r>
            <a:r>
              <a:rPr lang="ko-KR" altLang="en-US" sz="2400" dirty="0" smtClean="0"/>
              <a:t>별 모양의 광채</a:t>
            </a:r>
            <a:endParaRPr lang="en-US" sz="2400" dirty="0"/>
          </a:p>
          <a:p>
            <a:endParaRPr lang="en-US" sz="2400" dirty="0"/>
          </a:p>
          <a:p>
            <a:endParaRPr lang="en-US" sz="2400" dirty="0"/>
          </a:p>
          <a:p>
            <a:pPr marL="0" indent="0">
              <a:buNone/>
            </a:pPr>
            <a:endParaRPr lang="en-US" sz="2400" dirty="0"/>
          </a:p>
          <a:p>
            <a:pPr marL="0" indent="0">
              <a:buNone/>
            </a:pPr>
            <a:endParaRPr lang="en-US" sz="2400" dirty="0"/>
          </a:p>
          <a:p>
            <a:pPr marL="0" indent="0">
              <a:buNone/>
            </a:pPr>
            <a:endParaRPr lang="en-US" sz="2600" dirty="0"/>
          </a:p>
          <a:p>
            <a:endParaRPr lang="en-US" dirty="0"/>
          </a:p>
        </p:txBody>
      </p:sp>
      <p:pic>
        <p:nvPicPr>
          <p:cNvPr id="6" name="Content Placeholder 5">
            <a:extLst>
              <a:ext uri="{FF2B5EF4-FFF2-40B4-BE49-F238E27FC236}">
                <a16:creationId xmlns:a16="http://schemas.microsoft.com/office/drawing/2014/main" xmlns="" id="{0B75BBCF-06C5-434B-837A-8EA8C597EEC4}"/>
              </a:ext>
            </a:extLst>
          </p:cNvPr>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662714" y="1981199"/>
            <a:ext cx="4252685" cy="2835123"/>
          </a:xfrm>
          <a:prstGeom prst="rect">
            <a:avLst/>
          </a:prstGeom>
        </p:spPr>
      </p:pic>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086584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97" y="228600"/>
            <a:ext cx="8774606" cy="1277737"/>
          </a:xfrm>
        </p:spPr>
        <p:txBody>
          <a:bodyPr>
            <a:noAutofit/>
          </a:bodyPr>
          <a:lstStyle/>
          <a:p>
            <a:pPr lvl="0" algn="ctr">
              <a:spcBef>
                <a:spcPts val="1000"/>
              </a:spcBef>
            </a:pPr>
            <a:r>
              <a:rPr lang="en-US" sz="3000" b="1" dirty="0"/>
              <a:t/>
            </a:r>
            <a:br>
              <a:rPr lang="en-US" sz="3000" b="1" dirty="0"/>
            </a:br>
            <a:r>
              <a:rPr lang="ko-KR" altLang="en-US" sz="3000" b="1" dirty="0" smtClean="0"/>
              <a:t>문제해결 활동 </a:t>
            </a:r>
            <a:r>
              <a:rPr lang="en-US" altLang="ko-KR" sz="3000" b="1" dirty="0" smtClean="0"/>
              <a:t>4+1 PCT </a:t>
            </a:r>
            <a:r>
              <a:rPr lang="ko-KR" altLang="en-US" sz="3000" b="1" dirty="0" smtClean="0"/>
              <a:t>도구</a:t>
            </a:r>
            <a:r>
              <a:rPr lang="en-US" altLang="ko-KR" sz="3000" b="1" dirty="0" smtClean="0"/>
              <a:t/>
            </a:r>
            <a:br>
              <a:rPr lang="en-US" altLang="ko-KR" sz="3000" b="1" dirty="0" smtClean="0"/>
            </a:br>
            <a:r>
              <a:rPr lang="en-US" altLang="ko-KR" sz="3000" dirty="0" smtClean="0"/>
              <a:t>_</a:t>
            </a:r>
            <a:r>
              <a:rPr lang="en-US" sz="3000" dirty="0" smtClean="0"/>
              <a:t>Problem </a:t>
            </a:r>
            <a:r>
              <a:rPr lang="en-US" sz="3000" dirty="0"/>
              <a:t>Solving A</a:t>
            </a:r>
            <a:r>
              <a:rPr lang="en-US" sz="3000" b="1" dirty="0"/>
              <a:t>ctivity </a:t>
            </a:r>
            <a:r>
              <a:rPr lang="en-US" sz="3000" b="1" dirty="0" smtClean="0"/>
              <a:t>4 </a:t>
            </a:r>
            <a:r>
              <a:rPr lang="en-US" sz="3000" b="1" dirty="0"/>
              <a:t>+ 1 PCT Tool</a:t>
            </a:r>
            <a:br>
              <a:rPr lang="en-US" sz="3000" b="1" dirty="0"/>
            </a:br>
            <a:r>
              <a:rPr lang="en-US" sz="3000" b="1" i="1" dirty="0">
                <a:solidFill>
                  <a:prstClr val="black"/>
                </a:solidFill>
                <a:latin typeface="Calibri" panose="020F0502020204030204"/>
                <a:ea typeface="+mn-ea"/>
                <a:cs typeface="+mn-cs"/>
              </a:rPr>
              <a:t/>
            </a:r>
            <a:br>
              <a:rPr lang="en-US" sz="3000" b="1" i="1" dirty="0">
                <a:solidFill>
                  <a:prstClr val="black"/>
                </a:solidFill>
                <a:latin typeface="Calibri" panose="020F0502020204030204"/>
                <a:ea typeface="+mn-ea"/>
                <a:cs typeface="+mn-cs"/>
              </a:rPr>
            </a:br>
            <a:r>
              <a:rPr lang="en-US" sz="3000" b="1" i="1" dirty="0">
                <a:solidFill>
                  <a:prstClr val="black"/>
                </a:solidFill>
                <a:latin typeface="Calibri" panose="020F0502020204030204"/>
                <a:ea typeface="+mn-ea"/>
                <a:cs typeface="+mn-cs"/>
              </a:rPr>
              <a:t> </a:t>
            </a:r>
            <a:endParaRPr lang="en-US" sz="3000" b="1" dirty="0"/>
          </a:p>
        </p:txBody>
      </p:sp>
      <p:sp>
        <p:nvSpPr>
          <p:cNvPr id="3" name="Content Placeholder 2"/>
          <p:cNvSpPr>
            <a:spLocks noGrp="1"/>
          </p:cNvSpPr>
          <p:nvPr>
            <p:ph idx="1"/>
          </p:nvPr>
        </p:nvSpPr>
        <p:spPr>
          <a:xfrm>
            <a:off x="499014" y="2133600"/>
            <a:ext cx="8298371" cy="3969603"/>
          </a:xfrm>
        </p:spPr>
        <p:txBody>
          <a:bodyPr>
            <a:normAutofit fontScale="62500" lnSpcReduction="20000"/>
          </a:bodyPr>
          <a:lstStyle/>
          <a:p>
            <a:pPr marL="0" indent="0">
              <a:buNone/>
            </a:pPr>
            <a:r>
              <a:rPr lang="en-US" altLang="ko-KR" sz="2400" dirty="0" smtClean="0"/>
              <a:t>1.</a:t>
            </a:r>
            <a:r>
              <a:rPr lang="ko-KR" altLang="en-US" sz="2400" dirty="0" smtClean="0"/>
              <a:t>플립 차트 용지 또는 컴퓨터에 기록</a:t>
            </a:r>
            <a:endParaRPr lang="en-US" altLang="ko-KR" sz="2400" dirty="0" smtClean="0"/>
          </a:p>
          <a:p>
            <a:pPr marL="0" indent="0">
              <a:buNone/>
            </a:pPr>
            <a:r>
              <a:rPr lang="en-US" sz="2400" dirty="0" smtClean="0"/>
              <a:t>   _Record </a:t>
            </a:r>
            <a:r>
              <a:rPr lang="en-US" sz="2400" dirty="0"/>
              <a:t>on Flip Chart Paper or Computer</a:t>
            </a:r>
          </a:p>
          <a:p>
            <a:pPr marL="0" indent="0">
              <a:buNone/>
            </a:pPr>
            <a:r>
              <a:rPr lang="en-US" sz="2400" dirty="0" smtClean="0"/>
              <a:t>2. </a:t>
            </a:r>
            <a:r>
              <a:rPr lang="ko-KR" altLang="en-US" sz="2400" dirty="0" smtClean="0"/>
              <a:t>위의 질문을 숙고하고 자신의 답변을 작성하십시오</a:t>
            </a:r>
            <a:endParaRPr lang="en-US" altLang="ko-KR" sz="2400" dirty="0"/>
          </a:p>
          <a:p>
            <a:pPr marL="0" indent="0">
              <a:buNone/>
            </a:pPr>
            <a:r>
              <a:rPr lang="en-US" sz="2400" dirty="0" smtClean="0"/>
              <a:t>    _Reflect </a:t>
            </a:r>
            <a:r>
              <a:rPr lang="en-US" sz="2400" dirty="0"/>
              <a:t>on the Question Above and Write Down Your Own </a:t>
            </a:r>
            <a:r>
              <a:rPr lang="en-US" sz="2400" dirty="0" smtClean="0"/>
              <a:t>Responses</a:t>
            </a:r>
            <a:endParaRPr lang="en-US" sz="2400" dirty="0"/>
          </a:p>
          <a:p>
            <a:pPr marL="0" indent="0">
              <a:buNone/>
            </a:pPr>
            <a:r>
              <a:rPr lang="en-US" sz="2400" dirty="0" smtClean="0"/>
              <a:t>3. </a:t>
            </a:r>
            <a:r>
              <a:rPr lang="ko-KR" altLang="en-US" sz="2400" dirty="0" smtClean="0"/>
              <a:t>각 사람은 플립 차트 용지에 자신의 답변을 차례로 씁니다</a:t>
            </a:r>
            <a:r>
              <a:rPr lang="en-US" altLang="ko-KR" sz="2400" dirty="0" smtClean="0"/>
              <a:t>.</a:t>
            </a:r>
          </a:p>
          <a:p>
            <a:pPr marL="0" indent="0">
              <a:buNone/>
            </a:pPr>
            <a:r>
              <a:rPr lang="en-US" sz="2400" dirty="0" smtClean="0"/>
              <a:t>    _Each </a:t>
            </a:r>
            <a:r>
              <a:rPr lang="en-US" sz="2400" dirty="0"/>
              <a:t>Person Writes their Responses on the Flip Chart Paper Taking Turns</a:t>
            </a:r>
          </a:p>
          <a:p>
            <a:pPr marL="0" indent="0">
              <a:buNone/>
            </a:pPr>
            <a:r>
              <a:rPr lang="en-US" sz="2400" dirty="0" smtClean="0"/>
              <a:t>4. Identify </a:t>
            </a:r>
            <a:r>
              <a:rPr lang="en-US" sz="2400" dirty="0"/>
              <a:t>a Facilitator to Report Out </a:t>
            </a:r>
            <a:r>
              <a:rPr lang="en-US" sz="2400" dirty="0" smtClean="0"/>
              <a:t>Responses</a:t>
            </a:r>
          </a:p>
          <a:p>
            <a:pPr marL="0" indent="0">
              <a:buNone/>
            </a:pPr>
            <a:r>
              <a:rPr lang="en-US" sz="2400" dirty="0"/>
              <a:t> </a:t>
            </a:r>
            <a:r>
              <a:rPr lang="en-US" sz="2400" dirty="0" smtClean="0"/>
              <a:t>   _</a:t>
            </a:r>
            <a:r>
              <a:rPr lang="ko-KR" altLang="en-US" sz="2400" dirty="0" smtClean="0"/>
              <a:t>응답을 보고 할 </a:t>
            </a:r>
            <a:r>
              <a:rPr lang="ko-KR" altLang="en-US" sz="2400" dirty="0" err="1" smtClean="0"/>
              <a:t>촉진자</a:t>
            </a:r>
            <a:r>
              <a:rPr lang="ko-KR" altLang="en-US" sz="2400" dirty="0" smtClean="0"/>
              <a:t> 식별</a:t>
            </a:r>
            <a:endParaRPr lang="en-US" sz="2400" dirty="0"/>
          </a:p>
          <a:p>
            <a:pPr marL="0" indent="0">
              <a:buNone/>
            </a:pPr>
            <a:r>
              <a:rPr lang="en-US" sz="2400" dirty="0" smtClean="0"/>
              <a:t>5. </a:t>
            </a:r>
            <a:r>
              <a:rPr lang="ko-KR" altLang="en-US" sz="2400" dirty="0" smtClean="0"/>
              <a:t>관찰된 주제 식별</a:t>
            </a:r>
            <a:r>
              <a:rPr lang="en-US" altLang="ko-KR" sz="2400" dirty="0" smtClean="0"/>
              <a:t>(</a:t>
            </a:r>
            <a:r>
              <a:rPr lang="ko-KR" altLang="en-US" sz="2400" dirty="0" smtClean="0"/>
              <a:t>색상 </a:t>
            </a:r>
            <a:r>
              <a:rPr lang="ko-KR" altLang="en-US" sz="2400" dirty="0" err="1" smtClean="0"/>
              <a:t>마커를</a:t>
            </a:r>
            <a:r>
              <a:rPr lang="ko-KR" altLang="en-US" sz="2400" dirty="0" smtClean="0"/>
              <a:t> 사용하여 유사한 항목 표시</a:t>
            </a:r>
            <a:r>
              <a:rPr lang="en-US" altLang="ko-KR" sz="2400" dirty="0" smtClean="0"/>
              <a:t>)</a:t>
            </a:r>
          </a:p>
          <a:p>
            <a:pPr marL="0" indent="0">
              <a:buNone/>
            </a:pPr>
            <a:r>
              <a:rPr lang="en-US" sz="2400" dirty="0" smtClean="0"/>
              <a:t>    _Identify </a:t>
            </a:r>
            <a:r>
              <a:rPr lang="en-US" sz="2400" dirty="0"/>
              <a:t>Themes Observed (Use Color Markers to Indicate Items that are Similar)</a:t>
            </a:r>
          </a:p>
          <a:p>
            <a:pPr marL="0" indent="0">
              <a:buNone/>
            </a:pPr>
            <a:r>
              <a:rPr lang="en-US" sz="2400" dirty="0" smtClean="0"/>
              <a:t>6. </a:t>
            </a:r>
            <a:r>
              <a:rPr lang="ko-KR" altLang="en-US" sz="2400" dirty="0" err="1" smtClean="0"/>
              <a:t>플립차트</a:t>
            </a:r>
            <a:r>
              <a:rPr lang="ko-KR" altLang="en-US" sz="2400" dirty="0" smtClean="0"/>
              <a:t> </a:t>
            </a:r>
            <a:r>
              <a:rPr lang="ko-KR" altLang="en-US" sz="2400" dirty="0" err="1" smtClean="0"/>
              <a:t>용치에서</a:t>
            </a:r>
            <a:r>
              <a:rPr lang="ko-KR" altLang="en-US" sz="2400" dirty="0" smtClean="0"/>
              <a:t> </a:t>
            </a:r>
            <a:r>
              <a:rPr lang="en-US" altLang="ko-KR" sz="2400" dirty="0" smtClean="0"/>
              <a:t>4+1 </a:t>
            </a:r>
            <a:r>
              <a:rPr lang="ko-KR" altLang="en-US" sz="2400" dirty="0" smtClean="0"/>
              <a:t>활동 워크시트로 테마 옮기기</a:t>
            </a:r>
            <a:endParaRPr lang="en-US" altLang="ko-KR" sz="2400" dirty="0" smtClean="0"/>
          </a:p>
          <a:p>
            <a:pPr marL="0" indent="0">
              <a:buNone/>
            </a:pPr>
            <a:r>
              <a:rPr lang="en-US" sz="2400" dirty="0"/>
              <a:t> </a:t>
            </a:r>
            <a:r>
              <a:rPr lang="en-US" sz="2400" dirty="0" smtClean="0"/>
              <a:t>   _Transfer </a:t>
            </a:r>
            <a:r>
              <a:rPr lang="en-US" sz="2400" dirty="0"/>
              <a:t>Themes from Flipchart Paper to the 4+1 Activity Worksheet </a:t>
            </a:r>
          </a:p>
          <a:p>
            <a:pPr marL="0" indent="0">
              <a:buNone/>
            </a:pPr>
            <a:r>
              <a:rPr lang="en-US" sz="2400" dirty="0" smtClean="0"/>
              <a:t>7. </a:t>
            </a:r>
            <a:r>
              <a:rPr lang="ko-KR" altLang="en-US" sz="2400" dirty="0" smtClean="0"/>
              <a:t>추가하려는 우선 순위 선택</a:t>
            </a:r>
            <a:endParaRPr lang="en-US" altLang="ko-KR" sz="2400" dirty="0"/>
          </a:p>
          <a:p>
            <a:pPr marL="0" indent="0">
              <a:buNone/>
            </a:pPr>
            <a:r>
              <a:rPr lang="en-US" sz="2400" dirty="0" smtClean="0"/>
              <a:t>    _Choose </a:t>
            </a:r>
            <a:r>
              <a:rPr lang="en-US" sz="2400" dirty="0"/>
              <a:t>priorities that you want to add </a:t>
            </a:r>
          </a:p>
          <a:p>
            <a:pPr marL="0" indent="0">
              <a:buNone/>
            </a:pPr>
            <a:r>
              <a:rPr lang="en-US" sz="2400" dirty="0" smtClean="0"/>
              <a:t>8. Ask </a:t>
            </a:r>
            <a:r>
              <a:rPr lang="en-US" sz="2400" dirty="0"/>
              <a:t>one person to share major </a:t>
            </a:r>
            <a:r>
              <a:rPr lang="en-US" sz="2400" dirty="0" smtClean="0"/>
              <a:t>findings</a:t>
            </a:r>
          </a:p>
          <a:p>
            <a:pPr marL="0" indent="0">
              <a:buNone/>
            </a:pPr>
            <a:r>
              <a:rPr lang="en-US" sz="2400" dirty="0"/>
              <a:t> </a:t>
            </a:r>
            <a:r>
              <a:rPr lang="en-US" sz="2400" dirty="0" smtClean="0"/>
              <a:t>   _</a:t>
            </a:r>
            <a:r>
              <a:rPr lang="ko-KR" altLang="en-US" sz="2400" dirty="0" smtClean="0"/>
              <a:t>한 사람에게 주요 발견 사항을 공유하도록 요청</a:t>
            </a:r>
            <a:endParaRPr lang="en-US" dirty="0"/>
          </a:p>
        </p:txBody>
      </p:sp>
      <p:sp>
        <p:nvSpPr>
          <p:cNvPr id="4" name="TextBox 3"/>
          <p:cNvSpPr txBox="1"/>
          <p:nvPr/>
        </p:nvSpPr>
        <p:spPr>
          <a:xfrm>
            <a:off x="230031" y="1405359"/>
            <a:ext cx="8775364" cy="553998"/>
          </a:xfrm>
          <a:prstGeom prst="rect">
            <a:avLst/>
          </a:prstGeom>
          <a:noFill/>
        </p:spPr>
        <p:txBody>
          <a:bodyPr wrap="square" rtlCol="0">
            <a:spAutoFit/>
          </a:bodyPr>
          <a:lstStyle/>
          <a:p>
            <a:r>
              <a:rPr lang="ko-KR" altLang="en-US" sz="1500" b="1" i="1" dirty="0" smtClean="0">
                <a:solidFill>
                  <a:prstClr val="black"/>
                </a:solidFill>
                <a:ea typeface="+mj-ea"/>
                <a:cs typeface="+mj-cs"/>
              </a:rPr>
              <a:t>질문</a:t>
            </a:r>
            <a:r>
              <a:rPr lang="en-US" altLang="ko-KR" sz="1500" b="1" i="1" dirty="0" smtClean="0">
                <a:solidFill>
                  <a:prstClr val="black"/>
                </a:solidFill>
                <a:ea typeface="+mj-ea"/>
                <a:cs typeface="+mj-cs"/>
              </a:rPr>
              <a:t>: </a:t>
            </a:r>
            <a:r>
              <a:rPr lang="ko-KR" altLang="en-US" sz="1500" b="1" i="1" dirty="0" smtClean="0">
                <a:solidFill>
                  <a:prstClr val="black"/>
                </a:solidFill>
                <a:ea typeface="+mj-ea"/>
                <a:cs typeface="+mj-cs"/>
              </a:rPr>
              <a:t>직원 성과 및 교육 요구 사항을 모니터링 하기 위한시스템을 해결하기 위해 무엇을 했습니까</a:t>
            </a:r>
            <a:r>
              <a:rPr lang="en-US" altLang="ko-KR" sz="1500" b="1" i="1" dirty="0" smtClean="0">
                <a:solidFill>
                  <a:prstClr val="black"/>
                </a:solidFill>
                <a:ea typeface="+mj-ea"/>
                <a:cs typeface="+mj-cs"/>
              </a:rPr>
              <a:t>?</a:t>
            </a:r>
          </a:p>
          <a:p>
            <a:r>
              <a:rPr lang="en-US" sz="1500" b="1" i="1" dirty="0">
                <a:solidFill>
                  <a:prstClr val="black"/>
                </a:solidFill>
                <a:ea typeface="+mj-ea"/>
                <a:cs typeface="+mj-cs"/>
              </a:rPr>
              <a:t>_</a:t>
            </a:r>
            <a:r>
              <a:rPr lang="en-US" sz="1500" b="1" i="1" dirty="0" smtClean="0">
                <a:solidFill>
                  <a:prstClr val="black"/>
                </a:solidFill>
                <a:ea typeface="+mj-ea"/>
                <a:cs typeface="+mj-cs"/>
              </a:rPr>
              <a:t>Question</a:t>
            </a:r>
            <a:r>
              <a:rPr lang="en-US" sz="1500" b="1" i="1" dirty="0">
                <a:solidFill>
                  <a:prstClr val="black"/>
                </a:solidFill>
                <a:ea typeface="+mj-ea"/>
                <a:cs typeface="+mj-cs"/>
              </a:rPr>
              <a:t>: What have we done to address systems for monitoring staff performance and training needs?</a:t>
            </a:r>
            <a:endParaRPr lang="en-US" sz="1500"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39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934058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BEC56D-310C-7647-8508-769BD9F24E46}"/>
              </a:ext>
            </a:extLst>
          </p:cNvPr>
          <p:cNvSpPr>
            <a:spLocks noGrp="1"/>
          </p:cNvSpPr>
          <p:nvPr>
            <p:ph type="title"/>
          </p:nvPr>
        </p:nvSpPr>
        <p:spPr/>
        <p:txBody>
          <a:bodyPr>
            <a:normAutofit fontScale="90000"/>
          </a:bodyPr>
          <a:lstStyle/>
          <a:p>
            <a:pPr algn="ctr"/>
            <a:r>
              <a:rPr lang="ko-KR" altLang="en-US" sz="2800" dirty="0" smtClean="0"/>
              <a:t>지속 가능한 팀은 실행 계획을 적극적으로 사용</a:t>
            </a:r>
            <a:r>
              <a:rPr lang="en-US" altLang="ko-KR" sz="2800" dirty="0" smtClean="0"/>
              <a:t/>
            </a:r>
            <a:br>
              <a:rPr lang="en-US" altLang="ko-KR" sz="2800" dirty="0" smtClean="0"/>
            </a:br>
            <a:r>
              <a:rPr lang="en-US" altLang="ko-KR" sz="2800" dirty="0"/>
              <a:t>_</a:t>
            </a:r>
            <a:r>
              <a:rPr lang="en-US" sz="2800" dirty="0" smtClean="0"/>
              <a:t>Sustainable </a:t>
            </a:r>
            <a:r>
              <a:rPr lang="en-US" sz="2800" dirty="0"/>
              <a:t>Teams Actively Use an Action Plan</a:t>
            </a:r>
          </a:p>
        </p:txBody>
      </p:sp>
      <p:pic>
        <p:nvPicPr>
          <p:cNvPr id="6" name="Content Placeholder 5" descr="A group of people sitting around a table with papers and laptops&#10;&#10;Description automatically generated with medium confidence">
            <a:extLst>
              <a:ext uri="{FF2B5EF4-FFF2-40B4-BE49-F238E27FC236}">
                <a16:creationId xmlns:a16="http://schemas.microsoft.com/office/drawing/2014/main" xmlns="" id="{13158D9A-1FCB-0E4C-AA31-44E93D47C8FE}"/>
              </a:ext>
            </a:extLst>
          </p:cNvPr>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896316" y="1295400"/>
            <a:ext cx="7351368" cy="4907038"/>
          </a:xfrm>
          <a:prstGeom prst="rect">
            <a:avLst/>
          </a:prstGeom>
        </p:spPr>
      </p:pic>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278215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AC2C9F3-2FE3-3846-A757-C02C09CBD7DB}"/>
              </a:ext>
            </a:extLst>
          </p:cNvPr>
          <p:cNvSpPr>
            <a:spLocks noGrp="1"/>
          </p:cNvSpPr>
          <p:nvPr>
            <p:ph type="ctrTitle"/>
          </p:nvPr>
        </p:nvSpPr>
        <p:spPr>
          <a:xfrm>
            <a:off x="1143000" y="152400"/>
            <a:ext cx="6858000" cy="2387600"/>
          </a:xfrm>
        </p:spPr>
        <p:txBody>
          <a:bodyPr/>
          <a:lstStyle/>
          <a:p>
            <a:r>
              <a:rPr lang="en-US" altLang="ko-KR" dirty="0" smtClean="0"/>
              <a:t>“</a:t>
            </a:r>
            <a:r>
              <a:rPr lang="ko-KR" altLang="en-US" dirty="0" smtClean="0"/>
              <a:t>일회성 워크숍</a:t>
            </a:r>
            <a:r>
              <a:rPr lang="en-US" altLang="ko-KR" dirty="0" smtClean="0"/>
              <a:t>”</a:t>
            </a:r>
            <a:r>
              <a:rPr lang="ko-KR" altLang="en-US" dirty="0" smtClean="0"/>
              <a:t> 피하기</a:t>
            </a:r>
            <a:r>
              <a:rPr lang="en-US" altLang="ko-KR" dirty="0" smtClean="0"/>
              <a:t/>
            </a:r>
            <a:br>
              <a:rPr lang="en-US" altLang="ko-KR" dirty="0" smtClean="0"/>
            </a:br>
            <a:r>
              <a:rPr lang="en-US" altLang="ko-KR" dirty="0"/>
              <a:t>_</a:t>
            </a:r>
            <a:r>
              <a:rPr lang="en-US" dirty="0" smtClean="0"/>
              <a:t>Avoiding </a:t>
            </a:r>
            <a:r>
              <a:rPr lang="en-US" dirty="0"/>
              <a:t>the “One-Shot Workshop”</a:t>
            </a:r>
          </a:p>
        </p:txBody>
      </p:sp>
      <p:sp>
        <p:nvSpPr>
          <p:cNvPr id="5" name="Subtitle 4">
            <a:extLst>
              <a:ext uri="{FF2B5EF4-FFF2-40B4-BE49-F238E27FC236}">
                <a16:creationId xmlns:a16="http://schemas.microsoft.com/office/drawing/2014/main" xmlns="" id="{9A02D267-3AF1-944D-9EEC-3152F10D1DCA}"/>
              </a:ext>
            </a:extLst>
          </p:cNvPr>
          <p:cNvSpPr>
            <a:spLocks noGrp="1"/>
          </p:cNvSpPr>
          <p:nvPr>
            <p:ph type="subTitle" idx="1"/>
          </p:nvPr>
        </p:nvSpPr>
        <p:spPr>
          <a:xfrm>
            <a:off x="304800" y="2667000"/>
            <a:ext cx="8534400" cy="3048000"/>
          </a:xfrm>
        </p:spPr>
        <p:txBody>
          <a:bodyPr>
            <a:normAutofit lnSpcReduction="10000"/>
          </a:bodyPr>
          <a:lstStyle/>
          <a:p>
            <a:pPr marL="285750" indent="-285750" algn="l">
              <a:buFont typeface="Arial" panose="020B0604020202020204" pitchFamily="34" charset="0"/>
              <a:buChar char="•"/>
            </a:pPr>
            <a:r>
              <a:rPr lang="ko-KR" altLang="en-US" dirty="0" smtClean="0"/>
              <a:t>한 사람을 교육이나 워크샵에 보낸다고 해서 상당한 변화가 있을 것이라고 생각하지 마십시오</a:t>
            </a:r>
            <a:endParaRPr lang="en-US" altLang="ko-KR" dirty="0" smtClean="0"/>
          </a:p>
          <a:p>
            <a:pPr algn="l"/>
            <a:r>
              <a:rPr lang="en-US" altLang="ko-KR" dirty="0"/>
              <a:t> </a:t>
            </a:r>
            <a:r>
              <a:rPr lang="en-US" altLang="ko-KR" dirty="0" smtClean="0"/>
              <a:t>    _</a:t>
            </a:r>
            <a:r>
              <a:rPr lang="en-US" dirty="0" smtClean="0"/>
              <a:t>Don’t </a:t>
            </a:r>
            <a:r>
              <a:rPr lang="en-US" dirty="0"/>
              <a:t>assume sending one person to a training or workshop will </a:t>
            </a:r>
            <a:r>
              <a:rPr lang="en-US" dirty="0" smtClean="0"/>
              <a:t>          </a:t>
            </a:r>
          </a:p>
          <a:p>
            <a:pPr algn="l"/>
            <a:r>
              <a:rPr lang="en-US" dirty="0"/>
              <a:t> </a:t>
            </a:r>
            <a:r>
              <a:rPr lang="en-US" dirty="0" smtClean="0"/>
              <a:t>    result </a:t>
            </a:r>
            <a:r>
              <a:rPr lang="en-US" dirty="0"/>
              <a:t>in a significant change</a:t>
            </a:r>
          </a:p>
          <a:p>
            <a:pPr marL="285750" indent="-285750" algn="l">
              <a:buFont typeface="Arial" panose="020B0604020202020204" pitchFamily="34" charset="0"/>
              <a:buChar char="•"/>
            </a:pPr>
            <a:r>
              <a:rPr lang="ko-KR" altLang="en-US" dirty="0" smtClean="0"/>
              <a:t>교육에 참석하는 사람들은 종종 새로운 관행을 시도하기 어렵게 만드는 장벽에 부딪힙니다</a:t>
            </a:r>
            <a:r>
              <a:rPr lang="en-US" altLang="ko-KR" dirty="0" smtClean="0"/>
              <a:t>.</a:t>
            </a:r>
          </a:p>
          <a:p>
            <a:pPr algn="l"/>
            <a:r>
              <a:rPr lang="en-US" altLang="ko-KR" dirty="0"/>
              <a:t> </a:t>
            </a:r>
            <a:r>
              <a:rPr lang="en-US" altLang="ko-KR" dirty="0" smtClean="0"/>
              <a:t>    _</a:t>
            </a:r>
            <a:r>
              <a:rPr lang="en-US" dirty="0" smtClean="0"/>
              <a:t>People </a:t>
            </a:r>
            <a:r>
              <a:rPr lang="en-US" dirty="0"/>
              <a:t>attending trainings often run into barriers making </a:t>
            </a:r>
            <a:r>
              <a:rPr lang="en-US" dirty="0" smtClean="0"/>
              <a:t>it</a:t>
            </a:r>
          </a:p>
          <a:p>
            <a:pPr algn="l"/>
            <a:r>
              <a:rPr lang="en-US" dirty="0"/>
              <a:t> </a:t>
            </a:r>
            <a:r>
              <a:rPr lang="en-US" dirty="0" smtClean="0"/>
              <a:t>    difficult </a:t>
            </a:r>
            <a:r>
              <a:rPr lang="en-US" dirty="0"/>
              <a:t>to try new practices</a:t>
            </a:r>
          </a:p>
          <a:p>
            <a:pPr marL="285750" indent="-285750" algn="l">
              <a:buFont typeface="Arial" panose="020B0604020202020204" pitchFamily="34" charset="0"/>
              <a:buChar char="•"/>
            </a:pPr>
            <a:r>
              <a:rPr lang="ko-KR" altLang="en-US" dirty="0" smtClean="0"/>
              <a:t>팀 접근 방식은 연구 기반이며 더 재미있습니다</a:t>
            </a:r>
            <a:r>
              <a:rPr lang="en-US" altLang="ko-KR" dirty="0" smtClean="0"/>
              <a:t>.</a:t>
            </a:r>
          </a:p>
          <a:p>
            <a:pPr algn="l"/>
            <a:r>
              <a:rPr lang="en-US" altLang="ko-KR" dirty="0" smtClean="0"/>
              <a:t>     _</a:t>
            </a:r>
            <a:r>
              <a:rPr lang="en-US" dirty="0" smtClean="0"/>
              <a:t>A </a:t>
            </a:r>
            <a:r>
              <a:rPr lang="en-US" dirty="0"/>
              <a:t>team approach is research based and is more fun!</a:t>
            </a: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755264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578214615"/>
              </p:ext>
            </p:extLst>
          </p:nvPr>
        </p:nvGraphicFramePr>
        <p:xfrm>
          <a:off x="266700" y="1001018"/>
          <a:ext cx="8610600" cy="5823929"/>
        </p:xfrm>
        <a:graphic>
          <a:graphicData uri="http://schemas.openxmlformats.org/drawingml/2006/table">
            <a:tbl>
              <a:tblPr firstRow="1" bandRow="1">
                <a:tableStyleId>{5C22544A-7EE6-4342-B048-85BDC9FD1C3A}</a:tableStyleId>
              </a:tblPr>
              <a:tblGrid>
                <a:gridCol w="3553740">
                  <a:extLst>
                    <a:ext uri="{9D8B030D-6E8A-4147-A177-3AD203B41FA5}">
                      <a16:colId xmlns:a16="http://schemas.microsoft.com/office/drawing/2014/main" xmlns="" val="20000"/>
                    </a:ext>
                  </a:extLst>
                </a:gridCol>
                <a:gridCol w="1931163">
                  <a:extLst>
                    <a:ext uri="{9D8B030D-6E8A-4147-A177-3AD203B41FA5}">
                      <a16:colId xmlns:a16="http://schemas.microsoft.com/office/drawing/2014/main" xmlns="" val="20001"/>
                    </a:ext>
                  </a:extLst>
                </a:gridCol>
                <a:gridCol w="1702211">
                  <a:extLst>
                    <a:ext uri="{9D8B030D-6E8A-4147-A177-3AD203B41FA5}">
                      <a16:colId xmlns:a16="http://schemas.microsoft.com/office/drawing/2014/main" xmlns="" val="20002"/>
                    </a:ext>
                  </a:extLst>
                </a:gridCol>
                <a:gridCol w="1423486">
                  <a:extLst>
                    <a:ext uri="{9D8B030D-6E8A-4147-A177-3AD203B41FA5}">
                      <a16:colId xmlns:a16="http://schemas.microsoft.com/office/drawing/2014/main" xmlns="" val="20003"/>
                    </a:ext>
                  </a:extLst>
                </a:gridCol>
              </a:tblGrid>
              <a:tr h="281524">
                <a:tc gridSpan="4">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우리가 지원하는 사람들을 위해</a:t>
                      </a:r>
                      <a:r>
                        <a:rPr lang="en-US" sz="1000" b="1" dirty="0" smtClean="0">
                          <a:solidFill>
                            <a:schemeClr val="tx1"/>
                          </a:solidFill>
                          <a:effectLst/>
                          <a:highlight>
                            <a:srgbClr val="C0C0C0"/>
                          </a:highlight>
                          <a:latin typeface="Arial"/>
                          <a:ea typeface="Times"/>
                          <a:cs typeface="Times New Roman"/>
                        </a:rPr>
                        <a:t>_For </a:t>
                      </a:r>
                      <a:r>
                        <a:rPr lang="en-US" sz="1000" b="1" dirty="0">
                          <a:solidFill>
                            <a:schemeClr val="tx1"/>
                          </a:solidFill>
                          <a:effectLst/>
                          <a:highlight>
                            <a:srgbClr val="C0C0C0"/>
                          </a:highlight>
                          <a:latin typeface="Arial"/>
                          <a:ea typeface="Times"/>
                          <a:cs typeface="Times New Roman"/>
                        </a:rPr>
                        <a:t>the People We </a:t>
                      </a:r>
                      <a:r>
                        <a:rPr lang="en-US" sz="1000" b="1" dirty="0" smtClean="0">
                          <a:solidFill>
                            <a:schemeClr val="tx1"/>
                          </a:solidFill>
                          <a:effectLst/>
                          <a:highlight>
                            <a:srgbClr val="C0C0C0"/>
                          </a:highlight>
                          <a:latin typeface="Arial"/>
                          <a:ea typeface="Times"/>
                          <a:cs typeface="Times New Roman"/>
                        </a:rPr>
                        <a:t>Support</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tabLst>
                          <a:tab pos="5486400" algn="r"/>
                        </a:tabLst>
                      </a:pP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tabLst>
                          <a:tab pos="5486400" algn="r"/>
                        </a:tabLst>
                      </a:pP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tabLst>
                          <a:tab pos="5486400" algn="r"/>
                        </a:tabLst>
                      </a:pP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293832">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effectLst/>
                          <a:latin typeface="Times"/>
                          <a:ea typeface="Times"/>
                          <a:cs typeface="Times New Roman"/>
                        </a:rPr>
                        <a:t>사람 중심 실천</a:t>
                      </a:r>
                      <a:r>
                        <a:rPr lang="en-US" sz="1000" b="1" dirty="0" smtClean="0">
                          <a:effectLst/>
                          <a:latin typeface="Times"/>
                          <a:ea typeface="Times"/>
                          <a:cs typeface="Times New Roman"/>
                        </a:rPr>
                        <a:t>_Person-Centered Practices</a:t>
                      </a:r>
                      <a:endParaRPr lang="en-US" sz="1000" b="1"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누가</a:t>
                      </a:r>
                      <a:r>
                        <a:rPr lang="en-US" altLang="ko-KR" sz="1000" b="1" dirty="0" smtClean="0">
                          <a:solidFill>
                            <a:schemeClr val="tx1"/>
                          </a:solidFill>
                          <a:effectLst/>
                          <a:highlight>
                            <a:srgbClr val="C0C0C0"/>
                          </a:highlight>
                          <a:latin typeface="Arial"/>
                          <a:ea typeface="Times"/>
                          <a:cs typeface="Times New Roman"/>
                        </a:rPr>
                        <a:t>_</a:t>
                      </a:r>
                      <a:r>
                        <a:rPr lang="en-US" sz="1000" b="1" dirty="0" smtClean="0">
                          <a:solidFill>
                            <a:schemeClr val="tx1"/>
                          </a:solidFill>
                          <a:effectLst/>
                          <a:highlight>
                            <a:srgbClr val="C0C0C0"/>
                          </a:highlight>
                          <a:latin typeface="Arial"/>
                          <a:ea typeface="Times"/>
                          <a:cs typeface="Times New Roman"/>
                        </a:rPr>
                        <a:t>Who</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언제까지</a:t>
                      </a:r>
                      <a:r>
                        <a:rPr lang="en-US" sz="1000" b="1" dirty="0" smtClean="0">
                          <a:solidFill>
                            <a:schemeClr val="tx1"/>
                          </a:solidFill>
                          <a:effectLst/>
                          <a:highlight>
                            <a:srgbClr val="C0C0C0"/>
                          </a:highlight>
                          <a:latin typeface="Arial"/>
                          <a:ea typeface="Times"/>
                          <a:cs typeface="Times New Roman"/>
                        </a:rPr>
                        <a:t>_By When</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현황 업데이트</a:t>
                      </a:r>
                      <a:endParaRPr lang="en-US" altLang="ko-KR" sz="1000" dirty="0" smtClean="0">
                        <a:solidFill>
                          <a:schemeClr val="tx1"/>
                        </a:solidFill>
                        <a:effectLst/>
                        <a:latin typeface="Times"/>
                        <a:ea typeface="Times"/>
                        <a:cs typeface="Times New Roman"/>
                      </a:endParaRPr>
                    </a:p>
                    <a:p>
                      <a:pPr marL="0" marR="0" algn="ctr">
                        <a:spcBef>
                          <a:spcPts val="0"/>
                        </a:spcBef>
                        <a:spcAft>
                          <a:spcPts val="0"/>
                        </a:spcAft>
                        <a:tabLst>
                          <a:tab pos="5486400" algn="r"/>
                        </a:tabLst>
                      </a:pPr>
                      <a:r>
                        <a:rPr lang="en-US" sz="1000" b="1" dirty="0" smtClean="0">
                          <a:solidFill>
                            <a:schemeClr val="tx1"/>
                          </a:solidFill>
                          <a:effectLst/>
                          <a:highlight>
                            <a:srgbClr val="C0C0C0"/>
                          </a:highlight>
                          <a:latin typeface="Arial"/>
                          <a:ea typeface="Times"/>
                          <a:cs typeface="Times New Roman"/>
                        </a:rPr>
                        <a:t>_Status Update</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440748">
                <a:tc>
                  <a:txBody>
                    <a:bodyPr/>
                    <a:lstStyle/>
                    <a:p>
                      <a:pPr marL="228600" marR="0" indent="-228600" algn="l" defTabSz="342900" rtl="0" eaLnBrk="1" fontAlgn="auto" latinLnBrk="0" hangingPunct="1">
                        <a:lnSpc>
                          <a:spcPct val="100000"/>
                        </a:lnSpc>
                        <a:spcBef>
                          <a:spcPts val="0"/>
                        </a:spcBef>
                        <a:spcAft>
                          <a:spcPts val="0"/>
                        </a:spcAft>
                        <a:buClrTx/>
                        <a:buSzTx/>
                        <a:buFontTx/>
                        <a:buAutoNum type="arabicPeriod"/>
                        <a:tabLst>
                          <a:tab pos="5486400" algn="r"/>
                        </a:tabLst>
                        <a:defRPr/>
                      </a:pPr>
                      <a:r>
                        <a:rPr lang="ko-KR" altLang="en-US" sz="1000" dirty="0" smtClean="0">
                          <a:effectLst/>
                          <a:latin typeface="Arial"/>
                          <a:ea typeface="Times"/>
                          <a:cs typeface="Times New Roman"/>
                        </a:rPr>
                        <a:t>사람 중심 사고 도구를 이용해 각 개인에 대해 안다</a:t>
                      </a:r>
                      <a:endParaRPr lang="en-US" altLang="ko-KR" sz="1000" dirty="0" smtClean="0">
                        <a:effectLst/>
                        <a:latin typeface="Times"/>
                        <a:ea typeface="Times"/>
                        <a:cs typeface="Times New Roman"/>
                      </a:endParaRPr>
                    </a:p>
                    <a:p>
                      <a:pPr marL="0" marR="0" indent="0" algn="l">
                        <a:spcBef>
                          <a:spcPts val="0"/>
                        </a:spcBef>
                        <a:spcAft>
                          <a:spcPts val="0"/>
                        </a:spcAft>
                        <a:buNone/>
                        <a:tabLst>
                          <a:tab pos="5486400" algn="r"/>
                        </a:tabLst>
                      </a:pPr>
                      <a:r>
                        <a:rPr lang="en-US" sz="1000" dirty="0" smtClean="0">
                          <a:effectLst/>
                          <a:latin typeface="Arial"/>
                          <a:ea typeface="Times"/>
                          <a:cs typeface="Times New Roman"/>
                        </a:rPr>
                        <a:t>       _Learn </a:t>
                      </a:r>
                      <a:r>
                        <a:rPr lang="en-US" sz="1000" dirty="0">
                          <a:effectLst/>
                          <a:latin typeface="Arial"/>
                          <a:ea typeface="Times"/>
                          <a:cs typeface="Times New Roman"/>
                        </a:rPr>
                        <a:t>about each individual by using person-centered </a:t>
                      </a:r>
                      <a:endParaRPr lang="en-US" sz="1000" dirty="0" smtClean="0">
                        <a:effectLst/>
                        <a:latin typeface="Arial"/>
                        <a:ea typeface="Times"/>
                        <a:cs typeface="Times New Roman"/>
                      </a:endParaRPr>
                    </a:p>
                    <a:p>
                      <a:pPr marL="0" marR="0" indent="0" algn="l">
                        <a:spcBef>
                          <a:spcPts val="0"/>
                        </a:spcBef>
                        <a:spcAft>
                          <a:spcPts val="0"/>
                        </a:spcAft>
                        <a:buNone/>
                        <a:tabLst>
                          <a:tab pos="5486400" algn="r"/>
                        </a:tabLst>
                      </a:pPr>
                      <a:r>
                        <a:rPr lang="en-US" sz="1000" dirty="0" smtClean="0">
                          <a:effectLst/>
                          <a:latin typeface="Arial"/>
                          <a:ea typeface="Times"/>
                          <a:cs typeface="Times New Roman"/>
                        </a:rPr>
                        <a:t>       thinking </a:t>
                      </a:r>
                      <a:r>
                        <a:rPr lang="en-US" sz="1000" dirty="0">
                          <a:effectLst/>
                          <a:latin typeface="Arial"/>
                          <a:ea typeface="Times"/>
                          <a:cs typeface="Times New Roman"/>
                        </a:rPr>
                        <a:t>tools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코치</a:t>
                      </a:r>
                      <a:r>
                        <a:rPr lang="en-US" altLang="ko-KR" sz="1000" dirty="0" smtClean="0">
                          <a:effectLst/>
                          <a:latin typeface="Times"/>
                          <a:ea typeface="Times"/>
                          <a:cs typeface="Times New Roman"/>
                        </a:rPr>
                        <a:t>_</a:t>
                      </a:r>
                      <a:r>
                        <a:rPr lang="en-US" sz="1000" dirty="0" smtClean="0">
                          <a:effectLst/>
                          <a:latin typeface="Arial"/>
                          <a:ea typeface="Times"/>
                          <a:cs typeface="Times New Roman"/>
                        </a:rPr>
                        <a:t>Coach </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10/1/16</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293832">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dirty="0">
                          <a:effectLst/>
                          <a:latin typeface="Arial"/>
                          <a:ea typeface="Times"/>
                          <a:cs typeface="Times New Roman"/>
                        </a:rPr>
                        <a:t>2. </a:t>
                      </a:r>
                      <a:r>
                        <a:rPr lang="ko-KR" altLang="en-US" sz="1000" dirty="0" smtClean="0">
                          <a:effectLst/>
                          <a:latin typeface="Times"/>
                          <a:ea typeface="Times"/>
                          <a:cs typeface="Times New Roman"/>
                        </a:rPr>
                        <a:t>한 장짜리 프로필을 각 개인과 만든다</a:t>
                      </a:r>
                      <a:endParaRPr lang="en-US" altLang="ko-KR" sz="1000" dirty="0" smtClean="0">
                        <a:effectLst/>
                        <a:latin typeface="Arial"/>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     _With </a:t>
                      </a:r>
                      <a:r>
                        <a:rPr lang="en-US" sz="1000" dirty="0">
                          <a:effectLst/>
                          <a:latin typeface="Arial"/>
                          <a:ea typeface="Times"/>
                          <a:cs typeface="Times New Roman"/>
                        </a:rPr>
                        <a:t>each person, create a one-page profile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r>
                        <a:rPr lang="ko-KR" altLang="en-US" sz="1000" dirty="0" smtClean="0">
                          <a:effectLst/>
                          <a:latin typeface="Arial"/>
                          <a:ea typeface="Times"/>
                          <a:cs typeface="Times New Roman"/>
                        </a:rPr>
                        <a:t>코치</a:t>
                      </a:r>
                      <a:r>
                        <a:rPr lang="en-US" altLang="ko-KR" sz="1000" dirty="0" smtClean="0">
                          <a:effectLst/>
                          <a:latin typeface="Arial"/>
                          <a:ea typeface="Times"/>
                          <a:cs typeface="Times New Roman"/>
                        </a:rPr>
                        <a:t>_</a:t>
                      </a:r>
                      <a:r>
                        <a:rPr lang="en-US" sz="1000" dirty="0" smtClean="0">
                          <a:effectLst/>
                          <a:latin typeface="Arial"/>
                          <a:ea typeface="Times"/>
                          <a:cs typeface="Times New Roman"/>
                        </a:rPr>
                        <a:t>Coach </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10/1/16</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r h="587664">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dirty="0">
                          <a:effectLst/>
                          <a:latin typeface="Arial"/>
                          <a:ea typeface="Times"/>
                          <a:cs typeface="Times New Roman"/>
                        </a:rPr>
                        <a:t>3. </a:t>
                      </a:r>
                      <a:r>
                        <a:rPr lang="ko-KR" altLang="en-US" sz="1000" dirty="0" smtClean="0">
                          <a:effectLst/>
                          <a:latin typeface="Arial"/>
                          <a:ea typeface="Times"/>
                          <a:cs typeface="Times New Roman"/>
                        </a:rPr>
                        <a:t>장점</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재능</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그리고 관심사를 바탕으로 하나의 개인적인    </a:t>
                      </a:r>
                      <a:endParaRPr lang="en-US" altLang="ko-KR" sz="1000" dirty="0" smtClean="0">
                        <a:effectLst/>
                        <a:latin typeface="Arial"/>
                        <a:ea typeface="Times"/>
                        <a:cs typeface="Times New Roman"/>
                      </a:endParaRPr>
                    </a:p>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effectLst/>
                          <a:latin typeface="Arial"/>
                          <a:ea typeface="Times"/>
                          <a:cs typeface="Times New Roman"/>
                        </a:rPr>
                        <a:t>    </a:t>
                      </a:r>
                      <a:r>
                        <a:rPr lang="ko-KR" altLang="en-US" sz="1000" dirty="0" smtClean="0">
                          <a:effectLst/>
                          <a:latin typeface="Arial"/>
                          <a:ea typeface="Times"/>
                          <a:cs typeface="Times New Roman"/>
                        </a:rPr>
                        <a:t>연결고리를 만든다</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    _Create </a:t>
                      </a:r>
                      <a:r>
                        <a:rPr lang="en-US" sz="1000" dirty="0">
                          <a:effectLst/>
                          <a:latin typeface="Arial"/>
                          <a:ea typeface="Times"/>
                          <a:cs typeface="Times New Roman"/>
                        </a:rPr>
                        <a:t>one meaningful personal connection based on </a:t>
                      </a:r>
                      <a:r>
                        <a:rPr lang="en-US" sz="1000" dirty="0" smtClean="0">
                          <a:effectLst/>
                          <a:latin typeface="Arial"/>
                          <a:ea typeface="Times"/>
                          <a:cs typeface="Times New Roman"/>
                        </a:rPr>
                        <a:t>  </a:t>
                      </a:r>
                    </a:p>
                    <a:p>
                      <a:pPr marL="0" marR="0" algn="l">
                        <a:spcBef>
                          <a:spcPts val="0"/>
                        </a:spcBef>
                        <a:spcAft>
                          <a:spcPts val="0"/>
                        </a:spcAft>
                        <a:tabLst>
                          <a:tab pos="5486400" algn="r"/>
                        </a:tabLst>
                      </a:pPr>
                      <a:r>
                        <a:rPr lang="en-US" sz="1000" dirty="0" smtClean="0">
                          <a:effectLst/>
                          <a:latin typeface="Arial"/>
                          <a:ea typeface="Times"/>
                          <a:cs typeface="Times New Roman"/>
                        </a:rPr>
                        <a:t>    gifts</a:t>
                      </a:r>
                      <a:r>
                        <a:rPr lang="en-US" sz="1000" dirty="0">
                          <a:effectLst/>
                          <a:latin typeface="Arial"/>
                          <a:ea typeface="Times"/>
                          <a:cs typeface="Times New Roman"/>
                        </a:rPr>
                        <a:t>, talents and interests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코치</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개인과 돕는 주변 사람들</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_Coach</a:t>
                      </a:r>
                      <a:r>
                        <a:rPr lang="en-US" sz="1000" dirty="0">
                          <a:effectLst/>
                          <a:latin typeface="Arial"/>
                          <a:ea typeface="Times"/>
                          <a:cs typeface="Times New Roman"/>
                        </a:rPr>
                        <a:t>, person &amp; circle of support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3/1/17</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altLang="ko-KR" sz="1000" dirty="0" smtClean="0">
                          <a:effectLst/>
                          <a:latin typeface="Arial"/>
                          <a:ea typeface="Times"/>
                          <a:cs typeface="Times New Roman"/>
                        </a:rPr>
                        <a:t>2016</a:t>
                      </a:r>
                      <a:r>
                        <a:rPr lang="ko-KR" altLang="en-US" sz="1000" dirty="0" smtClean="0">
                          <a:effectLst/>
                          <a:latin typeface="Arial"/>
                          <a:ea typeface="Times"/>
                          <a:cs typeface="Times New Roman"/>
                        </a:rPr>
                        <a:t>년 </a:t>
                      </a:r>
                      <a:r>
                        <a:rPr lang="en-US" altLang="ko-KR" sz="1000" dirty="0" smtClean="0">
                          <a:effectLst/>
                          <a:latin typeface="Arial"/>
                          <a:ea typeface="Times"/>
                          <a:cs typeface="Times New Roman"/>
                        </a:rPr>
                        <a:t>9</a:t>
                      </a:r>
                      <a:r>
                        <a:rPr lang="ko-KR" altLang="en-US" sz="1000" dirty="0" smtClean="0">
                          <a:effectLst/>
                          <a:latin typeface="Arial"/>
                          <a:ea typeface="Times"/>
                          <a:cs typeface="Times New Roman"/>
                        </a:rPr>
                        <a:t>월 </a:t>
                      </a:r>
                      <a:endParaRPr lang="en-US" altLang="ko-KR" sz="1000" dirty="0" smtClean="0">
                        <a:effectLst/>
                        <a:latin typeface="Arial"/>
                        <a:ea typeface="Times"/>
                        <a:cs typeface="Times New Roman"/>
                      </a:endParaRPr>
                    </a:p>
                    <a:p>
                      <a:pPr marL="0" marR="0" algn="l">
                        <a:spcBef>
                          <a:spcPts val="0"/>
                        </a:spcBef>
                        <a:spcAft>
                          <a:spcPts val="0"/>
                        </a:spcAft>
                        <a:tabLst>
                          <a:tab pos="5486400" algn="r"/>
                        </a:tabLst>
                      </a:pPr>
                      <a:r>
                        <a:rPr lang="ko-KR" altLang="en-US" sz="1000" dirty="0" smtClean="0">
                          <a:effectLst/>
                          <a:latin typeface="Arial"/>
                          <a:ea typeface="Times"/>
                          <a:cs typeface="Times New Roman"/>
                        </a:rPr>
                        <a:t>진행중</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_In </a:t>
                      </a:r>
                      <a:r>
                        <a:rPr lang="en-US" sz="1000" dirty="0">
                          <a:effectLst/>
                          <a:latin typeface="Arial"/>
                          <a:ea typeface="Times"/>
                          <a:cs typeface="Times New Roman"/>
                        </a:rPr>
                        <a:t>progress</a:t>
                      </a:r>
                      <a:endParaRPr lang="en-US" sz="1000" dirty="0">
                        <a:effectLst/>
                        <a:latin typeface="Times"/>
                        <a:ea typeface="Times"/>
                        <a:cs typeface="Times New Roman"/>
                      </a:endParaRPr>
                    </a:p>
                    <a:p>
                      <a:pPr marL="0" marR="0" algn="l">
                        <a:spcBef>
                          <a:spcPts val="0"/>
                        </a:spcBef>
                        <a:spcAft>
                          <a:spcPts val="0"/>
                        </a:spcAft>
                        <a:tabLst>
                          <a:tab pos="5486400" algn="r"/>
                        </a:tabLst>
                      </a:pPr>
                      <a:r>
                        <a:rPr lang="en-US" sz="1000" dirty="0">
                          <a:effectLst/>
                          <a:latin typeface="Arial"/>
                          <a:ea typeface="Times"/>
                          <a:cs typeface="Times New Roman"/>
                        </a:rPr>
                        <a:t>Sept 2016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4"/>
                  </a:ext>
                </a:extLst>
              </a:tr>
              <a:tr h="360805">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dirty="0">
                          <a:effectLst/>
                          <a:latin typeface="Arial"/>
                          <a:ea typeface="Times"/>
                          <a:cs typeface="Times New Roman"/>
                        </a:rPr>
                        <a:t>4. </a:t>
                      </a:r>
                      <a:r>
                        <a:rPr lang="ko-KR" altLang="en-US" sz="1000" dirty="0" smtClean="0">
                          <a:effectLst/>
                          <a:latin typeface="Arial"/>
                          <a:ea typeface="Times"/>
                          <a:cs typeface="Times New Roman"/>
                        </a:rPr>
                        <a:t>전 직원이 </a:t>
                      </a:r>
                      <a:r>
                        <a:rPr lang="en-US" altLang="ko-KR" sz="1000" dirty="0" smtClean="0">
                          <a:effectLst/>
                          <a:latin typeface="Arial"/>
                          <a:ea typeface="Times"/>
                          <a:cs typeface="Times New Roman"/>
                        </a:rPr>
                        <a:t>PCT </a:t>
                      </a:r>
                      <a:r>
                        <a:rPr lang="ko-KR" altLang="en-US" sz="1000" dirty="0" smtClean="0">
                          <a:effectLst/>
                          <a:latin typeface="Arial"/>
                          <a:ea typeface="Times"/>
                          <a:cs typeface="Times New Roman"/>
                        </a:rPr>
                        <a:t>교육을 받게 한다</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    _Have </a:t>
                      </a:r>
                      <a:r>
                        <a:rPr lang="en-US" sz="1000" dirty="0">
                          <a:effectLst/>
                          <a:latin typeface="Arial"/>
                          <a:ea typeface="Times"/>
                          <a:cs typeface="Times New Roman"/>
                        </a:rPr>
                        <a:t>all staff attend PCT </a:t>
                      </a:r>
                      <a:r>
                        <a:rPr lang="en-US" sz="1000" dirty="0" smtClean="0">
                          <a:effectLst/>
                          <a:latin typeface="Arial"/>
                          <a:ea typeface="Times"/>
                          <a:cs typeface="Times New Roman"/>
                        </a:rPr>
                        <a:t>training</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Brandon</a:t>
                      </a:r>
                    </a:p>
                    <a:p>
                      <a:pPr marL="0" marR="0" algn="l">
                        <a:spcBef>
                          <a:spcPts val="0"/>
                        </a:spcBef>
                        <a:spcAft>
                          <a:spcPts val="0"/>
                        </a:spcAft>
                        <a:tabLst>
                          <a:tab pos="5486400" algn="r"/>
                        </a:tabLst>
                      </a:pPr>
                      <a:r>
                        <a:rPr lang="ko-KR" altLang="en-US" sz="1000" dirty="0">
                          <a:effectLst/>
                          <a:latin typeface="Arial"/>
                          <a:ea typeface="Times"/>
                          <a:cs typeface="Times New Roman"/>
                        </a:rPr>
                        <a:t>브렌던</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5"/>
                  </a:ext>
                </a:extLst>
              </a:tr>
              <a:tr h="293832">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latin typeface="Times"/>
                          <a:ea typeface="Times"/>
                          <a:cs typeface="Times New Roman"/>
                        </a:rPr>
                        <a:t>긍정적 행동 지원</a:t>
                      </a:r>
                      <a:r>
                        <a:rPr lang="en-US" sz="1000" b="1" dirty="0" smtClean="0">
                          <a:solidFill>
                            <a:schemeClr val="tx1"/>
                          </a:solidFill>
                          <a:effectLst/>
                          <a:latin typeface="Times"/>
                          <a:ea typeface="Times"/>
                          <a:cs typeface="Times New Roman"/>
                        </a:rPr>
                        <a:t>_Positive Behavior Support</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누가</a:t>
                      </a:r>
                      <a:r>
                        <a:rPr lang="en-US" altLang="ko-KR" sz="1000" b="0" dirty="0" smtClean="0">
                          <a:solidFill>
                            <a:schemeClr val="tx1"/>
                          </a:solidFill>
                          <a:effectLst/>
                          <a:highlight>
                            <a:srgbClr val="C0C0C0"/>
                          </a:highlight>
                          <a:latin typeface="Times"/>
                          <a:ea typeface="Times"/>
                          <a:cs typeface="Times New Roman"/>
                        </a:rPr>
                        <a:t>_</a:t>
                      </a:r>
                      <a:r>
                        <a:rPr lang="en-US" sz="1000" b="1" dirty="0" smtClean="0">
                          <a:solidFill>
                            <a:schemeClr val="tx1"/>
                          </a:solidFill>
                          <a:effectLst/>
                          <a:highlight>
                            <a:srgbClr val="C0C0C0"/>
                          </a:highlight>
                          <a:latin typeface="Arial"/>
                          <a:ea typeface="Times"/>
                          <a:cs typeface="Times New Roman"/>
                        </a:rPr>
                        <a:t>Who</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언제까지</a:t>
                      </a:r>
                      <a:r>
                        <a:rPr lang="en-US" altLang="ko-KR" sz="1000" b="0" dirty="0" smtClean="0">
                          <a:solidFill>
                            <a:schemeClr val="tx1"/>
                          </a:solidFill>
                          <a:effectLst/>
                          <a:highlight>
                            <a:srgbClr val="C0C0C0"/>
                          </a:highlight>
                          <a:latin typeface="Times"/>
                          <a:ea typeface="Times"/>
                          <a:cs typeface="Times New Roman"/>
                        </a:rPr>
                        <a:t>_</a:t>
                      </a:r>
                      <a:r>
                        <a:rPr lang="en-US" sz="1000" b="1" dirty="0" smtClean="0">
                          <a:solidFill>
                            <a:schemeClr val="tx1"/>
                          </a:solidFill>
                          <a:effectLst/>
                          <a:highlight>
                            <a:srgbClr val="C0C0C0"/>
                          </a:highlight>
                          <a:latin typeface="Arial"/>
                          <a:ea typeface="Times"/>
                          <a:cs typeface="Times New Roman"/>
                        </a:rPr>
                        <a:t>By When</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현황 업데이트</a:t>
                      </a:r>
                      <a:endParaRPr lang="en-US" altLang="ko-KR" sz="1000" dirty="0" smtClean="0">
                        <a:solidFill>
                          <a:schemeClr val="tx1"/>
                        </a:solidFill>
                        <a:effectLst/>
                        <a:latin typeface="Times"/>
                        <a:ea typeface="Times"/>
                        <a:cs typeface="Times New Roman"/>
                      </a:endParaRPr>
                    </a:p>
                    <a:p>
                      <a:pPr marL="0" marR="0" algn="ctr">
                        <a:spcBef>
                          <a:spcPts val="0"/>
                        </a:spcBef>
                        <a:spcAft>
                          <a:spcPts val="0"/>
                        </a:spcAft>
                        <a:tabLst>
                          <a:tab pos="5486400" algn="r"/>
                        </a:tabLst>
                      </a:pPr>
                      <a:r>
                        <a:rPr lang="en-US" sz="1000" b="1" dirty="0" smtClean="0">
                          <a:solidFill>
                            <a:schemeClr val="tx1"/>
                          </a:solidFill>
                          <a:effectLst/>
                          <a:highlight>
                            <a:srgbClr val="C0C0C0"/>
                          </a:highlight>
                          <a:latin typeface="Arial"/>
                          <a:ea typeface="Times"/>
                          <a:cs typeface="Times New Roman"/>
                        </a:rPr>
                        <a:t>_Status Update</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6"/>
                  </a:ext>
                </a:extLst>
              </a:tr>
              <a:tr h="293832">
                <a:tc>
                  <a:txBody>
                    <a:bodyPr/>
                    <a:lstStyle/>
                    <a:p>
                      <a:pPr marL="228600" marR="0" indent="-228600" algn="l" defTabSz="342900" rtl="0" eaLnBrk="1" fontAlgn="auto" latinLnBrk="0" hangingPunct="1">
                        <a:lnSpc>
                          <a:spcPct val="100000"/>
                        </a:lnSpc>
                        <a:spcBef>
                          <a:spcPts val="0"/>
                        </a:spcBef>
                        <a:spcAft>
                          <a:spcPts val="0"/>
                        </a:spcAft>
                        <a:buClrTx/>
                        <a:buSzTx/>
                        <a:buFontTx/>
                        <a:buAutoNum type="arabicPeriod"/>
                        <a:tabLst>
                          <a:tab pos="5486400" algn="r"/>
                        </a:tabLst>
                        <a:defRPr/>
                      </a:pPr>
                      <a:r>
                        <a:rPr lang="ko-KR" altLang="en-US" sz="1000" dirty="0" err="1" smtClean="0">
                          <a:solidFill>
                            <a:schemeClr val="tx1"/>
                          </a:solidFill>
                          <a:effectLst/>
                          <a:latin typeface="Times"/>
                          <a:ea typeface="Times"/>
                          <a:cs typeface="Times New Roman"/>
                        </a:rPr>
                        <a:t>의견합의를</a:t>
                      </a:r>
                      <a:r>
                        <a:rPr lang="ko-KR" altLang="en-US" sz="1000" dirty="0" smtClean="0">
                          <a:solidFill>
                            <a:schemeClr val="tx1"/>
                          </a:solidFill>
                          <a:effectLst/>
                          <a:latin typeface="Times"/>
                          <a:ea typeface="Times"/>
                          <a:cs typeface="Times New Roman"/>
                        </a:rPr>
                        <a:t> 위해 실험할 부분 확인한다</a:t>
                      </a:r>
                      <a:endParaRPr lang="en-US" altLang="ko-KR" sz="1000" dirty="0" smtClean="0">
                        <a:solidFill>
                          <a:schemeClr val="tx1"/>
                        </a:solidFill>
                        <a:effectLst/>
                        <a:latin typeface="Times"/>
                        <a:ea typeface="Times"/>
                        <a:cs typeface="Times New Roman"/>
                      </a:endParaRPr>
                    </a:p>
                    <a:p>
                      <a:pPr marL="0" marR="0" indent="0" algn="l">
                        <a:spcBef>
                          <a:spcPts val="0"/>
                        </a:spcBef>
                        <a:spcAft>
                          <a:spcPts val="0"/>
                        </a:spcAft>
                        <a:buNone/>
                        <a:tabLst>
                          <a:tab pos="5486400" algn="r"/>
                        </a:tabLst>
                      </a:pPr>
                      <a:r>
                        <a:rPr lang="en-US" sz="1000" dirty="0" smtClean="0">
                          <a:solidFill>
                            <a:schemeClr val="tx1"/>
                          </a:solidFill>
                          <a:effectLst/>
                          <a:latin typeface="Arial"/>
                          <a:ea typeface="Times"/>
                          <a:cs typeface="Times New Roman"/>
                        </a:rPr>
                        <a:t>      _Confirm </a:t>
                      </a:r>
                      <a:r>
                        <a:rPr lang="en-US" sz="1000" dirty="0">
                          <a:solidFill>
                            <a:schemeClr val="tx1"/>
                          </a:solidFill>
                          <a:effectLst/>
                          <a:latin typeface="Arial"/>
                          <a:ea typeface="Times"/>
                          <a:cs typeface="Times New Roman"/>
                        </a:rPr>
                        <a:t>pilot area for consensus </a:t>
                      </a:r>
                      <a:r>
                        <a:rPr lang="en-US" sz="1000" dirty="0" smtClean="0">
                          <a:solidFill>
                            <a:schemeClr val="tx1"/>
                          </a:solidFill>
                          <a:effectLst/>
                          <a:latin typeface="Arial"/>
                          <a:ea typeface="Times"/>
                          <a:cs typeface="Times New Roman"/>
                        </a:rPr>
                        <a:t>building</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chemeClr val="tx1"/>
                          </a:solidFill>
                          <a:effectLst/>
                          <a:latin typeface="Arial"/>
                          <a:ea typeface="Times"/>
                          <a:cs typeface="Times New Roman"/>
                        </a:rPr>
                        <a:t>Steve</a:t>
                      </a:r>
                    </a:p>
                    <a:p>
                      <a:pPr marL="0" marR="0" algn="l">
                        <a:spcBef>
                          <a:spcPts val="0"/>
                        </a:spcBef>
                        <a:spcAft>
                          <a:spcPts val="0"/>
                        </a:spcAft>
                        <a:tabLst>
                          <a:tab pos="5486400" algn="r"/>
                        </a:tabLst>
                      </a:pPr>
                      <a:r>
                        <a:rPr lang="ko-KR" altLang="en-US" sz="1000" dirty="0">
                          <a:solidFill>
                            <a:schemeClr val="tx1"/>
                          </a:solidFill>
                          <a:effectLst/>
                          <a:latin typeface="Arial"/>
                          <a:ea typeface="Times"/>
                          <a:cs typeface="Times New Roman"/>
                        </a:rPr>
                        <a:t>스티브</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solidFill>
                            <a:schemeClr val="tx1"/>
                          </a:solidFill>
                          <a:effectLst/>
                          <a:latin typeface="Arial"/>
                          <a:ea typeface="Times"/>
                          <a:cs typeface="Times New Roman"/>
                        </a:rPr>
                        <a:t>2016</a:t>
                      </a:r>
                      <a:r>
                        <a:rPr lang="ko-KR" altLang="en-US" sz="1000" dirty="0" smtClean="0">
                          <a:solidFill>
                            <a:schemeClr val="tx1"/>
                          </a:solidFill>
                          <a:effectLst/>
                          <a:latin typeface="Arial"/>
                          <a:ea typeface="Times"/>
                          <a:cs typeface="Times New Roman"/>
                        </a:rPr>
                        <a:t>년 </a:t>
                      </a:r>
                      <a:r>
                        <a:rPr lang="en-US" altLang="ko-KR" sz="1000" dirty="0" smtClean="0">
                          <a:solidFill>
                            <a:schemeClr val="tx1"/>
                          </a:solidFill>
                          <a:effectLst/>
                          <a:latin typeface="Arial"/>
                          <a:ea typeface="Times"/>
                          <a:cs typeface="Times New Roman"/>
                        </a:rPr>
                        <a:t>10</a:t>
                      </a:r>
                      <a:r>
                        <a:rPr lang="ko-KR" altLang="en-US" sz="1000" dirty="0" smtClean="0">
                          <a:solidFill>
                            <a:schemeClr val="tx1"/>
                          </a:solidFill>
                          <a:effectLst/>
                          <a:latin typeface="Arial"/>
                          <a:ea typeface="Times"/>
                          <a:cs typeface="Times New Roman"/>
                        </a:rPr>
                        <a:t>월</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_October</a:t>
                      </a:r>
                      <a:r>
                        <a:rPr lang="en-US" sz="1000" dirty="0">
                          <a:solidFill>
                            <a:schemeClr val="tx1"/>
                          </a:solidFill>
                          <a:effectLst/>
                          <a:latin typeface="Arial"/>
                          <a:ea typeface="Times"/>
                          <a:cs typeface="Times New Roman"/>
                        </a:rPr>
                        <a:t>, </a:t>
                      </a:r>
                      <a:r>
                        <a:rPr lang="en-US" sz="1000" dirty="0" smtClean="0">
                          <a:solidFill>
                            <a:schemeClr val="tx1"/>
                          </a:solidFill>
                          <a:effectLst/>
                          <a:latin typeface="Arial"/>
                          <a:ea typeface="Times"/>
                          <a:cs typeface="Times New Roman"/>
                        </a:rPr>
                        <a:t>2016</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완료</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_Completed</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7"/>
                  </a:ext>
                </a:extLst>
              </a:tr>
              <a:tr h="442077">
                <a:tc>
                  <a:txBody>
                    <a:bodyPr/>
                    <a:lstStyle/>
                    <a:p>
                      <a:pPr marL="228600" marR="0" indent="-228600" algn="l">
                        <a:spcBef>
                          <a:spcPts val="0"/>
                        </a:spcBef>
                        <a:spcAft>
                          <a:spcPts val="0"/>
                        </a:spcAft>
                        <a:buAutoNum type="arabicPeriod" startAt="2"/>
                        <a:tabLst>
                          <a:tab pos="5486400" algn="r"/>
                        </a:tabLst>
                      </a:pPr>
                      <a:r>
                        <a:rPr lang="en-US" sz="1000" dirty="0">
                          <a:solidFill>
                            <a:schemeClr val="tx1"/>
                          </a:solidFill>
                          <a:effectLst/>
                          <a:latin typeface="Arial"/>
                          <a:ea typeface="Times"/>
                          <a:cs typeface="Times New Roman"/>
                        </a:rPr>
                        <a:t>Schedule</a:t>
                      </a:r>
                      <a:r>
                        <a:rPr lang="en-US" sz="1000" baseline="0" dirty="0">
                          <a:solidFill>
                            <a:schemeClr val="tx1"/>
                          </a:solidFill>
                          <a:effectLst/>
                          <a:latin typeface="Arial"/>
                          <a:ea typeface="Times"/>
                          <a:cs typeface="Times New Roman"/>
                        </a:rPr>
                        <a:t> meeting time for review of policies across organization</a:t>
                      </a:r>
                    </a:p>
                    <a:p>
                      <a:pPr marL="0" marR="0" indent="0" algn="l">
                        <a:spcBef>
                          <a:spcPts val="0"/>
                        </a:spcBef>
                        <a:spcAft>
                          <a:spcPts val="0"/>
                        </a:spcAft>
                        <a:buNone/>
                        <a:tabLst>
                          <a:tab pos="5486400" algn="r"/>
                        </a:tabLst>
                      </a:pPr>
                      <a:r>
                        <a:rPr lang="en-US" altLang="ko-KR" sz="1000" baseline="0" dirty="0" smtClean="0">
                          <a:solidFill>
                            <a:schemeClr val="tx1"/>
                          </a:solidFill>
                          <a:effectLst/>
                          <a:latin typeface="Arial"/>
                          <a:ea typeface="Times"/>
                          <a:cs typeface="Times New Roman"/>
                        </a:rPr>
                        <a:t>      _</a:t>
                      </a:r>
                      <a:r>
                        <a:rPr lang="ko-KR" altLang="en-US" sz="1000" baseline="0" dirty="0" smtClean="0">
                          <a:solidFill>
                            <a:schemeClr val="tx1"/>
                          </a:solidFill>
                          <a:effectLst/>
                          <a:latin typeface="Arial"/>
                          <a:ea typeface="Times"/>
                          <a:cs typeface="Times New Roman"/>
                        </a:rPr>
                        <a:t>기관 </a:t>
                      </a:r>
                      <a:r>
                        <a:rPr lang="ko-KR" altLang="en-US" sz="1000" baseline="0" dirty="0">
                          <a:solidFill>
                            <a:schemeClr val="tx1"/>
                          </a:solidFill>
                          <a:effectLst/>
                          <a:latin typeface="Arial"/>
                          <a:ea typeface="Times"/>
                          <a:cs typeface="Times New Roman"/>
                        </a:rPr>
                        <a:t>전반에 걸친 정책 확인을 위해 회의 시간을 정한다</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제인</a:t>
                      </a:r>
                      <a:r>
                        <a:rPr lang="en-US" altLang="ko-KR" sz="1000" dirty="0" smtClean="0">
                          <a:solidFill>
                            <a:schemeClr val="tx1"/>
                          </a:solidFill>
                          <a:effectLst/>
                          <a:latin typeface="Arial"/>
                          <a:ea typeface="Times"/>
                          <a:cs typeface="Times New Roman"/>
                        </a:rPr>
                        <a:t>/</a:t>
                      </a:r>
                      <a:r>
                        <a:rPr lang="ko-KR" altLang="en-US" sz="1000" dirty="0" smtClean="0">
                          <a:solidFill>
                            <a:schemeClr val="tx1"/>
                          </a:solidFill>
                          <a:effectLst/>
                          <a:latin typeface="Arial"/>
                          <a:ea typeface="Times"/>
                          <a:cs typeface="Times New Roman"/>
                        </a:rPr>
                        <a:t>팀</a:t>
                      </a:r>
                      <a:r>
                        <a:rPr lang="en-US" altLang="ko-KR" sz="1000" dirty="0" smtClean="0">
                          <a:solidFill>
                            <a:schemeClr val="tx1"/>
                          </a:solidFill>
                          <a:effectLst/>
                          <a:latin typeface="Arial"/>
                          <a:ea typeface="Times"/>
                          <a:cs typeface="Times New Roman"/>
                        </a:rPr>
                        <a:t>_</a:t>
                      </a:r>
                      <a:r>
                        <a:rPr lang="en-US" sz="1000" dirty="0" smtClean="0">
                          <a:solidFill>
                            <a:schemeClr val="tx1"/>
                          </a:solidFill>
                          <a:effectLst/>
                          <a:latin typeface="Arial"/>
                          <a:ea typeface="Times"/>
                          <a:cs typeface="Times New Roman"/>
                        </a:rPr>
                        <a:t>Jane/Team</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dirty="0">
                          <a:solidFill>
                            <a:schemeClr val="tx1"/>
                          </a:solidFill>
                          <a:effectLst/>
                          <a:latin typeface="Arial"/>
                          <a:ea typeface="Times"/>
                          <a:cs typeface="Times New Roman"/>
                        </a:rPr>
                        <a:t> </a:t>
                      </a:r>
                      <a:r>
                        <a:rPr lang="en-US" altLang="ko-KR" sz="1000" dirty="0" smtClean="0">
                          <a:solidFill>
                            <a:schemeClr val="tx1"/>
                          </a:solidFill>
                          <a:effectLst/>
                          <a:latin typeface="Arial"/>
                          <a:ea typeface="Times"/>
                          <a:cs typeface="Times New Roman"/>
                        </a:rPr>
                        <a:t>2016</a:t>
                      </a:r>
                      <a:r>
                        <a:rPr lang="ko-KR" altLang="en-US" sz="1000" dirty="0" smtClean="0">
                          <a:solidFill>
                            <a:schemeClr val="tx1"/>
                          </a:solidFill>
                          <a:effectLst/>
                          <a:latin typeface="Arial"/>
                          <a:ea typeface="Times"/>
                          <a:cs typeface="Times New Roman"/>
                        </a:rPr>
                        <a:t>년 </a:t>
                      </a:r>
                      <a:r>
                        <a:rPr lang="en-US" altLang="ko-KR" sz="1000" dirty="0" smtClean="0">
                          <a:solidFill>
                            <a:schemeClr val="tx1"/>
                          </a:solidFill>
                          <a:effectLst/>
                          <a:latin typeface="Arial"/>
                          <a:ea typeface="Times"/>
                          <a:cs typeface="Times New Roman"/>
                        </a:rPr>
                        <a:t>9</a:t>
                      </a:r>
                      <a:r>
                        <a:rPr lang="ko-KR" altLang="en-US" sz="1000" dirty="0" smtClean="0">
                          <a:solidFill>
                            <a:schemeClr val="tx1"/>
                          </a:solidFill>
                          <a:effectLst/>
                          <a:latin typeface="Arial"/>
                          <a:ea typeface="Times"/>
                          <a:cs typeface="Times New Roman"/>
                        </a:rPr>
                        <a:t>월</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_Sept</a:t>
                      </a:r>
                      <a:r>
                        <a:rPr lang="en-US" sz="1000" dirty="0">
                          <a:solidFill>
                            <a:schemeClr val="tx1"/>
                          </a:solidFill>
                          <a:effectLst/>
                          <a:latin typeface="Arial"/>
                          <a:ea typeface="Times"/>
                          <a:cs typeface="Times New Roman"/>
                        </a:rPr>
                        <a:t>, </a:t>
                      </a:r>
                      <a:r>
                        <a:rPr lang="en-US" sz="1000" dirty="0" smtClean="0">
                          <a:solidFill>
                            <a:schemeClr val="tx1"/>
                          </a:solidFill>
                          <a:effectLst/>
                          <a:latin typeface="Arial"/>
                          <a:ea typeface="Times"/>
                          <a:cs typeface="Times New Roman"/>
                        </a:rPr>
                        <a:t>2016</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완료</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_Completed</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8"/>
                  </a:ext>
                </a:extLst>
              </a:tr>
              <a:tr h="440748">
                <a:tc>
                  <a:txBody>
                    <a:bodyPr/>
                    <a:lstStyle/>
                    <a:p>
                      <a:pPr marL="228600" marR="0" indent="-228600" algn="l">
                        <a:spcBef>
                          <a:spcPts val="0"/>
                        </a:spcBef>
                        <a:spcAft>
                          <a:spcPts val="0"/>
                        </a:spcAft>
                        <a:buAutoNum type="arabicPeriod" startAt="3"/>
                        <a:tabLst>
                          <a:tab pos="5486400" algn="r"/>
                        </a:tabLst>
                      </a:pPr>
                      <a:r>
                        <a:rPr lang="en-US" sz="1000" dirty="0">
                          <a:solidFill>
                            <a:schemeClr val="tx1"/>
                          </a:solidFill>
                          <a:effectLst/>
                          <a:latin typeface="Arial"/>
                          <a:ea typeface="Times"/>
                          <a:cs typeface="Times New Roman"/>
                        </a:rPr>
                        <a:t>Dedicate 15 minutes in staff meetings to share PBS updates.</a:t>
                      </a:r>
                    </a:p>
                    <a:p>
                      <a:pPr marL="0" marR="0" indent="0" algn="l">
                        <a:spcBef>
                          <a:spcPts val="0"/>
                        </a:spcBef>
                        <a:spcAft>
                          <a:spcPts val="0"/>
                        </a:spcAft>
                        <a:buNone/>
                        <a:tabLst>
                          <a:tab pos="5486400" algn="r"/>
                        </a:tabLst>
                      </a:pPr>
                      <a:r>
                        <a:rPr lang="en-US" sz="1000" dirty="0">
                          <a:solidFill>
                            <a:schemeClr val="tx1"/>
                          </a:solidFill>
                          <a:effectLst/>
                          <a:latin typeface="Arial"/>
                          <a:ea typeface="Times"/>
                          <a:cs typeface="Times New Roman"/>
                        </a:rPr>
                        <a:t>PBS</a:t>
                      </a:r>
                      <a:r>
                        <a:rPr lang="ko-KR" altLang="en-US" sz="1000" dirty="0">
                          <a:solidFill>
                            <a:schemeClr val="tx1"/>
                          </a:solidFill>
                          <a:effectLst/>
                          <a:latin typeface="Arial"/>
                          <a:ea typeface="Times"/>
                          <a:cs typeface="Times New Roman"/>
                        </a:rPr>
                        <a:t> 업데이트를 위해 직원 회의 때 </a:t>
                      </a:r>
                      <a:r>
                        <a:rPr lang="en-US" altLang="ko-KR" sz="1000" dirty="0">
                          <a:solidFill>
                            <a:schemeClr val="tx1"/>
                          </a:solidFill>
                          <a:effectLst/>
                          <a:latin typeface="Arial"/>
                          <a:ea typeface="Times"/>
                          <a:cs typeface="Times New Roman"/>
                        </a:rPr>
                        <a:t>15</a:t>
                      </a:r>
                      <a:r>
                        <a:rPr lang="ko-KR" altLang="en-US" sz="1000" dirty="0">
                          <a:solidFill>
                            <a:schemeClr val="tx1"/>
                          </a:solidFill>
                          <a:effectLst/>
                          <a:latin typeface="Arial"/>
                          <a:ea typeface="Times"/>
                          <a:cs typeface="Times New Roman"/>
                        </a:rPr>
                        <a:t>분을 할애한다</a:t>
                      </a:r>
                      <a:r>
                        <a:rPr lang="en-US" altLang="ko-KR" sz="1000" dirty="0">
                          <a:solidFill>
                            <a:schemeClr val="tx1"/>
                          </a:solidFill>
                          <a:effectLst/>
                          <a:latin typeface="Arial"/>
                          <a:ea typeface="Times"/>
                          <a:cs typeface="Times New Roman"/>
                        </a:rPr>
                        <a:t>.</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코치</a:t>
                      </a:r>
                      <a:r>
                        <a:rPr lang="en-US" altLang="ko-KR" sz="1000" dirty="0" smtClean="0">
                          <a:solidFill>
                            <a:schemeClr val="tx1"/>
                          </a:solidFill>
                          <a:effectLst/>
                          <a:latin typeface="Arial"/>
                          <a:ea typeface="Times"/>
                          <a:cs typeface="Times New Roman"/>
                        </a:rPr>
                        <a:t>/</a:t>
                      </a:r>
                      <a:r>
                        <a:rPr lang="ko-KR" altLang="en-US" sz="1000" dirty="0" smtClean="0">
                          <a:solidFill>
                            <a:schemeClr val="tx1"/>
                          </a:solidFill>
                          <a:effectLst/>
                          <a:latin typeface="Arial"/>
                          <a:ea typeface="Times"/>
                          <a:cs typeface="Times New Roman"/>
                        </a:rPr>
                        <a:t>리더들</a:t>
                      </a:r>
                      <a:r>
                        <a:rPr lang="en-US" altLang="ko-KR" sz="1000" dirty="0" smtClean="0">
                          <a:solidFill>
                            <a:schemeClr val="tx1"/>
                          </a:solidFill>
                          <a:effectLst/>
                          <a:latin typeface="Times"/>
                          <a:ea typeface="Times"/>
                          <a:cs typeface="Times New Roman"/>
                        </a:rPr>
                        <a:t>_</a:t>
                      </a:r>
                      <a:r>
                        <a:rPr lang="en-US" sz="1000" dirty="0" smtClean="0">
                          <a:solidFill>
                            <a:schemeClr val="tx1"/>
                          </a:solidFill>
                          <a:effectLst/>
                          <a:latin typeface="Arial"/>
                          <a:ea typeface="Times"/>
                          <a:cs typeface="Times New Roman"/>
                        </a:rPr>
                        <a:t>Coaches/Leaders</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solidFill>
                            <a:schemeClr val="tx1"/>
                          </a:solidFill>
                          <a:effectLst/>
                          <a:latin typeface="Arial"/>
                          <a:ea typeface="Times"/>
                          <a:cs typeface="Times New Roman"/>
                        </a:rPr>
                        <a:t>2016</a:t>
                      </a:r>
                      <a:r>
                        <a:rPr lang="ko-KR" altLang="en-US" sz="1000" dirty="0" smtClean="0">
                          <a:solidFill>
                            <a:schemeClr val="tx1"/>
                          </a:solidFill>
                          <a:effectLst/>
                          <a:latin typeface="Arial"/>
                          <a:ea typeface="Times"/>
                          <a:cs typeface="Times New Roman"/>
                        </a:rPr>
                        <a:t>년 </a:t>
                      </a:r>
                      <a:r>
                        <a:rPr lang="en-US" altLang="ko-KR" sz="1000" dirty="0" smtClean="0">
                          <a:solidFill>
                            <a:schemeClr val="tx1"/>
                          </a:solidFill>
                          <a:effectLst/>
                          <a:latin typeface="Arial"/>
                          <a:ea typeface="Times"/>
                          <a:cs typeface="Times New Roman"/>
                        </a:rPr>
                        <a:t>8</a:t>
                      </a:r>
                      <a:r>
                        <a:rPr lang="ko-KR" altLang="en-US" sz="1000" dirty="0" smtClean="0">
                          <a:solidFill>
                            <a:schemeClr val="tx1"/>
                          </a:solidFill>
                          <a:effectLst/>
                          <a:latin typeface="Arial"/>
                          <a:ea typeface="Times"/>
                          <a:cs typeface="Times New Roman"/>
                        </a:rPr>
                        <a:t>월 </a:t>
                      </a:r>
                      <a:r>
                        <a:rPr lang="en-US" altLang="ko-KR" sz="1000" dirty="0" smtClean="0">
                          <a:solidFill>
                            <a:schemeClr val="tx1"/>
                          </a:solidFill>
                          <a:effectLst/>
                          <a:latin typeface="Arial"/>
                          <a:ea typeface="Times"/>
                          <a:cs typeface="Times New Roman"/>
                        </a:rPr>
                        <a:t>15</a:t>
                      </a:r>
                      <a:r>
                        <a:rPr lang="ko-KR" altLang="en-US" sz="1000" dirty="0" smtClean="0">
                          <a:solidFill>
                            <a:schemeClr val="tx1"/>
                          </a:solidFill>
                          <a:effectLst/>
                          <a:latin typeface="Arial"/>
                          <a:ea typeface="Times"/>
                          <a:cs typeface="Times New Roman"/>
                        </a:rPr>
                        <a:t>일</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_August </a:t>
                      </a:r>
                      <a:r>
                        <a:rPr lang="en-US" sz="1000" dirty="0">
                          <a:solidFill>
                            <a:schemeClr val="tx1"/>
                          </a:solidFill>
                          <a:effectLst/>
                          <a:latin typeface="Arial"/>
                          <a:ea typeface="Times"/>
                          <a:cs typeface="Times New Roman"/>
                        </a:rPr>
                        <a:t>15,  </a:t>
                      </a:r>
                      <a:r>
                        <a:rPr lang="en-US" sz="1000" dirty="0" smtClean="0">
                          <a:solidFill>
                            <a:schemeClr val="tx1"/>
                          </a:solidFill>
                          <a:effectLst/>
                          <a:latin typeface="Arial"/>
                          <a:ea typeface="Times"/>
                          <a:cs typeface="Times New Roman"/>
                        </a:rPr>
                        <a:t>2016</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진행중</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_In Progress</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9"/>
                  </a:ext>
                </a:extLst>
              </a:tr>
              <a:tr h="293832">
                <a:tc>
                  <a:txBody>
                    <a:bodyPr/>
                    <a:lstStyle/>
                    <a:p>
                      <a:pPr marL="0" marR="0" algn="ctr">
                        <a:spcBef>
                          <a:spcPts val="0"/>
                        </a:spcBef>
                        <a:spcAft>
                          <a:spcPts val="0"/>
                        </a:spcAft>
                        <a:tabLst>
                          <a:tab pos="5486400" algn="r"/>
                        </a:tabLst>
                      </a:pPr>
                      <a:r>
                        <a:rPr lang="en-US" sz="1000" b="1" dirty="0">
                          <a:effectLst/>
                          <a:latin typeface="Arial"/>
                          <a:ea typeface="Times"/>
                          <a:cs typeface="Times New Roman"/>
                        </a:rPr>
                        <a:t>Organization-wide</a:t>
                      </a:r>
                    </a:p>
                    <a:p>
                      <a:pPr marL="0" marR="0" algn="ctr">
                        <a:spcBef>
                          <a:spcPts val="0"/>
                        </a:spcBef>
                        <a:spcAft>
                          <a:spcPts val="0"/>
                        </a:spcAft>
                        <a:tabLst>
                          <a:tab pos="5486400" algn="r"/>
                        </a:tabLst>
                      </a:pPr>
                      <a:r>
                        <a:rPr lang="ko-KR" altLang="en-US" sz="1000" b="1" dirty="0">
                          <a:effectLst/>
                          <a:latin typeface="Arial"/>
                          <a:ea typeface="Times"/>
                          <a:cs typeface="Times New Roman"/>
                        </a:rPr>
                        <a:t>전 조직</a:t>
                      </a:r>
                      <a:endParaRPr lang="en-US" sz="1000" b="1"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effectLst/>
                          <a:highlight>
                            <a:srgbClr val="C0C0C0"/>
                          </a:highlight>
                          <a:latin typeface="Arial"/>
                          <a:ea typeface="Times"/>
                          <a:cs typeface="Times New Roman"/>
                        </a:rPr>
                        <a:t>누가</a:t>
                      </a:r>
                      <a:r>
                        <a:rPr lang="en-US" sz="1000" b="1" dirty="0" smtClean="0">
                          <a:effectLst/>
                          <a:highlight>
                            <a:srgbClr val="C0C0C0"/>
                          </a:highlight>
                          <a:latin typeface="Arial"/>
                          <a:ea typeface="Times"/>
                          <a:cs typeface="Times New Roman"/>
                        </a:rPr>
                        <a:t>_Who</a:t>
                      </a:r>
                      <a:endParaRPr lang="en-US" sz="1000" b="1" dirty="0">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effectLst/>
                          <a:highlight>
                            <a:srgbClr val="C0C0C0"/>
                          </a:highlight>
                          <a:latin typeface="Arial"/>
                          <a:ea typeface="Times"/>
                          <a:cs typeface="Times New Roman"/>
                        </a:rPr>
                        <a:t>언제까지</a:t>
                      </a:r>
                      <a:r>
                        <a:rPr lang="en-US" altLang="ko-KR" sz="1000" b="0" dirty="0" smtClean="0">
                          <a:effectLst/>
                          <a:highlight>
                            <a:srgbClr val="C0C0C0"/>
                          </a:highlight>
                          <a:latin typeface="Times"/>
                          <a:ea typeface="Times"/>
                          <a:cs typeface="Times New Roman"/>
                        </a:rPr>
                        <a:t>_</a:t>
                      </a:r>
                      <a:r>
                        <a:rPr lang="en-US" sz="1000" b="1" dirty="0" smtClean="0">
                          <a:effectLst/>
                          <a:highlight>
                            <a:srgbClr val="C0C0C0"/>
                          </a:highlight>
                          <a:latin typeface="Arial"/>
                          <a:ea typeface="Times"/>
                          <a:cs typeface="Times New Roman"/>
                        </a:rPr>
                        <a:t>By When</a:t>
                      </a:r>
                      <a:endParaRPr lang="en-US" sz="1000" b="1" dirty="0">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effectLst/>
                          <a:highlight>
                            <a:srgbClr val="C0C0C0"/>
                          </a:highlight>
                          <a:latin typeface="Arial"/>
                          <a:ea typeface="Times"/>
                          <a:cs typeface="Times New Roman"/>
                        </a:rPr>
                        <a:t>현황 업데이트</a:t>
                      </a:r>
                      <a:endParaRPr lang="en-US" altLang="ko-KR" sz="1000" dirty="0" smtClean="0">
                        <a:effectLst/>
                        <a:latin typeface="Times"/>
                        <a:ea typeface="Times"/>
                        <a:cs typeface="Times New Roman"/>
                      </a:endParaRPr>
                    </a:p>
                    <a:p>
                      <a:pPr marL="0" marR="0" algn="ctr">
                        <a:spcBef>
                          <a:spcPts val="0"/>
                        </a:spcBef>
                        <a:spcAft>
                          <a:spcPts val="0"/>
                        </a:spcAft>
                        <a:tabLst>
                          <a:tab pos="5486400" algn="r"/>
                        </a:tabLst>
                      </a:pPr>
                      <a:r>
                        <a:rPr lang="en-US" sz="1000" b="1" dirty="0" smtClean="0">
                          <a:effectLst/>
                          <a:highlight>
                            <a:srgbClr val="C0C0C0"/>
                          </a:highlight>
                          <a:latin typeface="Arial"/>
                          <a:ea typeface="Times"/>
                          <a:cs typeface="Times New Roman"/>
                        </a:rPr>
                        <a:t>_Status Update</a:t>
                      </a:r>
                      <a:endParaRPr lang="en-US" sz="1000" b="1" dirty="0">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0"/>
                  </a:ext>
                </a:extLst>
              </a:tr>
              <a:tr h="587664">
                <a:tc>
                  <a: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tab pos="5486400" algn="r"/>
                        </a:tabLst>
                        <a:defRPr/>
                      </a:pPr>
                      <a:r>
                        <a:rPr lang="ko-KR" altLang="en-US" sz="1000" kern="1200" dirty="0" smtClean="0">
                          <a:solidFill>
                            <a:schemeClr val="dk1"/>
                          </a:solidFill>
                          <a:effectLst/>
                          <a:latin typeface="Arial"/>
                          <a:ea typeface="Times"/>
                          <a:cs typeface="Times New Roman"/>
                        </a:rPr>
                        <a:t>자기 평가를 위해 실험 중인 부분에 중점을 두고 재직 및 유지 데이터를 모은다</a:t>
                      </a:r>
                      <a:endParaRPr lang="en-US" altLang="ko-KR" sz="1000" kern="1200" dirty="0" smtClean="0">
                        <a:solidFill>
                          <a:schemeClr val="dk1"/>
                        </a:solidFill>
                        <a:effectLst/>
                        <a:latin typeface="Arial"/>
                        <a:ea typeface="Times"/>
                        <a:cs typeface="Times New Roman"/>
                      </a:endParaRPr>
                    </a:p>
                    <a:p>
                      <a:pPr marL="0" marR="0" indent="0" algn="l" defTabSz="914400" rtl="0" eaLnBrk="1" latinLnBrk="0" hangingPunct="1">
                        <a:spcBef>
                          <a:spcPts val="0"/>
                        </a:spcBef>
                        <a:spcAft>
                          <a:spcPts val="0"/>
                        </a:spcAft>
                        <a:buNone/>
                        <a:tabLst>
                          <a:tab pos="5486400" algn="r"/>
                        </a:tabLst>
                      </a:pPr>
                      <a:r>
                        <a:rPr lang="en-US" sz="1000" kern="1200" dirty="0" smtClean="0">
                          <a:solidFill>
                            <a:schemeClr val="dk1"/>
                          </a:solidFill>
                          <a:effectLst/>
                          <a:latin typeface="Arial"/>
                          <a:ea typeface="Times"/>
                          <a:cs typeface="Times New Roman"/>
                        </a:rPr>
                        <a:t>       _Tenure </a:t>
                      </a:r>
                      <a:r>
                        <a:rPr lang="en-US" sz="1000" kern="1200" dirty="0">
                          <a:solidFill>
                            <a:schemeClr val="dk1"/>
                          </a:solidFill>
                          <a:effectLst/>
                          <a:latin typeface="Arial"/>
                          <a:ea typeface="Times"/>
                          <a:cs typeface="Times New Roman"/>
                        </a:rPr>
                        <a:t>and retention data are gathered with attention to </a:t>
                      </a:r>
                      <a:endParaRPr lang="en-US" sz="1000" kern="1200" dirty="0" smtClean="0">
                        <a:solidFill>
                          <a:schemeClr val="dk1"/>
                        </a:solidFill>
                        <a:effectLst/>
                        <a:latin typeface="Arial"/>
                        <a:ea typeface="Times"/>
                        <a:cs typeface="Times New Roman"/>
                      </a:endParaRPr>
                    </a:p>
                    <a:p>
                      <a:pPr marL="0" marR="0" indent="0" algn="l" defTabSz="914400" rtl="0" eaLnBrk="1" latinLnBrk="0" hangingPunct="1">
                        <a:spcBef>
                          <a:spcPts val="0"/>
                        </a:spcBef>
                        <a:spcAft>
                          <a:spcPts val="0"/>
                        </a:spcAft>
                        <a:buNone/>
                        <a:tabLst>
                          <a:tab pos="5486400" algn="r"/>
                        </a:tabLst>
                      </a:pPr>
                      <a:r>
                        <a:rPr lang="en-US" sz="1000" kern="1200" dirty="0" smtClean="0">
                          <a:solidFill>
                            <a:schemeClr val="dk1"/>
                          </a:solidFill>
                          <a:effectLst/>
                          <a:latin typeface="Arial"/>
                          <a:ea typeface="Times"/>
                          <a:cs typeface="Times New Roman"/>
                        </a:rPr>
                        <a:t>      pilot </a:t>
                      </a:r>
                      <a:r>
                        <a:rPr lang="en-US" sz="1000" kern="1200" dirty="0">
                          <a:solidFill>
                            <a:schemeClr val="dk1"/>
                          </a:solidFill>
                          <a:effectLst/>
                          <a:latin typeface="Arial"/>
                          <a:ea typeface="Times"/>
                          <a:cs typeface="Times New Roman"/>
                        </a:rPr>
                        <a:t>areas for self-assessment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앨리스와 앤디</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_Alice </a:t>
                      </a:r>
                      <a:r>
                        <a:rPr lang="en-US" sz="1000" dirty="0">
                          <a:effectLst/>
                          <a:latin typeface="Arial"/>
                          <a:ea typeface="Times"/>
                          <a:cs typeface="Times New Roman"/>
                        </a:rPr>
                        <a:t>and </a:t>
                      </a:r>
                      <a:r>
                        <a:rPr lang="en-US" sz="1000" dirty="0" smtClean="0">
                          <a:effectLst/>
                          <a:latin typeface="Arial"/>
                          <a:ea typeface="Times"/>
                          <a:cs typeface="Times New Roman"/>
                        </a:rPr>
                        <a:t>Andy</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effectLst/>
                          <a:latin typeface="Arial"/>
                          <a:ea typeface="Times"/>
                          <a:cs typeface="Times New Roman"/>
                        </a:rPr>
                        <a:t>2016</a:t>
                      </a:r>
                      <a:r>
                        <a:rPr lang="ko-KR" altLang="en-US" sz="1000" dirty="0" smtClean="0">
                          <a:effectLst/>
                          <a:latin typeface="Arial"/>
                          <a:ea typeface="Times"/>
                          <a:cs typeface="Times New Roman"/>
                        </a:rPr>
                        <a:t>년 </a:t>
                      </a:r>
                      <a:r>
                        <a:rPr lang="en-US" altLang="ko-KR" sz="1000" dirty="0" smtClean="0">
                          <a:effectLst/>
                          <a:latin typeface="Arial"/>
                          <a:ea typeface="Times"/>
                          <a:cs typeface="Times New Roman"/>
                        </a:rPr>
                        <a:t>7</a:t>
                      </a:r>
                      <a:r>
                        <a:rPr lang="ko-KR" altLang="en-US" sz="1000" dirty="0" smtClean="0">
                          <a:effectLst/>
                          <a:latin typeface="Arial"/>
                          <a:ea typeface="Times"/>
                          <a:cs typeface="Times New Roman"/>
                        </a:rPr>
                        <a:t>월 </a:t>
                      </a:r>
                      <a:r>
                        <a:rPr lang="en-US" altLang="ko-KR" sz="1000" dirty="0" smtClean="0">
                          <a:effectLst/>
                          <a:latin typeface="Arial"/>
                          <a:ea typeface="Times"/>
                          <a:cs typeface="Times New Roman"/>
                        </a:rPr>
                        <a:t>31</a:t>
                      </a:r>
                      <a:r>
                        <a:rPr lang="ko-KR" altLang="en-US" sz="1000" dirty="0" smtClean="0">
                          <a:effectLst/>
                          <a:latin typeface="Arial"/>
                          <a:ea typeface="Times"/>
                          <a:cs typeface="Times New Roman"/>
                        </a:rPr>
                        <a:t>일</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_July </a:t>
                      </a:r>
                      <a:r>
                        <a:rPr lang="en-US" sz="1000" dirty="0">
                          <a:effectLst/>
                          <a:latin typeface="Arial"/>
                          <a:ea typeface="Times"/>
                          <a:cs typeface="Times New Roman"/>
                        </a:rPr>
                        <a:t>31, </a:t>
                      </a:r>
                      <a:r>
                        <a:rPr lang="en-US" sz="1000" dirty="0" smtClean="0">
                          <a:effectLst/>
                          <a:latin typeface="Arial"/>
                          <a:ea typeface="Times"/>
                          <a:cs typeface="Times New Roman"/>
                        </a:rPr>
                        <a:t>2016</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Times"/>
                          <a:ea typeface="Times"/>
                          <a:cs typeface="Times New Roman"/>
                        </a:rPr>
                        <a:t>시작 안함</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_Not </a:t>
                      </a:r>
                      <a:r>
                        <a:rPr lang="en-US" sz="1000" dirty="0">
                          <a:effectLst/>
                          <a:latin typeface="Arial"/>
                          <a:ea typeface="Times"/>
                          <a:cs typeface="Times New Roman"/>
                        </a:rPr>
                        <a:t>Yet </a:t>
                      </a:r>
                      <a:r>
                        <a:rPr lang="en-US" sz="1000" dirty="0" smtClean="0">
                          <a:effectLst/>
                          <a:latin typeface="Arial"/>
                          <a:ea typeface="Times"/>
                          <a:cs typeface="Times New Roman"/>
                        </a:rPr>
                        <a:t>Started</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1"/>
                  </a:ext>
                </a:extLst>
              </a:tr>
              <a:tr h="587664">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kern="1200" dirty="0">
                          <a:solidFill>
                            <a:schemeClr val="dk1"/>
                          </a:solidFill>
                          <a:effectLst/>
                          <a:latin typeface="Arial"/>
                          <a:ea typeface="Times"/>
                          <a:cs typeface="Times New Roman"/>
                        </a:rPr>
                        <a:t>2. </a:t>
                      </a:r>
                      <a:r>
                        <a:rPr lang="ko-KR" altLang="en-US" sz="1000" kern="1200" dirty="0" smtClean="0">
                          <a:solidFill>
                            <a:schemeClr val="dk1"/>
                          </a:solidFill>
                          <a:effectLst/>
                          <a:latin typeface="Arial"/>
                          <a:ea typeface="Times"/>
                          <a:cs typeface="Times New Roman"/>
                        </a:rPr>
                        <a:t>지원받는 사람과 직원 모두에게서 나타나는 문화적 </a:t>
                      </a:r>
                      <a:endParaRPr lang="en-US" altLang="ko-KR" sz="1000" kern="1200" dirty="0" smtClean="0">
                        <a:solidFill>
                          <a:schemeClr val="dk1"/>
                        </a:solidFill>
                        <a:effectLst/>
                        <a:latin typeface="Arial"/>
                        <a:ea typeface="Times"/>
                        <a:cs typeface="Times New Roman"/>
                      </a:endParaRPr>
                    </a:p>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kern="1200" dirty="0" smtClean="0">
                          <a:solidFill>
                            <a:schemeClr val="dk1"/>
                          </a:solidFill>
                          <a:effectLst/>
                          <a:latin typeface="Arial"/>
                          <a:ea typeface="Times"/>
                          <a:cs typeface="Times New Roman"/>
                        </a:rPr>
                        <a:t>    </a:t>
                      </a:r>
                      <a:r>
                        <a:rPr lang="ko-KR" altLang="en-US" sz="1000" kern="1200" dirty="0" smtClean="0">
                          <a:solidFill>
                            <a:schemeClr val="dk1"/>
                          </a:solidFill>
                          <a:effectLst/>
                          <a:latin typeface="Arial"/>
                          <a:ea typeface="Times"/>
                          <a:cs typeface="Times New Roman"/>
                        </a:rPr>
                        <a:t>다양성에 대한 정보를 팀이 모은다</a:t>
                      </a:r>
                      <a:endParaRPr lang="en-US" sz="1000" kern="1200" dirty="0" smtClean="0">
                        <a:solidFill>
                          <a:schemeClr val="dk1"/>
                        </a:solidFill>
                        <a:effectLst/>
                        <a:latin typeface="Arial"/>
                        <a:ea typeface="Times"/>
                        <a:cs typeface="Times New Roman"/>
                      </a:endParaRPr>
                    </a:p>
                    <a:p>
                      <a:pPr marL="0" marR="0" algn="l">
                        <a:spcBef>
                          <a:spcPts val="0"/>
                        </a:spcBef>
                        <a:spcAft>
                          <a:spcPts val="0"/>
                        </a:spcAft>
                        <a:tabLst>
                          <a:tab pos="5486400" algn="r"/>
                        </a:tabLst>
                      </a:pPr>
                      <a:r>
                        <a:rPr lang="en-US" sz="1000" kern="1200" dirty="0" smtClean="0">
                          <a:solidFill>
                            <a:schemeClr val="dk1"/>
                          </a:solidFill>
                          <a:effectLst/>
                          <a:latin typeface="Arial"/>
                          <a:ea typeface="Times"/>
                          <a:cs typeface="Times New Roman"/>
                        </a:rPr>
                        <a:t>    _Team </a:t>
                      </a:r>
                      <a:r>
                        <a:rPr lang="en-US" sz="1000" kern="1200" dirty="0">
                          <a:solidFill>
                            <a:schemeClr val="dk1"/>
                          </a:solidFill>
                          <a:effectLst/>
                          <a:latin typeface="Arial"/>
                          <a:ea typeface="Times"/>
                          <a:cs typeface="Times New Roman"/>
                        </a:rPr>
                        <a:t>gathers information about different cultures </a:t>
                      </a:r>
                      <a:endParaRPr lang="en-US" sz="1000" kern="1200" dirty="0" smtClean="0">
                        <a:solidFill>
                          <a:schemeClr val="dk1"/>
                        </a:solidFill>
                        <a:effectLst/>
                        <a:latin typeface="Arial"/>
                        <a:ea typeface="Times"/>
                        <a:cs typeface="Times New Roman"/>
                      </a:endParaRPr>
                    </a:p>
                    <a:p>
                      <a:pPr marL="0" marR="0" algn="l">
                        <a:spcBef>
                          <a:spcPts val="0"/>
                        </a:spcBef>
                        <a:spcAft>
                          <a:spcPts val="0"/>
                        </a:spcAft>
                        <a:tabLst>
                          <a:tab pos="5486400" algn="r"/>
                        </a:tabLst>
                      </a:pPr>
                      <a:r>
                        <a:rPr lang="en-US" sz="1000" kern="1200" dirty="0" smtClean="0">
                          <a:solidFill>
                            <a:schemeClr val="dk1"/>
                          </a:solidFill>
                          <a:effectLst/>
                          <a:latin typeface="Arial"/>
                          <a:ea typeface="Times"/>
                          <a:cs typeface="Times New Roman"/>
                        </a:rPr>
                        <a:t>    represented </a:t>
                      </a:r>
                      <a:r>
                        <a:rPr lang="en-US" sz="1000" kern="1200" dirty="0">
                          <a:solidFill>
                            <a:schemeClr val="dk1"/>
                          </a:solidFill>
                          <a:effectLst/>
                          <a:latin typeface="Arial"/>
                          <a:ea typeface="Times"/>
                          <a:cs typeface="Times New Roman"/>
                        </a:rPr>
                        <a:t>for both people supported and staff members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err="1" smtClean="0">
                          <a:effectLst/>
                          <a:latin typeface="Arial"/>
                          <a:ea typeface="Times"/>
                          <a:cs typeface="Times New Roman"/>
                        </a:rPr>
                        <a:t>브랜던</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a:t>
                      </a:r>
                      <a:r>
                        <a:rPr lang="ko-KR" altLang="en-US" sz="1000" dirty="0" err="1" smtClean="0">
                          <a:effectLst/>
                          <a:latin typeface="Arial"/>
                          <a:ea typeface="Times"/>
                          <a:cs typeface="Times New Roman"/>
                        </a:rPr>
                        <a:t>케일라</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니콜</a:t>
                      </a:r>
                      <a:r>
                        <a:rPr lang="en-US" altLang="ko-KR" sz="1000" dirty="0" smtClean="0">
                          <a:effectLst/>
                          <a:latin typeface="Arial"/>
                          <a:ea typeface="Times"/>
                          <a:cs typeface="Times New Roman"/>
                        </a:rPr>
                        <a:t> </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_Brandon</a:t>
                      </a:r>
                      <a:r>
                        <a:rPr lang="en-US" sz="1000" dirty="0">
                          <a:effectLst/>
                          <a:latin typeface="Arial"/>
                          <a:ea typeface="Times"/>
                          <a:cs typeface="Times New Roman"/>
                        </a:rPr>
                        <a:t>, Kayla &amp; </a:t>
                      </a:r>
                      <a:r>
                        <a:rPr lang="en-US" sz="1000" dirty="0" smtClean="0">
                          <a:effectLst/>
                          <a:latin typeface="Arial"/>
                          <a:ea typeface="Times"/>
                          <a:cs typeface="Times New Roman"/>
                        </a:rPr>
                        <a:t>Nicole</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effectLst/>
                          <a:latin typeface="Arial"/>
                          <a:ea typeface="Times"/>
                          <a:cs typeface="Times New Roman"/>
                        </a:rPr>
                        <a:t>2016</a:t>
                      </a:r>
                      <a:r>
                        <a:rPr lang="ko-KR" altLang="en-US" sz="1000" dirty="0" smtClean="0">
                          <a:effectLst/>
                          <a:latin typeface="Arial"/>
                          <a:ea typeface="Times"/>
                          <a:cs typeface="Times New Roman"/>
                        </a:rPr>
                        <a:t>년 </a:t>
                      </a:r>
                      <a:r>
                        <a:rPr lang="en-US" altLang="ko-KR" sz="1000" dirty="0" smtClean="0">
                          <a:effectLst/>
                          <a:latin typeface="Arial"/>
                          <a:ea typeface="Times"/>
                          <a:cs typeface="Times New Roman"/>
                        </a:rPr>
                        <a:t>7</a:t>
                      </a:r>
                      <a:r>
                        <a:rPr lang="ko-KR" altLang="en-US" sz="1000" dirty="0" smtClean="0">
                          <a:effectLst/>
                          <a:latin typeface="Arial"/>
                          <a:ea typeface="Times"/>
                          <a:cs typeface="Times New Roman"/>
                        </a:rPr>
                        <a:t>월 </a:t>
                      </a:r>
                      <a:r>
                        <a:rPr lang="en-US" altLang="ko-KR" sz="1000" dirty="0" smtClean="0">
                          <a:effectLst/>
                          <a:latin typeface="Arial"/>
                          <a:ea typeface="Times"/>
                          <a:cs typeface="Times New Roman"/>
                        </a:rPr>
                        <a:t>31</a:t>
                      </a:r>
                      <a:r>
                        <a:rPr lang="ko-KR" altLang="en-US" sz="1000" dirty="0" smtClean="0">
                          <a:effectLst/>
                          <a:latin typeface="Arial"/>
                          <a:ea typeface="Times"/>
                          <a:cs typeface="Times New Roman"/>
                        </a:rPr>
                        <a:t>일</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_July </a:t>
                      </a:r>
                      <a:r>
                        <a:rPr lang="en-US" sz="1000" dirty="0">
                          <a:effectLst/>
                          <a:latin typeface="Arial"/>
                          <a:ea typeface="Times"/>
                          <a:cs typeface="Times New Roman"/>
                        </a:rPr>
                        <a:t>31, 2016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시작 안함</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_Not </a:t>
                      </a:r>
                      <a:r>
                        <a:rPr lang="en-US" sz="1000" dirty="0">
                          <a:effectLst/>
                          <a:latin typeface="Arial"/>
                          <a:ea typeface="Times"/>
                          <a:cs typeface="Times New Roman"/>
                        </a:rPr>
                        <a:t>Yet </a:t>
                      </a:r>
                      <a:r>
                        <a:rPr lang="en-US" sz="1000" dirty="0" smtClean="0">
                          <a:effectLst/>
                          <a:latin typeface="Arial"/>
                          <a:ea typeface="Times"/>
                          <a:cs typeface="Times New Roman"/>
                        </a:rPr>
                        <a:t>Started</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2"/>
                  </a:ext>
                </a:extLst>
              </a:tr>
              <a:tr h="440748">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kern="1200" dirty="0" smtClean="0">
                          <a:solidFill>
                            <a:schemeClr val="dk1"/>
                          </a:solidFill>
                          <a:effectLst/>
                          <a:latin typeface="Arial"/>
                          <a:ea typeface="Times"/>
                          <a:cs typeface="Times New Roman"/>
                        </a:rPr>
                        <a:t>3.</a:t>
                      </a:r>
                      <a:r>
                        <a:rPr lang="en-US" altLang="ko-KR" sz="1000" kern="1200" baseline="0" dirty="0" smtClean="0">
                          <a:solidFill>
                            <a:schemeClr val="dk1"/>
                          </a:solidFill>
                          <a:effectLst/>
                          <a:latin typeface="Arial"/>
                          <a:ea typeface="Times"/>
                          <a:cs typeface="Times New Roman"/>
                        </a:rPr>
                        <a:t> </a:t>
                      </a:r>
                      <a:r>
                        <a:rPr lang="ko-KR" altLang="en-US" sz="1000" kern="1200" dirty="0" smtClean="0">
                          <a:solidFill>
                            <a:schemeClr val="dk1"/>
                          </a:solidFill>
                          <a:effectLst/>
                          <a:latin typeface="Arial"/>
                          <a:ea typeface="Times"/>
                          <a:cs typeface="Times New Roman"/>
                        </a:rPr>
                        <a:t>문화적 다양성에 대한 정보를 직원 개발에 통합한다</a:t>
                      </a:r>
                      <a:endParaRPr lang="en-US" altLang="ko-KR" sz="1000" kern="1200" dirty="0" smtClean="0">
                        <a:solidFill>
                          <a:schemeClr val="dk1"/>
                        </a:solidFill>
                        <a:effectLst/>
                        <a:latin typeface="Arial"/>
                        <a:ea typeface="Times"/>
                        <a:cs typeface="Times New Roman"/>
                      </a:endParaRPr>
                    </a:p>
                    <a:p>
                      <a:pPr marL="0" marR="0" indent="0" algn="l">
                        <a:spcBef>
                          <a:spcPts val="0"/>
                        </a:spcBef>
                        <a:spcAft>
                          <a:spcPts val="0"/>
                        </a:spcAft>
                        <a:buNone/>
                        <a:tabLst>
                          <a:tab pos="5486400" algn="r"/>
                        </a:tabLst>
                      </a:pPr>
                      <a:r>
                        <a:rPr lang="en-US" sz="1000" kern="1200" dirty="0" smtClean="0">
                          <a:solidFill>
                            <a:schemeClr val="dk1"/>
                          </a:solidFill>
                          <a:effectLst/>
                          <a:latin typeface="Arial"/>
                          <a:ea typeface="Times"/>
                          <a:cs typeface="Times New Roman"/>
                        </a:rPr>
                        <a:t>     _Information </a:t>
                      </a:r>
                      <a:r>
                        <a:rPr lang="en-US" sz="1000" kern="1200" dirty="0">
                          <a:solidFill>
                            <a:schemeClr val="dk1"/>
                          </a:solidFill>
                          <a:effectLst/>
                          <a:latin typeface="Arial"/>
                          <a:ea typeface="Times"/>
                          <a:cs typeface="Times New Roman"/>
                        </a:rPr>
                        <a:t>about different cultures are integrated within </a:t>
                      </a:r>
                      <a:endParaRPr lang="en-US" sz="1000" kern="1200" dirty="0" smtClean="0">
                        <a:solidFill>
                          <a:schemeClr val="dk1"/>
                        </a:solidFill>
                        <a:effectLst/>
                        <a:latin typeface="Arial"/>
                        <a:ea typeface="Times"/>
                        <a:cs typeface="Times New Roman"/>
                      </a:endParaRPr>
                    </a:p>
                    <a:p>
                      <a:pPr marL="0" marR="0" indent="0" algn="l">
                        <a:spcBef>
                          <a:spcPts val="0"/>
                        </a:spcBef>
                        <a:spcAft>
                          <a:spcPts val="0"/>
                        </a:spcAft>
                        <a:buNone/>
                        <a:tabLst>
                          <a:tab pos="5486400" algn="r"/>
                        </a:tabLst>
                      </a:pPr>
                      <a:r>
                        <a:rPr lang="en-US" sz="1000" kern="1200" dirty="0" smtClean="0">
                          <a:solidFill>
                            <a:schemeClr val="dk1"/>
                          </a:solidFill>
                          <a:effectLst/>
                          <a:latin typeface="Arial"/>
                          <a:ea typeface="Times"/>
                          <a:cs typeface="Times New Roman"/>
                        </a:rPr>
                        <a:t>     staff </a:t>
                      </a:r>
                      <a:r>
                        <a:rPr lang="en-US" sz="1000" kern="1200" dirty="0">
                          <a:solidFill>
                            <a:schemeClr val="dk1"/>
                          </a:solidFill>
                          <a:effectLst/>
                          <a:latin typeface="Arial"/>
                          <a:ea typeface="Times"/>
                          <a:cs typeface="Times New Roman"/>
                        </a:rPr>
                        <a:t>development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스티브</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_Steve</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effectLst/>
                          <a:latin typeface="Arial"/>
                          <a:ea typeface="Times"/>
                          <a:cs typeface="Times New Roman"/>
                        </a:rPr>
                        <a:t>2016</a:t>
                      </a:r>
                      <a:r>
                        <a:rPr lang="ko-KR" altLang="en-US" sz="1000" dirty="0" smtClean="0">
                          <a:effectLst/>
                          <a:latin typeface="Arial"/>
                          <a:ea typeface="Times"/>
                          <a:cs typeface="Times New Roman"/>
                        </a:rPr>
                        <a:t>년 </a:t>
                      </a:r>
                      <a:r>
                        <a:rPr lang="en-US" altLang="ko-KR" sz="1000" dirty="0" smtClean="0">
                          <a:effectLst/>
                          <a:latin typeface="Arial"/>
                          <a:ea typeface="Times"/>
                          <a:cs typeface="Times New Roman"/>
                        </a:rPr>
                        <a:t>10</a:t>
                      </a:r>
                      <a:r>
                        <a:rPr lang="ko-KR" altLang="en-US" sz="1000" dirty="0" smtClean="0">
                          <a:effectLst/>
                          <a:latin typeface="Arial"/>
                          <a:ea typeface="Times"/>
                          <a:cs typeface="Times New Roman"/>
                        </a:rPr>
                        <a:t>월</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_October</a:t>
                      </a:r>
                      <a:r>
                        <a:rPr lang="en-US" sz="1000" dirty="0">
                          <a:effectLst/>
                          <a:latin typeface="Arial"/>
                          <a:ea typeface="Times"/>
                          <a:cs typeface="Times New Roman"/>
                        </a:rPr>
                        <a:t>, </a:t>
                      </a:r>
                      <a:r>
                        <a:rPr lang="en-US" sz="1000" dirty="0" smtClean="0">
                          <a:effectLst/>
                          <a:latin typeface="Arial"/>
                          <a:ea typeface="Times"/>
                          <a:cs typeface="Times New Roman"/>
                        </a:rPr>
                        <a:t>2016</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완료</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_Completed</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
        <p:nvSpPr>
          <p:cNvPr id="6" name="Rectangle 5"/>
          <p:cNvSpPr/>
          <p:nvPr/>
        </p:nvSpPr>
        <p:spPr>
          <a:xfrm>
            <a:off x="990600" y="0"/>
            <a:ext cx="7620000" cy="892552"/>
          </a:xfrm>
          <a:prstGeom prst="rect">
            <a:avLst/>
          </a:prstGeom>
        </p:spPr>
        <p:txBody>
          <a:bodyPr wrap="square">
            <a:spAutoFit/>
          </a:bodyPr>
          <a:lstStyle/>
          <a:p>
            <a:pPr algn="ctr"/>
            <a:r>
              <a:rPr lang="ko-KR" altLang="en-US" sz="1300" b="1" dirty="0"/>
              <a:t>조직 전체 연례 행동 계획 </a:t>
            </a:r>
            <a:r>
              <a:rPr lang="en-US" altLang="ko-KR" sz="1300" b="1" dirty="0"/>
              <a:t>(</a:t>
            </a:r>
            <a:r>
              <a:rPr lang="ko-KR" altLang="en-US" sz="1300" b="1" dirty="0"/>
              <a:t>제공자 기관 예</a:t>
            </a:r>
            <a:r>
              <a:rPr lang="en-US" altLang="ko-KR" sz="1300" b="1" dirty="0"/>
              <a:t>)</a:t>
            </a:r>
            <a:endParaRPr lang="en-US" altLang="ko-KR" sz="1300" dirty="0"/>
          </a:p>
          <a:p>
            <a:pPr algn="ctr"/>
            <a:r>
              <a:rPr lang="en-US" sz="1300" b="1" dirty="0" smtClean="0"/>
              <a:t>_Organization-wide </a:t>
            </a:r>
            <a:r>
              <a:rPr lang="en-US" sz="1300" b="1" dirty="0"/>
              <a:t>Annual Action Plan (Provider Agency Examples)</a:t>
            </a:r>
          </a:p>
          <a:p>
            <a:r>
              <a:rPr lang="ko-KR" altLang="en-US" sz="1300" dirty="0"/>
              <a:t>날짜</a:t>
            </a:r>
            <a:r>
              <a:rPr lang="en-US" altLang="ko-KR" sz="1300" dirty="0"/>
              <a:t>:</a:t>
            </a:r>
            <a:r>
              <a:rPr lang="ko-KR" altLang="en-US" sz="1300" dirty="0"/>
              <a:t> </a:t>
            </a:r>
            <a:r>
              <a:rPr lang="en-US" altLang="ko-KR" sz="1300" dirty="0"/>
              <a:t>2016</a:t>
            </a:r>
            <a:r>
              <a:rPr lang="ko-KR" altLang="en-US" sz="1300" dirty="0"/>
              <a:t>년 </a:t>
            </a:r>
            <a:r>
              <a:rPr lang="en-US" altLang="ko-KR" sz="1300" dirty="0"/>
              <a:t>5</a:t>
            </a:r>
            <a:r>
              <a:rPr lang="ko-KR" altLang="en-US" sz="1300" dirty="0"/>
              <a:t>월 </a:t>
            </a:r>
            <a:r>
              <a:rPr lang="en-US" altLang="ko-KR" sz="1300" dirty="0"/>
              <a:t>10</a:t>
            </a:r>
            <a:r>
              <a:rPr lang="ko-KR" altLang="en-US" sz="1300" dirty="0" smtClean="0"/>
              <a:t>일</a:t>
            </a:r>
            <a:r>
              <a:rPr lang="en-US" altLang="ko-KR" sz="1300" dirty="0"/>
              <a:t>_</a:t>
            </a:r>
            <a:r>
              <a:rPr lang="en-US" sz="1300" b="1" dirty="0" smtClean="0"/>
              <a:t>Date</a:t>
            </a:r>
            <a:r>
              <a:rPr lang="en-US" sz="1300" b="1" dirty="0"/>
              <a:t>:  </a:t>
            </a:r>
            <a:r>
              <a:rPr lang="en-US" sz="1300" dirty="0"/>
              <a:t>May 10, 2016</a:t>
            </a:r>
          </a:p>
          <a:p>
            <a:r>
              <a:rPr lang="ko-KR" altLang="en-US" sz="1300" dirty="0"/>
              <a:t>팀 구성원</a:t>
            </a:r>
            <a:r>
              <a:rPr lang="en-US" altLang="ko-KR" sz="1300" dirty="0"/>
              <a:t>:</a:t>
            </a:r>
            <a:r>
              <a:rPr lang="ko-KR" altLang="en-US" sz="1300" dirty="0"/>
              <a:t> 앨리스</a:t>
            </a:r>
            <a:r>
              <a:rPr lang="en-US" altLang="ko-KR" sz="1300" dirty="0"/>
              <a:t>,</a:t>
            </a:r>
            <a:r>
              <a:rPr lang="ko-KR" altLang="en-US" sz="1300" dirty="0"/>
              <a:t> 에이미</a:t>
            </a:r>
            <a:r>
              <a:rPr lang="en-US" altLang="ko-KR" sz="1300" dirty="0"/>
              <a:t>,</a:t>
            </a:r>
            <a:r>
              <a:rPr lang="ko-KR" altLang="en-US" sz="1300" dirty="0"/>
              <a:t> 제인</a:t>
            </a:r>
            <a:r>
              <a:rPr lang="en-US" altLang="ko-KR" sz="1300" dirty="0"/>
              <a:t>,</a:t>
            </a:r>
            <a:r>
              <a:rPr lang="ko-KR" altLang="en-US" sz="1300" dirty="0"/>
              <a:t> 스티브</a:t>
            </a:r>
            <a:r>
              <a:rPr lang="en-US" altLang="ko-KR" sz="1300" dirty="0"/>
              <a:t>,</a:t>
            </a:r>
            <a:r>
              <a:rPr lang="ko-KR" altLang="en-US" sz="1300" dirty="0"/>
              <a:t> 벨라</a:t>
            </a:r>
            <a:r>
              <a:rPr lang="en-US" altLang="ko-KR" sz="1300" dirty="0"/>
              <a:t>,</a:t>
            </a:r>
            <a:r>
              <a:rPr lang="ko-KR" altLang="en-US" sz="1300" dirty="0"/>
              <a:t> </a:t>
            </a:r>
            <a:r>
              <a:rPr lang="ko-KR" altLang="en-US" sz="1300" dirty="0" smtClean="0"/>
              <a:t>조</a:t>
            </a:r>
            <a:r>
              <a:rPr lang="en-US" altLang="ko-KR" sz="1300" dirty="0" smtClean="0"/>
              <a:t>_</a:t>
            </a:r>
            <a:r>
              <a:rPr lang="en-US" sz="1300" b="1" dirty="0" smtClean="0"/>
              <a:t>Team </a:t>
            </a:r>
            <a:r>
              <a:rPr lang="en-US" sz="1300" b="1" dirty="0"/>
              <a:t>Members:  </a:t>
            </a:r>
            <a:r>
              <a:rPr lang="en-US" sz="1300" dirty="0"/>
              <a:t>Alice, Amy, Jane, Steve, Bella, </a:t>
            </a:r>
            <a:r>
              <a:rPr lang="en-US" sz="1300" dirty="0" smtClean="0"/>
              <a:t>Joe</a:t>
            </a:r>
            <a:endParaRPr lang="en-US" sz="1300"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                41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79428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A899D27-2B6A-F34C-B474-039CFB930936}"/>
              </a:ext>
            </a:extLst>
          </p:cNvPr>
          <p:cNvSpPr>
            <a:spLocks noGrp="1"/>
          </p:cNvSpPr>
          <p:nvPr>
            <p:ph type="title"/>
          </p:nvPr>
        </p:nvSpPr>
        <p:spPr/>
        <p:txBody>
          <a:bodyPr>
            <a:normAutofit/>
          </a:bodyPr>
          <a:lstStyle/>
          <a:p>
            <a:pPr algn="ctr"/>
            <a:r>
              <a:rPr lang="ko-KR" altLang="en-US" sz="2800" dirty="0" smtClean="0"/>
              <a:t>소모임 활동</a:t>
            </a:r>
            <a:r>
              <a:rPr lang="en-US" altLang="ko-KR" sz="2800" dirty="0"/>
              <a:t>_</a:t>
            </a:r>
            <a:r>
              <a:rPr lang="en-US" sz="2800" dirty="0" smtClean="0"/>
              <a:t>Breakout </a:t>
            </a:r>
            <a:r>
              <a:rPr lang="en-US" sz="2800" dirty="0"/>
              <a:t>Activity</a:t>
            </a:r>
          </a:p>
        </p:txBody>
      </p:sp>
      <p:sp>
        <p:nvSpPr>
          <p:cNvPr id="2" name="Content Placeholder 1">
            <a:extLst>
              <a:ext uri="{FF2B5EF4-FFF2-40B4-BE49-F238E27FC236}">
                <a16:creationId xmlns:a16="http://schemas.microsoft.com/office/drawing/2014/main" xmlns="" id="{52523D3A-45D6-ED45-8ED2-CABC3D65740A}"/>
              </a:ext>
            </a:extLst>
          </p:cNvPr>
          <p:cNvSpPr>
            <a:spLocks noGrp="1"/>
          </p:cNvSpPr>
          <p:nvPr>
            <p:ph sz="quarter" idx="13"/>
          </p:nvPr>
        </p:nvSpPr>
        <p:spPr/>
        <p:txBody>
          <a:bodyPr>
            <a:normAutofit fontScale="77500" lnSpcReduction="20000"/>
          </a:bodyPr>
          <a:lstStyle/>
          <a:p>
            <a:pPr marL="0" indent="0">
              <a:buNone/>
            </a:pPr>
            <a:r>
              <a:rPr lang="ko-KR" altLang="en-US" sz="2400" b="1" dirty="0" smtClean="0"/>
              <a:t>귀하의 그룹에서 토론하세요</a:t>
            </a:r>
            <a:endParaRPr lang="en-US" altLang="ko-KR" sz="2400" b="1" dirty="0" smtClean="0"/>
          </a:p>
          <a:p>
            <a:pPr marL="0" indent="0">
              <a:buNone/>
            </a:pPr>
            <a:r>
              <a:rPr lang="en-US" sz="2400" b="1" dirty="0"/>
              <a:t>_</a:t>
            </a:r>
            <a:r>
              <a:rPr lang="en-US" sz="2400" b="1" dirty="0" smtClean="0"/>
              <a:t>In </a:t>
            </a:r>
            <a:r>
              <a:rPr lang="en-US" sz="2400" b="1" dirty="0"/>
              <a:t>your groups please discuss…..</a:t>
            </a:r>
          </a:p>
          <a:p>
            <a:r>
              <a:rPr lang="ko-KR" altLang="en-US" sz="2400" dirty="0" smtClean="0"/>
              <a:t>조직에서 회의가 얼마나 효과적입니까</a:t>
            </a:r>
            <a:r>
              <a:rPr lang="en-US" altLang="ko-KR" sz="2400" dirty="0" smtClean="0"/>
              <a:t>?</a:t>
            </a:r>
          </a:p>
          <a:p>
            <a:pPr marL="0" indent="0">
              <a:buNone/>
            </a:pPr>
            <a:r>
              <a:rPr lang="en-US" altLang="ko-KR" sz="2400" dirty="0"/>
              <a:t> </a:t>
            </a:r>
            <a:r>
              <a:rPr lang="en-US" altLang="ko-KR" sz="2400" dirty="0" smtClean="0"/>
              <a:t>  _</a:t>
            </a:r>
            <a:r>
              <a:rPr lang="en-US" sz="2400" dirty="0" smtClean="0"/>
              <a:t>How </a:t>
            </a:r>
            <a:r>
              <a:rPr lang="en-US" sz="2400" dirty="0"/>
              <a:t>effective are the meetings you have in your </a:t>
            </a:r>
            <a:endParaRPr lang="en-US" sz="2400" dirty="0" smtClean="0"/>
          </a:p>
          <a:p>
            <a:pPr marL="0" indent="0">
              <a:buNone/>
            </a:pPr>
            <a:r>
              <a:rPr lang="en-US" sz="2400" dirty="0"/>
              <a:t> </a:t>
            </a:r>
            <a:r>
              <a:rPr lang="en-US" sz="2400" dirty="0" smtClean="0"/>
              <a:t>  organization</a:t>
            </a:r>
            <a:r>
              <a:rPr lang="en-US" sz="2400" dirty="0"/>
              <a:t>?</a:t>
            </a:r>
          </a:p>
          <a:p>
            <a:r>
              <a:rPr lang="ko-KR" altLang="en-US" sz="2400" dirty="0" smtClean="0"/>
              <a:t>회의가 잘 진행되면 어떤 주요 강점을 관찰합니까</a:t>
            </a:r>
            <a:r>
              <a:rPr lang="en-US" altLang="ko-KR" sz="2400" dirty="0" smtClean="0"/>
              <a:t>?</a:t>
            </a:r>
          </a:p>
          <a:p>
            <a:pPr marL="0" indent="0">
              <a:buNone/>
            </a:pPr>
            <a:r>
              <a:rPr lang="en-US" sz="2400" dirty="0"/>
              <a:t> </a:t>
            </a:r>
            <a:r>
              <a:rPr lang="en-US" sz="2400" dirty="0" smtClean="0"/>
              <a:t>  _When </a:t>
            </a:r>
            <a:r>
              <a:rPr lang="en-US" sz="2400" dirty="0"/>
              <a:t>the meetings go well, what key strengths do </a:t>
            </a:r>
            <a:endParaRPr lang="en-US" sz="2400" dirty="0" smtClean="0"/>
          </a:p>
          <a:p>
            <a:pPr marL="0" indent="0">
              <a:buNone/>
            </a:pPr>
            <a:r>
              <a:rPr lang="en-US" sz="2400" dirty="0"/>
              <a:t> </a:t>
            </a:r>
            <a:r>
              <a:rPr lang="en-US" sz="2400" dirty="0" smtClean="0"/>
              <a:t>  you </a:t>
            </a:r>
            <a:r>
              <a:rPr lang="en-US" sz="2400" dirty="0"/>
              <a:t>observe?</a:t>
            </a:r>
          </a:p>
          <a:p>
            <a:r>
              <a:rPr lang="ko-KR" altLang="en-US" sz="2400" dirty="0" smtClean="0"/>
              <a:t>팀에 가장 도움이 되는 구체적인 회의 전략은 무엇입니까</a:t>
            </a:r>
            <a:r>
              <a:rPr lang="en-US" altLang="ko-KR" sz="2400" dirty="0" smtClean="0"/>
              <a:t>?</a:t>
            </a:r>
          </a:p>
          <a:p>
            <a:pPr marL="0" indent="0">
              <a:buNone/>
            </a:pPr>
            <a:r>
              <a:rPr lang="en-US" sz="2400" dirty="0"/>
              <a:t> </a:t>
            </a:r>
            <a:r>
              <a:rPr lang="en-US" sz="2400" dirty="0" smtClean="0"/>
              <a:t>  _What </a:t>
            </a:r>
            <a:r>
              <a:rPr lang="en-US" sz="2400" dirty="0"/>
              <a:t>specific meeting strategies would be most helpful </a:t>
            </a:r>
            <a:r>
              <a:rPr lang="en-US" sz="2400" dirty="0" smtClean="0"/>
              <a:t>  </a:t>
            </a:r>
          </a:p>
          <a:p>
            <a:pPr marL="0" indent="0">
              <a:buNone/>
            </a:pPr>
            <a:r>
              <a:rPr lang="en-US" sz="2400" dirty="0"/>
              <a:t> </a:t>
            </a:r>
            <a:r>
              <a:rPr lang="en-US" sz="2400" dirty="0" smtClean="0"/>
              <a:t>  for </a:t>
            </a:r>
            <a:r>
              <a:rPr lang="en-US" sz="2400" dirty="0"/>
              <a:t>your teams?</a:t>
            </a:r>
          </a:p>
          <a:p>
            <a:r>
              <a:rPr lang="ko-KR" altLang="en-US" sz="2400" dirty="0" smtClean="0"/>
              <a:t>조직에 다시 가져올 아이디어를 기록하세요</a:t>
            </a:r>
            <a:r>
              <a:rPr lang="en-US" altLang="ko-KR" sz="2400" dirty="0" smtClean="0"/>
              <a:t>.</a:t>
            </a:r>
          </a:p>
          <a:p>
            <a:pPr marL="0" indent="0">
              <a:buNone/>
            </a:pPr>
            <a:r>
              <a:rPr lang="en-US" sz="2400" dirty="0"/>
              <a:t> </a:t>
            </a:r>
            <a:r>
              <a:rPr lang="en-US" sz="2400" dirty="0" smtClean="0"/>
              <a:t>   _Write </a:t>
            </a:r>
            <a:r>
              <a:rPr lang="en-US" sz="2400" dirty="0"/>
              <a:t>down ideas you will bring back to your organization</a:t>
            </a:r>
          </a:p>
          <a:p>
            <a:endParaRPr lang="en-US"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455358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8828"/>
            <a:ext cx="8991600" cy="933323"/>
          </a:xfrm>
        </p:spPr>
        <p:txBody>
          <a:bodyPr>
            <a:noAutofit/>
          </a:bodyPr>
          <a:lstStyle/>
          <a:p>
            <a:pPr algn="ctr"/>
            <a:r>
              <a:rPr lang="ko-KR" altLang="en-US" sz="2400" dirty="0">
                <a:latin typeface="+mn-ea"/>
                <a:ea typeface="+mn-ea"/>
              </a:rPr>
              <a:t>앞으로 나아가기 위해 직장에서 다른 사람들과 공유할 수 있는 </a:t>
            </a:r>
            <a:r>
              <a:rPr lang="en-US" altLang="ko-KR" sz="2400" dirty="0">
                <a:latin typeface="+mn-ea"/>
                <a:ea typeface="+mn-ea"/>
              </a:rPr>
              <a:t>3-5</a:t>
            </a:r>
            <a:r>
              <a:rPr lang="ko-KR" altLang="en-US" sz="2400" dirty="0">
                <a:latin typeface="+mn-ea"/>
                <a:ea typeface="+mn-ea"/>
              </a:rPr>
              <a:t>가지 목록을 만드세요</a:t>
            </a:r>
            <a:r>
              <a:rPr lang="en-US" altLang="ko-KR" sz="2000" dirty="0">
                <a:latin typeface="+mn-ea"/>
                <a:ea typeface="+mn-ea"/>
              </a:rPr>
              <a:t/>
            </a:r>
            <a:br>
              <a:rPr lang="en-US" altLang="ko-KR" sz="2000" dirty="0">
                <a:latin typeface="+mn-ea"/>
                <a:ea typeface="+mn-ea"/>
              </a:rPr>
            </a:br>
            <a:r>
              <a:rPr lang="en-US" altLang="ko-KR" sz="2000" dirty="0">
                <a:latin typeface="+mn-ea"/>
                <a:ea typeface="+mn-ea"/>
              </a:rPr>
              <a:t>_</a:t>
            </a:r>
            <a:r>
              <a:rPr lang="en-US" sz="1800" dirty="0">
                <a:latin typeface="+mn-ea"/>
                <a:ea typeface="+mn-ea"/>
              </a:rPr>
              <a:t>Make a list of 3-5 things you can share with others at work to move forward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230085701"/>
              </p:ext>
            </p:extLst>
          </p:nvPr>
        </p:nvGraphicFramePr>
        <p:xfrm>
          <a:off x="449055" y="1447276"/>
          <a:ext cx="8245890" cy="4420124"/>
        </p:xfrm>
        <a:graphic>
          <a:graphicData uri="http://schemas.openxmlformats.org/drawingml/2006/table">
            <a:tbl>
              <a:tblPr firstRow="1" bandRow="1">
                <a:tableStyleId>{F5AB1C69-6EDB-4FF4-983F-18BD219EF322}</a:tableStyleId>
              </a:tblPr>
              <a:tblGrid>
                <a:gridCol w="3058143">
                  <a:extLst>
                    <a:ext uri="{9D8B030D-6E8A-4147-A177-3AD203B41FA5}">
                      <a16:colId xmlns:a16="http://schemas.microsoft.com/office/drawing/2014/main" xmlns="" val="20000"/>
                    </a:ext>
                  </a:extLst>
                </a:gridCol>
                <a:gridCol w="2439117">
                  <a:extLst>
                    <a:ext uri="{9D8B030D-6E8A-4147-A177-3AD203B41FA5}">
                      <a16:colId xmlns:a16="http://schemas.microsoft.com/office/drawing/2014/main" xmlns="" val="20001"/>
                    </a:ext>
                  </a:extLst>
                </a:gridCol>
                <a:gridCol w="2748630">
                  <a:extLst>
                    <a:ext uri="{9D8B030D-6E8A-4147-A177-3AD203B41FA5}">
                      <a16:colId xmlns:a16="http://schemas.microsoft.com/office/drawing/2014/main" xmlns="" val="20002"/>
                    </a:ext>
                  </a:extLst>
                </a:gridCol>
              </a:tblGrid>
              <a:tr h="736687">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sz="1500" dirty="0">
                          <a:solidFill>
                            <a:schemeClr val="tx1"/>
                          </a:solidFill>
                          <a:latin typeface="+mn-ea"/>
                          <a:ea typeface="+mn-ea"/>
                        </a:rPr>
                        <a:t>_Steps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참여자</a:t>
                      </a:r>
                      <a:endParaRPr lang="en-US" sz="1500" dirty="0">
                        <a:solidFill>
                          <a:schemeClr val="tx1"/>
                        </a:solidFill>
                        <a:latin typeface="+mn-ea"/>
                        <a:ea typeface="+mn-ea"/>
                      </a:endParaRPr>
                    </a:p>
                    <a:p>
                      <a:pPr algn="ctr"/>
                      <a:r>
                        <a:rPr lang="en-US" sz="1500" dirty="0">
                          <a:solidFill>
                            <a:schemeClr val="tx1"/>
                          </a:solidFill>
                          <a:latin typeface="+mn-ea"/>
                          <a:ea typeface="+mn-ea"/>
                        </a:rPr>
                        <a:t>_Who is Involved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목표</a:t>
                      </a:r>
                      <a:r>
                        <a:rPr lang="ko-KR" altLang="en-US" sz="1500" baseline="0" dirty="0">
                          <a:solidFill>
                            <a:schemeClr val="tx1"/>
                          </a:solidFill>
                          <a:latin typeface="+mn-ea"/>
                          <a:ea typeface="+mn-ea"/>
                        </a:rPr>
                        <a:t> 완료 날짜</a:t>
                      </a:r>
                      <a:endParaRPr lang="en-US" altLang="ko-KR" sz="1500" baseline="0" dirty="0">
                        <a:solidFill>
                          <a:schemeClr val="tx1"/>
                        </a:solidFill>
                        <a:latin typeface="+mn-ea"/>
                        <a:ea typeface="+mn-ea"/>
                      </a:endParaRPr>
                    </a:p>
                    <a:p>
                      <a:pPr algn="ctr"/>
                      <a:r>
                        <a:rPr lang="en-US" sz="1500" baseline="0" dirty="0">
                          <a:solidFill>
                            <a:schemeClr val="tx1"/>
                          </a:solidFill>
                          <a:latin typeface="+mn-ea"/>
                          <a:ea typeface="+mn-ea"/>
                        </a:rPr>
                        <a:t>_</a:t>
                      </a:r>
                      <a:r>
                        <a:rPr lang="en-US" sz="1500" dirty="0">
                          <a:solidFill>
                            <a:schemeClr val="tx1"/>
                          </a:solidFill>
                          <a:latin typeface="+mn-ea"/>
                          <a:ea typeface="+mn-ea"/>
                        </a:rPr>
                        <a:t>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xmlns="" val="10000"/>
                  </a:ext>
                </a:extLst>
              </a:tr>
              <a:tr h="546574">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1"/>
                  </a:ext>
                </a:extLst>
              </a:tr>
              <a:tr h="641631">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extLst>
                  <a:ext uri="{0D108BD9-81ED-4DB2-BD59-A6C34878D82A}">
                    <a16:rowId xmlns:a16="http://schemas.microsoft.com/office/drawing/2014/main" xmlns="" val="10002"/>
                  </a:ext>
                </a:extLst>
              </a:tr>
              <a:tr h="926800">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3"/>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4"/>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5"/>
                  </a:ext>
                </a:extLst>
              </a:tr>
            </a:tbl>
          </a:graphicData>
        </a:graphic>
      </p:graphicFrame>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mn-ea"/>
              </a:rPr>
              <a:pPr/>
              <a:t>42</a:t>
            </a:fld>
            <a:endParaRPr lang="en-US" dirty="0">
              <a:latin typeface="+mn-ea"/>
            </a:endParaRPr>
          </a:p>
        </p:txBody>
      </p:sp>
      <p:sp>
        <p:nvSpPr>
          <p:cNvPr id="7" name="Footer Placeholder 2"/>
          <p:cNvSpPr txBox="1">
            <a:spLocks/>
          </p:cNvSpPr>
          <p:nvPr/>
        </p:nvSpPr>
        <p:spPr>
          <a:xfrm>
            <a:off x="-304800" y="5867400"/>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Minnesota Department of Human Services </a:t>
            </a:r>
            <a:r>
              <a:rPr lang="en-US">
                <a:solidFill>
                  <a:schemeClr val="accent1"/>
                </a:solidFill>
              </a:rPr>
              <a:t>|</a:t>
            </a:r>
            <a:r>
              <a:rPr lang="en-US"/>
              <a:t> mn.gov/dhs</a:t>
            </a:r>
            <a:endParaRPr lang="en-US" dirty="0"/>
          </a:p>
        </p:txBody>
      </p:sp>
      <p:sp>
        <p:nvSpPr>
          <p:cNvPr id="8"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951971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a:bodyPr>
          <a:lstStyle/>
          <a:p>
            <a:pPr algn="ctr"/>
            <a:r>
              <a:rPr lang="ko-KR" altLang="en-US" sz="3200" dirty="0" smtClean="0"/>
              <a:t>시작하기</a:t>
            </a:r>
            <a:r>
              <a:rPr lang="en-US" altLang="ko-KR" sz="3200" dirty="0" smtClean="0"/>
              <a:t>_</a:t>
            </a:r>
            <a:r>
              <a:rPr lang="en-US" sz="3200" dirty="0" smtClean="0"/>
              <a:t>Getting </a:t>
            </a:r>
            <a:r>
              <a:rPr lang="en-US" sz="3200" dirty="0"/>
              <a:t>Started</a:t>
            </a:r>
            <a:br>
              <a:rPr lang="en-US" sz="3200" dirty="0"/>
            </a:br>
            <a:endParaRPr lang="en-US" sz="3200" dirty="0"/>
          </a:p>
        </p:txBody>
      </p:sp>
      <p:sp>
        <p:nvSpPr>
          <p:cNvPr id="3" name="Content Placeholder 2"/>
          <p:cNvSpPr>
            <a:spLocks noGrp="1"/>
          </p:cNvSpPr>
          <p:nvPr>
            <p:ph idx="1"/>
          </p:nvPr>
        </p:nvSpPr>
        <p:spPr/>
        <p:txBody>
          <a:bodyPr>
            <a:normAutofit fontScale="62500" lnSpcReduction="20000"/>
          </a:bodyPr>
          <a:lstStyle/>
          <a:p>
            <a:r>
              <a:rPr lang="ko-KR" altLang="en-US" sz="3200" dirty="0"/>
              <a:t>조직 전체를 대상으로 모든 이해 관계자를 대표할 수 있는 팀을 형성한다</a:t>
            </a:r>
            <a:r>
              <a:rPr lang="en-US" altLang="ko-KR" sz="3200" dirty="0"/>
              <a:t>.</a:t>
            </a:r>
          </a:p>
          <a:p>
            <a:pPr marL="0" indent="0">
              <a:buNone/>
            </a:pPr>
            <a:r>
              <a:rPr lang="en-US" sz="3200" dirty="0" smtClean="0"/>
              <a:t>   _Form </a:t>
            </a:r>
            <a:r>
              <a:rPr lang="en-US" sz="3200" dirty="0"/>
              <a:t>an organization-wide team that represents all stakeholders</a:t>
            </a:r>
          </a:p>
          <a:p>
            <a:r>
              <a:rPr lang="en-US" sz="3200" b="1" dirty="0" smtClean="0">
                <a:solidFill>
                  <a:srgbClr val="800000"/>
                </a:solidFill>
              </a:rPr>
              <a:t>Assess </a:t>
            </a:r>
            <a:r>
              <a:rPr lang="en-US" sz="3200" b="1" dirty="0">
                <a:solidFill>
                  <a:srgbClr val="800000"/>
                </a:solidFill>
              </a:rPr>
              <a:t>readiness and buy in </a:t>
            </a:r>
          </a:p>
          <a:p>
            <a:r>
              <a:rPr lang="ko-KR" altLang="en-US" sz="3200" b="1" dirty="0">
                <a:solidFill>
                  <a:srgbClr val="800000"/>
                </a:solidFill>
              </a:rPr>
              <a:t>준비성과 받아드릴 준비가 되어 있는지 평가한다</a:t>
            </a:r>
            <a:endParaRPr lang="en-US" sz="3200" b="1" dirty="0">
              <a:solidFill>
                <a:srgbClr val="800000"/>
              </a:solidFill>
            </a:endParaRPr>
          </a:p>
          <a:p>
            <a:r>
              <a:rPr lang="en-US" sz="3200" dirty="0"/>
              <a:t>Complete a self-assessment</a:t>
            </a:r>
          </a:p>
          <a:p>
            <a:r>
              <a:rPr lang="ko-KR" altLang="en-US" sz="3200" dirty="0"/>
              <a:t>자기평가를 수행한다</a:t>
            </a:r>
            <a:r>
              <a:rPr lang="en-US" altLang="ko-KR" sz="3200" dirty="0"/>
              <a:t>.</a:t>
            </a:r>
            <a:endParaRPr lang="en-US" sz="3200" dirty="0"/>
          </a:p>
          <a:p>
            <a:r>
              <a:rPr lang="en-US" sz="3200" dirty="0"/>
              <a:t>Create an action plan </a:t>
            </a:r>
          </a:p>
          <a:p>
            <a:r>
              <a:rPr lang="ko-KR" altLang="en-US" sz="3200" dirty="0"/>
              <a:t>행동계획을 설계한다</a:t>
            </a:r>
            <a:r>
              <a:rPr lang="en-US" altLang="ko-KR" sz="3200" dirty="0"/>
              <a:t>.</a:t>
            </a:r>
            <a:endParaRPr lang="en-US" sz="3200" dirty="0"/>
          </a:p>
          <a:p>
            <a:r>
              <a:rPr lang="en-US" sz="3200" dirty="0"/>
              <a:t>Use data for decision making</a:t>
            </a:r>
          </a:p>
          <a:p>
            <a:r>
              <a:rPr lang="ko-KR" altLang="en-US" sz="3200" dirty="0"/>
              <a:t>데이터를 의사결정에 이용한다</a:t>
            </a:r>
            <a:r>
              <a:rPr lang="en-US" altLang="ko-KR" sz="3200" dirty="0"/>
              <a:t>.</a:t>
            </a:r>
            <a:r>
              <a:rPr lang="ko-KR" altLang="en-US" sz="3200" dirty="0"/>
              <a:t> </a:t>
            </a:r>
            <a:endParaRPr lang="en-US" sz="3200" dirty="0"/>
          </a:p>
          <a:p>
            <a:r>
              <a:rPr lang="en-US" sz="3200" dirty="0"/>
              <a:t>Make changes to improve outcomes</a:t>
            </a:r>
          </a:p>
          <a:p>
            <a:r>
              <a:rPr lang="ko-KR" altLang="en-US" sz="3200" dirty="0"/>
              <a:t>결과 향상을 위해 변화를 준다</a:t>
            </a:r>
            <a:r>
              <a:rPr lang="en-US" altLang="ko-KR" sz="3200" dirty="0"/>
              <a:t>.</a:t>
            </a:r>
            <a:endParaRPr lang="en-US" sz="32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107270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ko-KR" altLang="en-US" sz="3600" dirty="0" smtClean="0"/>
              <a:t>시스템 변화</a:t>
            </a:r>
            <a:r>
              <a:rPr lang="en-US" altLang="ko-KR" sz="3600" dirty="0" smtClean="0"/>
              <a:t>_</a:t>
            </a:r>
            <a:r>
              <a:rPr lang="en-US" sz="3600" dirty="0" smtClean="0"/>
              <a:t>Systems </a:t>
            </a:r>
            <a:r>
              <a:rPr lang="en-US" sz="3600" dirty="0"/>
              <a:t>Change </a:t>
            </a:r>
          </a:p>
        </p:txBody>
      </p:sp>
      <p:sp>
        <p:nvSpPr>
          <p:cNvPr id="3" name="Content Placeholder 2"/>
          <p:cNvSpPr>
            <a:spLocks noGrp="1"/>
          </p:cNvSpPr>
          <p:nvPr>
            <p:ph idx="1"/>
          </p:nvPr>
        </p:nvSpPr>
        <p:spPr>
          <a:xfrm>
            <a:off x="457200" y="1600200"/>
            <a:ext cx="8229600" cy="4525963"/>
          </a:xfrm>
        </p:spPr>
        <p:txBody>
          <a:bodyPr>
            <a:normAutofit/>
          </a:bodyPr>
          <a:lstStyle/>
          <a:p>
            <a:r>
              <a:rPr lang="ko-KR" altLang="en-US" sz="2200" dirty="0" smtClean="0"/>
              <a:t>모든 사람이 의사 결정에 적극적으로 참여할 때 변화가 일어난다</a:t>
            </a:r>
            <a:r>
              <a:rPr lang="en-US" altLang="ko-KR" sz="2200" dirty="0" smtClean="0"/>
              <a:t>.</a:t>
            </a:r>
          </a:p>
          <a:p>
            <a:pPr marL="0" indent="0">
              <a:buNone/>
            </a:pPr>
            <a:r>
              <a:rPr lang="en-US" sz="2200" dirty="0" smtClean="0"/>
              <a:t>  _Change </a:t>
            </a:r>
            <a:r>
              <a:rPr lang="en-US" sz="2200" dirty="0"/>
              <a:t>occurs when everyone is </a:t>
            </a:r>
            <a:r>
              <a:rPr lang="en-US" sz="2200" dirty="0" smtClean="0"/>
              <a:t>actively </a:t>
            </a:r>
            <a:r>
              <a:rPr lang="en-US" sz="2200" dirty="0"/>
              <a:t>involved in </a:t>
            </a:r>
            <a:endParaRPr lang="en-US" sz="2200" dirty="0" smtClean="0"/>
          </a:p>
          <a:p>
            <a:pPr marL="0" indent="0">
              <a:buNone/>
            </a:pPr>
            <a:r>
              <a:rPr lang="en-US" sz="2200" dirty="0"/>
              <a:t> </a:t>
            </a:r>
            <a:r>
              <a:rPr lang="en-US" sz="2200" dirty="0" smtClean="0"/>
              <a:t> decision </a:t>
            </a:r>
            <a:r>
              <a:rPr lang="en-US" sz="2200" dirty="0"/>
              <a:t>making</a:t>
            </a:r>
          </a:p>
          <a:p>
            <a:r>
              <a:rPr lang="ko-KR" altLang="en-US" sz="2200" dirty="0" smtClean="0"/>
              <a:t>변화는 개인적인 경험이다</a:t>
            </a:r>
            <a:r>
              <a:rPr lang="en-US" altLang="ko-KR" sz="2200" dirty="0" smtClean="0"/>
              <a:t>.</a:t>
            </a:r>
          </a:p>
          <a:p>
            <a:pPr marL="0" indent="0">
              <a:buNone/>
            </a:pPr>
            <a:r>
              <a:rPr lang="en-US" sz="2200" dirty="0" smtClean="0"/>
              <a:t>   _Change </a:t>
            </a:r>
            <a:r>
              <a:rPr lang="en-US" sz="2200" dirty="0"/>
              <a:t>is a personal experience</a:t>
            </a:r>
          </a:p>
          <a:p>
            <a:r>
              <a:rPr lang="ko-KR" altLang="en-US" sz="2200" dirty="0" smtClean="0"/>
              <a:t>명령과 지시는 사기에 부정적인 영향을 미칠 수 있습니다</a:t>
            </a:r>
            <a:r>
              <a:rPr lang="en-US" altLang="ko-KR" sz="2200" dirty="0" smtClean="0"/>
              <a:t>.</a:t>
            </a:r>
          </a:p>
          <a:p>
            <a:pPr marL="0" indent="0">
              <a:buNone/>
            </a:pPr>
            <a:r>
              <a:rPr lang="en-US" sz="2200" dirty="0" smtClean="0"/>
              <a:t>  _Mandates </a:t>
            </a:r>
            <a:r>
              <a:rPr lang="en-US" sz="2200" dirty="0"/>
              <a:t>and directives can have </a:t>
            </a:r>
            <a:r>
              <a:rPr lang="en-US" sz="2200" dirty="0" smtClean="0"/>
              <a:t> </a:t>
            </a:r>
          </a:p>
          <a:p>
            <a:pPr marL="0" indent="0">
              <a:buNone/>
            </a:pPr>
            <a:r>
              <a:rPr lang="en-US" sz="2200" dirty="0"/>
              <a:t> </a:t>
            </a:r>
            <a:r>
              <a:rPr lang="en-US" sz="2200" dirty="0" smtClean="0"/>
              <a:t> negative </a:t>
            </a:r>
            <a:r>
              <a:rPr lang="en-US" sz="2200" dirty="0"/>
              <a:t>impact on morale</a:t>
            </a:r>
          </a:p>
          <a:p>
            <a:endParaRPr lang="en-US" sz="2200" dirty="0"/>
          </a:p>
        </p:txBody>
      </p:sp>
      <p:pic>
        <p:nvPicPr>
          <p:cNvPr id="5" name="Picture 4"/>
          <p:cNvPicPr>
            <a:picLocks noChangeAspect="1"/>
          </p:cNvPicPr>
          <p:nvPr/>
        </p:nvPicPr>
        <p:blipFill>
          <a:blip r:embed="rId3" cstate="print"/>
          <a:stretch>
            <a:fillRect/>
          </a:stretch>
        </p:blipFill>
        <p:spPr>
          <a:xfrm>
            <a:off x="5867400" y="4203926"/>
            <a:ext cx="2647950" cy="1796823"/>
          </a:xfrm>
          <a:prstGeom prst="rect">
            <a:avLst/>
          </a:prstGeom>
        </p:spPr>
      </p:pic>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832811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a:bodyPr>
          <a:lstStyle/>
          <a:p>
            <a:pPr algn="ctr"/>
            <a:r>
              <a:rPr lang="ko-KR" altLang="en-US" sz="3600" dirty="0" smtClean="0"/>
              <a:t>관심과 헌신 평가</a:t>
            </a:r>
            <a:endParaRPr lang="en-US" sz="3600" dirty="0"/>
          </a:p>
        </p:txBody>
      </p:sp>
      <p:sp>
        <p:nvSpPr>
          <p:cNvPr id="104451" name="Rectangle 3"/>
          <p:cNvSpPr>
            <a:spLocks noGrp="1" noChangeArrowheads="1"/>
          </p:cNvSpPr>
          <p:nvPr>
            <p:ph type="body" idx="1"/>
          </p:nvPr>
        </p:nvSpPr>
        <p:spPr>
          <a:xfrm>
            <a:off x="533400" y="1447800"/>
            <a:ext cx="8229600" cy="4525963"/>
          </a:xfrm>
        </p:spPr>
        <p:txBody>
          <a:bodyPr>
            <a:normAutofit fontScale="85000" lnSpcReduction="20000"/>
          </a:bodyPr>
          <a:lstStyle/>
          <a:p>
            <a:r>
              <a:rPr lang="en-US" dirty="0" smtClean="0"/>
              <a:t>80% </a:t>
            </a:r>
            <a:r>
              <a:rPr lang="ko-KR" altLang="en-US" dirty="0" smtClean="0"/>
              <a:t>구현을 위한 직원 지원</a:t>
            </a:r>
            <a:endParaRPr lang="en-US" altLang="ko-KR" dirty="0" smtClean="0"/>
          </a:p>
          <a:p>
            <a:pPr marL="0" indent="0">
              <a:buNone/>
            </a:pPr>
            <a:r>
              <a:rPr lang="en-US" dirty="0"/>
              <a:t> </a:t>
            </a:r>
            <a:r>
              <a:rPr lang="en-US" dirty="0" smtClean="0"/>
              <a:t>  _80</a:t>
            </a:r>
            <a:r>
              <a:rPr lang="en-US" dirty="0"/>
              <a:t>% Staff support for implementation</a:t>
            </a:r>
          </a:p>
          <a:p>
            <a:r>
              <a:rPr lang="en-US" dirty="0" smtClean="0"/>
              <a:t>3</a:t>
            </a:r>
            <a:r>
              <a:rPr lang="ko-KR" altLang="en-US" dirty="0" smtClean="0"/>
              <a:t>개년 실행 계획</a:t>
            </a:r>
            <a:r>
              <a:rPr lang="en-US" altLang="ko-KR" dirty="0" smtClean="0"/>
              <a:t>, </a:t>
            </a:r>
            <a:r>
              <a:rPr lang="ko-KR" altLang="en-US" dirty="0" smtClean="0"/>
              <a:t>시간이 지남에 따라 진행</a:t>
            </a:r>
            <a:endParaRPr lang="en-US" altLang="ko-KR" dirty="0" smtClean="0"/>
          </a:p>
          <a:p>
            <a:pPr marL="0" indent="0">
              <a:buNone/>
            </a:pPr>
            <a:r>
              <a:rPr lang="en-US" dirty="0"/>
              <a:t> </a:t>
            </a:r>
            <a:r>
              <a:rPr lang="en-US" dirty="0" smtClean="0"/>
              <a:t>  _3-Year </a:t>
            </a:r>
            <a:r>
              <a:rPr lang="en-US" dirty="0"/>
              <a:t>Action Plan, progress occurs over time</a:t>
            </a:r>
          </a:p>
          <a:p>
            <a:r>
              <a:rPr lang="ko-KR" altLang="en-US" dirty="0" smtClean="0"/>
              <a:t>행동은 조직 내 </a:t>
            </a:r>
            <a:r>
              <a:rPr lang="en-US" altLang="ko-KR" dirty="0" smtClean="0"/>
              <a:t>3</a:t>
            </a:r>
            <a:r>
              <a:rPr lang="ko-KR" altLang="en-US" dirty="0" smtClean="0"/>
              <a:t>대 목표 중 하나</a:t>
            </a:r>
            <a:endParaRPr lang="en-US" altLang="ko-KR" dirty="0" smtClean="0"/>
          </a:p>
          <a:p>
            <a:pPr marL="0" indent="0">
              <a:buNone/>
            </a:pPr>
            <a:r>
              <a:rPr lang="en-US" dirty="0"/>
              <a:t> </a:t>
            </a:r>
            <a:r>
              <a:rPr lang="en-US" dirty="0" smtClean="0"/>
              <a:t>  _Behavior </a:t>
            </a:r>
            <a:r>
              <a:rPr lang="en-US" dirty="0"/>
              <a:t>is one of top three goals within organization</a:t>
            </a:r>
          </a:p>
          <a:p>
            <a:r>
              <a:rPr lang="ko-KR" altLang="en-US" dirty="0" smtClean="0"/>
              <a:t>모든 직원은 구현에 참여하는데 동의</a:t>
            </a:r>
            <a:endParaRPr lang="en-US" altLang="ko-KR" dirty="0" smtClean="0"/>
          </a:p>
          <a:p>
            <a:pPr marL="0" indent="0">
              <a:buNone/>
            </a:pPr>
            <a:r>
              <a:rPr lang="en-US" dirty="0"/>
              <a:t> </a:t>
            </a:r>
            <a:r>
              <a:rPr lang="en-US" dirty="0" smtClean="0"/>
              <a:t>  _All </a:t>
            </a:r>
            <a:r>
              <a:rPr lang="en-US" dirty="0"/>
              <a:t>staff agree to participate in implementation </a:t>
            </a:r>
          </a:p>
          <a:p>
            <a:pPr lvl="1"/>
            <a:r>
              <a:rPr lang="ko-KR" altLang="en-US" dirty="0" smtClean="0"/>
              <a:t>사회적 상호 작용 장려 및 모델링</a:t>
            </a:r>
            <a:endParaRPr lang="en-US" altLang="ko-KR" dirty="0" smtClean="0"/>
          </a:p>
          <a:p>
            <a:pPr marL="342900" lvl="1" indent="0">
              <a:buNone/>
            </a:pPr>
            <a:r>
              <a:rPr lang="en-US" dirty="0"/>
              <a:t> </a:t>
            </a:r>
            <a:r>
              <a:rPr lang="en-US" dirty="0" smtClean="0"/>
              <a:t>  _Encouraging </a:t>
            </a:r>
            <a:r>
              <a:rPr lang="en-US" dirty="0"/>
              <a:t>and modeling social interactions</a:t>
            </a:r>
          </a:p>
          <a:p>
            <a:pPr lvl="1"/>
            <a:r>
              <a:rPr lang="ko-KR" altLang="en-US" dirty="0" smtClean="0"/>
              <a:t>사람중심의 가치를 일상의 행동으로 구현</a:t>
            </a:r>
            <a:endParaRPr lang="en-US" altLang="ko-KR" dirty="0" smtClean="0"/>
          </a:p>
          <a:p>
            <a:pPr marL="342900" lvl="1" indent="0">
              <a:buNone/>
            </a:pPr>
            <a:r>
              <a:rPr lang="en-US" dirty="0" smtClean="0"/>
              <a:t>   _Building </a:t>
            </a:r>
            <a:r>
              <a:rPr lang="en-US" dirty="0"/>
              <a:t>person-centered values into everyday actions</a:t>
            </a:r>
          </a:p>
          <a:p>
            <a:pPr lvl="1"/>
            <a:r>
              <a:rPr lang="ko-KR" altLang="en-US" dirty="0" smtClean="0"/>
              <a:t>의사결정에 참여</a:t>
            </a:r>
            <a:endParaRPr lang="en-US" altLang="ko-KR" dirty="0" smtClean="0"/>
          </a:p>
          <a:p>
            <a:pPr marL="342900" lvl="1" indent="0">
              <a:buNone/>
            </a:pPr>
            <a:r>
              <a:rPr lang="en-US" dirty="0" smtClean="0"/>
              <a:t>   _Participating </a:t>
            </a:r>
            <a:r>
              <a:rPr lang="en-US" dirty="0"/>
              <a:t>in decision making</a:t>
            </a:r>
          </a:p>
          <a:p>
            <a:pPr lvl="1"/>
            <a:r>
              <a:rPr lang="ko-KR" altLang="en-US" dirty="0" smtClean="0"/>
              <a:t>긍정적인 사회적 상호 작용 강화 및 인식</a:t>
            </a:r>
            <a:endParaRPr lang="en-US" altLang="ko-KR" dirty="0" smtClean="0"/>
          </a:p>
          <a:p>
            <a:pPr marL="342900" lvl="1" indent="0">
              <a:buNone/>
            </a:pPr>
            <a:r>
              <a:rPr lang="en-US" dirty="0"/>
              <a:t> </a:t>
            </a:r>
            <a:r>
              <a:rPr lang="en-US" dirty="0" smtClean="0"/>
              <a:t>  _Reinforcing </a:t>
            </a:r>
            <a:r>
              <a:rPr lang="en-US" dirty="0"/>
              <a:t>and recognizing positive social interactions</a:t>
            </a:r>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521164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7310C0-443C-1648-92BE-B95176A76C89}"/>
              </a:ext>
            </a:extLst>
          </p:cNvPr>
          <p:cNvSpPr>
            <a:spLocks noGrp="1"/>
          </p:cNvSpPr>
          <p:nvPr>
            <p:ph type="title"/>
          </p:nvPr>
        </p:nvSpPr>
        <p:spPr/>
        <p:txBody>
          <a:bodyPr>
            <a:normAutofit/>
          </a:bodyPr>
          <a:lstStyle/>
          <a:p>
            <a:pPr algn="ctr"/>
            <a:r>
              <a:rPr lang="ko-KR" altLang="en-US" sz="3200" dirty="0" smtClean="0"/>
              <a:t>주요 메시지</a:t>
            </a:r>
            <a:r>
              <a:rPr lang="en-US" altLang="ko-KR" sz="3200" dirty="0" smtClean="0"/>
              <a:t>_</a:t>
            </a:r>
            <a:r>
              <a:rPr lang="en-US" sz="3200" dirty="0" smtClean="0"/>
              <a:t>Major </a:t>
            </a:r>
            <a:r>
              <a:rPr lang="en-US" sz="3200" dirty="0"/>
              <a:t>Messages</a:t>
            </a:r>
          </a:p>
        </p:txBody>
      </p:sp>
      <p:sp>
        <p:nvSpPr>
          <p:cNvPr id="3" name="Content Placeholder 2">
            <a:extLst>
              <a:ext uri="{FF2B5EF4-FFF2-40B4-BE49-F238E27FC236}">
                <a16:creationId xmlns:a16="http://schemas.microsoft.com/office/drawing/2014/main" xmlns="" id="{D155166B-0FF3-3D40-BA1A-0570F20F2224}"/>
              </a:ext>
            </a:extLst>
          </p:cNvPr>
          <p:cNvSpPr>
            <a:spLocks noGrp="1"/>
          </p:cNvSpPr>
          <p:nvPr>
            <p:ph idx="1"/>
          </p:nvPr>
        </p:nvSpPr>
        <p:spPr/>
        <p:txBody>
          <a:bodyPr>
            <a:normAutofit fontScale="92500" lnSpcReduction="20000"/>
          </a:bodyPr>
          <a:lstStyle/>
          <a:p>
            <a:r>
              <a:rPr lang="ko-KR" altLang="en-US" dirty="0" smtClean="0"/>
              <a:t>모두가 사람중심실천에 참여</a:t>
            </a:r>
            <a:endParaRPr lang="en-US" altLang="ko-KR" dirty="0" smtClean="0"/>
          </a:p>
          <a:p>
            <a:pPr marL="0" indent="0">
              <a:buNone/>
            </a:pPr>
            <a:r>
              <a:rPr lang="en-US" altLang="ko-KR" dirty="0"/>
              <a:t> </a:t>
            </a:r>
            <a:r>
              <a:rPr lang="en-US" altLang="ko-KR" dirty="0" smtClean="0"/>
              <a:t>  _</a:t>
            </a:r>
            <a:r>
              <a:rPr lang="en-US" dirty="0" smtClean="0"/>
              <a:t>Everyone </a:t>
            </a:r>
            <a:r>
              <a:rPr lang="en-US" dirty="0"/>
              <a:t>is involved in person-centered practices</a:t>
            </a:r>
          </a:p>
          <a:p>
            <a:r>
              <a:rPr lang="ko-KR" altLang="en-US" dirty="0" smtClean="0"/>
              <a:t>팀은 다음을 통해 직원에게 연락</a:t>
            </a:r>
            <a:r>
              <a:rPr lang="en-US" altLang="ko-KR" dirty="0" smtClean="0"/>
              <a:t>_</a:t>
            </a:r>
            <a:r>
              <a:rPr lang="en-US" dirty="0" smtClean="0"/>
              <a:t>Teams </a:t>
            </a:r>
            <a:r>
              <a:rPr lang="en-US" dirty="0"/>
              <a:t>reach out to staff via </a:t>
            </a:r>
          </a:p>
          <a:p>
            <a:pPr lvl="1"/>
            <a:r>
              <a:rPr lang="ko-KR" altLang="en-US" dirty="0" smtClean="0"/>
              <a:t>직원 회의</a:t>
            </a:r>
            <a:r>
              <a:rPr lang="en-US" altLang="ko-KR" dirty="0" smtClean="0"/>
              <a:t>_</a:t>
            </a:r>
            <a:r>
              <a:rPr lang="en-US" dirty="0" smtClean="0"/>
              <a:t>Staff </a:t>
            </a:r>
            <a:r>
              <a:rPr lang="en-US" dirty="0"/>
              <a:t>meetings</a:t>
            </a:r>
          </a:p>
          <a:p>
            <a:pPr marL="342900" lvl="1" indent="0">
              <a:buNone/>
            </a:pPr>
            <a:r>
              <a:rPr lang="en-US" dirty="0" smtClean="0"/>
              <a:t>- </a:t>
            </a:r>
            <a:r>
              <a:rPr lang="ko-KR" altLang="en-US" dirty="0" smtClean="0"/>
              <a:t>설문조사</a:t>
            </a:r>
            <a:r>
              <a:rPr lang="en-US" altLang="ko-KR" dirty="0"/>
              <a:t>_</a:t>
            </a:r>
            <a:r>
              <a:rPr lang="en-US" dirty="0" smtClean="0"/>
              <a:t>Surveys</a:t>
            </a:r>
            <a:endParaRPr lang="en-US" dirty="0"/>
          </a:p>
          <a:p>
            <a:pPr lvl="1"/>
            <a:r>
              <a:rPr lang="ko-KR" altLang="en-US" dirty="0" smtClean="0"/>
              <a:t>뉴스레터</a:t>
            </a:r>
            <a:r>
              <a:rPr lang="en-US" altLang="ko-KR" dirty="0" smtClean="0"/>
              <a:t>_</a:t>
            </a:r>
            <a:r>
              <a:rPr lang="en-US" dirty="0" smtClean="0"/>
              <a:t>Newsletters</a:t>
            </a:r>
            <a:endParaRPr lang="en-US" dirty="0"/>
          </a:p>
          <a:p>
            <a:pPr lvl="1"/>
            <a:r>
              <a:rPr lang="ko-KR" altLang="en-US" dirty="0" smtClean="0"/>
              <a:t>소셜 미디어</a:t>
            </a:r>
            <a:r>
              <a:rPr lang="en-US" altLang="ko-KR" dirty="0" smtClean="0"/>
              <a:t>_</a:t>
            </a:r>
            <a:r>
              <a:rPr lang="en-US" dirty="0" smtClean="0"/>
              <a:t>Social </a:t>
            </a:r>
            <a:r>
              <a:rPr lang="en-US" dirty="0"/>
              <a:t>media</a:t>
            </a:r>
          </a:p>
          <a:p>
            <a:r>
              <a:rPr lang="ko-KR" altLang="en-US" dirty="0" smtClean="0"/>
              <a:t>모든 사람의 의견에 따라 결정</a:t>
            </a:r>
            <a:endParaRPr lang="en-US" altLang="ko-KR" dirty="0" smtClean="0"/>
          </a:p>
          <a:p>
            <a:pPr marL="0" indent="0">
              <a:buNone/>
            </a:pPr>
            <a:r>
              <a:rPr lang="en-US" dirty="0"/>
              <a:t> </a:t>
            </a:r>
            <a:r>
              <a:rPr lang="en-US" dirty="0" smtClean="0"/>
              <a:t>  _ Decisions </a:t>
            </a:r>
            <a:r>
              <a:rPr lang="en-US" dirty="0"/>
              <a:t>should be based on everyone’s opinion</a:t>
            </a:r>
          </a:p>
          <a:p>
            <a:r>
              <a:rPr lang="ko-KR" altLang="en-US" dirty="0" smtClean="0"/>
              <a:t>다음을 어떻게 참여시킬지 고려</a:t>
            </a:r>
            <a:r>
              <a:rPr lang="en-US" altLang="ko-KR" dirty="0" smtClean="0"/>
              <a:t>_</a:t>
            </a:r>
            <a:r>
              <a:rPr lang="en-US" dirty="0" smtClean="0"/>
              <a:t>Consider </a:t>
            </a:r>
            <a:r>
              <a:rPr lang="en-US" dirty="0"/>
              <a:t>how you will involve:</a:t>
            </a:r>
          </a:p>
          <a:p>
            <a:pPr lvl="1"/>
            <a:r>
              <a:rPr lang="ko-KR" altLang="en-US" dirty="0" smtClean="0"/>
              <a:t>전 직원</a:t>
            </a:r>
            <a:r>
              <a:rPr lang="en-US" altLang="ko-KR" dirty="0" smtClean="0"/>
              <a:t>_</a:t>
            </a:r>
            <a:r>
              <a:rPr lang="en-US" dirty="0" smtClean="0"/>
              <a:t>All </a:t>
            </a:r>
            <a:r>
              <a:rPr lang="en-US" dirty="0"/>
              <a:t>staff</a:t>
            </a:r>
          </a:p>
          <a:p>
            <a:pPr lvl="1"/>
            <a:r>
              <a:rPr lang="ko-KR" altLang="en-US" dirty="0" smtClean="0"/>
              <a:t>서비스를 받는 아동 및 성인</a:t>
            </a:r>
            <a:endParaRPr lang="en-US" altLang="ko-KR" dirty="0" smtClean="0"/>
          </a:p>
          <a:p>
            <a:pPr marL="342900" lvl="1" indent="0">
              <a:buNone/>
            </a:pPr>
            <a:r>
              <a:rPr lang="en-US" dirty="0"/>
              <a:t> </a:t>
            </a:r>
            <a:r>
              <a:rPr lang="en-US" dirty="0" smtClean="0"/>
              <a:t>  _Children </a:t>
            </a:r>
            <a:r>
              <a:rPr lang="en-US" dirty="0"/>
              <a:t>and adults receiving services</a:t>
            </a:r>
          </a:p>
          <a:p>
            <a:pPr lvl="1"/>
            <a:r>
              <a:rPr lang="ko-KR" altLang="en-US" dirty="0" smtClean="0"/>
              <a:t>가족 구성원 및 간병인</a:t>
            </a:r>
            <a:r>
              <a:rPr lang="en-US" altLang="ko-KR" dirty="0" smtClean="0"/>
              <a:t>_</a:t>
            </a:r>
            <a:r>
              <a:rPr lang="en-US" dirty="0" smtClean="0"/>
              <a:t>Family </a:t>
            </a:r>
            <a:r>
              <a:rPr lang="en-US" dirty="0"/>
              <a:t>members and caregivers</a:t>
            </a:r>
          </a:p>
          <a:p>
            <a:pPr lvl="1"/>
            <a:r>
              <a:rPr lang="ko-KR" altLang="en-US" dirty="0" smtClean="0"/>
              <a:t>지역사회</a:t>
            </a:r>
            <a:r>
              <a:rPr lang="en-US" altLang="ko-KR" dirty="0" smtClean="0"/>
              <a:t>_</a:t>
            </a:r>
            <a:r>
              <a:rPr lang="en-US" dirty="0" smtClean="0"/>
              <a:t>Community</a:t>
            </a:r>
            <a:endParaRPr lang="en-US" dirty="0"/>
          </a:p>
          <a:p>
            <a:endParaRPr lang="en-US"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523748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28940" y="1257598"/>
            <a:ext cx="7486119" cy="4843959"/>
          </a:xfrm>
        </p:spPr>
      </p:pic>
      <p:sp>
        <p:nvSpPr>
          <p:cNvPr id="2" name="TextBox 1"/>
          <p:cNvSpPr txBox="1"/>
          <p:nvPr/>
        </p:nvSpPr>
        <p:spPr>
          <a:xfrm>
            <a:off x="1066800" y="228600"/>
            <a:ext cx="7136606" cy="1200329"/>
          </a:xfrm>
          <a:prstGeom prst="rect">
            <a:avLst/>
          </a:prstGeom>
          <a:noFill/>
        </p:spPr>
        <p:txBody>
          <a:bodyPr wrap="square" rtlCol="0">
            <a:spAutoFit/>
          </a:bodyPr>
          <a:lstStyle/>
          <a:p>
            <a:pPr algn="ctr"/>
            <a:r>
              <a:rPr lang="ko-KR" altLang="en-US" sz="2000" b="1" dirty="0"/>
              <a:t>이해당사자 간 의견 합의 </a:t>
            </a:r>
            <a:r>
              <a:rPr lang="ko-KR" altLang="en-US" sz="2000" b="1" dirty="0" smtClean="0"/>
              <a:t>하기 팀 </a:t>
            </a:r>
            <a:r>
              <a:rPr lang="ko-KR" altLang="en-US" sz="2000" b="1" dirty="0"/>
              <a:t>예시</a:t>
            </a:r>
            <a:endParaRPr lang="en-US" altLang="ko-KR" sz="2000" b="1" dirty="0"/>
          </a:p>
          <a:p>
            <a:pPr algn="ctr"/>
            <a:r>
              <a:rPr lang="en-US" sz="2000" b="1" dirty="0" smtClean="0"/>
              <a:t>_Building </a:t>
            </a:r>
            <a:r>
              <a:rPr lang="en-US" sz="2000" b="1" dirty="0"/>
              <a:t>Consensus Across </a:t>
            </a:r>
            <a:r>
              <a:rPr lang="en-US" sz="2000" b="1" dirty="0" smtClean="0"/>
              <a:t>Stakeholders Team </a:t>
            </a:r>
            <a:r>
              <a:rPr lang="en-US" sz="2000" b="1" dirty="0"/>
              <a:t>Example</a:t>
            </a:r>
          </a:p>
          <a:p>
            <a:pPr algn="ctr"/>
            <a:endParaRPr lang="en-US" sz="3200" b="1" dirty="0"/>
          </a:p>
        </p:txBody>
      </p:sp>
      <p:sp>
        <p:nvSpPr>
          <p:cNvPr id="4" name="TextBox 3"/>
          <p:cNvSpPr txBox="1"/>
          <p:nvPr/>
        </p:nvSpPr>
        <p:spPr>
          <a:xfrm>
            <a:off x="1524000" y="4876800"/>
            <a:ext cx="6477000" cy="276999"/>
          </a:xfrm>
          <a:prstGeom prst="rect">
            <a:avLst/>
          </a:prstGeom>
          <a:solidFill>
            <a:schemeClr val="bg1"/>
          </a:solidFill>
        </p:spPr>
        <p:txBody>
          <a:bodyPr wrap="square" rtlCol="0">
            <a:spAutoFit/>
          </a:bodyPr>
          <a:lstStyle/>
          <a:p>
            <a:pPr algn="ctr"/>
            <a:r>
              <a:rPr lang="ko-KR" altLang="en-US" sz="1200" dirty="0">
                <a:solidFill>
                  <a:srgbClr val="000000"/>
                </a:solidFill>
              </a:rPr>
              <a:t>조직적 변화와 이해 당사자가 가야할 </a:t>
            </a:r>
            <a:r>
              <a:rPr lang="ko-KR" altLang="en-US" sz="1200" dirty="0" smtClean="0">
                <a:solidFill>
                  <a:srgbClr val="000000"/>
                </a:solidFill>
              </a:rPr>
              <a:t>길 </a:t>
            </a:r>
            <a:r>
              <a:rPr lang="en-US" sz="1200" dirty="0" smtClean="0">
                <a:solidFill>
                  <a:srgbClr val="000000"/>
                </a:solidFill>
              </a:rPr>
              <a:t>2016</a:t>
            </a:r>
            <a:r>
              <a:rPr lang="ko-KR" altLang="en-US" sz="1200" dirty="0">
                <a:solidFill>
                  <a:srgbClr val="000000"/>
                </a:solidFill>
              </a:rPr>
              <a:t>년 </a:t>
            </a:r>
            <a:r>
              <a:rPr lang="en-US" altLang="ko-KR" sz="1200" dirty="0">
                <a:solidFill>
                  <a:srgbClr val="000000"/>
                </a:solidFill>
              </a:rPr>
              <a:t>10</a:t>
            </a:r>
            <a:r>
              <a:rPr lang="ko-KR" altLang="en-US" sz="1200" dirty="0">
                <a:solidFill>
                  <a:srgbClr val="000000"/>
                </a:solidFill>
              </a:rPr>
              <a:t>월 </a:t>
            </a:r>
            <a:r>
              <a:rPr lang="en-US" altLang="ko-KR" sz="1200" dirty="0">
                <a:solidFill>
                  <a:srgbClr val="000000"/>
                </a:solidFill>
              </a:rPr>
              <a:t>17</a:t>
            </a:r>
            <a:r>
              <a:rPr lang="ko-KR" altLang="en-US" sz="1200" dirty="0">
                <a:solidFill>
                  <a:srgbClr val="000000"/>
                </a:solidFill>
              </a:rPr>
              <a:t>일</a:t>
            </a:r>
            <a:endParaRPr lang="en-US" sz="1200" dirty="0">
              <a:solidFill>
                <a:srgbClr val="000000"/>
              </a:solidFill>
            </a:endParaRP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571338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5F72CF-A523-E541-B34F-FA37E7935ACB}"/>
              </a:ext>
            </a:extLst>
          </p:cNvPr>
          <p:cNvSpPr>
            <a:spLocks noGrp="1"/>
          </p:cNvSpPr>
          <p:nvPr>
            <p:ph type="title"/>
          </p:nvPr>
        </p:nvSpPr>
        <p:spPr>
          <a:xfrm>
            <a:off x="381000" y="457200"/>
            <a:ext cx="8229600" cy="838124"/>
          </a:xfrm>
        </p:spPr>
        <p:txBody>
          <a:bodyPr>
            <a:normAutofit fontScale="90000"/>
          </a:bodyPr>
          <a:lstStyle/>
          <a:p>
            <a:pPr algn="ctr"/>
            <a:r>
              <a:rPr lang="ko-KR" altLang="en-US" sz="2800" dirty="0"/>
              <a:t>의사결정에 모두 포함하기</a:t>
            </a:r>
            <a:r>
              <a:rPr lang="en-US" altLang="ko-KR" sz="2800" dirty="0"/>
              <a:t/>
            </a:r>
            <a:br>
              <a:rPr lang="en-US" altLang="ko-KR" sz="2800" dirty="0"/>
            </a:br>
            <a:r>
              <a:rPr lang="en-US" altLang="ko-KR" sz="2800" dirty="0" smtClean="0"/>
              <a:t>_</a:t>
            </a:r>
            <a:r>
              <a:rPr lang="en-US" sz="2800" dirty="0" smtClean="0"/>
              <a:t>Involving </a:t>
            </a:r>
            <a:r>
              <a:rPr lang="en-US" sz="2800" dirty="0"/>
              <a:t>Everyone in Decision Making</a:t>
            </a:r>
            <a:br>
              <a:rPr lang="en-US" sz="2800" dirty="0"/>
            </a:br>
            <a:endParaRPr lang="en-US" sz="2800" dirty="0"/>
          </a:p>
        </p:txBody>
      </p:sp>
      <p:sp>
        <p:nvSpPr>
          <p:cNvPr id="3" name="Content Placeholder 2">
            <a:extLst>
              <a:ext uri="{FF2B5EF4-FFF2-40B4-BE49-F238E27FC236}">
                <a16:creationId xmlns:a16="http://schemas.microsoft.com/office/drawing/2014/main" xmlns="" id="{3ABF31EC-38B4-E241-B0A9-54AC5F814015}"/>
              </a:ext>
            </a:extLst>
          </p:cNvPr>
          <p:cNvSpPr>
            <a:spLocks noGrp="1"/>
          </p:cNvSpPr>
          <p:nvPr>
            <p:ph sz="quarter" idx="13"/>
          </p:nvPr>
        </p:nvSpPr>
        <p:spPr>
          <a:xfrm>
            <a:off x="449580" y="1752600"/>
            <a:ext cx="8244840" cy="3884613"/>
          </a:xfrm>
        </p:spPr>
        <p:txBody>
          <a:bodyPr>
            <a:normAutofit/>
          </a:bodyPr>
          <a:lstStyle/>
          <a:p>
            <a:pPr marL="257175" lvl="1" indent="-257175">
              <a:buFont typeface="Arial"/>
              <a:buChar char="•"/>
            </a:pPr>
            <a:r>
              <a:rPr lang="ko-KR" altLang="en-US" sz="1600" dirty="0">
                <a:solidFill>
                  <a:schemeClr val="tx1"/>
                </a:solidFill>
              </a:rPr>
              <a:t>모두에게 전 조직적 과정 및 실천을 소개한다</a:t>
            </a:r>
            <a:endParaRPr lang="en-US" altLang="ko-KR" sz="1600" dirty="0">
              <a:solidFill>
                <a:schemeClr val="tx1"/>
              </a:solidFill>
            </a:endParaRPr>
          </a:p>
          <a:p>
            <a:pPr marL="0" indent="0">
              <a:buNone/>
            </a:pPr>
            <a:r>
              <a:rPr lang="en-US" sz="1600" dirty="0" smtClean="0">
                <a:solidFill>
                  <a:schemeClr val="tx1"/>
                </a:solidFill>
              </a:rPr>
              <a:t>    _Introduce </a:t>
            </a:r>
            <a:r>
              <a:rPr lang="en-US" sz="1600" dirty="0">
                <a:solidFill>
                  <a:schemeClr val="tx1"/>
                </a:solidFill>
              </a:rPr>
              <a:t>the Organization-Wide Process and Practices to Everyone</a:t>
            </a:r>
          </a:p>
          <a:p>
            <a:pPr lvl="1"/>
            <a:r>
              <a:rPr lang="ko-KR" altLang="en-US" sz="1600" dirty="0" smtClean="0">
                <a:solidFill>
                  <a:schemeClr val="tx1"/>
                </a:solidFill>
              </a:rPr>
              <a:t>발표</a:t>
            </a:r>
            <a:r>
              <a:rPr lang="en-US" altLang="ko-KR" sz="1600" dirty="0" smtClean="0">
                <a:solidFill>
                  <a:schemeClr val="tx1"/>
                </a:solidFill>
              </a:rPr>
              <a:t>_</a:t>
            </a:r>
            <a:r>
              <a:rPr lang="en-US" sz="1600" dirty="0" smtClean="0">
                <a:solidFill>
                  <a:schemeClr val="tx1"/>
                </a:solidFill>
              </a:rPr>
              <a:t>Presentation</a:t>
            </a:r>
            <a:endParaRPr lang="en-US" sz="1600" dirty="0">
              <a:solidFill>
                <a:schemeClr val="tx1"/>
              </a:solidFill>
            </a:endParaRPr>
          </a:p>
          <a:p>
            <a:pPr lvl="1"/>
            <a:r>
              <a:rPr lang="ko-KR" altLang="en-US" sz="1600" dirty="0" smtClean="0">
                <a:solidFill>
                  <a:schemeClr val="tx1"/>
                </a:solidFill>
              </a:rPr>
              <a:t>뉴스레터</a:t>
            </a:r>
            <a:r>
              <a:rPr lang="en-US" altLang="ko-KR" sz="1600" dirty="0" smtClean="0">
                <a:solidFill>
                  <a:schemeClr val="tx1"/>
                </a:solidFill>
              </a:rPr>
              <a:t>_</a:t>
            </a:r>
            <a:r>
              <a:rPr lang="en-US" sz="1600" dirty="0" smtClean="0">
                <a:solidFill>
                  <a:schemeClr val="tx1"/>
                </a:solidFill>
              </a:rPr>
              <a:t>Newsletters</a:t>
            </a:r>
            <a:endParaRPr lang="en-US" sz="1600" dirty="0">
              <a:solidFill>
                <a:schemeClr val="tx1"/>
              </a:solidFill>
            </a:endParaRPr>
          </a:p>
          <a:p>
            <a:r>
              <a:rPr lang="ko-KR" altLang="en-US" sz="1600" dirty="0">
                <a:solidFill>
                  <a:schemeClr val="tx1"/>
                </a:solidFill>
              </a:rPr>
              <a:t>투표를 하거나 다른 방법으로 관심 확인</a:t>
            </a:r>
            <a:endParaRPr lang="en-US" altLang="ko-KR" sz="1600" dirty="0">
              <a:solidFill>
                <a:schemeClr val="tx1"/>
              </a:solidFill>
            </a:endParaRPr>
          </a:p>
          <a:p>
            <a:pPr marL="0" indent="0">
              <a:buNone/>
            </a:pPr>
            <a:r>
              <a:rPr lang="en-US" sz="1600" dirty="0" smtClean="0">
                <a:solidFill>
                  <a:schemeClr val="tx1"/>
                </a:solidFill>
              </a:rPr>
              <a:t>    _Ask </a:t>
            </a:r>
            <a:r>
              <a:rPr lang="en-US" sz="1600" dirty="0">
                <a:solidFill>
                  <a:schemeClr val="tx1"/>
                </a:solidFill>
              </a:rPr>
              <a:t>for a Vote or Use Other Strategies to Confirm Interest</a:t>
            </a:r>
          </a:p>
          <a:p>
            <a:r>
              <a:rPr lang="ko-KR" altLang="en-US" sz="1600" dirty="0">
                <a:solidFill>
                  <a:schemeClr val="tx1"/>
                </a:solidFill>
              </a:rPr>
              <a:t>실천을 실행하고 싶은지 사람들에게 묻는다</a:t>
            </a:r>
            <a:endParaRPr lang="en-US" altLang="ko-KR" sz="1600" dirty="0">
              <a:solidFill>
                <a:schemeClr val="tx1"/>
              </a:solidFill>
            </a:endParaRPr>
          </a:p>
          <a:p>
            <a:pPr marL="0" indent="0">
              <a:buNone/>
            </a:pPr>
            <a:r>
              <a:rPr lang="en-US" sz="1600" dirty="0" smtClean="0">
                <a:solidFill>
                  <a:schemeClr val="tx1"/>
                </a:solidFill>
              </a:rPr>
              <a:t>    _Ask </a:t>
            </a:r>
            <a:r>
              <a:rPr lang="en-US" sz="1600" dirty="0">
                <a:solidFill>
                  <a:schemeClr val="tx1"/>
                </a:solidFill>
              </a:rPr>
              <a:t>Whether People Want to Implement Practices</a:t>
            </a:r>
          </a:p>
          <a:p>
            <a:r>
              <a:rPr lang="ko-KR" altLang="en-US" sz="1600" dirty="0">
                <a:solidFill>
                  <a:schemeClr val="tx1"/>
                </a:solidFill>
              </a:rPr>
              <a:t>과정에 더 많은 참여를 할 수록 사람들은 실천을 더 많이 도입한다</a:t>
            </a:r>
            <a:r>
              <a:rPr lang="en-US" altLang="ko-KR" sz="1600" dirty="0">
                <a:solidFill>
                  <a:schemeClr val="tx1"/>
                </a:solidFill>
              </a:rPr>
              <a:t>.</a:t>
            </a:r>
          </a:p>
          <a:p>
            <a:pPr marL="0" indent="0">
              <a:buNone/>
            </a:pPr>
            <a:r>
              <a:rPr lang="en-US" sz="1600" dirty="0" smtClean="0">
                <a:solidFill>
                  <a:schemeClr val="tx1"/>
                </a:solidFill>
              </a:rPr>
              <a:t>    _The </a:t>
            </a:r>
            <a:r>
              <a:rPr lang="en-US" sz="1600" dirty="0">
                <a:solidFill>
                  <a:schemeClr val="tx1"/>
                </a:solidFill>
              </a:rPr>
              <a:t>More Involved in the Process, the More People Adopt Practices</a:t>
            </a:r>
          </a:p>
          <a:p>
            <a:endParaRPr lang="en-US" sz="16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49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4326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90E2B2C-3C0E-5C46-B1FE-3461F07AFBAA}"/>
              </a:ext>
            </a:extLst>
          </p:cNvPr>
          <p:cNvSpPr>
            <a:spLocks noGrp="1"/>
          </p:cNvSpPr>
          <p:nvPr>
            <p:ph type="ctrTitle"/>
          </p:nvPr>
        </p:nvSpPr>
        <p:spPr/>
        <p:txBody>
          <a:bodyPr/>
          <a:lstStyle/>
          <a:p>
            <a:r>
              <a:rPr lang="en-US" b="1" dirty="0">
                <a:latin typeface="+mn-lt"/>
                <a:hlinkClick r:id="rId2"/>
              </a:rPr>
              <a:t>Minnesota Team Checklist</a:t>
            </a:r>
            <a:endParaRPr lang="en-US" b="1" dirty="0">
              <a:latin typeface="+mn-lt"/>
            </a:endParaRPr>
          </a:p>
        </p:txBody>
      </p:sp>
      <p:sp>
        <p:nvSpPr>
          <p:cNvPr id="5" name="Subtitle 4">
            <a:extLst>
              <a:ext uri="{FF2B5EF4-FFF2-40B4-BE49-F238E27FC236}">
                <a16:creationId xmlns:a16="http://schemas.microsoft.com/office/drawing/2014/main" xmlns="" id="{D31F1F01-0A04-EA4F-9E93-9A796C43DAD4}"/>
              </a:ext>
            </a:extLst>
          </p:cNvPr>
          <p:cNvSpPr>
            <a:spLocks noGrp="1"/>
          </p:cNvSpPr>
          <p:nvPr>
            <p:ph type="subTitle" idx="1"/>
          </p:nvPr>
        </p:nvSpPr>
        <p:spPr/>
        <p:txBody>
          <a:bodyPr>
            <a:normAutofit/>
          </a:bodyPr>
          <a:lstStyle/>
          <a:p>
            <a:r>
              <a:rPr lang="en-US" sz="2400" dirty="0"/>
              <a:t>Items 1-12</a:t>
            </a:r>
          </a:p>
          <a:p>
            <a:r>
              <a:rPr lang="en-US" sz="2400" dirty="0"/>
              <a:t>Team</a:t>
            </a:r>
          </a:p>
          <a:p>
            <a:r>
              <a:rPr lang="en-US" sz="2400" dirty="0"/>
              <a:t>Staff Commitment</a:t>
            </a:r>
          </a:p>
          <a:p>
            <a:endParaRPr lang="en-US" sz="2400" dirty="0"/>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779133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1066800"/>
            <a:ext cx="8610600" cy="2795590"/>
          </a:xfrm>
        </p:spPr>
        <p:txBody>
          <a:bodyPr>
            <a:noAutofit/>
          </a:bodyPr>
          <a:lstStyle/>
          <a:p>
            <a:r>
              <a:rPr lang="en-US" sz="2700" dirty="0" smtClean="0"/>
              <a:t>“</a:t>
            </a:r>
            <a:r>
              <a:rPr lang="ko-KR" altLang="en-US" sz="2700" dirty="0" smtClean="0"/>
              <a:t>구현 요소는 </a:t>
            </a:r>
            <a:r>
              <a:rPr lang="en-US" altLang="ko-KR" sz="2700" dirty="0" smtClean="0"/>
              <a:t>(</a:t>
            </a:r>
            <a:r>
              <a:rPr lang="ko-KR" altLang="en-US" sz="2700" dirty="0" smtClean="0"/>
              <a:t>중력과 같이</a:t>
            </a:r>
            <a:r>
              <a:rPr lang="en-US" altLang="ko-KR" sz="2700" dirty="0" smtClean="0"/>
              <a:t>)  </a:t>
            </a:r>
            <a:r>
              <a:rPr lang="ko-KR" altLang="en-US" sz="2700" dirty="0" smtClean="0"/>
              <a:t>보편적이며</a:t>
            </a:r>
            <a:r>
              <a:rPr lang="en-US" altLang="ko-KR" sz="2700" dirty="0" smtClean="0"/>
              <a:t/>
            </a:r>
            <a:br>
              <a:rPr lang="en-US" altLang="ko-KR" sz="2700" dirty="0" smtClean="0"/>
            </a:br>
            <a:r>
              <a:rPr lang="ko-KR" altLang="en-US" sz="2700" dirty="0" smtClean="0"/>
              <a:t>모든 인적 서비스 부문에 동일하게 적용됩니다</a:t>
            </a:r>
            <a:r>
              <a:rPr lang="en-US" altLang="ko-KR" sz="2700" dirty="0" smtClean="0"/>
              <a:t>.”</a:t>
            </a:r>
            <a:br>
              <a:rPr lang="en-US" altLang="ko-KR" sz="2700" dirty="0" smtClean="0"/>
            </a:br>
            <a:r>
              <a:rPr lang="en-US" altLang="ko-KR" sz="2700" dirty="0"/>
              <a:t>_</a:t>
            </a:r>
            <a:r>
              <a:rPr lang="en-US" sz="2700" dirty="0" smtClean="0"/>
              <a:t>“</a:t>
            </a:r>
            <a:r>
              <a:rPr lang="en-US" sz="2700" dirty="0"/>
              <a:t>Implementation factors are </a:t>
            </a:r>
            <a:r>
              <a:rPr lang="en-US" sz="2700" dirty="0" smtClean="0"/>
              <a:t>universal</a:t>
            </a:r>
            <a:br>
              <a:rPr lang="en-US" sz="2700" dirty="0" smtClean="0"/>
            </a:br>
            <a:r>
              <a:rPr lang="en-US" sz="2700" dirty="0" smtClean="0"/>
              <a:t>(like </a:t>
            </a:r>
            <a:r>
              <a:rPr lang="en-US" sz="2700" dirty="0"/>
              <a:t>gravity) and apply equally to any human service sector.”</a:t>
            </a:r>
          </a:p>
        </p:txBody>
      </p:sp>
      <p:sp>
        <p:nvSpPr>
          <p:cNvPr id="5" name="Subtitle 4"/>
          <p:cNvSpPr>
            <a:spLocks noGrp="1"/>
          </p:cNvSpPr>
          <p:nvPr>
            <p:ph type="subTitle" idx="1"/>
          </p:nvPr>
        </p:nvSpPr>
        <p:spPr>
          <a:xfrm>
            <a:off x="3733800" y="4876800"/>
            <a:ext cx="5226821" cy="1314450"/>
          </a:xfrm>
        </p:spPr>
        <p:txBody>
          <a:bodyPr>
            <a:normAutofit/>
          </a:bodyPr>
          <a:lstStyle/>
          <a:p>
            <a:pPr algn="l"/>
            <a:r>
              <a:rPr lang="en-US" dirty="0">
                <a:solidFill>
                  <a:srgbClr val="000000"/>
                </a:solidFill>
              </a:rPr>
              <a:t>                                        </a:t>
            </a:r>
          </a:p>
          <a:p>
            <a:pPr algn="r"/>
            <a:r>
              <a:rPr lang="en-US" sz="1500" dirty="0">
                <a:solidFill>
                  <a:srgbClr val="000000"/>
                </a:solidFill>
              </a:rPr>
              <a:t>                                             -Dean </a:t>
            </a:r>
            <a:r>
              <a:rPr lang="en-US" sz="1500" dirty="0" err="1">
                <a:solidFill>
                  <a:srgbClr val="000000"/>
                </a:solidFill>
              </a:rPr>
              <a:t>Fixsen</a:t>
            </a:r>
            <a:r>
              <a:rPr lang="en-US" sz="1500" dirty="0">
                <a:solidFill>
                  <a:srgbClr val="000000"/>
                </a:solidFill>
              </a:rPr>
              <a:t>, APBS, 2016</a:t>
            </a: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556736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A899D27-2B6A-F34C-B474-039CFB930936}"/>
              </a:ext>
            </a:extLst>
          </p:cNvPr>
          <p:cNvSpPr>
            <a:spLocks noGrp="1"/>
          </p:cNvSpPr>
          <p:nvPr>
            <p:ph type="title"/>
          </p:nvPr>
        </p:nvSpPr>
        <p:spPr>
          <a:xfrm>
            <a:off x="457200" y="228600"/>
            <a:ext cx="8229600" cy="838124"/>
          </a:xfrm>
        </p:spPr>
        <p:txBody>
          <a:bodyPr>
            <a:normAutofit/>
          </a:bodyPr>
          <a:lstStyle/>
          <a:p>
            <a:pPr algn="ctr"/>
            <a:r>
              <a:rPr lang="ko-KR" altLang="en-US" sz="2800" dirty="0" smtClean="0"/>
              <a:t>소모임 활동</a:t>
            </a:r>
            <a:r>
              <a:rPr lang="en-US" altLang="ko-KR" sz="2800" dirty="0" smtClean="0"/>
              <a:t>_</a:t>
            </a:r>
            <a:r>
              <a:rPr lang="en-US" sz="2800" dirty="0" smtClean="0"/>
              <a:t>Breakout </a:t>
            </a:r>
            <a:r>
              <a:rPr lang="en-US" sz="2800" dirty="0"/>
              <a:t>Activity</a:t>
            </a:r>
          </a:p>
        </p:txBody>
      </p:sp>
      <p:sp>
        <p:nvSpPr>
          <p:cNvPr id="2" name="Content Placeholder 1">
            <a:extLst>
              <a:ext uri="{FF2B5EF4-FFF2-40B4-BE49-F238E27FC236}">
                <a16:creationId xmlns:a16="http://schemas.microsoft.com/office/drawing/2014/main" xmlns="" id="{52523D3A-45D6-ED45-8ED2-CABC3D65740A}"/>
              </a:ext>
            </a:extLst>
          </p:cNvPr>
          <p:cNvSpPr>
            <a:spLocks noGrp="1"/>
          </p:cNvSpPr>
          <p:nvPr>
            <p:ph sz="quarter" idx="13"/>
          </p:nvPr>
        </p:nvSpPr>
        <p:spPr/>
        <p:txBody>
          <a:bodyPr>
            <a:normAutofit fontScale="92500" lnSpcReduction="20000"/>
          </a:bodyPr>
          <a:lstStyle/>
          <a:p>
            <a:pPr marL="0" indent="0">
              <a:buNone/>
            </a:pPr>
            <a:r>
              <a:rPr lang="ko-KR" altLang="en-US" sz="2400" b="1" dirty="0" smtClean="0"/>
              <a:t>당신의 그룹에서</a:t>
            </a:r>
            <a:r>
              <a:rPr lang="en-US" altLang="ko-KR" sz="2400" b="1" dirty="0" smtClean="0"/>
              <a:t>_</a:t>
            </a:r>
            <a:r>
              <a:rPr lang="en-US" sz="2400" b="1" dirty="0" smtClean="0"/>
              <a:t>In </a:t>
            </a:r>
            <a:r>
              <a:rPr lang="en-US" sz="2400" b="1" dirty="0"/>
              <a:t>your groups please…..</a:t>
            </a:r>
          </a:p>
          <a:p>
            <a:r>
              <a:rPr lang="ko-KR" altLang="en-US" sz="2400" dirty="0" smtClean="0"/>
              <a:t>미네소타 팀 체크리스트 </a:t>
            </a:r>
            <a:r>
              <a:rPr lang="en-US" altLang="ko-KR" sz="2400" dirty="0" smtClean="0"/>
              <a:t>– </a:t>
            </a:r>
            <a:r>
              <a:rPr lang="ko-KR" altLang="en-US" sz="2400" dirty="0" smtClean="0"/>
              <a:t>항복</a:t>
            </a:r>
            <a:r>
              <a:rPr lang="en-US" altLang="ko-KR" sz="2400" dirty="0" smtClean="0"/>
              <a:t>1-12</a:t>
            </a:r>
          </a:p>
          <a:p>
            <a:pPr marL="0" indent="0">
              <a:buNone/>
            </a:pPr>
            <a:r>
              <a:rPr lang="en-US" sz="2400" dirty="0"/>
              <a:t> </a:t>
            </a:r>
            <a:r>
              <a:rPr lang="en-US" sz="2400" dirty="0" smtClean="0"/>
              <a:t>  _Open </a:t>
            </a:r>
            <a:r>
              <a:rPr lang="en-US" sz="2400" dirty="0"/>
              <a:t>the Minnesota Team Checklist - Items 1-12</a:t>
            </a:r>
          </a:p>
          <a:p>
            <a:r>
              <a:rPr lang="ko-KR" altLang="en-US" sz="2400" dirty="0" smtClean="0"/>
              <a:t>항목을 읽는데 시간을 보내십시오</a:t>
            </a:r>
            <a:endParaRPr lang="en-US" altLang="ko-KR" sz="2400" dirty="0" smtClean="0"/>
          </a:p>
          <a:p>
            <a:pPr marL="0" indent="0">
              <a:buNone/>
            </a:pPr>
            <a:r>
              <a:rPr lang="en-US" altLang="ko-KR" sz="2400" dirty="0"/>
              <a:t> </a:t>
            </a:r>
            <a:r>
              <a:rPr lang="en-US" altLang="ko-KR" sz="2400" dirty="0" smtClean="0"/>
              <a:t>  _</a:t>
            </a:r>
            <a:r>
              <a:rPr lang="en-US" sz="2400" dirty="0" smtClean="0"/>
              <a:t>Spend </a:t>
            </a:r>
            <a:r>
              <a:rPr lang="en-US" sz="2400" dirty="0"/>
              <a:t>time reading the items</a:t>
            </a:r>
          </a:p>
          <a:p>
            <a:r>
              <a:rPr lang="ko-KR" altLang="en-US" sz="2400" dirty="0" smtClean="0"/>
              <a:t>토론할 질문을 적어보세요</a:t>
            </a:r>
            <a:r>
              <a:rPr lang="en-US" altLang="ko-KR" sz="2400" dirty="0" smtClean="0"/>
              <a:t>.</a:t>
            </a:r>
          </a:p>
          <a:p>
            <a:pPr marL="0" indent="0">
              <a:buNone/>
            </a:pPr>
            <a:r>
              <a:rPr lang="en-US" sz="2400" dirty="0"/>
              <a:t> </a:t>
            </a:r>
            <a:r>
              <a:rPr lang="en-US" sz="2400" dirty="0" smtClean="0"/>
              <a:t>  _Write </a:t>
            </a:r>
            <a:r>
              <a:rPr lang="en-US" sz="2400" dirty="0"/>
              <a:t>down questions you have for discussion</a:t>
            </a:r>
          </a:p>
          <a:p>
            <a:r>
              <a:rPr lang="ko-KR" altLang="en-US" sz="2400" dirty="0" smtClean="0"/>
              <a:t>팀이 있는 경우 사람중심실천에 대한 진행 상황을 평가하기 위해 항목을 완료하세요</a:t>
            </a:r>
            <a:r>
              <a:rPr lang="en-US" altLang="ko-KR" sz="2400" dirty="0" smtClean="0"/>
              <a:t>.</a:t>
            </a:r>
          </a:p>
          <a:p>
            <a:pPr marL="0" indent="0">
              <a:buNone/>
            </a:pPr>
            <a:r>
              <a:rPr lang="en-US" sz="2400" dirty="0"/>
              <a:t> </a:t>
            </a:r>
            <a:r>
              <a:rPr lang="en-US" sz="2400" dirty="0" smtClean="0"/>
              <a:t>  _If </a:t>
            </a:r>
            <a:r>
              <a:rPr lang="en-US" sz="2400" dirty="0"/>
              <a:t>you have a team, complete the items to assess </a:t>
            </a:r>
            <a:r>
              <a:rPr lang="en-US" sz="2400" dirty="0" smtClean="0"/>
              <a:t> </a:t>
            </a:r>
          </a:p>
          <a:p>
            <a:pPr marL="0" indent="0">
              <a:buNone/>
            </a:pPr>
            <a:r>
              <a:rPr lang="en-US" sz="2400" dirty="0"/>
              <a:t> </a:t>
            </a:r>
            <a:r>
              <a:rPr lang="en-US" sz="2400" dirty="0" smtClean="0"/>
              <a:t>  your </a:t>
            </a:r>
            <a:r>
              <a:rPr lang="en-US" sz="2400" dirty="0"/>
              <a:t>progress working on person-centered practices</a:t>
            </a:r>
          </a:p>
          <a:p>
            <a:pPr marL="0" indent="0">
              <a:buNone/>
            </a:pPr>
            <a:endParaRPr lang="en-US" sz="2400" dirty="0"/>
          </a:p>
          <a:p>
            <a:endParaRPr lang="en-US"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781074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8828"/>
            <a:ext cx="8576266" cy="994172"/>
          </a:xfrm>
        </p:spPr>
        <p:txBody>
          <a:bodyPr>
            <a:noAutofit/>
          </a:bodyPr>
          <a:lstStyle/>
          <a:p>
            <a:pPr algn="ctr"/>
            <a:r>
              <a:rPr lang="ko-KR" altLang="en-US" sz="2400" dirty="0">
                <a:latin typeface="+mn-ea"/>
                <a:ea typeface="+mn-ea"/>
              </a:rPr>
              <a:t>앞으로 나아가기 위해 직장에서 다른 사람들과 공유할 수 있는 </a:t>
            </a:r>
            <a:r>
              <a:rPr lang="en-US" altLang="ko-KR" sz="2400" dirty="0">
                <a:latin typeface="+mn-ea"/>
                <a:ea typeface="+mn-ea"/>
              </a:rPr>
              <a:t>3-5</a:t>
            </a:r>
            <a:r>
              <a:rPr lang="ko-KR" altLang="en-US" sz="2400" dirty="0">
                <a:latin typeface="+mn-ea"/>
                <a:ea typeface="+mn-ea"/>
              </a:rPr>
              <a:t>가지 목록을 만드세요</a:t>
            </a:r>
            <a:r>
              <a:rPr lang="en-US" altLang="ko-KR" sz="2000" dirty="0">
                <a:latin typeface="+mn-ea"/>
                <a:ea typeface="+mn-ea"/>
              </a:rPr>
              <a:t/>
            </a:r>
            <a:br>
              <a:rPr lang="en-US" altLang="ko-KR" sz="2000" dirty="0">
                <a:latin typeface="+mn-ea"/>
                <a:ea typeface="+mn-ea"/>
              </a:rPr>
            </a:br>
            <a:r>
              <a:rPr lang="en-US" altLang="ko-KR" sz="2000" dirty="0">
                <a:latin typeface="+mn-ea"/>
                <a:ea typeface="+mn-ea"/>
              </a:rPr>
              <a:t>_</a:t>
            </a:r>
            <a:r>
              <a:rPr lang="en-US" sz="2000" dirty="0">
                <a:latin typeface="+mn-ea"/>
                <a:ea typeface="+mn-ea"/>
              </a:rPr>
              <a:t>Make a list of 3-5 things you can share with others at work to move forward – Blank Copy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4041752285"/>
              </p:ext>
            </p:extLst>
          </p:nvPr>
        </p:nvGraphicFramePr>
        <p:xfrm>
          <a:off x="449055" y="1447276"/>
          <a:ext cx="8245890" cy="4420124"/>
        </p:xfrm>
        <a:graphic>
          <a:graphicData uri="http://schemas.openxmlformats.org/drawingml/2006/table">
            <a:tbl>
              <a:tblPr firstRow="1" bandRow="1">
                <a:tableStyleId>{F5AB1C69-6EDB-4FF4-983F-18BD219EF322}</a:tableStyleId>
              </a:tblPr>
              <a:tblGrid>
                <a:gridCol w="3058143">
                  <a:extLst>
                    <a:ext uri="{9D8B030D-6E8A-4147-A177-3AD203B41FA5}">
                      <a16:colId xmlns:a16="http://schemas.microsoft.com/office/drawing/2014/main" xmlns="" val="20000"/>
                    </a:ext>
                  </a:extLst>
                </a:gridCol>
                <a:gridCol w="2439117">
                  <a:extLst>
                    <a:ext uri="{9D8B030D-6E8A-4147-A177-3AD203B41FA5}">
                      <a16:colId xmlns:a16="http://schemas.microsoft.com/office/drawing/2014/main" xmlns="" val="20001"/>
                    </a:ext>
                  </a:extLst>
                </a:gridCol>
                <a:gridCol w="2748630">
                  <a:extLst>
                    <a:ext uri="{9D8B030D-6E8A-4147-A177-3AD203B41FA5}">
                      <a16:colId xmlns:a16="http://schemas.microsoft.com/office/drawing/2014/main" xmlns="" val="20002"/>
                    </a:ext>
                  </a:extLst>
                </a:gridCol>
              </a:tblGrid>
              <a:tr h="736687">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sz="1500" dirty="0">
                          <a:solidFill>
                            <a:schemeClr val="tx1"/>
                          </a:solidFill>
                          <a:latin typeface="+mn-ea"/>
                          <a:ea typeface="+mn-ea"/>
                        </a:rPr>
                        <a:t>_Steps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참여자</a:t>
                      </a:r>
                      <a:endParaRPr lang="en-US" sz="1500" dirty="0">
                        <a:solidFill>
                          <a:schemeClr val="tx1"/>
                        </a:solidFill>
                        <a:latin typeface="+mn-ea"/>
                        <a:ea typeface="+mn-ea"/>
                      </a:endParaRPr>
                    </a:p>
                    <a:p>
                      <a:pPr algn="ctr"/>
                      <a:r>
                        <a:rPr lang="en-US" sz="1500" dirty="0">
                          <a:solidFill>
                            <a:schemeClr val="tx1"/>
                          </a:solidFill>
                          <a:latin typeface="+mn-ea"/>
                          <a:ea typeface="+mn-ea"/>
                        </a:rPr>
                        <a:t>_Who is Involved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목표</a:t>
                      </a:r>
                      <a:r>
                        <a:rPr lang="ko-KR" altLang="en-US" sz="1500" baseline="0" dirty="0">
                          <a:solidFill>
                            <a:schemeClr val="tx1"/>
                          </a:solidFill>
                          <a:latin typeface="+mn-ea"/>
                          <a:ea typeface="+mn-ea"/>
                        </a:rPr>
                        <a:t> 완료 날짜</a:t>
                      </a:r>
                      <a:endParaRPr lang="en-US" altLang="ko-KR" sz="1500" baseline="0" dirty="0">
                        <a:solidFill>
                          <a:schemeClr val="tx1"/>
                        </a:solidFill>
                        <a:latin typeface="+mn-ea"/>
                        <a:ea typeface="+mn-ea"/>
                      </a:endParaRPr>
                    </a:p>
                    <a:p>
                      <a:pPr algn="ctr"/>
                      <a:r>
                        <a:rPr lang="en-US" sz="1500" baseline="0" dirty="0">
                          <a:solidFill>
                            <a:schemeClr val="tx1"/>
                          </a:solidFill>
                          <a:latin typeface="+mn-ea"/>
                          <a:ea typeface="+mn-ea"/>
                        </a:rPr>
                        <a:t>_</a:t>
                      </a:r>
                      <a:r>
                        <a:rPr lang="en-US" sz="1500" dirty="0">
                          <a:solidFill>
                            <a:schemeClr val="tx1"/>
                          </a:solidFill>
                          <a:latin typeface="+mn-ea"/>
                          <a:ea typeface="+mn-ea"/>
                        </a:rPr>
                        <a:t>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xmlns="" val="10000"/>
                  </a:ext>
                </a:extLst>
              </a:tr>
              <a:tr h="546574">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1"/>
                  </a:ext>
                </a:extLst>
              </a:tr>
              <a:tr h="641631">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extLst>
                  <a:ext uri="{0D108BD9-81ED-4DB2-BD59-A6C34878D82A}">
                    <a16:rowId xmlns:a16="http://schemas.microsoft.com/office/drawing/2014/main" xmlns="" val="10002"/>
                  </a:ext>
                </a:extLst>
              </a:tr>
              <a:tr h="926800">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3"/>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4"/>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5"/>
                  </a:ext>
                </a:extLst>
              </a:tr>
            </a:tbl>
          </a:graphicData>
        </a:graphic>
      </p:graphicFrame>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mn-ea"/>
              </a:rPr>
              <a:pPr/>
              <a:t>51</a:t>
            </a:fld>
            <a:endParaRPr lang="en-US" dirty="0">
              <a:latin typeface="+mn-ea"/>
            </a:endParaRPr>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52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677353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918279" y="2138103"/>
            <a:ext cx="7335385" cy="1125463"/>
          </a:xfrm>
        </p:spPr>
        <p:txBody>
          <a:bodyPr>
            <a:normAutofit fontScale="90000"/>
          </a:bodyPr>
          <a:lstStyle/>
          <a:p>
            <a:r>
              <a:rPr lang="ko-KR" altLang="en-US" dirty="0">
                <a:solidFill>
                  <a:schemeClr val="tx1"/>
                </a:solidFill>
              </a:rPr>
              <a:t>자기 평가</a:t>
            </a:r>
            <a:r>
              <a:rPr lang="en-US" altLang="ko-KR" sz="2700" dirty="0">
                <a:solidFill>
                  <a:schemeClr val="tx1"/>
                </a:solidFill>
              </a:rPr>
              <a:t/>
            </a:r>
            <a:br>
              <a:rPr lang="en-US" altLang="ko-KR" sz="2700" dirty="0">
                <a:solidFill>
                  <a:schemeClr val="tx1"/>
                </a:solidFill>
              </a:rPr>
            </a:br>
            <a:r>
              <a:rPr lang="en-US" altLang="ko-KR" sz="2700" dirty="0" smtClean="0">
                <a:solidFill>
                  <a:schemeClr val="tx1"/>
                </a:solidFill>
              </a:rPr>
              <a:t>_</a:t>
            </a:r>
            <a:r>
              <a:rPr lang="en-US" b="1" dirty="0" smtClean="0">
                <a:solidFill>
                  <a:schemeClr val="tx1"/>
                </a:solidFill>
              </a:rPr>
              <a:t>Self-Assessment</a:t>
            </a:r>
            <a:endParaRPr lang="en-US" sz="2700" dirty="0">
              <a:solidFill>
                <a:schemeClr val="tx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0" y="5181600"/>
            <a:ext cx="2818745" cy="923039"/>
          </a:xfrm>
          <a:prstGeom prst="rect">
            <a:avLst/>
          </a:prstGeom>
        </p:spPr>
      </p:pic>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977073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15" y="98652"/>
            <a:ext cx="8229600" cy="1143000"/>
          </a:xfrm>
        </p:spPr>
        <p:txBody>
          <a:bodyPr>
            <a:normAutofit fontScale="90000"/>
          </a:bodyPr>
          <a:lstStyle/>
          <a:p>
            <a:pPr algn="ctr"/>
            <a:r>
              <a:rPr lang="ko-KR" altLang="en-US" sz="3600" dirty="0">
                <a:solidFill>
                  <a:srgbClr val="000000"/>
                </a:solidFill>
              </a:rPr>
              <a:t>시작하기</a:t>
            </a:r>
            <a:r>
              <a:rPr lang="en-US" altLang="ko-KR" sz="3600" dirty="0">
                <a:solidFill>
                  <a:srgbClr val="000000"/>
                </a:solidFill>
              </a:rPr>
              <a:t/>
            </a:r>
            <a:br>
              <a:rPr lang="en-US" altLang="ko-KR" sz="3600" dirty="0">
                <a:solidFill>
                  <a:srgbClr val="000000"/>
                </a:solidFill>
              </a:rPr>
            </a:br>
            <a:r>
              <a:rPr lang="en-US" sz="3600" dirty="0" smtClean="0">
                <a:solidFill>
                  <a:srgbClr val="000000"/>
                </a:solidFill>
              </a:rPr>
              <a:t>Getting Started</a:t>
            </a:r>
            <a:endParaRPr lang="en-US" sz="3600" dirty="0">
              <a:solidFill>
                <a:srgbClr val="000000"/>
              </a:solidFill>
            </a:endParaRPr>
          </a:p>
        </p:txBody>
      </p:sp>
      <p:sp>
        <p:nvSpPr>
          <p:cNvPr id="3" name="Content Placeholder 2"/>
          <p:cNvSpPr>
            <a:spLocks noGrp="1"/>
          </p:cNvSpPr>
          <p:nvPr>
            <p:ph idx="1"/>
          </p:nvPr>
        </p:nvSpPr>
        <p:spPr/>
        <p:txBody>
          <a:bodyPr>
            <a:normAutofit fontScale="77500" lnSpcReduction="20000"/>
          </a:bodyPr>
          <a:lstStyle/>
          <a:p>
            <a:r>
              <a:rPr lang="ko-KR" altLang="en-US" sz="3200" dirty="0"/>
              <a:t>조직 전체를 대상으로 모든 이해 관계자를 대표할 수 있는 팀을 형성한다</a:t>
            </a:r>
            <a:r>
              <a:rPr lang="en-US" altLang="ko-KR" sz="3200" dirty="0"/>
              <a:t>.</a:t>
            </a:r>
          </a:p>
          <a:p>
            <a:pPr marL="0" indent="0">
              <a:buNone/>
            </a:pPr>
            <a:r>
              <a:rPr lang="en-US" sz="3200" dirty="0" smtClean="0"/>
              <a:t>   _Form </a:t>
            </a:r>
            <a:r>
              <a:rPr lang="en-US" sz="3200" dirty="0"/>
              <a:t>an organization-wide team that </a:t>
            </a:r>
            <a:endParaRPr lang="en-US" sz="3200" dirty="0" smtClean="0"/>
          </a:p>
          <a:p>
            <a:pPr marL="0" indent="0">
              <a:buNone/>
            </a:pPr>
            <a:r>
              <a:rPr lang="en-US" sz="3200" dirty="0"/>
              <a:t> </a:t>
            </a:r>
            <a:r>
              <a:rPr lang="en-US" sz="3200" dirty="0" smtClean="0"/>
              <a:t>  represents </a:t>
            </a:r>
            <a:r>
              <a:rPr lang="en-US" sz="3200" dirty="0"/>
              <a:t>all stakeholders</a:t>
            </a:r>
          </a:p>
          <a:p>
            <a:r>
              <a:rPr lang="ko-KR" altLang="en-US" sz="3200" dirty="0"/>
              <a:t>준비성과 받아드릴 준비가 되어 있는지 평가한다</a:t>
            </a:r>
            <a:endParaRPr lang="en-US" altLang="ko-KR" sz="3200" dirty="0"/>
          </a:p>
          <a:p>
            <a:pPr marL="0" indent="0">
              <a:buNone/>
            </a:pPr>
            <a:r>
              <a:rPr lang="en-US" sz="3200" dirty="0" smtClean="0"/>
              <a:t>   _Assess </a:t>
            </a:r>
            <a:r>
              <a:rPr lang="en-US" sz="3200" dirty="0"/>
              <a:t>readiness and buy in </a:t>
            </a:r>
          </a:p>
          <a:p>
            <a:r>
              <a:rPr lang="ko-KR" altLang="en-US" sz="3200" b="1" dirty="0">
                <a:solidFill>
                  <a:srgbClr val="800000"/>
                </a:solidFill>
              </a:rPr>
              <a:t>자기평가를 </a:t>
            </a:r>
            <a:r>
              <a:rPr lang="ko-KR" altLang="en-US" sz="3200" b="1" dirty="0" smtClean="0">
                <a:solidFill>
                  <a:srgbClr val="800000"/>
                </a:solidFill>
              </a:rPr>
              <a:t>수행한다</a:t>
            </a:r>
            <a:r>
              <a:rPr lang="en-US" altLang="ko-KR" sz="3200" b="1" dirty="0" smtClean="0">
                <a:solidFill>
                  <a:srgbClr val="800000"/>
                </a:solidFill>
              </a:rPr>
              <a:t>_</a:t>
            </a:r>
            <a:r>
              <a:rPr lang="en-US" sz="3200" b="1" dirty="0" smtClean="0">
                <a:solidFill>
                  <a:srgbClr val="800000"/>
                </a:solidFill>
              </a:rPr>
              <a:t>Complete </a:t>
            </a:r>
            <a:r>
              <a:rPr lang="en-US" sz="3200" b="1" dirty="0">
                <a:solidFill>
                  <a:srgbClr val="800000"/>
                </a:solidFill>
              </a:rPr>
              <a:t>a self-assessment</a:t>
            </a:r>
          </a:p>
          <a:p>
            <a:r>
              <a:rPr lang="ko-KR" altLang="en-US" sz="3200" dirty="0"/>
              <a:t>행동계획을 설계한다</a:t>
            </a:r>
            <a:r>
              <a:rPr lang="en-US" altLang="ko-KR" sz="3200" dirty="0"/>
              <a:t>.</a:t>
            </a:r>
          </a:p>
          <a:p>
            <a:pPr marL="0" indent="0">
              <a:buNone/>
            </a:pPr>
            <a:r>
              <a:rPr lang="en-US" sz="3200" dirty="0" smtClean="0"/>
              <a:t>   _Create </a:t>
            </a:r>
            <a:r>
              <a:rPr lang="en-US" sz="3200" dirty="0"/>
              <a:t>an action plan </a:t>
            </a:r>
          </a:p>
          <a:p>
            <a:r>
              <a:rPr lang="ko-KR" altLang="en-US" sz="3200" dirty="0"/>
              <a:t>데이터를 의사결정에 이용한다</a:t>
            </a:r>
            <a:r>
              <a:rPr lang="en-US" altLang="ko-KR" sz="3200" dirty="0"/>
              <a:t>.</a:t>
            </a:r>
            <a:r>
              <a:rPr lang="ko-KR" altLang="en-US" sz="3200" dirty="0"/>
              <a:t> </a:t>
            </a:r>
            <a:endParaRPr lang="en-US" altLang="ko-KR" sz="3200" dirty="0"/>
          </a:p>
          <a:p>
            <a:pPr marL="0" indent="0">
              <a:buNone/>
            </a:pPr>
            <a:r>
              <a:rPr lang="en-US" sz="3200" dirty="0" smtClean="0"/>
              <a:t>   _Use </a:t>
            </a:r>
            <a:r>
              <a:rPr lang="en-US" sz="3200" dirty="0"/>
              <a:t>data for decision </a:t>
            </a:r>
            <a:r>
              <a:rPr lang="en-US" sz="3200" dirty="0" smtClean="0"/>
              <a:t>making</a:t>
            </a:r>
            <a:endParaRPr lang="en-US" sz="32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36373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0" y="54772"/>
            <a:ext cx="8839200" cy="1080290"/>
          </a:xfrm>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ko-KR" altLang="en-US" sz="2700" dirty="0" smtClean="0">
                <a:solidFill>
                  <a:schemeClr val="dk1"/>
                </a:solidFill>
                <a:latin typeface="+mn-ea"/>
                <a:ea typeface="+mn-ea"/>
                <a:cs typeface="Calibri"/>
                <a:sym typeface="Calibri"/>
              </a:rPr>
              <a:t>데이터를 검토하여 강점과 요구사항 찾기</a:t>
            </a:r>
            <a:r>
              <a:rPr lang="en-US" altLang="ko-KR" sz="2700" dirty="0">
                <a:solidFill>
                  <a:schemeClr val="dk1"/>
                </a:solidFill>
                <a:latin typeface="+mn-ea"/>
                <a:ea typeface="+mn-ea"/>
                <a:cs typeface="Calibri"/>
                <a:sym typeface="Calibri"/>
              </a:rPr>
              <a:t/>
            </a:r>
            <a:br>
              <a:rPr lang="en-US" altLang="ko-KR" sz="2700" dirty="0">
                <a:solidFill>
                  <a:schemeClr val="dk1"/>
                </a:solidFill>
                <a:latin typeface="+mn-ea"/>
                <a:ea typeface="+mn-ea"/>
                <a:cs typeface="Calibri"/>
                <a:sym typeface="Calibri"/>
              </a:rPr>
            </a:br>
            <a:r>
              <a:rPr lang="en-US" altLang="ko-KR" sz="2700" dirty="0" smtClean="0">
                <a:solidFill>
                  <a:schemeClr val="dk1"/>
                </a:solidFill>
                <a:latin typeface="+mn-ea"/>
                <a:ea typeface="+mn-ea"/>
                <a:cs typeface="Calibri"/>
                <a:sym typeface="Calibri"/>
              </a:rPr>
              <a:t>_</a:t>
            </a:r>
            <a:r>
              <a:rPr lang="en-US" sz="3200" dirty="0" smtClean="0">
                <a:solidFill>
                  <a:schemeClr val="dk1"/>
                </a:solidFill>
                <a:latin typeface="+mn-ea"/>
                <a:ea typeface="+mn-ea"/>
                <a:cs typeface="Calibri"/>
                <a:sym typeface="Calibri"/>
              </a:rPr>
              <a:t>Review </a:t>
            </a:r>
            <a:r>
              <a:rPr lang="en-US" sz="3200" dirty="0">
                <a:solidFill>
                  <a:schemeClr val="dk1"/>
                </a:solidFill>
                <a:latin typeface="+mn-ea"/>
                <a:ea typeface="+mn-ea"/>
                <a:cs typeface="Calibri"/>
                <a:sym typeface="Calibri"/>
              </a:rPr>
              <a:t>Data to Find Strengths and Needs</a:t>
            </a:r>
          </a:p>
        </p:txBody>
      </p:sp>
      <p:sp>
        <p:nvSpPr>
          <p:cNvPr id="587" name="Shape 587"/>
          <p:cNvSpPr txBox="1">
            <a:spLocks noGrp="1"/>
          </p:cNvSpPr>
          <p:nvPr>
            <p:ph sz="half" idx="1"/>
          </p:nvPr>
        </p:nvSpPr>
        <p:spPr>
          <a:xfrm>
            <a:off x="143934" y="1371600"/>
            <a:ext cx="5494866" cy="4351338"/>
          </a:xfrm>
          <a:prstGeom prst="rect">
            <a:avLst/>
          </a:prstGeom>
          <a:noFill/>
          <a:ln>
            <a:noFill/>
          </a:ln>
        </p:spPr>
        <p:txBody>
          <a:bodyPr vert="horz" lIns="68569" tIns="34275" rIns="68569" bIns="34275" rtlCol="0" anchor="t" anchorCtr="0">
            <a:noAutofit/>
          </a:bodyPr>
          <a:lstStyle/>
          <a:p>
            <a:pPr>
              <a:spcBef>
                <a:spcPts val="0"/>
              </a:spcBef>
              <a:buClr>
                <a:schemeClr val="dk1"/>
              </a:buClr>
              <a:buSzPct val="100000"/>
            </a:pPr>
            <a:r>
              <a:rPr lang="ko-KR" altLang="en-US" sz="1600" dirty="0">
                <a:solidFill>
                  <a:schemeClr val="dk1"/>
                </a:solidFill>
                <a:latin typeface="+mn-ea"/>
                <a:cs typeface="Calibri"/>
                <a:sym typeface="Calibri"/>
              </a:rPr>
              <a:t>문서화된 정책 변경 사항</a:t>
            </a:r>
            <a:endParaRPr lang="en-US" altLang="ko-KR" sz="1600" dirty="0">
              <a:solidFill>
                <a:schemeClr val="dk1"/>
              </a:solidFill>
              <a:latin typeface="+mn-ea"/>
              <a:cs typeface="Calibri"/>
              <a:sym typeface="Calibri"/>
            </a:endParaRPr>
          </a:p>
          <a:p>
            <a:pPr marL="0" indent="0">
              <a:spcBef>
                <a:spcPts val="0"/>
              </a:spcBef>
              <a:buClr>
                <a:schemeClr val="dk1"/>
              </a:buClr>
              <a:buSzPct val="100000"/>
              <a:buNone/>
            </a:pPr>
            <a:r>
              <a:rPr lang="en-US" sz="1600" dirty="0">
                <a:solidFill>
                  <a:schemeClr val="dk1"/>
                </a:solidFill>
                <a:latin typeface="+mn-ea"/>
                <a:cs typeface="Calibri"/>
                <a:sym typeface="Calibri"/>
              </a:rPr>
              <a:t>    _Documented Changes in Policies</a:t>
            </a:r>
          </a:p>
          <a:p>
            <a:pPr>
              <a:spcBef>
                <a:spcPts val="360"/>
              </a:spcBef>
              <a:buClr>
                <a:schemeClr val="dk1"/>
              </a:buClr>
              <a:buSzPct val="100000"/>
            </a:pPr>
            <a:r>
              <a:rPr lang="ko-KR" altLang="en-US" sz="1600" dirty="0">
                <a:solidFill>
                  <a:schemeClr val="dk1"/>
                </a:solidFill>
                <a:latin typeface="+mn-ea"/>
                <a:cs typeface="Calibri"/>
                <a:sym typeface="Calibri"/>
              </a:rPr>
              <a:t>직원 교육 및 성과 데이터</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_Staff Training &amp; Performance Data</a:t>
            </a:r>
          </a:p>
          <a:p>
            <a:pPr>
              <a:spcBef>
                <a:spcPts val="360"/>
              </a:spcBef>
              <a:buClr>
                <a:schemeClr val="dk1"/>
              </a:buClr>
              <a:buSzPct val="100000"/>
            </a:pPr>
            <a:r>
              <a:rPr lang="ko-KR" altLang="en-US" sz="1600" dirty="0">
                <a:solidFill>
                  <a:schemeClr val="dk1"/>
                </a:solidFill>
                <a:latin typeface="+mn-ea"/>
                <a:cs typeface="Calibri"/>
                <a:sym typeface="Calibri"/>
              </a:rPr>
              <a:t>조사 및 조치</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_Surveys and Measures of</a:t>
            </a:r>
          </a:p>
          <a:p>
            <a:pPr lvl="1">
              <a:spcBef>
                <a:spcPts val="360"/>
              </a:spcBef>
              <a:buClr>
                <a:schemeClr val="dk1"/>
              </a:buClr>
              <a:buSzPct val="100000"/>
            </a:pPr>
            <a:r>
              <a:rPr lang="ko-KR" altLang="en-US" sz="1600" dirty="0">
                <a:solidFill>
                  <a:schemeClr val="dk1"/>
                </a:solidFill>
                <a:latin typeface="+mn-ea"/>
                <a:cs typeface="Calibri"/>
                <a:sym typeface="Calibri"/>
              </a:rPr>
              <a:t>삶의 질</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Quality of Life</a:t>
            </a:r>
          </a:p>
          <a:p>
            <a:pPr lvl="1">
              <a:spcBef>
                <a:spcPts val="360"/>
              </a:spcBef>
              <a:buClr>
                <a:schemeClr val="dk1"/>
              </a:buClr>
              <a:buSzPct val="100000"/>
            </a:pPr>
            <a:r>
              <a:rPr lang="ko-KR" altLang="en-US" sz="1600" dirty="0">
                <a:solidFill>
                  <a:schemeClr val="dk1"/>
                </a:solidFill>
                <a:latin typeface="+mn-ea"/>
                <a:cs typeface="Calibri"/>
                <a:sym typeface="Calibri"/>
              </a:rPr>
              <a:t>기후</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Climate</a:t>
            </a:r>
          </a:p>
          <a:p>
            <a:pPr lvl="1">
              <a:spcBef>
                <a:spcPts val="360"/>
              </a:spcBef>
              <a:buClr>
                <a:schemeClr val="dk1"/>
              </a:buClr>
              <a:buSzPct val="100000"/>
            </a:pPr>
            <a:r>
              <a:rPr lang="ko-KR" altLang="en-US" sz="1600" dirty="0">
                <a:solidFill>
                  <a:schemeClr val="dk1"/>
                </a:solidFill>
                <a:latin typeface="+mn-ea"/>
                <a:cs typeface="Calibri"/>
                <a:sym typeface="Calibri"/>
              </a:rPr>
              <a:t>스트레스</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Stress</a:t>
            </a:r>
          </a:p>
          <a:p>
            <a:pPr>
              <a:spcBef>
                <a:spcPts val="360"/>
              </a:spcBef>
              <a:buClr>
                <a:schemeClr val="dk1"/>
              </a:buClr>
              <a:buSzPct val="100000"/>
            </a:pPr>
            <a:r>
              <a:rPr lang="ko-KR" altLang="en-US" sz="1600" dirty="0">
                <a:solidFill>
                  <a:schemeClr val="dk1"/>
                </a:solidFill>
                <a:latin typeface="+mn-ea"/>
                <a:cs typeface="Calibri"/>
                <a:sym typeface="Calibri"/>
              </a:rPr>
              <a:t>직원 유지 및 감소</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_Staff Retention and Attrition</a:t>
            </a:r>
          </a:p>
          <a:p>
            <a:pPr>
              <a:spcBef>
                <a:spcPts val="360"/>
              </a:spcBef>
              <a:buClr>
                <a:schemeClr val="dk1"/>
              </a:buClr>
              <a:buSzPct val="100000"/>
            </a:pPr>
            <a:r>
              <a:rPr lang="ko-KR" altLang="en-US" sz="1600" dirty="0">
                <a:solidFill>
                  <a:schemeClr val="dk1"/>
                </a:solidFill>
                <a:latin typeface="+mn-ea"/>
                <a:cs typeface="Calibri"/>
                <a:sym typeface="Calibri"/>
              </a:rPr>
              <a:t>삶의 질 측정</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_Quality of Life Measures</a:t>
            </a:r>
          </a:p>
          <a:p>
            <a:pPr>
              <a:spcBef>
                <a:spcPts val="360"/>
              </a:spcBef>
              <a:buClr>
                <a:schemeClr val="dk1"/>
              </a:buClr>
              <a:buSzPct val="100000"/>
            </a:pPr>
            <a:r>
              <a:rPr lang="ko-KR" altLang="en-US" sz="1600" dirty="0">
                <a:solidFill>
                  <a:schemeClr val="dk1"/>
                </a:solidFill>
                <a:latin typeface="+mn-ea"/>
                <a:cs typeface="Calibri"/>
                <a:sym typeface="Calibri"/>
              </a:rPr>
              <a:t>사고 보고서</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Incident Reports </a:t>
            </a:r>
          </a:p>
          <a:p>
            <a:pPr>
              <a:spcBef>
                <a:spcPts val="360"/>
              </a:spcBef>
              <a:buClr>
                <a:schemeClr val="dk1"/>
              </a:buClr>
              <a:buSzPct val="100000"/>
            </a:pPr>
            <a:r>
              <a:rPr lang="ko-KR" altLang="en-US" sz="1600" dirty="0">
                <a:solidFill>
                  <a:schemeClr val="dk1"/>
                </a:solidFill>
                <a:latin typeface="+mn-ea"/>
                <a:cs typeface="Calibri"/>
                <a:sym typeface="Calibri"/>
              </a:rPr>
              <a:t>부상</a:t>
            </a:r>
            <a:r>
              <a:rPr lang="en-US" altLang="ko-KR" sz="1600" dirty="0">
                <a:solidFill>
                  <a:schemeClr val="dk1"/>
                </a:solidFill>
                <a:latin typeface="+mn-ea"/>
                <a:cs typeface="Calibri"/>
                <a:sym typeface="Calibri"/>
              </a:rPr>
              <a:t>, </a:t>
            </a:r>
            <a:r>
              <a:rPr lang="ko-KR" altLang="en-US" sz="1600" dirty="0">
                <a:solidFill>
                  <a:schemeClr val="dk1"/>
                </a:solidFill>
                <a:latin typeface="+mn-ea"/>
                <a:cs typeface="Calibri"/>
                <a:sym typeface="Calibri"/>
              </a:rPr>
              <a:t>병가</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Injuries, Sick Days</a:t>
            </a:r>
          </a:p>
          <a:p>
            <a:pPr>
              <a:spcBef>
                <a:spcPts val="360"/>
              </a:spcBef>
              <a:buClr>
                <a:schemeClr val="dk1"/>
              </a:buClr>
              <a:buSzPct val="100000"/>
            </a:pPr>
            <a:r>
              <a:rPr lang="ko-KR" altLang="en-US" sz="1600" dirty="0">
                <a:solidFill>
                  <a:schemeClr val="dk1"/>
                </a:solidFill>
                <a:latin typeface="+mn-ea"/>
                <a:cs typeface="Calibri"/>
                <a:sym typeface="Calibri"/>
              </a:rPr>
              <a:t>근로자 보상</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Workers Compensation</a:t>
            </a:r>
          </a:p>
        </p:txBody>
      </p:sp>
      <p:pic>
        <p:nvPicPr>
          <p:cNvPr id="8" name="Content Placeholder 7" descr="A group of people standing around a table with cards on it&#10;&#10;Description automatically generated with low confidence">
            <a:extLst>
              <a:ext uri="{FF2B5EF4-FFF2-40B4-BE49-F238E27FC236}">
                <a16:creationId xmlns:a16="http://schemas.microsoft.com/office/drawing/2014/main" xmlns="" id="{F4996A8B-3925-AE4F-8F79-DB882F6EEFA3}"/>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267200" y="2133600"/>
            <a:ext cx="4656666" cy="3085040"/>
          </a:xfrm>
          <a:prstGeom prst="rect">
            <a:avLst/>
          </a:prstGeom>
        </p:spPr>
      </p:pic>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342891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620000" cy="601231"/>
          </a:xfrm>
        </p:spPr>
        <p:txBody>
          <a:bodyPr>
            <a:noAutofit/>
          </a:bodyPr>
          <a:lstStyle/>
          <a:p>
            <a:pPr algn="ctr"/>
            <a:r>
              <a:rPr lang="ko-KR" altLang="en-US" sz="3200" dirty="0">
                <a:solidFill>
                  <a:schemeClr val="tx1"/>
                </a:solidFill>
                <a:latin typeface="+mn-lt"/>
              </a:rPr>
              <a:t>소통하는 방법 알아내기</a:t>
            </a:r>
            <a:r>
              <a:rPr lang="en-US" altLang="ko-KR" sz="3200" dirty="0">
                <a:solidFill>
                  <a:schemeClr val="tx1"/>
                </a:solidFill>
                <a:latin typeface="+mn-lt"/>
              </a:rPr>
              <a:t/>
            </a:r>
            <a:br>
              <a:rPr lang="en-US" altLang="ko-KR" sz="3200" dirty="0">
                <a:solidFill>
                  <a:schemeClr val="tx1"/>
                </a:solidFill>
                <a:latin typeface="+mn-lt"/>
              </a:rPr>
            </a:br>
            <a:r>
              <a:rPr lang="en-US" altLang="ko-KR" sz="3200" dirty="0" smtClean="0">
                <a:solidFill>
                  <a:schemeClr val="tx1"/>
                </a:solidFill>
                <a:latin typeface="+mn-lt"/>
              </a:rPr>
              <a:t>_</a:t>
            </a:r>
            <a:r>
              <a:rPr lang="en-US" sz="3200" b="1" dirty="0" smtClean="0">
                <a:solidFill>
                  <a:schemeClr val="tx1"/>
                </a:solidFill>
                <a:latin typeface="+mn-lt"/>
              </a:rPr>
              <a:t>Identify </a:t>
            </a:r>
            <a:r>
              <a:rPr lang="en-US" sz="3200" b="1" dirty="0">
                <a:solidFill>
                  <a:schemeClr val="tx1"/>
                </a:solidFill>
                <a:latin typeface="+mn-lt"/>
              </a:rPr>
              <a:t>Ways to Communicate</a:t>
            </a:r>
            <a:r>
              <a:rPr lang="ko-KR" altLang="en-US" sz="3200" b="1" dirty="0">
                <a:solidFill>
                  <a:schemeClr val="tx1"/>
                </a:solidFill>
                <a:latin typeface="+mn-lt"/>
              </a:rPr>
              <a:t> </a:t>
            </a:r>
            <a:r>
              <a:rPr lang="en-US" altLang="ko-KR" sz="3200" b="1" dirty="0">
                <a:solidFill>
                  <a:schemeClr val="tx1"/>
                </a:solidFill>
                <a:latin typeface="+mn-lt"/>
              </a:rPr>
              <a:t/>
            </a:r>
            <a:br>
              <a:rPr lang="en-US" altLang="ko-KR" sz="3200" b="1" dirty="0">
                <a:solidFill>
                  <a:schemeClr val="tx1"/>
                </a:solidFill>
                <a:latin typeface="+mn-lt"/>
              </a:rPr>
            </a:br>
            <a:endParaRPr lang="en-US" sz="3200" b="1" dirty="0">
              <a:solidFill>
                <a:schemeClr val="tx1"/>
              </a:solidFill>
              <a:latin typeface="+mn-lt"/>
            </a:endParaRPr>
          </a:p>
        </p:txBody>
      </p:sp>
      <p:sp>
        <p:nvSpPr>
          <p:cNvPr id="3" name="Content Placeholder 2"/>
          <p:cNvSpPr>
            <a:spLocks noGrp="1"/>
          </p:cNvSpPr>
          <p:nvPr>
            <p:ph idx="1"/>
          </p:nvPr>
        </p:nvSpPr>
        <p:spPr>
          <a:xfrm>
            <a:off x="838200" y="1524000"/>
            <a:ext cx="7924800" cy="4800600"/>
          </a:xfrm>
        </p:spPr>
        <p:txBody>
          <a:bodyPr>
            <a:normAutofit fontScale="70000" lnSpcReduction="20000"/>
          </a:bodyPr>
          <a:lstStyle/>
          <a:p>
            <a:r>
              <a:rPr lang="ko-KR" altLang="en-US" sz="2400" dirty="0"/>
              <a:t>팀 회의</a:t>
            </a:r>
            <a:endParaRPr lang="en-US" altLang="ko-KR" sz="2400" dirty="0"/>
          </a:p>
          <a:p>
            <a:pPr marL="0" indent="0">
              <a:buNone/>
            </a:pPr>
            <a:r>
              <a:rPr lang="en-US" sz="2400" dirty="0" smtClean="0"/>
              <a:t>    _Team </a:t>
            </a:r>
            <a:r>
              <a:rPr lang="en-US" sz="2400" dirty="0"/>
              <a:t>Meetings</a:t>
            </a:r>
          </a:p>
          <a:p>
            <a:r>
              <a:rPr lang="ko-KR" altLang="en-US" sz="2400" dirty="0"/>
              <a:t>직원 회의</a:t>
            </a:r>
            <a:endParaRPr lang="en-US" altLang="ko-KR" sz="2400" dirty="0"/>
          </a:p>
          <a:p>
            <a:pPr marL="0" indent="0">
              <a:buNone/>
            </a:pPr>
            <a:r>
              <a:rPr lang="en-US" sz="2400" dirty="0" smtClean="0"/>
              <a:t>    _Staff </a:t>
            </a:r>
            <a:r>
              <a:rPr lang="en-US" sz="2400" dirty="0"/>
              <a:t>Meetings</a:t>
            </a:r>
          </a:p>
          <a:p>
            <a:r>
              <a:rPr lang="ko-KR" altLang="en-US" sz="2400" dirty="0"/>
              <a:t>교육</a:t>
            </a:r>
            <a:endParaRPr lang="en-US" altLang="ko-KR" sz="2400" dirty="0"/>
          </a:p>
          <a:p>
            <a:pPr marL="0" indent="0">
              <a:buNone/>
            </a:pPr>
            <a:r>
              <a:rPr lang="en-US" sz="2400" dirty="0" smtClean="0"/>
              <a:t>    _Trainings </a:t>
            </a:r>
            <a:endParaRPr lang="en-US" sz="2400" dirty="0"/>
          </a:p>
          <a:p>
            <a:r>
              <a:rPr lang="ko-KR" altLang="en-US" sz="2400" dirty="0"/>
              <a:t>코치 회의</a:t>
            </a:r>
            <a:endParaRPr lang="en-US" altLang="ko-KR" sz="2400" dirty="0"/>
          </a:p>
          <a:p>
            <a:pPr marL="0" indent="0">
              <a:buNone/>
            </a:pPr>
            <a:r>
              <a:rPr lang="en-US" sz="2400" dirty="0" smtClean="0"/>
              <a:t>    _Coach </a:t>
            </a:r>
            <a:r>
              <a:rPr lang="en-US" sz="2400" dirty="0"/>
              <a:t>Meetings</a:t>
            </a:r>
          </a:p>
          <a:p>
            <a:r>
              <a:rPr lang="ko-KR" altLang="en-US" sz="2400" dirty="0"/>
              <a:t>다른 행사</a:t>
            </a:r>
            <a:endParaRPr lang="en-US" altLang="ko-KR" sz="2400" dirty="0"/>
          </a:p>
          <a:p>
            <a:pPr marL="0" indent="0">
              <a:buNone/>
            </a:pPr>
            <a:r>
              <a:rPr lang="en-US" sz="2400" dirty="0" smtClean="0"/>
              <a:t>    _Other </a:t>
            </a:r>
            <a:r>
              <a:rPr lang="en-US" sz="2400" dirty="0"/>
              <a:t>Events</a:t>
            </a:r>
          </a:p>
          <a:p>
            <a:r>
              <a:rPr lang="ko-KR" altLang="en-US" sz="2400" dirty="0"/>
              <a:t>뉴스레터</a:t>
            </a:r>
            <a:endParaRPr lang="en-US" altLang="ko-KR" sz="2400" dirty="0"/>
          </a:p>
          <a:p>
            <a:pPr marL="0" indent="0">
              <a:buNone/>
            </a:pPr>
            <a:r>
              <a:rPr lang="en-US" sz="2400" dirty="0"/>
              <a:t> </a:t>
            </a:r>
            <a:r>
              <a:rPr lang="en-US" sz="2400" dirty="0" smtClean="0"/>
              <a:t>   _Newsletters</a:t>
            </a:r>
            <a:endParaRPr lang="en-US" sz="2400" dirty="0"/>
          </a:p>
          <a:p>
            <a:r>
              <a:rPr lang="ko-KR" altLang="en-US" sz="2400" dirty="0"/>
              <a:t>홈페이지</a:t>
            </a:r>
            <a:endParaRPr lang="en-US" altLang="ko-KR" sz="2400" dirty="0"/>
          </a:p>
          <a:p>
            <a:pPr marL="0" indent="0">
              <a:buNone/>
            </a:pPr>
            <a:r>
              <a:rPr lang="en-US" sz="2400" dirty="0" smtClean="0"/>
              <a:t>    _Website</a:t>
            </a:r>
            <a:endParaRPr lang="en-US" sz="2400" dirty="0"/>
          </a:p>
          <a:p>
            <a:pPr marL="0" indent="0">
              <a:buNone/>
            </a:pPr>
            <a:endParaRPr lang="en-US" sz="2400" i="1" dirty="0"/>
          </a:p>
          <a:p>
            <a:pPr>
              <a:buFontTx/>
              <a:buChar char="•"/>
            </a:pPr>
            <a:r>
              <a:rPr lang="ko-KR" altLang="en-US" sz="2400" i="1" dirty="0"/>
              <a:t>현재 사용하는 </a:t>
            </a:r>
            <a:r>
              <a:rPr lang="ko-KR" altLang="en-US" sz="2400" i="1" dirty="0" smtClean="0"/>
              <a:t>소통 방법에 가능한 한 </a:t>
            </a:r>
            <a:r>
              <a:rPr lang="ko-KR" altLang="en-US" sz="2400" i="1" dirty="0"/>
              <a:t>많이 접목시킨다</a:t>
            </a:r>
            <a:endParaRPr lang="en-US" altLang="ko-KR" sz="2400" i="1" dirty="0"/>
          </a:p>
          <a:p>
            <a:pPr>
              <a:buFontTx/>
              <a:buChar char="•"/>
            </a:pPr>
            <a:r>
              <a:rPr lang="en-US" sz="2400" i="1" dirty="0" smtClean="0"/>
              <a:t>_Build </a:t>
            </a:r>
            <a:r>
              <a:rPr lang="en-US" sz="2400" i="1" dirty="0"/>
              <a:t>Into Existing Communication Whenever Possible</a:t>
            </a:r>
          </a:p>
          <a:p>
            <a:endParaRPr lang="en-US" dirty="0"/>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957788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centered org dev tool-2.pdf">
            <a:hlinkClick r:id="rId2" action="ppaction://hlinkfile"/>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43871" y="857250"/>
            <a:ext cx="3924053" cy="5078186"/>
          </a:xfrm>
          <a:prstGeom prst="rect">
            <a:avLst/>
          </a:prstGeom>
        </p:spPr>
      </p:pic>
      <p:sp>
        <p:nvSpPr>
          <p:cNvPr id="2" name="TextBox 1">
            <a:extLst>
              <a:ext uri="{FF2B5EF4-FFF2-40B4-BE49-F238E27FC236}">
                <a16:creationId xmlns:a16="http://schemas.microsoft.com/office/drawing/2014/main" xmlns="" id="{544AC181-2033-8F4F-B44A-17D81C328BEA}"/>
              </a:ext>
            </a:extLst>
          </p:cNvPr>
          <p:cNvSpPr txBox="1"/>
          <p:nvPr/>
        </p:nvSpPr>
        <p:spPr>
          <a:xfrm>
            <a:off x="390526" y="1752600"/>
            <a:ext cx="3267074" cy="3093154"/>
          </a:xfrm>
          <a:prstGeom prst="rect">
            <a:avLst/>
          </a:prstGeom>
          <a:noFill/>
        </p:spPr>
        <p:txBody>
          <a:bodyPr wrap="square" rtlCol="0">
            <a:spAutoFit/>
          </a:bodyPr>
          <a:lstStyle/>
          <a:p>
            <a:r>
              <a:rPr lang="ko-KR" altLang="en-US" sz="1500" b="1" dirty="0"/>
              <a:t>사람 중심 조직적 개발 도구는 평가 과정과 행동 계획 </a:t>
            </a:r>
            <a:r>
              <a:rPr lang="ko-KR" altLang="en-US" sz="1500" b="1" dirty="0" smtClean="0"/>
              <a:t>과정에 팀이 </a:t>
            </a:r>
            <a:r>
              <a:rPr lang="ko-KR" altLang="en-US" sz="1500" b="1" dirty="0"/>
              <a:t>참여하기 위해 사용된다</a:t>
            </a:r>
            <a:endParaRPr lang="en-US" altLang="ko-KR" sz="1500" b="1" dirty="0"/>
          </a:p>
          <a:p>
            <a:r>
              <a:rPr lang="en-US" sz="1500" b="1" dirty="0" smtClean="0"/>
              <a:t>_The </a:t>
            </a:r>
            <a:r>
              <a:rPr lang="en-US" sz="1500" b="1" dirty="0"/>
              <a:t>Person-Centered Organizational Development Tool is used by Teams to Engage in the Assessment and Action Planning Process</a:t>
            </a:r>
          </a:p>
          <a:p>
            <a:endParaRPr lang="en-US" sz="1500" b="1" dirty="0"/>
          </a:p>
          <a:p>
            <a:endParaRPr lang="en-US" sz="1500" b="1" dirty="0"/>
          </a:p>
          <a:p>
            <a:r>
              <a:rPr lang="ko-KR" altLang="en-US" sz="1500" b="1" dirty="0"/>
              <a:t>다음 링크에서 무료로 볼 수 있다</a:t>
            </a:r>
            <a:endParaRPr lang="en-US" altLang="ko-KR" sz="1500" b="1" dirty="0"/>
          </a:p>
          <a:p>
            <a:r>
              <a:rPr lang="en-US" sz="1500" b="1" dirty="0" smtClean="0"/>
              <a:t>_It </a:t>
            </a:r>
            <a:r>
              <a:rPr lang="en-US" sz="1500" b="1" dirty="0"/>
              <a:t>is Available for Free at</a:t>
            </a:r>
          </a:p>
          <a:p>
            <a:r>
              <a:rPr lang="en-US" sz="1500" b="1" dirty="0" smtClean="0"/>
              <a:t> </a:t>
            </a:r>
            <a:endParaRPr lang="en-US" sz="1500" b="1" dirty="0"/>
          </a:p>
          <a:p>
            <a:r>
              <a:rPr lang="en-US" sz="1500" b="1" dirty="0"/>
              <a:t>https://</a:t>
            </a:r>
            <a:r>
              <a:rPr lang="en-US" sz="1500" b="1" dirty="0" err="1"/>
              <a:t>mnpsp.org</a:t>
            </a:r>
            <a:r>
              <a:rPr lang="en-US" sz="1500" b="1" dirty="0"/>
              <a:t>/training-materials/</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410191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390AD8-CD53-8E4D-A444-C37E6A969E88}"/>
              </a:ext>
            </a:extLst>
          </p:cNvPr>
          <p:cNvSpPr>
            <a:spLocks noGrp="1"/>
          </p:cNvSpPr>
          <p:nvPr>
            <p:ph type="title"/>
          </p:nvPr>
        </p:nvSpPr>
        <p:spPr/>
        <p:txBody>
          <a:bodyPr>
            <a:noAutofit/>
          </a:bodyPr>
          <a:lstStyle/>
          <a:p>
            <a:pPr algn="ctr"/>
            <a:r>
              <a:rPr lang="ko-KR" altLang="en-US" sz="2500" dirty="0" smtClean="0">
                <a:latin typeface="+mn-ea"/>
                <a:ea typeface="+mn-ea"/>
              </a:rPr>
              <a:t>사람들이 어떻게 생각하는지 배우는데 시간을 사용하세요</a:t>
            </a:r>
            <a:r>
              <a:rPr lang="en-US" altLang="ko-KR" sz="2500" dirty="0" smtClean="0">
                <a:latin typeface="+mn-ea"/>
                <a:ea typeface="+mn-ea"/>
              </a:rPr>
              <a:t>.</a:t>
            </a:r>
            <a:br>
              <a:rPr lang="en-US" altLang="ko-KR" sz="2500" dirty="0" smtClean="0">
                <a:latin typeface="+mn-ea"/>
                <a:ea typeface="+mn-ea"/>
              </a:rPr>
            </a:br>
            <a:r>
              <a:rPr lang="en-US" altLang="ko-KR" sz="2500" dirty="0">
                <a:latin typeface="+mn-ea"/>
                <a:ea typeface="+mn-ea"/>
              </a:rPr>
              <a:t>_</a:t>
            </a:r>
            <a:r>
              <a:rPr lang="en-US" sz="2500" dirty="0" smtClean="0">
                <a:latin typeface="+mn-ea"/>
                <a:ea typeface="+mn-ea"/>
              </a:rPr>
              <a:t>Spend </a:t>
            </a:r>
            <a:r>
              <a:rPr lang="en-US" sz="2500" dirty="0">
                <a:latin typeface="+mn-ea"/>
                <a:ea typeface="+mn-ea"/>
              </a:rPr>
              <a:t>Time Learning About What People Think</a:t>
            </a:r>
          </a:p>
        </p:txBody>
      </p:sp>
      <p:pic>
        <p:nvPicPr>
          <p:cNvPr id="5" name="Content Placeholder 4">
            <a:extLst>
              <a:ext uri="{FF2B5EF4-FFF2-40B4-BE49-F238E27FC236}">
                <a16:creationId xmlns:a16="http://schemas.microsoft.com/office/drawing/2014/main" xmlns="" id="{73CC1F03-873F-B34D-B516-22FA9B81179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28600" y="1524000"/>
            <a:ext cx="8229600" cy="4148597"/>
          </a:xfrm>
        </p:spPr>
      </p:pic>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102009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0091FA-D2EA-CB43-A3A3-A00E44364633}"/>
              </a:ext>
            </a:extLst>
          </p:cNvPr>
          <p:cNvSpPr>
            <a:spLocks noGrp="1"/>
          </p:cNvSpPr>
          <p:nvPr>
            <p:ph type="title"/>
          </p:nvPr>
        </p:nvSpPr>
        <p:spPr/>
        <p:txBody>
          <a:bodyPr>
            <a:normAutofit/>
          </a:bodyPr>
          <a:lstStyle/>
          <a:p>
            <a:pPr algn="ctr"/>
            <a:r>
              <a:rPr lang="ko-KR" altLang="en-US" sz="3600" dirty="0" smtClean="0"/>
              <a:t>분위기 평가</a:t>
            </a:r>
            <a:r>
              <a:rPr lang="en-US" altLang="ko-KR" sz="3600" dirty="0" smtClean="0"/>
              <a:t>_</a:t>
            </a:r>
            <a:r>
              <a:rPr lang="en-US" sz="3600" dirty="0" smtClean="0"/>
              <a:t>Assessing </a:t>
            </a:r>
            <a:r>
              <a:rPr lang="en-US" sz="3600" dirty="0"/>
              <a:t>the Climate </a:t>
            </a:r>
          </a:p>
        </p:txBody>
      </p:sp>
      <p:pic>
        <p:nvPicPr>
          <p:cNvPr id="6" name="Content Placeholder 5" descr="PBS QOL socialphysical 1-19-16.pdf">
            <a:extLst>
              <a:ext uri="{FF2B5EF4-FFF2-40B4-BE49-F238E27FC236}">
                <a16:creationId xmlns:a16="http://schemas.microsoft.com/office/drawing/2014/main" xmlns="" id="{36F808BF-769D-DB4A-AB0D-9C79434FAA9D}"/>
              </a:ext>
            </a:extLst>
          </p:cNvPr>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rcRect b="13341"/>
          <a:stretch>
            <a:fillRect/>
          </a:stretch>
        </p:blipFill>
        <p:spPr>
          <a:xfrm>
            <a:off x="762000" y="1146464"/>
            <a:ext cx="7391400" cy="4949536"/>
          </a:xfrm>
          <a:prstGeom prst="rect">
            <a:avLst/>
          </a:prstGeom>
        </p:spPr>
      </p:pic>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59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317220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7CE2BF-1AAB-3146-B7F9-8D79FAB8707E}"/>
              </a:ext>
            </a:extLst>
          </p:cNvPr>
          <p:cNvSpPr>
            <a:spLocks noGrp="1"/>
          </p:cNvSpPr>
          <p:nvPr>
            <p:ph type="title"/>
          </p:nvPr>
        </p:nvSpPr>
        <p:spPr/>
        <p:txBody>
          <a:bodyPr>
            <a:normAutofit fontScale="90000"/>
          </a:bodyPr>
          <a:lstStyle/>
          <a:p>
            <a:pPr algn="ctr"/>
            <a:r>
              <a:rPr lang="ko-KR" altLang="en-US" sz="3600" dirty="0" smtClean="0"/>
              <a:t>가족 삶의 질 평가</a:t>
            </a:r>
            <a:r>
              <a:rPr lang="en-US" altLang="ko-KR" sz="3600" dirty="0" smtClean="0"/>
              <a:t/>
            </a:r>
            <a:br>
              <a:rPr lang="en-US" altLang="ko-KR" sz="3600" dirty="0" smtClean="0"/>
            </a:br>
            <a:r>
              <a:rPr lang="en-US" altLang="ko-KR" sz="3600" dirty="0"/>
              <a:t>_</a:t>
            </a:r>
            <a:r>
              <a:rPr lang="en-US" sz="3600" dirty="0" smtClean="0"/>
              <a:t>Family </a:t>
            </a:r>
            <a:r>
              <a:rPr lang="en-US" sz="3600" dirty="0"/>
              <a:t>Quality of Life Assessment</a:t>
            </a:r>
          </a:p>
        </p:txBody>
      </p:sp>
      <p:sp>
        <p:nvSpPr>
          <p:cNvPr id="3" name="Content Placeholder 2">
            <a:extLst>
              <a:ext uri="{FF2B5EF4-FFF2-40B4-BE49-F238E27FC236}">
                <a16:creationId xmlns:a16="http://schemas.microsoft.com/office/drawing/2014/main" xmlns="" id="{D85B1D24-E3F9-6349-928D-9B23C6C42D14}"/>
              </a:ext>
            </a:extLst>
          </p:cNvPr>
          <p:cNvSpPr>
            <a:spLocks noGrp="1"/>
          </p:cNvSpPr>
          <p:nvPr>
            <p:ph sz="quarter" idx="13"/>
          </p:nvPr>
        </p:nvSpPr>
        <p:spPr>
          <a:xfrm>
            <a:off x="228600" y="1447801"/>
            <a:ext cx="8458200" cy="4179890"/>
          </a:xfrm>
        </p:spPr>
        <p:txBody>
          <a:bodyPr>
            <a:normAutofit fontScale="92500" lnSpcReduction="10000"/>
          </a:bodyPr>
          <a:lstStyle/>
          <a:p>
            <a:pPr marL="0" indent="0">
              <a:buNone/>
            </a:pPr>
            <a:r>
              <a:rPr lang="ko-KR" altLang="en-US" b="1" dirty="0" smtClean="0"/>
              <a:t>가족 삶의 질 조사 도구</a:t>
            </a:r>
            <a:r>
              <a:rPr lang="en-US" altLang="ko-KR" b="1" dirty="0" smtClean="0"/>
              <a:t>_</a:t>
            </a:r>
            <a:r>
              <a:rPr lang="en-US" b="1" dirty="0" smtClean="0"/>
              <a:t>Family </a:t>
            </a:r>
            <a:r>
              <a:rPr lang="en-US" b="1" dirty="0"/>
              <a:t>Quality of Life Survey Instrument</a:t>
            </a:r>
          </a:p>
          <a:p>
            <a:r>
              <a:rPr lang="en-US" dirty="0"/>
              <a:t>https://</a:t>
            </a:r>
            <a:r>
              <a:rPr lang="en-US" dirty="0" err="1"/>
              <a:t>beachcenter.lsi.ku.edu</a:t>
            </a:r>
            <a:r>
              <a:rPr lang="en-US" dirty="0"/>
              <a:t>/sites/default/files/2019-10/1.%20Beach%20Center%20Quality%20of%20Life%20Scale-With%20Update.pdf</a:t>
            </a:r>
            <a:endParaRPr lang="en-US" b="1" dirty="0"/>
          </a:p>
          <a:p>
            <a:pPr marL="0" indent="0">
              <a:buNone/>
            </a:pPr>
            <a:endParaRPr lang="en-US" b="1" dirty="0"/>
          </a:p>
          <a:p>
            <a:pPr marL="0" indent="0">
              <a:buNone/>
            </a:pPr>
            <a:r>
              <a:rPr lang="ko-KR" altLang="en-US" b="1" dirty="0" smtClean="0"/>
              <a:t>지원자를 위한 삶의 질</a:t>
            </a:r>
            <a:r>
              <a:rPr lang="en-US" altLang="ko-KR" b="1" dirty="0" smtClean="0"/>
              <a:t>_</a:t>
            </a:r>
            <a:r>
              <a:rPr lang="en-US" b="1" dirty="0" smtClean="0"/>
              <a:t>Quality </a:t>
            </a:r>
            <a:r>
              <a:rPr lang="en-US" b="1" dirty="0"/>
              <a:t>of Life for Caregivers</a:t>
            </a:r>
          </a:p>
          <a:p>
            <a:r>
              <a:rPr lang="en-US" dirty="0"/>
              <a:t>https://</a:t>
            </a:r>
            <a:r>
              <a:rPr lang="en-US" dirty="0" err="1"/>
              <a:t>mnpsp.org</a:t>
            </a:r>
            <a:r>
              <a:rPr lang="en-US" dirty="0"/>
              <a:t>/wp-content/uploads/2021/02/Quality-of-</a:t>
            </a:r>
            <a:r>
              <a:rPr lang="en-US" dirty="0" err="1"/>
              <a:t>life_A</a:t>
            </a:r>
            <a:r>
              <a:rPr lang="en-US" dirty="0"/>
              <a:t>-tool-for-</a:t>
            </a:r>
            <a:r>
              <a:rPr lang="en-US" dirty="0" err="1"/>
              <a:t>caregiversFINAL.docx</a:t>
            </a:r>
            <a:endParaRPr lang="en-US" dirty="0"/>
          </a:p>
          <a:p>
            <a:pPr marL="0" indent="0">
              <a:buNone/>
            </a:pPr>
            <a:endParaRPr lang="en-US" b="1" dirty="0"/>
          </a:p>
          <a:p>
            <a:pPr marL="0" indent="0">
              <a:buNone/>
            </a:pPr>
            <a:r>
              <a:rPr lang="ko-KR" altLang="en-US" b="1" dirty="0" smtClean="0"/>
              <a:t>내 최고의 삶</a:t>
            </a:r>
            <a:r>
              <a:rPr lang="en-US" altLang="ko-KR" b="1" dirty="0" smtClean="0"/>
              <a:t>: </a:t>
            </a:r>
            <a:r>
              <a:rPr lang="ko-KR" altLang="en-US" b="1" dirty="0" smtClean="0"/>
              <a:t>당신의 기분을 다른 사람들에게 알려주는 도구</a:t>
            </a:r>
            <a:endParaRPr lang="en-US" altLang="ko-KR" b="1" dirty="0" smtClean="0"/>
          </a:p>
          <a:p>
            <a:pPr marL="0" indent="0">
              <a:buNone/>
            </a:pPr>
            <a:r>
              <a:rPr lang="en-US" b="1" dirty="0"/>
              <a:t>_</a:t>
            </a:r>
            <a:r>
              <a:rPr lang="en-US" b="1" dirty="0" smtClean="0"/>
              <a:t>My </a:t>
            </a:r>
            <a:r>
              <a:rPr lang="en-US" b="1" dirty="0"/>
              <a:t>Best Life: A Tool To Tell Others How You Feel</a:t>
            </a:r>
          </a:p>
          <a:p>
            <a:r>
              <a:rPr lang="en-US" dirty="0"/>
              <a:t>https://</a:t>
            </a:r>
            <a:r>
              <a:rPr lang="en-US" dirty="0" err="1"/>
              <a:t>mnpsp.org</a:t>
            </a:r>
            <a:r>
              <a:rPr lang="en-US" dirty="0"/>
              <a:t>/wp-content/uploads/2021/02/My-best-</a:t>
            </a:r>
            <a:r>
              <a:rPr lang="en-US" dirty="0" err="1"/>
              <a:t>life_A</a:t>
            </a:r>
            <a:r>
              <a:rPr lang="en-US" dirty="0"/>
              <a:t>-Tool-to-tell-others-how-you-</a:t>
            </a:r>
            <a:r>
              <a:rPr lang="en-US" dirty="0" err="1"/>
              <a:t>feelFINAL.docx</a:t>
            </a:r>
            <a:endParaRPr lang="en-US"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60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44623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4864634-A6FB-2B4D-8E79-0F6CDE089D5D}"/>
              </a:ext>
            </a:extLst>
          </p:cNvPr>
          <p:cNvPicPr>
            <a:picLocks noChangeAspect="1"/>
          </p:cNvPicPr>
          <p:nvPr/>
        </p:nvPicPr>
        <p:blipFill>
          <a:blip r:embed="rId2" cstate="print"/>
          <a:stretch>
            <a:fillRect/>
          </a:stretch>
        </p:blipFill>
        <p:spPr>
          <a:xfrm>
            <a:off x="851030" y="2128748"/>
            <a:ext cx="7434927" cy="2752725"/>
          </a:xfrm>
          <a:prstGeom prst="rect">
            <a:avLst/>
          </a:prstGeom>
        </p:spPr>
      </p:pic>
      <p:sp>
        <p:nvSpPr>
          <p:cNvPr id="6" name="Rectangle 5">
            <a:extLst>
              <a:ext uri="{FF2B5EF4-FFF2-40B4-BE49-F238E27FC236}">
                <a16:creationId xmlns:a16="http://schemas.microsoft.com/office/drawing/2014/main" xmlns="" id="{9E63A1E2-BBDD-AC41-AD77-09374E06520E}"/>
              </a:ext>
            </a:extLst>
          </p:cNvPr>
          <p:cNvSpPr/>
          <p:nvPr/>
        </p:nvSpPr>
        <p:spPr>
          <a:xfrm>
            <a:off x="6220" y="5838900"/>
            <a:ext cx="6734175" cy="300082"/>
          </a:xfrm>
          <a:prstGeom prst="rect">
            <a:avLst/>
          </a:prstGeom>
        </p:spPr>
        <p:txBody>
          <a:bodyPr wrap="square">
            <a:spAutoFit/>
          </a:bodyPr>
          <a:lstStyle/>
          <a:p>
            <a:r>
              <a:rPr lang="en-US" sz="1350" dirty="0"/>
              <a:t>http://</a:t>
            </a:r>
            <a:r>
              <a:rPr lang="en-US" sz="1350" dirty="0" err="1"/>
              <a:t>implementation.fpg.unc.edu</a:t>
            </a:r>
            <a:r>
              <a:rPr lang="en-US" sz="1350" dirty="0"/>
              <a:t>/module-2/implementation-drivers</a:t>
            </a:r>
          </a:p>
        </p:txBody>
      </p:sp>
      <p:sp>
        <p:nvSpPr>
          <p:cNvPr id="7" name="TextBox 6">
            <a:extLst>
              <a:ext uri="{FF2B5EF4-FFF2-40B4-BE49-F238E27FC236}">
                <a16:creationId xmlns:a16="http://schemas.microsoft.com/office/drawing/2014/main" xmlns="" id="{9A5AEA9F-386F-B141-A228-633CD2CA188C}"/>
              </a:ext>
            </a:extLst>
          </p:cNvPr>
          <p:cNvSpPr txBox="1"/>
          <p:nvPr/>
        </p:nvSpPr>
        <p:spPr>
          <a:xfrm>
            <a:off x="1083468" y="304800"/>
            <a:ext cx="6977063" cy="553998"/>
          </a:xfrm>
          <a:prstGeom prst="rect">
            <a:avLst/>
          </a:prstGeom>
          <a:noFill/>
        </p:spPr>
        <p:txBody>
          <a:bodyPr wrap="square" rtlCol="0">
            <a:spAutoFit/>
          </a:bodyPr>
          <a:lstStyle/>
          <a:p>
            <a:pPr algn="ctr"/>
            <a:r>
              <a:rPr lang="ko-KR" altLang="en-US" sz="3000" b="1" dirty="0" smtClean="0"/>
              <a:t>성공을 위한 공식</a:t>
            </a:r>
            <a:r>
              <a:rPr lang="en-US" altLang="ko-KR" sz="3000" b="1" dirty="0" smtClean="0"/>
              <a:t>_</a:t>
            </a:r>
            <a:r>
              <a:rPr lang="en-US" sz="3000" b="1" dirty="0" smtClean="0"/>
              <a:t>Formula for Success</a:t>
            </a:r>
            <a:endParaRPr lang="en-US" sz="3000" b="1" dirty="0"/>
          </a:p>
        </p:txBody>
      </p:sp>
      <p:sp>
        <p:nvSpPr>
          <p:cNvPr id="2" name="TextBox 1"/>
          <p:cNvSpPr txBox="1"/>
          <p:nvPr/>
        </p:nvSpPr>
        <p:spPr>
          <a:xfrm>
            <a:off x="1143000" y="2116307"/>
            <a:ext cx="1462260" cy="338554"/>
          </a:xfrm>
          <a:prstGeom prst="rect">
            <a:avLst/>
          </a:prstGeom>
          <a:noFill/>
        </p:spPr>
        <p:txBody>
          <a:bodyPr wrap="none" rtlCol="0">
            <a:spAutoFit/>
          </a:bodyPr>
          <a:lstStyle/>
          <a:p>
            <a:r>
              <a:rPr lang="ko-KR" altLang="en-US" sz="1600" dirty="0" smtClean="0"/>
              <a:t>효과적인 개입</a:t>
            </a:r>
            <a:endParaRPr lang="ko-KR" altLang="en-US" sz="1600" dirty="0"/>
          </a:p>
        </p:txBody>
      </p:sp>
      <p:sp>
        <p:nvSpPr>
          <p:cNvPr id="8" name="TextBox 7"/>
          <p:cNvSpPr txBox="1"/>
          <p:nvPr/>
        </p:nvSpPr>
        <p:spPr>
          <a:xfrm>
            <a:off x="3840870" y="2116307"/>
            <a:ext cx="1462260" cy="338554"/>
          </a:xfrm>
          <a:prstGeom prst="rect">
            <a:avLst/>
          </a:prstGeom>
          <a:noFill/>
        </p:spPr>
        <p:txBody>
          <a:bodyPr wrap="none" rtlCol="0">
            <a:spAutoFit/>
          </a:bodyPr>
          <a:lstStyle/>
          <a:p>
            <a:r>
              <a:rPr lang="ko-KR" altLang="en-US" sz="1600" dirty="0" smtClean="0"/>
              <a:t>효과적인 구현</a:t>
            </a:r>
            <a:endParaRPr lang="ko-KR" altLang="en-US" sz="1600" dirty="0"/>
          </a:p>
        </p:txBody>
      </p:sp>
      <p:sp>
        <p:nvSpPr>
          <p:cNvPr id="9" name="TextBox 8"/>
          <p:cNvSpPr txBox="1"/>
          <p:nvPr/>
        </p:nvSpPr>
        <p:spPr>
          <a:xfrm>
            <a:off x="6538740" y="2117862"/>
            <a:ext cx="1713931" cy="338554"/>
          </a:xfrm>
          <a:prstGeom prst="rect">
            <a:avLst/>
          </a:prstGeom>
          <a:noFill/>
        </p:spPr>
        <p:txBody>
          <a:bodyPr wrap="none" rtlCol="0">
            <a:spAutoFit/>
          </a:bodyPr>
          <a:lstStyle/>
          <a:p>
            <a:r>
              <a:rPr lang="ko-KR" altLang="en-US" sz="1600" dirty="0" smtClean="0"/>
              <a:t>사용 가능한 맥락</a:t>
            </a:r>
            <a:endParaRPr lang="ko-KR" altLang="en-US" sz="1600" dirty="0"/>
          </a:p>
        </p:txBody>
      </p:sp>
      <p:sp>
        <p:nvSpPr>
          <p:cNvPr id="10" name="TextBox 9"/>
          <p:cNvSpPr txBox="1"/>
          <p:nvPr/>
        </p:nvSpPr>
        <p:spPr>
          <a:xfrm>
            <a:off x="3871437" y="3712370"/>
            <a:ext cx="1462260" cy="338554"/>
          </a:xfrm>
          <a:prstGeom prst="rect">
            <a:avLst/>
          </a:prstGeom>
          <a:noFill/>
        </p:spPr>
        <p:txBody>
          <a:bodyPr wrap="none" rtlCol="0">
            <a:spAutoFit/>
          </a:bodyPr>
          <a:lstStyle/>
          <a:p>
            <a:r>
              <a:rPr lang="ko-KR" altLang="en-US" sz="1600" dirty="0" smtClean="0"/>
              <a:t>긍정적인 결과</a:t>
            </a:r>
            <a:endParaRPr lang="ko-KR" altLang="en-US" sz="1600" dirty="0"/>
          </a:p>
        </p:txBody>
      </p:sp>
      <p:sp>
        <p:nvSpPr>
          <p:cNvPr id="11"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177359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34578"/>
            <a:ext cx="6172200" cy="594122"/>
          </a:xfrm>
        </p:spPr>
        <p:txBody>
          <a:bodyPr>
            <a:normAutofit fontScale="90000"/>
          </a:bodyPr>
          <a:lstStyle/>
          <a:p>
            <a:pPr algn="ctr"/>
            <a:r>
              <a:rPr lang="ko-KR" altLang="en-US" sz="2400" dirty="0" smtClean="0">
                <a:solidFill>
                  <a:srgbClr val="002060"/>
                </a:solidFill>
              </a:rPr>
              <a:t>삶의 질 영역</a:t>
            </a:r>
            <a:r>
              <a:rPr lang="en-US" altLang="ko-KR" sz="2400" dirty="0" smtClean="0">
                <a:solidFill>
                  <a:srgbClr val="002060"/>
                </a:solidFill>
              </a:rPr>
              <a:t>(QOL)</a:t>
            </a:r>
            <a:br>
              <a:rPr lang="en-US" altLang="ko-KR" sz="2400" dirty="0" smtClean="0">
                <a:solidFill>
                  <a:srgbClr val="002060"/>
                </a:solidFill>
              </a:rPr>
            </a:br>
            <a:r>
              <a:rPr lang="en-US" altLang="ko-KR" sz="2400" dirty="0" smtClean="0">
                <a:solidFill>
                  <a:srgbClr val="002060"/>
                </a:solidFill>
              </a:rPr>
              <a:t>_</a:t>
            </a:r>
            <a:r>
              <a:rPr lang="en-US" sz="2400" dirty="0" smtClean="0">
                <a:solidFill>
                  <a:srgbClr val="002060"/>
                </a:solidFill>
              </a:rPr>
              <a:t>Quality </a:t>
            </a:r>
            <a:r>
              <a:rPr lang="en-US" sz="2400" dirty="0">
                <a:solidFill>
                  <a:srgbClr val="002060"/>
                </a:solidFill>
              </a:rPr>
              <a:t>of Life Domains (QOL)</a:t>
            </a:r>
          </a:p>
        </p:txBody>
      </p:sp>
      <p:sp>
        <p:nvSpPr>
          <p:cNvPr id="5" name="Content Placeholder 4"/>
          <p:cNvSpPr>
            <a:spLocks noGrp="1"/>
          </p:cNvSpPr>
          <p:nvPr>
            <p:ph idx="1"/>
          </p:nvPr>
        </p:nvSpPr>
        <p:spPr>
          <a:xfrm>
            <a:off x="457200" y="1524000"/>
            <a:ext cx="8686800" cy="4352528"/>
          </a:xfrm>
        </p:spPr>
        <p:txBody>
          <a:bodyPr>
            <a:noAutofit/>
          </a:bodyPr>
          <a:lstStyle/>
          <a:p>
            <a:pPr marL="0" indent="0">
              <a:buNone/>
            </a:pPr>
            <a:r>
              <a:rPr lang="en-US" altLang="ko-KR" sz="1200" b="1" dirty="0" smtClean="0">
                <a:solidFill>
                  <a:srgbClr val="002060"/>
                </a:solidFill>
              </a:rPr>
              <a:t>1. </a:t>
            </a:r>
            <a:r>
              <a:rPr lang="ko-KR" altLang="en-US" sz="1200" b="1" dirty="0" smtClean="0">
                <a:solidFill>
                  <a:srgbClr val="002060"/>
                </a:solidFill>
              </a:rPr>
              <a:t>정서적 건강 </a:t>
            </a:r>
            <a:r>
              <a:rPr lang="en-US" altLang="ko-KR" sz="1200" b="1" dirty="0" smtClean="0"/>
              <a:t>– </a:t>
            </a:r>
            <a:r>
              <a:rPr lang="ko-KR" altLang="en-US" sz="1200" b="1" dirty="0" smtClean="0"/>
              <a:t>강력함을 느끼고 긍정적인 감정을 경험함</a:t>
            </a:r>
            <a:endParaRPr lang="en-US" altLang="ko-KR" sz="1200" b="1" dirty="0" smtClean="0"/>
          </a:p>
          <a:p>
            <a:pPr marL="0" indent="0">
              <a:buNone/>
            </a:pPr>
            <a:r>
              <a:rPr lang="en-US" sz="1200" b="1" dirty="0" smtClean="0">
                <a:solidFill>
                  <a:srgbClr val="002060"/>
                </a:solidFill>
              </a:rPr>
              <a:t>   _Emotional Wellbeing </a:t>
            </a:r>
            <a:r>
              <a:rPr lang="en-US" sz="1200" b="1" dirty="0" smtClean="0"/>
              <a:t>-</a:t>
            </a:r>
            <a:r>
              <a:rPr lang="en-US" sz="1200" dirty="0"/>
              <a:t> </a:t>
            </a:r>
            <a:r>
              <a:rPr lang="en-US" sz="1200" dirty="0" smtClean="0"/>
              <a:t>Feeling Empowered and Experiencing Positive Emotions</a:t>
            </a:r>
          </a:p>
          <a:p>
            <a:pPr marL="0" indent="0">
              <a:buNone/>
            </a:pPr>
            <a:r>
              <a:rPr lang="en-US" sz="1200" dirty="0" smtClean="0"/>
              <a:t>2. </a:t>
            </a:r>
            <a:r>
              <a:rPr lang="ko-KR" altLang="en-US" sz="1200" b="1" dirty="0" smtClean="0"/>
              <a:t>대인관계 </a:t>
            </a:r>
            <a:r>
              <a:rPr lang="en-US" altLang="ko-KR" sz="1200" b="1" dirty="0" smtClean="0"/>
              <a:t>– </a:t>
            </a:r>
            <a:r>
              <a:rPr lang="ko-KR" altLang="en-US" sz="1200" dirty="0" smtClean="0"/>
              <a:t>우정과 친밀감을 위한 기회</a:t>
            </a:r>
            <a:r>
              <a:rPr lang="en-US" altLang="ko-KR" sz="1200" dirty="0" smtClean="0"/>
              <a:t>, </a:t>
            </a:r>
            <a:r>
              <a:rPr lang="ko-KR" altLang="en-US" sz="1200" dirty="0" smtClean="0"/>
              <a:t>다른 사람과의 상호 작용의 질</a:t>
            </a:r>
            <a:endParaRPr lang="en-US" altLang="ko-KR" sz="1200" dirty="0" smtClean="0"/>
          </a:p>
          <a:p>
            <a:pPr marL="0" indent="0">
              <a:buNone/>
            </a:pPr>
            <a:r>
              <a:rPr lang="en-US" sz="1200" b="1" dirty="0">
                <a:solidFill>
                  <a:srgbClr val="002060"/>
                </a:solidFill>
              </a:rPr>
              <a:t> </a:t>
            </a:r>
            <a:r>
              <a:rPr lang="en-US" sz="1200" b="1" dirty="0" smtClean="0">
                <a:solidFill>
                  <a:srgbClr val="002060"/>
                </a:solidFill>
              </a:rPr>
              <a:t>   _Interpersonal </a:t>
            </a:r>
            <a:r>
              <a:rPr lang="en-US" sz="1200" b="1" dirty="0">
                <a:solidFill>
                  <a:srgbClr val="002060"/>
                </a:solidFill>
              </a:rPr>
              <a:t>Relations </a:t>
            </a:r>
            <a:r>
              <a:rPr lang="en-US" sz="1200" b="1" dirty="0"/>
              <a:t>- </a:t>
            </a:r>
            <a:r>
              <a:rPr lang="en-US" sz="1200" dirty="0" smtClean="0"/>
              <a:t>Opportunities </a:t>
            </a:r>
            <a:r>
              <a:rPr lang="en-US" sz="1200" dirty="0"/>
              <a:t>for Friendship and Intimacy, Quality of Interactions With </a:t>
            </a:r>
            <a:r>
              <a:rPr lang="en-US" sz="1200" dirty="0" smtClean="0"/>
              <a:t>Others</a:t>
            </a:r>
            <a:endParaRPr lang="en-US" sz="1200" dirty="0"/>
          </a:p>
          <a:p>
            <a:pPr marL="0" indent="0">
              <a:buNone/>
            </a:pPr>
            <a:r>
              <a:rPr lang="en-US" sz="1200" dirty="0" smtClean="0"/>
              <a:t>3. </a:t>
            </a:r>
            <a:r>
              <a:rPr lang="ko-KR" altLang="en-US" sz="1200" b="1" dirty="0" smtClean="0"/>
              <a:t>물질적 건강</a:t>
            </a:r>
            <a:r>
              <a:rPr lang="en-US" altLang="ko-KR" sz="1200" b="1" dirty="0"/>
              <a:t> </a:t>
            </a:r>
            <a:r>
              <a:rPr lang="en-US" altLang="ko-KR" sz="1200" b="1" dirty="0" smtClean="0"/>
              <a:t>– </a:t>
            </a:r>
            <a:r>
              <a:rPr lang="ko-KR" altLang="en-US" sz="1200" dirty="0" smtClean="0"/>
              <a:t>소유권</a:t>
            </a:r>
            <a:r>
              <a:rPr lang="en-US" altLang="ko-KR" sz="1200" dirty="0" smtClean="0"/>
              <a:t>, </a:t>
            </a:r>
            <a:r>
              <a:rPr lang="ko-KR" altLang="en-US" sz="1200" dirty="0" smtClean="0"/>
              <a:t>의미 있는 고용</a:t>
            </a:r>
            <a:endParaRPr lang="en-US" altLang="ko-KR" sz="1200" dirty="0" smtClean="0"/>
          </a:p>
          <a:p>
            <a:pPr marL="0" indent="0">
              <a:buNone/>
            </a:pPr>
            <a:r>
              <a:rPr lang="en-US" sz="1200" b="1" dirty="0">
                <a:solidFill>
                  <a:srgbClr val="002060"/>
                </a:solidFill>
              </a:rPr>
              <a:t> </a:t>
            </a:r>
            <a:r>
              <a:rPr lang="en-US" sz="1200" b="1" dirty="0" smtClean="0">
                <a:solidFill>
                  <a:srgbClr val="002060"/>
                </a:solidFill>
              </a:rPr>
              <a:t> _Material </a:t>
            </a:r>
            <a:r>
              <a:rPr lang="en-US" sz="1200" b="1" dirty="0">
                <a:solidFill>
                  <a:srgbClr val="002060"/>
                </a:solidFill>
              </a:rPr>
              <a:t>Well-being</a:t>
            </a:r>
            <a:r>
              <a:rPr lang="en-US" sz="1200" b="1" dirty="0"/>
              <a:t> </a:t>
            </a:r>
            <a:r>
              <a:rPr lang="en-US" sz="1200" b="1" dirty="0" smtClean="0"/>
              <a:t>- </a:t>
            </a:r>
            <a:r>
              <a:rPr lang="en-US" sz="1200" dirty="0" smtClean="0"/>
              <a:t>Ownership </a:t>
            </a:r>
            <a:r>
              <a:rPr lang="en-US" sz="1200" dirty="0"/>
              <a:t>of Possessions, Meaningful </a:t>
            </a:r>
            <a:r>
              <a:rPr lang="en-US" sz="1200" dirty="0" smtClean="0"/>
              <a:t>Employment</a:t>
            </a:r>
            <a:endParaRPr lang="en-US" sz="1200" dirty="0"/>
          </a:p>
          <a:p>
            <a:pPr marL="0" indent="0">
              <a:buNone/>
            </a:pPr>
            <a:r>
              <a:rPr lang="en-US" sz="1200" dirty="0" smtClean="0"/>
              <a:t>4. </a:t>
            </a:r>
            <a:r>
              <a:rPr lang="ko-KR" altLang="en-US" sz="1200" dirty="0" smtClean="0"/>
              <a:t>개인 개발</a:t>
            </a:r>
            <a:r>
              <a:rPr lang="en-US" altLang="ko-KR" sz="1200" dirty="0"/>
              <a:t> </a:t>
            </a:r>
            <a:r>
              <a:rPr lang="en-US" altLang="ko-KR" sz="1200" dirty="0" smtClean="0"/>
              <a:t>– </a:t>
            </a:r>
            <a:r>
              <a:rPr lang="ko-KR" altLang="en-US" sz="1200" dirty="0" smtClean="0"/>
              <a:t>교육 및 재활의 기회</a:t>
            </a:r>
            <a:endParaRPr lang="en-US" altLang="ko-KR" sz="1200" dirty="0" smtClean="0"/>
          </a:p>
          <a:p>
            <a:pPr marL="0" indent="0">
              <a:buNone/>
            </a:pPr>
            <a:r>
              <a:rPr lang="en-US" sz="1200" b="1" dirty="0">
                <a:solidFill>
                  <a:srgbClr val="002060"/>
                </a:solidFill>
              </a:rPr>
              <a:t> </a:t>
            </a:r>
            <a:r>
              <a:rPr lang="en-US" sz="1200" b="1" dirty="0" smtClean="0">
                <a:solidFill>
                  <a:srgbClr val="002060"/>
                </a:solidFill>
              </a:rPr>
              <a:t> _Personal </a:t>
            </a:r>
            <a:r>
              <a:rPr lang="en-US" sz="1200" b="1" dirty="0">
                <a:solidFill>
                  <a:srgbClr val="002060"/>
                </a:solidFill>
              </a:rPr>
              <a:t>Development </a:t>
            </a:r>
            <a:r>
              <a:rPr lang="en-US" sz="1200" b="1" dirty="0" smtClean="0"/>
              <a:t>– </a:t>
            </a:r>
            <a:r>
              <a:rPr lang="en-US" sz="1200" dirty="0" smtClean="0"/>
              <a:t>Opportunities </a:t>
            </a:r>
            <a:r>
              <a:rPr lang="en-US" sz="1200" dirty="0"/>
              <a:t>for Education and </a:t>
            </a:r>
            <a:r>
              <a:rPr lang="en-US" sz="1200" dirty="0" smtClean="0"/>
              <a:t>Habilitation</a:t>
            </a:r>
            <a:endParaRPr lang="en-US" sz="1200" dirty="0"/>
          </a:p>
          <a:p>
            <a:pPr marL="0" indent="0">
              <a:buNone/>
            </a:pPr>
            <a:r>
              <a:rPr lang="en-US" sz="1200" b="1" dirty="0">
                <a:solidFill>
                  <a:srgbClr val="002060"/>
                </a:solidFill>
              </a:rPr>
              <a:t>5</a:t>
            </a:r>
            <a:r>
              <a:rPr lang="en-US" sz="1200" b="1" dirty="0" smtClean="0">
                <a:solidFill>
                  <a:srgbClr val="002060"/>
                </a:solidFill>
              </a:rPr>
              <a:t>. </a:t>
            </a:r>
            <a:r>
              <a:rPr lang="ko-KR" altLang="en-US" sz="1200" b="1" dirty="0" smtClean="0">
                <a:solidFill>
                  <a:srgbClr val="002060"/>
                </a:solidFill>
              </a:rPr>
              <a:t>자기 결정</a:t>
            </a:r>
            <a:r>
              <a:rPr lang="en-US" altLang="ko-KR" sz="1200" b="1" dirty="0">
                <a:solidFill>
                  <a:srgbClr val="002060"/>
                </a:solidFill>
              </a:rPr>
              <a:t> </a:t>
            </a:r>
            <a:r>
              <a:rPr lang="en-US" altLang="ko-KR" sz="1200" b="1" dirty="0" smtClean="0">
                <a:solidFill>
                  <a:srgbClr val="002060"/>
                </a:solidFill>
              </a:rPr>
              <a:t>– </a:t>
            </a:r>
            <a:r>
              <a:rPr lang="ko-KR" altLang="en-US" sz="1200" b="1" dirty="0" smtClean="0">
                <a:solidFill>
                  <a:srgbClr val="002060"/>
                </a:solidFill>
              </a:rPr>
              <a:t>개인 목표 설정</a:t>
            </a:r>
            <a:r>
              <a:rPr lang="en-US" altLang="ko-KR" sz="1200" b="1" dirty="0" smtClean="0">
                <a:solidFill>
                  <a:srgbClr val="002060"/>
                </a:solidFill>
              </a:rPr>
              <a:t>, </a:t>
            </a:r>
            <a:r>
              <a:rPr lang="ko-KR" altLang="en-US" sz="1200" b="1" dirty="0" smtClean="0">
                <a:solidFill>
                  <a:srgbClr val="002060"/>
                </a:solidFill>
              </a:rPr>
              <a:t>중요한 삶의 선택에 대한 결정</a:t>
            </a:r>
            <a:endParaRPr lang="en-US" altLang="ko-KR" sz="1200" b="1" dirty="0" smtClean="0">
              <a:solidFill>
                <a:srgbClr val="002060"/>
              </a:solidFill>
            </a:endParaRPr>
          </a:p>
          <a:p>
            <a:pPr marL="0" indent="0">
              <a:buNone/>
            </a:pPr>
            <a:r>
              <a:rPr lang="en-US" sz="1200" b="1" dirty="0" smtClean="0">
                <a:solidFill>
                  <a:srgbClr val="002060"/>
                </a:solidFill>
              </a:rPr>
              <a:t>  _Self-determination</a:t>
            </a:r>
            <a:r>
              <a:rPr lang="en-US" sz="1200" dirty="0" smtClean="0">
                <a:solidFill>
                  <a:srgbClr val="002060"/>
                </a:solidFill>
              </a:rPr>
              <a:t> </a:t>
            </a:r>
            <a:r>
              <a:rPr lang="en-US" sz="1200" b="1" dirty="0" smtClean="0"/>
              <a:t>-</a:t>
            </a:r>
            <a:r>
              <a:rPr lang="en-US" sz="1200" dirty="0" smtClean="0"/>
              <a:t> Setting </a:t>
            </a:r>
            <a:r>
              <a:rPr lang="en-US" sz="1200" dirty="0"/>
              <a:t>Personal Goals, Making Decisions About Important Life </a:t>
            </a:r>
            <a:r>
              <a:rPr lang="en-US" sz="1200" dirty="0" smtClean="0"/>
              <a:t>Choices</a:t>
            </a:r>
            <a:endParaRPr lang="en-US" sz="1200" dirty="0"/>
          </a:p>
          <a:p>
            <a:pPr marL="0" indent="0">
              <a:buNone/>
            </a:pPr>
            <a:r>
              <a:rPr lang="en-US" sz="1200" b="1" dirty="0" smtClean="0"/>
              <a:t>6. </a:t>
            </a:r>
            <a:r>
              <a:rPr lang="ko-KR" altLang="en-US" sz="1200" b="1" dirty="0" smtClean="0"/>
              <a:t>신체적 건강</a:t>
            </a:r>
            <a:r>
              <a:rPr lang="en-US" altLang="ko-KR" sz="1200" b="1" dirty="0"/>
              <a:t> </a:t>
            </a:r>
            <a:r>
              <a:rPr lang="en-US" altLang="ko-KR" sz="1200" b="1" dirty="0" smtClean="0"/>
              <a:t>– </a:t>
            </a:r>
            <a:r>
              <a:rPr lang="ko-KR" altLang="en-US" sz="1200" dirty="0" smtClean="0"/>
              <a:t>최적의 건강 관리 및 영양</a:t>
            </a:r>
            <a:r>
              <a:rPr lang="en-US" altLang="ko-KR" sz="1200" dirty="0" smtClean="0"/>
              <a:t>, </a:t>
            </a:r>
            <a:r>
              <a:rPr lang="ko-KR" altLang="en-US" sz="1200" dirty="0" smtClean="0"/>
              <a:t>이동성 및 일반 건강</a:t>
            </a:r>
            <a:endParaRPr lang="en-US" altLang="ko-KR" sz="1200" dirty="0" smtClean="0"/>
          </a:p>
          <a:p>
            <a:pPr marL="0" indent="0">
              <a:buNone/>
            </a:pPr>
            <a:r>
              <a:rPr lang="en-US" sz="1200" b="1" dirty="0" smtClean="0">
                <a:solidFill>
                  <a:srgbClr val="002060"/>
                </a:solidFill>
              </a:rPr>
              <a:t>  _Physical </a:t>
            </a:r>
            <a:r>
              <a:rPr lang="en-US" sz="1200" b="1" dirty="0">
                <a:solidFill>
                  <a:srgbClr val="002060"/>
                </a:solidFill>
              </a:rPr>
              <a:t>Well-being </a:t>
            </a:r>
            <a:r>
              <a:rPr lang="en-US" sz="1200" b="1" dirty="0" smtClean="0"/>
              <a:t>-</a:t>
            </a:r>
            <a:r>
              <a:rPr lang="en-US" sz="1200" b="1" dirty="0"/>
              <a:t> </a:t>
            </a:r>
            <a:r>
              <a:rPr lang="en-US" sz="1200" dirty="0" smtClean="0"/>
              <a:t>Optimal </a:t>
            </a:r>
            <a:r>
              <a:rPr lang="en-US" sz="1200" dirty="0"/>
              <a:t>Health Care and Nutrition, Mobility &amp; General </a:t>
            </a:r>
            <a:r>
              <a:rPr lang="en-US" sz="1200" dirty="0" smtClean="0"/>
              <a:t>Wellness</a:t>
            </a:r>
            <a:endParaRPr lang="en-US" sz="1200" dirty="0"/>
          </a:p>
          <a:p>
            <a:pPr marL="0" indent="0">
              <a:buNone/>
            </a:pPr>
            <a:r>
              <a:rPr lang="en-US" sz="1200" dirty="0" smtClean="0"/>
              <a:t>7.</a:t>
            </a:r>
            <a:r>
              <a:rPr lang="en-US" sz="1200" b="1" dirty="0" smtClean="0">
                <a:solidFill>
                  <a:srgbClr val="002060"/>
                </a:solidFill>
              </a:rPr>
              <a:t> </a:t>
            </a:r>
            <a:r>
              <a:rPr lang="ko-KR" altLang="en-US" sz="1200" b="1" dirty="0" smtClean="0">
                <a:solidFill>
                  <a:srgbClr val="002060"/>
                </a:solidFill>
              </a:rPr>
              <a:t>사회적 포용 </a:t>
            </a:r>
            <a:r>
              <a:rPr lang="en-US" altLang="ko-KR" sz="1200" b="1" dirty="0" smtClean="0">
                <a:solidFill>
                  <a:srgbClr val="002060"/>
                </a:solidFill>
              </a:rPr>
              <a:t>– </a:t>
            </a:r>
            <a:r>
              <a:rPr lang="ko-KR" altLang="en-US" sz="1200" b="1" dirty="0" smtClean="0"/>
              <a:t>자연 지원 네트워크 포함 및 통합 환경</a:t>
            </a:r>
            <a:endParaRPr lang="en-US" altLang="ko-KR" sz="1200" b="1" dirty="0"/>
          </a:p>
          <a:p>
            <a:pPr marL="0" indent="0">
              <a:buNone/>
            </a:pPr>
            <a:r>
              <a:rPr lang="en-US" sz="1200" b="1" dirty="0" smtClean="0">
                <a:solidFill>
                  <a:srgbClr val="002060"/>
                </a:solidFill>
              </a:rPr>
              <a:t>  _Social </a:t>
            </a:r>
            <a:r>
              <a:rPr lang="en-US" sz="1200" b="1" dirty="0">
                <a:solidFill>
                  <a:srgbClr val="002060"/>
                </a:solidFill>
              </a:rPr>
              <a:t>Inclusion </a:t>
            </a:r>
            <a:r>
              <a:rPr lang="en-US" sz="1200" b="1" dirty="0" smtClean="0"/>
              <a:t>-</a:t>
            </a:r>
            <a:r>
              <a:rPr lang="en-US" sz="1200" dirty="0"/>
              <a:t> </a:t>
            </a:r>
            <a:r>
              <a:rPr lang="en-US" sz="1200" dirty="0" smtClean="0"/>
              <a:t>Natural </a:t>
            </a:r>
            <a:r>
              <a:rPr lang="en-US" sz="1200" dirty="0"/>
              <a:t>Support Networks Inclusive and Integrated </a:t>
            </a:r>
            <a:r>
              <a:rPr lang="en-US" sz="1200" dirty="0" smtClean="0"/>
              <a:t>Environments</a:t>
            </a:r>
            <a:endParaRPr lang="en-US" sz="1200" dirty="0"/>
          </a:p>
          <a:p>
            <a:pPr marL="0" indent="0">
              <a:buNone/>
            </a:pPr>
            <a:r>
              <a:rPr lang="en-US" sz="1200" b="1" dirty="0" smtClean="0">
                <a:solidFill>
                  <a:srgbClr val="002060"/>
                </a:solidFill>
              </a:rPr>
              <a:t>8. </a:t>
            </a:r>
            <a:r>
              <a:rPr lang="ko-KR" altLang="en-US" sz="1200" b="1" dirty="0" smtClean="0">
                <a:solidFill>
                  <a:srgbClr val="002060"/>
                </a:solidFill>
              </a:rPr>
              <a:t>권리 </a:t>
            </a:r>
            <a:r>
              <a:rPr lang="en-US" altLang="ko-KR" sz="1200" b="1" dirty="0" smtClean="0">
                <a:solidFill>
                  <a:srgbClr val="002060"/>
                </a:solidFill>
              </a:rPr>
              <a:t>– </a:t>
            </a:r>
            <a:r>
              <a:rPr lang="ko-KR" altLang="en-US" sz="1200" b="1" dirty="0" smtClean="0"/>
              <a:t>주요 항목 및 재산의 소유권 경험</a:t>
            </a:r>
            <a:r>
              <a:rPr lang="en-US" altLang="ko-KR" sz="1200" b="1" dirty="0" smtClean="0"/>
              <a:t>, </a:t>
            </a:r>
            <a:r>
              <a:rPr lang="ko-KR" altLang="en-US" sz="1200" b="1" dirty="0" smtClean="0"/>
              <a:t>허용된 적법 절차</a:t>
            </a:r>
            <a:r>
              <a:rPr lang="en-US" altLang="ko-KR" sz="1200" b="1" dirty="0" smtClean="0"/>
              <a:t>, </a:t>
            </a:r>
            <a:r>
              <a:rPr lang="ko-KR" altLang="en-US" sz="1200" b="1" dirty="0" smtClean="0"/>
              <a:t>개인 정보 보호 및 </a:t>
            </a:r>
            <a:r>
              <a:rPr lang="ko-KR" altLang="en-US" sz="1200" b="1" dirty="0" err="1" smtClean="0"/>
              <a:t>배리어프리</a:t>
            </a:r>
            <a:r>
              <a:rPr lang="ko-KR" altLang="en-US" sz="1200" b="1" dirty="0" smtClean="0"/>
              <a:t> 환경 사용 가능</a:t>
            </a:r>
            <a:endParaRPr lang="en-US" altLang="ko-KR" sz="1200" b="1" dirty="0" smtClean="0"/>
          </a:p>
          <a:p>
            <a:pPr marL="0" indent="0">
              <a:buNone/>
            </a:pPr>
            <a:r>
              <a:rPr lang="en-US" sz="1200" b="1" dirty="0">
                <a:solidFill>
                  <a:srgbClr val="002060"/>
                </a:solidFill>
              </a:rPr>
              <a:t>_</a:t>
            </a:r>
            <a:r>
              <a:rPr lang="en-US" sz="1200" b="1" dirty="0" smtClean="0">
                <a:solidFill>
                  <a:srgbClr val="002060"/>
                </a:solidFill>
              </a:rPr>
              <a:t>Rights</a:t>
            </a:r>
            <a:r>
              <a:rPr lang="en-US" sz="1200" dirty="0" smtClean="0">
                <a:solidFill>
                  <a:srgbClr val="002060"/>
                </a:solidFill>
              </a:rPr>
              <a:t> </a:t>
            </a:r>
            <a:r>
              <a:rPr lang="en-US" sz="1200" dirty="0" smtClean="0"/>
              <a:t>- Experience </a:t>
            </a:r>
            <a:r>
              <a:rPr lang="en-US" sz="1200" dirty="0"/>
              <a:t>of Ownership of Key Items and Property, Allowed Due Process, Privacy and Barrier Free Environments are </a:t>
            </a:r>
            <a:r>
              <a:rPr lang="en-US" sz="1200" dirty="0" smtClean="0"/>
              <a:t>Available </a:t>
            </a:r>
            <a:endParaRPr lang="en-US" sz="12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61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1486062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7140A-BFE1-2247-9A08-5365DD91FB58}"/>
              </a:ext>
            </a:extLst>
          </p:cNvPr>
          <p:cNvSpPr>
            <a:spLocks noGrp="1"/>
          </p:cNvSpPr>
          <p:nvPr>
            <p:ph type="title"/>
          </p:nvPr>
        </p:nvSpPr>
        <p:spPr>
          <a:xfrm>
            <a:off x="0" y="209661"/>
            <a:ext cx="8977085" cy="1044348"/>
          </a:xfrm>
        </p:spPr>
        <p:txBody>
          <a:bodyPr>
            <a:normAutofit fontScale="90000"/>
          </a:bodyPr>
          <a:lstStyle/>
          <a:p>
            <a:pPr algn="ctr"/>
            <a:r>
              <a:rPr lang="ko-KR" altLang="en-US" sz="3200" dirty="0" smtClean="0"/>
              <a:t>직원 관련 평가 </a:t>
            </a:r>
            <a:r>
              <a:rPr lang="en-US" altLang="ko-KR" sz="3200" dirty="0" smtClean="0"/>
              <a:t>– </a:t>
            </a:r>
            <a:r>
              <a:rPr lang="ko-KR" altLang="en-US" sz="3200" dirty="0"/>
              <a:t>예</a:t>
            </a:r>
            <a:r>
              <a:rPr lang="en-US" altLang="ko-KR" sz="3200" dirty="0" smtClean="0"/>
              <a:t/>
            </a:r>
            <a:br>
              <a:rPr lang="en-US" altLang="ko-KR" sz="3200" dirty="0" smtClean="0"/>
            </a:br>
            <a:r>
              <a:rPr lang="en-US" altLang="ko-KR" sz="3200" dirty="0" smtClean="0"/>
              <a:t>_</a:t>
            </a:r>
            <a:r>
              <a:rPr lang="en-US" sz="3200" dirty="0" smtClean="0"/>
              <a:t>Workforce </a:t>
            </a:r>
            <a:r>
              <a:rPr lang="en-US" sz="3200" dirty="0"/>
              <a:t>Related Assessment - Examples</a:t>
            </a:r>
          </a:p>
        </p:txBody>
      </p:sp>
      <p:sp>
        <p:nvSpPr>
          <p:cNvPr id="3" name="Content Placeholder 2">
            <a:extLst>
              <a:ext uri="{FF2B5EF4-FFF2-40B4-BE49-F238E27FC236}">
                <a16:creationId xmlns:a16="http://schemas.microsoft.com/office/drawing/2014/main" xmlns="" id="{03847C17-CC52-2544-BEBB-E0E65AE876EC}"/>
              </a:ext>
            </a:extLst>
          </p:cNvPr>
          <p:cNvSpPr>
            <a:spLocks noGrp="1"/>
          </p:cNvSpPr>
          <p:nvPr>
            <p:ph idx="1"/>
          </p:nvPr>
        </p:nvSpPr>
        <p:spPr/>
        <p:txBody>
          <a:bodyPr>
            <a:normAutofit fontScale="70000" lnSpcReduction="20000"/>
          </a:bodyPr>
          <a:lstStyle/>
          <a:p>
            <a:r>
              <a:rPr lang="ko-KR" altLang="en-US" sz="2800" dirty="0" smtClean="0"/>
              <a:t>필요한 채용 관행 변화의 유형</a:t>
            </a:r>
            <a:endParaRPr lang="en-US" altLang="ko-KR" sz="2800" dirty="0" smtClean="0"/>
          </a:p>
          <a:p>
            <a:pPr marL="0" indent="0">
              <a:buNone/>
            </a:pPr>
            <a:r>
              <a:rPr lang="en-US" sz="2800" dirty="0"/>
              <a:t> </a:t>
            </a:r>
            <a:r>
              <a:rPr lang="en-US" sz="2800" dirty="0" smtClean="0"/>
              <a:t>  _Types </a:t>
            </a:r>
            <a:r>
              <a:rPr lang="en-US" sz="2800" dirty="0"/>
              <a:t>of hiring practice changes needed</a:t>
            </a:r>
          </a:p>
          <a:p>
            <a:pPr marL="342900" lvl="1" indent="0">
              <a:buNone/>
            </a:pPr>
            <a:r>
              <a:rPr lang="ko-KR" altLang="en-US" sz="2800" dirty="0" smtClean="0"/>
              <a:t>  </a:t>
            </a:r>
            <a:r>
              <a:rPr lang="en-US" altLang="ko-KR" sz="2800" dirty="0" smtClean="0"/>
              <a:t>-</a:t>
            </a:r>
            <a:r>
              <a:rPr lang="ko-KR" altLang="en-US" sz="2800" dirty="0" smtClean="0"/>
              <a:t> 면접에 응한 사람 포함</a:t>
            </a:r>
            <a:endParaRPr lang="en-US" altLang="ko-KR" sz="2800" dirty="0" smtClean="0"/>
          </a:p>
          <a:p>
            <a:pPr marL="342900" lvl="1" indent="0">
              <a:buNone/>
            </a:pPr>
            <a:r>
              <a:rPr lang="en-US" sz="2800" dirty="0"/>
              <a:t> </a:t>
            </a:r>
            <a:r>
              <a:rPr lang="en-US" sz="2800" dirty="0" smtClean="0"/>
              <a:t>    _Including </a:t>
            </a:r>
            <a:r>
              <a:rPr lang="en-US" sz="2800" dirty="0"/>
              <a:t>people served in interviews</a:t>
            </a:r>
          </a:p>
          <a:p>
            <a:pPr marL="342900" lvl="1" indent="0">
              <a:buNone/>
            </a:pPr>
            <a:r>
              <a:rPr lang="en-US" sz="2800" dirty="0" smtClean="0"/>
              <a:t>  - </a:t>
            </a:r>
            <a:r>
              <a:rPr lang="ko-KR" altLang="en-US" sz="2800" dirty="0" smtClean="0"/>
              <a:t>업무가 어떤 것인지 보여주는 방식으로 인터뷰 설정</a:t>
            </a:r>
            <a:endParaRPr lang="en-US" altLang="ko-KR" sz="2800" dirty="0" smtClean="0"/>
          </a:p>
          <a:p>
            <a:pPr marL="342900" lvl="1" indent="0">
              <a:buNone/>
            </a:pPr>
            <a:r>
              <a:rPr lang="en-US" sz="2800" dirty="0" smtClean="0"/>
              <a:t>     _Set interview </a:t>
            </a:r>
            <a:r>
              <a:rPr lang="en-US" sz="2800" dirty="0"/>
              <a:t>up in way that shows what the work is like</a:t>
            </a:r>
          </a:p>
          <a:p>
            <a:r>
              <a:rPr lang="ko-KR" altLang="en-US" sz="2800" dirty="0" smtClean="0"/>
              <a:t>마케팅 전략 및 정책</a:t>
            </a:r>
            <a:endParaRPr lang="en-US" altLang="ko-KR" sz="2800" dirty="0" smtClean="0"/>
          </a:p>
          <a:p>
            <a:pPr marL="0" indent="0">
              <a:buNone/>
            </a:pPr>
            <a:r>
              <a:rPr lang="en-US" sz="2800" dirty="0"/>
              <a:t> </a:t>
            </a:r>
            <a:r>
              <a:rPr lang="en-US" sz="2800" dirty="0" smtClean="0"/>
              <a:t>  _Marketing </a:t>
            </a:r>
            <a:r>
              <a:rPr lang="en-US" sz="2800" dirty="0"/>
              <a:t>strategies and policies</a:t>
            </a:r>
          </a:p>
          <a:p>
            <a:r>
              <a:rPr lang="ko-KR" altLang="en-US" sz="2800" dirty="0" smtClean="0"/>
              <a:t>신입직원 교육 과정</a:t>
            </a:r>
            <a:endParaRPr lang="en-US" altLang="ko-KR" sz="2800" dirty="0" smtClean="0"/>
          </a:p>
          <a:p>
            <a:pPr marL="0" indent="0">
              <a:buNone/>
            </a:pPr>
            <a:r>
              <a:rPr lang="en-US" sz="2800" dirty="0"/>
              <a:t> </a:t>
            </a:r>
            <a:r>
              <a:rPr lang="en-US" sz="2800" dirty="0" smtClean="0"/>
              <a:t>  _New </a:t>
            </a:r>
            <a:r>
              <a:rPr lang="en-US" sz="2800" dirty="0"/>
              <a:t>staff training curriculum</a:t>
            </a:r>
          </a:p>
          <a:p>
            <a:r>
              <a:rPr lang="ko-KR" altLang="en-US" sz="2800" dirty="0" smtClean="0"/>
              <a:t>직원 감동 시스템</a:t>
            </a:r>
            <a:endParaRPr lang="en-US" altLang="ko-KR" sz="2800" dirty="0" smtClean="0"/>
          </a:p>
          <a:p>
            <a:pPr marL="0" indent="0">
              <a:buNone/>
            </a:pPr>
            <a:r>
              <a:rPr lang="en-US" sz="2800" dirty="0"/>
              <a:t> </a:t>
            </a:r>
            <a:r>
              <a:rPr lang="en-US" sz="2800" dirty="0" smtClean="0"/>
              <a:t>  _Staff </a:t>
            </a:r>
            <a:r>
              <a:rPr lang="en-US" sz="2800" dirty="0"/>
              <a:t>supervisory systems</a:t>
            </a:r>
          </a:p>
          <a:p>
            <a:r>
              <a:rPr lang="ko-KR" altLang="en-US" sz="2800" dirty="0" smtClean="0"/>
              <a:t>우수 인력 강화 및 인정</a:t>
            </a:r>
            <a:endParaRPr lang="en-US" altLang="ko-KR" sz="2800" dirty="0" smtClean="0"/>
          </a:p>
          <a:p>
            <a:pPr marL="0" indent="0">
              <a:buNone/>
            </a:pPr>
            <a:r>
              <a:rPr lang="en-US" sz="2800" dirty="0"/>
              <a:t> </a:t>
            </a:r>
            <a:r>
              <a:rPr lang="en-US" sz="2800" dirty="0" smtClean="0"/>
              <a:t>  _Reinforcing </a:t>
            </a:r>
            <a:r>
              <a:rPr lang="en-US" sz="2800" dirty="0"/>
              <a:t>and recognizing excellent staff</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62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818852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9A645-D729-604E-94DC-F3783A580FEE}"/>
              </a:ext>
            </a:extLst>
          </p:cNvPr>
          <p:cNvSpPr>
            <a:spLocks noGrp="1"/>
          </p:cNvSpPr>
          <p:nvPr>
            <p:ph type="title"/>
          </p:nvPr>
        </p:nvSpPr>
        <p:spPr/>
        <p:txBody>
          <a:bodyPr>
            <a:normAutofit/>
          </a:bodyPr>
          <a:lstStyle/>
          <a:p>
            <a:pPr algn="ctr"/>
            <a:r>
              <a:rPr lang="ko-KR" altLang="en-US" sz="2400" dirty="0" smtClean="0"/>
              <a:t>시작하기에 가장 좋은 곳은 어디인가요</a:t>
            </a:r>
            <a:r>
              <a:rPr lang="en-US" altLang="ko-KR" sz="2400" dirty="0" smtClean="0"/>
              <a:t>?</a:t>
            </a:r>
            <a:br>
              <a:rPr lang="en-US" altLang="ko-KR" sz="2400" dirty="0" smtClean="0"/>
            </a:br>
            <a:r>
              <a:rPr lang="en-US" altLang="ko-KR" sz="2400" dirty="0"/>
              <a:t>_</a:t>
            </a:r>
            <a:r>
              <a:rPr lang="en-US" sz="2400" dirty="0" smtClean="0"/>
              <a:t>Where </a:t>
            </a:r>
            <a:r>
              <a:rPr lang="en-US" sz="2400" dirty="0"/>
              <a:t>is the Best Place to Start?</a:t>
            </a:r>
          </a:p>
        </p:txBody>
      </p:sp>
      <p:sp>
        <p:nvSpPr>
          <p:cNvPr id="3" name="Content Placeholder 2">
            <a:extLst>
              <a:ext uri="{FF2B5EF4-FFF2-40B4-BE49-F238E27FC236}">
                <a16:creationId xmlns:a16="http://schemas.microsoft.com/office/drawing/2014/main" xmlns="" id="{F6017916-8273-F44C-AAAF-95FC0F2AC79D}"/>
              </a:ext>
            </a:extLst>
          </p:cNvPr>
          <p:cNvSpPr>
            <a:spLocks noGrp="1"/>
          </p:cNvSpPr>
          <p:nvPr>
            <p:ph idx="1"/>
          </p:nvPr>
        </p:nvSpPr>
        <p:spPr>
          <a:xfrm>
            <a:off x="114300" y="1524000"/>
            <a:ext cx="8915400" cy="4525963"/>
          </a:xfrm>
        </p:spPr>
        <p:txBody>
          <a:bodyPr>
            <a:normAutofit fontScale="77500" lnSpcReduction="20000"/>
          </a:bodyPr>
          <a:lstStyle/>
          <a:p>
            <a:pPr marL="0" indent="0">
              <a:buNone/>
            </a:pPr>
            <a:r>
              <a:rPr lang="ko-KR" altLang="en-US" b="1" dirty="0" smtClean="0"/>
              <a:t>작게 시작하여 점차 조직 전체로 확장하세요</a:t>
            </a:r>
            <a:r>
              <a:rPr lang="en-US" altLang="ko-KR" b="1" dirty="0" smtClean="0"/>
              <a:t>.</a:t>
            </a:r>
          </a:p>
          <a:p>
            <a:pPr marL="0" indent="0">
              <a:buNone/>
            </a:pPr>
            <a:r>
              <a:rPr lang="en-US" b="1" dirty="0" smtClean="0"/>
              <a:t>_Start </a:t>
            </a:r>
            <a:r>
              <a:rPr lang="en-US" b="1" dirty="0"/>
              <a:t>small and gradually expand your work across the organization…</a:t>
            </a:r>
          </a:p>
          <a:p>
            <a:r>
              <a:rPr lang="ko-KR" altLang="en-US" dirty="0" smtClean="0"/>
              <a:t>가장 도움이 되는 특정 프로그램이 있나요</a:t>
            </a:r>
            <a:r>
              <a:rPr lang="en-US" altLang="ko-KR" dirty="0" smtClean="0"/>
              <a:t>?</a:t>
            </a:r>
          </a:p>
          <a:p>
            <a:pPr marL="0" indent="0">
              <a:buNone/>
            </a:pPr>
            <a:r>
              <a:rPr lang="en-US" dirty="0"/>
              <a:t> </a:t>
            </a:r>
            <a:r>
              <a:rPr lang="en-US" dirty="0" smtClean="0"/>
              <a:t>   _Are </a:t>
            </a:r>
            <a:r>
              <a:rPr lang="en-US" dirty="0"/>
              <a:t>there particular programs that would benefit most?</a:t>
            </a:r>
          </a:p>
          <a:p>
            <a:pPr marL="342900" lvl="1" indent="0">
              <a:buNone/>
            </a:pPr>
            <a:r>
              <a:rPr lang="en-US" dirty="0" smtClean="0"/>
              <a:t>  - </a:t>
            </a:r>
            <a:r>
              <a:rPr lang="ko-KR" altLang="en-US" dirty="0" smtClean="0"/>
              <a:t>독립적인 생활 기술 가르치기</a:t>
            </a:r>
            <a:endParaRPr lang="en-US" altLang="ko-KR" dirty="0"/>
          </a:p>
          <a:p>
            <a:pPr marL="342900" lvl="1" indent="0">
              <a:buNone/>
            </a:pPr>
            <a:r>
              <a:rPr lang="en-US" altLang="ko-KR" dirty="0" smtClean="0"/>
              <a:t>     _</a:t>
            </a:r>
            <a:r>
              <a:rPr lang="en-US" dirty="0" smtClean="0"/>
              <a:t>Teaching </a:t>
            </a:r>
            <a:r>
              <a:rPr lang="en-US" dirty="0"/>
              <a:t>independent living skills</a:t>
            </a:r>
          </a:p>
          <a:p>
            <a:pPr marL="342900" lvl="1" indent="0">
              <a:buNone/>
            </a:pPr>
            <a:r>
              <a:rPr lang="en-US" dirty="0" smtClean="0"/>
              <a:t>  - </a:t>
            </a:r>
            <a:r>
              <a:rPr lang="ko-KR" altLang="en-US" dirty="0" smtClean="0"/>
              <a:t>유아기 및 가족 지원 봉사 활동</a:t>
            </a:r>
            <a:endParaRPr lang="en-US" altLang="ko-KR" dirty="0" smtClean="0"/>
          </a:p>
          <a:p>
            <a:pPr marL="342900" lvl="1" indent="0">
              <a:buNone/>
            </a:pPr>
            <a:r>
              <a:rPr lang="en-US" dirty="0"/>
              <a:t> </a:t>
            </a:r>
            <a:r>
              <a:rPr lang="en-US" dirty="0" smtClean="0"/>
              <a:t>    _Early </a:t>
            </a:r>
            <a:r>
              <a:rPr lang="en-US" dirty="0"/>
              <a:t>childhood and family support outreach</a:t>
            </a:r>
          </a:p>
          <a:p>
            <a:pPr marL="342900" lvl="1" indent="0">
              <a:buNone/>
            </a:pPr>
            <a:r>
              <a:rPr lang="en-US" dirty="0" smtClean="0"/>
              <a:t>  - </a:t>
            </a:r>
            <a:r>
              <a:rPr lang="ko-KR" altLang="en-US" dirty="0" smtClean="0"/>
              <a:t>직장</a:t>
            </a:r>
            <a:r>
              <a:rPr lang="en-US" altLang="ko-KR" dirty="0" smtClean="0"/>
              <a:t>/</a:t>
            </a:r>
            <a:r>
              <a:rPr lang="ko-KR" altLang="en-US" dirty="0" smtClean="0"/>
              <a:t>고용 설정으로 전환</a:t>
            </a:r>
            <a:endParaRPr lang="en-US" altLang="ko-KR" dirty="0" smtClean="0"/>
          </a:p>
          <a:p>
            <a:pPr marL="342900" lvl="1" indent="0">
              <a:buNone/>
            </a:pPr>
            <a:r>
              <a:rPr lang="en-US" dirty="0"/>
              <a:t> </a:t>
            </a:r>
            <a:r>
              <a:rPr lang="en-US" dirty="0" smtClean="0"/>
              <a:t>    _Transition </a:t>
            </a:r>
            <a:r>
              <a:rPr lang="en-US" dirty="0"/>
              <a:t>to work/employment settings</a:t>
            </a:r>
          </a:p>
          <a:p>
            <a:pPr marL="342900" lvl="1" indent="0">
              <a:buNone/>
            </a:pPr>
            <a:r>
              <a:rPr lang="ko-KR" altLang="en-US" dirty="0" smtClean="0"/>
              <a:t>  </a:t>
            </a:r>
            <a:r>
              <a:rPr lang="en-US" altLang="ko-KR" dirty="0" smtClean="0"/>
              <a:t>- </a:t>
            </a:r>
            <a:r>
              <a:rPr lang="ko-KR" altLang="en-US" dirty="0" smtClean="0"/>
              <a:t>새로운 직원 교육 시스템</a:t>
            </a:r>
            <a:endParaRPr lang="en-US" altLang="ko-KR" dirty="0" smtClean="0"/>
          </a:p>
          <a:p>
            <a:pPr marL="342900" lvl="1" indent="0">
              <a:buNone/>
            </a:pPr>
            <a:r>
              <a:rPr lang="en-US" dirty="0" smtClean="0"/>
              <a:t>     - New </a:t>
            </a:r>
            <a:r>
              <a:rPr lang="en-US" dirty="0"/>
              <a:t>staff training systems</a:t>
            </a:r>
          </a:p>
          <a:p>
            <a:r>
              <a:rPr lang="ko-KR" altLang="en-US" dirty="0" smtClean="0"/>
              <a:t>할 수 있는 업무량은 얼마입니까</a:t>
            </a:r>
            <a:r>
              <a:rPr lang="en-US" altLang="ko-KR" dirty="0" smtClean="0"/>
              <a:t>?</a:t>
            </a:r>
          </a:p>
          <a:p>
            <a:pPr marL="0" indent="0">
              <a:buNone/>
            </a:pPr>
            <a:r>
              <a:rPr lang="en-US" dirty="0"/>
              <a:t> </a:t>
            </a:r>
            <a:r>
              <a:rPr lang="en-US" dirty="0" smtClean="0"/>
              <a:t>   _What </a:t>
            </a:r>
            <a:r>
              <a:rPr lang="en-US" dirty="0"/>
              <a:t>would be a “doable” amount of work?</a:t>
            </a:r>
          </a:p>
          <a:p>
            <a:r>
              <a:rPr lang="ko-KR" altLang="en-US" dirty="0" smtClean="0"/>
              <a:t>사람중심실천을 자연스럽게 옹호하는 직원을 찾으셨나요</a:t>
            </a:r>
            <a:r>
              <a:rPr lang="en-US" altLang="ko-KR" dirty="0" smtClean="0"/>
              <a:t>?</a:t>
            </a:r>
          </a:p>
          <a:p>
            <a:pPr marL="0" indent="0">
              <a:buNone/>
            </a:pPr>
            <a:r>
              <a:rPr lang="en-US" dirty="0" smtClean="0"/>
              <a:t>    _Have </a:t>
            </a:r>
            <a:r>
              <a:rPr lang="en-US" dirty="0"/>
              <a:t>you found staff who are natural champions of person-centered practices?</a:t>
            </a:r>
          </a:p>
          <a:p>
            <a:pPr lvl="1"/>
            <a:r>
              <a:rPr lang="ko-KR" altLang="en-US" dirty="0" smtClean="0"/>
              <a:t>그들은 어디서 일하나요</a:t>
            </a:r>
            <a:r>
              <a:rPr lang="en-US" altLang="ko-KR" dirty="0" smtClean="0"/>
              <a:t>?_</a:t>
            </a:r>
            <a:r>
              <a:rPr lang="en-US" dirty="0" smtClean="0"/>
              <a:t>Where </a:t>
            </a:r>
            <a:r>
              <a:rPr lang="en-US" dirty="0"/>
              <a:t>do they work?</a:t>
            </a:r>
          </a:p>
          <a:p>
            <a:pPr lvl="1"/>
            <a:r>
              <a:rPr lang="ko-KR" altLang="en-US" dirty="0" smtClean="0"/>
              <a:t>그들을 어떻게 참여할 수 있습니까</a:t>
            </a:r>
            <a:r>
              <a:rPr lang="en-US" altLang="ko-KR" dirty="0" smtClean="0"/>
              <a:t>?</a:t>
            </a:r>
            <a:r>
              <a:rPr lang="en-US" dirty="0" smtClean="0"/>
              <a:t>How </a:t>
            </a:r>
            <a:r>
              <a:rPr lang="en-US" dirty="0"/>
              <a:t>can they be involved?</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63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651373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90E2B2C-3C0E-5C46-B1FE-3461F07AFBAA}"/>
              </a:ext>
            </a:extLst>
          </p:cNvPr>
          <p:cNvSpPr>
            <a:spLocks noGrp="1"/>
          </p:cNvSpPr>
          <p:nvPr>
            <p:ph type="ctrTitle"/>
          </p:nvPr>
        </p:nvSpPr>
        <p:spPr/>
        <p:txBody>
          <a:bodyPr/>
          <a:lstStyle/>
          <a:p>
            <a:r>
              <a:rPr lang="en-US" b="1" dirty="0">
                <a:latin typeface="+mn-lt"/>
                <a:hlinkClick r:id="rId2"/>
              </a:rPr>
              <a:t>Minnesota Team Checklist</a:t>
            </a:r>
            <a:endParaRPr lang="en-US" b="1" dirty="0">
              <a:latin typeface="+mn-lt"/>
            </a:endParaRPr>
          </a:p>
        </p:txBody>
      </p:sp>
      <p:sp>
        <p:nvSpPr>
          <p:cNvPr id="5" name="Subtitle 4">
            <a:extLst>
              <a:ext uri="{FF2B5EF4-FFF2-40B4-BE49-F238E27FC236}">
                <a16:creationId xmlns:a16="http://schemas.microsoft.com/office/drawing/2014/main" xmlns="" id="{D31F1F01-0A04-EA4F-9E93-9A796C43DAD4}"/>
              </a:ext>
            </a:extLst>
          </p:cNvPr>
          <p:cNvSpPr>
            <a:spLocks noGrp="1"/>
          </p:cNvSpPr>
          <p:nvPr>
            <p:ph type="subTitle" idx="1"/>
          </p:nvPr>
        </p:nvSpPr>
        <p:spPr/>
        <p:txBody>
          <a:bodyPr>
            <a:normAutofit/>
          </a:bodyPr>
          <a:lstStyle/>
          <a:p>
            <a:r>
              <a:rPr lang="en-US" sz="2400" dirty="0"/>
              <a:t>Items 13-15</a:t>
            </a: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64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435935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A899D27-2B6A-F34C-B474-039CFB930936}"/>
              </a:ext>
            </a:extLst>
          </p:cNvPr>
          <p:cNvSpPr>
            <a:spLocks noGrp="1"/>
          </p:cNvSpPr>
          <p:nvPr>
            <p:ph type="title"/>
          </p:nvPr>
        </p:nvSpPr>
        <p:spPr/>
        <p:txBody>
          <a:bodyPr>
            <a:normAutofit/>
          </a:bodyPr>
          <a:lstStyle/>
          <a:p>
            <a:pPr algn="ctr"/>
            <a:r>
              <a:rPr lang="ko-KR" altLang="en-US" sz="2800" dirty="0" smtClean="0"/>
              <a:t>소모임 활동</a:t>
            </a:r>
            <a:r>
              <a:rPr lang="en-US" altLang="ko-KR" sz="2800" dirty="0" smtClean="0"/>
              <a:t>_</a:t>
            </a:r>
            <a:r>
              <a:rPr lang="en-US" sz="2800" dirty="0" smtClean="0"/>
              <a:t>Breakout </a:t>
            </a:r>
            <a:r>
              <a:rPr lang="en-US" sz="2800" dirty="0"/>
              <a:t>Activity</a:t>
            </a:r>
          </a:p>
        </p:txBody>
      </p:sp>
      <p:sp>
        <p:nvSpPr>
          <p:cNvPr id="2" name="Content Placeholder 1">
            <a:extLst>
              <a:ext uri="{FF2B5EF4-FFF2-40B4-BE49-F238E27FC236}">
                <a16:creationId xmlns:a16="http://schemas.microsoft.com/office/drawing/2014/main" xmlns="" id="{52523D3A-45D6-ED45-8ED2-CABC3D65740A}"/>
              </a:ext>
            </a:extLst>
          </p:cNvPr>
          <p:cNvSpPr>
            <a:spLocks noGrp="1"/>
          </p:cNvSpPr>
          <p:nvPr>
            <p:ph sz="quarter" idx="13"/>
          </p:nvPr>
        </p:nvSpPr>
        <p:spPr>
          <a:xfrm>
            <a:off x="304800" y="1600200"/>
            <a:ext cx="8534400" cy="3884613"/>
          </a:xfrm>
        </p:spPr>
        <p:txBody>
          <a:bodyPr>
            <a:normAutofit/>
          </a:bodyPr>
          <a:lstStyle/>
          <a:p>
            <a:pPr marL="0" indent="0">
              <a:buNone/>
            </a:pPr>
            <a:r>
              <a:rPr lang="ko-KR" altLang="en-US" sz="1600" b="1" dirty="0" smtClean="0"/>
              <a:t>당신의 그룹에서</a:t>
            </a:r>
            <a:r>
              <a:rPr lang="en-US" altLang="ko-KR" sz="1600" b="1" dirty="0" smtClean="0"/>
              <a:t>_</a:t>
            </a:r>
            <a:r>
              <a:rPr lang="en-US" sz="1600" b="1" dirty="0" smtClean="0"/>
              <a:t>In </a:t>
            </a:r>
            <a:r>
              <a:rPr lang="en-US" sz="1600" b="1" dirty="0"/>
              <a:t>your groups please…..</a:t>
            </a:r>
          </a:p>
          <a:p>
            <a:r>
              <a:rPr lang="ko-KR" altLang="en-US" sz="1600" dirty="0" err="1" smtClean="0"/>
              <a:t>미네소타팀</a:t>
            </a:r>
            <a:r>
              <a:rPr lang="ko-KR" altLang="en-US" sz="1600" dirty="0" smtClean="0"/>
              <a:t> 체크리스트 펴기 </a:t>
            </a:r>
            <a:r>
              <a:rPr lang="en-US" altLang="ko-KR" sz="1600" dirty="0" smtClean="0"/>
              <a:t>– </a:t>
            </a:r>
            <a:r>
              <a:rPr lang="ko-KR" altLang="en-US" sz="1600" dirty="0" smtClean="0"/>
              <a:t>항목</a:t>
            </a:r>
            <a:r>
              <a:rPr lang="en-US" altLang="ko-KR" sz="1600" dirty="0" smtClean="0"/>
              <a:t>13-15</a:t>
            </a:r>
          </a:p>
          <a:p>
            <a:pPr marL="0" indent="0">
              <a:buNone/>
            </a:pPr>
            <a:r>
              <a:rPr lang="en-US" sz="1600" dirty="0"/>
              <a:t> </a:t>
            </a:r>
            <a:r>
              <a:rPr lang="en-US" sz="1600" dirty="0" smtClean="0"/>
              <a:t>  _Open </a:t>
            </a:r>
            <a:r>
              <a:rPr lang="en-US" sz="1600" dirty="0"/>
              <a:t>the Minnesota Team Checklist - Items 13-15</a:t>
            </a:r>
          </a:p>
          <a:p>
            <a:r>
              <a:rPr lang="ko-KR" altLang="en-US" sz="1600" dirty="0" smtClean="0"/>
              <a:t>항목을 읽는데 시간을 보내세요</a:t>
            </a:r>
            <a:r>
              <a:rPr lang="en-US" altLang="ko-KR" sz="1600" dirty="0" smtClean="0"/>
              <a:t>._</a:t>
            </a:r>
            <a:r>
              <a:rPr lang="en-US" sz="1600" dirty="0" smtClean="0"/>
              <a:t>Spend </a:t>
            </a:r>
            <a:r>
              <a:rPr lang="en-US" sz="1600" dirty="0"/>
              <a:t>time reading the items</a:t>
            </a:r>
          </a:p>
          <a:p>
            <a:r>
              <a:rPr lang="ko-KR" altLang="en-US" sz="1600" dirty="0" smtClean="0"/>
              <a:t>토론할 질문을 적어보세요</a:t>
            </a:r>
            <a:r>
              <a:rPr lang="en-US" altLang="ko-KR" sz="1600" dirty="0" smtClean="0"/>
              <a:t>_</a:t>
            </a:r>
            <a:r>
              <a:rPr lang="en-US" sz="1600" dirty="0" smtClean="0"/>
              <a:t>Write </a:t>
            </a:r>
            <a:r>
              <a:rPr lang="en-US" sz="1600" dirty="0"/>
              <a:t>down questions you have for discussion</a:t>
            </a:r>
          </a:p>
          <a:p>
            <a:r>
              <a:rPr lang="ko-KR" altLang="en-US" sz="1600" dirty="0" smtClean="0"/>
              <a:t>진행 상황을 평가하기 위해 항목을 완료하세요</a:t>
            </a:r>
            <a:endParaRPr lang="en-US" altLang="ko-KR" sz="1600" dirty="0" smtClean="0"/>
          </a:p>
          <a:p>
            <a:pPr marL="0" indent="0">
              <a:buNone/>
            </a:pPr>
            <a:r>
              <a:rPr lang="en-US" sz="1600" dirty="0"/>
              <a:t> </a:t>
            </a:r>
            <a:r>
              <a:rPr lang="en-US" sz="1600" dirty="0" smtClean="0"/>
              <a:t>  _If </a:t>
            </a:r>
            <a:r>
              <a:rPr lang="en-US" sz="1600" dirty="0"/>
              <a:t>you have a team, complete the items to assess your progress working </a:t>
            </a:r>
            <a:r>
              <a:rPr lang="en-US" sz="1600" dirty="0" smtClean="0"/>
              <a:t>on</a:t>
            </a:r>
          </a:p>
          <a:p>
            <a:pPr marL="0" indent="0">
              <a:buNone/>
            </a:pPr>
            <a:r>
              <a:rPr lang="en-US" sz="1600" dirty="0"/>
              <a:t> </a:t>
            </a:r>
            <a:r>
              <a:rPr lang="en-US" sz="1600" dirty="0" smtClean="0"/>
              <a:t>  person-centered </a:t>
            </a:r>
            <a:r>
              <a:rPr lang="en-US" sz="1600" dirty="0"/>
              <a:t>practices</a:t>
            </a:r>
          </a:p>
          <a:p>
            <a:pPr marL="0" indent="0">
              <a:buNone/>
            </a:pPr>
            <a:endParaRPr lang="en-US" sz="1600" dirty="0"/>
          </a:p>
          <a:p>
            <a:endParaRPr lang="en-US" sz="1600"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6</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533063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8828"/>
            <a:ext cx="8576266" cy="994172"/>
          </a:xfrm>
        </p:spPr>
        <p:txBody>
          <a:bodyPr>
            <a:noAutofit/>
          </a:bodyPr>
          <a:lstStyle/>
          <a:p>
            <a:pPr algn="ctr"/>
            <a:r>
              <a:rPr lang="ko-KR" altLang="en-US" sz="2400" dirty="0">
                <a:latin typeface="+mn-ea"/>
                <a:ea typeface="+mn-ea"/>
              </a:rPr>
              <a:t>앞으로 나아가기 위해 직장에서 다른 사람들과 공유할 수 있는 </a:t>
            </a:r>
            <a:r>
              <a:rPr lang="en-US" altLang="ko-KR" sz="2400" dirty="0">
                <a:latin typeface="+mn-ea"/>
                <a:ea typeface="+mn-ea"/>
              </a:rPr>
              <a:t>3-5</a:t>
            </a:r>
            <a:r>
              <a:rPr lang="ko-KR" altLang="en-US" sz="2400" dirty="0">
                <a:latin typeface="+mn-ea"/>
                <a:ea typeface="+mn-ea"/>
              </a:rPr>
              <a:t>가지 목록을 만드세요</a:t>
            </a:r>
            <a:r>
              <a:rPr lang="en-US" altLang="ko-KR" sz="2000" dirty="0">
                <a:latin typeface="+mn-ea"/>
                <a:ea typeface="+mn-ea"/>
              </a:rPr>
              <a:t/>
            </a:r>
            <a:br>
              <a:rPr lang="en-US" altLang="ko-KR" sz="2000" dirty="0">
                <a:latin typeface="+mn-ea"/>
                <a:ea typeface="+mn-ea"/>
              </a:rPr>
            </a:br>
            <a:r>
              <a:rPr lang="en-US" altLang="ko-KR" sz="2000" dirty="0">
                <a:latin typeface="+mn-ea"/>
                <a:ea typeface="+mn-ea"/>
              </a:rPr>
              <a:t>_</a:t>
            </a:r>
            <a:r>
              <a:rPr lang="en-US" sz="2000" dirty="0">
                <a:latin typeface="+mn-ea"/>
                <a:ea typeface="+mn-ea"/>
              </a:rPr>
              <a:t>Make a list of 3-5 things you can share with others at work to move forward – Blank Copy</a:t>
            </a:r>
          </a:p>
        </p:txBody>
      </p:sp>
      <p:graphicFrame>
        <p:nvGraphicFramePr>
          <p:cNvPr id="6" name="Content Placeholder 5"/>
          <p:cNvGraphicFramePr>
            <a:graphicFrameLocks noGrp="1"/>
          </p:cNvGraphicFramePr>
          <p:nvPr>
            <p:ph idx="1"/>
          </p:nvPr>
        </p:nvGraphicFramePr>
        <p:xfrm>
          <a:off x="643934" y="1447276"/>
          <a:ext cx="8245890" cy="4420124"/>
        </p:xfrm>
        <a:graphic>
          <a:graphicData uri="http://schemas.openxmlformats.org/drawingml/2006/table">
            <a:tbl>
              <a:tblPr firstRow="1" bandRow="1">
                <a:tableStyleId>{F5AB1C69-6EDB-4FF4-983F-18BD219EF322}</a:tableStyleId>
              </a:tblPr>
              <a:tblGrid>
                <a:gridCol w="3058143">
                  <a:extLst>
                    <a:ext uri="{9D8B030D-6E8A-4147-A177-3AD203B41FA5}">
                      <a16:colId xmlns:a16="http://schemas.microsoft.com/office/drawing/2014/main" xmlns="" val="20000"/>
                    </a:ext>
                  </a:extLst>
                </a:gridCol>
                <a:gridCol w="2439117">
                  <a:extLst>
                    <a:ext uri="{9D8B030D-6E8A-4147-A177-3AD203B41FA5}">
                      <a16:colId xmlns:a16="http://schemas.microsoft.com/office/drawing/2014/main" xmlns="" val="20001"/>
                    </a:ext>
                  </a:extLst>
                </a:gridCol>
                <a:gridCol w="2748630">
                  <a:extLst>
                    <a:ext uri="{9D8B030D-6E8A-4147-A177-3AD203B41FA5}">
                      <a16:colId xmlns:a16="http://schemas.microsoft.com/office/drawing/2014/main" xmlns="" val="20002"/>
                    </a:ext>
                  </a:extLst>
                </a:gridCol>
              </a:tblGrid>
              <a:tr h="736687">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sz="1500" dirty="0">
                          <a:solidFill>
                            <a:schemeClr val="tx1"/>
                          </a:solidFill>
                          <a:latin typeface="+mn-ea"/>
                          <a:ea typeface="+mn-ea"/>
                        </a:rPr>
                        <a:t>_Steps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참여자</a:t>
                      </a:r>
                      <a:endParaRPr lang="en-US" sz="1500" dirty="0">
                        <a:solidFill>
                          <a:schemeClr val="tx1"/>
                        </a:solidFill>
                        <a:latin typeface="+mn-ea"/>
                        <a:ea typeface="+mn-ea"/>
                      </a:endParaRPr>
                    </a:p>
                    <a:p>
                      <a:pPr algn="ctr"/>
                      <a:r>
                        <a:rPr lang="en-US" sz="1500" dirty="0">
                          <a:solidFill>
                            <a:schemeClr val="tx1"/>
                          </a:solidFill>
                          <a:latin typeface="+mn-ea"/>
                          <a:ea typeface="+mn-ea"/>
                        </a:rPr>
                        <a:t>_Who is Involved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목표</a:t>
                      </a:r>
                      <a:r>
                        <a:rPr lang="ko-KR" altLang="en-US" sz="1500" baseline="0" dirty="0">
                          <a:solidFill>
                            <a:schemeClr val="tx1"/>
                          </a:solidFill>
                          <a:latin typeface="+mn-ea"/>
                          <a:ea typeface="+mn-ea"/>
                        </a:rPr>
                        <a:t> 완료 날짜</a:t>
                      </a:r>
                      <a:endParaRPr lang="en-US" altLang="ko-KR" sz="1500" baseline="0" dirty="0">
                        <a:solidFill>
                          <a:schemeClr val="tx1"/>
                        </a:solidFill>
                        <a:latin typeface="+mn-ea"/>
                        <a:ea typeface="+mn-ea"/>
                      </a:endParaRPr>
                    </a:p>
                    <a:p>
                      <a:pPr algn="ctr"/>
                      <a:r>
                        <a:rPr lang="en-US" sz="1500" baseline="0" dirty="0">
                          <a:solidFill>
                            <a:schemeClr val="tx1"/>
                          </a:solidFill>
                          <a:latin typeface="+mn-ea"/>
                          <a:ea typeface="+mn-ea"/>
                        </a:rPr>
                        <a:t>_</a:t>
                      </a:r>
                      <a:r>
                        <a:rPr lang="en-US" sz="1500" dirty="0">
                          <a:solidFill>
                            <a:schemeClr val="tx1"/>
                          </a:solidFill>
                          <a:latin typeface="+mn-ea"/>
                          <a:ea typeface="+mn-ea"/>
                        </a:rPr>
                        <a:t>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xmlns="" val="10000"/>
                  </a:ext>
                </a:extLst>
              </a:tr>
              <a:tr h="546574">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1"/>
                  </a:ext>
                </a:extLst>
              </a:tr>
              <a:tr h="641631">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extLst>
                  <a:ext uri="{0D108BD9-81ED-4DB2-BD59-A6C34878D82A}">
                    <a16:rowId xmlns:a16="http://schemas.microsoft.com/office/drawing/2014/main" xmlns="" val="10002"/>
                  </a:ext>
                </a:extLst>
              </a:tr>
              <a:tr h="926800">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3"/>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4"/>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5"/>
                  </a:ext>
                </a:extLst>
              </a:tr>
            </a:tbl>
          </a:graphicData>
        </a:graphic>
      </p:graphicFrame>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mn-ea"/>
              </a:rPr>
              <a:pPr/>
              <a:t>65</a:t>
            </a:fld>
            <a:endParaRPr lang="en-US" dirty="0">
              <a:latin typeface="+mn-ea"/>
            </a:endParaRPr>
          </a:p>
        </p:txBody>
      </p:sp>
      <p:sp>
        <p:nvSpPr>
          <p:cNvPr id="7" name="Footer Placeholder 2"/>
          <p:cNvSpPr txBox="1">
            <a:spLocks/>
          </p:cNvSpPr>
          <p:nvPr/>
        </p:nvSpPr>
        <p:spPr>
          <a:xfrm>
            <a:off x="-304800" y="5867400"/>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Minnesota Department of Human Services </a:t>
            </a:r>
            <a:r>
              <a:rPr lang="en-US">
                <a:solidFill>
                  <a:schemeClr val="accent1"/>
                </a:solidFill>
              </a:rPr>
              <a:t>|</a:t>
            </a:r>
            <a:r>
              <a:rPr lang="en-US"/>
              <a:t> mn.gov/dhs</a:t>
            </a:r>
            <a:endParaRPr lang="en-US" dirty="0"/>
          </a:p>
        </p:txBody>
      </p:sp>
      <p:sp>
        <p:nvSpPr>
          <p:cNvPr id="8"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66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130402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15" y="98652"/>
            <a:ext cx="8229600" cy="1143000"/>
          </a:xfrm>
        </p:spPr>
        <p:txBody>
          <a:bodyPr>
            <a:normAutofit/>
          </a:bodyPr>
          <a:lstStyle/>
          <a:p>
            <a:pPr algn="ctr"/>
            <a:r>
              <a:rPr lang="ko-KR" altLang="en-US" sz="3600" dirty="0" smtClean="0">
                <a:solidFill>
                  <a:srgbClr val="000000"/>
                </a:solidFill>
              </a:rPr>
              <a:t>시작하기</a:t>
            </a:r>
            <a:r>
              <a:rPr lang="en-US" altLang="ko-KR" sz="3600" dirty="0" smtClean="0">
                <a:solidFill>
                  <a:srgbClr val="000000"/>
                </a:solidFill>
              </a:rPr>
              <a:t>_</a:t>
            </a:r>
            <a:r>
              <a:rPr lang="en-US" sz="3600" dirty="0" smtClean="0">
                <a:solidFill>
                  <a:srgbClr val="000000"/>
                </a:solidFill>
              </a:rPr>
              <a:t>Getting Started</a:t>
            </a:r>
            <a:endParaRPr lang="en-US" sz="3600" dirty="0">
              <a:solidFill>
                <a:srgbClr val="000000"/>
              </a:solidFill>
            </a:endParaRPr>
          </a:p>
        </p:txBody>
      </p:sp>
      <p:sp>
        <p:nvSpPr>
          <p:cNvPr id="3" name="Content Placeholder 2"/>
          <p:cNvSpPr>
            <a:spLocks noGrp="1"/>
          </p:cNvSpPr>
          <p:nvPr>
            <p:ph idx="1"/>
          </p:nvPr>
        </p:nvSpPr>
        <p:spPr>
          <a:xfrm>
            <a:off x="457200" y="1371600"/>
            <a:ext cx="8229600" cy="4525963"/>
          </a:xfrm>
        </p:spPr>
        <p:txBody>
          <a:bodyPr>
            <a:normAutofit fontScale="77500" lnSpcReduction="20000"/>
          </a:bodyPr>
          <a:lstStyle/>
          <a:p>
            <a:r>
              <a:rPr lang="ko-KR" altLang="en-US" sz="3200" dirty="0"/>
              <a:t>조직 전체를 대상으로 모든 이해 관계자를 대표할 수 있는 팀을 형성한다</a:t>
            </a:r>
            <a:r>
              <a:rPr lang="en-US" altLang="ko-KR" sz="3200" dirty="0"/>
              <a:t>.</a:t>
            </a:r>
          </a:p>
          <a:p>
            <a:pPr marL="0" indent="0">
              <a:buNone/>
            </a:pPr>
            <a:r>
              <a:rPr lang="en-US" sz="3200" dirty="0" smtClean="0"/>
              <a:t>   _Form </a:t>
            </a:r>
            <a:r>
              <a:rPr lang="en-US" sz="3200" dirty="0"/>
              <a:t>an organization-wide team that </a:t>
            </a:r>
            <a:endParaRPr lang="en-US" sz="3200" dirty="0" smtClean="0"/>
          </a:p>
          <a:p>
            <a:pPr marL="0" indent="0">
              <a:buNone/>
            </a:pPr>
            <a:r>
              <a:rPr lang="en-US" sz="3200" dirty="0"/>
              <a:t> </a:t>
            </a:r>
            <a:r>
              <a:rPr lang="en-US" sz="3200" dirty="0" smtClean="0"/>
              <a:t>  represents </a:t>
            </a:r>
            <a:r>
              <a:rPr lang="en-US" sz="3200" dirty="0"/>
              <a:t>all stakeholders</a:t>
            </a:r>
          </a:p>
          <a:p>
            <a:r>
              <a:rPr lang="ko-KR" altLang="en-US" sz="3200" dirty="0"/>
              <a:t>준비성과 받아드릴 준비가 되어 있는지 평가한다</a:t>
            </a:r>
            <a:endParaRPr lang="en-US" altLang="ko-KR" sz="3200" dirty="0"/>
          </a:p>
          <a:p>
            <a:pPr marL="0" indent="0">
              <a:buNone/>
            </a:pPr>
            <a:r>
              <a:rPr lang="en-US" sz="3200" dirty="0" smtClean="0"/>
              <a:t>   _Assess </a:t>
            </a:r>
            <a:r>
              <a:rPr lang="en-US" sz="3200" dirty="0"/>
              <a:t>readiness and buy in </a:t>
            </a:r>
          </a:p>
          <a:p>
            <a:r>
              <a:rPr lang="ko-KR" altLang="en-US" sz="3200" dirty="0"/>
              <a:t>자기평가를 </a:t>
            </a:r>
            <a:r>
              <a:rPr lang="ko-KR" altLang="en-US" sz="3200" dirty="0" smtClean="0"/>
              <a:t>수행한다</a:t>
            </a:r>
            <a:r>
              <a:rPr lang="en-US" altLang="ko-KR" sz="3200" dirty="0" smtClean="0"/>
              <a:t>.</a:t>
            </a:r>
          </a:p>
          <a:p>
            <a:pPr marL="0" indent="0">
              <a:buNone/>
            </a:pPr>
            <a:r>
              <a:rPr lang="en-US" sz="3200" dirty="0"/>
              <a:t> </a:t>
            </a:r>
            <a:r>
              <a:rPr lang="en-US" sz="3200" dirty="0" smtClean="0"/>
              <a:t>  _Complete </a:t>
            </a:r>
            <a:r>
              <a:rPr lang="en-US" sz="3200" dirty="0"/>
              <a:t>a self-assessment</a:t>
            </a:r>
          </a:p>
          <a:p>
            <a:r>
              <a:rPr lang="ko-KR" altLang="en-US" sz="3200" b="1" dirty="0">
                <a:solidFill>
                  <a:srgbClr val="800000"/>
                </a:solidFill>
              </a:rPr>
              <a:t>행동계획을 </a:t>
            </a:r>
            <a:r>
              <a:rPr lang="ko-KR" altLang="en-US" sz="3200" b="1" dirty="0" smtClean="0">
                <a:solidFill>
                  <a:srgbClr val="800000"/>
                </a:solidFill>
              </a:rPr>
              <a:t>설계한다</a:t>
            </a:r>
            <a:r>
              <a:rPr lang="en-US" altLang="ko-KR" sz="3200" b="1" dirty="0" smtClean="0">
                <a:solidFill>
                  <a:srgbClr val="800000"/>
                </a:solidFill>
              </a:rPr>
              <a:t>.</a:t>
            </a:r>
          </a:p>
          <a:p>
            <a:pPr marL="0" indent="0">
              <a:buNone/>
            </a:pPr>
            <a:r>
              <a:rPr lang="en-US" altLang="ko-KR" sz="3200" b="1" dirty="0">
                <a:solidFill>
                  <a:srgbClr val="800000"/>
                </a:solidFill>
              </a:rPr>
              <a:t> </a:t>
            </a:r>
            <a:r>
              <a:rPr lang="en-US" altLang="ko-KR" sz="3200" b="1" dirty="0" smtClean="0">
                <a:solidFill>
                  <a:srgbClr val="800000"/>
                </a:solidFill>
              </a:rPr>
              <a:t>  _</a:t>
            </a:r>
            <a:r>
              <a:rPr lang="en-US" sz="3200" dirty="0" smtClean="0"/>
              <a:t> </a:t>
            </a:r>
            <a:r>
              <a:rPr lang="en-US" sz="3200" b="1" dirty="0" smtClean="0">
                <a:solidFill>
                  <a:srgbClr val="800000"/>
                </a:solidFill>
              </a:rPr>
              <a:t>Create </a:t>
            </a:r>
            <a:r>
              <a:rPr lang="en-US" sz="3200" b="1" dirty="0">
                <a:solidFill>
                  <a:srgbClr val="800000"/>
                </a:solidFill>
              </a:rPr>
              <a:t>an action plan </a:t>
            </a:r>
          </a:p>
          <a:p>
            <a:r>
              <a:rPr lang="ko-KR" altLang="en-US" sz="3200" dirty="0"/>
              <a:t>데이터를 의사결정에 이용한다</a:t>
            </a:r>
            <a:r>
              <a:rPr lang="en-US" altLang="ko-KR" sz="3200" dirty="0"/>
              <a:t>.</a:t>
            </a:r>
            <a:r>
              <a:rPr lang="ko-KR" altLang="en-US" sz="3200" dirty="0"/>
              <a:t> </a:t>
            </a:r>
            <a:endParaRPr lang="en-US" altLang="ko-KR" sz="3200" dirty="0"/>
          </a:p>
          <a:p>
            <a:pPr marL="0" indent="0">
              <a:buNone/>
            </a:pPr>
            <a:r>
              <a:rPr lang="en-US" sz="3200" dirty="0" smtClean="0"/>
              <a:t>   _Use </a:t>
            </a:r>
            <a:r>
              <a:rPr lang="en-US" sz="3200" dirty="0"/>
              <a:t>data for decision </a:t>
            </a:r>
            <a:r>
              <a:rPr lang="en-US" sz="3200" dirty="0" smtClean="0"/>
              <a:t>making</a:t>
            </a:r>
            <a:endParaRPr lang="en-US" sz="32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67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116946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92043" y="1215085"/>
            <a:ext cx="7486119" cy="4843959"/>
          </a:xfrm>
        </p:spPr>
      </p:pic>
      <p:sp>
        <p:nvSpPr>
          <p:cNvPr id="2" name="TextBox 1"/>
          <p:cNvSpPr txBox="1"/>
          <p:nvPr/>
        </p:nvSpPr>
        <p:spPr>
          <a:xfrm>
            <a:off x="1066800" y="228600"/>
            <a:ext cx="7136606" cy="1200329"/>
          </a:xfrm>
          <a:prstGeom prst="rect">
            <a:avLst/>
          </a:prstGeom>
          <a:noFill/>
        </p:spPr>
        <p:txBody>
          <a:bodyPr wrap="square" rtlCol="0">
            <a:spAutoFit/>
          </a:bodyPr>
          <a:lstStyle/>
          <a:p>
            <a:pPr algn="ctr"/>
            <a:r>
              <a:rPr lang="en-US" sz="2000" b="1" dirty="0"/>
              <a:t>Building Consensus Across </a:t>
            </a:r>
            <a:r>
              <a:rPr lang="en-US" sz="2000" b="1" dirty="0" smtClean="0"/>
              <a:t>Stakeholders Team </a:t>
            </a:r>
            <a:r>
              <a:rPr lang="en-US" sz="2000" b="1" dirty="0"/>
              <a:t>Example</a:t>
            </a:r>
          </a:p>
          <a:p>
            <a:pPr algn="ctr"/>
            <a:r>
              <a:rPr lang="en-US" altLang="ko-KR" sz="2000" b="1" dirty="0" smtClean="0"/>
              <a:t>_</a:t>
            </a:r>
            <a:r>
              <a:rPr lang="ko-KR" altLang="en-US" sz="2000" b="1" dirty="0" smtClean="0"/>
              <a:t>이해당사자 </a:t>
            </a:r>
            <a:r>
              <a:rPr lang="ko-KR" altLang="en-US" sz="2000" b="1" dirty="0"/>
              <a:t>간 의견 합의 </a:t>
            </a:r>
            <a:r>
              <a:rPr lang="ko-KR" altLang="en-US" sz="2000" b="1" dirty="0" smtClean="0"/>
              <a:t>하기</a:t>
            </a:r>
            <a:r>
              <a:rPr lang="en-US" altLang="ko-KR" sz="2000" b="1" dirty="0"/>
              <a:t> </a:t>
            </a:r>
            <a:r>
              <a:rPr lang="ko-KR" altLang="en-US" sz="2000" b="1" dirty="0" smtClean="0"/>
              <a:t>팀 </a:t>
            </a:r>
            <a:r>
              <a:rPr lang="ko-KR" altLang="en-US" sz="2000" b="1" dirty="0"/>
              <a:t>예시</a:t>
            </a:r>
            <a:endParaRPr lang="en-US" sz="2000" b="1" dirty="0"/>
          </a:p>
          <a:p>
            <a:pPr algn="ctr"/>
            <a:endParaRPr lang="en-US" sz="3200" b="1" dirty="0"/>
          </a:p>
        </p:txBody>
      </p:sp>
      <p:sp>
        <p:nvSpPr>
          <p:cNvPr id="4" name="TextBox 3"/>
          <p:cNvSpPr txBox="1"/>
          <p:nvPr/>
        </p:nvSpPr>
        <p:spPr>
          <a:xfrm>
            <a:off x="3086100" y="4750713"/>
            <a:ext cx="2971800" cy="430887"/>
          </a:xfrm>
          <a:prstGeom prst="rect">
            <a:avLst/>
          </a:prstGeom>
          <a:noFill/>
        </p:spPr>
        <p:txBody>
          <a:bodyPr wrap="square" rtlCol="0">
            <a:spAutoFit/>
          </a:bodyPr>
          <a:lstStyle/>
          <a:p>
            <a:pPr algn="ctr"/>
            <a:r>
              <a:rPr lang="ko-KR" altLang="en-US" sz="1100" dirty="0">
                <a:solidFill>
                  <a:srgbClr val="000000"/>
                </a:solidFill>
              </a:rPr>
              <a:t>조직적 변화와 이해 당사자가 가야할 길</a:t>
            </a:r>
            <a:endParaRPr lang="en-US" altLang="ko-KR" sz="1100" dirty="0">
              <a:solidFill>
                <a:srgbClr val="000000"/>
              </a:solidFill>
            </a:endParaRPr>
          </a:p>
          <a:p>
            <a:pPr algn="ctr"/>
            <a:r>
              <a:rPr lang="en-US" sz="1100" dirty="0">
                <a:solidFill>
                  <a:srgbClr val="000000"/>
                </a:solidFill>
              </a:rPr>
              <a:t>2016</a:t>
            </a:r>
            <a:r>
              <a:rPr lang="ko-KR" altLang="en-US" sz="1100" dirty="0">
                <a:solidFill>
                  <a:srgbClr val="000000"/>
                </a:solidFill>
              </a:rPr>
              <a:t>년 </a:t>
            </a:r>
            <a:r>
              <a:rPr lang="en-US" altLang="ko-KR" sz="1100" dirty="0">
                <a:solidFill>
                  <a:srgbClr val="000000"/>
                </a:solidFill>
              </a:rPr>
              <a:t>10</a:t>
            </a:r>
            <a:r>
              <a:rPr lang="ko-KR" altLang="en-US" sz="1100" dirty="0">
                <a:solidFill>
                  <a:srgbClr val="000000"/>
                </a:solidFill>
              </a:rPr>
              <a:t>월 </a:t>
            </a:r>
            <a:r>
              <a:rPr lang="en-US" altLang="ko-KR" sz="1100" dirty="0">
                <a:solidFill>
                  <a:srgbClr val="000000"/>
                </a:solidFill>
              </a:rPr>
              <a:t>17</a:t>
            </a:r>
            <a:r>
              <a:rPr lang="ko-KR" altLang="en-US" sz="1100" dirty="0">
                <a:solidFill>
                  <a:srgbClr val="000000"/>
                </a:solidFill>
              </a:rPr>
              <a:t>일</a:t>
            </a:r>
            <a:endParaRPr lang="en-US" sz="1100" dirty="0">
              <a:solidFill>
                <a:srgbClr val="000000"/>
              </a:solidFill>
            </a:endParaRP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68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047735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838124"/>
          </a:xfrm>
        </p:spPr>
        <p:txBody>
          <a:bodyPr>
            <a:normAutofit fontScale="90000"/>
          </a:bodyPr>
          <a:lstStyle/>
          <a:p>
            <a:pPr algn="ctr"/>
            <a:r>
              <a:rPr lang="ko-KR" altLang="en-US" sz="3900" b="1" dirty="0">
                <a:latin typeface="+mn-ea"/>
                <a:ea typeface="+mn-ea"/>
              </a:rPr>
              <a:t>결과 서술</a:t>
            </a:r>
            <a:r>
              <a:rPr lang="en-US" altLang="ko-KR" sz="3900" b="1" dirty="0">
                <a:latin typeface="+mn-ea"/>
                <a:ea typeface="+mn-ea"/>
              </a:rPr>
              <a:t>: </a:t>
            </a:r>
            <a:r>
              <a:rPr lang="ko-KR" altLang="en-US" sz="3900" b="1" dirty="0">
                <a:latin typeface="+mn-ea"/>
                <a:ea typeface="+mn-ea"/>
              </a:rPr>
              <a:t>비전 작성</a:t>
            </a:r>
            <a:r>
              <a:rPr lang="en-US" altLang="ko-KR" sz="2800" b="1" dirty="0">
                <a:latin typeface="+mn-ea"/>
                <a:ea typeface="+mn-ea"/>
              </a:rPr>
              <a:t/>
            </a:r>
            <a:br>
              <a:rPr lang="en-US" altLang="ko-KR" sz="2800" b="1" dirty="0">
                <a:latin typeface="+mn-ea"/>
                <a:ea typeface="+mn-ea"/>
              </a:rPr>
            </a:br>
            <a:r>
              <a:rPr lang="en-US" altLang="ko-KR" sz="2800" b="1" dirty="0">
                <a:latin typeface="+mn-ea"/>
                <a:ea typeface="+mn-ea"/>
              </a:rPr>
              <a:t>_</a:t>
            </a:r>
            <a:r>
              <a:rPr lang="en-US" sz="2800" b="1" dirty="0">
                <a:latin typeface="+mn-ea"/>
                <a:ea typeface="+mn-ea"/>
              </a:rPr>
              <a:t>Outcome Statements: Creating a Vision</a:t>
            </a:r>
            <a:endParaRPr lang="en-US" sz="2800" dirty="0">
              <a:latin typeface="+mn-ea"/>
              <a:ea typeface="+mn-ea"/>
            </a:endParaRPr>
          </a:p>
        </p:txBody>
      </p:sp>
      <p:sp>
        <p:nvSpPr>
          <p:cNvPr id="2" name="직사각형 1"/>
          <p:cNvSpPr/>
          <p:nvPr/>
        </p:nvSpPr>
        <p:spPr>
          <a:xfrm>
            <a:off x="152400" y="1295142"/>
            <a:ext cx="8839200" cy="5016758"/>
          </a:xfrm>
          <a:prstGeom prst="rect">
            <a:avLst/>
          </a:prstGeom>
        </p:spPr>
        <p:txBody>
          <a:bodyPr wrap="square">
            <a:spAutoFit/>
          </a:bodyPr>
          <a:lstStyle/>
          <a:p>
            <a:pPr lvl="0"/>
            <a:r>
              <a:rPr lang="ko-KR" altLang="en-US" b="1" dirty="0">
                <a:latin typeface="+mn-ea"/>
              </a:rPr>
              <a:t>당사자를 위한 결과</a:t>
            </a:r>
            <a:r>
              <a:rPr lang="en-US" altLang="ko-KR" b="1" dirty="0">
                <a:latin typeface="+mn-ea"/>
              </a:rPr>
              <a:t>_Outcomes for People Who Receive Support:</a:t>
            </a:r>
          </a:p>
          <a:p>
            <a:pPr marL="285750" indent="-285750">
              <a:buFont typeface="Arial" panose="020B0604020202020204" pitchFamily="34" charset="0"/>
              <a:buChar char="•"/>
            </a:pPr>
            <a:r>
              <a:rPr lang="ko-KR" altLang="en-US" sz="1400" dirty="0">
                <a:latin typeface="+mn-ea"/>
              </a:rPr>
              <a:t>당사자들은 지역사회에서 존경</a:t>
            </a:r>
            <a:r>
              <a:rPr lang="en-US" altLang="ko-KR" sz="1400" dirty="0">
                <a:latin typeface="+mn-ea"/>
              </a:rPr>
              <a:t>, </a:t>
            </a:r>
            <a:r>
              <a:rPr lang="ko-KR" altLang="en-US" sz="1400" dirty="0">
                <a:latin typeface="+mn-ea"/>
              </a:rPr>
              <a:t>수용</a:t>
            </a:r>
            <a:r>
              <a:rPr lang="en-US" altLang="ko-KR" sz="1400" dirty="0">
                <a:latin typeface="+mn-ea"/>
              </a:rPr>
              <a:t>, </a:t>
            </a:r>
            <a:r>
              <a:rPr lang="ko-KR" altLang="en-US" sz="1400" dirty="0">
                <a:latin typeface="+mn-ea"/>
              </a:rPr>
              <a:t>가치를 느낍니다</a:t>
            </a:r>
            <a:r>
              <a:rPr lang="en-US" altLang="ko-KR" sz="1400" dirty="0">
                <a:latin typeface="+mn-ea"/>
              </a:rPr>
              <a:t>.</a:t>
            </a:r>
          </a:p>
          <a:p>
            <a:r>
              <a:rPr lang="en-US" altLang="ko-KR" sz="1400" dirty="0" smtClean="0">
                <a:latin typeface="+mn-ea"/>
              </a:rPr>
              <a:t>     _</a:t>
            </a:r>
            <a:r>
              <a:rPr lang="en-US" altLang="ko-KR" sz="1400" dirty="0">
                <a:latin typeface="+mn-ea"/>
              </a:rPr>
              <a:t>People who receive support feel respect, acceptance, and value in the community.</a:t>
            </a:r>
          </a:p>
          <a:p>
            <a:pPr marL="285750" indent="-285750">
              <a:buFont typeface="Arial" panose="020B0604020202020204" pitchFamily="34" charset="0"/>
              <a:buChar char="•"/>
            </a:pPr>
            <a:r>
              <a:rPr lang="ko-KR" altLang="en-US" sz="1400" dirty="0">
                <a:latin typeface="+mn-ea"/>
              </a:rPr>
              <a:t>당사자들은 계획과 서비스를 주도합니다</a:t>
            </a:r>
            <a:r>
              <a:rPr lang="en-US" altLang="ko-KR" sz="1400" dirty="0">
                <a:latin typeface="+mn-ea"/>
              </a:rPr>
              <a:t>.</a:t>
            </a:r>
          </a:p>
          <a:p>
            <a:r>
              <a:rPr lang="en-US" altLang="ko-KR" sz="1400" dirty="0" smtClean="0">
                <a:latin typeface="+mn-ea"/>
              </a:rPr>
              <a:t>     _</a:t>
            </a:r>
            <a:r>
              <a:rPr lang="en-US" altLang="ko-KR" sz="1400" dirty="0">
                <a:latin typeface="+mn-ea"/>
              </a:rPr>
              <a:t>People who receive support drive their plans and services.</a:t>
            </a:r>
            <a:endParaRPr lang="en-US" altLang="ko-KR" dirty="0">
              <a:latin typeface="+mn-ea"/>
            </a:endParaRPr>
          </a:p>
          <a:p>
            <a:pPr lvl="0"/>
            <a:r>
              <a:rPr lang="ko-KR" altLang="en-US" b="1" dirty="0">
                <a:latin typeface="+mn-ea"/>
              </a:rPr>
              <a:t>직원과 스태프를 위한 결과</a:t>
            </a:r>
            <a:r>
              <a:rPr lang="en-US" altLang="ko-KR" b="1" dirty="0">
                <a:latin typeface="+mn-ea"/>
              </a:rPr>
              <a:t>_Outcomes for Employees/Staff: </a:t>
            </a:r>
          </a:p>
          <a:p>
            <a:pPr marL="285750" indent="-285750">
              <a:buFont typeface="Arial" panose="020B0604020202020204" pitchFamily="34" charset="0"/>
              <a:buChar char="•"/>
            </a:pPr>
            <a:r>
              <a:rPr lang="ko-KR" altLang="en-US" sz="1400" dirty="0">
                <a:latin typeface="+mn-ea"/>
              </a:rPr>
              <a:t>직원은 사람중심의 생각이 당사자를 위해 일하고 있음을 이해합니다</a:t>
            </a:r>
            <a:r>
              <a:rPr lang="en-US" altLang="ko-KR" sz="1400" dirty="0">
                <a:latin typeface="+mn-ea"/>
              </a:rPr>
              <a:t>.</a:t>
            </a:r>
          </a:p>
          <a:p>
            <a:r>
              <a:rPr lang="en-US" altLang="ko-KR" sz="1400" dirty="0" smtClean="0">
                <a:latin typeface="+mn-ea"/>
              </a:rPr>
              <a:t>     _</a:t>
            </a:r>
            <a:r>
              <a:rPr lang="en-US" altLang="ko-KR" sz="1400" dirty="0">
                <a:latin typeface="+mn-ea"/>
              </a:rPr>
              <a:t>Staff understand person centered thinking are </a:t>
            </a:r>
            <a:r>
              <a:rPr lang="en-US" altLang="ko-KR" sz="1400" dirty="0" err="1">
                <a:latin typeface="+mn-ea"/>
              </a:rPr>
              <a:t>are</a:t>
            </a:r>
            <a:r>
              <a:rPr lang="en-US" altLang="ko-KR" sz="1400" dirty="0">
                <a:latin typeface="+mn-ea"/>
              </a:rPr>
              <a:t> working for/with the person receiving </a:t>
            </a:r>
            <a:endParaRPr lang="en-US" altLang="ko-KR" sz="1400" dirty="0" smtClean="0">
              <a:latin typeface="+mn-ea"/>
            </a:endParaRPr>
          </a:p>
          <a:p>
            <a:r>
              <a:rPr lang="en-US" altLang="ko-KR" sz="1400" dirty="0">
                <a:latin typeface="+mn-ea"/>
              </a:rPr>
              <a:t> </a:t>
            </a:r>
            <a:r>
              <a:rPr lang="en-US" altLang="ko-KR" sz="1400" dirty="0" smtClean="0">
                <a:latin typeface="+mn-ea"/>
              </a:rPr>
              <a:t>    supports</a:t>
            </a:r>
            <a:r>
              <a:rPr lang="en-US" altLang="ko-KR" sz="1400" dirty="0">
                <a:latin typeface="+mn-ea"/>
              </a:rPr>
              <a:t>.</a:t>
            </a:r>
          </a:p>
          <a:p>
            <a:pPr marL="285750" indent="-285750">
              <a:buFont typeface="Arial" panose="020B0604020202020204" pitchFamily="34" charset="0"/>
              <a:buChar char="•"/>
            </a:pPr>
            <a:r>
              <a:rPr lang="ko-KR" altLang="en-US" sz="1400" dirty="0">
                <a:latin typeface="+mn-ea"/>
              </a:rPr>
              <a:t>직원들은 가치를 느끼고 </a:t>
            </a:r>
            <a:r>
              <a:rPr lang="en-US" altLang="ko-KR" sz="1400" dirty="0">
                <a:latin typeface="+mn-ea"/>
              </a:rPr>
              <a:t>SSL</a:t>
            </a:r>
            <a:r>
              <a:rPr lang="ko-KR" altLang="en-US" sz="1400" dirty="0">
                <a:latin typeface="+mn-ea"/>
              </a:rPr>
              <a:t>에서 일하기를 원합니다</a:t>
            </a:r>
            <a:r>
              <a:rPr lang="en-US" altLang="ko-KR" sz="1400" dirty="0">
                <a:latin typeface="+mn-ea"/>
              </a:rPr>
              <a:t>.</a:t>
            </a:r>
          </a:p>
          <a:p>
            <a:r>
              <a:rPr lang="en-US" altLang="ko-KR" sz="1400" dirty="0" smtClean="0">
                <a:latin typeface="+mn-ea"/>
              </a:rPr>
              <a:t>     _</a:t>
            </a:r>
            <a:r>
              <a:rPr lang="en-US" altLang="ko-KR" sz="1400" dirty="0">
                <a:latin typeface="+mn-ea"/>
              </a:rPr>
              <a:t>Staff feel valued and want to work at SSL.</a:t>
            </a:r>
            <a:endParaRPr lang="en-US" altLang="ko-KR" dirty="0">
              <a:latin typeface="+mn-ea"/>
            </a:endParaRPr>
          </a:p>
          <a:p>
            <a:pPr lvl="0"/>
            <a:r>
              <a:rPr lang="ko-KR" altLang="en-US" b="1" dirty="0">
                <a:latin typeface="+mn-ea"/>
              </a:rPr>
              <a:t>조직의 결과</a:t>
            </a:r>
            <a:r>
              <a:rPr lang="en-US" altLang="ko-KR" b="1" dirty="0">
                <a:latin typeface="+mn-ea"/>
              </a:rPr>
              <a:t>_Outcomes for Organization: </a:t>
            </a:r>
          </a:p>
          <a:p>
            <a:pPr marL="285750" indent="-285750">
              <a:buFont typeface="Arial" panose="020B0604020202020204" pitchFamily="34" charset="0"/>
              <a:buChar char="•"/>
            </a:pPr>
            <a:r>
              <a:rPr lang="en-US" altLang="ko-KR" sz="1400" dirty="0">
                <a:latin typeface="+mn-ea"/>
              </a:rPr>
              <a:t>SSL</a:t>
            </a:r>
            <a:r>
              <a:rPr lang="ko-KR" altLang="en-US" sz="1400" dirty="0">
                <a:latin typeface="+mn-ea"/>
              </a:rPr>
              <a:t>은 당사자과 직원을 연결합니다</a:t>
            </a:r>
            <a:r>
              <a:rPr lang="en-US" altLang="ko-KR" sz="1400" dirty="0">
                <a:latin typeface="+mn-ea"/>
              </a:rPr>
              <a:t>._SSL will match staff with person receiving supports.</a:t>
            </a:r>
          </a:p>
          <a:p>
            <a:pPr marL="285750" indent="-285750">
              <a:buFont typeface="Arial" panose="020B0604020202020204" pitchFamily="34" charset="0"/>
              <a:buChar char="•"/>
            </a:pPr>
            <a:r>
              <a:rPr lang="ko-KR" altLang="en-US" sz="1400" dirty="0">
                <a:latin typeface="+mn-ea"/>
              </a:rPr>
              <a:t>조직은 서비스와 지원이 제공되는 방식을 재구성할 것입니다</a:t>
            </a:r>
            <a:r>
              <a:rPr lang="en-US" altLang="ko-KR" sz="1400" dirty="0">
                <a:latin typeface="+mn-ea"/>
              </a:rPr>
              <a:t>.</a:t>
            </a:r>
          </a:p>
          <a:p>
            <a:r>
              <a:rPr lang="en-US" altLang="ko-KR" sz="1400" dirty="0" smtClean="0">
                <a:latin typeface="+mn-ea"/>
              </a:rPr>
              <a:t>     _</a:t>
            </a:r>
            <a:r>
              <a:rPr lang="en-US" altLang="ko-KR" sz="1400" dirty="0">
                <a:latin typeface="+mn-ea"/>
              </a:rPr>
              <a:t>Organization will restructure the way services and supports are provided.</a:t>
            </a:r>
            <a:endParaRPr lang="en-US" altLang="ko-KR" dirty="0">
              <a:latin typeface="+mn-ea"/>
            </a:endParaRPr>
          </a:p>
          <a:p>
            <a:pPr lvl="0"/>
            <a:r>
              <a:rPr lang="ko-KR" altLang="en-US" b="1" dirty="0">
                <a:latin typeface="+mn-ea"/>
              </a:rPr>
              <a:t>지역사회의 결과</a:t>
            </a:r>
            <a:r>
              <a:rPr lang="en-US" altLang="ko-KR" b="1" dirty="0">
                <a:latin typeface="+mn-ea"/>
              </a:rPr>
              <a:t>_Outcomes for Community:</a:t>
            </a:r>
          </a:p>
          <a:p>
            <a:pPr marL="285750" indent="-285750">
              <a:buFont typeface="Arial" panose="020B0604020202020204" pitchFamily="34" charset="0"/>
              <a:buChar char="•"/>
            </a:pPr>
            <a:r>
              <a:rPr lang="ko-KR" altLang="en-US" sz="1400" dirty="0">
                <a:latin typeface="+mn-ea"/>
              </a:rPr>
              <a:t>지역사회</a:t>
            </a:r>
            <a:r>
              <a:rPr lang="en-US" altLang="ko-KR" sz="1400" dirty="0">
                <a:latin typeface="+mn-ea"/>
              </a:rPr>
              <a:t> </a:t>
            </a:r>
            <a:r>
              <a:rPr lang="ko-KR" altLang="en-US" sz="1400" dirty="0">
                <a:latin typeface="+mn-ea"/>
              </a:rPr>
              <a:t>구성원은</a:t>
            </a:r>
            <a:r>
              <a:rPr lang="en-US" altLang="ko-KR" sz="1400" dirty="0">
                <a:latin typeface="+mn-ea"/>
              </a:rPr>
              <a:t> SSL </a:t>
            </a:r>
            <a:r>
              <a:rPr lang="ko-KR" altLang="en-US" sz="1400" dirty="0">
                <a:latin typeface="+mn-ea"/>
              </a:rPr>
              <a:t>및 당사자를 환영하고</a:t>
            </a:r>
            <a:r>
              <a:rPr lang="en-US" altLang="ko-KR" sz="1400" dirty="0">
                <a:latin typeface="+mn-ea"/>
              </a:rPr>
              <a:t>, </a:t>
            </a:r>
            <a:r>
              <a:rPr lang="ko-KR" altLang="en-US" sz="1400" dirty="0">
                <a:latin typeface="+mn-ea"/>
              </a:rPr>
              <a:t>참여하고</a:t>
            </a:r>
            <a:r>
              <a:rPr lang="en-US" altLang="ko-KR" sz="1400" dirty="0">
                <a:latin typeface="+mn-ea"/>
              </a:rPr>
              <a:t>, </a:t>
            </a:r>
            <a:r>
              <a:rPr lang="ko-KR" altLang="en-US" sz="1400" dirty="0">
                <a:latin typeface="+mn-ea"/>
              </a:rPr>
              <a:t>참여할 것입니다</a:t>
            </a:r>
            <a:r>
              <a:rPr lang="en-US" altLang="ko-KR" sz="1400" dirty="0">
                <a:latin typeface="+mn-ea"/>
              </a:rPr>
              <a:t>.</a:t>
            </a:r>
          </a:p>
          <a:p>
            <a:r>
              <a:rPr lang="en-US" altLang="ko-KR" sz="1400" dirty="0" smtClean="0">
                <a:latin typeface="+mn-ea"/>
              </a:rPr>
              <a:t>     _</a:t>
            </a:r>
            <a:r>
              <a:rPr lang="en-US" altLang="ko-KR" sz="1400" dirty="0">
                <a:latin typeface="+mn-ea"/>
              </a:rPr>
              <a:t>SSL </a:t>
            </a:r>
            <a:r>
              <a:rPr lang="ko-KR" altLang="en-US" sz="1400" dirty="0">
                <a:latin typeface="+mn-ea"/>
              </a:rPr>
              <a:t>및 </a:t>
            </a:r>
            <a:r>
              <a:rPr lang="en-US" altLang="ko-KR" sz="1400" dirty="0">
                <a:latin typeface="+mn-ea"/>
              </a:rPr>
              <a:t>Community members will be excited to welcome, participate, engage,</a:t>
            </a:r>
          </a:p>
          <a:p>
            <a:r>
              <a:rPr lang="en-US" altLang="ko-KR" sz="1400" dirty="0">
                <a:latin typeface="+mn-ea"/>
              </a:rPr>
              <a:t>    </a:t>
            </a:r>
            <a:r>
              <a:rPr lang="en-US" altLang="ko-KR" sz="1400" dirty="0" smtClean="0">
                <a:latin typeface="+mn-ea"/>
              </a:rPr>
              <a:t> with </a:t>
            </a:r>
            <a:r>
              <a:rPr lang="en-US" altLang="ko-KR" sz="1400" dirty="0">
                <a:latin typeface="+mn-ea"/>
              </a:rPr>
              <a:t>SSL and person receiving support.</a:t>
            </a:r>
          </a:p>
          <a:p>
            <a:pPr marL="285750" indent="-285750">
              <a:buFont typeface="Arial" panose="020B0604020202020204" pitchFamily="34" charset="0"/>
              <a:buChar char="•"/>
            </a:pPr>
            <a:r>
              <a:rPr lang="ko-KR" altLang="en-US" sz="1400" dirty="0">
                <a:latin typeface="+mn-ea"/>
              </a:rPr>
              <a:t>지역사회 구성원들은 정신 건강에 대한 인식을 넓힙니다</a:t>
            </a:r>
            <a:r>
              <a:rPr lang="en-US" altLang="ko-KR" sz="1400" dirty="0">
                <a:latin typeface="+mn-ea"/>
              </a:rPr>
              <a:t>.</a:t>
            </a:r>
          </a:p>
          <a:p>
            <a:r>
              <a:rPr lang="en-US" altLang="ko-KR" sz="1400" dirty="0" smtClean="0">
                <a:latin typeface="+mn-ea"/>
              </a:rPr>
              <a:t>     _</a:t>
            </a:r>
            <a:r>
              <a:rPr lang="en-US" altLang="ko-KR" sz="1400" dirty="0">
                <a:latin typeface="+mn-ea"/>
              </a:rPr>
              <a:t>Community members expand awareness of mental health.</a:t>
            </a:r>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69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497187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3040535"/>
              </p:ext>
            </p:extLst>
          </p:nvPr>
        </p:nvGraphicFramePr>
        <p:xfrm>
          <a:off x="228600" y="1371601"/>
          <a:ext cx="8686800" cy="4769858"/>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xmlns="" val="20000"/>
                    </a:ext>
                  </a:extLst>
                </a:gridCol>
                <a:gridCol w="1737360">
                  <a:extLst>
                    <a:ext uri="{9D8B030D-6E8A-4147-A177-3AD203B41FA5}">
                      <a16:colId xmlns:a16="http://schemas.microsoft.com/office/drawing/2014/main" xmlns="" val="20001"/>
                    </a:ext>
                  </a:extLst>
                </a:gridCol>
                <a:gridCol w="1737360">
                  <a:extLst>
                    <a:ext uri="{9D8B030D-6E8A-4147-A177-3AD203B41FA5}">
                      <a16:colId xmlns:a16="http://schemas.microsoft.com/office/drawing/2014/main" xmlns="" val="20002"/>
                    </a:ext>
                  </a:extLst>
                </a:gridCol>
                <a:gridCol w="1737360">
                  <a:extLst>
                    <a:ext uri="{9D8B030D-6E8A-4147-A177-3AD203B41FA5}">
                      <a16:colId xmlns:a16="http://schemas.microsoft.com/office/drawing/2014/main" xmlns="" val="20003"/>
                    </a:ext>
                  </a:extLst>
                </a:gridCol>
                <a:gridCol w="1737360">
                  <a:extLst>
                    <a:ext uri="{9D8B030D-6E8A-4147-A177-3AD203B41FA5}">
                      <a16:colId xmlns:a16="http://schemas.microsoft.com/office/drawing/2014/main" xmlns="" val="20004"/>
                    </a:ext>
                  </a:extLst>
                </a:gridCol>
              </a:tblGrid>
              <a:tr h="777496">
                <a:tc>
                  <a:txBody>
                    <a:bodyPr/>
                    <a:lstStyle/>
                    <a:p>
                      <a:r>
                        <a:rPr lang="ko-KR" altLang="en-US" sz="2400" dirty="0" smtClean="0">
                          <a:solidFill>
                            <a:srgbClr val="000000"/>
                          </a:solidFill>
                        </a:rPr>
                        <a:t>다음 단계</a:t>
                      </a:r>
                      <a:endParaRPr lang="en-US" altLang="ko-KR" sz="2400" dirty="0" smtClean="0">
                        <a:solidFill>
                          <a:srgbClr val="000000"/>
                        </a:solidFill>
                      </a:endParaRPr>
                    </a:p>
                    <a:p>
                      <a:r>
                        <a:rPr lang="en-US" sz="2400" dirty="0" smtClean="0">
                          <a:solidFill>
                            <a:srgbClr val="000000"/>
                          </a:solidFill>
                        </a:rPr>
                        <a:t>_Next Steps</a:t>
                      </a:r>
                      <a:endParaRPr lang="en-US" sz="2400" dirty="0">
                        <a:solidFill>
                          <a:srgbClr val="000000"/>
                        </a:solidFill>
                      </a:endParaRPr>
                    </a:p>
                  </a:txBody>
                  <a:tcPr marT="45717" marB="45717">
                    <a:solidFill>
                      <a:schemeClr val="accent6">
                        <a:lumMod val="40000"/>
                        <a:lumOff val="60000"/>
                      </a:schemeClr>
                    </a:solidFill>
                  </a:tcPr>
                </a:tc>
                <a:tc>
                  <a:txBody>
                    <a:bodyPr/>
                    <a:lstStyle/>
                    <a:p>
                      <a:r>
                        <a:rPr lang="en-US" sz="2400" dirty="0" smtClean="0">
                          <a:solidFill>
                            <a:srgbClr val="000000"/>
                          </a:solidFill>
                        </a:rPr>
                        <a:t>6</a:t>
                      </a:r>
                      <a:r>
                        <a:rPr lang="ko-KR" altLang="en-US" sz="2400" dirty="0" smtClean="0">
                          <a:solidFill>
                            <a:srgbClr val="000000"/>
                          </a:solidFill>
                        </a:rPr>
                        <a:t>개월</a:t>
                      </a:r>
                      <a:endParaRPr lang="en-US" altLang="ko-KR" sz="2400" dirty="0" smtClean="0">
                        <a:solidFill>
                          <a:srgbClr val="000000"/>
                        </a:solidFill>
                      </a:endParaRPr>
                    </a:p>
                    <a:p>
                      <a:r>
                        <a:rPr lang="en-US" sz="2400" dirty="0" smtClean="0">
                          <a:solidFill>
                            <a:srgbClr val="000000"/>
                          </a:solidFill>
                        </a:rPr>
                        <a:t>_6 </a:t>
                      </a:r>
                      <a:r>
                        <a:rPr lang="en-US" sz="2400" dirty="0">
                          <a:solidFill>
                            <a:srgbClr val="000000"/>
                          </a:solidFill>
                        </a:rPr>
                        <a:t>Months</a:t>
                      </a:r>
                    </a:p>
                  </a:txBody>
                  <a:tcPr marT="45717" marB="45717">
                    <a:solidFill>
                      <a:schemeClr val="accent6">
                        <a:lumMod val="40000"/>
                        <a:lumOff val="60000"/>
                      </a:schemeClr>
                    </a:solidFill>
                  </a:tcPr>
                </a:tc>
                <a:tc>
                  <a:txBody>
                    <a:bodyPr/>
                    <a:lstStyle/>
                    <a:p>
                      <a:r>
                        <a:rPr lang="en-US" sz="2400" dirty="0" smtClean="0">
                          <a:solidFill>
                            <a:srgbClr val="000000"/>
                          </a:solidFill>
                        </a:rPr>
                        <a:t>1</a:t>
                      </a:r>
                      <a:r>
                        <a:rPr lang="ko-KR" altLang="en-US" sz="2400" dirty="0" smtClean="0">
                          <a:solidFill>
                            <a:srgbClr val="000000"/>
                          </a:solidFill>
                        </a:rPr>
                        <a:t>년</a:t>
                      </a:r>
                      <a:endParaRPr lang="en-US" altLang="ko-KR" sz="2400" dirty="0" smtClean="0">
                        <a:solidFill>
                          <a:srgbClr val="000000"/>
                        </a:solidFill>
                      </a:endParaRPr>
                    </a:p>
                    <a:p>
                      <a:r>
                        <a:rPr lang="en-US" sz="2400" dirty="0" smtClean="0">
                          <a:solidFill>
                            <a:srgbClr val="000000"/>
                          </a:solidFill>
                        </a:rPr>
                        <a:t>_1 </a:t>
                      </a:r>
                      <a:r>
                        <a:rPr lang="en-US" sz="2400" dirty="0">
                          <a:solidFill>
                            <a:srgbClr val="000000"/>
                          </a:solidFill>
                        </a:rPr>
                        <a:t>Year </a:t>
                      </a:r>
                    </a:p>
                  </a:txBody>
                  <a:tcPr marT="45717" marB="45717">
                    <a:solidFill>
                      <a:schemeClr val="accent6">
                        <a:lumMod val="40000"/>
                        <a:lumOff val="60000"/>
                      </a:schemeClr>
                    </a:solidFill>
                  </a:tcPr>
                </a:tc>
                <a:tc>
                  <a:txBody>
                    <a:bodyPr/>
                    <a:lstStyle/>
                    <a:p>
                      <a:r>
                        <a:rPr lang="en-US" sz="2400" dirty="0">
                          <a:solidFill>
                            <a:srgbClr val="000000"/>
                          </a:solidFill>
                        </a:rPr>
                        <a:t>2 </a:t>
                      </a:r>
                      <a:r>
                        <a:rPr lang="en-US" sz="2400" dirty="0" smtClean="0">
                          <a:solidFill>
                            <a:srgbClr val="000000"/>
                          </a:solidFill>
                        </a:rPr>
                        <a:t>Years</a:t>
                      </a:r>
                    </a:p>
                    <a:p>
                      <a:r>
                        <a:rPr lang="en-US" sz="2400" dirty="0" smtClean="0">
                          <a:solidFill>
                            <a:srgbClr val="000000"/>
                          </a:solidFill>
                        </a:rPr>
                        <a:t>_2</a:t>
                      </a:r>
                      <a:r>
                        <a:rPr lang="ko-KR" altLang="en-US" sz="2400" dirty="0" smtClean="0">
                          <a:solidFill>
                            <a:srgbClr val="000000"/>
                          </a:solidFill>
                        </a:rPr>
                        <a:t>년</a:t>
                      </a:r>
                      <a:endParaRPr lang="en-US" sz="2400" dirty="0">
                        <a:solidFill>
                          <a:srgbClr val="000000"/>
                        </a:solidFill>
                      </a:endParaRPr>
                    </a:p>
                  </a:txBody>
                  <a:tcPr marT="45717" marB="45717">
                    <a:solidFill>
                      <a:schemeClr val="accent6">
                        <a:lumMod val="40000"/>
                        <a:lumOff val="60000"/>
                      </a:schemeClr>
                    </a:solidFill>
                  </a:tcPr>
                </a:tc>
                <a:tc>
                  <a:txBody>
                    <a:bodyPr/>
                    <a:lstStyle/>
                    <a:p>
                      <a:r>
                        <a:rPr lang="en-US" sz="2400" dirty="0" smtClean="0">
                          <a:solidFill>
                            <a:srgbClr val="000000"/>
                          </a:solidFill>
                        </a:rPr>
                        <a:t>Dream</a:t>
                      </a:r>
                    </a:p>
                    <a:p>
                      <a:r>
                        <a:rPr lang="en-US" sz="2400" dirty="0" smtClean="0">
                          <a:solidFill>
                            <a:srgbClr val="000000"/>
                          </a:solidFill>
                        </a:rPr>
                        <a:t>_</a:t>
                      </a:r>
                      <a:r>
                        <a:rPr lang="ko-KR" altLang="en-US" sz="2400" dirty="0" smtClean="0">
                          <a:solidFill>
                            <a:srgbClr val="000000"/>
                          </a:solidFill>
                        </a:rPr>
                        <a:t>꿈</a:t>
                      </a:r>
                      <a:endParaRPr lang="en-US" sz="2400" dirty="0">
                        <a:solidFill>
                          <a:srgbClr val="000000"/>
                        </a:solidFill>
                      </a:endParaRPr>
                    </a:p>
                  </a:txBody>
                  <a:tcPr marT="45717" marB="45717">
                    <a:solidFill>
                      <a:schemeClr val="accent6">
                        <a:lumMod val="40000"/>
                        <a:lumOff val="60000"/>
                      </a:schemeClr>
                    </a:solidFill>
                  </a:tcPr>
                </a:tc>
                <a:extLst>
                  <a:ext uri="{0D108BD9-81ED-4DB2-BD59-A6C34878D82A}">
                    <a16:rowId xmlns:a16="http://schemas.microsoft.com/office/drawing/2014/main" xmlns="" val="10000"/>
                  </a:ext>
                </a:extLst>
              </a:tr>
              <a:tr h="3946904">
                <a:tc>
                  <a:txBody>
                    <a:bodyPr/>
                    <a:lstStyle/>
                    <a:p>
                      <a:endParaRPr lang="en-US" sz="1800" dirty="0"/>
                    </a:p>
                  </a:txBody>
                  <a:tcPr marT="45717" marB="45717">
                    <a:solidFill>
                      <a:schemeClr val="accent6">
                        <a:lumMod val="20000"/>
                        <a:lumOff val="80000"/>
                      </a:schemeClr>
                    </a:solidFill>
                  </a:tcPr>
                </a:tc>
                <a:tc>
                  <a: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txBody>
                  <a:tcPr marT="45717" marB="45717">
                    <a:solidFill>
                      <a:schemeClr val="accent6">
                        <a:lumMod val="20000"/>
                        <a:lumOff val="80000"/>
                      </a:schemeClr>
                    </a:solidFill>
                  </a:tcPr>
                </a:tc>
                <a:tc>
                  <a:txBody>
                    <a:bodyPr/>
                    <a:lstStyle/>
                    <a:p>
                      <a:endParaRPr lang="en-US" sz="1800" dirty="0"/>
                    </a:p>
                  </a:txBody>
                  <a:tcPr marT="45717" marB="45717">
                    <a:solidFill>
                      <a:schemeClr val="accent6">
                        <a:lumMod val="20000"/>
                        <a:lumOff val="80000"/>
                      </a:schemeClr>
                    </a:solidFill>
                  </a:tcPr>
                </a:tc>
                <a:tc>
                  <a:txBody>
                    <a:bodyPr/>
                    <a:lstStyle/>
                    <a:p>
                      <a:endParaRPr lang="en-US" sz="1800" dirty="0"/>
                    </a:p>
                  </a:txBody>
                  <a:tcPr marT="45717" marB="45717">
                    <a:solidFill>
                      <a:schemeClr val="accent6">
                        <a:lumMod val="20000"/>
                        <a:lumOff val="80000"/>
                      </a:schemeClr>
                    </a:solidFill>
                  </a:tcPr>
                </a:tc>
                <a:tc>
                  <a:txBody>
                    <a:bodyPr/>
                    <a:lstStyle/>
                    <a:p>
                      <a:endParaRPr lang="en-US" sz="1800" dirty="0"/>
                    </a:p>
                  </a:txBody>
                  <a:tcPr marT="45717" marB="45717">
                    <a:solidFill>
                      <a:schemeClr val="accent6">
                        <a:lumMod val="20000"/>
                        <a:lumOff val="80000"/>
                      </a:schemeClr>
                    </a:solidFill>
                  </a:tcPr>
                </a:tc>
                <a:extLst>
                  <a:ext uri="{0D108BD9-81ED-4DB2-BD59-A6C34878D82A}">
                    <a16:rowId xmlns:a16="http://schemas.microsoft.com/office/drawing/2014/main" xmlns="" val="10001"/>
                  </a:ext>
                </a:extLst>
              </a:tr>
            </a:tbl>
          </a:graphicData>
        </a:graphic>
      </p:graphicFrame>
      <p:sp>
        <p:nvSpPr>
          <p:cNvPr id="25621" name="TextBox 2"/>
          <p:cNvSpPr txBox="1">
            <a:spLocks noChangeArrowheads="1"/>
          </p:cNvSpPr>
          <p:nvPr/>
        </p:nvSpPr>
        <p:spPr bwMode="auto">
          <a:xfrm>
            <a:off x="155540" y="0"/>
            <a:ext cx="616906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ko-KR" altLang="en-US" sz="2000" b="1" dirty="0" smtClean="0"/>
              <a:t>꿈을 확인하는 것부터 시작하세요</a:t>
            </a:r>
            <a:r>
              <a:rPr lang="en-US" altLang="ko-KR" sz="2000" b="1" dirty="0"/>
              <a:t>.</a:t>
            </a:r>
            <a:endParaRPr lang="en-US" altLang="ko-KR" sz="2000" b="1" dirty="0" smtClean="0"/>
          </a:p>
          <a:p>
            <a:pPr eaLnBrk="1" hangingPunct="1"/>
            <a:r>
              <a:rPr lang="ko-KR" altLang="en-US" sz="2000" b="1" dirty="0" smtClean="0"/>
              <a:t>이상적인 세상에서 서비스는 어떤 모습일까요</a:t>
            </a:r>
            <a:r>
              <a:rPr lang="en-US" altLang="ko-KR" sz="2000" b="1" dirty="0" smtClean="0"/>
              <a:t>?</a:t>
            </a:r>
            <a:endParaRPr lang="en-US" sz="2000" b="1" dirty="0"/>
          </a:p>
          <a:p>
            <a:pPr eaLnBrk="1" hangingPunct="1"/>
            <a:r>
              <a:rPr lang="en-US" sz="2000" b="1" dirty="0" smtClean="0"/>
              <a:t>_Start </a:t>
            </a:r>
            <a:r>
              <a:rPr lang="en-US" sz="2000" b="1" dirty="0"/>
              <a:t>By Identifying the “Dream” </a:t>
            </a:r>
          </a:p>
          <a:p>
            <a:pPr eaLnBrk="1" hangingPunct="1"/>
            <a:r>
              <a:rPr lang="en-US" sz="2000" b="1" dirty="0"/>
              <a:t>What Would Services Look Like in an Ideal World</a:t>
            </a:r>
          </a:p>
        </p:txBody>
      </p:sp>
      <p:sp>
        <p:nvSpPr>
          <p:cNvPr id="9" name="Bent Arrow 8"/>
          <p:cNvSpPr>
            <a:spLocks/>
          </p:cNvSpPr>
          <p:nvPr/>
        </p:nvSpPr>
        <p:spPr bwMode="auto">
          <a:xfrm rot="5400000">
            <a:off x="6972300" y="342900"/>
            <a:ext cx="1295400" cy="1219200"/>
          </a:xfrm>
          <a:custGeom>
            <a:avLst/>
            <a:gdLst>
              <a:gd name="T0" fmla="*/ 0 w 1295400"/>
              <a:gd name="T1" fmla="*/ 1219200 h 1219200"/>
              <a:gd name="T2" fmla="*/ 0 w 1295400"/>
              <a:gd name="T3" fmla="*/ 685800 h 1219200"/>
              <a:gd name="T4" fmla="*/ 533400 w 1295400"/>
              <a:gd name="T5" fmla="*/ 152400 h 1219200"/>
              <a:gd name="T6" fmla="*/ 990600 w 1295400"/>
              <a:gd name="T7" fmla="*/ 152400 h 1219200"/>
              <a:gd name="T8" fmla="*/ 990600 w 1295400"/>
              <a:gd name="T9" fmla="*/ 0 h 1219200"/>
              <a:gd name="T10" fmla="*/ 1295400 w 1295400"/>
              <a:gd name="T11" fmla="*/ 304800 h 1219200"/>
              <a:gd name="T12" fmla="*/ 990600 w 1295400"/>
              <a:gd name="T13" fmla="*/ 609600 h 1219200"/>
              <a:gd name="T14" fmla="*/ 990600 w 1295400"/>
              <a:gd name="T15" fmla="*/ 457200 h 1219200"/>
              <a:gd name="T16" fmla="*/ 533400 w 1295400"/>
              <a:gd name="T17" fmla="*/ 457200 h 1219200"/>
              <a:gd name="T18" fmla="*/ 304800 w 1295400"/>
              <a:gd name="T19" fmla="*/ 685800 h 1219200"/>
              <a:gd name="T20" fmla="*/ 304800 w 1295400"/>
              <a:gd name="T21" fmla="*/ 1219200 h 1219200"/>
              <a:gd name="T22" fmla="*/ 0 w 1295400"/>
              <a:gd name="T23" fmla="*/ 1219200 h 1219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95400" h="1219200">
                <a:moveTo>
                  <a:pt x="0" y="1219200"/>
                </a:moveTo>
                <a:lnTo>
                  <a:pt x="0" y="685800"/>
                </a:lnTo>
                <a:cubicBezTo>
                  <a:pt x="0" y="391211"/>
                  <a:pt x="238811" y="152400"/>
                  <a:pt x="533400" y="152400"/>
                </a:cubicBezTo>
                <a:lnTo>
                  <a:pt x="990600" y="152400"/>
                </a:lnTo>
                <a:lnTo>
                  <a:pt x="990600" y="0"/>
                </a:lnTo>
                <a:lnTo>
                  <a:pt x="1295400" y="304800"/>
                </a:lnTo>
                <a:lnTo>
                  <a:pt x="990600" y="609600"/>
                </a:lnTo>
                <a:lnTo>
                  <a:pt x="990600" y="457200"/>
                </a:lnTo>
                <a:lnTo>
                  <a:pt x="533400" y="457200"/>
                </a:lnTo>
                <a:cubicBezTo>
                  <a:pt x="407148" y="457200"/>
                  <a:pt x="304800" y="559548"/>
                  <a:pt x="304800" y="685800"/>
                </a:cubicBezTo>
                <a:lnTo>
                  <a:pt x="304800" y="1219200"/>
                </a:lnTo>
                <a:lnTo>
                  <a:pt x="0" y="1219200"/>
                </a:lnTo>
                <a:close/>
              </a:path>
            </a:pathLst>
          </a:custGeom>
          <a:solidFill>
            <a:schemeClr val="accent6">
              <a:lumMod val="75000"/>
            </a:schemeClr>
          </a:solidFill>
          <a:ln w="9525" cap="flat" cmpd="sng">
            <a:solidFill>
              <a:srgbClr val="B6DCDF"/>
            </a:solidFill>
            <a:prstDash val="solid"/>
            <a:round/>
            <a:headEnd/>
            <a:tailEnd/>
          </a:ln>
          <a:effectLst>
            <a:outerShdw blurRad="40000" dist="23000" dir="5400000" rotWithShape="0">
              <a:srgbClr val="000000">
                <a:alpha val="34999"/>
              </a:srgbClr>
            </a:outerShdw>
          </a:effectLst>
        </p:spPr>
        <p:txBody>
          <a:bodyPr anchor="ctr"/>
          <a:lstStyle/>
          <a:p>
            <a:pPr>
              <a:defRPr/>
            </a:pPr>
            <a:endParaRPr lang="en-US"/>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70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660544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00A9302-5549-AF42-91E4-C31C46520A1D}"/>
              </a:ext>
            </a:extLst>
          </p:cNvPr>
          <p:cNvSpPr>
            <a:spLocks noGrp="1"/>
          </p:cNvSpPr>
          <p:nvPr>
            <p:ph idx="1"/>
          </p:nvPr>
        </p:nvSpPr>
        <p:spPr>
          <a:xfrm>
            <a:off x="271462" y="1371600"/>
            <a:ext cx="8601075" cy="4876800"/>
          </a:xfrm>
        </p:spPr>
        <p:txBody>
          <a:bodyPr>
            <a:normAutofit fontScale="77500" lnSpcReduction="20000"/>
          </a:bodyPr>
          <a:lstStyle/>
          <a:p>
            <a:pPr marL="0" indent="0">
              <a:buNone/>
            </a:pPr>
            <a:r>
              <a:rPr lang="en-US" altLang="ko-KR" b="1" dirty="0" smtClean="0"/>
              <a:t>“</a:t>
            </a:r>
            <a:r>
              <a:rPr lang="ko-KR" altLang="en-US" b="1" dirty="0" smtClean="0"/>
              <a:t>일어나게 놔두기</a:t>
            </a:r>
            <a:r>
              <a:rPr lang="en-US" altLang="ko-KR" b="1" dirty="0" smtClean="0"/>
              <a:t>”_</a:t>
            </a:r>
            <a:r>
              <a:rPr lang="en-US" b="1" dirty="0" smtClean="0"/>
              <a:t>“</a:t>
            </a:r>
            <a:r>
              <a:rPr lang="en-US" b="1" dirty="0"/>
              <a:t>Letting it Happen”</a:t>
            </a:r>
          </a:p>
          <a:p>
            <a:r>
              <a:rPr lang="ko-KR" altLang="en-US" dirty="0" smtClean="0"/>
              <a:t>실행 가능한 변형에 대한 최소한의 지원</a:t>
            </a:r>
            <a:endParaRPr lang="en-US" altLang="ko-KR" dirty="0" smtClean="0"/>
          </a:p>
          <a:p>
            <a:pPr marL="0" indent="0">
              <a:buNone/>
            </a:pPr>
            <a:r>
              <a:rPr lang="en-US" dirty="0"/>
              <a:t> </a:t>
            </a:r>
            <a:r>
              <a:rPr lang="en-US" dirty="0" smtClean="0"/>
              <a:t>   _Minimal </a:t>
            </a:r>
            <a:r>
              <a:rPr lang="en-US" dirty="0"/>
              <a:t>Support for Translation to Practice</a:t>
            </a:r>
          </a:p>
          <a:p>
            <a:r>
              <a:rPr lang="ko-KR" altLang="en-US" dirty="0" smtClean="0"/>
              <a:t>진행 방법을 모색 해야 하는 실무자</a:t>
            </a:r>
            <a:endParaRPr lang="en-US" altLang="ko-KR" dirty="0" smtClean="0"/>
          </a:p>
          <a:p>
            <a:pPr marL="0" indent="0">
              <a:buNone/>
            </a:pPr>
            <a:r>
              <a:rPr lang="en-US" altLang="ko-KR" dirty="0"/>
              <a:t> </a:t>
            </a:r>
            <a:r>
              <a:rPr lang="en-US" altLang="ko-KR" dirty="0" smtClean="0"/>
              <a:t>   _</a:t>
            </a:r>
            <a:r>
              <a:rPr lang="en-US" dirty="0" smtClean="0"/>
              <a:t>Practitioners </a:t>
            </a:r>
            <a:r>
              <a:rPr lang="en-US" dirty="0"/>
              <a:t>Expected to Figure Out How to Proceed</a:t>
            </a:r>
          </a:p>
          <a:p>
            <a:pPr marL="0" indent="0">
              <a:buNone/>
            </a:pPr>
            <a:endParaRPr lang="en-US" dirty="0"/>
          </a:p>
          <a:p>
            <a:pPr marL="0" indent="0">
              <a:buNone/>
            </a:pPr>
            <a:r>
              <a:rPr lang="en-US" b="1" dirty="0" smtClean="0"/>
              <a:t>“</a:t>
            </a:r>
            <a:r>
              <a:rPr lang="ko-KR" altLang="en-US" b="1" dirty="0" smtClean="0"/>
              <a:t>도움이 되는 일</a:t>
            </a:r>
            <a:r>
              <a:rPr lang="en-US" altLang="ko-KR" b="1" dirty="0" smtClean="0"/>
              <a:t>”_</a:t>
            </a:r>
            <a:r>
              <a:rPr lang="en-US" b="1" dirty="0" smtClean="0"/>
              <a:t>“</a:t>
            </a:r>
            <a:r>
              <a:rPr lang="en-US" b="1" dirty="0"/>
              <a:t>Helping it Happen”</a:t>
            </a:r>
          </a:p>
          <a:p>
            <a:r>
              <a:rPr lang="ko-KR" altLang="en-US" dirty="0" smtClean="0"/>
              <a:t>실무자가 사용할 수 있는 교육</a:t>
            </a:r>
            <a:endParaRPr lang="en-US" altLang="ko-KR" dirty="0" smtClean="0"/>
          </a:p>
          <a:p>
            <a:pPr marL="0" indent="0">
              <a:buNone/>
            </a:pPr>
            <a:r>
              <a:rPr lang="en-US" dirty="0"/>
              <a:t> </a:t>
            </a:r>
            <a:r>
              <a:rPr lang="en-US" dirty="0" smtClean="0"/>
              <a:t>   _Training </a:t>
            </a:r>
            <a:r>
              <a:rPr lang="en-US" dirty="0"/>
              <a:t>Materials are Available to Practitioners</a:t>
            </a:r>
          </a:p>
          <a:p>
            <a:r>
              <a:rPr lang="ko-KR" altLang="en-US" dirty="0" smtClean="0"/>
              <a:t>문제 해결에 대한 지원 없음</a:t>
            </a:r>
            <a:endParaRPr lang="en-US" altLang="ko-KR" dirty="0" smtClean="0"/>
          </a:p>
          <a:p>
            <a:pPr marL="0" indent="0">
              <a:buNone/>
            </a:pPr>
            <a:r>
              <a:rPr lang="en-US" dirty="0"/>
              <a:t> </a:t>
            </a:r>
            <a:r>
              <a:rPr lang="en-US" dirty="0" smtClean="0"/>
              <a:t>   _No </a:t>
            </a:r>
            <a:r>
              <a:rPr lang="en-US" dirty="0"/>
              <a:t>Support for Problem Solving</a:t>
            </a:r>
          </a:p>
          <a:p>
            <a:pPr marL="0" indent="0">
              <a:buNone/>
            </a:pPr>
            <a:endParaRPr lang="en-US" b="1" dirty="0"/>
          </a:p>
          <a:p>
            <a:pPr marL="0" indent="0">
              <a:buNone/>
            </a:pPr>
            <a:r>
              <a:rPr lang="en-US" b="1" dirty="0" smtClean="0"/>
              <a:t>“</a:t>
            </a:r>
            <a:r>
              <a:rPr lang="ko-KR" altLang="en-US" b="1" dirty="0" smtClean="0"/>
              <a:t>만들기</a:t>
            </a:r>
            <a:r>
              <a:rPr lang="en-US" altLang="ko-KR" b="1" dirty="0" smtClean="0"/>
              <a:t>“_</a:t>
            </a:r>
            <a:r>
              <a:rPr lang="en-US" b="1" dirty="0" smtClean="0"/>
              <a:t>“</a:t>
            </a:r>
            <a:r>
              <a:rPr lang="en-US" b="1" dirty="0"/>
              <a:t>Making it Happen”</a:t>
            </a:r>
          </a:p>
          <a:p>
            <a:r>
              <a:rPr lang="ko-KR" altLang="en-US" dirty="0" smtClean="0"/>
              <a:t>시스템 개발 담당 구현 팀</a:t>
            </a:r>
            <a:endParaRPr lang="en-US" altLang="ko-KR" dirty="0" smtClean="0"/>
          </a:p>
          <a:p>
            <a:pPr marL="0" indent="0">
              <a:buNone/>
            </a:pPr>
            <a:r>
              <a:rPr lang="en-US" dirty="0"/>
              <a:t> </a:t>
            </a:r>
            <a:r>
              <a:rPr lang="en-US" dirty="0" smtClean="0"/>
              <a:t>    _Implementation </a:t>
            </a:r>
            <a:r>
              <a:rPr lang="en-US" dirty="0"/>
              <a:t>Team is Accountable for Developing Systems</a:t>
            </a:r>
          </a:p>
          <a:p>
            <a:r>
              <a:rPr lang="ko-KR" altLang="en-US" dirty="0" smtClean="0"/>
              <a:t>조직 장벽 식별 시스템 문제 해결</a:t>
            </a:r>
            <a:endParaRPr lang="en-US" altLang="ko-KR" dirty="0" smtClean="0"/>
          </a:p>
          <a:p>
            <a:pPr marL="0" indent="0">
              <a:buNone/>
            </a:pPr>
            <a:r>
              <a:rPr lang="en-US" dirty="0" smtClean="0"/>
              <a:t>     _Organizational </a:t>
            </a:r>
            <a:r>
              <a:rPr lang="en-US" dirty="0"/>
              <a:t>Barriers are Identified and Systems Issues </a:t>
            </a:r>
            <a:r>
              <a:rPr lang="en-US" dirty="0" smtClean="0"/>
              <a:t>Resolved</a:t>
            </a:r>
            <a:endParaRPr lang="en-US" dirty="0"/>
          </a:p>
          <a:p>
            <a:pPr marL="0" indent="0">
              <a:buNone/>
            </a:pPr>
            <a:endParaRPr lang="en-US" dirty="0"/>
          </a:p>
          <a:p>
            <a:pPr marL="0" indent="0">
              <a:buNone/>
            </a:pPr>
            <a:r>
              <a:rPr lang="en-US" dirty="0"/>
              <a:t>http://</a:t>
            </a:r>
            <a:r>
              <a:rPr lang="en-US" dirty="0" err="1"/>
              <a:t>implementation.fpg.unc.edu</a:t>
            </a:r>
            <a:r>
              <a:rPr lang="en-US" dirty="0"/>
              <a:t>/module-3/topic-2</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9150329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3C40D-F5C4-C24A-BAB7-CC58CD9EF0D6}"/>
              </a:ext>
            </a:extLst>
          </p:cNvPr>
          <p:cNvSpPr>
            <a:spLocks noGrp="1"/>
          </p:cNvSpPr>
          <p:nvPr>
            <p:ph type="title"/>
          </p:nvPr>
        </p:nvSpPr>
        <p:spPr>
          <a:xfrm>
            <a:off x="197757" y="133461"/>
            <a:ext cx="8748485" cy="1196748"/>
          </a:xfrm>
        </p:spPr>
        <p:txBody>
          <a:bodyPr>
            <a:noAutofit/>
          </a:bodyPr>
          <a:lstStyle/>
          <a:p>
            <a:pPr algn="ctr"/>
            <a:r>
              <a:rPr lang="ko-KR" altLang="en-US" sz="3000" dirty="0" smtClean="0"/>
              <a:t>올해 실행 가능한 목표 목록으로 시작</a:t>
            </a:r>
            <a:r>
              <a:rPr lang="en-US" altLang="ko-KR" sz="3000" dirty="0" smtClean="0"/>
              <a:t/>
            </a:r>
            <a:br>
              <a:rPr lang="en-US" altLang="ko-KR" sz="3000" dirty="0" smtClean="0"/>
            </a:br>
            <a:r>
              <a:rPr lang="en-US" altLang="ko-KR" sz="3000" dirty="0"/>
              <a:t>_</a:t>
            </a:r>
            <a:r>
              <a:rPr lang="en-US" sz="3000" dirty="0" smtClean="0"/>
              <a:t>Start </a:t>
            </a:r>
            <a:r>
              <a:rPr lang="en-US" sz="3000" dirty="0"/>
              <a:t>With a List of Doable Goals for the Year</a:t>
            </a:r>
          </a:p>
        </p:txBody>
      </p:sp>
      <p:sp>
        <p:nvSpPr>
          <p:cNvPr id="3" name="Content Placeholder 2">
            <a:extLst>
              <a:ext uri="{FF2B5EF4-FFF2-40B4-BE49-F238E27FC236}">
                <a16:creationId xmlns:a16="http://schemas.microsoft.com/office/drawing/2014/main" xmlns="" id="{3868DF86-A5A8-744F-9042-DC8FCAB60279}"/>
              </a:ext>
            </a:extLst>
          </p:cNvPr>
          <p:cNvSpPr>
            <a:spLocks noGrp="1"/>
          </p:cNvSpPr>
          <p:nvPr>
            <p:ph idx="1"/>
          </p:nvPr>
        </p:nvSpPr>
        <p:spPr/>
        <p:txBody>
          <a:bodyPr>
            <a:normAutofit fontScale="85000" lnSpcReduction="10000"/>
          </a:bodyPr>
          <a:lstStyle/>
          <a:p>
            <a:r>
              <a:rPr lang="ko-KR" altLang="en-US" sz="2800" dirty="0" smtClean="0"/>
              <a:t>달성해야 할 현실적인 조치 목록을 첫 번째 열에 넣으십시오</a:t>
            </a:r>
            <a:r>
              <a:rPr lang="en-US" altLang="ko-KR" sz="2800" dirty="0" smtClean="0"/>
              <a:t>.</a:t>
            </a:r>
          </a:p>
          <a:p>
            <a:pPr marL="0" indent="0">
              <a:buNone/>
            </a:pPr>
            <a:r>
              <a:rPr lang="en-US" sz="2800" dirty="0" smtClean="0"/>
              <a:t>   _Put </a:t>
            </a:r>
            <a:r>
              <a:rPr lang="en-US" sz="2800" dirty="0"/>
              <a:t>this list of realistic actions to </a:t>
            </a:r>
            <a:endParaRPr lang="en-US" sz="2800" dirty="0" smtClean="0"/>
          </a:p>
          <a:p>
            <a:pPr marL="0" indent="0">
              <a:buNone/>
            </a:pPr>
            <a:r>
              <a:rPr lang="en-US" sz="2800" dirty="0"/>
              <a:t> </a:t>
            </a:r>
            <a:r>
              <a:rPr lang="en-US" sz="2800" dirty="0" smtClean="0"/>
              <a:t>  achieve </a:t>
            </a:r>
            <a:r>
              <a:rPr lang="en-US" sz="2800" dirty="0"/>
              <a:t>in the first column</a:t>
            </a:r>
          </a:p>
          <a:p>
            <a:r>
              <a:rPr lang="ko-KR" altLang="en-US" sz="2800" dirty="0" smtClean="0"/>
              <a:t>조직의 꿈을 이루기 위해 매년 갈 길을 예상하십시오</a:t>
            </a:r>
            <a:r>
              <a:rPr lang="en-US" altLang="ko-KR" sz="2800" dirty="0" smtClean="0"/>
              <a:t>.</a:t>
            </a:r>
          </a:p>
          <a:p>
            <a:pPr marL="0" indent="0">
              <a:buNone/>
            </a:pPr>
            <a:r>
              <a:rPr lang="en-US" sz="2800" dirty="0" smtClean="0"/>
              <a:t>   _Try </a:t>
            </a:r>
            <a:r>
              <a:rPr lang="en-US" sz="2800" dirty="0"/>
              <a:t>to anticipate the path each year will </a:t>
            </a:r>
            <a:endParaRPr lang="en-US" sz="2800" dirty="0" smtClean="0"/>
          </a:p>
          <a:p>
            <a:pPr marL="0" indent="0">
              <a:buNone/>
            </a:pPr>
            <a:r>
              <a:rPr lang="en-US" sz="2800" dirty="0"/>
              <a:t> </a:t>
            </a:r>
            <a:r>
              <a:rPr lang="en-US" sz="2800" dirty="0" smtClean="0"/>
              <a:t>  take </a:t>
            </a:r>
            <a:r>
              <a:rPr lang="en-US" sz="2800" dirty="0"/>
              <a:t>to reach your organization’s dream</a:t>
            </a:r>
          </a:p>
          <a:p>
            <a:r>
              <a:rPr lang="ko-KR" altLang="en-US" sz="2800" dirty="0" smtClean="0"/>
              <a:t>현실적이게 하세요</a:t>
            </a:r>
            <a:r>
              <a:rPr lang="en-US" altLang="ko-KR" sz="2800" dirty="0" smtClean="0"/>
              <a:t>.</a:t>
            </a:r>
          </a:p>
          <a:p>
            <a:pPr marL="0" indent="0">
              <a:buNone/>
            </a:pPr>
            <a:r>
              <a:rPr lang="en-US" sz="2800" dirty="0"/>
              <a:t> </a:t>
            </a:r>
            <a:r>
              <a:rPr lang="en-US" sz="2800" dirty="0" smtClean="0"/>
              <a:t>  _Be </a:t>
            </a:r>
            <a:r>
              <a:rPr lang="en-US" sz="2800" dirty="0"/>
              <a:t>realistic and don’t overcommit</a:t>
            </a:r>
          </a:p>
          <a:p>
            <a:r>
              <a:rPr lang="ko-KR" altLang="en-US" sz="2800" dirty="0" smtClean="0"/>
              <a:t>진행하면서 장기 비전을 조정하세요</a:t>
            </a:r>
            <a:r>
              <a:rPr lang="en-US" altLang="ko-KR" sz="2800" dirty="0" smtClean="0"/>
              <a:t>.</a:t>
            </a:r>
          </a:p>
          <a:p>
            <a:pPr marL="0" indent="0">
              <a:buNone/>
            </a:pPr>
            <a:r>
              <a:rPr lang="en-US" sz="2800" dirty="0"/>
              <a:t> </a:t>
            </a:r>
            <a:r>
              <a:rPr lang="en-US" sz="2800" dirty="0" smtClean="0"/>
              <a:t>  _Adjust </a:t>
            </a:r>
            <a:r>
              <a:rPr lang="en-US" sz="2800" dirty="0"/>
              <a:t>the long-term vision as you proceed</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71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66297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66700" y="1001018"/>
          <a:ext cx="8610600" cy="5823929"/>
        </p:xfrm>
        <a:graphic>
          <a:graphicData uri="http://schemas.openxmlformats.org/drawingml/2006/table">
            <a:tbl>
              <a:tblPr firstRow="1" bandRow="1">
                <a:tableStyleId>{5C22544A-7EE6-4342-B048-85BDC9FD1C3A}</a:tableStyleId>
              </a:tblPr>
              <a:tblGrid>
                <a:gridCol w="3553740">
                  <a:extLst>
                    <a:ext uri="{9D8B030D-6E8A-4147-A177-3AD203B41FA5}">
                      <a16:colId xmlns:a16="http://schemas.microsoft.com/office/drawing/2014/main" xmlns="" val="20000"/>
                    </a:ext>
                  </a:extLst>
                </a:gridCol>
                <a:gridCol w="1931163">
                  <a:extLst>
                    <a:ext uri="{9D8B030D-6E8A-4147-A177-3AD203B41FA5}">
                      <a16:colId xmlns:a16="http://schemas.microsoft.com/office/drawing/2014/main" xmlns="" val="20001"/>
                    </a:ext>
                  </a:extLst>
                </a:gridCol>
                <a:gridCol w="1702211">
                  <a:extLst>
                    <a:ext uri="{9D8B030D-6E8A-4147-A177-3AD203B41FA5}">
                      <a16:colId xmlns:a16="http://schemas.microsoft.com/office/drawing/2014/main" xmlns="" val="20002"/>
                    </a:ext>
                  </a:extLst>
                </a:gridCol>
                <a:gridCol w="1423486">
                  <a:extLst>
                    <a:ext uri="{9D8B030D-6E8A-4147-A177-3AD203B41FA5}">
                      <a16:colId xmlns:a16="http://schemas.microsoft.com/office/drawing/2014/main" xmlns="" val="20003"/>
                    </a:ext>
                  </a:extLst>
                </a:gridCol>
              </a:tblGrid>
              <a:tr h="281524">
                <a:tc gridSpan="4">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우리가 지원하는 사람들을 위해</a:t>
                      </a:r>
                      <a:r>
                        <a:rPr lang="en-US" sz="1000" b="1" dirty="0" smtClean="0">
                          <a:solidFill>
                            <a:schemeClr val="tx1"/>
                          </a:solidFill>
                          <a:effectLst/>
                          <a:highlight>
                            <a:srgbClr val="C0C0C0"/>
                          </a:highlight>
                          <a:latin typeface="Arial"/>
                          <a:ea typeface="Times"/>
                          <a:cs typeface="Times New Roman"/>
                        </a:rPr>
                        <a:t>_For </a:t>
                      </a:r>
                      <a:r>
                        <a:rPr lang="en-US" sz="1000" b="1" dirty="0">
                          <a:solidFill>
                            <a:schemeClr val="tx1"/>
                          </a:solidFill>
                          <a:effectLst/>
                          <a:highlight>
                            <a:srgbClr val="C0C0C0"/>
                          </a:highlight>
                          <a:latin typeface="Arial"/>
                          <a:ea typeface="Times"/>
                          <a:cs typeface="Times New Roman"/>
                        </a:rPr>
                        <a:t>the People We </a:t>
                      </a:r>
                      <a:r>
                        <a:rPr lang="en-US" sz="1000" b="1" dirty="0" smtClean="0">
                          <a:solidFill>
                            <a:schemeClr val="tx1"/>
                          </a:solidFill>
                          <a:effectLst/>
                          <a:highlight>
                            <a:srgbClr val="C0C0C0"/>
                          </a:highlight>
                          <a:latin typeface="Arial"/>
                          <a:ea typeface="Times"/>
                          <a:cs typeface="Times New Roman"/>
                        </a:rPr>
                        <a:t>Support</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tabLst>
                          <a:tab pos="5486400" algn="r"/>
                        </a:tabLst>
                      </a:pP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tabLst>
                          <a:tab pos="5486400" algn="r"/>
                        </a:tabLst>
                      </a:pP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tabLst>
                          <a:tab pos="5486400" algn="r"/>
                        </a:tabLst>
                      </a:pP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0000"/>
                  </a:ext>
                </a:extLst>
              </a:tr>
              <a:tr h="293832">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effectLst/>
                          <a:latin typeface="Times"/>
                          <a:ea typeface="Times"/>
                          <a:cs typeface="Times New Roman"/>
                        </a:rPr>
                        <a:t>사람 중심 실천</a:t>
                      </a:r>
                      <a:r>
                        <a:rPr lang="en-US" sz="1000" b="1" dirty="0" smtClean="0">
                          <a:effectLst/>
                          <a:latin typeface="Times"/>
                          <a:ea typeface="Times"/>
                          <a:cs typeface="Times New Roman"/>
                        </a:rPr>
                        <a:t>_Person-Centered Practices</a:t>
                      </a:r>
                      <a:endParaRPr lang="en-US" sz="1000" b="1"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누가</a:t>
                      </a:r>
                      <a:r>
                        <a:rPr lang="en-US" altLang="ko-KR" sz="1000" b="1" dirty="0" smtClean="0">
                          <a:solidFill>
                            <a:schemeClr val="tx1"/>
                          </a:solidFill>
                          <a:effectLst/>
                          <a:highlight>
                            <a:srgbClr val="C0C0C0"/>
                          </a:highlight>
                          <a:latin typeface="Arial"/>
                          <a:ea typeface="Times"/>
                          <a:cs typeface="Times New Roman"/>
                        </a:rPr>
                        <a:t>_</a:t>
                      </a:r>
                      <a:r>
                        <a:rPr lang="en-US" sz="1000" b="1" dirty="0" smtClean="0">
                          <a:solidFill>
                            <a:schemeClr val="tx1"/>
                          </a:solidFill>
                          <a:effectLst/>
                          <a:highlight>
                            <a:srgbClr val="C0C0C0"/>
                          </a:highlight>
                          <a:latin typeface="Arial"/>
                          <a:ea typeface="Times"/>
                          <a:cs typeface="Times New Roman"/>
                        </a:rPr>
                        <a:t>Who</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언제까지</a:t>
                      </a:r>
                      <a:r>
                        <a:rPr lang="en-US" sz="1000" b="1" dirty="0" smtClean="0">
                          <a:solidFill>
                            <a:schemeClr val="tx1"/>
                          </a:solidFill>
                          <a:effectLst/>
                          <a:highlight>
                            <a:srgbClr val="C0C0C0"/>
                          </a:highlight>
                          <a:latin typeface="Arial"/>
                          <a:ea typeface="Times"/>
                          <a:cs typeface="Times New Roman"/>
                        </a:rPr>
                        <a:t>_By When</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현황 업데이트</a:t>
                      </a:r>
                      <a:endParaRPr lang="en-US" altLang="ko-KR" sz="1000" dirty="0" smtClean="0">
                        <a:solidFill>
                          <a:schemeClr val="tx1"/>
                        </a:solidFill>
                        <a:effectLst/>
                        <a:latin typeface="Times"/>
                        <a:ea typeface="Times"/>
                        <a:cs typeface="Times New Roman"/>
                      </a:endParaRPr>
                    </a:p>
                    <a:p>
                      <a:pPr marL="0" marR="0" algn="ctr">
                        <a:spcBef>
                          <a:spcPts val="0"/>
                        </a:spcBef>
                        <a:spcAft>
                          <a:spcPts val="0"/>
                        </a:spcAft>
                        <a:tabLst>
                          <a:tab pos="5486400" algn="r"/>
                        </a:tabLst>
                      </a:pPr>
                      <a:r>
                        <a:rPr lang="en-US" sz="1000" b="1" dirty="0" smtClean="0">
                          <a:solidFill>
                            <a:schemeClr val="tx1"/>
                          </a:solidFill>
                          <a:effectLst/>
                          <a:highlight>
                            <a:srgbClr val="C0C0C0"/>
                          </a:highlight>
                          <a:latin typeface="Arial"/>
                          <a:ea typeface="Times"/>
                          <a:cs typeface="Times New Roman"/>
                        </a:rPr>
                        <a:t>_Status Update</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440748">
                <a:tc>
                  <a:txBody>
                    <a:bodyPr/>
                    <a:lstStyle/>
                    <a:p>
                      <a:pPr marL="228600" marR="0" indent="-228600" algn="l" defTabSz="342900" rtl="0" eaLnBrk="1" fontAlgn="auto" latinLnBrk="0" hangingPunct="1">
                        <a:lnSpc>
                          <a:spcPct val="100000"/>
                        </a:lnSpc>
                        <a:spcBef>
                          <a:spcPts val="0"/>
                        </a:spcBef>
                        <a:spcAft>
                          <a:spcPts val="0"/>
                        </a:spcAft>
                        <a:buClrTx/>
                        <a:buSzTx/>
                        <a:buFontTx/>
                        <a:buAutoNum type="arabicPeriod"/>
                        <a:tabLst>
                          <a:tab pos="5486400" algn="r"/>
                        </a:tabLst>
                        <a:defRPr/>
                      </a:pPr>
                      <a:r>
                        <a:rPr lang="ko-KR" altLang="en-US" sz="1000" dirty="0" smtClean="0">
                          <a:effectLst/>
                          <a:latin typeface="Arial"/>
                          <a:ea typeface="Times"/>
                          <a:cs typeface="Times New Roman"/>
                        </a:rPr>
                        <a:t>사람 중심 사고 도구를 이용해 각 개인에 대해 안다</a:t>
                      </a:r>
                      <a:endParaRPr lang="en-US" altLang="ko-KR" sz="1000" dirty="0" smtClean="0">
                        <a:effectLst/>
                        <a:latin typeface="Times"/>
                        <a:ea typeface="Times"/>
                        <a:cs typeface="Times New Roman"/>
                      </a:endParaRPr>
                    </a:p>
                    <a:p>
                      <a:pPr marL="0" marR="0" indent="0" algn="l">
                        <a:spcBef>
                          <a:spcPts val="0"/>
                        </a:spcBef>
                        <a:spcAft>
                          <a:spcPts val="0"/>
                        </a:spcAft>
                        <a:buNone/>
                        <a:tabLst>
                          <a:tab pos="5486400" algn="r"/>
                        </a:tabLst>
                      </a:pPr>
                      <a:r>
                        <a:rPr lang="en-US" sz="1000" dirty="0" smtClean="0">
                          <a:effectLst/>
                          <a:latin typeface="Arial"/>
                          <a:ea typeface="Times"/>
                          <a:cs typeface="Times New Roman"/>
                        </a:rPr>
                        <a:t>       _Learn </a:t>
                      </a:r>
                      <a:r>
                        <a:rPr lang="en-US" sz="1000" dirty="0">
                          <a:effectLst/>
                          <a:latin typeface="Arial"/>
                          <a:ea typeface="Times"/>
                          <a:cs typeface="Times New Roman"/>
                        </a:rPr>
                        <a:t>about each individual by using person-centered </a:t>
                      </a:r>
                      <a:endParaRPr lang="en-US" sz="1000" dirty="0" smtClean="0">
                        <a:effectLst/>
                        <a:latin typeface="Arial"/>
                        <a:ea typeface="Times"/>
                        <a:cs typeface="Times New Roman"/>
                      </a:endParaRPr>
                    </a:p>
                    <a:p>
                      <a:pPr marL="0" marR="0" indent="0" algn="l">
                        <a:spcBef>
                          <a:spcPts val="0"/>
                        </a:spcBef>
                        <a:spcAft>
                          <a:spcPts val="0"/>
                        </a:spcAft>
                        <a:buNone/>
                        <a:tabLst>
                          <a:tab pos="5486400" algn="r"/>
                        </a:tabLst>
                      </a:pPr>
                      <a:r>
                        <a:rPr lang="en-US" sz="1000" dirty="0" smtClean="0">
                          <a:effectLst/>
                          <a:latin typeface="Arial"/>
                          <a:ea typeface="Times"/>
                          <a:cs typeface="Times New Roman"/>
                        </a:rPr>
                        <a:t>       thinking </a:t>
                      </a:r>
                      <a:r>
                        <a:rPr lang="en-US" sz="1000" dirty="0">
                          <a:effectLst/>
                          <a:latin typeface="Arial"/>
                          <a:ea typeface="Times"/>
                          <a:cs typeface="Times New Roman"/>
                        </a:rPr>
                        <a:t>tools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코치</a:t>
                      </a:r>
                      <a:r>
                        <a:rPr lang="en-US" altLang="ko-KR" sz="1000" dirty="0" smtClean="0">
                          <a:effectLst/>
                          <a:latin typeface="Times"/>
                          <a:ea typeface="Times"/>
                          <a:cs typeface="Times New Roman"/>
                        </a:rPr>
                        <a:t>_</a:t>
                      </a:r>
                      <a:r>
                        <a:rPr lang="en-US" sz="1000" dirty="0" smtClean="0">
                          <a:effectLst/>
                          <a:latin typeface="Arial"/>
                          <a:ea typeface="Times"/>
                          <a:cs typeface="Times New Roman"/>
                        </a:rPr>
                        <a:t>Coach </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10/1/16</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293832">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dirty="0">
                          <a:effectLst/>
                          <a:latin typeface="Arial"/>
                          <a:ea typeface="Times"/>
                          <a:cs typeface="Times New Roman"/>
                        </a:rPr>
                        <a:t>2. </a:t>
                      </a:r>
                      <a:r>
                        <a:rPr lang="ko-KR" altLang="en-US" sz="1000" dirty="0" smtClean="0">
                          <a:effectLst/>
                          <a:latin typeface="Times"/>
                          <a:ea typeface="Times"/>
                          <a:cs typeface="Times New Roman"/>
                        </a:rPr>
                        <a:t>한 장짜리 프로필을 각 개인과 만든다</a:t>
                      </a:r>
                      <a:endParaRPr lang="en-US" altLang="ko-KR" sz="1000" dirty="0" smtClean="0">
                        <a:effectLst/>
                        <a:latin typeface="Arial"/>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     _With </a:t>
                      </a:r>
                      <a:r>
                        <a:rPr lang="en-US" sz="1000" dirty="0">
                          <a:effectLst/>
                          <a:latin typeface="Arial"/>
                          <a:ea typeface="Times"/>
                          <a:cs typeface="Times New Roman"/>
                        </a:rPr>
                        <a:t>each person, create a one-page profile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r>
                        <a:rPr lang="ko-KR" altLang="en-US" sz="1000" dirty="0" smtClean="0">
                          <a:effectLst/>
                          <a:latin typeface="Arial"/>
                          <a:ea typeface="Times"/>
                          <a:cs typeface="Times New Roman"/>
                        </a:rPr>
                        <a:t>코치</a:t>
                      </a:r>
                      <a:r>
                        <a:rPr lang="en-US" altLang="ko-KR" sz="1000" dirty="0" smtClean="0">
                          <a:effectLst/>
                          <a:latin typeface="Arial"/>
                          <a:ea typeface="Times"/>
                          <a:cs typeface="Times New Roman"/>
                        </a:rPr>
                        <a:t>_</a:t>
                      </a:r>
                      <a:r>
                        <a:rPr lang="en-US" sz="1000" dirty="0" smtClean="0">
                          <a:effectLst/>
                          <a:latin typeface="Arial"/>
                          <a:ea typeface="Times"/>
                          <a:cs typeface="Times New Roman"/>
                        </a:rPr>
                        <a:t>Coach </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10/1/16</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r h="587664">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dirty="0">
                          <a:effectLst/>
                          <a:latin typeface="Arial"/>
                          <a:ea typeface="Times"/>
                          <a:cs typeface="Times New Roman"/>
                        </a:rPr>
                        <a:t>3. </a:t>
                      </a:r>
                      <a:r>
                        <a:rPr lang="ko-KR" altLang="en-US" sz="1000" dirty="0" smtClean="0">
                          <a:effectLst/>
                          <a:latin typeface="Arial"/>
                          <a:ea typeface="Times"/>
                          <a:cs typeface="Times New Roman"/>
                        </a:rPr>
                        <a:t>장점</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재능</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그리고 관심사를 바탕으로 하나의 개인적인    </a:t>
                      </a:r>
                      <a:endParaRPr lang="en-US" altLang="ko-KR" sz="1000" dirty="0" smtClean="0">
                        <a:effectLst/>
                        <a:latin typeface="Arial"/>
                        <a:ea typeface="Times"/>
                        <a:cs typeface="Times New Roman"/>
                      </a:endParaRPr>
                    </a:p>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effectLst/>
                          <a:latin typeface="Arial"/>
                          <a:ea typeface="Times"/>
                          <a:cs typeface="Times New Roman"/>
                        </a:rPr>
                        <a:t>    </a:t>
                      </a:r>
                      <a:r>
                        <a:rPr lang="ko-KR" altLang="en-US" sz="1000" dirty="0" smtClean="0">
                          <a:effectLst/>
                          <a:latin typeface="Arial"/>
                          <a:ea typeface="Times"/>
                          <a:cs typeface="Times New Roman"/>
                        </a:rPr>
                        <a:t>연결고리를 만든다</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    _Create </a:t>
                      </a:r>
                      <a:r>
                        <a:rPr lang="en-US" sz="1000" dirty="0">
                          <a:effectLst/>
                          <a:latin typeface="Arial"/>
                          <a:ea typeface="Times"/>
                          <a:cs typeface="Times New Roman"/>
                        </a:rPr>
                        <a:t>one meaningful personal connection based on </a:t>
                      </a:r>
                      <a:r>
                        <a:rPr lang="en-US" sz="1000" dirty="0" smtClean="0">
                          <a:effectLst/>
                          <a:latin typeface="Arial"/>
                          <a:ea typeface="Times"/>
                          <a:cs typeface="Times New Roman"/>
                        </a:rPr>
                        <a:t>  </a:t>
                      </a:r>
                    </a:p>
                    <a:p>
                      <a:pPr marL="0" marR="0" algn="l">
                        <a:spcBef>
                          <a:spcPts val="0"/>
                        </a:spcBef>
                        <a:spcAft>
                          <a:spcPts val="0"/>
                        </a:spcAft>
                        <a:tabLst>
                          <a:tab pos="5486400" algn="r"/>
                        </a:tabLst>
                      </a:pPr>
                      <a:r>
                        <a:rPr lang="en-US" sz="1000" dirty="0" smtClean="0">
                          <a:effectLst/>
                          <a:latin typeface="Arial"/>
                          <a:ea typeface="Times"/>
                          <a:cs typeface="Times New Roman"/>
                        </a:rPr>
                        <a:t>    gifts</a:t>
                      </a:r>
                      <a:r>
                        <a:rPr lang="en-US" sz="1000" dirty="0">
                          <a:effectLst/>
                          <a:latin typeface="Arial"/>
                          <a:ea typeface="Times"/>
                          <a:cs typeface="Times New Roman"/>
                        </a:rPr>
                        <a:t>, talents and interests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코치</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개인과 돕는 주변 사람들</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_Coach</a:t>
                      </a:r>
                      <a:r>
                        <a:rPr lang="en-US" sz="1000" dirty="0">
                          <a:effectLst/>
                          <a:latin typeface="Arial"/>
                          <a:ea typeface="Times"/>
                          <a:cs typeface="Times New Roman"/>
                        </a:rPr>
                        <a:t>, person &amp; circle of support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3/1/17</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altLang="ko-KR" sz="1000" dirty="0" smtClean="0">
                          <a:effectLst/>
                          <a:latin typeface="Arial"/>
                          <a:ea typeface="Times"/>
                          <a:cs typeface="Times New Roman"/>
                        </a:rPr>
                        <a:t>2016</a:t>
                      </a:r>
                      <a:r>
                        <a:rPr lang="ko-KR" altLang="en-US" sz="1000" dirty="0" smtClean="0">
                          <a:effectLst/>
                          <a:latin typeface="Arial"/>
                          <a:ea typeface="Times"/>
                          <a:cs typeface="Times New Roman"/>
                        </a:rPr>
                        <a:t>년 </a:t>
                      </a:r>
                      <a:r>
                        <a:rPr lang="en-US" altLang="ko-KR" sz="1000" dirty="0" smtClean="0">
                          <a:effectLst/>
                          <a:latin typeface="Arial"/>
                          <a:ea typeface="Times"/>
                          <a:cs typeface="Times New Roman"/>
                        </a:rPr>
                        <a:t>9</a:t>
                      </a:r>
                      <a:r>
                        <a:rPr lang="ko-KR" altLang="en-US" sz="1000" dirty="0" smtClean="0">
                          <a:effectLst/>
                          <a:latin typeface="Arial"/>
                          <a:ea typeface="Times"/>
                          <a:cs typeface="Times New Roman"/>
                        </a:rPr>
                        <a:t>월 </a:t>
                      </a:r>
                      <a:endParaRPr lang="en-US" altLang="ko-KR" sz="1000" dirty="0" smtClean="0">
                        <a:effectLst/>
                        <a:latin typeface="Arial"/>
                        <a:ea typeface="Times"/>
                        <a:cs typeface="Times New Roman"/>
                      </a:endParaRPr>
                    </a:p>
                    <a:p>
                      <a:pPr marL="0" marR="0" algn="l">
                        <a:spcBef>
                          <a:spcPts val="0"/>
                        </a:spcBef>
                        <a:spcAft>
                          <a:spcPts val="0"/>
                        </a:spcAft>
                        <a:tabLst>
                          <a:tab pos="5486400" algn="r"/>
                        </a:tabLst>
                      </a:pPr>
                      <a:r>
                        <a:rPr lang="ko-KR" altLang="en-US" sz="1000" dirty="0" smtClean="0">
                          <a:effectLst/>
                          <a:latin typeface="Arial"/>
                          <a:ea typeface="Times"/>
                          <a:cs typeface="Times New Roman"/>
                        </a:rPr>
                        <a:t>진행중</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_In </a:t>
                      </a:r>
                      <a:r>
                        <a:rPr lang="en-US" sz="1000" dirty="0">
                          <a:effectLst/>
                          <a:latin typeface="Arial"/>
                          <a:ea typeface="Times"/>
                          <a:cs typeface="Times New Roman"/>
                        </a:rPr>
                        <a:t>progress</a:t>
                      </a:r>
                      <a:endParaRPr lang="en-US" sz="1000" dirty="0">
                        <a:effectLst/>
                        <a:latin typeface="Times"/>
                        <a:ea typeface="Times"/>
                        <a:cs typeface="Times New Roman"/>
                      </a:endParaRPr>
                    </a:p>
                    <a:p>
                      <a:pPr marL="0" marR="0" algn="l">
                        <a:spcBef>
                          <a:spcPts val="0"/>
                        </a:spcBef>
                        <a:spcAft>
                          <a:spcPts val="0"/>
                        </a:spcAft>
                        <a:tabLst>
                          <a:tab pos="5486400" algn="r"/>
                        </a:tabLst>
                      </a:pPr>
                      <a:r>
                        <a:rPr lang="en-US" sz="1000" dirty="0">
                          <a:effectLst/>
                          <a:latin typeface="Arial"/>
                          <a:ea typeface="Times"/>
                          <a:cs typeface="Times New Roman"/>
                        </a:rPr>
                        <a:t>Sept 2016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4"/>
                  </a:ext>
                </a:extLst>
              </a:tr>
              <a:tr h="360805">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dirty="0">
                          <a:effectLst/>
                          <a:latin typeface="Arial"/>
                          <a:ea typeface="Times"/>
                          <a:cs typeface="Times New Roman"/>
                        </a:rPr>
                        <a:t>4. </a:t>
                      </a:r>
                      <a:r>
                        <a:rPr lang="ko-KR" altLang="en-US" sz="1000" dirty="0" smtClean="0">
                          <a:effectLst/>
                          <a:latin typeface="Arial"/>
                          <a:ea typeface="Times"/>
                          <a:cs typeface="Times New Roman"/>
                        </a:rPr>
                        <a:t>전 직원이 </a:t>
                      </a:r>
                      <a:r>
                        <a:rPr lang="en-US" altLang="ko-KR" sz="1000" dirty="0" smtClean="0">
                          <a:effectLst/>
                          <a:latin typeface="Arial"/>
                          <a:ea typeface="Times"/>
                          <a:cs typeface="Times New Roman"/>
                        </a:rPr>
                        <a:t>PCT </a:t>
                      </a:r>
                      <a:r>
                        <a:rPr lang="ko-KR" altLang="en-US" sz="1000" dirty="0" smtClean="0">
                          <a:effectLst/>
                          <a:latin typeface="Arial"/>
                          <a:ea typeface="Times"/>
                          <a:cs typeface="Times New Roman"/>
                        </a:rPr>
                        <a:t>교육을 받게 한다</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    _Have </a:t>
                      </a:r>
                      <a:r>
                        <a:rPr lang="en-US" sz="1000" dirty="0">
                          <a:effectLst/>
                          <a:latin typeface="Arial"/>
                          <a:ea typeface="Times"/>
                          <a:cs typeface="Times New Roman"/>
                        </a:rPr>
                        <a:t>all staff attend PCT </a:t>
                      </a:r>
                      <a:r>
                        <a:rPr lang="en-US" sz="1000" dirty="0" smtClean="0">
                          <a:effectLst/>
                          <a:latin typeface="Arial"/>
                          <a:ea typeface="Times"/>
                          <a:cs typeface="Times New Roman"/>
                        </a:rPr>
                        <a:t>training</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Brandon</a:t>
                      </a:r>
                    </a:p>
                    <a:p>
                      <a:pPr marL="0" marR="0" algn="l">
                        <a:spcBef>
                          <a:spcPts val="0"/>
                        </a:spcBef>
                        <a:spcAft>
                          <a:spcPts val="0"/>
                        </a:spcAft>
                        <a:tabLst>
                          <a:tab pos="5486400" algn="r"/>
                        </a:tabLst>
                      </a:pPr>
                      <a:r>
                        <a:rPr lang="ko-KR" altLang="en-US" sz="1000" dirty="0">
                          <a:effectLst/>
                          <a:latin typeface="Arial"/>
                          <a:ea typeface="Times"/>
                          <a:cs typeface="Times New Roman"/>
                        </a:rPr>
                        <a:t>브렌던</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effectLst/>
                          <a:latin typeface="Arial"/>
                          <a:ea typeface="Times"/>
                          <a:cs typeface="Times New Roman"/>
                        </a:rPr>
                        <a:t> </a:t>
                      </a:r>
                      <a:endParaRPr lang="en-US" sz="1000"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5"/>
                  </a:ext>
                </a:extLst>
              </a:tr>
              <a:tr h="293832">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latin typeface="Times"/>
                          <a:ea typeface="Times"/>
                          <a:cs typeface="Times New Roman"/>
                        </a:rPr>
                        <a:t>긍정적 행동 지원</a:t>
                      </a:r>
                      <a:r>
                        <a:rPr lang="en-US" sz="1000" b="1" dirty="0" smtClean="0">
                          <a:solidFill>
                            <a:schemeClr val="tx1"/>
                          </a:solidFill>
                          <a:effectLst/>
                          <a:latin typeface="Times"/>
                          <a:ea typeface="Times"/>
                          <a:cs typeface="Times New Roman"/>
                        </a:rPr>
                        <a:t>_Positive Behavior Support</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누가</a:t>
                      </a:r>
                      <a:r>
                        <a:rPr lang="en-US" altLang="ko-KR" sz="1000" b="0" dirty="0" smtClean="0">
                          <a:solidFill>
                            <a:schemeClr val="tx1"/>
                          </a:solidFill>
                          <a:effectLst/>
                          <a:highlight>
                            <a:srgbClr val="C0C0C0"/>
                          </a:highlight>
                          <a:latin typeface="Times"/>
                          <a:ea typeface="Times"/>
                          <a:cs typeface="Times New Roman"/>
                        </a:rPr>
                        <a:t>_</a:t>
                      </a:r>
                      <a:r>
                        <a:rPr lang="en-US" sz="1000" b="1" dirty="0" smtClean="0">
                          <a:solidFill>
                            <a:schemeClr val="tx1"/>
                          </a:solidFill>
                          <a:effectLst/>
                          <a:highlight>
                            <a:srgbClr val="C0C0C0"/>
                          </a:highlight>
                          <a:latin typeface="Arial"/>
                          <a:ea typeface="Times"/>
                          <a:cs typeface="Times New Roman"/>
                        </a:rPr>
                        <a:t>Who</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언제까지</a:t>
                      </a:r>
                      <a:r>
                        <a:rPr lang="en-US" altLang="ko-KR" sz="1000" b="0" dirty="0" smtClean="0">
                          <a:solidFill>
                            <a:schemeClr val="tx1"/>
                          </a:solidFill>
                          <a:effectLst/>
                          <a:highlight>
                            <a:srgbClr val="C0C0C0"/>
                          </a:highlight>
                          <a:latin typeface="Times"/>
                          <a:ea typeface="Times"/>
                          <a:cs typeface="Times New Roman"/>
                        </a:rPr>
                        <a:t>_</a:t>
                      </a:r>
                      <a:r>
                        <a:rPr lang="en-US" sz="1000" b="1" dirty="0" smtClean="0">
                          <a:solidFill>
                            <a:schemeClr val="tx1"/>
                          </a:solidFill>
                          <a:effectLst/>
                          <a:highlight>
                            <a:srgbClr val="C0C0C0"/>
                          </a:highlight>
                          <a:latin typeface="Arial"/>
                          <a:ea typeface="Times"/>
                          <a:cs typeface="Times New Roman"/>
                        </a:rPr>
                        <a:t>By When</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solidFill>
                            <a:schemeClr val="tx1"/>
                          </a:solidFill>
                          <a:effectLst/>
                          <a:highlight>
                            <a:srgbClr val="C0C0C0"/>
                          </a:highlight>
                          <a:latin typeface="Arial"/>
                          <a:ea typeface="Times"/>
                          <a:cs typeface="Times New Roman"/>
                        </a:rPr>
                        <a:t>현황 업데이트</a:t>
                      </a:r>
                      <a:endParaRPr lang="en-US" altLang="ko-KR" sz="1000" dirty="0" smtClean="0">
                        <a:solidFill>
                          <a:schemeClr val="tx1"/>
                        </a:solidFill>
                        <a:effectLst/>
                        <a:latin typeface="Times"/>
                        <a:ea typeface="Times"/>
                        <a:cs typeface="Times New Roman"/>
                      </a:endParaRPr>
                    </a:p>
                    <a:p>
                      <a:pPr marL="0" marR="0" algn="ctr">
                        <a:spcBef>
                          <a:spcPts val="0"/>
                        </a:spcBef>
                        <a:spcAft>
                          <a:spcPts val="0"/>
                        </a:spcAft>
                        <a:tabLst>
                          <a:tab pos="5486400" algn="r"/>
                        </a:tabLst>
                      </a:pPr>
                      <a:r>
                        <a:rPr lang="en-US" sz="1000" b="1" dirty="0" smtClean="0">
                          <a:solidFill>
                            <a:schemeClr val="tx1"/>
                          </a:solidFill>
                          <a:effectLst/>
                          <a:highlight>
                            <a:srgbClr val="C0C0C0"/>
                          </a:highlight>
                          <a:latin typeface="Arial"/>
                          <a:ea typeface="Times"/>
                          <a:cs typeface="Times New Roman"/>
                        </a:rPr>
                        <a:t>_Status Update</a:t>
                      </a:r>
                      <a:endParaRPr lang="en-US" sz="1000" b="1" dirty="0">
                        <a:solidFill>
                          <a:schemeClr val="tx1"/>
                        </a:solidFill>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6"/>
                  </a:ext>
                </a:extLst>
              </a:tr>
              <a:tr h="293832">
                <a:tc>
                  <a:txBody>
                    <a:bodyPr/>
                    <a:lstStyle/>
                    <a:p>
                      <a:pPr marL="228600" marR="0" indent="-228600" algn="l" defTabSz="342900" rtl="0" eaLnBrk="1" fontAlgn="auto" latinLnBrk="0" hangingPunct="1">
                        <a:lnSpc>
                          <a:spcPct val="100000"/>
                        </a:lnSpc>
                        <a:spcBef>
                          <a:spcPts val="0"/>
                        </a:spcBef>
                        <a:spcAft>
                          <a:spcPts val="0"/>
                        </a:spcAft>
                        <a:buClrTx/>
                        <a:buSzTx/>
                        <a:buFontTx/>
                        <a:buAutoNum type="arabicPeriod"/>
                        <a:tabLst>
                          <a:tab pos="5486400" algn="r"/>
                        </a:tabLst>
                        <a:defRPr/>
                      </a:pPr>
                      <a:r>
                        <a:rPr lang="ko-KR" altLang="en-US" sz="1000" dirty="0" err="1" smtClean="0">
                          <a:solidFill>
                            <a:schemeClr val="tx1"/>
                          </a:solidFill>
                          <a:effectLst/>
                          <a:latin typeface="Times"/>
                          <a:ea typeface="Times"/>
                          <a:cs typeface="Times New Roman"/>
                        </a:rPr>
                        <a:t>의견합의를</a:t>
                      </a:r>
                      <a:r>
                        <a:rPr lang="ko-KR" altLang="en-US" sz="1000" dirty="0" smtClean="0">
                          <a:solidFill>
                            <a:schemeClr val="tx1"/>
                          </a:solidFill>
                          <a:effectLst/>
                          <a:latin typeface="Times"/>
                          <a:ea typeface="Times"/>
                          <a:cs typeface="Times New Roman"/>
                        </a:rPr>
                        <a:t> 위해 실험할 부분 확인한다</a:t>
                      </a:r>
                      <a:endParaRPr lang="en-US" altLang="ko-KR" sz="1000" dirty="0" smtClean="0">
                        <a:solidFill>
                          <a:schemeClr val="tx1"/>
                        </a:solidFill>
                        <a:effectLst/>
                        <a:latin typeface="Times"/>
                        <a:ea typeface="Times"/>
                        <a:cs typeface="Times New Roman"/>
                      </a:endParaRPr>
                    </a:p>
                    <a:p>
                      <a:pPr marL="0" marR="0" indent="0" algn="l">
                        <a:spcBef>
                          <a:spcPts val="0"/>
                        </a:spcBef>
                        <a:spcAft>
                          <a:spcPts val="0"/>
                        </a:spcAft>
                        <a:buNone/>
                        <a:tabLst>
                          <a:tab pos="5486400" algn="r"/>
                        </a:tabLst>
                      </a:pPr>
                      <a:r>
                        <a:rPr lang="en-US" sz="1000" dirty="0" smtClean="0">
                          <a:solidFill>
                            <a:schemeClr val="tx1"/>
                          </a:solidFill>
                          <a:effectLst/>
                          <a:latin typeface="Arial"/>
                          <a:ea typeface="Times"/>
                          <a:cs typeface="Times New Roman"/>
                        </a:rPr>
                        <a:t>      _Confirm </a:t>
                      </a:r>
                      <a:r>
                        <a:rPr lang="en-US" sz="1000" dirty="0">
                          <a:solidFill>
                            <a:schemeClr val="tx1"/>
                          </a:solidFill>
                          <a:effectLst/>
                          <a:latin typeface="Arial"/>
                          <a:ea typeface="Times"/>
                          <a:cs typeface="Times New Roman"/>
                        </a:rPr>
                        <a:t>pilot area for consensus </a:t>
                      </a:r>
                      <a:r>
                        <a:rPr lang="en-US" sz="1000" dirty="0" smtClean="0">
                          <a:solidFill>
                            <a:schemeClr val="tx1"/>
                          </a:solidFill>
                          <a:effectLst/>
                          <a:latin typeface="Arial"/>
                          <a:ea typeface="Times"/>
                          <a:cs typeface="Times New Roman"/>
                        </a:rPr>
                        <a:t>building</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tabLst>
                          <a:tab pos="5486400" algn="r"/>
                        </a:tabLst>
                      </a:pPr>
                      <a:r>
                        <a:rPr lang="en-US" sz="1000" dirty="0">
                          <a:solidFill>
                            <a:schemeClr val="tx1"/>
                          </a:solidFill>
                          <a:effectLst/>
                          <a:latin typeface="Arial"/>
                          <a:ea typeface="Times"/>
                          <a:cs typeface="Times New Roman"/>
                        </a:rPr>
                        <a:t>Steve</a:t>
                      </a:r>
                    </a:p>
                    <a:p>
                      <a:pPr marL="0" marR="0" algn="l">
                        <a:spcBef>
                          <a:spcPts val="0"/>
                        </a:spcBef>
                        <a:spcAft>
                          <a:spcPts val="0"/>
                        </a:spcAft>
                        <a:tabLst>
                          <a:tab pos="5486400" algn="r"/>
                        </a:tabLst>
                      </a:pPr>
                      <a:r>
                        <a:rPr lang="ko-KR" altLang="en-US" sz="1000" dirty="0">
                          <a:solidFill>
                            <a:schemeClr val="tx1"/>
                          </a:solidFill>
                          <a:effectLst/>
                          <a:latin typeface="Arial"/>
                          <a:ea typeface="Times"/>
                          <a:cs typeface="Times New Roman"/>
                        </a:rPr>
                        <a:t>스티브</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solidFill>
                            <a:schemeClr val="tx1"/>
                          </a:solidFill>
                          <a:effectLst/>
                          <a:latin typeface="Arial"/>
                          <a:ea typeface="Times"/>
                          <a:cs typeface="Times New Roman"/>
                        </a:rPr>
                        <a:t>2016</a:t>
                      </a:r>
                      <a:r>
                        <a:rPr lang="ko-KR" altLang="en-US" sz="1000" dirty="0" smtClean="0">
                          <a:solidFill>
                            <a:schemeClr val="tx1"/>
                          </a:solidFill>
                          <a:effectLst/>
                          <a:latin typeface="Arial"/>
                          <a:ea typeface="Times"/>
                          <a:cs typeface="Times New Roman"/>
                        </a:rPr>
                        <a:t>년 </a:t>
                      </a:r>
                      <a:r>
                        <a:rPr lang="en-US" altLang="ko-KR" sz="1000" dirty="0" smtClean="0">
                          <a:solidFill>
                            <a:schemeClr val="tx1"/>
                          </a:solidFill>
                          <a:effectLst/>
                          <a:latin typeface="Arial"/>
                          <a:ea typeface="Times"/>
                          <a:cs typeface="Times New Roman"/>
                        </a:rPr>
                        <a:t>10</a:t>
                      </a:r>
                      <a:r>
                        <a:rPr lang="ko-KR" altLang="en-US" sz="1000" dirty="0" smtClean="0">
                          <a:solidFill>
                            <a:schemeClr val="tx1"/>
                          </a:solidFill>
                          <a:effectLst/>
                          <a:latin typeface="Arial"/>
                          <a:ea typeface="Times"/>
                          <a:cs typeface="Times New Roman"/>
                        </a:rPr>
                        <a:t>월</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_October</a:t>
                      </a:r>
                      <a:r>
                        <a:rPr lang="en-US" sz="1000" dirty="0">
                          <a:solidFill>
                            <a:schemeClr val="tx1"/>
                          </a:solidFill>
                          <a:effectLst/>
                          <a:latin typeface="Arial"/>
                          <a:ea typeface="Times"/>
                          <a:cs typeface="Times New Roman"/>
                        </a:rPr>
                        <a:t>, </a:t>
                      </a:r>
                      <a:r>
                        <a:rPr lang="en-US" sz="1000" dirty="0" smtClean="0">
                          <a:solidFill>
                            <a:schemeClr val="tx1"/>
                          </a:solidFill>
                          <a:effectLst/>
                          <a:latin typeface="Arial"/>
                          <a:ea typeface="Times"/>
                          <a:cs typeface="Times New Roman"/>
                        </a:rPr>
                        <a:t>2016</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완료</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_Completed</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7"/>
                  </a:ext>
                </a:extLst>
              </a:tr>
              <a:tr h="442077">
                <a:tc>
                  <a:txBody>
                    <a:bodyPr/>
                    <a:lstStyle/>
                    <a:p>
                      <a:pPr marL="228600" marR="0" indent="-228600" algn="l">
                        <a:spcBef>
                          <a:spcPts val="0"/>
                        </a:spcBef>
                        <a:spcAft>
                          <a:spcPts val="0"/>
                        </a:spcAft>
                        <a:buAutoNum type="arabicPeriod" startAt="2"/>
                        <a:tabLst>
                          <a:tab pos="5486400" algn="r"/>
                        </a:tabLst>
                      </a:pPr>
                      <a:r>
                        <a:rPr lang="en-US" sz="1000" dirty="0">
                          <a:solidFill>
                            <a:schemeClr val="tx1"/>
                          </a:solidFill>
                          <a:effectLst/>
                          <a:latin typeface="Arial"/>
                          <a:ea typeface="Times"/>
                          <a:cs typeface="Times New Roman"/>
                        </a:rPr>
                        <a:t>Schedule</a:t>
                      </a:r>
                      <a:r>
                        <a:rPr lang="en-US" sz="1000" baseline="0" dirty="0">
                          <a:solidFill>
                            <a:schemeClr val="tx1"/>
                          </a:solidFill>
                          <a:effectLst/>
                          <a:latin typeface="Arial"/>
                          <a:ea typeface="Times"/>
                          <a:cs typeface="Times New Roman"/>
                        </a:rPr>
                        <a:t> meeting time for review of policies across organization</a:t>
                      </a:r>
                    </a:p>
                    <a:p>
                      <a:pPr marL="0" marR="0" indent="0" algn="l">
                        <a:spcBef>
                          <a:spcPts val="0"/>
                        </a:spcBef>
                        <a:spcAft>
                          <a:spcPts val="0"/>
                        </a:spcAft>
                        <a:buNone/>
                        <a:tabLst>
                          <a:tab pos="5486400" algn="r"/>
                        </a:tabLst>
                      </a:pPr>
                      <a:r>
                        <a:rPr lang="en-US" altLang="ko-KR" sz="1000" baseline="0" dirty="0" smtClean="0">
                          <a:solidFill>
                            <a:schemeClr val="tx1"/>
                          </a:solidFill>
                          <a:effectLst/>
                          <a:latin typeface="Arial"/>
                          <a:ea typeface="Times"/>
                          <a:cs typeface="Times New Roman"/>
                        </a:rPr>
                        <a:t>      _</a:t>
                      </a:r>
                      <a:r>
                        <a:rPr lang="ko-KR" altLang="en-US" sz="1000" baseline="0" dirty="0" smtClean="0">
                          <a:solidFill>
                            <a:schemeClr val="tx1"/>
                          </a:solidFill>
                          <a:effectLst/>
                          <a:latin typeface="Arial"/>
                          <a:ea typeface="Times"/>
                          <a:cs typeface="Times New Roman"/>
                        </a:rPr>
                        <a:t>기관 </a:t>
                      </a:r>
                      <a:r>
                        <a:rPr lang="ko-KR" altLang="en-US" sz="1000" baseline="0" dirty="0">
                          <a:solidFill>
                            <a:schemeClr val="tx1"/>
                          </a:solidFill>
                          <a:effectLst/>
                          <a:latin typeface="Arial"/>
                          <a:ea typeface="Times"/>
                          <a:cs typeface="Times New Roman"/>
                        </a:rPr>
                        <a:t>전반에 걸친 정책 확인을 위해 회의 시간을 정한다</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제인</a:t>
                      </a:r>
                      <a:r>
                        <a:rPr lang="en-US" altLang="ko-KR" sz="1000" dirty="0" smtClean="0">
                          <a:solidFill>
                            <a:schemeClr val="tx1"/>
                          </a:solidFill>
                          <a:effectLst/>
                          <a:latin typeface="Arial"/>
                          <a:ea typeface="Times"/>
                          <a:cs typeface="Times New Roman"/>
                        </a:rPr>
                        <a:t>/</a:t>
                      </a:r>
                      <a:r>
                        <a:rPr lang="ko-KR" altLang="en-US" sz="1000" dirty="0" smtClean="0">
                          <a:solidFill>
                            <a:schemeClr val="tx1"/>
                          </a:solidFill>
                          <a:effectLst/>
                          <a:latin typeface="Arial"/>
                          <a:ea typeface="Times"/>
                          <a:cs typeface="Times New Roman"/>
                        </a:rPr>
                        <a:t>팀</a:t>
                      </a:r>
                      <a:r>
                        <a:rPr lang="en-US" altLang="ko-KR" sz="1000" dirty="0" smtClean="0">
                          <a:solidFill>
                            <a:schemeClr val="tx1"/>
                          </a:solidFill>
                          <a:effectLst/>
                          <a:latin typeface="Arial"/>
                          <a:ea typeface="Times"/>
                          <a:cs typeface="Times New Roman"/>
                        </a:rPr>
                        <a:t>_</a:t>
                      </a:r>
                      <a:r>
                        <a:rPr lang="en-US" sz="1000" dirty="0" smtClean="0">
                          <a:solidFill>
                            <a:schemeClr val="tx1"/>
                          </a:solidFill>
                          <a:effectLst/>
                          <a:latin typeface="Arial"/>
                          <a:ea typeface="Times"/>
                          <a:cs typeface="Times New Roman"/>
                        </a:rPr>
                        <a:t>Jane/Team</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dirty="0">
                          <a:solidFill>
                            <a:schemeClr val="tx1"/>
                          </a:solidFill>
                          <a:effectLst/>
                          <a:latin typeface="Arial"/>
                          <a:ea typeface="Times"/>
                          <a:cs typeface="Times New Roman"/>
                        </a:rPr>
                        <a:t> </a:t>
                      </a:r>
                      <a:r>
                        <a:rPr lang="en-US" altLang="ko-KR" sz="1000" dirty="0" smtClean="0">
                          <a:solidFill>
                            <a:schemeClr val="tx1"/>
                          </a:solidFill>
                          <a:effectLst/>
                          <a:latin typeface="Arial"/>
                          <a:ea typeface="Times"/>
                          <a:cs typeface="Times New Roman"/>
                        </a:rPr>
                        <a:t>2016</a:t>
                      </a:r>
                      <a:r>
                        <a:rPr lang="ko-KR" altLang="en-US" sz="1000" dirty="0" smtClean="0">
                          <a:solidFill>
                            <a:schemeClr val="tx1"/>
                          </a:solidFill>
                          <a:effectLst/>
                          <a:latin typeface="Arial"/>
                          <a:ea typeface="Times"/>
                          <a:cs typeface="Times New Roman"/>
                        </a:rPr>
                        <a:t>년 </a:t>
                      </a:r>
                      <a:r>
                        <a:rPr lang="en-US" altLang="ko-KR" sz="1000" dirty="0" smtClean="0">
                          <a:solidFill>
                            <a:schemeClr val="tx1"/>
                          </a:solidFill>
                          <a:effectLst/>
                          <a:latin typeface="Arial"/>
                          <a:ea typeface="Times"/>
                          <a:cs typeface="Times New Roman"/>
                        </a:rPr>
                        <a:t>9</a:t>
                      </a:r>
                      <a:r>
                        <a:rPr lang="ko-KR" altLang="en-US" sz="1000" dirty="0" smtClean="0">
                          <a:solidFill>
                            <a:schemeClr val="tx1"/>
                          </a:solidFill>
                          <a:effectLst/>
                          <a:latin typeface="Arial"/>
                          <a:ea typeface="Times"/>
                          <a:cs typeface="Times New Roman"/>
                        </a:rPr>
                        <a:t>월</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_Sept</a:t>
                      </a:r>
                      <a:r>
                        <a:rPr lang="en-US" sz="1000" dirty="0">
                          <a:solidFill>
                            <a:schemeClr val="tx1"/>
                          </a:solidFill>
                          <a:effectLst/>
                          <a:latin typeface="Arial"/>
                          <a:ea typeface="Times"/>
                          <a:cs typeface="Times New Roman"/>
                        </a:rPr>
                        <a:t>, </a:t>
                      </a:r>
                      <a:r>
                        <a:rPr lang="en-US" sz="1000" dirty="0" smtClean="0">
                          <a:solidFill>
                            <a:schemeClr val="tx1"/>
                          </a:solidFill>
                          <a:effectLst/>
                          <a:latin typeface="Arial"/>
                          <a:ea typeface="Times"/>
                          <a:cs typeface="Times New Roman"/>
                        </a:rPr>
                        <a:t>2016</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완료</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_Completed</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8"/>
                  </a:ext>
                </a:extLst>
              </a:tr>
              <a:tr h="440748">
                <a:tc>
                  <a:txBody>
                    <a:bodyPr/>
                    <a:lstStyle/>
                    <a:p>
                      <a:pPr marL="228600" marR="0" indent="-228600" algn="l">
                        <a:spcBef>
                          <a:spcPts val="0"/>
                        </a:spcBef>
                        <a:spcAft>
                          <a:spcPts val="0"/>
                        </a:spcAft>
                        <a:buAutoNum type="arabicPeriod" startAt="3"/>
                        <a:tabLst>
                          <a:tab pos="5486400" algn="r"/>
                        </a:tabLst>
                      </a:pPr>
                      <a:r>
                        <a:rPr lang="en-US" sz="1000" dirty="0">
                          <a:solidFill>
                            <a:schemeClr val="tx1"/>
                          </a:solidFill>
                          <a:effectLst/>
                          <a:latin typeface="Arial"/>
                          <a:ea typeface="Times"/>
                          <a:cs typeface="Times New Roman"/>
                        </a:rPr>
                        <a:t>Dedicate 15 minutes in staff meetings to share PBS updates.</a:t>
                      </a:r>
                    </a:p>
                    <a:p>
                      <a:pPr marL="0" marR="0" indent="0" algn="l">
                        <a:spcBef>
                          <a:spcPts val="0"/>
                        </a:spcBef>
                        <a:spcAft>
                          <a:spcPts val="0"/>
                        </a:spcAft>
                        <a:buNone/>
                        <a:tabLst>
                          <a:tab pos="5486400" algn="r"/>
                        </a:tabLst>
                      </a:pPr>
                      <a:r>
                        <a:rPr lang="en-US" sz="1000" dirty="0">
                          <a:solidFill>
                            <a:schemeClr val="tx1"/>
                          </a:solidFill>
                          <a:effectLst/>
                          <a:latin typeface="Arial"/>
                          <a:ea typeface="Times"/>
                          <a:cs typeface="Times New Roman"/>
                        </a:rPr>
                        <a:t>PBS</a:t>
                      </a:r>
                      <a:r>
                        <a:rPr lang="ko-KR" altLang="en-US" sz="1000" dirty="0">
                          <a:solidFill>
                            <a:schemeClr val="tx1"/>
                          </a:solidFill>
                          <a:effectLst/>
                          <a:latin typeface="Arial"/>
                          <a:ea typeface="Times"/>
                          <a:cs typeface="Times New Roman"/>
                        </a:rPr>
                        <a:t> 업데이트를 위해 직원 회의 때 </a:t>
                      </a:r>
                      <a:r>
                        <a:rPr lang="en-US" altLang="ko-KR" sz="1000" dirty="0">
                          <a:solidFill>
                            <a:schemeClr val="tx1"/>
                          </a:solidFill>
                          <a:effectLst/>
                          <a:latin typeface="Arial"/>
                          <a:ea typeface="Times"/>
                          <a:cs typeface="Times New Roman"/>
                        </a:rPr>
                        <a:t>15</a:t>
                      </a:r>
                      <a:r>
                        <a:rPr lang="ko-KR" altLang="en-US" sz="1000" dirty="0">
                          <a:solidFill>
                            <a:schemeClr val="tx1"/>
                          </a:solidFill>
                          <a:effectLst/>
                          <a:latin typeface="Arial"/>
                          <a:ea typeface="Times"/>
                          <a:cs typeface="Times New Roman"/>
                        </a:rPr>
                        <a:t>분을 할애한다</a:t>
                      </a:r>
                      <a:r>
                        <a:rPr lang="en-US" altLang="ko-KR" sz="1000" dirty="0">
                          <a:solidFill>
                            <a:schemeClr val="tx1"/>
                          </a:solidFill>
                          <a:effectLst/>
                          <a:latin typeface="Arial"/>
                          <a:ea typeface="Times"/>
                          <a:cs typeface="Times New Roman"/>
                        </a:rPr>
                        <a:t>.</a:t>
                      </a:r>
                      <a:endParaRPr lang="en-US" sz="1000" dirty="0">
                        <a:solidFill>
                          <a:schemeClr val="tx1"/>
                        </a:solidFill>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코치</a:t>
                      </a:r>
                      <a:r>
                        <a:rPr lang="en-US" altLang="ko-KR" sz="1000" dirty="0" smtClean="0">
                          <a:solidFill>
                            <a:schemeClr val="tx1"/>
                          </a:solidFill>
                          <a:effectLst/>
                          <a:latin typeface="Arial"/>
                          <a:ea typeface="Times"/>
                          <a:cs typeface="Times New Roman"/>
                        </a:rPr>
                        <a:t>/</a:t>
                      </a:r>
                      <a:r>
                        <a:rPr lang="ko-KR" altLang="en-US" sz="1000" dirty="0" smtClean="0">
                          <a:solidFill>
                            <a:schemeClr val="tx1"/>
                          </a:solidFill>
                          <a:effectLst/>
                          <a:latin typeface="Arial"/>
                          <a:ea typeface="Times"/>
                          <a:cs typeface="Times New Roman"/>
                        </a:rPr>
                        <a:t>리더들</a:t>
                      </a:r>
                      <a:r>
                        <a:rPr lang="en-US" altLang="ko-KR" sz="1000" dirty="0" smtClean="0">
                          <a:solidFill>
                            <a:schemeClr val="tx1"/>
                          </a:solidFill>
                          <a:effectLst/>
                          <a:latin typeface="Times"/>
                          <a:ea typeface="Times"/>
                          <a:cs typeface="Times New Roman"/>
                        </a:rPr>
                        <a:t>_</a:t>
                      </a:r>
                      <a:r>
                        <a:rPr lang="en-US" sz="1000" dirty="0" smtClean="0">
                          <a:solidFill>
                            <a:schemeClr val="tx1"/>
                          </a:solidFill>
                          <a:effectLst/>
                          <a:latin typeface="Arial"/>
                          <a:ea typeface="Times"/>
                          <a:cs typeface="Times New Roman"/>
                        </a:rPr>
                        <a:t>Coaches/Leaders</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solidFill>
                            <a:schemeClr val="tx1"/>
                          </a:solidFill>
                          <a:effectLst/>
                          <a:latin typeface="Arial"/>
                          <a:ea typeface="Times"/>
                          <a:cs typeface="Times New Roman"/>
                        </a:rPr>
                        <a:t>2016</a:t>
                      </a:r>
                      <a:r>
                        <a:rPr lang="ko-KR" altLang="en-US" sz="1000" dirty="0" smtClean="0">
                          <a:solidFill>
                            <a:schemeClr val="tx1"/>
                          </a:solidFill>
                          <a:effectLst/>
                          <a:latin typeface="Arial"/>
                          <a:ea typeface="Times"/>
                          <a:cs typeface="Times New Roman"/>
                        </a:rPr>
                        <a:t>년 </a:t>
                      </a:r>
                      <a:r>
                        <a:rPr lang="en-US" altLang="ko-KR" sz="1000" dirty="0" smtClean="0">
                          <a:solidFill>
                            <a:schemeClr val="tx1"/>
                          </a:solidFill>
                          <a:effectLst/>
                          <a:latin typeface="Arial"/>
                          <a:ea typeface="Times"/>
                          <a:cs typeface="Times New Roman"/>
                        </a:rPr>
                        <a:t>8</a:t>
                      </a:r>
                      <a:r>
                        <a:rPr lang="ko-KR" altLang="en-US" sz="1000" dirty="0" smtClean="0">
                          <a:solidFill>
                            <a:schemeClr val="tx1"/>
                          </a:solidFill>
                          <a:effectLst/>
                          <a:latin typeface="Arial"/>
                          <a:ea typeface="Times"/>
                          <a:cs typeface="Times New Roman"/>
                        </a:rPr>
                        <a:t>월 </a:t>
                      </a:r>
                      <a:r>
                        <a:rPr lang="en-US" altLang="ko-KR" sz="1000" dirty="0" smtClean="0">
                          <a:solidFill>
                            <a:schemeClr val="tx1"/>
                          </a:solidFill>
                          <a:effectLst/>
                          <a:latin typeface="Arial"/>
                          <a:ea typeface="Times"/>
                          <a:cs typeface="Times New Roman"/>
                        </a:rPr>
                        <a:t>15</a:t>
                      </a:r>
                      <a:r>
                        <a:rPr lang="ko-KR" altLang="en-US" sz="1000" dirty="0" smtClean="0">
                          <a:solidFill>
                            <a:schemeClr val="tx1"/>
                          </a:solidFill>
                          <a:effectLst/>
                          <a:latin typeface="Arial"/>
                          <a:ea typeface="Times"/>
                          <a:cs typeface="Times New Roman"/>
                        </a:rPr>
                        <a:t>일</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_August </a:t>
                      </a:r>
                      <a:r>
                        <a:rPr lang="en-US" sz="1000" dirty="0">
                          <a:solidFill>
                            <a:schemeClr val="tx1"/>
                          </a:solidFill>
                          <a:effectLst/>
                          <a:latin typeface="Arial"/>
                          <a:ea typeface="Times"/>
                          <a:cs typeface="Times New Roman"/>
                        </a:rPr>
                        <a:t>15,  </a:t>
                      </a:r>
                      <a:r>
                        <a:rPr lang="en-US" sz="1000" dirty="0" smtClean="0">
                          <a:solidFill>
                            <a:schemeClr val="tx1"/>
                          </a:solidFill>
                          <a:effectLst/>
                          <a:latin typeface="Arial"/>
                          <a:ea typeface="Times"/>
                          <a:cs typeface="Times New Roman"/>
                        </a:rPr>
                        <a:t>2016</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solidFill>
                            <a:schemeClr val="tx1"/>
                          </a:solidFill>
                          <a:effectLst/>
                          <a:latin typeface="Arial"/>
                          <a:ea typeface="Times"/>
                          <a:cs typeface="Times New Roman"/>
                        </a:rPr>
                        <a:t>진행중</a:t>
                      </a:r>
                      <a:endParaRPr lang="en-US" altLang="ko-KR" sz="1000" dirty="0" smtClean="0">
                        <a:solidFill>
                          <a:schemeClr val="tx1"/>
                        </a:solidFill>
                        <a:effectLst/>
                        <a:latin typeface="Times"/>
                        <a:ea typeface="Times"/>
                        <a:cs typeface="Times New Roman"/>
                      </a:endParaRPr>
                    </a:p>
                    <a:p>
                      <a:pPr marL="0" marR="0" algn="l">
                        <a:spcBef>
                          <a:spcPts val="0"/>
                        </a:spcBef>
                        <a:spcAft>
                          <a:spcPts val="0"/>
                        </a:spcAft>
                        <a:tabLst>
                          <a:tab pos="5486400" algn="r"/>
                        </a:tabLst>
                      </a:pPr>
                      <a:r>
                        <a:rPr lang="en-US" sz="1000" dirty="0" smtClean="0">
                          <a:solidFill>
                            <a:schemeClr val="tx1"/>
                          </a:solidFill>
                          <a:effectLst/>
                          <a:latin typeface="Arial"/>
                          <a:ea typeface="Times"/>
                          <a:cs typeface="Times New Roman"/>
                        </a:rPr>
                        <a:t>_In Progress</a:t>
                      </a:r>
                      <a:endParaRPr lang="en-US" sz="1000" dirty="0">
                        <a:solidFill>
                          <a:schemeClr val="tx1"/>
                        </a:solidFill>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9"/>
                  </a:ext>
                </a:extLst>
              </a:tr>
              <a:tr h="293832">
                <a:tc>
                  <a:txBody>
                    <a:bodyPr/>
                    <a:lstStyle/>
                    <a:p>
                      <a:pPr marL="0" marR="0" algn="ctr">
                        <a:spcBef>
                          <a:spcPts val="0"/>
                        </a:spcBef>
                        <a:spcAft>
                          <a:spcPts val="0"/>
                        </a:spcAft>
                        <a:tabLst>
                          <a:tab pos="5486400" algn="r"/>
                        </a:tabLst>
                      </a:pPr>
                      <a:r>
                        <a:rPr lang="en-US" sz="1000" b="1" dirty="0">
                          <a:effectLst/>
                          <a:latin typeface="Arial"/>
                          <a:ea typeface="Times"/>
                          <a:cs typeface="Times New Roman"/>
                        </a:rPr>
                        <a:t>Organization-wide</a:t>
                      </a:r>
                    </a:p>
                    <a:p>
                      <a:pPr marL="0" marR="0" algn="ctr">
                        <a:spcBef>
                          <a:spcPts val="0"/>
                        </a:spcBef>
                        <a:spcAft>
                          <a:spcPts val="0"/>
                        </a:spcAft>
                        <a:tabLst>
                          <a:tab pos="5486400" algn="r"/>
                        </a:tabLst>
                      </a:pPr>
                      <a:r>
                        <a:rPr lang="ko-KR" altLang="en-US" sz="1000" b="1" dirty="0">
                          <a:effectLst/>
                          <a:latin typeface="Arial"/>
                          <a:ea typeface="Times"/>
                          <a:cs typeface="Times New Roman"/>
                        </a:rPr>
                        <a:t>전 조직</a:t>
                      </a:r>
                      <a:endParaRPr lang="en-US" sz="1000" b="1" dirty="0">
                        <a:effectLst/>
                        <a:latin typeface="Times"/>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effectLst/>
                          <a:highlight>
                            <a:srgbClr val="C0C0C0"/>
                          </a:highlight>
                          <a:latin typeface="Arial"/>
                          <a:ea typeface="Times"/>
                          <a:cs typeface="Times New Roman"/>
                        </a:rPr>
                        <a:t>누가</a:t>
                      </a:r>
                      <a:r>
                        <a:rPr lang="en-US" sz="1000" b="1" dirty="0" smtClean="0">
                          <a:effectLst/>
                          <a:highlight>
                            <a:srgbClr val="C0C0C0"/>
                          </a:highlight>
                          <a:latin typeface="Arial"/>
                          <a:ea typeface="Times"/>
                          <a:cs typeface="Times New Roman"/>
                        </a:rPr>
                        <a:t>_Who</a:t>
                      </a:r>
                      <a:endParaRPr lang="en-US" sz="1000" b="1" dirty="0">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effectLst/>
                          <a:highlight>
                            <a:srgbClr val="C0C0C0"/>
                          </a:highlight>
                          <a:latin typeface="Arial"/>
                          <a:ea typeface="Times"/>
                          <a:cs typeface="Times New Roman"/>
                        </a:rPr>
                        <a:t>언제까지</a:t>
                      </a:r>
                      <a:r>
                        <a:rPr lang="en-US" altLang="ko-KR" sz="1000" b="0" dirty="0" smtClean="0">
                          <a:effectLst/>
                          <a:highlight>
                            <a:srgbClr val="C0C0C0"/>
                          </a:highlight>
                          <a:latin typeface="Times"/>
                          <a:ea typeface="Times"/>
                          <a:cs typeface="Times New Roman"/>
                        </a:rPr>
                        <a:t>_</a:t>
                      </a:r>
                      <a:r>
                        <a:rPr lang="en-US" sz="1000" b="1" dirty="0" smtClean="0">
                          <a:effectLst/>
                          <a:highlight>
                            <a:srgbClr val="C0C0C0"/>
                          </a:highlight>
                          <a:latin typeface="Arial"/>
                          <a:ea typeface="Times"/>
                          <a:cs typeface="Times New Roman"/>
                        </a:rPr>
                        <a:t>By When</a:t>
                      </a:r>
                      <a:endParaRPr lang="en-US" sz="1000" b="1" dirty="0">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b="1" dirty="0" smtClean="0">
                          <a:effectLst/>
                          <a:highlight>
                            <a:srgbClr val="C0C0C0"/>
                          </a:highlight>
                          <a:latin typeface="Arial"/>
                          <a:ea typeface="Times"/>
                          <a:cs typeface="Times New Roman"/>
                        </a:rPr>
                        <a:t>현황 업데이트</a:t>
                      </a:r>
                      <a:endParaRPr lang="en-US" altLang="ko-KR" sz="1000" dirty="0" smtClean="0">
                        <a:effectLst/>
                        <a:latin typeface="Times"/>
                        <a:ea typeface="Times"/>
                        <a:cs typeface="Times New Roman"/>
                      </a:endParaRPr>
                    </a:p>
                    <a:p>
                      <a:pPr marL="0" marR="0" algn="ctr">
                        <a:spcBef>
                          <a:spcPts val="0"/>
                        </a:spcBef>
                        <a:spcAft>
                          <a:spcPts val="0"/>
                        </a:spcAft>
                        <a:tabLst>
                          <a:tab pos="5486400" algn="r"/>
                        </a:tabLst>
                      </a:pPr>
                      <a:r>
                        <a:rPr lang="en-US" sz="1000" b="1" dirty="0" smtClean="0">
                          <a:effectLst/>
                          <a:highlight>
                            <a:srgbClr val="C0C0C0"/>
                          </a:highlight>
                          <a:latin typeface="Arial"/>
                          <a:ea typeface="Times"/>
                          <a:cs typeface="Times New Roman"/>
                        </a:rPr>
                        <a:t>_Status Update</a:t>
                      </a:r>
                      <a:endParaRPr lang="en-US" sz="1000" b="1" dirty="0">
                        <a:effectLst/>
                        <a:highlight>
                          <a:srgbClr val="C0C0C0"/>
                        </a:highligh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0"/>
                  </a:ext>
                </a:extLst>
              </a:tr>
              <a:tr h="587664">
                <a:tc>
                  <a: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tab pos="5486400" algn="r"/>
                        </a:tabLst>
                        <a:defRPr/>
                      </a:pPr>
                      <a:r>
                        <a:rPr lang="ko-KR" altLang="en-US" sz="1000" kern="1200" dirty="0" smtClean="0">
                          <a:solidFill>
                            <a:schemeClr val="dk1"/>
                          </a:solidFill>
                          <a:effectLst/>
                          <a:latin typeface="Arial"/>
                          <a:ea typeface="Times"/>
                          <a:cs typeface="Times New Roman"/>
                        </a:rPr>
                        <a:t>자기 평가를 위해 실험 중인 부분에 중점을 두고 재직 및 유지 데이터를 모은다</a:t>
                      </a:r>
                      <a:endParaRPr lang="en-US" altLang="ko-KR" sz="1000" kern="1200" dirty="0" smtClean="0">
                        <a:solidFill>
                          <a:schemeClr val="dk1"/>
                        </a:solidFill>
                        <a:effectLst/>
                        <a:latin typeface="Arial"/>
                        <a:ea typeface="Times"/>
                        <a:cs typeface="Times New Roman"/>
                      </a:endParaRPr>
                    </a:p>
                    <a:p>
                      <a:pPr marL="0" marR="0" indent="0" algn="l" defTabSz="914400" rtl="0" eaLnBrk="1" latinLnBrk="0" hangingPunct="1">
                        <a:spcBef>
                          <a:spcPts val="0"/>
                        </a:spcBef>
                        <a:spcAft>
                          <a:spcPts val="0"/>
                        </a:spcAft>
                        <a:buNone/>
                        <a:tabLst>
                          <a:tab pos="5486400" algn="r"/>
                        </a:tabLst>
                      </a:pPr>
                      <a:r>
                        <a:rPr lang="en-US" sz="1000" kern="1200" dirty="0" smtClean="0">
                          <a:solidFill>
                            <a:schemeClr val="dk1"/>
                          </a:solidFill>
                          <a:effectLst/>
                          <a:latin typeface="Arial"/>
                          <a:ea typeface="Times"/>
                          <a:cs typeface="Times New Roman"/>
                        </a:rPr>
                        <a:t>       _Tenure </a:t>
                      </a:r>
                      <a:r>
                        <a:rPr lang="en-US" sz="1000" kern="1200" dirty="0">
                          <a:solidFill>
                            <a:schemeClr val="dk1"/>
                          </a:solidFill>
                          <a:effectLst/>
                          <a:latin typeface="Arial"/>
                          <a:ea typeface="Times"/>
                          <a:cs typeface="Times New Roman"/>
                        </a:rPr>
                        <a:t>and retention data are gathered with attention to </a:t>
                      </a:r>
                      <a:endParaRPr lang="en-US" sz="1000" kern="1200" dirty="0" smtClean="0">
                        <a:solidFill>
                          <a:schemeClr val="dk1"/>
                        </a:solidFill>
                        <a:effectLst/>
                        <a:latin typeface="Arial"/>
                        <a:ea typeface="Times"/>
                        <a:cs typeface="Times New Roman"/>
                      </a:endParaRPr>
                    </a:p>
                    <a:p>
                      <a:pPr marL="0" marR="0" indent="0" algn="l" defTabSz="914400" rtl="0" eaLnBrk="1" latinLnBrk="0" hangingPunct="1">
                        <a:spcBef>
                          <a:spcPts val="0"/>
                        </a:spcBef>
                        <a:spcAft>
                          <a:spcPts val="0"/>
                        </a:spcAft>
                        <a:buNone/>
                        <a:tabLst>
                          <a:tab pos="5486400" algn="r"/>
                        </a:tabLst>
                      </a:pPr>
                      <a:r>
                        <a:rPr lang="en-US" sz="1000" kern="1200" dirty="0" smtClean="0">
                          <a:solidFill>
                            <a:schemeClr val="dk1"/>
                          </a:solidFill>
                          <a:effectLst/>
                          <a:latin typeface="Arial"/>
                          <a:ea typeface="Times"/>
                          <a:cs typeface="Times New Roman"/>
                        </a:rPr>
                        <a:t>      pilot </a:t>
                      </a:r>
                      <a:r>
                        <a:rPr lang="en-US" sz="1000" kern="1200" dirty="0">
                          <a:solidFill>
                            <a:schemeClr val="dk1"/>
                          </a:solidFill>
                          <a:effectLst/>
                          <a:latin typeface="Arial"/>
                          <a:ea typeface="Times"/>
                          <a:cs typeface="Times New Roman"/>
                        </a:rPr>
                        <a:t>areas for self-assessment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앨리스와 앤디</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_Alice </a:t>
                      </a:r>
                      <a:r>
                        <a:rPr lang="en-US" sz="1000" dirty="0">
                          <a:effectLst/>
                          <a:latin typeface="Arial"/>
                          <a:ea typeface="Times"/>
                          <a:cs typeface="Times New Roman"/>
                        </a:rPr>
                        <a:t>and </a:t>
                      </a:r>
                      <a:r>
                        <a:rPr lang="en-US" sz="1000" dirty="0" smtClean="0">
                          <a:effectLst/>
                          <a:latin typeface="Arial"/>
                          <a:ea typeface="Times"/>
                          <a:cs typeface="Times New Roman"/>
                        </a:rPr>
                        <a:t>Andy</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effectLst/>
                          <a:latin typeface="Arial"/>
                          <a:ea typeface="Times"/>
                          <a:cs typeface="Times New Roman"/>
                        </a:rPr>
                        <a:t>2016</a:t>
                      </a:r>
                      <a:r>
                        <a:rPr lang="ko-KR" altLang="en-US" sz="1000" dirty="0" smtClean="0">
                          <a:effectLst/>
                          <a:latin typeface="Arial"/>
                          <a:ea typeface="Times"/>
                          <a:cs typeface="Times New Roman"/>
                        </a:rPr>
                        <a:t>년 </a:t>
                      </a:r>
                      <a:r>
                        <a:rPr lang="en-US" altLang="ko-KR" sz="1000" dirty="0" smtClean="0">
                          <a:effectLst/>
                          <a:latin typeface="Arial"/>
                          <a:ea typeface="Times"/>
                          <a:cs typeface="Times New Roman"/>
                        </a:rPr>
                        <a:t>7</a:t>
                      </a:r>
                      <a:r>
                        <a:rPr lang="ko-KR" altLang="en-US" sz="1000" dirty="0" smtClean="0">
                          <a:effectLst/>
                          <a:latin typeface="Arial"/>
                          <a:ea typeface="Times"/>
                          <a:cs typeface="Times New Roman"/>
                        </a:rPr>
                        <a:t>월 </a:t>
                      </a:r>
                      <a:r>
                        <a:rPr lang="en-US" altLang="ko-KR" sz="1000" dirty="0" smtClean="0">
                          <a:effectLst/>
                          <a:latin typeface="Arial"/>
                          <a:ea typeface="Times"/>
                          <a:cs typeface="Times New Roman"/>
                        </a:rPr>
                        <a:t>31</a:t>
                      </a:r>
                      <a:r>
                        <a:rPr lang="ko-KR" altLang="en-US" sz="1000" dirty="0" smtClean="0">
                          <a:effectLst/>
                          <a:latin typeface="Arial"/>
                          <a:ea typeface="Times"/>
                          <a:cs typeface="Times New Roman"/>
                        </a:rPr>
                        <a:t>일</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_July </a:t>
                      </a:r>
                      <a:r>
                        <a:rPr lang="en-US" sz="1000" dirty="0">
                          <a:effectLst/>
                          <a:latin typeface="Arial"/>
                          <a:ea typeface="Times"/>
                          <a:cs typeface="Times New Roman"/>
                        </a:rPr>
                        <a:t>31, </a:t>
                      </a:r>
                      <a:r>
                        <a:rPr lang="en-US" sz="1000" dirty="0" smtClean="0">
                          <a:effectLst/>
                          <a:latin typeface="Arial"/>
                          <a:ea typeface="Times"/>
                          <a:cs typeface="Times New Roman"/>
                        </a:rPr>
                        <a:t>2016</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Times"/>
                          <a:ea typeface="Times"/>
                          <a:cs typeface="Times New Roman"/>
                        </a:rPr>
                        <a:t>시작 안함</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_Not </a:t>
                      </a:r>
                      <a:r>
                        <a:rPr lang="en-US" sz="1000" dirty="0">
                          <a:effectLst/>
                          <a:latin typeface="Arial"/>
                          <a:ea typeface="Times"/>
                          <a:cs typeface="Times New Roman"/>
                        </a:rPr>
                        <a:t>Yet </a:t>
                      </a:r>
                      <a:r>
                        <a:rPr lang="en-US" sz="1000" dirty="0" smtClean="0">
                          <a:effectLst/>
                          <a:latin typeface="Arial"/>
                          <a:ea typeface="Times"/>
                          <a:cs typeface="Times New Roman"/>
                        </a:rPr>
                        <a:t>Started</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1"/>
                  </a:ext>
                </a:extLst>
              </a:tr>
              <a:tr h="587664">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sz="1000" kern="1200" dirty="0">
                          <a:solidFill>
                            <a:schemeClr val="dk1"/>
                          </a:solidFill>
                          <a:effectLst/>
                          <a:latin typeface="Arial"/>
                          <a:ea typeface="Times"/>
                          <a:cs typeface="Times New Roman"/>
                        </a:rPr>
                        <a:t>2. </a:t>
                      </a:r>
                      <a:r>
                        <a:rPr lang="ko-KR" altLang="en-US" sz="1000" kern="1200" dirty="0" smtClean="0">
                          <a:solidFill>
                            <a:schemeClr val="dk1"/>
                          </a:solidFill>
                          <a:effectLst/>
                          <a:latin typeface="Arial"/>
                          <a:ea typeface="Times"/>
                          <a:cs typeface="Times New Roman"/>
                        </a:rPr>
                        <a:t>지원받는 사람과 직원 모두에게서 나타나는 문화적 </a:t>
                      </a:r>
                      <a:endParaRPr lang="en-US" altLang="ko-KR" sz="1000" kern="1200" dirty="0" smtClean="0">
                        <a:solidFill>
                          <a:schemeClr val="dk1"/>
                        </a:solidFill>
                        <a:effectLst/>
                        <a:latin typeface="Arial"/>
                        <a:ea typeface="Times"/>
                        <a:cs typeface="Times New Roman"/>
                      </a:endParaRPr>
                    </a:p>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kern="1200" dirty="0" smtClean="0">
                          <a:solidFill>
                            <a:schemeClr val="dk1"/>
                          </a:solidFill>
                          <a:effectLst/>
                          <a:latin typeface="Arial"/>
                          <a:ea typeface="Times"/>
                          <a:cs typeface="Times New Roman"/>
                        </a:rPr>
                        <a:t>    </a:t>
                      </a:r>
                      <a:r>
                        <a:rPr lang="ko-KR" altLang="en-US" sz="1000" kern="1200" dirty="0" smtClean="0">
                          <a:solidFill>
                            <a:schemeClr val="dk1"/>
                          </a:solidFill>
                          <a:effectLst/>
                          <a:latin typeface="Arial"/>
                          <a:ea typeface="Times"/>
                          <a:cs typeface="Times New Roman"/>
                        </a:rPr>
                        <a:t>다양성에 대한 정보를 팀이 모은다</a:t>
                      </a:r>
                      <a:endParaRPr lang="en-US" sz="1000" kern="1200" dirty="0" smtClean="0">
                        <a:solidFill>
                          <a:schemeClr val="dk1"/>
                        </a:solidFill>
                        <a:effectLst/>
                        <a:latin typeface="Arial"/>
                        <a:ea typeface="Times"/>
                        <a:cs typeface="Times New Roman"/>
                      </a:endParaRPr>
                    </a:p>
                    <a:p>
                      <a:pPr marL="0" marR="0" algn="l">
                        <a:spcBef>
                          <a:spcPts val="0"/>
                        </a:spcBef>
                        <a:spcAft>
                          <a:spcPts val="0"/>
                        </a:spcAft>
                        <a:tabLst>
                          <a:tab pos="5486400" algn="r"/>
                        </a:tabLst>
                      </a:pPr>
                      <a:r>
                        <a:rPr lang="en-US" sz="1000" kern="1200" dirty="0" smtClean="0">
                          <a:solidFill>
                            <a:schemeClr val="dk1"/>
                          </a:solidFill>
                          <a:effectLst/>
                          <a:latin typeface="Arial"/>
                          <a:ea typeface="Times"/>
                          <a:cs typeface="Times New Roman"/>
                        </a:rPr>
                        <a:t>    _Team </a:t>
                      </a:r>
                      <a:r>
                        <a:rPr lang="en-US" sz="1000" kern="1200" dirty="0">
                          <a:solidFill>
                            <a:schemeClr val="dk1"/>
                          </a:solidFill>
                          <a:effectLst/>
                          <a:latin typeface="Arial"/>
                          <a:ea typeface="Times"/>
                          <a:cs typeface="Times New Roman"/>
                        </a:rPr>
                        <a:t>gathers information about different cultures </a:t>
                      </a:r>
                      <a:endParaRPr lang="en-US" sz="1000" kern="1200" dirty="0" smtClean="0">
                        <a:solidFill>
                          <a:schemeClr val="dk1"/>
                        </a:solidFill>
                        <a:effectLst/>
                        <a:latin typeface="Arial"/>
                        <a:ea typeface="Times"/>
                        <a:cs typeface="Times New Roman"/>
                      </a:endParaRPr>
                    </a:p>
                    <a:p>
                      <a:pPr marL="0" marR="0" algn="l">
                        <a:spcBef>
                          <a:spcPts val="0"/>
                        </a:spcBef>
                        <a:spcAft>
                          <a:spcPts val="0"/>
                        </a:spcAft>
                        <a:tabLst>
                          <a:tab pos="5486400" algn="r"/>
                        </a:tabLst>
                      </a:pPr>
                      <a:r>
                        <a:rPr lang="en-US" sz="1000" kern="1200" dirty="0" smtClean="0">
                          <a:solidFill>
                            <a:schemeClr val="dk1"/>
                          </a:solidFill>
                          <a:effectLst/>
                          <a:latin typeface="Arial"/>
                          <a:ea typeface="Times"/>
                          <a:cs typeface="Times New Roman"/>
                        </a:rPr>
                        <a:t>    represented </a:t>
                      </a:r>
                      <a:r>
                        <a:rPr lang="en-US" sz="1000" kern="1200" dirty="0">
                          <a:solidFill>
                            <a:schemeClr val="dk1"/>
                          </a:solidFill>
                          <a:effectLst/>
                          <a:latin typeface="Arial"/>
                          <a:ea typeface="Times"/>
                          <a:cs typeface="Times New Roman"/>
                        </a:rPr>
                        <a:t>for both people supported and staff members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err="1" smtClean="0">
                          <a:effectLst/>
                          <a:latin typeface="Arial"/>
                          <a:ea typeface="Times"/>
                          <a:cs typeface="Times New Roman"/>
                        </a:rPr>
                        <a:t>브랜던</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a:t>
                      </a:r>
                      <a:r>
                        <a:rPr lang="ko-KR" altLang="en-US" sz="1000" dirty="0" err="1" smtClean="0">
                          <a:effectLst/>
                          <a:latin typeface="Arial"/>
                          <a:ea typeface="Times"/>
                          <a:cs typeface="Times New Roman"/>
                        </a:rPr>
                        <a:t>케일라</a:t>
                      </a:r>
                      <a:r>
                        <a:rPr lang="en-US" altLang="ko-KR" sz="1000" dirty="0" smtClean="0">
                          <a:effectLst/>
                          <a:latin typeface="Arial"/>
                          <a:ea typeface="Times"/>
                          <a:cs typeface="Times New Roman"/>
                        </a:rPr>
                        <a:t>,</a:t>
                      </a:r>
                      <a:r>
                        <a:rPr lang="ko-KR" altLang="en-US" sz="1000" dirty="0" smtClean="0">
                          <a:effectLst/>
                          <a:latin typeface="Arial"/>
                          <a:ea typeface="Times"/>
                          <a:cs typeface="Times New Roman"/>
                        </a:rPr>
                        <a:t> 니콜</a:t>
                      </a:r>
                      <a:r>
                        <a:rPr lang="en-US" altLang="ko-KR" sz="1000" dirty="0" smtClean="0">
                          <a:effectLst/>
                          <a:latin typeface="Arial"/>
                          <a:ea typeface="Times"/>
                          <a:cs typeface="Times New Roman"/>
                        </a:rPr>
                        <a:t> </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_Brandon</a:t>
                      </a:r>
                      <a:r>
                        <a:rPr lang="en-US" sz="1000" dirty="0">
                          <a:effectLst/>
                          <a:latin typeface="Arial"/>
                          <a:ea typeface="Times"/>
                          <a:cs typeface="Times New Roman"/>
                        </a:rPr>
                        <a:t>, Kayla &amp; </a:t>
                      </a:r>
                      <a:r>
                        <a:rPr lang="en-US" sz="1000" dirty="0" smtClean="0">
                          <a:effectLst/>
                          <a:latin typeface="Arial"/>
                          <a:ea typeface="Times"/>
                          <a:cs typeface="Times New Roman"/>
                        </a:rPr>
                        <a:t>Nicole</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effectLst/>
                          <a:latin typeface="Arial"/>
                          <a:ea typeface="Times"/>
                          <a:cs typeface="Times New Roman"/>
                        </a:rPr>
                        <a:t>2016</a:t>
                      </a:r>
                      <a:r>
                        <a:rPr lang="ko-KR" altLang="en-US" sz="1000" dirty="0" smtClean="0">
                          <a:effectLst/>
                          <a:latin typeface="Arial"/>
                          <a:ea typeface="Times"/>
                          <a:cs typeface="Times New Roman"/>
                        </a:rPr>
                        <a:t>년 </a:t>
                      </a:r>
                      <a:r>
                        <a:rPr lang="en-US" altLang="ko-KR" sz="1000" dirty="0" smtClean="0">
                          <a:effectLst/>
                          <a:latin typeface="Arial"/>
                          <a:ea typeface="Times"/>
                          <a:cs typeface="Times New Roman"/>
                        </a:rPr>
                        <a:t>7</a:t>
                      </a:r>
                      <a:r>
                        <a:rPr lang="ko-KR" altLang="en-US" sz="1000" dirty="0" smtClean="0">
                          <a:effectLst/>
                          <a:latin typeface="Arial"/>
                          <a:ea typeface="Times"/>
                          <a:cs typeface="Times New Roman"/>
                        </a:rPr>
                        <a:t>월 </a:t>
                      </a:r>
                      <a:r>
                        <a:rPr lang="en-US" altLang="ko-KR" sz="1000" dirty="0" smtClean="0">
                          <a:effectLst/>
                          <a:latin typeface="Arial"/>
                          <a:ea typeface="Times"/>
                          <a:cs typeface="Times New Roman"/>
                        </a:rPr>
                        <a:t>31</a:t>
                      </a:r>
                      <a:r>
                        <a:rPr lang="ko-KR" altLang="en-US" sz="1000" dirty="0" smtClean="0">
                          <a:effectLst/>
                          <a:latin typeface="Arial"/>
                          <a:ea typeface="Times"/>
                          <a:cs typeface="Times New Roman"/>
                        </a:rPr>
                        <a:t>일</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_July </a:t>
                      </a:r>
                      <a:r>
                        <a:rPr lang="en-US" sz="1000" dirty="0">
                          <a:effectLst/>
                          <a:latin typeface="Arial"/>
                          <a:ea typeface="Times"/>
                          <a:cs typeface="Times New Roman"/>
                        </a:rPr>
                        <a:t>31, 2016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시작 안함</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_Not </a:t>
                      </a:r>
                      <a:r>
                        <a:rPr lang="en-US" sz="1000" dirty="0">
                          <a:effectLst/>
                          <a:latin typeface="Arial"/>
                          <a:ea typeface="Times"/>
                          <a:cs typeface="Times New Roman"/>
                        </a:rPr>
                        <a:t>Yet </a:t>
                      </a:r>
                      <a:r>
                        <a:rPr lang="en-US" sz="1000" dirty="0" smtClean="0">
                          <a:effectLst/>
                          <a:latin typeface="Arial"/>
                          <a:ea typeface="Times"/>
                          <a:cs typeface="Times New Roman"/>
                        </a:rPr>
                        <a:t>Started</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2"/>
                  </a:ext>
                </a:extLst>
              </a:tr>
              <a:tr h="440748">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kern="1200" dirty="0" smtClean="0">
                          <a:solidFill>
                            <a:schemeClr val="dk1"/>
                          </a:solidFill>
                          <a:effectLst/>
                          <a:latin typeface="Arial"/>
                          <a:ea typeface="Times"/>
                          <a:cs typeface="Times New Roman"/>
                        </a:rPr>
                        <a:t>3.</a:t>
                      </a:r>
                      <a:r>
                        <a:rPr lang="en-US" altLang="ko-KR" sz="1000" kern="1200" baseline="0" dirty="0" smtClean="0">
                          <a:solidFill>
                            <a:schemeClr val="dk1"/>
                          </a:solidFill>
                          <a:effectLst/>
                          <a:latin typeface="Arial"/>
                          <a:ea typeface="Times"/>
                          <a:cs typeface="Times New Roman"/>
                        </a:rPr>
                        <a:t> </a:t>
                      </a:r>
                      <a:r>
                        <a:rPr lang="ko-KR" altLang="en-US" sz="1000" kern="1200" dirty="0" smtClean="0">
                          <a:solidFill>
                            <a:schemeClr val="dk1"/>
                          </a:solidFill>
                          <a:effectLst/>
                          <a:latin typeface="Arial"/>
                          <a:ea typeface="Times"/>
                          <a:cs typeface="Times New Roman"/>
                        </a:rPr>
                        <a:t>문화적 다양성에 대한 정보를 직원 개발에 통합한다</a:t>
                      </a:r>
                      <a:endParaRPr lang="en-US" altLang="ko-KR" sz="1000" kern="1200" dirty="0" smtClean="0">
                        <a:solidFill>
                          <a:schemeClr val="dk1"/>
                        </a:solidFill>
                        <a:effectLst/>
                        <a:latin typeface="Arial"/>
                        <a:ea typeface="Times"/>
                        <a:cs typeface="Times New Roman"/>
                      </a:endParaRPr>
                    </a:p>
                    <a:p>
                      <a:pPr marL="0" marR="0" indent="0" algn="l">
                        <a:spcBef>
                          <a:spcPts val="0"/>
                        </a:spcBef>
                        <a:spcAft>
                          <a:spcPts val="0"/>
                        </a:spcAft>
                        <a:buNone/>
                        <a:tabLst>
                          <a:tab pos="5486400" algn="r"/>
                        </a:tabLst>
                      </a:pPr>
                      <a:r>
                        <a:rPr lang="en-US" sz="1000" kern="1200" dirty="0" smtClean="0">
                          <a:solidFill>
                            <a:schemeClr val="dk1"/>
                          </a:solidFill>
                          <a:effectLst/>
                          <a:latin typeface="Arial"/>
                          <a:ea typeface="Times"/>
                          <a:cs typeface="Times New Roman"/>
                        </a:rPr>
                        <a:t>     _Information </a:t>
                      </a:r>
                      <a:r>
                        <a:rPr lang="en-US" sz="1000" kern="1200" dirty="0">
                          <a:solidFill>
                            <a:schemeClr val="dk1"/>
                          </a:solidFill>
                          <a:effectLst/>
                          <a:latin typeface="Arial"/>
                          <a:ea typeface="Times"/>
                          <a:cs typeface="Times New Roman"/>
                        </a:rPr>
                        <a:t>about different cultures are integrated within </a:t>
                      </a:r>
                      <a:endParaRPr lang="en-US" sz="1000" kern="1200" dirty="0" smtClean="0">
                        <a:solidFill>
                          <a:schemeClr val="dk1"/>
                        </a:solidFill>
                        <a:effectLst/>
                        <a:latin typeface="Arial"/>
                        <a:ea typeface="Times"/>
                        <a:cs typeface="Times New Roman"/>
                      </a:endParaRPr>
                    </a:p>
                    <a:p>
                      <a:pPr marL="0" marR="0" indent="0" algn="l">
                        <a:spcBef>
                          <a:spcPts val="0"/>
                        </a:spcBef>
                        <a:spcAft>
                          <a:spcPts val="0"/>
                        </a:spcAft>
                        <a:buNone/>
                        <a:tabLst>
                          <a:tab pos="5486400" algn="r"/>
                        </a:tabLst>
                      </a:pPr>
                      <a:r>
                        <a:rPr lang="en-US" sz="1000" kern="1200" dirty="0" smtClean="0">
                          <a:solidFill>
                            <a:schemeClr val="dk1"/>
                          </a:solidFill>
                          <a:effectLst/>
                          <a:latin typeface="Arial"/>
                          <a:ea typeface="Times"/>
                          <a:cs typeface="Times New Roman"/>
                        </a:rPr>
                        <a:t>     staff </a:t>
                      </a:r>
                      <a:r>
                        <a:rPr lang="en-US" sz="1000" kern="1200" dirty="0">
                          <a:solidFill>
                            <a:schemeClr val="dk1"/>
                          </a:solidFill>
                          <a:effectLst/>
                          <a:latin typeface="Arial"/>
                          <a:ea typeface="Times"/>
                          <a:cs typeface="Times New Roman"/>
                        </a:rPr>
                        <a:t>development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스티브</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_Steve</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en-US" altLang="ko-KR" sz="1000" dirty="0" smtClean="0">
                          <a:effectLst/>
                          <a:latin typeface="Arial"/>
                          <a:ea typeface="Times"/>
                          <a:cs typeface="Times New Roman"/>
                        </a:rPr>
                        <a:t>2016</a:t>
                      </a:r>
                      <a:r>
                        <a:rPr lang="ko-KR" altLang="en-US" sz="1000" dirty="0" smtClean="0">
                          <a:effectLst/>
                          <a:latin typeface="Arial"/>
                          <a:ea typeface="Times"/>
                          <a:cs typeface="Times New Roman"/>
                        </a:rPr>
                        <a:t>년 </a:t>
                      </a:r>
                      <a:r>
                        <a:rPr lang="en-US" altLang="ko-KR" sz="1000" dirty="0" smtClean="0">
                          <a:effectLst/>
                          <a:latin typeface="Arial"/>
                          <a:ea typeface="Times"/>
                          <a:cs typeface="Times New Roman"/>
                        </a:rPr>
                        <a:t>10</a:t>
                      </a:r>
                      <a:r>
                        <a:rPr lang="ko-KR" altLang="en-US" sz="1000" dirty="0" smtClean="0">
                          <a:effectLst/>
                          <a:latin typeface="Arial"/>
                          <a:ea typeface="Times"/>
                          <a:cs typeface="Times New Roman"/>
                        </a:rPr>
                        <a:t>월</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_October</a:t>
                      </a:r>
                      <a:r>
                        <a:rPr lang="en-US" sz="1000" dirty="0">
                          <a:effectLst/>
                          <a:latin typeface="Arial"/>
                          <a:ea typeface="Times"/>
                          <a:cs typeface="Times New Roman"/>
                        </a:rPr>
                        <a:t>, </a:t>
                      </a:r>
                      <a:r>
                        <a:rPr lang="en-US" sz="1000" dirty="0" smtClean="0">
                          <a:effectLst/>
                          <a:latin typeface="Arial"/>
                          <a:ea typeface="Times"/>
                          <a:cs typeface="Times New Roman"/>
                        </a:rPr>
                        <a:t>2016</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tab pos="5486400" algn="r"/>
                        </a:tabLst>
                        <a:defRPr/>
                      </a:pPr>
                      <a:r>
                        <a:rPr lang="ko-KR" altLang="en-US" sz="1000" dirty="0" smtClean="0">
                          <a:effectLst/>
                          <a:latin typeface="Arial"/>
                          <a:ea typeface="Times"/>
                          <a:cs typeface="Times New Roman"/>
                        </a:rPr>
                        <a:t>완료</a:t>
                      </a:r>
                      <a:endParaRPr lang="en-US" altLang="ko-KR" sz="1000" dirty="0" smtClean="0">
                        <a:effectLst/>
                        <a:latin typeface="Times"/>
                        <a:ea typeface="Times"/>
                        <a:cs typeface="Times New Roman"/>
                      </a:endParaRPr>
                    </a:p>
                    <a:p>
                      <a:pPr marL="0" marR="0" algn="l">
                        <a:spcBef>
                          <a:spcPts val="0"/>
                        </a:spcBef>
                        <a:spcAft>
                          <a:spcPts val="0"/>
                        </a:spcAft>
                        <a:tabLst>
                          <a:tab pos="5486400" algn="r"/>
                        </a:tabLst>
                      </a:pPr>
                      <a:r>
                        <a:rPr lang="en-US" sz="1000" dirty="0" smtClean="0">
                          <a:effectLst/>
                          <a:latin typeface="Arial"/>
                          <a:ea typeface="Times"/>
                          <a:cs typeface="Times New Roman"/>
                        </a:rPr>
                        <a:t>_Completed</a:t>
                      </a:r>
                      <a:endParaRPr lang="en-US" sz="1000" dirty="0">
                        <a:effectLst/>
                        <a:latin typeface="Arial"/>
                        <a:ea typeface="Times"/>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
        <p:nvSpPr>
          <p:cNvPr id="6" name="Rectangle 5"/>
          <p:cNvSpPr/>
          <p:nvPr/>
        </p:nvSpPr>
        <p:spPr>
          <a:xfrm>
            <a:off x="990600" y="0"/>
            <a:ext cx="7620000" cy="892552"/>
          </a:xfrm>
          <a:prstGeom prst="rect">
            <a:avLst/>
          </a:prstGeom>
        </p:spPr>
        <p:txBody>
          <a:bodyPr wrap="square">
            <a:spAutoFit/>
          </a:bodyPr>
          <a:lstStyle/>
          <a:p>
            <a:pPr algn="ctr"/>
            <a:r>
              <a:rPr lang="ko-KR" altLang="en-US" sz="1300" b="1" dirty="0"/>
              <a:t>조직 전체 연례 행동 계획 </a:t>
            </a:r>
            <a:r>
              <a:rPr lang="en-US" altLang="ko-KR" sz="1300" b="1" dirty="0"/>
              <a:t>(</a:t>
            </a:r>
            <a:r>
              <a:rPr lang="ko-KR" altLang="en-US" sz="1300" b="1" dirty="0"/>
              <a:t>제공자 기관 예</a:t>
            </a:r>
            <a:r>
              <a:rPr lang="en-US" altLang="ko-KR" sz="1300" b="1" dirty="0"/>
              <a:t>)</a:t>
            </a:r>
            <a:endParaRPr lang="en-US" altLang="ko-KR" sz="1300" dirty="0"/>
          </a:p>
          <a:p>
            <a:pPr algn="ctr"/>
            <a:r>
              <a:rPr lang="en-US" sz="1300" b="1" dirty="0" smtClean="0"/>
              <a:t>_Organization-wide </a:t>
            </a:r>
            <a:r>
              <a:rPr lang="en-US" sz="1300" b="1" dirty="0"/>
              <a:t>Annual Action Plan (Provider Agency Examples)</a:t>
            </a:r>
          </a:p>
          <a:p>
            <a:r>
              <a:rPr lang="ko-KR" altLang="en-US" sz="1300" dirty="0"/>
              <a:t>날짜</a:t>
            </a:r>
            <a:r>
              <a:rPr lang="en-US" altLang="ko-KR" sz="1300" dirty="0"/>
              <a:t>:</a:t>
            </a:r>
            <a:r>
              <a:rPr lang="ko-KR" altLang="en-US" sz="1300" dirty="0"/>
              <a:t> </a:t>
            </a:r>
            <a:r>
              <a:rPr lang="en-US" altLang="ko-KR" sz="1300" dirty="0"/>
              <a:t>2016</a:t>
            </a:r>
            <a:r>
              <a:rPr lang="ko-KR" altLang="en-US" sz="1300" dirty="0"/>
              <a:t>년 </a:t>
            </a:r>
            <a:r>
              <a:rPr lang="en-US" altLang="ko-KR" sz="1300" dirty="0"/>
              <a:t>5</a:t>
            </a:r>
            <a:r>
              <a:rPr lang="ko-KR" altLang="en-US" sz="1300" dirty="0"/>
              <a:t>월 </a:t>
            </a:r>
            <a:r>
              <a:rPr lang="en-US" altLang="ko-KR" sz="1300" dirty="0"/>
              <a:t>10</a:t>
            </a:r>
            <a:r>
              <a:rPr lang="ko-KR" altLang="en-US" sz="1300" dirty="0" smtClean="0"/>
              <a:t>일</a:t>
            </a:r>
            <a:r>
              <a:rPr lang="en-US" altLang="ko-KR" sz="1300" dirty="0"/>
              <a:t>_</a:t>
            </a:r>
            <a:r>
              <a:rPr lang="en-US" sz="1300" b="1" dirty="0" smtClean="0"/>
              <a:t>Date</a:t>
            </a:r>
            <a:r>
              <a:rPr lang="en-US" sz="1300" b="1" dirty="0"/>
              <a:t>:  </a:t>
            </a:r>
            <a:r>
              <a:rPr lang="en-US" sz="1300" dirty="0"/>
              <a:t>May 10, 2016</a:t>
            </a:r>
          </a:p>
          <a:p>
            <a:r>
              <a:rPr lang="ko-KR" altLang="en-US" sz="1300" dirty="0"/>
              <a:t>팀 구성원</a:t>
            </a:r>
            <a:r>
              <a:rPr lang="en-US" altLang="ko-KR" sz="1300" dirty="0"/>
              <a:t>:</a:t>
            </a:r>
            <a:r>
              <a:rPr lang="ko-KR" altLang="en-US" sz="1300" dirty="0"/>
              <a:t> 앨리스</a:t>
            </a:r>
            <a:r>
              <a:rPr lang="en-US" altLang="ko-KR" sz="1300" dirty="0"/>
              <a:t>,</a:t>
            </a:r>
            <a:r>
              <a:rPr lang="ko-KR" altLang="en-US" sz="1300" dirty="0"/>
              <a:t> 에이미</a:t>
            </a:r>
            <a:r>
              <a:rPr lang="en-US" altLang="ko-KR" sz="1300" dirty="0"/>
              <a:t>,</a:t>
            </a:r>
            <a:r>
              <a:rPr lang="ko-KR" altLang="en-US" sz="1300" dirty="0"/>
              <a:t> 제인</a:t>
            </a:r>
            <a:r>
              <a:rPr lang="en-US" altLang="ko-KR" sz="1300" dirty="0"/>
              <a:t>,</a:t>
            </a:r>
            <a:r>
              <a:rPr lang="ko-KR" altLang="en-US" sz="1300" dirty="0"/>
              <a:t> 스티브</a:t>
            </a:r>
            <a:r>
              <a:rPr lang="en-US" altLang="ko-KR" sz="1300" dirty="0"/>
              <a:t>,</a:t>
            </a:r>
            <a:r>
              <a:rPr lang="ko-KR" altLang="en-US" sz="1300" dirty="0"/>
              <a:t> 벨라</a:t>
            </a:r>
            <a:r>
              <a:rPr lang="en-US" altLang="ko-KR" sz="1300" dirty="0"/>
              <a:t>,</a:t>
            </a:r>
            <a:r>
              <a:rPr lang="ko-KR" altLang="en-US" sz="1300" dirty="0"/>
              <a:t> </a:t>
            </a:r>
            <a:r>
              <a:rPr lang="ko-KR" altLang="en-US" sz="1300" dirty="0" smtClean="0"/>
              <a:t>조</a:t>
            </a:r>
            <a:r>
              <a:rPr lang="en-US" altLang="ko-KR" sz="1300" dirty="0" smtClean="0"/>
              <a:t>_</a:t>
            </a:r>
            <a:r>
              <a:rPr lang="en-US" sz="1300" b="1" dirty="0" smtClean="0"/>
              <a:t>Team </a:t>
            </a:r>
            <a:r>
              <a:rPr lang="en-US" sz="1300" b="1" dirty="0"/>
              <a:t>Members:  </a:t>
            </a:r>
            <a:r>
              <a:rPr lang="en-US" sz="1300" dirty="0"/>
              <a:t>Alice, Amy, Jane, Steve, Bella, </a:t>
            </a:r>
            <a:r>
              <a:rPr lang="en-US" sz="1300" dirty="0" smtClean="0"/>
              <a:t>Joe</a:t>
            </a:r>
            <a:endParaRPr lang="en-US" sz="1300"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                72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9915572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676F6-3697-9348-8EAE-6A757A7E6A25}"/>
              </a:ext>
            </a:extLst>
          </p:cNvPr>
          <p:cNvSpPr>
            <a:spLocks noGrp="1"/>
          </p:cNvSpPr>
          <p:nvPr>
            <p:ph type="title"/>
          </p:nvPr>
        </p:nvSpPr>
        <p:spPr/>
        <p:txBody>
          <a:bodyPr>
            <a:normAutofit/>
          </a:bodyPr>
          <a:lstStyle/>
          <a:p>
            <a:pPr algn="ctr"/>
            <a:r>
              <a:rPr lang="ko-KR" altLang="en-US" sz="2400" dirty="0" smtClean="0"/>
              <a:t>검토를 위해 모든 사람에게 작업을 다시 가져오게 하세요</a:t>
            </a:r>
            <a:r>
              <a:rPr lang="en-US" altLang="ko-KR" sz="2400" dirty="0" smtClean="0"/>
              <a:t>.</a:t>
            </a:r>
            <a:br>
              <a:rPr lang="en-US" altLang="ko-KR" sz="2400" dirty="0" smtClean="0"/>
            </a:br>
            <a:r>
              <a:rPr lang="en-US" altLang="ko-KR" sz="2400" dirty="0"/>
              <a:t>_</a:t>
            </a:r>
            <a:r>
              <a:rPr lang="en-US" sz="2400" dirty="0" smtClean="0"/>
              <a:t>Bring </a:t>
            </a:r>
            <a:r>
              <a:rPr lang="en-US" sz="2400" dirty="0"/>
              <a:t>the Work Back to Everyone to Review</a:t>
            </a:r>
          </a:p>
        </p:txBody>
      </p:sp>
      <p:sp>
        <p:nvSpPr>
          <p:cNvPr id="3" name="Content Placeholder 2">
            <a:extLst>
              <a:ext uri="{FF2B5EF4-FFF2-40B4-BE49-F238E27FC236}">
                <a16:creationId xmlns:a16="http://schemas.microsoft.com/office/drawing/2014/main" xmlns="" id="{4BC1B6E8-3B4F-3C44-B59D-7AA568464E8F}"/>
              </a:ext>
            </a:extLst>
          </p:cNvPr>
          <p:cNvSpPr>
            <a:spLocks noGrp="1"/>
          </p:cNvSpPr>
          <p:nvPr>
            <p:ph idx="1"/>
          </p:nvPr>
        </p:nvSpPr>
        <p:spPr/>
        <p:txBody>
          <a:bodyPr/>
          <a:lstStyle/>
          <a:p>
            <a:r>
              <a:rPr lang="ko-KR" altLang="en-US" dirty="0" smtClean="0"/>
              <a:t>사람들이 결정에 관여할 때 계획에 참여할 가능성이 더 높음</a:t>
            </a:r>
            <a:endParaRPr lang="en-US" altLang="ko-KR" dirty="0" smtClean="0"/>
          </a:p>
          <a:p>
            <a:pPr marL="0" indent="0">
              <a:buNone/>
            </a:pPr>
            <a:r>
              <a:rPr lang="en-US" dirty="0"/>
              <a:t> </a:t>
            </a:r>
            <a:r>
              <a:rPr lang="en-US" dirty="0" smtClean="0"/>
              <a:t>  _When </a:t>
            </a:r>
            <a:r>
              <a:rPr lang="en-US" dirty="0"/>
              <a:t>people are involved in decisions, they are more </a:t>
            </a:r>
            <a:endParaRPr lang="en-US" dirty="0" smtClean="0"/>
          </a:p>
          <a:p>
            <a:pPr marL="0" indent="0">
              <a:buNone/>
            </a:pPr>
            <a:r>
              <a:rPr lang="en-US" dirty="0"/>
              <a:t> </a:t>
            </a:r>
            <a:r>
              <a:rPr lang="en-US" dirty="0" smtClean="0"/>
              <a:t>  likely </a:t>
            </a:r>
            <a:r>
              <a:rPr lang="en-US" dirty="0"/>
              <a:t>to participate in the plan</a:t>
            </a:r>
          </a:p>
          <a:p>
            <a:r>
              <a:rPr lang="ko-KR" altLang="en-US" dirty="0" smtClean="0"/>
              <a:t>과정 전반에 거쳐서 평가 및 실행 계획을 공유하는 방법을 만듦</a:t>
            </a:r>
            <a:endParaRPr lang="en-US" altLang="ko-KR" dirty="0" smtClean="0"/>
          </a:p>
          <a:p>
            <a:pPr marL="0" indent="0">
              <a:buNone/>
            </a:pPr>
            <a:r>
              <a:rPr lang="en-US" dirty="0" smtClean="0"/>
              <a:t>   _Create </a:t>
            </a:r>
            <a:r>
              <a:rPr lang="en-US" dirty="0"/>
              <a:t>ways to share the assessment and action plan </a:t>
            </a:r>
            <a:endParaRPr lang="en-US" dirty="0" smtClean="0"/>
          </a:p>
          <a:p>
            <a:pPr marL="0" indent="0">
              <a:buNone/>
            </a:pPr>
            <a:r>
              <a:rPr lang="en-US" dirty="0"/>
              <a:t> </a:t>
            </a:r>
            <a:r>
              <a:rPr lang="en-US" dirty="0" smtClean="0"/>
              <a:t>  throughout </a:t>
            </a:r>
            <a:r>
              <a:rPr lang="en-US" dirty="0"/>
              <a:t>the process</a:t>
            </a:r>
          </a:p>
          <a:p>
            <a:r>
              <a:rPr lang="ko-KR" altLang="en-US" dirty="0" smtClean="0"/>
              <a:t>정보 공유 방법을 포함하여 시간이 지남에 따라 작업을 추진하기 위해 실행 계획을 사용합니다</a:t>
            </a:r>
            <a:endParaRPr lang="en-US" altLang="ko-KR" dirty="0" smtClean="0"/>
          </a:p>
          <a:p>
            <a:pPr marL="0" indent="0">
              <a:buNone/>
            </a:pPr>
            <a:r>
              <a:rPr lang="en-US" dirty="0"/>
              <a:t> </a:t>
            </a:r>
            <a:r>
              <a:rPr lang="en-US" dirty="0" smtClean="0"/>
              <a:t>  _Use </a:t>
            </a:r>
            <a:r>
              <a:rPr lang="en-US" dirty="0"/>
              <a:t>the action plan to drive the work over time </a:t>
            </a:r>
            <a:endParaRPr lang="en-US" dirty="0" smtClean="0"/>
          </a:p>
          <a:p>
            <a:pPr marL="0" indent="0">
              <a:buNone/>
            </a:pPr>
            <a:r>
              <a:rPr lang="en-US" dirty="0"/>
              <a:t> </a:t>
            </a:r>
            <a:r>
              <a:rPr lang="en-US" dirty="0" smtClean="0"/>
              <a:t>  including </a:t>
            </a:r>
            <a:r>
              <a:rPr lang="en-US" dirty="0"/>
              <a:t>how information will be shared</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73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9707772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1B307-8D36-904E-B9F1-7DE81606E412}"/>
              </a:ext>
            </a:extLst>
          </p:cNvPr>
          <p:cNvSpPr>
            <a:spLocks noGrp="1"/>
          </p:cNvSpPr>
          <p:nvPr>
            <p:ph type="title"/>
          </p:nvPr>
        </p:nvSpPr>
        <p:spPr/>
        <p:txBody>
          <a:bodyPr>
            <a:normAutofit/>
          </a:bodyPr>
          <a:lstStyle/>
          <a:p>
            <a:pPr algn="ctr"/>
            <a:r>
              <a:rPr lang="ko-KR" altLang="en-US" sz="3200" b="1" dirty="0"/>
              <a:t>가시성 향상을 위한 생각</a:t>
            </a:r>
            <a:r>
              <a:rPr lang="en-US" altLang="ko-KR" sz="3200" dirty="0"/>
              <a:t/>
            </a:r>
            <a:br>
              <a:rPr lang="en-US" altLang="ko-KR" sz="3200" dirty="0"/>
            </a:br>
            <a:r>
              <a:rPr lang="en-US" altLang="ko-KR" sz="3200" dirty="0"/>
              <a:t>_</a:t>
            </a:r>
            <a:r>
              <a:rPr lang="en-US" sz="3200" b="1" dirty="0"/>
              <a:t>Ideas For Increasing </a:t>
            </a:r>
            <a:r>
              <a:rPr lang="en-US" sz="3200" b="1" dirty="0" smtClean="0"/>
              <a:t>Visibility</a:t>
            </a:r>
            <a:endParaRPr lang="en-US" sz="3200" b="1" dirty="0"/>
          </a:p>
        </p:txBody>
      </p:sp>
      <p:sp>
        <p:nvSpPr>
          <p:cNvPr id="3" name="Content Placeholder 2">
            <a:extLst>
              <a:ext uri="{FF2B5EF4-FFF2-40B4-BE49-F238E27FC236}">
                <a16:creationId xmlns:a16="http://schemas.microsoft.com/office/drawing/2014/main" xmlns="" id="{5C141170-F6FB-784F-90C4-C7A2349C6AAE}"/>
              </a:ext>
            </a:extLst>
          </p:cNvPr>
          <p:cNvSpPr>
            <a:spLocks noGrp="1"/>
          </p:cNvSpPr>
          <p:nvPr>
            <p:ph idx="1"/>
          </p:nvPr>
        </p:nvSpPr>
        <p:spPr>
          <a:xfrm>
            <a:off x="228600" y="1600200"/>
            <a:ext cx="8686800" cy="4525963"/>
          </a:xfrm>
        </p:spPr>
        <p:txBody>
          <a:bodyPr>
            <a:noAutofit/>
          </a:bodyPr>
          <a:lstStyle/>
          <a:p>
            <a:r>
              <a:rPr lang="ko-KR" altLang="en-US" sz="2400" dirty="0">
                <a:latin typeface="+mn-lt"/>
              </a:rPr>
              <a:t>회의 시간을 </a:t>
            </a:r>
            <a:r>
              <a:rPr lang="en-US" altLang="ko-KR" sz="2400" dirty="0">
                <a:latin typeface="+mn-lt"/>
              </a:rPr>
              <a:t>10</a:t>
            </a:r>
            <a:r>
              <a:rPr lang="ko-KR" altLang="en-US" sz="2400" dirty="0">
                <a:latin typeface="+mn-lt"/>
              </a:rPr>
              <a:t>분 추가하여 직원을 업데이트 합니다</a:t>
            </a:r>
            <a:r>
              <a:rPr lang="en-US" altLang="ko-KR" sz="2400" dirty="0">
                <a:latin typeface="+mn-lt"/>
              </a:rPr>
              <a:t>.</a:t>
            </a:r>
          </a:p>
          <a:p>
            <a:pPr marL="0" indent="0">
              <a:buNone/>
            </a:pPr>
            <a:r>
              <a:rPr lang="en-US" sz="2400" dirty="0">
                <a:latin typeface="+mn-lt"/>
              </a:rPr>
              <a:t>    _Add 10 minutes to staff meetings to update staff</a:t>
            </a:r>
          </a:p>
          <a:p>
            <a:r>
              <a:rPr lang="ko-KR" altLang="en-US" sz="2400" dirty="0">
                <a:latin typeface="+mn-lt"/>
              </a:rPr>
              <a:t>뉴스레터 또는 </a:t>
            </a:r>
            <a:r>
              <a:rPr lang="ko-KR" altLang="en-US" sz="2400" dirty="0" err="1">
                <a:latin typeface="+mn-lt"/>
              </a:rPr>
              <a:t>브로슈어에</a:t>
            </a:r>
            <a:r>
              <a:rPr lang="ko-KR" altLang="en-US" sz="2400" dirty="0">
                <a:latin typeface="+mn-lt"/>
              </a:rPr>
              <a:t> 정보를 추가하기</a:t>
            </a:r>
            <a:endParaRPr lang="en-US" altLang="ko-KR" sz="2400" dirty="0">
              <a:latin typeface="+mn-lt"/>
            </a:endParaRPr>
          </a:p>
          <a:p>
            <a:pPr marL="0" indent="0">
              <a:buNone/>
            </a:pPr>
            <a:r>
              <a:rPr lang="en-US" sz="2400" dirty="0">
                <a:latin typeface="+mn-lt"/>
              </a:rPr>
              <a:t>    _Add information into newsletters or brochures</a:t>
            </a:r>
          </a:p>
          <a:p>
            <a:r>
              <a:rPr lang="ko-KR" altLang="en-US" sz="2400" dirty="0">
                <a:latin typeface="+mn-lt"/>
              </a:rPr>
              <a:t>조직의 웹사이트에 업데이트를 제공하는 페이지를 만듦</a:t>
            </a:r>
            <a:endParaRPr lang="en-US" altLang="ko-KR" sz="2400" dirty="0">
              <a:latin typeface="+mn-lt"/>
            </a:endParaRPr>
          </a:p>
          <a:p>
            <a:pPr marL="0" indent="0">
              <a:buNone/>
            </a:pPr>
            <a:r>
              <a:rPr lang="en-US" sz="2400" dirty="0">
                <a:latin typeface="+mn-lt"/>
              </a:rPr>
              <a:t>    _Create a page on the organization’s website to provide updates</a:t>
            </a:r>
          </a:p>
          <a:p>
            <a:r>
              <a:rPr lang="ko-KR" altLang="en-US" sz="2400" dirty="0">
                <a:latin typeface="+mn-lt"/>
              </a:rPr>
              <a:t>이해관계자에게 제출</a:t>
            </a:r>
            <a:r>
              <a:rPr lang="en-US" altLang="ko-KR" sz="2400" dirty="0">
                <a:latin typeface="+mn-lt"/>
              </a:rPr>
              <a:t>_</a:t>
            </a:r>
            <a:r>
              <a:rPr lang="en-US" sz="2400" dirty="0">
                <a:latin typeface="+mn-lt"/>
              </a:rPr>
              <a:t>Present to stakeholders</a:t>
            </a:r>
          </a:p>
          <a:p>
            <a:r>
              <a:rPr lang="ko-KR" altLang="en-US" sz="2400" dirty="0">
                <a:latin typeface="+mn-lt"/>
              </a:rPr>
              <a:t>이사회에 제출</a:t>
            </a:r>
            <a:r>
              <a:rPr lang="en-US" altLang="ko-KR" sz="2400" dirty="0">
                <a:latin typeface="+mn-lt"/>
              </a:rPr>
              <a:t>_</a:t>
            </a:r>
            <a:r>
              <a:rPr lang="en-US" sz="2400" dirty="0">
                <a:latin typeface="+mn-lt"/>
              </a:rPr>
              <a:t>Present to the Board</a:t>
            </a:r>
            <a:endParaRPr lang="en-US" sz="2800" dirty="0"/>
          </a:p>
          <a:p>
            <a:endParaRPr lang="en-US" sz="1600"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슬라이드 번호 개체 틀 10"/>
          <p:cNvSpPr txBox="1">
            <a:spLocks/>
          </p:cNvSpPr>
          <p:nvPr/>
        </p:nvSpPr>
        <p:spPr>
          <a:xfrm>
            <a:off x="152400" y="60198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74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93517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400" y="76200"/>
            <a:ext cx="3382107" cy="6012634"/>
          </a:xfrm>
          <a:prstGeom prst="rect">
            <a:avLst/>
          </a:prstGeom>
        </p:spPr>
      </p:pic>
      <p:sp>
        <p:nvSpPr>
          <p:cNvPr id="3" name="TextBox 2"/>
          <p:cNvSpPr txBox="1"/>
          <p:nvPr/>
        </p:nvSpPr>
        <p:spPr>
          <a:xfrm>
            <a:off x="533400" y="2151727"/>
            <a:ext cx="3698198" cy="2400657"/>
          </a:xfrm>
          <a:prstGeom prst="rect">
            <a:avLst/>
          </a:prstGeom>
          <a:noFill/>
        </p:spPr>
        <p:txBody>
          <a:bodyPr wrap="square" rtlCol="0">
            <a:spAutoFit/>
          </a:bodyPr>
          <a:lstStyle/>
          <a:p>
            <a:pPr algn="ctr"/>
            <a:r>
              <a:rPr lang="ko-KR" altLang="en-US" sz="3000" b="1" dirty="0">
                <a:latin typeface="+mn-ea"/>
              </a:rPr>
              <a:t>사람중심도구에 쉽게 접근</a:t>
            </a:r>
            <a:endParaRPr lang="en-US" altLang="ko-KR" sz="3000" b="1" dirty="0">
              <a:latin typeface="+mn-ea"/>
            </a:endParaRPr>
          </a:p>
          <a:p>
            <a:pPr algn="ctr"/>
            <a:r>
              <a:rPr lang="en-US" sz="3000" b="1" dirty="0">
                <a:latin typeface="+mn-ea"/>
              </a:rPr>
              <a:t>_Easy Access to Person-Centered Tools</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75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7412244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A6CE247-9635-EC47-AA47-6496015B1064}"/>
              </a:ext>
            </a:extLst>
          </p:cNvPr>
          <p:cNvSpPr>
            <a:spLocks noGrp="1"/>
          </p:cNvSpPr>
          <p:nvPr>
            <p:ph type="title" idx="4294967295"/>
          </p:nvPr>
        </p:nvSpPr>
        <p:spPr>
          <a:xfrm>
            <a:off x="304800" y="321133"/>
            <a:ext cx="8229600" cy="628650"/>
          </a:xfrm>
        </p:spPr>
        <p:txBody>
          <a:bodyPr>
            <a:noAutofit/>
          </a:bodyPr>
          <a:lstStyle/>
          <a:p>
            <a:pPr algn="ctr"/>
            <a:r>
              <a:rPr lang="ko-KR" altLang="en-US" sz="2800" dirty="0" smtClean="0">
                <a:latin typeface="+mn-lt"/>
              </a:rPr>
              <a:t>팀 </a:t>
            </a:r>
            <a:r>
              <a:rPr lang="ko-KR" altLang="en-US" sz="2800" dirty="0" err="1" smtClean="0">
                <a:latin typeface="+mn-lt"/>
              </a:rPr>
              <a:t>할동에</a:t>
            </a:r>
            <a:r>
              <a:rPr lang="ko-KR" altLang="en-US" sz="2800" dirty="0" smtClean="0">
                <a:latin typeface="+mn-lt"/>
              </a:rPr>
              <a:t> 대한 프레젠테이션</a:t>
            </a:r>
            <a:r>
              <a:rPr lang="en-US" altLang="ko-KR" sz="2800" dirty="0" smtClean="0">
                <a:latin typeface="+mn-lt"/>
              </a:rPr>
              <a:t/>
            </a:r>
            <a:br>
              <a:rPr lang="en-US" altLang="ko-KR" sz="2800" dirty="0" smtClean="0">
                <a:latin typeface="+mn-lt"/>
              </a:rPr>
            </a:br>
            <a:r>
              <a:rPr lang="en-US" altLang="ko-KR" sz="2800" dirty="0">
                <a:latin typeface="+mn-lt"/>
              </a:rPr>
              <a:t>_</a:t>
            </a:r>
            <a:r>
              <a:rPr lang="en-US" sz="2800" dirty="0" smtClean="0">
                <a:latin typeface="+mn-lt"/>
              </a:rPr>
              <a:t>Presentations </a:t>
            </a:r>
            <a:r>
              <a:rPr lang="en-US" sz="2800" dirty="0">
                <a:latin typeface="+mn-lt"/>
              </a:rPr>
              <a:t>to the Board on Team Activities</a:t>
            </a:r>
          </a:p>
        </p:txBody>
      </p:sp>
      <p:pic>
        <p:nvPicPr>
          <p:cNvPr id="7" name="Content Placeholder 6">
            <a:extLst>
              <a:ext uri="{FF2B5EF4-FFF2-40B4-BE49-F238E27FC236}">
                <a16:creationId xmlns:a16="http://schemas.microsoft.com/office/drawing/2014/main" xmlns="" id="{901D5D82-DDFE-9141-B4C9-9861FA8200D6}"/>
              </a:ext>
            </a:extLst>
          </p:cNvPr>
          <p:cNvPicPr>
            <a:picLocks noGrp="1" noChangeAspect="1"/>
          </p:cNvPicPr>
          <p:nvPr>
            <p:ph sz="quarter" idx="4294967295"/>
          </p:nvPr>
        </p:nvPicPr>
        <p:blipFill>
          <a:blip r:embed="rId2" cstate="print"/>
          <a:stretch>
            <a:fillRect/>
          </a:stretch>
        </p:blipFill>
        <p:spPr>
          <a:xfrm>
            <a:off x="852719" y="1836145"/>
            <a:ext cx="7438562" cy="4072072"/>
          </a:xfrm>
          <a:prstGeom prst="rect">
            <a:avLst/>
          </a:prstGeom>
        </p:spPr>
      </p:pic>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76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7859637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xmlns="" id="{E231061D-F582-8B4A-847D-304FD7946553}"/>
              </a:ext>
            </a:extLst>
          </p:cNvPr>
          <p:cNvPicPr>
            <a:picLocks noGrp="1" noChangeAspect="1"/>
          </p:cNvPicPr>
          <p:nvPr>
            <p:ph idx="4294967295"/>
          </p:nvPr>
        </p:nvPicPr>
        <p:blipFill>
          <a:blip r:embed="rId2" cstate="print">
            <a:extLst>
              <a:ext uri="{28A0092B-C50C-407E-A947-70E740481C1C}">
                <a14:useLocalDpi xmlns:a14="http://schemas.microsoft.com/office/drawing/2010/main" xmlns="" val="0"/>
              </a:ext>
            </a:extLst>
          </a:blip>
          <a:stretch>
            <a:fillRect/>
          </a:stretch>
        </p:blipFill>
        <p:spPr>
          <a:xfrm>
            <a:off x="-13648" y="990600"/>
            <a:ext cx="9171296" cy="4572000"/>
          </a:xfrm>
        </p:spPr>
      </p:pic>
      <p:sp>
        <p:nvSpPr>
          <p:cNvPr id="3"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77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1522814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90E2B2C-3C0E-5C46-B1FE-3461F07AFBAA}"/>
              </a:ext>
            </a:extLst>
          </p:cNvPr>
          <p:cNvSpPr>
            <a:spLocks noGrp="1"/>
          </p:cNvSpPr>
          <p:nvPr>
            <p:ph type="ctrTitle"/>
          </p:nvPr>
        </p:nvSpPr>
        <p:spPr/>
        <p:txBody>
          <a:bodyPr/>
          <a:lstStyle/>
          <a:p>
            <a:r>
              <a:rPr lang="en-US" b="1" dirty="0">
                <a:latin typeface="+mn-lt"/>
                <a:hlinkClick r:id="rId3"/>
              </a:rPr>
              <a:t>Minnesota Team Checklist</a:t>
            </a:r>
            <a:endParaRPr lang="en-US" b="1" dirty="0">
              <a:latin typeface="+mn-lt"/>
            </a:endParaRPr>
          </a:p>
        </p:txBody>
      </p:sp>
      <p:sp>
        <p:nvSpPr>
          <p:cNvPr id="5" name="Subtitle 4">
            <a:extLst>
              <a:ext uri="{FF2B5EF4-FFF2-40B4-BE49-F238E27FC236}">
                <a16:creationId xmlns:a16="http://schemas.microsoft.com/office/drawing/2014/main" xmlns="" id="{D31F1F01-0A04-EA4F-9E93-9A796C43DAD4}"/>
              </a:ext>
            </a:extLst>
          </p:cNvPr>
          <p:cNvSpPr>
            <a:spLocks noGrp="1"/>
          </p:cNvSpPr>
          <p:nvPr>
            <p:ph type="subTitle" idx="1"/>
          </p:nvPr>
        </p:nvSpPr>
        <p:spPr>
          <a:xfrm>
            <a:off x="3048000" y="3657600"/>
            <a:ext cx="2819400" cy="1655762"/>
          </a:xfrm>
        </p:spPr>
        <p:txBody>
          <a:bodyPr>
            <a:normAutofit/>
          </a:bodyPr>
          <a:lstStyle/>
          <a:p>
            <a:pPr algn="l"/>
            <a:r>
              <a:rPr lang="en-US" sz="2400" dirty="0"/>
              <a:t>Items 16-29:</a:t>
            </a:r>
          </a:p>
          <a:p>
            <a:pPr marL="342900" indent="-342900" algn="l">
              <a:buFont typeface="Arial" panose="020B0604020202020204" pitchFamily="34" charset="0"/>
              <a:buChar char="•"/>
            </a:pPr>
            <a:r>
              <a:rPr lang="en-US" sz="2000" dirty="0"/>
              <a:t>Action Plan</a:t>
            </a:r>
          </a:p>
          <a:p>
            <a:pPr marL="342900" indent="-342900" algn="l">
              <a:buFont typeface="Arial" panose="020B0604020202020204" pitchFamily="34" charset="0"/>
              <a:buChar char="•"/>
            </a:pPr>
            <a:r>
              <a:rPr lang="en-US" sz="2000" dirty="0"/>
              <a:t>Staff Development</a:t>
            </a:r>
          </a:p>
          <a:p>
            <a:pPr marL="342900" indent="-342900" algn="l">
              <a:buFont typeface="Arial" panose="020B0604020202020204" pitchFamily="34" charset="0"/>
              <a:buChar char="•"/>
            </a:pPr>
            <a:r>
              <a:rPr lang="en-US" sz="2000" dirty="0"/>
              <a:t>Visibility</a:t>
            </a: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78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1719575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A899D27-2B6A-F34C-B474-039CFB930936}"/>
              </a:ext>
            </a:extLst>
          </p:cNvPr>
          <p:cNvSpPr>
            <a:spLocks noGrp="1"/>
          </p:cNvSpPr>
          <p:nvPr>
            <p:ph type="title"/>
          </p:nvPr>
        </p:nvSpPr>
        <p:spPr/>
        <p:txBody>
          <a:bodyPr>
            <a:normAutofit/>
          </a:bodyPr>
          <a:lstStyle/>
          <a:p>
            <a:pPr algn="ctr"/>
            <a:r>
              <a:rPr lang="ko-KR" altLang="en-US" sz="2800" dirty="0" smtClean="0"/>
              <a:t>소모임 활동</a:t>
            </a:r>
            <a:r>
              <a:rPr lang="en-US" altLang="ko-KR" sz="2800" dirty="0" smtClean="0"/>
              <a:t>_</a:t>
            </a:r>
            <a:r>
              <a:rPr lang="en-US" sz="2800" dirty="0" smtClean="0"/>
              <a:t>Breakout </a:t>
            </a:r>
            <a:r>
              <a:rPr lang="en-US" sz="2800" dirty="0"/>
              <a:t>Activity</a:t>
            </a:r>
          </a:p>
        </p:txBody>
      </p:sp>
      <p:sp>
        <p:nvSpPr>
          <p:cNvPr id="2" name="Content Placeholder 1">
            <a:extLst>
              <a:ext uri="{FF2B5EF4-FFF2-40B4-BE49-F238E27FC236}">
                <a16:creationId xmlns:a16="http://schemas.microsoft.com/office/drawing/2014/main" xmlns="" id="{52523D3A-45D6-ED45-8ED2-CABC3D65740A}"/>
              </a:ext>
            </a:extLst>
          </p:cNvPr>
          <p:cNvSpPr>
            <a:spLocks noGrp="1"/>
          </p:cNvSpPr>
          <p:nvPr>
            <p:ph sz="quarter" idx="13"/>
          </p:nvPr>
        </p:nvSpPr>
        <p:spPr/>
        <p:txBody>
          <a:bodyPr>
            <a:normAutofit fontScale="92500" lnSpcReduction="20000"/>
          </a:bodyPr>
          <a:lstStyle/>
          <a:p>
            <a:pPr marL="0" indent="0">
              <a:buNone/>
            </a:pPr>
            <a:r>
              <a:rPr lang="ko-KR" altLang="en-US" sz="2400" b="1" dirty="0" smtClean="0"/>
              <a:t>당신의 그룹에서</a:t>
            </a:r>
            <a:r>
              <a:rPr lang="en-US" altLang="ko-KR" sz="2400" b="1" dirty="0" smtClean="0"/>
              <a:t>…_</a:t>
            </a:r>
            <a:r>
              <a:rPr lang="en-US" sz="2400" b="1" dirty="0" smtClean="0"/>
              <a:t>In </a:t>
            </a:r>
            <a:r>
              <a:rPr lang="en-US" sz="2400" b="1" dirty="0"/>
              <a:t>your groups please…..</a:t>
            </a:r>
          </a:p>
          <a:p>
            <a:r>
              <a:rPr lang="ko-KR" altLang="en-US" sz="2400" dirty="0" smtClean="0"/>
              <a:t>미네소타 팀 체크리스트 펼쳐주세요 </a:t>
            </a:r>
            <a:r>
              <a:rPr lang="en-US" altLang="ko-KR" sz="2400" dirty="0" smtClean="0"/>
              <a:t>– </a:t>
            </a:r>
            <a:r>
              <a:rPr lang="ko-KR" altLang="en-US" sz="2400" dirty="0" smtClean="0"/>
              <a:t>항목 </a:t>
            </a:r>
            <a:r>
              <a:rPr lang="en-US" altLang="ko-KR" sz="2400" dirty="0" smtClean="0"/>
              <a:t>16-29</a:t>
            </a:r>
            <a:r>
              <a:rPr lang="en-US" sz="2400" dirty="0" smtClean="0"/>
              <a:t> </a:t>
            </a:r>
          </a:p>
          <a:p>
            <a:pPr marL="0" indent="0">
              <a:buNone/>
            </a:pPr>
            <a:r>
              <a:rPr lang="en-US" sz="2400" dirty="0" smtClean="0"/>
              <a:t>  _Open </a:t>
            </a:r>
            <a:r>
              <a:rPr lang="en-US" sz="2400" dirty="0"/>
              <a:t>the Minnesota Team Checklist - Items 16-29</a:t>
            </a:r>
          </a:p>
          <a:p>
            <a:r>
              <a:rPr lang="ko-KR" altLang="en-US" sz="2400" dirty="0" smtClean="0"/>
              <a:t>항목을 읽는데 시간을 보내세요</a:t>
            </a:r>
            <a:r>
              <a:rPr lang="en-US" altLang="ko-KR" sz="2400" dirty="0" smtClean="0"/>
              <a:t>.</a:t>
            </a:r>
          </a:p>
          <a:p>
            <a:pPr marL="0" indent="0">
              <a:buNone/>
            </a:pPr>
            <a:r>
              <a:rPr lang="en-US" sz="2400" dirty="0"/>
              <a:t> </a:t>
            </a:r>
            <a:r>
              <a:rPr lang="en-US" sz="2400" dirty="0" smtClean="0"/>
              <a:t> _Spend </a:t>
            </a:r>
            <a:r>
              <a:rPr lang="en-US" sz="2400" dirty="0"/>
              <a:t>time reading the items</a:t>
            </a:r>
          </a:p>
          <a:p>
            <a:r>
              <a:rPr lang="ko-KR" altLang="en-US" sz="2400" dirty="0" smtClean="0"/>
              <a:t>토론할 질문을 적어보세요</a:t>
            </a:r>
            <a:r>
              <a:rPr lang="en-US" altLang="ko-KR" sz="2400" dirty="0" smtClean="0"/>
              <a:t>.</a:t>
            </a:r>
          </a:p>
          <a:p>
            <a:pPr marL="0" indent="0">
              <a:buNone/>
            </a:pPr>
            <a:r>
              <a:rPr lang="en-US" sz="2400" dirty="0" smtClean="0"/>
              <a:t>  _Write </a:t>
            </a:r>
            <a:r>
              <a:rPr lang="en-US" sz="2400" dirty="0"/>
              <a:t>down questions you have for discussion</a:t>
            </a:r>
          </a:p>
          <a:p>
            <a:r>
              <a:rPr lang="ko-KR" altLang="en-US" sz="2400" dirty="0" smtClean="0"/>
              <a:t>팀이 있는 경우 사람중심실천에 대한 진행 상황을 평가하기 위해 항복을 완료하세요</a:t>
            </a:r>
            <a:r>
              <a:rPr lang="en-US" altLang="ko-KR" sz="2400" dirty="0" smtClean="0"/>
              <a:t>.</a:t>
            </a:r>
          </a:p>
          <a:p>
            <a:pPr marL="0" indent="0">
              <a:buNone/>
            </a:pPr>
            <a:r>
              <a:rPr lang="en-US" sz="2400" dirty="0" smtClean="0"/>
              <a:t>   _If </a:t>
            </a:r>
            <a:r>
              <a:rPr lang="en-US" sz="2400" dirty="0"/>
              <a:t>you have a team, complete the items to assess </a:t>
            </a:r>
            <a:endParaRPr lang="en-US" sz="2400" dirty="0" smtClean="0"/>
          </a:p>
          <a:p>
            <a:pPr marL="0" indent="0">
              <a:buNone/>
            </a:pPr>
            <a:r>
              <a:rPr lang="en-US" sz="2400" dirty="0"/>
              <a:t> </a:t>
            </a:r>
            <a:r>
              <a:rPr lang="en-US" sz="2400" dirty="0" smtClean="0"/>
              <a:t>  your </a:t>
            </a:r>
            <a:r>
              <a:rPr lang="en-US" sz="2400" dirty="0"/>
              <a:t>progress working on person-centered practices</a:t>
            </a:r>
          </a:p>
          <a:p>
            <a:pPr marL="0" indent="0">
              <a:buNone/>
            </a:pPr>
            <a:endParaRPr lang="en-US" sz="2400" dirty="0"/>
          </a:p>
          <a:p>
            <a:endParaRPr lang="en-US"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79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2648831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8828"/>
            <a:ext cx="8576266" cy="994172"/>
          </a:xfrm>
        </p:spPr>
        <p:txBody>
          <a:bodyPr>
            <a:noAutofit/>
          </a:bodyPr>
          <a:lstStyle/>
          <a:p>
            <a:pPr algn="ctr"/>
            <a:r>
              <a:rPr lang="ko-KR" altLang="en-US" sz="2400" dirty="0">
                <a:latin typeface="+mn-ea"/>
                <a:ea typeface="+mn-ea"/>
              </a:rPr>
              <a:t>앞으로 나아가기 위해 직장에서 다른 사람들과 공유할 수 있는 </a:t>
            </a:r>
            <a:r>
              <a:rPr lang="en-US" altLang="ko-KR" sz="2400" dirty="0">
                <a:latin typeface="+mn-ea"/>
                <a:ea typeface="+mn-ea"/>
              </a:rPr>
              <a:t>3-5</a:t>
            </a:r>
            <a:r>
              <a:rPr lang="ko-KR" altLang="en-US" sz="2400" dirty="0">
                <a:latin typeface="+mn-ea"/>
                <a:ea typeface="+mn-ea"/>
              </a:rPr>
              <a:t>가지 목록을 만드세요</a:t>
            </a:r>
            <a:r>
              <a:rPr lang="en-US" altLang="ko-KR" sz="2000" dirty="0">
                <a:latin typeface="+mn-ea"/>
                <a:ea typeface="+mn-ea"/>
              </a:rPr>
              <a:t/>
            </a:r>
            <a:br>
              <a:rPr lang="en-US" altLang="ko-KR" sz="2000" dirty="0">
                <a:latin typeface="+mn-ea"/>
                <a:ea typeface="+mn-ea"/>
              </a:rPr>
            </a:br>
            <a:r>
              <a:rPr lang="en-US" altLang="ko-KR" sz="2000" dirty="0">
                <a:latin typeface="+mn-ea"/>
                <a:ea typeface="+mn-ea"/>
              </a:rPr>
              <a:t>_</a:t>
            </a:r>
            <a:r>
              <a:rPr lang="en-US" sz="2000" dirty="0">
                <a:latin typeface="+mn-ea"/>
                <a:ea typeface="+mn-ea"/>
              </a:rPr>
              <a:t>Make a list of 3-5 things you can share with others at work to move forward – Blank Copy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3425256915"/>
              </p:ext>
            </p:extLst>
          </p:nvPr>
        </p:nvGraphicFramePr>
        <p:xfrm>
          <a:off x="449055" y="1465521"/>
          <a:ext cx="8245890" cy="4420124"/>
        </p:xfrm>
        <a:graphic>
          <a:graphicData uri="http://schemas.openxmlformats.org/drawingml/2006/table">
            <a:tbl>
              <a:tblPr firstRow="1" bandRow="1">
                <a:tableStyleId>{F5AB1C69-6EDB-4FF4-983F-18BD219EF322}</a:tableStyleId>
              </a:tblPr>
              <a:tblGrid>
                <a:gridCol w="3058143">
                  <a:extLst>
                    <a:ext uri="{9D8B030D-6E8A-4147-A177-3AD203B41FA5}">
                      <a16:colId xmlns:a16="http://schemas.microsoft.com/office/drawing/2014/main" xmlns="" val="20000"/>
                    </a:ext>
                  </a:extLst>
                </a:gridCol>
                <a:gridCol w="2439117">
                  <a:extLst>
                    <a:ext uri="{9D8B030D-6E8A-4147-A177-3AD203B41FA5}">
                      <a16:colId xmlns:a16="http://schemas.microsoft.com/office/drawing/2014/main" xmlns="" val="20001"/>
                    </a:ext>
                  </a:extLst>
                </a:gridCol>
                <a:gridCol w="2748630">
                  <a:extLst>
                    <a:ext uri="{9D8B030D-6E8A-4147-A177-3AD203B41FA5}">
                      <a16:colId xmlns:a16="http://schemas.microsoft.com/office/drawing/2014/main" xmlns="" val="20002"/>
                    </a:ext>
                  </a:extLst>
                </a:gridCol>
              </a:tblGrid>
              <a:tr h="736687">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sz="1500" dirty="0">
                          <a:solidFill>
                            <a:schemeClr val="tx1"/>
                          </a:solidFill>
                          <a:latin typeface="+mn-ea"/>
                          <a:ea typeface="+mn-ea"/>
                        </a:rPr>
                        <a:t>_Steps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참여자</a:t>
                      </a:r>
                      <a:endParaRPr lang="en-US" sz="1500" dirty="0">
                        <a:solidFill>
                          <a:schemeClr val="tx1"/>
                        </a:solidFill>
                        <a:latin typeface="+mn-ea"/>
                        <a:ea typeface="+mn-ea"/>
                      </a:endParaRPr>
                    </a:p>
                    <a:p>
                      <a:pPr algn="ctr"/>
                      <a:r>
                        <a:rPr lang="en-US" sz="1500" dirty="0">
                          <a:solidFill>
                            <a:schemeClr val="tx1"/>
                          </a:solidFill>
                          <a:latin typeface="+mn-ea"/>
                          <a:ea typeface="+mn-ea"/>
                        </a:rPr>
                        <a:t>_Who is Involved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목표</a:t>
                      </a:r>
                      <a:r>
                        <a:rPr lang="ko-KR" altLang="en-US" sz="1500" baseline="0" dirty="0">
                          <a:solidFill>
                            <a:schemeClr val="tx1"/>
                          </a:solidFill>
                          <a:latin typeface="+mn-ea"/>
                          <a:ea typeface="+mn-ea"/>
                        </a:rPr>
                        <a:t> 완료 날짜</a:t>
                      </a:r>
                      <a:endParaRPr lang="en-US" altLang="ko-KR" sz="1500" baseline="0" dirty="0">
                        <a:solidFill>
                          <a:schemeClr val="tx1"/>
                        </a:solidFill>
                        <a:latin typeface="+mn-ea"/>
                        <a:ea typeface="+mn-ea"/>
                      </a:endParaRPr>
                    </a:p>
                    <a:p>
                      <a:pPr algn="ctr"/>
                      <a:r>
                        <a:rPr lang="en-US" sz="1500" baseline="0" dirty="0">
                          <a:solidFill>
                            <a:schemeClr val="tx1"/>
                          </a:solidFill>
                          <a:latin typeface="+mn-ea"/>
                          <a:ea typeface="+mn-ea"/>
                        </a:rPr>
                        <a:t>_</a:t>
                      </a:r>
                      <a:r>
                        <a:rPr lang="en-US" sz="1500" dirty="0">
                          <a:solidFill>
                            <a:schemeClr val="tx1"/>
                          </a:solidFill>
                          <a:latin typeface="+mn-ea"/>
                          <a:ea typeface="+mn-ea"/>
                        </a:rPr>
                        <a:t>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xmlns="" val="10000"/>
                  </a:ext>
                </a:extLst>
              </a:tr>
              <a:tr h="546574">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1"/>
                  </a:ext>
                </a:extLst>
              </a:tr>
              <a:tr h="641631">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extLst>
                  <a:ext uri="{0D108BD9-81ED-4DB2-BD59-A6C34878D82A}">
                    <a16:rowId xmlns:a16="http://schemas.microsoft.com/office/drawing/2014/main" xmlns="" val="10002"/>
                  </a:ext>
                </a:extLst>
              </a:tr>
              <a:tr h="926800">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3"/>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4"/>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5"/>
                  </a:ext>
                </a:extLst>
              </a:tr>
            </a:tbl>
          </a:graphicData>
        </a:graphic>
      </p:graphicFrame>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mn-ea"/>
              </a:rPr>
              <a:pPr/>
              <a:t>79</a:t>
            </a:fld>
            <a:endParaRPr lang="en-US" dirty="0">
              <a:latin typeface="+mn-ea"/>
            </a:endParaRPr>
          </a:p>
        </p:txBody>
      </p:sp>
      <p:sp>
        <p:nvSpPr>
          <p:cNvPr id="7" name="Footer Placeholder 2"/>
          <p:cNvSpPr txBox="1">
            <a:spLocks/>
          </p:cNvSpPr>
          <p:nvPr/>
        </p:nvSpPr>
        <p:spPr>
          <a:xfrm>
            <a:off x="-304800" y="5867400"/>
            <a:ext cx="5587647" cy="365125"/>
          </a:xfrm>
          <a:prstGeom prst="rect">
            <a:avLst/>
          </a:prstGeom>
        </p:spPr>
        <p:txBody>
          <a:bodyPr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Minnesota Department of Human Services </a:t>
            </a:r>
            <a:r>
              <a:rPr lang="en-US">
                <a:solidFill>
                  <a:schemeClr val="accent1"/>
                </a:solidFill>
              </a:rPr>
              <a:t>|</a:t>
            </a:r>
            <a:r>
              <a:rPr lang="en-US"/>
              <a:t> mn.gov/dhs</a:t>
            </a:r>
            <a:endParaRPr lang="en-US" dirty="0"/>
          </a:p>
        </p:txBody>
      </p:sp>
      <p:sp>
        <p:nvSpPr>
          <p:cNvPr id="8"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80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87306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en-US" sz="2969" dirty="0" smtClean="0">
                <a:solidFill>
                  <a:schemeClr val="dk1"/>
                </a:solidFill>
                <a:latin typeface="Calibri"/>
                <a:ea typeface="Calibri"/>
                <a:cs typeface="Calibri"/>
                <a:sym typeface="Calibri"/>
              </a:rPr>
              <a:t>Dean </a:t>
            </a:r>
            <a:r>
              <a:rPr lang="en-US" sz="2969" dirty="0" err="1" smtClean="0">
                <a:solidFill>
                  <a:schemeClr val="dk1"/>
                </a:solidFill>
                <a:latin typeface="Calibri"/>
                <a:ea typeface="Calibri"/>
                <a:cs typeface="Calibri"/>
                <a:sym typeface="Calibri"/>
              </a:rPr>
              <a:t>Fixsen</a:t>
            </a:r>
            <a:r>
              <a:rPr lang="en-US" sz="2969" dirty="0" smtClean="0">
                <a:solidFill>
                  <a:schemeClr val="dk1"/>
                </a:solidFill>
                <a:latin typeface="Calibri"/>
                <a:ea typeface="Calibri"/>
                <a:cs typeface="Calibri"/>
                <a:sym typeface="Calibri"/>
              </a:rPr>
              <a:t> </a:t>
            </a:r>
            <a:r>
              <a:rPr lang="ko-KR" altLang="en-US" sz="2969" dirty="0" smtClean="0">
                <a:solidFill>
                  <a:schemeClr val="dk1"/>
                </a:solidFill>
                <a:latin typeface="Calibri"/>
                <a:ea typeface="Calibri"/>
                <a:cs typeface="Calibri"/>
                <a:sym typeface="Calibri"/>
              </a:rPr>
              <a:t>및 동료의 리소스</a:t>
            </a:r>
            <a:r>
              <a:rPr lang="en-US" altLang="ko-KR" sz="2969" dirty="0" smtClean="0">
                <a:solidFill>
                  <a:schemeClr val="dk1"/>
                </a:solidFill>
                <a:latin typeface="Calibri"/>
                <a:ea typeface="Calibri"/>
                <a:cs typeface="Calibri"/>
                <a:sym typeface="Calibri"/>
              </a:rPr>
              <a:t/>
            </a:r>
            <a:br>
              <a:rPr lang="en-US" altLang="ko-KR" sz="2969" dirty="0" smtClean="0">
                <a:solidFill>
                  <a:schemeClr val="dk1"/>
                </a:solidFill>
                <a:latin typeface="Calibri"/>
                <a:ea typeface="Calibri"/>
                <a:cs typeface="Calibri"/>
                <a:sym typeface="Calibri"/>
              </a:rPr>
            </a:br>
            <a:r>
              <a:rPr lang="en-US" altLang="ko-KR" sz="2969" dirty="0">
                <a:solidFill>
                  <a:schemeClr val="dk1"/>
                </a:solidFill>
                <a:latin typeface="Calibri"/>
                <a:ea typeface="Calibri"/>
                <a:cs typeface="Calibri"/>
                <a:sym typeface="Calibri"/>
              </a:rPr>
              <a:t>_</a:t>
            </a:r>
            <a:r>
              <a:rPr lang="en-US" sz="2969" dirty="0" smtClean="0">
                <a:solidFill>
                  <a:schemeClr val="dk1"/>
                </a:solidFill>
                <a:latin typeface="Calibri"/>
                <a:ea typeface="Calibri"/>
                <a:cs typeface="Calibri"/>
                <a:sym typeface="Calibri"/>
              </a:rPr>
              <a:t>Resources </a:t>
            </a:r>
            <a:r>
              <a:rPr lang="en-US" sz="2969" dirty="0">
                <a:solidFill>
                  <a:schemeClr val="dk1"/>
                </a:solidFill>
                <a:latin typeface="Calibri"/>
                <a:ea typeface="Calibri"/>
                <a:cs typeface="Calibri"/>
                <a:sym typeface="Calibri"/>
              </a:rPr>
              <a:t>From </a:t>
            </a:r>
            <a:r>
              <a:rPr lang="en-US" sz="2969" dirty="0" smtClean="0">
                <a:solidFill>
                  <a:schemeClr val="dk1"/>
                </a:solidFill>
                <a:latin typeface="Calibri"/>
                <a:ea typeface="Calibri"/>
                <a:cs typeface="Calibri"/>
                <a:sym typeface="Calibri"/>
              </a:rPr>
              <a:t>Dean </a:t>
            </a:r>
            <a:r>
              <a:rPr lang="en-US" sz="2969" dirty="0" err="1">
                <a:solidFill>
                  <a:schemeClr val="dk1"/>
                </a:solidFill>
                <a:latin typeface="Calibri"/>
                <a:ea typeface="Calibri"/>
                <a:cs typeface="Calibri"/>
                <a:sym typeface="Calibri"/>
              </a:rPr>
              <a:t>Fixsen</a:t>
            </a:r>
            <a:r>
              <a:rPr lang="en-US" sz="2969" dirty="0">
                <a:solidFill>
                  <a:schemeClr val="dk1"/>
                </a:solidFill>
                <a:latin typeface="Calibri"/>
                <a:ea typeface="Calibri"/>
                <a:cs typeface="Calibri"/>
                <a:sym typeface="Calibri"/>
              </a:rPr>
              <a:t> and Colleagues</a:t>
            </a:r>
          </a:p>
        </p:txBody>
      </p:sp>
      <p:sp>
        <p:nvSpPr>
          <p:cNvPr id="739" name="Shape 739"/>
          <p:cNvSpPr txBox="1">
            <a:spLocks noGrp="1"/>
          </p:cNvSpPr>
          <p:nvPr>
            <p:ph sz="quarter" idx="13"/>
          </p:nvPr>
        </p:nvSpPr>
        <p:spPr>
          <a:xfrm>
            <a:off x="381000" y="1371600"/>
            <a:ext cx="8382000" cy="4429123"/>
          </a:xfrm>
          <a:prstGeom prst="rect">
            <a:avLst/>
          </a:prstGeom>
          <a:noFill/>
          <a:ln>
            <a:noFill/>
          </a:ln>
        </p:spPr>
        <p:txBody>
          <a:bodyPr vert="horz" lIns="68569" tIns="34275" rIns="68569" bIns="34275" rtlCol="0" anchor="t" anchorCtr="0">
            <a:noAutofit/>
          </a:bodyPr>
          <a:lstStyle/>
          <a:p>
            <a:pPr marL="0" indent="0">
              <a:lnSpc>
                <a:spcPct val="80000"/>
              </a:lnSpc>
              <a:spcBef>
                <a:spcPts val="372"/>
              </a:spcBef>
              <a:buClr>
                <a:schemeClr val="dk1"/>
              </a:buClr>
              <a:buSzPct val="25000"/>
              <a:buNone/>
            </a:pPr>
            <a:r>
              <a:rPr lang="ko-KR" altLang="en-US" sz="1800" b="1" dirty="0" smtClean="0">
                <a:solidFill>
                  <a:schemeClr val="dk1"/>
                </a:solidFill>
                <a:latin typeface="Calibri"/>
                <a:ea typeface="Calibri"/>
                <a:cs typeface="Calibri"/>
                <a:sym typeface="Calibri"/>
              </a:rPr>
              <a:t>구현 연구</a:t>
            </a:r>
            <a:r>
              <a:rPr lang="en-US" altLang="ko-KR" sz="1800" b="1" dirty="0" smtClean="0">
                <a:solidFill>
                  <a:schemeClr val="dk1"/>
                </a:solidFill>
                <a:latin typeface="Calibri"/>
                <a:ea typeface="Calibri"/>
                <a:cs typeface="Calibri"/>
                <a:sym typeface="Calibri"/>
              </a:rPr>
              <a:t>: </a:t>
            </a:r>
            <a:r>
              <a:rPr lang="ko-KR" altLang="en-US" sz="1800" b="1" dirty="0" smtClean="0">
                <a:solidFill>
                  <a:schemeClr val="dk1"/>
                </a:solidFill>
                <a:latin typeface="Calibri"/>
                <a:ea typeface="Calibri"/>
                <a:cs typeface="Calibri"/>
                <a:sym typeface="Calibri"/>
              </a:rPr>
              <a:t>문헌의 종합</a:t>
            </a:r>
            <a:r>
              <a:rPr lang="en-US" altLang="ko-KR" sz="1800" b="1" dirty="0" smtClean="0">
                <a:solidFill>
                  <a:schemeClr val="dk1"/>
                </a:solidFill>
                <a:latin typeface="Calibri"/>
                <a:ea typeface="Calibri"/>
                <a:cs typeface="Calibri"/>
                <a:sym typeface="Calibri"/>
              </a:rPr>
              <a:t>_</a:t>
            </a:r>
            <a:r>
              <a:rPr lang="en-US" sz="1800" b="1" dirty="0" smtClean="0">
                <a:solidFill>
                  <a:schemeClr val="dk1"/>
                </a:solidFill>
                <a:latin typeface="Calibri"/>
                <a:ea typeface="Calibri"/>
                <a:cs typeface="Calibri"/>
                <a:sym typeface="Calibri"/>
              </a:rPr>
              <a:t>Implementation </a:t>
            </a:r>
            <a:r>
              <a:rPr lang="en-US" sz="1800" b="1" dirty="0">
                <a:solidFill>
                  <a:schemeClr val="dk1"/>
                </a:solidFill>
                <a:latin typeface="Calibri"/>
                <a:ea typeface="Calibri"/>
                <a:cs typeface="Calibri"/>
                <a:sym typeface="Calibri"/>
              </a:rPr>
              <a:t>Research: A Synthesis of the Literature</a:t>
            </a:r>
          </a:p>
          <a:p>
            <a:pPr>
              <a:lnSpc>
                <a:spcPct val="80000"/>
              </a:lnSpc>
              <a:spcBef>
                <a:spcPts val="372"/>
              </a:spcBef>
              <a:buClr>
                <a:schemeClr val="dk1"/>
              </a:buClr>
              <a:buSzPct val="99200"/>
            </a:pPr>
            <a:r>
              <a:rPr lang="en-US" sz="1800" u="sng" dirty="0">
                <a:solidFill>
                  <a:schemeClr val="hlink"/>
                </a:solidFill>
                <a:latin typeface="Calibri"/>
                <a:ea typeface="Calibri"/>
                <a:cs typeface="Calibri"/>
                <a:sym typeface="Calibri"/>
                <a:hlinkClick r:id="rId3"/>
              </a:rPr>
              <a:t>http://nirn.fpg.unc.edu/resources/implementation-research-synthesis-literature</a:t>
            </a:r>
          </a:p>
          <a:p>
            <a:pPr marL="0" indent="0">
              <a:lnSpc>
                <a:spcPct val="80000"/>
              </a:lnSpc>
              <a:spcBef>
                <a:spcPts val="372"/>
              </a:spcBef>
              <a:buClr>
                <a:schemeClr val="dk1"/>
              </a:buClr>
              <a:buSzPct val="25000"/>
              <a:buNone/>
            </a:pPr>
            <a:endParaRPr sz="1800" dirty="0">
              <a:solidFill>
                <a:schemeClr val="dk1"/>
              </a:solidFill>
              <a:latin typeface="Calibri"/>
              <a:ea typeface="Calibri"/>
              <a:cs typeface="Calibri"/>
              <a:sym typeface="Calibri"/>
            </a:endParaRPr>
          </a:p>
          <a:p>
            <a:pPr marL="0" indent="0">
              <a:lnSpc>
                <a:spcPct val="80000"/>
              </a:lnSpc>
              <a:spcBef>
                <a:spcPts val="372"/>
              </a:spcBef>
              <a:buClr>
                <a:schemeClr val="dk1"/>
              </a:buClr>
              <a:buSzPct val="25000"/>
              <a:buNone/>
            </a:pPr>
            <a:r>
              <a:rPr lang="ko-KR" altLang="en-US" sz="1800" b="1" dirty="0" smtClean="0">
                <a:solidFill>
                  <a:schemeClr val="dk1"/>
                </a:solidFill>
                <a:latin typeface="Calibri"/>
                <a:ea typeface="Calibri"/>
                <a:cs typeface="Calibri"/>
                <a:sym typeface="Calibri"/>
              </a:rPr>
              <a:t>국가 이행 연구 네트워크의 적극 이행 거점</a:t>
            </a:r>
            <a:endParaRPr lang="en-US" altLang="ko-KR" sz="1800" b="1" dirty="0" smtClean="0">
              <a:solidFill>
                <a:schemeClr val="dk1"/>
              </a:solidFill>
              <a:latin typeface="Calibri"/>
              <a:ea typeface="Calibri"/>
              <a:cs typeface="Calibri"/>
              <a:sym typeface="Calibri"/>
            </a:endParaRPr>
          </a:p>
          <a:p>
            <a:pPr marL="0" indent="0">
              <a:lnSpc>
                <a:spcPct val="80000"/>
              </a:lnSpc>
              <a:spcBef>
                <a:spcPts val="372"/>
              </a:spcBef>
              <a:buClr>
                <a:schemeClr val="dk1"/>
              </a:buClr>
              <a:buSzPct val="25000"/>
              <a:buNone/>
            </a:pPr>
            <a:r>
              <a:rPr lang="en-US" sz="1800" b="1" dirty="0">
                <a:solidFill>
                  <a:schemeClr val="dk1"/>
                </a:solidFill>
                <a:latin typeface="Calibri"/>
                <a:ea typeface="Calibri"/>
                <a:cs typeface="Calibri"/>
                <a:sym typeface="Calibri"/>
              </a:rPr>
              <a:t>_</a:t>
            </a:r>
            <a:r>
              <a:rPr lang="en-US" sz="1800" b="1" dirty="0" smtClean="0">
                <a:solidFill>
                  <a:schemeClr val="dk1"/>
                </a:solidFill>
                <a:latin typeface="Calibri"/>
                <a:ea typeface="Calibri"/>
                <a:cs typeface="Calibri"/>
                <a:sym typeface="Calibri"/>
              </a:rPr>
              <a:t>The </a:t>
            </a:r>
            <a:r>
              <a:rPr lang="en-US" sz="1800" b="1" dirty="0">
                <a:solidFill>
                  <a:schemeClr val="dk1"/>
                </a:solidFill>
                <a:latin typeface="Calibri"/>
                <a:ea typeface="Calibri"/>
                <a:cs typeface="Calibri"/>
                <a:sym typeface="Calibri"/>
              </a:rPr>
              <a:t>National Implementation Research </a:t>
            </a:r>
            <a:r>
              <a:rPr lang="en-US" sz="1800" b="1" dirty="0" err="1">
                <a:solidFill>
                  <a:schemeClr val="dk1"/>
                </a:solidFill>
                <a:latin typeface="Calibri"/>
                <a:ea typeface="Calibri"/>
                <a:cs typeface="Calibri"/>
                <a:sym typeface="Calibri"/>
              </a:rPr>
              <a:t>Networks’s</a:t>
            </a:r>
            <a:r>
              <a:rPr lang="en-US" sz="1800" b="1" dirty="0">
                <a:solidFill>
                  <a:schemeClr val="dk1"/>
                </a:solidFill>
                <a:latin typeface="Calibri"/>
                <a:ea typeface="Calibri"/>
                <a:cs typeface="Calibri"/>
                <a:sym typeface="Calibri"/>
              </a:rPr>
              <a:t> Active Implementation Hub</a:t>
            </a:r>
          </a:p>
          <a:p>
            <a:pPr marL="0" indent="0">
              <a:lnSpc>
                <a:spcPct val="80000"/>
              </a:lnSpc>
              <a:spcBef>
                <a:spcPts val="372"/>
              </a:spcBef>
              <a:buClr>
                <a:schemeClr val="dk1"/>
              </a:buClr>
              <a:buSzPct val="25000"/>
              <a:buNone/>
            </a:pPr>
            <a:endParaRPr sz="1800" dirty="0">
              <a:solidFill>
                <a:schemeClr val="dk1"/>
              </a:solidFill>
              <a:latin typeface="Calibri"/>
              <a:ea typeface="Calibri"/>
              <a:cs typeface="Calibri"/>
              <a:sym typeface="Calibri"/>
            </a:endParaRPr>
          </a:p>
          <a:p>
            <a:pPr marL="0" indent="0">
              <a:lnSpc>
                <a:spcPct val="80000"/>
              </a:lnSpc>
              <a:spcBef>
                <a:spcPts val="372"/>
              </a:spcBef>
              <a:buClr>
                <a:schemeClr val="dk1"/>
              </a:buClr>
              <a:buSzPct val="99200"/>
              <a:buNone/>
            </a:pPr>
            <a:r>
              <a:rPr lang="ko-KR" altLang="en-US" sz="1800" b="1" dirty="0" smtClean="0">
                <a:solidFill>
                  <a:schemeClr val="dk1"/>
                </a:solidFill>
                <a:latin typeface="Calibri"/>
                <a:ea typeface="Calibri"/>
                <a:cs typeface="Calibri"/>
                <a:sym typeface="Calibri"/>
              </a:rPr>
              <a:t>홈페이지</a:t>
            </a:r>
            <a:r>
              <a:rPr lang="en-US" altLang="ko-KR" sz="1800" b="1" dirty="0" smtClean="0">
                <a:solidFill>
                  <a:schemeClr val="dk1"/>
                </a:solidFill>
                <a:latin typeface="Calibri"/>
                <a:ea typeface="Calibri"/>
                <a:cs typeface="Calibri"/>
                <a:sym typeface="Calibri"/>
              </a:rPr>
              <a:t>_</a:t>
            </a:r>
            <a:r>
              <a:rPr lang="en-US" sz="1800" b="1" dirty="0" smtClean="0">
                <a:solidFill>
                  <a:schemeClr val="dk1"/>
                </a:solidFill>
                <a:latin typeface="Calibri"/>
                <a:ea typeface="Calibri"/>
                <a:cs typeface="Calibri"/>
                <a:sym typeface="Calibri"/>
              </a:rPr>
              <a:t>Home </a:t>
            </a:r>
            <a:r>
              <a:rPr lang="en-US" sz="1800" b="1" dirty="0">
                <a:solidFill>
                  <a:schemeClr val="dk1"/>
                </a:solidFill>
                <a:latin typeface="Calibri"/>
                <a:ea typeface="Calibri"/>
                <a:cs typeface="Calibri"/>
                <a:sym typeface="Calibri"/>
              </a:rPr>
              <a:t>Page:</a:t>
            </a:r>
            <a:r>
              <a:rPr lang="en-US" sz="1800" dirty="0">
                <a:solidFill>
                  <a:schemeClr val="dk1"/>
                </a:solidFill>
                <a:latin typeface="Calibri"/>
                <a:ea typeface="Calibri"/>
                <a:cs typeface="Calibri"/>
                <a:sym typeface="Calibri"/>
              </a:rPr>
              <a:t> </a:t>
            </a:r>
            <a:r>
              <a:rPr lang="en-US" sz="1800" u="sng" dirty="0">
                <a:solidFill>
                  <a:schemeClr val="hlink"/>
                </a:solidFill>
                <a:latin typeface="Calibri"/>
                <a:ea typeface="Calibri"/>
                <a:cs typeface="Calibri"/>
                <a:sym typeface="Calibri"/>
                <a:hlinkClick r:id="rId4"/>
              </a:rPr>
              <a:t>http://implementation.fpg.unc.edu</a:t>
            </a:r>
            <a:endParaRPr sz="1800" dirty="0">
              <a:solidFill>
                <a:schemeClr val="dk1"/>
              </a:solidFill>
              <a:latin typeface="Calibri"/>
              <a:ea typeface="Calibri"/>
              <a:cs typeface="Calibri"/>
              <a:sym typeface="Calibri"/>
            </a:endParaRPr>
          </a:p>
          <a:p>
            <a:pPr marL="0" indent="0">
              <a:lnSpc>
                <a:spcPct val="80000"/>
              </a:lnSpc>
              <a:spcBef>
                <a:spcPts val="372"/>
              </a:spcBef>
              <a:buClr>
                <a:schemeClr val="dk1"/>
              </a:buClr>
              <a:buSzPct val="99200"/>
              <a:buNone/>
            </a:pPr>
            <a:r>
              <a:rPr lang="ko-KR" altLang="en-US" sz="1800" b="1" dirty="0" smtClean="0">
                <a:solidFill>
                  <a:schemeClr val="dk1"/>
                </a:solidFill>
                <a:latin typeface="Calibri"/>
                <a:ea typeface="Calibri"/>
                <a:cs typeface="Calibri"/>
                <a:sym typeface="Calibri"/>
              </a:rPr>
              <a:t>모듈 및 교훈</a:t>
            </a:r>
            <a:r>
              <a:rPr lang="en-US" altLang="ko-KR" sz="1800" b="1" dirty="0" smtClean="0">
                <a:solidFill>
                  <a:schemeClr val="dk1"/>
                </a:solidFill>
                <a:latin typeface="Calibri"/>
                <a:ea typeface="Calibri"/>
                <a:cs typeface="Calibri"/>
                <a:sym typeface="Calibri"/>
              </a:rPr>
              <a:t>_</a:t>
            </a:r>
            <a:r>
              <a:rPr lang="en-US" sz="1800" b="1" dirty="0" smtClean="0">
                <a:solidFill>
                  <a:schemeClr val="dk1"/>
                </a:solidFill>
                <a:latin typeface="Calibri"/>
                <a:ea typeface="Calibri"/>
                <a:cs typeface="Calibri"/>
                <a:sym typeface="Calibri"/>
              </a:rPr>
              <a:t>Modules </a:t>
            </a:r>
            <a:r>
              <a:rPr lang="en-US" sz="1800" b="1" dirty="0">
                <a:solidFill>
                  <a:schemeClr val="dk1"/>
                </a:solidFill>
                <a:latin typeface="Calibri"/>
                <a:ea typeface="Calibri"/>
                <a:cs typeface="Calibri"/>
                <a:sym typeface="Calibri"/>
              </a:rPr>
              <a:t>and Lessons:</a:t>
            </a:r>
          </a:p>
          <a:p>
            <a:pPr>
              <a:lnSpc>
                <a:spcPct val="80000"/>
              </a:lnSpc>
              <a:spcBef>
                <a:spcPts val="372"/>
              </a:spcBef>
              <a:buClr>
                <a:schemeClr val="dk1"/>
              </a:buClr>
              <a:buSzPct val="99200"/>
            </a:pPr>
            <a:r>
              <a:rPr lang="en-US" sz="1800" u="sng" dirty="0">
                <a:solidFill>
                  <a:schemeClr val="hlink"/>
                </a:solidFill>
                <a:latin typeface="Calibri"/>
                <a:ea typeface="Calibri"/>
                <a:cs typeface="Calibri"/>
                <a:sym typeface="Calibri"/>
                <a:hlinkClick r:id="rId5"/>
              </a:rPr>
              <a:t>http://implementation.fpg.unc.edu/modules-and-lessons</a:t>
            </a:r>
          </a:p>
        </p:txBody>
      </p:sp>
      <p:pic>
        <p:nvPicPr>
          <p:cNvPr id="7" name="Content Placeholder 3">
            <a:extLst>
              <a:ext uri="{FF2B5EF4-FFF2-40B4-BE49-F238E27FC236}">
                <a16:creationId xmlns:a16="http://schemas.microsoft.com/office/drawing/2014/main" xmlns="" id="{873E92B1-D303-4147-9C8B-EE4F09D7A84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905000" y="3733800"/>
            <a:ext cx="4888061" cy="2438400"/>
          </a:xfrm>
          <a:prstGeom prst="rect">
            <a:avLst/>
          </a:prstGeom>
        </p:spPr>
      </p:pic>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777493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15" y="98652"/>
            <a:ext cx="8229600" cy="1143000"/>
          </a:xfrm>
        </p:spPr>
        <p:txBody>
          <a:bodyPr>
            <a:normAutofit/>
          </a:bodyPr>
          <a:lstStyle/>
          <a:p>
            <a:pPr algn="ctr"/>
            <a:r>
              <a:rPr lang="ko-KR" altLang="en-US" sz="3600" dirty="0" smtClean="0">
                <a:solidFill>
                  <a:srgbClr val="000000"/>
                </a:solidFill>
              </a:rPr>
              <a:t>시작하기</a:t>
            </a:r>
            <a:r>
              <a:rPr lang="en-US" altLang="ko-KR" sz="3600" dirty="0" smtClean="0">
                <a:solidFill>
                  <a:srgbClr val="000000"/>
                </a:solidFill>
              </a:rPr>
              <a:t>_</a:t>
            </a:r>
            <a:r>
              <a:rPr lang="en-US" sz="3600" dirty="0" smtClean="0">
                <a:solidFill>
                  <a:srgbClr val="000000"/>
                </a:solidFill>
              </a:rPr>
              <a:t>Getting Started</a:t>
            </a:r>
            <a:endParaRPr lang="en-US" sz="3600" dirty="0">
              <a:solidFill>
                <a:srgbClr val="000000"/>
              </a:solidFill>
            </a:endParaRPr>
          </a:p>
        </p:txBody>
      </p:sp>
      <p:sp>
        <p:nvSpPr>
          <p:cNvPr id="3" name="Content Placeholder 2"/>
          <p:cNvSpPr>
            <a:spLocks noGrp="1"/>
          </p:cNvSpPr>
          <p:nvPr>
            <p:ph idx="1"/>
          </p:nvPr>
        </p:nvSpPr>
        <p:spPr>
          <a:xfrm>
            <a:off x="152400" y="1676400"/>
            <a:ext cx="9220200" cy="4525963"/>
          </a:xfrm>
        </p:spPr>
        <p:txBody>
          <a:bodyPr>
            <a:normAutofit/>
          </a:bodyPr>
          <a:lstStyle/>
          <a:p>
            <a:r>
              <a:rPr lang="ko-KR" altLang="en-US" sz="1800" dirty="0"/>
              <a:t>조직 전체를 대상으로 모든 이해 관계자를 대표할 수 있는 팀을 형성한다</a:t>
            </a:r>
            <a:r>
              <a:rPr lang="en-US" altLang="ko-KR" sz="1800" dirty="0"/>
              <a:t>.</a:t>
            </a:r>
          </a:p>
          <a:p>
            <a:pPr marL="0" indent="0">
              <a:buNone/>
            </a:pPr>
            <a:r>
              <a:rPr lang="en-US" sz="1800" dirty="0" smtClean="0"/>
              <a:t>   _Form </a:t>
            </a:r>
            <a:r>
              <a:rPr lang="en-US" sz="1800" dirty="0"/>
              <a:t>an organization-wide team that represents all stakeholders</a:t>
            </a:r>
          </a:p>
          <a:p>
            <a:r>
              <a:rPr lang="ko-KR" altLang="en-US" sz="1800" dirty="0"/>
              <a:t>준비성과 받아드릴 준비가 되어 있는지 평가한다</a:t>
            </a:r>
            <a:endParaRPr lang="en-US" altLang="ko-KR" sz="1800" dirty="0"/>
          </a:p>
          <a:p>
            <a:pPr marL="0" indent="0">
              <a:buNone/>
            </a:pPr>
            <a:r>
              <a:rPr lang="en-US" sz="1800" dirty="0" smtClean="0"/>
              <a:t>   _Assess </a:t>
            </a:r>
            <a:r>
              <a:rPr lang="en-US" sz="1800" dirty="0"/>
              <a:t>readiness and buy in </a:t>
            </a:r>
          </a:p>
          <a:p>
            <a:r>
              <a:rPr lang="ko-KR" altLang="en-US" sz="1800" dirty="0"/>
              <a:t>자기평가를 </a:t>
            </a:r>
            <a:r>
              <a:rPr lang="ko-KR" altLang="en-US" sz="1800" dirty="0" smtClean="0"/>
              <a:t>수행한다</a:t>
            </a:r>
            <a:endParaRPr lang="en-US" altLang="ko-KR" sz="1800" dirty="0" smtClean="0"/>
          </a:p>
          <a:p>
            <a:pPr marL="0" indent="0">
              <a:buNone/>
            </a:pPr>
            <a:r>
              <a:rPr lang="en-US" altLang="ko-KR" sz="1800" dirty="0" smtClean="0"/>
              <a:t>   _</a:t>
            </a:r>
            <a:r>
              <a:rPr lang="en-US" sz="1800" dirty="0" smtClean="0"/>
              <a:t>Complete </a:t>
            </a:r>
            <a:r>
              <a:rPr lang="en-US" sz="1800" dirty="0"/>
              <a:t>a </a:t>
            </a:r>
            <a:r>
              <a:rPr lang="en-US" sz="1800" dirty="0" smtClean="0"/>
              <a:t>self-assessment</a:t>
            </a:r>
            <a:endParaRPr lang="en-US" sz="1800" dirty="0"/>
          </a:p>
          <a:p>
            <a:r>
              <a:rPr lang="ko-KR" altLang="en-US" sz="1800" dirty="0"/>
              <a:t>행동계획을 설계한다</a:t>
            </a:r>
            <a:r>
              <a:rPr lang="en-US" altLang="ko-KR" sz="1800" dirty="0" smtClean="0"/>
              <a:t>._</a:t>
            </a:r>
            <a:r>
              <a:rPr lang="en-US" sz="1800" dirty="0" smtClean="0"/>
              <a:t>Create </a:t>
            </a:r>
            <a:r>
              <a:rPr lang="en-US" sz="1800" dirty="0"/>
              <a:t>an action plan </a:t>
            </a:r>
            <a:endParaRPr lang="en-US" sz="1800" dirty="0" smtClean="0"/>
          </a:p>
          <a:p>
            <a:r>
              <a:rPr lang="ko-KR" altLang="en-US" sz="1800" b="1" dirty="0" smtClean="0">
                <a:solidFill>
                  <a:srgbClr val="800000"/>
                </a:solidFill>
              </a:rPr>
              <a:t>데이터를 </a:t>
            </a:r>
            <a:r>
              <a:rPr lang="ko-KR" altLang="en-US" sz="1800" b="1" dirty="0">
                <a:solidFill>
                  <a:srgbClr val="800000"/>
                </a:solidFill>
              </a:rPr>
              <a:t>의사결정에 이용한다</a:t>
            </a:r>
            <a:r>
              <a:rPr lang="en-US" altLang="ko-KR" sz="1800" b="1" dirty="0">
                <a:solidFill>
                  <a:srgbClr val="800000"/>
                </a:solidFill>
              </a:rPr>
              <a:t>.</a:t>
            </a:r>
            <a:r>
              <a:rPr lang="ko-KR" altLang="en-US" sz="1800" b="1" dirty="0">
                <a:solidFill>
                  <a:srgbClr val="800000"/>
                </a:solidFill>
              </a:rPr>
              <a:t> </a:t>
            </a:r>
            <a:endParaRPr lang="en-US" altLang="ko-KR" sz="1800" b="1" dirty="0">
              <a:solidFill>
                <a:srgbClr val="800000"/>
              </a:solidFill>
            </a:endParaRPr>
          </a:p>
          <a:p>
            <a:pPr marL="0" indent="0">
              <a:buNone/>
            </a:pPr>
            <a:r>
              <a:rPr lang="en-US" sz="1800" b="1" dirty="0" smtClean="0">
                <a:solidFill>
                  <a:srgbClr val="800000"/>
                </a:solidFill>
              </a:rPr>
              <a:t>   _Use </a:t>
            </a:r>
            <a:r>
              <a:rPr lang="en-US" sz="1800" b="1" dirty="0">
                <a:solidFill>
                  <a:srgbClr val="800000"/>
                </a:solidFill>
              </a:rPr>
              <a:t>data for decision </a:t>
            </a:r>
            <a:r>
              <a:rPr lang="en-US" sz="1800" b="1" dirty="0" smtClean="0">
                <a:solidFill>
                  <a:srgbClr val="800000"/>
                </a:solidFill>
              </a:rPr>
              <a:t>making</a:t>
            </a:r>
            <a:endParaRPr lang="en-US" sz="1800" b="1" dirty="0">
              <a:solidFill>
                <a:srgbClr val="800000"/>
              </a:solidFill>
            </a:endParaRP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81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7752444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0" y="54772"/>
            <a:ext cx="8839200" cy="1080290"/>
          </a:xfrm>
          <a:prstGeom prst="rect">
            <a:avLst/>
          </a:prstGeom>
          <a:noFill/>
          <a:ln>
            <a:noFill/>
          </a:ln>
        </p:spPr>
        <p:txBody>
          <a:bodyPr vert="horz" lIns="68569" tIns="34275" rIns="68569" bIns="34275" rtlCol="0" anchor="ctr" anchorCtr="0">
            <a:noAutofit/>
          </a:bodyPr>
          <a:lstStyle/>
          <a:p>
            <a:pPr algn="ctr">
              <a:spcBef>
                <a:spcPts val="0"/>
              </a:spcBef>
              <a:buClr>
                <a:schemeClr val="dk1"/>
              </a:buClr>
              <a:buSzPct val="25000"/>
            </a:pPr>
            <a:r>
              <a:rPr lang="ko-KR" altLang="en-US" sz="3500" dirty="0">
                <a:solidFill>
                  <a:schemeClr val="dk1"/>
                </a:solidFill>
                <a:latin typeface="+mn-ea"/>
                <a:ea typeface="+mn-ea"/>
                <a:cs typeface="Calibri"/>
                <a:sym typeface="Calibri"/>
              </a:rPr>
              <a:t>조직에서 수집하는 데이터 검토</a:t>
            </a:r>
            <a:r>
              <a:rPr lang="en-US" altLang="ko-KR" sz="2700" dirty="0">
                <a:solidFill>
                  <a:schemeClr val="dk1"/>
                </a:solidFill>
                <a:latin typeface="+mn-ea"/>
                <a:ea typeface="+mn-ea"/>
                <a:cs typeface="Calibri"/>
                <a:sym typeface="Calibri"/>
              </a:rPr>
              <a:t/>
            </a:r>
            <a:br>
              <a:rPr lang="en-US" altLang="ko-KR" sz="2700" dirty="0">
                <a:solidFill>
                  <a:schemeClr val="dk1"/>
                </a:solidFill>
                <a:latin typeface="+mn-ea"/>
                <a:ea typeface="+mn-ea"/>
                <a:cs typeface="Calibri"/>
                <a:sym typeface="Calibri"/>
              </a:rPr>
            </a:br>
            <a:r>
              <a:rPr lang="en-US" altLang="ko-KR" sz="2700" dirty="0">
                <a:solidFill>
                  <a:schemeClr val="dk1"/>
                </a:solidFill>
                <a:latin typeface="+mn-ea"/>
                <a:ea typeface="+mn-ea"/>
                <a:cs typeface="Calibri"/>
                <a:sym typeface="Calibri"/>
              </a:rPr>
              <a:t>_</a:t>
            </a:r>
            <a:r>
              <a:rPr lang="en-US" sz="2700" dirty="0">
                <a:solidFill>
                  <a:schemeClr val="dk1"/>
                </a:solidFill>
                <a:latin typeface="+mn-ea"/>
                <a:ea typeface="+mn-ea"/>
                <a:cs typeface="Calibri"/>
                <a:sym typeface="Calibri"/>
              </a:rPr>
              <a:t>Review Data Your Organization Collects</a:t>
            </a:r>
          </a:p>
        </p:txBody>
      </p:sp>
      <p:sp>
        <p:nvSpPr>
          <p:cNvPr id="587" name="Shape 587"/>
          <p:cNvSpPr txBox="1">
            <a:spLocks noGrp="1"/>
          </p:cNvSpPr>
          <p:nvPr>
            <p:ph sz="half" idx="1"/>
          </p:nvPr>
        </p:nvSpPr>
        <p:spPr>
          <a:xfrm>
            <a:off x="143934" y="1371600"/>
            <a:ext cx="4961466" cy="4351338"/>
          </a:xfrm>
          <a:prstGeom prst="rect">
            <a:avLst/>
          </a:prstGeom>
          <a:noFill/>
          <a:ln>
            <a:noFill/>
          </a:ln>
        </p:spPr>
        <p:txBody>
          <a:bodyPr vert="horz" lIns="68569" tIns="34275" rIns="68569" bIns="34275" rtlCol="0" anchor="t" anchorCtr="0">
            <a:noAutofit/>
          </a:bodyPr>
          <a:lstStyle/>
          <a:p>
            <a:pPr>
              <a:spcBef>
                <a:spcPts val="0"/>
              </a:spcBef>
              <a:buClr>
                <a:schemeClr val="dk1"/>
              </a:buClr>
              <a:buSzPct val="100000"/>
            </a:pPr>
            <a:r>
              <a:rPr lang="ko-KR" altLang="en-US" sz="1600" dirty="0">
                <a:solidFill>
                  <a:schemeClr val="dk1"/>
                </a:solidFill>
                <a:latin typeface="+mn-ea"/>
                <a:cs typeface="Calibri"/>
                <a:sym typeface="Calibri"/>
              </a:rPr>
              <a:t>문서화된 정책 변경 사항</a:t>
            </a:r>
            <a:endParaRPr lang="en-US" altLang="ko-KR" sz="1600" dirty="0">
              <a:solidFill>
                <a:schemeClr val="dk1"/>
              </a:solidFill>
              <a:latin typeface="+mn-ea"/>
              <a:cs typeface="Calibri"/>
              <a:sym typeface="Calibri"/>
            </a:endParaRPr>
          </a:p>
          <a:p>
            <a:pPr marL="0" indent="0">
              <a:spcBef>
                <a:spcPts val="0"/>
              </a:spcBef>
              <a:buClr>
                <a:schemeClr val="dk1"/>
              </a:buClr>
              <a:buSzPct val="100000"/>
              <a:buNone/>
            </a:pPr>
            <a:r>
              <a:rPr lang="en-US" sz="1600" dirty="0">
                <a:solidFill>
                  <a:schemeClr val="dk1"/>
                </a:solidFill>
                <a:latin typeface="+mn-ea"/>
                <a:cs typeface="Calibri"/>
                <a:sym typeface="Calibri"/>
              </a:rPr>
              <a:t>    _Documented Changes in Policies</a:t>
            </a:r>
          </a:p>
          <a:p>
            <a:pPr>
              <a:spcBef>
                <a:spcPts val="360"/>
              </a:spcBef>
              <a:buClr>
                <a:schemeClr val="dk1"/>
              </a:buClr>
              <a:buSzPct val="100000"/>
            </a:pPr>
            <a:r>
              <a:rPr lang="ko-KR" altLang="en-US" sz="1600" dirty="0">
                <a:solidFill>
                  <a:schemeClr val="dk1"/>
                </a:solidFill>
                <a:latin typeface="+mn-ea"/>
                <a:cs typeface="Calibri"/>
                <a:sym typeface="Calibri"/>
              </a:rPr>
              <a:t>직원 교육 및 성과 데이터</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_Staff Training &amp; Performance Data</a:t>
            </a:r>
          </a:p>
          <a:p>
            <a:pPr>
              <a:spcBef>
                <a:spcPts val="360"/>
              </a:spcBef>
              <a:buClr>
                <a:schemeClr val="dk1"/>
              </a:buClr>
              <a:buSzPct val="100000"/>
            </a:pPr>
            <a:r>
              <a:rPr lang="ko-KR" altLang="en-US" sz="1600" dirty="0">
                <a:solidFill>
                  <a:schemeClr val="dk1"/>
                </a:solidFill>
                <a:latin typeface="+mn-ea"/>
                <a:cs typeface="Calibri"/>
                <a:sym typeface="Calibri"/>
              </a:rPr>
              <a:t>조사 및 조치</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_Surveys and Measures of</a:t>
            </a:r>
          </a:p>
          <a:p>
            <a:pPr lvl="1">
              <a:spcBef>
                <a:spcPts val="360"/>
              </a:spcBef>
              <a:buClr>
                <a:schemeClr val="dk1"/>
              </a:buClr>
              <a:buSzPct val="100000"/>
            </a:pPr>
            <a:r>
              <a:rPr lang="ko-KR" altLang="en-US" sz="1600" dirty="0">
                <a:solidFill>
                  <a:schemeClr val="dk1"/>
                </a:solidFill>
                <a:latin typeface="+mn-ea"/>
                <a:cs typeface="Calibri"/>
                <a:sym typeface="Calibri"/>
              </a:rPr>
              <a:t>삶의 질</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Quality of Life</a:t>
            </a:r>
          </a:p>
          <a:p>
            <a:pPr lvl="1">
              <a:spcBef>
                <a:spcPts val="360"/>
              </a:spcBef>
              <a:buClr>
                <a:schemeClr val="dk1"/>
              </a:buClr>
              <a:buSzPct val="100000"/>
            </a:pPr>
            <a:r>
              <a:rPr lang="ko-KR" altLang="en-US" sz="1600" dirty="0">
                <a:solidFill>
                  <a:schemeClr val="dk1"/>
                </a:solidFill>
                <a:latin typeface="+mn-ea"/>
                <a:cs typeface="Calibri"/>
                <a:sym typeface="Calibri"/>
              </a:rPr>
              <a:t>기후</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Climate</a:t>
            </a:r>
          </a:p>
          <a:p>
            <a:pPr lvl="1">
              <a:spcBef>
                <a:spcPts val="360"/>
              </a:spcBef>
              <a:buClr>
                <a:schemeClr val="dk1"/>
              </a:buClr>
              <a:buSzPct val="100000"/>
            </a:pPr>
            <a:r>
              <a:rPr lang="ko-KR" altLang="en-US" sz="1600" dirty="0">
                <a:solidFill>
                  <a:schemeClr val="dk1"/>
                </a:solidFill>
                <a:latin typeface="+mn-ea"/>
                <a:cs typeface="Calibri"/>
                <a:sym typeface="Calibri"/>
              </a:rPr>
              <a:t>스트레스</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Stress</a:t>
            </a:r>
          </a:p>
          <a:p>
            <a:pPr>
              <a:spcBef>
                <a:spcPts val="360"/>
              </a:spcBef>
              <a:buClr>
                <a:schemeClr val="dk1"/>
              </a:buClr>
              <a:buSzPct val="100000"/>
            </a:pPr>
            <a:r>
              <a:rPr lang="ko-KR" altLang="en-US" sz="1600" dirty="0">
                <a:solidFill>
                  <a:schemeClr val="dk1"/>
                </a:solidFill>
                <a:latin typeface="+mn-ea"/>
                <a:cs typeface="Calibri"/>
                <a:sym typeface="Calibri"/>
              </a:rPr>
              <a:t>직원 유지 및 감소</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_Staff Retention and Attrition</a:t>
            </a:r>
          </a:p>
          <a:p>
            <a:pPr>
              <a:spcBef>
                <a:spcPts val="360"/>
              </a:spcBef>
              <a:buClr>
                <a:schemeClr val="dk1"/>
              </a:buClr>
              <a:buSzPct val="100000"/>
            </a:pPr>
            <a:r>
              <a:rPr lang="ko-KR" altLang="en-US" sz="1600" dirty="0">
                <a:solidFill>
                  <a:schemeClr val="dk1"/>
                </a:solidFill>
                <a:latin typeface="+mn-ea"/>
                <a:cs typeface="Calibri"/>
                <a:sym typeface="Calibri"/>
              </a:rPr>
              <a:t>삶의 질 측정</a:t>
            </a:r>
            <a:endParaRPr lang="en-US" altLang="ko-KR" sz="1600" dirty="0">
              <a:solidFill>
                <a:schemeClr val="dk1"/>
              </a:solidFill>
              <a:latin typeface="+mn-ea"/>
              <a:cs typeface="Calibri"/>
              <a:sym typeface="Calibri"/>
            </a:endParaRPr>
          </a:p>
          <a:p>
            <a:pPr marL="0" indent="0">
              <a:spcBef>
                <a:spcPts val="360"/>
              </a:spcBef>
              <a:buClr>
                <a:schemeClr val="dk1"/>
              </a:buClr>
              <a:buSzPct val="100000"/>
              <a:buNone/>
            </a:pPr>
            <a:r>
              <a:rPr lang="en-US" sz="1600" dirty="0">
                <a:solidFill>
                  <a:schemeClr val="dk1"/>
                </a:solidFill>
                <a:latin typeface="+mn-ea"/>
                <a:cs typeface="Calibri"/>
                <a:sym typeface="Calibri"/>
              </a:rPr>
              <a:t>    _Quality of Life Measures</a:t>
            </a:r>
          </a:p>
          <a:p>
            <a:pPr>
              <a:spcBef>
                <a:spcPts val="360"/>
              </a:spcBef>
              <a:buClr>
                <a:schemeClr val="dk1"/>
              </a:buClr>
              <a:buSzPct val="100000"/>
            </a:pPr>
            <a:r>
              <a:rPr lang="ko-KR" altLang="en-US" sz="1600" dirty="0">
                <a:solidFill>
                  <a:schemeClr val="dk1"/>
                </a:solidFill>
                <a:latin typeface="+mn-ea"/>
                <a:cs typeface="Calibri"/>
                <a:sym typeface="Calibri"/>
              </a:rPr>
              <a:t>사고 보고서</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Incident Reports </a:t>
            </a:r>
          </a:p>
          <a:p>
            <a:pPr>
              <a:spcBef>
                <a:spcPts val="360"/>
              </a:spcBef>
              <a:buClr>
                <a:schemeClr val="dk1"/>
              </a:buClr>
              <a:buSzPct val="100000"/>
            </a:pPr>
            <a:r>
              <a:rPr lang="ko-KR" altLang="en-US" sz="1600" dirty="0">
                <a:solidFill>
                  <a:schemeClr val="dk1"/>
                </a:solidFill>
                <a:latin typeface="+mn-ea"/>
                <a:cs typeface="Calibri"/>
                <a:sym typeface="Calibri"/>
              </a:rPr>
              <a:t>부상</a:t>
            </a:r>
            <a:r>
              <a:rPr lang="en-US" altLang="ko-KR" sz="1600" dirty="0">
                <a:solidFill>
                  <a:schemeClr val="dk1"/>
                </a:solidFill>
                <a:latin typeface="+mn-ea"/>
                <a:cs typeface="Calibri"/>
                <a:sym typeface="Calibri"/>
              </a:rPr>
              <a:t>, </a:t>
            </a:r>
            <a:r>
              <a:rPr lang="ko-KR" altLang="en-US" sz="1600" dirty="0">
                <a:solidFill>
                  <a:schemeClr val="dk1"/>
                </a:solidFill>
                <a:latin typeface="+mn-ea"/>
                <a:cs typeface="Calibri"/>
                <a:sym typeface="Calibri"/>
              </a:rPr>
              <a:t>병가</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Injuries, Sick Days</a:t>
            </a:r>
          </a:p>
          <a:p>
            <a:pPr>
              <a:spcBef>
                <a:spcPts val="360"/>
              </a:spcBef>
              <a:buClr>
                <a:schemeClr val="dk1"/>
              </a:buClr>
              <a:buSzPct val="100000"/>
            </a:pPr>
            <a:r>
              <a:rPr lang="ko-KR" altLang="en-US" sz="1600" dirty="0">
                <a:solidFill>
                  <a:schemeClr val="dk1"/>
                </a:solidFill>
                <a:latin typeface="+mn-ea"/>
                <a:cs typeface="Calibri"/>
                <a:sym typeface="Calibri"/>
              </a:rPr>
              <a:t>근로자 보상</a:t>
            </a:r>
            <a:r>
              <a:rPr lang="en-US" altLang="ko-KR" sz="1600" dirty="0">
                <a:solidFill>
                  <a:schemeClr val="dk1"/>
                </a:solidFill>
                <a:latin typeface="+mn-ea"/>
                <a:cs typeface="Calibri"/>
                <a:sym typeface="Calibri"/>
              </a:rPr>
              <a:t>_</a:t>
            </a:r>
            <a:r>
              <a:rPr lang="en-US" sz="1600" dirty="0">
                <a:solidFill>
                  <a:schemeClr val="dk1"/>
                </a:solidFill>
                <a:latin typeface="+mn-ea"/>
                <a:cs typeface="Calibri"/>
                <a:sym typeface="Calibri"/>
              </a:rPr>
              <a:t>Workers Compensation</a:t>
            </a:r>
          </a:p>
        </p:txBody>
      </p:sp>
      <p:pic>
        <p:nvPicPr>
          <p:cNvPr id="8" name="Content Placeholder 7" descr="A group of people standing around a table with cards on it&#10;&#10;Description automatically generated with low confidence">
            <a:extLst>
              <a:ext uri="{FF2B5EF4-FFF2-40B4-BE49-F238E27FC236}">
                <a16:creationId xmlns:a16="http://schemas.microsoft.com/office/drawing/2014/main" xmlns="" id="{F4996A8B-3925-AE4F-8F79-DB882F6EEFA3}"/>
              </a:ext>
            </a:extLst>
          </p:cNvPr>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191000" y="2495679"/>
            <a:ext cx="4828418" cy="3198826"/>
          </a:xfrm>
          <a:prstGeom prst="rect">
            <a:avLst/>
          </a:prstGeom>
        </p:spPr>
      </p:pic>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82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2225598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90E2B2C-3C0E-5C46-B1FE-3461F07AFBAA}"/>
              </a:ext>
            </a:extLst>
          </p:cNvPr>
          <p:cNvSpPr>
            <a:spLocks noGrp="1"/>
          </p:cNvSpPr>
          <p:nvPr>
            <p:ph type="ctrTitle"/>
          </p:nvPr>
        </p:nvSpPr>
        <p:spPr/>
        <p:txBody>
          <a:bodyPr/>
          <a:lstStyle/>
          <a:p>
            <a:r>
              <a:rPr lang="en-US" b="1" dirty="0">
                <a:latin typeface="+mn-lt"/>
                <a:hlinkClick r:id="rId2"/>
              </a:rPr>
              <a:t>Minnesota Team Checklist</a:t>
            </a:r>
            <a:endParaRPr lang="en-US" b="1" dirty="0">
              <a:latin typeface="+mn-lt"/>
            </a:endParaRPr>
          </a:p>
        </p:txBody>
      </p:sp>
      <p:sp>
        <p:nvSpPr>
          <p:cNvPr id="5" name="Subtitle 4">
            <a:extLst>
              <a:ext uri="{FF2B5EF4-FFF2-40B4-BE49-F238E27FC236}">
                <a16:creationId xmlns:a16="http://schemas.microsoft.com/office/drawing/2014/main" xmlns="" id="{D31F1F01-0A04-EA4F-9E93-9A796C43DAD4}"/>
              </a:ext>
            </a:extLst>
          </p:cNvPr>
          <p:cNvSpPr>
            <a:spLocks noGrp="1"/>
          </p:cNvSpPr>
          <p:nvPr>
            <p:ph type="subTitle" idx="1"/>
          </p:nvPr>
        </p:nvSpPr>
        <p:spPr/>
        <p:txBody>
          <a:bodyPr>
            <a:normAutofit/>
          </a:bodyPr>
          <a:lstStyle/>
          <a:p>
            <a:r>
              <a:rPr lang="en-US" sz="2400" dirty="0"/>
              <a:t>Items 30-36</a:t>
            </a:r>
          </a:p>
        </p:txBody>
      </p:sp>
      <p:sp>
        <p:nvSpPr>
          <p:cNvPr id="6"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noProof="0" dirty="0" smtClean="0"/>
              <a:t>83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6604384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prstGeom prst="rect">
            <a:avLst/>
          </a:prstGeom>
          <a:noFill/>
          <a:ln>
            <a:noFill/>
          </a:ln>
        </p:spPr>
        <p:txBody>
          <a:bodyPr vert="horz" lIns="51427" tIns="25706" rIns="51427" bIns="25706" rtlCol="0" anchor="ctr" anchorCtr="0">
            <a:noAutofit/>
          </a:bodyPr>
          <a:lstStyle/>
          <a:p>
            <a:pPr algn="ctr">
              <a:spcBef>
                <a:spcPts val="0"/>
              </a:spcBef>
              <a:buClr>
                <a:schemeClr val="dk1"/>
              </a:buClr>
              <a:buSzPct val="25000"/>
            </a:pPr>
            <a:r>
              <a:rPr lang="ko-KR" altLang="en-US" sz="3600" dirty="0" err="1" smtClean="0">
                <a:solidFill>
                  <a:schemeClr val="dk1"/>
                </a:solidFill>
                <a:latin typeface="Calibri"/>
                <a:ea typeface="Calibri"/>
                <a:cs typeface="Calibri"/>
                <a:sym typeface="Calibri"/>
              </a:rPr>
              <a:t>사람중심성</a:t>
            </a:r>
            <a:r>
              <a:rPr lang="ko-KR" altLang="en-US" sz="3600" dirty="0" smtClean="0">
                <a:solidFill>
                  <a:schemeClr val="dk1"/>
                </a:solidFill>
                <a:latin typeface="Calibri"/>
                <a:ea typeface="Calibri"/>
                <a:cs typeface="Calibri"/>
                <a:sym typeface="Calibri"/>
              </a:rPr>
              <a:t> 평가</a:t>
            </a:r>
            <a:r>
              <a:rPr lang="en-US" altLang="ko-KR" sz="3600" dirty="0" smtClean="0">
                <a:solidFill>
                  <a:schemeClr val="dk1"/>
                </a:solidFill>
                <a:latin typeface="Calibri"/>
                <a:ea typeface="Calibri"/>
                <a:cs typeface="Calibri"/>
                <a:sym typeface="Calibri"/>
              </a:rPr>
              <a:t/>
            </a:r>
            <a:br>
              <a:rPr lang="en-US" altLang="ko-KR" sz="3600" dirty="0" smtClean="0">
                <a:solidFill>
                  <a:schemeClr val="dk1"/>
                </a:solidFill>
                <a:latin typeface="Calibri"/>
                <a:ea typeface="Calibri"/>
                <a:cs typeface="Calibri"/>
                <a:sym typeface="Calibri"/>
              </a:rPr>
            </a:br>
            <a:r>
              <a:rPr lang="en-US" altLang="ko-KR" sz="3600" dirty="0" smtClean="0">
                <a:solidFill>
                  <a:schemeClr val="dk1"/>
                </a:solidFill>
                <a:latin typeface="Calibri"/>
                <a:ea typeface="Calibri"/>
                <a:cs typeface="Calibri"/>
                <a:sym typeface="Calibri"/>
              </a:rPr>
              <a:t>_</a:t>
            </a:r>
            <a:r>
              <a:rPr lang="en-US" sz="3600" dirty="0" smtClean="0">
                <a:solidFill>
                  <a:schemeClr val="dk1"/>
                </a:solidFill>
                <a:latin typeface="Calibri"/>
                <a:ea typeface="Calibri"/>
                <a:cs typeface="Calibri"/>
                <a:sym typeface="Calibri"/>
              </a:rPr>
              <a:t>Assessing </a:t>
            </a:r>
            <a:r>
              <a:rPr lang="en-US" sz="3600" dirty="0">
                <a:solidFill>
                  <a:schemeClr val="dk1"/>
                </a:solidFill>
                <a:latin typeface="Calibri"/>
                <a:ea typeface="Calibri"/>
                <a:cs typeface="Calibri"/>
                <a:sym typeface="Calibri"/>
              </a:rPr>
              <a:t>Person-Centeredness </a:t>
            </a:r>
          </a:p>
        </p:txBody>
      </p:sp>
      <p:sp>
        <p:nvSpPr>
          <p:cNvPr id="587" name="Shape 587"/>
          <p:cNvSpPr txBox="1">
            <a:spLocks noGrp="1"/>
          </p:cNvSpPr>
          <p:nvPr>
            <p:ph sz="quarter" idx="13"/>
          </p:nvPr>
        </p:nvSpPr>
        <p:spPr>
          <a:xfrm>
            <a:off x="723900" y="1524000"/>
            <a:ext cx="7696200" cy="3542507"/>
          </a:xfrm>
          <a:prstGeom prst="rect">
            <a:avLst/>
          </a:prstGeom>
          <a:noFill/>
          <a:ln>
            <a:noFill/>
          </a:ln>
        </p:spPr>
        <p:txBody>
          <a:bodyPr vert="horz" lIns="51427" tIns="25706" rIns="51427" bIns="25706" rtlCol="0" anchor="t" anchorCtr="0">
            <a:noAutofit/>
          </a:bodyPr>
          <a:lstStyle/>
          <a:p>
            <a:pPr marL="0" indent="0">
              <a:spcBef>
                <a:spcPts val="270"/>
              </a:spcBef>
              <a:buClr>
                <a:schemeClr val="dk1"/>
              </a:buClr>
              <a:buSzPct val="100000"/>
              <a:buNone/>
            </a:pPr>
            <a:r>
              <a:rPr lang="ko-KR" altLang="en-US" sz="1600" b="1" dirty="0" smtClean="0">
                <a:solidFill>
                  <a:schemeClr val="dk1"/>
                </a:solidFill>
                <a:latin typeface="Calibri"/>
                <a:ea typeface="Calibri"/>
                <a:cs typeface="Calibri"/>
                <a:sym typeface="Calibri"/>
              </a:rPr>
              <a:t>우리의 노력</a:t>
            </a:r>
            <a:r>
              <a:rPr lang="en-US" altLang="ko-KR" sz="1600" b="1" dirty="0" smtClean="0">
                <a:solidFill>
                  <a:schemeClr val="dk1"/>
                </a:solidFill>
                <a:latin typeface="Calibri"/>
                <a:ea typeface="Calibri"/>
                <a:cs typeface="Calibri"/>
                <a:sym typeface="Calibri"/>
              </a:rPr>
              <a:t>_</a:t>
            </a:r>
            <a:r>
              <a:rPr lang="en-US" sz="1600" b="1" dirty="0" smtClean="0">
                <a:solidFill>
                  <a:schemeClr val="dk1"/>
                </a:solidFill>
                <a:latin typeface="Calibri"/>
                <a:ea typeface="Calibri"/>
                <a:cs typeface="Calibri"/>
                <a:sym typeface="Calibri"/>
              </a:rPr>
              <a:t>Efforts </a:t>
            </a:r>
            <a:r>
              <a:rPr lang="en-US" sz="1600" b="1" dirty="0">
                <a:solidFill>
                  <a:schemeClr val="dk1"/>
                </a:solidFill>
                <a:latin typeface="Calibri"/>
                <a:ea typeface="Calibri"/>
                <a:cs typeface="Calibri"/>
                <a:sym typeface="Calibri"/>
              </a:rPr>
              <a:t>We Make</a:t>
            </a:r>
          </a:p>
          <a:p>
            <a:pPr>
              <a:spcBef>
                <a:spcPts val="270"/>
              </a:spcBef>
              <a:buClr>
                <a:schemeClr val="dk1"/>
              </a:buClr>
              <a:buSzPct val="100000"/>
            </a:pPr>
            <a:r>
              <a:rPr lang="ko-KR" altLang="en-US" sz="1600" dirty="0" smtClean="0">
                <a:solidFill>
                  <a:schemeClr val="dk1"/>
                </a:solidFill>
                <a:latin typeface="Calibri"/>
                <a:ea typeface="Calibri"/>
                <a:cs typeface="Calibri"/>
                <a:sym typeface="Calibri"/>
              </a:rPr>
              <a:t>코치</a:t>
            </a:r>
            <a:r>
              <a:rPr lang="en-US" altLang="ko-KR" sz="1600" dirty="0" smtClean="0">
                <a:solidFill>
                  <a:schemeClr val="dk1"/>
                </a:solidFill>
                <a:latin typeface="Calibri"/>
                <a:ea typeface="Calibri"/>
                <a:cs typeface="Calibri"/>
                <a:sym typeface="Calibri"/>
              </a:rPr>
              <a:t>, </a:t>
            </a:r>
            <a:r>
              <a:rPr lang="ko-KR" altLang="en-US" sz="1600" dirty="0" smtClean="0">
                <a:solidFill>
                  <a:schemeClr val="dk1"/>
                </a:solidFill>
                <a:latin typeface="Calibri"/>
                <a:ea typeface="Calibri"/>
                <a:cs typeface="Calibri"/>
                <a:sym typeface="Calibri"/>
              </a:rPr>
              <a:t>주요 연락처</a:t>
            </a:r>
            <a:r>
              <a:rPr lang="en-US" altLang="ko-KR" sz="1600" dirty="0" smtClean="0">
                <a:solidFill>
                  <a:schemeClr val="dk1"/>
                </a:solidFill>
                <a:latin typeface="Calibri"/>
                <a:ea typeface="Calibri"/>
                <a:cs typeface="Calibri"/>
                <a:sym typeface="Calibri"/>
              </a:rPr>
              <a:t>, PBS </a:t>
            </a:r>
            <a:r>
              <a:rPr lang="ko-KR" altLang="en-US" sz="1600" dirty="0" smtClean="0">
                <a:solidFill>
                  <a:schemeClr val="dk1"/>
                </a:solidFill>
                <a:latin typeface="Calibri"/>
                <a:ea typeface="Calibri"/>
                <a:cs typeface="Calibri"/>
                <a:sym typeface="Calibri"/>
              </a:rPr>
              <a:t>진행자</a:t>
            </a:r>
            <a:r>
              <a:rPr lang="en-US" altLang="ko-KR" sz="1600" dirty="0" smtClean="0">
                <a:solidFill>
                  <a:schemeClr val="dk1"/>
                </a:solidFill>
                <a:latin typeface="Calibri"/>
                <a:ea typeface="Calibri"/>
                <a:cs typeface="Calibri"/>
                <a:sym typeface="Calibri"/>
              </a:rPr>
              <a:t>_</a:t>
            </a:r>
            <a:r>
              <a:rPr lang="en-US" sz="1600" dirty="0" smtClean="0">
                <a:solidFill>
                  <a:schemeClr val="dk1"/>
                </a:solidFill>
                <a:latin typeface="Calibri"/>
                <a:ea typeface="Calibri"/>
                <a:cs typeface="Calibri"/>
                <a:sym typeface="Calibri"/>
              </a:rPr>
              <a:t>Coaches</a:t>
            </a:r>
            <a:r>
              <a:rPr lang="en-US" sz="1600" dirty="0">
                <a:solidFill>
                  <a:schemeClr val="dk1"/>
                </a:solidFill>
                <a:latin typeface="Calibri"/>
                <a:ea typeface="Calibri"/>
                <a:cs typeface="Calibri"/>
                <a:sym typeface="Calibri"/>
              </a:rPr>
              <a:t>, Key Contacts. PBS Facilitators</a:t>
            </a:r>
          </a:p>
          <a:p>
            <a:pPr>
              <a:spcBef>
                <a:spcPts val="270"/>
              </a:spcBef>
              <a:buClr>
                <a:schemeClr val="dk1"/>
              </a:buClr>
              <a:buSzPct val="100000"/>
            </a:pPr>
            <a:r>
              <a:rPr lang="ko-KR" altLang="en-US" sz="1600" dirty="0" smtClean="0">
                <a:solidFill>
                  <a:schemeClr val="dk1"/>
                </a:solidFill>
                <a:latin typeface="Calibri"/>
                <a:ea typeface="Calibri"/>
                <a:cs typeface="Calibri"/>
                <a:sym typeface="Calibri"/>
              </a:rPr>
              <a:t>집</a:t>
            </a:r>
            <a:r>
              <a:rPr lang="en-US" altLang="ko-KR" sz="1600" dirty="0" smtClean="0">
                <a:solidFill>
                  <a:schemeClr val="dk1"/>
                </a:solidFill>
                <a:latin typeface="Calibri"/>
                <a:ea typeface="Calibri"/>
                <a:cs typeface="Calibri"/>
                <a:sym typeface="Calibri"/>
              </a:rPr>
              <a:t>, </a:t>
            </a:r>
            <a:r>
              <a:rPr lang="ko-KR" altLang="en-US" sz="1600" dirty="0" smtClean="0">
                <a:solidFill>
                  <a:schemeClr val="dk1"/>
                </a:solidFill>
                <a:latin typeface="Calibri"/>
                <a:ea typeface="Calibri"/>
                <a:cs typeface="Calibri"/>
                <a:sym typeface="Calibri"/>
              </a:rPr>
              <a:t>조직 영역</a:t>
            </a:r>
            <a:r>
              <a:rPr lang="en-US" altLang="ko-KR" sz="1600" dirty="0" smtClean="0">
                <a:solidFill>
                  <a:schemeClr val="dk1"/>
                </a:solidFill>
                <a:latin typeface="Calibri"/>
                <a:ea typeface="Calibri"/>
                <a:cs typeface="Calibri"/>
                <a:sym typeface="Calibri"/>
              </a:rPr>
              <a:t>(</a:t>
            </a:r>
            <a:r>
              <a:rPr lang="ko-KR" altLang="en-US" sz="1600" dirty="0" smtClean="0">
                <a:solidFill>
                  <a:schemeClr val="dk1"/>
                </a:solidFill>
                <a:latin typeface="Calibri"/>
                <a:ea typeface="Calibri"/>
                <a:cs typeface="Calibri"/>
                <a:sym typeface="Calibri"/>
              </a:rPr>
              <a:t>매개 변수</a:t>
            </a:r>
            <a:r>
              <a:rPr lang="en-US" altLang="ko-KR" sz="1600" dirty="0" smtClean="0">
                <a:solidFill>
                  <a:schemeClr val="dk1"/>
                </a:solidFill>
                <a:latin typeface="Calibri"/>
                <a:ea typeface="Calibri"/>
                <a:cs typeface="Calibri"/>
                <a:sym typeface="Calibri"/>
              </a:rPr>
              <a:t>)_</a:t>
            </a:r>
            <a:r>
              <a:rPr lang="en-US" sz="1600" dirty="0" smtClean="0">
                <a:solidFill>
                  <a:schemeClr val="dk1"/>
                </a:solidFill>
                <a:latin typeface="Calibri"/>
                <a:ea typeface="Calibri"/>
                <a:cs typeface="Calibri"/>
                <a:sym typeface="Calibri"/>
              </a:rPr>
              <a:t>Homes</a:t>
            </a:r>
            <a:r>
              <a:rPr lang="en-US" sz="1600" dirty="0">
                <a:solidFill>
                  <a:schemeClr val="dk1"/>
                </a:solidFill>
                <a:latin typeface="Calibri"/>
                <a:ea typeface="Calibri"/>
                <a:cs typeface="Calibri"/>
                <a:sym typeface="Calibri"/>
              </a:rPr>
              <a:t>, Areas of Organization (parameters)</a:t>
            </a:r>
          </a:p>
          <a:p>
            <a:pPr marL="0" indent="0">
              <a:spcBef>
                <a:spcPts val="270"/>
              </a:spcBef>
              <a:buClr>
                <a:schemeClr val="dk1"/>
              </a:buClr>
              <a:buSzPct val="100000"/>
              <a:buNone/>
            </a:pPr>
            <a:endParaRPr lang="en-US" sz="1600" b="1" dirty="0">
              <a:solidFill>
                <a:schemeClr val="dk1"/>
              </a:solidFill>
              <a:latin typeface="Calibri"/>
              <a:ea typeface="Calibri"/>
              <a:cs typeface="Calibri"/>
              <a:sym typeface="Calibri"/>
            </a:endParaRPr>
          </a:p>
          <a:p>
            <a:pPr marL="0" indent="0">
              <a:spcBef>
                <a:spcPts val="270"/>
              </a:spcBef>
              <a:buClr>
                <a:schemeClr val="dk1"/>
              </a:buClr>
              <a:buSzPct val="100000"/>
              <a:buNone/>
            </a:pPr>
            <a:r>
              <a:rPr lang="ko-KR" altLang="en-US" sz="1600" b="1" dirty="0" smtClean="0">
                <a:solidFill>
                  <a:schemeClr val="dk1"/>
                </a:solidFill>
                <a:latin typeface="Calibri"/>
                <a:ea typeface="Calibri"/>
                <a:cs typeface="Calibri"/>
                <a:sym typeface="Calibri"/>
              </a:rPr>
              <a:t>충실함 </a:t>
            </a:r>
            <a:r>
              <a:rPr lang="en-US" altLang="ko-KR" sz="1600" b="1" dirty="0" smtClean="0">
                <a:solidFill>
                  <a:schemeClr val="dk1"/>
                </a:solidFill>
                <a:latin typeface="Calibri"/>
                <a:ea typeface="Calibri"/>
                <a:cs typeface="Calibri"/>
                <a:sym typeface="Calibri"/>
              </a:rPr>
              <a:t>– </a:t>
            </a:r>
            <a:r>
              <a:rPr lang="ko-KR" altLang="en-US" sz="1600" b="1" dirty="0" smtClean="0">
                <a:solidFill>
                  <a:schemeClr val="dk1"/>
                </a:solidFill>
                <a:latin typeface="Calibri"/>
                <a:ea typeface="Calibri"/>
                <a:cs typeface="Calibri"/>
                <a:sym typeface="Calibri"/>
              </a:rPr>
              <a:t>사람중심실천을 얼마나 잘 구현하고 있나요</a:t>
            </a:r>
            <a:r>
              <a:rPr lang="en-US" altLang="ko-KR" sz="1600" b="1" dirty="0" smtClean="0">
                <a:solidFill>
                  <a:schemeClr val="dk1"/>
                </a:solidFill>
                <a:latin typeface="Calibri"/>
                <a:ea typeface="Calibri"/>
                <a:cs typeface="Calibri"/>
                <a:sym typeface="Calibri"/>
              </a:rPr>
              <a:t>?</a:t>
            </a:r>
          </a:p>
          <a:p>
            <a:pPr marL="0" indent="0">
              <a:spcBef>
                <a:spcPts val="270"/>
              </a:spcBef>
              <a:buClr>
                <a:schemeClr val="dk1"/>
              </a:buClr>
              <a:buSzPct val="100000"/>
              <a:buNone/>
            </a:pPr>
            <a:r>
              <a:rPr lang="en-US" sz="1600" b="1" dirty="0">
                <a:solidFill>
                  <a:schemeClr val="dk1"/>
                </a:solidFill>
                <a:latin typeface="Calibri"/>
                <a:ea typeface="Calibri"/>
                <a:cs typeface="Calibri"/>
                <a:sym typeface="Calibri"/>
              </a:rPr>
              <a:t>_</a:t>
            </a:r>
            <a:r>
              <a:rPr lang="en-US" sz="1600" b="1" dirty="0" smtClean="0">
                <a:solidFill>
                  <a:schemeClr val="dk1"/>
                </a:solidFill>
                <a:latin typeface="Calibri"/>
                <a:ea typeface="Calibri"/>
                <a:cs typeface="Calibri"/>
                <a:sym typeface="Calibri"/>
              </a:rPr>
              <a:t>Fidelity </a:t>
            </a:r>
            <a:r>
              <a:rPr lang="en-US" sz="1600" b="1" dirty="0">
                <a:solidFill>
                  <a:schemeClr val="dk1"/>
                </a:solidFill>
                <a:latin typeface="Calibri"/>
                <a:ea typeface="Calibri"/>
                <a:cs typeface="Calibri"/>
                <a:sym typeface="Calibri"/>
              </a:rPr>
              <a:t>– How Well Do We Implement PC-Practices</a:t>
            </a:r>
          </a:p>
          <a:p>
            <a:pPr marL="192881" indent="-192881">
              <a:spcBef>
                <a:spcPts val="270"/>
              </a:spcBef>
              <a:buClr>
                <a:schemeClr val="dk1"/>
              </a:buClr>
              <a:buSzPct val="100000"/>
            </a:pPr>
            <a:r>
              <a:rPr lang="ko-KR" altLang="en-US" sz="1600" dirty="0" smtClean="0">
                <a:solidFill>
                  <a:schemeClr val="dk1"/>
                </a:solidFill>
                <a:latin typeface="Calibri"/>
                <a:ea typeface="Calibri"/>
                <a:cs typeface="Calibri"/>
                <a:sym typeface="Calibri"/>
              </a:rPr>
              <a:t>자기 평가</a:t>
            </a:r>
            <a:r>
              <a:rPr lang="en-US" altLang="ko-KR" sz="1600" dirty="0" smtClean="0">
                <a:solidFill>
                  <a:schemeClr val="dk1"/>
                </a:solidFill>
                <a:latin typeface="Calibri"/>
                <a:ea typeface="Calibri"/>
                <a:cs typeface="Calibri"/>
                <a:sym typeface="Calibri"/>
              </a:rPr>
              <a:t>_</a:t>
            </a:r>
            <a:r>
              <a:rPr lang="en-US" sz="1600" dirty="0" smtClean="0">
                <a:solidFill>
                  <a:schemeClr val="dk1"/>
                </a:solidFill>
                <a:latin typeface="Calibri"/>
                <a:ea typeface="Calibri"/>
                <a:cs typeface="Calibri"/>
                <a:sym typeface="Calibri"/>
              </a:rPr>
              <a:t>Self-Assessment</a:t>
            </a:r>
            <a:endParaRPr lang="en-US" sz="1600" dirty="0">
              <a:solidFill>
                <a:schemeClr val="dk1"/>
              </a:solidFill>
              <a:latin typeface="Calibri"/>
              <a:ea typeface="Calibri"/>
              <a:cs typeface="Calibri"/>
              <a:sym typeface="Calibri"/>
            </a:endParaRPr>
          </a:p>
          <a:p>
            <a:pPr marL="192881" indent="-192881">
              <a:spcBef>
                <a:spcPts val="270"/>
              </a:spcBef>
              <a:buClr>
                <a:schemeClr val="dk1"/>
              </a:buClr>
              <a:buSzPct val="100000"/>
            </a:pPr>
            <a:r>
              <a:rPr lang="ko-KR" altLang="en-US" sz="1600" dirty="0" smtClean="0">
                <a:solidFill>
                  <a:schemeClr val="dk1"/>
                </a:solidFill>
                <a:latin typeface="Calibri"/>
                <a:ea typeface="Calibri"/>
                <a:cs typeface="Calibri"/>
                <a:sym typeface="Calibri"/>
              </a:rPr>
              <a:t>현장 평가</a:t>
            </a:r>
            <a:r>
              <a:rPr lang="en-US" altLang="ko-KR" sz="1600" dirty="0" smtClean="0">
                <a:solidFill>
                  <a:schemeClr val="dk1"/>
                </a:solidFill>
                <a:latin typeface="Calibri"/>
                <a:ea typeface="Calibri"/>
                <a:cs typeface="Calibri"/>
                <a:sym typeface="Calibri"/>
              </a:rPr>
              <a:t>_</a:t>
            </a:r>
            <a:r>
              <a:rPr lang="en-US" sz="1600" dirty="0" smtClean="0">
                <a:solidFill>
                  <a:schemeClr val="dk1"/>
                </a:solidFill>
                <a:latin typeface="Calibri"/>
                <a:ea typeface="Calibri"/>
                <a:cs typeface="Calibri"/>
                <a:sym typeface="Calibri"/>
              </a:rPr>
              <a:t>Onsite </a:t>
            </a:r>
            <a:r>
              <a:rPr lang="en-US" sz="1600" dirty="0">
                <a:solidFill>
                  <a:schemeClr val="dk1"/>
                </a:solidFill>
                <a:latin typeface="Calibri"/>
                <a:ea typeface="Calibri"/>
                <a:cs typeface="Calibri"/>
                <a:sym typeface="Calibri"/>
              </a:rPr>
              <a:t>Evaluation</a:t>
            </a:r>
          </a:p>
          <a:p>
            <a:pPr marL="0" indent="0">
              <a:spcBef>
                <a:spcPts val="270"/>
              </a:spcBef>
              <a:buClr>
                <a:schemeClr val="dk1"/>
              </a:buClr>
              <a:buSzPct val="100000"/>
              <a:buNone/>
            </a:pPr>
            <a:endParaRPr lang="en-US" sz="1600" b="1" dirty="0">
              <a:solidFill>
                <a:schemeClr val="dk1"/>
              </a:solidFill>
              <a:latin typeface="Calibri"/>
              <a:ea typeface="Calibri"/>
              <a:cs typeface="Calibri"/>
              <a:sym typeface="Calibri"/>
            </a:endParaRPr>
          </a:p>
          <a:p>
            <a:pPr marL="0" indent="0">
              <a:spcBef>
                <a:spcPts val="270"/>
              </a:spcBef>
              <a:buClr>
                <a:schemeClr val="dk1"/>
              </a:buClr>
              <a:buSzPct val="100000"/>
              <a:buNone/>
            </a:pPr>
            <a:r>
              <a:rPr lang="ko-KR" altLang="en-US" sz="1600" b="1" dirty="0" smtClean="0">
                <a:solidFill>
                  <a:schemeClr val="dk1"/>
                </a:solidFill>
                <a:latin typeface="Calibri"/>
                <a:ea typeface="Calibri"/>
                <a:cs typeface="Calibri"/>
                <a:sym typeface="Calibri"/>
              </a:rPr>
              <a:t>결과</a:t>
            </a:r>
            <a:r>
              <a:rPr lang="en-US" altLang="ko-KR" sz="1600" b="1" dirty="0" smtClean="0">
                <a:solidFill>
                  <a:schemeClr val="dk1"/>
                </a:solidFill>
                <a:latin typeface="Calibri"/>
                <a:ea typeface="Calibri"/>
                <a:cs typeface="Calibri"/>
                <a:sym typeface="Calibri"/>
              </a:rPr>
              <a:t>_</a:t>
            </a:r>
            <a:r>
              <a:rPr lang="en-US" sz="1600" b="1" dirty="0" smtClean="0">
                <a:solidFill>
                  <a:schemeClr val="dk1"/>
                </a:solidFill>
                <a:latin typeface="Calibri"/>
                <a:ea typeface="Calibri"/>
                <a:cs typeface="Calibri"/>
                <a:sym typeface="Calibri"/>
              </a:rPr>
              <a:t>Outcomes</a:t>
            </a:r>
            <a:endParaRPr lang="en-US" sz="1600" dirty="0">
              <a:solidFill>
                <a:schemeClr val="dk1"/>
              </a:solidFill>
              <a:latin typeface="Calibri"/>
              <a:ea typeface="Calibri"/>
              <a:cs typeface="Calibri"/>
              <a:sym typeface="Calibri"/>
            </a:endParaRPr>
          </a:p>
          <a:p>
            <a:pPr marL="192881" indent="-192881">
              <a:spcBef>
                <a:spcPts val="270"/>
              </a:spcBef>
              <a:buClr>
                <a:schemeClr val="dk1"/>
              </a:buClr>
              <a:buSzPct val="100000"/>
            </a:pPr>
            <a:r>
              <a:rPr lang="ko-KR" altLang="en-US" sz="1600" dirty="0" smtClean="0">
                <a:solidFill>
                  <a:schemeClr val="dk1"/>
                </a:solidFill>
                <a:latin typeface="+mj-lt"/>
                <a:ea typeface="Calibri"/>
                <a:cs typeface="Calibri"/>
                <a:sym typeface="Calibri"/>
              </a:rPr>
              <a:t>삶의 질</a:t>
            </a:r>
            <a:r>
              <a:rPr lang="en-US" altLang="ko-KR" sz="1600" dirty="0" smtClean="0">
                <a:solidFill>
                  <a:schemeClr val="dk1"/>
                </a:solidFill>
                <a:latin typeface="+mj-lt"/>
                <a:ea typeface="Calibri"/>
                <a:cs typeface="Calibri"/>
                <a:sym typeface="Calibri"/>
              </a:rPr>
              <a:t>_</a:t>
            </a:r>
            <a:r>
              <a:rPr lang="en-US" sz="1600" dirty="0" smtClean="0">
                <a:solidFill>
                  <a:schemeClr val="dk1"/>
                </a:solidFill>
                <a:latin typeface="+mj-lt"/>
                <a:ea typeface="Calibri"/>
                <a:cs typeface="Calibri"/>
                <a:sym typeface="Calibri"/>
              </a:rPr>
              <a:t>Quality </a:t>
            </a:r>
            <a:r>
              <a:rPr lang="en-US" sz="1600" dirty="0">
                <a:solidFill>
                  <a:schemeClr val="dk1"/>
                </a:solidFill>
                <a:latin typeface="+mj-lt"/>
                <a:ea typeface="Calibri"/>
                <a:cs typeface="Calibri"/>
                <a:sym typeface="Calibri"/>
              </a:rPr>
              <a:t>of Life</a:t>
            </a:r>
          </a:p>
          <a:p>
            <a:pPr marL="192881" indent="-192881">
              <a:spcBef>
                <a:spcPts val="270"/>
              </a:spcBef>
              <a:buClr>
                <a:schemeClr val="dk1"/>
              </a:buClr>
              <a:buSzPct val="100000"/>
            </a:pPr>
            <a:r>
              <a:rPr lang="ko-KR" altLang="en-US" sz="1600" dirty="0" smtClean="0">
                <a:solidFill>
                  <a:schemeClr val="dk1"/>
                </a:solidFill>
                <a:latin typeface="+mj-lt"/>
                <a:ea typeface="Calibri"/>
                <a:cs typeface="Calibri"/>
                <a:sym typeface="Calibri"/>
              </a:rPr>
              <a:t>사고 보고서</a:t>
            </a:r>
            <a:r>
              <a:rPr lang="en-US" altLang="ko-KR" sz="1600" dirty="0" smtClean="0">
                <a:solidFill>
                  <a:schemeClr val="dk1"/>
                </a:solidFill>
                <a:latin typeface="+mj-lt"/>
                <a:ea typeface="Calibri"/>
                <a:cs typeface="Calibri"/>
                <a:sym typeface="Calibri"/>
              </a:rPr>
              <a:t>_</a:t>
            </a:r>
            <a:r>
              <a:rPr lang="en-US" sz="1600" dirty="0" smtClean="0">
                <a:solidFill>
                  <a:schemeClr val="dk1"/>
                </a:solidFill>
                <a:latin typeface="+mj-lt"/>
                <a:ea typeface="Calibri"/>
                <a:cs typeface="Calibri"/>
                <a:sym typeface="Calibri"/>
              </a:rPr>
              <a:t>Incident </a:t>
            </a:r>
            <a:r>
              <a:rPr lang="en-US" sz="1600" dirty="0">
                <a:solidFill>
                  <a:schemeClr val="dk1"/>
                </a:solidFill>
                <a:latin typeface="+mj-lt"/>
                <a:ea typeface="Calibri"/>
                <a:cs typeface="Calibri"/>
                <a:sym typeface="Calibri"/>
              </a:rPr>
              <a:t>Reports </a:t>
            </a:r>
          </a:p>
          <a:p>
            <a:pPr marL="192881" indent="-192881">
              <a:spcBef>
                <a:spcPts val="270"/>
              </a:spcBef>
              <a:buClr>
                <a:schemeClr val="dk1"/>
              </a:buClr>
              <a:buSzPct val="100000"/>
            </a:pPr>
            <a:r>
              <a:rPr lang="ko-KR" altLang="en-US" sz="1600" dirty="0" smtClean="0">
                <a:solidFill>
                  <a:schemeClr val="dk1"/>
                </a:solidFill>
                <a:latin typeface="+mj-lt"/>
                <a:ea typeface="Calibri"/>
                <a:cs typeface="Calibri"/>
                <a:sym typeface="Calibri"/>
              </a:rPr>
              <a:t>부상</a:t>
            </a:r>
            <a:r>
              <a:rPr lang="en-US" altLang="ko-KR" sz="1600" dirty="0" smtClean="0">
                <a:solidFill>
                  <a:schemeClr val="dk1"/>
                </a:solidFill>
                <a:latin typeface="+mj-lt"/>
                <a:ea typeface="Calibri"/>
                <a:cs typeface="Calibri"/>
                <a:sym typeface="Calibri"/>
              </a:rPr>
              <a:t>, </a:t>
            </a:r>
            <a:r>
              <a:rPr lang="ko-KR" altLang="en-US" sz="1600" dirty="0" smtClean="0">
                <a:solidFill>
                  <a:schemeClr val="dk1"/>
                </a:solidFill>
                <a:latin typeface="+mj-lt"/>
                <a:ea typeface="Calibri"/>
                <a:cs typeface="Calibri"/>
                <a:sym typeface="Calibri"/>
              </a:rPr>
              <a:t>병가</a:t>
            </a:r>
            <a:r>
              <a:rPr lang="en-US" altLang="ko-KR" sz="1600" dirty="0" smtClean="0">
                <a:solidFill>
                  <a:schemeClr val="dk1"/>
                </a:solidFill>
                <a:latin typeface="+mj-lt"/>
                <a:ea typeface="Calibri"/>
                <a:cs typeface="Calibri"/>
                <a:sym typeface="Calibri"/>
              </a:rPr>
              <a:t>_</a:t>
            </a:r>
            <a:r>
              <a:rPr lang="en-US" sz="1600" dirty="0" smtClean="0">
                <a:solidFill>
                  <a:schemeClr val="dk1"/>
                </a:solidFill>
                <a:latin typeface="+mj-lt"/>
                <a:ea typeface="Calibri"/>
                <a:cs typeface="Calibri"/>
                <a:sym typeface="Calibri"/>
              </a:rPr>
              <a:t>Injuries</a:t>
            </a:r>
            <a:r>
              <a:rPr lang="en-US" sz="1600" dirty="0">
                <a:solidFill>
                  <a:schemeClr val="dk1"/>
                </a:solidFill>
                <a:latin typeface="+mj-lt"/>
                <a:ea typeface="Calibri"/>
                <a:cs typeface="Calibri"/>
                <a:sym typeface="Calibri"/>
              </a:rPr>
              <a:t>, Sick Days</a:t>
            </a:r>
          </a:p>
          <a:p>
            <a:pPr marL="192881" indent="-192881">
              <a:spcBef>
                <a:spcPts val="270"/>
              </a:spcBef>
              <a:buClr>
                <a:schemeClr val="dk1"/>
              </a:buClr>
              <a:buSzPct val="100000"/>
            </a:pPr>
            <a:r>
              <a:rPr lang="ko-KR" altLang="en-US" sz="1600" dirty="0" smtClean="0">
                <a:solidFill>
                  <a:schemeClr val="dk1"/>
                </a:solidFill>
                <a:latin typeface="+mj-lt"/>
                <a:ea typeface="Calibri"/>
                <a:cs typeface="Calibri"/>
                <a:sym typeface="Calibri"/>
              </a:rPr>
              <a:t>이직</a:t>
            </a:r>
            <a:r>
              <a:rPr lang="en-US" altLang="ko-KR" sz="1600" dirty="0" smtClean="0">
                <a:solidFill>
                  <a:schemeClr val="dk1"/>
                </a:solidFill>
                <a:latin typeface="+mj-lt"/>
                <a:ea typeface="Calibri"/>
                <a:cs typeface="Calibri"/>
                <a:sym typeface="Calibri"/>
              </a:rPr>
              <a:t>/</a:t>
            </a:r>
            <a:r>
              <a:rPr lang="ko-KR" altLang="en-US" sz="1600" dirty="0" smtClean="0">
                <a:solidFill>
                  <a:schemeClr val="dk1"/>
                </a:solidFill>
                <a:latin typeface="+mj-lt"/>
                <a:ea typeface="Calibri"/>
                <a:cs typeface="Calibri"/>
                <a:sym typeface="Calibri"/>
              </a:rPr>
              <a:t>유지</a:t>
            </a:r>
            <a:r>
              <a:rPr lang="en-US" altLang="ko-KR" sz="1600" dirty="0" smtClean="0">
                <a:solidFill>
                  <a:schemeClr val="dk1"/>
                </a:solidFill>
                <a:latin typeface="+mj-lt"/>
                <a:ea typeface="Calibri"/>
                <a:cs typeface="Calibri"/>
                <a:sym typeface="Calibri"/>
              </a:rPr>
              <a:t>, </a:t>
            </a:r>
            <a:r>
              <a:rPr lang="ko-KR" altLang="en-US" sz="1600" dirty="0" smtClean="0">
                <a:solidFill>
                  <a:schemeClr val="dk1"/>
                </a:solidFill>
                <a:latin typeface="+mj-lt"/>
                <a:ea typeface="Calibri"/>
                <a:cs typeface="Calibri"/>
                <a:sym typeface="Calibri"/>
              </a:rPr>
              <a:t>근로자 보상</a:t>
            </a:r>
            <a:r>
              <a:rPr lang="en-US" altLang="ko-KR" sz="1600" dirty="0" smtClean="0">
                <a:solidFill>
                  <a:schemeClr val="dk1"/>
                </a:solidFill>
                <a:latin typeface="+mj-lt"/>
                <a:ea typeface="Calibri"/>
                <a:cs typeface="Calibri"/>
                <a:sym typeface="Calibri"/>
              </a:rPr>
              <a:t>_</a:t>
            </a:r>
            <a:r>
              <a:rPr lang="en-US" sz="1600" dirty="0" smtClean="0">
                <a:solidFill>
                  <a:schemeClr val="dk1"/>
                </a:solidFill>
                <a:latin typeface="+mj-lt"/>
                <a:ea typeface="Calibri"/>
                <a:cs typeface="Calibri"/>
                <a:sym typeface="Calibri"/>
              </a:rPr>
              <a:t>Attrition/Retention</a:t>
            </a:r>
            <a:r>
              <a:rPr lang="en-US" sz="1600" dirty="0">
                <a:solidFill>
                  <a:schemeClr val="dk1"/>
                </a:solidFill>
                <a:latin typeface="Calibri"/>
                <a:ea typeface="Calibri"/>
                <a:cs typeface="Calibri"/>
                <a:sym typeface="Calibri"/>
              </a:rPr>
              <a:t>, Workers Compensation</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84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8062841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2397955785"/>
              </p:ext>
            </p:extLst>
          </p:nvPr>
        </p:nvGraphicFramePr>
        <p:xfrm>
          <a:off x="197908" y="31845"/>
          <a:ext cx="8748184" cy="6370320"/>
        </p:xfrm>
        <a:graphic>
          <a:graphicData uri="http://schemas.openxmlformats.org/drawingml/2006/table">
            <a:tbl>
              <a:tblPr firstRow="1" bandRow="1">
                <a:tableStyleId>{0505E3EF-67EA-436B-97B2-0124C06EBD24}</a:tableStyleId>
              </a:tblPr>
              <a:tblGrid>
                <a:gridCol w="4229891">
                  <a:extLst>
                    <a:ext uri="{9D8B030D-6E8A-4147-A177-3AD203B41FA5}">
                      <a16:colId xmlns:a16="http://schemas.microsoft.com/office/drawing/2014/main" xmlns="" val="20000"/>
                    </a:ext>
                  </a:extLst>
                </a:gridCol>
                <a:gridCol w="4518293">
                  <a:extLst>
                    <a:ext uri="{9D8B030D-6E8A-4147-A177-3AD203B41FA5}">
                      <a16:colId xmlns:a16="http://schemas.microsoft.com/office/drawing/2014/main" xmlns="" val="20001"/>
                    </a:ext>
                  </a:extLst>
                </a:gridCol>
              </a:tblGrid>
              <a:tr h="247650">
                <a:tc gridSpan="2">
                  <a:txBody>
                    <a:bodyPr/>
                    <a:lstStyle/>
                    <a:p>
                      <a:pPr algn="ctr"/>
                      <a:r>
                        <a:rPr lang="en-US" sz="1200" dirty="0" smtClean="0"/>
                        <a:t> </a:t>
                      </a:r>
                      <a:r>
                        <a:rPr lang="ko-KR" altLang="en-US" sz="1200" dirty="0" smtClean="0"/>
                        <a:t>평가 및 데이터 시스템</a:t>
                      </a:r>
                      <a:r>
                        <a:rPr lang="en-US" altLang="ko-KR" sz="1200" dirty="0" smtClean="0"/>
                        <a:t>_</a:t>
                      </a:r>
                      <a:r>
                        <a:rPr lang="en-US" sz="1200" dirty="0" smtClean="0"/>
                        <a:t>Evaluation </a:t>
                      </a:r>
                      <a:r>
                        <a:rPr lang="en-US" sz="1200" dirty="0"/>
                        <a:t>&amp;</a:t>
                      </a:r>
                      <a:r>
                        <a:rPr lang="en-US" sz="1200" baseline="0" dirty="0"/>
                        <a:t> Data Systems</a:t>
                      </a:r>
                      <a:endParaRPr lang="en-US" sz="1200" dirty="0"/>
                    </a:p>
                  </a:txBody>
                  <a:tcPr marL="19050" marR="19050" marT="9525" marB="9525">
                    <a:solidFill>
                      <a:schemeClr val="bg1">
                        <a:lumMod val="95000"/>
                      </a:schemeClr>
                    </a:solidFill>
                  </a:tcPr>
                </a:tc>
                <a:tc hMerge="1">
                  <a:txBody>
                    <a:bodyPr/>
                    <a:lstStyle/>
                    <a:p>
                      <a:endParaRPr lang="en-US" sz="7200" dirty="0"/>
                    </a:p>
                  </a:txBody>
                  <a:tcPr/>
                </a:tc>
                <a:extLst>
                  <a:ext uri="{0D108BD9-81ED-4DB2-BD59-A6C34878D82A}">
                    <a16:rowId xmlns:a16="http://schemas.microsoft.com/office/drawing/2014/main" xmlns="" val="10000"/>
                  </a:ext>
                </a:extLst>
              </a:tr>
              <a:tr h="247650">
                <a:tc>
                  <a:txBody>
                    <a:bodyPr/>
                    <a:lstStyle/>
                    <a:p>
                      <a:r>
                        <a:rPr lang="ko-KR" altLang="en-US" sz="1200" b="1" dirty="0" smtClean="0"/>
                        <a:t>조직 전체 평가</a:t>
                      </a:r>
                      <a:r>
                        <a:rPr lang="en-US" altLang="ko-KR" sz="1200" b="1" dirty="0" smtClean="0"/>
                        <a:t>_</a:t>
                      </a:r>
                      <a:r>
                        <a:rPr lang="en-US" sz="1200" b="1" dirty="0" smtClean="0"/>
                        <a:t>Organization-Wide</a:t>
                      </a:r>
                      <a:r>
                        <a:rPr lang="en-US" sz="1200" b="1" baseline="0" dirty="0" smtClean="0"/>
                        <a:t> </a:t>
                      </a:r>
                      <a:r>
                        <a:rPr lang="en-US" sz="1200" b="1" baseline="0" dirty="0"/>
                        <a:t>Evaluation</a:t>
                      </a:r>
                      <a:endParaRPr lang="en-US" sz="1200" b="1" dirty="0"/>
                    </a:p>
                  </a:txBody>
                  <a:tcPr marL="19050" marR="19050" marT="9525" marB="9525">
                    <a:solidFill>
                      <a:schemeClr val="bg1">
                        <a:lumMod val="85000"/>
                      </a:schemeClr>
                    </a:solidFill>
                  </a:tcPr>
                </a:tc>
                <a:tc>
                  <a:txBody>
                    <a:bodyPr/>
                    <a:lstStyle/>
                    <a:p>
                      <a:r>
                        <a:rPr lang="ko-KR" altLang="en-US" sz="1200" b="1" dirty="0" smtClean="0"/>
                        <a:t>관련 평가 데이터</a:t>
                      </a:r>
                      <a:r>
                        <a:rPr lang="en-US" altLang="ko-KR" sz="1200" b="1" dirty="0" smtClean="0"/>
                        <a:t>/</a:t>
                      </a:r>
                      <a:r>
                        <a:rPr lang="ko-KR" altLang="en-US" sz="1200" b="1" dirty="0" smtClean="0"/>
                        <a:t>도구</a:t>
                      </a:r>
                      <a:r>
                        <a:rPr lang="en-US" altLang="ko-KR" sz="1200" b="1" dirty="0" smtClean="0"/>
                        <a:t>_</a:t>
                      </a:r>
                      <a:r>
                        <a:rPr lang="en-US" sz="1200" b="1" dirty="0" smtClean="0"/>
                        <a:t>Related </a:t>
                      </a:r>
                      <a:r>
                        <a:rPr lang="en-US" sz="1200" b="1" dirty="0"/>
                        <a:t>Evaluation Data/Tools</a:t>
                      </a:r>
                    </a:p>
                  </a:txBody>
                  <a:tcPr marL="19050" marR="19050" marT="9525" marB="9525">
                    <a:solidFill>
                      <a:schemeClr val="bg1">
                        <a:lumMod val="85000"/>
                      </a:schemeClr>
                    </a:solidFill>
                  </a:tcPr>
                </a:tc>
                <a:extLst>
                  <a:ext uri="{0D108BD9-81ED-4DB2-BD59-A6C34878D82A}">
                    <a16:rowId xmlns:a16="http://schemas.microsoft.com/office/drawing/2014/main" xmlns="" val="10001"/>
                  </a:ext>
                </a:extLst>
              </a:tr>
              <a:tr h="764759">
                <a:tc>
                  <a:txBody>
                    <a:bodyPr/>
                    <a:lstStyle/>
                    <a:p>
                      <a:r>
                        <a:rPr lang="ko-KR" altLang="en-US" sz="1200" b="1" dirty="0" smtClean="0"/>
                        <a:t>교육이 역량 강화에 어떤 영향을 미쳤습니까</a:t>
                      </a:r>
                      <a:r>
                        <a:rPr lang="en-US" altLang="ko-KR" sz="1200" b="1" dirty="0" smtClean="0"/>
                        <a:t>?</a:t>
                      </a:r>
                    </a:p>
                    <a:p>
                      <a:r>
                        <a:rPr lang="en-US" sz="1200" b="1" dirty="0" smtClean="0"/>
                        <a:t>_What </a:t>
                      </a:r>
                      <a:r>
                        <a:rPr lang="en-US" sz="1200" b="1" dirty="0"/>
                        <a:t>impact</a:t>
                      </a:r>
                      <a:r>
                        <a:rPr lang="en-US" sz="1200" b="1" baseline="0" dirty="0"/>
                        <a:t> did the training have on capacity building?</a:t>
                      </a:r>
                      <a:endParaRPr lang="en-US" sz="1200" b="1" dirty="0"/>
                    </a:p>
                  </a:txBody>
                  <a:tcPr marL="19050" marR="19050" marT="9525" marB="9525">
                    <a:solidFill>
                      <a:schemeClr val="bg1">
                        <a:lumMod val="95000"/>
                      </a:schemeClr>
                    </a:solidFill>
                  </a:tcPr>
                </a:tc>
                <a:tc>
                  <a:txBody>
                    <a:bodyPr/>
                    <a:lstStyle/>
                    <a:p>
                      <a:pPr marL="1143000" indent="-1143000">
                        <a:buFont typeface="Arial"/>
                        <a:buChar char="•"/>
                      </a:pPr>
                      <a:r>
                        <a:rPr lang="ko-KR" altLang="en-US" sz="1200" b="1" dirty="0" smtClean="0"/>
                        <a:t>코치 수</a:t>
                      </a:r>
                      <a:r>
                        <a:rPr lang="en-US" altLang="ko-KR" sz="1200" b="1" dirty="0" smtClean="0"/>
                        <a:t>, </a:t>
                      </a:r>
                      <a:r>
                        <a:rPr lang="ko-KR" altLang="en-US" sz="1200" b="1" dirty="0" smtClean="0"/>
                        <a:t>주요 연락처</a:t>
                      </a:r>
                      <a:endParaRPr lang="en-US" altLang="ko-KR" sz="1200" b="1" dirty="0" smtClean="0"/>
                    </a:p>
                    <a:p>
                      <a:pPr marL="0" indent="0">
                        <a:buFont typeface="Arial"/>
                        <a:buNone/>
                      </a:pPr>
                      <a:r>
                        <a:rPr lang="en-US" altLang="ko-KR" sz="1200" b="1" dirty="0" smtClean="0"/>
                        <a:t>                           _</a:t>
                      </a:r>
                      <a:r>
                        <a:rPr lang="en-US" sz="1200" b="1" dirty="0" smtClean="0"/>
                        <a:t>Number </a:t>
                      </a:r>
                      <a:r>
                        <a:rPr lang="en-US" sz="1200" b="1" dirty="0"/>
                        <a:t>of coaches, key</a:t>
                      </a:r>
                      <a:r>
                        <a:rPr lang="en-US" sz="1200" b="1" baseline="0" dirty="0"/>
                        <a:t> contacts </a:t>
                      </a:r>
                      <a:endParaRPr lang="en-US" sz="1200" b="1" dirty="0"/>
                    </a:p>
                    <a:p>
                      <a:pPr marL="1143000" indent="-1143000">
                        <a:buFont typeface="Arial"/>
                        <a:buChar char="•"/>
                      </a:pPr>
                      <a:r>
                        <a:rPr lang="ko-KR" altLang="en-US" sz="1200" b="1" dirty="0" smtClean="0"/>
                        <a:t>사람중심실천에 참여하는 직원 수</a:t>
                      </a:r>
                      <a:endParaRPr lang="en-US" altLang="ko-KR" sz="1200" b="1" dirty="0" smtClean="0"/>
                    </a:p>
                    <a:p>
                      <a:pPr marL="0" indent="0">
                        <a:buFont typeface="Arial"/>
                        <a:buNone/>
                      </a:pPr>
                      <a:r>
                        <a:rPr lang="en-US" altLang="ko-KR" sz="1200" b="1" dirty="0" smtClean="0"/>
                        <a:t>                          _</a:t>
                      </a:r>
                      <a:r>
                        <a:rPr lang="en-US" sz="1200" b="1" dirty="0" smtClean="0"/>
                        <a:t>Number</a:t>
                      </a:r>
                      <a:r>
                        <a:rPr lang="en-US" sz="1200" b="1" baseline="0" dirty="0" smtClean="0"/>
                        <a:t> </a:t>
                      </a:r>
                      <a:r>
                        <a:rPr lang="en-US" sz="1200" b="1" baseline="0" dirty="0"/>
                        <a:t>of staff involved in </a:t>
                      </a:r>
                      <a:r>
                        <a:rPr lang="en-US" sz="1200" b="1" baseline="0" dirty="0" smtClean="0"/>
                        <a:t>                        </a:t>
                      </a:r>
                    </a:p>
                    <a:p>
                      <a:pPr marL="0" indent="0">
                        <a:buFont typeface="Arial"/>
                        <a:buNone/>
                      </a:pPr>
                      <a:r>
                        <a:rPr lang="en-US" sz="1200" b="1" baseline="0" dirty="0" smtClean="0"/>
                        <a:t>                          implementation</a:t>
                      </a:r>
                      <a:endParaRPr lang="en-US" sz="1200" b="1" baseline="0" dirty="0"/>
                    </a:p>
                    <a:p>
                      <a:pPr marL="1143000" indent="-1143000">
                        <a:buFont typeface="Arial"/>
                        <a:buChar char="•"/>
                      </a:pPr>
                      <a:r>
                        <a:rPr lang="ko-KR" altLang="en-US" sz="1200" b="1" baseline="0" dirty="0" smtClean="0"/>
                        <a:t>지원 인원</a:t>
                      </a:r>
                      <a:r>
                        <a:rPr lang="en-US" altLang="ko-KR" sz="1200" b="1" baseline="0" dirty="0" smtClean="0"/>
                        <a:t>_</a:t>
                      </a:r>
                      <a:r>
                        <a:rPr lang="en-US" sz="1200" b="1" baseline="0" dirty="0" smtClean="0"/>
                        <a:t>Number </a:t>
                      </a:r>
                      <a:r>
                        <a:rPr lang="en-US" sz="1200" b="1" baseline="0" dirty="0"/>
                        <a:t>of people supported</a:t>
                      </a:r>
                      <a:endParaRPr lang="en-US" sz="1200" b="1" dirty="0"/>
                    </a:p>
                  </a:txBody>
                  <a:tcPr marL="19050" marR="19050" marT="9525" marB="9525">
                    <a:solidFill>
                      <a:schemeClr val="bg1">
                        <a:lumMod val="95000"/>
                      </a:schemeClr>
                    </a:solidFill>
                  </a:tcPr>
                </a:tc>
                <a:extLst>
                  <a:ext uri="{0D108BD9-81ED-4DB2-BD59-A6C34878D82A}">
                    <a16:rowId xmlns:a16="http://schemas.microsoft.com/office/drawing/2014/main" xmlns="" val="10002"/>
                  </a:ext>
                </a:extLst>
              </a:tr>
              <a:tr h="704850">
                <a:tc>
                  <a:txBody>
                    <a:bodyPr/>
                    <a:lstStyle/>
                    <a:p>
                      <a:r>
                        <a:rPr lang="ko-KR" altLang="en-US" sz="1200" b="1" dirty="0" smtClean="0"/>
                        <a:t>조직의 강점과 요구 사항은 무엇입니까</a:t>
                      </a:r>
                      <a:r>
                        <a:rPr lang="en-US" altLang="ko-KR" sz="1200" b="1" dirty="0" smtClean="0"/>
                        <a:t>?</a:t>
                      </a:r>
                    </a:p>
                    <a:p>
                      <a:r>
                        <a:rPr lang="en-US" sz="1200" b="1" dirty="0" smtClean="0"/>
                        <a:t>_What </a:t>
                      </a:r>
                      <a:r>
                        <a:rPr lang="en-US" sz="1200" b="1" dirty="0"/>
                        <a:t>are the strengths and</a:t>
                      </a:r>
                      <a:r>
                        <a:rPr lang="en-US" sz="1200" b="1" baseline="0" dirty="0"/>
                        <a:t> needs of the organization?</a:t>
                      </a:r>
                      <a:endParaRPr lang="en-US" sz="1200" b="1" dirty="0"/>
                    </a:p>
                  </a:txBody>
                  <a:tcPr marL="19050" marR="19050" marT="9525" marB="9525">
                    <a:solidFill>
                      <a:schemeClr val="bg1">
                        <a:lumMod val="85000"/>
                      </a:schemeClr>
                    </a:solidFill>
                  </a:tcPr>
                </a:tc>
                <a:tc>
                  <a:txBody>
                    <a:bodyPr/>
                    <a:lstStyle/>
                    <a:p>
                      <a:pPr marL="1143000" indent="-1143000">
                        <a:buFont typeface="Arial"/>
                        <a:buChar char="•"/>
                      </a:pPr>
                      <a:r>
                        <a:rPr lang="ko-KR" altLang="en-US" sz="1200" b="1" dirty="0" smtClean="0"/>
                        <a:t>사람중식조직 도구</a:t>
                      </a:r>
                      <a:endParaRPr lang="en-US" altLang="ko-KR" sz="1200" b="1" dirty="0" smtClean="0"/>
                    </a:p>
                    <a:p>
                      <a:pPr marL="0" indent="0">
                        <a:buFont typeface="Arial"/>
                        <a:buNone/>
                      </a:pPr>
                      <a:r>
                        <a:rPr lang="en-US" altLang="ko-KR" sz="1200" b="1" dirty="0" smtClean="0"/>
                        <a:t>                          _</a:t>
                      </a:r>
                      <a:r>
                        <a:rPr lang="en-US" sz="1200" b="1" dirty="0" smtClean="0"/>
                        <a:t>Person-centered </a:t>
                      </a:r>
                      <a:r>
                        <a:rPr lang="en-US" sz="1200" b="1" dirty="0"/>
                        <a:t>organizational tool</a:t>
                      </a:r>
                    </a:p>
                    <a:p>
                      <a:pPr marL="1143000" indent="-1143000">
                        <a:buFont typeface="Arial"/>
                        <a:buChar char="•"/>
                      </a:pPr>
                      <a:r>
                        <a:rPr lang="ko-KR" altLang="en-US" sz="1200" b="1" dirty="0" smtClean="0"/>
                        <a:t>사회적</a:t>
                      </a:r>
                      <a:r>
                        <a:rPr lang="en-US" altLang="ko-KR" sz="1200" b="1" dirty="0" smtClean="0"/>
                        <a:t>, </a:t>
                      </a:r>
                      <a:r>
                        <a:rPr lang="ko-KR" altLang="en-US" sz="1200" b="1" dirty="0" smtClean="0"/>
                        <a:t>물리적</a:t>
                      </a:r>
                      <a:r>
                        <a:rPr lang="en-US" altLang="ko-KR" sz="1200" b="1" baseline="0" dirty="0" smtClean="0"/>
                        <a:t> </a:t>
                      </a:r>
                      <a:r>
                        <a:rPr lang="ko-KR" altLang="en-US" sz="1200" b="1" baseline="0" dirty="0" smtClean="0"/>
                        <a:t>환경의 질</a:t>
                      </a:r>
                      <a:endParaRPr lang="en-US" altLang="ko-KR" sz="1200" b="1" baseline="0" dirty="0" smtClean="0"/>
                    </a:p>
                    <a:p>
                      <a:pPr marL="0" indent="0">
                        <a:buFont typeface="Arial"/>
                        <a:buNone/>
                      </a:pPr>
                      <a:r>
                        <a:rPr lang="en-US" sz="1200" b="1" baseline="0" dirty="0" smtClean="0"/>
                        <a:t>                          _</a:t>
                      </a:r>
                      <a:r>
                        <a:rPr lang="en-US" sz="1200" b="1" dirty="0" smtClean="0"/>
                        <a:t>Quality </a:t>
                      </a:r>
                      <a:r>
                        <a:rPr lang="en-US" sz="1200" b="1" dirty="0"/>
                        <a:t>of social and physical</a:t>
                      </a:r>
                      <a:r>
                        <a:rPr lang="en-US" sz="1200" b="1" baseline="0" dirty="0"/>
                        <a:t> </a:t>
                      </a:r>
                      <a:r>
                        <a:rPr lang="en-US" sz="1200" b="1" baseline="0" dirty="0" smtClean="0"/>
                        <a:t> </a:t>
                      </a:r>
                    </a:p>
                    <a:p>
                      <a:pPr marL="0" indent="0">
                        <a:buFont typeface="Arial"/>
                        <a:buNone/>
                      </a:pPr>
                      <a:r>
                        <a:rPr lang="en-US" sz="1200" b="1" baseline="0" dirty="0" smtClean="0"/>
                        <a:t>                         environment</a:t>
                      </a:r>
                      <a:endParaRPr lang="en-US" sz="1200" b="1" baseline="0" dirty="0"/>
                    </a:p>
                  </a:txBody>
                  <a:tcPr marL="19050" marR="19050" marT="9525" marB="9525">
                    <a:solidFill>
                      <a:schemeClr val="bg1">
                        <a:lumMod val="85000"/>
                      </a:schemeClr>
                    </a:solidFill>
                  </a:tcPr>
                </a:tc>
                <a:extLst>
                  <a:ext uri="{0D108BD9-81ED-4DB2-BD59-A6C34878D82A}">
                    <a16:rowId xmlns:a16="http://schemas.microsoft.com/office/drawing/2014/main" xmlns="" val="10003"/>
                  </a:ext>
                </a:extLst>
              </a:tr>
              <a:tr h="704850">
                <a:tc>
                  <a:txBody>
                    <a:bodyPr/>
                    <a:lstStyle/>
                    <a:p>
                      <a:r>
                        <a:rPr lang="ko-KR" altLang="en-US" sz="1200" b="1" dirty="0" smtClean="0"/>
                        <a:t>사람중심실천이 얼마나 잘 </a:t>
                      </a:r>
                      <a:r>
                        <a:rPr lang="ko-KR" altLang="en-US" sz="1200" b="1" dirty="0" err="1" smtClean="0"/>
                        <a:t>구현되었나요</a:t>
                      </a:r>
                      <a:r>
                        <a:rPr lang="en-US" altLang="ko-KR" sz="1200" b="1" dirty="0" smtClean="0"/>
                        <a:t>?</a:t>
                      </a:r>
                    </a:p>
                    <a:p>
                      <a:r>
                        <a:rPr lang="en-US" sz="1200" b="1" dirty="0" smtClean="0"/>
                        <a:t>_How </a:t>
                      </a:r>
                      <a:r>
                        <a:rPr lang="en-US" sz="1200" b="1" dirty="0"/>
                        <a:t>well are the practices implemented?</a:t>
                      </a:r>
                    </a:p>
                  </a:txBody>
                  <a:tcPr marL="19050" marR="19050" marT="9525" marB="9525">
                    <a:solidFill>
                      <a:schemeClr val="bg1">
                        <a:lumMod val="95000"/>
                      </a:schemeClr>
                    </a:solidFill>
                  </a:tcPr>
                </a:tc>
                <a:tc>
                  <a:txBody>
                    <a:bodyPr/>
                    <a:lstStyle/>
                    <a:p>
                      <a:pPr marL="1143000" indent="-1143000">
                        <a:buFont typeface="Arial"/>
                        <a:buChar char="•"/>
                      </a:pPr>
                      <a:r>
                        <a:rPr lang="ko-KR" altLang="en-US" sz="1200" b="1" dirty="0" smtClean="0"/>
                        <a:t>사람중심실천의 충실도</a:t>
                      </a:r>
                      <a:r>
                        <a:rPr lang="en-US" altLang="ko-KR" sz="1200" b="1" dirty="0" smtClean="0"/>
                        <a:t>(</a:t>
                      </a:r>
                      <a:r>
                        <a:rPr lang="ko-KR" altLang="en-US" sz="1200" b="1" dirty="0" smtClean="0"/>
                        <a:t>분기별</a:t>
                      </a:r>
                      <a:r>
                        <a:rPr lang="en-US" altLang="ko-KR" sz="1200" b="1" dirty="0" smtClean="0"/>
                        <a:t>)</a:t>
                      </a:r>
                    </a:p>
                    <a:p>
                      <a:pPr marL="0" indent="0">
                        <a:buFont typeface="Arial"/>
                        <a:buNone/>
                      </a:pPr>
                      <a:r>
                        <a:rPr lang="en-US" sz="1200" b="1" baseline="0" dirty="0" smtClean="0"/>
                        <a:t>                          _</a:t>
                      </a:r>
                      <a:r>
                        <a:rPr lang="en-US" sz="1200" b="1" dirty="0" smtClean="0"/>
                        <a:t>Fidelity</a:t>
                      </a:r>
                      <a:r>
                        <a:rPr lang="en-US" sz="1200" b="1" baseline="0" dirty="0" smtClean="0"/>
                        <a:t> </a:t>
                      </a:r>
                      <a:r>
                        <a:rPr lang="en-US" sz="1200" b="1" baseline="0" dirty="0"/>
                        <a:t>of implementation checklist </a:t>
                      </a:r>
                      <a:endParaRPr lang="en-US" sz="1200" b="1" baseline="0" dirty="0" smtClean="0"/>
                    </a:p>
                    <a:p>
                      <a:pPr marL="0" indent="0">
                        <a:buFont typeface="Arial"/>
                        <a:buNone/>
                      </a:pPr>
                      <a:r>
                        <a:rPr lang="en-US" sz="1200" b="1" baseline="0" dirty="0" smtClean="0"/>
                        <a:t>                          (</a:t>
                      </a:r>
                      <a:r>
                        <a:rPr lang="en-US" sz="1200" b="1" baseline="0" dirty="0"/>
                        <a:t>Quarterly)</a:t>
                      </a:r>
                    </a:p>
                    <a:p>
                      <a:pPr marL="1143000" indent="-1143000">
                        <a:buFont typeface="Arial"/>
                        <a:buChar char="•"/>
                      </a:pPr>
                      <a:r>
                        <a:rPr lang="ko-KR" altLang="en-US" sz="1200" b="1" baseline="0" dirty="0" smtClean="0"/>
                        <a:t>현장 평가</a:t>
                      </a:r>
                      <a:r>
                        <a:rPr lang="en-US" altLang="ko-KR" sz="1200" b="1" baseline="0" dirty="0" smtClean="0"/>
                        <a:t>_</a:t>
                      </a:r>
                      <a:r>
                        <a:rPr lang="en-US" sz="1200" b="1" baseline="0" dirty="0" smtClean="0"/>
                        <a:t>Onsite </a:t>
                      </a:r>
                      <a:r>
                        <a:rPr lang="en-US" sz="1200" b="1" baseline="0" dirty="0"/>
                        <a:t>evaluation </a:t>
                      </a:r>
                    </a:p>
                  </a:txBody>
                  <a:tcPr marL="19050" marR="19050" marT="9525" marB="9525">
                    <a:solidFill>
                      <a:schemeClr val="bg1">
                        <a:lumMod val="95000"/>
                      </a:schemeClr>
                    </a:solidFill>
                  </a:tcPr>
                </a:tc>
                <a:extLst>
                  <a:ext uri="{0D108BD9-81ED-4DB2-BD59-A6C34878D82A}">
                    <a16:rowId xmlns:a16="http://schemas.microsoft.com/office/drawing/2014/main" xmlns="" val="10004"/>
                  </a:ext>
                </a:extLst>
              </a:tr>
              <a:tr h="476250">
                <a:tc>
                  <a:txBody>
                    <a:bodyPr/>
                    <a:lstStyle/>
                    <a:p>
                      <a:r>
                        <a:rPr lang="ko-KR" altLang="en-US" sz="1200" b="1" dirty="0" smtClean="0"/>
                        <a:t>직원의 개념적 지식이 향상되었습니까</a:t>
                      </a:r>
                      <a:r>
                        <a:rPr lang="en-US" altLang="ko-KR" sz="1200" b="1" dirty="0" smtClean="0"/>
                        <a:t>?</a:t>
                      </a:r>
                    </a:p>
                    <a:p>
                      <a:r>
                        <a:rPr lang="en-US" sz="1200" b="1" dirty="0" smtClean="0"/>
                        <a:t>_Are </a:t>
                      </a:r>
                      <a:r>
                        <a:rPr lang="en-US" sz="1200" b="1" dirty="0"/>
                        <a:t>the improvements in conceptual knowledge of staff?</a:t>
                      </a:r>
                    </a:p>
                  </a:txBody>
                  <a:tcPr marL="19050" marR="19050" marT="9525" marB="9525">
                    <a:solidFill>
                      <a:schemeClr val="bg1">
                        <a:lumMod val="85000"/>
                      </a:schemeClr>
                    </a:solidFill>
                  </a:tcPr>
                </a:tc>
                <a:tc>
                  <a:txBody>
                    <a:bodyPr/>
                    <a:lstStyle/>
                    <a:p>
                      <a:pPr marL="1143000" indent="-1143000">
                        <a:buFont typeface="Arial"/>
                        <a:buChar char="•"/>
                      </a:pPr>
                      <a:r>
                        <a:rPr lang="en-US" sz="1200" b="1" dirty="0" smtClean="0"/>
                        <a:t>DS/</a:t>
                      </a:r>
                      <a:r>
                        <a:rPr lang="en-US" sz="1200" b="1" baseline="0" dirty="0" smtClean="0"/>
                        <a:t>CDS</a:t>
                      </a:r>
                      <a:r>
                        <a:rPr lang="ko-KR" altLang="en-US" sz="1200" b="1" baseline="0" dirty="0" smtClean="0"/>
                        <a:t>를 사용하는 직원을 위한 사전</a:t>
                      </a:r>
                      <a:r>
                        <a:rPr lang="en-US" altLang="ko-KR" sz="1200" b="1" baseline="0" dirty="0" smtClean="0"/>
                        <a:t>/</a:t>
                      </a:r>
                      <a:r>
                        <a:rPr lang="ko-KR" altLang="en-US" sz="1200" b="1" baseline="0" dirty="0" smtClean="0"/>
                        <a:t>사후 테스트</a:t>
                      </a:r>
                      <a:endParaRPr lang="en-US" altLang="ko-KR" sz="1200" b="1" baseline="0" dirty="0" smtClean="0"/>
                    </a:p>
                    <a:p>
                      <a:pPr marL="0" indent="0">
                        <a:buFont typeface="Arial"/>
                        <a:buNone/>
                      </a:pPr>
                      <a:r>
                        <a:rPr lang="en-US" sz="1200" b="1" baseline="0" dirty="0" smtClean="0"/>
                        <a:t>                           _</a:t>
                      </a:r>
                      <a:r>
                        <a:rPr lang="en-US" sz="1200" b="1" dirty="0" smtClean="0"/>
                        <a:t>Pre/post </a:t>
                      </a:r>
                      <a:r>
                        <a:rPr lang="en-US" sz="1200" b="1" dirty="0"/>
                        <a:t>tests for staff using</a:t>
                      </a:r>
                      <a:r>
                        <a:rPr lang="en-US" sz="1200" b="1" baseline="0" dirty="0"/>
                        <a:t> DC/CDS</a:t>
                      </a:r>
                      <a:endParaRPr lang="en-US" sz="1200" b="1" dirty="0"/>
                    </a:p>
                  </a:txBody>
                  <a:tcPr marL="19050" marR="19050" marT="9525" marB="9525">
                    <a:solidFill>
                      <a:schemeClr val="bg1">
                        <a:lumMod val="85000"/>
                      </a:schemeClr>
                    </a:solidFill>
                  </a:tcPr>
                </a:tc>
                <a:extLst>
                  <a:ext uri="{0D108BD9-81ED-4DB2-BD59-A6C34878D82A}">
                    <a16:rowId xmlns:a16="http://schemas.microsoft.com/office/drawing/2014/main" xmlns="" val="10005"/>
                  </a:ext>
                </a:extLst>
              </a:tr>
              <a:tr h="1390650">
                <a:tc>
                  <a:txBody>
                    <a:bodyPr/>
                    <a:lstStyle/>
                    <a:p>
                      <a:r>
                        <a:rPr lang="ko-KR" altLang="en-US" sz="1200" b="1" dirty="0" smtClean="0"/>
                        <a:t>환경에서 생활하고 일하는 직원과 사람들의 행동에 변화가 있습니까</a:t>
                      </a:r>
                      <a:r>
                        <a:rPr lang="en-US" altLang="ko-KR" sz="1200" b="1" dirty="0" smtClean="0"/>
                        <a:t>?</a:t>
                      </a:r>
                    </a:p>
                    <a:p>
                      <a:r>
                        <a:rPr lang="en-US" sz="1200" b="1" dirty="0" smtClean="0"/>
                        <a:t>_Are </a:t>
                      </a:r>
                      <a:r>
                        <a:rPr lang="en-US" sz="1200" b="1" dirty="0"/>
                        <a:t>there</a:t>
                      </a:r>
                      <a:r>
                        <a:rPr lang="en-US" sz="1200" b="1" baseline="0" dirty="0"/>
                        <a:t> changes in behavior of Staff and People Living and Working in a Setting?</a:t>
                      </a:r>
                      <a:endParaRPr lang="en-US" sz="1200" b="1" dirty="0"/>
                    </a:p>
                  </a:txBody>
                  <a:tcPr marL="19050" marR="19050" marT="9525" marB="9525">
                    <a:solidFill>
                      <a:schemeClr val="bg1">
                        <a:lumMod val="95000"/>
                      </a:schemeClr>
                    </a:solidFill>
                  </a:tcPr>
                </a:tc>
                <a:tc>
                  <a:txBody>
                    <a:bodyPr/>
                    <a:lstStyle/>
                    <a:p>
                      <a:pPr marL="1143000" indent="-1143000">
                        <a:buFont typeface="Arial"/>
                        <a:buChar char="•"/>
                      </a:pPr>
                      <a:r>
                        <a:rPr lang="ko-KR" altLang="en-US" sz="1200" b="1" dirty="0" smtClean="0"/>
                        <a:t>직원 중심의 실천 직접 관찰</a:t>
                      </a:r>
                      <a:r>
                        <a:rPr lang="en-US" altLang="ko-KR" sz="1200" b="1" dirty="0" smtClean="0"/>
                        <a:t>(</a:t>
                      </a:r>
                      <a:r>
                        <a:rPr lang="ko-KR" altLang="en-US" sz="1200" b="1" dirty="0" smtClean="0"/>
                        <a:t>분기별</a:t>
                      </a:r>
                      <a:r>
                        <a:rPr lang="en-US" altLang="ko-KR" sz="1200" b="1" dirty="0" smtClean="0"/>
                        <a:t>)</a:t>
                      </a:r>
                    </a:p>
                    <a:p>
                      <a:pPr marL="0" indent="0">
                        <a:buFont typeface="Arial"/>
                        <a:buNone/>
                      </a:pPr>
                      <a:r>
                        <a:rPr lang="en-US" sz="1200" b="1" dirty="0" smtClean="0"/>
                        <a:t>                          _Direct </a:t>
                      </a:r>
                      <a:r>
                        <a:rPr lang="en-US" sz="1200" b="1" dirty="0"/>
                        <a:t>observation of staff </a:t>
                      </a:r>
                      <a:r>
                        <a:rPr lang="en-US" sz="1200" b="1" dirty="0" smtClean="0"/>
                        <a:t>person-</a:t>
                      </a:r>
                    </a:p>
                    <a:p>
                      <a:pPr marL="0" indent="0">
                        <a:buFont typeface="Arial"/>
                        <a:buNone/>
                      </a:pPr>
                      <a:r>
                        <a:rPr lang="en-US" sz="1200" b="1" dirty="0" smtClean="0"/>
                        <a:t>                          centered</a:t>
                      </a:r>
                      <a:r>
                        <a:rPr lang="en-US" sz="1200" b="1" baseline="0" dirty="0" smtClean="0"/>
                        <a:t> </a:t>
                      </a:r>
                      <a:r>
                        <a:rPr lang="en-US" sz="1200" b="1" baseline="0" dirty="0"/>
                        <a:t>practices (Quarterly)</a:t>
                      </a:r>
                    </a:p>
                    <a:p>
                      <a:pPr marL="1143000" indent="-1143000">
                        <a:buFont typeface="Arial"/>
                        <a:buChar char="•"/>
                      </a:pPr>
                      <a:r>
                        <a:rPr lang="ko-KR" altLang="en-US" sz="1200" b="1" baseline="0" dirty="0" smtClean="0"/>
                        <a:t>지원 대상자 직접 관찰</a:t>
                      </a:r>
                      <a:r>
                        <a:rPr lang="en-US" altLang="ko-KR" sz="1200" b="1" baseline="0" dirty="0" smtClean="0"/>
                        <a:t>(</a:t>
                      </a:r>
                      <a:r>
                        <a:rPr lang="ko-KR" altLang="en-US" sz="1200" b="1" baseline="0" dirty="0" smtClean="0"/>
                        <a:t>분기별</a:t>
                      </a:r>
                      <a:r>
                        <a:rPr lang="en-US" altLang="ko-KR" sz="1200" b="1" baseline="0" dirty="0" smtClean="0"/>
                        <a:t>)</a:t>
                      </a:r>
                    </a:p>
                    <a:p>
                      <a:pPr marL="0" indent="0">
                        <a:buFont typeface="Arial"/>
                        <a:buNone/>
                      </a:pPr>
                      <a:r>
                        <a:rPr lang="en-US" sz="1200" b="1" baseline="0" dirty="0" smtClean="0"/>
                        <a:t>                          _Direct </a:t>
                      </a:r>
                      <a:r>
                        <a:rPr lang="en-US" sz="1200" b="1" baseline="0" dirty="0"/>
                        <a:t>observation of people supported </a:t>
                      </a:r>
                      <a:endParaRPr lang="en-US" sz="1200" b="1" baseline="0" dirty="0" smtClean="0"/>
                    </a:p>
                    <a:p>
                      <a:pPr marL="0" indent="0">
                        <a:buFont typeface="Arial"/>
                        <a:buNone/>
                      </a:pPr>
                      <a:r>
                        <a:rPr lang="en-US" sz="1200" b="1" baseline="0" dirty="0" smtClean="0"/>
                        <a:t>                          (</a:t>
                      </a:r>
                      <a:r>
                        <a:rPr lang="en-US" sz="1200" b="1" baseline="0" dirty="0"/>
                        <a:t>Quarterly)</a:t>
                      </a:r>
                    </a:p>
                    <a:p>
                      <a:pPr marL="1143000" marR="0" indent="-1143000" algn="l" defTabSz="457200" rtl="0" eaLnBrk="1" fontAlgn="auto" latinLnBrk="0" hangingPunct="1">
                        <a:lnSpc>
                          <a:spcPct val="100000"/>
                        </a:lnSpc>
                        <a:spcBef>
                          <a:spcPts val="0"/>
                        </a:spcBef>
                        <a:spcAft>
                          <a:spcPts val="0"/>
                        </a:spcAft>
                        <a:buClrTx/>
                        <a:buSzTx/>
                        <a:buFont typeface="Arial"/>
                        <a:buChar char="•"/>
                        <a:tabLst/>
                        <a:defRPr/>
                      </a:pPr>
                      <a:r>
                        <a:rPr lang="ko-KR" altLang="en-US" sz="1200" b="1" baseline="0" dirty="0" smtClean="0"/>
                        <a:t>사고 신고</a:t>
                      </a:r>
                      <a:r>
                        <a:rPr lang="en-US" altLang="ko-KR" sz="1200" b="1" baseline="0" dirty="0" smtClean="0"/>
                        <a:t>, </a:t>
                      </a:r>
                      <a:r>
                        <a:rPr lang="ko-KR" altLang="en-US" sz="1200" b="1" baseline="0" dirty="0" smtClean="0"/>
                        <a:t>구속</a:t>
                      </a:r>
                      <a:r>
                        <a:rPr lang="en-US" altLang="ko-KR" sz="1200" b="1" baseline="0" dirty="0" smtClean="0"/>
                        <a:t>, 911 </a:t>
                      </a:r>
                      <a:r>
                        <a:rPr lang="ko-KR" altLang="en-US" sz="1200" b="1" baseline="0" dirty="0" smtClean="0"/>
                        <a:t>신고 등</a:t>
                      </a:r>
                      <a:r>
                        <a:rPr lang="en-US" altLang="ko-KR" sz="1200" b="1" baseline="0" dirty="0" smtClean="0"/>
                        <a:t>(</a:t>
                      </a:r>
                      <a:r>
                        <a:rPr lang="ko-KR" altLang="en-US" sz="1200" b="1" baseline="0" dirty="0" smtClean="0"/>
                        <a:t>분기별</a:t>
                      </a:r>
                      <a:r>
                        <a:rPr lang="en-US" altLang="ko-KR" sz="1200" b="1" baseline="0" dirty="0" smtClean="0"/>
                        <a:t>)</a:t>
                      </a:r>
                    </a:p>
                    <a:p>
                      <a:pPr marL="1143000" marR="0" indent="-114300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smtClean="0"/>
                        <a:t>_Incident </a:t>
                      </a:r>
                      <a:r>
                        <a:rPr lang="en-US" sz="1200" b="1" baseline="0" dirty="0"/>
                        <a:t>reports, restraint, 911 calls, etc. (Quarterly)</a:t>
                      </a:r>
                    </a:p>
                    <a:p>
                      <a:pPr marL="1143000" marR="0" indent="-1143000" algn="l" defTabSz="457200" rtl="0" eaLnBrk="1" fontAlgn="auto" latinLnBrk="0" hangingPunct="1">
                        <a:lnSpc>
                          <a:spcPct val="100000"/>
                        </a:lnSpc>
                        <a:spcBef>
                          <a:spcPts val="0"/>
                        </a:spcBef>
                        <a:spcAft>
                          <a:spcPts val="0"/>
                        </a:spcAft>
                        <a:buClrTx/>
                        <a:buSzTx/>
                        <a:buFont typeface="Arial"/>
                        <a:buChar char="•"/>
                        <a:tabLst/>
                        <a:defRPr/>
                      </a:pPr>
                      <a:r>
                        <a:rPr lang="ko-KR" altLang="en-US" sz="1200" b="1" baseline="0" dirty="0" smtClean="0"/>
                        <a:t>조직 데이터</a:t>
                      </a:r>
                      <a:r>
                        <a:rPr lang="en-US" altLang="ko-KR" sz="1200" b="1" baseline="0" dirty="0" smtClean="0"/>
                        <a:t>(</a:t>
                      </a:r>
                      <a:r>
                        <a:rPr lang="ko-KR" altLang="en-US" sz="1200" b="1" baseline="0" dirty="0" smtClean="0"/>
                        <a:t>보유</a:t>
                      </a:r>
                      <a:r>
                        <a:rPr lang="en-US" altLang="ko-KR" sz="1200" b="1" baseline="0" dirty="0" smtClean="0"/>
                        <a:t>/</a:t>
                      </a:r>
                      <a:r>
                        <a:rPr lang="ko-KR" altLang="en-US" sz="1200" b="1" baseline="0" dirty="0" smtClean="0"/>
                        <a:t>기간 등</a:t>
                      </a:r>
                      <a:r>
                        <a:rPr lang="en-US" altLang="ko-KR" sz="1200" b="1" baseline="0" dirty="0" smtClean="0"/>
                        <a:t>)</a:t>
                      </a:r>
                    </a:p>
                    <a:p>
                      <a:pPr marL="1143000" marR="0" indent="-114300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smtClean="0"/>
                        <a:t>_Organizational </a:t>
                      </a:r>
                      <a:r>
                        <a:rPr lang="en-US" sz="1200" b="1" baseline="0" dirty="0"/>
                        <a:t>data (retention/tenure, etc</a:t>
                      </a:r>
                      <a:r>
                        <a:rPr lang="en-US" sz="1200" b="1" baseline="0" dirty="0" smtClean="0"/>
                        <a:t>.)</a:t>
                      </a:r>
                      <a:endParaRPr lang="en-US" sz="1200" b="1" baseline="0" dirty="0"/>
                    </a:p>
                  </a:txBody>
                  <a:tcPr marL="19050" marR="19050" marT="9525" marB="9525">
                    <a:solidFill>
                      <a:schemeClr val="bg1">
                        <a:lumMod val="95000"/>
                      </a:schemeClr>
                    </a:solidFill>
                  </a:tcPr>
                </a:tc>
                <a:extLst>
                  <a:ext uri="{0D108BD9-81ED-4DB2-BD59-A6C34878D82A}">
                    <a16:rowId xmlns:a16="http://schemas.microsoft.com/office/drawing/2014/main" xmlns="" val="10006"/>
                  </a:ext>
                </a:extLst>
              </a:tr>
              <a:tr h="442058">
                <a:tc>
                  <a:txBody>
                    <a:bodyPr/>
                    <a:lstStyle/>
                    <a:p>
                      <a:r>
                        <a:rPr lang="ko-KR" altLang="en-US" sz="1200" b="1" dirty="0" smtClean="0"/>
                        <a:t>보편적인 삶의 질에 변화가 있습니까</a:t>
                      </a:r>
                      <a:r>
                        <a:rPr lang="en-US" altLang="ko-KR" sz="1200" b="1" dirty="0" smtClean="0"/>
                        <a:t>?</a:t>
                      </a:r>
                    </a:p>
                    <a:p>
                      <a:r>
                        <a:rPr lang="en-US" sz="1200" b="1" dirty="0" smtClean="0"/>
                        <a:t>_Are </a:t>
                      </a:r>
                      <a:r>
                        <a:rPr lang="en-US" sz="1200" b="1" dirty="0"/>
                        <a:t>there changes in universal</a:t>
                      </a:r>
                      <a:r>
                        <a:rPr lang="en-US" sz="1200" b="1" baseline="0" dirty="0"/>
                        <a:t> quality of life?  </a:t>
                      </a:r>
                      <a:endParaRPr lang="en-US" sz="1200" b="1" dirty="0"/>
                    </a:p>
                  </a:txBody>
                  <a:tcPr marL="19050" marR="19050" marT="9525" marB="9525">
                    <a:solidFill>
                      <a:schemeClr val="bg1">
                        <a:lumMod val="85000"/>
                      </a:schemeClr>
                    </a:solidFill>
                  </a:tcPr>
                </a:tc>
                <a:tc>
                  <a:txBody>
                    <a:bodyPr/>
                    <a:lstStyle/>
                    <a:p>
                      <a:pPr marL="1143000" indent="-1143000">
                        <a:buFont typeface="Arial"/>
                        <a:buChar char="•"/>
                      </a:pPr>
                      <a:r>
                        <a:rPr lang="ko-KR" altLang="en-US" sz="1200" b="1" dirty="0" smtClean="0"/>
                        <a:t>사회 및  물리적 환경 인터뷰의 질</a:t>
                      </a:r>
                      <a:endParaRPr lang="en-US" altLang="ko-KR" sz="1200" b="1" dirty="0" smtClean="0"/>
                    </a:p>
                    <a:p>
                      <a:pPr marL="0" indent="0">
                        <a:buFont typeface="Arial"/>
                        <a:buNone/>
                      </a:pPr>
                      <a:r>
                        <a:rPr lang="en-US" sz="1200" b="1" dirty="0" smtClean="0"/>
                        <a:t>                          _Quality </a:t>
                      </a:r>
                      <a:r>
                        <a:rPr lang="en-US" sz="1200" b="1" dirty="0"/>
                        <a:t>of social and physical</a:t>
                      </a:r>
                      <a:r>
                        <a:rPr lang="en-US" sz="1200" b="1" baseline="0" dirty="0"/>
                        <a:t> </a:t>
                      </a:r>
                      <a:r>
                        <a:rPr lang="en-US" sz="1200" b="1" baseline="0" dirty="0" smtClean="0"/>
                        <a:t> </a:t>
                      </a:r>
                    </a:p>
                    <a:p>
                      <a:pPr marL="0" indent="0">
                        <a:buFont typeface="Arial"/>
                        <a:buNone/>
                      </a:pPr>
                      <a:r>
                        <a:rPr lang="en-US" sz="1200" b="1" baseline="0" dirty="0" smtClean="0"/>
                        <a:t>                          environment </a:t>
                      </a:r>
                      <a:r>
                        <a:rPr lang="en-US" sz="1200" b="1" baseline="0" dirty="0"/>
                        <a:t>interviews</a:t>
                      </a:r>
                      <a:endParaRPr lang="en-US" sz="1200" b="1" dirty="0"/>
                    </a:p>
                  </a:txBody>
                  <a:tcPr marL="19050" marR="19050" marT="9525" marB="9525">
                    <a:solidFill>
                      <a:schemeClr val="bg1">
                        <a:lumMod val="85000"/>
                      </a:schemeClr>
                    </a:solidFill>
                  </a:tcPr>
                </a:tc>
                <a:extLst>
                  <a:ext uri="{0D108BD9-81ED-4DB2-BD59-A6C34878D82A}">
                    <a16:rowId xmlns:a16="http://schemas.microsoft.com/office/drawing/2014/main" xmlns="" val="10007"/>
                  </a:ext>
                </a:extLst>
              </a:tr>
            </a:tbl>
          </a:graphicData>
        </a:graphic>
      </p:graphicFrame>
      <p:sp>
        <p:nvSpPr>
          <p:cNvPr id="3"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         85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850172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4191000"/>
            <a:ext cx="7239000" cy="1816100"/>
          </a:xfrm>
        </p:spPr>
        <p:txBody>
          <a:bodyPr>
            <a:normAutofit fontScale="90000"/>
          </a:bodyPr>
          <a:lstStyle/>
          <a:p>
            <a:r>
              <a:rPr lang="ko-KR" altLang="en-US" sz="2800" dirty="0" smtClean="0"/>
              <a:t>팀이 달성한 것은 무엇입니까</a:t>
            </a:r>
            <a:r>
              <a:rPr lang="en-US" altLang="ko-KR" sz="2800" dirty="0" smtClean="0"/>
              <a:t>?</a:t>
            </a:r>
            <a:br>
              <a:rPr lang="en-US" altLang="ko-KR" sz="2800" dirty="0" smtClean="0"/>
            </a:br>
            <a:r>
              <a:rPr lang="en-US" altLang="ko-KR" sz="2800" dirty="0"/>
              <a:t>_</a:t>
            </a:r>
            <a:r>
              <a:rPr lang="en-US" sz="2800" dirty="0" smtClean="0"/>
              <a:t>What </a:t>
            </a:r>
            <a:r>
              <a:rPr lang="en-US" sz="2800" dirty="0"/>
              <a:t>Has the Team Accomplished?</a:t>
            </a:r>
            <a:br>
              <a:rPr lang="en-US" sz="2800" dirty="0"/>
            </a:br>
            <a:r>
              <a:rPr lang="en-US" sz="2800" dirty="0"/>
              <a:t/>
            </a:r>
            <a:br>
              <a:rPr lang="en-US" sz="2800" dirty="0"/>
            </a:br>
            <a:r>
              <a:rPr lang="ko-KR" altLang="en-US" sz="2800" dirty="0" smtClean="0"/>
              <a:t>팀이 다음에 작업해야 하는 영역은 무엇입니까</a:t>
            </a:r>
            <a:r>
              <a:rPr lang="en-US" altLang="ko-KR" sz="2800" dirty="0" smtClean="0"/>
              <a:t>?</a:t>
            </a:r>
            <a:br>
              <a:rPr lang="en-US" altLang="ko-KR" sz="2800" dirty="0" smtClean="0"/>
            </a:br>
            <a:r>
              <a:rPr lang="en-US" altLang="ko-KR" sz="2800" dirty="0" smtClean="0"/>
              <a:t>_</a:t>
            </a:r>
            <a:r>
              <a:rPr lang="en-US" sz="2800" dirty="0" smtClean="0"/>
              <a:t>What </a:t>
            </a:r>
            <a:r>
              <a:rPr lang="en-US" sz="2800" dirty="0"/>
              <a:t>Areas Should the Team Work on Next?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xmlns="" val="1330755741"/>
              </p:ext>
            </p:extLst>
          </p:nvPr>
        </p:nvGraphicFramePr>
        <p:xfrm>
          <a:off x="609600" y="246221"/>
          <a:ext cx="79248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114800" y="3657600"/>
            <a:ext cx="2602315" cy="523220"/>
          </a:xfrm>
          <a:prstGeom prst="rect">
            <a:avLst/>
          </a:prstGeom>
          <a:noFill/>
        </p:spPr>
        <p:txBody>
          <a:bodyPr wrap="none" rtlCol="0">
            <a:spAutoFit/>
          </a:bodyPr>
          <a:lstStyle/>
          <a:p>
            <a:r>
              <a:rPr lang="ko-KR" altLang="en-US" sz="1400" b="1" dirty="0" smtClean="0"/>
              <a:t>체크리스트의 하위 척도 항목</a:t>
            </a:r>
            <a:endParaRPr lang="en-US" altLang="ko-KR" sz="1400" b="1" dirty="0" smtClean="0"/>
          </a:p>
          <a:p>
            <a:r>
              <a:rPr lang="en-US" sz="1400" b="1" dirty="0"/>
              <a:t>_</a:t>
            </a:r>
            <a:r>
              <a:rPr lang="en-US" sz="1400" b="1" dirty="0" smtClean="0"/>
              <a:t>Subscale </a:t>
            </a:r>
            <a:r>
              <a:rPr lang="en-US" sz="1400" b="1" dirty="0"/>
              <a:t>Items on the Checklist</a:t>
            </a:r>
          </a:p>
        </p:txBody>
      </p:sp>
      <p:sp>
        <p:nvSpPr>
          <p:cNvPr id="6" name="TextBox 5"/>
          <p:cNvSpPr txBox="1"/>
          <p:nvPr/>
        </p:nvSpPr>
        <p:spPr>
          <a:xfrm>
            <a:off x="3322299" y="92332"/>
            <a:ext cx="2499402" cy="307777"/>
          </a:xfrm>
          <a:prstGeom prst="rect">
            <a:avLst/>
          </a:prstGeom>
          <a:noFill/>
        </p:spPr>
        <p:txBody>
          <a:bodyPr wrap="none" rtlCol="0">
            <a:spAutoFit/>
          </a:bodyPr>
          <a:lstStyle/>
          <a:p>
            <a:r>
              <a:rPr lang="ko-KR" altLang="en-US" sz="1400" b="1" smtClean="0"/>
              <a:t>미네소타 팀 구현 체크리스트 </a:t>
            </a:r>
            <a:endParaRPr lang="en-US" sz="1400" b="1" dirty="0"/>
          </a:p>
        </p:txBody>
      </p:sp>
      <p:sp>
        <p:nvSpPr>
          <p:cNvPr id="8"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86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3375052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093A886C-F9B6-3D4A-B192-D5B24B3AD4C9}"/>
              </a:ext>
            </a:extLst>
          </p:cNvPr>
          <p:cNvGraphicFramePr>
            <a:graphicFrameLocks/>
          </p:cNvGraphicFramePr>
          <p:nvPr>
            <p:extLst>
              <p:ext uri="{D42A27DB-BD31-4B8C-83A1-F6EECF244321}">
                <p14:modId xmlns:p14="http://schemas.microsoft.com/office/powerpoint/2010/main" xmlns="" val="1985238097"/>
              </p:ext>
            </p:extLst>
          </p:nvPr>
        </p:nvGraphicFramePr>
        <p:xfrm>
          <a:off x="685800" y="1447800"/>
          <a:ext cx="78867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xmlns="" id="{D92E42D7-8148-5C42-861A-CDCD675224A4}"/>
              </a:ext>
            </a:extLst>
          </p:cNvPr>
          <p:cNvSpPr>
            <a:spLocks noGrp="1"/>
          </p:cNvSpPr>
          <p:nvPr>
            <p:ph type="title"/>
          </p:nvPr>
        </p:nvSpPr>
        <p:spPr>
          <a:xfrm>
            <a:off x="514350" y="228600"/>
            <a:ext cx="8229600" cy="838124"/>
          </a:xfrm>
        </p:spPr>
        <p:txBody>
          <a:bodyPr>
            <a:noAutofit/>
          </a:bodyPr>
          <a:lstStyle/>
          <a:p>
            <a:pPr algn="ctr"/>
            <a:r>
              <a:rPr lang="en-US" sz="1800" dirty="0">
                <a:solidFill>
                  <a:schemeClr val="tx1"/>
                </a:solidFill>
              </a:rPr>
              <a:t/>
            </a:r>
            <a:br>
              <a:rPr lang="en-US" sz="1800" dirty="0">
                <a:solidFill>
                  <a:schemeClr val="tx1"/>
                </a:solidFill>
              </a:rPr>
            </a:br>
            <a:r>
              <a:rPr lang="en-US" sz="1800" dirty="0">
                <a:solidFill>
                  <a:schemeClr val="tx1"/>
                </a:solidFill>
              </a:rPr>
              <a:t/>
            </a:r>
            <a:br>
              <a:rPr lang="en-US" sz="1800" dirty="0">
                <a:solidFill>
                  <a:schemeClr val="tx1"/>
                </a:solidFill>
              </a:rPr>
            </a:br>
            <a:r>
              <a:rPr lang="ko-KR" altLang="en-US" sz="1800" dirty="0" smtClean="0">
                <a:solidFill>
                  <a:schemeClr val="tx1"/>
                </a:solidFill>
              </a:rPr>
              <a:t>소모임 활동</a:t>
            </a:r>
            <a:r>
              <a:rPr lang="en-US" altLang="ko-KR" sz="1800" dirty="0" smtClean="0">
                <a:solidFill>
                  <a:schemeClr val="tx1"/>
                </a:solidFill>
              </a:rPr>
              <a:t/>
            </a:r>
            <a:br>
              <a:rPr lang="en-US" altLang="ko-KR" sz="1800" dirty="0" smtClean="0">
                <a:solidFill>
                  <a:schemeClr val="tx1"/>
                </a:solidFill>
              </a:rPr>
            </a:br>
            <a:r>
              <a:rPr lang="ko-KR" altLang="en-US" sz="1800" dirty="0" smtClean="0">
                <a:solidFill>
                  <a:schemeClr val="tx1"/>
                </a:solidFill>
              </a:rPr>
              <a:t>우리는 무엇을 축하합니까</a:t>
            </a:r>
            <a:r>
              <a:rPr lang="en-US" altLang="ko-KR" sz="1800" dirty="0" smtClean="0">
                <a:solidFill>
                  <a:schemeClr val="tx1"/>
                </a:solidFill>
              </a:rPr>
              <a:t>?</a:t>
            </a:r>
            <a:br>
              <a:rPr lang="en-US" altLang="ko-KR" sz="1800" dirty="0" smtClean="0">
                <a:solidFill>
                  <a:schemeClr val="tx1"/>
                </a:solidFill>
              </a:rPr>
            </a:br>
            <a:r>
              <a:rPr lang="ko-KR" altLang="en-US" sz="1800" dirty="0" smtClean="0">
                <a:solidFill>
                  <a:schemeClr val="tx1"/>
                </a:solidFill>
              </a:rPr>
              <a:t>우리는 무엇을 연구해야 합니까</a:t>
            </a:r>
            <a:r>
              <a:rPr lang="en-US" altLang="ko-KR" sz="1800" dirty="0" smtClean="0">
                <a:solidFill>
                  <a:schemeClr val="tx1"/>
                </a:solidFill>
              </a:rPr>
              <a:t>?</a:t>
            </a:r>
            <a:br>
              <a:rPr lang="en-US" altLang="ko-KR" sz="1800" dirty="0" smtClean="0">
                <a:solidFill>
                  <a:schemeClr val="tx1"/>
                </a:solidFill>
              </a:rPr>
            </a:br>
            <a:r>
              <a:rPr lang="en-US" altLang="ko-KR" sz="1800" dirty="0" smtClean="0">
                <a:solidFill>
                  <a:schemeClr val="tx1"/>
                </a:solidFill>
              </a:rPr>
              <a:t>_</a:t>
            </a:r>
            <a:r>
              <a:rPr lang="en-US" sz="1800" dirty="0" smtClean="0">
                <a:solidFill>
                  <a:schemeClr val="tx1"/>
                </a:solidFill>
              </a:rPr>
              <a:t>Breakout Activity What </a:t>
            </a:r>
            <a:r>
              <a:rPr lang="en-US" sz="1800" dirty="0">
                <a:solidFill>
                  <a:schemeClr val="tx1"/>
                </a:solidFill>
              </a:rPr>
              <a:t>Do We Celebrate?</a:t>
            </a:r>
            <a:br>
              <a:rPr lang="en-US" sz="1800" dirty="0">
                <a:solidFill>
                  <a:schemeClr val="tx1"/>
                </a:solidFill>
              </a:rPr>
            </a:br>
            <a:r>
              <a:rPr lang="en-US" sz="1800" dirty="0">
                <a:solidFill>
                  <a:schemeClr val="tx1"/>
                </a:solidFill>
              </a:rPr>
              <a:t>What Should We Work On?</a:t>
            </a:r>
            <a:br>
              <a:rPr lang="en-US" sz="1800" dirty="0">
                <a:solidFill>
                  <a:schemeClr val="tx1"/>
                </a:solidFill>
              </a:rPr>
            </a:br>
            <a:endParaRPr lang="en-US" sz="1800" dirty="0">
              <a:solidFill>
                <a:schemeClr val="tx1"/>
              </a:solidFill>
            </a:endParaRPr>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87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334101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9189CD-8217-E846-93E8-A4E9BE09AB5E}"/>
              </a:ext>
            </a:extLst>
          </p:cNvPr>
          <p:cNvSpPr>
            <a:spLocks noGrp="1"/>
          </p:cNvSpPr>
          <p:nvPr>
            <p:ph type="title"/>
          </p:nvPr>
        </p:nvSpPr>
        <p:spPr/>
        <p:txBody>
          <a:bodyPr/>
          <a:lstStyle/>
          <a:p>
            <a:pPr algn="ctr"/>
            <a:r>
              <a:rPr lang="ko-KR" altLang="en-US" dirty="0" smtClean="0"/>
              <a:t>미네소타 기관에 보고된 결과 측정의 예</a:t>
            </a:r>
            <a:r>
              <a:rPr lang="en-US" altLang="ko-KR" dirty="0" smtClean="0"/>
              <a:t/>
            </a:r>
            <a:br>
              <a:rPr lang="en-US" altLang="ko-KR" dirty="0" smtClean="0"/>
            </a:br>
            <a:r>
              <a:rPr lang="en-US" altLang="ko-KR" dirty="0"/>
              <a:t>_</a:t>
            </a:r>
            <a:r>
              <a:rPr lang="en-US" dirty="0" smtClean="0"/>
              <a:t>Examples </a:t>
            </a:r>
            <a:r>
              <a:rPr lang="en-US" dirty="0"/>
              <a:t>of Outcomes  Measures Reported in Minnesota </a:t>
            </a:r>
            <a:r>
              <a:rPr lang="en-US" dirty="0" smtClean="0"/>
              <a:t>Agencies</a:t>
            </a:r>
            <a:endParaRPr lang="en-US" dirty="0"/>
          </a:p>
        </p:txBody>
      </p:sp>
      <p:sp>
        <p:nvSpPr>
          <p:cNvPr id="3" name="Content Placeholder 2">
            <a:extLst>
              <a:ext uri="{FF2B5EF4-FFF2-40B4-BE49-F238E27FC236}">
                <a16:creationId xmlns:a16="http://schemas.microsoft.com/office/drawing/2014/main" xmlns="" id="{CB4EB7F7-3308-AB47-B8EC-7D9550088008}"/>
              </a:ext>
            </a:extLst>
          </p:cNvPr>
          <p:cNvSpPr>
            <a:spLocks noGrp="1"/>
          </p:cNvSpPr>
          <p:nvPr>
            <p:ph idx="1"/>
          </p:nvPr>
        </p:nvSpPr>
        <p:spPr>
          <a:xfrm>
            <a:off x="457200" y="1360357"/>
            <a:ext cx="8229600" cy="4525963"/>
          </a:xfrm>
        </p:spPr>
        <p:txBody>
          <a:bodyPr>
            <a:normAutofit lnSpcReduction="10000"/>
          </a:bodyPr>
          <a:lstStyle/>
          <a:p>
            <a:r>
              <a:rPr lang="ko-KR" altLang="en-US" dirty="0" smtClean="0"/>
              <a:t>직원 수요 감소</a:t>
            </a:r>
            <a:r>
              <a:rPr lang="en-US" altLang="ko-KR" dirty="0" smtClean="0"/>
              <a:t>_</a:t>
            </a:r>
            <a:r>
              <a:rPr lang="en-US" dirty="0" smtClean="0"/>
              <a:t>Decrease </a:t>
            </a:r>
            <a:r>
              <a:rPr lang="en-US" dirty="0"/>
              <a:t>in need for staff </a:t>
            </a:r>
          </a:p>
          <a:p>
            <a:r>
              <a:rPr lang="ko-KR" altLang="en-US" dirty="0" smtClean="0"/>
              <a:t>직원 보상</a:t>
            </a:r>
            <a:r>
              <a:rPr lang="en-US" altLang="ko-KR" dirty="0" smtClean="0"/>
              <a:t>_</a:t>
            </a:r>
            <a:r>
              <a:rPr lang="en-US" dirty="0" smtClean="0"/>
              <a:t>Workers </a:t>
            </a:r>
            <a:r>
              <a:rPr lang="en-US" dirty="0"/>
              <a:t>compensation</a:t>
            </a:r>
          </a:p>
          <a:p>
            <a:r>
              <a:rPr lang="ko-KR" altLang="en-US" dirty="0" smtClean="0"/>
              <a:t>직원 회전율</a:t>
            </a:r>
            <a:r>
              <a:rPr lang="en-US" altLang="ko-KR" dirty="0" smtClean="0"/>
              <a:t>_</a:t>
            </a:r>
            <a:r>
              <a:rPr lang="en-US" dirty="0" smtClean="0"/>
              <a:t>Staff </a:t>
            </a:r>
            <a:r>
              <a:rPr lang="en-US" dirty="0"/>
              <a:t>turnover</a:t>
            </a:r>
          </a:p>
          <a:p>
            <a:r>
              <a:rPr lang="ko-KR" altLang="en-US" dirty="0" smtClean="0"/>
              <a:t>기관 간 협업</a:t>
            </a:r>
            <a:r>
              <a:rPr lang="en-US" altLang="ko-KR" dirty="0" smtClean="0"/>
              <a:t>_</a:t>
            </a:r>
            <a:r>
              <a:rPr lang="en-US" dirty="0" smtClean="0"/>
              <a:t>Interagency </a:t>
            </a:r>
            <a:r>
              <a:rPr lang="en-US" dirty="0"/>
              <a:t>collaboration</a:t>
            </a:r>
          </a:p>
          <a:p>
            <a:r>
              <a:rPr lang="ko-KR" altLang="en-US" dirty="0" smtClean="0"/>
              <a:t>사건 보고서 데이터</a:t>
            </a:r>
            <a:r>
              <a:rPr lang="en-US" altLang="ko-KR" dirty="0"/>
              <a:t>_</a:t>
            </a:r>
            <a:r>
              <a:rPr lang="en-US" dirty="0" smtClean="0"/>
              <a:t>Incident </a:t>
            </a:r>
            <a:r>
              <a:rPr lang="en-US" dirty="0"/>
              <a:t>report data</a:t>
            </a:r>
          </a:p>
          <a:p>
            <a:r>
              <a:rPr lang="ko-KR" altLang="en-US" dirty="0" smtClean="0"/>
              <a:t>다음을 포함하도록 만족도 조사 수정</a:t>
            </a:r>
            <a:endParaRPr lang="en-US" altLang="ko-KR" dirty="0" smtClean="0"/>
          </a:p>
          <a:p>
            <a:pPr marL="0" indent="0">
              <a:buNone/>
            </a:pPr>
            <a:r>
              <a:rPr lang="en-US" dirty="0"/>
              <a:t> </a:t>
            </a:r>
            <a:r>
              <a:rPr lang="en-US" dirty="0" smtClean="0"/>
              <a:t>  _Modifications </a:t>
            </a:r>
            <a:r>
              <a:rPr lang="en-US" dirty="0"/>
              <a:t>to satisfaction surveys to include:</a:t>
            </a:r>
          </a:p>
          <a:p>
            <a:pPr lvl="1"/>
            <a:r>
              <a:rPr lang="ko-KR" altLang="en-US" dirty="0" smtClean="0"/>
              <a:t>사람중심의 질문</a:t>
            </a:r>
            <a:r>
              <a:rPr lang="en-US" altLang="ko-KR" dirty="0" smtClean="0"/>
              <a:t>_</a:t>
            </a:r>
            <a:r>
              <a:rPr lang="en-US" dirty="0" smtClean="0"/>
              <a:t>Person-centered </a:t>
            </a:r>
            <a:r>
              <a:rPr lang="en-US" dirty="0"/>
              <a:t>questions</a:t>
            </a:r>
          </a:p>
          <a:p>
            <a:pPr lvl="1"/>
            <a:r>
              <a:rPr lang="ko-KR" altLang="en-US" dirty="0" smtClean="0"/>
              <a:t>긍정적인 행동 지원 질문</a:t>
            </a:r>
            <a:endParaRPr lang="en-US" altLang="ko-KR" dirty="0" smtClean="0"/>
          </a:p>
          <a:p>
            <a:pPr marL="342900" lvl="1" indent="0">
              <a:buNone/>
            </a:pPr>
            <a:r>
              <a:rPr lang="en-US" altLang="ko-KR" dirty="0"/>
              <a:t> </a:t>
            </a:r>
            <a:r>
              <a:rPr lang="en-US" altLang="ko-KR" dirty="0" smtClean="0"/>
              <a:t>  _</a:t>
            </a:r>
            <a:r>
              <a:rPr lang="en-US" dirty="0" smtClean="0"/>
              <a:t>Positive </a:t>
            </a:r>
            <a:r>
              <a:rPr lang="en-US" dirty="0"/>
              <a:t>behavior support questions</a:t>
            </a:r>
          </a:p>
          <a:p>
            <a:r>
              <a:rPr lang="en-US" dirty="0" smtClean="0"/>
              <a:t>(</a:t>
            </a:r>
            <a:r>
              <a:rPr lang="en-US" dirty="0" err="1" smtClean="0"/>
              <a:t>Therap</a:t>
            </a:r>
            <a:r>
              <a:rPr lang="en-US" dirty="0" smtClean="0"/>
              <a:t>)</a:t>
            </a:r>
            <a:r>
              <a:rPr lang="ko-KR" altLang="en-US" dirty="0" smtClean="0"/>
              <a:t>의 건강 결과 데이터</a:t>
            </a:r>
            <a:endParaRPr lang="en-US" altLang="ko-KR" dirty="0" smtClean="0"/>
          </a:p>
          <a:p>
            <a:pPr marL="0" indent="0">
              <a:buNone/>
            </a:pPr>
            <a:r>
              <a:rPr lang="en-US" dirty="0"/>
              <a:t> </a:t>
            </a:r>
            <a:r>
              <a:rPr lang="en-US" dirty="0" smtClean="0"/>
              <a:t>  _Health </a:t>
            </a:r>
            <a:r>
              <a:rPr lang="en-US" dirty="0"/>
              <a:t>outcome data from (</a:t>
            </a:r>
            <a:r>
              <a:rPr lang="en-US" dirty="0" err="1"/>
              <a:t>Therap</a:t>
            </a:r>
            <a:r>
              <a:rPr lang="en-US" dirty="0"/>
              <a:t>)</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88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7692770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71650" y="933450"/>
            <a:ext cx="5819775" cy="506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a:xfrm>
            <a:off x="304801" y="76200"/>
            <a:ext cx="8534400" cy="1158064"/>
          </a:xfrm>
          <a:solidFill>
            <a:schemeClr val="accent1">
              <a:lumMod val="20000"/>
              <a:lumOff val="80000"/>
            </a:schemeClr>
          </a:solidFill>
        </p:spPr>
        <p:txBody>
          <a:bodyPr>
            <a:noAutofit/>
          </a:bodyPr>
          <a:lstStyle/>
          <a:p>
            <a:pPr algn="ctr">
              <a:defRPr/>
            </a:pPr>
            <a:r>
              <a:rPr lang="ko-KR" altLang="en-US" sz="2800" dirty="0">
                <a:ea typeface="ＭＳ Ｐゴシック" pitchFamily="-112" charset="-128"/>
              </a:rPr>
              <a:t>사건 보고서 및 데이터 기반 의사 결정</a:t>
            </a:r>
            <a:r>
              <a:rPr lang="en-US" altLang="ko-KR" sz="2800" dirty="0">
                <a:ea typeface="ＭＳ Ｐゴシック" pitchFamily="-112" charset="-128"/>
              </a:rPr>
              <a:t/>
            </a:r>
            <a:br>
              <a:rPr lang="en-US" altLang="ko-KR" sz="2800" dirty="0">
                <a:ea typeface="ＭＳ Ｐゴシック" pitchFamily="-112" charset="-128"/>
              </a:rPr>
            </a:br>
            <a:r>
              <a:rPr lang="en-US" altLang="ko-KR" sz="2800" dirty="0" smtClean="0">
                <a:ea typeface="ＭＳ Ｐゴシック" pitchFamily="-112" charset="-128"/>
              </a:rPr>
              <a:t>_</a:t>
            </a:r>
            <a:r>
              <a:rPr lang="en-US" sz="2700" dirty="0" smtClean="0">
                <a:ea typeface="ＭＳ Ｐゴシック" pitchFamily="-112" charset="-128"/>
              </a:rPr>
              <a:t>Incident </a:t>
            </a:r>
            <a:r>
              <a:rPr lang="en-US" sz="2700" dirty="0">
                <a:ea typeface="ＭＳ Ｐゴシック" pitchFamily="-112" charset="-128"/>
              </a:rPr>
              <a:t>Reports </a:t>
            </a:r>
            <a:r>
              <a:rPr lang="en-US" sz="2700" dirty="0" smtClean="0">
                <a:ea typeface="ＭＳ Ｐゴシック" pitchFamily="-112" charset="-128"/>
              </a:rPr>
              <a:t>&amp; Data-based </a:t>
            </a:r>
            <a:r>
              <a:rPr lang="en-US" sz="2700" dirty="0">
                <a:ea typeface="ＭＳ Ｐゴシック" pitchFamily="-112" charset="-128"/>
              </a:rPr>
              <a:t>Decision Making</a:t>
            </a:r>
            <a:br>
              <a:rPr lang="en-US" sz="2700" dirty="0">
                <a:ea typeface="ＭＳ Ｐゴシック" pitchFamily="-112" charset="-128"/>
              </a:rPr>
            </a:br>
            <a:endParaRPr lang="en-US" sz="1500" dirty="0">
              <a:ea typeface="ＭＳ Ｐゴシック" pitchFamily="-112" charset="-128"/>
            </a:endParaRPr>
          </a:p>
        </p:txBody>
      </p:sp>
      <p:sp>
        <p:nvSpPr>
          <p:cNvPr id="36868" name="Oval 3"/>
          <p:cNvSpPr>
            <a:spLocks noChangeArrowheads="1"/>
          </p:cNvSpPr>
          <p:nvPr/>
        </p:nvSpPr>
        <p:spPr bwMode="auto">
          <a:xfrm>
            <a:off x="6286500" y="1714500"/>
            <a:ext cx="1257300" cy="1428750"/>
          </a:xfrm>
          <a:prstGeom prst="ellipse">
            <a:avLst/>
          </a:prstGeom>
          <a:noFill/>
          <a:ln w="38100">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350"/>
          </a:p>
        </p:txBody>
      </p:sp>
      <p:sp>
        <p:nvSpPr>
          <p:cNvPr id="36869" name="Oval 3"/>
          <p:cNvSpPr>
            <a:spLocks noChangeArrowheads="1"/>
          </p:cNvSpPr>
          <p:nvPr/>
        </p:nvSpPr>
        <p:spPr bwMode="auto">
          <a:xfrm>
            <a:off x="4972050" y="3200400"/>
            <a:ext cx="2286000" cy="1485900"/>
          </a:xfrm>
          <a:prstGeom prst="ellipse">
            <a:avLst/>
          </a:prstGeom>
          <a:noFill/>
          <a:ln w="38100">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350"/>
          </a:p>
        </p:txBody>
      </p:sp>
      <p:sp>
        <p:nvSpPr>
          <p:cNvPr id="36870" name="Slide Number Placeholder 6"/>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557213" indent="-214313" eaLnBrk="0" hangingPunct="0">
              <a:defRPr>
                <a:solidFill>
                  <a:schemeClr val="tx1"/>
                </a:solidFill>
                <a:latin typeface="Arial" charset="0"/>
                <a:ea typeface="ＭＳ Ｐゴシック" charset="0"/>
              </a:defRPr>
            </a:lvl2pPr>
            <a:lvl3pPr marL="857250" indent="-171450" eaLnBrk="0" hangingPunct="0">
              <a:defRPr>
                <a:solidFill>
                  <a:schemeClr val="tx1"/>
                </a:solidFill>
                <a:latin typeface="Arial" charset="0"/>
                <a:ea typeface="ＭＳ Ｐゴシック" charset="0"/>
              </a:defRPr>
            </a:lvl3pPr>
            <a:lvl4pPr marL="1200150" indent="-171450" eaLnBrk="0" hangingPunct="0">
              <a:defRPr>
                <a:solidFill>
                  <a:schemeClr val="tx1"/>
                </a:solidFill>
                <a:latin typeface="Arial" charset="0"/>
                <a:ea typeface="ＭＳ Ｐゴシック" charset="0"/>
              </a:defRPr>
            </a:lvl4pPr>
            <a:lvl5pPr marL="1543050" indent="-171450" eaLnBrk="0" hangingPunct="0">
              <a:defRPr>
                <a:solidFill>
                  <a:schemeClr val="tx1"/>
                </a:solidFill>
                <a:latin typeface="Arial" charset="0"/>
                <a:ea typeface="ＭＳ Ｐゴシック" charset="0"/>
              </a:defRPr>
            </a:lvl5pPr>
            <a:lvl6pPr marL="1885950" indent="-171450" eaLnBrk="0" fontAlgn="base" hangingPunct="0">
              <a:spcBef>
                <a:spcPct val="0"/>
              </a:spcBef>
              <a:spcAft>
                <a:spcPct val="0"/>
              </a:spcAft>
              <a:defRPr>
                <a:solidFill>
                  <a:schemeClr val="tx1"/>
                </a:solidFill>
                <a:latin typeface="Arial" charset="0"/>
                <a:ea typeface="ＭＳ Ｐゴシック" charset="0"/>
              </a:defRPr>
            </a:lvl6pPr>
            <a:lvl7pPr marL="2228850" indent="-171450" eaLnBrk="0" fontAlgn="base" hangingPunct="0">
              <a:spcBef>
                <a:spcPct val="0"/>
              </a:spcBef>
              <a:spcAft>
                <a:spcPct val="0"/>
              </a:spcAft>
              <a:defRPr>
                <a:solidFill>
                  <a:schemeClr val="tx1"/>
                </a:solidFill>
                <a:latin typeface="Arial" charset="0"/>
                <a:ea typeface="ＭＳ Ｐゴシック" charset="0"/>
              </a:defRPr>
            </a:lvl7pPr>
            <a:lvl8pPr marL="2571750" indent="-171450" eaLnBrk="0" fontAlgn="base" hangingPunct="0">
              <a:spcBef>
                <a:spcPct val="0"/>
              </a:spcBef>
              <a:spcAft>
                <a:spcPct val="0"/>
              </a:spcAft>
              <a:defRPr>
                <a:solidFill>
                  <a:schemeClr val="tx1"/>
                </a:solidFill>
                <a:latin typeface="Arial" charset="0"/>
                <a:ea typeface="ＭＳ Ｐゴシック" charset="0"/>
              </a:defRPr>
            </a:lvl8pPr>
            <a:lvl9pPr marL="2914650" indent="-17145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91E373-31AF-3B4E-94BD-5852886B4F9B}" type="slidenum">
              <a:rPr lang="en-US" sz="750">
                <a:ea typeface="MS PGothic" charset="0"/>
                <a:cs typeface="MS PGothic" charset="0"/>
              </a:rPr>
              <a:pPr eaLnBrk="1" hangingPunct="1"/>
              <a:t>88</a:t>
            </a:fld>
            <a:endParaRPr lang="en-US" sz="750">
              <a:ea typeface="MS PGothic" charset="0"/>
              <a:cs typeface="MS PGothic" charset="0"/>
            </a:endParaRPr>
          </a:p>
        </p:txBody>
      </p:sp>
      <p:sp>
        <p:nvSpPr>
          <p:cNvPr id="2" name="TextBox 1"/>
          <p:cNvSpPr txBox="1"/>
          <p:nvPr/>
        </p:nvSpPr>
        <p:spPr>
          <a:xfrm>
            <a:off x="3173017" y="5898357"/>
            <a:ext cx="184731" cy="300082"/>
          </a:xfrm>
          <a:prstGeom prst="rect">
            <a:avLst/>
          </a:prstGeom>
          <a:noFill/>
        </p:spPr>
        <p:txBody>
          <a:bodyPr wrap="none" rtlCol="0">
            <a:spAutoFit/>
          </a:bodyPr>
          <a:lstStyle/>
          <a:p>
            <a:endParaRPr lang="en-US" sz="1350" dirty="0"/>
          </a:p>
        </p:txBody>
      </p:sp>
      <p:sp>
        <p:nvSpPr>
          <p:cNvPr id="3" name="TextBox 2"/>
          <p:cNvSpPr txBox="1"/>
          <p:nvPr/>
        </p:nvSpPr>
        <p:spPr>
          <a:xfrm>
            <a:off x="2774157" y="5782942"/>
            <a:ext cx="863204" cy="507831"/>
          </a:xfrm>
          <a:prstGeom prst="rect">
            <a:avLst/>
          </a:prstGeom>
          <a:solidFill>
            <a:schemeClr val="bg1"/>
          </a:solidFill>
        </p:spPr>
        <p:txBody>
          <a:bodyPr wrap="square" rtlCol="0">
            <a:spAutoFit/>
          </a:bodyPr>
          <a:lstStyle/>
          <a:p>
            <a:r>
              <a:rPr lang="en-US" sz="1350" dirty="0"/>
              <a:t>People: 25</a:t>
            </a:r>
          </a:p>
        </p:txBody>
      </p:sp>
      <p:sp>
        <p:nvSpPr>
          <p:cNvPr id="4" name="TextBox 3"/>
          <p:cNvSpPr txBox="1"/>
          <p:nvPr/>
        </p:nvSpPr>
        <p:spPr>
          <a:xfrm>
            <a:off x="5536407" y="5782940"/>
            <a:ext cx="1087157" cy="300082"/>
          </a:xfrm>
          <a:prstGeom prst="rect">
            <a:avLst/>
          </a:prstGeom>
          <a:solidFill>
            <a:schemeClr val="bg1"/>
          </a:solidFill>
        </p:spPr>
        <p:txBody>
          <a:bodyPr wrap="none" rtlCol="0">
            <a:spAutoFit/>
          </a:bodyPr>
          <a:lstStyle/>
          <a:p>
            <a:r>
              <a:rPr lang="en-US" sz="1350" dirty="0"/>
              <a:t>Incidents: 59</a:t>
            </a:r>
          </a:p>
        </p:txBody>
      </p:sp>
      <p:pic>
        <p:nvPicPr>
          <p:cNvPr id="10" name="Picture 12" descr="PBIS LOGO.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41331" y="5631658"/>
            <a:ext cx="966788" cy="326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810000" y="5867400"/>
            <a:ext cx="609600" cy="369332"/>
          </a:xfrm>
          <a:prstGeom prst="rect">
            <a:avLst/>
          </a:prstGeom>
          <a:noFill/>
        </p:spPr>
        <p:txBody>
          <a:bodyPr wrap="square" rtlCol="0">
            <a:spAutoFit/>
          </a:bodyPr>
          <a:lstStyle/>
          <a:p>
            <a:r>
              <a:rPr lang="ko-KR" altLang="en-US"/>
              <a:t>사람</a:t>
            </a:r>
            <a:endParaRPr lang="en-US" dirty="0"/>
          </a:p>
        </p:txBody>
      </p:sp>
      <p:sp>
        <p:nvSpPr>
          <p:cNvPr id="12" name="TextBox 11"/>
          <p:cNvSpPr txBox="1"/>
          <p:nvPr/>
        </p:nvSpPr>
        <p:spPr>
          <a:xfrm>
            <a:off x="6629400" y="5867400"/>
            <a:ext cx="609600" cy="369332"/>
          </a:xfrm>
          <a:prstGeom prst="rect">
            <a:avLst/>
          </a:prstGeom>
          <a:noFill/>
        </p:spPr>
        <p:txBody>
          <a:bodyPr wrap="square" rtlCol="0">
            <a:spAutoFit/>
          </a:bodyPr>
          <a:lstStyle/>
          <a:p>
            <a:r>
              <a:rPr lang="ko-KR" altLang="en-US"/>
              <a:t>사건</a:t>
            </a:r>
            <a:endParaRPr lang="en-US" dirty="0"/>
          </a:p>
        </p:txBody>
      </p:sp>
      <p:sp>
        <p:nvSpPr>
          <p:cNvPr id="13"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89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6939415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E0368C-9255-C646-8CDB-B09E2070BD5A}"/>
              </a:ext>
            </a:extLst>
          </p:cNvPr>
          <p:cNvSpPr>
            <a:spLocks noGrp="1"/>
          </p:cNvSpPr>
          <p:nvPr>
            <p:ph type="title"/>
          </p:nvPr>
        </p:nvSpPr>
        <p:spPr>
          <a:xfrm>
            <a:off x="533400" y="228600"/>
            <a:ext cx="7886700" cy="994172"/>
          </a:xfrm>
        </p:spPr>
        <p:txBody>
          <a:bodyPr>
            <a:normAutofit/>
          </a:bodyPr>
          <a:lstStyle/>
          <a:p>
            <a:pPr algn="ctr"/>
            <a:r>
              <a:rPr lang="ko-KR" altLang="en-US" sz="3200" dirty="0" smtClean="0">
                <a:latin typeface="+mn-lt"/>
              </a:rPr>
              <a:t>직원 유지 데이터</a:t>
            </a:r>
            <a:r>
              <a:rPr lang="en-US" altLang="ko-KR" sz="3200" dirty="0" smtClean="0">
                <a:latin typeface="+mn-lt"/>
              </a:rPr>
              <a:t>_</a:t>
            </a:r>
            <a:r>
              <a:rPr lang="en-US" sz="3200" dirty="0" smtClean="0">
                <a:latin typeface="+mn-lt"/>
              </a:rPr>
              <a:t>Staff </a:t>
            </a:r>
            <a:r>
              <a:rPr lang="en-US" sz="3200" dirty="0">
                <a:latin typeface="+mn-lt"/>
              </a:rPr>
              <a:t>Retention Data</a:t>
            </a:r>
          </a:p>
        </p:txBody>
      </p:sp>
      <p:pic>
        <p:nvPicPr>
          <p:cNvPr id="4" name="Content Placeholder 3" descr="Bar chart graph showing staff retention by number of years working in an organization.">
            <a:extLst>
              <a:ext uri="{FF2B5EF4-FFF2-40B4-BE49-F238E27FC236}">
                <a16:creationId xmlns:a16="http://schemas.microsoft.com/office/drawing/2014/main" xmlns="" id="{ED93CBA2-0FB3-E54F-A8E7-BDA5F7EF5B78}"/>
              </a:ext>
            </a:extLst>
          </p:cNvPr>
          <p:cNvPicPr>
            <a:picLocks noGrp="1" noChangeAspect="1"/>
          </p:cNvPicPr>
          <p:nvPr>
            <p:ph idx="1"/>
          </p:nvPr>
        </p:nvPicPr>
        <p:blipFill>
          <a:blip r:embed="rId2" cstate="print"/>
          <a:stretch>
            <a:fillRect/>
          </a:stretch>
        </p:blipFill>
        <p:spPr>
          <a:xfrm>
            <a:off x="1314450" y="1295400"/>
            <a:ext cx="6324600" cy="4887190"/>
          </a:xfrm>
          <a:prstGeom prst="rect">
            <a:avLst/>
          </a:prstGeom>
        </p:spPr>
      </p:pic>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90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28341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Oval 2"/>
          <p:cNvSpPr>
            <a:spLocks noChangeArrowheads="1"/>
          </p:cNvSpPr>
          <p:nvPr/>
        </p:nvSpPr>
        <p:spPr bwMode="auto">
          <a:xfrm>
            <a:off x="1673302" y="1737122"/>
            <a:ext cx="3635767" cy="3596878"/>
          </a:xfrm>
          <a:prstGeom prst="ellipse">
            <a:avLst/>
          </a:prstGeom>
          <a:solidFill>
            <a:schemeClr val="bg1">
              <a:alpha val="50195"/>
            </a:schemeClr>
          </a:solidFill>
          <a:ln w="63500">
            <a:solidFill>
              <a:srgbClr val="333399"/>
            </a:solidFill>
            <a:round/>
            <a:headEnd/>
            <a:tailEnd/>
          </a:ln>
        </p:spPr>
        <p:txBody>
          <a:bodyPr wrap="none" anchor="ctr"/>
          <a:lstStyle/>
          <a:p>
            <a:endParaRPr lang="en-US" sz="1350" dirty="0"/>
          </a:p>
        </p:txBody>
      </p:sp>
      <p:sp>
        <p:nvSpPr>
          <p:cNvPr id="148483" name="Oval 3"/>
          <p:cNvSpPr>
            <a:spLocks noChangeArrowheads="1"/>
          </p:cNvSpPr>
          <p:nvPr/>
        </p:nvSpPr>
        <p:spPr bwMode="auto">
          <a:xfrm>
            <a:off x="2646107" y="3394168"/>
            <a:ext cx="1771650" cy="1657350"/>
          </a:xfrm>
          <a:prstGeom prst="ellipse">
            <a:avLst/>
          </a:prstGeom>
          <a:noFill/>
          <a:ln w="63500">
            <a:solidFill>
              <a:srgbClr val="99CC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cs typeface="Arial" charset="0"/>
            </a:endParaRPr>
          </a:p>
        </p:txBody>
      </p:sp>
      <p:sp>
        <p:nvSpPr>
          <p:cNvPr id="148484" name="Oval 4"/>
          <p:cNvSpPr>
            <a:spLocks noChangeArrowheads="1"/>
          </p:cNvSpPr>
          <p:nvPr/>
        </p:nvSpPr>
        <p:spPr bwMode="auto">
          <a:xfrm>
            <a:off x="3135008" y="2502478"/>
            <a:ext cx="1714500" cy="1657350"/>
          </a:xfrm>
          <a:prstGeom prst="ellipse">
            <a:avLst/>
          </a:prstGeom>
          <a:noFill/>
          <a:ln w="63500">
            <a:solidFill>
              <a:srgbClr val="66006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350">
              <a:solidFill>
                <a:srgbClr val="660066"/>
              </a:solidFill>
            </a:endParaRPr>
          </a:p>
        </p:txBody>
      </p:sp>
      <p:sp>
        <p:nvSpPr>
          <p:cNvPr id="148485" name="Oval 5"/>
          <p:cNvSpPr>
            <a:spLocks noChangeArrowheads="1"/>
          </p:cNvSpPr>
          <p:nvPr/>
        </p:nvSpPr>
        <p:spPr bwMode="auto">
          <a:xfrm>
            <a:off x="2061317" y="2461383"/>
            <a:ext cx="1657350" cy="1657350"/>
          </a:xfrm>
          <a:prstGeom prst="ellipse">
            <a:avLst/>
          </a:prstGeom>
          <a:noFill/>
          <a:ln w="63500">
            <a:solidFill>
              <a:srgbClr val="336600"/>
            </a:solidFill>
            <a:round/>
            <a:headEnd/>
            <a:tailEnd/>
          </a:ln>
        </p:spPr>
        <p:txBody>
          <a:bodyPr wrap="none" anchor="ctr"/>
          <a:lstStyle/>
          <a:p>
            <a:endParaRPr lang="en-US" sz="1350"/>
          </a:p>
        </p:txBody>
      </p:sp>
      <p:sp>
        <p:nvSpPr>
          <p:cNvPr id="148486" name="Text Box 6"/>
          <p:cNvSpPr txBox="1">
            <a:spLocks noChangeArrowheads="1"/>
          </p:cNvSpPr>
          <p:nvPr/>
        </p:nvSpPr>
        <p:spPr bwMode="auto">
          <a:xfrm rot="-3258865">
            <a:off x="2003536" y="2869175"/>
            <a:ext cx="14157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ko-KR" altLang="en-US" sz="1800" dirty="0" smtClean="0">
                <a:cs typeface="Arial" charset="0"/>
              </a:rPr>
              <a:t>시스템</a:t>
            </a:r>
            <a:endParaRPr lang="en-US" altLang="ko-KR" sz="1800" dirty="0" smtClean="0">
              <a:cs typeface="Arial" charset="0"/>
            </a:endParaRPr>
          </a:p>
          <a:p>
            <a:pPr eaLnBrk="0" hangingPunct="0"/>
            <a:r>
              <a:rPr lang="en-US" sz="1800" dirty="0">
                <a:cs typeface="Arial" charset="0"/>
              </a:rPr>
              <a:t>_</a:t>
            </a:r>
            <a:r>
              <a:rPr lang="en-US" sz="1800" dirty="0" smtClean="0">
                <a:cs typeface="Arial" charset="0"/>
              </a:rPr>
              <a:t>SYSTEMS</a:t>
            </a:r>
            <a:endParaRPr lang="en-US" sz="1800" dirty="0">
              <a:cs typeface="Arial" charset="0"/>
            </a:endParaRPr>
          </a:p>
        </p:txBody>
      </p:sp>
      <p:sp>
        <p:nvSpPr>
          <p:cNvPr id="148487" name="Text Box 7"/>
          <p:cNvSpPr txBox="1">
            <a:spLocks noChangeArrowheads="1"/>
          </p:cNvSpPr>
          <p:nvPr/>
        </p:nvSpPr>
        <p:spPr bwMode="auto">
          <a:xfrm>
            <a:off x="2832024" y="4341113"/>
            <a:ext cx="15055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dirty="0">
                <a:cs typeface="Arial" charset="0"/>
              </a:rPr>
              <a:t>PRACTICES</a:t>
            </a:r>
          </a:p>
        </p:txBody>
      </p:sp>
      <p:sp>
        <p:nvSpPr>
          <p:cNvPr id="148488" name="Text Box 8"/>
          <p:cNvSpPr txBox="1">
            <a:spLocks noChangeArrowheads="1"/>
          </p:cNvSpPr>
          <p:nvPr/>
        </p:nvSpPr>
        <p:spPr bwMode="auto">
          <a:xfrm rot="2905354">
            <a:off x="3834931" y="3015280"/>
            <a:ext cx="7659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dirty="0">
                <a:cs typeface="Arial" charset="0"/>
              </a:rPr>
              <a:t>DATA</a:t>
            </a:r>
          </a:p>
        </p:txBody>
      </p:sp>
      <p:sp>
        <p:nvSpPr>
          <p:cNvPr id="148490" name="Text Box 10"/>
          <p:cNvSpPr txBox="1">
            <a:spLocks noChangeArrowheads="1"/>
          </p:cNvSpPr>
          <p:nvPr/>
        </p:nvSpPr>
        <p:spPr bwMode="auto">
          <a:xfrm>
            <a:off x="2978517" y="5492640"/>
            <a:ext cx="130035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1800" dirty="0">
                <a:cs typeface="Arial" charset="0"/>
              </a:rPr>
              <a:t>Supporting</a:t>
            </a:r>
          </a:p>
          <a:p>
            <a:pPr algn="ctr" eaLnBrk="0" hangingPunct="0"/>
            <a:r>
              <a:rPr lang="en-US" sz="1800" i="1" dirty="0">
                <a:cs typeface="Arial" charset="0"/>
              </a:rPr>
              <a:t>All</a:t>
            </a:r>
            <a:r>
              <a:rPr lang="en-US" sz="1800" dirty="0">
                <a:cs typeface="Arial" charset="0"/>
              </a:rPr>
              <a:t> People</a:t>
            </a:r>
          </a:p>
        </p:txBody>
      </p:sp>
      <p:sp>
        <p:nvSpPr>
          <p:cNvPr id="148491" name="Text Box 11"/>
          <p:cNvSpPr txBox="1">
            <a:spLocks noChangeArrowheads="1"/>
          </p:cNvSpPr>
          <p:nvPr/>
        </p:nvSpPr>
        <p:spPr bwMode="auto">
          <a:xfrm>
            <a:off x="2596914" y="1716489"/>
            <a:ext cx="164660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ko-KR" altLang="en-US" sz="1800" dirty="0" smtClean="0">
                <a:cs typeface="Arial" charset="0"/>
              </a:rPr>
              <a:t>결과</a:t>
            </a:r>
            <a:endParaRPr lang="en-US" altLang="ko-KR" sz="1800" dirty="0" smtClean="0">
              <a:cs typeface="Arial" charset="0"/>
            </a:endParaRPr>
          </a:p>
          <a:p>
            <a:pPr algn="ctr" eaLnBrk="0" hangingPunct="0"/>
            <a:r>
              <a:rPr lang="en-US" sz="1800" dirty="0">
                <a:cs typeface="Arial" charset="0"/>
              </a:rPr>
              <a:t>_</a:t>
            </a:r>
            <a:r>
              <a:rPr lang="en-US" sz="1800" dirty="0" smtClean="0">
                <a:cs typeface="Arial" charset="0"/>
              </a:rPr>
              <a:t>OUTCOMES</a:t>
            </a:r>
            <a:endParaRPr lang="en-US" sz="1800" dirty="0">
              <a:cs typeface="Arial" charset="0"/>
            </a:endParaRPr>
          </a:p>
        </p:txBody>
      </p:sp>
      <p:sp>
        <p:nvSpPr>
          <p:cNvPr id="148493" name="Text Box 13"/>
          <p:cNvSpPr txBox="1">
            <a:spLocks noChangeArrowheads="1"/>
          </p:cNvSpPr>
          <p:nvPr/>
        </p:nvSpPr>
        <p:spPr bwMode="auto">
          <a:xfrm>
            <a:off x="5309070" y="2694105"/>
            <a:ext cx="1300356"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1800" dirty="0">
                <a:cs typeface="Arial" charset="0"/>
              </a:rPr>
              <a:t>Supporting</a:t>
            </a:r>
          </a:p>
          <a:p>
            <a:pPr algn="ctr" eaLnBrk="0" hangingPunct="0"/>
            <a:r>
              <a:rPr lang="en-US" sz="1800" dirty="0">
                <a:cs typeface="Arial" charset="0"/>
              </a:rPr>
              <a:t>Decision</a:t>
            </a:r>
          </a:p>
          <a:p>
            <a:pPr algn="ctr" eaLnBrk="0" hangingPunct="0"/>
            <a:r>
              <a:rPr lang="en-US" sz="1800" dirty="0">
                <a:cs typeface="Arial" charset="0"/>
              </a:rPr>
              <a:t>Making</a:t>
            </a:r>
          </a:p>
        </p:txBody>
      </p:sp>
      <p:sp>
        <p:nvSpPr>
          <p:cNvPr id="5" name="Title 4">
            <a:extLst>
              <a:ext uri="{FF2B5EF4-FFF2-40B4-BE49-F238E27FC236}">
                <a16:creationId xmlns:a16="http://schemas.microsoft.com/office/drawing/2014/main" xmlns="" id="{25F0E033-F9C1-C949-8B93-1FDA251E34CB}"/>
              </a:ext>
            </a:extLst>
          </p:cNvPr>
          <p:cNvSpPr>
            <a:spLocks noGrp="1"/>
          </p:cNvSpPr>
          <p:nvPr>
            <p:ph type="title"/>
          </p:nvPr>
        </p:nvSpPr>
        <p:spPr>
          <a:xfrm>
            <a:off x="457200" y="44249"/>
            <a:ext cx="8229600" cy="838124"/>
          </a:xfrm>
        </p:spPr>
        <p:txBody>
          <a:bodyPr/>
          <a:lstStyle/>
          <a:p>
            <a:pPr algn="ctr"/>
            <a:r>
              <a:rPr lang="ko-KR" altLang="en-US" dirty="0" smtClean="0">
                <a:solidFill>
                  <a:srgbClr val="C00000"/>
                </a:solidFill>
              </a:rPr>
              <a:t>시스템의 일부는 강력한 팀 실행 계획입니다</a:t>
            </a:r>
            <a:r>
              <a:rPr lang="en-US" altLang="ko-KR" dirty="0" smtClean="0">
                <a:solidFill>
                  <a:srgbClr val="C00000"/>
                </a:solidFill>
              </a:rPr>
              <a:t/>
            </a:r>
            <a:br>
              <a:rPr lang="en-US" altLang="ko-KR" dirty="0" smtClean="0">
                <a:solidFill>
                  <a:srgbClr val="C00000"/>
                </a:solidFill>
              </a:rPr>
            </a:br>
            <a:r>
              <a:rPr lang="en-US" altLang="ko-KR" dirty="0">
                <a:solidFill>
                  <a:srgbClr val="C00000"/>
                </a:solidFill>
              </a:rPr>
              <a:t>_</a:t>
            </a:r>
            <a:r>
              <a:rPr lang="en-US" dirty="0" smtClean="0">
                <a:solidFill>
                  <a:srgbClr val="C00000"/>
                </a:solidFill>
              </a:rPr>
              <a:t>Part </a:t>
            </a:r>
            <a:r>
              <a:rPr lang="en-US" dirty="0">
                <a:solidFill>
                  <a:srgbClr val="C00000"/>
                </a:solidFill>
              </a:rPr>
              <a:t>of Systems is a Strong Team Action Plan!</a:t>
            </a:r>
          </a:p>
        </p:txBody>
      </p:sp>
      <p:sp>
        <p:nvSpPr>
          <p:cNvPr id="148494" name="Slide Number Placeholder 14"/>
          <p:cNvSpPr>
            <a:spLocks noGrp="1"/>
          </p:cNvSpPr>
          <p:nvPr>
            <p:ph type="sldNum" sz="quarter" idx="4294967295"/>
          </p:nvPr>
        </p:nvSpPr>
        <p:spPr>
          <a:xfrm>
            <a:off x="0" y="5678488"/>
            <a:ext cx="1600200" cy="2746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a:defRPr sz="2100">
                <a:solidFill>
                  <a:schemeClr val="tx1"/>
                </a:solidFill>
                <a:latin typeface="Arial" charset="0"/>
                <a:ea typeface="ＭＳ Ｐゴシック" charset="0"/>
              </a:defRPr>
            </a:lvl2pPr>
            <a:lvl3pPr>
              <a:defRPr sz="1800">
                <a:solidFill>
                  <a:schemeClr val="tx1"/>
                </a:solidFill>
                <a:latin typeface="Arial" charset="0"/>
                <a:ea typeface="ＭＳ Ｐゴシック" charset="0"/>
              </a:defRPr>
            </a:lvl3pPr>
            <a:lvl4pPr>
              <a:defRPr sz="1500">
                <a:solidFill>
                  <a:schemeClr val="tx1"/>
                </a:solidFill>
                <a:latin typeface="Arial" charset="0"/>
                <a:ea typeface="ＭＳ Ｐゴシック" charset="0"/>
              </a:defRPr>
            </a:lvl4pPr>
            <a:lvl5pPr>
              <a:defRPr sz="1500">
                <a:solidFill>
                  <a:schemeClr val="tx1"/>
                </a:solidFill>
                <a:latin typeface="Arial" charset="0"/>
                <a:ea typeface="ＭＳ Ｐゴシック" charset="0"/>
              </a:defRPr>
            </a:lvl5pPr>
            <a:lvl6pPr eaLnBrk="0" hangingPunct="0">
              <a:defRPr sz="1500">
                <a:solidFill>
                  <a:schemeClr val="tx1"/>
                </a:solidFill>
                <a:latin typeface="Arial" charset="0"/>
                <a:ea typeface="ＭＳ Ｐゴシック" charset="0"/>
              </a:defRPr>
            </a:lvl6pPr>
            <a:lvl7pPr eaLnBrk="0" hangingPunct="0">
              <a:defRPr sz="1500">
                <a:solidFill>
                  <a:schemeClr val="tx1"/>
                </a:solidFill>
                <a:latin typeface="Arial" charset="0"/>
                <a:ea typeface="ＭＳ Ｐゴシック" charset="0"/>
              </a:defRPr>
            </a:lvl7pPr>
            <a:lvl8pPr eaLnBrk="0" hangingPunct="0">
              <a:defRPr sz="1500">
                <a:solidFill>
                  <a:schemeClr val="tx1"/>
                </a:solidFill>
                <a:latin typeface="Arial" charset="0"/>
                <a:ea typeface="ＭＳ Ｐゴシック" charset="0"/>
              </a:defRPr>
            </a:lvl8pPr>
            <a:lvl9pPr eaLnBrk="0" hangingPunct="0">
              <a:defRPr sz="1500">
                <a:solidFill>
                  <a:schemeClr val="tx1"/>
                </a:solidFill>
                <a:latin typeface="Arial" charset="0"/>
                <a:ea typeface="ＭＳ Ｐゴシック" charset="0"/>
              </a:defRPr>
            </a:lvl9pPr>
          </a:lstStyle>
          <a:p>
            <a:pPr algn="l"/>
            <a:r>
              <a:rPr lang="en-US" sz="1050" dirty="0"/>
              <a:t>Adapted from </a:t>
            </a:r>
            <a:r>
              <a:rPr lang="en-US" sz="1050" dirty="0" err="1"/>
              <a:t>PBIS.org</a:t>
            </a:r>
            <a:endParaRPr lang="en-US" sz="1050" dirty="0"/>
          </a:p>
        </p:txBody>
      </p:sp>
      <p:sp>
        <p:nvSpPr>
          <p:cNvPr id="17" name="Title 4">
            <a:extLst>
              <a:ext uri="{FF2B5EF4-FFF2-40B4-BE49-F238E27FC236}">
                <a16:creationId xmlns:a16="http://schemas.microsoft.com/office/drawing/2014/main" xmlns="" id="{5BA8B511-D5DE-E146-9DAD-6F2C86BCC7A5}"/>
              </a:ext>
            </a:extLst>
          </p:cNvPr>
          <p:cNvSpPr txBox="1">
            <a:spLocks/>
          </p:cNvSpPr>
          <p:nvPr/>
        </p:nvSpPr>
        <p:spPr>
          <a:xfrm>
            <a:off x="0" y="877021"/>
            <a:ext cx="9144000" cy="780215"/>
          </a:xfrm>
          <a:prstGeom prst="rect">
            <a:avLst/>
          </a:prstGeom>
          <a:solidFill>
            <a:schemeClr val="accent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chemeClr val="bg1"/>
                </a:solidFill>
              </a:rPr>
              <a:t>PBS</a:t>
            </a:r>
            <a:r>
              <a:rPr lang="ko-KR" altLang="en-US" sz="2800" b="1" dirty="0" smtClean="0">
                <a:solidFill>
                  <a:schemeClr val="bg1"/>
                </a:solidFill>
              </a:rPr>
              <a:t>와 조직들</a:t>
            </a:r>
            <a:endParaRPr lang="en-US" altLang="ko-KR" sz="2800" b="1" dirty="0" smtClean="0">
              <a:solidFill>
                <a:schemeClr val="bg1"/>
              </a:solidFill>
            </a:endParaRPr>
          </a:p>
          <a:p>
            <a:r>
              <a:rPr lang="en-US" sz="2800" b="1" dirty="0">
                <a:solidFill>
                  <a:schemeClr val="bg1"/>
                </a:solidFill>
              </a:rPr>
              <a:t>_</a:t>
            </a:r>
            <a:r>
              <a:rPr lang="en-US" sz="2800" b="1" dirty="0" smtClean="0">
                <a:solidFill>
                  <a:schemeClr val="bg1"/>
                </a:solidFill>
              </a:rPr>
              <a:t>PBS </a:t>
            </a:r>
            <a:r>
              <a:rPr lang="en-US" sz="2800" b="1" dirty="0">
                <a:solidFill>
                  <a:schemeClr val="bg1"/>
                </a:solidFill>
              </a:rPr>
              <a:t>and Organizations</a:t>
            </a:r>
          </a:p>
        </p:txBody>
      </p:sp>
      <p:sp>
        <p:nvSpPr>
          <p:cNvPr id="18" name="Text Box 13">
            <a:extLst>
              <a:ext uri="{FF2B5EF4-FFF2-40B4-BE49-F238E27FC236}">
                <a16:creationId xmlns:a16="http://schemas.microsoft.com/office/drawing/2014/main" xmlns="" id="{1556F09E-13B3-1F49-B66D-B866A8DB5268}"/>
              </a:ext>
            </a:extLst>
          </p:cNvPr>
          <p:cNvSpPr txBox="1">
            <a:spLocks noChangeArrowheads="1"/>
          </p:cNvSpPr>
          <p:nvPr/>
        </p:nvSpPr>
        <p:spPr bwMode="auto">
          <a:xfrm>
            <a:off x="152400" y="2745515"/>
            <a:ext cx="1546083"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ko-KR" altLang="en-US" sz="1800" dirty="0" smtClean="0">
                <a:cs typeface="Arial" charset="0"/>
              </a:rPr>
              <a:t>직원 행동 지원</a:t>
            </a:r>
            <a:endParaRPr lang="en-US" altLang="ko-KR" sz="1800" dirty="0" smtClean="0">
              <a:cs typeface="Arial" charset="0"/>
            </a:endParaRPr>
          </a:p>
          <a:p>
            <a:pPr algn="ctr" eaLnBrk="0" hangingPunct="0"/>
            <a:r>
              <a:rPr lang="en-US" sz="1800" dirty="0">
                <a:cs typeface="Arial" charset="0"/>
              </a:rPr>
              <a:t>_</a:t>
            </a:r>
            <a:r>
              <a:rPr lang="en-US" sz="1800" dirty="0" smtClean="0">
                <a:cs typeface="Arial" charset="0"/>
              </a:rPr>
              <a:t>Supporting</a:t>
            </a:r>
            <a:endParaRPr lang="en-US" sz="1800" dirty="0">
              <a:cs typeface="Arial" charset="0"/>
            </a:endParaRPr>
          </a:p>
          <a:p>
            <a:pPr algn="ctr" eaLnBrk="0" hangingPunct="0"/>
            <a:r>
              <a:rPr lang="en-US" sz="1800" dirty="0">
                <a:cs typeface="Arial" charset="0"/>
              </a:rPr>
              <a:t>Staff Behavior</a:t>
            </a:r>
          </a:p>
        </p:txBody>
      </p:sp>
      <p:graphicFrame>
        <p:nvGraphicFramePr>
          <p:cNvPr id="2" name="Table 2">
            <a:extLst>
              <a:ext uri="{FF2B5EF4-FFF2-40B4-BE49-F238E27FC236}">
                <a16:creationId xmlns:a16="http://schemas.microsoft.com/office/drawing/2014/main" xmlns="" id="{E90E7BE5-92B1-D942-A3EB-9DAF87570DEE}"/>
              </a:ext>
            </a:extLst>
          </p:cNvPr>
          <p:cNvGraphicFramePr>
            <a:graphicFrameLocks noGrp="1"/>
          </p:cNvGraphicFramePr>
          <p:nvPr/>
        </p:nvGraphicFramePr>
        <p:xfrm>
          <a:off x="6167194" y="4043650"/>
          <a:ext cx="2787162" cy="1613535"/>
        </p:xfrm>
        <a:graphic>
          <a:graphicData uri="http://schemas.openxmlformats.org/drawingml/2006/table">
            <a:tbl>
              <a:tblPr firstRow="1" bandRow="1">
                <a:tableStyleId>{2A488322-F2BA-4B5B-9748-0D474271808F}</a:tableStyleId>
              </a:tblPr>
              <a:tblGrid>
                <a:gridCol w="2787162">
                  <a:extLst>
                    <a:ext uri="{9D8B030D-6E8A-4147-A177-3AD203B41FA5}">
                      <a16:colId xmlns:a16="http://schemas.microsoft.com/office/drawing/2014/main" xmlns="" val="71711116"/>
                    </a:ext>
                  </a:extLst>
                </a:gridCol>
              </a:tblGrid>
              <a:tr h="222885">
                <a:tc>
                  <a:txBody>
                    <a:bodyPr/>
                    <a:lstStyle/>
                    <a:p>
                      <a:pPr algn="ctr"/>
                      <a:r>
                        <a:rPr lang="en-US" sz="1000" dirty="0"/>
                        <a:t>Systems That Promote Success</a:t>
                      </a:r>
                    </a:p>
                  </a:txBody>
                  <a:tcPr marL="68580" marR="68580" marT="34290" marB="34290"/>
                </a:tc>
                <a:extLst>
                  <a:ext uri="{0D108BD9-81ED-4DB2-BD59-A6C34878D82A}">
                    <a16:rowId xmlns:a16="http://schemas.microsoft.com/office/drawing/2014/main" xmlns="" val="641027029"/>
                  </a:ext>
                </a:extLst>
              </a:tr>
              <a:tr h="278130">
                <a:tc>
                  <a:txBody>
                    <a:bodyPr/>
                    <a:lstStyle/>
                    <a:p>
                      <a:r>
                        <a:rPr lang="en-US" sz="1000" dirty="0"/>
                        <a:t>Teaming</a:t>
                      </a:r>
                    </a:p>
                  </a:txBody>
                  <a:tcPr marL="68580" marR="68580" marT="34290" marB="34290"/>
                </a:tc>
                <a:extLst>
                  <a:ext uri="{0D108BD9-81ED-4DB2-BD59-A6C34878D82A}">
                    <a16:rowId xmlns:a16="http://schemas.microsoft.com/office/drawing/2014/main" xmlns="" val="3332093783"/>
                  </a:ext>
                </a:extLst>
              </a:tr>
              <a:tr h="278130">
                <a:tc>
                  <a:txBody>
                    <a:bodyPr/>
                    <a:lstStyle/>
                    <a:p>
                      <a:r>
                        <a:rPr lang="en-US" sz="1000" dirty="0"/>
                        <a:t>Training</a:t>
                      </a:r>
                    </a:p>
                  </a:txBody>
                  <a:tcPr marL="68580" marR="68580" marT="34290" marB="34290"/>
                </a:tc>
                <a:extLst>
                  <a:ext uri="{0D108BD9-81ED-4DB2-BD59-A6C34878D82A}">
                    <a16:rowId xmlns:a16="http://schemas.microsoft.com/office/drawing/2014/main" xmlns="" val="1593450925"/>
                  </a:ext>
                </a:extLst>
              </a:tr>
              <a:tr h="278130">
                <a:tc>
                  <a:txBody>
                    <a:bodyPr/>
                    <a:lstStyle/>
                    <a:p>
                      <a:r>
                        <a:rPr lang="en-US" sz="1000" dirty="0"/>
                        <a:t>Coaching/performance feedback</a:t>
                      </a:r>
                    </a:p>
                  </a:txBody>
                  <a:tcPr marL="68580" marR="68580" marT="34290" marB="34290"/>
                </a:tc>
                <a:extLst>
                  <a:ext uri="{0D108BD9-81ED-4DB2-BD59-A6C34878D82A}">
                    <a16:rowId xmlns:a16="http://schemas.microsoft.com/office/drawing/2014/main" xmlns="" val="3082798856"/>
                  </a:ext>
                </a:extLst>
              </a:tr>
              <a:tr h="278130">
                <a:tc>
                  <a:txBody>
                    <a:bodyPr/>
                    <a:lstStyle/>
                    <a:p>
                      <a:r>
                        <a:rPr lang="en-US" sz="1000" dirty="0"/>
                        <a:t>Evaluating fidelity</a:t>
                      </a:r>
                    </a:p>
                  </a:txBody>
                  <a:tcPr marL="68580" marR="68580" marT="34290" marB="34290"/>
                </a:tc>
                <a:extLst>
                  <a:ext uri="{0D108BD9-81ED-4DB2-BD59-A6C34878D82A}">
                    <a16:rowId xmlns:a16="http://schemas.microsoft.com/office/drawing/2014/main" xmlns="" val="1536947717"/>
                  </a:ext>
                </a:extLst>
              </a:tr>
              <a:tr h="278130">
                <a:tc>
                  <a:txBody>
                    <a:bodyPr/>
                    <a:lstStyle/>
                    <a:p>
                      <a:r>
                        <a:rPr lang="en-US" sz="1000" dirty="0"/>
                        <a:t>Evaluating outcomes</a:t>
                      </a:r>
                    </a:p>
                  </a:txBody>
                  <a:tcPr marL="68580" marR="68580" marT="34290" marB="34290"/>
                </a:tc>
                <a:extLst>
                  <a:ext uri="{0D108BD9-81ED-4DB2-BD59-A6C34878D82A}">
                    <a16:rowId xmlns:a16="http://schemas.microsoft.com/office/drawing/2014/main" xmlns="" val="807626941"/>
                  </a:ext>
                </a:extLst>
              </a:tr>
            </a:tbl>
          </a:graphicData>
        </a:graphic>
      </p:graphicFrame>
      <p:cxnSp>
        <p:nvCxnSpPr>
          <p:cNvPr id="4" name="Straight Arrow Connector 3">
            <a:extLst>
              <a:ext uri="{FF2B5EF4-FFF2-40B4-BE49-F238E27FC236}">
                <a16:creationId xmlns:a16="http://schemas.microsoft.com/office/drawing/2014/main" xmlns="" id="{D3F87822-2901-F947-8AD8-CEBCD191C1F5}"/>
              </a:ext>
            </a:extLst>
          </p:cNvPr>
          <p:cNvCxnSpPr>
            <a:cxnSpLocks/>
          </p:cNvCxnSpPr>
          <p:nvPr/>
        </p:nvCxnSpPr>
        <p:spPr>
          <a:xfrm flipH="1" flipV="1">
            <a:off x="2978517" y="3284156"/>
            <a:ext cx="3188677" cy="963216"/>
          </a:xfrm>
          <a:prstGeom prst="straightConnector1">
            <a:avLst/>
          </a:prstGeom>
          <a:ln w="920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10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499100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C814F60-AF6D-B344-BB6B-C5C49A5CEF81}"/>
              </a:ext>
            </a:extLst>
          </p:cNvPr>
          <p:cNvSpPr>
            <a:spLocks noGrp="1"/>
          </p:cNvSpPr>
          <p:nvPr>
            <p:ph type="ctrTitle"/>
          </p:nvPr>
        </p:nvSpPr>
        <p:spPr>
          <a:xfrm>
            <a:off x="457200" y="2895600"/>
            <a:ext cx="8229600" cy="2362200"/>
          </a:xfrm>
        </p:spPr>
        <p:txBody>
          <a:bodyPr>
            <a:normAutofit fontScale="90000"/>
          </a:bodyPr>
          <a:lstStyle/>
          <a:p>
            <a:r>
              <a:rPr lang="ko-KR" altLang="en-US" dirty="0" smtClean="0"/>
              <a:t>구현하는 가장 좋은 방법</a:t>
            </a:r>
            <a:r>
              <a:rPr lang="en-US" altLang="ko-KR" dirty="0" smtClean="0"/>
              <a:t>: </a:t>
            </a:r>
            <a:r>
              <a:rPr lang="ko-KR" altLang="en-US" dirty="0" smtClean="0"/>
              <a:t>실천 커뮤니티 만들기</a:t>
            </a:r>
            <a:r>
              <a:rPr lang="en-US" altLang="ko-KR" dirty="0" smtClean="0"/>
              <a:t/>
            </a:r>
            <a:br>
              <a:rPr lang="en-US" altLang="ko-KR" dirty="0" smtClean="0"/>
            </a:br>
            <a:r>
              <a:rPr lang="en-US" altLang="ko-KR" dirty="0" smtClean="0"/>
              <a:t>_</a:t>
            </a:r>
            <a:r>
              <a:rPr lang="en-US" dirty="0" smtClean="0"/>
              <a:t>The </a:t>
            </a:r>
            <a:r>
              <a:rPr lang="en-US" dirty="0"/>
              <a:t>Best Way to Implement: Creating a Community of Practice</a:t>
            </a:r>
            <a:br>
              <a:rPr lang="en-US" dirty="0"/>
            </a:br>
            <a:r>
              <a:rPr lang="en-US" dirty="0"/>
              <a:t> </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91</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112727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p:cNvPicPr preferRelativeResize="0"/>
          <p:nvPr/>
        </p:nvPicPr>
        <p:blipFill rotWithShape="1">
          <a:blip r:embed="rId3" cstate="print">
            <a:alphaModFix amt="68000"/>
          </a:blip>
          <a:srcRect/>
          <a:stretch/>
        </p:blipFill>
        <p:spPr>
          <a:xfrm>
            <a:off x="2700375" y="944403"/>
            <a:ext cx="4120827" cy="4992541"/>
          </a:xfrm>
          <a:prstGeom prst="rect">
            <a:avLst/>
          </a:prstGeom>
          <a:noFill/>
          <a:ln>
            <a:noFill/>
          </a:ln>
        </p:spPr>
      </p:pic>
      <p:sp>
        <p:nvSpPr>
          <p:cNvPr id="357" name="Shape 357"/>
          <p:cNvSpPr/>
          <p:nvPr/>
        </p:nvSpPr>
        <p:spPr>
          <a:xfrm>
            <a:off x="2879874" y="3632732"/>
            <a:ext cx="1108111" cy="684762"/>
          </a:xfrm>
          <a:prstGeom prst="ellipse">
            <a:avLst/>
          </a:prstGeom>
          <a:noFill/>
          <a:ln w="3810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58" name="Shape 358"/>
          <p:cNvSpPr/>
          <p:nvPr/>
        </p:nvSpPr>
        <p:spPr>
          <a:xfrm>
            <a:off x="4496037" y="2799485"/>
            <a:ext cx="989830" cy="634962"/>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59" name="Shape 359"/>
          <p:cNvSpPr/>
          <p:nvPr/>
        </p:nvSpPr>
        <p:spPr>
          <a:xfrm>
            <a:off x="4158808" y="4340073"/>
            <a:ext cx="1036895" cy="595363"/>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360" name="Shape 360"/>
          <p:cNvSpPr txBox="1"/>
          <p:nvPr/>
        </p:nvSpPr>
        <p:spPr>
          <a:xfrm>
            <a:off x="6052102" y="1461510"/>
            <a:ext cx="3308824" cy="900247"/>
          </a:xfrm>
          <a:prstGeom prst="rect">
            <a:avLst/>
          </a:prstGeom>
          <a:noFill/>
          <a:ln>
            <a:noFill/>
          </a:ln>
        </p:spPr>
        <p:txBody>
          <a:bodyPr lIns="68569" tIns="34275" rIns="68569" bIns="34275" anchor="t" anchorCtr="0">
            <a:noAutofit/>
          </a:bodyPr>
          <a:lstStyle/>
          <a:p>
            <a:pPr>
              <a:buSzPct val="25000"/>
            </a:pPr>
            <a:r>
              <a:rPr lang="ko-KR" altLang="en-US" sz="1350" b="1" dirty="0" smtClean="0">
                <a:solidFill>
                  <a:schemeClr val="dk1"/>
                </a:solidFill>
                <a:latin typeface="Calibri"/>
                <a:ea typeface="Calibri"/>
                <a:cs typeface="Calibri"/>
                <a:sym typeface="Calibri"/>
              </a:rPr>
              <a:t>집단 </a:t>
            </a:r>
            <a:r>
              <a:rPr lang="en-US" altLang="ko-KR" sz="1350" b="1" dirty="0" smtClean="0">
                <a:solidFill>
                  <a:schemeClr val="dk1"/>
                </a:solidFill>
                <a:latin typeface="Calibri"/>
                <a:ea typeface="Calibri"/>
                <a:cs typeface="Calibri"/>
                <a:sym typeface="Calibri"/>
              </a:rPr>
              <a:t>2A </a:t>
            </a:r>
            <a:r>
              <a:rPr lang="ko-KR" altLang="en-US" sz="1350" b="1" dirty="0" smtClean="0">
                <a:solidFill>
                  <a:schemeClr val="dk1"/>
                </a:solidFill>
                <a:latin typeface="Calibri"/>
                <a:ea typeface="Calibri"/>
                <a:cs typeface="Calibri"/>
                <a:sym typeface="Calibri"/>
              </a:rPr>
              <a:t>세인트루이스 카운티 지역</a:t>
            </a:r>
            <a:endParaRPr lang="en-US" altLang="ko-KR" sz="1350" b="1" dirty="0" smtClean="0">
              <a:solidFill>
                <a:schemeClr val="dk1"/>
              </a:solidFill>
              <a:latin typeface="Calibri"/>
              <a:ea typeface="Calibri"/>
              <a:cs typeface="Calibri"/>
              <a:sym typeface="Calibri"/>
            </a:endParaRPr>
          </a:p>
          <a:p>
            <a:pPr>
              <a:buSzPct val="25000"/>
            </a:pPr>
            <a:r>
              <a:rPr lang="en-US" sz="1350" dirty="0" smtClean="0">
                <a:solidFill>
                  <a:schemeClr val="dk1"/>
                </a:solidFill>
                <a:latin typeface="Calibri"/>
                <a:ea typeface="Calibri"/>
                <a:cs typeface="Calibri"/>
                <a:sym typeface="Calibri"/>
              </a:rPr>
              <a:t>(1</a:t>
            </a:r>
            <a:r>
              <a:rPr lang="ko-KR" altLang="en-US" sz="1350" dirty="0" smtClean="0">
                <a:solidFill>
                  <a:schemeClr val="dk1"/>
                </a:solidFill>
                <a:latin typeface="Calibri"/>
                <a:ea typeface="Calibri"/>
                <a:cs typeface="Calibri"/>
                <a:sym typeface="Calibri"/>
              </a:rPr>
              <a:t>카운티 및 </a:t>
            </a:r>
            <a:r>
              <a:rPr lang="en-US" altLang="ko-KR" sz="1350" dirty="0" smtClean="0">
                <a:solidFill>
                  <a:schemeClr val="dk1"/>
                </a:solidFill>
                <a:latin typeface="Calibri"/>
                <a:ea typeface="Calibri"/>
                <a:cs typeface="Calibri"/>
                <a:sym typeface="Calibri"/>
              </a:rPr>
              <a:t>3</a:t>
            </a:r>
            <a:r>
              <a:rPr lang="ko-KR" altLang="en-US" sz="1350" dirty="0" smtClean="0">
                <a:solidFill>
                  <a:schemeClr val="dk1"/>
                </a:solidFill>
                <a:latin typeface="Calibri"/>
                <a:ea typeface="Calibri"/>
                <a:cs typeface="Calibri"/>
                <a:sym typeface="Calibri"/>
              </a:rPr>
              <a:t>조직</a:t>
            </a:r>
            <a:r>
              <a:rPr lang="en-US" altLang="ko-KR" sz="1350" dirty="0" smtClean="0">
                <a:solidFill>
                  <a:schemeClr val="dk1"/>
                </a:solidFill>
                <a:latin typeface="Calibri"/>
                <a:ea typeface="Calibri"/>
                <a:cs typeface="Calibri"/>
                <a:sym typeface="Calibri"/>
              </a:rPr>
              <a:t>)</a:t>
            </a:r>
            <a:endParaRPr lang="en-US" sz="1350" dirty="0">
              <a:solidFill>
                <a:schemeClr val="dk1"/>
              </a:solidFill>
              <a:latin typeface="Calibri"/>
              <a:ea typeface="Calibri"/>
              <a:cs typeface="Calibri"/>
              <a:sym typeface="Calibri"/>
            </a:endParaRPr>
          </a:p>
          <a:p>
            <a:pPr>
              <a:buSzPct val="25000"/>
            </a:pPr>
            <a:r>
              <a:rPr lang="en-US" sz="1350" b="1" dirty="0" smtClean="0">
                <a:solidFill>
                  <a:schemeClr val="dk1"/>
                </a:solidFill>
                <a:latin typeface="Calibri"/>
                <a:ea typeface="Calibri"/>
                <a:cs typeface="Calibri"/>
                <a:sym typeface="Calibri"/>
              </a:rPr>
              <a:t>_Cohort </a:t>
            </a:r>
            <a:r>
              <a:rPr lang="en-US" sz="1350" b="1" dirty="0">
                <a:solidFill>
                  <a:schemeClr val="dk1"/>
                </a:solidFill>
                <a:latin typeface="Calibri"/>
                <a:ea typeface="Calibri"/>
                <a:cs typeface="Calibri"/>
                <a:sym typeface="Calibri"/>
              </a:rPr>
              <a:t>2 A</a:t>
            </a:r>
          </a:p>
          <a:p>
            <a:pPr>
              <a:buSzPct val="25000"/>
            </a:pPr>
            <a:r>
              <a:rPr lang="en-US" sz="1350" b="1" dirty="0">
                <a:solidFill>
                  <a:schemeClr val="dk1"/>
                </a:solidFill>
                <a:latin typeface="Calibri"/>
                <a:ea typeface="Calibri"/>
                <a:cs typeface="Calibri"/>
                <a:sym typeface="Calibri"/>
              </a:rPr>
              <a:t>St. Louis County Region</a:t>
            </a:r>
          </a:p>
          <a:p>
            <a:pPr>
              <a:buSzPct val="25000"/>
            </a:pPr>
            <a:r>
              <a:rPr lang="en-US" sz="1350" dirty="0">
                <a:solidFill>
                  <a:schemeClr val="dk1"/>
                </a:solidFill>
                <a:latin typeface="Calibri"/>
                <a:ea typeface="Calibri"/>
                <a:cs typeface="Calibri"/>
                <a:sym typeface="Calibri"/>
              </a:rPr>
              <a:t>(1 County &amp; 3 Organizations)</a:t>
            </a:r>
          </a:p>
        </p:txBody>
      </p:sp>
      <p:sp>
        <p:nvSpPr>
          <p:cNvPr id="361" name="Shape 361"/>
          <p:cNvSpPr/>
          <p:nvPr/>
        </p:nvSpPr>
        <p:spPr>
          <a:xfrm>
            <a:off x="219312" y="3629341"/>
            <a:ext cx="3337908" cy="1107996"/>
          </a:xfrm>
          <a:prstGeom prst="rect">
            <a:avLst/>
          </a:prstGeom>
          <a:noFill/>
          <a:ln>
            <a:noFill/>
          </a:ln>
        </p:spPr>
        <p:txBody>
          <a:bodyPr lIns="68569" tIns="34275" rIns="68569" bIns="34275" anchor="t" anchorCtr="0">
            <a:noAutofit/>
          </a:bodyPr>
          <a:lstStyle/>
          <a:p>
            <a:pPr>
              <a:buSzPct val="25000"/>
            </a:pPr>
            <a:r>
              <a:rPr lang="ko-KR" altLang="en-US" sz="1350" b="1" dirty="0" smtClean="0">
                <a:solidFill>
                  <a:schemeClr val="dk1"/>
                </a:solidFill>
                <a:latin typeface="Calibri"/>
                <a:ea typeface="Calibri"/>
                <a:cs typeface="Calibri"/>
                <a:sym typeface="Calibri"/>
              </a:rPr>
              <a:t>집단 </a:t>
            </a:r>
            <a:r>
              <a:rPr lang="en-US" altLang="ko-KR" sz="1350" b="1" dirty="0" smtClean="0">
                <a:solidFill>
                  <a:schemeClr val="dk1"/>
                </a:solidFill>
                <a:latin typeface="Calibri"/>
                <a:ea typeface="Calibri"/>
                <a:cs typeface="Calibri"/>
                <a:sym typeface="Calibri"/>
              </a:rPr>
              <a:t>2B </a:t>
            </a:r>
            <a:r>
              <a:rPr lang="ko-KR" altLang="en-US" sz="1350" b="1" dirty="0" smtClean="0">
                <a:solidFill>
                  <a:schemeClr val="dk1"/>
                </a:solidFill>
                <a:latin typeface="Calibri"/>
                <a:ea typeface="Calibri"/>
                <a:cs typeface="Calibri"/>
                <a:sym typeface="Calibri"/>
              </a:rPr>
              <a:t>서쪽 센트럴</a:t>
            </a:r>
            <a:endParaRPr lang="en-US" altLang="ko-KR" sz="1350" b="1" dirty="0" smtClean="0">
              <a:solidFill>
                <a:schemeClr val="dk1"/>
              </a:solidFill>
              <a:latin typeface="Calibri"/>
              <a:ea typeface="Calibri"/>
              <a:cs typeface="Calibri"/>
              <a:sym typeface="Calibri"/>
            </a:endParaRPr>
          </a:p>
          <a:p>
            <a:pPr>
              <a:buSzPct val="25000"/>
            </a:pPr>
            <a:r>
              <a:rPr lang="en-US" altLang="ko-KR" sz="1350" b="1" dirty="0" smtClean="0">
                <a:solidFill>
                  <a:schemeClr val="dk1"/>
                </a:solidFill>
                <a:latin typeface="Calibri"/>
                <a:ea typeface="Calibri"/>
                <a:cs typeface="Calibri"/>
                <a:sym typeface="Calibri"/>
              </a:rPr>
              <a:t>_</a:t>
            </a:r>
            <a:r>
              <a:rPr lang="en-US" sz="1350" b="1" dirty="0" smtClean="0">
                <a:solidFill>
                  <a:schemeClr val="dk1"/>
                </a:solidFill>
                <a:latin typeface="Calibri"/>
                <a:ea typeface="Calibri"/>
                <a:cs typeface="Calibri"/>
                <a:sym typeface="Calibri"/>
              </a:rPr>
              <a:t>Cohort </a:t>
            </a:r>
            <a:r>
              <a:rPr lang="en-US" sz="1350" b="1" dirty="0">
                <a:solidFill>
                  <a:schemeClr val="dk1"/>
                </a:solidFill>
                <a:latin typeface="Calibri"/>
                <a:ea typeface="Calibri"/>
                <a:cs typeface="Calibri"/>
                <a:sym typeface="Calibri"/>
              </a:rPr>
              <a:t>2B</a:t>
            </a:r>
          </a:p>
          <a:p>
            <a:pPr>
              <a:buSzPct val="25000"/>
            </a:pPr>
            <a:r>
              <a:rPr lang="en-US" sz="1350" b="1" dirty="0">
                <a:solidFill>
                  <a:schemeClr val="dk1"/>
                </a:solidFill>
                <a:latin typeface="Calibri"/>
                <a:ea typeface="Calibri"/>
                <a:cs typeface="Calibri"/>
                <a:sym typeface="Calibri"/>
              </a:rPr>
              <a:t>West Central</a:t>
            </a:r>
          </a:p>
          <a:p>
            <a:pPr>
              <a:buSzPct val="25000"/>
            </a:pPr>
            <a:r>
              <a:rPr lang="en-US" sz="1350" dirty="0" smtClean="0">
                <a:solidFill>
                  <a:schemeClr val="dk1"/>
                </a:solidFill>
                <a:latin typeface="Calibri"/>
                <a:ea typeface="Calibri"/>
                <a:cs typeface="Calibri"/>
                <a:sym typeface="Calibri"/>
              </a:rPr>
              <a:t>(5</a:t>
            </a:r>
            <a:r>
              <a:rPr lang="ko-KR" altLang="en-US" sz="1350" dirty="0" smtClean="0">
                <a:solidFill>
                  <a:schemeClr val="dk1"/>
                </a:solidFill>
                <a:latin typeface="Calibri"/>
                <a:ea typeface="Calibri"/>
                <a:cs typeface="Calibri"/>
                <a:sym typeface="Calibri"/>
              </a:rPr>
              <a:t>개 군</a:t>
            </a:r>
            <a:r>
              <a:rPr lang="en-US" altLang="ko-KR" sz="1350" dirty="0" smtClean="0">
                <a:solidFill>
                  <a:schemeClr val="dk1"/>
                </a:solidFill>
                <a:latin typeface="Calibri"/>
                <a:ea typeface="Calibri"/>
                <a:cs typeface="Calibri"/>
                <a:sym typeface="Calibri"/>
              </a:rPr>
              <a:t>, </a:t>
            </a:r>
            <a:r>
              <a:rPr lang="ko-KR" altLang="en-US" sz="1350" dirty="0" smtClean="0">
                <a:solidFill>
                  <a:schemeClr val="dk1"/>
                </a:solidFill>
                <a:latin typeface="Calibri"/>
                <a:ea typeface="Calibri"/>
                <a:cs typeface="Calibri"/>
                <a:sym typeface="Calibri"/>
              </a:rPr>
              <a:t>보건부</a:t>
            </a:r>
            <a:r>
              <a:rPr lang="en-US" altLang="ko-KR" sz="1350" dirty="0" smtClean="0">
                <a:solidFill>
                  <a:schemeClr val="dk1"/>
                </a:solidFill>
                <a:latin typeface="Calibri"/>
                <a:ea typeface="Calibri"/>
                <a:cs typeface="Calibri"/>
                <a:sym typeface="Calibri"/>
              </a:rPr>
              <a:t>, 2</a:t>
            </a:r>
            <a:r>
              <a:rPr lang="ko-KR" altLang="en-US" sz="1350" dirty="0" smtClean="0">
                <a:solidFill>
                  <a:schemeClr val="dk1"/>
                </a:solidFill>
                <a:latin typeface="Calibri"/>
                <a:ea typeface="Calibri"/>
                <a:cs typeface="Calibri"/>
                <a:sym typeface="Calibri"/>
              </a:rPr>
              <a:t>개 기관</a:t>
            </a:r>
            <a:r>
              <a:rPr lang="en-US" altLang="ko-KR" sz="1350" dirty="0" smtClean="0">
                <a:solidFill>
                  <a:schemeClr val="dk1"/>
                </a:solidFill>
                <a:latin typeface="Calibri"/>
                <a:ea typeface="Calibri"/>
                <a:cs typeface="Calibri"/>
                <a:sym typeface="Calibri"/>
              </a:rPr>
              <a:t>)</a:t>
            </a:r>
          </a:p>
          <a:p>
            <a:pPr>
              <a:buSzPct val="25000"/>
            </a:pPr>
            <a:r>
              <a:rPr lang="en-US" sz="1350" dirty="0">
                <a:solidFill>
                  <a:schemeClr val="dk1"/>
                </a:solidFill>
                <a:latin typeface="Calibri"/>
                <a:ea typeface="Calibri"/>
                <a:cs typeface="Calibri"/>
                <a:sym typeface="Calibri"/>
              </a:rPr>
              <a:t>_</a:t>
            </a:r>
            <a:r>
              <a:rPr lang="en-US" sz="1350" dirty="0" smtClean="0">
                <a:solidFill>
                  <a:schemeClr val="dk1"/>
                </a:solidFill>
                <a:latin typeface="Calibri"/>
                <a:ea typeface="Calibri"/>
                <a:cs typeface="Calibri"/>
                <a:sym typeface="Calibri"/>
              </a:rPr>
              <a:t>(5 </a:t>
            </a:r>
            <a:r>
              <a:rPr lang="en-US" sz="1350" dirty="0">
                <a:solidFill>
                  <a:schemeClr val="dk1"/>
                </a:solidFill>
                <a:latin typeface="Calibri"/>
                <a:ea typeface="Calibri"/>
                <a:cs typeface="Calibri"/>
                <a:sym typeface="Calibri"/>
              </a:rPr>
              <a:t>Counties, Public Health Dept., </a:t>
            </a:r>
            <a:endParaRPr lang="en-US" sz="1350" dirty="0" smtClean="0">
              <a:solidFill>
                <a:schemeClr val="dk1"/>
              </a:solidFill>
              <a:latin typeface="Calibri"/>
              <a:ea typeface="Calibri"/>
              <a:cs typeface="Calibri"/>
              <a:sym typeface="Calibri"/>
            </a:endParaRPr>
          </a:p>
          <a:p>
            <a:pPr>
              <a:buSzPct val="25000"/>
            </a:pPr>
            <a:r>
              <a:rPr lang="en-US" sz="1350" dirty="0" smtClean="0">
                <a:solidFill>
                  <a:schemeClr val="dk1"/>
                </a:solidFill>
                <a:latin typeface="Calibri"/>
                <a:ea typeface="Calibri"/>
                <a:cs typeface="Calibri"/>
                <a:sym typeface="Calibri"/>
              </a:rPr>
              <a:t>2 </a:t>
            </a:r>
            <a:r>
              <a:rPr lang="en-US" sz="1350" dirty="0">
                <a:solidFill>
                  <a:schemeClr val="dk1"/>
                </a:solidFill>
                <a:latin typeface="Calibri"/>
                <a:ea typeface="Calibri"/>
                <a:cs typeface="Calibri"/>
                <a:sym typeface="Calibri"/>
              </a:rPr>
              <a:t>Organizations)</a:t>
            </a:r>
          </a:p>
          <a:p>
            <a:pPr>
              <a:buSzPct val="25000"/>
            </a:pPr>
            <a:r>
              <a:rPr lang="ko-KR" altLang="en-US" sz="1350" dirty="0" smtClean="0">
                <a:solidFill>
                  <a:schemeClr val="dk1"/>
                </a:solidFill>
                <a:latin typeface="Calibri"/>
                <a:ea typeface="Calibri"/>
                <a:cs typeface="Calibri"/>
                <a:sym typeface="Calibri"/>
              </a:rPr>
              <a:t>통합 모델</a:t>
            </a:r>
            <a:r>
              <a:rPr lang="en-US" altLang="ko-KR" sz="1350" dirty="0" smtClean="0">
                <a:solidFill>
                  <a:schemeClr val="dk1"/>
                </a:solidFill>
                <a:latin typeface="Calibri"/>
                <a:ea typeface="Calibri"/>
                <a:cs typeface="Calibri"/>
                <a:sym typeface="Calibri"/>
              </a:rPr>
              <a:t>_</a:t>
            </a:r>
            <a:r>
              <a:rPr lang="en-US" sz="1350" dirty="0" smtClean="0">
                <a:solidFill>
                  <a:schemeClr val="dk1"/>
                </a:solidFill>
                <a:latin typeface="Calibri"/>
                <a:ea typeface="Calibri"/>
                <a:cs typeface="Calibri"/>
                <a:sym typeface="Calibri"/>
              </a:rPr>
              <a:t>Integrated </a:t>
            </a:r>
            <a:r>
              <a:rPr lang="en-US" sz="1350" dirty="0">
                <a:solidFill>
                  <a:schemeClr val="dk1"/>
                </a:solidFill>
                <a:latin typeface="Calibri"/>
                <a:ea typeface="Calibri"/>
                <a:cs typeface="Calibri"/>
                <a:sym typeface="Calibri"/>
              </a:rPr>
              <a:t>Model</a:t>
            </a:r>
          </a:p>
        </p:txBody>
      </p:sp>
      <p:sp>
        <p:nvSpPr>
          <p:cNvPr id="362" name="Shape 362"/>
          <p:cNvSpPr/>
          <p:nvPr/>
        </p:nvSpPr>
        <p:spPr>
          <a:xfrm>
            <a:off x="5988124" y="3123497"/>
            <a:ext cx="2515133" cy="900247"/>
          </a:xfrm>
          <a:prstGeom prst="rect">
            <a:avLst/>
          </a:prstGeom>
          <a:noFill/>
          <a:ln>
            <a:noFill/>
          </a:ln>
        </p:spPr>
        <p:txBody>
          <a:bodyPr lIns="68569" tIns="34275" rIns="68569" bIns="34275" anchor="t" anchorCtr="0">
            <a:noAutofit/>
          </a:bodyPr>
          <a:lstStyle/>
          <a:p>
            <a:pPr>
              <a:buSzPct val="25000"/>
            </a:pPr>
            <a:r>
              <a:rPr lang="ko-KR" altLang="en-US" sz="1350" b="1" dirty="0" smtClean="0">
                <a:solidFill>
                  <a:schemeClr val="dk1"/>
                </a:solidFill>
                <a:latin typeface="Calibri"/>
                <a:ea typeface="Calibri"/>
                <a:cs typeface="Calibri"/>
                <a:sym typeface="Calibri"/>
              </a:rPr>
              <a:t>집단 </a:t>
            </a:r>
            <a:r>
              <a:rPr lang="en-US" altLang="ko-KR" sz="1350" b="1" dirty="0" smtClean="0">
                <a:solidFill>
                  <a:schemeClr val="dk1"/>
                </a:solidFill>
                <a:latin typeface="Calibri"/>
                <a:ea typeface="Calibri"/>
                <a:cs typeface="Calibri"/>
                <a:sym typeface="Calibri"/>
              </a:rPr>
              <a:t>1</a:t>
            </a:r>
          </a:p>
          <a:p>
            <a:pPr>
              <a:buSzPct val="25000"/>
            </a:pPr>
            <a:r>
              <a:rPr lang="ko-KR" altLang="en-US" sz="1350" dirty="0" smtClean="0">
                <a:solidFill>
                  <a:schemeClr val="dk1"/>
                </a:solidFill>
                <a:latin typeface="Calibri"/>
                <a:ea typeface="Calibri"/>
                <a:cs typeface="Calibri"/>
                <a:sym typeface="Calibri"/>
              </a:rPr>
              <a:t>지원 개발 관계</a:t>
            </a:r>
            <a:endParaRPr lang="en-US" altLang="ko-KR" sz="1350" dirty="0" smtClean="0">
              <a:solidFill>
                <a:schemeClr val="dk1"/>
              </a:solidFill>
              <a:latin typeface="Calibri"/>
              <a:ea typeface="Calibri"/>
              <a:cs typeface="Calibri"/>
              <a:sym typeface="Calibri"/>
            </a:endParaRPr>
          </a:p>
          <a:p>
            <a:pPr>
              <a:buSzPct val="25000"/>
            </a:pPr>
            <a:r>
              <a:rPr lang="ko-KR" altLang="en-US" sz="1350" dirty="0" smtClean="0">
                <a:solidFill>
                  <a:schemeClr val="dk1"/>
                </a:solidFill>
                <a:latin typeface="Calibri"/>
                <a:ea typeface="Calibri"/>
                <a:cs typeface="Calibri"/>
                <a:sym typeface="Calibri"/>
              </a:rPr>
              <a:t>사라중심실천 모델</a:t>
            </a:r>
            <a:endParaRPr lang="en-US" altLang="ko-KR" sz="1350" dirty="0" smtClean="0">
              <a:solidFill>
                <a:schemeClr val="dk1"/>
              </a:solidFill>
              <a:latin typeface="Calibri"/>
              <a:ea typeface="Calibri"/>
              <a:cs typeface="Calibri"/>
              <a:sym typeface="Calibri"/>
            </a:endParaRPr>
          </a:p>
          <a:p>
            <a:pPr>
              <a:buSzPct val="25000"/>
            </a:pPr>
            <a:r>
              <a:rPr lang="en-US" sz="1350" dirty="0" smtClean="0">
                <a:solidFill>
                  <a:schemeClr val="dk1"/>
                </a:solidFill>
                <a:latin typeface="Calibri"/>
                <a:ea typeface="Calibri"/>
                <a:cs typeface="Calibri"/>
                <a:sym typeface="Calibri"/>
              </a:rPr>
              <a:t>1</a:t>
            </a:r>
            <a:r>
              <a:rPr lang="ko-KR" altLang="en-US" sz="1350" dirty="0" smtClean="0">
                <a:solidFill>
                  <a:schemeClr val="dk1"/>
                </a:solidFill>
                <a:latin typeface="Calibri"/>
                <a:ea typeface="Calibri"/>
                <a:cs typeface="Calibri"/>
                <a:sym typeface="Calibri"/>
              </a:rPr>
              <a:t>카운티</a:t>
            </a:r>
            <a:r>
              <a:rPr lang="en-US" altLang="ko-KR" sz="1350" dirty="0" smtClean="0">
                <a:solidFill>
                  <a:schemeClr val="dk1"/>
                </a:solidFill>
                <a:latin typeface="Calibri"/>
                <a:ea typeface="Calibri"/>
                <a:cs typeface="Calibri"/>
                <a:sym typeface="Calibri"/>
              </a:rPr>
              <a:t>, 3</a:t>
            </a:r>
            <a:r>
              <a:rPr lang="ko-KR" altLang="en-US" sz="1350" dirty="0" smtClean="0">
                <a:solidFill>
                  <a:schemeClr val="dk1"/>
                </a:solidFill>
                <a:latin typeface="Calibri"/>
                <a:ea typeface="Calibri"/>
                <a:cs typeface="Calibri"/>
                <a:sym typeface="Calibri"/>
              </a:rPr>
              <a:t>조직</a:t>
            </a:r>
            <a:endParaRPr lang="en-US" altLang="ko-KR" sz="1350" dirty="0" smtClean="0">
              <a:solidFill>
                <a:schemeClr val="dk1"/>
              </a:solidFill>
              <a:latin typeface="Calibri"/>
              <a:ea typeface="Calibri"/>
              <a:cs typeface="Calibri"/>
              <a:sym typeface="Calibri"/>
            </a:endParaRPr>
          </a:p>
          <a:p>
            <a:pPr>
              <a:buSzPct val="25000"/>
            </a:pPr>
            <a:r>
              <a:rPr lang="en-US" sz="1350" b="1" dirty="0" smtClean="0">
                <a:solidFill>
                  <a:schemeClr val="dk1"/>
                </a:solidFill>
                <a:latin typeface="Calibri"/>
                <a:ea typeface="Calibri"/>
                <a:cs typeface="Calibri"/>
                <a:sym typeface="Calibri"/>
              </a:rPr>
              <a:t>_Cohort </a:t>
            </a:r>
            <a:r>
              <a:rPr lang="en-US" sz="1350" b="1" dirty="0">
                <a:solidFill>
                  <a:schemeClr val="dk1"/>
                </a:solidFill>
                <a:latin typeface="Calibri"/>
                <a:ea typeface="Calibri"/>
                <a:cs typeface="Calibri"/>
                <a:sym typeface="Calibri"/>
              </a:rPr>
              <a:t>1</a:t>
            </a:r>
          </a:p>
          <a:p>
            <a:pPr>
              <a:buSzPct val="25000"/>
            </a:pPr>
            <a:r>
              <a:rPr lang="en-US" sz="1350" b="1" dirty="0">
                <a:solidFill>
                  <a:schemeClr val="dk1"/>
                </a:solidFill>
                <a:latin typeface="Calibri"/>
                <a:ea typeface="Calibri"/>
                <a:cs typeface="Calibri"/>
                <a:sym typeface="Calibri"/>
              </a:rPr>
              <a:t>Support Development Associates </a:t>
            </a:r>
          </a:p>
          <a:p>
            <a:pPr>
              <a:buSzPct val="25000"/>
            </a:pPr>
            <a:r>
              <a:rPr lang="en-US" sz="1350" b="1" dirty="0">
                <a:solidFill>
                  <a:schemeClr val="dk1"/>
                </a:solidFill>
                <a:latin typeface="Calibri"/>
                <a:ea typeface="Calibri"/>
                <a:cs typeface="Calibri"/>
                <a:sym typeface="Calibri"/>
              </a:rPr>
              <a:t>Person-centered Practices Model</a:t>
            </a:r>
          </a:p>
          <a:p>
            <a:pPr>
              <a:buSzPct val="25000"/>
            </a:pPr>
            <a:r>
              <a:rPr lang="en-US" sz="1350" dirty="0">
                <a:solidFill>
                  <a:schemeClr val="dk1"/>
                </a:solidFill>
                <a:latin typeface="Calibri"/>
                <a:ea typeface="Calibri"/>
                <a:cs typeface="Calibri"/>
                <a:sym typeface="Calibri"/>
              </a:rPr>
              <a:t>1 County, 3 Organizations</a:t>
            </a:r>
          </a:p>
        </p:txBody>
      </p:sp>
      <p:cxnSp>
        <p:nvCxnSpPr>
          <p:cNvPr id="363" name="Shape 363"/>
          <p:cNvCxnSpPr/>
          <p:nvPr/>
        </p:nvCxnSpPr>
        <p:spPr>
          <a:xfrm flipH="1">
            <a:off x="5452185" y="2322256"/>
            <a:ext cx="533045" cy="387946"/>
          </a:xfrm>
          <a:prstGeom prst="straightConnector1">
            <a:avLst/>
          </a:prstGeom>
          <a:noFill/>
          <a:ln w="25400" cap="flat" cmpd="sng">
            <a:solidFill>
              <a:srgbClr val="000000"/>
            </a:solidFill>
            <a:prstDash val="solid"/>
            <a:round/>
            <a:headEnd type="none" w="med" len="med"/>
            <a:tailEnd type="stealth" w="lg" len="lg"/>
          </a:ln>
          <a:effectLst>
            <a:outerShdw blurRad="39999" dist="20000" dir="5400000" rotWithShape="0">
              <a:srgbClr val="000000">
                <a:alpha val="37647"/>
              </a:srgbClr>
            </a:outerShdw>
          </a:effectLst>
        </p:spPr>
      </p:cxnSp>
      <p:cxnSp>
        <p:nvCxnSpPr>
          <p:cNvPr id="364" name="Shape 364"/>
          <p:cNvCxnSpPr/>
          <p:nvPr/>
        </p:nvCxnSpPr>
        <p:spPr>
          <a:xfrm flipH="1">
            <a:off x="5195703" y="3888513"/>
            <a:ext cx="703806" cy="678904"/>
          </a:xfrm>
          <a:prstGeom prst="straightConnector1">
            <a:avLst/>
          </a:prstGeom>
          <a:noFill/>
          <a:ln w="25400" cap="flat" cmpd="sng">
            <a:solidFill>
              <a:srgbClr val="000000"/>
            </a:solidFill>
            <a:prstDash val="solid"/>
            <a:round/>
            <a:headEnd type="none" w="med" len="med"/>
            <a:tailEnd type="stealth" w="lg" len="lg"/>
          </a:ln>
          <a:effectLst>
            <a:outerShdw blurRad="39999" dist="20000" dir="5400000" rotWithShape="0">
              <a:srgbClr val="000000">
                <a:alpha val="37647"/>
              </a:srgbClr>
            </a:outerShdw>
          </a:effectLst>
        </p:spPr>
      </p:cxnSp>
      <p:cxnSp>
        <p:nvCxnSpPr>
          <p:cNvPr id="365" name="Shape 365"/>
          <p:cNvCxnSpPr/>
          <p:nvPr/>
        </p:nvCxnSpPr>
        <p:spPr>
          <a:xfrm>
            <a:off x="2139057" y="3988482"/>
            <a:ext cx="504253" cy="0"/>
          </a:xfrm>
          <a:prstGeom prst="straightConnector1">
            <a:avLst/>
          </a:prstGeom>
          <a:noFill/>
          <a:ln w="25400" cap="flat" cmpd="sng">
            <a:solidFill>
              <a:srgbClr val="000000"/>
            </a:solidFill>
            <a:prstDash val="solid"/>
            <a:round/>
            <a:headEnd type="none" w="med" len="med"/>
            <a:tailEnd type="stealth" w="lg" len="lg"/>
          </a:ln>
          <a:effectLst>
            <a:outerShdw blurRad="39999" dist="20000" dir="5400000" rotWithShape="0">
              <a:srgbClr val="000000">
                <a:alpha val="37647"/>
              </a:srgbClr>
            </a:outerShdw>
          </a:effectLst>
        </p:spPr>
      </p:cxnSp>
      <p:sp>
        <p:nvSpPr>
          <p:cNvPr id="366" name="Shape 366"/>
          <p:cNvSpPr txBox="1"/>
          <p:nvPr/>
        </p:nvSpPr>
        <p:spPr>
          <a:xfrm>
            <a:off x="4472888" y="119993"/>
            <a:ext cx="4753445" cy="623247"/>
          </a:xfrm>
          <a:prstGeom prst="rect">
            <a:avLst/>
          </a:prstGeom>
          <a:noFill/>
          <a:ln>
            <a:noFill/>
          </a:ln>
        </p:spPr>
        <p:txBody>
          <a:bodyPr lIns="68569" tIns="34275" rIns="68569" bIns="34275" anchor="t" anchorCtr="0">
            <a:noAutofit/>
          </a:bodyPr>
          <a:lstStyle/>
          <a:p>
            <a:pPr algn="ctr">
              <a:buSzPct val="25000"/>
            </a:pPr>
            <a:r>
              <a:rPr lang="ko-KR" altLang="en-US" b="1" dirty="0" smtClean="0">
                <a:solidFill>
                  <a:schemeClr val="dk1"/>
                </a:solidFill>
                <a:latin typeface="Calibri"/>
                <a:ea typeface="Calibri"/>
                <a:cs typeface="Calibri"/>
                <a:sym typeface="Calibri"/>
              </a:rPr>
              <a:t>미네소타 주 전체 </a:t>
            </a:r>
            <a:r>
              <a:rPr lang="ko-KR" altLang="en-US" b="1" smtClean="0">
                <a:solidFill>
                  <a:schemeClr val="dk1"/>
                </a:solidFill>
                <a:latin typeface="Calibri"/>
                <a:ea typeface="Calibri"/>
                <a:cs typeface="Calibri"/>
                <a:sym typeface="Calibri"/>
              </a:rPr>
              <a:t>건설 계획 지역 능력</a:t>
            </a:r>
            <a:endParaRPr lang="en-US" altLang="ko-KR" b="1" dirty="0" smtClean="0">
              <a:solidFill>
                <a:schemeClr val="dk1"/>
              </a:solidFill>
              <a:latin typeface="Calibri"/>
              <a:ea typeface="Calibri"/>
              <a:cs typeface="Calibri"/>
              <a:sym typeface="Calibri"/>
            </a:endParaRPr>
          </a:p>
          <a:p>
            <a:pPr algn="ctr">
              <a:buSzPct val="25000"/>
            </a:pPr>
            <a:r>
              <a:rPr lang="en-US" b="1" dirty="0">
                <a:solidFill>
                  <a:schemeClr val="dk1"/>
                </a:solidFill>
                <a:latin typeface="Calibri"/>
                <a:ea typeface="Calibri"/>
                <a:cs typeface="Calibri"/>
                <a:sym typeface="Calibri"/>
              </a:rPr>
              <a:t>_</a:t>
            </a:r>
            <a:r>
              <a:rPr lang="en-US" b="1" dirty="0" smtClean="0">
                <a:solidFill>
                  <a:schemeClr val="dk1"/>
                </a:solidFill>
                <a:latin typeface="Calibri"/>
                <a:ea typeface="Calibri"/>
                <a:cs typeface="Calibri"/>
                <a:sym typeface="Calibri"/>
              </a:rPr>
              <a:t>Minnesota </a:t>
            </a:r>
            <a:r>
              <a:rPr lang="en-US" b="1" dirty="0">
                <a:solidFill>
                  <a:schemeClr val="dk1"/>
                </a:solidFill>
                <a:latin typeface="Calibri"/>
                <a:ea typeface="Calibri"/>
                <a:cs typeface="Calibri"/>
                <a:sym typeface="Calibri"/>
              </a:rPr>
              <a:t>Statewide Plan for Building </a:t>
            </a:r>
          </a:p>
          <a:p>
            <a:pPr algn="ctr">
              <a:buSzPct val="25000"/>
            </a:pPr>
            <a:r>
              <a:rPr lang="en-US" b="1" dirty="0">
                <a:solidFill>
                  <a:schemeClr val="dk1"/>
                </a:solidFill>
                <a:latin typeface="Calibri"/>
                <a:ea typeface="Calibri"/>
                <a:cs typeface="Calibri"/>
                <a:sym typeface="Calibri"/>
              </a:rPr>
              <a:t>Regional Capacity </a:t>
            </a:r>
          </a:p>
        </p:txBody>
      </p:sp>
      <p:sp>
        <p:nvSpPr>
          <p:cNvPr id="367" name="Shape 367"/>
          <p:cNvSpPr txBox="1"/>
          <p:nvPr/>
        </p:nvSpPr>
        <p:spPr>
          <a:xfrm>
            <a:off x="238505" y="1347460"/>
            <a:ext cx="2586635" cy="1388886"/>
          </a:xfrm>
          <a:prstGeom prst="rect">
            <a:avLst/>
          </a:prstGeom>
          <a:noFill/>
          <a:ln>
            <a:noFill/>
          </a:ln>
        </p:spPr>
        <p:txBody>
          <a:bodyPr lIns="68569" tIns="34275" rIns="68569" bIns="34275" anchor="t" anchorCtr="0">
            <a:noAutofit/>
          </a:bodyPr>
          <a:lstStyle/>
          <a:p>
            <a:pPr>
              <a:buSzPct val="25000"/>
            </a:pPr>
            <a:r>
              <a:rPr lang="ko-KR" altLang="en-US" sz="1200" b="1" dirty="0" smtClean="0">
                <a:solidFill>
                  <a:schemeClr val="dk1"/>
                </a:solidFill>
                <a:latin typeface="Calibri"/>
                <a:ea typeface="Calibri"/>
                <a:cs typeface="Calibri"/>
                <a:sym typeface="Calibri"/>
              </a:rPr>
              <a:t>트레이닝 레이어</a:t>
            </a:r>
            <a:r>
              <a:rPr lang="en-US" altLang="ko-KR" sz="1200" b="1" dirty="0" smtClean="0">
                <a:solidFill>
                  <a:schemeClr val="dk1"/>
                </a:solidFill>
                <a:latin typeface="Calibri"/>
                <a:ea typeface="Calibri"/>
                <a:cs typeface="Calibri"/>
                <a:sym typeface="Calibri"/>
              </a:rPr>
              <a:t>_</a:t>
            </a:r>
            <a:r>
              <a:rPr lang="en-US" sz="1200" b="1" dirty="0" smtClean="0">
                <a:solidFill>
                  <a:schemeClr val="dk1"/>
                </a:solidFill>
                <a:latin typeface="Calibri"/>
                <a:ea typeface="Calibri"/>
                <a:cs typeface="Calibri"/>
                <a:sym typeface="Calibri"/>
              </a:rPr>
              <a:t>Training </a:t>
            </a:r>
            <a:r>
              <a:rPr lang="en-US" sz="1200" b="1" dirty="0">
                <a:solidFill>
                  <a:schemeClr val="dk1"/>
                </a:solidFill>
                <a:latin typeface="Calibri"/>
                <a:ea typeface="Calibri"/>
                <a:cs typeface="Calibri"/>
                <a:sym typeface="Calibri"/>
              </a:rPr>
              <a:t>Layers</a:t>
            </a:r>
          </a:p>
          <a:p>
            <a:pPr marL="214313" indent="-214313">
              <a:buClr>
                <a:schemeClr val="dk1"/>
              </a:buClr>
              <a:buSzPct val="100000"/>
              <a:buFont typeface="Arial"/>
              <a:buChar char="•"/>
            </a:pPr>
            <a:r>
              <a:rPr lang="ko-KR" altLang="en-US" sz="1200" dirty="0" smtClean="0">
                <a:solidFill>
                  <a:schemeClr val="dk1"/>
                </a:solidFill>
                <a:latin typeface="Calibri"/>
                <a:ea typeface="Calibri"/>
                <a:cs typeface="Calibri"/>
                <a:sym typeface="Calibri"/>
              </a:rPr>
              <a:t>팀 트레이닝</a:t>
            </a:r>
            <a:r>
              <a:rPr lang="en-US" altLang="ko-KR" sz="1200" dirty="0" smtClean="0">
                <a:solidFill>
                  <a:schemeClr val="dk1"/>
                </a:solidFill>
                <a:latin typeface="Calibri"/>
                <a:ea typeface="Calibri"/>
                <a:cs typeface="Calibri"/>
                <a:sym typeface="Calibri"/>
              </a:rPr>
              <a:t>_</a:t>
            </a:r>
            <a:r>
              <a:rPr lang="en-US" sz="1200" dirty="0" smtClean="0">
                <a:solidFill>
                  <a:schemeClr val="dk1"/>
                </a:solidFill>
                <a:latin typeface="Calibri"/>
                <a:ea typeface="Calibri"/>
                <a:cs typeface="Calibri"/>
                <a:sym typeface="Calibri"/>
              </a:rPr>
              <a:t>Team </a:t>
            </a:r>
            <a:r>
              <a:rPr lang="en-US" sz="1200" dirty="0">
                <a:solidFill>
                  <a:schemeClr val="dk1"/>
                </a:solidFill>
                <a:latin typeface="Calibri"/>
                <a:ea typeface="Calibri"/>
                <a:cs typeface="Calibri"/>
                <a:sym typeface="Calibri"/>
              </a:rPr>
              <a:t>Training</a:t>
            </a:r>
          </a:p>
          <a:p>
            <a:pPr marL="214313" indent="-214313">
              <a:buClr>
                <a:schemeClr val="dk1"/>
              </a:buClr>
              <a:buSzPct val="100000"/>
              <a:buFont typeface="Arial"/>
              <a:buChar char="•"/>
            </a:pPr>
            <a:r>
              <a:rPr lang="ko-KR" altLang="en-US" sz="1200" dirty="0" smtClean="0">
                <a:solidFill>
                  <a:schemeClr val="dk1"/>
                </a:solidFill>
                <a:latin typeface="Calibri"/>
                <a:ea typeface="Calibri"/>
                <a:cs typeface="Calibri"/>
                <a:sym typeface="Calibri"/>
              </a:rPr>
              <a:t>지역 트레이너</a:t>
            </a:r>
            <a:r>
              <a:rPr lang="en-US" altLang="ko-KR" sz="1200" dirty="0" smtClean="0">
                <a:solidFill>
                  <a:schemeClr val="dk1"/>
                </a:solidFill>
                <a:latin typeface="Calibri"/>
                <a:ea typeface="Calibri"/>
                <a:cs typeface="Calibri"/>
                <a:sym typeface="Calibri"/>
              </a:rPr>
              <a:t>_</a:t>
            </a:r>
            <a:r>
              <a:rPr lang="en-US" sz="1200" dirty="0" smtClean="0">
                <a:solidFill>
                  <a:schemeClr val="dk1"/>
                </a:solidFill>
                <a:latin typeface="Calibri"/>
                <a:ea typeface="Calibri"/>
                <a:cs typeface="Calibri"/>
                <a:sym typeface="Calibri"/>
              </a:rPr>
              <a:t>Regional </a:t>
            </a:r>
            <a:r>
              <a:rPr lang="en-US" sz="1200" dirty="0">
                <a:solidFill>
                  <a:schemeClr val="dk1"/>
                </a:solidFill>
                <a:latin typeface="Calibri"/>
                <a:ea typeface="Calibri"/>
                <a:cs typeface="Calibri"/>
                <a:sym typeface="Calibri"/>
              </a:rPr>
              <a:t>Trainers</a:t>
            </a:r>
          </a:p>
          <a:p>
            <a:pPr marL="214313" indent="-214313">
              <a:buClr>
                <a:schemeClr val="dk1"/>
              </a:buClr>
              <a:buSzPct val="100000"/>
              <a:buFont typeface="Arial"/>
              <a:buChar char="•"/>
            </a:pPr>
            <a:r>
              <a:rPr lang="ko-KR" altLang="en-US" sz="1200" dirty="0" smtClean="0">
                <a:solidFill>
                  <a:schemeClr val="dk1"/>
                </a:solidFill>
                <a:latin typeface="Calibri"/>
                <a:ea typeface="Calibri"/>
                <a:cs typeface="Calibri"/>
                <a:sym typeface="Calibri"/>
              </a:rPr>
              <a:t>사람중심생각 트레이너</a:t>
            </a:r>
            <a:r>
              <a:rPr lang="en-US" altLang="ko-KR" sz="1200" dirty="0" smtClean="0">
                <a:solidFill>
                  <a:schemeClr val="dk1"/>
                </a:solidFill>
                <a:latin typeface="Calibri"/>
                <a:ea typeface="Calibri"/>
                <a:cs typeface="Calibri"/>
                <a:sym typeface="Calibri"/>
              </a:rPr>
              <a:t>/</a:t>
            </a:r>
            <a:r>
              <a:rPr lang="ko-KR" altLang="en-US" sz="1200" dirty="0" smtClean="0">
                <a:solidFill>
                  <a:schemeClr val="dk1"/>
                </a:solidFill>
                <a:latin typeface="Calibri"/>
                <a:ea typeface="Calibri"/>
                <a:cs typeface="Calibri"/>
                <a:sym typeface="Calibri"/>
              </a:rPr>
              <a:t>코치 트레이닝</a:t>
            </a:r>
            <a:endParaRPr lang="en-US" altLang="ko-KR" sz="1200" dirty="0" smtClean="0">
              <a:solidFill>
                <a:schemeClr val="dk1"/>
              </a:solidFill>
              <a:latin typeface="Calibri"/>
              <a:ea typeface="Calibri"/>
              <a:cs typeface="Calibri"/>
              <a:sym typeface="Calibri"/>
            </a:endParaRPr>
          </a:p>
          <a:p>
            <a:pPr>
              <a:buClr>
                <a:schemeClr val="dk1"/>
              </a:buClr>
              <a:buSzPct val="100000"/>
            </a:pPr>
            <a:r>
              <a:rPr lang="en-US" altLang="ko-KR" sz="1200" dirty="0">
                <a:solidFill>
                  <a:schemeClr val="dk1"/>
                </a:solidFill>
                <a:latin typeface="Calibri"/>
                <a:ea typeface="Calibri"/>
                <a:cs typeface="Calibri"/>
                <a:sym typeface="Calibri"/>
              </a:rPr>
              <a:t> </a:t>
            </a:r>
            <a:r>
              <a:rPr lang="en-US" altLang="ko-KR" sz="1200" dirty="0" smtClean="0">
                <a:solidFill>
                  <a:schemeClr val="dk1"/>
                </a:solidFill>
                <a:latin typeface="Calibri"/>
                <a:ea typeface="Calibri"/>
                <a:cs typeface="Calibri"/>
                <a:sym typeface="Calibri"/>
              </a:rPr>
              <a:t>     _</a:t>
            </a:r>
            <a:r>
              <a:rPr lang="en-US" sz="1200" dirty="0" smtClean="0">
                <a:solidFill>
                  <a:schemeClr val="dk1"/>
                </a:solidFill>
                <a:latin typeface="Calibri"/>
                <a:ea typeface="Calibri"/>
                <a:cs typeface="Calibri"/>
                <a:sym typeface="Calibri"/>
              </a:rPr>
              <a:t>Person-centered </a:t>
            </a:r>
            <a:r>
              <a:rPr lang="en-US" sz="1200" dirty="0">
                <a:solidFill>
                  <a:schemeClr val="dk1"/>
                </a:solidFill>
                <a:latin typeface="Calibri"/>
                <a:ea typeface="Calibri"/>
                <a:cs typeface="Calibri"/>
                <a:sym typeface="Calibri"/>
              </a:rPr>
              <a:t>Thinking </a:t>
            </a:r>
            <a:r>
              <a:rPr lang="en-US" sz="1200" dirty="0" smtClean="0">
                <a:solidFill>
                  <a:schemeClr val="dk1"/>
                </a:solidFill>
                <a:latin typeface="Calibri"/>
                <a:ea typeface="Calibri"/>
                <a:cs typeface="Calibri"/>
                <a:sym typeface="Calibri"/>
              </a:rPr>
              <a:t>      </a:t>
            </a:r>
          </a:p>
          <a:p>
            <a:pPr>
              <a:buClr>
                <a:schemeClr val="dk1"/>
              </a:buClr>
              <a:buSzPct val="100000"/>
            </a:pPr>
            <a:r>
              <a:rPr lang="en-US" sz="1200" dirty="0">
                <a:solidFill>
                  <a:schemeClr val="dk1"/>
                </a:solidFill>
                <a:latin typeface="Calibri"/>
                <a:ea typeface="Calibri"/>
                <a:cs typeface="Calibri"/>
                <a:sym typeface="Calibri"/>
              </a:rPr>
              <a:t> </a:t>
            </a:r>
            <a:r>
              <a:rPr lang="en-US" sz="1200" dirty="0" smtClean="0">
                <a:solidFill>
                  <a:schemeClr val="dk1"/>
                </a:solidFill>
                <a:latin typeface="Calibri"/>
                <a:ea typeface="Calibri"/>
                <a:cs typeface="Calibri"/>
                <a:sym typeface="Calibri"/>
              </a:rPr>
              <a:t>     Trainers/Coach </a:t>
            </a:r>
            <a:r>
              <a:rPr lang="en-US" sz="1200" dirty="0">
                <a:solidFill>
                  <a:schemeClr val="dk1"/>
                </a:solidFill>
                <a:latin typeface="Calibri"/>
                <a:ea typeface="Calibri"/>
                <a:cs typeface="Calibri"/>
                <a:sym typeface="Calibri"/>
              </a:rPr>
              <a:t>Training</a:t>
            </a:r>
          </a:p>
          <a:p>
            <a:pPr marL="214313" indent="-214313">
              <a:buClr>
                <a:schemeClr val="dk1"/>
              </a:buClr>
              <a:buSzPct val="100000"/>
              <a:buFont typeface="Arial"/>
              <a:buChar char="•"/>
            </a:pPr>
            <a:r>
              <a:rPr lang="ko-KR" altLang="en-US" sz="1200" dirty="0" smtClean="0">
                <a:solidFill>
                  <a:schemeClr val="dk1"/>
                </a:solidFill>
                <a:latin typeface="Calibri"/>
                <a:ea typeface="Calibri"/>
                <a:cs typeface="Calibri"/>
                <a:sym typeface="Calibri"/>
              </a:rPr>
              <a:t>라이프 </a:t>
            </a:r>
            <a:r>
              <a:rPr lang="ko-KR" altLang="en-US" sz="1200" dirty="0" err="1" smtClean="0">
                <a:solidFill>
                  <a:schemeClr val="dk1"/>
                </a:solidFill>
                <a:latin typeface="Calibri"/>
                <a:ea typeface="Calibri"/>
                <a:cs typeface="Calibri"/>
                <a:sym typeface="Calibri"/>
              </a:rPr>
              <a:t>플래너</a:t>
            </a:r>
            <a:r>
              <a:rPr lang="en-US" altLang="ko-KR" sz="1200" dirty="0" smtClean="0">
                <a:solidFill>
                  <a:schemeClr val="dk1"/>
                </a:solidFill>
                <a:latin typeface="Calibri"/>
                <a:ea typeface="Calibri"/>
                <a:cs typeface="Calibri"/>
                <a:sym typeface="Calibri"/>
              </a:rPr>
              <a:t>/</a:t>
            </a:r>
            <a:r>
              <a:rPr lang="ko-KR" altLang="en-US" sz="1200" dirty="0" smtClean="0">
                <a:solidFill>
                  <a:schemeClr val="dk1"/>
                </a:solidFill>
                <a:latin typeface="Calibri"/>
                <a:ea typeface="Calibri"/>
                <a:cs typeface="Calibri"/>
                <a:sym typeface="Calibri"/>
              </a:rPr>
              <a:t>트레이너 사진</a:t>
            </a:r>
            <a:endParaRPr lang="en-US" altLang="ko-KR" sz="1200" dirty="0" smtClean="0">
              <a:solidFill>
                <a:schemeClr val="dk1"/>
              </a:solidFill>
              <a:latin typeface="Calibri"/>
              <a:ea typeface="Calibri"/>
              <a:cs typeface="Calibri"/>
              <a:sym typeface="Calibri"/>
            </a:endParaRPr>
          </a:p>
          <a:p>
            <a:pPr>
              <a:buClr>
                <a:schemeClr val="dk1"/>
              </a:buClr>
              <a:buSzPct val="100000"/>
            </a:pPr>
            <a:r>
              <a:rPr lang="en-US" altLang="ko-KR" sz="1200" dirty="0">
                <a:solidFill>
                  <a:schemeClr val="dk1"/>
                </a:solidFill>
                <a:latin typeface="Calibri"/>
                <a:ea typeface="Calibri"/>
                <a:cs typeface="Calibri"/>
                <a:sym typeface="Calibri"/>
              </a:rPr>
              <a:t> </a:t>
            </a:r>
            <a:r>
              <a:rPr lang="en-US" altLang="ko-KR" sz="1200" dirty="0" smtClean="0">
                <a:solidFill>
                  <a:schemeClr val="dk1"/>
                </a:solidFill>
                <a:latin typeface="Calibri"/>
                <a:ea typeface="Calibri"/>
                <a:cs typeface="Calibri"/>
                <a:sym typeface="Calibri"/>
              </a:rPr>
              <a:t>      _</a:t>
            </a:r>
            <a:r>
              <a:rPr lang="en-US" sz="1200" dirty="0" smtClean="0">
                <a:solidFill>
                  <a:schemeClr val="dk1"/>
                </a:solidFill>
                <a:latin typeface="Calibri"/>
                <a:ea typeface="Calibri"/>
                <a:cs typeface="Calibri"/>
                <a:sym typeface="Calibri"/>
              </a:rPr>
              <a:t>Picture </a:t>
            </a:r>
            <a:r>
              <a:rPr lang="en-US" sz="1200" dirty="0">
                <a:solidFill>
                  <a:schemeClr val="dk1"/>
                </a:solidFill>
                <a:latin typeface="Calibri"/>
                <a:ea typeface="Calibri"/>
                <a:cs typeface="Calibri"/>
                <a:sym typeface="Calibri"/>
              </a:rPr>
              <a:t>of a Life Planners/Trainers</a:t>
            </a:r>
          </a:p>
          <a:p>
            <a:pPr marL="214313" indent="-214313">
              <a:buClr>
                <a:schemeClr val="dk1"/>
              </a:buClr>
              <a:buSzPct val="100000"/>
              <a:buFont typeface="Arial"/>
              <a:buChar char="•"/>
            </a:pPr>
            <a:r>
              <a:rPr lang="en-US" sz="1200" dirty="0" smtClean="0">
                <a:solidFill>
                  <a:schemeClr val="dk1"/>
                </a:solidFill>
                <a:latin typeface="Calibri"/>
                <a:ea typeface="Calibri"/>
                <a:cs typeface="Calibri"/>
                <a:sym typeface="Calibri"/>
              </a:rPr>
              <a:t>PBS </a:t>
            </a:r>
            <a:r>
              <a:rPr lang="ko-KR" altLang="en-US" sz="1200" dirty="0" smtClean="0">
                <a:solidFill>
                  <a:schemeClr val="dk1"/>
                </a:solidFill>
                <a:latin typeface="Calibri"/>
                <a:ea typeface="Calibri"/>
                <a:cs typeface="Calibri"/>
                <a:sym typeface="Calibri"/>
              </a:rPr>
              <a:t>진행자</a:t>
            </a:r>
            <a:r>
              <a:rPr lang="en-US" altLang="ko-KR" sz="1200" dirty="0" smtClean="0">
                <a:solidFill>
                  <a:schemeClr val="dk1"/>
                </a:solidFill>
                <a:latin typeface="Calibri"/>
                <a:ea typeface="Calibri"/>
                <a:cs typeface="Calibri"/>
                <a:sym typeface="Calibri"/>
              </a:rPr>
              <a:t>_</a:t>
            </a:r>
            <a:r>
              <a:rPr lang="en-US" sz="1200" dirty="0" smtClean="0">
                <a:solidFill>
                  <a:schemeClr val="dk1"/>
                </a:solidFill>
                <a:latin typeface="Calibri"/>
                <a:ea typeface="Calibri"/>
                <a:cs typeface="Calibri"/>
                <a:sym typeface="Calibri"/>
              </a:rPr>
              <a:t>PBS </a:t>
            </a:r>
            <a:r>
              <a:rPr lang="en-US" sz="1200" dirty="0">
                <a:solidFill>
                  <a:schemeClr val="dk1"/>
                </a:solidFill>
                <a:latin typeface="Calibri"/>
                <a:ea typeface="Calibri"/>
                <a:cs typeface="Calibri"/>
                <a:sym typeface="Calibri"/>
              </a:rPr>
              <a:t>Facilitators</a:t>
            </a:r>
          </a:p>
        </p:txBody>
      </p:sp>
      <p:sp>
        <p:nvSpPr>
          <p:cNvPr id="14" name="Shape 359"/>
          <p:cNvSpPr/>
          <p:nvPr/>
        </p:nvSpPr>
        <p:spPr>
          <a:xfrm>
            <a:off x="4711678" y="5133930"/>
            <a:ext cx="1036895" cy="595363"/>
          </a:xfrm>
          <a:prstGeom prst="ellipse">
            <a:avLst/>
          </a:prstGeom>
          <a:noFill/>
          <a:ln w="38100" cap="flat" cmpd="sng">
            <a:solidFill>
              <a:srgbClr val="000000"/>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2" name="Rectangle 1"/>
          <p:cNvSpPr/>
          <p:nvPr/>
        </p:nvSpPr>
        <p:spPr>
          <a:xfrm>
            <a:off x="6186737" y="4864010"/>
            <a:ext cx="2693442" cy="1338828"/>
          </a:xfrm>
          <a:prstGeom prst="rect">
            <a:avLst/>
          </a:prstGeom>
        </p:spPr>
        <p:txBody>
          <a:bodyPr wrap="square">
            <a:spAutoFit/>
          </a:bodyPr>
          <a:lstStyle/>
          <a:p>
            <a:pPr>
              <a:buSzPct val="25000"/>
            </a:pPr>
            <a:r>
              <a:rPr lang="ko-KR" altLang="en-US" sz="1350" b="1" dirty="0" smtClean="0">
                <a:solidFill>
                  <a:schemeClr val="dk1"/>
                </a:solidFill>
                <a:ea typeface="Calibri"/>
                <a:cs typeface="Calibri"/>
                <a:sym typeface="Calibri"/>
              </a:rPr>
              <a:t>집단 </a:t>
            </a:r>
            <a:r>
              <a:rPr lang="en-US" altLang="ko-KR" sz="1350" b="1" dirty="0" smtClean="0">
                <a:solidFill>
                  <a:schemeClr val="dk1"/>
                </a:solidFill>
                <a:ea typeface="Calibri"/>
                <a:cs typeface="Calibri"/>
                <a:sym typeface="Calibri"/>
              </a:rPr>
              <a:t>3</a:t>
            </a:r>
          </a:p>
          <a:p>
            <a:pPr>
              <a:buSzPct val="25000"/>
            </a:pPr>
            <a:r>
              <a:rPr lang="ko-KR" altLang="en-US" sz="1350" b="1" dirty="0" err="1" smtClean="0">
                <a:solidFill>
                  <a:schemeClr val="dk1"/>
                </a:solidFill>
                <a:ea typeface="Calibri"/>
                <a:cs typeface="Calibri"/>
                <a:sym typeface="Calibri"/>
              </a:rPr>
              <a:t>옴스테드</a:t>
            </a:r>
            <a:r>
              <a:rPr lang="ko-KR" altLang="en-US" sz="1350" b="1" dirty="0" smtClean="0">
                <a:solidFill>
                  <a:schemeClr val="dk1"/>
                </a:solidFill>
                <a:ea typeface="Calibri"/>
                <a:cs typeface="Calibri"/>
                <a:sym typeface="Calibri"/>
              </a:rPr>
              <a:t> 카운티</a:t>
            </a:r>
            <a:endParaRPr lang="en-US" altLang="ko-KR" sz="1350" b="1" dirty="0" smtClean="0">
              <a:solidFill>
                <a:schemeClr val="dk1"/>
              </a:solidFill>
              <a:ea typeface="Calibri"/>
              <a:cs typeface="Calibri"/>
              <a:sym typeface="Calibri"/>
            </a:endParaRPr>
          </a:p>
          <a:p>
            <a:pPr>
              <a:buSzPct val="25000"/>
            </a:pPr>
            <a:r>
              <a:rPr lang="en-US" sz="1350" dirty="0" smtClean="0">
                <a:solidFill>
                  <a:schemeClr val="dk1"/>
                </a:solidFill>
                <a:ea typeface="Calibri"/>
                <a:cs typeface="Calibri"/>
                <a:sym typeface="Calibri"/>
              </a:rPr>
              <a:t>1 </a:t>
            </a:r>
            <a:r>
              <a:rPr lang="ko-KR" altLang="en-US" sz="1350" dirty="0" smtClean="0">
                <a:solidFill>
                  <a:schemeClr val="dk1"/>
                </a:solidFill>
                <a:ea typeface="Calibri"/>
                <a:cs typeface="Calibri"/>
                <a:sym typeface="Calibri"/>
              </a:rPr>
              <a:t>카운티</a:t>
            </a:r>
            <a:r>
              <a:rPr lang="en-US" altLang="ko-KR" sz="1350" dirty="0" smtClean="0">
                <a:solidFill>
                  <a:schemeClr val="dk1"/>
                </a:solidFill>
                <a:ea typeface="Calibri"/>
                <a:cs typeface="Calibri"/>
                <a:sym typeface="Calibri"/>
              </a:rPr>
              <a:t>, 5</a:t>
            </a:r>
            <a:r>
              <a:rPr lang="ko-KR" altLang="en-US" sz="1350" dirty="0" smtClean="0">
                <a:solidFill>
                  <a:schemeClr val="dk1"/>
                </a:solidFill>
                <a:ea typeface="Calibri"/>
                <a:cs typeface="Calibri"/>
                <a:sym typeface="Calibri"/>
              </a:rPr>
              <a:t>조직</a:t>
            </a:r>
            <a:endParaRPr lang="en-US" altLang="ko-KR" sz="1350" dirty="0" smtClean="0">
              <a:solidFill>
                <a:schemeClr val="dk1"/>
              </a:solidFill>
              <a:ea typeface="Calibri"/>
              <a:cs typeface="Calibri"/>
              <a:sym typeface="Calibri"/>
            </a:endParaRPr>
          </a:p>
          <a:p>
            <a:pPr>
              <a:buSzPct val="25000"/>
            </a:pPr>
            <a:r>
              <a:rPr lang="en-US" sz="1350" b="1" dirty="0">
                <a:solidFill>
                  <a:schemeClr val="dk1"/>
                </a:solidFill>
                <a:ea typeface="Calibri"/>
                <a:cs typeface="Calibri"/>
                <a:sym typeface="Calibri"/>
              </a:rPr>
              <a:t>_</a:t>
            </a:r>
            <a:r>
              <a:rPr lang="en-US" sz="1350" b="1" dirty="0" smtClean="0">
                <a:solidFill>
                  <a:schemeClr val="dk1"/>
                </a:solidFill>
                <a:ea typeface="Calibri"/>
                <a:cs typeface="Calibri"/>
                <a:sym typeface="Calibri"/>
              </a:rPr>
              <a:t>Cohort </a:t>
            </a:r>
            <a:r>
              <a:rPr lang="en-US" sz="1350" b="1" dirty="0">
                <a:solidFill>
                  <a:schemeClr val="dk1"/>
                </a:solidFill>
                <a:ea typeface="Calibri"/>
                <a:cs typeface="Calibri"/>
                <a:sym typeface="Calibri"/>
              </a:rPr>
              <a:t>3</a:t>
            </a:r>
          </a:p>
          <a:p>
            <a:pPr>
              <a:buSzPct val="25000"/>
            </a:pPr>
            <a:r>
              <a:rPr lang="en-US" sz="1350" b="1" dirty="0">
                <a:solidFill>
                  <a:schemeClr val="dk1"/>
                </a:solidFill>
                <a:ea typeface="Calibri"/>
                <a:cs typeface="Calibri"/>
                <a:sym typeface="Calibri"/>
              </a:rPr>
              <a:t>Olmstead County</a:t>
            </a:r>
          </a:p>
          <a:p>
            <a:pPr>
              <a:buSzPct val="25000"/>
            </a:pPr>
            <a:r>
              <a:rPr lang="en-US" sz="1350" dirty="0">
                <a:solidFill>
                  <a:schemeClr val="dk1"/>
                </a:solidFill>
                <a:ea typeface="Calibri"/>
                <a:cs typeface="Calibri"/>
                <a:sym typeface="Calibri"/>
              </a:rPr>
              <a:t>1 County, 5 Organizations</a:t>
            </a:r>
          </a:p>
        </p:txBody>
      </p:sp>
      <p:cxnSp>
        <p:nvCxnSpPr>
          <p:cNvPr id="16" name="Shape 364"/>
          <p:cNvCxnSpPr/>
          <p:nvPr/>
        </p:nvCxnSpPr>
        <p:spPr>
          <a:xfrm flipH="1" flipV="1">
            <a:off x="5906857" y="5431610"/>
            <a:ext cx="290490" cy="4815"/>
          </a:xfrm>
          <a:prstGeom prst="straightConnector1">
            <a:avLst/>
          </a:prstGeom>
          <a:noFill/>
          <a:ln w="25400" cap="flat" cmpd="sng">
            <a:solidFill>
              <a:srgbClr val="000000"/>
            </a:solidFill>
            <a:prstDash val="solid"/>
            <a:round/>
            <a:headEnd type="none" w="med" len="med"/>
            <a:tailEnd type="stealth" w="lg" len="lg"/>
          </a:ln>
          <a:effectLst>
            <a:outerShdw blurRad="39999" dist="20000" dir="5400000" rotWithShape="0">
              <a:srgbClr val="000000">
                <a:alpha val="37647"/>
              </a:srgbClr>
            </a:outerShdw>
          </a:effectLst>
        </p:spPr>
      </p:cxnSp>
      <p:sp>
        <p:nvSpPr>
          <p:cNvPr id="4" name="TextBox 3"/>
          <p:cNvSpPr txBox="1"/>
          <p:nvPr/>
        </p:nvSpPr>
        <p:spPr>
          <a:xfrm>
            <a:off x="930083" y="5554591"/>
            <a:ext cx="1818383" cy="300082"/>
          </a:xfrm>
          <a:prstGeom prst="rect">
            <a:avLst/>
          </a:prstGeom>
          <a:noFill/>
        </p:spPr>
        <p:txBody>
          <a:bodyPr wrap="none" rtlCol="0">
            <a:spAutoFit/>
          </a:bodyPr>
          <a:lstStyle/>
          <a:p>
            <a:r>
              <a:rPr lang="en-US" sz="1350" b="1" dirty="0"/>
              <a:t>Total=23 Organizations</a:t>
            </a:r>
          </a:p>
        </p:txBody>
      </p:sp>
      <p:sp>
        <p:nvSpPr>
          <p:cNvPr id="18"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92</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4902537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14E0BD-1A4A-604A-A3D7-5E0CD4A8268F}"/>
              </a:ext>
            </a:extLst>
          </p:cNvPr>
          <p:cNvSpPr>
            <a:spLocks noGrp="1"/>
          </p:cNvSpPr>
          <p:nvPr>
            <p:ph type="title"/>
          </p:nvPr>
        </p:nvSpPr>
        <p:spPr/>
        <p:txBody>
          <a:bodyPr>
            <a:normAutofit fontScale="90000"/>
          </a:bodyPr>
          <a:lstStyle/>
          <a:p>
            <a:pPr algn="ctr"/>
            <a:r>
              <a:rPr lang="ko-KR" altLang="en-US" sz="3600" dirty="0" smtClean="0"/>
              <a:t>지역 실천 공동체</a:t>
            </a:r>
            <a:r>
              <a:rPr lang="en-US" altLang="ko-KR" sz="3600" dirty="0" smtClean="0"/>
              <a:t/>
            </a:r>
            <a:br>
              <a:rPr lang="en-US" altLang="ko-KR" sz="3600" dirty="0" smtClean="0"/>
            </a:br>
            <a:r>
              <a:rPr lang="en-US" altLang="ko-KR" sz="3600" dirty="0"/>
              <a:t>_</a:t>
            </a:r>
            <a:r>
              <a:rPr lang="en-US" sz="3600" dirty="0" smtClean="0"/>
              <a:t>Regional </a:t>
            </a:r>
            <a:r>
              <a:rPr lang="en-US" sz="3600" dirty="0"/>
              <a:t>Community of Practice</a:t>
            </a:r>
          </a:p>
        </p:txBody>
      </p:sp>
      <p:sp>
        <p:nvSpPr>
          <p:cNvPr id="4" name="Content Placeholder 3">
            <a:extLst>
              <a:ext uri="{FF2B5EF4-FFF2-40B4-BE49-F238E27FC236}">
                <a16:creationId xmlns:a16="http://schemas.microsoft.com/office/drawing/2014/main" xmlns="" id="{CBDEA2FC-4B66-8145-A8B5-6322EDFB7596}"/>
              </a:ext>
            </a:extLst>
          </p:cNvPr>
          <p:cNvSpPr>
            <a:spLocks noGrp="1"/>
          </p:cNvSpPr>
          <p:nvPr>
            <p:ph idx="1"/>
          </p:nvPr>
        </p:nvSpPr>
        <p:spPr/>
        <p:txBody>
          <a:bodyPr>
            <a:normAutofit fontScale="77500" lnSpcReduction="20000"/>
          </a:bodyPr>
          <a:lstStyle/>
          <a:p>
            <a:r>
              <a:rPr lang="ko-KR" altLang="en-US" sz="2400" dirty="0" smtClean="0"/>
              <a:t>사람중심실천을 실천하는 팀</a:t>
            </a:r>
            <a:endParaRPr lang="en-US" altLang="ko-KR" sz="2400" dirty="0" smtClean="0"/>
          </a:p>
          <a:p>
            <a:pPr marL="0" indent="0">
              <a:buNone/>
            </a:pPr>
            <a:r>
              <a:rPr lang="en-US" sz="2400" dirty="0"/>
              <a:t> </a:t>
            </a:r>
            <a:r>
              <a:rPr lang="en-US" sz="2400" dirty="0" smtClean="0"/>
              <a:t>  _Teams </a:t>
            </a:r>
            <a:r>
              <a:rPr lang="en-US" sz="2400" dirty="0"/>
              <a:t>implementing person-centered practices</a:t>
            </a:r>
          </a:p>
          <a:p>
            <a:r>
              <a:rPr lang="ko-KR" altLang="en-US" sz="2400" dirty="0" smtClean="0"/>
              <a:t>자원 및 아이디어 공유에 관심이 있는 분</a:t>
            </a:r>
            <a:endParaRPr lang="en-US" altLang="ko-KR" sz="2400" dirty="0" smtClean="0"/>
          </a:p>
          <a:p>
            <a:pPr marL="0" indent="0">
              <a:buNone/>
            </a:pPr>
            <a:r>
              <a:rPr lang="en-US" sz="2400" dirty="0"/>
              <a:t> </a:t>
            </a:r>
            <a:r>
              <a:rPr lang="en-US" sz="2400" dirty="0" smtClean="0"/>
              <a:t>  _Interested </a:t>
            </a:r>
            <a:r>
              <a:rPr lang="en-US" sz="2400" dirty="0"/>
              <a:t>in sharing resources and ideas</a:t>
            </a:r>
          </a:p>
          <a:p>
            <a:r>
              <a:rPr lang="ko-KR" altLang="en-US" sz="2400" dirty="0" smtClean="0"/>
              <a:t>지역 수준의 트레이너를 사용하여 비용 공유</a:t>
            </a:r>
            <a:endParaRPr lang="en-US" altLang="ko-KR" sz="2400" dirty="0" smtClean="0"/>
          </a:p>
          <a:p>
            <a:pPr marL="0" indent="0">
              <a:buNone/>
            </a:pPr>
            <a:r>
              <a:rPr lang="en-US" sz="2400" dirty="0"/>
              <a:t> </a:t>
            </a:r>
            <a:r>
              <a:rPr lang="en-US" sz="2400" dirty="0" smtClean="0"/>
              <a:t>  _Use </a:t>
            </a:r>
            <a:r>
              <a:rPr lang="en-US" sz="2400" dirty="0"/>
              <a:t>trainers at a regional level to share costs</a:t>
            </a:r>
          </a:p>
          <a:p>
            <a:r>
              <a:rPr lang="ko-KR" altLang="en-US" sz="2400" dirty="0" smtClean="0"/>
              <a:t>개발된 교육 및 도구 공유</a:t>
            </a:r>
            <a:endParaRPr lang="en-US" altLang="ko-KR" sz="2400" dirty="0" smtClean="0"/>
          </a:p>
          <a:p>
            <a:pPr marL="0" indent="0">
              <a:buNone/>
            </a:pPr>
            <a:r>
              <a:rPr lang="en-US" sz="2400" dirty="0"/>
              <a:t> </a:t>
            </a:r>
            <a:r>
              <a:rPr lang="en-US" sz="2400" dirty="0" smtClean="0"/>
              <a:t>  _Share </a:t>
            </a:r>
            <a:r>
              <a:rPr lang="en-US" sz="2400" dirty="0"/>
              <a:t>trainings and tools that are developed</a:t>
            </a:r>
          </a:p>
          <a:p>
            <a:r>
              <a:rPr lang="ko-KR" altLang="en-US" sz="2400" dirty="0" smtClean="0"/>
              <a:t>앞으로 나아가고자 하는 새로운 조직을 지원</a:t>
            </a:r>
            <a:endParaRPr lang="en-US" altLang="ko-KR" sz="2400" dirty="0" smtClean="0"/>
          </a:p>
          <a:p>
            <a:pPr marL="0" indent="0">
              <a:buNone/>
            </a:pPr>
            <a:r>
              <a:rPr lang="en-US" sz="2400" dirty="0"/>
              <a:t> </a:t>
            </a:r>
            <a:r>
              <a:rPr lang="en-US" sz="2400" dirty="0" smtClean="0"/>
              <a:t>  _Support </a:t>
            </a:r>
            <a:r>
              <a:rPr lang="en-US" sz="2400" dirty="0"/>
              <a:t>new organizations interested in moving forward</a:t>
            </a:r>
          </a:p>
          <a:p>
            <a:r>
              <a:rPr lang="ko-KR" altLang="en-US" sz="2400" dirty="0" smtClean="0"/>
              <a:t>지원을 받는 사람들을 위한 서비스 개선</a:t>
            </a:r>
            <a:endParaRPr lang="en-US" altLang="ko-KR" sz="2400" dirty="0" smtClean="0"/>
          </a:p>
          <a:p>
            <a:pPr marL="0" indent="0">
              <a:buNone/>
            </a:pPr>
            <a:r>
              <a:rPr lang="en-US" sz="2400" dirty="0" smtClean="0"/>
              <a:t>   _Improve </a:t>
            </a:r>
            <a:r>
              <a:rPr lang="en-US" sz="2400" dirty="0"/>
              <a:t>services for people supported</a:t>
            </a:r>
          </a:p>
          <a:p>
            <a:r>
              <a:rPr lang="ko-KR" altLang="en-US" sz="2400" dirty="0" smtClean="0"/>
              <a:t>사람중심전략을 가르쳐 더 큰 커뮤니티를 변화시키도록 도움</a:t>
            </a:r>
            <a:endParaRPr lang="en-US" altLang="ko-KR" sz="2400" dirty="0" smtClean="0"/>
          </a:p>
          <a:p>
            <a:pPr marL="0" indent="0">
              <a:buNone/>
            </a:pPr>
            <a:r>
              <a:rPr lang="en-US" sz="2400" dirty="0" smtClean="0"/>
              <a:t>   _Help </a:t>
            </a:r>
            <a:r>
              <a:rPr lang="en-US" sz="2400" dirty="0"/>
              <a:t>change the larger community by teaching </a:t>
            </a:r>
            <a:r>
              <a:rPr lang="en-US" sz="2400" dirty="0" smtClean="0"/>
              <a:t>person-</a:t>
            </a:r>
          </a:p>
          <a:p>
            <a:pPr marL="0" indent="0">
              <a:buNone/>
            </a:pPr>
            <a:r>
              <a:rPr lang="en-US" sz="2400" dirty="0"/>
              <a:t> </a:t>
            </a:r>
            <a:r>
              <a:rPr lang="en-US" sz="2400" dirty="0" smtClean="0"/>
              <a:t>  centered </a:t>
            </a:r>
            <a:r>
              <a:rPr lang="en-US" sz="2400" dirty="0"/>
              <a:t>strategies</a:t>
            </a:r>
          </a:p>
          <a:p>
            <a:endParaRPr lang="en-US"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93</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3228805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B0934-4146-8D41-83BC-0701BA6D868A}"/>
              </a:ext>
            </a:extLst>
          </p:cNvPr>
          <p:cNvSpPr>
            <a:spLocks noGrp="1"/>
          </p:cNvSpPr>
          <p:nvPr>
            <p:ph type="title"/>
          </p:nvPr>
        </p:nvSpPr>
        <p:spPr/>
        <p:txBody>
          <a:bodyPr>
            <a:normAutofit/>
          </a:bodyPr>
          <a:lstStyle/>
          <a:p>
            <a:pPr algn="ctr"/>
            <a:r>
              <a:rPr lang="ko-KR" altLang="en-US" sz="2400" dirty="0" smtClean="0"/>
              <a:t>지역 역량에 대한 첫 번째 질문</a:t>
            </a:r>
            <a:r>
              <a:rPr lang="en-US" altLang="ko-KR" sz="2400" dirty="0" smtClean="0"/>
              <a:t/>
            </a:r>
            <a:br>
              <a:rPr lang="en-US" altLang="ko-KR" sz="2400" dirty="0" smtClean="0"/>
            </a:br>
            <a:r>
              <a:rPr lang="en-US" altLang="ko-KR" sz="2400" dirty="0"/>
              <a:t>_</a:t>
            </a:r>
            <a:r>
              <a:rPr lang="en-US" sz="2400" dirty="0" smtClean="0"/>
              <a:t>First </a:t>
            </a:r>
            <a:r>
              <a:rPr lang="en-US" sz="2400" dirty="0"/>
              <a:t>Questions About Regional Capacity</a:t>
            </a:r>
          </a:p>
        </p:txBody>
      </p:sp>
      <p:sp>
        <p:nvSpPr>
          <p:cNvPr id="3" name="Content Placeholder 2">
            <a:extLst>
              <a:ext uri="{FF2B5EF4-FFF2-40B4-BE49-F238E27FC236}">
                <a16:creationId xmlns:a16="http://schemas.microsoft.com/office/drawing/2014/main" xmlns="" id="{000AC08E-B4ED-3540-B337-9EF4E9AC4DBD}"/>
              </a:ext>
            </a:extLst>
          </p:cNvPr>
          <p:cNvSpPr>
            <a:spLocks noGrp="1"/>
          </p:cNvSpPr>
          <p:nvPr>
            <p:ph sz="quarter" idx="13"/>
          </p:nvPr>
        </p:nvSpPr>
        <p:spPr/>
        <p:txBody>
          <a:bodyPr>
            <a:normAutofit fontScale="77500" lnSpcReduction="20000"/>
          </a:bodyPr>
          <a:lstStyle/>
          <a:p>
            <a:r>
              <a:rPr lang="ko-KR" altLang="en-US" dirty="0" smtClean="0"/>
              <a:t>지역 내에서 누가 사람중심실천을 실행하고 있습니까</a:t>
            </a:r>
            <a:r>
              <a:rPr lang="en-US" altLang="ko-KR" dirty="0" smtClean="0"/>
              <a:t>?</a:t>
            </a:r>
          </a:p>
          <a:p>
            <a:pPr marL="0" indent="0">
              <a:buNone/>
            </a:pPr>
            <a:r>
              <a:rPr lang="en-US" dirty="0"/>
              <a:t> </a:t>
            </a:r>
            <a:r>
              <a:rPr lang="en-US" dirty="0" smtClean="0"/>
              <a:t>  _Who </a:t>
            </a:r>
            <a:r>
              <a:rPr lang="en-US" dirty="0"/>
              <a:t>is implementing person-centered practices within a region?</a:t>
            </a:r>
          </a:p>
          <a:p>
            <a:pPr lvl="1"/>
            <a:r>
              <a:rPr lang="ko-KR" altLang="en-US" dirty="0" smtClean="0"/>
              <a:t>서비스 사이</a:t>
            </a:r>
            <a:r>
              <a:rPr lang="en-US" altLang="ko-KR" dirty="0" smtClean="0"/>
              <a:t>_</a:t>
            </a:r>
            <a:r>
              <a:rPr lang="en-US" dirty="0" smtClean="0"/>
              <a:t>Across </a:t>
            </a:r>
            <a:r>
              <a:rPr lang="en-US" dirty="0"/>
              <a:t>services</a:t>
            </a:r>
          </a:p>
          <a:p>
            <a:pPr lvl="1"/>
            <a:r>
              <a:rPr lang="ko-KR" altLang="en-US" dirty="0" smtClean="0"/>
              <a:t>트레이너</a:t>
            </a:r>
            <a:r>
              <a:rPr lang="en-US" altLang="ko-KR" dirty="0" smtClean="0"/>
              <a:t>_</a:t>
            </a:r>
            <a:r>
              <a:rPr lang="en-US" dirty="0" smtClean="0"/>
              <a:t>Trainers</a:t>
            </a:r>
            <a:endParaRPr lang="en-US" dirty="0"/>
          </a:p>
          <a:p>
            <a:pPr lvl="1"/>
            <a:r>
              <a:rPr lang="ko-KR" altLang="en-US" dirty="0" smtClean="0"/>
              <a:t>조직</a:t>
            </a:r>
            <a:r>
              <a:rPr lang="en-US" altLang="ko-KR" dirty="0" smtClean="0"/>
              <a:t>_</a:t>
            </a:r>
            <a:r>
              <a:rPr lang="en-US" dirty="0" smtClean="0"/>
              <a:t>Organizations</a:t>
            </a:r>
            <a:endParaRPr lang="en-US" dirty="0"/>
          </a:p>
          <a:p>
            <a:pPr lvl="1"/>
            <a:r>
              <a:rPr lang="ko-KR" altLang="en-US" dirty="0" smtClean="0"/>
              <a:t>진행자와 기획자</a:t>
            </a:r>
            <a:r>
              <a:rPr lang="en-US" altLang="ko-KR" dirty="0" smtClean="0"/>
              <a:t>_</a:t>
            </a:r>
            <a:r>
              <a:rPr lang="en-US" dirty="0" smtClean="0"/>
              <a:t>Facilitators </a:t>
            </a:r>
            <a:r>
              <a:rPr lang="en-US" dirty="0"/>
              <a:t>and planners</a:t>
            </a:r>
          </a:p>
          <a:p>
            <a:r>
              <a:rPr lang="ko-KR" altLang="en-US" dirty="0" smtClean="0"/>
              <a:t>지역이라는 것은 무엇을 의미합니까</a:t>
            </a:r>
            <a:r>
              <a:rPr lang="en-US" altLang="ko-KR" dirty="0" smtClean="0"/>
              <a:t>?</a:t>
            </a:r>
          </a:p>
          <a:p>
            <a:pPr marL="0" indent="0">
              <a:buNone/>
            </a:pPr>
            <a:r>
              <a:rPr lang="en-US" dirty="0" smtClean="0"/>
              <a:t>   _What </a:t>
            </a:r>
            <a:r>
              <a:rPr lang="en-US" dirty="0"/>
              <a:t>does it mean to be a region?</a:t>
            </a:r>
          </a:p>
          <a:p>
            <a:r>
              <a:rPr lang="ko-KR" altLang="en-US" dirty="0" smtClean="0"/>
              <a:t>사람들이 주 전역에서 어떻게 의사소통하고 이 의사소통을 위한</a:t>
            </a:r>
            <a:endParaRPr lang="en-US" altLang="ko-KR" dirty="0" smtClean="0"/>
          </a:p>
          <a:p>
            <a:pPr marL="0" indent="0">
              <a:buNone/>
            </a:pPr>
            <a:r>
              <a:rPr lang="en-US" dirty="0"/>
              <a:t> </a:t>
            </a:r>
            <a:r>
              <a:rPr lang="en-US" dirty="0" smtClean="0"/>
              <a:t>   </a:t>
            </a:r>
            <a:r>
              <a:rPr lang="ko-KR" altLang="en-US" dirty="0" smtClean="0"/>
              <a:t>인프라를 만들 수 있습니까</a:t>
            </a:r>
            <a:r>
              <a:rPr lang="en-US" altLang="ko-KR" dirty="0" smtClean="0"/>
              <a:t>?</a:t>
            </a:r>
          </a:p>
          <a:p>
            <a:pPr marL="0" indent="0">
              <a:buNone/>
            </a:pPr>
            <a:r>
              <a:rPr lang="en-US" dirty="0"/>
              <a:t> </a:t>
            </a:r>
            <a:r>
              <a:rPr lang="en-US" dirty="0" smtClean="0"/>
              <a:t>   _How </a:t>
            </a:r>
            <a:r>
              <a:rPr lang="en-US" dirty="0"/>
              <a:t>are people communicating across the state and how can create an </a:t>
            </a:r>
            <a:endParaRPr lang="en-US" dirty="0" smtClean="0"/>
          </a:p>
          <a:p>
            <a:pPr marL="0" indent="0">
              <a:buNone/>
            </a:pPr>
            <a:r>
              <a:rPr lang="en-US" dirty="0"/>
              <a:t> </a:t>
            </a:r>
            <a:r>
              <a:rPr lang="en-US" dirty="0" smtClean="0"/>
              <a:t>   infrastructure </a:t>
            </a:r>
            <a:r>
              <a:rPr lang="en-US" dirty="0"/>
              <a:t>for this communication?</a:t>
            </a:r>
          </a:p>
          <a:p>
            <a:r>
              <a:rPr lang="ko-KR" altLang="en-US" dirty="0" smtClean="0"/>
              <a:t>작동하는지 어떻게 알 수 있습니까</a:t>
            </a:r>
            <a:r>
              <a:rPr lang="en-US" altLang="ko-KR" dirty="0" smtClean="0"/>
              <a:t>?_</a:t>
            </a:r>
            <a:r>
              <a:rPr lang="en-US" dirty="0" smtClean="0"/>
              <a:t>How </a:t>
            </a:r>
            <a:r>
              <a:rPr lang="en-US" dirty="0"/>
              <a:t>do we know it is working?</a:t>
            </a:r>
          </a:p>
          <a:p>
            <a:r>
              <a:rPr lang="ko-KR" altLang="en-US" dirty="0" smtClean="0"/>
              <a:t>시행되는 관행의 유형은 무엇입니까</a:t>
            </a:r>
            <a:r>
              <a:rPr lang="en-US" altLang="ko-KR" dirty="0" smtClean="0"/>
              <a:t>?</a:t>
            </a:r>
          </a:p>
          <a:p>
            <a:pPr marL="0" indent="0">
              <a:buNone/>
            </a:pPr>
            <a:r>
              <a:rPr lang="en-US" dirty="0"/>
              <a:t> </a:t>
            </a:r>
            <a:r>
              <a:rPr lang="en-US" dirty="0" smtClean="0"/>
              <a:t>   _What </a:t>
            </a:r>
            <a:r>
              <a:rPr lang="en-US" dirty="0"/>
              <a:t>are the types of practices implemented?</a:t>
            </a:r>
          </a:p>
          <a:p>
            <a:endParaRPr lang="en-US" dirty="0"/>
          </a:p>
          <a:p>
            <a:endParaRPr lang="en-US" dirty="0"/>
          </a:p>
          <a:p>
            <a:endParaRPr lang="en-US" dirty="0"/>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94</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7866764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surface&#10;&#10;Description automatically generated">
            <a:extLst>
              <a:ext uri="{FF2B5EF4-FFF2-40B4-BE49-F238E27FC236}">
                <a16:creationId xmlns:a16="http://schemas.microsoft.com/office/drawing/2014/main" xmlns="" id="{CC493927-F595-9741-A350-965F4748CFC9}"/>
              </a:ext>
            </a:extLst>
          </p:cNvPr>
          <p:cNvPicPr>
            <a:picLocks noChangeAspect="1"/>
          </p:cNvPicPr>
          <p:nvPr/>
        </p:nvPicPr>
        <p:blipFill>
          <a:blip r:embed="rId2" cstate="print"/>
          <a:stretch>
            <a:fillRect/>
          </a:stretch>
        </p:blipFill>
        <p:spPr>
          <a:xfrm>
            <a:off x="0" y="2032736"/>
            <a:ext cx="9144000" cy="3108119"/>
          </a:xfrm>
          <a:prstGeom prst="rect">
            <a:avLst/>
          </a:prstGeom>
        </p:spPr>
      </p:pic>
      <p:sp>
        <p:nvSpPr>
          <p:cNvPr id="5" name="Title 4">
            <a:extLst>
              <a:ext uri="{FF2B5EF4-FFF2-40B4-BE49-F238E27FC236}">
                <a16:creationId xmlns:a16="http://schemas.microsoft.com/office/drawing/2014/main" xmlns="" id="{A1D17144-00D1-6B43-8B79-E536785F3ED8}"/>
              </a:ext>
            </a:extLst>
          </p:cNvPr>
          <p:cNvSpPr>
            <a:spLocks noGrp="1"/>
          </p:cNvSpPr>
          <p:nvPr>
            <p:ph type="title"/>
          </p:nvPr>
        </p:nvSpPr>
        <p:spPr/>
        <p:txBody>
          <a:bodyPr>
            <a:normAutofit fontScale="90000"/>
          </a:bodyPr>
          <a:lstStyle/>
          <a:p>
            <a:pPr algn="ctr"/>
            <a:r>
              <a:rPr lang="ko-KR" altLang="en-US" sz="2700" dirty="0" smtClean="0"/>
              <a:t>세인트루이스 카운티 지역</a:t>
            </a:r>
            <a:r>
              <a:rPr lang="en-US" altLang="ko-KR" sz="2700" dirty="0" smtClean="0"/>
              <a:t/>
            </a:r>
            <a:br>
              <a:rPr lang="en-US" altLang="ko-KR" sz="2700" dirty="0" smtClean="0"/>
            </a:br>
            <a:r>
              <a:rPr lang="en-US" altLang="ko-KR" sz="2700" dirty="0" smtClean="0"/>
              <a:t>PATH </a:t>
            </a:r>
            <a:r>
              <a:rPr lang="ko-KR" altLang="en-US" sz="2700" dirty="0" smtClean="0"/>
              <a:t>계획</a:t>
            </a:r>
            <a:r>
              <a:rPr lang="en-US" altLang="ko-KR" sz="2700" dirty="0" smtClean="0"/>
              <a:t/>
            </a:r>
            <a:br>
              <a:rPr lang="en-US" altLang="ko-KR" sz="2700" dirty="0" smtClean="0"/>
            </a:br>
            <a:r>
              <a:rPr lang="en-US" altLang="ko-KR" sz="2700" dirty="0"/>
              <a:t>_</a:t>
            </a:r>
            <a:r>
              <a:rPr lang="en-US" sz="2700" dirty="0" smtClean="0"/>
              <a:t>Saint </a:t>
            </a:r>
            <a:r>
              <a:rPr lang="en-US" sz="2700" dirty="0"/>
              <a:t>Louis County Regional PATH Plan</a:t>
            </a:r>
          </a:p>
        </p:txBody>
      </p:sp>
      <p:sp>
        <p:nvSpPr>
          <p:cNvPr id="4"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lang="en-US" sz="1100" dirty="0" smtClean="0"/>
              <a:t>9</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5</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1338515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10F237-A995-B247-A82B-365790EC679C}"/>
              </a:ext>
            </a:extLst>
          </p:cNvPr>
          <p:cNvSpPr>
            <a:spLocks noGrp="1"/>
          </p:cNvSpPr>
          <p:nvPr>
            <p:ph type="title"/>
          </p:nvPr>
        </p:nvSpPr>
        <p:spPr>
          <a:xfrm>
            <a:off x="628650" y="304800"/>
            <a:ext cx="7886700" cy="720181"/>
          </a:xfrm>
        </p:spPr>
        <p:txBody>
          <a:bodyPr>
            <a:normAutofit fontScale="90000"/>
          </a:bodyPr>
          <a:lstStyle/>
          <a:p>
            <a:pPr algn="ctr"/>
            <a:r>
              <a:rPr lang="ko-KR" altLang="en-US" b="1" dirty="0" smtClean="0">
                <a:latin typeface="+mn-lt"/>
              </a:rPr>
              <a:t>모든 지역 </a:t>
            </a:r>
            <a:r>
              <a:rPr lang="en-US" altLang="ko-KR" b="1" dirty="0" smtClean="0">
                <a:latin typeface="+mn-lt"/>
              </a:rPr>
              <a:t>PART</a:t>
            </a:r>
            <a:r>
              <a:rPr lang="ko-KR" altLang="en-US" b="1" dirty="0" smtClean="0">
                <a:latin typeface="+mn-lt"/>
              </a:rPr>
              <a:t>를 위한 커뮤니티</a:t>
            </a:r>
            <a:r>
              <a:rPr lang="en-US" altLang="ko-KR" b="1" dirty="0" smtClean="0">
                <a:latin typeface="+mn-lt"/>
              </a:rPr>
              <a:t/>
            </a:r>
            <a:br>
              <a:rPr lang="en-US" altLang="ko-KR" b="1" dirty="0" smtClean="0">
                <a:latin typeface="+mn-lt"/>
              </a:rPr>
            </a:br>
            <a:r>
              <a:rPr lang="en-US" altLang="ko-KR" dirty="0">
                <a:latin typeface="+mn-lt"/>
              </a:rPr>
              <a:t>_</a:t>
            </a:r>
            <a:r>
              <a:rPr lang="en-US" b="1" dirty="0" smtClean="0">
                <a:latin typeface="+mn-lt"/>
              </a:rPr>
              <a:t>A </a:t>
            </a:r>
            <a:r>
              <a:rPr lang="en-US" b="1" dirty="0">
                <a:latin typeface="+mn-lt"/>
              </a:rPr>
              <a:t>Community For All-Regional PATH </a:t>
            </a:r>
          </a:p>
        </p:txBody>
      </p:sp>
      <p:pic>
        <p:nvPicPr>
          <p:cNvPr id="4" name="Content Placeholder 3">
            <a:extLst>
              <a:ext uri="{FF2B5EF4-FFF2-40B4-BE49-F238E27FC236}">
                <a16:creationId xmlns:a16="http://schemas.microsoft.com/office/drawing/2014/main" xmlns="" id="{8904B2AD-89C9-C741-B252-9ACECB88D8E0}"/>
              </a:ext>
            </a:extLst>
          </p:cNvPr>
          <p:cNvPicPr>
            <a:picLocks noGrp="1"/>
          </p:cNvPicPr>
          <p:nvPr>
            <p:ph idx="1"/>
          </p:nvPr>
        </p:nvPicPr>
        <p:blipFill rotWithShape="1">
          <a:blip r:embed="rId2" cstate="print">
            <a:extLst>
              <a:ext uri="{28A0092B-C50C-407E-A947-70E740481C1C}">
                <a14:useLocalDpi xmlns:a14="http://schemas.microsoft.com/office/drawing/2010/main" xmlns="" val="0"/>
              </a:ext>
            </a:extLst>
          </a:blip>
          <a:srcRect l="898" t="18489" r="1415" b="22835"/>
          <a:stretch/>
        </p:blipFill>
        <p:spPr>
          <a:xfrm>
            <a:off x="848677" y="1676400"/>
            <a:ext cx="7446645" cy="37461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96</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7979973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Autofit/>
          </a:bodyPr>
          <a:lstStyle/>
          <a:p>
            <a:pPr algn="ctr" eaLnBrk="1" hangingPunct="1"/>
            <a:r>
              <a:rPr lang="ko-KR" altLang="en-US" sz="2800" dirty="0" smtClean="0">
                <a:latin typeface="+mn-lt"/>
                <a:ea typeface="MS PGothic" charset="-128"/>
              </a:rPr>
              <a:t>각 팀은 서로 다른 구현 단계에 있음</a:t>
            </a:r>
            <a:r>
              <a:rPr lang="en-US" altLang="ko-KR" sz="2800" dirty="0" smtClean="0">
                <a:latin typeface="+mn-lt"/>
                <a:ea typeface="MS PGothic" charset="-128"/>
              </a:rPr>
              <a:t/>
            </a:r>
            <a:br>
              <a:rPr lang="en-US" altLang="ko-KR" sz="2800" dirty="0" smtClean="0">
                <a:latin typeface="+mn-lt"/>
                <a:ea typeface="MS PGothic" charset="-128"/>
              </a:rPr>
            </a:br>
            <a:r>
              <a:rPr lang="en-US" altLang="ko-KR" sz="2800" dirty="0">
                <a:latin typeface="+mn-lt"/>
                <a:ea typeface="MS PGothic" charset="-128"/>
              </a:rPr>
              <a:t>_</a:t>
            </a:r>
            <a:r>
              <a:rPr lang="en-US" altLang="x-none" sz="2800" dirty="0" smtClean="0">
                <a:latin typeface="+mn-lt"/>
                <a:ea typeface="MS PGothic" charset="-128"/>
              </a:rPr>
              <a:t>Each </a:t>
            </a:r>
            <a:r>
              <a:rPr lang="en-US" altLang="x-none" sz="2800" dirty="0">
                <a:latin typeface="+mn-lt"/>
                <a:ea typeface="MS PGothic" charset="-128"/>
              </a:rPr>
              <a:t>Team Will be at Different Stages of Implementation</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xmlns="" val="1306256244"/>
              </p:ext>
            </p:extLst>
          </p:nvPr>
        </p:nvGraphicFramePr>
        <p:xfrm>
          <a:off x="228600" y="1447800"/>
          <a:ext cx="8610598" cy="4548181"/>
        </p:xfrm>
        <a:graphic>
          <a:graphicData uri="http://schemas.openxmlformats.org/drawingml/2006/table">
            <a:tbl>
              <a:tblPr/>
              <a:tblGrid>
                <a:gridCol w="2155955">
                  <a:extLst>
                    <a:ext uri="{9D8B030D-6E8A-4147-A177-3AD203B41FA5}">
                      <a16:colId xmlns:a16="http://schemas.microsoft.com/office/drawing/2014/main" xmlns="" val="20000"/>
                    </a:ext>
                  </a:extLst>
                </a:gridCol>
                <a:gridCol w="1855048">
                  <a:extLst>
                    <a:ext uri="{9D8B030D-6E8A-4147-A177-3AD203B41FA5}">
                      <a16:colId xmlns:a16="http://schemas.microsoft.com/office/drawing/2014/main" xmlns="" val="20001"/>
                    </a:ext>
                  </a:extLst>
                </a:gridCol>
                <a:gridCol w="4599595">
                  <a:extLst>
                    <a:ext uri="{9D8B030D-6E8A-4147-A177-3AD203B41FA5}">
                      <a16:colId xmlns:a16="http://schemas.microsoft.com/office/drawing/2014/main" xmlns="" val="20002"/>
                    </a:ext>
                  </a:extLst>
                </a:gridCol>
              </a:tblGrid>
              <a:tr h="26833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chemeClr val="bg1"/>
                          </a:solidFill>
                          <a:effectLst>
                            <a:outerShdw blurRad="38100" dist="38100" dir="2700000" algn="tl">
                              <a:srgbClr val="808080"/>
                            </a:outerShdw>
                          </a:effectLst>
                          <a:latin typeface="Arial" charset="0"/>
                          <a:ea typeface="MS PGothic" charset="-128"/>
                          <a:cs typeface="Arial" charset="0"/>
                        </a:rPr>
                        <a:t>주제</a:t>
                      </a:r>
                      <a:r>
                        <a:rPr kumimoji="0" lang="en-US" altLang="ko-KR" sz="1100" b="1" i="0" u="none" strike="noStrike" cap="none" normalizeH="0" baseline="0" dirty="0" smtClean="0">
                          <a:ln>
                            <a:noFill/>
                          </a:ln>
                          <a:solidFill>
                            <a:schemeClr val="bg1"/>
                          </a:solidFill>
                          <a:effectLst>
                            <a:outerShdw blurRad="38100" dist="38100" dir="2700000" algn="tl">
                              <a:srgbClr val="808080"/>
                            </a:outerShdw>
                          </a:effectLst>
                          <a:latin typeface="Arial" charset="0"/>
                          <a:ea typeface="MS PGothic" charset="-128"/>
                          <a:cs typeface="Arial" charset="0"/>
                        </a:rPr>
                        <a:t>_</a:t>
                      </a:r>
                      <a:r>
                        <a:rPr kumimoji="0" lang="en-US" altLang="x-none" sz="1100" b="1" i="0" u="none" strike="noStrike" cap="none" normalizeH="0" baseline="0" dirty="0" smtClean="0">
                          <a:ln>
                            <a:noFill/>
                          </a:ln>
                          <a:solidFill>
                            <a:schemeClr val="bg1"/>
                          </a:solidFill>
                          <a:effectLst>
                            <a:outerShdw blurRad="38100" dist="38100" dir="2700000" algn="tl">
                              <a:srgbClr val="808080"/>
                            </a:outerShdw>
                          </a:effectLst>
                          <a:latin typeface="Arial" charset="0"/>
                          <a:ea typeface="MS PGothic" charset="-128"/>
                          <a:cs typeface="Arial" charset="0"/>
                        </a:rPr>
                        <a:t>Focus</a:t>
                      </a:r>
                      <a:endParaRPr kumimoji="0" lang="en-US" altLang="x-none" sz="1100" b="1" i="0" u="none" strike="noStrike" cap="none" normalizeH="0" baseline="0" dirty="0">
                        <a:ln>
                          <a:noFill/>
                        </a:ln>
                        <a:solidFill>
                          <a:schemeClr val="bg1"/>
                        </a:solidFill>
                        <a:effectLst>
                          <a:outerShdw blurRad="38100" dist="38100" dir="2700000" algn="tl">
                            <a:srgbClr val="808080"/>
                          </a:outerShdw>
                        </a:effectLst>
                        <a:latin typeface="Arial" charset="0"/>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chemeClr val="bg1"/>
                          </a:solidFill>
                          <a:effectLst>
                            <a:outerShdw blurRad="38100" dist="38100" dir="2700000" algn="tl">
                              <a:srgbClr val="808080"/>
                            </a:outerShdw>
                          </a:effectLst>
                          <a:latin typeface="Arial" charset="0"/>
                          <a:ea typeface="MS PGothic" charset="-128"/>
                          <a:cs typeface="Arial" charset="0"/>
                        </a:rPr>
                        <a:t>단계</a:t>
                      </a:r>
                      <a:r>
                        <a:rPr kumimoji="0" lang="en-US" altLang="ko-KR" sz="1100" b="1" i="0" u="none" strike="noStrike" cap="none" normalizeH="0" baseline="0" dirty="0" smtClean="0">
                          <a:ln>
                            <a:noFill/>
                          </a:ln>
                          <a:solidFill>
                            <a:schemeClr val="bg1"/>
                          </a:solidFill>
                          <a:effectLst>
                            <a:outerShdw blurRad="38100" dist="38100" dir="2700000" algn="tl">
                              <a:srgbClr val="808080"/>
                            </a:outerShdw>
                          </a:effectLst>
                          <a:latin typeface="Arial" charset="0"/>
                          <a:ea typeface="MS PGothic" charset="-128"/>
                          <a:cs typeface="Arial" charset="0"/>
                        </a:rPr>
                        <a:t>_</a:t>
                      </a:r>
                      <a:r>
                        <a:rPr kumimoji="0" lang="en-US" altLang="x-none" sz="1100" b="1" i="0" u="none" strike="noStrike" cap="none" normalizeH="0" baseline="0" dirty="0" smtClean="0">
                          <a:ln>
                            <a:noFill/>
                          </a:ln>
                          <a:solidFill>
                            <a:schemeClr val="bg1"/>
                          </a:solidFill>
                          <a:effectLst>
                            <a:outerShdw blurRad="38100" dist="38100" dir="2700000" algn="tl">
                              <a:srgbClr val="808080"/>
                            </a:outerShdw>
                          </a:effectLst>
                          <a:latin typeface="Arial" charset="0"/>
                          <a:ea typeface="MS PGothic" charset="-128"/>
                          <a:cs typeface="Arial" charset="0"/>
                        </a:rPr>
                        <a:t>Stage</a:t>
                      </a:r>
                      <a:endParaRPr kumimoji="0" lang="en-US" altLang="x-none" sz="1100" b="1" i="0" u="none" strike="noStrike" cap="none" normalizeH="0" baseline="0" dirty="0">
                        <a:ln>
                          <a:noFill/>
                        </a:ln>
                        <a:solidFill>
                          <a:schemeClr val="bg1"/>
                        </a:solidFill>
                        <a:effectLst>
                          <a:outerShdw blurRad="38100" dist="38100" dir="2700000" algn="tl">
                            <a:srgbClr val="808080"/>
                          </a:outerShdw>
                        </a:effectLst>
                        <a:latin typeface="Arial" charset="0"/>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chemeClr val="bg1"/>
                          </a:solidFill>
                          <a:effectLst>
                            <a:outerShdw blurRad="38100" dist="38100" dir="2700000" algn="tl">
                              <a:srgbClr val="808080"/>
                            </a:outerShdw>
                          </a:effectLst>
                          <a:latin typeface="Arial" charset="0"/>
                          <a:ea typeface="MS PGothic" charset="-128"/>
                          <a:cs typeface="Arial" charset="0"/>
                        </a:rPr>
                        <a:t>설명</a:t>
                      </a:r>
                      <a:r>
                        <a:rPr kumimoji="0" lang="en-US" altLang="ko-KR" sz="1100" b="1" i="0" u="none" strike="noStrike" cap="none" normalizeH="0" baseline="0" dirty="0" smtClean="0">
                          <a:ln>
                            <a:noFill/>
                          </a:ln>
                          <a:solidFill>
                            <a:schemeClr val="bg1"/>
                          </a:solidFill>
                          <a:effectLst>
                            <a:outerShdw blurRad="38100" dist="38100" dir="2700000" algn="tl">
                              <a:srgbClr val="808080"/>
                            </a:outerShdw>
                          </a:effectLst>
                          <a:latin typeface="Arial" charset="0"/>
                          <a:ea typeface="MS PGothic" charset="-128"/>
                          <a:cs typeface="Arial" charset="0"/>
                        </a:rPr>
                        <a:t>_</a:t>
                      </a:r>
                      <a:r>
                        <a:rPr kumimoji="0" lang="en-US" altLang="x-none" sz="1100" b="1" i="0" u="none" strike="noStrike" cap="none" normalizeH="0" baseline="0" dirty="0" smtClean="0">
                          <a:ln>
                            <a:noFill/>
                          </a:ln>
                          <a:solidFill>
                            <a:schemeClr val="bg1"/>
                          </a:solidFill>
                          <a:effectLst>
                            <a:outerShdw blurRad="38100" dist="38100" dir="2700000" algn="tl">
                              <a:srgbClr val="808080"/>
                            </a:outerShdw>
                          </a:effectLst>
                          <a:latin typeface="Arial" charset="0"/>
                          <a:ea typeface="MS PGothic" charset="-128"/>
                          <a:cs typeface="Arial" charset="0"/>
                        </a:rPr>
                        <a:t>Description</a:t>
                      </a:r>
                      <a:endParaRPr kumimoji="0" lang="en-US" altLang="x-none" sz="1100" b="1" i="0" u="none" strike="noStrike" cap="none" normalizeH="0" baseline="0" dirty="0">
                        <a:ln>
                          <a:noFill/>
                        </a:ln>
                        <a:solidFill>
                          <a:schemeClr val="bg1"/>
                        </a:solidFill>
                        <a:effectLst>
                          <a:outerShdw blurRad="38100" dist="38100" dir="2700000" algn="tl">
                            <a:srgbClr val="808080"/>
                          </a:outerShdw>
                        </a:effectLst>
                        <a:latin typeface="Arial" charset="0"/>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xmlns="" val="10000"/>
                  </a:ext>
                </a:extLst>
              </a:tr>
              <a:tr h="1283789">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100" b="1" i="0" u="none" strike="noStrike" cap="none" normalizeH="0" baseline="0">
                        <a:ln>
                          <a:noFill/>
                        </a:ln>
                        <a:solidFill>
                          <a:srgbClr val="000000"/>
                        </a:solidFill>
                        <a:effectLst/>
                        <a:latin typeface="Arial" charset="0"/>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100" b="1" i="0" u="none" strike="noStrike" cap="none" normalizeH="0" baseline="0">
                        <a:ln>
                          <a:noFill/>
                        </a:ln>
                        <a:solidFill>
                          <a:srgbClr val="000000"/>
                        </a:solidFill>
                        <a:effectLst/>
                        <a:latin typeface="Arial" charset="0"/>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100" b="1" i="0" u="none" strike="noStrike" cap="none" normalizeH="0" baseline="0">
                        <a:ln>
                          <a:noFill/>
                        </a:ln>
                        <a:solidFill>
                          <a:srgbClr val="000000"/>
                        </a:solidFill>
                        <a:effectLst/>
                        <a:latin typeface="Arial" charset="0"/>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100" b="1" i="0" u="none" strike="noStrike" cap="none" normalizeH="0" baseline="0">
                        <a:ln>
                          <a:noFill/>
                        </a:ln>
                        <a:solidFill>
                          <a:srgbClr val="000000"/>
                        </a:solidFill>
                        <a:effectLst/>
                        <a:latin typeface="Arial" charset="0"/>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100" b="1" i="0" u="none" strike="noStrike" cap="none" normalizeH="0" baseline="0">
                        <a:ln>
                          <a:noFill/>
                        </a:ln>
                        <a:solidFill>
                          <a:srgbClr val="000000"/>
                        </a:solidFill>
                        <a:effectLst/>
                        <a:latin typeface="Arial" charset="0"/>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1100" b="1" i="0" u="none" strike="noStrike" cap="none" normalizeH="0" baseline="0">
                        <a:ln>
                          <a:noFill/>
                        </a:ln>
                        <a:solidFill>
                          <a:srgbClr val="000000"/>
                        </a:solidFill>
                        <a:effectLst/>
                        <a:latin typeface="Arial" charset="0"/>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7D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rgbClr val="000000"/>
                          </a:solidFill>
                          <a:effectLst/>
                          <a:latin typeface="+mn-lt"/>
                          <a:ea typeface="MS PGothic" charset="-128"/>
                          <a:cs typeface="Arial" charset="0"/>
                        </a:rPr>
                        <a:t>탐구</a:t>
                      </a:r>
                      <a:r>
                        <a:rPr kumimoji="0" lang="en-US" altLang="ko-KR" sz="1100" b="1" i="0" u="none" strike="noStrike" cap="none" normalizeH="0" baseline="0" dirty="0" smtClean="0">
                          <a:ln>
                            <a:noFill/>
                          </a:ln>
                          <a:solidFill>
                            <a:srgbClr val="000000"/>
                          </a:solidFill>
                          <a:effectLst/>
                          <a:latin typeface="+mn-lt"/>
                          <a:ea typeface="MS PGothic" charset="-128"/>
                          <a:cs typeface="Arial" charset="0"/>
                        </a:rPr>
                        <a:t>/</a:t>
                      </a:r>
                      <a:r>
                        <a:rPr kumimoji="0" lang="ko-KR" altLang="en-US" sz="1100" b="1" i="0" u="none" strike="noStrike" cap="none" normalizeH="0" baseline="0" dirty="0" smtClean="0">
                          <a:ln>
                            <a:noFill/>
                          </a:ln>
                          <a:solidFill>
                            <a:srgbClr val="000000"/>
                          </a:solidFill>
                          <a:effectLst/>
                          <a:latin typeface="+mn-lt"/>
                          <a:ea typeface="MS PGothic" charset="-128"/>
                          <a:cs typeface="Arial" charset="0"/>
                        </a:rPr>
                        <a:t>채택</a:t>
                      </a:r>
                      <a:endParaRPr kumimoji="0" lang="en-US" altLang="ko-KR" sz="1100" b="1" i="0" u="none" strike="noStrike" cap="none" normalizeH="0" baseline="0" dirty="0" smtClean="0">
                        <a:ln>
                          <a:noFill/>
                        </a:ln>
                        <a:solidFill>
                          <a:srgbClr val="000000"/>
                        </a:solidFill>
                        <a:effectLst/>
                        <a:latin typeface="+mn-lt"/>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100" b="1" i="0" u="none" strike="noStrike" cap="none" normalizeH="0" baseline="0" dirty="0" smtClean="0">
                          <a:ln>
                            <a:noFill/>
                          </a:ln>
                          <a:solidFill>
                            <a:srgbClr val="000000"/>
                          </a:solidFill>
                          <a:effectLst/>
                          <a:latin typeface="+mn-lt"/>
                          <a:ea typeface="MS PGothic" charset="-128"/>
                          <a:cs typeface="Arial" charset="0"/>
                        </a:rPr>
                        <a:t>_</a:t>
                      </a:r>
                      <a:r>
                        <a:rPr kumimoji="0" lang="en-US" altLang="x-none" sz="1100" b="1" i="0" u="none" strike="noStrike" cap="none" normalizeH="0" baseline="0" dirty="0" smtClean="0">
                          <a:ln>
                            <a:noFill/>
                          </a:ln>
                          <a:solidFill>
                            <a:srgbClr val="000000"/>
                          </a:solidFill>
                          <a:effectLst/>
                          <a:latin typeface="+mn-lt"/>
                          <a:ea typeface="MS PGothic" charset="-128"/>
                          <a:cs typeface="Arial" charset="0"/>
                        </a:rPr>
                        <a:t>Exploration</a:t>
                      </a:r>
                      <a:r>
                        <a:rPr kumimoji="0" lang="en-US" altLang="x-none" sz="1100" b="1" i="0" u="none" strike="noStrike" cap="none" normalizeH="0" baseline="0" dirty="0">
                          <a:ln>
                            <a:noFill/>
                          </a:ln>
                          <a:solidFill>
                            <a:srgbClr val="000000"/>
                          </a:solidFill>
                          <a:effectLst/>
                          <a:latin typeface="+mn-lt"/>
                          <a:ea typeface="MS PGothic" charset="-128"/>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100" b="1" i="0" u="none" strike="noStrike" cap="none" normalizeH="0" baseline="0" dirty="0">
                          <a:ln>
                            <a:noFill/>
                          </a:ln>
                          <a:solidFill>
                            <a:srgbClr val="000000"/>
                          </a:solidFill>
                          <a:effectLst/>
                          <a:latin typeface="+mn-lt"/>
                          <a:ea typeface="MS PGothic" charset="-128"/>
                          <a:cs typeface="Arial" charset="0"/>
                        </a:rPr>
                        <a:t>Adoption</a:t>
                      </a: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100" b="0" i="0" u="none" strike="noStrike" cap="none" normalizeH="0" baseline="0" dirty="0" smtClean="0">
                          <a:ln>
                            <a:noFill/>
                          </a:ln>
                          <a:solidFill>
                            <a:srgbClr val="000000"/>
                          </a:solidFill>
                          <a:effectLst/>
                          <a:latin typeface="+mn-lt"/>
                          <a:ea typeface="MS PGothic" charset="-128"/>
                          <a:cs typeface="Arial" charset="0"/>
                        </a:rPr>
                        <a:t>프로그램</a:t>
                      </a:r>
                      <a:r>
                        <a:rPr kumimoji="0" lang="en-US" altLang="ko-KR" sz="1100" b="0" i="0" u="none" strike="noStrike" cap="none" normalizeH="0" baseline="0" dirty="0" smtClean="0">
                          <a:ln>
                            <a:noFill/>
                          </a:ln>
                          <a:solidFill>
                            <a:srgbClr val="000000"/>
                          </a:solidFill>
                          <a:effectLst/>
                          <a:latin typeface="+mn-lt"/>
                          <a:ea typeface="MS PGothic" charset="-128"/>
                          <a:cs typeface="Arial" charset="0"/>
                        </a:rPr>
                        <a:t>/</a:t>
                      </a:r>
                      <a:r>
                        <a:rPr kumimoji="0" lang="ko-KR" altLang="en-US" sz="1100" b="0" i="0" u="none" strike="noStrike" cap="none" normalizeH="0" baseline="0" dirty="0" smtClean="0">
                          <a:ln>
                            <a:noFill/>
                          </a:ln>
                          <a:solidFill>
                            <a:srgbClr val="000000"/>
                          </a:solidFill>
                          <a:effectLst/>
                          <a:latin typeface="+mn-lt"/>
                          <a:ea typeface="MS PGothic" charset="-128"/>
                          <a:cs typeface="Arial" charset="0"/>
                        </a:rPr>
                        <a:t>실천을 채택하고 성공적인 구현을 지원하겠다는 약속에 관한 결정</a:t>
                      </a:r>
                      <a:endParaRPr kumimoji="0" lang="en-US" altLang="ko-KR" sz="1100" b="0" i="0" u="none" strike="noStrike" cap="none" normalizeH="0" baseline="0" dirty="0" smtClean="0">
                        <a:ln>
                          <a:noFill/>
                        </a:ln>
                        <a:solidFill>
                          <a:srgbClr val="000000"/>
                        </a:solidFill>
                        <a:effectLst/>
                        <a:latin typeface="+mn-lt"/>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smtClean="0">
                          <a:ln>
                            <a:noFill/>
                          </a:ln>
                          <a:solidFill>
                            <a:srgbClr val="000000"/>
                          </a:solidFill>
                          <a:effectLst/>
                          <a:latin typeface="+mn-lt"/>
                          <a:ea typeface="MS PGothic" charset="-128"/>
                          <a:cs typeface="Arial" charset="0"/>
                        </a:rPr>
                        <a:t>_Decision </a:t>
                      </a:r>
                      <a:r>
                        <a:rPr kumimoji="0" lang="en-US" altLang="x-none" sz="1100" b="0" i="0" u="none" strike="noStrike" cap="none" normalizeH="0" baseline="0" dirty="0">
                          <a:ln>
                            <a:noFill/>
                          </a:ln>
                          <a:solidFill>
                            <a:srgbClr val="000000"/>
                          </a:solidFill>
                          <a:effectLst/>
                          <a:latin typeface="+mn-lt"/>
                          <a:ea typeface="MS PGothic" charset="-128"/>
                          <a:cs typeface="Arial" charset="0"/>
                        </a:rPr>
                        <a:t>regarding commitment to adopting the program/practices and supporting successful implementation.</a:t>
                      </a: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1"/>
                  </a:ext>
                </a:extLst>
              </a:tr>
              <a:tr h="87760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100" b="1" i="0" u="none" strike="noStrike" cap="none" normalizeH="0" baseline="0" dirty="0">
                        <a:ln>
                          <a:noFill/>
                        </a:ln>
                        <a:solidFill>
                          <a:srgbClr val="000000"/>
                        </a:solidFill>
                        <a:effectLst/>
                        <a:latin typeface="Arial" charset="0"/>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EFF3EA"/>
                    </a:solidFill>
                  </a:tcPr>
                </a:tc>
                <a:tc>
                  <a:txBody>
                    <a:bodyPr/>
                    <a:lstStyle>
                      <a:lvl1pPr defTabSz="457200" eaLnBrk="0" hangingPunct="0">
                        <a:spcBef>
                          <a:spcPct val="20000"/>
                        </a:spcBef>
                        <a:defRPr sz="2800">
                          <a:solidFill>
                            <a:schemeClr val="tx1"/>
                          </a:solidFill>
                          <a:latin typeface="Arial" charset="0"/>
                        </a:defRPr>
                      </a:lvl1pPr>
                      <a:lvl2pPr marL="742950" indent="-285750" defTabSz="457200" eaLnBrk="0" hangingPunct="0">
                        <a:spcBef>
                          <a:spcPct val="20000"/>
                        </a:spcBef>
                        <a:defRPr sz="2400">
                          <a:solidFill>
                            <a:schemeClr val="tx1"/>
                          </a:solidFill>
                          <a:latin typeface="Arial" charset="0"/>
                        </a:defRPr>
                      </a:lvl2pPr>
                      <a:lvl3pPr marL="1143000" indent="-228600" defTabSz="457200" eaLnBrk="0" hangingPunct="0">
                        <a:spcBef>
                          <a:spcPct val="20000"/>
                        </a:spcBef>
                        <a:defRPr sz="2000">
                          <a:solidFill>
                            <a:schemeClr val="tx1"/>
                          </a:solidFill>
                          <a:latin typeface="Arial" charset="0"/>
                        </a:defRPr>
                      </a:lvl3pPr>
                      <a:lvl4pPr marL="1600200" indent="-228600" defTabSz="457200" eaLnBrk="0" hangingPunct="0">
                        <a:spcBef>
                          <a:spcPct val="20000"/>
                        </a:spcBef>
                        <a:defRPr>
                          <a:solidFill>
                            <a:schemeClr val="tx1"/>
                          </a:solidFill>
                          <a:latin typeface="Arial" charset="0"/>
                        </a:defRPr>
                      </a:lvl4pPr>
                      <a:lvl5pPr marL="2057400" indent="-228600" defTabSz="457200" eaLnBrk="0" hangingPunct="0">
                        <a:spcBef>
                          <a:spcPct val="20000"/>
                        </a:spcBef>
                        <a:defRPr>
                          <a:solidFill>
                            <a:schemeClr val="tx1"/>
                          </a:solidFill>
                          <a:latin typeface="Arial" charset="0"/>
                        </a:defRPr>
                      </a:lvl5pPr>
                      <a:lvl6pPr marL="2514600" indent="-228600" defTabSz="457200" eaLnBrk="0" fontAlgn="base" hangingPunct="0">
                        <a:spcBef>
                          <a:spcPct val="20000"/>
                        </a:spcBef>
                        <a:spcAft>
                          <a:spcPct val="0"/>
                        </a:spcAft>
                        <a:defRPr>
                          <a:solidFill>
                            <a:schemeClr val="tx1"/>
                          </a:solidFill>
                          <a:latin typeface="Arial" charset="0"/>
                        </a:defRPr>
                      </a:lvl6pPr>
                      <a:lvl7pPr marL="2971800" indent="-228600" defTabSz="457200" eaLnBrk="0" fontAlgn="base" hangingPunct="0">
                        <a:spcBef>
                          <a:spcPct val="20000"/>
                        </a:spcBef>
                        <a:spcAft>
                          <a:spcPct val="0"/>
                        </a:spcAft>
                        <a:defRPr>
                          <a:solidFill>
                            <a:schemeClr val="tx1"/>
                          </a:solidFill>
                          <a:latin typeface="Arial" charset="0"/>
                        </a:defRPr>
                      </a:lvl7pPr>
                      <a:lvl8pPr marL="3429000" indent="-228600" defTabSz="457200" eaLnBrk="0" fontAlgn="base" hangingPunct="0">
                        <a:spcBef>
                          <a:spcPct val="20000"/>
                        </a:spcBef>
                        <a:spcAft>
                          <a:spcPct val="0"/>
                        </a:spcAft>
                        <a:defRPr>
                          <a:solidFill>
                            <a:schemeClr val="tx1"/>
                          </a:solidFill>
                          <a:latin typeface="Arial" charset="0"/>
                        </a:defRPr>
                      </a:lvl8pPr>
                      <a:lvl9pPr marL="3886200" indent="-228600" defTabSz="457200" eaLnBrk="0" fontAlgn="base" hangingPunct="0">
                        <a:spcBef>
                          <a:spcPct val="20000"/>
                        </a:spcBef>
                        <a:spcAft>
                          <a:spcPct val="0"/>
                        </a:spcAft>
                        <a:defRPr>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rgbClr val="000000"/>
                          </a:solidFill>
                          <a:effectLst/>
                          <a:latin typeface="+mn-lt"/>
                          <a:ea typeface="MS PGothic" charset="-128"/>
                          <a:cs typeface="Arial" charset="0"/>
                        </a:rPr>
                        <a:t>설치</a:t>
                      </a:r>
                      <a:r>
                        <a:rPr kumimoji="0" lang="en-US" altLang="ko-KR" sz="1100" b="1" i="0" u="none" strike="noStrike" cap="none" normalizeH="0" baseline="0" dirty="0" smtClean="0">
                          <a:ln>
                            <a:noFill/>
                          </a:ln>
                          <a:solidFill>
                            <a:srgbClr val="000000"/>
                          </a:solidFill>
                          <a:effectLst/>
                          <a:latin typeface="+mn-lt"/>
                          <a:ea typeface="MS PGothic" charset="-128"/>
                          <a:cs typeface="Arial" charset="0"/>
                        </a:rPr>
                        <a:t>_</a:t>
                      </a:r>
                      <a:r>
                        <a:rPr kumimoji="0" lang="en-US" altLang="x-none" sz="1100" b="1" i="0" u="none" strike="noStrike" cap="none" normalizeH="0" baseline="0" dirty="0" smtClean="0">
                          <a:ln>
                            <a:noFill/>
                          </a:ln>
                          <a:solidFill>
                            <a:srgbClr val="000000"/>
                          </a:solidFill>
                          <a:effectLst/>
                          <a:latin typeface="+mn-lt"/>
                          <a:ea typeface="MS PGothic" charset="-128"/>
                          <a:cs typeface="Arial" charset="0"/>
                        </a:rPr>
                        <a:t>Installation</a:t>
                      </a:r>
                      <a:endParaRPr kumimoji="0" lang="en-US" altLang="x-none" sz="1100" b="1" i="0" u="none" strike="noStrike" cap="none" normalizeH="0" baseline="0" dirty="0">
                        <a:ln>
                          <a:noFill/>
                        </a:ln>
                        <a:solidFill>
                          <a:srgbClr val="000000"/>
                        </a:solidFill>
                        <a:effectLst/>
                        <a:latin typeface="+mn-lt"/>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100" b="0" i="0" u="none" strike="noStrike" cap="none" normalizeH="0" baseline="0" dirty="0" smtClean="0">
                          <a:ln>
                            <a:noFill/>
                          </a:ln>
                          <a:solidFill>
                            <a:srgbClr val="000000"/>
                          </a:solidFill>
                          <a:effectLst/>
                          <a:latin typeface="+mn-lt"/>
                          <a:ea typeface="MS PGothic" charset="-128"/>
                          <a:cs typeface="Arial" charset="0"/>
                        </a:rPr>
                        <a:t>성공적인 구현이 이루어지고 지원될 수 있도록 인프라를 설정</a:t>
                      </a:r>
                      <a:r>
                        <a:rPr kumimoji="0" lang="en-US" altLang="ko-KR" sz="1100" b="0" i="0" u="none" strike="noStrike" cap="none" normalizeH="0" baseline="0" dirty="0" smtClean="0">
                          <a:ln>
                            <a:noFill/>
                          </a:ln>
                          <a:solidFill>
                            <a:srgbClr val="000000"/>
                          </a:solidFill>
                          <a:effectLst/>
                          <a:latin typeface="+mn-lt"/>
                          <a:ea typeface="MS PGothic" charset="-128"/>
                          <a:cs typeface="Arial" charset="0"/>
                        </a:rPr>
                        <a:t>. </a:t>
                      </a:r>
                      <a:r>
                        <a:rPr kumimoji="0" lang="ko-KR" altLang="en-US" sz="1100" b="0" i="0" u="none" strike="noStrike" cap="none" normalizeH="0" baseline="0" dirty="0" smtClean="0">
                          <a:ln>
                            <a:noFill/>
                          </a:ln>
                          <a:solidFill>
                            <a:srgbClr val="000000"/>
                          </a:solidFill>
                          <a:effectLst/>
                          <a:latin typeface="+mn-lt"/>
                          <a:ea typeface="MS PGothic" charset="-128"/>
                          <a:cs typeface="Arial" charset="0"/>
                        </a:rPr>
                        <a:t>팀 및 데이터 시스템 구축</a:t>
                      </a:r>
                      <a:r>
                        <a:rPr kumimoji="0" lang="en-US" altLang="ko-KR" sz="1100" b="0" i="0" u="none" strike="noStrike" cap="none" normalizeH="0" baseline="0" dirty="0" smtClean="0">
                          <a:ln>
                            <a:noFill/>
                          </a:ln>
                          <a:solidFill>
                            <a:srgbClr val="000000"/>
                          </a:solidFill>
                          <a:effectLst/>
                          <a:latin typeface="+mn-lt"/>
                          <a:ea typeface="MS PGothic" charset="-128"/>
                          <a:cs typeface="Arial" charset="0"/>
                        </a:rPr>
                        <a:t>, </a:t>
                      </a:r>
                      <a:r>
                        <a:rPr kumimoji="0" lang="ko-KR" altLang="en-US" sz="1100" b="0" i="0" u="none" strike="noStrike" cap="none" normalizeH="0" baseline="0" dirty="0" smtClean="0">
                          <a:ln>
                            <a:noFill/>
                          </a:ln>
                          <a:solidFill>
                            <a:srgbClr val="000000"/>
                          </a:solidFill>
                          <a:effectLst/>
                          <a:latin typeface="+mn-lt"/>
                          <a:ea typeface="MS PGothic" charset="-128"/>
                          <a:cs typeface="Arial" charset="0"/>
                        </a:rPr>
                        <a:t>감사 수행</a:t>
                      </a:r>
                      <a:r>
                        <a:rPr kumimoji="0" lang="en-US" altLang="ko-KR" sz="1100" b="0" i="0" u="none" strike="noStrike" cap="none" normalizeH="0" baseline="0" dirty="0" smtClean="0">
                          <a:ln>
                            <a:noFill/>
                          </a:ln>
                          <a:solidFill>
                            <a:srgbClr val="000000"/>
                          </a:solidFill>
                          <a:effectLst/>
                          <a:latin typeface="+mn-lt"/>
                          <a:ea typeface="MS PGothic" charset="-128"/>
                          <a:cs typeface="Arial" charset="0"/>
                        </a:rPr>
                        <a:t>, </a:t>
                      </a:r>
                      <a:r>
                        <a:rPr kumimoji="0" lang="ko-KR" altLang="en-US" sz="1100" b="0" i="0" u="none" strike="noStrike" cap="none" normalizeH="0" baseline="0" dirty="0" smtClean="0">
                          <a:ln>
                            <a:noFill/>
                          </a:ln>
                          <a:solidFill>
                            <a:srgbClr val="000000"/>
                          </a:solidFill>
                          <a:effectLst/>
                          <a:latin typeface="+mn-lt"/>
                          <a:ea typeface="MS PGothic" charset="-128"/>
                          <a:cs typeface="Arial" charset="0"/>
                        </a:rPr>
                        <a:t>계획 개발</a:t>
                      </a:r>
                      <a:endParaRPr kumimoji="0" lang="en-US" altLang="ko-KR" sz="1100" b="0" i="0" u="none" strike="noStrike" cap="none" normalizeH="0" baseline="0" dirty="0" smtClean="0">
                        <a:ln>
                          <a:noFill/>
                        </a:ln>
                        <a:solidFill>
                          <a:srgbClr val="000000"/>
                        </a:solidFill>
                        <a:effectLst/>
                        <a:latin typeface="+mn-lt"/>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smtClean="0">
                          <a:ln>
                            <a:noFill/>
                          </a:ln>
                          <a:solidFill>
                            <a:srgbClr val="000000"/>
                          </a:solidFill>
                          <a:effectLst/>
                          <a:latin typeface="+mn-lt"/>
                          <a:ea typeface="MS PGothic" charset="-128"/>
                          <a:cs typeface="Arial" charset="0"/>
                        </a:rPr>
                        <a:t>_Set </a:t>
                      </a:r>
                      <a:r>
                        <a:rPr kumimoji="0" lang="en-US" altLang="x-none" sz="1100" b="0" i="0" u="none" strike="noStrike" cap="none" normalizeH="0" baseline="0" dirty="0">
                          <a:ln>
                            <a:noFill/>
                          </a:ln>
                          <a:solidFill>
                            <a:srgbClr val="000000"/>
                          </a:solidFill>
                          <a:effectLst/>
                          <a:latin typeface="+mn-lt"/>
                          <a:ea typeface="MS PGothic" charset="-128"/>
                          <a:cs typeface="Arial" charset="0"/>
                        </a:rPr>
                        <a:t>up infrastructure so that successful implementation can take place and be supported. Establish team and data systems, conduct audit, develop plan.</a:t>
                      </a: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xmlns="" val="10002"/>
                  </a:ext>
                </a:extLst>
              </a:tr>
              <a:tr h="674517">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100" b="1" i="0" u="none" strike="noStrike" cap="none" normalizeH="0" baseline="0">
                        <a:ln>
                          <a:noFill/>
                        </a:ln>
                        <a:solidFill>
                          <a:srgbClr val="000000"/>
                        </a:solidFill>
                        <a:effectLst/>
                        <a:latin typeface="Arial" charset="0"/>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EE7D1"/>
                    </a:solidFill>
                  </a:tcPr>
                </a:tc>
                <a:tc>
                  <a:txBody>
                    <a:bodyPr/>
                    <a:lstStyle>
                      <a:lvl1pPr defTabSz="457200" eaLnBrk="0" hangingPunct="0">
                        <a:spcBef>
                          <a:spcPct val="20000"/>
                        </a:spcBef>
                        <a:defRPr sz="2800">
                          <a:solidFill>
                            <a:schemeClr val="tx1"/>
                          </a:solidFill>
                          <a:latin typeface="Arial" charset="0"/>
                        </a:defRPr>
                      </a:lvl1pPr>
                      <a:lvl2pPr marL="742950" indent="-285750" defTabSz="457200" eaLnBrk="0" hangingPunct="0">
                        <a:spcBef>
                          <a:spcPct val="20000"/>
                        </a:spcBef>
                        <a:defRPr sz="2400">
                          <a:solidFill>
                            <a:schemeClr val="tx1"/>
                          </a:solidFill>
                          <a:latin typeface="Arial" charset="0"/>
                        </a:defRPr>
                      </a:lvl2pPr>
                      <a:lvl3pPr marL="1143000" indent="-228600" defTabSz="457200" eaLnBrk="0" hangingPunct="0">
                        <a:spcBef>
                          <a:spcPct val="20000"/>
                        </a:spcBef>
                        <a:defRPr sz="2000">
                          <a:solidFill>
                            <a:schemeClr val="tx1"/>
                          </a:solidFill>
                          <a:latin typeface="Arial" charset="0"/>
                        </a:defRPr>
                      </a:lvl3pPr>
                      <a:lvl4pPr marL="1600200" indent="-228600" defTabSz="457200" eaLnBrk="0" hangingPunct="0">
                        <a:spcBef>
                          <a:spcPct val="20000"/>
                        </a:spcBef>
                        <a:defRPr>
                          <a:solidFill>
                            <a:schemeClr val="tx1"/>
                          </a:solidFill>
                          <a:latin typeface="Arial" charset="0"/>
                        </a:defRPr>
                      </a:lvl4pPr>
                      <a:lvl5pPr marL="2057400" indent="-228600" defTabSz="457200" eaLnBrk="0" hangingPunct="0">
                        <a:spcBef>
                          <a:spcPct val="20000"/>
                        </a:spcBef>
                        <a:defRPr>
                          <a:solidFill>
                            <a:schemeClr val="tx1"/>
                          </a:solidFill>
                          <a:latin typeface="Arial" charset="0"/>
                        </a:defRPr>
                      </a:lvl5pPr>
                      <a:lvl6pPr marL="2514600" indent="-228600" defTabSz="457200" eaLnBrk="0" fontAlgn="base" hangingPunct="0">
                        <a:spcBef>
                          <a:spcPct val="20000"/>
                        </a:spcBef>
                        <a:spcAft>
                          <a:spcPct val="0"/>
                        </a:spcAft>
                        <a:defRPr>
                          <a:solidFill>
                            <a:schemeClr val="tx1"/>
                          </a:solidFill>
                          <a:latin typeface="Arial" charset="0"/>
                        </a:defRPr>
                      </a:lvl6pPr>
                      <a:lvl7pPr marL="2971800" indent="-228600" defTabSz="457200" eaLnBrk="0" fontAlgn="base" hangingPunct="0">
                        <a:spcBef>
                          <a:spcPct val="20000"/>
                        </a:spcBef>
                        <a:spcAft>
                          <a:spcPct val="0"/>
                        </a:spcAft>
                        <a:defRPr>
                          <a:solidFill>
                            <a:schemeClr val="tx1"/>
                          </a:solidFill>
                          <a:latin typeface="Arial" charset="0"/>
                        </a:defRPr>
                      </a:lvl7pPr>
                      <a:lvl8pPr marL="3429000" indent="-228600" defTabSz="457200" eaLnBrk="0" fontAlgn="base" hangingPunct="0">
                        <a:spcBef>
                          <a:spcPct val="20000"/>
                        </a:spcBef>
                        <a:spcAft>
                          <a:spcPct val="0"/>
                        </a:spcAft>
                        <a:defRPr>
                          <a:solidFill>
                            <a:schemeClr val="tx1"/>
                          </a:solidFill>
                          <a:latin typeface="Arial" charset="0"/>
                        </a:defRPr>
                      </a:lvl8pPr>
                      <a:lvl9pPr marL="3886200" indent="-228600" defTabSz="457200" eaLnBrk="0" fontAlgn="base" hangingPunct="0">
                        <a:spcBef>
                          <a:spcPct val="20000"/>
                        </a:spcBef>
                        <a:spcAft>
                          <a:spcPct val="0"/>
                        </a:spcAft>
                        <a:defRPr>
                          <a:solidFill>
                            <a:schemeClr val="tx1"/>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rgbClr val="000000"/>
                          </a:solidFill>
                          <a:effectLst/>
                          <a:latin typeface="+mn-lt"/>
                          <a:ea typeface="MS PGothic" charset="-128"/>
                          <a:cs typeface="Arial" charset="0"/>
                        </a:rPr>
                        <a:t>초기 구현</a:t>
                      </a:r>
                      <a:endParaRPr kumimoji="0" lang="en-US" altLang="ko-KR" sz="1100" b="1" i="0" u="none" strike="noStrike" cap="none" normalizeH="0" baseline="0" dirty="0" smtClean="0">
                        <a:ln>
                          <a:noFill/>
                        </a:ln>
                        <a:solidFill>
                          <a:srgbClr val="000000"/>
                        </a:solidFill>
                        <a:effectLst/>
                        <a:latin typeface="+mn-lt"/>
                        <a:ea typeface="MS PGothic" charset="-128"/>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100" b="1" i="0" u="none" strike="noStrike" cap="none" normalizeH="0" baseline="0" dirty="0" smtClean="0">
                          <a:ln>
                            <a:noFill/>
                          </a:ln>
                          <a:solidFill>
                            <a:srgbClr val="000000"/>
                          </a:solidFill>
                          <a:effectLst/>
                          <a:latin typeface="+mn-lt"/>
                          <a:ea typeface="MS PGothic" charset="-128"/>
                          <a:cs typeface="Arial" charset="0"/>
                        </a:rPr>
                        <a:t>_Initial </a:t>
                      </a:r>
                      <a:r>
                        <a:rPr kumimoji="0" lang="en-US" altLang="x-none" sz="1100" b="1" i="0" u="none" strike="noStrike" cap="none" normalizeH="0" baseline="0" dirty="0">
                          <a:ln>
                            <a:noFill/>
                          </a:ln>
                          <a:solidFill>
                            <a:srgbClr val="000000"/>
                          </a:solidFill>
                          <a:effectLst/>
                          <a:latin typeface="+mn-lt"/>
                          <a:ea typeface="MS PGothic" charset="-128"/>
                          <a:cs typeface="Arial" charset="0"/>
                        </a:rPr>
                        <a:t>Implementation</a:t>
                      </a: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100" b="0" i="0" u="none" strike="noStrike" cap="none" normalizeH="0" baseline="0" dirty="0" smtClean="0">
                          <a:ln>
                            <a:noFill/>
                          </a:ln>
                          <a:solidFill>
                            <a:srgbClr val="000000"/>
                          </a:solidFill>
                          <a:effectLst/>
                          <a:latin typeface="+mn-lt"/>
                          <a:ea typeface="MS PGothic" charset="-128"/>
                          <a:cs typeface="Arial" charset="0"/>
                        </a:rPr>
                        <a:t>다른 맥락으로 확장하기 전에 사례를 시도하고 세부 사항을 해결하고 배우고 개선하십시오</a:t>
                      </a:r>
                      <a:endParaRPr kumimoji="0" lang="en-US" altLang="ko-KR" sz="1100" b="0" i="0" u="none" strike="noStrike" cap="none" normalizeH="0" baseline="0" dirty="0" smtClean="0">
                        <a:ln>
                          <a:noFill/>
                        </a:ln>
                        <a:solidFill>
                          <a:srgbClr val="000000"/>
                        </a:solidFill>
                        <a:effectLst/>
                        <a:latin typeface="+mn-lt"/>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smtClean="0">
                          <a:ln>
                            <a:noFill/>
                          </a:ln>
                          <a:solidFill>
                            <a:srgbClr val="000000"/>
                          </a:solidFill>
                          <a:effectLst/>
                          <a:latin typeface="+mn-lt"/>
                          <a:ea typeface="MS PGothic" charset="-128"/>
                          <a:cs typeface="Arial" charset="0"/>
                        </a:rPr>
                        <a:t>_Try </a:t>
                      </a:r>
                      <a:r>
                        <a:rPr kumimoji="0" lang="en-US" altLang="x-none" sz="1100" b="0" i="0" u="none" strike="noStrike" cap="none" normalizeH="0" baseline="0" dirty="0">
                          <a:ln>
                            <a:noFill/>
                          </a:ln>
                          <a:solidFill>
                            <a:srgbClr val="000000"/>
                          </a:solidFill>
                          <a:effectLst/>
                          <a:latin typeface="+mn-lt"/>
                          <a:ea typeface="MS PGothic" charset="-128"/>
                          <a:cs typeface="Arial" charset="0"/>
                        </a:rPr>
                        <a:t>out the practices, work out details, learn and improve before expanding to other contexts.</a:t>
                      </a: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3"/>
                  </a:ext>
                </a:extLst>
              </a:tr>
              <a:tr h="674517">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100" b="1" i="0" u="none" strike="noStrike" cap="none" normalizeH="0" baseline="0">
                        <a:ln>
                          <a:noFill/>
                        </a:ln>
                        <a:solidFill>
                          <a:srgbClr val="000000"/>
                        </a:solidFill>
                        <a:effectLst/>
                        <a:latin typeface="Arial" charset="0"/>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EFF3EA"/>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rgbClr val="000000"/>
                          </a:solidFill>
                          <a:effectLst/>
                          <a:latin typeface="+mn-lt"/>
                          <a:ea typeface="MS PGothic" charset="-128"/>
                          <a:cs typeface="Arial" charset="0"/>
                        </a:rPr>
                        <a:t>동화</a:t>
                      </a:r>
                      <a:r>
                        <a:rPr kumimoji="0" lang="en-US" altLang="ko-KR" sz="1100" b="1" i="0" u="none" strike="noStrike" cap="none" normalizeH="0" baseline="0" dirty="0" smtClean="0">
                          <a:ln>
                            <a:noFill/>
                          </a:ln>
                          <a:solidFill>
                            <a:srgbClr val="000000"/>
                          </a:solidFill>
                          <a:effectLst/>
                          <a:latin typeface="+mn-lt"/>
                          <a:ea typeface="MS PGothic" charset="-128"/>
                          <a:cs typeface="Arial" charset="0"/>
                        </a:rPr>
                        <a:t>_</a:t>
                      </a:r>
                      <a:r>
                        <a:rPr kumimoji="0" lang="en-US" altLang="x-none" sz="1100" b="1" i="0" u="none" strike="noStrike" cap="none" normalizeH="0" baseline="0" dirty="0" smtClean="0">
                          <a:ln>
                            <a:noFill/>
                          </a:ln>
                          <a:solidFill>
                            <a:srgbClr val="000000"/>
                          </a:solidFill>
                          <a:effectLst/>
                          <a:latin typeface="+mn-lt"/>
                          <a:ea typeface="MS PGothic" charset="-128"/>
                          <a:cs typeface="Arial" charset="0"/>
                        </a:rPr>
                        <a:t>Elaboration</a:t>
                      </a:r>
                      <a:endParaRPr kumimoji="0" lang="en-US" altLang="x-none" sz="1100" b="1" i="0" u="none" strike="noStrike" cap="none" normalizeH="0" baseline="0" dirty="0">
                        <a:ln>
                          <a:noFill/>
                        </a:ln>
                        <a:solidFill>
                          <a:srgbClr val="000000"/>
                        </a:solidFill>
                        <a:effectLst/>
                        <a:latin typeface="+mn-lt"/>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100" b="0" i="0" u="none" strike="noStrike" cap="none" normalizeH="0" baseline="0" dirty="0" smtClean="0">
                          <a:ln>
                            <a:noFill/>
                          </a:ln>
                          <a:solidFill>
                            <a:srgbClr val="000000"/>
                          </a:solidFill>
                          <a:effectLst/>
                          <a:latin typeface="+mn-lt"/>
                          <a:ea typeface="MS PGothic" charset="-128"/>
                          <a:cs typeface="Arial" charset="0"/>
                        </a:rPr>
                        <a:t>프로그램</a:t>
                      </a:r>
                      <a:r>
                        <a:rPr kumimoji="0" lang="en-US" altLang="ko-KR" sz="1100" b="0" i="0" u="none" strike="noStrike" cap="none" normalizeH="0" baseline="0" dirty="0" smtClean="0">
                          <a:ln>
                            <a:noFill/>
                          </a:ln>
                          <a:solidFill>
                            <a:srgbClr val="000000"/>
                          </a:solidFill>
                          <a:effectLst/>
                          <a:latin typeface="+mn-lt"/>
                          <a:ea typeface="MS PGothic" charset="-128"/>
                          <a:cs typeface="Arial" charset="0"/>
                        </a:rPr>
                        <a:t>/</a:t>
                      </a:r>
                      <a:r>
                        <a:rPr kumimoji="0" lang="ko-KR" altLang="en-US" sz="1100" b="0" i="0" u="none" strike="noStrike" cap="none" normalizeH="0" baseline="0" dirty="0" smtClean="0">
                          <a:ln>
                            <a:noFill/>
                          </a:ln>
                          <a:solidFill>
                            <a:srgbClr val="000000"/>
                          </a:solidFill>
                          <a:effectLst/>
                          <a:latin typeface="+mn-lt"/>
                          <a:ea typeface="MS PGothic" charset="-128"/>
                          <a:cs typeface="Arial" charset="0"/>
                        </a:rPr>
                        <a:t>실천을 다른 위치</a:t>
                      </a:r>
                      <a:r>
                        <a:rPr kumimoji="0" lang="en-US" altLang="ko-KR" sz="1100" b="0" i="0" u="none" strike="noStrike" cap="none" normalizeH="0" baseline="0" dirty="0" smtClean="0">
                          <a:ln>
                            <a:noFill/>
                          </a:ln>
                          <a:solidFill>
                            <a:srgbClr val="000000"/>
                          </a:solidFill>
                          <a:effectLst/>
                          <a:latin typeface="+mn-lt"/>
                          <a:ea typeface="MS PGothic" charset="-128"/>
                          <a:cs typeface="Arial" charset="0"/>
                        </a:rPr>
                        <a:t>, </a:t>
                      </a:r>
                      <a:r>
                        <a:rPr kumimoji="0" lang="ko-KR" altLang="en-US" sz="1100" b="0" i="0" u="none" strike="noStrike" cap="none" normalizeH="0" baseline="0" dirty="0" smtClean="0">
                          <a:ln>
                            <a:noFill/>
                          </a:ln>
                          <a:solidFill>
                            <a:srgbClr val="000000"/>
                          </a:solidFill>
                          <a:effectLst/>
                          <a:latin typeface="+mn-lt"/>
                          <a:ea typeface="MS PGothic" charset="-128"/>
                          <a:cs typeface="Arial" charset="0"/>
                        </a:rPr>
                        <a:t>개인으로 확장하고 초기 구현에서 학습에서 시간을 조정합니다</a:t>
                      </a:r>
                      <a:r>
                        <a:rPr kumimoji="0" lang="en-US" altLang="ko-KR" sz="1100" b="0" i="0" u="none" strike="noStrike" cap="none" normalizeH="0" baseline="0" dirty="0" smtClean="0">
                          <a:ln>
                            <a:noFill/>
                          </a:ln>
                          <a:solidFill>
                            <a:srgbClr val="000000"/>
                          </a:solidFill>
                          <a:effectLst/>
                          <a:latin typeface="+mn-lt"/>
                          <a:ea typeface="MS PGothic" charset="-128"/>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smtClean="0">
                          <a:ln>
                            <a:noFill/>
                          </a:ln>
                          <a:solidFill>
                            <a:srgbClr val="000000"/>
                          </a:solidFill>
                          <a:effectLst/>
                          <a:latin typeface="+mn-lt"/>
                          <a:ea typeface="MS PGothic" charset="-128"/>
                          <a:cs typeface="Arial" charset="0"/>
                        </a:rPr>
                        <a:t>_Expand </a:t>
                      </a:r>
                      <a:r>
                        <a:rPr kumimoji="0" lang="en-US" altLang="x-none" sz="1100" b="0" i="0" u="none" strike="noStrike" cap="none" normalizeH="0" baseline="0" dirty="0">
                          <a:ln>
                            <a:noFill/>
                          </a:ln>
                          <a:solidFill>
                            <a:srgbClr val="000000"/>
                          </a:solidFill>
                          <a:effectLst/>
                          <a:latin typeface="+mn-lt"/>
                          <a:ea typeface="MS PGothic" charset="-128"/>
                          <a:cs typeface="Arial" charset="0"/>
                        </a:rPr>
                        <a:t>the program/practices to other locations, individuals, times- adjust from learning in initial implementation.</a:t>
                      </a: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xmlns="" val="10004"/>
                  </a:ext>
                </a:extLst>
              </a:tr>
              <a:tr h="674517">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100" b="1" i="0" u="none" strike="noStrike" cap="none" normalizeH="0" baseline="0">
                        <a:ln>
                          <a:noFill/>
                        </a:ln>
                        <a:solidFill>
                          <a:srgbClr val="000000"/>
                        </a:solidFill>
                        <a:effectLst/>
                        <a:latin typeface="Arial" charset="0"/>
                        <a:ea typeface="MS PGothic" charset="-128"/>
                        <a:cs typeface="Arial" charset="0"/>
                      </a:endParaRP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EE7D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100" b="1" i="0" u="none" strike="noStrike" cap="none" normalizeH="0" baseline="0" dirty="0" smtClean="0">
                          <a:ln>
                            <a:noFill/>
                          </a:ln>
                          <a:solidFill>
                            <a:srgbClr val="000000"/>
                          </a:solidFill>
                          <a:effectLst/>
                          <a:latin typeface="+mn-lt"/>
                          <a:ea typeface="MS PGothic" charset="-128"/>
                          <a:cs typeface="Arial" charset="0"/>
                        </a:rPr>
                        <a:t>지속적인 개선</a:t>
                      </a:r>
                      <a:r>
                        <a:rPr kumimoji="0" lang="en-US" altLang="ko-KR" sz="1100" b="1" i="0" u="none" strike="noStrike" cap="none" normalizeH="0" baseline="0" dirty="0" smtClean="0">
                          <a:ln>
                            <a:noFill/>
                          </a:ln>
                          <a:solidFill>
                            <a:srgbClr val="000000"/>
                          </a:solidFill>
                          <a:effectLst/>
                          <a:latin typeface="+mn-lt"/>
                          <a:ea typeface="MS PGothic" charset="-128"/>
                          <a:cs typeface="Arial" charset="0"/>
                        </a:rPr>
                        <a:t>/</a:t>
                      </a:r>
                      <a:r>
                        <a:rPr kumimoji="0" lang="ko-KR" altLang="en-US" sz="1100" b="1" i="0" u="none" strike="noStrike" cap="none" normalizeH="0" baseline="0" dirty="0" smtClean="0">
                          <a:ln>
                            <a:noFill/>
                          </a:ln>
                          <a:solidFill>
                            <a:srgbClr val="000000"/>
                          </a:solidFill>
                          <a:effectLst/>
                          <a:latin typeface="+mn-lt"/>
                          <a:ea typeface="MS PGothic" charset="-128"/>
                          <a:cs typeface="Arial" charset="0"/>
                        </a:rPr>
                        <a:t>재건</a:t>
                      </a:r>
                      <a:endParaRPr kumimoji="0" lang="en-US" altLang="ko-KR" sz="1100" b="1" i="0" u="none" strike="noStrike" cap="none" normalizeH="0" baseline="0" dirty="0" smtClean="0">
                        <a:ln>
                          <a:noFill/>
                        </a:ln>
                        <a:solidFill>
                          <a:srgbClr val="000000"/>
                        </a:solidFill>
                        <a:effectLst/>
                        <a:latin typeface="+mn-lt"/>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100" b="1" i="0" u="none" strike="noStrike" cap="none" normalizeH="0" baseline="0" dirty="0" smtClean="0">
                          <a:ln>
                            <a:noFill/>
                          </a:ln>
                          <a:solidFill>
                            <a:srgbClr val="000000"/>
                          </a:solidFill>
                          <a:effectLst/>
                          <a:latin typeface="+mn-lt"/>
                          <a:ea typeface="MS PGothic" charset="-128"/>
                          <a:cs typeface="Arial" charset="0"/>
                        </a:rPr>
                        <a:t>_Continuous </a:t>
                      </a:r>
                      <a:r>
                        <a:rPr kumimoji="0" lang="en-US" altLang="x-none" sz="1100" b="1" i="0" u="none" strike="noStrike" cap="none" normalizeH="0" baseline="0" dirty="0">
                          <a:ln>
                            <a:noFill/>
                          </a:ln>
                          <a:solidFill>
                            <a:srgbClr val="000000"/>
                          </a:solidFill>
                          <a:effectLst/>
                          <a:latin typeface="+mn-lt"/>
                          <a:ea typeface="MS PGothic" charset="-128"/>
                          <a:cs typeface="Arial" charset="0"/>
                        </a:rPr>
                        <a:t>Improvement/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100" b="1" i="0" u="none" strike="noStrike" cap="none" normalizeH="0" baseline="0" dirty="0">
                          <a:ln>
                            <a:noFill/>
                          </a:ln>
                          <a:solidFill>
                            <a:srgbClr val="000000"/>
                          </a:solidFill>
                          <a:effectLst/>
                          <a:latin typeface="+mn-lt"/>
                          <a:ea typeface="MS PGothic" charset="-128"/>
                          <a:cs typeface="Arial" charset="0"/>
                        </a:rPr>
                        <a:t>Regeneration</a:t>
                      </a: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o-KR" altLang="en-US" sz="1100" b="0" i="0" u="none" strike="noStrike" cap="none" normalizeH="0" baseline="0" dirty="0" smtClean="0">
                          <a:ln>
                            <a:noFill/>
                          </a:ln>
                          <a:solidFill>
                            <a:srgbClr val="000000"/>
                          </a:solidFill>
                          <a:effectLst/>
                          <a:latin typeface="+mn-lt"/>
                          <a:ea typeface="MS PGothic" charset="-128"/>
                          <a:cs typeface="Arial" charset="0"/>
                        </a:rPr>
                        <a:t>더 쉽고 효율적으로 만드십시오</a:t>
                      </a:r>
                      <a:r>
                        <a:rPr kumimoji="0" lang="en-US" altLang="ko-KR" sz="1100" b="0" i="0" u="none" strike="noStrike" cap="none" normalizeH="0" baseline="0" dirty="0" smtClean="0">
                          <a:ln>
                            <a:noFill/>
                          </a:ln>
                          <a:solidFill>
                            <a:srgbClr val="000000"/>
                          </a:solidFill>
                          <a:effectLst/>
                          <a:latin typeface="+mn-lt"/>
                          <a:ea typeface="MS PGothic" charset="-128"/>
                          <a:cs typeface="Arial" charset="0"/>
                        </a:rPr>
                        <a:t>. </a:t>
                      </a:r>
                      <a:r>
                        <a:rPr kumimoji="0" lang="ko-KR" altLang="en-US" sz="1100" b="0" i="0" u="none" strike="noStrike" cap="none" normalizeH="0" baseline="0" dirty="0" smtClean="0">
                          <a:ln>
                            <a:noFill/>
                          </a:ln>
                          <a:solidFill>
                            <a:srgbClr val="000000"/>
                          </a:solidFill>
                          <a:effectLst/>
                          <a:latin typeface="+mn-lt"/>
                          <a:ea typeface="MS PGothic" charset="-128"/>
                          <a:cs typeface="Arial" charset="0"/>
                        </a:rPr>
                        <a:t>현재 실천 포함</a:t>
                      </a:r>
                      <a:endParaRPr kumimoji="0" lang="en-US" altLang="ko-KR" sz="1100" b="0" i="0" u="none" strike="noStrike" cap="none" normalizeH="0" baseline="0" dirty="0" smtClean="0">
                        <a:ln>
                          <a:noFill/>
                        </a:ln>
                        <a:solidFill>
                          <a:srgbClr val="000000"/>
                        </a:solidFill>
                        <a:effectLst/>
                        <a:latin typeface="+mn-lt"/>
                        <a:ea typeface="MS PGothic"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100" b="0" i="0" u="none" strike="noStrike" cap="none" normalizeH="0" baseline="0" dirty="0" smtClean="0">
                          <a:ln>
                            <a:noFill/>
                          </a:ln>
                          <a:solidFill>
                            <a:srgbClr val="000000"/>
                          </a:solidFill>
                          <a:effectLst/>
                          <a:latin typeface="+mn-lt"/>
                          <a:ea typeface="MS PGothic" charset="-128"/>
                          <a:cs typeface="Arial" charset="0"/>
                        </a:rPr>
                        <a:t>_Make </a:t>
                      </a:r>
                      <a:r>
                        <a:rPr kumimoji="0" lang="en-US" altLang="x-none" sz="1100" b="0" i="0" u="none" strike="noStrike" cap="none" normalizeH="0" baseline="0" dirty="0">
                          <a:ln>
                            <a:noFill/>
                          </a:ln>
                          <a:solidFill>
                            <a:srgbClr val="000000"/>
                          </a:solidFill>
                          <a:effectLst/>
                          <a:latin typeface="+mn-lt"/>
                          <a:ea typeface="MS PGothic" charset="-128"/>
                          <a:cs typeface="Arial" charset="0"/>
                        </a:rPr>
                        <a:t>it easier, more efficient. Embed within current practices.</a:t>
                      </a:r>
                    </a:p>
                  </a:txBody>
                  <a:tcPr marL="51435" marR="51435" marT="25703" marB="2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5"/>
                  </a:ext>
                </a:extLst>
              </a:tr>
            </a:tbl>
          </a:graphicData>
        </a:graphic>
      </p:graphicFrame>
      <p:sp>
        <p:nvSpPr>
          <p:cNvPr id="7" name="TextBox 6"/>
          <p:cNvSpPr txBox="1"/>
          <p:nvPr/>
        </p:nvSpPr>
        <p:spPr>
          <a:xfrm rot="5400000">
            <a:off x="740962" y="2990348"/>
            <a:ext cx="1205472" cy="1625577"/>
          </a:xfrm>
          <a:prstGeom prst="rightArrow">
            <a:avLst>
              <a:gd name="adj1" fmla="val 67406"/>
              <a:gd name="adj2" fmla="val 46244"/>
            </a:avLst>
          </a:prstGeom>
          <a:gradFill flip="none" rotWithShape="1">
            <a:gsLst>
              <a:gs pos="20000">
                <a:schemeClr val="accent2">
                  <a:lumMod val="60000"/>
                  <a:lumOff val="40000"/>
                </a:schemeClr>
              </a:gs>
              <a:gs pos="100000">
                <a:prstClr val="white"/>
              </a:gs>
            </a:gsLst>
            <a:lin ang="13260000" scaled="0"/>
            <a:tileRect/>
          </a:gradFill>
          <a:ln>
            <a:solidFill>
              <a:schemeClr val="tx1"/>
            </a:solidFill>
          </a:ln>
          <a:effectLst>
            <a:outerShdw blurRad="50800" dist="38100" dir="2700000" algn="tl" rotWithShape="0">
              <a:srgbClr val="000000">
                <a:alpha val="43000"/>
              </a:srgbClr>
            </a:outerShdw>
          </a:effectLst>
        </p:spPr>
        <p:txBody>
          <a:bodyPr vert="vert270" lIns="0" rIns="0" anchor="ctr" anchorCtr="1"/>
          <a:lstStyle/>
          <a:p>
            <a:pPr algn="ctr" eaLnBrk="0" hangingPunct="0">
              <a:defRPr/>
            </a:pPr>
            <a:r>
              <a:rPr lang="ko-KR" altLang="en-US" sz="1013" dirty="0" smtClean="0">
                <a:latin typeface="Arial"/>
                <a:ea typeface="ＭＳ Ｐゴシック" charset="-128"/>
                <a:cs typeface="Arial"/>
              </a:rPr>
              <a:t>제대로 하기 위해 일하기</a:t>
            </a:r>
            <a:endParaRPr lang="en-US" altLang="ko-KR" sz="1013" dirty="0" smtClean="0">
              <a:latin typeface="Arial"/>
              <a:ea typeface="ＭＳ Ｐゴシック" charset="-128"/>
              <a:cs typeface="Arial"/>
            </a:endParaRPr>
          </a:p>
          <a:p>
            <a:pPr algn="ctr" eaLnBrk="0" hangingPunct="0">
              <a:defRPr/>
            </a:pPr>
            <a:r>
              <a:rPr lang="en-US" sz="1013" dirty="0">
                <a:latin typeface="Arial"/>
                <a:ea typeface="ＭＳ Ｐゴシック" charset="-128"/>
                <a:cs typeface="Arial"/>
              </a:rPr>
              <a:t>_</a:t>
            </a:r>
            <a:r>
              <a:rPr lang="en-US" sz="1013" dirty="0" smtClean="0">
                <a:latin typeface="Arial"/>
                <a:ea typeface="ＭＳ Ｐゴシック" charset="-128"/>
                <a:cs typeface="Arial"/>
              </a:rPr>
              <a:t>Work </a:t>
            </a:r>
            <a:r>
              <a:rPr lang="en-US" sz="1013" dirty="0">
                <a:latin typeface="Arial"/>
                <a:ea typeface="ＭＳ Ｐゴシック" charset="-128"/>
                <a:cs typeface="Arial"/>
              </a:rPr>
              <a:t>to do it right!</a:t>
            </a:r>
          </a:p>
        </p:txBody>
      </p:sp>
      <p:sp>
        <p:nvSpPr>
          <p:cNvPr id="9" name="TextBox 8"/>
          <p:cNvSpPr txBox="1"/>
          <p:nvPr/>
        </p:nvSpPr>
        <p:spPr>
          <a:xfrm rot="5400000">
            <a:off x="828212" y="4384068"/>
            <a:ext cx="957263" cy="1699287"/>
          </a:xfrm>
          <a:prstGeom prst="rightArrow">
            <a:avLst>
              <a:gd name="adj1" fmla="val 67406"/>
              <a:gd name="adj2" fmla="val 46244"/>
            </a:avLst>
          </a:prstGeom>
          <a:gradFill flip="none" rotWithShape="1">
            <a:gsLst>
              <a:gs pos="49000">
                <a:schemeClr val="accent2">
                  <a:lumMod val="60000"/>
                  <a:lumOff val="40000"/>
                </a:schemeClr>
              </a:gs>
              <a:gs pos="100000">
                <a:prstClr val="white"/>
              </a:gs>
            </a:gsLst>
            <a:lin ang="13260000" scaled="0"/>
            <a:tileRect/>
          </a:gradFill>
          <a:ln>
            <a:solidFill>
              <a:schemeClr val="tx1"/>
            </a:solidFill>
          </a:ln>
          <a:effectLst>
            <a:outerShdw blurRad="50800" dist="38100" dir="2700000" algn="tl" rotWithShape="0">
              <a:srgbClr val="000000">
                <a:alpha val="43000"/>
              </a:srgbClr>
            </a:outerShdw>
          </a:effectLst>
        </p:spPr>
        <p:txBody>
          <a:bodyPr vert="vert270" lIns="0" rIns="0" anchor="ctr" anchorCtr="1"/>
          <a:lstStyle/>
          <a:p>
            <a:pPr algn="ctr" eaLnBrk="0" hangingPunct="0">
              <a:defRPr/>
            </a:pPr>
            <a:r>
              <a:rPr lang="ko-KR" altLang="en-US" sz="1013" dirty="0" smtClean="0">
                <a:latin typeface="Arial"/>
                <a:ea typeface="ＭＳ Ｐゴシック" charset="-128"/>
                <a:cs typeface="Arial"/>
              </a:rPr>
              <a:t>더 잘하기 위해 노력</a:t>
            </a:r>
            <a:endParaRPr lang="en-US" altLang="ko-KR" sz="1013" dirty="0" smtClean="0">
              <a:latin typeface="Arial"/>
              <a:ea typeface="ＭＳ Ｐゴシック" charset="-128"/>
              <a:cs typeface="Arial"/>
            </a:endParaRPr>
          </a:p>
          <a:p>
            <a:pPr algn="ctr" eaLnBrk="0" hangingPunct="0">
              <a:defRPr/>
            </a:pPr>
            <a:r>
              <a:rPr lang="en-US" sz="1013" dirty="0">
                <a:latin typeface="Arial"/>
                <a:ea typeface="ＭＳ Ｐゴシック" charset="-128"/>
                <a:cs typeface="Arial"/>
              </a:rPr>
              <a:t>_</a:t>
            </a:r>
            <a:r>
              <a:rPr lang="en-US" sz="1013" dirty="0" smtClean="0">
                <a:latin typeface="Arial"/>
                <a:ea typeface="ＭＳ Ｐゴシック" charset="-128"/>
                <a:cs typeface="Arial"/>
              </a:rPr>
              <a:t>Work </a:t>
            </a:r>
            <a:r>
              <a:rPr lang="en-US" sz="1013" dirty="0">
                <a:latin typeface="Arial"/>
                <a:ea typeface="ＭＳ Ｐゴシック" charset="-128"/>
                <a:cs typeface="Arial"/>
              </a:rPr>
              <a:t>to do it better!</a:t>
            </a:r>
          </a:p>
        </p:txBody>
      </p:sp>
      <p:sp>
        <p:nvSpPr>
          <p:cNvPr id="10" name="TextBox 9"/>
          <p:cNvSpPr txBox="1"/>
          <p:nvPr/>
        </p:nvSpPr>
        <p:spPr>
          <a:xfrm rot="5400000">
            <a:off x="773645" y="1586066"/>
            <a:ext cx="1115029" cy="1600498"/>
          </a:xfrm>
          <a:prstGeom prst="rightArrow">
            <a:avLst>
              <a:gd name="adj1" fmla="val 67406"/>
              <a:gd name="adj2" fmla="val 46244"/>
            </a:avLst>
          </a:prstGeom>
          <a:gradFill flip="none" rotWithShape="1">
            <a:gsLst>
              <a:gs pos="20000">
                <a:schemeClr val="accent2">
                  <a:lumMod val="60000"/>
                  <a:lumOff val="40000"/>
                </a:schemeClr>
              </a:gs>
              <a:gs pos="100000">
                <a:prstClr val="white"/>
              </a:gs>
            </a:gsLst>
            <a:lin ang="13260000" scaled="0"/>
            <a:tileRect/>
          </a:gradFill>
          <a:ln>
            <a:solidFill>
              <a:schemeClr val="tx1"/>
            </a:solidFill>
          </a:ln>
          <a:effectLst>
            <a:outerShdw blurRad="50800" dist="38100" dir="2700000" algn="tl" rotWithShape="0">
              <a:srgbClr val="000000">
                <a:alpha val="43000"/>
              </a:srgbClr>
            </a:outerShdw>
          </a:effectLst>
        </p:spPr>
        <p:txBody>
          <a:bodyPr vert="vert270" lIns="0" rIns="0" anchor="ctr" anchorCtr="1"/>
          <a:lstStyle/>
          <a:p>
            <a:pPr algn="ctr" eaLnBrk="0" hangingPunct="0">
              <a:defRPr/>
            </a:pPr>
            <a:r>
              <a:rPr lang="ko-KR" altLang="en-US" sz="1013" dirty="0" smtClean="0">
                <a:latin typeface="Arial"/>
                <a:ea typeface="ＭＳ Ｐゴシック" charset="-128"/>
                <a:cs typeface="Arial"/>
              </a:rPr>
              <a:t>우리는 그것을 해야 합니까</a:t>
            </a:r>
            <a:r>
              <a:rPr lang="en-US" altLang="ko-KR" sz="1013" dirty="0" smtClean="0">
                <a:latin typeface="Arial"/>
                <a:ea typeface="ＭＳ Ｐゴシック" charset="-128"/>
                <a:cs typeface="Arial"/>
              </a:rPr>
              <a:t>?</a:t>
            </a:r>
          </a:p>
          <a:p>
            <a:pPr algn="ctr" eaLnBrk="0" hangingPunct="0">
              <a:defRPr/>
            </a:pPr>
            <a:r>
              <a:rPr lang="en-US" sz="1013" dirty="0">
                <a:latin typeface="Arial"/>
                <a:ea typeface="ＭＳ Ｐゴシック" charset="-128"/>
                <a:cs typeface="Arial"/>
              </a:rPr>
              <a:t>_</a:t>
            </a:r>
            <a:r>
              <a:rPr lang="en-US" sz="1013" dirty="0" smtClean="0">
                <a:latin typeface="Arial"/>
                <a:ea typeface="ＭＳ Ｐゴシック" charset="-128"/>
                <a:cs typeface="Arial"/>
              </a:rPr>
              <a:t>Should </a:t>
            </a:r>
            <a:r>
              <a:rPr lang="en-US" sz="1013" dirty="0">
                <a:latin typeface="Arial"/>
                <a:ea typeface="ＭＳ Ｐゴシック" charset="-128"/>
                <a:cs typeface="Arial"/>
              </a:rPr>
              <a:t>we do it?</a:t>
            </a:r>
          </a:p>
        </p:txBody>
      </p:sp>
      <p:sp>
        <p:nvSpPr>
          <p:cNvPr id="8" name="Oval 1">
            <a:extLst>
              <a:ext uri="{FF2B5EF4-FFF2-40B4-BE49-F238E27FC236}">
                <a16:creationId xmlns:a16="http://schemas.microsoft.com/office/drawing/2014/main" xmlns="" id="{9E59D420-619F-D741-8D4B-272954F7AE1B}"/>
              </a:ext>
            </a:extLst>
          </p:cNvPr>
          <p:cNvSpPr>
            <a:spLocks noChangeArrowheads="1"/>
          </p:cNvSpPr>
          <p:nvPr/>
        </p:nvSpPr>
        <p:spPr bwMode="auto">
          <a:xfrm>
            <a:off x="347682" y="1715783"/>
            <a:ext cx="2014518" cy="4174705"/>
          </a:xfrm>
          <a:prstGeom prst="ellipse">
            <a:avLst/>
          </a:prstGeom>
          <a:noFill/>
          <a:ln w="38100">
            <a:solidFill>
              <a:srgbClr val="003792"/>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x-none" altLang="x-none" sz="1013"/>
          </a:p>
        </p:txBody>
      </p:sp>
      <p:sp>
        <p:nvSpPr>
          <p:cNvPr id="11" name="슬라이드 번호 개체 틀 10"/>
          <p:cNvSpPr txBox="1">
            <a:spLocks/>
          </p:cNvSpPr>
          <p:nvPr/>
        </p:nvSpPr>
        <p:spPr>
          <a:xfrm>
            <a:off x="0" y="59436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97</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751999905"/>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A899D27-2B6A-F34C-B474-039CFB930936}"/>
              </a:ext>
            </a:extLst>
          </p:cNvPr>
          <p:cNvSpPr>
            <a:spLocks noGrp="1"/>
          </p:cNvSpPr>
          <p:nvPr>
            <p:ph type="title"/>
          </p:nvPr>
        </p:nvSpPr>
        <p:spPr/>
        <p:txBody>
          <a:bodyPr>
            <a:normAutofit/>
          </a:bodyPr>
          <a:lstStyle/>
          <a:p>
            <a:pPr algn="ctr"/>
            <a:r>
              <a:rPr lang="ko-KR" altLang="en-US" sz="2800" dirty="0" smtClean="0"/>
              <a:t>소모임 활동</a:t>
            </a:r>
            <a:r>
              <a:rPr lang="en-US" altLang="ko-KR" sz="2800" dirty="0" smtClean="0"/>
              <a:t>_</a:t>
            </a:r>
            <a:r>
              <a:rPr lang="en-US" sz="2800" dirty="0" smtClean="0"/>
              <a:t>Breakout </a:t>
            </a:r>
            <a:r>
              <a:rPr lang="en-US" sz="2800" dirty="0"/>
              <a:t>Activity</a:t>
            </a:r>
          </a:p>
        </p:txBody>
      </p:sp>
      <p:sp>
        <p:nvSpPr>
          <p:cNvPr id="2" name="Content Placeholder 1">
            <a:extLst>
              <a:ext uri="{FF2B5EF4-FFF2-40B4-BE49-F238E27FC236}">
                <a16:creationId xmlns:a16="http://schemas.microsoft.com/office/drawing/2014/main" xmlns="" id="{52523D3A-45D6-ED45-8ED2-CABC3D65740A}"/>
              </a:ext>
            </a:extLst>
          </p:cNvPr>
          <p:cNvSpPr>
            <a:spLocks noGrp="1"/>
          </p:cNvSpPr>
          <p:nvPr>
            <p:ph sz="quarter" idx="13"/>
          </p:nvPr>
        </p:nvSpPr>
        <p:spPr/>
        <p:txBody>
          <a:bodyPr>
            <a:normAutofit fontScale="92500" lnSpcReduction="20000"/>
          </a:bodyPr>
          <a:lstStyle/>
          <a:p>
            <a:pPr marL="0" indent="0">
              <a:buNone/>
            </a:pPr>
            <a:r>
              <a:rPr lang="ko-KR" altLang="en-US" sz="2400" b="1" dirty="0" smtClean="0"/>
              <a:t>당신의 그룹에서</a:t>
            </a:r>
            <a:r>
              <a:rPr lang="en-US" altLang="ko-KR" sz="2400" b="1" dirty="0" smtClean="0"/>
              <a:t>_</a:t>
            </a:r>
            <a:r>
              <a:rPr lang="en-US" sz="2400" b="1" dirty="0" smtClean="0"/>
              <a:t>In your groups please…..</a:t>
            </a:r>
          </a:p>
          <a:p>
            <a:r>
              <a:rPr lang="ko-KR" altLang="en-US" sz="2400" dirty="0" smtClean="0"/>
              <a:t>당신의 그룹에서 어떻게 실천 공동체를 만들 수 있습니까</a:t>
            </a:r>
            <a:r>
              <a:rPr lang="en-US" altLang="ko-KR" sz="2400" dirty="0" smtClean="0"/>
              <a:t>?</a:t>
            </a:r>
          </a:p>
          <a:p>
            <a:pPr marL="0" indent="0">
              <a:buNone/>
            </a:pPr>
            <a:r>
              <a:rPr lang="en-US" sz="2400" dirty="0"/>
              <a:t> </a:t>
            </a:r>
            <a:r>
              <a:rPr lang="en-US" sz="2400" dirty="0" smtClean="0"/>
              <a:t> _ How could your group create a community of </a:t>
            </a:r>
          </a:p>
          <a:p>
            <a:pPr marL="0" indent="0">
              <a:buNone/>
            </a:pPr>
            <a:r>
              <a:rPr lang="en-US" sz="2400" dirty="0"/>
              <a:t> </a:t>
            </a:r>
            <a:r>
              <a:rPr lang="en-US" sz="2400" dirty="0" smtClean="0"/>
              <a:t> practice?</a:t>
            </a:r>
          </a:p>
          <a:p>
            <a:r>
              <a:rPr lang="ko-KR" altLang="en-US" sz="2400" dirty="0" smtClean="0"/>
              <a:t>사람중심실천을 함께 하기 위해 팀을 구성하는 것이 유용할까요</a:t>
            </a:r>
            <a:r>
              <a:rPr lang="en-US" altLang="ko-KR" sz="2400" dirty="0" smtClean="0"/>
              <a:t>?</a:t>
            </a:r>
          </a:p>
          <a:p>
            <a:pPr marL="0" indent="0">
              <a:buNone/>
            </a:pPr>
            <a:r>
              <a:rPr lang="en-US" sz="2400" dirty="0"/>
              <a:t> </a:t>
            </a:r>
            <a:r>
              <a:rPr lang="en-US" sz="2400" dirty="0" smtClean="0"/>
              <a:t>  _Would it be useful to form a team to work on </a:t>
            </a:r>
          </a:p>
          <a:p>
            <a:pPr marL="0" indent="0">
              <a:buNone/>
            </a:pPr>
            <a:r>
              <a:rPr lang="en-US" sz="2400" dirty="0"/>
              <a:t> </a:t>
            </a:r>
            <a:r>
              <a:rPr lang="en-US" sz="2400" dirty="0" smtClean="0"/>
              <a:t>  person-centered practices together?</a:t>
            </a:r>
          </a:p>
          <a:p>
            <a:r>
              <a:rPr lang="ko-KR" altLang="en-US" sz="2400" dirty="0" smtClean="0"/>
              <a:t>실천 공동체를 고려한다면 첫 번째 단계는 무엇입니까</a:t>
            </a:r>
            <a:r>
              <a:rPr lang="en-US" altLang="ko-KR" sz="2400" dirty="0" smtClean="0"/>
              <a:t>?</a:t>
            </a:r>
          </a:p>
          <a:p>
            <a:pPr marL="0" indent="0">
              <a:buNone/>
            </a:pPr>
            <a:r>
              <a:rPr lang="en-US" sz="2400" dirty="0"/>
              <a:t> </a:t>
            </a:r>
            <a:r>
              <a:rPr lang="en-US" sz="2400" dirty="0" smtClean="0"/>
              <a:t>  _What would be the first steps if a community of </a:t>
            </a:r>
          </a:p>
          <a:p>
            <a:pPr marL="0" indent="0">
              <a:buNone/>
            </a:pPr>
            <a:r>
              <a:rPr lang="en-US" sz="2400" dirty="0"/>
              <a:t> </a:t>
            </a:r>
            <a:r>
              <a:rPr lang="en-US" sz="2400" dirty="0" smtClean="0"/>
              <a:t>  practice is considered?</a:t>
            </a:r>
          </a:p>
          <a:p>
            <a:pPr marL="0" indent="0">
              <a:buNone/>
            </a:pPr>
            <a:endParaRPr lang="en-US" sz="2400" dirty="0" smtClean="0"/>
          </a:p>
          <a:p>
            <a:endParaRPr lang="en-US" dirty="0"/>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98</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7592727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8828"/>
            <a:ext cx="8576266" cy="994172"/>
          </a:xfrm>
        </p:spPr>
        <p:txBody>
          <a:bodyPr>
            <a:noAutofit/>
          </a:bodyPr>
          <a:lstStyle/>
          <a:p>
            <a:pPr algn="ctr"/>
            <a:r>
              <a:rPr lang="ko-KR" altLang="en-US" sz="2400" dirty="0">
                <a:latin typeface="+mn-ea"/>
                <a:ea typeface="+mn-ea"/>
              </a:rPr>
              <a:t>앞으로 나아가기 위해 직장에서 다른 사람들과 공유할 수 있는 </a:t>
            </a:r>
            <a:r>
              <a:rPr lang="en-US" altLang="ko-KR" sz="2400" dirty="0">
                <a:latin typeface="+mn-ea"/>
                <a:ea typeface="+mn-ea"/>
              </a:rPr>
              <a:t>3-5</a:t>
            </a:r>
            <a:r>
              <a:rPr lang="ko-KR" altLang="en-US" sz="2400" dirty="0">
                <a:latin typeface="+mn-ea"/>
                <a:ea typeface="+mn-ea"/>
              </a:rPr>
              <a:t>가지 목록을 만드세요</a:t>
            </a:r>
            <a:r>
              <a:rPr lang="en-US" altLang="ko-KR" sz="2000" dirty="0">
                <a:latin typeface="+mn-ea"/>
                <a:ea typeface="+mn-ea"/>
              </a:rPr>
              <a:t/>
            </a:r>
            <a:br>
              <a:rPr lang="en-US" altLang="ko-KR" sz="2000" dirty="0">
                <a:latin typeface="+mn-ea"/>
                <a:ea typeface="+mn-ea"/>
              </a:rPr>
            </a:br>
            <a:r>
              <a:rPr lang="en-US" altLang="ko-KR" sz="2000" dirty="0">
                <a:latin typeface="+mn-ea"/>
                <a:ea typeface="+mn-ea"/>
              </a:rPr>
              <a:t>_</a:t>
            </a:r>
            <a:r>
              <a:rPr lang="en-US" sz="2000" dirty="0">
                <a:latin typeface="+mn-ea"/>
                <a:ea typeface="+mn-ea"/>
              </a:rPr>
              <a:t>Make a list of 3-5 things you can share with others at work to move forward – Blank Copy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4239044875"/>
              </p:ext>
            </p:extLst>
          </p:nvPr>
        </p:nvGraphicFramePr>
        <p:xfrm>
          <a:off x="449055" y="1447276"/>
          <a:ext cx="8245890" cy="4420124"/>
        </p:xfrm>
        <a:graphic>
          <a:graphicData uri="http://schemas.openxmlformats.org/drawingml/2006/table">
            <a:tbl>
              <a:tblPr firstRow="1" bandRow="1">
                <a:tableStyleId>{F5AB1C69-6EDB-4FF4-983F-18BD219EF322}</a:tableStyleId>
              </a:tblPr>
              <a:tblGrid>
                <a:gridCol w="3058143">
                  <a:extLst>
                    <a:ext uri="{9D8B030D-6E8A-4147-A177-3AD203B41FA5}">
                      <a16:colId xmlns:a16="http://schemas.microsoft.com/office/drawing/2014/main" xmlns="" val="20000"/>
                    </a:ext>
                  </a:extLst>
                </a:gridCol>
                <a:gridCol w="2439117">
                  <a:extLst>
                    <a:ext uri="{9D8B030D-6E8A-4147-A177-3AD203B41FA5}">
                      <a16:colId xmlns:a16="http://schemas.microsoft.com/office/drawing/2014/main" xmlns="" val="20001"/>
                    </a:ext>
                  </a:extLst>
                </a:gridCol>
                <a:gridCol w="2748630">
                  <a:extLst>
                    <a:ext uri="{9D8B030D-6E8A-4147-A177-3AD203B41FA5}">
                      <a16:colId xmlns:a16="http://schemas.microsoft.com/office/drawing/2014/main" xmlns="" val="20002"/>
                    </a:ext>
                  </a:extLst>
                </a:gridCol>
              </a:tblGrid>
              <a:tr h="736687">
                <a:tc>
                  <a:txBody>
                    <a:bodyPr/>
                    <a:lstStyle/>
                    <a:p>
                      <a:pPr algn="ctr"/>
                      <a:r>
                        <a:rPr lang="ko-KR" altLang="en-US" sz="1500" dirty="0">
                          <a:solidFill>
                            <a:schemeClr val="tx1"/>
                          </a:solidFill>
                          <a:latin typeface="+mn-ea"/>
                          <a:ea typeface="+mn-ea"/>
                        </a:rPr>
                        <a:t>앞으로 나아가기 위한 단계</a:t>
                      </a:r>
                      <a:endParaRPr lang="en-US" altLang="ko-KR" sz="1500" dirty="0">
                        <a:solidFill>
                          <a:schemeClr val="tx1"/>
                        </a:solidFill>
                        <a:latin typeface="+mn-ea"/>
                        <a:ea typeface="+mn-ea"/>
                      </a:endParaRPr>
                    </a:p>
                    <a:p>
                      <a:pPr algn="ctr"/>
                      <a:r>
                        <a:rPr lang="en-US" sz="1500" dirty="0">
                          <a:solidFill>
                            <a:schemeClr val="tx1"/>
                          </a:solidFill>
                          <a:latin typeface="+mn-ea"/>
                          <a:ea typeface="+mn-ea"/>
                        </a:rPr>
                        <a:t>_Steps for Moving Forward)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참여자</a:t>
                      </a:r>
                      <a:endParaRPr lang="en-US" sz="1500" dirty="0">
                        <a:solidFill>
                          <a:schemeClr val="tx1"/>
                        </a:solidFill>
                        <a:latin typeface="+mn-ea"/>
                        <a:ea typeface="+mn-ea"/>
                      </a:endParaRPr>
                    </a:p>
                    <a:p>
                      <a:pPr algn="ctr"/>
                      <a:r>
                        <a:rPr lang="en-US" sz="1500" dirty="0">
                          <a:solidFill>
                            <a:schemeClr val="tx1"/>
                          </a:solidFill>
                          <a:latin typeface="+mn-ea"/>
                          <a:ea typeface="+mn-ea"/>
                        </a:rPr>
                        <a:t>_Who is Involved</a:t>
                      </a:r>
                    </a:p>
                  </a:txBody>
                  <a:tcPr marL="68580" marR="68580" marT="34290" marB="34290">
                    <a:solidFill>
                      <a:schemeClr val="bg1">
                        <a:lumMod val="85000"/>
                      </a:schemeClr>
                    </a:solidFill>
                  </a:tcPr>
                </a:tc>
                <a:tc>
                  <a:txBody>
                    <a:bodyPr/>
                    <a:lstStyle/>
                    <a:p>
                      <a:pPr algn="ctr"/>
                      <a:r>
                        <a:rPr lang="ko-KR" altLang="en-US" sz="1500" dirty="0">
                          <a:solidFill>
                            <a:schemeClr val="tx1"/>
                          </a:solidFill>
                          <a:latin typeface="+mn-ea"/>
                          <a:ea typeface="+mn-ea"/>
                        </a:rPr>
                        <a:t>목표</a:t>
                      </a:r>
                      <a:r>
                        <a:rPr lang="ko-KR" altLang="en-US" sz="1500" baseline="0" dirty="0">
                          <a:solidFill>
                            <a:schemeClr val="tx1"/>
                          </a:solidFill>
                          <a:latin typeface="+mn-ea"/>
                          <a:ea typeface="+mn-ea"/>
                        </a:rPr>
                        <a:t> 완료 날짜</a:t>
                      </a:r>
                      <a:endParaRPr lang="en-US" altLang="ko-KR" sz="1500" baseline="0" dirty="0">
                        <a:solidFill>
                          <a:schemeClr val="tx1"/>
                        </a:solidFill>
                        <a:latin typeface="+mn-ea"/>
                        <a:ea typeface="+mn-ea"/>
                      </a:endParaRPr>
                    </a:p>
                    <a:p>
                      <a:pPr algn="ctr"/>
                      <a:r>
                        <a:rPr lang="en-US" sz="1500" baseline="0" dirty="0">
                          <a:solidFill>
                            <a:schemeClr val="tx1"/>
                          </a:solidFill>
                          <a:latin typeface="+mn-ea"/>
                          <a:ea typeface="+mn-ea"/>
                        </a:rPr>
                        <a:t>_</a:t>
                      </a:r>
                      <a:r>
                        <a:rPr lang="en-US" sz="1500" dirty="0">
                          <a:solidFill>
                            <a:schemeClr val="tx1"/>
                          </a:solidFill>
                          <a:latin typeface="+mn-ea"/>
                          <a:ea typeface="+mn-ea"/>
                        </a:rPr>
                        <a:t>Targeted</a:t>
                      </a:r>
                      <a:r>
                        <a:rPr lang="en-US" sz="1500" baseline="0" dirty="0">
                          <a:solidFill>
                            <a:schemeClr val="tx1"/>
                          </a:solidFill>
                          <a:latin typeface="+mn-ea"/>
                          <a:ea typeface="+mn-ea"/>
                        </a:rPr>
                        <a:t> Completion Date</a:t>
                      </a:r>
                      <a:endParaRPr lang="en-US" sz="1500" dirty="0">
                        <a:solidFill>
                          <a:schemeClr val="tx1"/>
                        </a:solidFill>
                        <a:latin typeface="+mn-ea"/>
                        <a:ea typeface="+mn-ea"/>
                      </a:endParaRPr>
                    </a:p>
                  </a:txBody>
                  <a:tcPr marL="68580" marR="68580" marT="34290" marB="34290">
                    <a:solidFill>
                      <a:schemeClr val="bg1">
                        <a:lumMod val="85000"/>
                      </a:schemeClr>
                    </a:solidFill>
                  </a:tcPr>
                </a:tc>
                <a:extLst>
                  <a:ext uri="{0D108BD9-81ED-4DB2-BD59-A6C34878D82A}">
                    <a16:rowId xmlns:a16="http://schemas.microsoft.com/office/drawing/2014/main" xmlns="" val="10000"/>
                  </a:ext>
                </a:extLst>
              </a:tr>
              <a:tr h="546574">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1"/>
                  </a:ext>
                </a:extLst>
              </a:tr>
              <a:tr h="641631">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tc>
                  <a:txBody>
                    <a:bodyPr/>
                    <a:lstStyle/>
                    <a:p>
                      <a:endParaRPr lang="en-US" sz="1500" dirty="0">
                        <a:latin typeface="+mn-ea"/>
                        <a:ea typeface="+mn-ea"/>
                      </a:endParaRPr>
                    </a:p>
                    <a:p>
                      <a:endParaRPr lang="en-US" sz="1500" dirty="0">
                        <a:latin typeface="+mn-ea"/>
                        <a:ea typeface="+mn-ea"/>
                      </a:endParaRPr>
                    </a:p>
                  </a:txBody>
                  <a:tcPr marL="68580" marR="68580" marT="34290" marB="34290"/>
                </a:tc>
                <a:extLst>
                  <a:ext uri="{0D108BD9-81ED-4DB2-BD59-A6C34878D82A}">
                    <a16:rowId xmlns:a16="http://schemas.microsoft.com/office/drawing/2014/main" xmlns="" val="10002"/>
                  </a:ext>
                </a:extLst>
              </a:tr>
              <a:tr h="926800">
                <a:tc>
                  <a:txBody>
                    <a:bodyPr/>
                    <a:lstStyle/>
                    <a:p>
                      <a:pPr marL="0" indent="0">
                        <a:buFont typeface="+mj-lt"/>
                        <a:buNone/>
                      </a:pPr>
                      <a:endParaRPr lang="en-US" sz="1500" b="0" dirty="0">
                        <a:latin typeface="+mn-ea"/>
                        <a:ea typeface="+mn-ea"/>
                      </a:endParaRPr>
                    </a:p>
                  </a:txBody>
                  <a:tcPr marL="68580" marR="68580" marT="34290" marB="34290"/>
                </a:tc>
                <a:tc>
                  <a:txBody>
                    <a:bodyPr/>
                    <a:lstStyle/>
                    <a:p>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3"/>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4"/>
                  </a:ext>
                </a:extLst>
              </a:tr>
              <a:tr h="784216">
                <a:tc>
                  <a:txBody>
                    <a:bodyPr/>
                    <a:lstStyle/>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p>
                      <a:pPr marL="0" indent="0">
                        <a:buFont typeface="+mj-lt"/>
                        <a:buNone/>
                      </a:pPr>
                      <a:endParaRPr lang="en-US" sz="1500" b="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tc>
                  <a:txBody>
                    <a:bodyPr/>
                    <a:lstStyle/>
                    <a:p>
                      <a:endParaRPr lang="en-US" sz="1500" dirty="0">
                        <a:latin typeface="+mn-ea"/>
                        <a:ea typeface="+mn-ea"/>
                      </a:endParaRPr>
                    </a:p>
                  </a:txBody>
                  <a:tcPr marL="68580" marR="68580" marT="34290" marB="34290"/>
                </a:tc>
                <a:extLst>
                  <a:ext uri="{0D108BD9-81ED-4DB2-BD59-A6C34878D82A}">
                    <a16:rowId xmlns:a16="http://schemas.microsoft.com/office/drawing/2014/main" xmlns="" val="10005"/>
                  </a:ext>
                </a:extLst>
              </a:tr>
            </a:tbl>
          </a:graphicData>
        </a:graphic>
      </p:graphicFrame>
      <p:sp>
        <p:nvSpPr>
          <p:cNvPr id="4" name="Slide Number Placeholder 3"/>
          <p:cNvSpPr>
            <a:spLocks noGrp="1"/>
          </p:cNvSpPr>
          <p:nvPr>
            <p:ph type="sldNum" sz="quarter" idx="12"/>
          </p:nvPr>
        </p:nvSpPr>
        <p:spPr>
          <a:xfrm>
            <a:off x="9902952" y="6356350"/>
            <a:ext cx="1371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latin typeface="+mn-ea"/>
              </a:rPr>
              <a:pPr/>
              <a:t>98</a:t>
            </a:fld>
            <a:endParaRPr lang="en-US" dirty="0">
              <a:latin typeface="+mn-ea"/>
            </a:endParaRPr>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99</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8674214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A8BD361-7E66-0345-B598-342F3F582134}"/>
              </a:ext>
            </a:extLst>
          </p:cNvPr>
          <p:cNvSpPr>
            <a:spLocks noGrp="1"/>
          </p:cNvSpPr>
          <p:nvPr>
            <p:ph type="ctrTitle"/>
          </p:nvPr>
        </p:nvSpPr>
        <p:spPr>
          <a:xfrm>
            <a:off x="1219200" y="1143000"/>
            <a:ext cx="6858000" cy="2387600"/>
          </a:xfrm>
        </p:spPr>
        <p:txBody>
          <a:bodyPr/>
          <a:lstStyle/>
          <a:p>
            <a:r>
              <a:rPr lang="ko-KR" altLang="en-US" dirty="0" smtClean="0"/>
              <a:t>유용한 무료 자원</a:t>
            </a:r>
            <a:r>
              <a:rPr lang="en-US" altLang="ko-KR" dirty="0" smtClean="0"/>
              <a:t/>
            </a:r>
            <a:br>
              <a:rPr lang="en-US" altLang="ko-KR" dirty="0" smtClean="0"/>
            </a:br>
            <a:r>
              <a:rPr lang="en-US" altLang="ko-KR" dirty="0"/>
              <a:t>_</a:t>
            </a:r>
            <a:r>
              <a:rPr lang="en-US" dirty="0" smtClean="0"/>
              <a:t>Helpful </a:t>
            </a:r>
            <a:r>
              <a:rPr lang="en-US" dirty="0"/>
              <a:t>Free Resources</a:t>
            </a:r>
          </a:p>
        </p:txBody>
      </p:sp>
      <p:sp>
        <p:nvSpPr>
          <p:cNvPr id="4" name="Subtitle 3">
            <a:extLst>
              <a:ext uri="{FF2B5EF4-FFF2-40B4-BE49-F238E27FC236}">
                <a16:creationId xmlns:a16="http://schemas.microsoft.com/office/drawing/2014/main" xmlns="" id="{C437869B-5C36-EE4C-9F8C-D6322E608415}"/>
              </a:ext>
            </a:extLst>
          </p:cNvPr>
          <p:cNvSpPr>
            <a:spLocks noGrp="1"/>
          </p:cNvSpPr>
          <p:nvPr>
            <p:ph type="subTitle" idx="1"/>
          </p:nvPr>
        </p:nvSpPr>
        <p:spPr>
          <a:xfrm>
            <a:off x="-152400" y="3886200"/>
            <a:ext cx="9544050" cy="1503362"/>
          </a:xfrm>
        </p:spPr>
        <p:txBody>
          <a:bodyPr>
            <a:normAutofit fontScale="85000" lnSpcReduction="10000"/>
          </a:bodyPr>
          <a:lstStyle/>
          <a:p>
            <a:r>
              <a:rPr lang="ko-KR" altLang="en-US" sz="3200" dirty="0" smtClean="0"/>
              <a:t>조직은 트레이너를 찾고 시간이 지남에 따라 역량을 구축</a:t>
            </a:r>
            <a:endParaRPr lang="en-US" altLang="ko-KR" sz="3200" dirty="0" smtClean="0"/>
          </a:p>
          <a:p>
            <a:r>
              <a:rPr lang="en-US" sz="3200" dirty="0"/>
              <a:t>_</a:t>
            </a:r>
            <a:r>
              <a:rPr lang="en-US" sz="3200" dirty="0" smtClean="0"/>
              <a:t>Organizations </a:t>
            </a:r>
            <a:r>
              <a:rPr lang="en-US" sz="3200" dirty="0"/>
              <a:t>seek out trainers and build capacity over time</a:t>
            </a:r>
          </a:p>
        </p:txBody>
      </p:sp>
      <p:sp>
        <p:nvSpPr>
          <p:cNvPr id="5" name="슬라이드 번호 개체 틀 10"/>
          <p:cNvSpPr txBox="1">
            <a:spLocks/>
          </p:cNvSpPr>
          <p:nvPr/>
        </p:nvSpPr>
        <p:spPr>
          <a:xfrm>
            <a:off x="0" y="5867400"/>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100</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379115185"/>
      </p:ext>
    </p:extLst>
  </p:cSld>
  <p:clrMapOvr>
    <a:masterClrMapping/>
  </p:clrMapOvr>
</p:sld>
</file>

<file path=ppt/theme/theme1.xml><?xml version="1.0" encoding="utf-8"?>
<a:theme xmlns:a="http://schemas.openxmlformats.org/drawingml/2006/main" name="ICI PP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ICI PPT Theme" id="{17129022-121D-45C9-AEFE-C053B2DA4799}" vid="{8495D858-BDC9-4CBE-9D08-0665DD39EC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ICI PPT Theme</Template>
  <TotalTime>0</TotalTime>
  <Words>9753</Words>
  <Application>Microsoft Office PowerPoint</Application>
  <PresentationFormat>화면 슬라이드 쇼(4:3)</PresentationFormat>
  <Paragraphs>1710</Paragraphs>
  <Slides>109</Slides>
  <Notes>30</Notes>
  <HiddenSlides>0</HiddenSlides>
  <MMClips>0</MMClips>
  <ScaleCrop>false</ScaleCrop>
  <HeadingPairs>
    <vt:vector size="4" baseType="variant">
      <vt:variant>
        <vt:lpstr>테마</vt:lpstr>
      </vt:variant>
      <vt:variant>
        <vt:i4>1</vt:i4>
      </vt:variant>
      <vt:variant>
        <vt:lpstr>슬라이드 제목</vt:lpstr>
      </vt:variant>
      <vt:variant>
        <vt:i4>109</vt:i4>
      </vt:variant>
    </vt:vector>
  </HeadingPairs>
  <TitlesOfParts>
    <vt:vector size="110" baseType="lpstr">
      <vt:lpstr>ICI PPT Theme</vt:lpstr>
      <vt:lpstr> 4일차 팀 접근 방식 만들기 _Day 4 Creating a Team Approach </vt:lpstr>
      <vt:lpstr>함께 하는 4일 훈련 _Four Days of Training Together</vt:lpstr>
      <vt:lpstr>주제_Agenda</vt:lpstr>
      <vt:lpstr>“일회성 워크숍” 피하기 _Avoiding the “One-Shot Workshop”</vt:lpstr>
      <vt:lpstr>“구현 요소는 (중력과 같이)  보편적이며 모든 인적 서비스 부문에 동일하게 적용됩니다.” _“Implementation factors are universal (like gravity) and apply equally to any human service sector.”</vt:lpstr>
      <vt:lpstr>슬라이드 6</vt:lpstr>
      <vt:lpstr>슬라이드 7</vt:lpstr>
      <vt:lpstr>Dean Fixsen 및 동료의 리소스 _Resources From Dean Fixsen and Colleagues</vt:lpstr>
      <vt:lpstr>시스템의 일부는 강력한 팀 실행 계획입니다 _Part of Systems is a Strong Team Action Plan!</vt:lpstr>
      <vt:lpstr>긍정적 행동 지원_Positive Behavior Support  </vt:lpstr>
      <vt:lpstr>사람 중심 실천과 계획 _Person-Centered Practices &amp; Planning </vt:lpstr>
      <vt:lpstr>조직 인력 개발 추가 _Adding Organizational Workforce Development</vt:lpstr>
      <vt:lpstr>일반적인 업무 조건 _Common Workforce Conditions (In the U.S.)</vt:lpstr>
      <vt:lpstr>직원 개발_Workforce Development</vt:lpstr>
      <vt:lpstr>직원 개발(계속) _Workforce Development (Continued)</vt:lpstr>
      <vt:lpstr>성과 관리 _Performance Management</vt:lpstr>
      <vt:lpstr>보편적인 조직 인력의 예 _Universal Organizational Workforce Examples</vt:lpstr>
      <vt:lpstr>모든 사람에게 보편적인 전략 우선 집중 _Focus First on Universal Strategies for Everyone</vt:lpstr>
      <vt:lpstr>주요 보편적 활동 – 1년차 _Main Universal Activities – Year 1 </vt:lpstr>
      <vt:lpstr>“우리 기관은 이미 사람중심이에요”에 반응하기 _Responding to: “Our Agency is Already Person-Centered” </vt:lpstr>
      <vt:lpstr>시작하기 _Getting Started</vt:lpstr>
      <vt:lpstr>팀 기반 구현으로 지속 가능한 변화 생성 _Team-Based Implementation Creates Sustainable Change</vt:lpstr>
      <vt:lpstr>미네소타팀 체크리스트 _Minnesota Team Checklist</vt:lpstr>
      <vt:lpstr>미네소타팀 체크리스트 채점 _Scoring the MN Team Checklist</vt:lpstr>
      <vt:lpstr>전략을 사용하여 진행 상황 추적(그리고 이것이 중요한 이유) _Use Strategies to Track Your Progress (And Why This is Important)</vt:lpstr>
      <vt:lpstr>팀 구성원 고려하기 _Consider Team Members</vt:lpstr>
      <vt:lpstr>인풋 (투입)의 확산_Expanding Input </vt:lpstr>
      <vt:lpstr>핵심 정보처의 역할 _Key Contact Roles </vt:lpstr>
      <vt:lpstr> 코치_Coaches </vt:lpstr>
      <vt:lpstr>긍정적 행동 지원 진행자 _Positive Behavior Support Facilitators </vt:lpstr>
      <vt:lpstr>사람 중심 계획 진행자 _Person Centered Plan Facilitators </vt:lpstr>
      <vt:lpstr>실행 연구와 관리 리더십 _Implementation Research &amp; Administrative Leadership </vt:lpstr>
      <vt:lpstr>효과적인 팀 맥락 만들기 _Create an Effective Team Context!</vt:lpstr>
      <vt:lpstr>팀 역할 및 책임 식별 _Identify Team Roles and Responsibilities</vt:lpstr>
      <vt:lpstr>효과적인 회의를 위한 설정 만들기 _Creating the Setting for Effective Meetings </vt:lpstr>
      <vt:lpstr>슬라이드 36</vt:lpstr>
      <vt:lpstr>문제 해결 전략 선택 _Choose Problem Solving Strategies</vt:lpstr>
      <vt:lpstr> 문제해결 활동 4+1 PCT 도구 _Problem Solving Activity 4 + 1 PCT Tool   </vt:lpstr>
      <vt:lpstr>지속 가능한 팀은 실행 계획을 적극적으로 사용 _Sustainable Teams Actively Use an Action Plan</vt:lpstr>
      <vt:lpstr>슬라이드 40</vt:lpstr>
      <vt:lpstr>소모임 활동_Breakout Activity</vt:lpstr>
      <vt:lpstr>앞으로 나아가기 위해 직장에서 다른 사람들과 공유할 수 있는 3-5가지 목록을 만드세요 _Make a list of 3-5 things you can share with others at work to move forward </vt:lpstr>
      <vt:lpstr>시작하기_Getting Started </vt:lpstr>
      <vt:lpstr>시스템 변화_Systems Change </vt:lpstr>
      <vt:lpstr>관심과 헌신 평가</vt:lpstr>
      <vt:lpstr>주요 메시지_Major Messages</vt:lpstr>
      <vt:lpstr>슬라이드 47</vt:lpstr>
      <vt:lpstr>의사결정에 모두 포함하기 _Involving Everyone in Decision Making </vt:lpstr>
      <vt:lpstr>Minnesota Team Checklist</vt:lpstr>
      <vt:lpstr>소모임 활동_Breakout Activity</vt:lpstr>
      <vt:lpstr>앞으로 나아가기 위해 직장에서 다른 사람들과 공유할 수 있는 3-5가지 목록을 만드세요 _Make a list of 3-5 things you can share with others at work to move forward – Blank Copy</vt:lpstr>
      <vt:lpstr>자기 평가 _Self-Assessment</vt:lpstr>
      <vt:lpstr>시작하기 Getting Started</vt:lpstr>
      <vt:lpstr>데이터를 검토하여 강점과 요구사항 찾기 _Review Data to Find Strengths and Needs</vt:lpstr>
      <vt:lpstr>소통하는 방법 알아내기 _Identify Ways to Communicate  </vt:lpstr>
      <vt:lpstr>슬라이드 56</vt:lpstr>
      <vt:lpstr>사람들이 어떻게 생각하는지 배우는데 시간을 사용하세요. _Spend Time Learning About What People Think</vt:lpstr>
      <vt:lpstr>분위기 평가_Assessing the Climate </vt:lpstr>
      <vt:lpstr>가족 삶의 질 평가 _Family Quality of Life Assessment</vt:lpstr>
      <vt:lpstr>삶의 질 영역(QOL) _Quality of Life Domains (QOL)</vt:lpstr>
      <vt:lpstr>직원 관련 평가 – 예 _Workforce Related Assessment - Examples</vt:lpstr>
      <vt:lpstr>시작하기에 가장 좋은 곳은 어디인가요? _Where is the Best Place to Start?</vt:lpstr>
      <vt:lpstr>Minnesota Team Checklist</vt:lpstr>
      <vt:lpstr>소모임 활동_Breakout Activity</vt:lpstr>
      <vt:lpstr>앞으로 나아가기 위해 직장에서 다른 사람들과 공유할 수 있는 3-5가지 목록을 만드세요 _Make a list of 3-5 things you can share with others at work to move forward – Blank Copy</vt:lpstr>
      <vt:lpstr>시작하기_Getting Started</vt:lpstr>
      <vt:lpstr>슬라이드 67</vt:lpstr>
      <vt:lpstr>결과 서술: 비전 작성 _Outcome Statements: Creating a Vision</vt:lpstr>
      <vt:lpstr>슬라이드 69</vt:lpstr>
      <vt:lpstr>올해 실행 가능한 목표 목록으로 시작 _Start With a List of Doable Goals for the Year</vt:lpstr>
      <vt:lpstr>슬라이드 71</vt:lpstr>
      <vt:lpstr>검토를 위해 모든 사람에게 작업을 다시 가져오게 하세요. _Bring the Work Back to Everyone to Review</vt:lpstr>
      <vt:lpstr>가시성 향상을 위한 생각 _Ideas For Increasing Visibility</vt:lpstr>
      <vt:lpstr>슬라이드 74</vt:lpstr>
      <vt:lpstr>팀 할동에 대한 프레젠테이션 _Presentations to the Board on Team Activities</vt:lpstr>
      <vt:lpstr>슬라이드 76</vt:lpstr>
      <vt:lpstr>Minnesota Team Checklist</vt:lpstr>
      <vt:lpstr>소모임 활동_Breakout Activity</vt:lpstr>
      <vt:lpstr>앞으로 나아가기 위해 직장에서 다른 사람들과 공유할 수 있는 3-5가지 목록을 만드세요 _Make a list of 3-5 things you can share with others at work to move forward – Blank Copy</vt:lpstr>
      <vt:lpstr>시작하기_Getting Started</vt:lpstr>
      <vt:lpstr>조직에서 수집하는 데이터 검토 _Review Data Your Organization Collects</vt:lpstr>
      <vt:lpstr>Minnesota Team Checklist</vt:lpstr>
      <vt:lpstr>사람중심성 평가 _Assessing Person-Centeredness </vt:lpstr>
      <vt:lpstr>슬라이드 84</vt:lpstr>
      <vt:lpstr>팀이 달성한 것은 무엇입니까? _What Has the Team Accomplished?  팀이 다음에 작업해야 하는 영역은 무엇입니까? _What Areas Should the Team Work on Next?</vt:lpstr>
      <vt:lpstr>  소모임 활동 우리는 무엇을 축하합니까? 우리는 무엇을 연구해야 합니까? _Breakout Activity What Do We Celebrate? What Should We Work On? </vt:lpstr>
      <vt:lpstr>미네소타 기관에 보고된 결과 측정의 예 _Examples of Outcomes  Measures Reported in Minnesota Agencies</vt:lpstr>
      <vt:lpstr>사건 보고서 및 데이터 기반 의사 결정 _Incident Reports &amp; Data-based Decision Making </vt:lpstr>
      <vt:lpstr>직원 유지 데이터_Staff Retention Data</vt:lpstr>
      <vt:lpstr>구현하는 가장 좋은 방법: 실천 커뮤니티 만들기 _The Best Way to Implement: Creating a Community of Practice  </vt:lpstr>
      <vt:lpstr>슬라이드 91</vt:lpstr>
      <vt:lpstr>지역 실천 공동체 _Regional Community of Practice</vt:lpstr>
      <vt:lpstr>지역 역량에 대한 첫 번째 질문 _First Questions About Regional Capacity</vt:lpstr>
      <vt:lpstr>세인트루이스 카운티 지역 PATH 계획 _Saint Louis County Regional PATH Plan</vt:lpstr>
      <vt:lpstr>모든 지역 PART를 위한 커뮤니티 _A Community For All-Regional PATH </vt:lpstr>
      <vt:lpstr>각 팀은 서로 다른 구현 단계에 있음 _Each Team Will be at Different Stages of Implementation</vt:lpstr>
      <vt:lpstr>소모임 활동_Breakout Activity</vt:lpstr>
      <vt:lpstr>앞으로 나아가기 위해 직장에서 다른 사람들과 공유할 수 있는 3-5가지 목록을 만드세요 _Make a list of 3-5 things you can share with others at work to move forward – Blank Copy</vt:lpstr>
      <vt:lpstr>유용한 무료 자원 _Helpful Free Resources</vt:lpstr>
      <vt:lpstr>웹페이지! 모든 한국어 번역 요약 _Webpage! Summary of All South Korean Translations</vt:lpstr>
      <vt:lpstr>가정 및 커뮤니티 기반 모듈을 번역하시겠습니까? _Translate the Home and Community-Based Modules? </vt:lpstr>
      <vt:lpstr>Free Resources - Visit MNPSP.ORG</vt:lpstr>
      <vt:lpstr>각 상자는 모듈입니다 _Each Box is a Module</vt:lpstr>
      <vt:lpstr>미네소타 팀 이야기_Team Stories From Minnesota</vt:lpstr>
      <vt:lpstr>가정 및 지역사회 기반 모듈을 사용하여 컨텐츠 검토 _Use the Home and Community-Based Modules to Review Content</vt:lpstr>
      <vt:lpstr>PBS에 대해 더 알고 싶으시다면? _Want To Learn More About PBS?   </vt:lpstr>
      <vt:lpstr>APBS Conference 2022 – 19th Annual Conference</vt:lpstr>
      <vt:lpstr>Learn More About PBS Asia https://www.pbsa.asia</vt:lpstr>
      <vt:lpstr>슬라이드 109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2019-07-23T20:43:05Z</cp:lastPrinted>
  <dcterms:created xsi:type="dcterms:W3CDTF">2012-08-24T00:53:15Z</dcterms:created>
  <dcterms:modified xsi:type="dcterms:W3CDTF">2022-02-09T02:50:38Z</dcterms:modified>
</cp:coreProperties>
</file>