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22.xml" ContentType="application/vnd.openxmlformats-officedocument.presentationml.notesSlide+xml"/>
  <Override PartName="/ppt/charts/chart4.xml" ContentType="application/vnd.openxmlformats-officedocument.drawingml.chart+xml"/>
  <Override PartName="/ppt/notesSlides/notesSlide23.xml" ContentType="application/vnd.openxmlformats-officedocument.presentationml.notesSlide+xml"/>
  <Override PartName="/ppt/charts/chart5.xml" ContentType="application/vnd.openxmlformats-officedocument.drawingml.chart+xml"/>
  <Override PartName="/ppt/notesSlides/notesSlide24.xml" ContentType="application/vnd.openxmlformats-officedocument.presentationml.notesSlide+xml"/>
  <Override PartName="/ppt/charts/chart6.xml" ContentType="application/vnd.openxmlformats-officedocument.drawingml.chart+xml"/>
  <Override PartName="/ppt/notesSlides/notesSlide25.xml" ContentType="application/vnd.openxmlformats-officedocument.presentationml.notesSlide+xml"/>
  <Override PartName="/ppt/charts/chart7.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8.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9.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6.xml" ContentType="application/vnd.openxmlformats-officedocument.presentationml.notesSlide+xml"/>
  <Override PartName="/ppt/charts/chart10.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29"/>
  </p:notesMasterIdLst>
  <p:handoutMasterIdLst>
    <p:handoutMasterId r:id="rId130"/>
  </p:handoutMasterIdLst>
  <p:sldIdLst>
    <p:sldId id="906" r:id="rId2"/>
    <p:sldId id="1573" r:id="rId3"/>
    <p:sldId id="1574" r:id="rId4"/>
    <p:sldId id="399" r:id="rId5"/>
    <p:sldId id="430" r:id="rId6"/>
    <p:sldId id="1197" r:id="rId7"/>
    <p:sldId id="447" r:id="rId8"/>
    <p:sldId id="271" r:id="rId9"/>
    <p:sldId id="1316" r:id="rId10"/>
    <p:sldId id="456" r:id="rId11"/>
    <p:sldId id="1314" r:id="rId12"/>
    <p:sldId id="729" r:id="rId13"/>
    <p:sldId id="309" r:id="rId14"/>
    <p:sldId id="346" r:id="rId15"/>
    <p:sldId id="466" r:id="rId16"/>
    <p:sldId id="363" r:id="rId17"/>
    <p:sldId id="383" r:id="rId18"/>
    <p:sldId id="1591" r:id="rId19"/>
    <p:sldId id="1622" r:id="rId20"/>
    <p:sldId id="322" r:id="rId21"/>
    <p:sldId id="1339" r:id="rId22"/>
    <p:sldId id="1674" r:id="rId23"/>
    <p:sldId id="455" r:id="rId24"/>
    <p:sldId id="476" r:id="rId25"/>
    <p:sldId id="474" r:id="rId26"/>
    <p:sldId id="1506" r:id="rId27"/>
    <p:sldId id="1320" r:id="rId28"/>
    <p:sldId id="1607" r:id="rId29"/>
    <p:sldId id="1605" r:id="rId30"/>
    <p:sldId id="1623" r:id="rId31"/>
    <p:sldId id="317" r:id="rId32"/>
    <p:sldId id="1305" r:id="rId33"/>
    <p:sldId id="461" r:id="rId34"/>
    <p:sldId id="440" r:id="rId35"/>
    <p:sldId id="444" r:id="rId36"/>
    <p:sldId id="1602" r:id="rId37"/>
    <p:sldId id="333" r:id="rId38"/>
    <p:sldId id="1621" r:id="rId39"/>
    <p:sldId id="1330" r:id="rId40"/>
    <p:sldId id="463" r:id="rId41"/>
    <p:sldId id="464" r:id="rId42"/>
    <p:sldId id="1306" r:id="rId43"/>
    <p:sldId id="1355" r:id="rId44"/>
    <p:sldId id="409" r:id="rId45"/>
    <p:sldId id="413" r:id="rId46"/>
    <p:sldId id="1675" r:id="rId47"/>
    <p:sldId id="1627" r:id="rId48"/>
    <p:sldId id="1628" r:id="rId49"/>
    <p:sldId id="374" r:id="rId50"/>
    <p:sldId id="1644" r:id="rId51"/>
    <p:sldId id="344" r:id="rId52"/>
    <p:sldId id="1632" r:id="rId53"/>
    <p:sldId id="393" r:id="rId54"/>
    <p:sldId id="392" r:id="rId55"/>
    <p:sldId id="396" r:id="rId56"/>
    <p:sldId id="1436" r:id="rId57"/>
    <p:sldId id="372" r:id="rId58"/>
    <p:sldId id="1620" r:id="rId59"/>
    <p:sldId id="1360" r:id="rId60"/>
    <p:sldId id="650" r:id="rId61"/>
    <p:sldId id="708" r:id="rId62"/>
    <p:sldId id="1617" r:id="rId63"/>
    <p:sldId id="1624" r:id="rId64"/>
    <p:sldId id="319" r:id="rId65"/>
    <p:sldId id="871" r:id="rId66"/>
    <p:sldId id="300" r:id="rId67"/>
    <p:sldId id="301" r:id="rId68"/>
    <p:sldId id="1626" r:id="rId69"/>
    <p:sldId id="1625" r:id="rId70"/>
    <p:sldId id="1404" r:id="rId71"/>
    <p:sldId id="358" r:id="rId72"/>
    <p:sldId id="277" r:id="rId73"/>
    <p:sldId id="1326" r:id="rId74"/>
    <p:sldId id="1405" r:id="rId75"/>
    <p:sldId id="258" r:id="rId76"/>
    <p:sldId id="259" r:id="rId77"/>
    <p:sldId id="260" r:id="rId78"/>
    <p:sldId id="261" r:id="rId79"/>
    <p:sldId id="262" r:id="rId80"/>
    <p:sldId id="263" r:id="rId81"/>
    <p:sldId id="264" r:id="rId82"/>
    <p:sldId id="265" r:id="rId83"/>
    <p:sldId id="266" r:id="rId84"/>
    <p:sldId id="267" r:id="rId85"/>
    <p:sldId id="268" r:id="rId86"/>
    <p:sldId id="1406" r:id="rId87"/>
    <p:sldId id="1407" r:id="rId88"/>
    <p:sldId id="1589" r:id="rId89"/>
    <p:sldId id="284" r:id="rId90"/>
    <p:sldId id="1408" r:id="rId91"/>
    <p:sldId id="295" r:id="rId92"/>
    <p:sldId id="1409" r:id="rId93"/>
    <p:sldId id="364" r:id="rId94"/>
    <p:sldId id="365" r:id="rId95"/>
    <p:sldId id="750" r:id="rId96"/>
    <p:sldId id="366" r:id="rId97"/>
    <p:sldId id="1633" r:id="rId98"/>
    <p:sldId id="1631" r:id="rId99"/>
    <p:sldId id="1630" r:id="rId100"/>
    <p:sldId id="1629" r:id="rId101"/>
    <p:sldId id="1634" r:id="rId102"/>
    <p:sldId id="833" r:id="rId103"/>
    <p:sldId id="1618" r:id="rId104"/>
    <p:sldId id="1560" r:id="rId105"/>
    <p:sldId id="1670" r:id="rId106"/>
    <p:sldId id="1643" r:id="rId107"/>
    <p:sldId id="1646" r:id="rId108"/>
    <p:sldId id="1671" r:id="rId109"/>
    <p:sldId id="1647" r:id="rId110"/>
    <p:sldId id="1659" r:id="rId111"/>
    <p:sldId id="1648" r:id="rId112"/>
    <p:sldId id="1673" r:id="rId113"/>
    <p:sldId id="1649" r:id="rId114"/>
    <p:sldId id="907" r:id="rId115"/>
    <p:sldId id="1672" r:id="rId116"/>
    <p:sldId id="1636" r:id="rId117"/>
    <p:sldId id="470" r:id="rId118"/>
    <p:sldId id="1427" r:id="rId119"/>
    <p:sldId id="405" r:id="rId120"/>
    <p:sldId id="1309" r:id="rId121"/>
    <p:sldId id="1598" r:id="rId122"/>
    <p:sldId id="1381" r:id="rId123"/>
    <p:sldId id="628" r:id="rId124"/>
    <p:sldId id="1435" r:id="rId125"/>
    <p:sldId id="1635" r:id="rId126"/>
    <p:sldId id="713" r:id="rId127"/>
    <p:sldId id="1441"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J Simacek" initials="JJS" lastIdx="4" clrIdx="0"/>
  <p:cmAuthor id="2" name="amado003" initials="a" lastIdx="1" clrIdx="1"/>
  <p:cmAuthor id="3" name="Erin Watts" initials="EW [3]" lastIdx="1" clrIdx="2"/>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976"/>
    <p:restoredTop sz="98990" autoAdjust="0"/>
  </p:normalViewPr>
  <p:slideViewPr>
    <p:cSldViewPr>
      <p:cViewPr>
        <p:scale>
          <a:sx n="111" d="100"/>
          <a:sy n="111" d="100"/>
        </p:scale>
        <p:origin x="1376" y="232"/>
      </p:cViewPr>
      <p:guideLst>
        <p:guide orient="horz" pos="2160"/>
        <p:guide pos="2880"/>
      </p:guideLst>
    </p:cSldViewPr>
  </p:slideViewPr>
  <p:notesTextViewPr>
    <p:cViewPr>
      <p:scale>
        <a:sx n="100" d="100"/>
        <a:sy n="100" d="100"/>
      </p:scale>
      <p:origin x="0" y="0"/>
    </p:cViewPr>
  </p:notesTextViewPr>
  <p:sorterViewPr>
    <p:cViewPr>
      <p:scale>
        <a:sx n="1" d="1"/>
        <a:sy n="1" d="1"/>
      </p:scale>
      <p:origin x="0" y="3660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handoutMaster" Target="handoutMasters/handoutMaster1.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Users/rachellfreeman/Dropbox/Rachel%20and%20Erin%20Team%20Folder/PBS%20Day%202%20Excel%20Incident%20Tracking.xls" TargetMode="Externa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s342t429\Desktop\Book1.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1" Type="http://schemas.openxmlformats.org/officeDocument/2006/relationships/oleObject" Target="file:////Users/rachellfreeman/Dropbox/Rachel%20and%20Erin%20Team%20Folder/PBS%20Day%202%20Excel%20Incident%20Tracking.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rachellfreeman/Dropbox/Rachel%20and%20Erin%20Team%20Folder/PBS%20Day%202%20Excel%20Incident%20Tracking.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rachellfreeman/Downloads/PBS%20Day%202%20Excel%20Incident%20Tracking.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sers/rachellfreeman/Downloads/PBS%20Day%202%20Excel%20Incident%20Tracking.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Users/rachellfreeman/Dropbox/Rachel%20and%20Erin%20Team%20Folder/PBS%20Day%202%20Excel%20Incident%20Tracking.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Users/rachellfreeman/Dropbox/Rachel%20and%20Erin%20Team%20Folder/PBS%20Day%202%20Excel%20Incident%20Tracking.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Users/rachellfreeman/Dropbox/Rachel%20and%20Erin%20Team%20Folder/PBS%20Day%202%20Excel%20Incident%20Tracking.xls" TargetMode="Externa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s342t429\Desktop\Book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en-US" sz="2800" dirty="0"/>
              <a:t>Incidents Occurring by Month</a:t>
            </a:r>
          </a:p>
          <a:p>
            <a:pPr>
              <a:defRPr sz="1800" b="1" i="0" u="none" strike="noStrike" baseline="0">
                <a:solidFill>
                  <a:srgbClr val="000000"/>
                </a:solidFill>
                <a:latin typeface="Calibri"/>
                <a:ea typeface="Calibri"/>
                <a:cs typeface="Calibri"/>
              </a:defRPr>
            </a:pPr>
            <a:r>
              <a:rPr lang="ko-KR" altLang="en-US" sz="1800" b="1" i="0" u="none" strike="noStrike" baseline="0" dirty="0">
                <a:effectLst/>
              </a:rPr>
              <a:t>월별 발생하는 사건</a:t>
            </a:r>
            <a:r>
              <a:rPr lang="ko-KR" altLang="en-US" sz="1800" b="1" i="0" u="none" strike="noStrike" baseline="0" dirty="0"/>
              <a:t> </a:t>
            </a:r>
            <a:endParaRPr lang="en-US" sz="2800" dirty="0"/>
          </a:p>
        </c:rich>
      </c:tx>
      <c:layout>
        <c:manualLayout>
          <c:xMode val="edge"/>
          <c:yMode val="edge"/>
          <c:x val="0.30457012049355836"/>
          <c:y val="0"/>
        </c:manualLayout>
      </c:layout>
      <c:overlay val="0"/>
      <c:spPr>
        <a:noFill/>
        <a:ln w="25400">
          <a:noFill/>
        </a:ln>
      </c:spPr>
    </c:title>
    <c:autoTitleDeleted val="0"/>
    <c:plotArea>
      <c:layout>
        <c:manualLayout>
          <c:layoutTarget val="inner"/>
          <c:xMode val="edge"/>
          <c:yMode val="edge"/>
          <c:x val="8.7271221220781486E-2"/>
          <c:y val="0.15241510227141244"/>
          <c:w val="0.80658338820861819"/>
          <c:h val="0.68400619334947654"/>
        </c:manualLayout>
      </c:layout>
      <c:barChart>
        <c:barDir val="col"/>
        <c:grouping val="clustered"/>
        <c:varyColors val="1"/>
        <c:ser>
          <c:idx val="0"/>
          <c:order val="0"/>
          <c:spPr>
            <a:solidFill>
              <a:srgbClr val="4F81BD"/>
            </a:solidFill>
            <a:ln w="25400">
              <a:noFill/>
            </a:ln>
          </c:spPr>
          <c:invertIfNegative val="0"/>
          <c:dPt>
            <c:idx val="0"/>
            <c:invertIfNegative val="0"/>
            <c:bubble3D val="0"/>
            <c:spPr>
              <a:solidFill>
                <a:srgbClr val="3C8DA3"/>
              </a:solidFill>
              <a:ln w="25400">
                <a:noFill/>
              </a:ln>
            </c:spPr>
            <c:extLst>
              <c:ext xmlns:c16="http://schemas.microsoft.com/office/drawing/2014/chart" uri="{C3380CC4-5D6E-409C-BE32-E72D297353CC}">
                <c16:uniqueId val="{00000001-EFA6-4244-9359-6BF3C5D6F2B6}"/>
              </c:ext>
            </c:extLst>
          </c:dPt>
          <c:dPt>
            <c:idx val="1"/>
            <c:invertIfNegative val="0"/>
            <c:bubble3D val="0"/>
            <c:spPr>
              <a:solidFill>
                <a:srgbClr val="CC7B38"/>
              </a:solidFill>
              <a:ln w="25400">
                <a:noFill/>
              </a:ln>
            </c:spPr>
            <c:extLst>
              <c:ext xmlns:c16="http://schemas.microsoft.com/office/drawing/2014/chart" uri="{C3380CC4-5D6E-409C-BE32-E72D297353CC}">
                <c16:uniqueId val="{00000003-EFA6-4244-9359-6BF3C5D6F2B6}"/>
              </c:ext>
            </c:extLst>
          </c:dPt>
          <c:dPt>
            <c:idx val="2"/>
            <c:invertIfNegative val="0"/>
            <c:bubble3D val="0"/>
            <c:extLst>
              <c:ext xmlns:c16="http://schemas.microsoft.com/office/drawing/2014/chart" uri="{C3380CC4-5D6E-409C-BE32-E72D297353CC}">
                <c16:uniqueId val="{00000004-EFA6-4244-9359-6BF3C5D6F2B6}"/>
              </c:ext>
            </c:extLst>
          </c:dPt>
          <c:dPt>
            <c:idx val="3"/>
            <c:invertIfNegative val="0"/>
            <c:bubble3D val="0"/>
            <c:spPr>
              <a:solidFill>
                <a:srgbClr val="C0504D"/>
              </a:solidFill>
              <a:ln w="25400">
                <a:noFill/>
              </a:ln>
            </c:spPr>
            <c:extLst>
              <c:ext xmlns:c16="http://schemas.microsoft.com/office/drawing/2014/chart" uri="{C3380CC4-5D6E-409C-BE32-E72D297353CC}">
                <c16:uniqueId val="{00000006-EFA6-4244-9359-6BF3C5D6F2B6}"/>
              </c:ext>
            </c:extLst>
          </c:dPt>
          <c:dPt>
            <c:idx val="4"/>
            <c:invertIfNegative val="0"/>
            <c:bubble3D val="0"/>
            <c:spPr>
              <a:solidFill>
                <a:srgbClr val="9BBB59"/>
              </a:solidFill>
              <a:ln w="25400">
                <a:noFill/>
              </a:ln>
            </c:spPr>
            <c:extLst>
              <c:ext xmlns:c16="http://schemas.microsoft.com/office/drawing/2014/chart" uri="{C3380CC4-5D6E-409C-BE32-E72D297353CC}">
                <c16:uniqueId val="{00000008-EFA6-4244-9359-6BF3C5D6F2B6}"/>
              </c:ext>
            </c:extLst>
          </c:dPt>
          <c:dPt>
            <c:idx val="5"/>
            <c:invertIfNegative val="0"/>
            <c:bubble3D val="0"/>
            <c:spPr>
              <a:solidFill>
                <a:srgbClr val="8064A2"/>
              </a:solidFill>
              <a:ln w="25400">
                <a:noFill/>
              </a:ln>
            </c:spPr>
            <c:extLst>
              <c:ext xmlns:c16="http://schemas.microsoft.com/office/drawing/2014/chart" uri="{C3380CC4-5D6E-409C-BE32-E72D297353CC}">
                <c16:uniqueId val="{0000000A-EFA6-4244-9359-6BF3C5D6F2B6}"/>
              </c:ext>
            </c:extLst>
          </c:dPt>
          <c:dPt>
            <c:idx val="6"/>
            <c:invertIfNegative val="0"/>
            <c:bubble3D val="0"/>
            <c:spPr>
              <a:solidFill>
                <a:srgbClr val="4BACC6"/>
              </a:solidFill>
              <a:ln w="25400">
                <a:noFill/>
              </a:ln>
            </c:spPr>
            <c:extLst>
              <c:ext xmlns:c16="http://schemas.microsoft.com/office/drawing/2014/chart" uri="{C3380CC4-5D6E-409C-BE32-E72D297353CC}">
                <c16:uniqueId val="{0000000C-EFA6-4244-9359-6BF3C5D6F2B6}"/>
              </c:ext>
            </c:extLst>
          </c:dPt>
          <c:dPt>
            <c:idx val="7"/>
            <c:invertIfNegative val="0"/>
            <c:bubble3D val="0"/>
            <c:spPr>
              <a:solidFill>
                <a:srgbClr val="F79646"/>
              </a:solidFill>
              <a:ln w="25400">
                <a:noFill/>
              </a:ln>
            </c:spPr>
            <c:extLst>
              <c:ext xmlns:c16="http://schemas.microsoft.com/office/drawing/2014/chart" uri="{C3380CC4-5D6E-409C-BE32-E72D297353CC}">
                <c16:uniqueId val="{0000000E-EFA6-4244-9359-6BF3C5D6F2B6}"/>
              </c:ext>
            </c:extLst>
          </c:dPt>
          <c:cat>
            <c:strRef>
              <c:f>'Data for Graph'!$B$31:$M$31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'Data for Graph'!$B$32:$I$32</c:f>
              <c:numCache>
                <c:formatCode>General</c:formatCode>
                <c:ptCount val="8"/>
                <c:pt idx="0">
                  <c:v>10</c:v>
                </c:pt>
                <c:pt idx="1">
                  <c:v>11</c:v>
                </c:pt>
                <c:pt idx="2">
                  <c:v>9</c:v>
                </c:pt>
                <c:pt idx="3">
                  <c:v>5</c:v>
                </c:pt>
                <c:pt idx="4">
                  <c:v>3</c:v>
                </c:pt>
                <c:pt idx="5">
                  <c:v>1</c:v>
                </c:pt>
                <c:pt idx="6">
                  <c:v>2</c:v>
                </c:pt>
                <c:pt idx="7">
                  <c:v>2</c:v>
                </c:pt>
              </c:numCache>
            </c:numRef>
          </c:val>
          <c:extLst>
            <c:ext xmlns:c16="http://schemas.microsoft.com/office/drawing/2014/chart" uri="{C3380CC4-5D6E-409C-BE32-E72D297353CC}">
              <c16:uniqueId val="{0000000F-EFA6-4244-9359-6BF3C5D6F2B6}"/>
            </c:ext>
          </c:extLst>
        </c:ser>
        <c:dLbls>
          <c:showLegendKey val="0"/>
          <c:showVal val="0"/>
          <c:showCatName val="0"/>
          <c:showSerName val="0"/>
          <c:showPercent val="0"/>
          <c:showBubbleSize val="0"/>
        </c:dLbls>
        <c:gapWidth val="150"/>
        <c:axId val="-2078727816"/>
        <c:axId val="-2079015544"/>
      </c:barChart>
      <c:catAx>
        <c:axId val="-2078727816"/>
        <c:scaling>
          <c:orientation val="minMax"/>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800" b="1" i="0" u="none" strike="noStrike" baseline="0">
                <a:solidFill>
                  <a:srgbClr val="000000"/>
                </a:solidFill>
                <a:latin typeface="Calibri"/>
                <a:ea typeface="Calibri"/>
                <a:cs typeface="Calibri"/>
              </a:defRPr>
            </a:pPr>
            <a:endParaRPr lang="en-US"/>
          </a:p>
        </c:txPr>
        <c:crossAx val="-2079015544"/>
        <c:crosses val="autoZero"/>
        <c:auto val="1"/>
        <c:lblAlgn val="ctr"/>
        <c:lblOffset val="100"/>
        <c:tickLblSkip val="1"/>
        <c:tickMarkSkip val="1"/>
        <c:noMultiLvlLbl val="0"/>
      </c:catAx>
      <c:valAx>
        <c:axId val="-2079015544"/>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078727816"/>
        <c:crosses val="autoZero"/>
        <c:crossBetween val="between"/>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Replacement Behavior Data</a:t>
            </a:r>
          </a:p>
        </c:rich>
      </c:tx>
      <c:overlay val="0"/>
    </c:title>
    <c:autoTitleDeleted val="0"/>
    <c:plotArea>
      <c:layout>
        <c:manualLayout>
          <c:layoutTarget val="inner"/>
          <c:xMode val="edge"/>
          <c:yMode val="edge"/>
          <c:x val="6.1933514860043698E-2"/>
          <c:y val="0.104811579209533"/>
          <c:w val="0.71691950744180899"/>
          <c:h val="0.78507481272870105"/>
        </c:manualLayout>
      </c:layout>
      <c:lineChart>
        <c:grouping val="standard"/>
        <c:varyColors val="0"/>
        <c:ser>
          <c:idx val="0"/>
          <c:order val="0"/>
          <c:tx>
            <c:strRef>
              <c:f>Sheet1!$B$1</c:f>
              <c:strCache>
                <c:ptCount val="1"/>
                <c:pt idx="0">
                  <c:v>Verbal Agression</c:v>
                </c:pt>
              </c:strCache>
            </c:strRef>
          </c:tx>
          <c:spPr>
            <a:ln w="34925">
              <a:solidFill>
                <a:schemeClr val="accent5"/>
              </a:solidFill>
            </a:ln>
          </c:spPr>
          <c:marker>
            <c:spPr>
              <a:solidFill>
                <a:schemeClr val="accent5">
                  <a:lumMod val="60000"/>
                  <a:lumOff val="40000"/>
                </a:schemeClr>
              </a:solidFill>
            </c:spPr>
          </c:marker>
          <c:cat>
            <c:numRef>
              <c:f>Sheet1!$A$2:$A$37</c:f>
              <c:numCache>
                <c:formatCode>[$-409]d\-mmm;@</c:formatCode>
                <c:ptCount val="36"/>
                <c:pt idx="0">
                  <c:v>41524</c:v>
                </c:pt>
                <c:pt idx="1">
                  <c:v>41525</c:v>
                </c:pt>
                <c:pt idx="2">
                  <c:v>41526</c:v>
                </c:pt>
                <c:pt idx="3">
                  <c:v>41527</c:v>
                </c:pt>
                <c:pt idx="4">
                  <c:v>41528</c:v>
                </c:pt>
                <c:pt idx="5">
                  <c:v>41531</c:v>
                </c:pt>
                <c:pt idx="6">
                  <c:v>41531</c:v>
                </c:pt>
                <c:pt idx="7">
                  <c:v>41533</c:v>
                </c:pt>
                <c:pt idx="8">
                  <c:v>41534</c:v>
                </c:pt>
                <c:pt idx="9">
                  <c:v>41535</c:v>
                </c:pt>
                <c:pt idx="10">
                  <c:v>41538</c:v>
                </c:pt>
                <c:pt idx="11">
                  <c:v>41539</c:v>
                </c:pt>
                <c:pt idx="12">
                  <c:v>41540</c:v>
                </c:pt>
                <c:pt idx="13">
                  <c:v>41541</c:v>
                </c:pt>
                <c:pt idx="14">
                  <c:v>41542</c:v>
                </c:pt>
                <c:pt idx="15">
                  <c:v>41545</c:v>
                </c:pt>
                <c:pt idx="16">
                  <c:v>41546</c:v>
                </c:pt>
                <c:pt idx="17">
                  <c:v>41547</c:v>
                </c:pt>
                <c:pt idx="18">
                  <c:v>41548</c:v>
                </c:pt>
                <c:pt idx="19">
                  <c:v>41550</c:v>
                </c:pt>
                <c:pt idx="20">
                  <c:v>41552</c:v>
                </c:pt>
                <c:pt idx="21">
                  <c:v>41553</c:v>
                </c:pt>
                <c:pt idx="22">
                  <c:v>41554</c:v>
                </c:pt>
                <c:pt idx="23">
                  <c:v>41555</c:v>
                </c:pt>
                <c:pt idx="24">
                  <c:v>41556</c:v>
                </c:pt>
                <c:pt idx="25">
                  <c:v>41559</c:v>
                </c:pt>
                <c:pt idx="26">
                  <c:v>41559</c:v>
                </c:pt>
                <c:pt idx="27">
                  <c:v>41560</c:v>
                </c:pt>
                <c:pt idx="28">
                  <c:v>41561</c:v>
                </c:pt>
                <c:pt idx="29">
                  <c:v>41563</c:v>
                </c:pt>
                <c:pt idx="30">
                  <c:v>41567</c:v>
                </c:pt>
                <c:pt idx="31">
                  <c:v>41568</c:v>
                </c:pt>
                <c:pt idx="32">
                  <c:v>41569</c:v>
                </c:pt>
                <c:pt idx="33">
                  <c:v>41570</c:v>
                </c:pt>
                <c:pt idx="34">
                  <c:v>41571</c:v>
                </c:pt>
              </c:numCache>
            </c:numRef>
          </c:cat>
          <c:val>
            <c:numRef>
              <c:f>Sheet1!$B$2:$B$37</c:f>
              <c:numCache>
                <c:formatCode>General</c:formatCode>
                <c:ptCount val="36"/>
                <c:pt idx="0">
                  <c:v>2</c:v>
                </c:pt>
                <c:pt idx="1">
                  <c:v>1</c:v>
                </c:pt>
                <c:pt idx="2">
                  <c:v>3</c:v>
                </c:pt>
                <c:pt idx="3">
                  <c:v>2</c:v>
                </c:pt>
                <c:pt idx="4">
                  <c:v>3</c:v>
                </c:pt>
                <c:pt idx="5">
                  <c:v>2</c:v>
                </c:pt>
                <c:pt idx="6">
                  <c:v>1</c:v>
                </c:pt>
                <c:pt idx="7">
                  <c:v>3</c:v>
                </c:pt>
                <c:pt idx="8">
                  <c:v>1</c:v>
                </c:pt>
                <c:pt idx="9">
                  <c:v>2</c:v>
                </c:pt>
                <c:pt idx="10">
                  <c:v>3</c:v>
                </c:pt>
                <c:pt idx="11">
                  <c:v>2</c:v>
                </c:pt>
                <c:pt idx="12">
                  <c:v>1</c:v>
                </c:pt>
                <c:pt idx="13">
                  <c:v>2</c:v>
                </c:pt>
                <c:pt idx="14">
                  <c:v>3</c:v>
                </c:pt>
                <c:pt idx="15">
                  <c:v>3</c:v>
                </c:pt>
                <c:pt idx="16">
                  <c:v>4</c:v>
                </c:pt>
                <c:pt idx="17">
                  <c:v>1</c:v>
                </c:pt>
                <c:pt idx="18">
                  <c:v>1</c:v>
                </c:pt>
                <c:pt idx="19">
                  <c:v>3</c:v>
                </c:pt>
                <c:pt idx="20">
                  <c:v>1</c:v>
                </c:pt>
                <c:pt idx="21">
                  <c:v>1</c:v>
                </c:pt>
                <c:pt idx="22">
                  <c:v>0</c:v>
                </c:pt>
                <c:pt idx="23">
                  <c:v>0</c:v>
                </c:pt>
                <c:pt idx="24">
                  <c:v>0</c:v>
                </c:pt>
                <c:pt idx="25">
                  <c:v>1</c:v>
                </c:pt>
                <c:pt idx="26">
                  <c:v>0</c:v>
                </c:pt>
                <c:pt idx="27">
                  <c:v>0</c:v>
                </c:pt>
                <c:pt idx="28">
                  <c:v>0</c:v>
                </c:pt>
                <c:pt idx="29">
                  <c:v>1</c:v>
                </c:pt>
                <c:pt idx="30">
                  <c:v>1</c:v>
                </c:pt>
                <c:pt idx="31">
                  <c:v>0</c:v>
                </c:pt>
                <c:pt idx="32">
                  <c:v>0</c:v>
                </c:pt>
                <c:pt idx="33">
                  <c:v>0</c:v>
                </c:pt>
                <c:pt idx="34">
                  <c:v>0</c:v>
                </c:pt>
              </c:numCache>
            </c:numRef>
          </c:val>
          <c:smooth val="0"/>
          <c:extLst>
            <c:ext xmlns:c16="http://schemas.microsoft.com/office/drawing/2014/chart" uri="{C3380CC4-5D6E-409C-BE32-E72D297353CC}">
              <c16:uniqueId val="{00000000-6E41-5C4A-A1B6-8CDE36CC1C04}"/>
            </c:ext>
          </c:extLst>
        </c:ser>
        <c:dLbls>
          <c:showLegendKey val="0"/>
          <c:showVal val="0"/>
          <c:showCatName val="0"/>
          <c:showSerName val="0"/>
          <c:showPercent val="0"/>
          <c:showBubbleSize val="0"/>
        </c:dLbls>
        <c:marker val="1"/>
        <c:smooth val="0"/>
        <c:axId val="1817025784"/>
        <c:axId val="1817031288"/>
      </c:lineChart>
      <c:lineChart>
        <c:grouping val="standard"/>
        <c:varyColors val="0"/>
        <c:ser>
          <c:idx val="1"/>
          <c:order val="1"/>
          <c:tx>
            <c:strRef>
              <c:f>Sheet1!$C$1</c:f>
              <c:strCache>
                <c:ptCount val="1"/>
                <c:pt idx="0">
                  <c:v>Replacement Behavior</c:v>
                </c:pt>
              </c:strCache>
            </c:strRef>
          </c:tx>
          <c:spPr>
            <a:ln w="34925">
              <a:solidFill>
                <a:schemeClr val="accent1">
                  <a:lumMod val="75000"/>
                </a:schemeClr>
              </a:solidFill>
            </a:ln>
          </c:spPr>
          <c:marker>
            <c:symbol val="square"/>
            <c:size val="7"/>
            <c:spPr>
              <a:solidFill>
                <a:schemeClr val="accent1">
                  <a:lumMod val="75000"/>
                </a:schemeClr>
              </a:solidFill>
              <a:ln cap="sq">
                <a:solidFill>
                  <a:schemeClr val="accent1">
                    <a:lumMod val="75000"/>
                  </a:schemeClr>
                </a:solidFill>
              </a:ln>
            </c:spPr>
          </c:marker>
          <c:dPt>
            <c:idx val="23"/>
            <c:bubble3D val="0"/>
            <c:spPr>
              <a:ln w="34925">
                <a:solidFill>
                  <a:srgbClr val="194293"/>
                </a:solidFill>
              </a:ln>
            </c:spPr>
            <c:extLst>
              <c:ext xmlns:c16="http://schemas.microsoft.com/office/drawing/2014/chart" uri="{C3380CC4-5D6E-409C-BE32-E72D297353CC}">
                <c16:uniqueId val="{00000002-6E41-5C4A-A1B6-8CDE36CC1C04}"/>
              </c:ext>
            </c:extLst>
          </c:dPt>
          <c:cat>
            <c:numRef>
              <c:f>Sheet1!$A$2:$A$37</c:f>
              <c:numCache>
                <c:formatCode>[$-409]d\-mmm;@</c:formatCode>
                <c:ptCount val="36"/>
                <c:pt idx="0">
                  <c:v>41524</c:v>
                </c:pt>
                <c:pt idx="1">
                  <c:v>41525</c:v>
                </c:pt>
                <c:pt idx="2">
                  <c:v>41526</c:v>
                </c:pt>
                <c:pt idx="3">
                  <c:v>41527</c:v>
                </c:pt>
                <c:pt idx="4">
                  <c:v>41528</c:v>
                </c:pt>
                <c:pt idx="5">
                  <c:v>41531</c:v>
                </c:pt>
                <c:pt idx="6">
                  <c:v>41531</c:v>
                </c:pt>
                <c:pt idx="7">
                  <c:v>41533</c:v>
                </c:pt>
                <c:pt idx="8">
                  <c:v>41534</c:v>
                </c:pt>
                <c:pt idx="9">
                  <c:v>41535</c:v>
                </c:pt>
                <c:pt idx="10">
                  <c:v>41538</c:v>
                </c:pt>
                <c:pt idx="11">
                  <c:v>41539</c:v>
                </c:pt>
                <c:pt idx="12">
                  <c:v>41540</c:v>
                </c:pt>
                <c:pt idx="13">
                  <c:v>41541</c:v>
                </c:pt>
                <c:pt idx="14">
                  <c:v>41542</c:v>
                </c:pt>
                <c:pt idx="15">
                  <c:v>41545</c:v>
                </c:pt>
                <c:pt idx="16">
                  <c:v>41546</c:v>
                </c:pt>
                <c:pt idx="17">
                  <c:v>41547</c:v>
                </c:pt>
                <c:pt idx="18">
                  <c:v>41548</c:v>
                </c:pt>
                <c:pt idx="19">
                  <c:v>41550</c:v>
                </c:pt>
                <c:pt idx="20">
                  <c:v>41552</c:v>
                </c:pt>
                <c:pt idx="21">
                  <c:v>41553</c:v>
                </c:pt>
                <c:pt idx="22">
                  <c:v>41554</c:v>
                </c:pt>
                <c:pt idx="23">
                  <c:v>41555</c:v>
                </c:pt>
                <c:pt idx="24">
                  <c:v>41556</c:v>
                </c:pt>
                <c:pt idx="25">
                  <c:v>41559</c:v>
                </c:pt>
                <c:pt idx="26">
                  <c:v>41559</c:v>
                </c:pt>
                <c:pt idx="27">
                  <c:v>41560</c:v>
                </c:pt>
                <c:pt idx="28">
                  <c:v>41561</c:v>
                </c:pt>
                <c:pt idx="29">
                  <c:v>41563</c:v>
                </c:pt>
                <c:pt idx="30">
                  <c:v>41567</c:v>
                </c:pt>
                <c:pt idx="31">
                  <c:v>41568</c:v>
                </c:pt>
                <c:pt idx="32">
                  <c:v>41569</c:v>
                </c:pt>
                <c:pt idx="33">
                  <c:v>41570</c:v>
                </c:pt>
                <c:pt idx="34">
                  <c:v>41571</c:v>
                </c:pt>
              </c:numCache>
            </c:numRef>
          </c:cat>
          <c:val>
            <c:numRef>
              <c:f>Sheet1!$C$2:$C$37</c:f>
              <c:numCache>
                <c:formatCode>General</c:formatCode>
                <c:ptCount val="36"/>
                <c:pt idx="15">
                  <c:v>0</c:v>
                </c:pt>
                <c:pt idx="16">
                  <c:v>1</c:v>
                </c:pt>
                <c:pt idx="17">
                  <c:v>2</c:v>
                </c:pt>
                <c:pt idx="18">
                  <c:v>1</c:v>
                </c:pt>
                <c:pt idx="19">
                  <c:v>2</c:v>
                </c:pt>
                <c:pt idx="20">
                  <c:v>0</c:v>
                </c:pt>
                <c:pt idx="21">
                  <c:v>2</c:v>
                </c:pt>
                <c:pt idx="22">
                  <c:v>2</c:v>
                </c:pt>
                <c:pt idx="23">
                  <c:v>3</c:v>
                </c:pt>
                <c:pt idx="24">
                  <c:v>2</c:v>
                </c:pt>
                <c:pt idx="25">
                  <c:v>1</c:v>
                </c:pt>
                <c:pt idx="26">
                  <c:v>2</c:v>
                </c:pt>
                <c:pt idx="27">
                  <c:v>3</c:v>
                </c:pt>
                <c:pt idx="28">
                  <c:v>2</c:v>
                </c:pt>
                <c:pt idx="29">
                  <c:v>1</c:v>
                </c:pt>
                <c:pt idx="30">
                  <c:v>2</c:v>
                </c:pt>
                <c:pt idx="31">
                  <c:v>3</c:v>
                </c:pt>
                <c:pt idx="32">
                  <c:v>3</c:v>
                </c:pt>
                <c:pt idx="33">
                  <c:v>4</c:v>
                </c:pt>
                <c:pt idx="34">
                  <c:v>3</c:v>
                </c:pt>
              </c:numCache>
            </c:numRef>
          </c:val>
          <c:smooth val="0"/>
          <c:extLst>
            <c:ext xmlns:c16="http://schemas.microsoft.com/office/drawing/2014/chart" uri="{C3380CC4-5D6E-409C-BE32-E72D297353CC}">
              <c16:uniqueId val="{00000003-6E41-5C4A-A1B6-8CDE36CC1C04}"/>
            </c:ext>
          </c:extLst>
        </c:ser>
        <c:dLbls>
          <c:showLegendKey val="0"/>
          <c:showVal val="0"/>
          <c:showCatName val="0"/>
          <c:showSerName val="0"/>
          <c:showPercent val="0"/>
          <c:showBubbleSize val="0"/>
        </c:dLbls>
        <c:marker val="1"/>
        <c:smooth val="0"/>
        <c:axId val="1817042744"/>
        <c:axId val="1817037368"/>
      </c:lineChart>
      <c:dateAx>
        <c:axId val="1817025784"/>
        <c:scaling>
          <c:orientation val="minMax"/>
          <c:max val="41573"/>
          <c:min val="41524"/>
        </c:scaling>
        <c:delete val="0"/>
        <c:axPos val="b"/>
        <c:title>
          <c:tx>
            <c:rich>
              <a:bodyPr/>
              <a:lstStyle/>
              <a:p>
                <a:pPr>
                  <a:defRPr/>
                </a:pPr>
                <a:r>
                  <a:rPr lang="en-US"/>
                  <a:t>School  Days</a:t>
                </a:r>
              </a:p>
            </c:rich>
          </c:tx>
          <c:overlay val="0"/>
        </c:title>
        <c:numFmt formatCode="[$-409]d\-mmm;@" sourceLinked="1"/>
        <c:majorTickMark val="out"/>
        <c:minorTickMark val="none"/>
        <c:tickLblPos val="nextTo"/>
        <c:crossAx val="1817031288"/>
        <c:crosses val="autoZero"/>
        <c:auto val="1"/>
        <c:lblOffset val="100"/>
        <c:baseTimeUnit val="days"/>
        <c:majorUnit val="7"/>
        <c:majorTimeUnit val="days"/>
        <c:minorUnit val="1"/>
        <c:minorTimeUnit val="days"/>
      </c:dateAx>
      <c:valAx>
        <c:axId val="1817031288"/>
        <c:scaling>
          <c:orientation val="minMax"/>
          <c:max val="4"/>
          <c:min val="0"/>
        </c:scaling>
        <c:delete val="0"/>
        <c:axPos val="l"/>
        <c:majorGridlines>
          <c:spPr>
            <a:ln w="15875">
              <a:solidFill>
                <a:schemeClr val="tx1"/>
              </a:solidFill>
            </a:ln>
          </c:spPr>
        </c:majorGridlines>
        <c:title>
          <c:tx>
            <c:rich>
              <a:bodyPr rot="-5400000" vert="horz"/>
              <a:lstStyle/>
              <a:p>
                <a:pPr>
                  <a:defRPr/>
                </a:pPr>
                <a:r>
                  <a:rPr lang="en-US"/>
                  <a:t>Incidents of Baseline Property Destruction</a:t>
                </a:r>
              </a:p>
            </c:rich>
          </c:tx>
          <c:overlay val="0"/>
        </c:title>
        <c:numFmt formatCode="General" sourceLinked="1"/>
        <c:majorTickMark val="out"/>
        <c:minorTickMark val="none"/>
        <c:tickLblPos val="nextTo"/>
        <c:crossAx val="1817025784"/>
        <c:crossesAt val="41524"/>
        <c:crossBetween val="midCat"/>
        <c:majorUnit val="0.5"/>
      </c:valAx>
      <c:valAx>
        <c:axId val="1817037368"/>
        <c:scaling>
          <c:orientation val="minMax"/>
          <c:max val="4"/>
          <c:min val="0"/>
        </c:scaling>
        <c:delete val="0"/>
        <c:axPos val="r"/>
        <c:title>
          <c:tx>
            <c:rich>
              <a:bodyPr rot="-5400000" vert="horz"/>
              <a:lstStyle/>
              <a:p>
                <a:pPr>
                  <a:defRPr/>
                </a:pPr>
                <a:r>
                  <a:rPr lang="en-US"/>
                  <a:t>Incidents of Replacement behavior (Requests)</a:t>
                </a:r>
              </a:p>
            </c:rich>
          </c:tx>
          <c:overlay val="0"/>
        </c:title>
        <c:numFmt formatCode="General" sourceLinked="1"/>
        <c:majorTickMark val="out"/>
        <c:minorTickMark val="none"/>
        <c:tickLblPos val="nextTo"/>
        <c:crossAx val="1817042744"/>
        <c:crosses val="max"/>
        <c:crossBetween val="between"/>
        <c:majorUnit val="0.5"/>
      </c:valAx>
      <c:dateAx>
        <c:axId val="1817042744"/>
        <c:scaling>
          <c:orientation val="minMax"/>
        </c:scaling>
        <c:delete val="1"/>
        <c:axPos val="b"/>
        <c:numFmt formatCode="[$-409]d\-mmm;@" sourceLinked="1"/>
        <c:majorTickMark val="out"/>
        <c:minorTickMark val="none"/>
        <c:tickLblPos val="nextTo"/>
        <c:crossAx val="1817037368"/>
        <c:crosses val="autoZero"/>
        <c:auto val="1"/>
        <c:lblOffset val="100"/>
        <c:baseTimeUnit val="days"/>
      </c:dateAx>
      <c:spPr>
        <a:noFill/>
        <a:ln w="22225">
          <a:solidFill>
            <a:schemeClr val="tx1"/>
          </a:solidFill>
        </a:ln>
      </c:spPr>
    </c:plotArea>
    <c:legend>
      <c:legendPos val="r"/>
      <c:legendEntry>
        <c:idx val="0"/>
        <c:delete val="1"/>
      </c:legendEntry>
      <c:layout>
        <c:manualLayout>
          <c:xMode val="edge"/>
          <c:yMode val="edge"/>
          <c:x val="0.83088011864370603"/>
          <c:y val="0.50686294977957302"/>
          <c:w val="0.13253451550263501"/>
          <c:h val="0.19169695105110099"/>
        </c:manualLayout>
      </c:layout>
      <c:overlay val="0"/>
    </c:legend>
    <c:plotVisOnly val="1"/>
    <c:dispBlanksAs val="gap"/>
    <c:showDLblsOverMax val="0"/>
  </c:chart>
  <c:txPr>
    <a:bodyPr/>
    <a:lstStyle/>
    <a:p>
      <a:pPr>
        <a:defRPr>
          <a:sym typeface="Symbol"/>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en-US" sz="2800" dirty="0"/>
              <a:t>Incidents Occurring by Location</a:t>
            </a:r>
          </a:p>
          <a:p>
            <a:pPr>
              <a:defRPr sz="1800" b="1" i="0" u="none" strike="noStrike" baseline="0">
                <a:solidFill>
                  <a:srgbClr val="000000"/>
                </a:solidFill>
                <a:latin typeface="Calibri"/>
                <a:ea typeface="Calibri"/>
                <a:cs typeface="Calibri"/>
              </a:defRPr>
            </a:pPr>
            <a:r>
              <a:rPr lang="ko-KR" altLang="en-US" sz="1800" b="1" i="0" u="none" strike="noStrike" baseline="0" dirty="0">
                <a:effectLst/>
              </a:rPr>
              <a:t>장소 별 벌어진 사건</a:t>
            </a:r>
            <a:r>
              <a:rPr lang="ko-KR" altLang="en-US" sz="1800" b="1" i="0" u="none" strike="noStrike" baseline="0" dirty="0"/>
              <a:t> </a:t>
            </a:r>
            <a:endParaRPr lang="en-US" sz="2800" dirty="0"/>
          </a:p>
        </c:rich>
      </c:tx>
      <c:layout>
        <c:manualLayout>
          <c:xMode val="edge"/>
          <c:yMode val="edge"/>
          <c:x val="0.21720238559288998"/>
          <c:y val="9.3606142702052655E-4"/>
        </c:manualLayout>
      </c:layout>
      <c:overlay val="0"/>
      <c:spPr>
        <a:noFill/>
        <a:ln w="25400">
          <a:noFill/>
        </a:ln>
      </c:spPr>
    </c:title>
    <c:autoTitleDeleted val="0"/>
    <c:plotArea>
      <c:layout>
        <c:manualLayout>
          <c:layoutTarget val="inner"/>
          <c:xMode val="edge"/>
          <c:yMode val="edge"/>
          <c:x val="3.9955604883462802E-2"/>
          <c:y val="0.15384615384615399"/>
          <c:w val="0.845731933508311"/>
          <c:h val="0.696172687173225"/>
        </c:manualLayout>
      </c:layout>
      <c:barChart>
        <c:barDir val="col"/>
        <c:grouping val="clustered"/>
        <c:varyColors val="1"/>
        <c:ser>
          <c:idx val="0"/>
          <c:order val="0"/>
          <c:spPr>
            <a:solidFill>
              <a:srgbClr val="4F81BD"/>
            </a:solidFill>
            <a:ln w="25400">
              <a:noFill/>
            </a:ln>
          </c:spPr>
          <c:invertIfNegative val="0"/>
          <c:dPt>
            <c:idx val="0"/>
            <c:invertIfNegative val="0"/>
            <c:bubble3D val="0"/>
            <c:spPr>
              <a:solidFill>
                <a:srgbClr val="3C6494"/>
              </a:solidFill>
              <a:ln w="25400">
                <a:noFill/>
              </a:ln>
            </c:spPr>
            <c:extLst>
              <c:ext xmlns:c16="http://schemas.microsoft.com/office/drawing/2014/chart" uri="{C3380CC4-5D6E-409C-BE32-E72D297353CC}">
                <c16:uniqueId val="{00000001-B20F-B640-8DCE-456A3C41AA0F}"/>
              </c:ext>
            </c:extLst>
          </c:dPt>
          <c:dPt>
            <c:idx val="1"/>
            <c:invertIfNegative val="0"/>
            <c:bubble3D val="0"/>
            <c:spPr>
              <a:solidFill>
                <a:srgbClr val="963D3B"/>
              </a:solidFill>
              <a:ln w="25400">
                <a:noFill/>
              </a:ln>
            </c:spPr>
            <c:extLst>
              <c:ext xmlns:c16="http://schemas.microsoft.com/office/drawing/2014/chart" uri="{C3380CC4-5D6E-409C-BE32-E72D297353CC}">
                <c16:uniqueId val="{00000003-B20F-B640-8DCE-456A3C41AA0F}"/>
              </c:ext>
            </c:extLst>
          </c:dPt>
          <c:dPt>
            <c:idx val="2"/>
            <c:invertIfNegative val="0"/>
            <c:bubble3D val="0"/>
            <c:spPr>
              <a:solidFill>
                <a:srgbClr val="799244"/>
              </a:solidFill>
              <a:ln w="25400">
                <a:noFill/>
              </a:ln>
            </c:spPr>
            <c:extLst>
              <c:ext xmlns:c16="http://schemas.microsoft.com/office/drawing/2014/chart" uri="{C3380CC4-5D6E-409C-BE32-E72D297353CC}">
                <c16:uniqueId val="{00000005-B20F-B640-8DCE-456A3C41AA0F}"/>
              </c:ext>
            </c:extLst>
          </c:dPt>
          <c:dPt>
            <c:idx val="3"/>
            <c:invertIfNegative val="0"/>
            <c:bubble3D val="0"/>
            <c:spPr>
              <a:solidFill>
                <a:srgbClr val="634D7E"/>
              </a:solidFill>
              <a:ln w="25400">
                <a:noFill/>
              </a:ln>
            </c:spPr>
            <c:extLst>
              <c:ext xmlns:c16="http://schemas.microsoft.com/office/drawing/2014/chart" uri="{C3380CC4-5D6E-409C-BE32-E72D297353CC}">
                <c16:uniqueId val="{00000007-B20F-B640-8DCE-456A3C41AA0F}"/>
              </c:ext>
            </c:extLst>
          </c:dPt>
          <c:dPt>
            <c:idx val="4"/>
            <c:invertIfNegative val="0"/>
            <c:bubble3D val="0"/>
            <c:spPr>
              <a:solidFill>
                <a:srgbClr val="39869B"/>
              </a:solidFill>
              <a:ln w="25400">
                <a:noFill/>
              </a:ln>
            </c:spPr>
            <c:extLst>
              <c:ext xmlns:c16="http://schemas.microsoft.com/office/drawing/2014/chart" uri="{C3380CC4-5D6E-409C-BE32-E72D297353CC}">
                <c16:uniqueId val="{00000009-B20F-B640-8DCE-456A3C41AA0F}"/>
              </c:ext>
            </c:extLst>
          </c:dPt>
          <c:dPt>
            <c:idx val="5"/>
            <c:invertIfNegative val="0"/>
            <c:bubble3D val="0"/>
            <c:spPr>
              <a:solidFill>
                <a:srgbClr val="C27535"/>
              </a:solidFill>
              <a:ln w="25400">
                <a:noFill/>
              </a:ln>
            </c:spPr>
            <c:extLst>
              <c:ext xmlns:c16="http://schemas.microsoft.com/office/drawing/2014/chart" uri="{C3380CC4-5D6E-409C-BE32-E72D297353CC}">
                <c16:uniqueId val="{0000000B-B20F-B640-8DCE-456A3C41AA0F}"/>
              </c:ext>
            </c:extLst>
          </c:dPt>
          <c:dPt>
            <c:idx val="6"/>
            <c:invertIfNegative val="0"/>
            <c:bubble3D val="0"/>
            <c:spPr>
              <a:solidFill>
                <a:srgbClr val="4978B1"/>
              </a:solidFill>
              <a:ln w="25400">
                <a:noFill/>
              </a:ln>
            </c:spPr>
            <c:extLst>
              <c:ext xmlns:c16="http://schemas.microsoft.com/office/drawing/2014/chart" uri="{C3380CC4-5D6E-409C-BE32-E72D297353CC}">
                <c16:uniqueId val="{0000000D-B20F-B640-8DCE-456A3C41AA0F}"/>
              </c:ext>
            </c:extLst>
          </c:dPt>
          <c:dPt>
            <c:idx val="7"/>
            <c:invertIfNegative val="0"/>
            <c:bubble3D val="0"/>
            <c:spPr>
              <a:solidFill>
                <a:srgbClr val="B34A47"/>
              </a:solidFill>
              <a:ln w="25400">
                <a:noFill/>
              </a:ln>
            </c:spPr>
            <c:extLst>
              <c:ext xmlns:c16="http://schemas.microsoft.com/office/drawing/2014/chart" uri="{C3380CC4-5D6E-409C-BE32-E72D297353CC}">
                <c16:uniqueId val="{0000000F-B20F-B640-8DCE-456A3C41AA0F}"/>
              </c:ext>
            </c:extLst>
          </c:dPt>
          <c:dPt>
            <c:idx val="8"/>
            <c:invertIfNegative val="0"/>
            <c:bubble3D val="0"/>
            <c:spPr>
              <a:solidFill>
                <a:srgbClr val="91AF53"/>
              </a:solidFill>
              <a:ln w="25400">
                <a:noFill/>
              </a:ln>
            </c:spPr>
            <c:extLst>
              <c:ext xmlns:c16="http://schemas.microsoft.com/office/drawing/2014/chart" uri="{C3380CC4-5D6E-409C-BE32-E72D297353CC}">
                <c16:uniqueId val="{00000011-B20F-B640-8DCE-456A3C41AA0F}"/>
              </c:ext>
            </c:extLst>
          </c:dPt>
          <c:dPt>
            <c:idx val="9"/>
            <c:invertIfNegative val="0"/>
            <c:bubble3D val="0"/>
            <c:spPr>
              <a:solidFill>
                <a:srgbClr val="775D97"/>
              </a:solidFill>
              <a:ln w="25400">
                <a:noFill/>
              </a:ln>
            </c:spPr>
            <c:extLst>
              <c:ext xmlns:c16="http://schemas.microsoft.com/office/drawing/2014/chart" uri="{C3380CC4-5D6E-409C-BE32-E72D297353CC}">
                <c16:uniqueId val="{00000013-B20F-B640-8DCE-456A3C41AA0F}"/>
              </c:ext>
            </c:extLst>
          </c:dPt>
          <c:dPt>
            <c:idx val="10"/>
            <c:invertIfNegative val="0"/>
            <c:bubble3D val="0"/>
            <c:spPr>
              <a:solidFill>
                <a:srgbClr val="46A1B9"/>
              </a:solidFill>
              <a:ln w="25400">
                <a:noFill/>
              </a:ln>
            </c:spPr>
            <c:extLst>
              <c:ext xmlns:c16="http://schemas.microsoft.com/office/drawing/2014/chart" uri="{C3380CC4-5D6E-409C-BE32-E72D297353CC}">
                <c16:uniqueId val="{00000015-B20F-B640-8DCE-456A3C41AA0F}"/>
              </c:ext>
            </c:extLst>
          </c:dPt>
          <c:dPt>
            <c:idx val="11"/>
            <c:invertIfNegative val="0"/>
            <c:bubble3D val="0"/>
            <c:spPr>
              <a:solidFill>
                <a:srgbClr val="E78C41"/>
              </a:solidFill>
              <a:ln w="25400">
                <a:noFill/>
              </a:ln>
            </c:spPr>
            <c:extLst>
              <c:ext xmlns:c16="http://schemas.microsoft.com/office/drawing/2014/chart" uri="{C3380CC4-5D6E-409C-BE32-E72D297353CC}">
                <c16:uniqueId val="{00000017-B20F-B640-8DCE-456A3C41AA0F}"/>
              </c:ext>
            </c:extLst>
          </c:dPt>
          <c:dPt>
            <c:idx val="12"/>
            <c:invertIfNegative val="0"/>
            <c:bubble3D val="0"/>
            <c:spPr>
              <a:solidFill>
                <a:srgbClr val="7E9BC8"/>
              </a:solidFill>
              <a:ln w="25400">
                <a:noFill/>
              </a:ln>
            </c:spPr>
            <c:extLst>
              <c:ext xmlns:c16="http://schemas.microsoft.com/office/drawing/2014/chart" uri="{C3380CC4-5D6E-409C-BE32-E72D297353CC}">
                <c16:uniqueId val="{00000019-B20F-B640-8DCE-456A3C41AA0F}"/>
              </c:ext>
            </c:extLst>
          </c:dPt>
          <c:dPt>
            <c:idx val="13"/>
            <c:invertIfNegative val="0"/>
            <c:bubble3D val="0"/>
            <c:spPr>
              <a:solidFill>
                <a:srgbClr val="CA7E7D"/>
              </a:solidFill>
              <a:ln w="25400">
                <a:noFill/>
              </a:ln>
            </c:spPr>
            <c:extLst>
              <c:ext xmlns:c16="http://schemas.microsoft.com/office/drawing/2014/chart" uri="{C3380CC4-5D6E-409C-BE32-E72D297353CC}">
                <c16:uniqueId val="{0000001B-B20F-B640-8DCE-456A3C41AA0F}"/>
              </c:ext>
            </c:extLst>
          </c:dPt>
          <c:dPt>
            <c:idx val="14"/>
            <c:invertIfNegative val="0"/>
            <c:bubble3D val="0"/>
            <c:spPr>
              <a:solidFill>
                <a:srgbClr val="AEC683"/>
              </a:solidFill>
              <a:ln w="25400">
                <a:noFill/>
              </a:ln>
            </c:spPr>
            <c:extLst>
              <c:ext xmlns:c16="http://schemas.microsoft.com/office/drawing/2014/chart" uri="{C3380CC4-5D6E-409C-BE32-E72D297353CC}">
                <c16:uniqueId val="{0000001D-B20F-B640-8DCE-456A3C41AA0F}"/>
              </c:ext>
            </c:extLst>
          </c:dPt>
          <c:dPt>
            <c:idx val="15"/>
            <c:invertIfNegative val="0"/>
            <c:bubble3D val="0"/>
            <c:spPr>
              <a:solidFill>
                <a:srgbClr val="9B89B3"/>
              </a:solidFill>
              <a:ln w="25400">
                <a:noFill/>
              </a:ln>
            </c:spPr>
            <c:extLst>
              <c:ext xmlns:c16="http://schemas.microsoft.com/office/drawing/2014/chart" uri="{C3380CC4-5D6E-409C-BE32-E72D297353CC}">
                <c16:uniqueId val="{0000001F-B20F-B640-8DCE-456A3C41AA0F}"/>
              </c:ext>
            </c:extLst>
          </c:dPt>
          <c:dPt>
            <c:idx val="16"/>
            <c:invertIfNegative val="0"/>
            <c:bubble3D val="0"/>
            <c:spPr>
              <a:solidFill>
                <a:srgbClr val="7CBBCF"/>
              </a:solidFill>
              <a:ln w="25400">
                <a:noFill/>
              </a:ln>
            </c:spPr>
            <c:extLst>
              <c:ext xmlns:c16="http://schemas.microsoft.com/office/drawing/2014/chart" uri="{C3380CC4-5D6E-409C-BE32-E72D297353CC}">
                <c16:uniqueId val="{00000021-B20F-B640-8DCE-456A3C41AA0F}"/>
              </c:ext>
            </c:extLst>
          </c:dPt>
          <c:dPt>
            <c:idx val="17"/>
            <c:invertIfNegative val="0"/>
            <c:bubble3D val="0"/>
            <c:spPr>
              <a:solidFill>
                <a:srgbClr val="F8AA79"/>
              </a:solidFill>
              <a:ln w="25400">
                <a:noFill/>
              </a:ln>
            </c:spPr>
            <c:extLst>
              <c:ext xmlns:c16="http://schemas.microsoft.com/office/drawing/2014/chart" uri="{C3380CC4-5D6E-409C-BE32-E72D297353CC}">
                <c16:uniqueId val="{00000023-B20F-B640-8DCE-456A3C41AA0F}"/>
              </c:ext>
            </c:extLst>
          </c:dPt>
          <c:cat>
            <c:strRef>
              <c:f>'Data for Graph'!$B$3:$S$3</c:f>
              <c:strCache>
                <c:ptCount val="18"/>
                <c:pt idx="0">
                  <c:v>Res Bathroom</c:v>
                </c:pt>
                <c:pt idx="1">
                  <c:v>Work Bathroom</c:v>
                </c:pt>
                <c:pt idx="2">
                  <c:v>Day hab Bathroom</c:v>
                </c:pt>
                <c:pt idx="3">
                  <c:v>Ind. Bedroom</c:v>
                </c:pt>
                <c:pt idx="4">
                  <c:v>Other  Bedroom</c:v>
                </c:pt>
                <c:pt idx="5">
                  <c:v>Kitchen</c:v>
                </c:pt>
                <c:pt idx="6">
                  <c:v>Living Room</c:v>
                </c:pt>
                <c:pt idx="7">
                  <c:v>Dining Room</c:v>
                </c:pt>
                <c:pt idx="8">
                  <c:v>Office</c:v>
                </c:pt>
                <c:pt idx="9">
                  <c:v>Outside/ Parking Lot</c:v>
                </c:pt>
                <c:pt idx="10">
                  <c:v>Program Area</c:v>
                </c:pt>
                <c:pt idx="11">
                  <c:v>Fitness Room</c:v>
                </c:pt>
                <c:pt idx="12">
                  <c:v>Sensory Room</c:v>
                </c:pt>
                <c:pt idx="13">
                  <c:v>Laundry Room</c:v>
                </c:pt>
                <c:pt idx="14">
                  <c:v>Basement</c:v>
                </c:pt>
                <c:pt idx="15">
                  <c:v>Van</c:v>
                </c:pt>
                <c:pt idx="16">
                  <c:v>Community</c:v>
                </c:pt>
                <c:pt idx="17">
                  <c:v>Other</c:v>
                </c:pt>
              </c:strCache>
            </c:strRef>
          </c:cat>
          <c:val>
            <c:numRef>
              <c:f>'Data for Graph'!$B$4:$S$4</c:f>
              <c:numCache>
                <c:formatCode>General</c:formatCode>
                <c:ptCount val="18"/>
                <c:pt idx="0">
                  <c:v>3</c:v>
                </c:pt>
                <c:pt idx="1">
                  <c:v>0</c:v>
                </c:pt>
                <c:pt idx="2">
                  <c:v>0</c:v>
                </c:pt>
                <c:pt idx="3">
                  <c:v>1</c:v>
                </c:pt>
                <c:pt idx="4">
                  <c:v>1</c:v>
                </c:pt>
                <c:pt idx="5">
                  <c:v>4</c:v>
                </c:pt>
                <c:pt idx="6">
                  <c:v>9</c:v>
                </c:pt>
                <c:pt idx="7">
                  <c:v>4</c:v>
                </c:pt>
                <c:pt idx="8">
                  <c:v>2</c:v>
                </c:pt>
                <c:pt idx="9">
                  <c:v>1</c:v>
                </c:pt>
                <c:pt idx="10">
                  <c:v>0</c:v>
                </c:pt>
                <c:pt idx="11">
                  <c:v>0</c:v>
                </c:pt>
                <c:pt idx="12">
                  <c:v>0</c:v>
                </c:pt>
                <c:pt idx="13">
                  <c:v>1</c:v>
                </c:pt>
                <c:pt idx="14">
                  <c:v>2</c:v>
                </c:pt>
                <c:pt idx="15">
                  <c:v>1</c:v>
                </c:pt>
                <c:pt idx="16">
                  <c:v>1</c:v>
                </c:pt>
                <c:pt idx="17">
                  <c:v>0</c:v>
                </c:pt>
              </c:numCache>
            </c:numRef>
          </c:val>
          <c:extLst>
            <c:ext xmlns:c16="http://schemas.microsoft.com/office/drawing/2014/chart" uri="{C3380CC4-5D6E-409C-BE32-E72D297353CC}">
              <c16:uniqueId val="{00000024-B20F-B640-8DCE-456A3C41AA0F}"/>
            </c:ext>
          </c:extLst>
        </c:ser>
        <c:dLbls>
          <c:showLegendKey val="0"/>
          <c:showVal val="0"/>
          <c:showCatName val="0"/>
          <c:showSerName val="0"/>
          <c:showPercent val="0"/>
          <c:showBubbleSize val="0"/>
        </c:dLbls>
        <c:gapWidth val="150"/>
        <c:axId val="-2088831512"/>
        <c:axId val="-2073265048"/>
      </c:barChart>
      <c:catAx>
        <c:axId val="-2088831512"/>
        <c:scaling>
          <c:orientation val="minMax"/>
        </c:scaling>
        <c:delete val="0"/>
        <c:axPos val="b"/>
        <c:numFmt formatCode="General" sourceLinked="1"/>
        <c:majorTickMark val="out"/>
        <c:minorTickMark val="none"/>
        <c:tickLblPos val="nextTo"/>
        <c:spPr>
          <a:ln w="3175">
            <a:solidFill>
              <a:srgbClr val="808080"/>
            </a:solidFill>
            <a:prstDash val="solid"/>
          </a:ln>
        </c:spPr>
        <c:txPr>
          <a:bodyPr rot="-2760000" vert="horz"/>
          <a:lstStyle/>
          <a:p>
            <a:pPr>
              <a:defRPr sz="1600" b="1" i="0" u="none" strike="noStrike" baseline="0">
                <a:solidFill>
                  <a:srgbClr val="000000"/>
                </a:solidFill>
                <a:latin typeface="Calibri"/>
                <a:ea typeface="Calibri"/>
                <a:cs typeface="Calibri"/>
              </a:defRPr>
            </a:pPr>
            <a:endParaRPr lang="en-US"/>
          </a:p>
        </c:txPr>
        <c:crossAx val="-2073265048"/>
        <c:crosses val="autoZero"/>
        <c:auto val="1"/>
        <c:lblAlgn val="ctr"/>
        <c:lblOffset val="100"/>
        <c:tickLblSkip val="1"/>
        <c:tickMarkSkip val="1"/>
        <c:noMultiLvlLbl val="0"/>
      </c:catAx>
      <c:valAx>
        <c:axId val="-2073265048"/>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600" b="1" i="0" u="none" strike="noStrike" baseline="0">
                <a:solidFill>
                  <a:srgbClr val="000000"/>
                </a:solidFill>
                <a:latin typeface="Calibri"/>
                <a:ea typeface="Calibri"/>
                <a:cs typeface="Calibri"/>
              </a:defRPr>
            </a:pPr>
            <a:endParaRPr lang="en-US"/>
          </a:p>
        </c:txPr>
        <c:crossAx val="-2088831512"/>
        <c:crosses val="autoZero"/>
        <c:crossBetween val="between"/>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b="1" i="0" u="none" strike="noStrike" baseline="0">
                <a:solidFill>
                  <a:srgbClr val="000000"/>
                </a:solidFill>
                <a:latin typeface="Calibri"/>
                <a:ea typeface="Calibri"/>
                <a:cs typeface="Calibri"/>
              </a:defRPr>
            </a:pPr>
            <a:r>
              <a:rPr lang="en-US" sz="2400" dirty="0"/>
              <a:t>Incidents</a:t>
            </a:r>
            <a:r>
              <a:rPr lang="en-US" sz="2400" baseline="0" dirty="0"/>
              <a:t> </a:t>
            </a:r>
            <a:r>
              <a:rPr lang="en-US" sz="2400" dirty="0"/>
              <a:t>by Program or Area Within the Organization</a:t>
            </a:r>
          </a:p>
          <a:p>
            <a:pPr>
              <a:defRPr sz="2800" b="1" i="0" u="none" strike="noStrike" baseline="0">
                <a:solidFill>
                  <a:srgbClr val="000000"/>
                </a:solidFill>
                <a:latin typeface="Calibri"/>
                <a:ea typeface="Calibri"/>
                <a:cs typeface="Calibri"/>
              </a:defRPr>
            </a:pPr>
            <a:r>
              <a:rPr lang="ko-KR" altLang="en-US" sz="2400" dirty="0"/>
              <a:t>조직 내 프로그램이나 지역 별 사건</a:t>
            </a:r>
            <a:endParaRPr lang="en-US" sz="2400" dirty="0"/>
          </a:p>
        </c:rich>
      </c:tx>
      <c:layout>
        <c:manualLayout>
          <c:xMode val="edge"/>
          <c:yMode val="edge"/>
          <c:x val="0.15304502849347501"/>
          <c:y val="1.7614765852133198E-2"/>
        </c:manualLayout>
      </c:layout>
      <c:overlay val="0"/>
      <c:spPr>
        <a:noFill/>
        <a:ln w="25400">
          <a:noFill/>
        </a:ln>
      </c:spPr>
    </c:title>
    <c:autoTitleDeleted val="0"/>
    <c:plotArea>
      <c:layout>
        <c:manualLayout>
          <c:layoutTarget val="inner"/>
          <c:xMode val="edge"/>
          <c:yMode val="edge"/>
          <c:x val="3.9955604883462802E-2"/>
          <c:y val="0.15384615384615399"/>
          <c:w val="0.845731933508311"/>
          <c:h val="0.696172687173225"/>
        </c:manualLayout>
      </c:layout>
      <c:barChart>
        <c:barDir val="col"/>
        <c:grouping val="clustered"/>
        <c:varyColors val="1"/>
        <c:ser>
          <c:idx val="0"/>
          <c:order val="0"/>
          <c:spPr>
            <a:solidFill>
              <a:srgbClr val="4F81BD"/>
            </a:solidFill>
            <a:ln w="25400">
              <a:noFill/>
            </a:ln>
          </c:spPr>
          <c:invertIfNegative val="0"/>
          <c:dPt>
            <c:idx val="0"/>
            <c:invertIfNegative val="0"/>
            <c:bubble3D val="0"/>
            <c:spPr>
              <a:solidFill>
                <a:srgbClr val="40699C"/>
              </a:solidFill>
              <a:ln w="25400">
                <a:noFill/>
              </a:ln>
            </c:spPr>
            <c:extLst>
              <c:ext xmlns:c16="http://schemas.microsoft.com/office/drawing/2014/chart" uri="{C3380CC4-5D6E-409C-BE32-E72D297353CC}">
                <c16:uniqueId val="{00000001-FD98-DE4A-960B-914EF6312E5F}"/>
              </c:ext>
            </c:extLst>
          </c:dPt>
          <c:dPt>
            <c:idx val="1"/>
            <c:invertIfNegative val="0"/>
            <c:bubble3D val="0"/>
            <c:spPr>
              <a:solidFill>
                <a:srgbClr val="9E413E"/>
              </a:solidFill>
              <a:ln w="25400">
                <a:noFill/>
              </a:ln>
            </c:spPr>
            <c:extLst>
              <c:ext xmlns:c16="http://schemas.microsoft.com/office/drawing/2014/chart" uri="{C3380CC4-5D6E-409C-BE32-E72D297353CC}">
                <c16:uniqueId val="{00000003-FD98-DE4A-960B-914EF6312E5F}"/>
              </c:ext>
            </c:extLst>
          </c:dPt>
          <c:dPt>
            <c:idx val="2"/>
            <c:invertIfNegative val="0"/>
            <c:bubble3D val="0"/>
            <c:spPr>
              <a:solidFill>
                <a:srgbClr val="7F9A48"/>
              </a:solidFill>
              <a:ln w="25400">
                <a:noFill/>
              </a:ln>
            </c:spPr>
            <c:extLst>
              <c:ext xmlns:c16="http://schemas.microsoft.com/office/drawing/2014/chart" uri="{C3380CC4-5D6E-409C-BE32-E72D297353CC}">
                <c16:uniqueId val="{00000005-FD98-DE4A-960B-914EF6312E5F}"/>
              </c:ext>
            </c:extLst>
          </c:dPt>
          <c:dPt>
            <c:idx val="3"/>
            <c:invertIfNegative val="0"/>
            <c:bubble3D val="0"/>
            <c:spPr>
              <a:solidFill>
                <a:srgbClr val="695185"/>
              </a:solidFill>
              <a:ln w="25400">
                <a:noFill/>
              </a:ln>
            </c:spPr>
            <c:extLst>
              <c:ext xmlns:c16="http://schemas.microsoft.com/office/drawing/2014/chart" uri="{C3380CC4-5D6E-409C-BE32-E72D297353CC}">
                <c16:uniqueId val="{00000007-FD98-DE4A-960B-914EF6312E5F}"/>
              </c:ext>
            </c:extLst>
          </c:dPt>
          <c:dPt>
            <c:idx val="4"/>
            <c:invertIfNegative val="0"/>
            <c:bubble3D val="0"/>
            <c:spPr>
              <a:solidFill>
                <a:srgbClr val="3C8DA3"/>
              </a:solidFill>
              <a:ln w="25400">
                <a:noFill/>
              </a:ln>
            </c:spPr>
            <c:extLst>
              <c:ext xmlns:c16="http://schemas.microsoft.com/office/drawing/2014/chart" uri="{C3380CC4-5D6E-409C-BE32-E72D297353CC}">
                <c16:uniqueId val="{00000009-FD98-DE4A-960B-914EF6312E5F}"/>
              </c:ext>
            </c:extLst>
          </c:dPt>
          <c:dPt>
            <c:idx val="5"/>
            <c:invertIfNegative val="0"/>
            <c:bubble3D val="0"/>
            <c:spPr>
              <a:solidFill>
                <a:srgbClr val="CC7B38"/>
              </a:solidFill>
              <a:ln w="25400">
                <a:noFill/>
              </a:ln>
            </c:spPr>
            <c:extLst>
              <c:ext xmlns:c16="http://schemas.microsoft.com/office/drawing/2014/chart" uri="{C3380CC4-5D6E-409C-BE32-E72D297353CC}">
                <c16:uniqueId val="{0000000B-FD98-DE4A-960B-914EF6312E5F}"/>
              </c:ext>
            </c:extLst>
          </c:dPt>
          <c:dPt>
            <c:idx val="6"/>
            <c:invertIfNegative val="0"/>
            <c:bubble3D val="0"/>
            <c:extLst>
              <c:ext xmlns:c16="http://schemas.microsoft.com/office/drawing/2014/chart" uri="{C3380CC4-5D6E-409C-BE32-E72D297353CC}">
                <c16:uniqueId val="{0000000C-FD98-DE4A-960B-914EF6312E5F}"/>
              </c:ext>
            </c:extLst>
          </c:dPt>
          <c:dPt>
            <c:idx val="7"/>
            <c:invertIfNegative val="0"/>
            <c:bubble3D val="0"/>
            <c:spPr>
              <a:solidFill>
                <a:srgbClr val="C0504D"/>
              </a:solidFill>
              <a:ln w="25400">
                <a:noFill/>
              </a:ln>
            </c:spPr>
            <c:extLst>
              <c:ext xmlns:c16="http://schemas.microsoft.com/office/drawing/2014/chart" uri="{C3380CC4-5D6E-409C-BE32-E72D297353CC}">
                <c16:uniqueId val="{0000000E-FD98-DE4A-960B-914EF6312E5F}"/>
              </c:ext>
            </c:extLst>
          </c:dPt>
          <c:dPt>
            <c:idx val="8"/>
            <c:invertIfNegative val="0"/>
            <c:bubble3D val="0"/>
            <c:spPr>
              <a:solidFill>
                <a:srgbClr val="9BBB59"/>
              </a:solidFill>
              <a:ln w="25400">
                <a:noFill/>
              </a:ln>
            </c:spPr>
            <c:extLst>
              <c:ext xmlns:c16="http://schemas.microsoft.com/office/drawing/2014/chart" uri="{C3380CC4-5D6E-409C-BE32-E72D297353CC}">
                <c16:uniqueId val="{00000010-FD98-DE4A-960B-914EF6312E5F}"/>
              </c:ext>
            </c:extLst>
          </c:dPt>
          <c:dPt>
            <c:idx val="9"/>
            <c:invertIfNegative val="0"/>
            <c:bubble3D val="0"/>
            <c:spPr>
              <a:solidFill>
                <a:srgbClr val="8064A2"/>
              </a:solidFill>
              <a:ln w="25400">
                <a:noFill/>
              </a:ln>
            </c:spPr>
            <c:extLst>
              <c:ext xmlns:c16="http://schemas.microsoft.com/office/drawing/2014/chart" uri="{C3380CC4-5D6E-409C-BE32-E72D297353CC}">
                <c16:uniqueId val="{00000012-FD98-DE4A-960B-914EF6312E5F}"/>
              </c:ext>
            </c:extLst>
          </c:dPt>
          <c:dPt>
            <c:idx val="10"/>
            <c:invertIfNegative val="0"/>
            <c:bubble3D val="0"/>
            <c:spPr>
              <a:solidFill>
                <a:srgbClr val="4BACC6"/>
              </a:solidFill>
              <a:ln w="25400">
                <a:noFill/>
              </a:ln>
            </c:spPr>
            <c:extLst>
              <c:ext xmlns:c16="http://schemas.microsoft.com/office/drawing/2014/chart" uri="{C3380CC4-5D6E-409C-BE32-E72D297353CC}">
                <c16:uniqueId val="{00000014-FD98-DE4A-960B-914EF6312E5F}"/>
              </c:ext>
            </c:extLst>
          </c:dPt>
          <c:dPt>
            <c:idx val="11"/>
            <c:invertIfNegative val="0"/>
            <c:bubble3D val="0"/>
            <c:spPr>
              <a:solidFill>
                <a:srgbClr val="F79646"/>
              </a:solidFill>
              <a:ln w="25400">
                <a:noFill/>
              </a:ln>
            </c:spPr>
            <c:extLst>
              <c:ext xmlns:c16="http://schemas.microsoft.com/office/drawing/2014/chart" uri="{C3380CC4-5D6E-409C-BE32-E72D297353CC}">
                <c16:uniqueId val="{00000016-FD98-DE4A-960B-914EF6312E5F}"/>
              </c:ext>
            </c:extLst>
          </c:dPt>
          <c:dPt>
            <c:idx val="12"/>
            <c:invertIfNegative val="0"/>
            <c:bubble3D val="0"/>
            <c:spPr>
              <a:solidFill>
                <a:srgbClr val="AABAD7"/>
              </a:solidFill>
              <a:ln w="25400">
                <a:noFill/>
              </a:ln>
            </c:spPr>
            <c:extLst>
              <c:ext xmlns:c16="http://schemas.microsoft.com/office/drawing/2014/chart" uri="{C3380CC4-5D6E-409C-BE32-E72D297353CC}">
                <c16:uniqueId val="{00000018-FD98-DE4A-960B-914EF6312E5F}"/>
              </c:ext>
            </c:extLst>
          </c:dPt>
          <c:dPt>
            <c:idx val="13"/>
            <c:invertIfNegative val="0"/>
            <c:bubble3D val="0"/>
            <c:spPr>
              <a:solidFill>
                <a:srgbClr val="D9AAA9"/>
              </a:solidFill>
              <a:ln w="25400">
                <a:noFill/>
              </a:ln>
            </c:spPr>
            <c:extLst>
              <c:ext xmlns:c16="http://schemas.microsoft.com/office/drawing/2014/chart" uri="{C3380CC4-5D6E-409C-BE32-E72D297353CC}">
                <c16:uniqueId val="{0000001A-FD98-DE4A-960B-914EF6312E5F}"/>
              </c:ext>
            </c:extLst>
          </c:dPt>
          <c:cat>
            <c:strRef>
              <c:f>'Data for Graph'!$B$7:$O$7</c:f>
              <c:strCache>
                <c:ptCount val="14"/>
                <c:pt idx="0">
                  <c:v>Smith St</c:v>
                </c:pt>
                <c:pt idx="1">
                  <c:v>Tower Rd</c:v>
                </c:pt>
                <c:pt idx="2">
                  <c:v>Ocean St</c:v>
                </c:pt>
                <c:pt idx="3">
                  <c:v>Buckingham</c:v>
                </c:pt>
                <c:pt idx="4">
                  <c:v>Costa Way</c:v>
                </c:pt>
                <c:pt idx="5">
                  <c:v>Silver St</c:v>
                </c:pt>
                <c:pt idx="6">
                  <c:v>Roger Circle</c:v>
                </c:pt>
                <c:pt idx="7">
                  <c:v>Cliff Ave</c:v>
                </c:pt>
                <c:pt idx="8">
                  <c:v>Spring St</c:v>
                </c:pt>
                <c:pt idx="9">
                  <c:v>Day Hab</c:v>
                </c:pt>
                <c:pt idx="10">
                  <c:v>EMP</c:v>
                </c:pt>
                <c:pt idx="11">
                  <c:v>CBDS</c:v>
                </c:pt>
                <c:pt idx="12">
                  <c:v>Co Op</c:v>
                </c:pt>
                <c:pt idx="13">
                  <c:v>Other</c:v>
                </c:pt>
              </c:strCache>
            </c:strRef>
          </c:cat>
          <c:val>
            <c:numRef>
              <c:f>'Data for Graph'!$B$8:$O$8</c:f>
              <c:numCache>
                <c:formatCode>General</c:formatCode>
                <c:ptCount val="14"/>
                <c:pt idx="0">
                  <c:v>20</c:v>
                </c:pt>
                <c:pt idx="1">
                  <c:v>2</c:v>
                </c:pt>
                <c:pt idx="2">
                  <c:v>9</c:v>
                </c:pt>
                <c:pt idx="3">
                  <c:v>1</c:v>
                </c:pt>
                <c:pt idx="4">
                  <c:v>3</c:v>
                </c:pt>
                <c:pt idx="5">
                  <c:v>0</c:v>
                </c:pt>
                <c:pt idx="6">
                  <c:v>0</c:v>
                </c:pt>
                <c:pt idx="7">
                  <c:v>1</c:v>
                </c:pt>
                <c:pt idx="8">
                  <c:v>1</c:v>
                </c:pt>
                <c:pt idx="9">
                  <c:v>0</c:v>
                </c:pt>
                <c:pt idx="10">
                  <c:v>1</c:v>
                </c:pt>
                <c:pt idx="11">
                  <c:v>0</c:v>
                </c:pt>
                <c:pt idx="12">
                  <c:v>0</c:v>
                </c:pt>
                <c:pt idx="13">
                  <c:v>0</c:v>
                </c:pt>
              </c:numCache>
            </c:numRef>
          </c:val>
          <c:extLst>
            <c:ext xmlns:c16="http://schemas.microsoft.com/office/drawing/2014/chart" uri="{C3380CC4-5D6E-409C-BE32-E72D297353CC}">
              <c16:uniqueId val="{0000001B-FD98-DE4A-960B-914EF6312E5F}"/>
            </c:ext>
          </c:extLst>
        </c:ser>
        <c:dLbls>
          <c:showLegendKey val="0"/>
          <c:showVal val="0"/>
          <c:showCatName val="0"/>
          <c:showSerName val="0"/>
          <c:showPercent val="0"/>
          <c:showBubbleSize val="0"/>
        </c:dLbls>
        <c:gapWidth val="150"/>
        <c:axId val="-2072700056"/>
        <c:axId val="-2025230648"/>
      </c:barChart>
      <c:catAx>
        <c:axId val="-2072700056"/>
        <c:scaling>
          <c:orientation val="minMax"/>
        </c:scaling>
        <c:delete val="0"/>
        <c:axPos val="b"/>
        <c:numFmt formatCode="General" sourceLinked="1"/>
        <c:majorTickMark val="out"/>
        <c:minorTickMark val="none"/>
        <c:tickLblPos val="nextTo"/>
        <c:spPr>
          <a:ln w="3175">
            <a:solidFill>
              <a:srgbClr val="808080"/>
            </a:solidFill>
            <a:prstDash val="solid"/>
          </a:ln>
        </c:spPr>
        <c:txPr>
          <a:bodyPr rot="-2760000" vert="horz"/>
          <a:lstStyle/>
          <a:p>
            <a:pPr>
              <a:defRPr sz="1800" b="1" i="0" u="none" strike="noStrike" baseline="0">
                <a:solidFill>
                  <a:srgbClr val="000000"/>
                </a:solidFill>
                <a:latin typeface="Calibri"/>
                <a:ea typeface="Calibri"/>
                <a:cs typeface="Calibri"/>
              </a:defRPr>
            </a:pPr>
            <a:endParaRPr lang="en-US"/>
          </a:p>
        </c:txPr>
        <c:crossAx val="-2025230648"/>
        <c:crosses val="autoZero"/>
        <c:auto val="1"/>
        <c:lblAlgn val="ctr"/>
        <c:lblOffset val="100"/>
        <c:tickLblSkip val="1"/>
        <c:tickMarkSkip val="1"/>
        <c:noMultiLvlLbl val="0"/>
      </c:catAx>
      <c:valAx>
        <c:axId val="-2025230648"/>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600" b="1" i="0" u="none" strike="noStrike" baseline="0">
                <a:solidFill>
                  <a:srgbClr val="000000"/>
                </a:solidFill>
                <a:latin typeface="+mn-lt"/>
                <a:ea typeface="Calibri"/>
                <a:cs typeface="Calibri"/>
              </a:defRPr>
            </a:pPr>
            <a:endParaRPr lang="en-US"/>
          </a:p>
        </c:txPr>
        <c:crossAx val="-2072700056"/>
        <c:crosses val="autoZero"/>
        <c:crossBetween val="between"/>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b="1" i="0" u="none" strike="noStrike" baseline="0">
                <a:solidFill>
                  <a:srgbClr val="000000"/>
                </a:solidFill>
                <a:latin typeface="Calibri"/>
                <a:ea typeface="Calibri"/>
                <a:cs typeface="Calibri"/>
              </a:defRPr>
            </a:pPr>
            <a:r>
              <a:rPr lang="en-US" sz="1800" dirty="0"/>
              <a:t>Types of Problems</a:t>
            </a:r>
            <a:r>
              <a:rPr lang="en-US" sz="1800" baseline="0" dirty="0"/>
              <a:t> Described in </a:t>
            </a:r>
          </a:p>
          <a:p>
            <a:pPr>
              <a:defRPr sz="2800" b="1" i="0" u="none" strike="noStrike" baseline="0">
                <a:solidFill>
                  <a:srgbClr val="000000"/>
                </a:solidFill>
                <a:latin typeface="Calibri"/>
                <a:ea typeface="Calibri"/>
                <a:cs typeface="Calibri"/>
              </a:defRPr>
            </a:pPr>
            <a:r>
              <a:rPr lang="en-US" sz="1800" dirty="0"/>
              <a:t>Incident</a:t>
            </a:r>
            <a:r>
              <a:rPr lang="en-US" sz="1800" baseline="0" dirty="0"/>
              <a:t> Report</a:t>
            </a:r>
          </a:p>
          <a:p>
            <a:pPr>
              <a:defRPr sz="2800" b="1" i="0" u="none" strike="noStrike" baseline="0">
                <a:solidFill>
                  <a:srgbClr val="000000"/>
                </a:solidFill>
                <a:latin typeface="Calibri"/>
                <a:ea typeface="Calibri"/>
                <a:cs typeface="Calibri"/>
              </a:defRPr>
            </a:pPr>
            <a:r>
              <a:rPr lang="ko-KR" altLang="en-US" sz="1800" baseline="0" dirty="0"/>
              <a:t>사건 보고서에 묘사된 문제의 종류</a:t>
            </a:r>
            <a:endParaRPr lang="en-US" sz="1800" dirty="0"/>
          </a:p>
        </c:rich>
      </c:tx>
      <c:layout>
        <c:manualLayout>
          <c:xMode val="edge"/>
          <c:yMode val="edge"/>
          <c:x val="0.24338952169813724"/>
          <c:y val="0"/>
        </c:manualLayout>
      </c:layout>
      <c:overlay val="0"/>
      <c:spPr>
        <a:noFill/>
        <a:ln w="25400">
          <a:noFill/>
        </a:ln>
      </c:spPr>
    </c:title>
    <c:autoTitleDeleted val="0"/>
    <c:plotArea>
      <c:layout>
        <c:manualLayout>
          <c:layoutTarget val="inner"/>
          <c:xMode val="edge"/>
          <c:yMode val="edge"/>
          <c:x val="6.198239176413628E-2"/>
          <c:y val="0.13912154249949524"/>
          <c:w val="0.95351332750072904"/>
          <c:h val="0.66490349071743804"/>
        </c:manualLayout>
      </c:layout>
      <c:barChart>
        <c:barDir val="col"/>
        <c:grouping val="clustered"/>
        <c:varyColors val="1"/>
        <c:ser>
          <c:idx val="0"/>
          <c:order val="0"/>
          <c:spPr>
            <a:solidFill>
              <a:srgbClr val="4F81BD"/>
            </a:solidFill>
            <a:ln w="25400">
              <a:noFill/>
            </a:ln>
          </c:spPr>
          <c:invertIfNegative val="0"/>
          <c:dPt>
            <c:idx val="0"/>
            <c:invertIfNegative val="0"/>
            <c:bubble3D val="0"/>
            <c:spPr>
              <a:solidFill>
                <a:srgbClr val="40699C"/>
              </a:solidFill>
              <a:ln w="25400">
                <a:noFill/>
              </a:ln>
            </c:spPr>
            <c:extLst>
              <c:ext xmlns:c16="http://schemas.microsoft.com/office/drawing/2014/chart" uri="{C3380CC4-5D6E-409C-BE32-E72D297353CC}">
                <c16:uniqueId val="{00000001-6C83-2043-B705-93356DF62F5F}"/>
              </c:ext>
            </c:extLst>
          </c:dPt>
          <c:dPt>
            <c:idx val="1"/>
            <c:invertIfNegative val="0"/>
            <c:bubble3D val="0"/>
            <c:spPr>
              <a:solidFill>
                <a:srgbClr val="9E413E"/>
              </a:solidFill>
              <a:ln w="25400">
                <a:noFill/>
              </a:ln>
            </c:spPr>
            <c:extLst>
              <c:ext xmlns:c16="http://schemas.microsoft.com/office/drawing/2014/chart" uri="{C3380CC4-5D6E-409C-BE32-E72D297353CC}">
                <c16:uniqueId val="{00000003-6C83-2043-B705-93356DF62F5F}"/>
              </c:ext>
            </c:extLst>
          </c:dPt>
          <c:dPt>
            <c:idx val="2"/>
            <c:invertIfNegative val="0"/>
            <c:bubble3D val="0"/>
            <c:spPr>
              <a:solidFill>
                <a:srgbClr val="7F9A48"/>
              </a:solidFill>
              <a:ln w="25400">
                <a:noFill/>
              </a:ln>
            </c:spPr>
            <c:extLst>
              <c:ext xmlns:c16="http://schemas.microsoft.com/office/drawing/2014/chart" uri="{C3380CC4-5D6E-409C-BE32-E72D297353CC}">
                <c16:uniqueId val="{00000005-6C83-2043-B705-93356DF62F5F}"/>
              </c:ext>
            </c:extLst>
          </c:dPt>
          <c:dPt>
            <c:idx val="3"/>
            <c:invertIfNegative val="0"/>
            <c:bubble3D val="0"/>
            <c:spPr>
              <a:solidFill>
                <a:srgbClr val="695185"/>
              </a:solidFill>
              <a:ln w="25400">
                <a:noFill/>
              </a:ln>
            </c:spPr>
            <c:extLst>
              <c:ext xmlns:c16="http://schemas.microsoft.com/office/drawing/2014/chart" uri="{C3380CC4-5D6E-409C-BE32-E72D297353CC}">
                <c16:uniqueId val="{00000007-6C83-2043-B705-93356DF62F5F}"/>
              </c:ext>
            </c:extLst>
          </c:dPt>
          <c:dPt>
            <c:idx val="4"/>
            <c:invertIfNegative val="0"/>
            <c:bubble3D val="0"/>
            <c:spPr>
              <a:solidFill>
                <a:srgbClr val="3C8DA3"/>
              </a:solidFill>
              <a:ln w="25400">
                <a:noFill/>
              </a:ln>
            </c:spPr>
            <c:extLst>
              <c:ext xmlns:c16="http://schemas.microsoft.com/office/drawing/2014/chart" uri="{C3380CC4-5D6E-409C-BE32-E72D297353CC}">
                <c16:uniqueId val="{00000009-6C83-2043-B705-93356DF62F5F}"/>
              </c:ext>
            </c:extLst>
          </c:dPt>
          <c:dPt>
            <c:idx val="5"/>
            <c:invertIfNegative val="0"/>
            <c:bubble3D val="0"/>
            <c:spPr>
              <a:solidFill>
                <a:srgbClr val="CC7B38"/>
              </a:solidFill>
              <a:ln w="25400">
                <a:noFill/>
              </a:ln>
            </c:spPr>
            <c:extLst>
              <c:ext xmlns:c16="http://schemas.microsoft.com/office/drawing/2014/chart" uri="{C3380CC4-5D6E-409C-BE32-E72D297353CC}">
                <c16:uniqueId val="{0000000B-6C83-2043-B705-93356DF62F5F}"/>
              </c:ext>
            </c:extLst>
          </c:dPt>
          <c:dPt>
            <c:idx val="6"/>
            <c:invertIfNegative val="0"/>
            <c:bubble3D val="0"/>
            <c:extLst>
              <c:ext xmlns:c16="http://schemas.microsoft.com/office/drawing/2014/chart" uri="{C3380CC4-5D6E-409C-BE32-E72D297353CC}">
                <c16:uniqueId val="{0000000C-6C83-2043-B705-93356DF62F5F}"/>
              </c:ext>
            </c:extLst>
          </c:dPt>
          <c:dPt>
            <c:idx val="7"/>
            <c:invertIfNegative val="0"/>
            <c:bubble3D val="0"/>
            <c:spPr>
              <a:solidFill>
                <a:srgbClr val="C0504D"/>
              </a:solidFill>
              <a:ln w="25400">
                <a:noFill/>
              </a:ln>
            </c:spPr>
            <c:extLst>
              <c:ext xmlns:c16="http://schemas.microsoft.com/office/drawing/2014/chart" uri="{C3380CC4-5D6E-409C-BE32-E72D297353CC}">
                <c16:uniqueId val="{0000000E-6C83-2043-B705-93356DF62F5F}"/>
              </c:ext>
            </c:extLst>
          </c:dPt>
          <c:dPt>
            <c:idx val="8"/>
            <c:invertIfNegative val="0"/>
            <c:bubble3D val="0"/>
            <c:spPr>
              <a:solidFill>
                <a:srgbClr val="9BBB59"/>
              </a:solidFill>
              <a:ln w="25400">
                <a:noFill/>
              </a:ln>
            </c:spPr>
            <c:extLst>
              <c:ext xmlns:c16="http://schemas.microsoft.com/office/drawing/2014/chart" uri="{C3380CC4-5D6E-409C-BE32-E72D297353CC}">
                <c16:uniqueId val="{00000010-6C83-2043-B705-93356DF62F5F}"/>
              </c:ext>
            </c:extLst>
          </c:dPt>
          <c:dPt>
            <c:idx val="9"/>
            <c:invertIfNegative val="0"/>
            <c:bubble3D val="0"/>
            <c:spPr>
              <a:solidFill>
                <a:srgbClr val="8064A2"/>
              </a:solidFill>
              <a:ln w="25400">
                <a:noFill/>
              </a:ln>
            </c:spPr>
            <c:extLst>
              <c:ext xmlns:c16="http://schemas.microsoft.com/office/drawing/2014/chart" uri="{C3380CC4-5D6E-409C-BE32-E72D297353CC}">
                <c16:uniqueId val="{00000012-6C83-2043-B705-93356DF62F5F}"/>
              </c:ext>
            </c:extLst>
          </c:dPt>
          <c:dPt>
            <c:idx val="10"/>
            <c:invertIfNegative val="0"/>
            <c:bubble3D val="0"/>
            <c:spPr>
              <a:solidFill>
                <a:srgbClr val="4BACC6"/>
              </a:solidFill>
              <a:ln w="25400">
                <a:noFill/>
              </a:ln>
            </c:spPr>
            <c:extLst>
              <c:ext xmlns:c16="http://schemas.microsoft.com/office/drawing/2014/chart" uri="{C3380CC4-5D6E-409C-BE32-E72D297353CC}">
                <c16:uniqueId val="{00000014-6C83-2043-B705-93356DF62F5F}"/>
              </c:ext>
            </c:extLst>
          </c:dPt>
          <c:dPt>
            <c:idx val="11"/>
            <c:invertIfNegative val="0"/>
            <c:bubble3D val="0"/>
            <c:spPr>
              <a:solidFill>
                <a:srgbClr val="F79646"/>
              </a:solidFill>
              <a:ln w="25400">
                <a:noFill/>
              </a:ln>
            </c:spPr>
            <c:extLst>
              <c:ext xmlns:c16="http://schemas.microsoft.com/office/drawing/2014/chart" uri="{C3380CC4-5D6E-409C-BE32-E72D297353CC}">
                <c16:uniqueId val="{00000016-6C83-2043-B705-93356DF62F5F}"/>
              </c:ext>
            </c:extLst>
          </c:dPt>
          <c:dPt>
            <c:idx val="12"/>
            <c:invertIfNegative val="0"/>
            <c:bubble3D val="0"/>
            <c:spPr>
              <a:solidFill>
                <a:srgbClr val="AABAD7"/>
              </a:solidFill>
              <a:ln w="25400">
                <a:noFill/>
              </a:ln>
            </c:spPr>
            <c:extLst>
              <c:ext xmlns:c16="http://schemas.microsoft.com/office/drawing/2014/chart" uri="{C3380CC4-5D6E-409C-BE32-E72D297353CC}">
                <c16:uniqueId val="{00000018-6C83-2043-B705-93356DF62F5F}"/>
              </c:ext>
            </c:extLst>
          </c:dPt>
          <c:dPt>
            <c:idx val="13"/>
            <c:invertIfNegative val="0"/>
            <c:bubble3D val="0"/>
            <c:spPr>
              <a:solidFill>
                <a:srgbClr val="D9AAA9"/>
              </a:solidFill>
              <a:ln w="25400">
                <a:noFill/>
              </a:ln>
            </c:spPr>
            <c:extLst>
              <c:ext xmlns:c16="http://schemas.microsoft.com/office/drawing/2014/chart" uri="{C3380CC4-5D6E-409C-BE32-E72D297353CC}">
                <c16:uniqueId val="{0000001A-6C83-2043-B705-93356DF62F5F}"/>
              </c:ext>
            </c:extLst>
          </c:dPt>
          <c:cat>
            <c:strRef>
              <c:f>'Data for Graph'!$B$11:$O$11</c:f>
              <c:strCache>
                <c:ptCount val="14"/>
                <c:pt idx="0">
                  <c:v>Disruptive</c:v>
                </c:pt>
                <c:pt idx="1">
                  <c:v>Non Compliance</c:v>
                </c:pt>
                <c:pt idx="2">
                  <c:v>Abusive/Inapp Language</c:v>
                </c:pt>
                <c:pt idx="3">
                  <c:v>Verbal Threat</c:v>
                </c:pt>
                <c:pt idx="4">
                  <c:v>Physical Altercation</c:v>
                </c:pt>
                <c:pt idx="5">
                  <c:v>Physical Aggression</c:v>
                </c:pt>
                <c:pt idx="6">
                  <c:v>Self Injurious Behavior</c:v>
                </c:pt>
                <c:pt idx="7">
                  <c:v>Inapp Sexual Behavior</c:v>
                </c:pt>
                <c:pt idx="8">
                  <c:v>Property Damage</c:v>
                </c:pt>
                <c:pt idx="9">
                  <c:v>Fall</c:v>
                </c:pt>
                <c:pt idx="10">
                  <c:v>Eloping</c:v>
                </c:pt>
                <c:pt idx="11">
                  <c:v>Medication Refusal</c:v>
                </c:pt>
                <c:pt idx="12">
                  <c:v>Pica</c:v>
                </c:pt>
                <c:pt idx="13">
                  <c:v>Other</c:v>
                </c:pt>
              </c:strCache>
            </c:strRef>
          </c:cat>
          <c:val>
            <c:numRef>
              <c:f>'Data for Graph'!$B$12:$O$12</c:f>
              <c:numCache>
                <c:formatCode>General</c:formatCode>
                <c:ptCount val="14"/>
                <c:pt idx="0">
                  <c:v>1</c:v>
                </c:pt>
                <c:pt idx="1">
                  <c:v>0</c:v>
                </c:pt>
                <c:pt idx="2">
                  <c:v>2</c:v>
                </c:pt>
                <c:pt idx="3">
                  <c:v>3</c:v>
                </c:pt>
                <c:pt idx="4">
                  <c:v>2</c:v>
                </c:pt>
                <c:pt idx="5">
                  <c:v>16</c:v>
                </c:pt>
                <c:pt idx="6">
                  <c:v>1</c:v>
                </c:pt>
                <c:pt idx="7">
                  <c:v>2</c:v>
                </c:pt>
                <c:pt idx="8">
                  <c:v>1</c:v>
                </c:pt>
                <c:pt idx="9">
                  <c:v>0</c:v>
                </c:pt>
                <c:pt idx="10">
                  <c:v>0</c:v>
                </c:pt>
                <c:pt idx="11">
                  <c:v>1</c:v>
                </c:pt>
                <c:pt idx="12">
                  <c:v>1</c:v>
                </c:pt>
                <c:pt idx="13">
                  <c:v>0</c:v>
                </c:pt>
              </c:numCache>
            </c:numRef>
          </c:val>
          <c:extLst>
            <c:ext xmlns:c16="http://schemas.microsoft.com/office/drawing/2014/chart" uri="{C3380CC4-5D6E-409C-BE32-E72D297353CC}">
              <c16:uniqueId val="{0000001B-6C83-2043-B705-93356DF62F5F}"/>
            </c:ext>
          </c:extLst>
        </c:ser>
        <c:dLbls>
          <c:showLegendKey val="0"/>
          <c:showVal val="0"/>
          <c:showCatName val="0"/>
          <c:showSerName val="0"/>
          <c:showPercent val="0"/>
          <c:showBubbleSize val="0"/>
        </c:dLbls>
        <c:gapWidth val="150"/>
        <c:axId val="2139048616"/>
        <c:axId val="2138243688"/>
      </c:barChart>
      <c:catAx>
        <c:axId val="2139048616"/>
        <c:scaling>
          <c:orientation val="minMax"/>
        </c:scaling>
        <c:delete val="0"/>
        <c:axPos val="b"/>
        <c:numFmt formatCode="General" sourceLinked="1"/>
        <c:majorTickMark val="out"/>
        <c:minorTickMark val="none"/>
        <c:tickLblPos val="nextTo"/>
        <c:spPr>
          <a:ln w="3175">
            <a:solidFill>
              <a:srgbClr val="808080"/>
            </a:solidFill>
            <a:prstDash val="solid"/>
          </a:ln>
        </c:spPr>
        <c:txPr>
          <a:bodyPr rot="-2700000" vert="horz"/>
          <a:lstStyle/>
          <a:p>
            <a:pPr>
              <a:defRPr sz="1600" b="1" i="0" u="none" strike="noStrike" baseline="0">
                <a:solidFill>
                  <a:srgbClr val="000000"/>
                </a:solidFill>
                <a:latin typeface="Calibri"/>
                <a:ea typeface="Calibri"/>
                <a:cs typeface="Calibri"/>
              </a:defRPr>
            </a:pPr>
            <a:endParaRPr lang="en-US"/>
          </a:p>
        </c:txPr>
        <c:crossAx val="2138243688"/>
        <c:crosses val="autoZero"/>
        <c:auto val="1"/>
        <c:lblAlgn val="ctr"/>
        <c:lblOffset val="100"/>
        <c:tickLblSkip val="1"/>
        <c:tickMarkSkip val="1"/>
        <c:noMultiLvlLbl val="0"/>
      </c:catAx>
      <c:valAx>
        <c:axId val="2138243688"/>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400" b="1" i="0" u="none" strike="noStrike" baseline="0">
                <a:solidFill>
                  <a:srgbClr val="000000"/>
                </a:solidFill>
                <a:latin typeface="Calibri"/>
                <a:ea typeface="Calibri"/>
                <a:cs typeface="Calibri"/>
              </a:defRPr>
            </a:pPr>
            <a:endParaRPr lang="en-US"/>
          </a:p>
        </c:txPr>
        <c:crossAx val="2139048616"/>
        <c:crosses val="autoZero"/>
        <c:crossBetween val="between"/>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en-US" sz="2000" dirty="0"/>
              <a:t>Time of Day Incidents Occurred</a:t>
            </a:r>
          </a:p>
          <a:p>
            <a:pPr>
              <a:defRPr sz="1800" b="1" i="0" u="none" strike="noStrike" baseline="0">
                <a:solidFill>
                  <a:srgbClr val="000000"/>
                </a:solidFill>
                <a:latin typeface="Calibri"/>
                <a:ea typeface="Calibri"/>
                <a:cs typeface="Calibri"/>
              </a:defRPr>
            </a:pPr>
            <a:r>
              <a:rPr lang="ko-KR" altLang="en-US" sz="2000" baseline="0" dirty="0"/>
              <a:t>사건 발생 시간</a:t>
            </a:r>
            <a:endParaRPr lang="en-US" sz="2000" baseline="0" dirty="0"/>
          </a:p>
        </c:rich>
      </c:tx>
      <c:layout>
        <c:manualLayout>
          <c:xMode val="edge"/>
          <c:yMode val="edge"/>
          <c:x val="0.35194174257629562"/>
          <c:y val="3.955261274158911E-2"/>
        </c:manualLayout>
      </c:layout>
      <c:overlay val="0"/>
      <c:spPr>
        <a:noFill/>
        <a:ln w="25400">
          <a:noFill/>
        </a:ln>
      </c:spPr>
    </c:title>
    <c:autoTitleDeleted val="0"/>
    <c:plotArea>
      <c:layout>
        <c:manualLayout>
          <c:layoutTarget val="inner"/>
          <c:xMode val="edge"/>
          <c:yMode val="edge"/>
          <c:x val="4.4395116537180902E-2"/>
          <c:y val="0.15384615384615399"/>
          <c:w val="0.944506104328524"/>
          <c:h val="0.64975450081833097"/>
        </c:manualLayout>
      </c:layout>
      <c:barChart>
        <c:barDir val="col"/>
        <c:grouping val="clustered"/>
        <c:varyColors val="1"/>
        <c:ser>
          <c:idx val="0"/>
          <c:order val="0"/>
          <c:spPr>
            <a:solidFill>
              <a:srgbClr val="4F81BD"/>
            </a:solidFill>
            <a:ln w="25400">
              <a:noFill/>
            </a:ln>
          </c:spPr>
          <c:invertIfNegative val="0"/>
          <c:dPt>
            <c:idx val="0"/>
            <c:invertIfNegative val="0"/>
            <c:bubble3D val="0"/>
            <c:spPr>
              <a:solidFill>
                <a:srgbClr val="39608E"/>
              </a:solidFill>
              <a:ln w="25400">
                <a:noFill/>
              </a:ln>
            </c:spPr>
            <c:extLst>
              <c:ext xmlns:c16="http://schemas.microsoft.com/office/drawing/2014/chart" uri="{C3380CC4-5D6E-409C-BE32-E72D297353CC}">
                <c16:uniqueId val="{00000001-653C-954C-8BF2-10815B33C42F}"/>
              </c:ext>
            </c:extLst>
          </c:dPt>
          <c:dPt>
            <c:idx val="1"/>
            <c:invertIfNegative val="0"/>
            <c:bubble3D val="0"/>
            <c:spPr>
              <a:solidFill>
                <a:srgbClr val="903A38"/>
              </a:solidFill>
              <a:ln w="25400">
                <a:noFill/>
              </a:ln>
            </c:spPr>
            <c:extLst>
              <c:ext xmlns:c16="http://schemas.microsoft.com/office/drawing/2014/chart" uri="{C3380CC4-5D6E-409C-BE32-E72D297353CC}">
                <c16:uniqueId val="{00000003-653C-954C-8BF2-10815B33C42F}"/>
              </c:ext>
            </c:extLst>
          </c:dPt>
          <c:dPt>
            <c:idx val="2"/>
            <c:invertIfNegative val="0"/>
            <c:bubble3D val="0"/>
            <c:spPr>
              <a:solidFill>
                <a:srgbClr val="748C41"/>
              </a:solidFill>
              <a:ln w="25400">
                <a:noFill/>
              </a:ln>
            </c:spPr>
            <c:extLst>
              <c:ext xmlns:c16="http://schemas.microsoft.com/office/drawing/2014/chart" uri="{C3380CC4-5D6E-409C-BE32-E72D297353CC}">
                <c16:uniqueId val="{00000005-653C-954C-8BF2-10815B33C42F}"/>
              </c:ext>
            </c:extLst>
          </c:dPt>
          <c:dPt>
            <c:idx val="3"/>
            <c:invertIfNegative val="0"/>
            <c:bubble3D val="0"/>
            <c:spPr>
              <a:solidFill>
                <a:srgbClr val="5F4979"/>
              </a:solidFill>
              <a:ln w="25400">
                <a:noFill/>
              </a:ln>
            </c:spPr>
            <c:extLst>
              <c:ext xmlns:c16="http://schemas.microsoft.com/office/drawing/2014/chart" uri="{C3380CC4-5D6E-409C-BE32-E72D297353CC}">
                <c16:uniqueId val="{00000007-653C-954C-8BF2-10815B33C42F}"/>
              </c:ext>
            </c:extLst>
          </c:dPt>
          <c:dPt>
            <c:idx val="4"/>
            <c:invertIfNegative val="0"/>
            <c:bubble3D val="0"/>
            <c:spPr>
              <a:solidFill>
                <a:srgbClr val="368195"/>
              </a:solidFill>
              <a:ln w="25400">
                <a:noFill/>
              </a:ln>
            </c:spPr>
            <c:extLst>
              <c:ext xmlns:c16="http://schemas.microsoft.com/office/drawing/2014/chart" uri="{C3380CC4-5D6E-409C-BE32-E72D297353CC}">
                <c16:uniqueId val="{00000009-653C-954C-8BF2-10815B33C42F}"/>
              </c:ext>
            </c:extLst>
          </c:dPt>
          <c:dPt>
            <c:idx val="5"/>
            <c:invertIfNegative val="0"/>
            <c:bubble3D val="0"/>
            <c:spPr>
              <a:solidFill>
                <a:srgbClr val="BA7032"/>
              </a:solidFill>
              <a:ln w="25400">
                <a:noFill/>
              </a:ln>
            </c:spPr>
            <c:extLst>
              <c:ext xmlns:c16="http://schemas.microsoft.com/office/drawing/2014/chart" uri="{C3380CC4-5D6E-409C-BE32-E72D297353CC}">
                <c16:uniqueId val="{0000000B-653C-954C-8BF2-10815B33C42F}"/>
              </c:ext>
            </c:extLst>
          </c:dPt>
          <c:dPt>
            <c:idx val="6"/>
            <c:invertIfNegative val="0"/>
            <c:bubble3D val="0"/>
            <c:spPr>
              <a:solidFill>
                <a:srgbClr val="4572A7"/>
              </a:solidFill>
              <a:ln w="25400">
                <a:noFill/>
              </a:ln>
            </c:spPr>
            <c:extLst>
              <c:ext xmlns:c16="http://schemas.microsoft.com/office/drawing/2014/chart" uri="{C3380CC4-5D6E-409C-BE32-E72D297353CC}">
                <c16:uniqueId val="{0000000D-653C-954C-8BF2-10815B33C42F}"/>
              </c:ext>
            </c:extLst>
          </c:dPt>
          <c:dPt>
            <c:idx val="7"/>
            <c:invertIfNegative val="0"/>
            <c:bubble3D val="0"/>
            <c:spPr>
              <a:solidFill>
                <a:srgbClr val="AA4643"/>
              </a:solidFill>
              <a:ln w="25400">
                <a:noFill/>
              </a:ln>
            </c:spPr>
            <c:extLst>
              <c:ext xmlns:c16="http://schemas.microsoft.com/office/drawing/2014/chart" uri="{C3380CC4-5D6E-409C-BE32-E72D297353CC}">
                <c16:uniqueId val="{0000000F-653C-954C-8BF2-10815B33C42F}"/>
              </c:ext>
            </c:extLst>
          </c:dPt>
          <c:dPt>
            <c:idx val="8"/>
            <c:invertIfNegative val="0"/>
            <c:bubble3D val="0"/>
            <c:spPr>
              <a:solidFill>
                <a:srgbClr val="89A54E"/>
              </a:solidFill>
              <a:ln w="25400">
                <a:noFill/>
              </a:ln>
            </c:spPr>
            <c:extLst>
              <c:ext xmlns:c16="http://schemas.microsoft.com/office/drawing/2014/chart" uri="{C3380CC4-5D6E-409C-BE32-E72D297353CC}">
                <c16:uniqueId val="{00000011-653C-954C-8BF2-10815B33C42F}"/>
              </c:ext>
            </c:extLst>
          </c:dPt>
          <c:dPt>
            <c:idx val="9"/>
            <c:invertIfNegative val="0"/>
            <c:bubble3D val="0"/>
            <c:spPr>
              <a:solidFill>
                <a:srgbClr val="71588F"/>
              </a:solidFill>
              <a:ln w="25400">
                <a:noFill/>
              </a:ln>
            </c:spPr>
            <c:extLst>
              <c:ext xmlns:c16="http://schemas.microsoft.com/office/drawing/2014/chart" uri="{C3380CC4-5D6E-409C-BE32-E72D297353CC}">
                <c16:uniqueId val="{00000013-653C-954C-8BF2-10815B33C42F}"/>
              </c:ext>
            </c:extLst>
          </c:dPt>
          <c:dPt>
            <c:idx val="10"/>
            <c:invertIfNegative val="0"/>
            <c:bubble3D val="0"/>
            <c:spPr>
              <a:solidFill>
                <a:srgbClr val="4198AF"/>
              </a:solidFill>
              <a:ln w="25400">
                <a:noFill/>
              </a:ln>
            </c:spPr>
            <c:extLst>
              <c:ext xmlns:c16="http://schemas.microsoft.com/office/drawing/2014/chart" uri="{C3380CC4-5D6E-409C-BE32-E72D297353CC}">
                <c16:uniqueId val="{00000015-653C-954C-8BF2-10815B33C42F}"/>
              </c:ext>
            </c:extLst>
          </c:dPt>
          <c:dPt>
            <c:idx val="11"/>
            <c:invertIfNegative val="0"/>
            <c:bubble3D val="0"/>
            <c:spPr>
              <a:solidFill>
                <a:srgbClr val="DB843D"/>
              </a:solidFill>
              <a:ln w="25400">
                <a:noFill/>
              </a:ln>
            </c:spPr>
            <c:extLst>
              <c:ext xmlns:c16="http://schemas.microsoft.com/office/drawing/2014/chart" uri="{C3380CC4-5D6E-409C-BE32-E72D297353CC}">
                <c16:uniqueId val="{00000017-653C-954C-8BF2-10815B33C42F}"/>
              </c:ext>
            </c:extLst>
          </c:dPt>
          <c:dPt>
            <c:idx val="12"/>
            <c:invertIfNegative val="0"/>
            <c:bubble3D val="0"/>
            <c:extLst>
              <c:ext xmlns:c16="http://schemas.microsoft.com/office/drawing/2014/chart" uri="{C3380CC4-5D6E-409C-BE32-E72D297353CC}">
                <c16:uniqueId val="{00000018-653C-954C-8BF2-10815B33C42F}"/>
              </c:ext>
            </c:extLst>
          </c:dPt>
          <c:dPt>
            <c:idx val="13"/>
            <c:invertIfNegative val="0"/>
            <c:bubble3D val="0"/>
            <c:spPr>
              <a:solidFill>
                <a:srgbClr val="C0504D"/>
              </a:solidFill>
              <a:ln w="25400">
                <a:noFill/>
              </a:ln>
            </c:spPr>
            <c:extLst>
              <c:ext xmlns:c16="http://schemas.microsoft.com/office/drawing/2014/chart" uri="{C3380CC4-5D6E-409C-BE32-E72D297353CC}">
                <c16:uniqueId val="{0000001A-653C-954C-8BF2-10815B33C42F}"/>
              </c:ext>
            </c:extLst>
          </c:dPt>
          <c:dPt>
            <c:idx val="14"/>
            <c:invertIfNegative val="0"/>
            <c:bubble3D val="0"/>
            <c:spPr>
              <a:solidFill>
                <a:srgbClr val="9BBB59"/>
              </a:solidFill>
              <a:ln w="25400">
                <a:noFill/>
              </a:ln>
            </c:spPr>
            <c:extLst>
              <c:ext xmlns:c16="http://schemas.microsoft.com/office/drawing/2014/chart" uri="{C3380CC4-5D6E-409C-BE32-E72D297353CC}">
                <c16:uniqueId val="{0000001C-653C-954C-8BF2-10815B33C42F}"/>
              </c:ext>
            </c:extLst>
          </c:dPt>
          <c:dPt>
            <c:idx val="15"/>
            <c:invertIfNegative val="0"/>
            <c:bubble3D val="0"/>
            <c:spPr>
              <a:solidFill>
                <a:srgbClr val="8064A2"/>
              </a:solidFill>
              <a:ln w="25400">
                <a:noFill/>
              </a:ln>
            </c:spPr>
            <c:extLst>
              <c:ext xmlns:c16="http://schemas.microsoft.com/office/drawing/2014/chart" uri="{C3380CC4-5D6E-409C-BE32-E72D297353CC}">
                <c16:uniqueId val="{0000001E-653C-954C-8BF2-10815B33C42F}"/>
              </c:ext>
            </c:extLst>
          </c:dPt>
          <c:dPt>
            <c:idx val="16"/>
            <c:invertIfNegative val="0"/>
            <c:bubble3D val="0"/>
            <c:spPr>
              <a:solidFill>
                <a:srgbClr val="4BACC6"/>
              </a:solidFill>
              <a:ln w="25400">
                <a:noFill/>
              </a:ln>
            </c:spPr>
            <c:extLst>
              <c:ext xmlns:c16="http://schemas.microsoft.com/office/drawing/2014/chart" uri="{C3380CC4-5D6E-409C-BE32-E72D297353CC}">
                <c16:uniqueId val="{00000020-653C-954C-8BF2-10815B33C42F}"/>
              </c:ext>
            </c:extLst>
          </c:dPt>
          <c:dPt>
            <c:idx val="17"/>
            <c:invertIfNegative val="0"/>
            <c:bubble3D val="0"/>
            <c:spPr>
              <a:solidFill>
                <a:srgbClr val="F79646"/>
              </a:solidFill>
              <a:ln w="25400">
                <a:noFill/>
              </a:ln>
            </c:spPr>
            <c:extLst>
              <c:ext xmlns:c16="http://schemas.microsoft.com/office/drawing/2014/chart" uri="{C3380CC4-5D6E-409C-BE32-E72D297353CC}">
                <c16:uniqueId val="{00000022-653C-954C-8BF2-10815B33C42F}"/>
              </c:ext>
            </c:extLst>
          </c:dPt>
          <c:dPt>
            <c:idx val="18"/>
            <c:invertIfNegative val="0"/>
            <c:bubble3D val="0"/>
            <c:spPr>
              <a:solidFill>
                <a:srgbClr val="93A9CF"/>
              </a:solidFill>
              <a:ln w="25400">
                <a:noFill/>
              </a:ln>
            </c:spPr>
            <c:extLst>
              <c:ext xmlns:c16="http://schemas.microsoft.com/office/drawing/2014/chart" uri="{C3380CC4-5D6E-409C-BE32-E72D297353CC}">
                <c16:uniqueId val="{00000024-653C-954C-8BF2-10815B33C42F}"/>
              </c:ext>
            </c:extLst>
          </c:dPt>
          <c:dPt>
            <c:idx val="19"/>
            <c:invertIfNegative val="0"/>
            <c:bubble3D val="0"/>
            <c:spPr>
              <a:solidFill>
                <a:srgbClr val="D19392"/>
              </a:solidFill>
              <a:ln w="25400">
                <a:noFill/>
              </a:ln>
            </c:spPr>
            <c:extLst>
              <c:ext xmlns:c16="http://schemas.microsoft.com/office/drawing/2014/chart" uri="{C3380CC4-5D6E-409C-BE32-E72D297353CC}">
                <c16:uniqueId val="{00000026-653C-954C-8BF2-10815B33C42F}"/>
              </c:ext>
            </c:extLst>
          </c:dPt>
          <c:dPt>
            <c:idx val="20"/>
            <c:invertIfNegative val="0"/>
            <c:bubble3D val="0"/>
            <c:spPr>
              <a:solidFill>
                <a:srgbClr val="B9CD96"/>
              </a:solidFill>
              <a:ln w="25400">
                <a:noFill/>
              </a:ln>
            </c:spPr>
            <c:extLst>
              <c:ext xmlns:c16="http://schemas.microsoft.com/office/drawing/2014/chart" uri="{C3380CC4-5D6E-409C-BE32-E72D297353CC}">
                <c16:uniqueId val="{00000028-653C-954C-8BF2-10815B33C42F}"/>
              </c:ext>
            </c:extLst>
          </c:dPt>
          <c:dPt>
            <c:idx val="21"/>
            <c:invertIfNegative val="0"/>
            <c:bubble3D val="0"/>
            <c:spPr>
              <a:solidFill>
                <a:srgbClr val="A99BBD"/>
              </a:solidFill>
              <a:ln w="25400">
                <a:noFill/>
              </a:ln>
            </c:spPr>
            <c:extLst>
              <c:ext xmlns:c16="http://schemas.microsoft.com/office/drawing/2014/chart" uri="{C3380CC4-5D6E-409C-BE32-E72D297353CC}">
                <c16:uniqueId val="{0000002A-653C-954C-8BF2-10815B33C42F}"/>
              </c:ext>
            </c:extLst>
          </c:dPt>
          <c:dPt>
            <c:idx val="22"/>
            <c:invertIfNegative val="0"/>
            <c:bubble3D val="0"/>
            <c:spPr>
              <a:solidFill>
                <a:srgbClr val="91C3D5"/>
              </a:solidFill>
              <a:ln w="25400">
                <a:noFill/>
              </a:ln>
            </c:spPr>
            <c:extLst>
              <c:ext xmlns:c16="http://schemas.microsoft.com/office/drawing/2014/chart" uri="{C3380CC4-5D6E-409C-BE32-E72D297353CC}">
                <c16:uniqueId val="{0000002C-653C-954C-8BF2-10815B33C42F}"/>
              </c:ext>
            </c:extLst>
          </c:dPt>
          <c:dPt>
            <c:idx val="23"/>
            <c:invertIfNegative val="0"/>
            <c:bubble3D val="0"/>
            <c:spPr>
              <a:solidFill>
                <a:srgbClr val="F9B590"/>
              </a:solidFill>
              <a:ln w="25400">
                <a:noFill/>
              </a:ln>
            </c:spPr>
            <c:extLst>
              <c:ext xmlns:c16="http://schemas.microsoft.com/office/drawing/2014/chart" uri="{C3380CC4-5D6E-409C-BE32-E72D297353CC}">
                <c16:uniqueId val="{0000002E-653C-954C-8BF2-10815B33C42F}"/>
              </c:ext>
            </c:extLst>
          </c:dPt>
          <c:cat>
            <c:strRef>
              <c:f>'Data for Graph'!$B$15:$Y$15</c:f>
              <c:strCache>
                <c:ptCount val="24"/>
                <c:pt idx="0">
                  <c:v>6am-7am</c:v>
                </c:pt>
                <c:pt idx="1">
                  <c:v>7am-8am</c:v>
                </c:pt>
                <c:pt idx="2">
                  <c:v>8am-9am</c:v>
                </c:pt>
                <c:pt idx="3">
                  <c:v>9am-10am</c:v>
                </c:pt>
                <c:pt idx="4">
                  <c:v>10am-11am</c:v>
                </c:pt>
                <c:pt idx="5">
                  <c:v>11am-12noon</c:v>
                </c:pt>
                <c:pt idx="6">
                  <c:v>12noon-1pm</c:v>
                </c:pt>
                <c:pt idx="7">
                  <c:v>1pm-2pm</c:v>
                </c:pt>
                <c:pt idx="8">
                  <c:v>2pm-3pm</c:v>
                </c:pt>
                <c:pt idx="9">
                  <c:v>3pm-4pm</c:v>
                </c:pt>
                <c:pt idx="10">
                  <c:v>4pm-5pm</c:v>
                </c:pt>
                <c:pt idx="11">
                  <c:v>5pm-6pm</c:v>
                </c:pt>
                <c:pt idx="12">
                  <c:v>6pm-7pm</c:v>
                </c:pt>
                <c:pt idx="13">
                  <c:v>7m-8pm</c:v>
                </c:pt>
                <c:pt idx="14">
                  <c:v>8pm-9pm</c:v>
                </c:pt>
                <c:pt idx="15">
                  <c:v>9pm-10pm</c:v>
                </c:pt>
                <c:pt idx="16">
                  <c:v>10pm-11pm</c:v>
                </c:pt>
                <c:pt idx="17">
                  <c:v>11pm-12am</c:v>
                </c:pt>
                <c:pt idx="18">
                  <c:v>12am-1am</c:v>
                </c:pt>
                <c:pt idx="19">
                  <c:v>1am-2am</c:v>
                </c:pt>
                <c:pt idx="20">
                  <c:v>2am-3am</c:v>
                </c:pt>
                <c:pt idx="21">
                  <c:v>3am-4am</c:v>
                </c:pt>
                <c:pt idx="22">
                  <c:v>4am-5am</c:v>
                </c:pt>
                <c:pt idx="23">
                  <c:v>5am-6am</c:v>
                </c:pt>
              </c:strCache>
            </c:strRef>
          </c:cat>
          <c:val>
            <c:numRef>
              <c:f>'Data for Graph'!$B$16:$Y$16</c:f>
              <c:numCache>
                <c:formatCode>General</c:formatCode>
                <c:ptCount val="24"/>
                <c:pt idx="0">
                  <c:v>1</c:v>
                </c:pt>
                <c:pt idx="1">
                  <c:v>1</c:v>
                </c:pt>
                <c:pt idx="2">
                  <c:v>2</c:v>
                </c:pt>
                <c:pt idx="3">
                  <c:v>0</c:v>
                </c:pt>
                <c:pt idx="4">
                  <c:v>2</c:v>
                </c:pt>
                <c:pt idx="5">
                  <c:v>1</c:v>
                </c:pt>
                <c:pt idx="6">
                  <c:v>0</c:v>
                </c:pt>
                <c:pt idx="7">
                  <c:v>1</c:v>
                </c:pt>
                <c:pt idx="8">
                  <c:v>2</c:v>
                </c:pt>
                <c:pt idx="9">
                  <c:v>5</c:v>
                </c:pt>
                <c:pt idx="10">
                  <c:v>0</c:v>
                </c:pt>
                <c:pt idx="11">
                  <c:v>0</c:v>
                </c:pt>
                <c:pt idx="12">
                  <c:v>1</c:v>
                </c:pt>
                <c:pt idx="13">
                  <c:v>0</c:v>
                </c:pt>
                <c:pt idx="14">
                  <c:v>0</c:v>
                </c:pt>
                <c:pt idx="15">
                  <c:v>1</c:v>
                </c:pt>
                <c:pt idx="16">
                  <c:v>10</c:v>
                </c:pt>
                <c:pt idx="17">
                  <c:v>1</c:v>
                </c:pt>
                <c:pt idx="18">
                  <c:v>0</c:v>
                </c:pt>
                <c:pt idx="19">
                  <c:v>0</c:v>
                </c:pt>
                <c:pt idx="20">
                  <c:v>1</c:v>
                </c:pt>
                <c:pt idx="21">
                  <c:v>0</c:v>
                </c:pt>
                <c:pt idx="22">
                  <c:v>0</c:v>
                </c:pt>
                <c:pt idx="23">
                  <c:v>1</c:v>
                </c:pt>
              </c:numCache>
            </c:numRef>
          </c:val>
          <c:extLst>
            <c:ext xmlns:c16="http://schemas.microsoft.com/office/drawing/2014/chart" uri="{C3380CC4-5D6E-409C-BE32-E72D297353CC}">
              <c16:uniqueId val="{0000002F-653C-954C-8BF2-10815B33C42F}"/>
            </c:ext>
          </c:extLst>
        </c:ser>
        <c:dLbls>
          <c:showLegendKey val="0"/>
          <c:showVal val="0"/>
          <c:showCatName val="0"/>
          <c:showSerName val="0"/>
          <c:showPercent val="0"/>
          <c:showBubbleSize val="0"/>
        </c:dLbls>
        <c:gapWidth val="150"/>
        <c:axId val="2137454856"/>
        <c:axId val="2137617288"/>
      </c:barChart>
      <c:catAx>
        <c:axId val="2137454856"/>
        <c:scaling>
          <c:orientation val="minMax"/>
        </c:scaling>
        <c:delete val="0"/>
        <c:axPos val="b"/>
        <c:numFmt formatCode="General" sourceLinked="1"/>
        <c:majorTickMark val="out"/>
        <c:minorTickMark val="none"/>
        <c:tickLblPos val="nextTo"/>
        <c:spPr>
          <a:ln w="3175">
            <a:solidFill>
              <a:srgbClr val="808080"/>
            </a:solidFill>
            <a:prstDash val="solid"/>
          </a:ln>
        </c:spPr>
        <c:txPr>
          <a:bodyPr rot="-5400000" vert="horz"/>
          <a:lstStyle/>
          <a:p>
            <a:pPr>
              <a:defRPr sz="1600" b="1" i="0" u="none" strike="noStrike" baseline="0">
                <a:solidFill>
                  <a:srgbClr val="000000"/>
                </a:solidFill>
                <a:latin typeface="Calibri"/>
                <a:ea typeface="Calibri"/>
                <a:cs typeface="Calibri"/>
              </a:defRPr>
            </a:pPr>
            <a:endParaRPr lang="en-US"/>
          </a:p>
        </c:txPr>
        <c:crossAx val="2137617288"/>
        <c:crosses val="autoZero"/>
        <c:auto val="1"/>
        <c:lblAlgn val="ctr"/>
        <c:lblOffset val="100"/>
        <c:tickLblSkip val="1"/>
        <c:tickMarkSkip val="1"/>
        <c:noMultiLvlLbl val="0"/>
      </c:catAx>
      <c:valAx>
        <c:axId val="2137617288"/>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600" b="0" i="0" u="none" strike="noStrike" baseline="0">
                <a:solidFill>
                  <a:srgbClr val="000000"/>
                </a:solidFill>
                <a:latin typeface="Calibri"/>
                <a:ea typeface="Calibri"/>
                <a:cs typeface="Calibri"/>
              </a:defRPr>
            </a:pPr>
            <a:endParaRPr lang="en-US"/>
          </a:p>
        </c:txPr>
        <c:crossAx val="2137454856"/>
        <c:crosses val="autoZero"/>
        <c:crossBetween val="between"/>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en-US" sz="2000" dirty="0"/>
              <a:t>What Happened Right Before a Problem Occurred?</a:t>
            </a:r>
          </a:p>
          <a:p>
            <a:pPr>
              <a:defRPr sz="1800" b="1" i="0" u="none" strike="noStrike" baseline="0">
                <a:solidFill>
                  <a:srgbClr val="000000"/>
                </a:solidFill>
                <a:latin typeface="Calibri"/>
                <a:ea typeface="Calibri"/>
                <a:cs typeface="Calibri"/>
              </a:defRPr>
            </a:pPr>
            <a:r>
              <a:rPr lang="ko-KR" altLang="en-US" sz="2000" dirty="0"/>
              <a:t>문제 발생 직전에 일어난 일</a:t>
            </a:r>
            <a:endParaRPr lang="en-US" sz="2000" dirty="0"/>
          </a:p>
        </c:rich>
      </c:tx>
      <c:layout>
        <c:manualLayout>
          <c:xMode val="edge"/>
          <c:yMode val="edge"/>
          <c:x val="0.17180938873630186"/>
          <c:y val="2.51771653543307E-3"/>
        </c:manualLayout>
      </c:layout>
      <c:overlay val="0"/>
      <c:spPr>
        <a:noFill/>
        <a:ln w="25400">
          <a:noFill/>
        </a:ln>
      </c:spPr>
    </c:title>
    <c:autoTitleDeleted val="0"/>
    <c:plotArea>
      <c:layout>
        <c:manualLayout>
          <c:layoutTarget val="inner"/>
          <c:xMode val="edge"/>
          <c:yMode val="edge"/>
          <c:x val="8.7680355160932297E-2"/>
          <c:y val="0.15875613747954201"/>
          <c:w val="0.82019977802441701"/>
          <c:h val="0.58265139116202902"/>
        </c:manualLayout>
      </c:layout>
      <c:barChart>
        <c:barDir val="col"/>
        <c:grouping val="clustered"/>
        <c:varyColors val="1"/>
        <c:ser>
          <c:idx val="0"/>
          <c:order val="0"/>
          <c:spPr>
            <a:solidFill>
              <a:srgbClr val="4F81BD"/>
            </a:solidFill>
            <a:ln w="25400">
              <a:noFill/>
            </a:ln>
          </c:spPr>
          <c:invertIfNegative val="0"/>
          <c:dPt>
            <c:idx val="0"/>
            <c:invertIfNegative val="0"/>
            <c:bubble3D val="0"/>
            <c:spPr>
              <a:solidFill>
                <a:srgbClr val="40699C"/>
              </a:solidFill>
              <a:ln w="25400">
                <a:noFill/>
              </a:ln>
            </c:spPr>
            <c:extLst>
              <c:ext xmlns:c16="http://schemas.microsoft.com/office/drawing/2014/chart" uri="{C3380CC4-5D6E-409C-BE32-E72D297353CC}">
                <c16:uniqueId val="{00000001-DFE2-1A47-94FC-AF907B153218}"/>
              </c:ext>
            </c:extLst>
          </c:dPt>
          <c:dPt>
            <c:idx val="1"/>
            <c:invertIfNegative val="0"/>
            <c:bubble3D val="0"/>
            <c:spPr>
              <a:solidFill>
                <a:srgbClr val="9E413E"/>
              </a:solidFill>
              <a:ln w="25400">
                <a:noFill/>
              </a:ln>
            </c:spPr>
            <c:extLst>
              <c:ext xmlns:c16="http://schemas.microsoft.com/office/drawing/2014/chart" uri="{C3380CC4-5D6E-409C-BE32-E72D297353CC}">
                <c16:uniqueId val="{00000003-DFE2-1A47-94FC-AF907B153218}"/>
              </c:ext>
            </c:extLst>
          </c:dPt>
          <c:dPt>
            <c:idx val="2"/>
            <c:invertIfNegative val="0"/>
            <c:bubble3D val="0"/>
            <c:spPr>
              <a:solidFill>
                <a:srgbClr val="7F9A48"/>
              </a:solidFill>
              <a:ln w="25400">
                <a:noFill/>
              </a:ln>
            </c:spPr>
            <c:extLst>
              <c:ext xmlns:c16="http://schemas.microsoft.com/office/drawing/2014/chart" uri="{C3380CC4-5D6E-409C-BE32-E72D297353CC}">
                <c16:uniqueId val="{00000005-DFE2-1A47-94FC-AF907B153218}"/>
              </c:ext>
            </c:extLst>
          </c:dPt>
          <c:dPt>
            <c:idx val="3"/>
            <c:invertIfNegative val="0"/>
            <c:bubble3D val="0"/>
            <c:spPr>
              <a:solidFill>
                <a:srgbClr val="695185"/>
              </a:solidFill>
              <a:ln w="25400">
                <a:noFill/>
              </a:ln>
            </c:spPr>
            <c:extLst>
              <c:ext xmlns:c16="http://schemas.microsoft.com/office/drawing/2014/chart" uri="{C3380CC4-5D6E-409C-BE32-E72D297353CC}">
                <c16:uniqueId val="{00000007-DFE2-1A47-94FC-AF907B153218}"/>
              </c:ext>
            </c:extLst>
          </c:dPt>
          <c:dPt>
            <c:idx val="4"/>
            <c:invertIfNegative val="0"/>
            <c:bubble3D val="0"/>
            <c:spPr>
              <a:solidFill>
                <a:srgbClr val="3C8DA3"/>
              </a:solidFill>
              <a:ln w="25400">
                <a:noFill/>
              </a:ln>
            </c:spPr>
            <c:extLst>
              <c:ext xmlns:c16="http://schemas.microsoft.com/office/drawing/2014/chart" uri="{C3380CC4-5D6E-409C-BE32-E72D297353CC}">
                <c16:uniqueId val="{00000009-DFE2-1A47-94FC-AF907B153218}"/>
              </c:ext>
            </c:extLst>
          </c:dPt>
          <c:dPt>
            <c:idx val="5"/>
            <c:invertIfNegative val="0"/>
            <c:bubble3D val="0"/>
            <c:spPr>
              <a:solidFill>
                <a:srgbClr val="CC7B38"/>
              </a:solidFill>
              <a:ln w="25400">
                <a:noFill/>
              </a:ln>
            </c:spPr>
            <c:extLst>
              <c:ext xmlns:c16="http://schemas.microsoft.com/office/drawing/2014/chart" uri="{C3380CC4-5D6E-409C-BE32-E72D297353CC}">
                <c16:uniqueId val="{0000000B-DFE2-1A47-94FC-AF907B153218}"/>
              </c:ext>
            </c:extLst>
          </c:dPt>
          <c:dPt>
            <c:idx val="6"/>
            <c:invertIfNegative val="0"/>
            <c:bubble3D val="0"/>
            <c:extLst>
              <c:ext xmlns:c16="http://schemas.microsoft.com/office/drawing/2014/chart" uri="{C3380CC4-5D6E-409C-BE32-E72D297353CC}">
                <c16:uniqueId val="{0000000C-DFE2-1A47-94FC-AF907B153218}"/>
              </c:ext>
            </c:extLst>
          </c:dPt>
          <c:dPt>
            <c:idx val="7"/>
            <c:invertIfNegative val="0"/>
            <c:bubble3D val="0"/>
            <c:spPr>
              <a:solidFill>
                <a:srgbClr val="C0504D"/>
              </a:solidFill>
              <a:ln w="25400">
                <a:noFill/>
              </a:ln>
            </c:spPr>
            <c:extLst>
              <c:ext xmlns:c16="http://schemas.microsoft.com/office/drawing/2014/chart" uri="{C3380CC4-5D6E-409C-BE32-E72D297353CC}">
                <c16:uniqueId val="{0000000E-DFE2-1A47-94FC-AF907B153218}"/>
              </c:ext>
            </c:extLst>
          </c:dPt>
          <c:dPt>
            <c:idx val="8"/>
            <c:invertIfNegative val="0"/>
            <c:bubble3D val="0"/>
            <c:spPr>
              <a:solidFill>
                <a:srgbClr val="9BBB59"/>
              </a:solidFill>
              <a:ln w="25400">
                <a:noFill/>
              </a:ln>
            </c:spPr>
            <c:extLst>
              <c:ext xmlns:c16="http://schemas.microsoft.com/office/drawing/2014/chart" uri="{C3380CC4-5D6E-409C-BE32-E72D297353CC}">
                <c16:uniqueId val="{00000010-DFE2-1A47-94FC-AF907B153218}"/>
              </c:ext>
            </c:extLst>
          </c:dPt>
          <c:dPt>
            <c:idx val="9"/>
            <c:invertIfNegative val="0"/>
            <c:bubble3D val="0"/>
            <c:spPr>
              <a:solidFill>
                <a:srgbClr val="8064A2"/>
              </a:solidFill>
              <a:ln w="25400">
                <a:noFill/>
              </a:ln>
            </c:spPr>
            <c:extLst>
              <c:ext xmlns:c16="http://schemas.microsoft.com/office/drawing/2014/chart" uri="{C3380CC4-5D6E-409C-BE32-E72D297353CC}">
                <c16:uniqueId val="{00000012-DFE2-1A47-94FC-AF907B153218}"/>
              </c:ext>
            </c:extLst>
          </c:dPt>
          <c:dPt>
            <c:idx val="10"/>
            <c:invertIfNegative val="0"/>
            <c:bubble3D val="0"/>
            <c:spPr>
              <a:solidFill>
                <a:srgbClr val="4BACC6"/>
              </a:solidFill>
              <a:ln w="25400">
                <a:noFill/>
              </a:ln>
            </c:spPr>
            <c:extLst>
              <c:ext xmlns:c16="http://schemas.microsoft.com/office/drawing/2014/chart" uri="{C3380CC4-5D6E-409C-BE32-E72D297353CC}">
                <c16:uniqueId val="{00000014-DFE2-1A47-94FC-AF907B153218}"/>
              </c:ext>
            </c:extLst>
          </c:dPt>
          <c:dPt>
            <c:idx val="11"/>
            <c:invertIfNegative val="0"/>
            <c:bubble3D val="0"/>
            <c:spPr>
              <a:solidFill>
                <a:srgbClr val="F79646"/>
              </a:solidFill>
              <a:ln w="25400">
                <a:noFill/>
              </a:ln>
            </c:spPr>
            <c:extLst>
              <c:ext xmlns:c16="http://schemas.microsoft.com/office/drawing/2014/chart" uri="{C3380CC4-5D6E-409C-BE32-E72D297353CC}">
                <c16:uniqueId val="{00000016-DFE2-1A47-94FC-AF907B153218}"/>
              </c:ext>
            </c:extLst>
          </c:dPt>
          <c:dPt>
            <c:idx val="12"/>
            <c:invertIfNegative val="0"/>
            <c:bubble3D val="0"/>
            <c:spPr>
              <a:solidFill>
                <a:srgbClr val="AABAD7"/>
              </a:solidFill>
              <a:ln w="25400">
                <a:noFill/>
              </a:ln>
            </c:spPr>
            <c:extLst>
              <c:ext xmlns:c16="http://schemas.microsoft.com/office/drawing/2014/chart" uri="{C3380CC4-5D6E-409C-BE32-E72D297353CC}">
                <c16:uniqueId val="{00000018-DFE2-1A47-94FC-AF907B153218}"/>
              </c:ext>
            </c:extLst>
          </c:dPt>
          <c:dPt>
            <c:idx val="13"/>
            <c:invertIfNegative val="0"/>
            <c:bubble3D val="0"/>
            <c:spPr>
              <a:solidFill>
                <a:srgbClr val="D9AAA9"/>
              </a:solidFill>
              <a:ln w="25400">
                <a:noFill/>
              </a:ln>
            </c:spPr>
            <c:extLst>
              <c:ext xmlns:c16="http://schemas.microsoft.com/office/drawing/2014/chart" uri="{C3380CC4-5D6E-409C-BE32-E72D297353CC}">
                <c16:uniqueId val="{0000001A-DFE2-1A47-94FC-AF907B153218}"/>
              </c:ext>
            </c:extLst>
          </c:dPt>
          <c:dPt>
            <c:idx val="14"/>
            <c:invertIfNegative val="0"/>
            <c:bubble3D val="0"/>
            <c:spPr>
              <a:solidFill>
                <a:srgbClr val="C6D6AC"/>
              </a:solidFill>
              <a:ln w="25400">
                <a:noFill/>
              </a:ln>
            </c:spPr>
            <c:extLst>
              <c:ext xmlns:c16="http://schemas.microsoft.com/office/drawing/2014/chart" uri="{C3380CC4-5D6E-409C-BE32-E72D297353CC}">
                <c16:uniqueId val="{0000001C-DFE2-1A47-94FC-AF907B153218}"/>
              </c:ext>
            </c:extLst>
          </c:dPt>
          <c:dPt>
            <c:idx val="15"/>
            <c:invertIfNegative val="0"/>
            <c:bubble3D val="0"/>
            <c:spPr>
              <a:solidFill>
                <a:srgbClr val="BAB0C9"/>
              </a:solidFill>
              <a:ln w="25400">
                <a:noFill/>
              </a:ln>
            </c:spPr>
            <c:extLst>
              <c:ext xmlns:c16="http://schemas.microsoft.com/office/drawing/2014/chart" uri="{C3380CC4-5D6E-409C-BE32-E72D297353CC}">
                <c16:uniqueId val="{0000001E-DFE2-1A47-94FC-AF907B153218}"/>
              </c:ext>
            </c:extLst>
          </c:dPt>
          <c:dPt>
            <c:idx val="16"/>
            <c:invertIfNegative val="0"/>
            <c:bubble3D val="0"/>
            <c:spPr>
              <a:solidFill>
                <a:srgbClr val="A9CEDC"/>
              </a:solidFill>
              <a:ln w="25400">
                <a:noFill/>
              </a:ln>
            </c:spPr>
            <c:extLst>
              <c:ext xmlns:c16="http://schemas.microsoft.com/office/drawing/2014/chart" uri="{C3380CC4-5D6E-409C-BE32-E72D297353CC}">
                <c16:uniqueId val="{00000020-DFE2-1A47-94FC-AF907B153218}"/>
              </c:ext>
            </c:extLst>
          </c:dPt>
          <c:cat>
            <c:strRef>
              <c:f>'Data for Graph'!$B$19:$R$19</c:f>
              <c:strCache>
                <c:ptCount val="17"/>
                <c:pt idx="0">
                  <c:v>Staff Interaction</c:v>
                </c:pt>
                <c:pt idx="1">
                  <c:v>Staff Request</c:v>
                </c:pt>
                <c:pt idx="2">
                  <c:v>Peer Interaction </c:v>
                </c:pt>
                <c:pt idx="3">
                  <c:v>Prior Incident</c:v>
                </c:pt>
                <c:pt idx="4">
                  <c:v>Challenging Task</c:v>
                </c:pt>
                <c:pt idx="5">
                  <c:v>Noisy Environment</c:v>
                </c:pt>
                <c:pt idx="6">
                  <c:v>New/Changed Environment</c:v>
                </c:pt>
                <c:pt idx="7">
                  <c:v>Change in Routine</c:v>
                </c:pt>
                <c:pt idx="8">
                  <c:v>Home Visit </c:v>
                </c:pt>
                <c:pt idx="9">
                  <c:v>Interaction with stranger</c:v>
                </c:pt>
                <c:pt idx="10">
                  <c:v>Medication</c:v>
                </c:pt>
                <c:pt idx="11">
                  <c:v>Medical</c:v>
                </c:pt>
                <c:pt idx="12">
                  <c:v>Transition</c:v>
                </c:pt>
                <c:pt idx="13">
                  <c:v>Alone</c:v>
                </c:pt>
                <c:pt idx="14">
                  <c:v>Denied Item/Activity</c:v>
                </c:pt>
                <c:pt idx="15">
                  <c:v>Unknown</c:v>
                </c:pt>
                <c:pt idx="16">
                  <c:v>Other</c:v>
                </c:pt>
              </c:strCache>
            </c:strRef>
          </c:cat>
          <c:val>
            <c:numRef>
              <c:f>'Data for Graph'!$B$20:$R$20</c:f>
              <c:numCache>
                <c:formatCode>General</c:formatCode>
                <c:ptCount val="17"/>
                <c:pt idx="0">
                  <c:v>1</c:v>
                </c:pt>
                <c:pt idx="1">
                  <c:v>0</c:v>
                </c:pt>
                <c:pt idx="2">
                  <c:v>4</c:v>
                </c:pt>
                <c:pt idx="3">
                  <c:v>0</c:v>
                </c:pt>
                <c:pt idx="4">
                  <c:v>1</c:v>
                </c:pt>
                <c:pt idx="5">
                  <c:v>0</c:v>
                </c:pt>
                <c:pt idx="6">
                  <c:v>2</c:v>
                </c:pt>
                <c:pt idx="7">
                  <c:v>0</c:v>
                </c:pt>
                <c:pt idx="8">
                  <c:v>1</c:v>
                </c:pt>
                <c:pt idx="9">
                  <c:v>0</c:v>
                </c:pt>
                <c:pt idx="10">
                  <c:v>1</c:v>
                </c:pt>
                <c:pt idx="11">
                  <c:v>0</c:v>
                </c:pt>
                <c:pt idx="12">
                  <c:v>3</c:v>
                </c:pt>
                <c:pt idx="13">
                  <c:v>1</c:v>
                </c:pt>
                <c:pt idx="14">
                  <c:v>2</c:v>
                </c:pt>
                <c:pt idx="15">
                  <c:v>3</c:v>
                </c:pt>
                <c:pt idx="16">
                  <c:v>0</c:v>
                </c:pt>
              </c:numCache>
            </c:numRef>
          </c:val>
          <c:extLst>
            <c:ext xmlns:c16="http://schemas.microsoft.com/office/drawing/2014/chart" uri="{C3380CC4-5D6E-409C-BE32-E72D297353CC}">
              <c16:uniqueId val="{00000021-DFE2-1A47-94FC-AF907B153218}"/>
            </c:ext>
          </c:extLst>
        </c:ser>
        <c:dLbls>
          <c:showLegendKey val="0"/>
          <c:showVal val="0"/>
          <c:showCatName val="0"/>
          <c:showSerName val="0"/>
          <c:showPercent val="0"/>
          <c:showBubbleSize val="0"/>
        </c:dLbls>
        <c:gapWidth val="150"/>
        <c:axId val="-2023154024"/>
        <c:axId val="-2076013336"/>
      </c:barChart>
      <c:catAx>
        <c:axId val="-2023154024"/>
        <c:scaling>
          <c:orientation val="minMax"/>
        </c:scaling>
        <c:delete val="0"/>
        <c:axPos val="b"/>
        <c:numFmt formatCode="General" sourceLinked="1"/>
        <c:majorTickMark val="out"/>
        <c:minorTickMark val="none"/>
        <c:tickLblPos val="nextTo"/>
        <c:spPr>
          <a:ln w="3175">
            <a:solidFill>
              <a:srgbClr val="808080"/>
            </a:solidFill>
            <a:prstDash val="solid"/>
          </a:ln>
        </c:spPr>
        <c:txPr>
          <a:bodyPr rot="-2700000" vert="horz"/>
          <a:lstStyle/>
          <a:p>
            <a:pPr>
              <a:defRPr sz="1600" b="1" i="0" u="none" strike="noStrike" baseline="0">
                <a:solidFill>
                  <a:srgbClr val="000000"/>
                </a:solidFill>
                <a:latin typeface="Calibri"/>
                <a:ea typeface="Calibri"/>
                <a:cs typeface="Calibri"/>
              </a:defRPr>
            </a:pPr>
            <a:endParaRPr lang="en-US"/>
          </a:p>
        </c:txPr>
        <c:crossAx val="-2076013336"/>
        <c:crosses val="autoZero"/>
        <c:auto val="1"/>
        <c:lblAlgn val="ctr"/>
        <c:lblOffset val="100"/>
        <c:tickLblSkip val="1"/>
        <c:tickMarkSkip val="1"/>
        <c:noMultiLvlLbl val="0"/>
      </c:catAx>
      <c:valAx>
        <c:axId val="-2076013336"/>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800" b="1" i="0" u="none" strike="noStrike" baseline="0">
                <a:solidFill>
                  <a:srgbClr val="000000"/>
                </a:solidFill>
                <a:latin typeface="Calibri"/>
                <a:ea typeface="Calibri"/>
                <a:cs typeface="Calibri"/>
              </a:defRPr>
            </a:pPr>
            <a:endParaRPr lang="en-US"/>
          </a:p>
        </c:txPr>
        <c:crossAx val="-2023154024"/>
        <c:crosses val="autoZero"/>
        <c:crossBetween val="between"/>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i="0" u="none" strike="noStrike" baseline="0">
                <a:solidFill>
                  <a:srgbClr val="000000"/>
                </a:solidFill>
                <a:latin typeface="Calibri"/>
                <a:ea typeface="Calibri"/>
                <a:cs typeface="Calibri"/>
              </a:defRPr>
            </a:pPr>
            <a:r>
              <a:rPr lang="en-US" sz="2000" b="1" i="0" u="none" strike="noStrike" baseline="0" dirty="0">
                <a:solidFill>
                  <a:srgbClr val="000000"/>
                </a:solidFill>
                <a:latin typeface="Calibri"/>
                <a:ea typeface="Calibri"/>
                <a:cs typeface="Calibri"/>
              </a:rPr>
              <a:t>Why The Problems Occurred (Function)</a:t>
            </a:r>
          </a:p>
          <a:p>
            <a:pPr>
              <a:defRPr sz="1000" b="0" i="0" u="none" strike="noStrike" baseline="0">
                <a:solidFill>
                  <a:srgbClr val="000000"/>
                </a:solidFill>
                <a:latin typeface="Calibri"/>
                <a:ea typeface="Calibri"/>
                <a:cs typeface="Calibri"/>
              </a:defRPr>
            </a:pPr>
            <a:r>
              <a:rPr lang="ko-KR" altLang="en-US" sz="2000" b="1" i="0" u="none" strike="noStrike" baseline="0" dirty="0">
                <a:solidFill>
                  <a:srgbClr val="000000"/>
                </a:solidFill>
                <a:latin typeface="Calibri"/>
                <a:ea typeface="Calibri"/>
                <a:cs typeface="Calibri"/>
              </a:rPr>
              <a:t>문제 발생 원인 </a:t>
            </a:r>
            <a:r>
              <a:rPr lang="en-US" altLang="ko-KR" sz="2000" b="1" i="0" u="none" strike="noStrike" baseline="0" dirty="0">
                <a:solidFill>
                  <a:srgbClr val="000000"/>
                </a:solidFill>
                <a:latin typeface="Calibri"/>
                <a:ea typeface="Calibri"/>
                <a:cs typeface="Calibri"/>
              </a:rPr>
              <a:t>(</a:t>
            </a:r>
            <a:r>
              <a:rPr lang="ko-KR" altLang="en-US" sz="2000" b="1" i="0" u="none" strike="noStrike" baseline="0" dirty="0">
                <a:solidFill>
                  <a:srgbClr val="000000"/>
                </a:solidFill>
                <a:latin typeface="Calibri"/>
                <a:ea typeface="Calibri"/>
                <a:cs typeface="Calibri"/>
              </a:rPr>
              <a:t>기능</a:t>
            </a:r>
            <a:r>
              <a:rPr lang="en-US" altLang="ko-KR" sz="2000" b="1" i="0" u="none" strike="noStrike" baseline="0" dirty="0">
                <a:solidFill>
                  <a:srgbClr val="000000"/>
                </a:solidFill>
                <a:latin typeface="Calibri"/>
                <a:ea typeface="Calibri"/>
                <a:cs typeface="Calibri"/>
              </a:rPr>
              <a:t>)</a:t>
            </a:r>
            <a:endParaRPr lang="en-US" sz="2000" b="0" i="0" u="none" strike="noStrike" baseline="0" dirty="0">
              <a:solidFill>
                <a:srgbClr val="000000"/>
              </a:solidFill>
              <a:latin typeface="Calibri"/>
              <a:ea typeface="Calibri"/>
              <a:cs typeface="Calibri"/>
            </a:endParaRPr>
          </a:p>
        </c:rich>
      </c:tx>
      <c:layout>
        <c:manualLayout>
          <c:xMode val="edge"/>
          <c:yMode val="edge"/>
          <c:x val="0.23129462579313509"/>
          <c:y val="2.7756142021699414E-2"/>
        </c:manualLayout>
      </c:layout>
      <c:overlay val="0"/>
      <c:spPr>
        <a:noFill/>
        <a:ln w="25400">
          <a:noFill/>
        </a:ln>
      </c:spPr>
    </c:title>
    <c:autoTitleDeleted val="0"/>
    <c:plotArea>
      <c:layout>
        <c:manualLayout>
          <c:layoutTarget val="inner"/>
          <c:xMode val="edge"/>
          <c:yMode val="edge"/>
          <c:x val="6.8807465733449993E-2"/>
          <c:y val="0.140241580637889"/>
          <c:w val="0.73251942286348504"/>
          <c:h val="0.62193126022913203"/>
        </c:manualLayout>
      </c:layout>
      <c:barChart>
        <c:barDir val="col"/>
        <c:grouping val="clustered"/>
        <c:varyColors val="1"/>
        <c:ser>
          <c:idx val="0"/>
          <c:order val="0"/>
          <c:spPr>
            <a:solidFill>
              <a:srgbClr val="4F81BD"/>
            </a:solidFill>
            <a:ln w="25400">
              <a:noFill/>
            </a:ln>
          </c:spPr>
          <c:invertIfNegative val="0"/>
          <c:dPt>
            <c:idx val="0"/>
            <c:invertIfNegative val="0"/>
            <c:bubble3D val="0"/>
            <c:spPr>
              <a:solidFill>
                <a:srgbClr val="4572A7"/>
              </a:solidFill>
              <a:ln w="25400">
                <a:noFill/>
              </a:ln>
            </c:spPr>
            <c:extLst>
              <c:ext xmlns:c16="http://schemas.microsoft.com/office/drawing/2014/chart" uri="{C3380CC4-5D6E-409C-BE32-E72D297353CC}">
                <c16:uniqueId val="{00000001-4C7A-A44F-9651-27D8575F16E7}"/>
              </c:ext>
            </c:extLst>
          </c:dPt>
          <c:dPt>
            <c:idx val="1"/>
            <c:invertIfNegative val="0"/>
            <c:bubble3D val="0"/>
            <c:spPr>
              <a:solidFill>
                <a:srgbClr val="AA4643"/>
              </a:solidFill>
              <a:ln w="25400">
                <a:noFill/>
              </a:ln>
            </c:spPr>
            <c:extLst>
              <c:ext xmlns:c16="http://schemas.microsoft.com/office/drawing/2014/chart" uri="{C3380CC4-5D6E-409C-BE32-E72D297353CC}">
                <c16:uniqueId val="{00000003-4C7A-A44F-9651-27D8575F16E7}"/>
              </c:ext>
            </c:extLst>
          </c:dPt>
          <c:dPt>
            <c:idx val="2"/>
            <c:invertIfNegative val="0"/>
            <c:bubble3D val="0"/>
            <c:spPr>
              <a:solidFill>
                <a:srgbClr val="89A54E"/>
              </a:solidFill>
              <a:ln w="25400">
                <a:noFill/>
              </a:ln>
            </c:spPr>
            <c:extLst>
              <c:ext xmlns:c16="http://schemas.microsoft.com/office/drawing/2014/chart" uri="{C3380CC4-5D6E-409C-BE32-E72D297353CC}">
                <c16:uniqueId val="{00000005-4C7A-A44F-9651-27D8575F16E7}"/>
              </c:ext>
            </c:extLst>
          </c:dPt>
          <c:dPt>
            <c:idx val="3"/>
            <c:invertIfNegative val="0"/>
            <c:bubble3D val="0"/>
            <c:spPr>
              <a:solidFill>
                <a:srgbClr val="71588F"/>
              </a:solidFill>
              <a:ln w="25400">
                <a:noFill/>
              </a:ln>
            </c:spPr>
            <c:extLst>
              <c:ext xmlns:c16="http://schemas.microsoft.com/office/drawing/2014/chart" uri="{C3380CC4-5D6E-409C-BE32-E72D297353CC}">
                <c16:uniqueId val="{00000007-4C7A-A44F-9651-27D8575F16E7}"/>
              </c:ext>
            </c:extLst>
          </c:dPt>
          <c:dPt>
            <c:idx val="4"/>
            <c:invertIfNegative val="0"/>
            <c:bubble3D val="0"/>
            <c:spPr>
              <a:solidFill>
                <a:srgbClr val="4198AF"/>
              </a:solidFill>
              <a:ln w="25400">
                <a:noFill/>
              </a:ln>
            </c:spPr>
            <c:extLst>
              <c:ext xmlns:c16="http://schemas.microsoft.com/office/drawing/2014/chart" uri="{C3380CC4-5D6E-409C-BE32-E72D297353CC}">
                <c16:uniqueId val="{00000009-4C7A-A44F-9651-27D8575F16E7}"/>
              </c:ext>
            </c:extLst>
          </c:dPt>
          <c:dPt>
            <c:idx val="5"/>
            <c:invertIfNegative val="0"/>
            <c:bubble3D val="0"/>
            <c:spPr>
              <a:solidFill>
                <a:srgbClr val="DB843D"/>
              </a:solidFill>
              <a:ln w="25400">
                <a:noFill/>
              </a:ln>
            </c:spPr>
            <c:extLst>
              <c:ext xmlns:c16="http://schemas.microsoft.com/office/drawing/2014/chart" uri="{C3380CC4-5D6E-409C-BE32-E72D297353CC}">
                <c16:uniqueId val="{0000000B-4C7A-A44F-9651-27D8575F16E7}"/>
              </c:ext>
            </c:extLst>
          </c:dPt>
          <c:dPt>
            <c:idx val="6"/>
            <c:invertIfNegative val="0"/>
            <c:bubble3D val="0"/>
            <c:spPr>
              <a:solidFill>
                <a:srgbClr val="93A9CF"/>
              </a:solidFill>
              <a:ln w="25400">
                <a:noFill/>
              </a:ln>
            </c:spPr>
            <c:extLst>
              <c:ext xmlns:c16="http://schemas.microsoft.com/office/drawing/2014/chart" uri="{C3380CC4-5D6E-409C-BE32-E72D297353CC}">
                <c16:uniqueId val="{0000000D-4C7A-A44F-9651-27D8575F16E7}"/>
              </c:ext>
            </c:extLst>
          </c:dPt>
          <c:dPt>
            <c:idx val="7"/>
            <c:invertIfNegative val="0"/>
            <c:bubble3D val="0"/>
            <c:spPr>
              <a:solidFill>
                <a:srgbClr val="D19392"/>
              </a:solidFill>
              <a:ln w="25400">
                <a:noFill/>
              </a:ln>
            </c:spPr>
            <c:extLst>
              <c:ext xmlns:c16="http://schemas.microsoft.com/office/drawing/2014/chart" uri="{C3380CC4-5D6E-409C-BE32-E72D297353CC}">
                <c16:uniqueId val="{0000000F-4C7A-A44F-9651-27D8575F16E7}"/>
              </c:ext>
            </c:extLst>
          </c:dPt>
          <c:dPt>
            <c:idx val="8"/>
            <c:invertIfNegative val="0"/>
            <c:bubble3D val="0"/>
            <c:spPr>
              <a:solidFill>
                <a:srgbClr val="B9CD96"/>
              </a:solidFill>
              <a:ln w="25400">
                <a:noFill/>
              </a:ln>
            </c:spPr>
            <c:extLst>
              <c:ext xmlns:c16="http://schemas.microsoft.com/office/drawing/2014/chart" uri="{C3380CC4-5D6E-409C-BE32-E72D297353CC}">
                <c16:uniqueId val="{00000011-4C7A-A44F-9651-27D8575F16E7}"/>
              </c:ext>
            </c:extLst>
          </c:dPt>
          <c:dPt>
            <c:idx val="9"/>
            <c:invertIfNegative val="0"/>
            <c:bubble3D val="0"/>
            <c:spPr>
              <a:solidFill>
                <a:srgbClr val="A99BBD"/>
              </a:solidFill>
              <a:ln w="25400">
                <a:noFill/>
              </a:ln>
            </c:spPr>
            <c:extLst>
              <c:ext xmlns:c16="http://schemas.microsoft.com/office/drawing/2014/chart" uri="{C3380CC4-5D6E-409C-BE32-E72D297353CC}">
                <c16:uniqueId val="{00000013-4C7A-A44F-9651-27D8575F16E7}"/>
              </c:ext>
            </c:extLst>
          </c:dPt>
          <c:cat>
            <c:strRef>
              <c:f>'Data for Graph'!$B$23:$K$23</c:f>
              <c:strCache>
                <c:ptCount val="10"/>
                <c:pt idx="0">
                  <c:v>Obtain Staff Attention</c:v>
                </c:pt>
                <c:pt idx="1">
                  <c:v>Avoid Staff Attention</c:v>
                </c:pt>
                <c:pt idx="2">
                  <c:v>Obtain peer attention (OP)</c:v>
                </c:pt>
                <c:pt idx="3">
                  <c:v>Avoid Peer Attention</c:v>
                </c:pt>
                <c:pt idx="4">
                  <c:v>Obtain Item/Activity</c:v>
                </c:pt>
                <c:pt idx="5">
                  <c:v>Avoid Task</c:v>
                </c:pt>
                <c:pt idx="6">
                  <c:v>Obtain Sensory</c:v>
                </c:pt>
                <c:pt idx="7">
                  <c:v>Avoid Sensory</c:v>
                </c:pt>
                <c:pt idx="8">
                  <c:v>Other (O)</c:v>
                </c:pt>
                <c:pt idx="9">
                  <c:v>Unknown</c:v>
                </c:pt>
              </c:strCache>
            </c:strRef>
          </c:cat>
          <c:val>
            <c:numRef>
              <c:f>'Data for Graph'!$B$24:$K$24</c:f>
              <c:numCache>
                <c:formatCode>General</c:formatCode>
                <c:ptCount val="10"/>
                <c:pt idx="0">
                  <c:v>12</c:v>
                </c:pt>
                <c:pt idx="1">
                  <c:v>2</c:v>
                </c:pt>
                <c:pt idx="2">
                  <c:v>0</c:v>
                </c:pt>
                <c:pt idx="3">
                  <c:v>3</c:v>
                </c:pt>
                <c:pt idx="4">
                  <c:v>5</c:v>
                </c:pt>
                <c:pt idx="5">
                  <c:v>1</c:v>
                </c:pt>
                <c:pt idx="6">
                  <c:v>1</c:v>
                </c:pt>
                <c:pt idx="7">
                  <c:v>3</c:v>
                </c:pt>
                <c:pt idx="8">
                  <c:v>1</c:v>
                </c:pt>
                <c:pt idx="9">
                  <c:v>2</c:v>
                </c:pt>
              </c:numCache>
            </c:numRef>
          </c:val>
          <c:extLst>
            <c:ext xmlns:c16="http://schemas.microsoft.com/office/drawing/2014/chart" uri="{C3380CC4-5D6E-409C-BE32-E72D297353CC}">
              <c16:uniqueId val="{00000014-4C7A-A44F-9651-27D8575F16E7}"/>
            </c:ext>
          </c:extLst>
        </c:ser>
        <c:dLbls>
          <c:showLegendKey val="0"/>
          <c:showVal val="0"/>
          <c:showCatName val="0"/>
          <c:showSerName val="0"/>
          <c:showPercent val="0"/>
          <c:showBubbleSize val="0"/>
        </c:dLbls>
        <c:gapWidth val="150"/>
        <c:axId val="-2079077448"/>
        <c:axId val="-2092144104"/>
      </c:barChart>
      <c:catAx>
        <c:axId val="-2079077448"/>
        <c:scaling>
          <c:orientation val="minMax"/>
        </c:scaling>
        <c:delete val="0"/>
        <c:axPos val="b"/>
        <c:numFmt formatCode="General" sourceLinked="1"/>
        <c:majorTickMark val="out"/>
        <c:minorTickMark val="none"/>
        <c:tickLblPos val="nextTo"/>
        <c:spPr>
          <a:ln w="3175">
            <a:solidFill>
              <a:srgbClr val="808080"/>
            </a:solidFill>
            <a:prstDash val="solid"/>
          </a:ln>
        </c:spPr>
        <c:txPr>
          <a:bodyPr rot="-2700000" vert="horz"/>
          <a:lstStyle/>
          <a:p>
            <a:pPr>
              <a:defRPr sz="1600" b="1" i="0" u="none" strike="noStrike" baseline="0">
                <a:solidFill>
                  <a:srgbClr val="000000"/>
                </a:solidFill>
                <a:latin typeface="Calibri"/>
                <a:ea typeface="Calibri"/>
                <a:cs typeface="Calibri"/>
              </a:defRPr>
            </a:pPr>
            <a:endParaRPr lang="en-US"/>
          </a:p>
        </c:txPr>
        <c:crossAx val="-2092144104"/>
        <c:crosses val="autoZero"/>
        <c:auto val="1"/>
        <c:lblAlgn val="ctr"/>
        <c:lblOffset val="100"/>
        <c:tickLblSkip val="1"/>
        <c:tickMarkSkip val="1"/>
        <c:noMultiLvlLbl val="0"/>
      </c:catAx>
      <c:valAx>
        <c:axId val="-2092144104"/>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079077448"/>
        <c:crosses val="autoZero"/>
        <c:crossBetween val="between"/>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Overall Count/Problem Behavior/Incidents</a:t>
            </a:r>
          </a:p>
          <a:p>
            <a:pPr>
              <a:defRPr sz="1400" b="0" i="0" u="none" strike="noStrike" kern="1200" spc="0" baseline="0">
                <a:solidFill>
                  <a:schemeClr val="tx1">
                    <a:lumMod val="65000"/>
                    <a:lumOff val="35000"/>
                  </a:schemeClr>
                </a:solidFill>
                <a:latin typeface="+mn-lt"/>
                <a:ea typeface="+mn-ea"/>
                <a:cs typeface="+mn-cs"/>
              </a:defRPr>
            </a:pPr>
            <a:r>
              <a:rPr lang="ko-KR" altLang="en-US" sz="1800" b="1" dirty="0"/>
              <a:t>총 수 </a:t>
            </a:r>
            <a:r>
              <a:rPr lang="en-US" altLang="ko-KR" sz="1800" b="1" dirty="0"/>
              <a:t>/</a:t>
            </a:r>
            <a:r>
              <a:rPr lang="ko-KR" altLang="en-US" sz="1800" b="1" dirty="0"/>
              <a:t> 문제 행동 </a:t>
            </a:r>
            <a:r>
              <a:rPr lang="en-US" altLang="ko-KR" sz="1800" b="1" dirty="0"/>
              <a:t>/</a:t>
            </a:r>
            <a:r>
              <a:rPr lang="ko-KR" altLang="en-US" sz="1800" b="1" dirty="0"/>
              <a:t> 사건</a:t>
            </a:r>
            <a:endParaRPr lang="en-US" sz="1800" b="1" dirty="0"/>
          </a:p>
        </c:rich>
      </c:tx>
      <c:overlay val="0"/>
      <c:spPr>
        <a:noFill/>
        <a:ln w="25400">
          <a:noFill/>
        </a:ln>
      </c:spPr>
    </c:title>
    <c:autoTitleDeleted val="0"/>
    <c:plotArea>
      <c:layout/>
      <c:barChart>
        <c:barDir val="col"/>
        <c:grouping val="clustered"/>
        <c:varyColors val="0"/>
        <c:ser>
          <c:idx val="0"/>
          <c:order val="0"/>
          <c:tx>
            <c:strRef>
              <c:f>'Made up Person Graph'!$B$1</c:f>
              <c:strCache>
                <c:ptCount val="1"/>
                <c:pt idx="0">
                  <c:v>Overall Count/Problem Bheavior/Inceidents</c:v>
                </c:pt>
              </c:strCache>
            </c:strRef>
          </c:tx>
          <c:spPr>
            <a:solidFill>
              <a:srgbClr val="4F81BD"/>
            </a:solidFill>
            <a:ln w="25400">
              <a:noFill/>
            </a:ln>
          </c:spPr>
          <c:invertIfNegative val="0"/>
          <c:cat>
            <c:strRef>
              <c:f>'Made up Person Graph'!$A$2:$A$9</c:f>
              <c:strCache>
                <c:ptCount val="8"/>
                <c:pt idx="0">
                  <c:v>Joanne</c:v>
                </c:pt>
                <c:pt idx="1">
                  <c:v>Kiesha</c:v>
                </c:pt>
                <c:pt idx="2">
                  <c:v>Marcus</c:v>
                </c:pt>
                <c:pt idx="3">
                  <c:v>George</c:v>
                </c:pt>
                <c:pt idx="4">
                  <c:v>Nicole</c:v>
                </c:pt>
                <c:pt idx="5">
                  <c:v>Ida</c:v>
                </c:pt>
                <c:pt idx="6">
                  <c:v>Samuel</c:v>
                </c:pt>
                <c:pt idx="7">
                  <c:v>Corrine</c:v>
                </c:pt>
              </c:strCache>
            </c:strRef>
          </c:cat>
          <c:val>
            <c:numRef>
              <c:f>'Made up Person Graph'!$B$2:$B$9</c:f>
              <c:numCache>
                <c:formatCode>General</c:formatCode>
                <c:ptCount val="8"/>
                <c:pt idx="0">
                  <c:v>13</c:v>
                </c:pt>
                <c:pt idx="1">
                  <c:v>9</c:v>
                </c:pt>
                <c:pt idx="2">
                  <c:v>11</c:v>
                </c:pt>
                <c:pt idx="3">
                  <c:v>12</c:v>
                </c:pt>
                <c:pt idx="4">
                  <c:v>2</c:v>
                </c:pt>
                <c:pt idx="5">
                  <c:v>2</c:v>
                </c:pt>
                <c:pt idx="6">
                  <c:v>1</c:v>
                </c:pt>
                <c:pt idx="7">
                  <c:v>0</c:v>
                </c:pt>
              </c:numCache>
            </c:numRef>
          </c:val>
          <c:extLst>
            <c:ext xmlns:c16="http://schemas.microsoft.com/office/drawing/2014/chart" uri="{C3380CC4-5D6E-409C-BE32-E72D297353CC}">
              <c16:uniqueId val="{00000000-D88D-EF48-BBC4-F5016F858829}"/>
            </c:ext>
          </c:extLst>
        </c:ser>
        <c:dLbls>
          <c:showLegendKey val="0"/>
          <c:showVal val="0"/>
          <c:showCatName val="0"/>
          <c:showSerName val="0"/>
          <c:showPercent val="0"/>
          <c:showBubbleSize val="0"/>
        </c:dLbls>
        <c:gapWidth val="219"/>
        <c:overlap val="-27"/>
        <c:axId val="-2047831704"/>
        <c:axId val="-2029320120"/>
      </c:barChart>
      <c:catAx>
        <c:axId val="-2047831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029320120"/>
        <c:crosses val="autoZero"/>
        <c:auto val="1"/>
        <c:lblAlgn val="ctr"/>
        <c:lblOffset val="100"/>
        <c:noMultiLvlLbl val="0"/>
      </c:catAx>
      <c:valAx>
        <c:axId val="-2029320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7831704"/>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Replacement Behavior Data</a:t>
            </a:r>
          </a:p>
        </c:rich>
      </c:tx>
      <c:overlay val="0"/>
    </c:title>
    <c:autoTitleDeleted val="0"/>
    <c:plotArea>
      <c:layout>
        <c:manualLayout>
          <c:layoutTarget val="inner"/>
          <c:xMode val="edge"/>
          <c:yMode val="edge"/>
          <c:x val="6.1933514860043698E-2"/>
          <c:y val="0.104811579209533"/>
          <c:w val="0.71691950744180899"/>
          <c:h val="0.78507481272870105"/>
        </c:manualLayout>
      </c:layout>
      <c:lineChart>
        <c:grouping val="standard"/>
        <c:varyColors val="0"/>
        <c:ser>
          <c:idx val="0"/>
          <c:order val="0"/>
          <c:tx>
            <c:strRef>
              <c:f>Sheet1!$B$1</c:f>
              <c:strCache>
                <c:ptCount val="1"/>
                <c:pt idx="0">
                  <c:v>Verbal Agression</c:v>
                </c:pt>
              </c:strCache>
            </c:strRef>
          </c:tx>
          <c:spPr>
            <a:ln w="34925">
              <a:solidFill>
                <a:schemeClr val="accent5"/>
              </a:solidFill>
            </a:ln>
          </c:spPr>
          <c:marker>
            <c:spPr>
              <a:solidFill>
                <a:schemeClr val="accent5">
                  <a:lumMod val="60000"/>
                  <a:lumOff val="40000"/>
                </a:schemeClr>
              </a:solidFill>
            </c:spPr>
          </c:marker>
          <c:cat>
            <c:numRef>
              <c:f>Sheet1!$A$2:$A$37</c:f>
              <c:numCache>
                <c:formatCode>[$-409]d\-mmm;@</c:formatCode>
                <c:ptCount val="36"/>
                <c:pt idx="0">
                  <c:v>41524</c:v>
                </c:pt>
                <c:pt idx="1">
                  <c:v>41525</c:v>
                </c:pt>
                <c:pt idx="2">
                  <c:v>41526</c:v>
                </c:pt>
                <c:pt idx="3">
                  <c:v>41527</c:v>
                </c:pt>
                <c:pt idx="4">
                  <c:v>41528</c:v>
                </c:pt>
                <c:pt idx="5">
                  <c:v>41531</c:v>
                </c:pt>
                <c:pt idx="6">
                  <c:v>41531</c:v>
                </c:pt>
                <c:pt idx="7">
                  <c:v>41533</c:v>
                </c:pt>
                <c:pt idx="8">
                  <c:v>41534</c:v>
                </c:pt>
                <c:pt idx="9">
                  <c:v>41535</c:v>
                </c:pt>
                <c:pt idx="10">
                  <c:v>41538</c:v>
                </c:pt>
                <c:pt idx="11">
                  <c:v>41539</c:v>
                </c:pt>
                <c:pt idx="12">
                  <c:v>41540</c:v>
                </c:pt>
                <c:pt idx="13">
                  <c:v>41541</c:v>
                </c:pt>
                <c:pt idx="14">
                  <c:v>41542</c:v>
                </c:pt>
                <c:pt idx="15">
                  <c:v>41545</c:v>
                </c:pt>
                <c:pt idx="16">
                  <c:v>41546</c:v>
                </c:pt>
                <c:pt idx="17">
                  <c:v>41547</c:v>
                </c:pt>
                <c:pt idx="18">
                  <c:v>41548</c:v>
                </c:pt>
                <c:pt idx="19">
                  <c:v>41550</c:v>
                </c:pt>
                <c:pt idx="20">
                  <c:v>41552</c:v>
                </c:pt>
                <c:pt idx="21">
                  <c:v>41553</c:v>
                </c:pt>
                <c:pt idx="22">
                  <c:v>41554</c:v>
                </c:pt>
                <c:pt idx="23">
                  <c:v>41555</c:v>
                </c:pt>
                <c:pt idx="24">
                  <c:v>41556</c:v>
                </c:pt>
                <c:pt idx="25">
                  <c:v>41559</c:v>
                </c:pt>
                <c:pt idx="26">
                  <c:v>41559</c:v>
                </c:pt>
                <c:pt idx="27">
                  <c:v>41560</c:v>
                </c:pt>
                <c:pt idx="28">
                  <c:v>41561</c:v>
                </c:pt>
                <c:pt idx="29">
                  <c:v>41563</c:v>
                </c:pt>
                <c:pt idx="30">
                  <c:v>41567</c:v>
                </c:pt>
                <c:pt idx="31">
                  <c:v>41568</c:v>
                </c:pt>
                <c:pt idx="32">
                  <c:v>41569</c:v>
                </c:pt>
                <c:pt idx="33">
                  <c:v>41570</c:v>
                </c:pt>
                <c:pt idx="34">
                  <c:v>41571</c:v>
                </c:pt>
              </c:numCache>
            </c:numRef>
          </c:cat>
          <c:val>
            <c:numRef>
              <c:f>Sheet1!$B$2:$B$37</c:f>
              <c:numCache>
                <c:formatCode>General</c:formatCode>
                <c:ptCount val="36"/>
                <c:pt idx="0">
                  <c:v>2</c:v>
                </c:pt>
                <c:pt idx="1">
                  <c:v>1</c:v>
                </c:pt>
                <c:pt idx="2">
                  <c:v>3</c:v>
                </c:pt>
                <c:pt idx="3">
                  <c:v>2</c:v>
                </c:pt>
                <c:pt idx="4">
                  <c:v>3</c:v>
                </c:pt>
                <c:pt idx="5">
                  <c:v>2</c:v>
                </c:pt>
                <c:pt idx="6">
                  <c:v>1</c:v>
                </c:pt>
                <c:pt idx="7">
                  <c:v>3</c:v>
                </c:pt>
                <c:pt idx="8">
                  <c:v>1</c:v>
                </c:pt>
                <c:pt idx="9">
                  <c:v>2</c:v>
                </c:pt>
                <c:pt idx="10">
                  <c:v>3</c:v>
                </c:pt>
                <c:pt idx="11">
                  <c:v>2</c:v>
                </c:pt>
                <c:pt idx="12">
                  <c:v>1</c:v>
                </c:pt>
                <c:pt idx="13">
                  <c:v>2</c:v>
                </c:pt>
                <c:pt idx="14">
                  <c:v>3</c:v>
                </c:pt>
                <c:pt idx="15">
                  <c:v>3</c:v>
                </c:pt>
                <c:pt idx="16">
                  <c:v>4</c:v>
                </c:pt>
                <c:pt idx="17">
                  <c:v>1</c:v>
                </c:pt>
                <c:pt idx="18">
                  <c:v>1</c:v>
                </c:pt>
                <c:pt idx="19">
                  <c:v>3</c:v>
                </c:pt>
                <c:pt idx="20">
                  <c:v>1</c:v>
                </c:pt>
                <c:pt idx="21">
                  <c:v>1</c:v>
                </c:pt>
                <c:pt idx="22">
                  <c:v>0</c:v>
                </c:pt>
                <c:pt idx="23">
                  <c:v>0</c:v>
                </c:pt>
                <c:pt idx="24">
                  <c:v>0</c:v>
                </c:pt>
                <c:pt idx="25">
                  <c:v>1</c:v>
                </c:pt>
                <c:pt idx="26">
                  <c:v>0</c:v>
                </c:pt>
                <c:pt idx="27">
                  <c:v>0</c:v>
                </c:pt>
                <c:pt idx="28">
                  <c:v>0</c:v>
                </c:pt>
                <c:pt idx="29">
                  <c:v>1</c:v>
                </c:pt>
                <c:pt idx="30">
                  <c:v>1</c:v>
                </c:pt>
                <c:pt idx="31">
                  <c:v>0</c:v>
                </c:pt>
                <c:pt idx="32">
                  <c:v>0</c:v>
                </c:pt>
                <c:pt idx="33">
                  <c:v>0</c:v>
                </c:pt>
                <c:pt idx="34">
                  <c:v>0</c:v>
                </c:pt>
              </c:numCache>
            </c:numRef>
          </c:val>
          <c:smooth val="0"/>
          <c:extLst>
            <c:ext xmlns:c16="http://schemas.microsoft.com/office/drawing/2014/chart" uri="{C3380CC4-5D6E-409C-BE32-E72D297353CC}">
              <c16:uniqueId val="{00000000-6E41-5C4A-A1B6-8CDE36CC1C04}"/>
            </c:ext>
          </c:extLst>
        </c:ser>
        <c:dLbls>
          <c:showLegendKey val="0"/>
          <c:showVal val="0"/>
          <c:showCatName val="0"/>
          <c:showSerName val="0"/>
          <c:showPercent val="0"/>
          <c:showBubbleSize val="0"/>
        </c:dLbls>
        <c:marker val="1"/>
        <c:smooth val="0"/>
        <c:axId val="1817025784"/>
        <c:axId val="1817031288"/>
      </c:lineChart>
      <c:lineChart>
        <c:grouping val="standard"/>
        <c:varyColors val="0"/>
        <c:ser>
          <c:idx val="1"/>
          <c:order val="1"/>
          <c:tx>
            <c:strRef>
              <c:f>Sheet1!$C$1</c:f>
              <c:strCache>
                <c:ptCount val="1"/>
                <c:pt idx="0">
                  <c:v>Replacement Behavior</c:v>
                </c:pt>
              </c:strCache>
            </c:strRef>
          </c:tx>
          <c:spPr>
            <a:ln w="34925">
              <a:solidFill>
                <a:schemeClr val="accent1">
                  <a:lumMod val="75000"/>
                </a:schemeClr>
              </a:solidFill>
            </a:ln>
          </c:spPr>
          <c:marker>
            <c:symbol val="square"/>
            <c:size val="7"/>
            <c:spPr>
              <a:solidFill>
                <a:schemeClr val="accent1">
                  <a:lumMod val="75000"/>
                </a:schemeClr>
              </a:solidFill>
              <a:ln cap="sq">
                <a:solidFill>
                  <a:schemeClr val="accent1">
                    <a:lumMod val="75000"/>
                  </a:schemeClr>
                </a:solidFill>
              </a:ln>
            </c:spPr>
          </c:marker>
          <c:dPt>
            <c:idx val="23"/>
            <c:bubble3D val="0"/>
            <c:spPr>
              <a:ln w="34925">
                <a:solidFill>
                  <a:srgbClr val="194293"/>
                </a:solidFill>
              </a:ln>
            </c:spPr>
            <c:extLst>
              <c:ext xmlns:c16="http://schemas.microsoft.com/office/drawing/2014/chart" uri="{C3380CC4-5D6E-409C-BE32-E72D297353CC}">
                <c16:uniqueId val="{00000002-6E41-5C4A-A1B6-8CDE36CC1C04}"/>
              </c:ext>
            </c:extLst>
          </c:dPt>
          <c:cat>
            <c:numRef>
              <c:f>Sheet1!$A$2:$A$37</c:f>
              <c:numCache>
                <c:formatCode>[$-409]d\-mmm;@</c:formatCode>
                <c:ptCount val="36"/>
                <c:pt idx="0">
                  <c:v>41524</c:v>
                </c:pt>
                <c:pt idx="1">
                  <c:v>41525</c:v>
                </c:pt>
                <c:pt idx="2">
                  <c:v>41526</c:v>
                </c:pt>
                <c:pt idx="3">
                  <c:v>41527</c:v>
                </c:pt>
                <c:pt idx="4">
                  <c:v>41528</c:v>
                </c:pt>
                <c:pt idx="5">
                  <c:v>41531</c:v>
                </c:pt>
                <c:pt idx="6">
                  <c:v>41531</c:v>
                </c:pt>
                <c:pt idx="7">
                  <c:v>41533</c:v>
                </c:pt>
                <c:pt idx="8">
                  <c:v>41534</c:v>
                </c:pt>
                <c:pt idx="9">
                  <c:v>41535</c:v>
                </c:pt>
                <c:pt idx="10">
                  <c:v>41538</c:v>
                </c:pt>
                <c:pt idx="11">
                  <c:v>41539</c:v>
                </c:pt>
                <c:pt idx="12">
                  <c:v>41540</c:v>
                </c:pt>
                <c:pt idx="13">
                  <c:v>41541</c:v>
                </c:pt>
                <c:pt idx="14">
                  <c:v>41542</c:v>
                </c:pt>
                <c:pt idx="15">
                  <c:v>41545</c:v>
                </c:pt>
                <c:pt idx="16">
                  <c:v>41546</c:v>
                </c:pt>
                <c:pt idx="17">
                  <c:v>41547</c:v>
                </c:pt>
                <c:pt idx="18">
                  <c:v>41548</c:v>
                </c:pt>
                <c:pt idx="19">
                  <c:v>41550</c:v>
                </c:pt>
                <c:pt idx="20">
                  <c:v>41552</c:v>
                </c:pt>
                <c:pt idx="21">
                  <c:v>41553</c:v>
                </c:pt>
                <c:pt idx="22">
                  <c:v>41554</c:v>
                </c:pt>
                <c:pt idx="23">
                  <c:v>41555</c:v>
                </c:pt>
                <c:pt idx="24">
                  <c:v>41556</c:v>
                </c:pt>
                <c:pt idx="25">
                  <c:v>41559</c:v>
                </c:pt>
                <c:pt idx="26">
                  <c:v>41559</c:v>
                </c:pt>
                <c:pt idx="27">
                  <c:v>41560</c:v>
                </c:pt>
                <c:pt idx="28">
                  <c:v>41561</c:v>
                </c:pt>
                <c:pt idx="29">
                  <c:v>41563</c:v>
                </c:pt>
                <c:pt idx="30">
                  <c:v>41567</c:v>
                </c:pt>
                <c:pt idx="31">
                  <c:v>41568</c:v>
                </c:pt>
                <c:pt idx="32">
                  <c:v>41569</c:v>
                </c:pt>
                <c:pt idx="33">
                  <c:v>41570</c:v>
                </c:pt>
                <c:pt idx="34">
                  <c:v>41571</c:v>
                </c:pt>
              </c:numCache>
            </c:numRef>
          </c:cat>
          <c:val>
            <c:numRef>
              <c:f>Sheet1!$C$2:$C$37</c:f>
              <c:numCache>
                <c:formatCode>General</c:formatCode>
                <c:ptCount val="36"/>
                <c:pt idx="15">
                  <c:v>0</c:v>
                </c:pt>
                <c:pt idx="16">
                  <c:v>1</c:v>
                </c:pt>
                <c:pt idx="17">
                  <c:v>2</c:v>
                </c:pt>
                <c:pt idx="18">
                  <c:v>1</c:v>
                </c:pt>
                <c:pt idx="19">
                  <c:v>2</c:v>
                </c:pt>
                <c:pt idx="20">
                  <c:v>0</c:v>
                </c:pt>
                <c:pt idx="21">
                  <c:v>2</c:v>
                </c:pt>
                <c:pt idx="22">
                  <c:v>2</c:v>
                </c:pt>
                <c:pt idx="23">
                  <c:v>3</c:v>
                </c:pt>
                <c:pt idx="24">
                  <c:v>2</c:v>
                </c:pt>
                <c:pt idx="25">
                  <c:v>1</c:v>
                </c:pt>
                <c:pt idx="26">
                  <c:v>2</c:v>
                </c:pt>
                <c:pt idx="27">
                  <c:v>3</c:v>
                </c:pt>
                <c:pt idx="28">
                  <c:v>2</c:v>
                </c:pt>
                <c:pt idx="29">
                  <c:v>1</c:v>
                </c:pt>
                <c:pt idx="30">
                  <c:v>2</c:v>
                </c:pt>
                <c:pt idx="31">
                  <c:v>3</c:v>
                </c:pt>
                <c:pt idx="32">
                  <c:v>3</c:v>
                </c:pt>
                <c:pt idx="33">
                  <c:v>4</c:v>
                </c:pt>
                <c:pt idx="34">
                  <c:v>3</c:v>
                </c:pt>
              </c:numCache>
            </c:numRef>
          </c:val>
          <c:smooth val="0"/>
          <c:extLst>
            <c:ext xmlns:c16="http://schemas.microsoft.com/office/drawing/2014/chart" uri="{C3380CC4-5D6E-409C-BE32-E72D297353CC}">
              <c16:uniqueId val="{00000003-6E41-5C4A-A1B6-8CDE36CC1C04}"/>
            </c:ext>
          </c:extLst>
        </c:ser>
        <c:dLbls>
          <c:showLegendKey val="0"/>
          <c:showVal val="0"/>
          <c:showCatName val="0"/>
          <c:showSerName val="0"/>
          <c:showPercent val="0"/>
          <c:showBubbleSize val="0"/>
        </c:dLbls>
        <c:marker val="1"/>
        <c:smooth val="0"/>
        <c:axId val="1817042744"/>
        <c:axId val="1817037368"/>
      </c:lineChart>
      <c:dateAx>
        <c:axId val="1817025784"/>
        <c:scaling>
          <c:orientation val="minMax"/>
          <c:max val="41573"/>
          <c:min val="41524"/>
        </c:scaling>
        <c:delete val="0"/>
        <c:axPos val="b"/>
        <c:title>
          <c:tx>
            <c:rich>
              <a:bodyPr/>
              <a:lstStyle/>
              <a:p>
                <a:pPr>
                  <a:defRPr/>
                </a:pPr>
                <a:r>
                  <a:rPr lang="en-US"/>
                  <a:t>School  Days</a:t>
                </a:r>
              </a:p>
            </c:rich>
          </c:tx>
          <c:overlay val="0"/>
        </c:title>
        <c:numFmt formatCode="[$-409]d\-mmm;@" sourceLinked="1"/>
        <c:majorTickMark val="out"/>
        <c:minorTickMark val="none"/>
        <c:tickLblPos val="nextTo"/>
        <c:crossAx val="1817031288"/>
        <c:crosses val="autoZero"/>
        <c:auto val="1"/>
        <c:lblOffset val="100"/>
        <c:baseTimeUnit val="days"/>
        <c:majorUnit val="7"/>
        <c:majorTimeUnit val="days"/>
        <c:minorUnit val="1"/>
        <c:minorTimeUnit val="days"/>
      </c:dateAx>
      <c:valAx>
        <c:axId val="1817031288"/>
        <c:scaling>
          <c:orientation val="minMax"/>
          <c:max val="4"/>
          <c:min val="0"/>
        </c:scaling>
        <c:delete val="0"/>
        <c:axPos val="l"/>
        <c:majorGridlines>
          <c:spPr>
            <a:ln w="15875">
              <a:solidFill>
                <a:schemeClr val="tx1"/>
              </a:solidFill>
            </a:ln>
          </c:spPr>
        </c:majorGridlines>
        <c:title>
          <c:tx>
            <c:rich>
              <a:bodyPr rot="-5400000" vert="horz"/>
              <a:lstStyle/>
              <a:p>
                <a:pPr>
                  <a:defRPr/>
                </a:pPr>
                <a:r>
                  <a:rPr lang="en-US"/>
                  <a:t>Incidents of Baseline Property Destruction</a:t>
                </a:r>
              </a:p>
            </c:rich>
          </c:tx>
          <c:overlay val="0"/>
        </c:title>
        <c:numFmt formatCode="General" sourceLinked="1"/>
        <c:majorTickMark val="out"/>
        <c:minorTickMark val="none"/>
        <c:tickLblPos val="nextTo"/>
        <c:crossAx val="1817025784"/>
        <c:crossesAt val="41524"/>
        <c:crossBetween val="midCat"/>
        <c:majorUnit val="0.5"/>
      </c:valAx>
      <c:valAx>
        <c:axId val="1817037368"/>
        <c:scaling>
          <c:orientation val="minMax"/>
          <c:max val="4"/>
          <c:min val="0"/>
        </c:scaling>
        <c:delete val="0"/>
        <c:axPos val="r"/>
        <c:title>
          <c:tx>
            <c:rich>
              <a:bodyPr rot="-5400000" vert="horz"/>
              <a:lstStyle/>
              <a:p>
                <a:pPr>
                  <a:defRPr/>
                </a:pPr>
                <a:r>
                  <a:rPr lang="en-US"/>
                  <a:t>Incidents of Replacement behavior (Requests)</a:t>
                </a:r>
              </a:p>
            </c:rich>
          </c:tx>
          <c:overlay val="0"/>
        </c:title>
        <c:numFmt formatCode="General" sourceLinked="1"/>
        <c:majorTickMark val="out"/>
        <c:minorTickMark val="none"/>
        <c:tickLblPos val="nextTo"/>
        <c:crossAx val="1817042744"/>
        <c:crosses val="max"/>
        <c:crossBetween val="between"/>
        <c:majorUnit val="0.5"/>
      </c:valAx>
      <c:dateAx>
        <c:axId val="1817042744"/>
        <c:scaling>
          <c:orientation val="minMax"/>
        </c:scaling>
        <c:delete val="1"/>
        <c:axPos val="b"/>
        <c:numFmt formatCode="[$-409]d\-mmm;@" sourceLinked="1"/>
        <c:majorTickMark val="out"/>
        <c:minorTickMark val="none"/>
        <c:tickLblPos val="nextTo"/>
        <c:crossAx val="1817037368"/>
        <c:crosses val="autoZero"/>
        <c:auto val="1"/>
        <c:lblOffset val="100"/>
        <c:baseTimeUnit val="days"/>
      </c:dateAx>
      <c:spPr>
        <a:noFill/>
        <a:ln w="22225">
          <a:solidFill>
            <a:schemeClr val="tx1"/>
          </a:solidFill>
        </a:ln>
      </c:spPr>
    </c:plotArea>
    <c:legend>
      <c:legendPos val="r"/>
      <c:legendEntry>
        <c:idx val="0"/>
        <c:delete val="1"/>
      </c:legendEntry>
      <c:layout>
        <c:manualLayout>
          <c:xMode val="edge"/>
          <c:yMode val="edge"/>
          <c:x val="0.83088011864370603"/>
          <c:y val="0.50686294977957302"/>
          <c:w val="0.13253451550263501"/>
          <c:h val="0.19169695105110099"/>
        </c:manualLayout>
      </c:layout>
      <c:overlay val="0"/>
    </c:legend>
    <c:plotVisOnly val="1"/>
    <c:dispBlanksAs val="gap"/>
    <c:showDLblsOverMax val="0"/>
  </c:chart>
  <c:txPr>
    <a:bodyPr/>
    <a:lstStyle/>
    <a:p>
      <a:pPr>
        <a:defRPr>
          <a:sym typeface="Symbol"/>
        </a:defRPr>
      </a:pPr>
      <a:endParaRPr lang="en-US"/>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9BB627-8D46-4427-A9CC-4CA65887D3A0}" type="doc">
      <dgm:prSet loTypeId="urn:microsoft.com/office/officeart/2005/8/layout/lProcess1" loCatId="process" qsTypeId="urn:microsoft.com/office/officeart/2005/8/quickstyle/simple1" qsCatId="simple" csTypeId="urn:microsoft.com/office/officeart/2005/8/colors/accent6_2" csCatId="accent6" phldr="1"/>
      <dgm:spPr/>
      <dgm:t>
        <a:bodyPr/>
        <a:lstStyle/>
        <a:p>
          <a:endParaRPr lang="en-US"/>
        </a:p>
      </dgm:t>
    </dgm:pt>
    <dgm:pt modelId="{FDAF63B4-0BB5-4197-9572-79ABD7894982}">
      <dgm:prSet phldrT="[Text]" custT="1"/>
      <dgm:spPr/>
      <dgm:t>
        <a:bodyPr/>
        <a:lstStyle/>
        <a:p>
          <a:r>
            <a:rPr lang="en-US" sz="1800" b="1" dirty="0">
              <a:solidFill>
                <a:schemeClr val="tx1"/>
              </a:solidFill>
            </a:rPr>
            <a:t>Setting Events</a:t>
          </a:r>
        </a:p>
      </dgm:t>
    </dgm:pt>
    <dgm:pt modelId="{5BC99849-EFF8-48FE-A980-72011B6E330F}" type="parTrans" cxnId="{BF5C0EB1-F5E9-4F42-9771-B4B35675C999}">
      <dgm:prSet/>
      <dgm:spPr/>
      <dgm:t>
        <a:bodyPr/>
        <a:lstStyle/>
        <a:p>
          <a:endParaRPr lang="en-US" sz="1800"/>
        </a:p>
      </dgm:t>
    </dgm:pt>
    <dgm:pt modelId="{82309CD0-1F23-480B-AAA6-660AE4934322}" type="sibTrans" cxnId="{BF5C0EB1-F5E9-4F42-9771-B4B35675C999}">
      <dgm:prSet/>
      <dgm:spPr/>
      <dgm:t>
        <a:bodyPr/>
        <a:lstStyle/>
        <a:p>
          <a:endParaRPr lang="en-US" sz="1800"/>
        </a:p>
      </dgm:t>
    </dgm:pt>
    <dgm:pt modelId="{8546E369-4146-4ACB-8FDD-CF0E3462A51A}">
      <dgm:prSet phldrT="[Text]" custT="1"/>
      <dgm:spPr/>
      <dgm:t>
        <a:bodyPr/>
        <a:lstStyle/>
        <a:p>
          <a:r>
            <a:rPr lang="en-US" sz="1800" dirty="0"/>
            <a:t>Internal Events</a:t>
          </a:r>
        </a:p>
      </dgm:t>
    </dgm:pt>
    <dgm:pt modelId="{910CC331-1276-47A5-9101-D0A3211B1811}" type="parTrans" cxnId="{C54D2F2F-E545-4382-A10E-26849664A56C}">
      <dgm:prSet/>
      <dgm:spPr/>
      <dgm:t>
        <a:bodyPr/>
        <a:lstStyle/>
        <a:p>
          <a:endParaRPr lang="en-US" sz="1800"/>
        </a:p>
      </dgm:t>
    </dgm:pt>
    <dgm:pt modelId="{4DB14D8A-41DA-4C75-A9A8-06CA66022961}" type="sibTrans" cxnId="{C54D2F2F-E545-4382-A10E-26849664A56C}">
      <dgm:prSet/>
      <dgm:spPr/>
      <dgm:t>
        <a:bodyPr/>
        <a:lstStyle/>
        <a:p>
          <a:endParaRPr lang="en-US" sz="1800"/>
        </a:p>
      </dgm:t>
    </dgm:pt>
    <dgm:pt modelId="{7925D4D4-1713-4690-80B7-52098A549785}">
      <dgm:prSet phldrT="[Text]" custT="1"/>
      <dgm:spPr/>
      <dgm:t>
        <a:bodyPr/>
        <a:lstStyle/>
        <a:p>
          <a:r>
            <a:rPr lang="en-US" sz="1800" dirty="0"/>
            <a:t>Social </a:t>
          </a:r>
        </a:p>
      </dgm:t>
    </dgm:pt>
    <dgm:pt modelId="{EC0CE779-2E4F-440A-8038-F897EB8D647B}" type="parTrans" cxnId="{CF3FF413-6EA8-4CB5-9CE4-82FA693BF62E}">
      <dgm:prSet/>
      <dgm:spPr/>
      <dgm:t>
        <a:bodyPr/>
        <a:lstStyle/>
        <a:p>
          <a:endParaRPr lang="en-US" sz="1800"/>
        </a:p>
      </dgm:t>
    </dgm:pt>
    <dgm:pt modelId="{FED5D28D-EA8E-4FC1-BEDD-7A1D03ED1E2C}" type="sibTrans" cxnId="{CF3FF413-6EA8-4CB5-9CE4-82FA693BF62E}">
      <dgm:prSet/>
      <dgm:spPr/>
      <dgm:t>
        <a:bodyPr/>
        <a:lstStyle/>
        <a:p>
          <a:endParaRPr lang="en-US" sz="1800"/>
        </a:p>
      </dgm:t>
    </dgm:pt>
    <dgm:pt modelId="{98D542F8-75FB-46EE-B7AC-3DAB37CC1CC3}">
      <dgm:prSet custT="1"/>
      <dgm:spPr/>
      <dgm:t>
        <a:bodyPr/>
        <a:lstStyle/>
        <a:p>
          <a:r>
            <a:rPr lang="en-US" sz="1800" b="1" dirty="0">
              <a:solidFill>
                <a:schemeClr val="tx1"/>
              </a:solidFill>
            </a:rPr>
            <a:t>Consequences</a:t>
          </a:r>
          <a:br>
            <a:rPr lang="en-US" sz="1800" b="1" dirty="0">
              <a:solidFill>
                <a:schemeClr val="tx1"/>
              </a:solidFill>
            </a:rPr>
          </a:br>
          <a:r>
            <a:rPr lang="en-US" sz="1800" b="1" dirty="0">
              <a:solidFill>
                <a:schemeClr val="tx1"/>
              </a:solidFill>
            </a:rPr>
            <a:t>Reactions Or Results</a:t>
          </a:r>
        </a:p>
      </dgm:t>
    </dgm:pt>
    <dgm:pt modelId="{43B5A3FC-34DF-4499-AD7A-3F1BD56E73A7}" type="parTrans" cxnId="{68D32682-4651-4525-9390-3407DF1624C8}">
      <dgm:prSet/>
      <dgm:spPr/>
      <dgm:t>
        <a:bodyPr/>
        <a:lstStyle/>
        <a:p>
          <a:endParaRPr lang="en-US" sz="1800"/>
        </a:p>
      </dgm:t>
    </dgm:pt>
    <dgm:pt modelId="{5CAF3780-5426-4D58-9067-7A623BDC5084}" type="sibTrans" cxnId="{68D32682-4651-4525-9390-3407DF1624C8}">
      <dgm:prSet/>
      <dgm:spPr/>
      <dgm:t>
        <a:bodyPr/>
        <a:lstStyle/>
        <a:p>
          <a:endParaRPr lang="en-US" sz="1800"/>
        </a:p>
      </dgm:t>
    </dgm:pt>
    <dgm:pt modelId="{8586B693-1014-483C-A042-C5D291998D3E}">
      <dgm:prSet custT="1"/>
      <dgm:spPr/>
      <dgm:t>
        <a:bodyPr/>
        <a:lstStyle/>
        <a:p>
          <a:r>
            <a:rPr lang="en-US" sz="1800" dirty="0"/>
            <a:t>Physical Setting</a:t>
          </a:r>
        </a:p>
      </dgm:t>
    </dgm:pt>
    <dgm:pt modelId="{9680D76F-FB72-4024-922B-6E1F7C422076}" type="parTrans" cxnId="{DCD3AE55-10DE-490E-B09E-3CD3D61233E3}">
      <dgm:prSet/>
      <dgm:spPr/>
      <dgm:t>
        <a:bodyPr/>
        <a:lstStyle/>
        <a:p>
          <a:endParaRPr lang="en-US" sz="1800"/>
        </a:p>
      </dgm:t>
    </dgm:pt>
    <dgm:pt modelId="{B96EF836-9C31-4A85-848C-6DFE70FAFE7F}" type="sibTrans" cxnId="{DCD3AE55-10DE-490E-B09E-3CD3D61233E3}">
      <dgm:prSet/>
      <dgm:spPr/>
      <dgm:t>
        <a:bodyPr/>
        <a:lstStyle/>
        <a:p>
          <a:endParaRPr lang="en-US" sz="1800"/>
        </a:p>
      </dgm:t>
    </dgm:pt>
    <dgm:pt modelId="{CE1EDFDB-9DCF-46BE-89E8-8740C030AD5D}">
      <dgm:prSet phldrT="[Text]" custT="1"/>
      <dgm:spPr/>
      <dgm:t>
        <a:bodyPr/>
        <a:lstStyle/>
        <a:p>
          <a:r>
            <a:rPr lang="en-US" sz="1800" dirty="0"/>
            <a:t>Clear Definition of Challenging Behavior That Can Be Measured</a:t>
          </a:r>
        </a:p>
      </dgm:t>
    </dgm:pt>
    <dgm:pt modelId="{A8267609-78B6-4E0C-8ADE-8974D9074557}" type="sibTrans" cxnId="{C630FE1B-22BA-436D-82DE-95AD894C80E0}">
      <dgm:prSet/>
      <dgm:spPr/>
      <dgm:t>
        <a:bodyPr/>
        <a:lstStyle/>
        <a:p>
          <a:endParaRPr lang="en-US" sz="1800"/>
        </a:p>
      </dgm:t>
    </dgm:pt>
    <dgm:pt modelId="{1546E6AB-55A5-4437-BC88-9B56A0BE1375}" type="parTrans" cxnId="{C630FE1B-22BA-436D-82DE-95AD894C80E0}">
      <dgm:prSet/>
      <dgm:spPr/>
      <dgm:t>
        <a:bodyPr/>
        <a:lstStyle/>
        <a:p>
          <a:endParaRPr lang="en-US" sz="1800"/>
        </a:p>
      </dgm:t>
    </dgm:pt>
    <dgm:pt modelId="{9E64FF43-4912-4F86-A5C2-5225F439AF9C}">
      <dgm:prSet phldrT="[Text]" custT="1"/>
      <dgm:spPr/>
      <dgm:t>
        <a:bodyPr/>
        <a:lstStyle/>
        <a:p>
          <a:r>
            <a:rPr lang="en-US" sz="1800" b="1" dirty="0">
              <a:solidFill>
                <a:schemeClr val="tx1"/>
              </a:solidFill>
            </a:rPr>
            <a:t>Behavior</a:t>
          </a:r>
        </a:p>
      </dgm:t>
    </dgm:pt>
    <dgm:pt modelId="{861886A5-9D5F-4DDF-B332-A576A9F0B16B}" type="sibTrans" cxnId="{F205E944-4AB2-4CBB-8EB0-0D8C5CA840AF}">
      <dgm:prSet/>
      <dgm:spPr/>
      <dgm:t>
        <a:bodyPr/>
        <a:lstStyle/>
        <a:p>
          <a:endParaRPr lang="en-US" sz="1800"/>
        </a:p>
      </dgm:t>
    </dgm:pt>
    <dgm:pt modelId="{3450E7D2-DD92-4E1D-8791-6E5074483B05}" type="parTrans" cxnId="{F205E944-4AB2-4CBB-8EB0-0D8C5CA840AF}">
      <dgm:prSet/>
      <dgm:spPr/>
      <dgm:t>
        <a:bodyPr/>
        <a:lstStyle/>
        <a:p>
          <a:endParaRPr lang="en-US" sz="1800"/>
        </a:p>
      </dgm:t>
    </dgm:pt>
    <dgm:pt modelId="{EFFA1D23-15E7-47B9-A055-7E9294EE5481}">
      <dgm:prSet phldrT="[Text]" custT="1"/>
      <dgm:spPr/>
      <dgm:t>
        <a:bodyPr/>
        <a:lstStyle/>
        <a:p>
          <a:r>
            <a:rPr lang="en-US" sz="1800" b="1" dirty="0">
              <a:solidFill>
                <a:schemeClr val="tx1"/>
              </a:solidFill>
            </a:rPr>
            <a:t>Antecedents </a:t>
          </a:r>
          <a:br>
            <a:rPr lang="en-US" sz="1800" b="1" dirty="0">
              <a:solidFill>
                <a:schemeClr val="tx1"/>
              </a:solidFill>
            </a:rPr>
          </a:br>
          <a:r>
            <a:rPr lang="en-US" sz="1800" b="1" dirty="0">
              <a:solidFill>
                <a:schemeClr val="tx1"/>
              </a:solidFill>
            </a:rPr>
            <a:t>“Triggers”</a:t>
          </a:r>
        </a:p>
      </dgm:t>
    </dgm:pt>
    <dgm:pt modelId="{33C4F127-E61A-484B-988D-3EDA798EF4B1}" type="sibTrans" cxnId="{B81FE3BE-0071-4506-8AFD-34FF5B4D190E}">
      <dgm:prSet/>
      <dgm:spPr/>
      <dgm:t>
        <a:bodyPr/>
        <a:lstStyle/>
        <a:p>
          <a:endParaRPr lang="en-US" sz="1800"/>
        </a:p>
      </dgm:t>
    </dgm:pt>
    <dgm:pt modelId="{60A1E48A-A62B-41AE-AAC0-C5AA7E916F10}" type="parTrans" cxnId="{B81FE3BE-0071-4506-8AFD-34FF5B4D190E}">
      <dgm:prSet/>
      <dgm:spPr/>
      <dgm:t>
        <a:bodyPr/>
        <a:lstStyle/>
        <a:p>
          <a:endParaRPr lang="en-US" sz="1800"/>
        </a:p>
      </dgm:t>
    </dgm:pt>
    <dgm:pt modelId="{4DF23C03-1702-455E-BA45-6F00314BDCAD}">
      <dgm:prSet phldrT="[Text]" custT="1"/>
      <dgm:spPr/>
      <dgm:t>
        <a:bodyPr/>
        <a:lstStyle/>
        <a:p>
          <a:r>
            <a:rPr lang="en-US" sz="1800" dirty="0"/>
            <a:t>Write Down What Occurs Immediately Before Challenging Behavior</a:t>
          </a:r>
        </a:p>
      </dgm:t>
    </dgm:pt>
    <dgm:pt modelId="{1865F888-507A-469A-958D-62197FF84105}" type="sibTrans" cxnId="{4EFE62B7-31B5-4B08-83DB-43F5F8F88992}">
      <dgm:prSet/>
      <dgm:spPr/>
      <dgm:t>
        <a:bodyPr/>
        <a:lstStyle/>
        <a:p>
          <a:endParaRPr lang="en-US" sz="1800"/>
        </a:p>
      </dgm:t>
    </dgm:pt>
    <dgm:pt modelId="{F3825677-3669-408F-BB73-06BEB45796ED}" type="parTrans" cxnId="{4EFE62B7-31B5-4B08-83DB-43F5F8F88992}">
      <dgm:prSet/>
      <dgm:spPr/>
      <dgm:t>
        <a:bodyPr/>
        <a:lstStyle/>
        <a:p>
          <a:endParaRPr lang="en-US" sz="1800"/>
        </a:p>
      </dgm:t>
    </dgm:pt>
    <dgm:pt modelId="{0AD4476F-E730-4BB5-89B7-C4ACACA940CD}">
      <dgm:prSet custT="1"/>
      <dgm:spPr/>
      <dgm:t>
        <a:bodyPr/>
        <a:lstStyle/>
        <a:p>
          <a:r>
            <a:rPr lang="en-US" sz="1800" dirty="0"/>
            <a:t>What Occurs After the Behavior</a:t>
          </a:r>
        </a:p>
        <a:p>
          <a:r>
            <a:rPr lang="en-US" sz="1800" dirty="0"/>
            <a:t>What is the Function?</a:t>
          </a:r>
        </a:p>
        <a:p>
          <a:r>
            <a:rPr lang="en-US" sz="1800" dirty="0"/>
            <a:t>(Obtain or Escape)</a:t>
          </a:r>
        </a:p>
      </dgm:t>
    </dgm:pt>
    <dgm:pt modelId="{FDD56A2B-38FF-43E5-9785-D59CEA03C9B6}" type="sibTrans" cxnId="{77F910DA-8743-4263-9765-4774E0ADF533}">
      <dgm:prSet/>
      <dgm:spPr/>
      <dgm:t>
        <a:bodyPr/>
        <a:lstStyle/>
        <a:p>
          <a:endParaRPr lang="en-US" sz="1800"/>
        </a:p>
      </dgm:t>
    </dgm:pt>
    <dgm:pt modelId="{66334073-845C-4852-A351-932CA4890B9B}" type="parTrans" cxnId="{77F910DA-8743-4263-9765-4774E0ADF533}">
      <dgm:prSet/>
      <dgm:spPr/>
      <dgm:t>
        <a:bodyPr/>
        <a:lstStyle/>
        <a:p>
          <a:endParaRPr lang="en-US" sz="1800"/>
        </a:p>
      </dgm:t>
    </dgm:pt>
    <dgm:pt modelId="{C8269B10-E181-4F90-8177-791D9146586C}" type="pres">
      <dgm:prSet presAssocID="{C89BB627-8D46-4427-A9CC-4CA65887D3A0}" presName="Name0" presStyleCnt="0">
        <dgm:presLayoutVars>
          <dgm:dir/>
          <dgm:animLvl val="lvl"/>
          <dgm:resizeHandles val="exact"/>
        </dgm:presLayoutVars>
      </dgm:prSet>
      <dgm:spPr/>
    </dgm:pt>
    <dgm:pt modelId="{8389377C-1DDA-43A7-9C51-95294AE22C80}" type="pres">
      <dgm:prSet presAssocID="{FDAF63B4-0BB5-4197-9572-79ABD7894982}" presName="vertFlow" presStyleCnt="0"/>
      <dgm:spPr/>
    </dgm:pt>
    <dgm:pt modelId="{7ED4D629-E0EE-433F-91C3-E1F28EFFD893}" type="pres">
      <dgm:prSet presAssocID="{FDAF63B4-0BB5-4197-9572-79ABD7894982}" presName="header" presStyleLbl="node1" presStyleIdx="0" presStyleCnt="4"/>
      <dgm:spPr/>
    </dgm:pt>
    <dgm:pt modelId="{42837ACE-BB14-4179-B06D-007619911783}" type="pres">
      <dgm:prSet presAssocID="{910CC331-1276-47A5-9101-D0A3211B1811}" presName="parTrans" presStyleLbl="sibTrans2D1" presStyleIdx="0" presStyleCnt="6"/>
      <dgm:spPr/>
    </dgm:pt>
    <dgm:pt modelId="{B713DB58-42BA-4F96-B374-F4C0EEBA948D}" type="pres">
      <dgm:prSet presAssocID="{8546E369-4146-4ACB-8FDD-CF0E3462A51A}" presName="child" presStyleLbl="alignAccFollowNode1" presStyleIdx="0" presStyleCnt="6">
        <dgm:presLayoutVars>
          <dgm:chMax val="0"/>
          <dgm:bulletEnabled val="1"/>
        </dgm:presLayoutVars>
      </dgm:prSet>
      <dgm:spPr/>
    </dgm:pt>
    <dgm:pt modelId="{52A0DC16-731A-4128-A1BF-D40C2587DE41}" type="pres">
      <dgm:prSet presAssocID="{4DB14D8A-41DA-4C75-A9A8-06CA66022961}" presName="sibTrans" presStyleLbl="sibTrans2D1" presStyleIdx="1" presStyleCnt="6"/>
      <dgm:spPr/>
    </dgm:pt>
    <dgm:pt modelId="{AF054667-29AE-42D7-AA97-B2E82F3B5D99}" type="pres">
      <dgm:prSet presAssocID="{7925D4D4-1713-4690-80B7-52098A549785}" presName="child" presStyleLbl="alignAccFollowNode1" presStyleIdx="1" presStyleCnt="6">
        <dgm:presLayoutVars>
          <dgm:chMax val="0"/>
          <dgm:bulletEnabled val="1"/>
        </dgm:presLayoutVars>
      </dgm:prSet>
      <dgm:spPr/>
    </dgm:pt>
    <dgm:pt modelId="{FADA08D2-BE86-4492-A213-5E5BEF5A9CBF}" type="pres">
      <dgm:prSet presAssocID="{FED5D28D-EA8E-4FC1-BEDD-7A1D03ED1E2C}" presName="sibTrans" presStyleLbl="sibTrans2D1" presStyleIdx="2" presStyleCnt="6"/>
      <dgm:spPr/>
    </dgm:pt>
    <dgm:pt modelId="{02581A48-C154-4AE5-AFF8-B8C99D847D7A}" type="pres">
      <dgm:prSet presAssocID="{8586B693-1014-483C-A042-C5D291998D3E}" presName="child" presStyleLbl="alignAccFollowNode1" presStyleIdx="2" presStyleCnt="6">
        <dgm:presLayoutVars>
          <dgm:chMax val="0"/>
          <dgm:bulletEnabled val="1"/>
        </dgm:presLayoutVars>
      </dgm:prSet>
      <dgm:spPr/>
    </dgm:pt>
    <dgm:pt modelId="{2BC03BD7-F620-4917-8247-43CCD239A1A6}" type="pres">
      <dgm:prSet presAssocID="{FDAF63B4-0BB5-4197-9572-79ABD7894982}" presName="hSp" presStyleCnt="0"/>
      <dgm:spPr/>
    </dgm:pt>
    <dgm:pt modelId="{B6F65DF4-4B70-4305-B048-D1E105CC7CA9}" type="pres">
      <dgm:prSet presAssocID="{EFFA1D23-15E7-47B9-A055-7E9294EE5481}" presName="vertFlow" presStyleCnt="0"/>
      <dgm:spPr/>
    </dgm:pt>
    <dgm:pt modelId="{69479F61-203C-4D84-8FA7-9A37B7C11410}" type="pres">
      <dgm:prSet presAssocID="{EFFA1D23-15E7-47B9-A055-7E9294EE5481}" presName="header" presStyleLbl="node1" presStyleIdx="1" presStyleCnt="4" custScaleY="179126"/>
      <dgm:spPr/>
    </dgm:pt>
    <dgm:pt modelId="{98925AAF-0319-4A7B-B8E1-B105C89F264C}" type="pres">
      <dgm:prSet presAssocID="{F3825677-3669-408F-BB73-06BEB45796ED}" presName="parTrans" presStyleLbl="sibTrans2D1" presStyleIdx="3" presStyleCnt="6"/>
      <dgm:spPr/>
    </dgm:pt>
    <dgm:pt modelId="{8B4F002C-67CD-4804-8AE6-45CCEF87953F}" type="pres">
      <dgm:prSet presAssocID="{4DF23C03-1702-455E-BA45-6F00314BDCAD}" presName="child" presStyleLbl="alignAccFollowNode1" presStyleIdx="3" presStyleCnt="6" custScaleX="105721" custScaleY="470177" custLinFactNeighborX="-2859" custLinFactNeighborY="-12659">
        <dgm:presLayoutVars>
          <dgm:chMax val="0"/>
          <dgm:bulletEnabled val="1"/>
        </dgm:presLayoutVars>
      </dgm:prSet>
      <dgm:spPr/>
    </dgm:pt>
    <dgm:pt modelId="{1AB291DA-45A3-4648-B416-4405BC84BA0C}" type="pres">
      <dgm:prSet presAssocID="{EFFA1D23-15E7-47B9-A055-7E9294EE5481}" presName="hSp" presStyleCnt="0"/>
      <dgm:spPr/>
    </dgm:pt>
    <dgm:pt modelId="{5D9B17B9-F0A0-4235-B9C9-7DEE4DA506AD}" type="pres">
      <dgm:prSet presAssocID="{9E64FF43-4912-4F86-A5C2-5225F439AF9C}" presName="vertFlow" presStyleCnt="0"/>
      <dgm:spPr/>
    </dgm:pt>
    <dgm:pt modelId="{54F5F9FC-FF24-4CB2-9AC5-958CD7D98DFE}" type="pres">
      <dgm:prSet presAssocID="{9E64FF43-4912-4F86-A5C2-5225F439AF9C}" presName="header" presStyleLbl="node1" presStyleIdx="2" presStyleCnt="4"/>
      <dgm:spPr/>
    </dgm:pt>
    <dgm:pt modelId="{0E727F77-FBD3-474D-8270-364532863C91}" type="pres">
      <dgm:prSet presAssocID="{1546E6AB-55A5-4437-BC88-9B56A0BE1375}" presName="parTrans" presStyleLbl="sibTrans2D1" presStyleIdx="4" presStyleCnt="6"/>
      <dgm:spPr/>
    </dgm:pt>
    <dgm:pt modelId="{A367B135-F1BE-431B-B4A8-0B77DC14261C}" type="pres">
      <dgm:prSet presAssocID="{CE1EDFDB-9DCF-46BE-89E8-8740C030AD5D}" presName="child" presStyleLbl="alignAccFollowNode1" presStyleIdx="4" presStyleCnt="6" custScaleX="90066" custScaleY="430331">
        <dgm:presLayoutVars>
          <dgm:chMax val="0"/>
          <dgm:bulletEnabled val="1"/>
        </dgm:presLayoutVars>
      </dgm:prSet>
      <dgm:spPr/>
    </dgm:pt>
    <dgm:pt modelId="{56AB93C3-D418-4B29-B215-F7C093B753A9}" type="pres">
      <dgm:prSet presAssocID="{9E64FF43-4912-4F86-A5C2-5225F439AF9C}" presName="hSp" presStyleCnt="0"/>
      <dgm:spPr/>
    </dgm:pt>
    <dgm:pt modelId="{47574C73-63EF-4E5C-9876-2BCC34672428}" type="pres">
      <dgm:prSet presAssocID="{98D542F8-75FB-46EE-B7AC-3DAB37CC1CC3}" presName="vertFlow" presStyleCnt="0"/>
      <dgm:spPr/>
    </dgm:pt>
    <dgm:pt modelId="{7B361A60-8E70-4EB9-8274-6A5C4E045919}" type="pres">
      <dgm:prSet presAssocID="{98D542F8-75FB-46EE-B7AC-3DAB37CC1CC3}" presName="header" presStyleLbl="node1" presStyleIdx="3" presStyleCnt="4" custScaleY="200197" custLinFactNeighborX="1355" custLinFactNeighborY="-7220"/>
      <dgm:spPr/>
    </dgm:pt>
    <dgm:pt modelId="{C5556EF3-CBED-45C4-92AD-E6A62384DC21}" type="pres">
      <dgm:prSet presAssocID="{66334073-845C-4852-A351-932CA4890B9B}" presName="parTrans" presStyleLbl="sibTrans2D1" presStyleIdx="5" presStyleCnt="6"/>
      <dgm:spPr/>
    </dgm:pt>
    <dgm:pt modelId="{C15D5E54-7ED0-4787-B0C4-DEF63D895121}" type="pres">
      <dgm:prSet presAssocID="{0AD4476F-E730-4BB5-89B7-C4ACACA940CD}" presName="child" presStyleLbl="alignAccFollowNode1" presStyleIdx="5" presStyleCnt="6" custScaleX="102671" custScaleY="431654">
        <dgm:presLayoutVars>
          <dgm:chMax val="0"/>
          <dgm:bulletEnabled val="1"/>
        </dgm:presLayoutVars>
      </dgm:prSet>
      <dgm:spPr/>
    </dgm:pt>
  </dgm:ptLst>
  <dgm:cxnLst>
    <dgm:cxn modelId="{45DBFE00-20E3-4046-A9CC-01D0703F9158}" type="presOf" srcId="{7925D4D4-1713-4690-80B7-52098A549785}" destId="{AF054667-29AE-42D7-AA97-B2E82F3B5D99}" srcOrd="0" destOrd="0" presId="urn:microsoft.com/office/officeart/2005/8/layout/lProcess1"/>
    <dgm:cxn modelId="{8CA4920C-65E0-2440-A804-3C35AC9AB6D7}" type="presOf" srcId="{C89BB627-8D46-4427-A9CC-4CA65887D3A0}" destId="{C8269B10-E181-4F90-8177-791D9146586C}" srcOrd="0" destOrd="0" presId="urn:microsoft.com/office/officeart/2005/8/layout/lProcess1"/>
    <dgm:cxn modelId="{CF3FF413-6EA8-4CB5-9CE4-82FA693BF62E}" srcId="{FDAF63B4-0BB5-4197-9572-79ABD7894982}" destId="{7925D4D4-1713-4690-80B7-52098A549785}" srcOrd="1" destOrd="0" parTransId="{EC0CE779-2E4F-440A-8038-F897EB8D647B}" sibTransId="{FED5D28D-EA8E-4FC1-BEDD-7A1D03ED1E2C}"/>
    <dgm:cxn modelId="{C630FE1B-22BA-436D-82DE-95AD894C80E0}" srcId="{9E64FF43-4912-4F86-A5C2-5225F439AF9C}" destId="{CE1EDFDB-9DCF-46BE-89E8-8740C030AD5D}" srcOrd="0" destOrd="0" parTransId="{1546E6AB-55A5-4437-BC88-9B56A0BE1375}" sibTransId="{A8267609-78B6-4E0C-8ADE-8974D9074557}"/>
    <dgm:cxn modelId="{C54D2F2F-E545-4382-A10E-26849664A56C}" srcId="{FDAF63B4-0BB5-4197-9572-79ABD7894982}" destId="{8546E369-4146-4ACB-8FDD-CF0E3462A51A}" srcOrd="0" destOrd="0" parTransId="{910CC331-1276-47A5-9101-D0A3211B1811}" sibTransId="{4DB14D8A-41DA-4C75-A9A8-06CA66022961}"/>
    <dgm:cxn modelId="{DE5E653A-E917-2F4F-8D76-966991566AA5}" type="presOf" srcId="{910CC331-1276-47A5-9101-D0A3211B1811}" destId="{42837ACE-BB14-4179-B06D-007619911783}" srcOrd="0" destOrd="0" presId="urn:microsoft.com/office/officeart/2005/8/layout/lProcess1"/>
    <dgm:cxn modelId="{F205E944-4AB2-4CBB-8EB0-0D8C5CA840AF}" srcId="{C89BB627-8D46-4427-A9CC-4CA65887D3A0}" destId="{9E64FF43-4912-4F86-A5C2-5225F439AF9C}" srcOrd="2" destOrd="0" parTransId="{3450E7D2-DD92-4E1D-8791-6E5074483B05}" sibTransId="{861886A5-9D5F-4DDF-B332-A576A9F0B16B}"/>
    <dgm:cxn modelId="{48CE6C4D-BA4A-FF4A-8413-FA54EC395379}" type="presOf" srcId="{FDAF63B4-0BB5-4197-9572-79ABD7894982}" destId="{7ED4D629-E0EE-433F-91C3-E1F28EFFD893}" srcOrd="0" destOrd="0" presId="urn:microsoft.com/office/officeart/2005/8/layout/lProcess1"/>
    <dgm:cxn modelId="{DCD3AE55-10DE-490E-B09E-3CD3D61233E3}" srcId="{FDAF63B4-0BB5-4197-9572-79ABD7894982}" destId="{8586B693-1014-483C-A042-C5D291998D3E}" srcOrd="2" destOrd="0" parTransId="{9680D76F-FB72-4024-922B-6E1F7C422076}" sibTransId="{B96EF836-9C31-4A85-848C-6DFE70FAFE7F}"/>
    <dgm:cxn modelId="{774FF062-C921-0D4A-BF3B-039D3C7DC101}" type="presOf" srcId="{EFFA1D23-15E7-47B9-A055-7E9294EE5481}" destId="{69479F61-203C-4D84-8FA7-9A37B7C11410}" srcOrd="0" destOrd="0" presId="urn:microsoft.com/office/officeart/2005/8/layout/lProcess1"/>
    <dgm:cxn modelId="{389A8E64-F6FF-4E44-97F6-034482D06AD5}" type="presOf" srcId="{1546E6AB-55A5-4437-BC88-9B56A0BE1375}" destId="{0E727F77-FBD3-474D-8270-364532863C91}" srcOrd="0" destOrd="0" presId="urn:microsoft.com/office/officeart/2005/8/layout/lProcess1"/>
    <dgm:cxn modelId="{048D9B6B-9EB8-4A4D-9D4B-0AB05A9810A2}" type="presOf" srcId="{F3825677-3669-408F-BB73-06BEB45796ED}" destId="{98925AAF-0319-4A7B-B8E1-B105C89F264C}" srcOrd="0" destOrd="0" presId="urn:microsoft.com/office/officeart/2005/8/layout/lProcess1"/>
    <dgm:cxn modelId="{32867174-A871-E540-B034-A69B24DDD231}" type="presOf" srcId="{8586B693-1014-483C-A042-C5D291998D3E}" destId="{02581A48-C154-4AE5-AFF8-B8C99D847D7A}" srcOrd="0" destOrd="0" presId="urn:microsoft.com/office/officeart/2005/8/layout/lProcess1"/>
    <dgm:cxn modelId="{68D32682-4651-4525-9390-3407DF1624C8}" srcId="{C89BB627-8D46-4427-A9CC-4CA65887D3A0}" destId="{98D542F8-75FB-46EE-B7AC-3DAB37CC1CC3}" srcOrd="3" destOrd="0" parTransId="{43B5A3FC-34DF-4499-AD7A-3F1BD56E73A7}" sibTransId="{5CAF3780-5426-4D58-9067-7A623BDC5084}"/>
    <dgm:cxn modelId="{CAE72384-52D4-7A4F-8677-774E561650D2}" type="presOf" srcId="{66334073-845C-4852-A351-932CA4890B9B}" destId="{C5556EF3-CBED-45C4-92AD-E6A62384DC21}" srcOrd="0" destOrd="0" presId="urn:microsoft.com/office/officeart/2005/8/layout/lProcess1"/>
    <dgm:cxn modelId="{B37E4486-715E-904C-B145-1CE4B224BCCC}" type="presOf" srcId="{4DF23C03-1702-455E-BA45-6F00314BDCAD}" destId="{8B4F002C-67CD-4804-8AE6-45CCEF87953F}" srcOrd="0" destOrd="0" presId="urn:microsoft.com/office/officeart/2005/8/layout/lProcess1"/>
    <dgm:cxn modelId="{C90BE38F-4A1F-2C4B-9902-2945C2CF4862}" type="presOf" srcId="{FED5D28D-EA8E-4FC1-BEDD-7A1D03ED1E2C}" destId="{FADA08D2-BE86-4492-A213-5E5BEF5A9CBF}" srcOrd="0" destOrd="0" presId="urn:microsoft.com/office/officeart/2005/8/layout/lProcess1"/>
    <dgm:cxn modelId="{C71199A6-FEC1-424E-9081-C8173C2BF0BA}" type="presOf" srcId="{9E64FF43-4912-4F86-A5C2-5225F439AF9C}" destId="{54F5F9FC-FF24-4CB2-9AC5-958CD7D98DFE}" srcOrd="0" destOrd="0" presId="urn:microsoft.com/office/officeart/2005/8/layout/lProcess1"/>
    <dgm:cxn modelId="{BF5C0EB1-F5E9-4F42-9771-B4B35675C999}" srcId="{C89BB627-8D46-4427-A9CC-4CA65887D3A0}" destId="{FDAF63B4-0BB5-4197-9572-79ABD7894982}" srcOrd="0" destOrd="0" parTransId="{5BC99849-EFF8-48FE-A980-72011B6E330F}" sibTransId="{82309CD0-1F23-480B-AAA6-660AE4934322}"/>
    <dgm:cxn modelId="{4EFE62B7-31B5-4B08-83DB-43F5F8F88992}" srcId="{EFFA1D23-15E7-47B9-A055-7E9294EE5481}" destId="{4DF23C03-1702-455E-BA45-6F00314BDCAD}" srcOrd="0" destOrd="0" parTransId="{F3825677-3669-408F-BB73-06BEB45796ED}" sibTransId="{1865F888-507A-469A-958D-62197FF84105}"/>
    <dgm:cxn modelId="{B81FE3BE-0071-4506-8AFD-34FF5B4D190E}" srcId="{C89BB627-8D46-4427-A9CC-4CA65887D3A0}" destId="{EFFA1D23-15E7-47B9-A055-7E9294EE5481}" srcOrd="1" destOrd="0" parTransId="{60A1E48A-A62B-41AE-AAC0-C5AA7E916F10}" sibTransId="{33C4F127-E61A-484B-988D-3EDA798EF4B1}"/>
    <dgm:cxn modelId="{93F72FC3-6D89-0649-B2D9-60023C1C3389}" type="presOf" srcId="{0AD4476F-E730-4BB5-89B7-C4ACACA940CD}" destId="{C15D5E54-7ED0-4787-B0C4-DEF63D895121}" srcOrd="0" destOrd="0" presId="urn:microsoft.com/office/officeart/2005/8/layout/lProcess1"/>
    <dgm:cxn modelId="{63F922D1-9CC0-6B44-ABCE-C2F200E46912}" type="presOf" srcId="{CE1EDFDB-9DCF-46BE-89E8-8740C030AD5D}" destId="{A367B135-F1BE-431B-B4A8-0B77DC14261C}" srcOrd="0" destOrd="0" presId="urn:microsoft.com/office/officeart/2005/8/layout/lProcess1"/>
    <dgm:cxn modelId="{77F910DA-8743-4263-9765-4774E0ADF533}" srcId="{98D542F8-75FB-46EE-B7AC-3DAB37CC1CC3}" destId="{0AD4476F-E730-4BB5-89B7-C4ACACA940CD}" srcOrd="0" destOrd="0" parTransId="{66334073-845C-4852-A351-932CA4890B9B}" sibTransId="{FDD56A2B-38FF-43E5-9785-D59CEA03C9B6}"/>
    <dgm:cxn modelId="{50B96ADE-6BBF-D54B-8429-012191479A70}" type="presOf" srcId="{8546E369-4146-4ACB-8FDD-CF0E3462A51A}" destId="{B713DB58-42BA-4F96-B374-F4C0EEBA948D}" srcOrd="0" destOrd="0" presId="urn:microsoft.com/office/officeart/2005/8/layout/lProcess1"/>
    <dgm:cxn modelId="{34DABBE3-FDAC-4B45-B113-0AD6B930A7B0}" type="presOf" srcId="{98D542F8-75FB-46EE-B7AC-3DAB37CC1CC3}" destId="{7B361A60-8E70-4EB9-8274-6A5C4E045919}" srcOrd="0" destOrd="0" presId="urn:microsoft.com/office/officeart/2005/8/layout/lProcess1"/>
    <dgm:cxn modelId="{C636DAE3-BB12-F848-A866-0C9524A6A798}" type="presOf" srcId="{4DB14D8A-41DA-4C75-A9A8-06CA66022961}" destId="{52A0DC16-731A-4128-A1BF-D40C2587DE41}" srcOrd="0" destOrd="0" presId="urn:microsoft.com/office/officeart/2005/8/layout/lProcess1"/>
    <dgm:cxn modelId="{5777818F-8690-A04B-B8AF-D78C610BCB93}" type="presParOf" srcId="{C8269B10-E181-4F90-8177-791D9146586C}" destId="{8389377C-1DDA-43A7-9C51-95294AE22C80}" srcOrd="0" destOrd="0" presId="urn:microsoft.com/office/officeart/2005/8/layout/lProcess1"/>
    <dgm:cxn modelId="{E9A24E73-69AE-FA49-936C-39157AB0C94D}" type="presParOf" srcId="{8389377C-1DDA-43A7-9C51-95294AE22C80}" destId="{7ED4D629-E0EE-433F-91C3-E1F28EFFD893}" srcOrd="0" destOrd="0" presId="urn:microsoft.com/office/officeart/2005/8/layout/lProcess1"/>
    <dgm:cxn modelId="{963576B5-89C2-7E4B-819D-54FE9C1C37F6}" type="presParOf" srcId="{8389377C-1DDA-43A7-9C51-95294AE22C80}" destId="{42837ACE-BB14-4179-B06D-007619911783}" srcOrd="1" destOrd="0" presId="urn:microsoft.com/office/officeart/2005/8/layout/lProcess1"/>
    <dgm:cxn modelId="{D69F32A5-D737-684A-9C6D-261537EA9D83}" type="presParOf" srcId="{8389377C-1DDA-43A7-9C51-95294AE22C80}" destId="{B713DB58-42BA-4F96-B374-F4C0EEBA948D}" srcOrd="2" destOrd="0" presId="urn:microsoft.com/office/officeart/2005/8/layout/lProcess1"/>
    <dgm:cxn modelId="{9846B370-FC9C-9048-847A-A5D54642216D}" type="presParOf" srcId="{8389377C-1DDA-43A7-9C51-95294AE22C80}" destId="{52A0DC16-731A-4128-A1BF-D40C2587DE41}" srcOrd="3" destOrd="0" presId="urn:microsoft.com/office/officeart/2005/8/layout/lProcess1"/>
    <dgm:cxn modelId="{E4ED6001-6789-5C47-B7C1-DFEBB870EC25}" type="presParOf" srcId="{8389377C-1DDA-43A7-9C51-95294AE22C80}" destId="{AF054667-29AE-42D7-AA97-B2E82F3B5D99}" srcOrd="4" destOrd="0" presId="urn:microsoft.com/office/officeart/2005/8/layout/lProcess1"/>
    <dgm:cxn modelId="{3F946C7D-26A2-C145-AB68-4D1F5D4903B5}" type="presParOf" srcId="{8389377C-1DDA-43A7-9C51-95294AE22C80}" destId="{FADA08D2-BE86-4492-A213-5E5BEF5A9CBF}" srcOrd="5" destOrd="0" presId="urn:microsoft.com/office/officeart/2005/8/layout/lProcess1"/>
    <dgm:cxn modelId="{C1A3ED08-6087-8842-9D1C-D4296BDF9B80}" type="presParOf" srcId="{8389377C-1DDA-43A7-9C51-95294AE22C80}" destId="{02581A48-C154-4AE5-AFF8-B8C99D847D7A}" srcOrd="6" destOrd="0" presId="urn:microsoft.com/office/officeart/2005/8/layout/lProcess1"/>
    <dgm:cxn modelId="{73324659-B3B2-3B4D-AEC3-B569D4EFDF01}" type="presParOf" srcId="{C8269B10-E181-4F90-8177-791D9146586C}" destId="{2BC03BD7-F620-4917-8247-43CCD239A1A6}" srcOrd="1" destOrd="0" presId="urn:microsoft.com/office/officeart/2005/8/layout/lProcess1"/>
    <dgm:cxn modelId="{69493249-6097-7043-94E7-DEB958DE1121}" type="presParOf" srcId="{C8269B10-E181-4F90-8177-791D9146586C}" destId="{B6F65DF4-4B70-4305-B048-D1E105CC7CA9}" srcOrd="2" destOrd="0" presId="urn:microsoft.com/office/officeart/2005/8/layout/lProcess1"/>
    <dgm:cxn modelId="{30505BC8-4A3D-F64B-8FCB-FD8678BAF064}" type="presParOf" srcId="{B6F65DF4-4B70-4305-B048-D1E105CC7CA9}" destId="{69479F61-203C-4D84-8FA7-9A37B7C11410}" srcOrd="0" destOrd="0" presId="urn:microsoft.com/office/officeart/2005/8/layout/lProcess1"/>
    <dgm:cxn modelId="{8A6EC327-E9DA-ED4E-B95B-1A77E7B85CDF}" type="presParOf" srcId="{B6F65DF4-4B70-4305-B048-D1E105CC7CA9}" destId="{98925AAF-0319-4A7B-B8E1-B105C89F264C}" srcOrd="1" destOrd="0" presId="urn:microsoft.com/office/officeart/2005/8/layout/lProcess1"/>
    <dgm:cxn modelId="{E61C1812-A0AA-8144-9648-304927187FCA}" type="presParOf" srcId="{B6F65DF4-4B70-4305-B048-D1E105CC7CA9}" destId="{8B4F002C-67CD-4804-8AE6-45CCEF87953F}" srcOrd="2" destOrd="0" presId="urn:microsoft.com/office/officeart/2005/8/layout/lProcess1"/>
    <dgm:cxn modelId="{BCBE6815-88BD-3349-B697-91DDF47EB7D1}" type="presParOf" srcId="{C8269B10-E181-4F90-8177-791D9146586C}" destId="{1AB291DA-45A3-4648-B416-4405BC84BA0C}" srcOrd="3" destOrd="0" presId="urn:microsoft.com/office/officeart/2005/8/layout/lProcess1"/>
    <dgm:cxn modelId="{75552207-9FDD-914C-A8E6-62D1AA7816B2}" type="presParOf" srcId="{C8269B10-E181-4F90-8177-791D9146586C}" destId="{5D9B17B9-F0A0-4235-B9C9-7DEE4DA506AD}" srcOrd="4" destOrd="0" presId="urn:microsoft.com/office/officeart/2005/8/layout/lProcess1"/>
    <dgm:cxn modelId="{6D37C1F3-3610-854C-B29F-BC5A8D387C69}" type="presParOf" srcId="{5D9B17B9-F0A0-4235-B9C9-7DEE4DA506AD}" destId="{54F5F9FC-FF24-4CB2-9AC5-958CD7D98DFE}" srcOrd="0" destOrd="0" presId="urn:microsoft.com/office/officeart/2005/8/layout/lProcess1"/>
    <dgm:cxn modelId="{017AD2E5-323A-F14C-A78E-4854BCC7417A}" type="presParOf" srcId="{5D9B17B9-F0A0-4235-B9C9-7DEE4DA506AD}" destId="{0E727F77-FBD3-474D-8270-364532863C91}" srcOrd="1" destOrd="0" presId="urn:microsoft.com/office/officeart/2005/8/layout/lProcess1"/>
    <dgm:cxn modelId="{2F52286B-3673-D04B-A6BD-07BAD5B9F803}" type="presParOf" srcId="{5D9B17B9-F0A0-4235-B9C9-7DEE4DA506AD}" destId="{A367B135-F1BE-431B-B4A8-0B77DC14261C}" srcOrd="2" destOrd="0" presId="urn:microsoft.com/office/officeart/2005/8/layout/lProcess1"/>
    <dgm:cxn modelId="{F345B850-1EA7-1B4E-AD54-547BAD04928C}" type="presParOf" srcId="{C8269B10-E181-4F90-8177-791D9146586C}" destId="{56AB93C3-D418-4B29-B215-F7C093B753A9}" srcOrd="5" destOrd="0" presId="urn:microsoft.com/office/officeart/2005/8/layout/lProcess1"/>
    <dgm:cxn modelId="{CA3015B6-C25C-9C47-A6F1-006AED20D097}" type="presParOf" srcId="{C8269B10-E181-4F90-8177-791D9146586C}" destId="{47574C73-63EF-4E5C-9876-2BCC34672428}" srcOrd="6" destOrd="0" presId="urn:microsoft.com/office/officeart/2005/8/layout/lProcess1"/>
    <dgm:cxn modelId="{E4FFE2B7-3639-DA4E-BB2C-59B948C7443E}" type="presParOf" srcId="{47574C73-63EF-4E5C-9876-2BCC34672428}" destId="{7B361A60-8E70-4EB9-8274-6A5C4E045919}" srcOrd="0" destOrd="0" presId="urn:microsoft.com/office/officeart/2005/8/layout/lProcess1"/>
    <dgm:cxn modelId="{891C66C8-EC51-4C4D-97FA-E42FF9B5555E}" type="presParOf" srcId="{47574C73-63EF-4E5C-9876-2BCC34672428}" destId="{C5556EF3-CBED-45C4-92AD-E6A62384DC21}" srcOrd="1" destOrd="0" presId="urn:microsoft.com/office/officeart/2005/8/layout/lProcess1"/>
    <dgm:cxn modelId="{A344C9F6-01E2-B444-B1B0-4D17E113BF61}" type="presParOf" srcId="{47574C73-63EF-4E5C-9876-2BCC34672428}" destId="{C15D5E54-7ED0-4787-B0C4-DEF63D895121}" srcOrd="2"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9BB627-8D46-4427-A9CC-4CA65887D3A0}" type="doc">
      <dgm:prSet loTypeId="urn:microsoft.com/office/officeart/2005/8/layout/lProcess1" loCatId="process" qsTypeId="urn:microsoft.com/office/officeart/2005/8/quickstyle/simple1" qsCatId="simple" csTypeId="urn:microsoft.com/office/officeart/2005/8/colors/accent6_2" csCatId="accent6" phldr="1"/>
      <dgm:spPr/>
      <dgm:t>
        <a:bodyPr/>
        <a:lstStyle/>
        <a:p>
          <a:endParaRPr lang="en-US"/>
        </a:p>
      </dgm:t>
    </dgm:pt>
    <dgm:pt modelId="{FDAF63B4-0BB5-4197-9572-79ABD7894982}">
      <dgm:prSet phldrT="[Text]" custT="1"/>
      <dgm:spPr/>
      <dgm:t>
        <a:bodyPr/>
        <a:lstStyle/>
        <a:p>
          <a:r>
            <a:rPr lang="en-US" sz="1800" b="1" dirty="0">
              <a:solidFill>
                <a:schemeClr val="tx1"/>
              </a:solidFill>
            </a:rPr>
            <a:t>Setting Events</a:t>
          </a:r>
        </a:p>
      </dgm:t>
    </dgm:pt>
    <dgm:pt modelId="{5BC99849-EFF8-48FE-A980-72011B6E330F}" type="parTrans" cxnId="{BF5C0EB1-F5E9-4F42-9771-B4B35675C999}">
      <dgm:prSet/>
      <dgm:spPr/>
      <dgm:t>
        <a:bodyPr/>
        <a:lstStyle/>
        <a:p>
          <a:endParaRPr lang="en-US" sz="1800"/>
        </a:p>
      </dgm:t>
    </dgm:pt>
    <dgm:pt modelId="{82309CD0-1F23-480B-AAA6-660AE4934322}" type="sibTrans" cxnId="{BF5C0EB1-F5E9-4F42-9771-B4B35675C999}">
      <dgm:prSet/>
      <dgm:spPr/>
      <dgm:t>
        <a:bodyPr/>
        <a:lstStyle/>
        <a:p>
          <a:endParaRPr lang="en-US" sz="1800"/>
        </a:p>
      </dgm:t>
    </dgm:pt>
    <dgm:pt modelId="{8546E369-4146-4ACB-8FDD-CF0E3462A51A}">
      <dgm:prSet phldrT="[Text]" custT="1"/>
      <dgm:spPr/>
      <dgm:t>
        <a:bodyPr/>
        <a:lstStyle/>
        <a:p>
          <a:r>
            <a:rPr lang="en-US" sz="1800" dirty="0"/>
            <a:t>Internal Events</a:t>
          </a:r>
        </a:p>
      </dgm:t>
    </dgm:pt>
    <dgm:pt modelId="{910CC331-1276-47A5-9101-D0A3211B1811}" type="parTrans" cxnId="{C54D2F2F-E545-4382-A10E-26849664A56C}">
      <dgm:prSet/>
      <dgm:spPr/>
      <dgm:t>
        <a:bodyPr/>
        <a:lstStyle/>
        <a:p>
          <a:endParaRPr lang="en-US" sz="1800"/>
        </a:p>
      </dgm:t>
    </dgm:pt>
    <dgm:pt modelId="{4DB14D8A-41DA-4C75-A9A8-06CA66022961}" type="sibTrans" cxnId="{C54D2F2F-E545-4382-A10E-26849664A56C}">
      <dgm:prSet/>
      <dgm:spPr/>
      <dgm:t>
        <a:bodyPr/>
        <a:lstStyle/>
        <a:p>
          <a:endParaRPr lang="en-US" sz="1800"/>
        </a:p>
      </dgm:t>
    </dgm:pt>
    <dgm:pt modelId="{7925D4D4-1713-4690-80B7-52098A549785}">
      <dgm:prSet phldrT="[Text]" custT="1"/>
      <dgm:spPr/>
      <dgm:t>
        <a:bodyPr/>
        <a:lstStyle/>
        <a:p>
          <a:r>
            <a:rPr lang="en-US" sz="1800" dirty="0"/>
            <a:t>Social </a:t>
          </a:r>
        </a:p>
      </dgm:t>
    </dgm:pt>
    <dgm:pt modelId="{EC0CE779-2E4F-440A-8038-F897EB8D647B}" type="parTrans" cxnId="{CF3FF413-6EA8-4CB5-9CE4-82FA693BF62E}">
      <dgm:prSet/>
      <dgm:spPr/>
      <dgm:t>
        <a:bodyPr/>
        <a:lstStyle/>
        <a:p>
          <a:endParaRPr lang="en-US" sz="1800"/>
        </a:p>
      </dgm:t>
    </dgm:pt>
    <dgm:pt modelId="{FED5D28D-EA8E-4FC1-BEDD-7A1D03ED1E2C}" type="sibTrans" cxnId="{CF3FF413-6EA8-4CB5-9CE4-82FA693BF62E}">
      <dgm:prSet/>
      <dgm:spPr/>
      <dgm:t>
        <a:bodyPr/>
        <a:lstStyle/>
        <a:p>
          <a:endParaRPr lang="en-US" sz="1800"/>
        </a:p>
      </dgm:t>
    </dgm:pt>
    <dgm:pt modelId="{98D542F8-75FB-46EE-B7AC-3DAB37CC1CC3}">
      <dgm:prSet custT="1"/>
      <dgm:spPr/>
      <dgm:t>
        <a:bodyPr/>
        <a:lstStyle/>
        <a:p>
          <a:r>
            <a:rPr lang="en-US" sz="1800" b="1" dirty="0">
              <a:solidFill>
                <a:schemeClr val="tx1"/>
              </a:solidFill>
            </a:rPr>
            <a:t>Consequences</a:t>
          </a:r>
          <a:br>
            <a:rPr lang="en-US" sz="1800" b="1" dirty="0">
              <a:solidFill>
                <a:schemeClr val="tx1"/>
              </a:solidFill>
            </a:rPr>
          </a:br>
          <a:r>
            <a:rPr lang="en-US" sz="1800" b="1" dirty="0">
              <a:solidFill>
                <a:schemeClr val="tx1"/>
              </a:solidFill>
            </a:rPr>
            <a:t>Reactions Or Results</a:t>
          </a:r>
        </a:p>
      </dgm:t>
    </dgm:pt>
    <dgm:pt modelId="{43B5A3FC-34DF-4499-AD7A-3F1BD56E73A7}" type="parTrans" cxnId="{68D32682-4651-4525-9390-3407DF1624C8}">
      <dgm:prSet/>
      <dgm:spPr/>
      <dgm:t>
        <a:bodyPr/>
        <a:lstStyle/>
        <a:p>
          <a:endParaRPr lang="en-US" sz="1800"/>
        </a:p>
      </dgm:t>
    </dgm:pt>
    <dgm:pt modelId="{5CAF3780-5426-4D58-9067-7A623BDC5084}" type="sibTrans" cxnId="{68D32682-4651-4525-9390-3407DF1624C8}">
      <dgm:prSet/>
      <dgm:spPr/>
      <dgm:t>
        <a:bodyPr/>
        <a:lstStyle/>
        <a:p>
          <a:endParaRPr lang="en-US" sz="1800"/>
        </a:p>
      </dgm:t>
    </dgm:pt>
    <dgm:pt modelId="{8586B693-1014-483C-A042-C5D291998D3E}">
      <dgm:prSet custT="1"/>
      <dgm:spPr/>
      <dgm:t>
        <a:bodyPr/>
        <a:lstStyle/>
        <a:p>
          <a:r>
            <a:rPr lang="en-US" sz="1800" dirty="0"/>
            <a:t>Physical Setting</a:t>
          </a:r>
        </a:p>
      </dgm:t>
    </dgm:pt>
    <dgm:pt modelId="{9680D76F-FB72-4024-922B-6E1F7C422076}" type="parTrans" cxnId="{DCD3AE55-10DE-490E-B09E-3CD3D61233E3}">
      <dgm:prSet/>
      <dgm:spPr/>
      <dgm:t>
        <a:bodyPr/>
        <a:lstStyle/>
        <a:p>
          <a:endParaRPr lang="en-US" sz="1800"/>
        </a:p>
      </dgm:t>
    </dgm:pt>
    <dgm:pt modelId="{B96EF836-9C31-4A85-848C-6DFE70FAFE7F}" type="sibTrans" cxnId="{DCD3AE55-10DE-490E-B09E-3CD3D61233E3}">
      <dgm:prSet/>
      <dgm:spPr/>
      <dgm:t>
        <a:bodyPr/>
        <a:lstStyle/>
        <a:p>
          <a:endParaRPr lang="en-US" sz="1800"/>
        </a:p>
      </dgm:t>
    </dgm:pt>
    <dgm:pt modelId="{CE1EDFDB-9DCF-46BE-89E8-8740C030AD5D}">
      <dgm:prSet phldrT="[Text]" custT="1"/>
      <dgm:spPr/>
      <dgm:t>
        <a:bodyPr/>
        <a:lstStyle/>
        <a:p>
          <a:r>
            <a:rPr lang="en-US" sz="1800" dirty="0"/>
            <a:t>Clear Definition of Challenging Behavior That Can Be Measured</a:t>
          </a:r>
        </a:p>
      </dgm:t>
    </dgm:pt>
    <dgm:pt modelId="{A8267609-78B6-4E0C-8ADE-8974D9074557}" type="sibTrans" cxnId="{C630FE1B-22BA-436D-82DE-95AD894C80E0}">
      <dgm:prSet/>
      <dgm:spPr/>
      <dgm:t>
        <a:bodyPr/>
        <a:lstStyle/>
        <a:p>
          <a:endParaRPr lang="en-US" sz="1800"/>
        </a:p>
      </dgm:t>
    </dgm:pt>
    <dgm:pt modelId="{1546E6AB-55A5-4437-BC88-9B56A0BE1375}" type="parTrans" cxnId="{C630FE1B-22BA-436D-82DE-95AD894C80E0}">
      <dgm:prSet/>
      <dgm:spPr/>
      <dgm:t>
        <a:bodyPr/>
        <a:lstStyle/>
        <a:p>
          <a:endParaRPr lang="en-US" sz="1800"/>
        </a:p>
      </dgm:t>
    </dgm:pt>
    <dgm:pt modelId="{9E64FF43-4912-4F86-A5C2-5225F439AF9C}">
      <dgm:prSet phldrT="[Text]" custT="1"/>
      <dgm:spPr/>
      <dgm:t>
        <a:bodyPr/>
        <a:lstStyle/>
        <a:p>
          <a:r>
            <a:rPr lang="en-US" sz="1800" b="1" dirty="0">
              <a:solidFill>
                <a:schemeClr val="tx1"/>
              </a:solidFill>
            </a:rPr>
            <a:t>Behavior</a:t>
          </a:r>
        </a:p>
      </dgm:t>
    </dgm:pt>
    <dgm:pt modelId="{861886A5-9D5F-4DDF-B332-A576A9F0B16B}" type="sibTrans" cxnId="{F205E944-4AB2-4CBB-8EB0-0D8C5CA840AF}">
      <dgm:prSet/>
      <dgm:spPr/>
      <dgm:t>
        <a:bodyPr/>
        <a:lstStyle/>
        <a:p>
          <a:endParaRPr lang="en-US" sz="1800"/>
        </a:p>
      </dgm:t>
    </dgm:pt>
    <dgm:pt modelId="{3450E7D2-DD92-4E1D-8791-6E5074483B05}" type="parTrans" cxnId="{F205E944-4AB2-4CBB-8EB0-0D8C5CA840AF}">
      <dgm:prSet/>
      <dgm:spPr/>
      <dgm:t>
        <a:bodyPr/>
        <a:lstStyle/>
        <a:p>
          <a:endParaRPr lang="en-US" sz="1800"/>
        </a:p>
      </dgm:t>
    </dgm:pt>
    <dgm:pt modelId="{EFFA1D23-15E7-47B9-A055-7E9294EE5481}">
      <dgm:prSet phldrT="[Text]" custT="1"/>
      <dgm:spPr/>
      <dgm:t>
        <a:bodyPr/>
        <a:lstStyle/>
        <a:p>
          <a:r>
            <a:rPr lang="en-US" sz="1800" b="1" dirty="0">
              <a:solidFill>
                <a:schemeClr val="tx1"/>
              </a:solidFill>
            </a:rPr>
            <a:t>Antecedents </a:t>
          </a:r>
          <a:br>
            <a:rPr lang="en-US" sz="1800" b="1" dirty="0">
              <a:solidFill>
                <a:schemeClr val="tx1"/>
              </a:solidFill>
            </a:rPr>
          </a:br>
          <a:r>
            <a:rPr lang="en-US" sz="1800" b="1" dirty="0">
              <a:solidFill>
                <a:schemeClr val="tx1"/>
              </a:solidFill>
            </a:rPr>
            <a:t>“Triggers”</a:t>
          </a:r>
        </a:p>
      </dgm:t>
    </dgm:pt>
    <dgm:pt modelId="{33C4F127-E61A-484B-988D-3EDA798EF4B1}" type="sibTrans" cxnId="{B81FE3BE-0071-4506-8AFD-34FF5B4D190E}">
      <dgm:prSet/>
      <dgm:spPr/>
      <dgm:t>
        <a:bodyPr/>
        <a:lstStyle/>
        <a:p>
          <a:endParaRPr lang="en-US" sz="1800"/>
        </a:p>
      </dgm:t>
    </dgm:pt>
    <dgm:pt modelId="{60A1E48A-A62B-41AE-AAC0-C5AA7E916F10}" type="parTrans" cxnId="{B81FE3BE-0071-4506-8AFD-34FF5B4D190E}">
      <dgm:prSet/>
      <dgm:spPr/>
      <dgm:t>
        <a:bodyPr/>
        <a:lstStyle/>
        <a:p>
          <a:endParaRPr lang="en-US" sz="1800"/>
        </a:p>
      </dgm:t>
    </dgm:pt>
    <dgm:pt modelId="{4DF23C03-1702-455E-BA45-6F00314BDCAD}">
      <dgm:prSet phldrT="[Text]" custT="1"/>
      <dgm:spPr/>
      <dgm:t>
        <a:bodyPr/>
        <a:lstStyle/>
        <a:p>
          <a:r>
            <a:rPr lang="en-US" sz="1800" dirty="0"/>
            <a:t>Write Down What Occurs Immediately Before Challenging Behavior</a:t>
          </a:r>
        </a:p>
      </dgm:t>
    </dgm:pt>
    <dgm:pt modelId="{1865F888-507A-469A-958D-62197FF84105}" type="sibTrans" cxnId="{4EFE62B7-31B5-4B08-83DB-43F5F8F88992}">
      <dgm:prSet/>
      <dgm:spPr/>
      <dgm:t>
        <a:bodyPr/>
        <a:lstStyle/>
        <a:p>
          <a:endParaRPr lang="en-US" sz="1800"/>
        </a:p>
      </dgm:t>
    </dgm:pt>
    <dgm:pt modelId="{F3825677-3669-408F-BB73-06BEB45796ED}" type="parTrans" cxnId="{4EFE62B7-31B5-4B08-83DB-43F5F8F88992}">
      <dgm:prSet/>
      <dgm:spPr/>
      <dgm:t>
        <a:bodyPr/>
        <a:lstStyle/>
        <a:p>
          <a:endParaRPr lang="en-US" sz="1800"/>
        </a:p>
      </dgm:t>
    </dgm:pt>
    <dgm:pt modelId="{0AD4476F-E730-4BB5-89B7-C4ACACA940CD}">
      <dgm:prSet custT="1"/>
      <dgm:spPr/>
      <dgm:t>
        <a:bodyPr/>
        <a:lstStyle/>
        <a:p>
          <a:r>
            <a:rPr lang="en-US" sz="1800" dirty="0"/>
            <a:t>What Occurs After the Behavior</a:t>
          </a:r>
        </a:p>
        <a:p>
          <a:r>
            <a:rPr lang="en-US" sz="1800" dirty="0"/>
            <a:t>What is the Function?</a:t>
          </a:r>
        </a:p>
        <a:p>
          <a:r>
            <a:rPr lang="en-US" sz="1800" dirty="0"/>
            <a:t>(Obtain or Escape)</a:t>
          </a:r>
        </a:p>
      </dgm:t>
    </dgm:pt>
    <dgm:pt modelId="{FDD56A2B-38FF-43E5-9785-D59CEA03C9B6}" type="sibTrans" cxnId="{77F910DA-8743-4263-9765-4774E0ADF533}">
      <dgm:prSet/>
      <dgm:spPr/>
      <dgm:t>
        <a:bodyPr/>
        <a:lstStyle/>
        <a:p>
          <a:endParaRPr lang="en-US" sz="1800"/>
        </a:p>
      </dgm:t>
    </dgm:pt>
    <dgm:pt modelId="{66334073-845C-4852-A351-932CA4890B9B}" type="parTrans" cxnId="{77F910DA-8743-4263-9765-4774E0ADF533}">
      <dgm:prSet/>
      <dgm:spPr/>
      <dgm:t>
        <a:bodyPr/>
        <a:lstStyle/>
        <a:p>
          <a:endParaRPr lang="en-US" sz="1800"/>
        </a:p>
      </dgm:t>
    </dgm:pt>
    <dgm:pt modelId="{C8269B10-E181-4F90-8177-791D9146586C}" type="pres">
      <dgm:prSet presAssocID="{C89BB627-8D46-4427-A9CC-4CA65887D3A0}" presName="Name0" presStyleCnt="0">
        <dgm:presLayoutVars>
          <dgm:dir/>
          <dgm:animLvl val="lvl"/>
          <dgm:resizeHandles val="exact"/>
        </dgm:presLayoutVars>
      </dgm:prSet>
      <dgm:spPr/>
    </dgm:pt>
    <dgm:pt modelId="{8389377C-1DDA-43A7-9C51-95294AE22C80}" type="pres">
      <dgm:prSet presAssocID="{FDAF63B4-0BB5-4197-9572-79ABD7894982}" presName="vertFlow" presStyleCnt="0"/>
      <dgm:spPr/>
    </dgm:pt>
    <dgm:pt modelId="{7ED4D629-E0EE-433F-91C3-E1F28EFFD893}" type="pres">
      <dgm:prSet presAssocID="{FDAF63B4-0BB5-4197-9572-79ABD7894982}" presName="header" presStyleLbl="node1" presStyleIdx="0" presStyleCnt="4"/>
      <dgm:spPr/>
    </dgm:pt>
    <dgm:pt modelId="{42837ACE-BB14-4179-B06D-007619911783}" type="pres">
      <dgm:prSet presAssocID="{910CC331-1276-47A5-9101-D0A3211B1811}" presName="parTrans" presStyleLbl="sibTrans2D1" presStyleIdx="0" presStyleCnt="6"/>
      <dgm:spPr/>
    </dgm:pt>
    <dgm:pt modelId="{B713DB58-42BA-4F96-B374-F4C0EEBA948D}" type="pres">
      <dgm:prSet presAssocID="{8546E369-4146-4ACB-8FDD-CF0E3462A51A}" presName="child" presStyleLbl="alignAccFollowNode1" presStyleIdx="0" presStyleCnt="6">
        <dgm:presLayoutVars>
          <dgm:chMax val="0"/>
          <dgm:bulletEnabled val="1"/>
        </dgm:presLayoutVars>
      </dgm:prSet>
      <dgm:spPr/>
    </dgm:pt>
    <dgm:pt modelId="{52A0DC16-731A-4128-A1BF-D40C2587DE41}" type="pres">
      <dgm:prSet presAssocID="{4DB14D8A-41DA-4C75-A9A8-06CA66022961}" presName="sibTrans" presStyleLbl="sibTrans2D1" presStyleIdx="1" presStyleCnt="6"/>
      <dgm:spPr/>
    </dgm:pt>
    <dgm:pt modelId="{AF054667-29AE-42D7-AA97-B2E82F3B5D99}" type="pres">
      <dgm:prSet presAssocID="{7925D4D4-1713-4690-80B7-52098A549785}" presName="child" presStyleLbl="alignAccFollowNode1" presStyleIdx="1" presStyleCnt="6">
        <dgm:presLayoutVars>
          <dgm:chMax val="0"/>
          <dgm:bulletEnabled val="1"/>
        </dgm:presLayoutVars>
      </dgm:prSet>
      <dgm:spPr/>
    </dgm:pt>
    <dgm:pt modelId="{FADA08D2-BE86-4492-A213-5E5BEF5A9CBF}" type="pres">
      <dgm:prSet presAssocID="{FED5D28D-EA8E-4FC1-BEDD-7A1D03ED1E2C}" presName="sibTrans" presStyleLbl="sibTrans2D1" presStyleIdx="2" presStyleCnt="6"/>
      <dgm:spPr/>
    </dgm:pt>
    <dgm:pt modelId="{02581A48-C154-4AE5-AFF8-B8C99D847D7A}" type="pres">
      <dgm:prSet presAssocID="{8586B693-1014-483C-A042-C5D291998D3E}" presName="child" presStyleLbl="alignAccFollowNode1" presStyleIdx="2" presStyleCnt="6">
        <dgm:presLayoutVars>
          <dgm:chMax val="0"/>
          <dgm:bulletEnabled val="1"/>
        </dgm:presLayoutVars>
      </dgm:prSet>
      <dgm:spPr/>
    </dgm:pt>
    <dgm:pt modelId="{2BC03BD7-F620-4917-8247-43CCD239A1A6}" type="pres">
      <dgm:prSet presAssocID="{FDAF63B4-0BB5-4197-9572-79ABD7894982}" presName="hSp" presStyleCnt="0"/>
      <dgm:spPr/>
    </dgm:pt>
    <dgm:pt modelId="{B6F65DF4-4B70-4305-B048-D1E105CC7CA9}" type="pres">
      <dgm:prSet presAssocID="{EFFA1D23-15E7-47B9-A055-7E9294EE5481}" presName="vertFlow" presStyleCnt="0"/>
      <dgm:spPr/>
    </dgm:pt>
    <dgm:pt modelId="{69479F61-203C-4D84-8FA7-9A37B7C11410}" type="pres">
      <dgm:prSet presAssocID="{EFFA1D23-15E7-47B9-A055-7E9294EE5481}" presName="header" presStyleLbl="node1" presStyleIdx="1" presStyleCnt="4" custScaleY="179126"/>
      <dgm:spPr/>
    </dgm:pt>
    <dgm:pt modelId="{98925AAF-0319-4A7B-B8E1-B105C89F264C}" type="pres">
      <dgm:prSet presAssocID="{F3825677-3669-408F-BB73-06BEB45796ED}" presName="parTrans" presStyleLbl="sibTrans2D1" presStyleIdx="3" presStyleCnt="6"/>
      <dgm:spPr/>
    </dgm:pt>
    <dgm:pt modelId="{8B4F002C-67CD-4804-8AE6-45CCEF87953F}" type="pres">
      <dgm:prSet presAssocID="{4DF23C03-1702-455E-BA45-6F00314BDCAD}" presName="child" presStyleLbl="alignAccFollowNode1" presStyleIdx="3" presStyleCnt="6" custScaleX="105721" custScaleY="470177" custLinFactNeighborX="-2859" custLinFactNeighborY="-12659">
        <dgm:presLayoutVars>
          <dgm:chMax val="0"/>
          <dgm:bulletEnabled val="1"/>
        </dgm:presLayoutVars>
      </dgm:prSet>
      <dgm:spPr/>
    </dgm:pt>
    <dgm:pt modelId="{1AB291DA-45A3-4648-B416-4405BC84BA0C}" type="pres">
      <dgm:prSet presAssocID="{EFFA1D23-15E7-47B9-A055-7E9294EE5481}" presName="hSp" presStyleCnt="0"/>
      <dgm:spPr/>
    </dgm:pt>
    <dgm:pt modelId="{5D9B17B9-F0A0-4235-B9C9-7DEE4DA506AD}" type="pres">
      <dgm:prSet presAssocID="{9E64FF43-4912-4F86-A5C2-5225F439AF9C}" presName="vertFlow" presStyleCnt="0"/>
      <dgm:spPr/>
    </dgm:pt>
    <dgm:pt modelId="{54F5F9FC-FF24-4CB2-9AC5-958CD7D98DFE}" type="pres">
      <dgm:prSet presAssocID="{9E64FF43-4912-4F86-A5C2-5225F439AF9C}" presName="header" presStyleLbl="node1" presStyleIdx="2" presStyleCnt="4"/>
      <dgm:spPr/>
    </dgm:pt>
    <dgm:pt modelId="{0E727F77-FBD3-474D-8270-364532863C91}" type="pres">
      <dgm:prSet presAssocID="{1546E6AB-55A5-4437-BC88-9B56A0BE1375}" presName="parTrans" presStyleLbl="sibTrans2D1" presStyleIdx="4" presStyleCnt="6"/>
      <dgm:spPr/>
    </dgm:pt>
    <dgm:pt modelId="{A367B135-F1BE-431B-B4A8-0B77DC14261C}" type="pres">
      <dgm:prSet presAssocID="{CE1EDFDB-9DCF-46BE-89E8-8740C030AD5D}" presName="child" presStyleLbl="alignAccFollowNode1" presStyleIdx="4" presStyleCnt="6" custScaleX="90066" custScaleY="430331">
        <dgm:presLayoutVars>
          <dgm:chMax val="0"/>
          <dgm:bulletEnabled val="1"/>
        </dgm:presLayoutVars>
      </dgm:prSet>
      <dgm:spPr/>
    </dgm:pt>
    <dgm:pt modelId="{56AB93C3-D418-4B29-B215-F7C093B753A9}" type="pres">
      <dgm:prSet presAssocID="{9E64FF43-4912-4F86-A5C2-5225F439AF9C}" presName="hSp" presStyleCnt="0"/>
      <dgm:spPr/>
    </dgm:pt>
    <dgm:pt modelId="{47574C73-63EF-4E5C-9876-2BCC34672428}" type="pres">
      <dgm:prSet presAssocID="{98D542F8-75FB-46EE-B7AC-3DAB37CC1CC3}" presName="vertFlow" presStyleCnt="0"/>
      <dgm:spPr/>
    </dgm:pt>
    <dgm:pt modelId="{7B361A60-8E70-4EB9-8274-6A5C4E045919}" type="pres">
      <dgm:prSet presAssocID="{98D542F8-75FB-46EE-B7AC-3DAB37CC1CC3}" presName="header" presStyleLbl="node1" presStyleIdx="3" presStyleCnt="4" custScaleY="200197" custLinFactNeighborX="1355" custLinFactNeighborY="-7220"/>
      <dgm:spPr/>
    </dgm:pt>
    <dgm:pt modelId="{C5556EF3-CBED-45C4-92AD-E6A62384DC21}" type="pres">
      <dgm:prSet presAssocID="{66334073-845C-4852-A351-932CA4890B9B}" presName="parTrans" presStyleLbl="sibTrans2D1" presStyleIdx="5" presStyleCnt="6"/>
      <dgm:spPr/>
    </dgm:pt>
    <dgm:pt modelId="{C15D5E54-7ED0-4787-B0C4-DEF63D895121}" type="pres">
      <dgm:prSet presAssocID="{0AD4476F-E730-4BB5-89B7-C4ACACA940CD}" presName="child" presStyleLbl="alignAccFollowNode1" presStyleIdx="5" presStyleCnt="6" custScaleX="102671" custScaleY="431654">
        <dgm:presLayoutVars>
          <dgm:chMax val="0"/>
          <dgm:bulletEnabled val="1"/>
        </dgm:presLayoutVars>
      </dgm:prSet>
      <dgm:spPr/>
    </dgm:pt>
  </dgm:ptLst>
  <dgm:cxnLst>
    <dgm:cxn modelId="{45DBFE00-20E3-4046-A9CC-01D0703F9158}" type="presOf" srcId="{7925D4D4-1713-4690-80B7-52098A549785}" destId="{AF054667-29AE-42D7-AA97-B2E82F3B5D99}" srcOrd="0" destOrd="0" presId="urn:microsoft.com/office/officeart/2005/8/layout/lProcess1"/>
    <dgm:cxn modelId="{8CA4920C-65E0-2440-A804-3C35AC9AB6D7}" type="presOf" srcId="{C89BB627-8D46-4427-A9CC-4CA65887D3A0}" destId="{C8269B10-E181-4F90-8177-791D9146586C}" srcOrd="0" destOrd="0" presId="urn:microsoft.com/office/officeart/2005/8/layout/lProcess1"/>
    <dgm:cxn modelId="{CF3FF413-6EA8-4CB5-9CE4-82FA693BF62E}" srcId="{FDAF63B4-0BB5-4197-9572-79ABD7894982}" destId="{7925D4D4-1713-4690-80B7-52098A549785}" srcOrd="1" destOrd="0" parTransId="{EC0CE779-2E4F-440A-8038-F897EB8D647B}" sibTransId="{FED5D28D-EA8E-4FC1-BEDD-7A1D03ED1E2C}"/>
    <dgm:cxn modelId="{C630FE1B-22BA-436D-82DE-95AD894C80E0}" srcId="{9E64FF43-4912-4F86-A5C2-5225F439AF9C}" destId="{CE1EDFDB-9DCF-46BE-89E8-8740C030AD5D}" srcOrd="0" destOrd="0" parTransId="{1546E6AB-55A5-4437-BC88-9B56A0BE1375}" sibTransId="{A8267609-78B6-4E0C-8ADE-8974D9074557}"/>
    <dgm:cxn modelId="{C54D2F2F-E545-4382-A10E-26849664A56C}" srcId="{FDAF63B4-0BB5-4197-9572-79ABD7894982}" destId="{8546E369-4146-4ACB-8FDD-CF0E3462A51A}" srcOrd="0" destOrd="0" parTransId="{910CC331-1276-47A5-9101-D0A3211B1811}" sibTransId="{4DB14D8A-41DA-4C75-A9A8-06CA66022961}"/>
    <dgm:cxn modelId="{DE5E653A-E917-2F4F-8D76-966991566AA5}" type="presOf" srcId="{910CC331-1276-47A5-9101-D0A3211B1811}" destId="{42837ACE-BB14-4179-B06D-007619911783}" srcOrd="0" destOrd="0" presId="urn:microsoft.com/office/officeart/2005/8/layout/lProcess1"/>
    <dgm:cxn modelId="{F205E944-4AB2-4CBB-8EB0-0D8C5CA840AF}" srcId="{C89BB627-8D46-4427-A9CC-4CA65887D3A0}" destId="{9E64FF43-4912-4F86-A5C2-5225F439AF9C}" srcOrd="2" destOrd="0" parTransId="{3450E7D2-DD92-4E1D-8791-6E5074483B05}" sibTransId="{861886A5-9D5F-4DDF-B332-A576A9F0B16B}"/>
    <dgm:cxn modelId="{48CE6C4D-BA4A-FF4A-8413-FA54EC395379}" type="presOf" srcId="{FDAF63B4-0BB5-4197-9572-79ABD7894982}" destId="{7ED4D629-E0EE-433F-91C3-E1F28EFFD893}" srcOrd="0" destOrd="0" presId="urn:microsoft.com/office/officeart/2005/8/layout/lProcess1"/>
    <dgm:cxn modelId="{DCD3AE55-10DE-490E-B09E-3CD3D61233E3}" srcId="{FDAF63B4-0BB5-4197-9572-79ABD7894982}" destId="{8586B693-1014-483C-A042-C5D291998D3E}" srcOrd="2" destOrd="0" parTransId="{9680D76F-FB72-4024-922B-6E1F7C422076}" sibTransId="{B96EF836-9C31-4A85-848C-6DFE70FAFE7F}"/>
    <dgm:cxn modelId="{774FF062-C921-0D4A-BF3B-039D3C7DC101}" type="presOf" srcId="{EFFA1D23-15E7-47B9-A055-7E9294EE5481}" destId="{69479F61-203C-4D84-8FA7-9A37B7C11410}" srcOrd="0" destOrd="0" presId="urn:microsoft.com/office/officeart/2005/8/layout/lProcess1"/>
    <dgm:cxn modelId="{389A8E64-F6FF-4E44-97F6-034482D06AD5}" type="presOf" srcId="{1546E6AB-55A5-4437-BC88-9B56A0BE1375}" destId="{0E727F77-FBD3-474D-8270-364532863C91}" srcOrd="0" destOrd="0" presId="urn:microsoft.com/office/officeart/2005/8/layout/lProcess1"/>
    <dgm:cxn modelId="{048D9B6B-9EB8-4A4D-9D4B-0AB05A9810A2}" type="presOf" srcId="{F3825677-3669-408F-BB73-06BEB45796ED}" destId="{98925AAF-0319-4A7B-B8E1-B105C89F264C}" srcOrd="0" destOrd="0" presId="urn:microsoft.com/office/officeart/2005/8/layout/lProcess1"/>
    <dgm:cxn modelId="{32867174-A871-E540-B034-A69B24DDD231}" type="presOf" srcId="{8586B693-1014-483C-A042-C5D291998D3E}" destId="{02581A48-C154-4AE5-AFF8-B8C99D847D7A}" srcOrd="0" destOrd="0" presId="urn:microsoft.com/office/officeart/2005/8/layout/lProcess1"/>
    <dgm:cxn modelId="{68D32682-4651-4525-9390-3407DF1624C8}" srcId="{C89BB627-8D46-4427-A9CC-4CA65887D3A0}" destId="{98D542F8-75FB-46EE-B7AC-3DAB37CC1CC3}" srcOrd="3" destOrd="0" parTransId="{43B5A3FC-34DF-4499-AD7A-3F1BD56E73A7}" sibTransId="{5CAF3780-5426-4D58-9067-7A623BDC5084}"/>
    <dgm:cxn modelId="{CAE72384-52D4-7A4F-8677-774E561650D2}" type="presOf" srcId="{66334073-845C-4852-A351-932CA4890B9B}" destId="{C5556EF3-CBED-45C4-92AD-E6A62384DC21}" srcOrd="0" destOrd="0" presId="urn:microsoft.com/office/officeart/2005/8/layout/lProcess1"/>
    <dgm:cxn modelId="{B37E4486-715E-904C-B145-1CE4B224BCCC}" type="presOf" srcId="{4DF23C03-1702-455E-BA45-6F00314BDCAD}" destId="{8B4F002C-67CD-4804-8AE6-45CCEF87953F}" srcOrd="0" destOrd="0" presId="urn:microsoft.com/office/officeart/2005/8/layout/lProcess1"/>
    <dgm:cxn modelId="{C90BE38F-4A1F-2C4B-9902-2945C2CF4862}" type="presOf" srcId="{FED5D28D-EA8E-4FC1-BEDD-7A1D03ED1E2C}" destId="{FADA08D2-BE86-4492-A213-5E5BEF5A9CBF}" srcOrd="0" destOrd="0" presId="urn:microsoft.com/office/officeart/2005/8/layout/lProcess1"/>
    <dgm:cxn modelId="{C71199A6-FEC1-424E-9081-C8173C2BF0BA}" type="presOf" srcId="{9E64FF43-4912-4F86-A5C2-5225F439AF9C}" destId="{54F5F9FC-FF24-4CB2-9AC5-958CD7D98DFE}" srcOrd="0" destOrd="0" presId="urn:microsoft.com/office/officeart/2005/8/layout/lProcess1"/>
    <dgm:cxn modelId="{BF5C0EB1-F5E9-4F42-9771-B4B35675C999}" srcId="{C89BB627-8D46-4427-A9CC-4CA65887D3A0}" destId="{FDAF63B4-0BB5-4197-9572-79ABD7894982}" srcOrd="0" destOrd="0" parTransId="{5BC99849-EFF8-48FE-A980-72011B6E330F}" sibTransId="{82309CD0-1F23-480B-AAA6-660AE4934322}"/>
    <dgm:cxn modelId="{4EFE62B7-31B5-4B08-83DB-43F5F8F88992}" srcId="{EFFA1D23-15E7-47B9-A055-7E9294EE5481}" destId="{4DF23C03-1702-455E-BA45-6F00314BDCAD}" srcOrd="0" destOrd="0" parTransId="{F3825677-3669-408F-BB73-06BEB45796ED}" sibTransId="{1865F888-507A-469A-958D-62197FF84105}"/>
    <dgm:cxn modelId="{B81FE3BE-0071-4506-8AFD-34FF5B4D190E}" srcId="{C89BB627-8D46-4427-A9CC-4CA65887D3A0}" destId="{EFFA1D23-15E7-47B9-A055-7E9294EE5481}" srcOrd="1" destOrd="0" parTransId="{60A1E48A-A62B-41AE-AAC0-C5AA7E916F10}" sibTransId="{33C4F127-E61A-484B-988D-3EDA798EF4B1}"/>
    <dgm:cxn modelId="{93F72FC3-6D89-0649-B2D9-60023C1C3389}" type="presOf" srcId="{0AD4476F-E730-4BB5-89B7-C4ACACA940CD}" destId="{C15D5E54-7ED0-4787-B0C4-DEF63D895121}" srcOrd="0" destOrd="0" presId="urn:microsoft.com/office/officeart/2005/8/layout/lProcess1"/>
    <dgm:cxn modelId="{63F922D1-9CC0-6B44-ABCE-C2F200E46912}" type="presOf" srcId="{CE1EDFDB-9DCF-46BE-89E8-8740C030AD5D}" destId="{A367B135-F1BE-431B-B4A8-0B77DC14261C}" srcOrd="0" destOrd="0" presId="urn:microsoft.com/office/officeart/2005/8/layout/lProcess1"/>
    <dgm:cxn modelId="{77F910DA-8743-4263-9765-4774E0ADF533}" srcId="{98D542F8-75FB-46EE-B7AC-3DAB37CC1CC3}" destId="{0AD4476F-E730-4BB5-89B7-C4ACACA940CD}" srcOrd="0" destOrd="0" parTransId="{66334073-845C-4852-A351-932CA4890B9B}" sibTransId="{FDD56A2B-38FF-43E5-9785-D59CEA03C9B6}"/>
    <dgm:cxn modelId="{50B96ADE-6BBF-D54B-8429-012191479A70}" type="presOf" srcId="{8546E369-4146-4ACB-8FDD-CF0E3462A51A}" destId="{B713DB58-42BA-4F96-B374-F4C0EEBA948D}" srcOrd="0" destOrd="0" presId="urn:microsoft.com/office/officeart/2005/8/layout/lProcess1"/>
    <dgm:cxn modelId="{34DABBE3-FDAC-4B45-B113-0AD6B930A7B0}" type="presOf" srcId="{98D542F8-75FB-46EE-B7AC-3DAB37CC1CC3}" destId="{7B361A60-8E70-4EB9-8274-6A5C4E045919}" srcOrd="0" destOrd="0" presId="urn:microsoft.com/office/officeart/2005/8/layout/lProcess1"/>
    <dgm:cxn modelId="{C636DAE3-BB12-F848-A866-0C9524A6A798}" type="presOf" srcId="{4DB14D8A-41DA-4C75-A9A8-06CA66022961}" destId="{52A0DC16-731A-4128-A1BF-D40C2587DE41}" srcOrd="0" destOrd="0" presId="urn:microsoft.com/office/officeart/2005/8/layout/lProcess1"/>
    <dgm:cxn modelId="{5777818F-8690-A04B-B8AF-D78C610BCB93}" type="presParOf" srcId="{C8269B10-E181-4F90-8177-791D9146586C}" destId="{8389377C-1DDA-43A7-9C51-95294AE22C80}" srcOrd="0" destOrd="0" presId="urn:microsoft.com/office/officeart/2005/8/layout/lProcess1"/>
    <dgm:cxn modelId="{E9A24E73-69AE-FA49-936C-39157AB0C94D}" type="presParOf" srcId="{8389377C-1DDA-43A7-9C51-95294AE22C80}" destId="{7ED4D629-E0EE-433F-91C3-E1F28EFFD893}" srcOrd="0" destOrd="0" presId="urn:microsoft.com/office/officeart/2005/8/layout/lProcess1"/>
    <dgm:cxn modelId="{963576B5-89C2-7E4B-819D-54FE9C1C37F6}" type="presParOf" srcId="{8389377C-1DDA-43A7-9C51-95294AE22C80}" destId="{42837ACE-BB14-4179-B06D-007619911783}" srcOrd="1" destOrd="0" presId="urn:microsoft.com/office/officeart/2005/8/layout/lProcess1"/>
    <dgm:cxn modelId="{D69F32A5-D737-684A-9C6D-261537EA9D83}" type="presParOf" srcId="{8389377C-1DDA-43A7-9C51-95294AE22C80}" destId="{B713DB58-42BA-4F96-B374-F4C0EEBA948D}" srcOrd="2" destOrd="0" presId="urn:microsoft.com/office/officeart/2005/8/layout/lProcess1"/>
    <dgm:cxn modelId="{9846B370-FC9C-9048-847A-A5D54642216D}" type="presParOf" srcId="{8389377C-1DDA-43A7-9C51-95294AE22C80}" destId="{52A0DC16-731A-4128-A1BF-D40C2587DE41}" srcOrd="3" destOrd="0" presId="urn:microsoft.com/office/officeart/2005/8/layout/lProcess1"/>
    <dgm:cxn modelId="{E4ED6001-6789-5C47-B7C1-DFEBB870EC25}" type="presParOf" srcId="{8389377C-1DDA-43A7-9C51-95294AE22C80}" destId="{AF054667-29AE-42D7-AA97-B2E82F3B5D99}" srcOrd="4" destOrd="0" presId="urn:microsoft.com/office/officeart/2005/8/layout/lProcess1"/>
    <dgm:cxn modelId="{3F946C7D-26A2-C145-AB68-4D1F5D4903B5}" type="presParOf" srcId="{8389377C-1DDA-43A7-9C51-95294AE22C80}" destId="{FADA08D2-BE86-4492-A213-5E5BEF5A9CBF}" srcOrd="5" destOrd="0" presId="urn:microsoft.com/office/officeart/2005/8/layout/lProcess1"/>
    <dgm:cxn modelId="{C1A3ED08-6087-8842-9D1C-D4296BDF9B80}" type="presParOf" srcId="{8389377C-1DDA-43A7-9C51-95294AE22C80}" destId="{02581A48-C154-4AE5-AFF8-B8C99D847D7A}" srcOrd="6" destOrd="0" presId="urn:microsoft.com/office/officeart/2005/8/layout/lProcess1"/>
    <dgm:cxn modelId="{73324659-B3B2-3B4D-AEC3-B569D4EFDF01}" type="presParOf" srcId="{C8269B10-E181-4F90-8177-791D9146586C}" destId="{2BC03BD7-F620-4917-8247-43CCD239A1A6}" srcOrd="1" destOrd="0" presId="urn:microsoft.com/office/officeart/2005/8/layout/lProcess1"/>
    <dgm:cxn modelId="{69493249-6097-7043-94E7-DEB958DE1121}" type="presParOf" srcId="{C8269B10-E181-4F90-8177-791D9146586C}" destId="{B6F65DF4-4B70-4305-B048-D1E105CC7CA9}" srcOrd="2" destOrd="0" presId="urn:microsoft.com/office/officeart/2005/8/layout/lProcess1"/>
    <dgm:cxn modelId="{30505BC8-4A3D-F64B-8FCB-FD8678BAF064}" type="presParOf" srcId="{B6F65DF4-4B70-4305-B048-D1E105CC7CA9}" destId="{69479F61-203C-4D84-8FA7-9A37B7C11410}" srcOrd="0" destOrd="0" presId="urn:microsoft.com/office/officeart/2005/8/layout/lProcess1"/>
    <dgm:cxn modelId="{8A6EC327-E9DA-ED4E-B95B-1A77E7B85CDF}" type="presParOf" srcId="{B6F65DF4-4B70-4305-B048-D1E105CC7CA9}" destId="{98925AAF-0319-4A7B-B8E1-B105C89F264C}" srcOrd="1" destOrd="0" presId="urn:microsoft.com/office/officeart/2005/8/layout/lProcess1"/>
    <dgm:cxn modelId="{E61C1812-A0AA-8144-9648-304927187FCA}" type="presParOf" srcId="{B6F65DF4-4B70-4305-B048-D1E105CC7CA9}" destId="{8B4F002C-67CD-4804-8AE6-45CCEF87953F}" srcOrd="2" destOrd="0" presId="urn:microsoft.com/office/officeart/2005/8/layout/lProcess1"/>
    <dgm:cxn modelId="{BCBE6815-88BD-3349-B697-91DDF47EB7D1}" type="presParOf" srcId="{C8269B10-E181-4F90-8177-791D9146586C}" destId="{1AB291DA-45A3-4648-B416-4405BC84BA0C}" srcOrd="3" destOrd="0" presId="urn:microsoft.com/office/officeart/2005/8/layout/lProcess1"/>
    <dgm:cxn modelId="{75552207-9FDD-914C-A8E6-62D1AA7816B2}" type="presParOf" srcId="{C8269B10-E181-4F90-8177-791D9146586C}" destId="{5D9B17B9-F0A0-4235-B9C9-7DEE4DA506AD}" srcOrd="4" destOrd="0" presId="urn:microsoft.com/office/officeart/2005/8/layout/lProcess1"/>
    <dgm:cxn modelId="{6D37C1F3-3610-854C-B29F-BC5A8D387C69}" type="presParOf" srcId="{5D9B17B9-F0A0-4235-B9C9-7DEE4DA506AD}" destId="{54F5F9FC-FF24-4CB2-9AC5-958CD7D98DFE}" srcOrd="0" destOrd="0" presId="urn:microsoft.com/office/officeart/2005/8/layout/lProcess1"/>
    <dgm:cxn modelId="{017AD2E5-323A-F14C-A78E-4854BCC7417A}" type="presParOf" srcId="{5D9B17B9-F0A0-4235-B9C9-7DEE4DA506AD}" destId="{0E727F77-FBD3-474D-8270-364532863C91}" srcOrd="1" destOrd="0" presId="urn:microsoft.com/office/officeart/2005/8/layout/lProcess1"/>
    <dgm:cxn modelId="{2F52286B-3673-D04B-A6BD-07BAD5B9F803}" type="presParOf" srcId="{5D9B17B9-F0A0-4235-B9C9-7DEE4DA506AD}" destId="{A367B135-F1BE-431B-B4A8-0B77DC14261C}" srcOrd="2" destOrd="0" presId="urn:microsoft.com/office/officeart/2005/8/layout/lProcess1"/>
    <dgm:cxn modelId="{F345B850-1EA7-1B4E-AD54-547BAD04928C}" type="presParOf" srcId="{C8269B10-E181-4F90-8177-791D9146586C}" destId="{56AB93C3-D418-4B29-B215-F7C093B753A9}" srcOrd="5" destOrd="0" presId="urn:microsoft.com/office/officeart/2005/8/layout/lProcess1"/>
    <dgm:cxn modelId="{CA3015B6-C25C-9C47-A6F1-006AED20D097}" type="presParOf" srcId="{C8269B10-E181-4F90-8177-791D9146586C}" destId="{47574C73-63EF-4E5C-9876-2BCC34672428}" srcOrd="6" destOrd="0" presId="urn:microsoft.com/office/officeart/2005/8/layout/lProcess1"/>
    <dgm:cxn modelId="{E4FFE2B7-3639-DA4E-BB2C-59B948C7443E}" type="presParOf" srcId="{47574C73-63EF-4E5C-9876-2BCC34672428}" destId="{7B361A60-8E70-4EB9-8274-6A5C4E045919}" srcOrd="0" destOrd="0" presId="urn:microsoft.com/office/officeart/2005/8/layout/lProcess1"/>
    <dgm:cxn modelId="{891C66C8-EC51-4C4D-97FA-E42FF9B5555E}" type="presParOf" srcId="{47574C73-63EF-4E5C-9876-2BCC34672428}" destId="{C5556EF3-CBED-45C4-92AD-E6A62384DC21}" srcOrd="1" destOrd="0" presId="urn:microsoft.com/office/officeart/2005/8/layout/lProcess1"/>
    <dgm:cxn modelId="{A344C9F6-01E2-B444-B1B0-4D17E113BF61}" type="presParOf" srcId="{47574C73-63EF-4E5C-9876-2BCC34672428}" destId="{C15D5E54-7ED0-4787-B0C4-DEF63D895121}" srcOrd="2"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4D629-E0EE-433F-91C3-E1F28EFFD893}">
      <dsp:nvSpPr>
        <dsp:cNvPr id="0" name=""/>
        <dsp:cNvSpPr/>
      </dsp:nvSpPr>
      <dsp:spPr>
        <a:xfrm>
          <a:off x="2907" y="542527"/>
          <a:ext cx="1722819" cy="43070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Setting Events</a:t>
          </a:r>
        </a:p>
      </dsp:txBody>
      <dsp:txXfrm>
        <a:off x="15522" y="555142"/>
        <a:ext cx="1697589" cy="405474"/>
      </dsp:txXfrm>
    </dsp:sp>
    <dsp:sp modelId="{42837ACE-BB14-4179-B06D-007619911783}">
      <dsp:nvSpPr>
        <dsp:cNvPr id="0" name=""/>
        <dsp:cNvSpPr/>
      </dsp:nvSpPr>
      <dsp:spPr>
        <a:xfrm rot="5400000">
          <a:off x="826630" y="1010919"/>
          <a:ext cx="75373" cy="75373"/>
        </a:xfrm>
        <a:prstGeom prst="rightArrow">
          <a:avLst>
            <a:gd name="adj1" fmla="val 667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13DB58-42BA-4F96-B374-F4C0EEBA948D}">
      <dsp:nvSpPr>
        <dsp:cNvPr id="0" name=""/>
        <dsp:cNvSpPr/>
      </dsp:nvSpPr>
      <dsp:spPr>
        <a:xfrm>
          <a:off x="2907" y="1123979"/>
          <a:ext cx="1722819" cy="430704"/>
        </a:xfrm>
        <a:prstGeom prst="roundRect">
          <a:avLst>
            <a:gd name="adj" fmla="val 10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Internal Events</a:t>
          </a:r>
        </a:p>
      </dsp:txBody>
      <dsp:txXfrm>
        <a:off x="15522" y="1136594"/>
        <a:ext cx="1697589" cy="405474"/>
      </dsp:txXfrm>
    </dsp:sp>
    <dsp:sp modelId="{52A0DC16-731A-4128-A1BF-D40C2587DE41}">
      <dsp:nvSpPr>
        <dsp:cNvPr id="0" name=""/>
        <dsp:cNvSpPr/>
      </dsp:nvSpPr>
      <dsp:spPr>
        <a:xfrm rot="5400000">
          <a:off x="826630" y="1592370"/>
          <a:ext cx="75373" cy="75373"/>
        </a:xfrm>
        <a:prstGeom prst="rightArrow">
          <a:avLst>
            <a:gd name="adj1" fmla="val 667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054667-29AE-42D7-AA97-B2E82F3B5D99}">
      <dsp:nvSpPr>
        <dsp:cNvPr id="0" name=""/>
        <dsp:cNvSpPr/>
      </dsp:nvSpPr>
      <dsp:spPr>
        <a:xfrm>
          <a:off x="2907" y="1705430"/>
          <a:ext cx="1722819" cy="430704"/>
        </a:xfrm>
        <a:prstGeom prst="roundRect">
          <a:avLst>
            <a:gd name="adj" fmla="val 10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Social </a:t>
          </a:r>
        </a:p>
      </dsp:txBody>
      <dsp:txXfrm>
        <a:off x="15522" y="1718045"/>
        <a:ext cx="1697589" cy="405474"/>
      </dsp:txXfrm>
    </dsp:sp>
    <dsp:sp modelId="{FADA08D2-BE86-4492-A213-5E5BEF5A9CBF}">
      <dsp:nvSpPr>
        <dsp:cNvPr id="0" name=""/>
        <dsp:cNvSpPr/>
      </dsp:nvSpPr>
      <dsp:spPr>
        <a:xfrm rot="5400000">
          <a:off x="826630" y="2173822"/>
          <a:ext cx="75373" cy="75373"/>
        </a:xfrm>
        <a:prstGeom prst="rightArrow">
          <a:avLst>
            <a:gd name="adj1" fmla="val 667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581A48-C154-4AE5-AFF8-B8C99D847D7A}">
      <dsp:nvSpPr>
        <dsp:cNvPr id="0" name=""/>
        <dsp:cNvSpPr/>
      </dsp:nvSpPr>
      <dsp:spPr>
        <a:xfrm>
          <a:off x="2907" y="2286882"/>
          <a:ext cx="1722819" cy="430704"/>
        </a:xfrm>
        <a:prstGeom prst="roundRect">
          <a:avLst>
            <a:gd name="adj" fmla="val 10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Physical Setting</a:t>
          </a:r>
        </a:p>
      </dsp:txBody>
      <dsp:txXfrm>
        <a:off x="15522" y="2299497"/>
        <a:ext cx="1697589" cy="405474"/>
      </dsp:txXfrm>
    </dsp:sp>
    <dsp:sp modelId="{69479F61-203C-4D84-8FA7-9A37B7C11410}">
      <dsp:nvSpPr>
        <dsp:cNvPr id="0" name=""/>
        <dsp:cNvSpPr/>
      </dsp:nvSpPr>
      <dsp:spPr>
        <a:xfrm>
          <a:off x="2016202" y="542527"/>
          <a:ext cx="1722819" cy="77150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Antecedents </a:t>
          </a:r>
          <a:br>
            <a:rPr lang="en-US" sz="1800" b="1" kern="1200" dirty="0">
              <a:solidFill>
                <a:schemeClr val="tx1"/>
              </a:solidFill>
            </a:rPr>
          </a:br>
          <a:r>
            <a:rPr lang="en-US" sz="1800" b="1" kern="1200" dirty="0">
              <a:solidFill>
                <a:schemeClr val="tx1"/>
              </a:solidFill>
            </a:rPr>
            <a:t>“Triggers”</a:t>
          </a:r>
        </a:p>
      </dsp:txBody>
      <dsp:txXfrm>
        <a:off x="2038799" y="565124"/>
        <a:ext cx="1677625" cy="726310"/>
      </dsp:txXfrm>
    </dsp:sp>
    <dsp:sp modelId="{98925AAF-0319-4A7B-B8E1-B105C89F264C}">
      <dsp:nvSpPr>
        <dsp:cNvPr id="0" name=""/>
        <dsp:cNvSpPr/>
      </dsp:nvSpPr>
      <dsp:spPr>
        <a:xfrm rot="5510637">
          <a:off x="2830141" y="1342177"/>
          <a:ext cx="65865" cy="75373"/>
        </a:xfrm>
        <a:prstGeom prst="rightArrow">
          <a:avLst>
            <a:gd name="adj1" fmla="val 667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4F002C-67CD-4804-8AE6-45CCEF87953F}">
      <dsp:nvSpPr>
        <dsp:cNvPr id="0" name=""/>
        <dsp:cNvSpPr/>
      </dsp:nvSpPr>
      <dsp:spPr>
        <a:xfrm>
          <a:off x="1917666" y="1445695"/>
          <a:ext cx="1821381" cy="2025075"/>
        </a:xfrm>
        <a:prstGeom prst="roundRect">
          <a:avLst>
            <a:gd name="adj" fmla="val 10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Write Down What Occurs Immediately Before Challenging Behavior</a:t>
          </a:r>
        </a:p>
      </dsp:txBody>
      <dsp:txXfrm>
        <a:off x="1971012" y="1499041"/>
        <a:ext cx="1714689" cy="1918383"/>
      </dsp:txXfrm>
    </dsp:sp>
    <dsp:sp modelId="{54F5F9FC-FF24-4CB2-9AC5-958CD7D98DFE}">
      <dsp:nvSpPr>
        <dsp:cNvPr id="0" name=""/>
        <dsp:cNvSpPr/>
      </dsp:nvSpPr>
      <dsp:spPr>
        <a:xfrm>
          <a:off x="4029498" y="542527"/>
          <a:ext cx="1722819" cy="43070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Behavior</a:t>
          </a:r>
        </a:p>
      </dsp:txBody>
      <dsp:txXfrm>
        <a:off x="4042113" y="555142"/>
        <a:ext cx="1697589" cy="405474"/>
      </dsp:txXfrm>
    </dsp:sp>
    <dsp:sp modelId="{0E727F77-FBD3-474D-8270-364532863C91}">
      <dsp:nvSpPr>
        <dsp:cNvPr id="0" name=""/>
        <dsp:cNvSpPr/>
      </dsp:nvSpPr>
      <dsp:spPr>
        <a:xfrm rot="5400000">
          <a:off x="4853221" y="1010919"/>
          <a:ext cx="75373" cy="75373"/>
        </a:xfrm>
        <a:prstGeom prst="rightArrow">
          <a:avLst>
            <a:gd name="adj1" fmla="val 667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67B135-F1BE-431B-B4A8-0B77DC14261C}">
      <dsp:nvSpPr>
        <dsp:cNvPr id="0" name=""/>
        <dsp:cNvSpPr/>
      </dsp:nvSpPr>
      <dsp:spPr>
        <a:xfrm>
          <a:off x="4115070" y="1123979"/>
          <a:ext cx="1551674" cy="1853456"/>
        </a:xfrm>
        <a:prstGeom prst="roundRect">
          <a:avLst>
            <a:gd name="adj" fmla="val 10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Clear Definition of Challenging Behavior That Can Be Measured</a:t>
          </a:r>
        </a:p>
      </dsp:txBody>
      <dsp:txXfrm>
        <a:off x="4160517" y="1169426"/>
        <a:ext cx="1460780" cy="1762562"/>
      </dsp:txXfrm>
    </dsp:sp>
    <dsp:sp modelId="{7B361A60-8E70-4EB9-8274-6A5C4E045919}">
      <dsp:nvSpPr>
        <dsp:cNvPr id="0" name=""/>
        <dsp:cNvSpPr/>
      </dsp:nvSpPr>
      <dsp:spPr>
        <a:xfrm>
          <a:off x="6039864" y="531643"/>
          <a:ext cx="1722819" cy="86225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Consequences</a:t>
          </a:r>
          <a:br>
            <a:rPr lang="en-US" sz="1800" b="1" kern="1200" dirty="0">
              <a:solidFill>
                <a:schemeClr val="tx1"/>
              </a:solidFill>
            </a:rPr>
          </a:br>
          <a:r>
            <a:rPr lang="en-US" sz="1800" b="1" kern="1200" dirty="0">
              <a:solidFill>
                <a:schemeClr val="tx1"/>
              </a:solidFill>
            </a:rPr>
            <a:t>Reactions Or Results</a:t>
          </a:r>
        </a:p>
      </dsp:txBody>
      <dsp:txXfrm>
        <a:off x="6065119" y="556898"/>
        <a:ext cx="1672309" cy="811748"/>
      </dsp:txXfrm>
    </dsp:sp>
    <dsp:sp modelId="{C5556EF3-CBED-45C4-92AD-E6A62384DC21}">
      <dsp:nvSpPr>
        <dsp:cNvPr id="0" name=""/>
        <dsp:cNvSpPr/>
      </dsp:nvSpPr>
      <dsp:spPr>
        <a:xfrm rot="5452712">
          <a:off x="6853011" y="1437030"/>
          <a:ext cx="80824" cy="75373"/>
        </a:xfrm>
        <a:prstGeom prst="rightArrow">
          <a:avLst>
            <a:gd name="adj1" fmla="val 667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5D5E54-7ED0-4787-B0C4-DEF63D895121}">
      <dsp:nvSpPr>
        <dsp:cNvPr id="0" name=""/>
        <dsp:cNvSpPr/>
      </dsp:nvSpPr>
      <dsp:spPr>
        <a:xfrm>
          <a:off x="5993512" y="1555532"/>
          <a:ext cx="1768835" cy="1859154"/>
        </a:xfrm>
        <a:prstGeom prst="roundRect">
          <a:avLst>
            <a:gd name="adj" fmla="val 10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What Occurs After the Behavior</a:t>
          </a:r>
        </a:p>
        <a:p>
          <a:pPr marL="0" lvl="0" indent="0" algn="ctr" defTabSz="800100">
            <a:lnSpc>
              <a:spcPct val="90000"/>
            </a:lnSpc>
            <a:spcBef>
              <a:spcPct val="0"/>
            </a:spcBef>
            <a:spcAft>
              <a:spcPct val="35000"/>
            </a:spcAft>
            <a:buNone/>
          </a:pPr>
          <a:r>
            <a:rPr lang="en-US" sz="1800" kern="1200" dirty="0"/>
            <a:t>What is the Function?</a:t>
          </a:r>
        </a:p>
        <a:p>
          <a:pPr marL="0" lvl="0" indent="0" algn="ctr" defTabSz="800100">
            <a:lnSpc>
              <a:spcPct val="90000"/>
            </a:lnSpc>
            <a:spcBef>
              <a:spcPct val="0"/>
            </a:spcBef>
            <a:spcAft>
              <a:spcPct val="35000"/>
            </a:spcAft>
            <a:buNone/>
          </a:pPr>
          <a:r>
            <a:rPr lang="en-US" sz="1800" kern="1200" dirty="0"/>
            <a:t>(Obtain or Escape)</a:t>
          </a:r>
        </a:p>
      </dsp:txBody>
      <dsp:txXfrm>
        <a:off x="6045319" y="1607339"/>
        <a:ext cx="1665221" cy="17555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4D629-E0EE-433F-91C3-E1F28EFFD893}">
      <dsp:nvSpPr>
        <dsp:cNvPr id="0" name=""/>
        <dsp:cNvSpPr/>
      </dsp:nvSpPr>
      <dsp:spPr>
        <a:xfrm>
          <a:off x="2907" y="542527"/>
          <a:ext cx="1722819" cy="43070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Setting Events</a:t>
          </a:r>
        </a:p>
      </dsp:txBody>
      <dsp:txXfrm>
        <a:off x="15522" y="555142"/>
        <a:ext cx="1697589" cy="405474"/>
      </dsp:txXfrm>
    </dsp:sp>
    <dsp:sp modelId="{42837ACE-BB14-4179-B06D-007619911783}">
      <dsp:nvSpPr>
        <dsp:cNvPr id="0" name=""/>
        <dsp:cNvSpPr/>
      </dsp:nvSpPr>
      <dsp:spPr>
        <a:xfrm rot="5400000">
          <a:off x="826630" y="1010919"/>
          <a:ext cx="75373" cy="75373"/>
        </a:xfrm>
        <a:prstGeom prst="rightArrow">
          <a:avLst>
            <a:gd name="adj1" fmla="val 667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13DB58-42BA-4F96-B374-F4C0EEBA948D}">
      <dsp:nvSpPr>
        <dsp:cNvPr id="0" name=""/>
        <dsp:cNvSpPr/>
      </dsp:nvSpPr>
      <dsp:spPr>
        <a:xfrm>
          <a:off x="2907" y="1123979"/>
          <a:ext cx="1722819" cy="430704"/>
        </a:xfrm>
        <a:prstGeom prst="roundRect">
          <a:avLst>
            <a:gd name="adj" fmla="val 10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Internal Events</a:t>
          </a:r>
        </a:p>
      </dsp:txBody>
      <dsp:txXfrm>
        <a:off x="15522" y="1136594"/>
        <a:ext cx="1697589" cy="405474"/>
      </dsp:txXfrm>
    </dsp:sp>
    <dsp:sp modelId="{52A0DC16-731A-4128-A1BF-D40C2587DE41}">
      <dsp:nvSpPr>
        <dsp:cNvPr id="0" name=""/>
        <dsp:cNvSpPr/>
      </dsp:nvSpPr>
      <dsp:spPr>
        <a:xfrm rot="5400000">
          <a:off x="826630" y="1592370"/>
          <a:ext cx="75373" cy="75373"/>
        </a:xfrm>
        <a:prstGeom prst="rightArrow">
          <a:avLst>
            <a:gd name="adj1" fmla="val 667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054667-29AE-42D7-AA97-B2E82F3B5D99}">
      <dsp:nvSpPr>
        <dsp:cNvPr id="0" name=""/>
        <dsp:cNvSpPr/>
      </dsp:nvSpPr>
      <dsp:spPr>
        <a:xfrm>
          <a:off x="2907" y="1705430"/>
          <a:ext cx="1722819" cy="430704"/>
        </a:xfrm>
        <a:prstGeom prst="roundRect">
          <a:avLst>
            <a:gd name="adj" fmla="val 10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Social </a:t>
          </a:r>
        </a:p>
      </dsp:txBody>
      <dsp:txXfrm>
        <a:off x="15522" y="1718045"/>
        <a:ext cx="1697589" cy="405474"/>
      </dsp:txXfrm>
    </dsp:sp>
    <dsp:sp modelId="{FADA08D2-BE86-4492-A213-5E5BEF5A9CBF}">
      <dsp:nvSpPr>
        <dsp:cNvPr id="0" name=""/>
        <dsp:cNvSpPr/>
      </dsp:nvSpPr>
      <dsp:spPr>
        <a:xfrm rot="5400000">
          <a:off x="826630" y="2173822"/>
          <a:ext cx="75373" cy="75373"/>
        </a:xfrm>
        <a:prstGeom prst="rightArrow">
          <a:avLst>
            <a:gd name="adj1" fmla="val 667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581A48-C154-4AE5-AFF8-B8C99D847D7A}">
      <dsp:nvSpPr>
        <dsp:cNvPr id="0" name=""/>
        <dsp:cNvSpPr/>
      </dsp:nvSpPr>
      <dsp:spPr>
        <a:xfrm>
          <a:off x="2907" y="2286882"/>
          <a:ext cx="1722819" cy="430704"/>
        </a:xfrm>
        <a:prstGeom prst="roundRect">
          <a:avLst>
            <a:gd name="adj" fmla="val 10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Physical Setting</a:t>
          </a:r>
        </a:p>
      </dsp:txBody>
      <dsp:txXfrm>
        <a:off x="15522" y="2299497"/>
        <a:ext cx="1697589" cy="405474"/>
      </dsp:txXfrm>
    </dsp:sp>
    <dsp:sp modelId="{69479F61-203C-4D84-8FA7-9A37B7C11410}">
      <dsp:nvSpPr>
        <dsp:cNvPr id="0" name=""/>
        <dsp:cNvSpPr/>
      </dsp:nvSpPr>
      <dsp:spPr>
        <a:xfrm>
          <a:off x="2016202" y="542527"/>
          <a:ext cx="1722819" cy="77150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Antecedents </a:t>
          </a:r>
          <a:br>
            <a:rPr lang="en-US" sz="1800" b="1" kern="1200" dirty="0">
              <a:solidFill>
                <a:schemeClr val="tx1"/>
              </a:solidFill>
            </a:rPr>
          </a:br>
          <a:r>
            <a:rPr lang="en-US" sz="1800" b="1" kern="1200" dirty="0">
              <a:solidFill>
                <a:schemeClr val="tx1"/>
              </a:solidFill>
            </a:rPr>
            <a:t>“Triggers”</a:t>
          </a:r>
        </a:p>
      </dsp:txBody>
      <dsp:txXfrm>
        <a:off x="2038799" y="565124"/>
        <a:ext cx="1677625" cy="726310"/>
      </dsp:txXfrm>
    </dsp:sp>
    <dsp:sp modelId="{98925AAF-0319-4A7B-B8E1-B105C89F264C}">
      <dsp:nvSpPr>
        <dsp:cNvPr id="0" name=""/>
        <dsp:cNvSpPr/>
      </dsp:nvSpPr>
      <dsp:spPr>
        <a:xfrm rot="5510637">
          <a:off x="2830141" y="1342177"/>
          <a:ext cx="65865" cy="75373"/>
        </a:xfrm>
        <a:prstGeom prst="rightArrow">
          <a:avLst>
            <a:gd name="adj1" fmla="val 667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4F002C-67CD-4804-8AE6-45CCEF87953F}">
      <dsp:nvSpPr>
        <dsp:cNvPr id="0" name=""/>
        <dsp:cNvSpPr/>
      </dsp:nvSpPr>
      <dsp:spPr>
        <a:xfrm>
          <a:off x="1917666" y="1445695"/>
          <a:ext cx="1821381" cy="2025075"/>
        </a:xfrm>
        <a:prstGeom prst="roundRect">
          <a:avLst>
            <a:gd name="adj" fmla="val 10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Write Down What Occurs Immediately Before Challenging Behavior</a:t>
          </a:r>
        </a:p>
      </dsp:txBody>
      <dsp:txXfrm>
        <a:off x="1971012" y="1499041"/>
        <a:ext cx="1714689" cy="1918383"/>
      </dsp:txXfrm>
    </dsp:sp>
    <dsp:sp modelId="{54F5F9FC-FF24-4CB2-9AC5-958CD7D98DFE}">
      <dsp:nvSpPr>
        <dsp:cNvPr id="0" name=""/>
        <dsp:cNvSpPr/>
      </dsp:nvSpPr>
      <dsp:spPr>
        <a:xfrm>
          <a:off x="4029498" y="542527"/>
          <a:ext cx="1722819" cy="43070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Behavior</a:t>
          </a:r>
        </a:p>
      </dsp:txBody>
      <dsp:txXfrm>
        <a:off x="4042113" y="555142"/>
        <a:ext cx="1697589" cy="405474"/>
      </dsp:txXfrm>
    </dsp:sp>
    <dsp:sp modelId="{0E727F77-FBD3-474D-8270-364532863C91}">
      <dsp:nvSpPr>
        <dsp:cNvPr id="0" name=""/>
        <dsp:cNvSpPr/>
      </dsp:nvSpPr>
      <dsp:spPr>
        <a:xfrm rot="5400000">
          <a:off x="4853221" y="1010919"/>
          <a:ext cx="75373" cy="75373"/>
        </a:xfrm>
        <a:prstGeom prst="rightArrow">
          <a:avLst>
            <a:gd name="adj1" fmla="val 667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67B135-F1BE-431B-B4A8-0B77DC14261C}">
      <dsp:nvSpPr>
        <dsp:cNvPr id="0" name=""/>
        <dsp:cNvSpPr/>
      </dsp:nvSpPr>
      <dsp:spPr>
        <a:xfrm>
          <a:off x="4115070" y="1123979"/>
          <a:ext cx="1551674" cy="1853456"/>
        </a:xfrm>
        <a:prstGeom prst="roundRect">
          <a:avLst>
            <a:gd name="adj" fmla="val 10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Clear Definition of Challenging Behavior That Can Be Measured</a:t>
          </a:r>
        </a:p>
      </dsp:txBody>
      <dsp:txXfrm>
        <a:off x="4160517" y="1169426"/>
        <a:ext cx="1460780" cy="1762562"/>
      </dsp:txXfrm>
    </dsp:sp>
    <dsp:sp modelId="{7B361A60-8E70-4EB9-8274-6A5C4E045919}">
      <dsp:nvSpPr>
        <dsp:cNvPr id="0" name=""/>
        <dsp:cNvSpPr/>
      </dsp:nvSpPr>
      <dsp:spPr>
        <a:xfrm>
          <a:off x="6039864" y="531643"/>
          <a:ext cx="1722819" cy="86225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Consequences</a:t>
          </a:r>
          <a:br>
            <a:rPr lang="en-US" sz="1800" b="1" kern="1200" dirty="0">
              <a:solidFill>
                <a:schemeClr val="tx1"/>
              </a:solidFill>
            </a:rPr>
          </a:br>
          <a:r>
            <a:rPr lang="en-US" sz="1800" b="1" kern="1200" dirty="0">
              <a:solidFill>
                <a:schemeClr val="tx1"/>
              </a:solidFill>
            </a:rPr>
            <a:t>Reactions Or Results</a:t>
          </a:r>
        </a:p>
      </dsp:txBody>
      <dsp:txXfrm>
        <a:off x="6065119" y="556898"/>
        <a:ext cx="1672309" cy="811748"/>
      </dsp:txXfrm>
    </dsp:sp>
    <dsp:sp modelId="{C5556EF3-CBED-45C4-92AD-E6A62384DC21}">
      <dsp:nvSpPr>
        <dsp:cNvPr id="0" name=""/>
        <dsp:cNvSpPr/>
      </dsp:nvSpPr>
      <dsp:spPr>
        <a:xfrm rot="5452712">
          <a:off x="6853011" y="1437030"/>
          <a:ext cx="80824" cy="75373"/>
        </a:xfrm>
        <a:prstGeom prst="rightArrow">
          <a:avLst>
            <a:gd name="adj1" fmla="val 667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5D5E54-7ED0-4787-B0C4-DEF63D895121}">
      <dsp:nvSpPr>
        <dsp:cNvPr id="0" name=""/>
        <dsp:cNvSpPr/>
      </dsp:nvSpPr>
      <dsp:spPr>
        <a:xfrm>
          <a:off x="5993512" y="1555532"/>
          <a:ext cx="1768835" cy="1859154"/>
        </a:xfrm>
        <a:prstGeom prst="roundRect">
          <a:avLst>
            <a:gd name="adj" fmla="val 10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What Occurs After the Behavior</a:t>
          </a:r>
        </a:p>
        <a:p>
          <a:pPr marL="0" lvl="0" indent="0" algn="ctr" defTabSz="800100">
            <a:lnSpc>
              <a:spcPct val="90000"/>
            </a:lnSpc>
            <a:spcBef>
              <a:spcPct val="0"/>
            </a:spcBef>
            <a:spcAft>
              <a:spcPct val="35000"/>
            </a:spcAft>
            <a:buNone/>
          </a:pPr>
          <a:r>
            <a:rPr lang="en-US" sz="1800" kern="1200" dirty="0"/>
            <a:t>What is the Function?</a:t>
          </a:r>
        </a:p>
        <a:p>
          <a:pPr marL="0" lvl="0" indent="0" algn="ctr" defTabSz="800100">
            <a:lnSpc>
              <a:spcPct val="90000"/>
            </a:lnSpc>
            <a:spcBef>
              <a:spcPct val="0"/>
            </a:spcBef>
            <a:spcAft>
              <a:spcPct val="35000"/>
            </a:spcAft>
            <a:buNone/>
          </a:pPr>
          <a:r>
            <a:rPr lang="en-US" sz="1800" kern="1200" dirty="0"/>
            <a:t>(Obtain or Escape)</a:t>
          </a:r>
        </a:p>
      </dsp:txBody>
      <dsp:txXfrm>
        <a:off x="6045319" y="1607339"/>
        <a:ext cx="1665221" cy="175554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0.png"/></Relationships>
</file>

<file path=ppt/drawings/_rels/drawing2.x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drawing1.xml><?xml version="1.0" encoding="utf-8"?>
<c:userShapes xmlns:c="http://schemas.openxmlformats.org/drawingml/2006/chart">
  <cdr:relSizeAnchor xmlns:cdr="http://schemas.openxmlformats.org/drawingml/2006/chartDrawing">
    <cdr:from>
      <cdr:x>0.35772</cdr:x>
      <cdr:y>0.08562</cdr:y>
    </cdr:from>
    <cdr:to>
      <cdr:x>0.3586</cdr:x>
      <cdr:y>0.90898</cdr:y>
    </cdr:to>
    <cdr:cxnSp macro="">
      <cdr:nvCxnSpPr>
        <cdr:cNvPr id="3" name="Straight Connector 2">
          <a:extLst xmlns:a="http://schemas.openxmlformats.org/drawingml/2006/main">
            <a:ext uri="{FF2B5EF4-FFF2-40B4-BE49-F238E27FC236}">
              <a16:creationId xmlns:a16="http://schemas.microsoft.com/office/drawing/2014/main" id="{9DF9F855-349D-3E49-B8D7-88524DD2767F}"/>
            </a:ext>
          </a:extLst>
        </cdr:cNvPr>
        <cdr:cNvCxnSpPr/>
      </cdr:nvCxnSpPr>
      <cdr:spPr>
        <a:xfrm xmlns:a="http://schemas.openxmlformats.org/drawingml/2006/main">
          <a:off x="3352800" y="381000"/>
          <a:ext cx="8248" cy="3663757"/>
        </a:xfrm>
        <a:prstGeom xmlns:a="http://schemas.openxmlformats.org/drawingml/2006/main" prst="line">
          <a:avLst/>
        </a:prstGeom>
        <a:ln xmlns:a="http://schemas.openxmlformats.org/drawingml/2006/main" w="4762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0.87381</cdr:x>
      <cdr:y>0.48847</cdr:y>
    </cdr:from>
    <cdr:to>
      <cdr:x>0.94305</cdr:x>
      <cdr:y>0.55012</cdr:y>
    </cdr:to>
    <cdr:pic>
      <cdr:nvPicPr>
        <cdr:cNvPr id="2" name="chart">
          <a:extLst xmlns:a="http://schemas.openxmlformats.org/drawingml/2006/main">
            <a:ext uri="{FF2B5EF4-FFF2-40B4-BE49-F238E27FC236}">
              <a16:creationId xmlns:a16="http://schemas.microsoft.com/office/drawing/2014/main" id="{073D0079-1269-864A-872E-3795947E0FC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8189872" y="2173573"/>
          <a:ext cx="649001" cy="27432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0.35772</cdr:x>
      <cdr:y>0.08562</cdr:y>
    </cdr:from>
    <cdr:to>
      <cdr:x>0.3586</cdr:x>
      <cdr:y>0.90898</cdr:y>
    </cdr:to>
    <cdr:cxnSp macro="">
      <cdr:nvCxnSpPr>
        <cdr:cNvPr id="3" name="Straight Connector 2">
          <a:extLst xmlns:a="http://schemas.openxmlformats.org/drawingml/2006/main">
            <a:ext uri="{FF2B5EF4-FFF2-40B4-BE49-F238E27FC236}">
              <a16:creationId xmlns:a16="http://schemas.microsoft.com/office/drawing/2014/main" id="{9DF9F855-349D-3E49-B8D7-88524DD2767F}"/>
            </a:ext>
          </a:extLst>
        </cdr:cNvPr>
        <cdr:cNvCxnSpPr/>
      </cdr:nvCxnSpPr>
      <cdr:spPr>
        <a:xfrm xmlns:a="http://schemas.openxmlformats.org/drawingml/2006/main">
          <a:off x="3352800" y="381000"/>
          <a:ext cx="8248" cy="3663757"/>
        </a:xfrm>
        <a:prstGeom xmlns:a="http://schemas.openxmlformats.org/drawingml/2006/main" prst="line">
          <a:avLst/>
        </a:prstGeom>
        <a:ln xmlns:a="http://schemas.openxmlformats.org/drawingml/2006/main" w="4762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0.87381</cdr:x>
      <cdr:y>0.48847</cdr:y>
    </cdr:from>
    <cdr:to>
      <cdr:x>0.94305</cdr:x>
      <cdr:y>0.55012</cdr:y>
    </cdr:to>
    <cdr:pic>
      <cdr:nvPicPr>
        <cdr:cNvPr id="2" name="chart">
          <a:extLst xmlns:a="http://schemas.openxmlformats.org/drawingml/2006/main">
            <a:ext uri="{FF2B5EF4-FFF2-40B4-BE49-F238E27FC236}">
              <a16:creationId xmlns:a16="http://schemas.microsoft.com/office/drawing/2014/main" id="{073D0079-1269-864A-872E-3795947E0FC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8189872" y="2173573"/>
          <a:ext cx="649001" cy="27432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11EBECC-4473-5B4F-A314-009A342075BA}" type="datetimeFigureOut">
              <a:rPr lang="en-US" smtClean="0"/>
              <a:t>1/19/22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32436B-39C6-C944-80B5-B8C66AD4D941}" type="slidenum">
              <a:rPr lang="en-US" smtClean="0"/>
              <a:t>‹#›</a:t>
            </a:fld>
            <a:endParaRPr lang="en-US"/>
          </a:p>
        </p:txBody>
      </p:sp>
    </p:spTree>
    <p:extLst>
      <p:ext uri="{BB962C8B-B14F-4D97-AF65-F5344CB8AC3E}">
        <p14:creationId xmlns:p14="http://schemas.microsoft.com/office/powerpoint/2010/main" val="256382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E861C-486B-4E18-A0E9-A790238A915C}" type="datetimeFigureOut">
              <a:rPr lang="en-US" smtClean="0"/>
              <a:t>1/19/22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11066-0135-4CAA-8AD4-89A97190AC00}" type="slidenum">
              <a:rPr lang="en-US" smtClean="0"/>
              <a:t>‹#›</a:t>
            </a:fld>
            <a:endParaRPr lang="en-US"/>
          </a:p>
        </p:txBody>
      </p:sp>
    </p:spTree>
    <p:extLst>
      <p:ext uri="{BB962C8B-B14F-4D97-AF65-F5344CB8AC3E}">
        <p14:creationId xmlns:p14="http://schemas.microsoft.com/office/powerpoint/2010/main" val="3624047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(handouts: good day, bad day; communication chart, </a:t>
            </a:r>
            <a:r>
              <a:rPr lang="en-US" dirty="0" err="1"/>
              <a:t>ppt</a:t>
            </a:r>
            <a:r>
              <a:rPr lang="en-US" dirty="0"/>
              <a:t>,</a:t>
            </a:r>
            <a:r>
              <a:rPr lang="en-US" baseline="0" dirty="0"/>
              <a:t> All trainings handout</a:t>
            </a:r>
            <a:r>
              <a:rPr lang="en-US" dirty="0"/>
              <a:t>)</a:t>
            </a:r>
          </a:p>
        </p:txBody>
      </p:sp>
      <p:sp>
        <p:nvSpPr>
          <p:cNvPr id="4" name="Slide Number Placeholder 3"/>
          <p:cNvSpPr>
            <a:spLocks noGrp="1"/>
          </p:cNvSpPr>
          <p:nvPr>
            <p:ph type="sldNum" sz="quarter" idx="10"/>
          </p:nvPr>
        </p:nvSpPr>
        <p:spPr/>
        <p:txBody>
          <a:bodyPr/>
          <a:lstStyle/>
          <a:p>
            <a:fld id="{292860EA-E3A6-E14C-B195-BB7F7C959435}" type="slidenum">
              <a:rPr lang="en-US" smtClean="0"/>
              <a:t>1</a:t>
            </a:fld>
            <a:endParaRPr lang="en-US"/>
          </a:p>
        </p:txBody>
      </p:sp>
    </p:spTree>
    <p:extLst>
      <p:ext uri="{BB962C8B-B14F-4D97-AF65-F5344CB8AC3E}">
        <p14:creationId xmlns:p14="http://schemas.microsoft.com/office/powerpoint/2010/main" val="1956562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811" indent="-285697" eaLnBrk="0" hangingPunct="0">
              <a:defRPr>
                <a:solidFill>
                  <a:schemeClr val="tx1"/>
                </a:solidFill>
                <a:latin typeface="Arial" charset="0"/>
                <a:ea typeface="ＭＳ Ｐゴシック" pitchFamily="34" charset="-128"/>
              </a:defRPr>
            </a:lvl2pPr>
            <a:lvl3pPr marL="1142785" indent="-228557" eaLnBrk="0" hangingPunct="0">
              <a:defRPr>
                <a:solidFill>
                  <a:schemeClr val="tx1"/>
                </a:solidFill>
                <a:latin typeface="Arial" charset="0"/>
                <a:ea typeface="ＭＳ Ｐゴシック" pitchFamily="34" charset="-128"/>
              </a:defRPr>
            </a:lvl3pPr>
            <a:lvl4pPr marL="1599900" indent="-228557" eaLnBrk="0" hangingPunct="0">
              <a:defRPr>
                <a:solidFill>
                  <a:schemeClr val="tx1"/>
                </a:solidFill>
                <a:latin typeface="Arial" charset="0"/>
                <a:ea typeface="ＭＳ Ｐゴシック" pitchFamily="34" charset="-128"/>
              </a:defRPr>
            </a:lvl4pPr>
            <a:lvl5pPr marL="2057014" indent="-228557" eaLnBrk="0" hangingPunct="0">
              <a:defRPr>
                <a:solidFill>
                  <a:schemeClr val="tx1"/>
                </a:solidFill>
                <a:latin typeface="Arial" charset="0"/>
                <a:ea typeface="ＭＳ Ｐゴシック" pitchFamily="34" charset="-128"/>
              </a:defRPr>
            </a:lvl5pPr>
            <a:lvl6pPr marL="2514128" indent="-228557" eaLnBrk="0" fontAlgn="base" hangingPunct="0">
              <a:spcBef>
                <a:spcPct val="0"/>
              </a:spcBef>
              <a:spcAft>
                <a:spcPct val="0"/>
              </a:spcAft>
              <a:defRPr>
                <a:solidFill>
                  <a:schemeClr val="tx1"/>
                </a:solidFill>
                <a:latin typeface="Arial" charset="0"/>
                <a:ea typeface="ＭＳ Ｐゴシック" pitchFamily="34" charset="-128"/>
              </a:defRPr>
            </a:lvl6pPr>
            <a:lvl7pPr marL="2971243" indent="-228557" eaLnBrk="0" fontAlgn="base" hangingPunct="0">
              <a:spcBef>
                <a:spcPct val="0"/>
              </a:spcBef>
              <a:spcAft>
                <a:spcPct val="0"/>
              </a:spcAft>
              <a:defRPr>
                <a:solidFill>
                  <a:schemeClr val="tx1"/>
                </a:solidFill>
                <a:latin typeface="Arial" charset="0"/>
                <a:ea typeface="ＭＳ Ｐゴシック" pitchFamily="34" charset="-128"/>
              </a:defRPr>
            </a:lvl7pPr>
            <a:lvl8pPr marL="3428356" indent="-228557" eaLnBrk="0" fontAlgn="base" hangingPunct="0">
              <a:spcBef>
                <a:spcPct val="0"/>
              </a:spcBef>
              <a:spcAft>
                <a:spcPct val="0"/>
              </a:spcAft>
              <a:defRPr>
                <a:solidFill>
                  <a:schemeClr val="tx1"/>
                </a:solidFill>
                <a:latin typeface="Arial" charset="0"/>
                <a:ea typeface="ＭＳ Ｐゴシック" pitchFamily="34" charset="-128"/>
              </a:defRPr>
            </a:lvl8pPr>
            <a:lvl9pPr marL="3885470" indent="-22855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043CB6-81F8-4D2C-B0D5-CAC7A9E5B827}" type="slidenum">
              <a:rPr lang="en-US" altLang="en-US">
                <a:solidFill>
                  <a:prstClr val="black"/>
                </a:solidFill>
              </a:rPr>
              <a:pPr eaLnBrk="1" hangingPunct="1"/>
              <a:t>30</a:t>
            </a:fld>
            <a:endParaRPr lang="en-US" altLang="en-US">
              <a:solidFill>
                <a:prstClr val="black"/>
              </a:solidFill>
            </a:endParaRPr>
          </a:p>
        </p:txBody>
      </p:sp>
      <p:sp>
        <p:nvSpPr>
          <p:cNvPr id="45059" name="Rectangle 2"/>
          <p:cNvSpPr>
            <a:spLocks noGrp="1" noRot="1" noChangeAspect="1" noChangeArrowheads="1" noTextEdit="1"/>
          </p:cNvSpPr>
          <p:nvPr>
            <p:ph type="sldImg"/>
          </p:nvPr>
        </p:nvSpPr>
        <p:spPr>
          <a:xfrm>
            <a:off x="1143000" y="685800"/>
            <a:ext cx="4572000" cy="3429000"/>
          </a:xfrm>
          <a:ln/>
        </p:spPr>
      </p:sp>
      <p:sp>
        <p:nvSpPr>
          <p:cNvPr id="4506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456645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x-none"/>
              <a:t>Tier 1 New Team Kick-Off: Day 1</a:t>
            </a:r>
          </a:p>
        </p:txBody>
      </p:sp>
      <p:sp>
        <p:nvSpPr>
          <p:cNvPr id="17817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8A801B8-C5CB-0E45-9452-FE92D65D6334}" type="slidenum">
              <a:rPr lang="en-US" altLang="x-none"/>
              <a:pPr eaLnBrk="1" hangingPunct="1"/>
              <a:t>34</a:t>
            </a:fld>
            <a:endParaRPr lang="en-US" altLang="x-none"/>
          </a:p>
        </p:txBody>
      </p:sp>
      <p:sp>
        <p:nvSpPr>
          <p:cNvPr id="178180" name="Rectangle 7"/>
          <p:cNvSpPr txBox="1">
            <a:spLocks noGrp="1" noChangeArrowheads="1"/>
          </p:cNvSpPr>
          <p:nvPr/>
        </p:nvSpPr>
        <p:spPr bwMode="auto">
          <a:xfrm>
            <a:off x="3995738" y="8886825"/>
            <a:ext cx="3055937" cy="46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763" tIns="46881" rIns="93763" bIns="46881"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8D8729E-38A4-564B-8D40-46256429DDD5}" type="slidenum">
              <a:rPr lang="en-US" altLang="x-none" sz="1200"/>
              <a:pPr algn="r" eaLnBrk="1" hangingPunct="1"/>
              <a:t>34</a:t>
            </a:fld>
            <a:endParaRPr lang="en-US" altLang="x-none" sz="1200"/>
          </a:p>
        </p:txBody>
      </p:sp>
      <p:sp>
        <p:nvSpPr>
          <p:cNvPr id="178181" name="Rectangle 2"/>
          <p:cNvSpPr>
            <a:spLocks noGrp="1" noRot="1" noChangeAspect="1" noChangeArrowheads="1" noTextEdit="1"/>
          </p:cNvSpPr>
          <p:nvPr>
            <p:ph type="sldImg"/>
          </p:nvPr>
        </p:nvSpPr>
        <p:spPr>
          <a:ln/>
        </p:spPr>
      </p:sp>
      <p:sp>
        <p:nvSpPr>
          <p:cNvPr id="178182" name="Rectangle 3"/>
          <p:cNvSpPr>
            <a:spLocks noGrp="1" noChangeArrowheads="1"/>
          </p:cNvSpPr>
          <p:nvPr>
            <p:ph type="body" idx="1"/>
          </p:nvPr>
        </p:nvSpPr>
        <p:spPr>
          <a:xfrm>
            <a:off x="939800" y="4445000"/>
            <a:ext cx="5173663" cy="42100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3677052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
        <p:nvSpPr>
          <p:cNvPr id="153" name="Shape 153"/>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45</a:t>
            </a:fld>
            <a:endParaRPr lang="en-US"/>
          </a:p>
        </p:txBody>
      </p:sp>
    </p:spTree>
    <p:extLst>
      <p:ext uri="{BB962C8B-B14F-4D97-AF65-F5344CB8AC3E}">
        <p14:creationId xmlns:p14="http://schemas.microsoft.com/office/powerpoint/2010/main" val="599126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811" indent="-285697" eaLnBrk="0" hangingPunct="0">
              <a:defRPr>
                <a:solidFill>
                  <a:schemeClr val="tx1"/>
                </a:solidFill>
                <a:latin typeface="Arial" charset="0"/>
                <a:ea typeface="ＭＳ Ｐゴシック" pitchFamily="34" charset="-128"/>
              </a:defRPr>
            </a:lvl2pPr>
            <a:lvl3pPr marL="1142785" indent="-228557" eaLnBrk="0" hangingPunct="0">
              <a:defRPr>
                <a:solidFill>
                  <a:schemeClr val="tx1"/>
                </a:solidFill>
                <a:latin typeface="Arial" charset="0"/>
                <a:ea typeface="ＭＳ Ｐゴシック" pitchFamily="34" charset="-128"/>
              </a:defRPr>
            </a:lvl3pPr>
            <a:lvl4pPr marL="1599900" indent="-228557" eaLnBrk="0" hangingPunct="0">
              <a:defRPr>
                <a:solidFill>
                  <a:schemeClr val="tx1"/>
                </a:solidFill>
                <a:latin typeface="Arial" charset="0"/>
                <a:ea typeface="ＭＳ Ｐゴシック" pitchFamily="34" charset="-128"/>
              </a:defRPr>
            </a:lvl4pPr>
            <a:lvl5pPr marL="2057014" indent="-228557" eaLnBrk="0" hangingPunct="0">
              <a:defRPr>
                <a:solidFill>
                  <a:schemeClr val="tx1"/>
                </a:solidFill>
                <a:latin typeface="Arial" charset="0"/>
                <a:ea typeface="ＭＳ Ｐゴシック" pitchFamily="34" charset="-128"/>
              </a:defRPr>
            </a:lvl5pPr>
            <a:lvl6pPr marL="2514128" indent="-228557" eaLnBrk="0" fontAlgn="base" hangingPunct="0">
              <a:spcBef>
                <a:spcPct val="0"/>
              </a:spcBef>
              <a:spcAft>
                <a:spcPct val="0"/>
              </a:spcAft>
              <a:defRPr>
                <a:solidFill>
                  <a:schemeClr val="tx1"/>
                </a:solidFill>
                <a:latin typeface="Arial" charset="0"/>
                <a:ea typeface="ＭＳ Ｐゴシック" pitchFamily="34" charset="-128"/>
              </a:defRPr>
            </a:lvl6pPr>
            <a:lvl7pPr marL="2971243" indent="-228557" eaLnBrk="0" fontAlgn="base" hangingPunct="0">
              <a:spcBef>
                <a:spcPct val="0"/>
              </a:spcBef>
              <a:spcAft>
                <a:spcPct val="0"/>
              </a:spcAft>
              <a:defRPr>
                <a:solidFill>
                  <a:schemeClr val="tx1"/>
                </a:solidFill>
                <a:latin typeface="Arial" charset="0"/>
                <a:ea typeface="ＭＳ Ｐゴシック" pitchFamily="34" charset="-128"/>
              </a:defRPr>
            </a:lvl7pPr>
            <a:lvl8pPr marL="3428356" indent="-228557" eaLnBrk="0" fontAlgn="base" hangingPunct="0">
              <a:spcBef>
                <a:spcPct val="0"/>
              </a:spcBef>
              <a:spcAft>
                <a:spcPct val="0"/>
              </a:spcAft>
              <a:defRPr>
                <a:solidFill>
                  <a:schemeClr val="tx1"/>
                </a:solidFill>
                <a:latin typeface="Arial" charset="0"/>
                <a:ea typeface="ＭＳ Ｐゴシック" pitchFamily="34" charset="-128"/>
              </a:defRPr>
            </a:lvl8pPr>
            <a:lvl9pPr marL="3885470" indent="-22855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043CB6-81F8-4D2C-B0D5-CAC7A9E5B827}" type="slidenum">
              <a:rPr lang="en-US" altLang="en-US">
                <a:solidFill>
                  <a:prstClr val="black"/>
                </a:solidFill>
              </a:rPr>
              <a:pPr eaLnBrk="1" hangingPunct="1"/>
              <a:t>48</a:t>
            </a:fld>
            <a:endParaRPr lang="en-US" altLang="en-US">
              <a:solidFill>
                <a:prstClr val="black"/>
              </a:solidFill>
            </a:endParaRPr>
          </a:p>
        </p:txBody>
      </p:sp>
      <p:sp>
        <p:nvSpPr>
          <p:cNvPr id="45059" name="Rectangle 2"/>
          <p:cNvSpPr>
            <a:spLocks noGrp="1" noRot="1" noChangeAspect="1" noChangeArrowheads="1" noTextEdit="1"/>
          </p:cNvSpPr>
          <p:nvPr>
            <p:ph type="sldImg"/>
          </p:nvPr>
        </p:nvSpPr>
        <p:spPr>
          <a:xfrm>
            <a:off x="1143000" y="685800"/>
            <a:ext cx="4572000" cy="3429000"/>
          </a:xfrm>
          <a:ln/>
        </p:spPr>
      </p:sp>
      <p:sp>
        <p:nvSpPr>
          <p:cNvPr id="4506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328918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811" indent="-285697" eaLnBrk="0" hangingPunct="0">
              <a:defRPr>
                <a:solidFill>
                  <a:schemeClr val="tx1"/>
                </a:solidFill>
                <a:latin typeface="Arial" charset="0"/>
                <a:ea typeface="ＭＳ Ｐゴシック" pitchFamily="34" charset="-128"/>
              </a:defRPr>
            </a:lvl2pPr>
            <a:lvl3pPr marL="1142785" indent="-228557" eaLnBrk="0" hangingPunct="0">
              <a:defRPr>
                <a:solidFill>
                  <a:schemeClr val="tx1"/>
                </a:solidFill>
                <a:latin typeface="Arial" charset="0"/>
                <a:ea typeface="ＭＳ Ｐゴシック" pitchFamily="34" charset="-128"/>
              </a:defRPr>
            </a:lvl3pPr>
            <a:lvl4pPr marL="1599900" indent="-228557" eaLnBrk="0" hangingPunct="0">
              <a:defRPr>
                <a:solidFill>
                  <a:schemeClr val="tx1"/>
                </a:solidFill>
                <a:latin typeface="Arial" charset="0"/>
                <a:ea typeface="ＭＳ Ｐゴシック" pitchFamily="34" charset="-128"/>
              </a:defRPr>
            </a:lvl4pPr>
            <a:lvl5pPr marL="2057014" indent="-228557" eaLnBrk="0" hangingPunct="0">
              <a:defRPr>
                <a:solidFill>
                  <a:schemeClr val="tx1"/>
                </a:solidFill>
                <a:latin typeface="Arial" charset="0"/>
                <a:ea typeface="ＭＳ Ｐゴシック" pitchFamily="34" charset="-128"/>
              </a:defRPr>
            </a:lvl5pPr>
            <a:lvl6pPr marL="2514128" indent="-228557" eaLnBrk="0" fontAlgn="base" hangingPunct="0">
              <a:spcBef>
                <a:spcPct val="0"/>
              </a:spcBef>
              <a:spcAft>
                <a:spcPct val="0"/>
              </a:spcAft>
              <a:defRPr>
                <a:solidFill>
                  <a:schemeClr val="tx1"/>
                </a:solidFill>
                <a:latin typeface="Arial" charset="0"/>
                <a:ea typeface="ＭＳ Ｐゴシック" pitchFamily="34" charset="-128"/>
              </a:defRPr>
            </a:lvl6pPr>
            <a:lvl7pPr marL="2971243" indent="-228557" eaLnBrk="0" fontAlgn="base" hangingPunct="0">
              <a:spcBef>
                <a:spcPct val="0"/>
              </a:spcBef>
              <a:spcAft>
                <a:spcPct val="0"/>
              </a:spcAft>
              <a:defRPr>
                <a:solidFill>
                  <a:schemeClr val="tx1"/>
                </a:solidFill>
                <a:latin typeface="Arial" charset="0"/>
                <a:ea typeface="ＭＳ Ｐゴシック" pitchFamily="34" charset="-128"/>
              </a:defRPr>
            </a:lvl7pPr>
            <a:lvl8pPr marL="3428356" indent="-228557" eaLnBrk="0" fontAlgn="base" hangingPunct="0">
              <a:spcBef>
                <a:spcPct val="0"/>
              </a:spcBef>
              <a:spcAft>
                <a:spcPct val="0"/>
              </a:spcAft>
              <a:defRPr>
                <a:solidFill>
                  <a:schemeClr val="tx1"/>
                </a:solidFill>
                <a:latin typeface="Arial" charset="0"/>
                <a:ea typeface="ＭＳ Ｐゴシック" pitchFamily="34" charset="-128"/>
              </a:defRPr>
            </a:lvl8pPr>
            <a:lvl9pPr marL="3885470" indent="-22855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043CB6-81F8-4D2C-B0D5-CAC7A9E5B827}" type="slidenum">
              <a:rPr lang="en-US" altLang="en-US">
                <a:solidFill>
                  <a:prstClr val="black"/>
                </a:solidFill>
              </a:rPr>
              <a:pPr eaLnBrk="1" hangingPunct="1"/>
              <a:t>63</a:t>
            </a:fld>
            <a:endParaRPr lang="en-US" altLang="en-US">
              <a:solidFill>
                <a:prstClr val="black"/>
              </a:solidFill>
            </a:endParaRPr>
          </a:p>
        </p:txBody>
      </p:sp>
      <p:sp>
        <p:nvSpPr>
          <p:cNvPr id="45059" name="Rectangle 2"/>
          <p:cNvSpPr>
            <a:spLocks noGrp="1" noRot="1" noChangeAspect="1" noChangeArrowheads="1" noTextEdit="1"/>
          </p:cNvSpPr>
          <p:nvPr>
            <p:ph type="sldImg"/>
          </p:nvPr>
        </p:nvSpPr>
        <p:spPr>
          <a:xfrm>
            <a:off x="1143000" y="685800"/>
            <a:ext cx="4572000" cy="3429000"/>
          </a:xfrm>
          <a:ln/>
        </p:spPr>
      </p:sp>
      <p:sp>
        <p:nvSpPr>
          <p:cNvPr id="4506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171148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Organizations are encouraged to collect four kinds of data that can help them indicate their progress toward their goals. Teams are encouraged to collect the data regularly and have data graphed and ready to look at in regularly scheduled team meetings. The data can help teams determine their progress toward their goals. This process is called data-based decision making. Teams often get coaching at cohort trainings on collecting and monitoring data. Some examples of data types collected by teams are (1) measures and training hours on staff development, (2) surveys on quality of life or climate, (3) number of incident reports or sick days, or (4) data related to retention, staff injuries.</a:t>
            </a:r>
            <a:endParaRPr dirty="0"/>
          </a:p>
        </p:txBody>
      </p:sp>
      <p:sp>
        <p:nvSpPr>
          <p:cNvPr id="584" name="Shape 5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9587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6"/>
          <p:cNvSpPr>
            <a:spLocks noGrp="1" noChangeArrowheads="1"/>
          </p:cNvSpPr>
          <p:nvPr>
            <p:ph type="ftr"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a:t>Tier 1 New Team Kick-Off: Day 2</a:t>
            </a:r>
          </a:p>
        </p:txBody>
      </p:sp>
      <p:sp>
        <p:nvSpPr>
          <p:cNvPr id="103427"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9E23A14A-CA26-F244-9011-9524FB5D2B80}" type="slidenum">
              <a:rPr lang="en-US" smtClean="0"/>
              <a:pPr eaLnBrk="1" hangingPunct="1">
                <a:defRPr/>
              </a:pPr>
              <a:t>71</a:t>
            </a:fld>
            <a:endParaRPr lang="en-US"/>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AU">
              <a:latin typeface="Arial" charset="0"/>
              <a:cs typeface="+mn-cs"/>
            </a:endParaRPr>
          </a:p>
        </p:txBody>
      </p:sp>
    </p:spTree>
    <p:extLst>
      <p:ext uri="{BB962C8B-B14F-4D97-AF65-F5344CB8AC3E}">
        <p14:creationId xmlns:p14="http://schemas.microsoft.com/office/powerpoint/2010/main" val="2624602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atin typeface="Arial" charset="0"/>
                <a:ea typeface="MS PGothic" charset="0"/>
                <a:cs typeface="MS PGothic" charset="0"/>
              </a:rPr>
              <a:t>Student with 2-5 are candidates for more support in behavior, academic, or both areas.</a:t>
            </a:r>
          </a:p>
        </p:txBody>
      </p:sp>
      <p:sp>
        <p:nvSpPr>
          <p:cNvPr id="108548" name="Date Placeholder 3"/>
          <p:cNvSpPr>
            <a:spLocks noGrp="1"/>
          </p:cNvSpPr>
          <p:nvPr>
            <p:ph type="dt" sz="quarter"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5943F0C-49A5-B44F-959F-0619C798E244}" type="datetime1">
              <a:rPr lang="en-US">
                <a:ea typeface="MS PGothic" charset="0"/>
                <a:cs typeface="MS PGothic" charset="0"/>
              </a:rPr>
              <a:pPr eaLnBrk="1" hangingPunct="1"/>
              <a:t>1/19/22</a:t>
            </a:fld>
            <a:endParaRPr lang="en-US">
              <a:ea typeface="MS PGothic" charset="0"/>
              <a:cs typeface="MS PGothic" charset="0"/>
            </a:endParaRPr>
          </a:p>
        </p:txBody>
      </p:sp>
      <p:sp>
        <p:nvSpPr>
          <p:cNvPr id="108549" name="Footer Placeholder 4"/>
          <p:cNvSpPr>
            <a:spLocks noGrp="1"/>
          </p:cNvSpPr>
          <p:nvPr>
            <p:ph type="ftr" sz="quarter" idx="4"/>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ea typeface="MS PGothic" charset="0"/>
                <a:cs typeface="MS PGothic" charset="0"/>
              </a:rPr>
              <a:t>Newton, J. S., Todd, A. W., Algozzine, K., Horner, R. H., &amp; Algozzine, B.  2008</a:t>
            </a:r>
          </a:p>
        </p:txBody>
      </p:sp>
      <p:sp>
        <p:nvSpPr>
          <p:cNvPr id="108550" name="Slide Number Placeholder 5"/>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6ACCAAB-9469-954B-805F-ED24146C5719}" type="slidenum">
              <a:rPr lang="en-US">
                <a:ea typeface="MS PGothic" charset="0"/>
                <a:cs typeface="MS PGothic" charset="0"/>
              </a:rPr>
              <a:pPr eaLnBrk="1" hangingPunct="1"/>
              <a:t>73</a:t>
            </a:fld>
            <a:endParaRPr lang="en-US">
              <a:ea typeface="MS PGothic" charset="0"/>
              <a:cs typeface="MS PGothic" charset="0"/>
            </a:endParaRPr>
          </a:p>
        </p:txBody>
      </p:sp>
    </p:spTree>
    <p:extLst>
      <p:ext uri="{BB962C8B-B14F-4D97-AF65-F5344CB8AC3E}">
        <p14:creationId xmlns:p14="http://schemas.microsoft.com/office/powerpoint/2010/main" val="1530114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6"/>
          <p:cNvSpPr>
            <a:spLocks noGrp="1" noChangeArrowheads="1"/>
          </p:cNvSpPr>
          <p:nvPr>
            <p:ph type="ftr"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a:t>Tier 1 New Team Kick-Off: Day 2</a:t>
            </a:r>
          </a:p>
        </p:txBody>
      </p:sp>
      <p:sp>
        <p:nvSpPr>
          <p:cNvPr id="107523"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2C1CC8F-2BA7-7640-8D41-0C13F8870789}" type="slidenum">
              <a:rPr lang="en-US" smtClean="0"/>
              <a:pPr eaLnBrk="1" hangingPunct="1">
                <a:defRPr/>
              </a:pPr>
              <a:t>74</a:t>
            </a:fld>
            <a:endParaRPr lang="en-US"/>
          </a:p>
        </p:txBody>
      </p:sp>
      <p:sp>
        <p:nvSpPr>
          <p:cNvPr id="107524" name="Rectangle 2"/>
          <p:cNvSpPr>
            <a:spLocks noGrp="1" noRot="1" noChangeAspect="1" noChangeArrowheads="1" noTextEdit="1"/>
          </p:cNvSpPr>
          <p:nvPr>
            <p:ph type="sldImg"/>
          </p:nvPr>
        </p:nvSpPr>
        <p:spPr>
          <a:ln/>
        </p:spPr>
      </p:sp>
      <p:sp>
        <p:nvSpPr>
          <p:cNvPr id="107525"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AU">
              <a:latin typeface="Arial" charset="0"/>
              <a:cs typeface="+mn-cs"/>
            </a:endParaRPr>
          </a:p>
        </p:txBody>
      </p:sp>
    </p:spTree>
    <p:extLst>
      <p:ext uri="{BB962C8B-B14F-4D97-AF65-F5344CB8AC3E}">
        <p14:creationId xmlns:p14="http://schemas.microsoft.com/office/powerpoint/2010/main" val="131638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Arial"/>
                <a:ea typeface="Arial"/>
                <a:cs typeface="Arial"/>
                <a:sym typeface="Arial"/>
              </a:rPr>
              <a:t>5</a:t>
            </a:fld>
            <a:endParaRPr lang="en-US" sz="1200">
              <a:solidFill>
                <a:schemeClr val="dk1"/>
              </a:solidFill>
              <a:latin typeface="Arial"/>
              <a:ea typeface="Arial"/>
              <a:cs typeface="Arial"/>
              <a:sym typeface="Arial"/>
            </a:endParaRPr>
          </a:p>
        </p:txBody>
      </p:sp>
      <p:sp>
        <p:nvSpPr>
          <p:cNvPr id="370" name="Shape 3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1" name="Shape 3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23152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054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356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6081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7" name="Shape 2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5182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8305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6207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7590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049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5" name="Shape 2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7341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6708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24411" indent="-278620">
              <a:defRPr sz="1200">
                <a:solidFill>
                  <a:schemeClr val="tx1"/>
                </a:solidFill>
                <a:latin typeface="Arial" charset="0"/>
                <a:ea typeface="ＭＳ Ｐゴシック" charset="0"/>
              </a:defRPr>
            </a:lvl2pPr>
            <a:lvl3pPr marL="1114477" indent="-222895">
              <a:defRPr sz="1200">
                <a:solidFill>
                  <a:schemeClr val="tx1"/>
                </a:solidFill>
                <a:latin typeface="Arial" charset="0"/>
                <a:ea typeface="ＭＳ Ｐゴシック" charset="0"/>
              </a:defRPr>
            </a:lvl3pPr>
            <a:lvl4pPr marL="1560269" indent="-222895">
              <a:defRPr sz="1200">
                <a:solidFill>
                  <a:schemeClr val="tx1"/>
                </a:solidFill>
                <a:latin typeface="Arial" charset="0"/>
                <a:ea typeface="ＭＳ Ｐゴシック" charset="0"/>
              </a:defRPr>
            </a:lvl4pPr>
            <a:lvl5pPr marL="2006060" indent="-222895">
              <a:defRPr sz="1200">
                <a:solidFill>
                  <a:schemeClr val="tx1"/>
                </a:solidFill>
                <a:latin typeface="Arial" charset="0"/>
                <a:ea typeface="ＭＳ Ｐゴシック" charset="0"/>
              </a:defRPr>
            </a:lvl5pPr>
            <a:lvl6pPr marL="2451851" indent="-222895" eaLnBrk="0" fontAlgn="base" hangingPunct="0">
              <a:spcBef>
                <a:spcPct val="30000"/>
              </a:spcBef>
              <a:spcAft>
                <a:spcPct val="0"/>
              </a:spcAft>
              <a:defRPr sz="1200">
                <a:solidFill>
                  <a:schemeClr val="tx1"/>
                </a:solidFill>
                <a:latin typeface="Arial" charset="0"/>
                <a:ea typeface="ＭＳ Ｐゴシック" charset="0"/>
              </a:defRPr>
            </a:lvl6pPr>
            <a:lvl7pPr marL="2897642" indent="-222895" eaLnBrk="0" fontAlgn="base" hangingPunct="0">
              <a:spcBef>
                <a:spcPct val="30000"/>
              </a:spcBef>
              <a:spcAft>
                <a:spcPct val="0"/>
              </a:spcAft>
              <a:defRPr sz="1200">
                <a:solidFill>
                  <a:schemeClr val="tx1"/>
                </a:solidFill>
                <a:latin typeface="Arial" charset="0"/>
                <a:ea typeface="ＭＳ Ｐゴシック" charset="0"/>
              </a:defRPr>
            </a:lvl7pPr>
            <a:lvl8pPr marL="3343433" indent="-222895" eaLnBrk="0" fontAlgn="base" hangingPunct="0">
              <a:spcBef>
                <a:spcPct val="30000"/>
              </a:spcBef>
              <a:spcAft>
                <a:spcPct val="0"/>
              </a:spcAft>
              <a:defRPr sz="1200">
                <a:solidFill>
                  <a:schemeClr val="tx1"/>
                </a:solidFill>
                <a:latin typeface="Arial" charset="0"/>
                <a:ea typeface="ＭＳ Ｐゴシック" charset="0"/>
              </a:defRPr>
            </a:lvl8pPr>
            <a:lvl9pPr marL="3789224" indent="-222895" eaLnBrk="0" fontAlgn="base" hangingPunct="0">
              <a:spcBef>
                <a:spcPct val="30000"/>
              </a:spcBef>
              <a:spcAft>
                <a:spcPct val="0"/>
              </a:spcAft>
              <a:defRPr sz="1200">
                <a:solidFill>
                  <a:schemeClr val="tx1"/>
                </a:solidFill>
                <a:latin typeface="Arial" charset="0"/>
                <a:ea typeface="ＭＳ Ｐゴシック" charset="0"/>
              </a:defRPr>
            </a:lvl9pPr>
          </a:lstStyle>
          <a:p>
            <a:fld id="{109EEDF0-7EE7-1A46-96AF-F7A9B724EBAD}" type="slidenum">
              <a:rPr lang="en-US"/>
              <a:pPr/>
              <a:t>6</a:t>
            </a:fld>
            <a:endParaRPr 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Workforce, implementation science.  Review outcomes, data, practices, and talk a bit more about the systems features that the training and technical assistance (through this partnership with DDA) will focus on – to promote long term success (sustainable high fidelity implementation).</a:t>
            </a:r>
            <a:endParaRPr lang="en-US" i="0" dirty="0"/>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42549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6"/>
          <p:cNvSpPr>
            <a:spLocks noGrp="1" noChangeArrowheads="1"/>
          </p:cNvSpPr>
          <p:nvPr>
            <p:ph type="ftr"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a:t>Tier 1 New Team Kick-Off: Day 2</a:t>
            </a:r>
          </a:p>
        </p:txBody>
      </p:sp>
      <p:sp>
        <p:nvSpPr>
          <p:cNvPr id="129027"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AEE5D4D-537F-A742-B2BE-4F57A04B9CDD}" type="slidenum">
              <a:rPr lang="en-US" smtClean="0"/>
              <a:pPr eaLnBrk="1" hangingPunct="1">
                <a:defRPr/>
              </a:pPr>
              <a:t>93</a:t>
            </a:fld>
            <a:endParaRPr lang="en-US"/>
          </a:p>
        </p:txBody>
      </p:sp>
      <p:sp>
        <p:nvSpPr>
          <p:cNvPr id="129028" name="Rectangle 2"/>
          <p:cNvSpPr>
            <a:spLocks noGrp="1" noRot="1" noChangeAspect="1" noChangeArrowheads="1" noTextEdit="1"/>
          </p:cNvSpPr>
          <p:nvPr>
            <p:ph type="sldImg"/>
          </p:nvPr>
        </p:nvSpPr>
        <p:spPr>
          <a:ln/>
        </p:spPr>
      </p:sp>
      <p:sp>
        <p:nvSpPr>
          <p:cNvPr id="129029"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latin typeface="Arial" charset="0"/>
              <a:cs typeface="+mn-cs"/>
            </a:endParaRPr>
          </a:p>
        </p:txBody>
      </p:sp>
    </p:spTree>
    <p:extLst>
      <p:ext uri="{BB962C8B-B14F-4D97-AF65-F5344CB8AC3E}">
        <p14:creationId xmlns:p14="http://schemas.microsoft.com/office/powerpoint/2010/main" val="4037840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811" indent="-285697" eaLnBrk="0" hangingPunct="0">
              <a:defRPr>
                <a:solidFill>
                  <a:schemeClr val="tx1"/>
                </a:solidFill>
                <a:latin typeface="Arial" charset="0"/>
                <a:ea typeface="ＭＳ Ｐゴシック" pitchFamily="34" charset="-128"/>
              </a:defRPr>
            </a:lvl2pPr>
            <a:lvl3pPr marL="1142785" indent="-228557" eaLnBrk="0" hangingPunct="0">
              <a:defRPr>
                <a:solidFill>
                  <a:schemeClr val="tx1"/>
                </a:solidFill>
                <a:latin typeface="Arial" charset="0"/>
                <a:ea typeface="ＭＳ Ｐゴシック" pitchFamily="34" charset="-128"/>
              </a:defRPr>
            </a:lvl3pPr>
            <a:lvl4pPr marL="1599900" indent="-228557" eaLnBrk="0" hangingPunct="0">
              <a:defRPr>
                <a:solidFill>
                  <a:schemeClr val="tx1"/>
                </a:solidFill>
                <a:latin typeface="Arial" charset="0"/>
                <a:ea typeface="ＭＳ Ｐゴシック" pitchFamily="34" charset="-128"/>
              </a:defRPr>
            </a:lvl4pPr>
            <a:lvl5pPr marL="2057014" indent="-228557" eaLnBrk="0" hangingPunct="0">
              <a:defRPr>
                <a:solidFill>
                  <a:schemeClr val="tx1"/>
                </a:solidFill>
                <a:latin typeface="Arial" charset="0"/>
                <a:ea typeface="ＭＳ Ｐゴシック" pitchFamily="34" charset="-128"/>
              </a:defRPr>
            </a:lvl5pPr>
            <a:lvl6pPr marL="2514128" indent="-228557" eaLnBrk="0" fontAlgn="base" hangingPunct="0">
              <a:spcBef>
                <a:spcPct val="0"/>
              </a:spcBef>
              <a:spcAft>
                <a:spcPct val="0"/>
              </a:spcAft>
              <a:defRPr>
                <a:solidFill>
                  <a:schemeClr val="tx1"/>
                </a:solidFill>
                <a:latin typeface="Arial" charset="0"/>
                <a:ea typeface="ＭＳ Ｐゴシック" pitchFamily="34" charset="-128"/>
              </a:defRPr>
            </a:lvl6pPr>
            <a:lvl7pPr marL="2971243" indent="-228557" eaLnBrk="0" fontAlgn="base" hangingPunct="0">
              <a:spcBef>
                <a:spcPct val="0"/>
              </a:spcBef>
              <a:spcAft>
                <a:spcPct val="0"/>
              </a:spcAft>
              <a:defRPr>
                <a:solidFill>
                  <a:schemeClr val="tx1"/>
                </a:solidFill>
                <a:latin typeface="Arial" charset="0"/>
                <a:ea typeface="ＭＳ Ｐゴシック" pitchFamily="34" charset="-128"/>
              </a:defRPr>
            </a:lvl7pPr>
            <a:lvl8pPr marL="3428356" indent="-228557" eaLnBrk="0" fontAlgn="base" hangingPunct="0">
              <a:spcBef>
                <a:spcPct val="0"/>
              </a:spcBef>
              <a:spcAft>
                <a:spcPct val="0"/>
              </a:spcAft>
              <a:defRPr>
                <a:solidFill>
                  <a:schemeClr val="tx1"/>
                </a:solidFill>
                <a:latin typeface="Arial" charset="0"/>
                <a:ea typeface="ＭＳ Ｐゴシック" pitchFamily="34" charset="-128"/>
              </a:defRPr>
            </a:lvl8pPr>
            <a:lvl9pPr marL="3885470" indent="-22855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043CB6-81F8-4D2C-B0D5-CAC7A9E5B827}" type="slidenum">
              <a:rPr lang="en-US" altLang="en-US">
                <a:solidFill>
                  <a:prstClr val="black"/>
                </a:solidFill>
              </a:rPr>
              <a:pPr eaLnBrk="1" hangingPunct="1"/>
              <a:t>100</a:t>
            </a:fld>
            <a:endParaRPr lang="en-US" altLang="en-US">
              <a:solidFill>
                <a:prstClr val="black"/>
              </a:solidFill>
            </a:endParaRPr>
          </a:p>
        </p:txBody>
      </p:sp>
      <p:sp>
        <p:nvSpPr>
          <p:cNvPr id="45059" name="Rectangle 2"/>
          <p:cNvSpPr>
            <a:spLocks noGrp="1" noRot="1" noChangeAspect="1" noChangeArrowheads="1" noTextEdit="1"/>
          </p:cNvSpPr>
          <p:nvPr>
            <p:ph type="sldImg"/>
          </p:nvPr>
        </p:nvSpPr>
        <p:spPr>
          <a:xfrm>
            <a:off x="1143000" y="685800"/>
            <a:ext cx="4572000" cy="3429000"/>
          </a:xfrm>
          <a:ln/>
        </p:spPr>
      </p:sp>
      <p:sp>
        <p:nvSpPr>
          <p:cNvPr id="4506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651374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atin typeface="Arial" charset="0"/>
                <a:ea typeface="MS PGothic" charset="0"/>
                <a:cs typeface="MS PGothic" charset="0"/>
              </a:rPr>
              <a:t>Student with 2-5 are candidates for more support in behavior, academic, or both areas.</a:t>
            </a:r>
          </a:p>
        </p:txBody>
      </p:sp>
      <p:sp>
        <p:nvSpPr>
          <p:cNvPr id="108548" name="Date Placeholder 3"/>
          <p:cNvSpPr>
            <a:spLocks noGrp="1"/>
          </p:cNvSpPr>
          <p:nvPr>
            <p:ph type="dt" sz="quarter"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5943F0C-49A5-B44F-959F-0619C798E244}" type="datetime1">
              <a:rPr lang="en-US">
                <a:ea typeface="MS PGothic" charset="0"/>
                <a:cs typeface="MS PGothic" charset="0"/>
              </a:rPr>
              <a:pPr eaLnBrk="1" hangingPunct="1"/>
              <a:t>1/19/22</a:t>
            </a:fld>
            <a:endParaRPr lang="en-US">
              <a:ea typeface="MS PGothic" charset="0"/>
              <a:cs typeface="MS PGothic" charset="0"/>
            </a:endParaRPr>
          </a:p>
        </p:txBody>
      </p:sp>
      <p:sp>
        <p:nvSpPr>
          <p:cNvPr id="108549" name="Footer Placeholder 4"/>
          <p:cNvSpPr>
            <a:spLocks noGrp="1"/>
          </p:cNvSpPr>
          <p:nvPr>
            <p:ph type="ftr" sz="quarter" idx="4"/>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ea typeface="MS PGothic" charset="0"/>
                <a:cs typeface="MS PGothic" charset="0"/>
              </a:rPr>
              <a:t>Newton, J. S., Todd, A. W., Algozzine, K., Horner, R. H., &amp; Algozzine, B.  2008</a:t>
            </a:r>
          </a:p>
        </p:txBody>
      </p:sp>
      <p:sp>
        <p:nvSpPr>
          <p:cNvPr id="108550" name="Slide Number Placeholder 5"/>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6ACCAAB-9469-954B-805F-ED24146C5719}" type="slidenum">
              <a:rPr lang="en-US">
                <a:ea typeface="MS PGothic" charset="0"/>
                <a:cs typeface="MS PGothic" charset="0"/>
              </a:rPr>
              <a:pPr eaLnBrk="1" hangingPunct="1"/>
              <a:t>101</a:t>
            </a:fld>
            <a:endParaRPr lang="en-US">
              <a:ea typeface="MS PGothic" charset="0"/>
              <a:cs typeface="MS PGothic" charset="0"/>
            </a:endParaRPr>
          </a:p>
        </p:txBody>
      </p:sp>
    </p:spTree>
    <p:extLst>
      <p:ext uri="{BB962C8B-B14F-4D97-AF65-F5344CB8AC3E}">
        <p14:creationId xmlns:p14="http://schemas.microsoft.com/office/powerpoint/2010/main" val="2282802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dirty="0">
              <a:latin typeface="Arial" charset="0"/>
              <a:ea typeface="MS PGothic" charset="0"/>
              <a:cs typeface="MS PGothic" charset="0"/>
            </a:endParaRPr>
          </a:p>
        </p:txBody>
      </p:sp>
      <p:sp>
        <p:nvSpPr>
          <p:cNvPr id="102404"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2D40C27-C84B-E648-8292-CFAEABA99130}" type="slidenum">
              <a:rPr lang="en-US">
                <a:latin typeface="Calibri" charset="0"/>
                <a:ea typeface="MS PGothic" charset="0"/>
                <a:cs typeface="MS PGothic" charset="0"/>
              </a:rPr>
              <a:pPr eaLnBrk="1" hangingPunct="1"/>
              <a:t>102</a:t>
            </a:fld>
            <a:endParaRPr lang="en-US" dirty="0">
              <a:latin typeface="Calibri" charset="0"/>
              <a:ea typeface="MS PGothic" charset="0"/>
              <a:cs typeface="MS PGothic" charset="0"/>
            </a:endParaRPr>
          </a:p>
        </p:txBody>
      </p:sp>
    </p:spTree>
    <p:extLst>
      <p:ext uri="{BB962C8B-B14F-4D97-AF65-F5344CB8AC3E}">
        <p14:creationId xmlns:p14="http://schemas.microsoft.com/office/powerpoint/2010/main" val="2801425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dirty="0">
              <a:latin typeface="Arial" charset="0"/>
              <a:ea typeface="MS PGothic" charset="0"/>
              <a:cs typeface="MS PGothic" charset="0"/>
            </a:endParaRPr>
          </a:p>
        </p:txBody>
      </p:sp>
      <p:sp>
        <p:nvSpPr>
          <p:cNvPr id="102404"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2D40C27-C84B-E648-8292-CFAEABA99130}" type="slidenum">
              <a:rPr lang="en-US">
                <a:latin typeface="Calibri" charset="0"/>
                <a:ea typeface="MS PGothic" charset="0"/>
                <a:cs typeface="MS PGothic" charset="0"/>
              </a:rPr>
              <a:pPr eaLnBrk="1" hangingPunct="1"/>
              <a:t>103</a:t>
            </a:fld>
            <a:endParaRPr lang="en-US">
              <a:latin typeface="Calibri" charset="0"/>
              <a:ea typeface="MS PGothic" charset="0"/>
              <a:cs typeface="MS PGothic" charset="0"/>
            </a:endParaRPr>
          </a:p>
        </p:txBody>
      </p:sp>
    </p:spTree>
    <p:extLst>
      <p:ext uri="{BB962C8B-B14F-4D97-AF65-F5344CB8AC3E}">
        <p14:creationId xmlns:p14="http://schemas.microsoft.com/office/powerpoint/2010/main" val="4115514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b="1" dirty="0">
                <a:latin typeface="Arial" charset="0"/>
                <a:ea typeface="MS PGothic" charset="0"/>
                <a:cs typeface="MS PGothic" charset="0"/>
              </a:rPr>
              <a:t>Trainer Talk:</a:t>
            </a:r>
          </a:p>
          <a:p>
            <a:pPr eaLnBrk="1" hangingPunct="1"/>
            <a:r>
              <a:rPr lang="ja-JP" altLang="en-US">
                <a:latin typeface="Arial" charset="0"/>
                <a:ea typeface="MS PGothic" charset="0"/>
                <a:cs typeface="MS PGothic" charset="0"/>
              </a:rPr>
              <a:t>“</a:t>
            </a:r>
            <a:r>
              <a:rPr lang="en-US" dirty="0">
                <a:latin typeface="Arial" charset="0"/>
                <a:ea typeface="MS PGothic" charset="0"/>
                <a:cs typeface="MS PGothic" charset="0"/>
              </a:rPr>
              <a:t>A third option is that a separate team is formed within your school that</a:t>
            </a:r>
            <a:r>
              <a:rPr lang="ja-JP" altLang="en-US">
                <a:latin typeface="Arial" charset="0"/>
                <a:ea typeface="MS PGothic" charset="0"/>
                <a:cs typeface="MS PGothic" charset="0"/>
              </a:rPr>
              <a:t>’</a:t>
            </a:r>
            <a:r>
              <a:rPr lang="en-US" dirty="0">
                <a:latin typeface="Arial" charset="0"/>
                <a:ea typeface="MS PGothic" charset="0"/>
                <a:cs typeface="MS PGothic" charset="0"/>
              </a:rPr>
              <a:t>s charged with focusing on the Tier II/Tier III systems. It will be extremely important that these groups establish careful feedback loops in order to align the work and ensure that resources and supports are leveraged to the maximum benefit of students. A potential benefit is that this brings more people to the work of supporting a multi-tiered system of support but the potential disadvantage is that without clearly established communication, the work could splinter in the isolation.</a:t>
            </a:r>
            <a:r>
              <a:rPr lang="ja-JP" altLang="en-US">
                <a:latin typeface="Arial" charset="0"/>
                <a:ea typeface="MS PGothic" charset="0"/>
                <a:cs typeface="MS PGothic" charset="0"/>
              </a:rPr>
              <a:t>”</a:t>
            </a:r>
            <a:r>
              <a:rPr lang="en-US" dirty="0">
                <a:latin typeface="Arial" charset="0"/>
                <a:ea typeface="MS PGothic" charset="0"/>
                <a:cs typeface="MS PGothic" charset="0"/>
              </a:rPr>
              <a:t> </a:t>
            </a:r>
          </a:p>
        </p:txBody>
      </p:sp>
      <p:sp>
        <p:nvSpPr>
          <p:cNvPr id="102404"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2D40C27-C84B-E648-8292-CFAEABA99130}" type="slidenum">
              <a:rPr lang="en-US">
                <a:latin typeface="Calibri" charset="0"/>
                <a:ea typeface="MS PGothic" charset="0"/>
                <a:cs typeface="MS PGothic" charset="0"/>
              </a:rPr>
              <a:pPr eaLnBrk="1" hangingPunct="1"/>
              <a:t>104</a:t>
            </a:fld>
            <a:endParaRPr lang="en-US" dirty="0">
              <a:latin typeface="Calibri" charset="0"/>
              <a:ea typeface="MS PGothic" charset="0"/>
              <a:cs typeface="MS PGothic" charset="0"/>
            </a:endParaRPr>
          </a:p>
        </p:txBody>
      </p:sp>
    </p:spTree>
    <p:extLst>
      <p:ext uri="{BB962C8B-B14F-4D97-AF65-F5344CB8AC3E}">
        <p14:creationId xmlns:p14="http://schemas.microsoft.com/office/powerpoint/2010/main" val="410407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have</a:t>
            </a:r>
          </a:p>
          <a:p>
            <a:endParaRPr lang="en-US" dirty="0">
              <a:cs typeface="+mn-lt"/>
            </a:endParaRPr>
          </a:p>
        </p:txBody>
      </p:sp>
      <p:sp>
        <p:nvSpPr>
          <p:cNvPr id="4" name="Slide Number Placeholder 3"/>
          <p:cNvSpPr>
            <a:spLocks noGrp="1"/>
          </p:cNvSpPr>
          <p:nvPr>
            <p:ph type="sldNum" sz="quarter" idx="5"/>
          </p:nvPr>
        </p:nvSpPr>
        <p:spPr/>
        <p:txBody>
          <a:bodyPr/>
          <a:lstStyle/>
          <a:p>
            <a:fld id="{6BAC9EA7-669E-F241-B914-E68A3DA20B8F}" type="slidenum">
              <a:rPr lang="en-US" smtClean="0"/>
              <a:t>114</a:t>
            </a:fld>
            <a:endParaRPr lang="en-US"/>
          </a:p>
        </p:txBody>
      </p:sp>
    </p:spTree>
    <p:extLst>
      <p:ext uri="{BB962C8B-B14F-4D97-AF65-F5344CB8AC3E}">
        <p14:creationId xmlns:p14="http://schemas.microsoft.com/office/powerpoint/2010/main" val="1039805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69219D-4FFB-5143-BEED-94B49DACAAF6}" type="slidenum">
              <a:rPr lang="en-US" smtClean="0"/>
              <a:t>122</a:t>
            </a:fld>
            <a:endParaRPr lang="en-US"/>
          </a:p>
        </p:txBody>
      </p:sp>
    </p:spTree>
    <p:extLst>
      <p:ext uri="{BB962C8B-B14F-4D97-AF65-F5344CB8AC3E}">
        <p14:creationId xmlns:p14="http://schemas.microsoft.com/office/powerpoint/2010/main" val="1163830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69219D-4FFB-5143-BEED-94B49DACAAF6}" type="slidenum">
              <a:rPr lang="en-US" smtClean="0"/>
              <a:t>124</a:t>
            </a:fld>
            <a:endParaRPr lang="en-US"/>
          </a:p>
        </p:txBody>
      </p:sp>
    </p:spTree>
    <p:extLst>
      <p:ext uri="{BB962C8B-B14F-4D97-AF65-F5344CB8AC3E}">
        <p14:creationId xmlns:p14="http://schemas.microsoft.com/office/powerpoint/2010/main" val="4263588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811" indent="-285697" eaLnBrk="0" hangingPunct="0">
              <a:defRPr>
                <a:solidFill>
                  <a:schemeClr val="tx1"/>
                </a:solidFill>
                <a:latin typeface="Arial" charset="0"/>
                <a:ea typeface="ＭＳ Ｐゴシック" pitchFamily="34" charset="-128"/>
              </a:defRPr>
            </a:lvl2pPr>
            <a:lvl3pPr marL="1142785" indent="-228557" eaLnBrk="0" hangingPunct="0">
              <a:defRPr>
                <a:solidFill>
                  <a:schemeClr val="tx1"/>
                </a:solidFill>
                <a:latin typeface="Arial" charset="0"/>
                <a:ea typeface="ＭＳ Ｐゴシック" pitchFamily="34" charset="-128"/>
              </a:defRPr>
            </a:lvl3pPr>
            <a:lvl4pPr marL="1599900" indent="-228557" eaLnBrk="0" hangingPunct="0">
              <a:defRPr>
                <a:solidFill>
                  <a:schemeClr val="tx1"/>
                </a:solidFill>
                <a:latin typeface="Arial" charset="0"/>
                <a:ea typeface="ＭＳ Ｐゴシック" pitchFamily="34" charset="-128"/>
              </a:defRPr>
            </a:lvl4pPr>
            <a:lvl5pPr marL="2057014" indent="-228557" eaLnBrk="0" hangingPunct="0">
              <a:defRPr>
                <a:solidFill>
                  <a:schemeClr val="tx1"/>
                </a:solidFill>
                <a:latin typeface="Arial" charset="0"/>
                <a:ea typeface="ＭＳ Ｐゴシック" pitchFamily="34" charset="-128"/>
              </a:defRPr>
            </a:lvl5pPr>
            <a:lvl6pPr marL="2514128" indent="-228557" eaLnBrk="0" fontAlgn="base" hangingPunct="0">
              <a:spcBef>
                <a:spcPct val="0"/>
              </a:spcBef>
              <a:spcAft>
                <a:spcPct val="0"/>
              </a:spcAft>
              <a:defRPr>
                <a:solidFill>
                  <a:schemeClr val="tx1"/>
                </a:solidFill>
                <a:latin typeface="Arial" charset="0"/>
                <a:ea typeface="ＭＳ Ｐゴシック" pitchFamily="34" charset="-128"/>
              </a:defRPr>
            </a:lvl6pPr>
            <a:lvl7pPr marL="2971243" indent="-228557" eaLnBrk="0" fontAlgn="base" hangingPunct="0">
              <a:spcBef>
                <a:spcPct val="0"/>
              </a:spcBef>
              <a:spcAft>
                <a:spcPct val="0"/>
              </a:spcAft>
              <a:defRPr>
                <a:solidFill>
                  <a:schemeClr val="tx1"/>
                </a:solidFill>
                <a:latin typeface="Arial" charset="0"/>
                <a:ea typeface="ＭＳ Ｐゴシック" pitchFamily="34" charset="-128"/>
              </a:defRPr>
            </a:lvl7pPr>
            <a:lvl8pPr marL="3428356" indent="-228557" eaLnBrk="0" fontAlgn="base" hangingPunct="0">
              <a:spcBef>
                <a:spcPct val="0"/>
              </a:spcBef>
              <a:spcAft>
                <a:spcPct val="0"/>
              </a:spcAft>
              <a:defRPr>
                <a:solidFill>
                  <a:schemeClr val="tx1"/>
                </a:solidFill>
                <a:latin typeface="Arial" charset="0"/>
                <a:ea typeface="ＭＳ Ｐゴシック" pitchFamily="34" charset="-128"/>
              </a:defRPr>
            </a:lvl8pPr>
            <a:lvl9pPr marL="3885470" indent="-22855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043CB6-81F8-4D2C-B0D5-CAC7A9E5B827}" type="slidenum">
              <a:rPr lang="en-US" altLang="en-US">
                <a:solidFill>
                  <a:prstClr val="black"/>
                </a:solidFill>
              </a:rPr>
              <a:pPr eaLnBrk="1" hangingPunct="1"/>
              <a:t>10</a:t>
            </a:fld>
            <a:endParaRPr lang="en-US" altLang="en-US">
              <a:solidFill>
                <a:prstClr val="black"/>
              </a:solidFill>
            </a:endParaRPr>
          </a:p>
        </p:txBody>
      </p:sp>
      <p:sp>
        <p:nvSpPr>
          <p:cNvPr id="45059" name="Rectangle 2"/>
          <p:cNvSpPr>
            <a:spLocks noGrp="1" noRot="1" noChangeAspect="1" noChangeArrowheads="1" noTextEdit="1"/>
          </p:cNvSpPr>
          <p:nvPr>
            <p:ph type="sldImg"/>
          </p:nvPr>
        </p:nvSpPr>
        <p:spPr>
          <a:xfrm>
            <a:off x="1143000" y="685800"/>
            <a:ext cx="4572000" cy="3429000"/>
          </a:xfrm>
          <a:ln/>
        </p:spPr>
      </p:sp>
      <p:sp>
        <p:nvSpPr>
          <p:cNvPr id="4506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extLst>
      <p:ext uri="{BB962C8B-B14F-4D97-AF65-F5344CB8AC3E}">
        <p14:creationId xmlns:p14="http://schemas.microsoft.com/office/powerpoint/2010/main" val="4268301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Relationships: KEEPING good ones and DEVELPING new ones</a:t>
            </a:r>
          </a:p>
          <a:p>
            <a:r>
              <a:rPr lang="en-US" altLang="en-US" dirty="0">
                <a:latin typeface="Arial" panose="020B0604020202020204" pitchFamily="34" charset="0"/>
              </a:rPr>
              <a:t>Sharing ORDINARY places, activities </a:t>
            </a:r>
          </a:p>
          <a:p>
            <a:r>
              <a:rPr lang="en-US" altLang="en-US" dirty="0">
                <a:latin typeface="Arial" panose="020B0604020202020204" pitchFamily="34" charset="0"/>
              </a:rPr>
              <a:t>Contributing to OTHERS, and SOCIETY</a:t>
            </a:r>
          </a:p>
          <a:p>
            <a:r>
              <a:rPr lang="en-US" altLang="en-US" dirty="0">
                <a:latin typeface="Arial" panose="020B0604020202020204" pitchFamily="34" charset="0"/>
              </a:rPr>
              <a:t>Being treated with respect &amp; having roles…being KNOWN</a:t>
            </a:r>
          </a:p>
        </p:txBody>
      </p:sp>
      <p:sp>
        <p:nvSpPr>
          <p:cNvPr id="1638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57066" indent="-291179">
              <a:defRPr>
                <a:solidFill>
                  <a:schemeClr val="tx1"/>
                </a:solidFill>
                <a:latin typeface="Tahoma" panose="020B0604030504040204" pitchFamily="34" charset="0"/>
                <a:ea typeface="ＭＳ Ｐゴシック" panose="020B0600070205080204" pitchFamily="34" charset="-128"/>
              </a:defRPr>
            </a:lvl2pPr>
            <a:lvl3pPr marL="1164717" indent="-232943">
              <a:defRPr>
                <a:solidFill>
                  <a:schemeClr val="tx1"/>
                </a:solidFill>
                <a:latin typeface="Tahoma" panose="020B0604030504040204" pitchFamily="34" charset="0"/>
                <a:ea typeface="ＭＳ Ｐゴシック" panose="020B0600070205080204" pitchFamily="34" charset="-128"/>
              </a:defRPr>
            </a:lvl3pPr>
            <a:lvl4pPr marL="1630604" indent="-232943">
              <a:defRPr>
                <a:solidFill>
                  <a:schemeClr val="tx1"/>
                </a:solidFill>
                <a:latin typeface="Tahoma" panose="020B0604030504040204" pitchFamily="34" charset="0"/>
                <a:ea typeface="ＭＳ Ｐゴシック" panose="020B0600070205080204" pitchFamily="34" charset="-128"/>
              </a:defRPr>
            </a:lvl4pPr>
            <a:lvl5pPr marL="2096491" indent="-232943">
              <a:defRPr>
                <a:solidFill>
                  <a:schemeClr val="tx1"/>
                </a:solidFill>
                <a:latin typeface="Tahoma" panose="020B060403050404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DE41B3F1-D567-47CA-9E3E-1D79EA4025F3}" type="slidenum">
              <a:rPr lang="en-US" altLang="en-US">
                <a:latin typeface="Arial" panose="020B0604020202020204" pitchFamily="34" charset="0"/>
              </a:rPr>
              <a:pPr/>
              <a:t>12</a:t>
            </a:fld>
            <a:endParaRPr lang="en-US" altLang="en-US" dirty="0">
              <a:latin typeface="Arial" panose="020B0604020202020204" pitchFamily="34" charset="0"/>
            </a:endParaRPr>
          </a:p>
        </p:txBody>
      </p:sp>
      <p:sp>
        <p:nvSpPr>
          <p:cNvPr id="2" name="Date Placeholder 1"/>
          <p:cNvSpPr>
            <a:spLocks noGrp="1"/>
          </p:cNvSpPr>
          <p:nvPr>
            <p:ph type="dt" idx="10"/>
          </p:nvPr>
        </p:nvSpPr>
        <p:spPr/>
        <p:txBody>
          <a:bodyPr/>
          <a:lstStyle/>
          <a:p>
            <a:r>
              <a:rPr lang="en-US" dirty="0"/>
              <a:t>11/3/16</a:t>
            </a:r>
          </a:p>
        </p:txBody>
      </p:sp>
    </p:spTree>
    <p:extLst>
      <p:ext uri="{BB962C8B-B14F-4D97-AF65-F5344CB8AC3E}">
        <p14:creationId xmlns:p14="http://schemas.microsoft.com/office/powerpoint/2010/main" val="1267844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811" indent="-285697" eaLnBrk="0" hangingPunct="0">
              <a:defRPr>
                <a:solidFill>
                  <a:schemeClr val="tx1"/>
                </a:solidFill>
                <a:latin typeface="Arial" charset="0"/>
                <a:ea typeface="ＭＳ Ｐゴシック" pitchFamily="34" charset="-128"/>
              </a:defRPr>
            </a:lvl2pPr>
            <a:lvl3pPr marL="1142785" indent="-228557" eaLnBrk="0" hangingPunct="0">
              <a:defRPr>
                <a:solidFill>
                  <a:schemeClr val="tx1"/>
                </a:solidFill>
                <a:latin typeface="Arial" charset="0"/>
                <a:ea typeface="ＭＳ Ｐゴシック" pitchFamily="34" charset="-128"/>
              </a:defRPr>
            </a:lvl3pPr>
            <a:lvl4pPr marL="1599900" indent="-228557" eaLnBrk="0" hangingPunct="0">
              <a:defRPr>
                <a:solidFill>
                  <a:schemeClr val="tx1"/>
                </a:solidFill>
                <a:latin typeface="Arial" charset="0"/>
                <a:ea typeface="ＭＳ Ｐゴシック" pitchFamily="34" charset="-128"/>
              </a:defRPr>
            </a:lvl4pPr>
            <a:lvl5pPr marL="2057014" indent="-228557" eaLnBrk="0" hangingPunct="0">
              <a:defRPr>
                <a:solidFill>
                  <a:schemeClr val="tx1"/>
                </a:solidFill>
                <a:latin typeface="Arial" charset="0"/>
                <a:ea typeface="ＭＳ Ｐゴシック" pitchFamily="34" charset="-128"/>
              </a:defRPr>
            </a:lvl5pPr>
            <a:lvl6pPr marL="2514128" indent="-228557" eaLnBrk="0" fontAlgn="base" hangingPunct="0">
              <a:spcBef>
                <a:spcPct val="0"/>
              </a:spcBef>
              <a:spcAft>
                <a:spcPct val="0"/>
              </a:spcAft>
              <a:defRPr>
                <a:solidFill>
                  <a:schemeClr val="tx1"/>
                </a:solidFill>
                <a:latin typeface="Arial" charset="0"/>
                <a:ea typeface="ＭＳ Ｐゴシック" pitchFamily="34" charset="-128"/>
              </a:defRPr>
            </a:lvl6pPr>
            <a:lvl7pPr marL="2971243" indent="-228557" eaLnBrk="0" fontAlgn="base" hangingPunct="0">
              <a:spcBef>
                <a:spcPct val="0"/>
              </a:spcBef>
              <a:spcAft>
                <a:spcPct val="0"/>
              </a:spcAft>
              <a:defRPr>
                <a:solidFill>
                  <a:schemeClr val="tx1"/>
                </a:solidFill>
                <a:latin typeface="Arial" charset="0"/>
                <a:ea typeface="ＭＳ Ｐゴシック" pitchFamily="34" charset="-128"/>
              </a:defRPr>
            </a:lvl7pPr>
            <a:lvl8pPr marL="3428356" indent="-228557" eaLnBrk="0" fontAlgn="base" hangingPunct="0">
              <a:spcBef>
                <a:spcPct val="0"/>
              </a:spcBef>
              <a:spcAft>
                <a:spcPct val="0"/>
              </a:spcAft>
              <a:defRPr>
                <a:solidFill>
                  <a:schemeClr val="tx1"/>
                </a:solidFill>
                <a:latin typeface="Arial" charset="0"/>
                <a:ea typeface="ＭＳ Ｐゴシック" pitchFamily="34" charset="-128"/>
              </a:defRPr>
            </a:lvl8pPr>
            <a:lvl9pPr marL="3885470" indent="-22855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043CB6-81F8-4D2C-B0D5-CAC7A9E5B827}" type="slidenum">
              <a:rPr lang="en-US" altLang="en-US">
                <a:solidFill>
                  <a:prstClr val="black"/>
                </a:solidFill>
              </a:rPr>
              <a:pPr eaLnBrk="1" hangingPunct="1"/>
              <a:t>15</a:t>
            </a:fld>
            <a:endParaRPr lang="en-US" altLang="en-US">
              <a:solidFill>
                <a:prstClr val="black"/>
              </a:solidFill>
            </a:endParaRPr>
          </a:p>
        </p:txBody>
      </p:sp>
      <p:sp>
        <p:nvSpPr>
          <p:cNvPr id="45059" name="Rectangle 2"/>
          <p:cNvSpPr>
            <a:spLocks noGrp="1" noRot="1" noChangeAspect="1" noChangeArrowheads="1" noTextEdit="1"/>
          </p:cNvSpPr>
          <p:nvPr>
            <p:ph type="sldImg"/>
          </p:nvPr>
        </p:nvSpPr>
        <p:spPr>
          <a:xfrm>
            <a:off x="1143000" y="685800"/>
            <a:ext cx="4572000" cy="3429000"/>
          </a:xfrm>
          <a:ln/>
        </p:spPr>
      </p:sp>
      <p:sp>
        <p:nvSpPr>
          <p:cNvPr id="4506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216132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965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811" indent="-285697" eaLnBrk="0" hangingPunct="0">
              <a:defRPr>
                <a:solidFill>
                  <a:schemeClr val="tx1"/>
                </a:solidFill>
                <a:latin typeface="Arial" charset="0"/>
                <a:ea typeface="ＭＳ Ｐゴシック" pitchFamily="34" charset="-128"/>
              </a:defRPr>
            </a:lvl2pPr>
            <a:lvl3pPr marL="1142785" indent="-228557" eaLnBrk="0" hangingPunct="0">
              <a:defRPr>
                <a:solidFill>
                  <a:schemeClr val="tx1"/>
                </a:solidFill>
                <a:latin typeface="Arial" charset="0"/>
                <a:ea typeface="ＭＳ Ｐゴシック" pitchFamily="34" charset="-128"/>
              </a:defRPr>
            </a:lvl3pPr>
            <a:lvl4pPr marL="1599900" indent="-228557" eaLnBrk="0" hangingPunct="0">
              <a:defRPr>
                <a:solidFill>
                  <a:schemeClr val="tx1"/>
                </a:solidFill>
                <a:latin typeface="Arial" charset="0"/>
                <a:ea typeface="ＭＳ Ｐゴシック" pitchFamily="34" charset="-128"/>
              </a:defRPr>
            </a:lvl4pPr>
            <a:lvl5pPr marL="2057014" indent="-228557" eaLnBrk="0" hangingPunct="0">
              <a:defRPr>
                <a:solidFill>
                  <a:schemeClr val="tx1"/>
                </a:solidFill>
                <a:latin typeface="Arial" charset="0"/>
                <a:ea typeface="ＭＳ Ｐゴシック" pitchFamily="34" charset="-128"/>
              </a:defRPr>
            </a:lvl5pPr>
            <a:lvl6pPr marL="2514128" indent="-228557" eaLnBrk="0" fontAlgn="base" hangingPunct="0">
              <a:spcBef>
                <a:spcPct val="0"/>
              </a:spcBef>
              <a:spcAft>
                <a:spcPct val="0"/>
              </a:spcAft>
              <a:defRPr>
                <a:solidFill>
                  <a:schemeClr val="tx1"/>
                </a:solidFill>
                <a:latin typeface="Arial" charset="0"/>
                <a:ea typeface="ＭＳ Ｐゴシック" pitchFamily="34" charset="-128"/>
              </a:defRPr>
            </a:lvl6pPr>
            <a:lvl7pPr marL="2971243" indent="-228557" eaLnBrk="0" fontAlgn="base" hangingPunct="0">
              <a:spcBef>
                <a:spcPct val="0"/>
              </a:spcBef>
              <a:spcAft>
                <a:spcPct val="0"/>
              </a:spcAft>
              <a:defRPr>
                <a:solidFill>
                  <a:schemeClr val="tx1"/>
                </a:solidFill>
                <a:latin typeface="Arial" charset="0"/>
                <a:ea typeface="ＭＳ Ｐゴシック" pitchFamily="34" charset="-128"/>
              </a:defRPr>
            </a:lvl7pPr>
            <a:lvl8pPr marL="3428356" indent="-228557" eaLnBrk="0" fontAlgn="base" hangingPunct="0">
              <a:spcBef>
                <a:spcPct val="0"/>
              </a:spcBef>
              <a:spcAft>
                <a:spcPct val="0"/>
              </a:spcAft>
              <a:defRPr>
                <a:solidFill>
                  <a:schemeClr val="tx1"/>
                </a:solidFill>
                <a:latin typeface="Arial" charset="0"/>
                <a:ea typeface="ＭＳ Ｐゴシック" pitchFamily="34" charset="-128"/>
              </a:defRPr>
            </a:lvl8pPr>
            <a:lvl9pPr marL="3885470" indent="-22855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043CB6-81F8-4D2C-B0D5-CAC7A9E5B827}" type="slidenum">
              <a:rPr lang="en-US" altLang="en-US">
                <a:solidFill>
                  <a:prstClr val="black"/>
                </a:solidFill>
              </a:rPr>
              <a:pPr eaLnBrk="1" hangingPunct="1"/>
              <a:t>19</a:t>
            </a:fld>
            <a:endParaRPr lang="en-US" altLang="en-US">
              <a:solidFill>
                <a:prstClr val="black"/>
              </a:solidFill>
            </a:endParaRPr>
          </a:p>
        </p:txBody>
      </p:sp>
      <p:sp>
        <p:nvSpPr>
          <p:cNvPr id="45059" name="Rectangle 2"/>
          <p:cNvSpPr>
            <a:spLocks noGrp="1" noRot="1" noChangeAspect="1" noChangeArrowheads="1" noTextEdit="1"/>
          </p:cNvSpPr>
          <p:nvPr>
            <p:ph type="sldImg"/>
          </p:nvPr>
        </p:nvSpPr>
        <p:spPr>
          <a:xfrm>
            <a:off x="1143000" y="685800"/>
            <a:ext cx="4572000" cy="3429000"/>
          </a:xfrm>
          <a:ln/>
        </p:spPr>
      </p:sp>
      <p:sp>
        <p:nvSpPr>
          <p:cNvPr id="4506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75396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3B46A-D643-0A49-93D2-6742FCA04024}" type="slidenum">
              <a:rPr lang="en-US" smtClean="0"/>
              <a:t>26</a:t>
            </a:fld>
            <a:endParaRPr lang="en-US"/>
          </a:p>
        </p:txBody>
      </p:sp>
    </p:spTree>
    <p:extLst>
      <p:ext uri="{BB962C8B-B14F-4D97-AF65-F5344CB8AC3E}">
        <p14:creationId xmlns:p14="http://schemas.microsoft.com/office/powerpoint/2010/main" val="1250099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2" name="Rectangle 11"/>
          <p:cNvSpPr/>
          <p:nvPr/>
        </p:nvSpPr>
        <p:spPr>
          <a:xfrm>
            <a:off x="1" y="-1"/>
            <a:ext cx="9144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B044824F-EBE0-443F-8A8F-F64816AF04DC}" type="slidenum">
              <a:rPr lang="en-US" smtClean="0"/>
              <a:t>‹#›</a:t>
            </a:fld>
            <a:endParaRPr lang="en-US"/>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4363851"/>
          </a:xfrm>
          <a:prstGeom prst="rect">
            <a:avLst/>
          </a:prstGeom>
        </p:spPr>
      </p:pic>
      <p:sp>
        <p:nvSpPr>
          <p:cNvPr id="8" name="Rectangle 7"/>
          <p:cNvSpPr/>
          <p:nvPr/>
        </p:nvSpPr>
        <p:spPr>
          <a:xfrm>
            <a:off x="1" y="4576519"/>
            <a:ext cx="2067710" cy="2281483"/>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9" name="Rectangle 8"/>
          <p:cNvSpPr/>
          <p:nvPr/>
        </p:nvSpPr>
        <p:spPr>
          <a:xfrm>
            <a:off x="2313040" y="4576519"/>
            <a:ext cx="6830960" cy="2281483"/>
          </a:xfrm>
          <a:prstGeom prst="rect">
            <a:avLst/>
          </a:prstGeom>
          <a:solidFill>
            <a:srgbClr val="8D1A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pic>
        <p:nvPicPr>
          <p:cNvPr id="10" name="Picture 9"/>
          <p:cNvPicPr>
            <a:picLocks noChangeAspect="1"/>
          </p:cNvPicPr>
          <p:nvPr/>
        </p:nvPicPr>
        <p:blipFill>
          <a:blip r:embed="rId3"/>
          <a:stretch>
            <a:fillRect/>
          </a:stretch>
        </p:blipFill>
        <p:spPr>
          <a:xfrm>
            <a:off x="248674" y="5273224"/>
            <a:ext cx="1617689" cy="889000"/>
          </a:xfrm>
          <a:prstGeom prst="rect">
            <a:avLst/>
          </a:prstGeom>
        </p:spPr>
      </p:pic>
      <p:pic>
        <p:nvPicPr>
          <p:cNvPr id="11" name="Picture 10"/>
          <p:cNvPicPr>
            <a:picLocks noChangeAspect="1"/>
          </p:cNvPicPr>
          <p:nvPr/>
        </p:nvPicPr>
        <p:blipFill>
          <a:blip r:embed="rId4"/>
          <a:stretch>
            <a:fillRect/>
          </a:stretch>
        </p:blipFill>
        <p:spPr>
          <a:xfrm>
            <a:off x="2690523" y="5273224"/>
            <a:ext cx="2895600" cy="889000"/>
          </a:xfrm>
          <a:prstGeom prst="rect">
            <a:avLst/>
          </a:prstGeom>
        </p:spPr>
      </p:pic>
    </p:spTree>
    <p:extLst>
      <p:ext uri="{BB962C8B-B14F-4D97-AF65-F5344CB8AC3E}">
        <p14:creationId xmlns:p14="http://schemas.microsoft.com/office/powerpoint/2010/main" val="2870297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E1276C-7FFC-9F40-B909-EC2DDD86FC1B}" type="datetimeFigureOut">
              <a:rPr lang="en-US" smtClean="0"/>
              <a:t>1/19/22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3EE5EF-FA75-A847-9564-F664641AD1AA}" type="slidenum">
              <a:rPr lang="en-US" smtClean="0"/>
              <a:t>‹#›</a:t>
            </a:fld>
            <a:endParaRPr lang="en-US"/>
          </a:p>
        </p:txBody>
      </p:sp>
    </p:spTree>
    <p:extLst>
      <p:ext uri="{BB962C8B-B14F-4D97-AF65-F5344CB8AC3E}">
        <p14:creationId xmlns:p14="http://schemas.microsoft.com/office/powerpoint/2010/main" val="1657147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E1276C-7FFC-9F40-B909-EC2DDD86FC1B}" type="datetimeFigureOut">
              <a:rPr lang="en-US" smtClean="0"/>
              <a:t>1/19/22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3EE5EF-FA75-A847-9564-F664641AD1AA}" type="slidenum">
              <a:rPr lang="en-US" smtClean="0"/>
              <a:t>‹#›</a:t>
            </a:fld>
            <a:endParaRPr lang="en-US"/>
          </a:p>
        </p:txBody>
      </p:sp>
    </p:spTree>
    <p:extLst>
      <p:ext uri="{BB962C8B-B14F-4D97-AF65-F5344CB8AC3E}">
        <p14:creationId xmlns:p14="http://schemas.microsoft.com/office/powerpoint/2010/main" val="3963706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2"/>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7EDDE0-5C0D-D247-A6AC-566221223A50}" type="slidenum">
              <a:rPr lang="en-US"/>
              <a:pPr/>
              <a:t>‹#›</a:t>
            </a:fld>
            <a:endParaRPr lang="en-US"/>
          </a:p>
        </p:txBody>
      </p:sp>
    </p:spTree>
    <p:extLst>
      <p:ext uri="{BB962C8B-B14F-4D97-AF65-F5344CB8AC3E}">
        <p14:creationId xmlns:p14="http://schemas.microsoft.com/office/powerpoint/2010/main" val="795964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828801"/>
            <a:ext cx="8229600" cy="430212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847024-FC9C-6843-810B-40F42C46EFAC}" type="slidenum">
              <a:rPr lang="en-US" altLang="x-none"/>
              <a:pPr/>
              <a:t>‹#›</a:t>
            </a:fld>
            <a:endParaRPr lang="en-US" altLang="x-none"/>
          </a:p>
        </p:txBody>
      </p:sp>
    </p:spTree>
    <p:extLst>
      <p:ext uri="{BB962C8B-B14F-4D97-AF65-F5344CB8AC3E}">
        <p14:creationId xmlns:p14="http://schemas.microsoft.com/office/powerpoint/2010/main" val="3264166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00F22-E2FA-CE4D-988E-46C99474CD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004F50-C738-E247-AEE3-17D4D5754B7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25A0D-BED0-334C-AAE6-0C0A177E069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02D228-3DBB-C041-8850-A1EE93C31D7B}"/>
              </a:ext>
            </a:extLst>
          </p:cNvPr>
          <p:cNvSpPr>
            <a:spLocks noGrp="1"/>
          </p:cNvSpPr>
          <p:nvPr>
            <p:ph type="dt" sz="half" idx="10"/>
          </p:nvPr>
        </p:nvSpPr>
        <p:spPr/>
        <p:txBody>
          <a:bodyPr/>
          <a:lstStyle/>
          <a:p>
            <a:fld id="{660196C3-590B-DC47-A308-8C372A8A4D82}" type="datetimeFigureOut">
              <a:rPr lang="en-US" smtClean="0"/>
              <a:t>1/19/22</a:t>
            </a:fld>
            <a:endParaRPr lang="en-US"/>
          </a:p>
        </p:txBody>
      </p:sp>
      <p:sp>
        <p:nvSpPr>
          <p:cNvPr id="6" name="Footer Placeholder 5">
            <a:extLst>
              <a:ext uri="{FF2B5EF4-FFF2-40B4-BE49-F238E27FC236}">
                <a16:creationId xmlns:a16="http://schemas.microsoft.com/office/drawing/2014/main" id="{E5990F3E-733F-374E-AE20-D007718A4B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2E2F4-67B7-AD44-8F87-2BB56CA46683}"/>
              </a:ext>
            </a:extLst>
          </p:cNvPr>
          <p:cNvSpPr>
            <a:spLocks noGrp="1"/>
          </p:cNvSpPr>
          <p:nvPr>
            <p:ph type="sldNum" sz="quarter" idx="12"/>
          </p:nvPr>
        </p:nvSpPr>
        <p:spPr/>
        <p:txBody>
          <a:bodyPr/>
          <a:lstStyle/>
          <a:p>
            <a:fld id="{210BBB6A-66AB-9245-8363-62B38C08000D}" type="slidenum">
              <a:rPr lang="en-US" smtClean="0"/>
              <a:t>‹#›</a:t>
            </a:fld>
            <a:endParaRPr lang="en-US"/>
          </a:p>
        </p:txBody>
      </p:sp>
    </p:spTree>
    <p:extLst>
      <p:ext uri="{BB962C8B-B14F-4D97-AF65-F5344CB8AC3E}">
        <p14:creationId xmlns:p14="http://schemas.microsoft.com/office/powerpoint/2010/main" val="2391879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4" name="Rectangle 3"/>
          <p:cNvSpPr/>
          <p:nvPr/>
        </p:nvSpPr>
        <p:spPr>
          <a:xfrm>
            <a:off x="242804" y="1369577"/>
            <a:ext cx="8647501" cy="4812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endParaRPr lang="en-US" sz="1013">
              <a:solidFill>
                <a:prstClr val="white"/>
              </a:solidFill>
              <a:latin typeface="Calibri"/>
            </a:endParaRPr>
          </a:p>
        </p:txBody>
      </p:sp>
      <p:sp>
        <p:nvSpPr>
          <p:cNvPr id="10" name="Rectangle 9"/>
          <p:cNvSpPr/>
          <p:nvPr/>
        </p:nvSpPr>
        <p:spPr>
          <a:xfrm>
            <a:off x="2" y="5"/>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endParaRPr lang="en-US" sz="1013">
              <a:solidFill>
                <a:prstClr val="white"/>
              </a:solidFill>
              <a:latin typeface="Calibri"/>
            </a:endParaRPr>
          </a:p>
        </p:txBody>
      </p:sp>
      <p:sp>
        <p:nvSpPr>
          <p:cNvPr id="11" name="Title 1"/>
          <p:cNvSpPr>
            <a:spLocks noGrp="1"/>
          </p:cNvSpPr>
          <p:nvPr>
            <p:ph type="title"/>
          </p:nvPr>
        </p:nvSpPr>
        <p:spPr>
          <a:xfrm>
            <a:off x="457200" y="274638"/>
            <a:ext cx="8229600" cy="838124"/>
          </a:xfrm>
          <a:prstGeom prst="rect">
            <a:avLst/>
          </a:prstGeom>
        </p:spPr>
        <p:txBody>
          <a:bodyPr>
            <a:normAutofit/>
          </a:bodyPr>
          <a:lstStyle>
            <a:lvl1pPr algn="l">
              <a:defRPr sz="1575" b="1">
                <a:solidFill>
                  <a:srgbClr val="0F3F59"/>
                </a:solidFill>
                <a:latin typeface="Open Sans"/>
                <a:cs typeface="Open Sans"/>
              </a:defRPr>
            </a:lvl1pPr>
          </a:lstStyle>
          <a:p>
            <a:r>
              <a:rPr lang="en-US"/>
              <a:t>Click to edit Master title style</a:t>
            </a:r>
            <a:endParaRPr lang="en-US" dirty="0"/>
          </a:p>
        </p:txBody>
      </p:sp>
    </p:spTree>
    <p:extLst>
      <p:ext uri="{BB962C8B-B14F-4D97-AF65-F5344CB8AC3E}">
        <p14:creationId xmlns:p14="http://schemas.microsoft.com/office/powerpoint/2010/main" val="841740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sp>
        <p:nvSpPr>
          <p:cNvPr id="2" name="Rectangle 1"/>
          <p:cNvSpPr/>
          <p:nvPr/>
        </p:nvSpPr>
        <p:spPr>
          <a:xfrm>
            <a:off x="0" y="344845"/>
            <a:ext cx="9144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p:nvPr>
        </p:nvSpPr>
        <p:spPr>
          <a:xfrm>
            <a:off x="639361" y="664459"/>
            <a:ext cx="8090436" cy="5071181"/>
          </a:xfrm>
          <a:prstGeom prst="rect">
            <a:avLst/>
          </a:prstGeom>
          <a:noFill/>
          <a:ln>
            <a:noFill/>
          </a:ln>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Tree>
    <p:extLst>
      <p:ext uri="{BB962C8B-B14F-4D97-AF65-F5344CB8AC3E}">
        <p14:creationId xmlns:p14="http://schemas.microsoft.com/office/powerpoint/2010/main" val="713188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2" name="Rectangle 1"/>
          <p:cNvSpPr/>
          <p:nvPr/>
        </p:nvSpPr>
        <p:spPr>
          <a:xfrm>
            <a:off x="0" y="344845"/>
            <a:ext cx="9144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p:nvPr>
        </p:nvSpPr>
        <p:spPr>
          <a:xfrm>
            <a:off x="639361" y="664459"/>
            <a:ext cx="8090436" cy="5071181"/>
          </a:xfrm>
          <a:prstGeom prst="rect">
            <a:avLst/>
          </a:prstGeom>
          <a:noFill/>
          <a:ln>
            <a:noFill/>
          </a:ln>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Tree>
    <p:extLst>
      <p:ext uri="{BB962C8B-B14F-4D97-AF65-F5344CB8AC3E}">
        <p14:creationId xmlns:p14="http://schemas.microsoft.com/office/powerpoint/2010/main" val="2155240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707" b="22741"/>
          <a:stretch/>
        </p:blipFill>
        <p:spPr>
          <a:xfrm>
            <a:off x="0" y="0"/>
            <a:ext cx="9144000" cy="449580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707" b="22741"/>
          <a:stretch/>
        </p:blipFill>
        <p:spPr>
          <a:xfrm>
            <a:off x="0" y="0"/>
            <a:ext cx="9144000" cy="4495800"/>
          </a:xfrm>
          <a:prstGeom prst="rect">
            <a:avLst/>
          </a:prstGeom>
        </p:spPr>
      </p:pic>
    </p:spTree>
    <p:extLst>
      <p:ext uri="{BB962C8B-B14F-4D97-AF65-F5344CB8AC3E}">
        <p14:creationId xmlns:p14="http://schemas.microsoft.com/office/powerpoint/2010/main" val="147423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81600"/>
          </a:xfrm>
          <a:prstGeom prst="rect">
            <a:avLst/>
          </a:prstGeom>
        </p:spPr>
      </p:pic>
    </p:spTree>
    <p:extLst>
      <p:ext uri="{BB962C8B-B14F-4D97-AF65-F5344CB8AC3E}">
        <p14:creationId xmlns:p14="http://schemas.microsoft.com/office/powerpoint/2010/main" val="1385644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1" y="3"/>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Title 1"/>
          <p:cNvSpPr>
            <a:spLocks noGrp="1"/>
          </p:cNvSpPr>
          <p:nvPr>
            <p:ph type="title"/>
          </p:nvPr>
        </p:nvSpPr>
        <p:spPr>
          <a:xfrm>
            <a:off x="457200" y="274638"/>
            <a:ext cx="8229600" cy="838124"/>
          </a:xfrm>
          <a:prstGeom prst="rect">
            <a:avLst/>
          </a:prstGeom>
        </p:spPr>
        <p:txBody>
          <a:bodyPr>
            <a:normAutofit/>
          </a:bodyPr>
          <a:lstStyle>
            <a:lvl1pPr algn="l">
              <a:defRPr sz="2100" b="1">
                <a:solidFill>
                  <a:srgbClr val="0F3F59"/>
                </a:solidFill>
                <a:latin typeface="Open Sans"/>
                <a:cs typeface="Open Sans"/>
              </a:defRPr>
            </a:lvl1pPr>
          </a:lstStyle>
          <a:p>
            <a:r>
              <a:rPr lang="en-US"/>
              <a:t>Click to edit Master title style</a:t>
            </a:r>
            <a:endParaRPr lang="en-US" dirty="0"/>
          </a:p>
        </p:txBody>
      </p:sp>
      <p:sp>
        <p:nvSpPr>
          <p:cNvPr id="3" name="Content Placeholder 2"/>
          <p:cNvSpPr>
            <a:spLocks noGrp="1"/>
          </p:cNvSpPr>
          <p:nvPr>
            <p:ph sz="quarter" idx="13"/>
          </p:nvPr>
        </p:nvSpPr>
        <p:spPr>
          <a:xfrm>
            <a:off x="457200" y="1743077"/>
            <a:ext cx="82296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944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77121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0" name="Rectangle 9"/>
          <p:cNvSpPr/>
          <p:nvPr/>
        </p:nvSpPr>
        <p:spPr>
          <a:xfrm>
            <a:off x="1" y="3"/>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 name="Title 1"/>
          <p:cNvSpPr>
            <a:spLocks noGrp="1"/>
          </p:cNvSpPr>
          <p:nvPr>
            <p:ph type="title"/>
          </p:nvPr>
        </p:nvSpPr>
        <p:spPr>
          <a:xfrm>
            <a:off x="457200" y="274638"/>
            <a:ext cx="8229600" cy="838124"/>
          </a:xfrm>
          <a:prstGeom prst="rect">
            <a:avLst/>
          </a:prstGeom>
        </p:spPr>
        <p:txBody>
          <a:bodyPr>
            <a:normAutofit/>
          </a:bodyPr>
          <a:lstStyle>
            <a:lvl1pPr algn="l">
              <a:defRPr sz="2100" b="1">
                <a:solidFill>
                  <a:srgbClr val="0F3F59"/>
                </a:solidFill>
                <a:latin typeface="Open Sans"/>
                <a:cs typeface="Open Sans"/>
              </a:defRPr>
            </a:lvl1pPr>
          </a:lstStyle>
          <a:p>
            <a:r>
              <a:rPr lang="en-US"/>
              <a:t>Click to edit Master title style</a:t>
            </a:r>
            <a:endParaRPr lang="en-US" dirty="0"/>
          </a:p>
        </p:txBody>
      </p:sp>
    </p:spTree>
    <p:extLst>
      <p:ext uri="{BB962C8B-B14F-4D97-AF65-F5344CB8AC3E}">
        <p14:creationId xmlns:p14="http://schemas.microsoft.com/office/powerpoint/2010/main" val="3240767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p:cNvSpPr/>
          <p:nvPr/>
        </p:nvSpPr>
        <p:spPr>
          <a:xfrm>
            <a:off x="242803" y="1369577"/>
            <a:ext cx="8647501" cy="4812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0" name="Rectangle 9"/>
          <p:cNvSpPr/>
          <p:nvPr/>
        </p:nvSpPr>
        <p:spPr>
          <a:xfrm>
            <a:off x="1" y="3"/>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1" name="Title 1"/>
          <p:cNvSpPr>
            <a:spLocks noGrp="1"/>
          </p:cNvSpPr>
          <p:nvPr>
            <p:ph type="title"/>
          </p:nvPr>
        </p:nvSpPr>
        <p:spPr>
          <a:xfrm>
            <a:off x="457200" y="274638"/>
            <a:ext cx="8229600" cy="838124"/>
          </a:xfrm>
          <a:prstGeom prst="rect">
            <a:avLst/>
          </a:prstGeom>
        </p:spPr>
        <p:txBody>
          <a:bodyPr>
            <a:normAutofit/>
          </a:bodyPr>
          <a:lstStyle>
            <a:lvl1pPr algn="l">
              <a:defRPr sz="2100" b="1">
                <a:solidFill>
                  <a:srgbClr val="0F3F59"/>
                </a:solidFill>
                <a:latin typeface="Open Sans"/>
                <a:cs typeface="Open Sans"/>
              </a:defRPr>
            </a:lvl1pPr>
          </a:lstStyle>
          <a:p>
            <a:r>
              <a:rPr lang="en-US"/>
              <a:t>Click to edit Master title style</a:t>
            </a:r>
            <a:endParaRPr lang="en-US" dirty="0"/>
          </a:p>
        </p:txBody>
      </p:sp>
    </p:spTree>
    <p:extLst>
      <p:ext uri="{BB962C8B-B14F-4D97-AF65-F5344CB8AC3E}">
        <p14:creationId xmlns:p14="http://schemas.microsoft.com/office/powerpoint/2010/main" val="166900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C13FD-3147-4AE3-B0B0-4E10540A07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8FCF10-4213-4B39-B8A5-ED08A3239C5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318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8E1276C-7FFC-9F40-B909-EC2DDD86FC1B}" type="datetimeFigureOut">
              <a:rPr lang="en-US" smtClean="0"/>
              <a:t>1/19/22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EE5EF-FA75-A847-9564-F664641AD1AA}" type="slidenum">
              <a:rPr lang="en-US" smtClean="0"/>
              <a:t>‹#›</a:t>
            </a:fld>
            <a:endParaRPr lang="en-US"/>
          </a:p>
        </p:txBody>
      </p:sp>
    </p:spTree>
    <p:extLst>
      <p:ext uri="{BB962C8B-B14F-4D97-AF65-F5344CB8AC3E}">
        <p14:creationId xmlns:p14="http://schemas.microsoft.com/office/powerpoint/2010/main" val="3407548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61766" y="6366716"/>
            <a:ext cx="1211132" cy="371839"/>
          </a:xfrm>
          <a:prstGeom prst="rect">
            <a:avLst/>
          </a:prstGeom>
        </p:spPr>
      </p:pic>
      <p:sp>
        <p:nvSpPr>
          <p:cNvPr id="3" name="Footer Placeholder 4"/>
          <p:cNvSpPr>
            <a:spLocks noGrp="1"/>
          </p:cNvSpPr>
          <p:nvPr>
            <p:ph type="ftr" sz="quarter" idx="3"/>
          </p:nvPr>
        </p:nvSpPr>
        <p:spPr>
          <a:xfrm>
            <a:off x="3124200" y="6356352"/>
            <a:ext cx="2895600" cy="365125"/>
          </a:xfrm>
          <a:prstGeom prst="rect">
            <a:avLst/>
          </a:prstGeom>
        </p:spPr>
        <p:txBody>
          <a:bodyPr/>
          <a:lstStyle/>
          <a:p>
            <a:endParaRPr lang="en-US"/>
          </a:p>
        </p:txBody>
      </p:sp>
      <p:sp>
        <p:nvSpPr>
          <p:cNvPr id="4" name="Slide Number Placeholder 5"/>
          <p:cNvSpPr>
            <a:spLocks noGrp="1"/>
          </p:cNvSpPr>
          <p:nvPr>
            <p:ph type="sldNum" sz="quarter" idx="4"/>
          </p:nvPr>
        </p:nvSpPr>
        <p:spPr>
          <a:xfrm>
            <a:off x="6553200" y="6356352"/>
            <a:ext cx="2133600" cy="365125"/>
          </a:xfrm>
          <a:prstGeom prst="rect">
            <a:avLst/>
          </a:prstGeom>
        </p:spPr>
        <p:txBody>
          <a:bodyPr/>
          <a:lstStyle/>
          <a:p>
            <a:fld id="{B044824F-EBE0-443F-8A8F-F64816AF04DC}" type="slidenum">
              <a:rPr lang="en-US" smtClean="0"/>
              <a:t>‹#›</a:t>
            </a:fld>
            <a:endParaRPr lang="en-US"/>
          </a:p>
        </p:txBody>
      </p:sp>
      <p:sp>
        <p:nvSpPr>
          <p:cNvPr id="5" name="Rectangle 4"/>
          <p:cNvSpPr/>
          <p:nvPr/>
        </p:nvSpPr>
        <p:spPr>
          <a:xfrm>
            <a:off x="1" y="3"/>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7" name="Rectangle 6"/>
          <p:cNvSpPr/>
          <p:nvPr/>
        </p:nvSpPr>
        <p:spPr>
          <a:xfrm>
            <a:off x="1" y="6236368"/>
            <a:ext cx="929105" cy="621632"/>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Rectangle 7"/>
          <p:cNvSpPr/>
          <p:nvPr/>
        </p:nvSpPr>
        <p:spPr>
          <a:xfrm>
            <a:off x="1022684" y="6236368"/>
            <a:ext cx="8121315" cy="621632"/>
          </a:xfrm>
          <a:prstGeom prst="rect">
            <a:avLst/>
          </a:prstGeom>
          <a:solidFill>
            <a:srgbClr val="8D1A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pic>
        <p:nvPicPr>
          <p:cNvPr id="9" name="Picture 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69147" y="6366714"/>
            <a:ext cx="646329" cy="355190"/>
          </a:xfrm>
          <a:prstGeom prst="rect">
            <a:avLst/>
          </a:prstGeom>
        </p:spPr>
      </p:pic>
      <p:pic>
        <p:nvPicPr>
          <p:cNvPr id="10" name="Picture 9"/>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61766" y="6356352"/>
            <a:ext cx="1211132" cy="382203"/>
          </a:xfrm>
          <a:prstGeom prst="rect">
            <a:avLst/>
          </a:prstGeom>
        </p:spPr>
      </p:pic>
      <p:sp>
        <p:nvSpPr>
          <p:cNvPr id="2" name="Text Placeholder 1"/>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Placeholder 13"/>
          <p:cNvSpPr>
            <a:spLocks noGrp="1"/>
          </p:cNvSpPr>
          <p:nvPr>
            <p:ph type="title"/>
          </p:nvPr>
        </p:nvSpPr>
        <p:spPr>
          <a:xfrm>
            <a:off x="319315" y="98652"/>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408251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xStyles>
    <p:titleStyle>
      <a:lvl1pPr algn="l" defTabSz="342900" rtl="0" eaLnBrk="1" latinLnBrk="0" hangingPunct="1">
        <a:spcBef>
          <a:spcPct val="0"/>
        </a:spcBef>
        <a:buNone/>
        <a:defRPr sz="2100" b="1" kern="1200">
          <a:solidFill>
            <a:srgbClr val="0F3F59"/>
          </a:solidFill>
          <a:latin typeface="Open Sans bold"/>
          <a:ea typeface="+mj-ea"/>
          <a:cs typeface="Open Sans bold"/>
        </a:defRPr>
      </a:lvl1pPr>
    </p:titleStyle>
    <p:body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hyperlink" Target="https://www.apbs.org/"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hyperlink" Target="https://www.apbs.org/conference" TargetMode="Externa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hyperlink" Target="http://challengingbehavior.cbcs.usf.edu/Implementation/data/BIRS.html" TargetMode="External"/><Relationship Id="rId2" Type="http://schemas.openxmlformats.org/officeDocument/2006/relationships/hyperlink" Target="https://mnpsp.org/wp-content/uploads/2016/12/Excel-Incident-Tracking.xls" TargetMode="External"/><Relationship Id="rId1" Type="http://schemas.openxmlformats.org/officeDocument/2006/relationships/slideLayout" Target="../slideLayouts/slideLayout8.xml"/><Relationship Id="rId5" Type="http://schemas.openxmlformats.org/officeDocument/2006/relationships/hyperlink" Target="https://mnpsp.org/wp-content/uploads/2016/12/Blue-MN-checklist-PBSNext-Version-Minor-Edit.pdf" TargetMode="External"/><Relationship Id="rId4" Type="http://schemas.openxmlformats.org/officeDocument/2006/relationships/hyperlink" Target="https://mnpsp.org/wp-content/uploads/2016/12/PBS-QOL-socialphysical-next-version9-11-17.pdf"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www.ncbi.nlm.nih.gov/pmc/articles/PMC5053082/" TargetMode="External"/><Relationship Id="rId2" Type="http://schemas.openxmlformats.org/officeDocument/2006/relationships/hyperlink" Target="https://www.frontiersin.org/articles/10.3389/fpsyg.2016.01549/full" TargetMode="External"/><Relationship Id="rId1" Type="http://schemas.openxmlformats.org/officeDocument/2006/relationships/slideLayout" Target="../slideLayouts/slideLayout8.xml"/><Relationship Id="rId4" Type="http://schemas.openxmlformats.org/officeDocument/2006/relationships/hyperlink" Target="https://link.springer.com/article/10.1007/s12671-014-0369-0"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2.(nul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 Target="slide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5.emf"/><Relationship Id="rId1" Type="http://schemas.openxmlformats.org/officeDocument/2006/relationships/slideLayout" Target="../slideLayouts/slideLayout14.xml"/><Relationship Id="rId4" Type="http://schemas.openxmlformats.org/officeDocument/2006/relationships/image" Target="../media/image14.jpg"/></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5.jpeg"/><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41.emf"/></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43.(nul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7.emf"/><Relationship Id="rId1" Type="http://schemas.openxmlformats.org/officeDocument/2006/relationships/slideLayout" Target="../slideLayouts/slideLayout8.xml"/><Relationship Id="rId4" Type="http://schemas.openxmlformats.org/officeDocument/2006/relationships/slide" Target="slide5.xml"/></Relationships>
</file>

<file path=ppt/slides/_rels/slide9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emf"/><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hyperlink" Target="https://mnpsp.org/wp-content/uploads/2016/12/Excel-Incident-Tracking.xls" TargetMode="Externa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1D0F0E-D724-F744-B341-0E8F4418AB8E}"/>
              </a:ext>
            </a:extLst>
          </p:cNvPr>
          <p:cNvSpPr txBox="1"/>
          <p:nvPr/>
        </p:nvSpPr>
        <p:spPr>
          <a:xfrm>
            <a:off x="1219200" y="4572000"/>
            <a:ext cx="7010400" cy="1569660"/>
          </a:xfrm>
          <a:prstGeom prst="rect">
            <a:avLst/>
          </a:prstGeom>
          <a:noFill/>
        </p:spPr>
        <p:txBody>
          <a:bodyPr wrap="square" rtlCol="0">
            <a:spAutoFit/>
          </a:bodyPr>
          <a:lstStyle/>
          <a:p>
            <a:pPr algn="ctr"/>
            <a:r>
              <a:rPr lang="en-US" sz="2400" b="1" dirty="0"/>
              <a:t>Positive Behavior Support – Day 3</a:t>
            </a:r>
            <a:br>
              <a:rPr lang="en-US" sz="2400" b="1" dirty="0"/>
            </a:br>
            <a:r>
              <a:rPr lang="ko-KR" altLang="en-US" sz="2400" dirty="0"/>
              <a:t>긍정적 행동 지원</a:t>
            </a:r>
            <a:endParaRPr lang="en-US" altLang="ko-KR" sz="2400" dirty="0"/>
          </a:p>
          <a:p>
            <a:pPr algn="ctr"/>
            <a:r>
              <a:rPr lang="en-US" sz="1600" b="1" dirty="0"/>
              <a:t>Rachel Freeman and </a:t>
            </a:r>
            <a:r>
              <a:rPr lang="en-US" sz="1600" b="1" dirty="0" err="1"/>
              <a:t>Seunghee</a:t>
            </a:r>
            <a:r>
              <a:rPr lang="en-US" sz="1600" b="1" dirty="0"/>
              <a:t> Lee</a:t>
            </a:r>
            <a:br>
              <a:rPr lang="en-US" sz="1600" b="1" dirty="0"/>
            </a:br>
            <a:r>
              <a:rPr lang="en-US" sz="1600" b="1" dirty="0"/>
              <a:t>Institute on Community Integration</a:t>
            </a:r>
            <a:br>
              <a:rPr lang="en-US" sz="1600" b="1" dirty="0"/>
            </a:br>
            <a:r>
              <a:rPr lang="en-US" sz="1600" b="1" dirty="0"/>
              <a:t>University of Minnesota</a:t>
            </a:r>
            <a:endParaRPr lang="en-US" altLang="ko-KR" sz="1600" b="1" dirty="0"/>
          </a:p>
        </p:txBody>
      </p:sp>
    </p:spTree>
    <p:extLst>
      <p:ext uri="{BB962C8B-B14F-4D97-AF65-F5344CB8AC3E}">
        <p14:creationId xmlns:p14="http://schemas.microsoft.com/office/powerpoint/2010/main" val="853149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 y="446381"/>
            <a:ext cx="8915400" cy="491752"/>
          </a:xfrm>
        </p:spPr>
        <p:txBody>
          <a:bodyPr>
            <a:noAutofit/>
          </a:bodyPr>
          <a:lstStyle/>
          <a:p>
            <a:pPr algn="ctr" eaLnBrk="1" hangingPunct="1"/>
            <a:r>
              <a:rPr lang="en-US" altLang="en-US" sz="2800" dirty="0">
                <a:latin typeface="+mn-lt"/>
                <a:ea typeface="ＭＳ Ｐゴシック" pitchFamily="34" charset="-128"/>
              </a:rPr>
              <a:t>Positive Behavior Support Provides a Framework for Prevention</a:t>
            </a:r>
            <a:br>
              <a:rPr lang="en-US" altLang="en-US" sz="2800" dirty="0">
                <a:latin typeface="+mn-lt"/>
                <a:ea typeface="ＭＳ Ｐゴシック" pitchFamily="34" charset="-128"/>
              </a:rPr>
            </a:br>
            <a:r>
              <a:rPr lang="ko-KR" altLang="en-US" sz="2800" dirty="0">
                <a:latin typeface="+mn-lt"/>
                <a:ea typeface="ＭＳ Ｐゴシック" pitchFamily="34" charset="-128"/>
              </a:rPr>
              <a:t>긍정적 행동 지원은 예방을 위한 체제를 제공 </a:t>
            </a:r>
            <a:endParaRPr lang="en-US" altLang="en-US" sz="2800" dirty="0">
              <a:latin typeface="+mn-lt"/>
              <a:ea typeface="ＭＳ Ｐゴシック" pitchFamily="34" charset="-128"/>
            </a:endParaRPr>
          </a:p>
        </p:txBody>
      </p:sp>
      <p:sp>
        <p:nvSpPr>
          <p:cNvPr id="9220" name="Text Box 4"/>
          <p:cNvSpPr txBox="1">
            <a:spLocks noChangeArrowheads="1"/>
          </p:cNvSpPr>
          <p:nvPr/>
        </p:nvSpPr>
        <p:spPr bwMode="auto">
          <a:xfrm>
            <a:off x="457200" y="3459560"/>
            <a:ext cx="3504090" cy="2769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altLang="en-US" b="1" dirty="0">
                <a:latin typeface="+mn-lt"/>
                <a:ea typeface="MS Pゴシック" pitchFamily="-92" charset="-128"/>
              </a:rPr>
              <a:t>Intensive, individual interventions</a:t>
            </a:r>
          </a:p>
          <a:p>
            <a:pPr marL="160735" indent="-160735" eaLnBrk="1" fontAlgn="base" hangingPunct="1">
              <a:spcBef>
                <a:spcPct val="0"/>
              </a:spcBef>
              <a:spcAft>
                <a:spcPct val="0"/>
              </a:spcAft>
              <a:buFont typeface="Arial" panose="020B0604020202020204" pitchFamily="34" charset="0"/>
              <a:buChar char="•"/>
            </a:pPr>
            <a:r>
              <a:rPr lang="en-US" altLang="en-US" dirty="0">
                <a:latin typeface="+mn-lt"/>
                <a:ea typeface="MS Pゴシック" pitchFamily="-92" charset="-128"/>
              </a:rPr>
              <a:t>Individuals with intense needs</a:t>
            </a:r>
          </a:p>
          <a:p>
            <a:pPr marL="160735" indent="-160735" eaLnBrk="1" fontAlgn="base" hangingPunct="1">
              <a:spcBef>
                <a:spcPct val="0"/>
              </a:spcBef>
              <a:spcAft>
                <a:spcPct val="0"/>
              </a:spcAft>
              <a:buFont typeface="Arial" panose="020B0604020202020204" pitchFamily="34" charset="0"/>
              <a:buChar char="•"/>
            </a:pPr>
            <a:r>
              <a:rPr lang="en-US" altLang="en-US" dirty="0">
                <a:latin typeface="+mn-lt"/>
                <a:ea typeface="MS Pゴシック" pitchFamily="-92" charset="-128"/>
              </a:rPr>
              <a:t>Assessment-based</a:t>
            </a:r>
          </a:p>
          <a:p>
            <a:pPr marL="160735" indent="-160735" eaLnBrk="1" fontAlgn="base" hangingPunct="1">
              <a:spcBef>
                <a:spcPct val="0"/>
              </a:spcBef>
              <a:spcAft>
                <a:spcPct val="0"/>
              </a:spcAft>
              <a:buFont typeface="Arial" panose="020B0604020202020204" pitchFamily="34" charset="0"/>
              <a:buChar char="•"/>
            </a:pPr>
            <a:r>
              <a:rPr lang="en-US" altLang="en-US" dirty="0">
                <a:latin typeface="+mn-lt"/>
                <a:ea typeface="MS Pゴシック" pitchFamily="-92" charset="-128"/>
              </a:rPr>
              <a:t>High intensity</a:t>
            </a:r>
          </a:p>
          <a:p>
            <a:pPr marL="160735" indent="-160735" eaLnBrk="1" fontAlgn="base" hangingPunct="1">
              <a:spcBef>
                <a:spcPct val="0"/>
              </a:spcBef>
              <a:spcAft>
                <a:spcPct val="0"/>
              </a:spcAft>
              <a:buFont typeface="Arial" panose="020B0604020202020204" pitchFamily="34" charset="0"/>
              <a:buChar char="•"/>
            </a:pPr>
            <a:r>
              <a:rPr lang="en-US" altLang="en-US" dirty="0">
                <a:latin typeface="+mn-lt"/>
                <a:ea typeface="MS Pゴシック" pitchFamily="-92" charset="-128"/>
              </a:rPr>
              <a:t>Appropriate for professionals across agencies and systems</a:t>
            </a:r>
          </a:p>
          <a:p>
            <a:pPr eaLnBrk="1" fontAlgn="base" hangingPunct="1">
              <a:spcBef>
                <a:spcPct val="0"/>
              </a:spcBef>
              <a:spcAft>
                <a:spcPct val="0"/>
              </a:spcAft>
            </a:pPr>
            <a:r>
              <a:rPr lang="ko-KR" altLang="en-US" sz="1200" dirty="0">
                <a:latin typeface="+mn-lt"/>
                <a:ea typeface="MS Pゴシック" pitchFamily="-92" charset="-128"/>
              </a:rPr>
              <a:t>집중된 개별적 개입</a:t>
            </a:r>
            <a:endParaRPr lang="en-US" altLang="ko-KR" sz="1200" dirty="0">
              <a:latin typeface="+mn-lt"/>
              <a:ea typeface="MS Pゴシック" pitchFamily="-92" charset="-128"/>
            </a:endParaRPr>
          </a:p>
          <a:p>
            <a:pPr marL="285750" indent="-285750" eaLnBrk="1" fontAlgn="base" hangingPunct="1">
              <a:spcBef>
                <a:spcPct val="0"/>
              </a:spcBef>
              <a:spcAft>
                <a:spcPct val="0"/>
              </a:spcAft>
              <a:buFontTx/>
              <a:buChar char="•"/>
            </a:pPr>
            <a:r>
              <a:rPr lang="ko-KR" altLang="en-US" sz="1200" dirty="0">
                <a:latin typeface="+mn-lt"/>
                <a:ea typeface="MS Pゴシック" pitchFamily="-92" charset="-128"/>
              </a:rPr>
              <a:t>강도 높은 요구사항이 있는 개인</a:t>
            </a:r>
            <a:endParaRPr lang="en-US" altLang="ko-KR" sz="1200" dirty="0">
              <a:latin typeface="+mn-lt"/>
              <a:ea typeface="MS Pゴシック" pitchFamily="-92" charset="-128"/>
            </a:endParaRPr>
          </a:p>
          <a:p>
            <a:pPr marL="285750" indent="-285750" eaLnBrk="1" fontAlgn="base" hangingPunct="1">
              <a:spcBef>
                <a:spcPct val="0"/>
              </a:spcBef>
              <a:spcAft>
                <a:spcPct val="0"/>
              </a:spcAft>
              <a:buFontTx/>
              <a:buChar char="•"/>
            </a:pPr>
            <a:r>
              <a:rPr lang="ko-KR" altLang="en-US" sz="1200" dirty="0">
                <a:latin typeface="+mn-lt"/>
                <a:ea typeface="MS Pゴシック" pitchFamily="-92" charset="-128"/>
              </a:rPr>
              <a:t>평가 기반</a:t>
            </a:r>
            <a:endParaRPr lang="en-US" altLang="ko-KR" sz="1200" dirty="0">
              <a:latin typeface="+mn-lt"/>
              <a:ea typeface="MS Pゴシック" pitchFamily="-92" charset="-128"/>
            </a:endParaRPr>
          </a:p>
          <a:p>
            <a:pPr marL="285750" indent="-285750" eaLnBrk="1" fontAlgn="base" hangingPunct="1">
              <a:spcBef>
                <a:spcPct val="0"/>
              </a:spcBef>
              <a:spcAft>
                <a:spcPct val="0"/>
              </a:spcAft>
              <a:buFontTx/>
              <a:buChar char="•"/>
            </a:pPr>
            <a:r>
              <a:rPr lang="ko-KR" altLang="en-US" sz="1200" dirty="0">
                <a:latin typeface="+mn-lt"/>
                <a:ea typeface="MS Pゴシック" pitchFamily="-92" charset="-128"/>
              </a:rPr>
              <a:t>고강도</a:t>
            </a:r>
            <a:endParaRPr lang="en-US" altLang="ko-KR" sz="1200" dirty="0">
              <a:latin typeface="+mn-lt"/>
              <a:ea typeface="MS Pゴシック" pitchFamily="-92" charset="-128"/>
            </a:endParaRPr>
          </a:p>
          <a:p>
            <a:pPr marL="285750" indent="-285750" eaLnBrk="1" fontAlgn="base" hangingPunct="1">
              <a:spcBef>
                <a:spcPct val="0"/>
              </a:spcBef>
              <a:spcAft>
                <a:spcPct val="0"/>
              </a:spcAft>
              <a:buFontTx/>
              <a:buChar char="•"/>
            </a:pPr>
            <a:r>
              <a:rPr lang="ko-KR" altLang="en-US" sz="1200" dirty="0">
                <a:latin typeface="+mn-lt"/>
                <a:ea typeface="MS Pゴシック" pitchFamily="-92" charset="-128"/>
              </a:rPr>
              <a:t>조직 및 시스템 전반에 걸친 전문가들에게 적합</a:t>
            </a:r>
            <a:endParaRPr lang="en-US" altLang="en-US" sz="1200" dirty="0">
              <a:latin typeface="+mn-lt"/>
              <a:ea typeface="MS Pゴシック" pitchFamily="-92" charset="-128"/>
            </a:endParaRPr>
          </a:p>
        </p:txBody>
      </p:sp>
      <p:sp>
        <p:nvSpPr>
          <p:cNvPr id="9232" name="Line 20"/>
          <p:cNvSpPr>
            <a:spLocks noChangeShapeType="1"/>
          </p:cNvSpPr>
          <p:nvPr/>
        </p:nvSpPr>
        <p:spPr bwMode="auto">
          <a:xfrm flipV="1">
            <a:off x="3757613" y="2177415"/>
            <a:ext cx="1200150" cy="42863"/>
          </a:xfrm>
          <a:prstGeom prst="line">
            <a:avLst/>
          </a:prstGeom>
          <a:noFill/>
          <a:ln w="73025" cmpd="sng">
            <a:solidFill>
              <a:srgbClr val="A00F43"/>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013">
              <a:solidFill>
                <a:srgbClr val="000000"/>
              </a:solidFill>
              <a:ea typeface="ＭＳ Ｐゴシック" pitchFamily="34" charset="-128"/>
            </a:endParaRPr>
          </a:p>
        </p:txBody>
      </p:sp>
      <p:sp>
        <p:nvSpPr>
          <p:cNvPr id="4" name="Rectangle 3"/>
          <p:cNvSpPr/>
          <p:nvPr/>
        </p:nvSpPr>
        <p:spPr>
          <a:xfrm>
            <a:off x="606648" y="1644114"/>
            <a:ext cx="3016177" cy="1938992"/>
          </a:xfrm>
          <a:prstGeom prst="rect">
            <a:avLst/>
          </a:prstGeom>
        </p:spPr>
        <p:txBody>
          <a:bodyPr wrap="square">
            <a:spAutoFit/>
          </a:bodyPr>
          <a:lstStyle/>
          <a:p>
            <a:pPr lvl="0"/>
            <a:r>
              <a:rPr lang="en-US" sz="2400" b="1" dirty="0">
                <a:solidFill>
                  <a:srgbClr val="A00F43"/>
                </a:solidFill>
              </a:rPr>
              <a:t>Most PBS efforts only respond when Tertiary</a:t>
            </a:r>
          </a:p>
          <a:p>
            <a:pPr lvl="0"/>
            <a:r>
              <a:rPr lang="en-US" sz="2400" b="1" dirty="0">
                <a:solidFill>
                  <a:srgbClr val="A00F43"/>
                </a:solidFill>
              </a:rPr>
              <a:t>supports are needed</a:t>
            </a:r>
          </a:p>
          <a:p>
            <a:pPr lvl="0"/>
            <a:r>
              <a:rPr lang="ko-KR" altLang="en-US" sz="1200" b="1" dirty="0">
                <a:solidFill>
                  <a:srgbClr val="A00F43"/>
                </a:solidFill>
              </a:rPr>
              <a:t>대부분 </a:t>
            </a:r>
            <a:r>
              <a:rPr lang="en-US" altLang="ko-KR" sz="1200" b="1" dirty="0">
                <a:solidFill>
                  <a:srgbClr val="A00F43"/>
                </a:solidFill>
              </a:rPr>
              <a:t>PBS</a:t>
            </a:r>
            <a:r>
              <a:rPr lang="ko-KR" altLang="en-US" sz="1200" b="1" dirty="0">
                <a:solidFill>
                  <a:srgbClr val="A00F43"/>
                </a:solidFill>
              </a:rPr>
              <a:t>에 대한 노력은 </a:t>
            </a:r>
            <a:r>
              <a:rPr lang="en-US" altLang="ko-KR" sz="1200" b="1" dirty="0">
                <a:solidFill>
                  <a:srgbClr val="A00F43"/>
                </a:solidFill>
              </a:rPr>
              <a:t>3</a:t>
            </a:r>
            <a:r>
              <a:rPr lang="ko-KR" altLang="en-US" sz="1200" b="1" dirty="0">
                <a:solidFill>
                  <a:srgbClr val="A00F43"/>
                </a:solidFill>
              </a:rPr>
              <a:t>차적 지원이 필요할 때만 대응한다</a:t>
            </a:r>
            <a:endParaRPr lang="en-US" sz="1200" b="1" dirty="0">
              <a:solidFill>
                <a:srgbClr val="A00F43"/>
              </a:solidFill>
            </a:endParaRPr>
          </a:p>
        </p:txBody>
      </p:sp>
      <p:pic>
        <p:nvPicPr>
          <p:cNvPr id="13" name="Picture 12"/>
          <p:cNvPicPr>
            <a:picLocks noChangeAspect="1"/>
          </p:cNvPicPr>
          <p:nvPr/>
        </p:nvPicPr>
        <p:blipFill>
          <a:blip r:embed="rId3"/>
          <a:stretch>
            <a:fillRect/>
          </a:stretch>
        </p:blipFill>
        <p:spPr>
          <a:xfrm>
            <a:off x="5033263" y="2025535"/>
            <a:ext cx="2388012" cy="3824410"/>
          </a:xfrm>
          <a:prstGeom prst="rect">
            <a:avLst/>
          </a:prstGeom>
        </p:spPr>
      </p:pic>
      <p:sp>
        <p:nvSpPr>
          <p:cNvPr id="2" name="Oval 1"/>
          <p:cNvSpPr/>
          <p:nvPr/>
        </p:nvSpPr>
        <p:spPr bwMode="auto">
          <a:xfrm>
            <a:off x="5376672" y="2025535"/>
            <a:ext cx="1344168" cy="806819"/>
          </a:xfrm>
          <a:prstGeom prst="ellipse">
            <a:avLst/>
          </a:prstGeom>
          <a:noFill/>
          <a:ln w="79375" cap="flat" cmpd="sng" algn="ctr">
            <a:solidFill>
              <a:srgbClr val="A00F43"/>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pPr>
            <a:endParaRPr lang="en-US" sz="1350">
              <a:solidFill>
                <a:srgbClr val="A00F43"/>
              </a:solidFill>
              <a:latin typeface="Arial" charset="0"/>
              <a:ea typeface="ＭＳ Ｐゴシック" charset="-128"/>
              <a:cs typeface="ＭＳ Ｐゴシック" charset="-128"/>
            </a:endParaRPr>
          </a:p>
        </p:txBody>
      </p:sp>
      <p:sp>
        <p:nvSpPr>
          <p:cNvPr id="3" name="TextBox 2"/>
          <p:cNvSpPr txBox="1"/>
          <p:nvPr/>
        </p:nvSpPr>
        <p:spPr>
          <a:xfrm>
            <a:off x="7467600" y="2362200"/>
            <a:ext cx="990600" cy="369332"/>
          </a:xfrm>
          <a:prstGeom prst="rect">
            <a:avLst/>
          </a:prstGeom>
          <a:noFill/>
        </p:spPr>
        <p:txBody>
          <a:bodyPr wrap="square" rtlCol="0">
            <a:spAutoFit/>
          </a:bodyPr>
          <a:lstStyle/>
          <a:p>
            <a:r>
              <a:rPr lang="ko-KR" altLang="en-US" dirty="0"/>
              <a:t>소수</a:t>
            </a:r>
            <a:endParaRPr lang="en-US" dirty="0"/>
          </a:p>
        </p:txBody>
      </p:sp>
      <p:sp>
        <p:nvSpPr>
          <p:cNvPr id="9" name="TextBox 8"/>
          <p:cNvSpPr txBox="1"/>
          <p:nvPr/>
        </p:nvSpPr>
        <p:spPr>
          <a:xfrm>
            <a:off x="7467600" y="3124200"/>
            <a:ext cx="990600" cy="369332"/>
          </a:xfrm>
          <a:prstGeom prst="rect">
            <a:avLst/>
          </a:prstGeom>
          <a:noFill/>
        </p:spPr>
        <p:txBody>
          <a:bodyPr wrap="square" rtlCol="0">
            <a:spAutoFit/>
          </a:bodyPr>
          <a:lstStyle/>
          <a:p>
            <a:r>
              <a:rPr lang="ko-KR" altLang="en-US" dirty="0"/>
              <a:t>몇몇</a:t>
            </a:r>
            <a:endParaRPr lang="en-US" dirty="0"/>
          </a:p>
        </p:txBody>
      </p:sp>
      <p:sp>
        <p:nvSpPr>
          <p:cNvPr id="10" name="TextBox 9"/>
          <p:cNvSpPr txBox="1"/>
          <p:nvPr/>
        </p:nvSpPr>
        <p:spPr>
          <a:xfrm>
            <a:off x="7467600" y="4419600"/>
            <a:ext cx="990600" cy="369332"/>
          </a:xfrm>
          <a:prstGeom prst="rect">
            <a:avLst/>
          </a:prstGeom>
          <a:noFill/>
        </p:spPr>
        <p:txBody>
          <a:bodyPr wrap="square" rtlCol="0">
            <a:spAutoFit/>
          </a:bodyPr>
          <a:lstStyle/>
          <a:p>
            <a:r>
              <a:rPr lang="ko-KR" altLang="en-US" dirty="0"/>
              <a:t>모두</a:t>
            </a:r>
            <a:endParaRPr lang="en-US" dirty="0"/>
          </a:p>
        </p:txBody>
      </p:sp>
    </p:spTree>
    <p:extLst>
      <p:ext uri="{BB962C8B-B14F-4D97-AF65-F5344CB8AC3E}">
        <p14:creationId xmlns:p14="http://schemas.microsoft.com/office/powerpoint/2010/main" val="232490223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02129" y="381000"/>
            <a:ext cx="7051271" cy="633060"/>
          </a:xfrm>
        </p:spPr>
        <p:txBody>
          <a:bodyPr>
            <a:noAutofit/>
          </a:bodyPr>
          <a:lstStyle/>
          <a:p>
            <a:pPr algn="ctr"/>
            <a:r>
              <a:rPr lang="en-US" altLang="en-US" sz="3600" dirty="0">
                <a:solidFill>
                  <a:srgbClr val="000000"/>
                </a:solidFill>
                <a:latin typeface="+mn-lt"/>
                <a:ea typeface="ＭＳ Ｐゴシック" pitchFamily="34" charset="-128"/>
              </a:rPr>
              <a:t>Brief Description of Tiers 2 &amp; 3</a:t>
            </a:r>
          </a:p>
        </p:txBody>
      </p:sp>
      <p:pic>
        <p:nvPicPr>
          <p:cNvPr id="9" name="Picture 8"/>
          <p:cNvPicPr>
            <a:picLocks noChangeAspect="1"/>
          </p:cNvPicPr>
          <p:nvPr/>
        </p:nvPicPr>
        <p:blipFill>
          <a:blip r:embed="rId3"/>
          <a:stretch>
            <a:fillRect/>
          </a:stretch>
        </p:blipFill>
        <p:spPr>
          <a:xfrm>
            <a:off x="2069049" y="1503003"/>
            <a:ext cx="2749216" cy="4613994"/>
          </a:xfrm>
          <a:prstGeom prst="rect">
            <a:avLst/>
          </a:prstGeom>
        </p:spPr>
      </p:pic>
      <p:sp>
        <p:nvSpPr>
          <p:cNvPr id="5" name="Oval 4"/>
          <p:cNvSpPr/>
          <p:nvPr/>
        </p:nvSpPr>
        <p:spPr>
          <a:xfrm>
            <a:off x="1447800" y="1503003"/>
            <a:ext cx="3684051" cy="2051640"/>
          </a:xfrm>
          <a:prstGeom prst="ellipse">
            <a:avLst/>
          </a:prstGeom>
          <a:noFill/>
          <a:ln w="69850">
            <a:solidFill>
              <a:srgbClr val="A00F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extBox 1"/>
          <p:cNvSpPr txBox="1"/>
          <p:nvPr/>
        </p:nvSpPr>
        <p:spPr>
          <a:xfrm>
            <a:off x="5683803" y="1824088"/>
            <a:ext cx="838200" cy="381000"/>
          </a:xfrm>
          <a:prstGeom prst="rect">
            <a:avLst/>
          </a:prstGeom>
          <a:noFill/>
        </p:spPr>
        <p:txBody>
          <a:bodyPr wrap="square" rtlCol="0">
            <a:spAutoFit/>
          </a:bodyPr>
          <a:lstStyle/>
          <a:p>
            <a:r>
              <a:rPr lang="ko-KR" altLang="en-US" dirty="0"/>
              <a:t>소수</a:t>
            </a:r>
            <a:endParaRPr lang="en-US" dirty="0"/>
          </a:p>
        </p:txBody>
      </p:sp>
      <p:sp>
        <p:nvSpPr>
          <p:cNvPr id="8" name="TextBox 7"/>
          <p:cNvSpPr txBox="1"/>
          <p:nvPr/>
        </p:nvSpPr>
        <p:spPr>
          <a:xfrm>
            <a:off x="5683803" y="2714337"/>
            <a:ext cx="838200" cy="381000"/>
          </a:xfrm>
          <a:prstGeom prst="rect">
            <a:avLst/>
          </a:prstGeom>
          <a:noFill/>
        </p:spPr>
        <p:txBody>
          <a:bodyPr wrap="square" rtlCol="0">
            <a:spAutoFit/>
          </a:bodyPr>
          <a:lstStyle/>
          <a:p>
            <a:r>
              <a:rPr lang="ko-KR" altLang="en-US" dirty="0"/>
              <a:t>몇몇</a:t>
            </a:r>
            <a:endParaRPr lang="en-US" dirty="0"/>
          </a:p>
        </p:txBody>
      </p:sp>
      <p:sp>
        <p:nvSpPr>
          <p:cNvPr id="10" name="TextBox 9"/>
          <p:cNvSpPr txBox="1"/>
          <p:nvPr/>
        </p:nvSpPr>
        <p:spPr>
          <a:xfrm>
            <a:off x="5683803" y="4462413"/>
            <a:ext cx="838200" cy="381000"/>
          </a:xfrm>
          <a:prstGeom prst="rect">
            <a:avLst/>
          </a:prstGeom>
          <a:noFill/>
        </p:spPr>
        <p:txBody>
          <a:bodyPr wrap="square" rtlCol="0">
            <a:spAutoFit/>
          </a:bodyPr>
          <a:lstStyle/>
          <a:p>
            <a:r>
              <a:rPr lang="ko-KR" altLang="en-US" dirty="0"/>
              <a:t>모두</a:t>
            </a:r>
            <a:endParaRPr lang="en-US" dirty="0"/>
          </a:p>
        </p:txBody>
      </p:sp>
    </p:spTree>
    <p:extLst>
      <p:ext uri="{BB962C8B-B14F-4D97-AF65-F5344CB8AC3E}">
        <p14:creationId xmlns:p14="http://schemas.microsoft.com/office/powerpoint/2010/main" val="280840538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933450"/>
            <a:ext cx="5819775" cy="506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a:xfrm>
            <a:off x="1271587" y="377014"/>
            <a:ext cx="6600825" cy="857250"/>
          </a:xfrm>
          <a:solidFill>
            <a:schemeClr val="accent1">
              <a:lumMod val="20000"/>
              <a:lumOff val="80000"/>
            </a:schemeClr>
          </a:solidFill>
        </p:spPr>
        <p:txBody>
          <a:bodyPr>
            <a:noAutofit/>
          </a:bodyPr>
          <a:lstStyle/>
          <a:p>
            <a:pPr algn="ctr" eaLnBrk="1" hangingPunct="1">
              <a:defRPr/>
            </a:pPr>
            <a:r>
              <a:rPr lang="en-US" sz="2700" dirty="0">
                <a:ea typeface="ＭＳ Ｐゴシック" pitchFamily="-112" charset="-128"/>
              </a:rPr>
              <a:t>Incident Reports &amp;</a:t>
            </a:r>
            <a:br>
              <a:rPr lang="en-US" sz="2700" dirty="0">
                <a:ea typeface="ＭＳ Ｐゴシック" pitchFamily="-112" charset="-128"/>
              </a:rPr>
            </a:br>
            <a:r>
              <a:rPr lang="en-US" sz="2700" dirty="0">
                <a:ea typeface="ＭＳ Ｐゴシック" pitchFamily="-112" charset="-128"/>
              </a:rPr>
              <a:t>Data-based Decision Making</a:t>
            </a:r>
            <a:br>
              <a:rPr lang="en-US" sz="2700" dirty="0">
                <a:ea typeface="ＭＳ Ｐゴシック" pitchFamily="-112" charset="-128"/>
              </a:rPr>
            </a:br>
            <a:r>
              <a:rPr lang="ko-KR" altLang="en-US" sz="1500" dirty="0">
                <a:ea typeface="ＭＳ Ｐゴシック" pitchFamily="-112" charset="-128"/>
              </a:rPr>
              <a:t>사건 보고서 및 데이터 기반 의사 결정</a:t>
            </a:r>
            <a:endParaRPr lang="en-US" sz="1500" dirty="0">
              <a:ea typeface="ＭＳ Ｐゴシック" pitchFamily="-112" charset="-128"/>
            </a:endParaRPr>
          </a:p>
        </p:txBody>
      </p:sp>
      <p:sp>
        <p:nvSpPr>
          <p:cNvPr id="36868" name="Oval 3"/>
          <p:cNvSpPr>
            <a:spLocks noChangeArrowheads="1"/>
          </p:cNvSpPr>
          <p:nvPr/>
        </p:nvSpPr>
        <p:spPr bwMode="auto">
          <a:xfrm>
            <a:off x="6286500" y="1714500"/>
            <a:ext cx="1257300" cy="1428750"/>
          </a:xfrm>
          <a:prstGeom prst="ellipse">
            <a:avLst/>
          </a:prstGeom>
          <a:noFill/>
          <a:ln w="38100">
            <a:solidFill>
              <a:srgbClr val="C000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350"/>
          </a:p>
        </p:txBody>
      </p:sp>
      <p:sp>
        <p:nvSpPr>
          <p:cNvPr id="36869" name="Oval 3"/>
          <p:cNvSpPr>
            <a:spLocks noChangeArrowheads="1"/>
          </p:cNvSpPr>
          <p:nvPr/>
        </p:nvSpPr>
        <p:spPr bwMode="auto">
          <a:xfrm>
            <a:off x="4972050" y="3200400"/>
            <a:ext cx="2286000" cy="1485900"/>
          </a:xfrm>
          <a:prstGeom prst="ellipse">
            <a:avLst/>
          </a:prstGeom>
          <a:noFill/>
          <a:ln w="38100">
            <a:solidFill>
              <a:srgbClr val="FFC0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350"/>
          </a:p>
        </p:txBody>
      </p:sp>
      <p:sp>
        <p:nvSpPr>
          <p:cNvPr id="36870" name="Slide Number Placeholder 6"/>
          <p:cNvSpPr>
            <a:spLocks noGrp="1"/>
          </p:cNvSpPr>
          <p:nvPr>
            <p:ph type="sldNum" sz="quarter" idx="12"/>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557213" indent="-214313" eaLnBrk="0" hangingPunct="0">
              <a:defRPr>
                <a:solidFill>
                  <a:schemeClr val="tx1"/>
                </a:solidFill>
                <a:latin typeface="Arial" charset="0"/>
                <a:ea typeface="ＭＳ Ｐゴシック" charset="0"/>
              </a:defRPr>
            </a:lvl2pPr>
            <a:lvl3pPr marL="857250" indent="-171450" eaLnBrk="0" hangingPunct="0">
              <a:defRPr>
                <a:solidFill>
                  <a:schemeClr val="tx1"/>
                </a:solidFill>
                <a:latin typeface="Arial" charset="0"/>
                <a:ea typeface="ＭＳ Ｐゴシック" charset="0"/>
              </a:defRPr>
            </a:lvl3pPr>
            <a:lvl4pPr marL="1200150" indent="-171450" eaLnBrk="0" hangingPunct="0">
              <a:defRPr>
                <a:solidFill>
                  <a:schemeClr val="tx1"/>
                </a:solidFill>
                <a:latin typeface="Arial" charset="0"/>
                <a:ea typeface="ＭＳ Ｐゴシック" charset="0"/>
              </a:defRPr>
            </a:lvl4pPr>
            <a:lvl5pPr marL="1543050" indent="-171450" eaLnBrk="0" hangingPunct="0">
              <a:defRPr>
                <a:solidFill>
                  <a:schemeClr val="tx1"/>
                </a:solidFill>
                <a:latin typeface="Arial" charset="0"/>
                <a:ea typeface="ＭＳ Ｐゴシック" charset="0"/>
              </a:defRPr>
            </a:lvl5pPr>
            <a:lvl6pPr marL="1885950" indent="-171450" eaLnBrk="0" fontAlgn="base" hangingPunct="0">
              <a:spcBef>
                <a:spcPct val="0"/>
              </a:spcBef>
              <a:spcAft>
                <a:spcPct val="0"/>
              </a:spcAft>
              <a:defRPr>
                <a:solidFill>
                  <a:schemeClr val="tx1"/>
                </a:solidFill>
                <a:latin typeface="Arial" charset="0"/>
                <a:ea typeface="ＭＳ Ｐゴシック" charset="0"/>
              </a:defRPr>
            </a:lvl6pPr>
            <a:lvl7pPr marL="2228850" indent="-171450" eaLnBrk="0" fontAlgn="base" hangingPunct="0">
              <a:spcBef>
                <a:spcPct val="0"/>
              </a:spcBef>
              <a:spcAft>
                <a:spcPct val="0"/>
              </a:spcAft>
              <a:defRPr>
                <a:solidFill>
                  <a:schemeClr val="tx1"/>
                </a:solidFill>
                <a:latin typeface="Arial" charset="0"/>
                <a:ea typeface="ＭＳ Ｐゴシック" charset="0"/>
              </a:defRPr>
            </a:lvl7pPr>
            <a:lvl8pPr marL="2571750" indent="-171450" eaLnBrk="0" fontAlgn="base" hangingPunct="0">
              <a:spcBef>
                <a:spcPct val="0"/>
              </a:spcBef>
              <a:spcAft>
                <a:spcPct val="0"/>
              </a:spcAft>
              <a:defRPr>
                <a:solidFill>
                  <a:schemeClr val="tx1"/>
                </a:solidFill>
                <a:latin typeface="Arial" charset="0"/>
                <a:ea typeface="ＭＳ Ｐゴシック" charset="0"/>
              </a:defRPr>
            </a:lvl8pPr>
            <a:lvl9pPr marL="2914650" indent="-17145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091E373-31AF-3B4E-94BD-5852886B4F9B}" type="slidenum">
              <a:rPr lang="en-US" sz="750">
                <a:ea typeface="MS PGothic" charset="0"/>
                <a:cs typeface="MS PGothic" charset="0"/>
              </a:rPr>
              <a:pPr eaLnBrk="1" hangingPunct="1"/>
              <a:t>101</a:t>
            </a:fld>
            <a:endParaRPr lang="en-US" sz="750">
              <a:ea typeface="MS PGothic" charset="0"/>
              <a:cs typeface="MS PGothic" charset="0"/>
            </a:endParaRPr>
          </a:p>
        </p:txBody>
      </p:sp>
      <p:sp>
        <p:nvSpPr>
          <p:cNvPr id="2" name="TextBox 1"/>
          <p:cNvSpPr txBox="1"/>
          <p:nvPr/>
        </p:nvSpPr>
        <p:spPr>
          <a:xfrm>
            <a:off x="3173017" y="5898357"/>
            <a:ext cx="184731" cy="300082"/>
          </a:xfrm>
          <a:prstGeom prst="rect">
            <a:avLst/>
          </a:prstGeom>
          <a:noFill/>
        </p:spPr>
        <p:txBody>
          <a:bodyPr wrap="none" rtlCol="0">
            <a:spAutoFit/>
          </a:bodyPr>
          <a:lstStyle/>
          <a:p>
            <a:endParaRPr lang="en-US" sz="1350" dirty="0"/>
          </a:p>
        </p:txBody>
      </p:sp>
      <p:sp>
        <p:nvSpPr>
          <p:cNvPr id="3" name="TextBox 2"/>
          <p:cNvSpPr txBox="1"/>
          <p:nvPr/>
        </p:nvSpPr>
        <p:spPr>
          <a:xfrm>
            <a:off x="2774157" y="5782942"/>
            <a:ext cx="863204" cy="507831"/>
          </a:xfrm>
          <a:prstGeom prst="rect">
            <a:avLst/>
          </a:prstGeom>
          <a:solidFill>
            <a:schemeClr val="bg1"/>
          </a:solidFill>
        </p:spPr>
        <p:txBody>
          <a:bodyPr wrap="square" rtlCol="0">
            <a:spAutoFit/>
          </a:bodyPr>
          <a:lstStyle/>
          <a:p>
            <a:r>
              <a:rPr lang="en-US" sz="1350" dirty="0"/>
              <a:t>People: 25</a:t>
            </a:r>
          </a:p>
        </p:txBody>
      </p:sp>
      <p:sp>
        <p:nvSpPr>
          <p:cNvPr id="4" name="TextBox 3"/>
          <p:cNvSpPr txBox="1"/>
          <p:nvPr/>
        </p:nvSpPr>
        <p:spPr>
          <a:xfrm>
            <a:off x="5536407" y="5782940"/>
            <a:ext cx="1087157" cy="300082"/>
          </a:xfrm>
          <a:prstGeom prst="rect">
            <a:avLst/>
          </a:prstGeom>
          <a:solidFill>
            <a:schemeClr val="bg1"/>
          </a:solidFill>
        </p:spPr>
        <p:txBody>
          <a:bodyPr wrap="none" rtlCol="0">
            <a:spAutoFit/>
          </a:bodyPr>
          <a:lstStyle/>
          <a:p>
            <a:r>
              <a:rPr lang="en-US" sz="1350" dirty="0"/>
              <a:t>Incidents: 59</a:t>
            </a:r>
          </a:p>
        </p:txBody>
      </p:sp>
      <p:pic>
        <p:nvPicPr>
          <p:cNvPr id="10" name="Picture 12" descr="PBIS LOGO.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1331" y="5631658"/>
            <a:ext cx="966788" cy="326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3810000" y="5867400"/>
            <a:ext cx="609600" cy="369332"/>
          </a:xfrm>
          <a:prstGeom prst="rect">
            <a:avLst/>
          </a:prstGeom>
          <a:noFill/>
        </p:spPr>
        <p:txBody>
          <a:bodyPr wrap="square" rtlCol="0">
            <a:spAutoFit/>
          </a:bodyPr>
          <a:lstStyle/>
          <a:p>
            <a:r>
              <a:rPr lang="ko-KR" altLang="en-US"/>
              <a:t>사람</a:t>
            </a:r>
            <a:endParaRPr lang="en-US" dirty="0"/>
          </a:p>
        </p:txBody>
      </p:sp>
      <p:sp>
        <p:nvSpPr>
          <p:cNvPr id="12" name="TextBox 11"/>
          <p:cNvSpPr txBox="1"/>
          <p:nvPr/>
        </p:nvSpPr>
        <p:spPr>
          <a:xfrm>
            <a:off x="6629400" y="5867400"/>
            <a:ext cx="609600" cy="369332"/>
          </a:xfrm>
          <a:prstGeom prst="rect">
            <a:avLst/>
          </a:prstGeom>
          <a:noFill/>
        </p:spPr>
        <p:txBody>
          <a:bodyPr wrap="square" rtlCol="0">
            <a:spAutoFit/>
          </a:bodyPr>
          <a:lstStyle/>
          <a:p>
            <a:r>
              <a:rPr lang="ko-KR" altLang="en-US"/>
              <a:t>사건</a:t>
            </a:r>
            <a:endParaRPr lang="en-US" dirty="0"/>
          </a:p>
        </p:txBody>
      </p:sp>
    </p:spTree>
    <p:extLst>
      <p:ext uri="{BB962C8B-B14F-4D97-AF65-F5344CB8AC3E}">
        <p14:creationId xmlns:p14="http://schemas.microsoft.com/office/powerpoint/2010/main" val="39888728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a:spLocks noChangeArrowheads="1"/>
          </p:cNvSpPr>
          <p:nvPr/>
        </p:nvSpPr>
        <p:spPr bwMode="auto">
          <a:xfrm>
            <a:off x="1473178" y="1759407"/>
            <a:ext cx="2333327" cy="1958281"/>
          </a:xfrm>
          <a:prstGeom prst="ellipse">
            <a:avLst/>
          </a:prstGeom>
          <a:solidFill>
            <a:srgbClr val="173C8B"/>
          </a:solidFill>
          <a:ln w="9525">
            <a:solidFill>
              <a:srgbClr val="B6DCDF"/>
            </a:solidFill>
            <a:round/>
            <a:headEnd/>
            <a:tailEnd/>
          </a:ln>
          <a:effectLst>
            <a:outerShdw blurRad="40000" dist="23000" dir="5400000" rotWithShape="0">
              <a:srgbClr val="000000">
                <a:alpha val="34998"/>
              </a:srgbClr>
            </a:outerShdw>
          </a:effectLst>
        </p:spPr>
        <p:txBody>
          <a:bodyPr anchor="ctr"/>
          <a:lstStyle/>
          <a:p>
            <a:pPr algn="ctr">
              <a:defRPr/>
            </a:pPr>
            <a:endParaRPr lang="en-US" sz="1013" dirty="0">
              <a:solidFill>
                <a:schemeClr val="lt1"/>
              </a:solidFill>
            </a:endParaRPr>
          </a:p>
        </p:txBody>
      </p:sp>
      <p:sp>
        <p:nvSpPr>
          <p:cNvPr id="9219" name="TextBox 4"/>
          <p:cNvSpPr txBox="1">
            <a:spLocks noChangeArrowheads="1"/>
          </p:cNvSpPr>
          <p:nvPr/>
        </p:nvSpPr>
        <p:spPr bwMode="auto">
          <a:xfrm>
            <a:off x="1473178" y="2106643"/>
            <a:ext cx="2310110" cy="1304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75" dirty="0">
                <a:solidFill>
                  <a:schemeClr val="bg1"/>
                </a:solidFill>
                <a:ea typeface="MS PGothic" charset="0"/>
                <a:cs typeface="MS PGothic" charset="0"/>
              </a:rPr>
              <a:t>Organization-Wide</a:t>
            </a:r>
          </a:p>
          <a:p>
            <a:pPr algn="ctr" eaLnBrk="1" hangingPunct="1"/>
            <a:r>
              <a:rPr lang="en-US" sz="1575" dirty="0">
                <a:solidFill>
                  <a:schemeClr val="bg1"/>
                </a:solidFill>
                <a:ea typeface="MS PGothic" charset="0"/>
                <a:cs typeface="MS PGothic" charset="0"/>
              </a:rPr>
              <a:t>Team</a:t>
            </a:r>
          </a:p>
          <a:p>
            <a:pPr algn="ctr" eaLnBrk="1" hangingPunct="1"/>
            <a:endParaRPr lang="en-US" sz="1575" dirty="0">
              <a:solidFill>
                <a:schemeClr val="bg1"/>
              </a:solidFill>
              <a:ea typeface="MS PGothic" charset="0"/>
              <a:cs typeface="MS PGothic" charset="0"/>
            </a:endParaRPr>
          </a:p>
          <a:p>
            <a:pPr algn="ctr" eaLnBrk="1" hangingPunct="1"/>
            <a:r>
              <a:rPr lang="en-US" sz="1575" dirty="0">
                <a:solidFill>
                  <a:schemeClr val="bg1"/>
                </a:solidFill>
                <a:ea typeface="MS PGothic" charset="0"/>
                <a:cs typeface="MS PGothic" charset="0"/>
              </a:rPr>
              <a:t>Addresses </a:t>
            </a:r>
          </a:p>
          <a:p>
            <a:pPr algn="ctr" eaLnBrk="1" hangingPunct="1"/>
            <a:r>
              <a:rPr lang="en-US" sz="1575" dirty="0">
                <a:solidFill>
                  <a:schemeClr val="bg1"/>
                </a:solidFill>
                <a:ea typeface="MS PGothic" charset="0"/>
                <a:cs typeface="MS PGothic" charset="0"/>
              </a:rPr>
              <a:t>Universal Systems</a:t>
            </a:r>
          </a:p>
        </p:txBody>
      </p:sp>
      <p:sp>
        <p:nvSpPr>
          <p:cNvPr id="6" name="Oval 5"/>
          <p:cNvSpPr>
            <a:spLocks noChangeArrowheads="1"/>
          </p:cNvSpPr>
          <p:nvPr/>
        </p:nvSpPr>
        <p:spPr bwMode="auto">
          <a:xfrm>
            <a:off x="4774707" y="4040873"/>
            <a:ext cx="2610148" cy="1215330"/>
          </a:xfrm>
          <a:prstGeom prst="ellipse">
            <a:avLst/>
          </a:prstGeom>
          <a:solidFill>
            <a:srgbClr val="215AD8"/>
          </a:solidFill>
          <a:ln w="9525">
            <a:solidFill>
              <a:srgbClr val="B6DCDF"/>
            </a:solidFill>
            <a:round/>
            <a:headEnd/>
            <a:tailEnd/>
          </a:ln>
          <a:effectLst>
            <a:outerShdw blurRad="40000" dist="23000" dir="5400000" rotWithShape="0">
              <a:srgbClr val="000000">
                <a:alpha val="34998"/>
              </a:srgbClr>
            </a:outerShdw>
          </a:effectLst>
        </p:spPr>
        <p:txBody>
          <a:bodyPr anchor="ctr"/>
          <a:lstStyle/>
          <a:p>
            <a:pPr algn="ctr">
              <a:defRPr/>
            </a:pPr>
            <a:endParaRPr lang="en-US" sz="1013" dirty="0">
              <a:solidFill>
                <a:schemeClr val="lt1"/>
              </a:solidFill>
            </a:endParaRPr>
          </a:p>
        </p:txBody>
      </p:sp>
      <p:sp>
        <p:nvSpPr>
          <p:cNvPr id="9221" name="TextBox 6"/>
          <p:cNvSpPr txBox="1">
            <a:spLocks noChangeArrowheads="1"/>
          </p:cNvSpPr>
          <p:nvPr/>
        </p:nvSpPr>
        <p:spPr bwMode="auto">
          <a:xfrm>
            <a:off x="4894809" y="4380195"/>
            <a:ext cx="2369939"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75" b="1" dirty="0">
                <a:solidFill>
                  <a:schemeClr val="bg1"/>
                </a:solidFill>
                <a:ea typeface="MS PGothic" charset="0"/>
                <a:cs typeface="MS PGothic" charset="0"/>
              </a:rPr>
              <a:t>Tier 2/3</a:t>
            </a:r>
          </a:p>
          <a:p>
            <a:pPr algn="ctr" eaLnBrk="1" hangingPunct="1"/>
            <a:r>
              <a:rPr lang="en-US" sz="1575" b="1" dirty="0">
                <a:solidFill>
                  <a:schemeClr val="bg1"/>
                </a:solidFill>
                <a:ea typeface="MS PGothic" charset="0"/>
                <a:cs typeface="MS PGothic" charset="0"/>
              </a:rPr>
              <a:t>Team</a:t>
            </a:r>
          </a:p>
        </p:txBody>
      </p:sp>
      <p:cxnSp>
        <p:nvCxnSpPr>
          <p:cNvPr id="10" name="Straight Arrow Connector 9"/>
          <p:cNvCxnSpPr>
            <a:cxnSpLocks noChangeShapeType="1"/>
          </p:cNvCxnSpPr>
          <p:nvPr/>
        </p:nvCxnSpPr>
        <p:spPr bwMode="auto">
          <a:xfrm>
            <a:off x="3396407" y="3629283"/>
            <a:ext cx="1088084" cy="750912"/>
          </a:xfrm>
          <a:prstGeom prst="straightConnector1">
            <a:avLst/>
          </a:prstGeom>
          <a:noFill/>
          <a:ln w="63500">
            <a:solidFill>
              <a:schemeClr val="tx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 name="TextBox 1"/>
          <p:cNvSpPr txBox="1"/>
          <p:nvPr/>
        </p:nvSpPr>
        <p:spPr>
          <a:xfrm>
            <a:off x="5817694" y="7072313"/>
            <a:ext cx="184731" cy="248209"/>
          </a:xfrm>
          <a:prstGeom prst="rect">
            <a:avLst/>
          </a:prstGeom>
          <a:noFill/>
        </p:spPr>
        <p:txBody>
          <a:bodyPr wrap="none" rtlCol="0">
            <a:spAutoFit/>
          </a:bodyPr>
          <a:lstStyle/>
          <a:p>
            <a:endParaRPr lang="en-US" sz="1013" dirty="0"/>
          </a:p>
        </p:txBody>
      </p:sp>
      <p:pic>
        <p:nvPicPr>
          <p:cNvPr id="8" name="Picture 12" descr="PBIS 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5113141"/>
            <a:ext cx="725091" cy="2446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3873143" y="2210517"/>
            <a:ext cx="3889102" cy="1200329"/>
          </a:xfrm>
          <a:prstGeom prst="rect">
            <a:avLst/>
          </a:prstGeom>
          <a:noFill/>
        </p:spPr>
        <p:txBody>
          <a:bodyPr wrap="square" rtlCol="0">
            <a:spAutoFit/>
          </a:bodyPr>
          <a:lstStyle/>
          <a:p>
            <a:pPr algn="ctr"/>
            <a:r>
              <a:rPr lang="en-US" sz="2025" b="1" dirty="0"/>
              <a:t>At Secondary Stage Organizations </a:t>
            </a:r>
          </a:p>
          <a:p>
            <a:pPr algn="ctr"/>
            <a:r>
              <a:rPr lang="en-US" sz="2025" b="1" dirty="0"/>
              <a:t>Form Two Teams</a:t>
            </a:r>
          </a:p>
          <a:p>
            <a:pPr marL="257175" indent="-257175">
              <a:buFont typeface="Arial" charset="0"/>
              <a:buChar char="•"/>
            </a:pPr>
            <a:endParaRPr lang="en-US" sz="1575" dirty="0"/>
          </a:p>
          <a:p>
            <a:endParaRPr lang="en-US" sz="1575" dirty="0"/>
          </a:p>
        </p:txBody>
      </p:sp>
    </p:spTree>
    <p:extLst>
      <p:ext uri="{BB962C8B-B14F-4D97-AF65-F5344CB8AC3E}">
        <p14:creationId xmlns:p14="http://schemas.microsoft.com/office/powerpoint/2010/main" val="18322242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a:spLocks noChangeArrowheads="1"/>
          </p:cNvSpPr>
          <p:nvPr/>
        </p:nvSpPr>
        <p:spPr bwMode="auto">
          <a:xfrm>
            <a:off x="200325" y="2720404"/>
            <a:ext cx="3480197" cy="1620440"/>
          </a:xfrm>
          <a:prstGeom prst="ellipse">
            <a:avLst/>
          </a:prstGeom>
          <a:solidFill>
            <a:srgbClr val="215AD8"/>
          </a:solidFill>
          <a:ln w="9525">
            <a:solidFill>
              <a:srgbClr val="B6DCDF"/>
            </a:solidFill>
            <a:round/>
            <a:headEnd/>
            <a:tailEnd/>
          </a:ln>
          <a:effectLst>
            <a:outerShdw blurRad="40000" dist="23000" dir="5400000" rotWithShape="0">
              <a:srgbClr val="000000">
                <a:alpha val="34998"/>
              </a:srgbClr>
            </a:outerShdw>
          </a:effectLst>
        </p:spPr>
        <p:txBody>
          <a:bodyPr anchor="ctr"/>
          <a:lstStyle/>
          <a:p>
            <a:pPr algn="ctr">
              <a:defRPr/>
            </a:pPr>
            <a:endParaRPr lang="en-US" sz="1350">
              <a:solidFill>
                <a:schemeClr val="lt1"/>
              </a:solidFill>
            </a:endParaRPr>
          </a:p>
        </p:txBody>
      </p:sp>
      <p:sp>
        <p:nvSpPr>
          <p:cNvPr id="9221" name="TextBox 6"/>
          <p:cNvSpPr txBox="1">
            <a:spLocks noChangeArrowheads="1"/>
          </p:cNvSpPr>
          <p:nvPr/>
        </p:nvSpPr>
        <p:spPr bwMode="auto">
          <a:xfrm>
            <a:off x="360464" y="3249265"/>
            <a:ext cx="3159918"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100" dirty="0">
                <a:solidFill>
                  <a:schemeClr val="bg1"/>
                </a:solidFill>
                <a:ea typeface="MS PGothic" charset="0"/>
                <a:cs typeface="MS PGothic" charset="0"/>
              </a:rPr>
              <a:t>Tier 2/Tier 3 Team</a:t>
            </a:r>
          </a:p>
        </p:txBody>
      </p:sp>
      <p:sp>
        <p:nvSpPr>
          <p:cNvPr id="2" name="TextBox 1"/>
          <p:cNvSpPr txBox="1"/>
          <p:nvPr/>
        </p:nvSpPr>
        <p:spPr>
          <a:xfrm>
            <a:off x="6232924" y="7143750"/>
            <a:ext cx="184731" cy="300082"/>
          </a:xfrm>
          <a:prstGeom prst="rect">
            <a:avLst/>
          </a:prstGeom>
          <a:noFill/>
        </p:spPr>
        <p:txBody>
          <a:bodyPr wrap="none" rtlCol="0">
            <a:spAutoFit/>
          </a:bodyPr>
          <a:lstStyle/>
          <a:p>
            <a:endParaRPr lang="en-US" sz="1350"/>
          </a:p>
        </p:txBody>
      </p:sp>
      <p:pic>
        <p:nvPicPr>
          <p:cNvPr id="8" name="Picture 12" descr="PBIS 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674519"/>
            <a:ext cx="966788" cy="326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4039163" y="1471857"/>
            <a:ext cx="4904513" cy="3970318"/>
          </a:xfrm>
          <a:prstGeom prst="rect">
            <a:avLst/>
          </a:prstGeom>
          <a:noFill/>
          <a:ln>
            <a:solidFill>
              <a:srgbClr val="930505"/>
            </a:solidFill>
          </a:ln>
        </p:spPr>
        <p:txBody>
          <a:bodyPr wrap="square" rtlCol="0">
            <a:spAutoFit/>
          </a:bodyPr>
          <a:lstStyle/>
          <a:p>
            <a:r>
              <a:rPr lang="en-US" b="1" dirty="0">
                <a:solidFill>
                  <a:srgbClr val="930505"/>
                </a:solidFill>
              </a:rPr>
              <a:t>Secondary/Tertiary Team</a:t>
            </a:r>
            <a:endParaRPr lang="en-US" b="1" dirty="0"/>
          </a:p>
          <a:p>
            <a:r>
              <a:rPr lang="en-US" b="1" dirty="0"/>
              <a:t>Monitor Plans and Intervene Early to Improve Outcomes for:</a:t>
            </a:r>
          </a:p>
          <a:p>
            <a:pPr marL="342900" indent="-342900">
              <a:buFont typeface="Arial" charset="0"/>
              <a:buChar char="•"/>
            </a:pPr>
            <a:r>
              <a:rPr lang="en-US" dirty="0"/>
              <a:t>PCT Action Plans</a:t>
            </a:r>
          </a:p>
          <a:p>
            <a:pPr marL="342900" indent="-342900">
              <a:buFont typeface="Arial" charset="0"/>
              <a:buChar char="•"/>
            </a:pPr>
            <a:r>
              <a:rPr lang="en-US" dirty="0"/>
              <a:t>Person-Centered Plans </a:t>
            </a:r>
          </a:p>
          <a:p>
            <a:pPr marL="342900" indent="-342900">
              <a:buFont typeface="Arial" charset="0"/>
              <a:buChar char="•"/>
            </a:pPr>
            <a:r>
              <a:rPr lang="en-US" dirty="0"/>
              <a:t>PBS Plans</a:t>
            </a:r>
          </a:p>
          <a:p>
            <a:pPr marL="342900" indent="-342900">
              <a:buFont typeface="Arial" charset="0"/>
              <a:buChar char="•"/>
            </a:pPr>
            <a:r>
              <a:rPr lang="en-US" dirty="0"/>
              <a:t>Organizational Issues Impacting QOL</a:t>
            </a:r>
          </a:p>
          <a:p>
            <a:endParaRPr lang="en-US" b="1" dirty="0"/>
          </a:p>
          <a:p>
            <a:r>
              <a:rPr lang="en-US" b="1" dirty="0"/>
              <a:t>Provide Support to Individuals to:</a:t>
            </a:r>
          </a:p>
          <a:p>
            <a:pPr marL="342900" indent="-342900">
              <a:buFont typeface="Arial" charset="0"/>
              <a:buChar char="•"/>
            </a:pPr>
            <a:r>
              <a:rPr lang="en-US" dirty="0"/>
              <a:t>Assist Person is Finding Job</a:t>
            </a:r>
          </a:p>
          <a:p>
            <a:pPr marL="342900" indent="-342900">
              <a:buFont typeface="Arial" charset="0"/>
              <a:buChar char="•"/>
            </a:pPr>
            <a:r>
              <a:rPr lang="en-US" dirty="0"/>
              <a:t>Foster and Encourage Relationships</a:t>
            </a:r>
          </a:p>
          <a:p>
            <a:pPr marL="342900" indent="-342900">
              <a:buFont typeface="Arial" charset="0"/>
              <a:buChar char="•"/>
            </a:pPr>
            <a:r>
              <a:rPr lang="en-US" dirty="0"/>
              <a:t>Problem Solve to Help Person Find Ideal Home</a:t>
            </a:r>
          </a:p>
          <a:p>
            <a:pPr marL="342900" indent="-342900">
              <a:buFont typeface="Arial" charset="0"/>
              <a:buChar char="•"/>
            </a:pPr>
            <a:r>
              <a:rPr lang="en-US" dirty="0"/>
              <a:t>Supported Decision Making</a:t>
            </a:r>
          </a:p>
          <a:p>
            <a:pPr marL="342900" indent="-342900">
              <a:buFont typeface="Arial" charset="0"/>
              <a:buChar char="•"/>
            </a:pPr>
            <a:r>
              <a:rPr lang="en-US" dirty="0"/>
              <a:t>Bring in Positive Support Expertise</a:t>
            </a:r>
          </a:p>
        </p:txBody>
      </p:sp>
    </p:spTree>
    <p:extLst>
      <p:ext uri="{BB962C8B-B14F-4D97-AF65-F5344CB8AC3E}">
        <p14:creationId xmlns:p14="http://schemas.microsoft.com/office/powerpoint/2010/main" val="33826636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a:spLocks noChangeArrowheads="1"/>
          </p:cNvSpPr>
          <p:nvPr/>
        </p:nvSpPr>
        <p:spPr bwMode="auto">
          <a:xfrm>
            <a:off x="1473178" y="1759407"/>
            <a:ext cx="2333327" cy="1958281"/>
          </a:xfrm>
          <a:prstGeom prst="ellipse">
            <a:avLst/>
          </a:prstGeom>
          <a:solidFill>
            <a:srgbClr val="173C8B"/>
          </a:solidFill>
          <a:ln w="9525">
            <a:solidFill>
              <a:srgbClr val="B6DCDF"/>
            </a:solidFill>
            <a:round/>
            <a:headEnd/>
            <a:tailEnd/>
          </a:ln>
          <a:effectLst>
            <a:outerShdw blurRad="40000" dist="23000" dir="5400000" rotWithShape="0">
              <a:srgbClr val="000000">
                <a:alpha val="34998"/>
              </a:srgbClr>
            </a:outerShdw>
          </a:effectLst>
        </p:spPr>
        <p:txBody>
          <a:bodyPr anchor="ctr"/>
          <a:lstStyle/>
          <a:p>
            <a:pPr algn="ctr">
              <a:defRPr/>
            </a:pPr>
            <a:endParaRPr lang="en-US" sz="1013" dirty="0">
              <a:solidFill>
                <a:schemeClr val="lt1"/>
              </a:solidFill>
            </a:endParaRPr>
          </a:p>
        </p:txBody>
      </p:sp>
      <p:sp>
        <p:nvSpPr>
          <p:cNvPr id="9219" name="TextBox 4"/>
          <p:cNvSpPr txBox="1">
            <a:spLocks noChangeArrowheads="1"/>
          </p:cNvSpPr>
          <p:nvPr/>
        </p:nvSpPr>
        <p:spPr bwMode="auto">
          <a:xfrm>
            <a:off x="1473178" y="2106643"/>
            <a:ext cx="2310110" cy="1304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75" dirty="0">
                <a:solidFill>
                  <a:schemeClr val="bg1"/>
                </a:solidFill>
                <a:ea typeface="MS PGothic" charset="0"/>
                <a:cs typeface="MS PGothic" charset="0"/>
              </a:rPr>
              <a:t>Tier 1</a:t>
            </a:r>
          </a:p>
          <a:p>
            <a:pPr algn="ctr" eaLnBrk="1" hangingPunct="1"/>
            <a:r>
              <a:rPr lang="en-US" sz="1575" dirty="0">
                <a:solidFill>
                  <a:schemeClr val="bg1"/>
                </a:solidFill>
                <a:ea typeface="MS PGothic" charset="0"/>
                <a:cs typeface="MS PGothic" charset="0"/>
              </a:rPr>
              <a:t>Organization-Wide</a:t>
            </a:r>
          </a:p>
          <a:p>
            <a:pPr algn="ctr" eaLnBrk="1" hangingPunct="1"/>
            <a:r>
              <a:rPr lang="en-US" sz="1575" dirty="0">
                <a:solidFill>
                  <a:schemeClr val="bg1"/>
                </a:solidFill>
                <a:ea typeface="MS PGothic" charset="0"/>
                <a:cs typeface="MS PGothic" charset="0"/>
              </a:rPr>
              <a:t>Team</a:t>
            </a:r>
          </a:p>
          <a:p>
            <a:pPr algn="ctr" eaLnBrk="1" hangingPunct="1"/>
            <a:endParaRPr lang="en-US" sz="1575" dirty="0">
              <a:solidFill>
                <a:schemeClr val="bg1"/>
              </a:solidFill>
              <a:ea typeface="MS PGothic" charset="0"/>
              <a:cs typeface="MS PGothic" charset="0"/>
            </a:endParaRPr>
          </a:p>
          <a:p>
            <a:pPr algn="ctr" eaLnBrk="1" hangingPunct="1"/>
            <a:r>
              <a:rPr lang="en-US" sz="1575" dirty="0">
                <a:solidFill>
                  <a:schemeClr val="bg1"/>
                </a:solidFill>
                <a:ea typeface="MS PGothic" charset="0"/>
                <a:cs typeface="MS PGothic" charset="0"/>
              </a:rPr>
              <a:t>Universal Systems</a:t>
            </a:r>
          </a:p>
        </p:txBody>
      </p:sp>
      <p:sp>
        <p:nvSpPr>
          <p:cNvPr id="6" name="Oval 5"/>
          <p:cNvSpPr>
            <a:spLocks noChangeArrowheads="1"/>
          </p:cNvSpPr>
          <p:nvPr/>
        </p:nvSpPr>
        <p:spPr bwMode="auto">
          <a:xfrm>
            <a:off x="4774705" y="3276314"/>
            <a:ext cx="2610148" cy="1215330"/>
          </a:xfrm>
          <a:prstGeom prst="ellipse">
            <a:avLst/>
          </a:prstGeom>
          <a:solidFill>
            <a:srgbClr val="215AD8"/>
          </a:solidFill>
          <a:ln w="9525">
            <a:solidFill>
              <a:srgbClr val="B6DCDF"/>
            </a:solidFill>
            <a:round/>
            <a:headEnd/>
            <a:tailEnd/>
          </a:ln>
          <a:effectLst>
            <a:outerShdw blurRad="40000" dist="23000" dir="5400000" rotWithShape="0">
              <a:srgbClr val="000000">
                <a:alpha val="34998"/>
              </a:srgbClr>
            </a:outerShdw>
          </a:effectLst>
        </p:spPr>
        <p:txBody>
          <a:bodyPr anchor="ctr"/>
          <a:lstStyle/>
          <a:p>
            <a:pPr algn="ctr">
              <a:defRPr/>
            </a:pPr>
            <a:endParaRPr lang="en-US" sz="1013" dirty="0">
              <a:solidFill>
                <a:schemeClr val="lt1"/>
              </a:solidFill>
            </a:endParaRPr>
          </a:p>
        </p:txBody>
      </p:sp>
      <p:sp>
        <p:nvSpPr>
          <p:cNvPr id="9221" name="TextBox 6"/>
          <p:cNvSpPr txBox="1">
            <a:spLocks noChangeArrowheads="1"/>
          </p:cNvSpPr>
          <p:nvPr/>
        </p:nvSpPr>
        <p:spPr bwMode="auto">
          <a:xfrm>
            <a:off x="4894808" y="3629283"/>
            <a:ext cx="2369939" cy="577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75" dirty="0">
                <a:solidFill>
                  <a:schemeClr val="bg1"/>
                </a:solidFill>
                <a:ea typeface="MS PGothic" charset="0"/>
                <a:cs typeface="MS PGothic" charset="0"/>
              </a:rPr>
              <a:t>Tier 2  &amp; 3</a:t>
            </a:r>
          </a:p>
          <a:p>
            <a:pPr algn="ctr" eaLnBrk="1" hangingPunct="1"/>
            <a:r>
              <a:rPr lang="en-US" sz="1575" dirty="0">
                <a:solidFill>
                  <a:schemeClr val="bg1"/>
                </a:solidFill>
                <a:ea typeface="MS PGothic" charset="0"/>
                <a:cs typeface="MS PGothic" charset="0"/>
              </a:rPr>
              <a:t>Team</a:t>
            </a:r>
          </a:p>
        </p:txBody>
      </p:sp>
      <p:cxnSp>
        <p:nvCxnSpPr>
          <p:cNvPr id="10" name="Straight Arrow Connector 9"/>
          <p:cNvCxnSpPr>
            <a:cxnSpLocks noChangeShapeType="1"/>
          </p:cNvCxnSpPr>
          <p:nvPr/>
        </p:nvCxnSpPr>
        <p:spPr bwMode="auto">
          <a:xfrm>
            <a:off x="3396407" y="3629283"/>
            <a:ext cx="1175594" cy="209165"/>
          </a:xfrm>
          <a:prstGeom prst="straightConnector1">
            <a:avLst/>
          </a:prstGeom>
          <a:noFill/>
          <a:ln w="63500">
            <a:solidFill>
              <a:schemeClr val="tx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2" name="TextBox 1"/>
          <p:cNvSpPr txBox="1"/>
          <p:nvPr/>
        </p:nvSpPr>
        <p:spPr>
          <a:xfrm>
            <a:off x="5817694" y="7072313"/>
            <a:ext cx="184731" cy="248209"/>
          </a:xfrm>
          <a:prstGeom prst="rect">
            <a:avLst/>
          </a:prstGeom>
          <a:noFill/>
        </p:spPr>
        <p:txBody>
          <a:bodyPr wrap="none" rtlCol="0">
            <a:spAutoFit/>
          </a:bodyPr>
          <a:lstStyle/>
          <a:p>
            <a:endParaRPr lang="en-US" sz="1013" dirty="0"/>
          </a:p>
        </p:txBody>
      </p:sp>
      <p:pic>
        <p:nvPicPr>
          <p:cNvPr id="8" name="Picture 12" descr="PBIS 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5113141"/>
            <a:ext cx="725091" cy="2446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3873143" y="2210517"/>
            <a:ext cx="3889102" cy="1200329"/>
          </a:xfrm>
          <a:prstGeom prst="rect">
            <a:avLst/>
          </a:prstGeom>
          <a:noFill/>
        </p:spPr>
        <p:txBody>
          <a:bodyPr wrap="square" rtlCol="0">
            <a:spAutoFit/>
          </a:bodyPr>
          <a:lstStyle/>
          <a:p>
            <a:pPr algn="ctr"/>
            <a:r>
              <a:rPr lang="en-US" sz="2025" b="1" dirty="0"/>
              <a:t>Organizations With All 3 Tiers </a:t>
            </a:r>
          </a:p>
          <a:p>
            <a:pPr algn="ctr"/>
            <a:r>
              <a:rPr lang="en-US" sz="2025" b="1" dirty="0"/>
              <a:t>Form Two Teams for Oversight</a:t>
            </a:r>
          </a:p>
          <a:p>
            <a:pPr marL="257175" indent="-257175">
              <a:buFont typeface="Arial" charset="0"/>
              <a:buChar char="•"/>
            </a:pPr>
            <a:endParaRPr lang="en-US" sz="1575" dirty="0"/>
          </a:p>
          <a:p>
            <a:endParaRPr lang="en-US" sz="1575" dirty="0"/>
          </a:p>
        </p:txBody>
      </p:sp>
      <p:sp>
        <p:nvSpPr>
          <p:cNvPr id="9" name="TextBox 8">
            <a:extLst>
              <a:ext uri="{FF2B5EF4-FFF2-40B4-BE49-F238E27FC236}">
                <a16:creationId xmlns:a16="http://schemas.microsoft.com/office/drawing/2014/main" id="{3BF7559E-5935-6E40-8D84-81415E878E2F}"/>
              </a:ext>
            </a:extLst>
          </p:cNvPr>
          <p:cNvSpPr txBox="1"/>
          <p:nvPr/>
        </p:nvSpPr>
        <p:spPr>
          <a:xfrm>
            <a:off x="3559598" y="4592838"/>
            <a:ext cx="1029128" cy="300082"/>
          </a:xfrm>
          <a:prstGeom prst="rect">
            <a:avLst/>
          </a:prstGeom>
          <a:noFill/>
        </p:spPr>
        <p:txBody>
          <a:bodyPr wrap="none" rtlCol="0">
            <a:spAutoFit/>
          </a:bodyPr>
          <a:lstStyle/>
          <a:p>
            <a:r>
              <a:rPr lang="en-US" sz="1350" dirty="0"/>
              <a:t>John’s Team</a:t>
            </a:r>
          </a:p>
        </p:txBody>
      </p:sp>
      <p:sp>
        <p:nvSpPr>
          <p:cNvPr id="11" name="TextBox 10">
            <a:extLst>
              <a:ext uri="{FF2B5EF4-FFF2-40B4-BE49-F238E27FC236}">
                <a16:creationId xmlns:a16="http://schemas.microsoft.com/office/drawing/2014/main" id="{15660242-9C26-BC45-BA65-B0BBDFE683E5}"/>
              </a:ext>
            </a:extLst>
          </p:cNvPr>
          <p:cNvSpPr txBox="1"/>
          <p:nvPr/>
        </p:nvSpPr>
        <p:spPr>
          <a:xfrm>
            <a:off x="4832711" y="4710499"/>
            <a:ext cx="1118896" cy="300082"/>
          </a:xfrm>
          <a:prstGeom prst="rect">
            <a:avLst/>
          </a:prstGeom>
          <a:noFill/>
        </p:spPr>
        <p:txBody>
          <a:bodyPr wrap="none" rtlCol="0">
            <a:spAutoFit/>
          </a:bodyPr>
          <a:lstStyle/>
          <a:p>
            <a:r>
              <a:rPr lang="en-US" sz="1350" dirty="0"/>
              <a:t>Satish’s Team</a:t>
            </a:r>
          </a:p>
        </p:txBody>
      </p:sp>
      <p:sp>
        <p:nvSpPr>
          <p:cNvPr id="12" name="TextBox 11">
            <a:extLst>
              <a:ext uri="{FF2B5EF4-FFF2-40B4-BE49-F238E27FC236}">
                <a16:creationId xmlns:a16="http://schemas.microsoft.com/office/drawing/2014/main" id="{7E139ECA-1037-1641-AE91-1F209BAE1F82}"/>
              </a:ext>
            </a:extLst>
          </p:cNvPr>
          <p:cNvSpPr txBox="1"/>
          <p:nvPr/>
        </p:nvSpPr>
        <p:spPr>
          <a:xfrm>
            <a:off x="6718012" y="4608970"/>
            <a:ext cx="1139223" cy="300082"/>
          </a:xfrm>
          <a:prstGeom prst="rect">
            <a:avLst/>
          </a:prstGeom>
          <a:noFill/>
        </p:spPr>
        <p:txBody>
          <a:bodyPr wrap="none" rtlCol="0">
            <a:spAutoFit/>
          </a:bodyPr>
          <a:lstStyle/>
          <a:p>
            <a:r>
              <a:rPr lang="en-US" sz="1350" dirty="0"/>
              <a:t>Akemi’s Team</a:t>
            </a:r>
          </a:p>
        </p:txBody>
      </p:sp>
      <p:sp>
        <p:nvSpPr>
          <p:cNvPr id="13" name="TextBox 12">
            <a:extLst>
              <a:ext uri="{FF2B5EF4-FFF2-40B4-BE49-F238E27FC236}">
                <a16:creationId xmlns:a16="http://schemas.microsoft.com/office/drawing/2014/main" id="{32199B9C-3EF3-CF4F-9C6C-A5C7374E4EBA}"/>
              </a:ext>
            </a:extLst>
          </p:cNvPr>
          <p:cNvSpPr txBox="1"/>
          <p:nvPr/>
        </p:nvSpPr>
        <p:spPr>
          <a:xfrm>
            <a:off x="5904253" y="5214853"/>
            <a:ext cx="1230658" cy="300082"/>
          </a:xfrm>
          <a:prstGeom prst="rect">
            <a:avLst/>
          </a:prstGeom>
          <a:noFill/>
        </p:spPr>
        <p:txBody>
          <a:bodyPr wrap="none" rtlCol="0">
            <a:spAutoFit/>
          </a:bodyPr>
          <a:lstStyle/>
          <a:p>
            <a:r>
              <a:rPr lang="en-US" sz="1350" dirty="0"/>
              <a:t>Alfonso’s Team</a:t>
            </a:r>
          </a:p>
        </p:txBody>
      </p:sp>
      <p:cxnSp>
        <p:nvCxnSpPr>
          <p:cNvPr id="15" name="Straight Arrow Connector 14">
            <a:extLst>
              <a:ext uri="{FF2B5EF4-FFF2-40B4-BE49-F238E27FC236}">
                <a16:creationId xmlns:a16="http://schemas.microsoft.com/office/drawing/2014/main" id="{1F1704E8-E787-9F4A-809E-0635A4AA9A1A}"/>
              </a:ext>
            </a:extLst>
          </p:cNvPr>
          <p:cNvCxnSpPr/>
          <p:nvPr/>
        </p:nvCxnSpPr>
        <p:spPr>
          <a:xfrm flipV="1">
            <a:off x="4229100" y="4183281"/>
            <a:ext cx="545604" cy="30836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9295F6BD-8015-E74E-B404-C11F1F2402DF}"/>
              </a:ext>
            </a:extLst>
          </p:cNvPr>
          <p:cNvCxnSpPr>
            <a:endCxn id="11" idx="0"/>
          </p:cNvCxnSpPr>
          <p:nvPr/>
        </p:nvCxnSpPr>
        <p:spPr>
          <a:xfrm flipH="1">
            <a:off x="5392159" y="4491644"/>
            <a:ext cx="37091" cy="21885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F6A094D-D0F6-3343-A39B-6F875BD18E63}"/>
              </a:ext>
            </a:extLst>
          </p:cNvPr>
          <p:cNvCxnSpPr/>
          <p:nvPr/>
        </p:nvCxnSpPr>
        <p:spPr>
          <a:xfrm>
            <a:off x="6236846" y="4608971"/>
            <a:ext cx="43902" cy="60588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F91372D-ACE1-FA41-869F-B3806B706CFB}"/>
              </a:ext>
            </a:extLst>
          </p:cNvPr>
          <p:cNvCxnSpPr>
            <a:endCxn id="12" idx="0"/>
          </p:cNvCxnSpPr>
          <p:nvPr/>
        </p:nvCxnSpPr>
        <p:spPr>
          <a:xfrm>
            <a:off x="7089147" y="4342883"/>
            <a:ext cx="198477" cy="26608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51883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1DEC3-7132-9542-9CD3-FE34861AD28C}"/>
              </a:ext>
            </a:extLst>
          </p:cNvPr>
          <p:cNvSpPr>
            <a:spLocks noGrp="1"/>
          </p:cNvSpPr>
          <p:nvPr>
            <p:ph type="title"/>
          </p:nvPr>
        </p:nvSpPr>
        <p:spPr/>
        <p:txBody>
          <a:bodyPr>
            <a:normAutofit/>
          </a:bodyPr>
          <a:lstStyle/>
          <a:p>
            <a:pPr algn="ctr"/>
            <a:r>
              <a:rPr lang="en-US" sz="4400" dirty="0"/>
              <a:t>Andy’s Story</a:t>
            </a:r>
          </a:p>
        </p:txBody>
      </p:sp>
      <p:sp>
        <p:nvSpPr>
          <p:cNvPr id="3" name="Content Placeholder 2">
            <a:extLst>
              <a:ext uri="{FF2B5EF4-FFF2-40B4-BE49-F238E27FC236}">
                <a16:creationId xmlns:a16="http://schemas.microsoft.com/office/drawing/2014/main" id="{655E6B6C-D73F-694D-8E7F-D73C1866B18D}"/>
              </a:ext>
            </a:extLst>
          </p:cNvPr>
          <p:cNvSpPr>
            <a:spLocks noGrp="1"/>
          </p:cNvSpPr>
          <p:nvPr>
            <p:ph sz="half" idx="1"/>
          </p:nvPr>
        </p:nvSpPr>
        <p:spPr>
          <a:xfrm>
            <a:off x="138793" y="2030526"/>
            <a:ext cx="6645282" cy="3349739"/>
          </a:xfrm>
        </p:spPr>
        <p:txBody>
          <a:bodyPr>
            <a:normAutofit fontScale="92500" lnSpcReduction="20000"/>
          </a:bodyPr>
          <a:lstStyle/>
          <a:p>
            <a:r>
              <a:rPr lang="en-US" sz="1800" b="1" dirty="0"/>
              <a:t>Andy was interviewed by one of his favorite staff</a:t>
            </a:r>
          </a:p>
          <a:p>
            <a:pPr lvl="1"/>
            <a:r>
              <a:rPr lang="en-US" sz="1800" dirty="0"/>
              <a:t>He said he didn’t always know what to do when he wanted to reach out to other people.</a:t>
            </a:r>
          </a:p>
          <a:p>
            <a:pPr lvl="1"/>
            <a:r>
              <a:rPr lang="en-US" sz="1800" dirty="0"/>
              <a:t>He agreed that finding a way to invite others to talk would be better </a:t>
            </a:r>
          </a:p>
          <a:p>
            <a:pPr marL="0" indent="0">
              <a:buNone/>
            </a:pPr>
            <a:endParaRPr lang="en-US" sz="1800" dirty="0"/>
          </a:p>
          <a:p>
            <a:pPr lvl="0"/>
            <a:r>
              <a:rPr lang="en-US" sz="1800" b="1" dirty="0"/>
              <a:t>Andy doesn’t like waiting for people to finish whatever they are doing</a:t>
            </a:r>
          </a:p>
          <a:p>
            <a:pPr lvl="2"/>
            <a:r>
              <a:rPr lang="en-US" sz="1800" dirty="0"/>
              <a:t> He said he feels like he is being ignored</a:t>
            </a:r>
          </a:p>
          <a:p>
            <a:pPr lvl="2"/>
            <a:r>
              <a:rPr lang="en-US" sz="1800" dirty="0"/>
              <a:t>He indicated that feels angry and frustrated when this happens</a:t>
            </a:r>
          </a:p>
          <a:p>
            <a:pPr lvl="2"/>
            <a:r>
              <a:rPr lang="en-US" sz="1800" dirty="0"/>
              <a:t>He does understand that it can also be frustrating for other people to be interrupted.</a:t>
            </a:r>
          </a:p>
          <a:p>
            <a:pPr lvl="0"/>
            <a:endParaRPr lang="en-US" sz="1800" dirty="0"/>
          </a:p>
          <a:p>
            <a:pPr lvl="0"/>
            <a:endParaRPr lang="en-US" sz="1800" dirty="0"/>
          </a:p>
          <a:p>
            <a:pPr lvl="0"/>
            <a:endParaRPr lang="en-US" sz="1800" dirty="0"/>
          </a:p>
          <a:p>
            <a:endParaRPr lang="en-US" dirty="0"/>
          </a:p>
        </p:txBody>
      </p:sp>
      <p:pic>
        <p:nvPicPr>
          <p:cNvPr id="10" name="Content Placeholder 9">
            <a:extLst>
              <a:ext uri="{FF2B5EF4-FFF2-40B4-BE49-F238E27FC236}">
                <a16:creationId xmlns:a16="http://schemas.microsoft.com/office/drawing/2014/main" id="{FEA60CFD-F090-9240-9782-95478D28248F}"/>
              </a:ext>
            </a:extLst>
          </p:cNvPr>
          <p:cNvPicPr>
            <a:picLocks noGrp="1" noChangeAspect="1"/>
          </p:cNvPicPr>
          <p:nvPr>
            <p:ph sz="half" idx="2"/>
          </p:nvPr>
        </p:nvPicPr>
        <p:blipFill>
          <a:blip r:embed="rId2"/>
          <a:stretch>
            <a:fillRect/>
          </a:stretch>
        </p:blipFill>
        <p:spPr>
          <a:xfrm>
            <a:off x="6784075" y="2427684"/>
            <a:ext cx="2065820" cy="2399790"/>
          </a:xfrm>
        </p:spPr>
      </p:pic>
    </p:spTree>
    <p:extLst>
      <p:ext uri="{BB962C8B-B14F-4D97-AF65-F5344CB8AC3E}">
        <p14:creationId xmlns:p14="http://schemas.microsoft.com/office/powerpoint/2010/main" val="12256182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C57624-DC1C-8D46-8375-ECD274CF8D92}"/>
              </a:ext>
            </a:extLst>
          </p:cNvPr>
          <p:cNvSpPr>
            <a:spLocks noGrp="1"/>
          </p:cNvSpPr>
          <p:nvPr>
            <p:ph type="body" sz="quarter" idx="10"/>
          </p:nvPr>
        </p:nvSpPr>
        <p:spPr/>
        <p:txBody>
          <a:bodyPr/>
          <a:lstStyle/>
          <a:p>
            <a:endParaRPr lang="en-US" dirty="0"/>
          </a:p>
          <a:p>
            <a:endParaRPr lang="en-US" dirty="0"/>
          </a:p>
        </p:txBody>
      </p:sp>
      <p:pic>
        <p:nvPicPr>
          <p:cNvPr id="6" name="Content Placeholder 4">
            <a:extLst>
              <a:ext uri="{FF2B5EF4-FFF2-40B4-BE49-F238E27FC236}">
                <a16:creationId xmlns:a16="http://schemas.microsoft.com/office/drawing/2014/main" id="{4A18967E-AF65-B548-9F7F-35FF53A567AF}"/>
              </a:ext>
            </a:extLst>
          </p:cNvPr>
          <p:cNvPicPr>
            <a:picLocks noChangeAspect="1"/>
          </p:cNvPicPr>
          <p:nvPr/>
        </p:nvPicPr>
        <p:blipFill>
          <a:blip r:embed="rId2"/>
          <a:stretch>
            <a:fillRect/>
          </a:stretch>
        </p:blipFill>
        <p:spPr>
          <a:xfrm>
            <a:off x="-53881" y="664458"/>
            <a:ext cx="8405480" cy="4728497"/>
          </a:xfrm>
          <a:prstGeom prst="rect">
            <a:avLst/>
          </a:prstGeom>
        </p:spPr>
      </p:pic>
      <p:sp>
        <p:nvSpPr>
          <p:cNvPr id="7" name="TextBox 6">
            <a:extLst>
              <a:ext uri="{FF2B5EF4-FFF2-40B4-BE49-F238E27FC236}">
                <a16:creationId xmlns:a16="http://schemas.microsoft.com/office/drawing/2014/main" id="{53560915-8AC2-DB40-9AE4-24A7070D611E}"/>
              </a:ext>
            </a:extLst>
          </p:cNvPr>
          <p:cNvSpPr txBox="1"/>
          <p:nvPr/>
        </p:nvSpPr>
        <p:spPr>
          <a:xfrm>
            <a:off x="951364" y="5616460"/>
            <a:ext cx="6241790" cy="577081"/>
          </a:xfrm>
          <a:prstGeom prst="rect">
            <a:avLst/>
          </a:prstGeom>
          <a:noFill/>
        </p:spPr>
        <p:txBody>
          <a:bodyPr wrap="square" rtlCol="0">
            <a:spAutoFit/>
          </a:bodyPr>
          <a:lstStyle/>
          <a:p>
            <a:r>
              <a:rPr lang="en-US" sz="900" dirty="0"/>
              <a:t>Adapted From: Freeman, R.,  Matthews, K., Griggs, P. &amp; Quick, S. (2013). </a:t>
            </a:r>
            <a:r>
              <a:rPr lang="en-US" sz="900" i="1" dirty="0"/>
              <a:t>Functional behavioral assessment </a:t>
            </a:r>
            <a:r>
              <a:rPr lang="en-US" sz="900" dirty="0"/>
              <a:t>[Online]. Lawrence, KS: University of Kansas. Available: http://</a:t>
            </a:r>
            <a:r>
              <a:rPr lang="en-US" sz="900" dirty="0" err="1"/>
              <a:t>kmhpbs.org</a:t>
            </a:r>
            <a:endParaRPr lang="en-US" sz="900" dirty="0"/>
          </a:p>
          <a:p>
            <a:endParaRPr lang="en-US" sz="1350" dirty="0"/>
          </a:p>
        </p:txBody>
      </p:sp>
      <p:sp>
        <p:nvSpPr>
          <p:cNvPr id="2" name="TextBox 1">
            <a:extLst>
              <a:ext uri="{FF2B5EF4-FFF2-40B4-BE49-F238E27FC236}">
                <a16:creationId xmlns:a16="http://schemas.microsoft.com/office/drawing/2014/main" id="{2EC9A369-5DA4-1745-A0DC-C863E61BDE2F}"/>
              </a:ext>
            </a:extLst>
          </p:cNvPr>
          <p:cNvSpPr txBox="1"/>
          <p:nvPr/>
        </p:nvSpPr>
        <p:spPr>
          <a:xfrm>
            <a:off x="7193154" y="2137500"/>
            <a:ext cx="2120482" cy="1569660"/>
          </a:xfrm>
          <a:prstGeom prst="rect">
            <a:avLst/>
          </a:prstGeom>
          <a:noFill/>
        </p:spPr>
        <p:txBody>
          <a:bodyPr wrap="square" rtlCol="0">
            <a:spAutoFit/>
          </a:bodyPr>
          <a:lstStyle/>
          <a:p>
            <a:r>
              <a:rPr lang="en-US" sz="2400" b="1" dirty="0">
                <a:solidFill>
                  <a:srgbClr val="C00000"/>
                </a:solidFill>
              </a:rPr>
              <a:t>Grey Boxes Indicate </a:t>
            </a:r>
          </a:p>
          <a:p>
            <a:r>
              <a:rPr lang="en-US" sz="2400" b="1" dirty="0">
                <a:solidFill>
                  <a:srgbClr val="C00000"/>
                </a:solidFill>
              </a:rPr>
              <a:t>Challenges Occurred</a:t>
            </a:r>
          </a:p>
        </p:txBody>
      </p:sp>
    </p:spTree>
    <p:extLst>
      <p:ext uri="{BB962C8B-B14F-4D97-AF65-F5344CB8AC3E}">
        <p14:creationId xmlns:p14="http://schemas.microsoft.com/office/powerpoint/2010/main" val="40381427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945FDF-24F4-B941-808F-4215F7F69B2A}"/>
              </a:ext>
            </a:extLst>
          </p:cNvPr>
          <p:cNvSpPr>
            <a:spLocks noGrp="1"/>
          </p:cNvSpPr>
          <p:nvPr>
            <p:ph type="body" sz="quarter" idx="10"/>
          </p:nvPr>
        </p:nvSpPr>
        <p:spPr/>
        <p:txBody>
          <a:bodyPr/>
          <a:lstStyle/>
          <a:p>
            <a:endParaRPr lang="en-US" dirty="0"/>
          </a:p>
          <a:p>
            <a:endParaRPr lang="en-US" dirty="0"/>
          </a:p>
          <a:p>
            <a:endParaRPr lang="en-US" dirty="0"/>
          </a:p>
        </p:txBody>
      </p:sp>
      <p:pic>
        <p:nvPicPr>
          <p:cNvPr id="4" name="Content Placeholder 4">
            <a:extLst>
              <a:ext uri="{FF2B5EF4-FFF2-40B4-BE49-F238E27FC236}">
                <a16:creationId xmlns:a16="http://schemas.microsoft.com/office/drawing/2014/main" id="{88FAB908-A73B-8A42-866D-ED821969D70B}"/>
              </a:ext>
            </a:extLst>
          </p:cNvPr>
          <p:cNvPicPr>
            <a:picLocks noChangeAspect="1"/>
          </p:cNvPicPr>
          <p:nvPr/>
        </p:nvPicPr>
        <p:blipFill>
          <a:blip r:embed="rId2"/>
          <a:stretch>
            <a:fillRect/>
          </a:stretch>
        </p:blipFill>
        <p:spPr>
          <a:xfrm>
            <a:off x="300574" y="807491"/>
            <a:ext cx="8768009" cy="4932007"/>
          </a:xfrm>
          <a:prstGeom prst="rect">
            <a:avLst/>
          </a:prstGeom>
        </p:spPr>
      </p:pic>
    </p:spTree>
    <p:extLst>
      <p:ext uri="{BB962C8B-B14F-4D97-AF65-F5344CB8AC3E}">
        <p14:creationId xmlns:p14="http://schemas.microsoft.com/office/powerpoint/2010/main" val="10929698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E3D965-B285-0749-9B2D-AA713E26A109}"/>
              </a:ext>
            </a:extLst>
          </p:cNvPr>
          <p:cNvSpPr>
            <a:spLocks noGrp="1"/>
          </p:cNvSpPr>
          <p:nvPr>
            <p:ph type="body" sz="quarter" idx="10"/>
          </p:nvPr>
        </p:nvSpPr>
        <p:spPr/>
        <p:txBody>
          <a:bodyPr/>
          <a:lstStyle/>
          <a:p>
            <a:endParaRPr lang="en-US" dirty="0"/>
          </a:p>
          <a:p>
            <a:endParaRPr lang="en-US" dirty="0"/>
          </a:p>
        </p:txBody>
      </p:sp>
      <p:graphicFrame>
        <p:nvGraphicFramePr>
          <p:cNvPr id="5" name="Diagram 4">
            <a:extLst>
              <a:ext uri="{FF2B5EF4-FFF2-40B4-BE49-F238E27FC236}">
                <a16:creationId xmlns:a16="http://schemas.microsoft.com/office/drawing/2014/main" id="{DE37B809-3413-214E-9F2A-7729613486FE}"/>
              </a:ext>
            </a:extLst>
          </p:cNvPr>
          <p:cNvGraphicFramePr/>
          <p:nvPr/>
        </p:nvGraphicFramePr>
        <p:xfrm>
          <a:off x="835819" y="1221582"/>
          <a:ext cx="7765256" cy="40323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23330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06455E-41E5-1248-B12D-6F11FAD25855}"/>
              </a:ext>
            </a:extLst>
          </p:cNvPr>
          <p:cNvSpPr>
            <a:spLocks noGrp="1"/>
          </p:cNvSpPr>
          <p:nvPr>
            <p:ph type="body" sz="quarter" idx="10"/>
          </p:nvPr>
        </p:nvSpPr>
        <p:spPr/>
        <p:txBody>
          <a:bodyPr/>
          <a:lstStyle/>
          <a:p>
            <a:endParaRPr lang="en-US" dirty="0"/>
          </a:p>
          <a:p>
            <a:endParaRPr lang="en-US" dirty="0"/>
          </a:p>
        </p:txBody>
      </p:sp>
      <p:pic>
        <p:nvPicPr>
          <p:cNvPr id="3" name="Content Placeholder 12">
            <a:extLst>
              <a:ext uri="{FF2B5EF4-FFF2-40B4-BE49-F238E27FC236}">
                <a16:creationId xmlns:a16="http://schemas.microsoft.com/office/drawing/2014/main" id="{CAEDB7D4-92C9-914A-B858-250B5A19217F}"/>
              </a:ext>
            </a:extLst>
          </p:cNvPr>
          <p:cNvPicPr>
            <a:picLocks noChangeAspect="1"/>
          </p:cNvPicPr>
          <p:nvPr/>
        </p:nvPicPr>
        <p:blipFill>
          <a:blip r:embed="rId2"/>
          <a:stretch>
            <a:fillRect/>
          </a:stretch>
        </p:blipFill>
        <p:spPr>
          <a:xfrm>
            <a:off x="75109" y="664459"/>
            <a:ext cx="9114205" cy="5126741"/>
          </a:xfrm>
          <a:prstGeom prst="rect">
            <a:avLst/>
          </a:prstGeom>
        </p:spPr>
      </p:pic>
    </p:spTree>
    <p:extLst>
      <p:ext uri="{BB962C8B-B14F-4D97-AF65-F5344CB8AC3E}">
        <p14:creationId xmlns:p14="http://schemas.microsoft.com/office/powerpoint/2010/main" val="386128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noChangeArrowheads="1"/>
          </p:cNvSpPr>
          <p:nvPr>
            <p:ph type="body" idx="1"/>
          </p:nvPr>
        </p:nvSpPr>
        <p:spPr/>
        <p:txBody>
          <a:bodyPr>
            <a:noAutofit/>
          </a:bodyPr>
          <a:lstStyle/>
          <a:p>
            <a:r>
              <a:rPr lang="en-US" altLang="en-US" b="1" dirty="0"/>
              <a:t>Traditionally Problem Behavior Has Been Viewed As:</a:t>
            </a:r>
          </a:p>
          <a:p>
            <a:pPr lvl="1"/>
            <a:r>
              <a:rPr lang="en-US" altLang="en-US" dirty="0"/>
              <a:t>a Function of a Person’s Disability  </a:t>
            </a:r>
          </a:p>
          <a:p>
            <a:pPr lvl="1"/>
            <a:r>
              <a:rPr lang="en-US" altLang="en-US" dirty="0"/>
              <a:t>Existing Solely Within the Person Who Engages in the Problem Behavior</a:t>
            </a:r>
          </a:p>
          <a:p>
            <a:pPr lvl="1"/>
            <a:r>
              <a:rPr lang="en-US" altLang="en-US" dirty="0"/>
              <a:t>Maladaptive (i.e., Non-Functional, Meaningless)</a:t>
            </a:r>
          </a:p>
          <a:p>
            <a:pPr lvl="1">
              <a:buFontTx/>
              <a:buChar char="•"/>
            </a:pPr>
            <a:r>
              <a:rPr lang="ko-KR" altLang="en-US" b="1" dirty="0"/>
              <a:t>전통적으로 문제 행동을 다음과 같이 바라보았다</a:t>
            </a:r>
            <a:r>
              <a:rPr lang="en-US" altLang="ko-KR" b="1" dirty="0"/>
              <a:t>:</a:t>
            </a:r>
          </a:p>
          <a:p>
            <a:pPr marL="342900" lvl="1" indent="0">
              <a:buNone/>
            </a:pPr>
            <a:r>
              <a:rPr lang="en-US" altLang="en-US" dirty="0"/>
              <a:t>-</a:t>
            </a:r>
            <a:r>
              <a:rPr lang="ko-KR" altLang="en-US" dirty="0"/>
              <a:t> 한 사람의 장애로 인한 기능</a:t>
            </a:r>
            <a:endParaRPr lang="en-US" altLang="ko-KR" dirty="0"/>
          </a:p>
          <a:p>
            <a:pPr marL="342900" lvl="1" indent="0">
              <a:buNone/>
            </a:pPr>
            <a:r>
              <a:rPr lang="en-US" altLang="ko-KR" dirty="0"/>
              <a:t>-</a:t>
            </a:r>
            <a:r>
              <a:rPr lang="ko-KR" altLang="en-US" dirty="0"/>
              <a:t>  부적응 </a:t>
            </a:r>
            <a:r>
              <a:rPr lang="en-US" altLang="ko-KR" dirty="0"/>
              <a:t>(</a:t>
            </a:r>
            <a:r>
              <a:rPr lang="ko-KR" altLang="en-US" dirty="0"/>
              <a:t>다시 말해 비기능적</a:t>
            </a:r>
            <a:r>
              <a:rPr lang="en-US" altLang="ko-KR" dirty="0"/>
              <a:t>,</a:t>
            </a:r>
            <a:r>
              <a:rPr lang="ko-KR" altLang="en-US" dirty="0"/>
              <a:t> 의미없는</a:t>
            </a:r>
            <a:r>
              <a:rPr lang="en-US" altLang="ko-KR" dirty="0"/>
              <a:t>)</a:t>
            </a:r>
            <a:endParaRPr lang="en-US" altLang="en-US" dirty="0"/>
          </a:p>
          <a:p>
            <a:r>
              <a:rPr lang="en-US" altLang="en-US" b="1" dirty="0"/>
              <a:t>The Goal of Intervention has been to Eliminate the Behavior by Suppressing It</a:t>
            </a:r>
          </a:p>
          <a:p>
            <a:r>
              <a:rPr lang="ko-KR" altLang="en-US" b="1" dirty="0"/>
              <a:t>개입의 목적은 행동을 억제시킴으로써 행동을 없애는 것이었다</a:t>
            </a:r>
            <a:endParaRPr lang="en-US" altLang="en-US" b="1" dirty="0"/>
          </a:p>
          <a:p>
            <a:endParaRPr lang="en-US" altLang="en-US" dirty="0">
              <a:solidFill>
                <a:schemeClr val="accent4">
                  <a:lumMod val="50000"/>
                </a:schemeClr>
              </a:solidFill>
            </a:endParaRPr>
          </a:p>
        </p:txBody>
      </p:sp>
      <p:sp>
        <p:nvSpPr>
          <p:cNvPr id="2" name="Title 1"/>
          <p:cNvSpPr>
            <a:spLocks noGrp="1"/>
          </p:cNvSpPr>
          <p:nvPr>
            <p:ph type="title"/>
          </p:nvPr>
        </p:nvSpPr>
        <p:spPr/>
        <p:txBody>
          <a:bodyPr>
            <a:normAutofit fontScale="90000"/>
          </a:bodyPr>
          <a:lstStyle/>
          <a:p>
            <a:pPr algn="ctr"/>
            <a:r>
              <a:rPr lang="en-US" sz="3200" b="1" dirty="0">
                <a:solidFill>
                  <a:srgbClr val="000000"/>
                </a:solidFill>
                <a:latin typeface="+mn-lt"/>
              </a:rPr>
              <a:t>Moving Away From Traditional </a:t>
            </a:r>
            <a:br>
              <a:rPr lang="en-US" sz="3200" b="1" dirty="0">
                <a:solidFill>
                  <a:srgbClr val="000000"/>
                </a:solidFill>
                <a:latin typeface="+mn-lt"/>
              </a:rPr>
            </a:br>
            <a:r>
              <a:rPr lang="en-US" sz="3200" b="1" dirty="0">
                <a:solidFill>
                  <a:srgbClr val="000000"/>
                </a:solidFill>
                <a:latin typeface="+mn-lt"/>
              </a:rPr>
              <a:t>Behavior Management</a:t>
            </a:r>
            <a:br>
              <a:rPr lang="en-US" sz="3200" b="1" dirty="0">
                <a:solidFill>
                  <a:srgbClr val="000000"/>
                </a:solidFill>
                <a:latin typeface="+mn-lt"/>
              </a:rPr>
            </a:br>
            <a:r>
              <a:rPr lang="ko-KR" altLang="en-US" sz="3200" dirty="0">
                <a:solidFill>
                  <a:srgbClr val="000000"/>
                </a:solidFill>
                <a:latin typeface="+mn-lt"/>
              </a:rPr>
              <a:t>전통적 행동 관리로부터 벗어나기 </a:t>
            </a:r>
            <a:endParaRPr lang="en-US" sz="3200" b="1" dirty="0">
              <a:solidFill>
                <a:srgbClr val="000000"/>
              </a:solidFill>
              <a:latin typeface="+mn-lt"/>
            </a:endParaRPr>
          </a:p>
        </p:txBody>
      </p:sp>
    </p:spTree>
    <p:extLst>
      <p:ext uri="{BB962C8B-B14F-4D97-AF65-F5344CB8AC3E}">
        <p14:creationId xmlns:p14="http://schemas.microsoft.com/office/powerpoint/2010/main" val="15424102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Title 1">
            <a:extLst>
              <a:ext uri="{FF2B5EF4-FFF2-40B4-BE49-F238E27FC236}">
                <a16:creationId xmlns:a16="http://schemas.microsoft.com/office/drawing/2014/main" id="{3FD77E48-F8E8-1646-9173-76B42D31E82A}"/>
              </a:ext>
            </a:extLst>
          </p:cNvPr>
          <p:cNvSpPr>
            <a:spLocks noGrp="1"/>
          </p:cNvSpPr>
          <p:nvPr>
            <p:ph type="title"/>
          </p:nvPr>
        </p:nvSpPr>
        <p:spPr/>
        <p:txBody>
          <a:bodyPr>
            <a:normAutofit/>
          </a:bodyPr>
          <a:lstStyle/>
          <a:p>
            <a:pPr algn="ctr" eaLnBrk="1" hangingPunct="1"/>
            <a:r>
              <a:rPr lang="en-US" altLang="en-US" dirty="0">
                <a:latin typeface="Open Sans" panose="020B0606030504020204" pitchFamily="34" charset="0"/>
                <a:ea typeface="Open Sans" panose="020B0606030504020204" pitchFamily="34" charset="0"/>
                <a:cs typeface="Open Sans" panose="020B0606030504020204" pitchFamily="34" charset="0"/>
              </a:rPr>
              <a:t>Challenging Interactions Reported by Staff</a:t>
            </a:r>
          </a:p>
        </p:txBody>
      </p:sp>
      <p:graphicFrame>
        <p:nvGraphicFramePr>
          <p:cNvPr id="12" name="Content Placeholder 11">
            <a:extLst>
              <a:ext uri="{FF2B5EF4-FFF2-40B4-BE49-F238E27FC236}">
                <a16:creationId xmlns:a16="http://schemas.microsoft.com/office/drawing/2014/main" id="{23C5AB78-C578-2E47-967F-6BC5FABA7198}"/>
              </a:ext>
            </a:extLst>
          </p:cNvPr>
          <p:cNvGraphicFramePr>
            <a:graphicFrameLocks noGrp="1"/>
          </p:cNvGraphicFramePr>
          <p:nvPr>
            <p:ph idx="1"/>
          </p:nvPr>
        </p:nvGraphicFramePr>
        <p:xfrm>
          <a:off x="2324815" y="1990620"/>
          <a:ext cx="6685496" cy="3144187"/>
        </p:xfrm>
        <a:graphic>
          <a:graphicData uri="http://schemas.openxmlformats.org/drawingml/2006/chart">
            <c:chart xmlns:c="http://schemas.openxmlformats.org/drawingml/2006/chart" xmlns:r="http://schemas.openxmlformats.org/officeDocument/2006/relationships" r:id="rId2"/>
          </a:graphicData>
        </a:graphic>
      </p:graphicFrame>
      <p:sp>
        <p:nvSpPr>
          <p:cNvPr id="72707" name="Rectangle 1">
            <a:extLst>
              <a:ext uri="{FF2B5EF4-FFF2-40B4-BE49-F238E27FC236}">
                <a16:creationId xmlns:a16="http://schemas.microsoft.com/office/drawing/2014/main" id="{B2F65757-F35F-5B42-B84F-27456F4B063D}"/>
              </a:ext>
            </a:extLst>
          </p:cNvPr>
          <p:cNvSpPr>
            <a:spLocks noChangeArrowheads="1"/>
          </p:cNvSpPr>
          <p:nvPr/>
        </p:nvSpPr>
        <p:spPr bwMode="auto">
          <a:xfrm>
            <a:off x="1184009" y="5112033"/>
            <a:ext cx="67627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50" dirty="0">
                <a:solidFill>
                  <a:srgbClr val="000000"/>
                </a:solidFill>
              </a:rPr>
              <a:t>Freeman, R.,  Matthews, K., Griggs, P. &amp; Quick, S. (2013). </a:t>
            </a:r>
            <a:r>
              <a:rPr lang="en-US" altLang="en-US" sz="1350" i="1" dirty="0">
                <a:solidFill>
                  <a:srgbClr val="000000"/>
                </a:solidFill>
              </a:rPr>
              <a:t>Functional behavioral assessment </a:t>
            </a:r>
            <a:r>
              <a:rPr lang="en-US" altLang="en-US" sz="1350" dirty="0">
                <a:solidFill>
                  <a:srgbClr val="000000"/>
                </a:solidFill>
              </a:rPr>
              <a:t>[Online]. Lawrence, KS: University of Kansas. Available: http://kmhpbs.org</a:t>
            </a:r>
          </a:p>
        </p:txBody>
      </p:sp>
      <p:sp>
        <p:nvSpPr>
          <p:cNvPr id="2" name="TextBox 1">
            <a:extLst>
              <a:ext uri="{FF2B5EF4-FFF2-40B4-BE49-F238E27FC236}">
                <a16:creationId xmlns:a16="http://schemas.microsoft.com/office/drawing/2014/main" id="{E11575F1-7778-374E-9F92-0C69D6BE28E8}"/>
              </a:ext>
            </a:extLst>
          </p:cNvPr>
          <p:cNvSpPr txBox="1"/>
          <p:nvPr/>
        </p:nvSpPr>
        <p:spPr>
          <a:xfrm>
            <a:off x="219433" y="1920415"/>
            <a:ext cx="1885949" cy="923330"/>
          </a:xfrm>
          <a:prstGeom prst="rect">
            <a:avLst/>
          </a:prstGeom>
          <a:noFill/>
        </p:spPr>
        <p:txBody>
          <a:bodyPr wrap="square" rtlCol="0">
            <a:spAutoFit/>
          </a:bodyPr>
          <a:lstStyle/>
          <a:p>
            <a:r>
              <a:rPr lang="en-US" b="1" dirty="0">
                <a:solidFill>
                  <a:srgbClr val="C00000"/>
                </a:solidFill>
              </a:rPr>
              <a:t>At First, All You Have is This First Part of the Graph </a:t>
            </a:r>
          </a:p>
        </p:txBody>
      </p:sp>
      <p:cxnSp>
        <p:nvCxnSpPr>
          <p:cNvPr id="4" name="Straight Arrow Connector 3">
            <a:extLst>
              <a:ext uri="{FF2B5EF4-FFF2-40B4-BE49-F238E27FC236}">
                <a16:creationId xmlns:a16="http://schemas.microsoft.com/office/drawing/2014/main" id="{64334F1B-1404-4945-8E1D-DD4B480BB8AB}"/>
              </a:ext>
            </a:extLst>
          </p:cNvPr>
          <p:cNvCxnSpPr/>
          <p:nvPr/>
        </p:nvCxnSpPr>
        <p:spPr>
          <a:xfrm flipV="1">
            <a:off x="796018" y="3776484"/>
            <a:ext cx="1089932" cy="171450"/>
          </a:xfrm>
          <a:prstGeom prst="straightConnector1">
            <a:avLst/>
          </a:prstGeom>
          <a:ln w="698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5" name="Oval 4">
            <a:extLst>
              <a:ext uri="{FF2B5EF4-FFF2-40B4-BE49-F238E27FC236}">
                <a16:creationId xmlns:a16="http://schemas.microsoft.com/office/drawing/2014/main" id="{F3CE897C-09B2-C445-BEDD-6B68BC2786EF}"/>
              </a:ext>
            </a:extLst>
          </p:cNvPr>
          <p:cNvSpPr/>
          <p:nvPr/>
        </p:nvSpPr>
        <p:spPr>
          <a:xfrm>
            <a:off x="1885949" y="1967593"/>
            <a:ext cx="3959679" cy="3167213"/>
          </a:xfrm>
          <a:prstGeom prst="ellipse">
            <a:avLst/>
          </a:prstGeom>
          <a:noFill/>
          <a:ln w="730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550576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D3AFD5-F951-AE46-939A-CAAC3AAAB60A}"/>
              </a:ext>
            </a:extLst>
          </p:cNvPr>
          <p:cNvSpPr>
            <a:spLocks noGrp="1"/>
          </p:cNvSpPr>
          <p:nvPr>
            <p:ph type="body" sz="quarter" idx="10"/>
          </p:nvPr>
        </p:nvSpPr>
        <p:spPr/>
        <p:txBody>
          <a:bodyPr/>
          <a:lstStyle/>
          <a:p>
            <a:endParaRPr lang="en-US" dirty="0"/>
          </a:p>
          <a:p>
            <a:endParaRPr lang="en-US" dirty="0"/>
          </a:p>
        </p:txBody>
      </p:sp>
      <p:pic>
        <p:nvPicPr>
          <p:cNvPr id="3" name="Content Placeholder 4">
            <a:extLst>
              <a:ext uri="{FF2B5EF4-FFF2-40B4-BE49-F238E27FC236}">
                <a16:creationId xmlns:a16="http://schemas.microsoft.com/office/drawing/2014/main" id="{03E5DC5A-74D0-A04D-A124-34F785A45491}"/>
              </a:ext>
            </a:extLst>
          </p:cNvPr>
          <p:cNvPicPr>
            <a:picLocks noChangeAspect="1"/>
          </p:cNvPicPr>
          <p:nvPr/>
        </p:nvPicPr>
        <p:blipFill>
          <a:blip r:embed="rId2"/>
          <a:stretch>
            <a:fillRect/>
          </a:stretch>
        </p:blipFill>
        <p:spPr>
          <a:xfrm>
            <a:off x="34724" y="748880"/>
            <a:ext cx="9015430" cy="5071180"/>
          </a:xfrm>
          <a:prstGeom prst="rect">
            <a:avLst/>
          </a:prstGeom>
        </p:spPr>
      </p:pic>
    </p:spTree>
    <p:extLst>
      <p:ext uri="{BB962C8B-B14F-4D97-AF65-F5344CB8AC3E}">
        <p14:creationId xmlns:p14="http://schemas.microsoft.com/office/powerpoint/2010/main" val="19660892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D3B6BD-0BC1-D949-8BA7-B0B7027F4877}"/>
              </a:ext>
            </a:extLst>
          </p:cNvPr>
          <p:cNvSpPr>
            <a:spLocks noGrp="1"/>
          </p:cNvSpPr>
          <p:nvPr>
            <p:ph type="ctrTitle"/>
          </p:nvPr>
        </p:nvSpPr>
        <p:spPr/>
        <p:txBody>
          <a:bodyPr/>
          <a:lstStyle/>
          <a:p>
            <a:r>
              <a:rPr lang="en-US" dirty="0"/>
              <a:t>Talk About Andy’s PBS Plan</a:t>
            </a:r>
          </a:p>
        </p:txBody>
      </p:sp>
      <p:sp>
        <p:nvSpPr>
          <p:cNvPr id="4" name="Subtitle 3">
            <a:extLst>
              <a:ext uri="{FF2B5EF4-FFF2-40B4-BE49-F238E27FC236}">
                <a16:creationId xmlns:a16="http://schemas.microsoft.com/office/drawing/2014/main" id="{554AF767-B3E0-6C48-9047-8B588B596B11}"/>
              </a:ext>
            </a:extLst>
          </p:cNvPr>
          <p:cNvSpPr>
            <a:spLocks noGrp="1"/>
          </p:cNvSpPr>
          <p:nvPr>
            <p:ph type="subTitle" idx="1"/>
          </p:nvPr>
        </p:nvSpPr>
        <p:spPr/>
        <p:txBody>
          <a:bodyPr>
            <a:normAutofit lnSpcReduction="10000"/>
          </a:bodyPr>
          <a:lstStyle/>
          <a:p>
            <a:pPr algn="l"/>
            <a:r>
              <a:rPr lang="en-US" dirty="0"/>
              <a:t>Use the information to talk about…</a:t>
            </a:r>
          </a:p>
          <a:p>
            <a:pPr marL="342900" indent="-342900" algn="l">
              <a:buFont typeface="+mj-lt"/>
              <a:buAutoNum type="arabicPeriod"/>
            </a:pPr>
            <a:r>
              <a:rPr lang="en-US" dirty="0"/>
              <a:t>Setting event interventions</a:t>
            </a:r>
          </a:p>
          <a:p>
            <a:pPr marL="342900" indent="-342900" algn="l">
              <a:buFont typeface="+mj-lt"/>
              <a:buAutoNum type="arabicPeriod"/>
            </a:pPr>
            <a:r>
              <a:rPr lang="en-US" dirty="0"/>
              <a:t>Antecedent (immediate triggers)</a:t>
            </a:r>
          </a:p>
          <a:p>
            <a:pPr marL="342900" indent="-342900" algn="l">
              <a:buFont typeface="+mj-lt"/>
              <a:buAutoNum type="arabicPeriod"/>
            </a:pPr>
            <a:r>
              <a:rPr lang="en-US" dirty="0"/>
              <a:t>Teaching new skills</a:t>
            </a:r>
          </a:p>
          <a:p>
            <a:pPr marL="342900" indent="-342900" algn="l">
              <a:buFont typeface="+mj-lt"/>
              <a:buAutoNum type="arabicPeriod"/>
            </a:pPr>
            <a:r>
              <a:rPr lang="en-US" dirty="0"/>
              <a:t>Consequences (How to respond)</a:t>
            </a:r>
          </a:p>
        </p:txBody>
      </p:sp>
    </p:spTree>
    <p:extLst>
      <p:ext uri="{BB962C8B-B14F-4D97-AF65-F5344CB8AC3E}">
        <p14:creationId xmlns:p14="http://schemas.microsoft.com/office/powerpoint/2010/main" val="20599495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DF70EE-E14A-D040-BE64-533291B88901}"/>
              </a:ext>
            </a:extLst>
          </p:cNvPr>
          <p:cNvSpPr>
            <a:spLocks noGrp="1"/>
          </p:cNvSpPr>
          <p:nvPr>
            <p:ph type="body" sz="quarter" idx="10"/>
          </p:nvPr>
        </p:nvSpPr>
        <p:spPr/>
        <p:txBody>
          <a:bodyPr/>
          <a:lstStyle/>
          <a:p>
            <a:endParaRPr lang="en-US" dirty="0"/>
          </a:p>
          <a:p>
            <a:endParaRPr lang="en-US" dirty="0"/>
          </a:p>
          <a:p>
            <a:endParaRPr lang="en-US" dirty="0"/>
          </a:p>
        </p:txBody>
      </p:sp>
      <p:pic>
        <p:nvPicPr>
          <p:cNvPr id="3" name="Picture 2">
            <a:extLst>
              <a:ext uri="{FF2B5EF4-FFF2-40B4-BE49-F238E27FC236}">
                <a16:creationId xmlns:a16="http://schemas.microsoft.com/office/drawing/2014/main" id="{76556E39-82AF-194F-8030-5BE44EDFAFD1}"/>
              </a:ext>
            </a:extLst>
          </p:cNvPr>
          <p:cNvPicPr>
            <a:picLocks noChangeAspect="1"/>
          </p:cNvPicPr>
          <p:nvPr/>
        </p:nvPicPr>
        <p:blipFill>
          <a:blip r:embed="rId2"/>
          <a:stretch>
            <a:fillRect/>
          </a:stretch>
        </p:blipFill>
        <p:spPr>
          <a:xfrm>
            <a:off x="414203" y="939694"/>
            <a:ext cx="8240330" cy="4635185"/>
          </a:xfrm>
          <a:prstGeom prst="rect">
            <a:avLst/>
          </a:prstGeom>
        </p:spPr>
      </p:pic>
    </p:spTree>
    <p:extLst>
      <p:ext uri="{BB962C8B-B14F-4D97-AF65-F5344CB8AC3E}">
        <p14:creationId xmlns:p14="http://schemas.microsoft.com/office/powerpoint/2010/main" val="19856462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5B20D9-E82B-6A48-8D06-61CD8FBC3F2A}"/>
              </a:ext>
            </a:extLst>
          </p:cNvPr>
          <p:cNvSpPr txBox="1"/>
          <p:nvPr/>
        </p:nvSpPr>
        <p:spPr>
          <a:xfrm>
            <a:off x="123825" y="2072749"/>
            <a:ext cx="3883846" cy="981038"/>
          </a:xfrm>
          <a:prstGeom prst="rect">
            <a:avLst/>
          </a:prstGeom>
          <a:noFill/>
        </p:spPr>
        <p:txBody>
          <a:bodyPr wrap="square" rtlCol="0">
            <a:spAutoFit/>
          </a:bodyPr>
          <a:lstStyle/>
          <a:p>
            <a:pPr lvl="0"/>
            <a:endParaRPr lang="en-US" sz="825"/>
          </a:p>
          <a:p>
            <a:pPr lvl="0"/>
            <a:endParaRPr lang="en-US" sz="825"/>
          </a:p>
          <a:p>
            <a:pPr marL="128588" indent="-128588">
              <a:buFont typeface="Arial" panose="020B0604020202020204" pitchFamily="34" charset="0"/>
              <a:buChar char="•"/>
            </a:pPr>
            <a:endParaRPr lang="en-US" sz="825"/>
          </a:p>
          <a:p>
            <a:pPr lvl="0"/>
            <a:endParaRPr lang="en-US" sz="825"/>
          </a:p>
          <a:p>
            <a:pPr lvl="0"/>
            <a:endParaRPr lang="en-US" sz="825"/>
          </a:p>
          <a:p>
            <a:pPr lvl="0"/>
            <a:endParaRPr lang="en-US" sz="825"/>
          </a:p>
          <a:p>
            <a:pPr lvl="0"/>
            <a:endParaRPr lang="en-US" sz="825"/>
          </a:p>
        </p:txBody>
      </p:sp>
      <p:sp>
        <p:nvSpPr>
          <p:cNvPr id="8" name="Title 7">
            <a:extLst>
              <a:ext uri="{FF2B5EF4-FFF2-40B4-BE49-F238E27FC236}">
                <a16:creationId xmlns:a16="http://schemas.microsoft.com/office/drawing/2014/main" id="{9B3B5C87-2166-6642-A0A2-8053DC5E79AE}"/>
              </a:ext>
            </a:extLst>
          </p:cNvPr>
          <p:cNvSpPr>
            <a:spLocks noGrp="1"/>
          </p:cNvSpPr>
          <p:nvPr>
            <p:ph type="title"/>
          </p:nvPr>
        </p:nvSpPr>
        <p:spPr>
          <a:xfrm>
            <a:off x="216807" y="262911"/>
            <a:ext cx="8824685" cy="1120548"/>
          </a:xfrm>
        </p:spPr>
        <p:txBody>
          <a:bodyPr>
            <a:noAutofit/>
          </a:bodyPr>
          <a:lstStyle/>
          <a:p>
            <a:pPr algn="ctr"/>
            <a:r>
              <a:rPr lang="en-US" sz="2800" dirty="0"/>
              <a:t>Fidelity of Intervention at the Individual Level….</a:t>
            </a:r>
            <a:br>
              <a:rPr lang="en-US" sz="2800" dirty="0"/>
            </a:br>
            <a:endParaRPr lang="en-US" sz="2800" dirty="0"/>
          </a:p>
        </p:txBody>
      </p:sp>
      <p:sp>
        <p:nvSpPr>
          <p:cNvPr id="10" name="Content Placeholder 9">
            <a:extLst>
              <a:ext uri="{FF2B5EF4-FFF2-40B4-BE49-F238E27FC236}">
                <a16:creationId xmlns:a16="http://schemas.microsoft.com/office/drawing/2014/main" id="{5B39935D-858E-AD49-8A58-905BED734FDA}"/>
              </a:ext>
            </a:extLst>
          </p:cNvPr>
          <p:cNvSpPr>
            <a:spLocks noGrp="1"/>
          </p:cNvSpPr>
          <p:nvPr>
            <p:ph sz="half" idx="1"/>
          </p:nvPr>
        </p:nvSpPr>
        <p:spPr>
          <a:xfrm>
            <a:off x="238126" y="1914014"/>
            <a:ext cx="4000499" cy="3450432"/>
          </a:xfrm>
        </p:spPr>
        <p:txBody>
          <a:bodyPr/>
          <a:lstStyle/>
          <a:p>
            <a:pPr marL="0" indent="0">
              <a:buNone/>
            </a:pPr>
            <a:endParaRPr lang="en-US" dirty="0"/>
          </a:p>
          <a:p>
            <a:pPr marL="0" indent="0">
              <a:buNone/>
            </a:pPr>
            <a:r>
              <a:rPr lang="en-US" dirty="0"/>
              <a:t>…Shows that the intervention is being implemented in the way it was intended</a:t>
            </a:r>
          </a:p>
          <a:p>
            <a:pPr marL="0" indent="0">
              <a:buNone/>
            </a:pPr>
            <a:endParaRPr lang="en-US" dirty="0"/>
          </a:p>
          <a:p>
            <a:pPr marL="0" indent="0">
              <a:buNone/>
            </a:pPr>
            <a:r>
              <a:rPr lang="en-US" dirty="0"/>
              <a:t>…Means that we know that people have the support they need to implement an intervention</a:t>
            </a:r>
          </a:p>
          <a:p>
            <a:pPr marL="0" indent="0">
              <a:buNone/>
            </a:pPr>
            <a:endParaRPr lang="en-US" dirty="0"/>
          </a:p>
        </p:txBody>
      </p:sp>
      <p:sp>
        <p:nvSpPr>
          <p:cNvPr id="11" name="Content Placeholder 10">
            <a:extLst>
              <a:ext uri="{FF2B5EF4-FFF2-40B4-BE49-F238E27FC236}">
                <a16:creationId xmlns:a16="http://schemas.microsoft.com/office/drawing/2014/main" id="{AECAF24C-D06C-5240-BA98-112A969FC182}"/>
              </a:ext>
            </a:extLst>
          </p:cNvPr>
          <p:cNvSpPr>
            <a:spLocks noGrp="1"/>
          </p:cNvSpPr>
          <p:nvPr>
            <p:ph sz="half" idx="2"/>
          </p:nvPr>
        </p:nvSpPr>
        <p:spPr/>
        <p:txBody>
          <a:bodyPr/>
          <a:lstStyle/>
          <a:p>
            <a:endParaRPr lang="en-US" dirty="0"/>
          </a:p>
          <a:p>
            <a:endParaRPr lang="en-US" dirty="0"/>
          </a:p>
        </p:txBody>
      </p:sp>
      <p:graphicFrame>
        <p:nvGraphicFramePr>
          <p:cNvPr id="13" name="Content Placeholder 7">
            <a:extLst>
              <a:ext uri="{FF2B5EF4-FFF2-40B4-BE49-F238E27FC236}">
                <a16:creationId xmlns:a16="http://schemas.microsoft.com/office/drawing/2014/main" id="{7F9A139B-BF5D-524B-93DC-7439EBA1937D}"/>
              </a:ext>
            </a:extLst>
          </p:cNvPr>
          <p:cNvGraphicFramePr>
            <a:graphicFrameLocks/>
          </p:cNvGraphicFramePr>
          <p:nvPr/>
        </p:nvGraphicFramePr>
        <p:xfrm>
          <a:off x="4238624" y="1650206"/>
          <a:ext cx="4391025" cy="3839768"/>
        </p:xfrm>
        <a:graphic>
          <a:graphicData uri="http://schemas.openxmlformats.org/drawingml/2006/table">
            <a:tbl>
              <a:tblPr>
                <a:tableStyleId>{5C22544A-7EE6-4342-B048-85BDC9FD1C3A}</a:tableStyleId>
              </a:tblPr>
              <a:tblGrid>
                <a:gridCol w="3667536">
                  <a:extLst>
                    <a:ext uri="{9D8B030D-6E8A-4147-A177-3AD203B41FA5}">
                      <a16:colId xmlns:a16="http://schemas.microsoft.com/office/drawing/2014/main" val="20000"/>
                    </a:ext>
                  </a:extLst>
                </a:gridCol>
                <a:gridCol w="723489">
                  <a:extLst>
                    <a:ext uri="{9D8B030D-6E8A-4147-A177-3AD203B41FA5}">
                      <a16:colId xmlns:a16="http://schemas.microsoft.com/office/drawing/2014/main" val="20001"/>
                    </a:ext>
                  </a:extLst>
                </a:gridCol>
              </a:tblGrid>
              <a:tr h="650721">
                <a:tc>
                  <a:txBody>
                    <a:bodyPr/>
                    <a:lstStyle/>
                    <a:p>
                      <a:pPr marL="0" marR="0">
                        <a:spcBef>
                          <a:spcPts val="0"/>
                        </a:spcBef>
                        <a:spcAft>
                          <a:spcPts val="0"/>
                        </a:spcAft>
                      </a:pPr>
                      <a:r>
                        <a:rPr lang="en-US" sz="900" dirty="0">
                          <a:effectLst/>
                        </a:rPr>
                        <a:t> </a:t>
                      </a:r>
                    </a:p>
                    <a:p>
                      <a:pPr marL="0" marR="0" algn="ctr">
                        <a:spcBef>
                          <a:spcPts val="0"/>
                        </a:spcBef>
                        <a:spcAft>
                          <a:spcPts val="0"/>
                        </a:spcAft>
                      </a:pPr>
                      <a:r>
                        <a:rPr lang="en-US" sz="800" b="1" dirty="0">
                          <a:effectLst/>
                          <a:latin typeface="Times New Roman" panose="02020603050405020304" pitchFamily="18" charset="0"/>
                          <a:ea typeface="Times New Roman" panose="02020603050405020304" pitchFamily="18" charset="0"/>
                        </a:rPr>
                        <a:t>Andy’s Intervention Fidelity Checklist</a:t>
                      </a:r>
                      <a:endParaRPr lang="en-US" sz="900" b="1" dirty="0">
                        <a:effectLst/>
                        <a:latin typeface="Times New Roman" panose="02020603050405020304" pitchFamily="18" charset="0"/>
                        <a:ea typeface="Times New Roman" panose="02020603050405020304" pitchFamily="18" charset="0"/>
                      </a:endParaRPr>
                    </a:p>
                  </a:txBody>
                  <a:tcPr marL="51435" marR="51435" marT="0" marB="0">
                    <a:solidFill>
                      <a:schemeClr val="accent6">
                        <a:lumMod val="20000"/>
                        <a:lumOff val="80000"/>
                      </a:schemeClr>
                    </a:solidFill>
                  </a:tcPr>
                </a:tc>
                <a:tc>
                  <a:txBody>
                    <a:bodyPr/>
                    <a:lstStyle/>
                    <a:p>
                      <a:pPr marL="45720" marR="45720" algn="ctr">
                        <a:spcBef>
                          <a:spcPts val="0"/>
                        </a:spcBef>
                        <a:spcAft>
                          <a:spcPts val="0"/>
                        </a:spcAft>
                        <a:tabLst>
                          <a:tab pos="0" algn="l"/>
                          <a:tab pos="731520" algn="l"/>
                        </a:tabLst>
                      </a:pPr>
                      <a:r>
                        <a:rPr lang="en-US" sz="700" dirty="0">
                          <a:effectLst/>
                        </a:rPr>
                        <a:t>Check if/when observed OR indicate N/A. if Not Applicable</a:t>
                      </a:r>
                      <a:endParaRPr lang="en-US" sz="900" dirty="0">
                        <a:effectLst/>
                        <a:latin typeface="Times New Roman" panose="02020603050405020304" pitchFamily="18" charset="0"/>
                        <a:ea typeface="Times New Roman" panose="02020603050405020304" pitchFamily="18" charset="0"/>
                      </a:endParaRPr>
                    </a:p>
                  </a:txBody>
                  <a:tcPr marL="51435" marR="51435" marT="0" marB="0">
                    <a:solidFill>
                      <a:schemeClr val="accent6">
                        <a:lumMod val="20000"/>
                        <a:lumOff val="80000"/>
                      </a:schemeClr>
                    </a:solidFill>
                  </a:tcPr>
                </a:tc>
                <a:extLst>
                  <a:ext uri="{0D108BD9-81ED-4DB2-BD59-A6C34878D82A}">
                    <a16:rowId xmlns:a16="http://schemas.microsoft.com/office/drawing/2014/main" val="10000"/>
                  </a:ext>
                </a:extLst>
              </a:tr>
              <a:tr h="369812">
                <a:tc>
                  <a:txBody>
                    <a:bodyPr/>
                    <a:lstStyle/>
                    <a:p>
                      <a:pPr marL="0" marR="0">
                        <a:spcBef>
                          <a:spcPts val="0"/>
                        </a:spcBef>
                        <a:spcAft>
                          <a:spcPts val="0"/>
                        </a:spcAft>
                        <a:tabLst>
                          <a:tab pos="228600" algn="l"/>
                          <a:tab pos="457200" algn="l"/>
                          <a:tab pos="1371600" algn="l"/>
                          <a:tab pos="1828800" algn="l"/>
                          <a:tab pos="2286000" algn="l"/>
                          <a:tab pos="2743200" algn="l"/>
                          <a:tab pos="3200400" algn="l"/>
                          <a:tab pos="3657600" algn="l"/>
                          <a:tab pos="4114800" algn="l"/>
                          <a:tab pos="4572000" algn="l"/>
                          <a:tab pos="5029200" algn="l"/>
                          <a:tab pos="5486400" algn="l"/>
                          <a:tab pos="5943600" algn="r"/>
                        </a:tabLst>
                      </a:pPr>
                      <a:r>
                        <a:rPr lang="en-US" sz="900" dirty="0">
                          <a:effectLst/>
                          <a:latin typeface="Times New Roman"/>
                          <a:cs typeface="Times New Roman"/>
                        </a:rPr>
                        <a:t> 1.</a:t>
                      </a:r>
                      <a:r>
                        <a:rPr lang="en-US" sz="900" baseline="0" dirty="0">
                          <a:effectLst/>
                          <a:latin typeface="Times New Roman"/>
                          <a:cs typeface="Times New Roman"/>
                        </a:rPr>
                        <a:t> </a:t>
                      </a:r>
                      <a:r>
                        <a:rPr lang="en-US" sz="900" dirty="0">
                          <a:effectLst/>
                          <a:latin typeface="Times New Roman"/>
                          <a:cs typeface="Times New Roman"/>
                        </a:rPr>
                        <a:t>Practice</a:t>
                      </a:r>
                      <a:r>
                        <a:rPr lang="en-US" sz="900" baseline="0" dirty="0">
                          <a:effectLst/>
                          <a:latin typeface="Times New Roman"/>
                          <a:cs typeface="Times New Roman"/>
                        </a:rPr>
                        <a:t> showing </a:t>
                      </a:r>
                      <a:r>
                        <a:rPr lang="en-US" sz="900" dirty="0">
                          <a:effectLst/>
                          <a:latin typeface="Times New Roman"/>
                          <a:cs typeface="Times New Roman"/>
                        </a:rPr>
                        <a:t>Andy</a:t>
                      </a:r>
                      <a:r>
                        <a:rPr lang="en-US" sz="900" baseline="0" dirty="0">
                          <a:effectLst/>
                          <a:latin typeface="Times New Roman"/>
                          <a:cs typeface="Times New Roman"/>
                        </a:rPr>
                        <a:t> how to initiate a request to talk  or spend time with someone using the visual card</a:t>
                      </a:r>
                      <a:endParaRPr lang="en-US" sz="900" dirty="0">
                        <a:effectLst/>
                        <a:latin typeface="Times New Roman"/>
                        <a:ea typeface="Times New Roman" panose="02020603050405020304" pitchFamily="18" charset="0"/>
                        <a:cs typeface="Times New Roman"/>
                      </a:endParaRPr>
                    </a:p>
                  </a:txBody>
                  <a:tcPr marL="51435" marR="51435" marT="0" marB="0">
                    <a:solidFill>
                      <a:schemeClr val="accent6">
                        <a:lumMod val="20000"/>
                        <a:lumOff val="80000"/>
                      </a:schemeClr>
                    </a:solidFill>
                  </a:tcPr>
                </a:tc>
                <a:tc>
                  <a:txBody>
                    <a:bodyPr/>
                    <a:lstStyle/>
                    <a:p>
                      <a:pPr marL="0" marR="0">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51435" marR="51435" marT="0" marB="0">
                    <a:solidFill>
                      <a:schemeClr val="accent6">
                        <a:lumMod val="20000"/>
                        <a:lumOff val="80000"/>
                      </a:schemeClr>
                    </a:solidFill>
                  </a:tcPr>
                </a:tc>
                <a:extLst>
                  <a:ext uri="{0D108BD9-81ED-4DB2-BD59-A6C34878D82A}">
                    <a16:rowId xmlns:a16="http://schemas.microsoft.com/office/drawing/2014/main" val="10001"/>
                  </a:ext>
                </a:extLst>
              </a:tr>
              <a:tr h="433813">
                <a:tc>
                  <a:txBody>
                    <a:bodyPr/>
                    <a:lstStyle/>
                    <a:p>
                      <a:pPr marL="0" marR="0" lvl="0" indent="0">
                        <a:spcBef>
                          <a:spcPts val="0"/>
                        </a:spcBef>
                        <a:spcAft>
                          <a:spcPts val="0"/>
                        </a:spcAft>
                        <a:buFont typeface="+mj-lt"/>
                        <a:buNone/>
                        <a:tabLst>
                          <a:tab pos="228600" algn="l"/>
                          <a:tab pos="457200" algn="l"/>
                          <a:tab pos="1371600" algn="l"/>
                          <a:tab pos="1828800" algn="l"/>
                          <a:tab pos="2286000" algn="l"/>
                          <a:tab pos="2743200" algn="l"/>
                          <a:tab pos="3200400" algn="l"/>
                          <a:tab pos="3657600" algn="l"/>
                          <a:tab pos="4114800" algn="l"/>
                          <a:tab pos="4572000" algn="l"/>
                          <a:tab pos="5029200" algn="l"/>
                          <a:tab pos="5486400" algn="l"/>
                          <a:tab pos="5943600" algn="r"/>
                        </a:tabLst>
                      </a:pPr>
                      <a:endParaRPr lang="en-US" sz="900" dirty="0">
                        <a:effectLst/>
                        <a:latin typeface="Times New Roman"/>
                        <a:cs typeface="Times New Roman"/>
                      </a:endParaRPr>
                    </a:p>
                    <a:p>
                      <a:pPr marL="0" marR="0" lvl="0" indent="0">
                        <a:spcBef>
                          <a:spcPts val="0"/>
                        </a:spcBef>
                        <a:spcAft>
                          <a:spcPts val="0"/>
                        </a:spcAft>
                        <a:buFont typeface="+mj-lt"/>
                        <a:buNone/>
                        <a:tabLst>
                          <a:tab pos="228600" algn="l"/>
                          <a:tab pos="457200" algn="l"/>
                          <a:tab pos="1371600" algn="l"/>
                          <a:tab pos="1828800" algn="l"/>
                          <a:tab pos="2286000" algn="l"/>
                          <a:tab pos="2743200" algn="l"/>
                          <a:tab pos="3200400" algn="l"/>
                          <a:tab pos="3657600" algn="l"/>
                          <a:tab pos="4114800" algn="l"/>
                          <a:tab pos="4572000" algn="l"/>
                          <a:tab pos="5029200" algn="l"/>
                          <a:tab pos="5486400" algn="l"/>
                          <a:tab pos="5943600" algn="r"/>
                        </a:tabLst>
                      </a:pPr>
                      <a:r>
                        <a:rPr lang="en-US" sz="900" dirty="0">
                          <a:effectLst/>
                          <a:latin typeface="Times New Roman"/>
                          <a:cs typeface="Times New Roman"/>
                        </a:rPr>
                        <a:t>2. Staff prompts Andy to use the social invitation card as soon as he arrives home from work.</a:t>
                      </a:r>
                      <a:endParaRPr lang="en-US" sz="900" dirty="0">
                        <a:effectLst/>
                        <a:latin typeface="Times New Roman"/>
                        <a:ea typeface="Times New Roman" panose="02020603050405020304" pitchFamily="18" charset="0"/>
                        <a:cs typeface="Times New Roman"/>
                      </a:endParaRPr>
                    </a:p>
                  </a:txBody>
                  <a:tcPr marL="51435" marR="51435" marT="0" marB="0">
                    <a:solidFill>
                      <a:schemeClr val="accent6">
                        <a:lumMod val="20000"/>
                        <a:lumOff val="80000"/>
                      </a:schemeClr>
                    </a:solidFill>
                  </a:tcPr>
                </a:tc>
                <a:tc>
                  <a:txBody>
                    <a:bodyPr/>
                    <a:lstStyle/>
                    <a:p>
                      <a:pPr marL="0" marR="0">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51435" marR="51435" marT="0" marB="0">
                    <a:solidFill>
                      <a:schemeClr val="accent6">
                        <a:lumMod val="20000"/>
                        <a:lumOff val="80000"/>
                      </a:schemeClr>
                    </a:solidFill>
                  </a:tcPr>
                </a:tc>
                <a:extLst>
                  <a:ext uri="{0D108BD9-81ED-4DB2-BD59-A6C34878D82A}">
                    <a16:rowId xmlns:a16="http://schemas.microsoft.com/office/drawing/2014/main" val="10002"/>
                  </a:ext>
                </a:extLst>
              </a:tr>
              <a:tr h="578418">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tab pos="228600" algn="l"/>
                        </a:tabLst>
                        <a:defRPr/>
                      </a:pPr>
                      <a:endParaRPr lang="en-US" sz="900" dirty="0">
                        <a:effectLst/>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 typeface="+mj-lt"/>
                        <a:buNone/>
                        <a:tabLst>
                          <a:tab pos="228600" algn="l"/>
                        </a:tabLst>
                        <a:defRPr/>
                      </a:pPr>
                      <a:r>
                        <a:rPr lang="en-US" sz="900" dirty="0">
                          <a:effectLst/>
                          <a:latin typeface="Times New Roman"/>
                          <a:cs typeface="Times New Roman"/>
                        </a:rPr>
                        <a:t>3.</a:t>
                      </a:r>
                      <a:r>
                        <a:rPr lang="en-US" sz="900" baseline="0" dirty="0">
                          <a:effectLst/>
                          <a:latin typeface="Times New Roman"/>
                          <a:cs typeface="Times New Roman"/>
                        </a:rPr>
                        <a:t> Andy’s staff and roommate respond immediately any time Andy requests attention.</a:t>
                      </a:r>
                      <a:endParaRPr lang="en-US" sz="900" dirty="0">
                        <a:effectLst/>
                        <a:latin typeface="Times New Roman"/>
                        <a:cs typeface="Times New Roman"/>
                      </a:endParaRPr>
                    </a:p>
                    <a:p>
                      <a:pPr marL="0" marR="0" lvl="0" indent="0">
                        <a:spcBef>
                          <a:spcPts val="0"/>
                        </a:spcBef>
                        <a:spcAft>
                          <a:spcPts val="0"/>
                        </a:spcAft>
                        <a:buFont typeface="+mj-lt"/>
                        <a:buNone/>
                        <a:tabLst>
                          <a:tab pos="228600" algn="l"/>
                        </a:tabLst>
                      </a:pPr>
                      <a:endParaRPr lang="en-US" sz="900" dirty="0">
                        <a:effectLst/>
                        <a:latin typeface="Times New Roman"/>
                        <a:ea typeface="Times New Roman" panose="02020603050405020304" pitchFamily="18" charset="0"/>
                        <a:cs typeface="Times New Roman"/>
                      </a:endParaRPr>
                    </a:p>
                  </a:txBody>
                  <a:tcPr marL="51435" marR="51435" marT="0" marB="0">
                    <a:solidFill>
                      <a:schemeClr val="accent6">
                        <a:lumMod val="20000"/>
                        <a:lumOff val="80000"/>
                      </a:schemeClr>
                    </a:solidFill>
                  </a:tcPr>
                </a:tc>
                <a:tc>
                  <a:txBody>
                    <a:bodyPr/>
                    <a:lstStyle/>
                    <a:p>
                      <a:pPr marL="0" marR="0">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51435" marR="51435" marT="0" marB="0">
                    <a:solidFill>
                      <a:schemeClr val="accent6">
                        <a:lumMod val="20000"/>
                        <a:lumOff val="80000"/>
                      </a:schemeClr>
                    </a:solidFill>
                  </a:tcPr>
                </a:tc>
                <a:extLst>
                  <a:ext uri="{0D108BD9-81ED-4DB2-BD59-A6C34878D82A}">
                    <a16:rowId xmlns:a16="http://schemas.microsoft.com/office/drawing/2014/main" val="10003"/>
                  </a:ext>
                </a:extLst>
              </a:tr>
              <a:tr h="387979">
                <a:tc>
                  <a:txBody>
                    <a:bodyPr/>
                    <a:lstStyle/>
                    <a:p>
                      <a:pPr marL="0" marR="0" lvl="0" indent="0">
                        <a:spcBef>
                          <a:spcPts val="0"/>
                        </a:spcBef>
                        <a:spcAft>
                          <a:spcPts val="0"/>
                        </a:spcAft>
                        <a:buFont typeface="+mj-lt"/>
                        <a:buNone/>
                        <a:tabLst>
                          <a:tab pos="228600" algn="l"/>
                          <a:tab pos="457200" algn="l"/>
                          <a:tab pos="1371600" algn="l"/>
                          <a:tab pos="1828800" algn="l"/>
                          <a:tab pos="2286000" algn="l"/>
                          <a:tab pos="2743200" algn="l"/>
                          <a:tab pos="3200400" algn="l"/>
                          <a:tab pos="3657600" algn="l"/>
                          <a:tab pos="4114800" algn="l"/>
                          <a:tab pos="4572000" algn="l"/>
                          <a:tab pos="5029200" algn="l"/>
                          <a:tab pos="5486400" algn="l"/>
                          <a:tab pos="5943600" algn="r"/>
                        </a:tabLst>
                      </a:pPr>
                      <a:r>
                        <a:rPr lang="en-US" sz="900" dirty="0">
                          <a:effectLst/>
                          <a:latin typeface="Times New Roman"/>
                          <a:cs typeface="Times New Roman"/>
                        </a:rPr>
                        <a:t>4.  Remind Andy’s roommate that it is important to let Andy spend time with him if he hands him the social invitation card. </a:t>
                      </a:r>
                      <a:endParaRPr lang="en-US" sz="900" dirty="0">
                        <a:effectLst/>
                        <a:latin typeface="Times New Roman"/>
                        <a:ea typeface="Times New Roman" panose="02020603050405020304" pitchFamily="18" charset="0"/>
                        <a:cs typeface="Times New Roman"/>
                      </a:endParaRPr>
                    </a:p>
                  </a:txBody>
                  <a:tcPr marL="51435" marR="51435" marT="0" marB="0">
                    <a:solidFill>
                      <a:schemeClr val="accent6">
                        <a:lumMod val="20000"/>
                        <a:lumOff val="80000"/>
                      </a:schemeClr>
                    </a:solidFill>
                  </a:tcPr>
                </a:tc>
                <a:tc>
                  <a:txBody>
                    <a:bodyPr/>
                    <a:lstStyle/>
                    <a:p>
                      <a:pPr marL="0" marR="0">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51435" marR="51435" marT="0" marB="0">
                    <a:solidFill>
                      <a:schemeClr val="accent6">
                        <a:lumMod val="20000"/>
                        <a:lumOff val="80000"/>
                      </a:schemeClr>
                    </a:solidFill>
                  </a:tcPr>
                </a:tc>
                <a:extLst>
                  <a:ext uri="{0D108BD9-81ED-4DB2-BD59-A6C34878D82A}">
                    <a16:rowId xmlns:a16="http://schemas.microsoft.com/office/drawing/2014/main" val="10004"/>
                  </a:ext>
                </a:extLst>
              </a:tr>
              <a:tr h="1012232">
                <a:tc>
                  <a:txBody>
                    <a:bodyPr/>
                    <a:lstStyle/>
                    <a:p>
                      <a:pPr marL="0" marR="0" algn="r">
                        <a:spcBef>
                          <a:spcPts val="0"/>
                        </a:spcBef>
                        <a:spcAft>
                          <a:spcPts val="0"/>
                        </a:spcAft>
                      </a:pPr>
                      <a:endParaRPr lang="en-US" sz="900" u="none" strike="noStrike" kern="0" dirty="0">
                        <a:effectLst/>
                        <a:latin typeface="Times New Roman"/>
                        <a:cs typeface="Times New Roman"/>
                      </a:endParaRPr>
                    </a:p>
                    <a:p>
                      <a:pPr marL="0" marR="0" algn="l">
                        <a:spcBef>
                          <a:spcPts val="0"/>
                        </a:spcBef>
                        <a:spcAft>
                          <a:spcPts val="0"/>
                        </a:spcAft>
                      </a:pPr>
                      <a:r>
                        <a:rPr lang="en-US" sz="900" u="none" strike="noStrike" kern="0" dirty="0">
                          <a:effectLst/>
                          <a:latin typeface="Times New Roman"/>
                          <a:cs typeface="Times New Roman"/>
                        </a:rPr>
                        <a:t>5. When</a:t>
                      </a:r>
                      <a:r>
                        <a:rPr lang="en-US" sz="900" u="none" strike="noStrike" kern="0" baseline="0" dirty="0">
                          <a:effectLst/>
                          <a:latin typeface="Times New Roman"/>
                          <a:cs typeface="Times New Roman"/>
                        </a:rPr>
                        <a:t> </a:t>
                      </a:r>
                      <a:r>
                        <a:rPr lang="en-US" sz="900" u="none" strike="noStrike" kern="0" dirty="0">
                          <a:effectLst/>
                          <a:latin typeface="Times New Roman"/>
                          <a:cs typeface="Times New Roman"/>
                        </a:rPr>
                        <a:t>Andy has been playing on his alone for an hour but no challenges have occurred, remind </a:t>
                      </a:r>
                      <a:r>
                        <a:rPr lang="en-US" sz="900" u="none" strike="noStrike" kern="0" baseline="0" dirty="0">
                          <a:effectLst/>
                          <a:latin typeface="Times New Roman"/>
                          <a:cs typeface="Times New Roman"/>
                        </a:rPr>
                        <a:t>him that he can use the social invitation card.</a:t>
                      </a:r>
                      <a:endParaRPr lang="en-US" sz="900" u="none" strike="noStrike" kern="0" dirty="0">
                        <a:effectLst/>
                        <a:latin typeface="Times New Roman"/>
                        <a:cs typeface="Times New Roman"/>
                      </a:endParaRPr>
                    </a:p>
                    <a:p>
                      <a:pPr marL="0" marR="0" algn="r">
                        <a:spcBef>
                          <a:spcPts val="0"/>
                        </a:spcBef>
                        <a:spcAft>
                          <a:spcPts val="0"/>
                        </a:spcAft>
                      </a:pPr>
                      <a:endParaRPr lang="en-US" sz="900" u="none" strike="noStrike" kern="0" dirty="0">
                        <a:effectLst/>
                        <a:latin typeface="Times New Roman"/>
                        <a:cs typeface="Times New Roman"/>
                      </a:endParaRPr>
                    </a:p>
                    <a:p>
                      <a:pPr marL="0" marR="0" algn="r">
                        <a:spcBef>
                          <a:spcPts val="0"/>
                        </a:spcBef>
                        <a:spcAft>
                          <a:spcPts val="0"/>
                        </a:spcAft>
                      </a:pPr>
                      <a:r>
                        <a:rPr lang="en-US" sz="900" u="none" strike="noStrike" kern="0" dirty="0">
                          <a:effectLst/>
                          <a:latin typeface="Times New Roman"/>
                          <a:cs typeface="Times New Roman"/>
                        </a:rPr>
                        <a:t>Total Checkmarks for Replacement Behavior Interventions =</a:t>
                      </a:r>
                      <a:endParaRPr lang="en-US" sz="900" u="sng" kern="0" dirty="0">
                        <a:effectLst/>
                        <a:latin typeface="Times New Roman"/>
                        <a:cs typeface="Times New Roman"/>
                      </a:endParaRPr>
                    </a:p>
                    <a:p>
                      <a:pPr marL="0" marR="0">
                        <a:spcBef>
                          <a:spcPts val="0"/>
                        </a:spcBef>
                        <a:spcAft>
                          <a:spcPts val="0"/>
                        </a:spcAft>
                      </a:pPr>
                      <a:r>
                        <a:rPr lang="en-US" sz="900" dirty="0">
                          <a:effectLst/>
                          <a:latin typeface="Times New Roman"/>
                          <a:cs typeface="Times New Roman"/>
                        </a:rPr>
                        <a:t> </a:t>
                      </a:r>
                      <a:endParaRPr lang="en-US" sz="900" dirty="0">
                        <a:effectLst/>
                        <a:latin typeface="Times New Roman"/>
                        <a:ea typeface="Times New Roman" panose="02020603050405020304" pitchFamily="18" charset="0"/>
                        <a:cs typeface="Times New Roman"/>
                      </a:endParaRPr>
                    </a:p>
                  </a:txBody>
                  <a:tcPr marL="51435" marR="51435" marT="0" marB="0">
                    <a:solidFill>
                      <a:schemeClr val="accent6">
                        <a:lumMod val="20000"/>
                        <a:lumOff val="80000"/>
                      </a:schemeClr>
                    </a:solidFill>
                  </a:tcPr>
                </a:tc>
                <a:tc>
                  <a:txBody>
                    <a:bodyPr/>
                    <a:lstStyle/>
                    <a:p>
                      <a:pPr marL="0" marR="0">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51435" marR="51435" marT="0" marB="0">
                    <a:solidFill>
                      <a:schemeClr val="accent6">
                        <a:lumMod val="20000"/>
                        <a:lumOff val="80000"/>
                      </a:schemeClr>
                    </a:solidFill>
                  </a:tcPr>
                </a:tc>
                <a:extLst>
                  <a:ext uri="{0D108BD9-81ED-4DB2-BD59-A6C34878D82A}">
                    <a16:rowId xmlns:a16="http://schemas.microsoft.com/office/drawing/2014/main" val="10005"/>
                  </a:ext>
                </a:extLst>
              </a:tr>
              <a:tr h="406793">
                <a:tc>
                  <a:txBody>
                    <a:bodyPr/>
                    <a:lstStyle/>
                    <a:p>
                      <a:pPr marL="0" marR="0" algn="r">
                        <a:spcBef>
                          <a:spcPts val="0"/>
                        </a:spcBef>
                        <a:spcAft>
                          <a:spcPts val="0"/>
                        </a:spcAft>
                      </a:pPr>
                      <a:r>
                        <a:rPr lang="en-US" sz="900">
                          <a:effectLst/>
                          <a:latin typeface="Times New Roman"/>
                          <a:cs typeface="Times New Roman"/>
                        </a:rPr>
                        <a:t>Replacement Behavior Intervention Fidelity = </a:t>
                      </a:r>
                    </a:p>
                    <a:p>
                      <a:pPr marL="0" marR="0" algn="r">
                        <a:spcBef>
                          <a:spcPts val="0"/>
                        </a:spcBef>
                        <a:spcAft>
                          <a:spcPts val="0"/>
                        </a:spcAft>
                      </a:pPr>
                      <a:r>
                        <a:rPr lang="en-US" sz="900">
                          <a:effectLst/>
                          <a:latin typeface="Times New Roman"/>
                          <a:cs typeface="Times New Roman"/>
                        </a:rPr>
                        <a:t>(Total checkmarks/Total # interventions to be observed) X 100 = </a:t>
                      </a:r>
                      <a:endParaRPr lang="en-US" sz="900">
                        <a:effectLst/>
                        <a:latin typeface="Times New Roman"/>
                        <a:ea typeface="Times New Roman" panose="02020603050405020304" pitchFamily="18" charset="0"/>
                        <a:cs typeface="Times New Roman"/>
                      </a:endParaRPr>
                    </a:p>
                  </a:txBody>
                  <a:tcPr marL="51435" marR="51435" marT="0" marB="0">
                    <a:solidFill>
                      <a:schemeClr val="accent6">
                        <a:lumMod val="20000"/>
                        <a:lumOff val="80000"/>
                      </a:schemeClr>
                    </a:solidFill>
                  </a:tcPr>
                </a:tc>
                <a:tc>
                  <a:txBody>
                    <a:bodyPr/>
                    <a:lstStyle/>
                    <a:p>
                      <a:pPr marL="0" marR="0">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51435" marR="51435" marT="0" marB="0">
                    <a:solidFill>
                      <a:schemeClr val="accent6">
                        <a:lumMod val="20000"/>
                        <a:lumOff val="8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131887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Title 1">
            <a:extLst>
              <a:ext uri="{FF2B5EF4-FFF2-40B4-BE49-F238E27FC236}">
                <a16:creationId xmlns:a16="http://schemas.microsoft.com/office/drawing/2014/main" id="{3FD77E48-F8E8-1646-9173-76B42D31E82A}"/>
              </a:ext>
            </a:extLst>
          </p:cNvPr>
          <p:cNvSpPr>
            <a:spLocks noGrp="1"/>
          </p:cNvSpPr>
          <p:nvPr>
            <p:ph type="title"/>
          </p:nvPr>
        </p:nvSpPr>
        <p:spPr/>
        <p:txBody>
          <a:bodyPr>
            <a:normAutofit/>
          </a:bodyPr>
          <a:lstStyle/>
          <a:p>
            <a:pPr algn="ctr" eaLnBrk="1" hangingPunct="1"/>
            <a:r>
              <a:rPr lang="en-US" altLang="en-US" dirty="0">
                <a:latin typeface="Open Sans" panose="020B0606030504020204" pitchFamily="34" charset="0"/>
                <a:ea typeface="Open Sans" panose="020B0606030504020204" pitchFamily="34" charset="0"/>
                <a:cs typeface="Open Sans" panose="020B0606030504020204" pitchFamily="34" charset="0"/>
              </a:rPr>
              <a:t>After Positive Behavior Support Planning….</a:t>
            </a:r>
            <a:br>
              <a:rPr lang="en-US" altLang="en-US" dirty="0">
                <a:latin typeface="Open Sans" panose="020B0606030504020204" pitchFamily="34" charset="0"/>
                <a:ea typeface="Open Sans" panose="020B0606030504020204" pitchFamily="34" charset="0"/>
                <a:cs typeface="Open Sans" panose="020B0606030504020204" pitchFamily="34" charset="0"/>
              </a:rPr>
            </a:br>
            <a:r>
              <a:rPr lang="en-US" altLang="en-US" dirty="0">
                <a:latin typeface="Open Sans" panose="020B0606030504020204" pitchFamily="34" charset="0"/>
                <a:ea typeface="Open Sans" panose="020B0606030504020204" pitchFamily="34" charset="0"/>
                <a:cs typeface="Open Sans" panose="020B0606030504020204" pitchFamily="34" charset="0"/>
              </a:rPr>
              <a:t>You are Assessing Progress</a:t>
            </a:r>
          </a:p>
        </p:txBody>
      </p:sp>
      <p:graphicFrame>
        <p:nvGraphicFramePr>
          <p:cNvPr id="12" name="Content Placeholder 11">
            <a:extLst>
              <a:ext uri="{FF2B5EF4-FFF2-40B4-BE49-F238E27FC236}">
                <a16:creationId xmlns:a16="http://schemas.microsoft.com/office/drawing/2014/main" id="{23C5AB78-C578-2E47-967F-6BC5FABA7198}"/>
              </a:ext>
            </a:extLst>
          </p:cNvPr>
          <p:cNvGraphicFramePr>
            <a:graphicFrameLocks noGrp="1"/>
          </p:cNvGraphicFramePr>
          <p:nvPr>
            <p:ph idx="1"/>
          </p:nvPr>
        </p:nvGraphicFramePr>
        <p:xfrm>
          <a:off x="1222636" y="1999314"/>
          <a:ext cx="6685496" cy="3144187"/>
        </p:xfrm>
        <a:graphic>
          <a:graphicData uri="http://schemas.openxmlformats.org/drawingml/2006/chart">
            <c:chart xmlns:c="http://schemas.openxmlformats.org/drawingml/2006/chart" xmlns:r="http://schemas.openxmlformats.org/officeDocument/2006/relationships" r:id="rId2"/>
          </a:graphicData>
        </a:graphic>
      </p:graphicFrame>
      <p:sp>
        <p:nvSpPr>
          <p:cNvPr id="72707" name="Rectangle 1">
            <a:extLst>
              <a:ext uri="{FF2B5EF4-FFF2-40B4-BE49-F238E27FC236}">
                <a16:creationId xmlns:a16="http://schemas.microsoft.com/office/drawing/2014/main" id="{B2F65757-F35F-5B42-B84F-27456F4B063D}"/>
              </a:ext>
            </a:extLst>
          </p:cNvPr>
          <p:cNvSpPr>
            <a:spLocks noChangeArrowheads="1"/>
          </p:cNvSpPr>
          <p:nvPr/>
        </p:nvSpPr>
        <p:spPr bwMode="auto">
          <a:xfrm>
            <a:off x="755290" y="5192487"/>
            <a:ext cx="76334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dirty="0">
                <a:solidFill>
                  <a:srgbClr val="000000"/>
                </a:solidFill>
              </a:rPr>
              <a:t>Freeman, R.,  Matthews, K., Griggs, P. &amp; Quick, S. (2013). </a:t>
            </a:r>
            <a:r>
              <a:rPr lang="en-US" altLang="en-US" sz="900" i="1" dirty="0">
                <a:solidFill>
                  <a:srgbClr val="000000"/>
                </a:solidFill>
              </a:rPr>
              <a:t>Functional behavioral assessment </a:t>
            </a:r>
            <a:r>
              <a:rPr lang="en-US" altLang="en-US" sz="900" dirty="0">
                <a:solidFill>
                  <a:srgbClr val="000000"/>
                </a:solidFill>
              </a:rPr>
              <a:t>[Online]. Lawrence, KS: University of Kansas. Available: http://kmhpbs.org</a:t>
            </a:r>
          </a:p>
        </p:txBody>
      </p:sp>
      <p:sp>
        <p:nvSpPr>
          <p:cNvPr id="2" name="Oval 1">
            <a:extLst>
              <a:ext uri="{FF2B5EF4-FFF2-40B4-BE49-F238E27FC236}">
                <a16:creationId xmlns:a16="http://schemas.microsoft.com/office/drawing/2014/main" id="{B39F7DE6-38AC-BE4C-9415-EE98EB98DEF3}"/>
              </a:ext>
            </a:extLst>
          </p:cNvPr>
          <p:cNvSpPr/>
          <p:nvPr/>
        </p:nvSpPr>
        <p:spPr>
          <a:xfrm>
            <a:off x="2521975" y="1714499"/>
            <a:ext cx="4734233" cy="4118942"/>
          </a:xfrm>
          <a:prstGeom prst="ellipse">
            <a:avLst/>
          </a:prstGeom>
          <a:noFill/>
          <a:ln w="635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1718172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14B031-3C3A-714B-B41B-3796D1E3E274}"/>
              </a:ext>
            </a:extLst>
          </p:cNvPr>
          <p:cNvSpPr>
            <a:spLocks noGrp="1"/>
          </p:cNvSpPr>
          <p:nvPr>
            <p:ph type="ctrTitle"/>
          </p:nvPr>
        </p:nvSpPr>
        <p:spPr/>
        <p:txBody>
          <a:bodyPr/>
          <a:lstStyle/>
          <a:p>
            <a:r>
              <a:rPr lang="en-US" dirty="0"/>
              <a:t>Continuing Jack’s Story </a:t>
            </a:r>
          </a:p>
        </p:txBody>
      </p:sp>
      <p:sp>
        <p:nvSpPr>
          <p:cNvPr id="4" name="Subtitle 3">
            <a:extLst>
              <a:ext uri="{FF2B5EF4-FFF2-40B4-BE49-F238E27FC236}">
                <a16:creationId xmlns:a16="http://schemas.microsoft.com/office/drawing/2014/main" id="{A7823137-3637-E242-8CE5-F84E2749252B}"/>
              </a:ext>
            </a:extLst>
          </p:cNvPr>
          <p:cNvSpPr>
            <a:spLocks noGrp="1"/>
          </p:cNvSpPr>
          <p:nvPr>
            <p:ph type="subTitle" idx="1"/>
          </p:nvPr>
        </p:nvSpPr>
        <p:spPr/>
        <p:txBody>
          <a:bodyPr>
            <a:normAutofit/>
          </a:bodyPr>
          <a:lstStyle/>
          <a:p>
            <a:r>
              <a:rPr lang="en-US" sz="2400" dirty="0"/>
              <a:t>Using Person-Centered Information to Create a PBS Plan</a:t>
            </a:r>
          </a:p>
        </p:txBody>
      </p:sp>
    </p:spTree>
    <p:extLst>
      <p:ext uri="{BB962C8B-B14F-4D97-AF65-F5344CB8AC3E}">
        <p14:creationId xmlns:p14="http://schemas.microsoft.com/office/powerpoint/2010/main" val="36371262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871240" y="609600"/>
            <a:ext cx="7401520" cy="533400"/>
          </a:xfrm>
        </p:spPr>
        <p:txBody>
          <a:bodyPr>
            <a:noAutofit/>
          </a:bodyPr>
          <a:lstStyle/>
          <a:p>
            <a:pPr algn="ctr"/>
            <a:r>
              <a:rPr lang="en-US" altLang="x-none" sz="2400" dirty="0">
                <a:latin typeface="+mn-lt"/>
                <a:ea typeface="ＭＳ Ｐゴシック" charset="-128"/>
              </a:rPr>
              <a:t>Teaching People Key Areas of Positive Behavior support</a:t>
            </a:r>
            <a:br>
              <a:rPr lang="en-US" altLang="x-none" sz="2400" dirty="0">
                <a:latin typeface="+mn-lt"/>
                <a:ea typeface="ＭＳ Ｐゴシック" charset="-128"/>
              </a:rPr>
            </a:br>
            <a:endParaRPr lang="en-US" altLang="x-none" sz="2400" dirty="0">
              <a:latin typeface="+mn-lt"/>
              <a:ea typeface="ＭＳ Ｐゴシック" charset="-128"/>
            </a:endParaRPr>
          </a:p>
        </p:txBody>
      </p:sp>
      <p:graphicFrame>
        <p:nvGraphicFramePr>
          <p:cNvPr id="335875" name="Group 3"/>
          <p:cNvGraphicFramePr>
            <a:graphicFrameLocks noGrp="1"/>
          </p:cNvGraphicFramePr>
          <p:nvPr>
            <p:ph idx="4294967295"/>
            <p:extLst>
              <p:ext uri="{D42A27DB-BD31-4B8C-83A1-F6EECF244321}">
                <p14:modId xmlns:p14="http://schemas.microsoft.com/office/powerpoint/2010/main" val="2338184870"/>
              </p:ext>
            </p:extLst>
          </p:nvPr>
        </p:nvGraphicFramePr>
        <p:xfrm>
          <a:off x="1219200" y="1371600"/>
          <a:ext cx="6477000" cy="4724400"/>
        </p:xfrm>
        <a:graphic>
          <a:graphicData uri="http://schemas.openxmlformats.org/drawingml/2006/table">
            <a:tbl>
              <a:tblPr/>
              <a:tblGrid>
                <a:gridCol w="1439333">
                  <a:extLst>
                    <a:ext uri="{9D8B030D-6E8A-4147-A177-3AD203B41FA5}">
                      <a16:colId xmlns:a16="http://schemas.microsoft.com/office/drawing/2014/main" val="20000"/>
                    </a:ext>
                  </a:extLst>
                </a:gridCol>
                <a:gridCol w="1199444">
                  <a:extLst>
                    <a:ext uri="{9D8B030D-6E8A-4147-A177-3AD203B41FA5}">
                      <a16:colId xmlns:a16="http://schemas.microsoft.com/office/drawing/2014/main" val="20001"/>
                    </a:ext>
                  </a:extLst>
                </a:gridCol>
                <a:gridCol w="1246923">
                  <a:extLst>
                    <a:ext uri="{9D8B030D-6E8A-4147-A177-3AD203B41FA5}">
                      <a16:colId xmlns:a16="http://schemas.microsoft.com/office/drawing/2014/main" val="20002"/>
                    </a:ext>
                  </a:extLst>
                </a:gridCol>
                <a:gridCol w="1295650">
                  <a:extLst>
                    <a:ext uri="{9D8B030D-6E8A-4147-A177-3AD203B41FA5}">
                      <a16:colId xmlns:a16="http://schemas.microsoft.com/office/drawing/2014/main" val="20003"/>
                    </a:ext>
                  </a:extLst>
                </a:gridCol>
                <a:gridCol w="1295650">
                  <a:extLst>
                    <a:ext uri="{9D8B030D-6E8A-4147-A177-3AD203B41FA5}">
                      <a16:colId xmlns:a16="http://schemas.microsoft.com/office/drawing/2014/main" val="20004"/>
                    </a:ext>
                  </a:extLst>
                </a:gridCol>
              </a:tblGrid>
              <a:tr h="1418623">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900" b="0" i="0" u="none" strike="noStrike" cap="none" normalizeH="0" baseline="0">
                        <a:ln>
                          <a:noFill/>
                        </a:ln>
                        <a:solidFill>
                          <a:schemeClr val="tx1"/>
                        </a:solidFill>
                        <a:effectLst/>
                        <a:latin typeface="Times New Roman" charset="0"/>
                        <a:ea typeface="ＭＳ Ｐゴシック" charset="-128"/>
                      </a:endParaRPr>
                    </a:p>
                  </a:txBody>
                  <a:tcPr marL="51435" marR="51435" marT="25717" marB="2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1" i="0" u="none" strike="noStrike" cap="none" normalizeH="0" baseline="0" dirty="0">
                          <a:ln>
                            <a:noFill/>
                          </a:ln>
                          <a:solidFill>
                            <a:schemeClr val="tx1"/>
                          </a:solidFill>
                          <a:effectLst/>
                          <a:latin typeface="Times New Roman" charset="0"/>
                          <a:ea typeface="ＭＳ Ｐゴシック" charset="-128"/>
                        </a:rPr>
                        <a:t>Informal</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1" i="0" u="none" strike="noStrike" cap="none" normalizeH="0" baseline="0" dirty="0">
                          <a:ln>
                            <a:noFill/>
                          </a:ln>
                          <a:solidFill>
                            <a:schemeClr val="tx1"/>
                          </a:solidFill>
                          <a:effectLst/>
                          <a:latin typeface="Times New Roman" charset="0"/>
                          <a:ea typeface="ＭＳ Ｐゴシック" charset="-128"/>
                        </a:rPr>
                        <a:t>Function-Based</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1" i="0" u="none" strike="noStrike" cap="none" normalizeH="0" baseline="0" dirty="0">
                          <a:ln>
                            <a:noFill/>
                          </a:ln>
                          <a:solidFill>
                            <a:schemeClr val="tx1"/>
                          </a:solidFill>
                          <a:effectLst/>
                          <a:latin typeface="Times New Roman" charset="0"/>
                          <a:ea typeface="ＭＳ Ｐゴシック" charset="-128"/>
                        </a:rPr>
                        <a:t>Thinking </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ko-KR" altLang="en-US" sz="900" b="1" i="0" u="none" strike="noStrike" cap="none" normalizeH="0" baseline="0" dirty="0">
                          <a:ln>
                            <a:noFill/>
                          </a:ln>
                          <a:solidFill>
                            <a:schemeClr val="tx1"/>
                          </a:solidFill>
                          <a:effectLst/>
                          <a:latin typeface="Times New Roman" charset="0"/>
                          <a:ea typeface="ＭＳ Ｐゴシック" charset="-128"/>
                        </a:rPr>
                        <a:t>비공식적인 기능기반 사고</a:t>
                      </a:r>
                      <a:endParaRPr kumimoji="0" lang="en-US" altLang="x-none" sz="900" b="1" i="0" u="none" strike="noStrike" cap="none" normalizeH="0" baseline="0" dirty="0">
                        <a:ln>
                          <a:noFill/>
                        </a:ln>
                        <a:solidFill>
                          <a:schemeClr val="tx1"/>
                        </a:solidFill>
                        <a:effectLst/>
                        <a:latin typeface="Times New Roman" charset="0"/>
                        <a:ea typeface="ＭＳ Ｐゴシック" charset="-128"/>
                      </a:endParaRPr>
                    </a:p>
                  </a:txBody>
                  <a:tcPr marL="51435" marR="51435" marT="25717" marB="2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defRPr/>
                      </a:pPr>
                      <a:r>
                        <a:rPr kumimoji="0" lang="en-US" altLang="x-none" sz="900" b="1" i="0" u="none" strike="noStrike" cap="none" normalizeH="0" baseline="0" dirty="0">
                          <a:ln>
                            <a:noFill/>
                          </a:ln>
                          <a:solidFill>
                            <a:schemeClr val="tx1"/>
                          </a:solidFill>
                          <a:effectLst/>
                          <a:latin typeface="Times New Roman" charset="0"/>
                          <a:ea typeface="ＭＳ Ｐゴシック" charset="-128"/>
                        </a:rPr>
                        <a:t>Simple Function-Based Thinking</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defRPr/>
                      </a:pPr>
                      <a:r>
                        <a:rPr kumimoji="0" lang="ko-KR" altLang="en-US" sz="900" b="1" i="0" u="none" strike="noStrike" cap="none" normalizeH="0" baseline="0" dirty="0">
                          <a:ln>
                            <a:noFill/>
                          </a:ln>
                          <a:solidFill>
                            <a:schemeClr val="tx1"/>
                          </a:solidFill>
                          <a:effectLst/>
                          <a:latin typeface="Times New Roman" charset="0"/>
                          <a:ea typeface="ＭＳ Ｐゴシック" charset="-128"/>
                        </a:rPr>
                        <a:t>간단한 기능기반 사고</a:t>
                      </a:r>
                      <a:endParaRPr kumimoji="0" lang="en-US" altLang="x-none" sz="900" b="1" i="0" u="none" strike="noStrike" cap="none" normalizeH="0" baseline="0" dirty="0">
                        <a:ln>
                          <a:noFill/>
                        </a:ln>
                        <a:solidFill>
                          <a:schemeClr val="tx1"/>
                        </a:solidFill>
                        <a:effectLst/>
                        <a:latin typeface="Times New Roman" charset="0"/>
                        <a:ea typeface="ＭＳ Ｐゴシック" charset="-128"/>
                      </a:endParaRPr>
                    </a:p>
                  </a:txBody>
                  <a:tcPr marL="51435" marR="51435" marT="25717" marB="2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defRPr/>
                      </a:pPr>
                      <a:r>
                        <a:rPr kumimoji="0" lang="en-US" altLang="x-none" sz="900" b="1" i="0" u="none" strike="noStrike" cap="none" normalizeH="0" baseline="0" dirty="0">
                          <a:ln>
                            <a:noFill/>
                          </a:ln>
                          <a:solidFill>
                            <a:schemeClr val="tx1"/>
                          </a:solidFill>
                          <a:effectLst/>
                          <a:latin typeface="Times New Roman" charset="0"/>
                          <a:ea typeface="ＭＳ Ｐゴシック" charset="-128"/>
                        </a:rPr>
                        <a:t>Complex Functional Assessment</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defRPr/>
                      </a:pPr>
                      <a:r>
                        <a:rPr kumimoji="0" lang="ko-KR" altLang="en-US" sz="900" b="1" i="0" u="none" strike="noStrike" cap="none" normalizeH="0" baseline="0" dirty="0">
                          <a:ln>
                            <a:noFill/>
                          </a:ln>
                          <a:solidFill>
                            <a:schemeClr val="tx1"/>
                          </a:solidFill>
                          <a:effectLst/>
                          <a:latin typeface="Times New Roman" charset="0"/>
                          <a:ea typeface="ＭＳ Ｐゴシック" charset="-128"/>
                        </a:rPr>
                        <a:t>복잡한 기능 평가</a:t>
                      </a:r>
                      <a:endParaRPr kumimoji="0" lang="en-US" altLang="x-none" sz="900" b="1" i="0" u="none" strike="noStrike" cap="none" normalizeH="0" baseline="0" dirty="0">
                        <a:ln>
                          <a:noFill/>
                        </a:ln>
                        <a:solidFill>
                          <a:schemeClr val="tx1"/>
                        </a:solidFill>
                        <a:effectLst/>
                        <a:latin typeface="Times New Roman" charset="0"/>
                        <a:ea typeface="ＭＳ Ｐゴシック" charset="-128"/>
                      </a:endParaRPr>
                    </a:p>
                  </a:txBody>
                  <a:tcPr marL="51435" marR="51435" marT="25717" marB="2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defRPr/>
                      </a:pPr>
                      <a:r>
                        <a:rPr kumimoji="0" lang="en-US" altLang="x-none" sz="900" b="1" i="0" u="none" strike="noStrike" cap="none" normalizeH="0" baseline="0" dirty="0">
                          <a:ln>
                            <a:noFill/>
                          </a:ln>
                          <a:solidFill>
                            <a:schemeClr val="tx1"/>
                          </a:solidFill>
                          <a:effectLst/>
                          <a:latin typeface="Times New Roman" charset="0"/>
                          <a:ea typeface="ＭＳ Ｐゴシック" charset="-128"/>
                        </a:rPr>
                        <a:t>High Level of Expertise</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defRPr/>
                      </a:pPr>
                      <a:r>
                        <a:rPr kumimoji="0" lang="ko-KR" altLang="en-US" sz="900" b="1" i="0" u="none" strike="noStrike" cap="none" normalizeH="0" baseline="0" dirty="0">
                          <a:ln>
                            <a:noFill/>
                          </a:ln>
                          <a:solidFill>
                            <a:schemeClr val="tx1"/>
                          </a:solidFill>
                          <a:effectLst/>
                          <a:latin typeface="Times New Roman" charset="0"/>
                          <a:ea typeface="ＭＳ Ｐゴシック" charset="-128"/>
                        </a:rPr>
                        <a:t>높은 강도의 전문성</a:t>
                      </a:r>
                      <a:endParaRPr kumimoji="0" lang="en-US" altLang="x-none" sz="900" b="1" i="0" u="none" strike="noStrike" cap="none" normalizeH="0" baseline="0" dirty="0">
                        <a:ln>
                          <a:noFill/>
                        </a:ln>
                        <a:solidFill>
                          <a:schemeClr val="tx1"/>
                        </a:solidFill>
                        <a:effectLst/>
                        <a:latin typeface="Times New Roman" charset="0"/>
                        <a:ea typeface="ＭＳ Ｐゴシック" charset="-128"/>
                      </a:endParaRPr>
                    </a:p>
                  </a:txBody>
                  <a:tcPr marL="51435" marR="51435" marT="25717" marB="2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7108">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defRPr/>
                      </a:pPr>
                      <a:r>
                        <a:rPr kumimoji="0" lang="en-US" altLang="x-none" sz="900" b="1" i="0" u="none" strike="noStrike" cap="none" normalizeH="0" baseline="0" dirty="0">
                          <a:ln>
                            <a:noFill/>
                          </a:ln>
                          <a:solidFill>
                            <a:schemeClr val="tx1"/>
                          </a:solidFill>
                          <a:effectLst/>
                          <a:latin typeface="Times New Roman" charset="0"/>
                          <a:ea typeface="ＭＳ Ｐゴシック" charset="-128"/>
                        </a:rPr>
                        <a:t>Universal Team &amp; Staff</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defRPr/>
                      </a:pPr>
                      <a:r>
                        <a:rPr kumimoji="0" lang="ko-KR" altLang="en-US" sz="900" b="1" i="0" u="none" strike="noStrike" cap="none" normalizeH="0" baseline="0" dirty="0">
                          <a:ln>
                            <a:noFill/>
                          </a:ln>
                          <a:solidFill>
                            <a:schemeClr val="tx1"/>
                          </a:solidFill>
                          <a:effectLst/>
                          <a:latin typeface="Times New Roman" charset="0"/>
                          <a:ea typeface="ＭＳ Ｐゴシック" charset="-128"/>
                        </a:rPr>
                        <a:t>보편적 팀과 직원</a:t>
                      </a:r>
                      <a:endParaRPr kumimoji="0" lang="en-US" altLang="x-none" sz="900" b="1" i="0" u="none" strike="noStrike" cap="none" normalizeH="0" baseline="0" dirty="0">
                        <a:ln>
                          <a:noFill/>
                        </a:ln>
                        <a:solidFill>
                          <a:schemeClr val="tx1"/>
                        </a:solidFill>
                        <a:effectLst/>
                        <a:latin typeface="Times New Roman" charset="0"/>
                        <a:ea typeface="ＭＳ Ｐゴシック" charset="-128"/>
                      </a:endParaRPr>
                    </a:p>
                  </a:txBody>
                  <a:tcPr marL="51435" marR="51435" marT="25717" marB="2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1" i="0" u="none" strike="noStrike" cap="none" normalizeH="0" baseline="0">
                          <a:ln>
                            <a:noFill/>
                          </a:ln>
                          <a:solidFill>
                            <a:schemeClr val="tx1"/>
                          </a:solidFill>
                          <a:effectLst/>
                          <a:latin typeface="Times New Roman" charset="0"/>
                          <a:ea typeface="ＭＳ Ｐゴシック" charset="-128"/>
                        </a:rPr>
                        <a:t>X</a:t>
                      </a:r>
                    </a:p>
                  </a:txBody>
                  <a:tcPr marL="51435" marR="51435" marT="25717" marB="2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900" b="1" i="0" u="none" strike="noStrike" cap="none" normalizeH="0" baseline="0">
                        <a:ln>
                          <a:noFill/>
                        </a:ln>
                        <a:solidFill>
                          <a:schemeClr val="tx1"/>
                        </a:solidFill>
                        <a:effectLst/>
                        <a:latin typeface="Times New Roman" charset="0"/>
                        <a:ea typeface="ＭＳ Ｐゴシック" charset="-128"/>
                      </a:endParaRPr>
                    </a:p>
                  </a:txBody>
                  <a:tcPr marL="51435" marR="51435" marT="25717" marB="2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900" b="1" i="0" u="none" strike="noStrike" cap="none" normalizeH="0" baseline="0">
                        <a:ln>
                          <a:noFill/>
                        </a:ln>
                        <a:solidFill>
                          <a:schemeClr val="tx1"/>
                        </a:solidFill>
                        <a:effectLst/>
                        <a:latin typeface="Times New Roman" charset="0"/>
                        <a:ea typeface="ＭＳ Ｐゴシック" charset="-128"/>
                      </a:endParaRPr>
                    </a:p>
                  </a:txBody>
                  <a:tcPr marL="51435" marR="51435" marT="25717" marB="2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900" b="1" i="0" u="none" strike="noStrike" cap="none" normalizeH="0" baseline="0">
                        <a:ln>
                          <a:noFill/>
                        </a:ln>
                        <a:solidFill>
                          <a:schemeClr val="tx1"/>
                        </a:solidFill>
                        <a:effectLst/>
                        <a:latin typeface="Times New Roman" charset="0"/>
                        <a:ea typeface="ＭＳ Ｐゴシック" charset="-128"/>
                      </a:endParaRPr>
                    </a:p>
                  </a:txBody>
                  <a:tcPr marL="51435" marR="51435" marT="25717" marB="2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681">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defRPr/>
                      </a:pPr>
                      <a:r>
                        <a:rPr kumimoji="0" lang="en-US" altLang="x-none" sz="900" b="1" i="0" u="none" strike="noStrike" cap="none" normalizeH="0" baseline="0" dirty="0">
                          <a:ln>
                            <a:noFill/>
                          </a:ln>
                          <a:solidFill>
                            <a:schemeClr val="tx1"/>
                          </a:solidFill>
                          <a:effectLst/>
                          <a:latin typeface="Times New Roman" charset="0"/>
                          <a:ea typeface="ＭＳ Ｐゴシック" charset="-128"/>
                        </a:rPr>
                        <a:t>Tier 2/3 Team</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1" i="0" u="none" strike="noStrike" cap="none" normalizeH="0" baseline="0" dirty="0">
                          <a:ln>
                            <a:noFill/>
                          </a:ln>
                          <a:solidFill>
                            <a:schemeClr val="tx1"/>
                          </a:solidFill>
                          <a:effectLst/>
                          <a:latin typeface="Times New Roman" charset="0"/>
                          <a:ea typeface="ＭＳ Ｐゴシック" charset="-128"/>
                        </a:rPr>
                        <a:t>2/</a:t>
                      </a:r>
                      <a:r>
                        <a:rPr kumimoji="0" lang="ko-KR" altLang="en-US" sz="900" b="1" i="0" u="none" strike="noStrike" cap="none" normalizeH="0" baseline="0" dirty="0">
                          <a:ln>
                            <a:noFill/>
                          </a:ln>
                          <a:solidFill>
                            <a:schemeClr val="tx1"/>
                          </a:solidFill>
                          <a:effectLst/>
                          <a:latin typeface="Times New Roman" charset="0"/>
                          <a:ea typeface="ＭＳ Ｐゴシック" charset="-128"/>
                        </a:rPr>
                        <a:t> </a:t>
                      </a:r>
                      <a:r>
                        <a:rPr kumimoji="0" lang="en-US" altLang="ko-KR" sz="900" b="1" i="0" u="none" strike="noStrike" cap="none" normalizeH="0" baseline="0" dirty="0">
                          <a:ln>
                            <a:noFill/>
                          </a:ln>
                          <a:solidFill>
                            <a:schemeClr val="tx1"/>
                          </a:solidFill>
                          <a:effectLst/>
                          <a:latin typeface="Times New Roman" charset="0"/>
                          <a:ea typeface="ＭＳ Ｐゴシック" charset="-128"/>
                        </a:rPr>
                        <a:t>3</a:t>
                      </a:r>
                      <a:r>
                        <a:rPr kumimoji="0" lang="ko-KR" altLang="en-US" sz="900" b="1" i="0" u="none" strike="noStrike" cap="none" normalizeH="0" baseline="0" dirty="0">
                          <a:ln>
                            <a:noFill/>
                          </a:ln>
                          <a:solidFill>
                            <a:schemeClr val="tx1"/>
                          </a:solidFill>
                          <a:effectLst/>
                          <a:latin typeface="Times New Roman" charset="0"/>
                          <a:ea typeface="ＭＳ Ｐゴシック" charset="-128"/>
                        </a:rPr>
                        <a:t> 단계 팀</a:t>
                      </a:r>
                      <a:endParaRPr kumimoji="0" lang="en-US" altLang="x-none" sz="900" b="1" i="0" u="none" strike="noStrike" cap="none" normalizeH="0" baseline="0" dirty="0">
                        <a:ln>
                          <a:noFill/>
                        </a:ln>
                        <a:solidFill>
                          <a:schemeClr val="tx1"/>
                        </a:solidFill>
                        <a:effectLst/>
                        <a:latin typeface="Times New Roman" charset="0"/>
                        <a:ea typeface="ＭＳ Ｐゴシック" charset="-128"/>
                      </a:endParaRPr>
                    </a:p>
                  </a:txBody>
                  <a:tcPr marL="51435" marR="51435" marT="25717" marB="2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0" i="0" u="none" strike="noStrike" cap="none" normalizeH="0" baseline="0">
                          <a:ln>
                            <a:noFill/>
                          </a:ln>
                          <a:solidFill>
                            <a:schemeClr val="tx1"/>
                          </a:solidFill>
                          <a:effectLst/>
                          <a:latin typeface="Times New Roman" charset="0"/>
                          <a:ea typeface="ＭＳ Ｐゴシック" charset="-128"/>
                        </a:rPr>
                        <a:t>X</a:t>
                      </a:r>
                    </a:p>
                  </a:txBody>
                  <a:tcPr marL="51435" marR="51435" marT="25717" marB="2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1" i="0" u="none" strike="noStrike" cap="none" normalizeH="0" baseline="0">
                          <a:ln>
                            <a:noFill/>
                          </a:ln>
                          <a:solidFill>
                            <a:schemeClr val="tx1"/>
                          </a:solidFill>
                          <a:effectLst/>
                          <a:latin typeface="Times New Roman" charset="0"/>
                          <a:ea typeface="ＭＳ Ｐゴシック" charset="-128"/>
                        </a:rPr>
                        <a:t>X</a:t>
                      </a:r>
                    </a:p>
                  </a:txBody>
                  <a:tcPr marL="51435" marR="51435" marT="25717" marB="2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900" b="1" i="0" u="none" strike="noStrike" cap="none" normalizeH="0" baseline="0">
                        <a:ln>
                          <a:noFill/>
                        </a:ln>
                        <a:solidFill>
                          <a:schemeClr val="tx1"/>
                        </a:solidFill>
                        <a:effectLst/>
                        <a:latin typeface="Times New Roman" charset="0"/>
                        <a:ea typeface="ＭＳ Ｐゴシック" charset="-128"/>
                      </a:endParaRPr>
                    </a:p>
                  </a:txBody>
                  <a:tcPr marL="51435" marR="51435" marT="25717" marB="2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900" b="1" i="0" u="none" strike="noStrike" cap="none" normalizeH="0" baseline="0">
                        <a:ln>
                          <a:noFill/>
                        </a:ln>
                        <a:solidFill>
                          <a:schemeClr val="tx1"/>
                        </a:solidFill>
                        <a:effectLst/>
                        <a:latin typeface="Times New Roman" charset="0"/>
                        <a:ea typeface="ＭＳ Ｐゴシック" charset="-128"/>
                      </a:endParaRPr>
                    </a:p>
                  </a:txBody>
                  <a:tcPr marL="51435" marR="51435" marT="25717" marB="2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89817">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defRPr/>
                      </a:pPr>
                      <a:r>
                        <a:rPr kumimoji="0" lang="en-US" altLang="x-none" sz="900" b="1" i="0" u="none" strike="noStrike" cap="none" normalizeH="0" baseline="0" dirty="0">
                          <a:ln>
                            <a:noFill/>
                          </a:ln>
                          <a:solidFill>
                            <a:schemeClr val="tx1"/>
                          </a:solidFill>
                          <a:effectLst/>
                          <a:latin typeface="Times New Roman" charset="0"/>
                          <a:ea typeface="ＭＳ Ｐゴシック" charset="-128"/>
                        </a:rPr>
                        <a:t>PBS Facilitator</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1" i="0" u="none" strike="noStrike" cap="none" normalizeH="0" baseline="0" dirty="0">
                          <a:ln>
                            <a:noFill/>
                          </a:ln>
                          <a:solidFill>
                            <a:schemeClr val="tx1"/>
                          </a:solidFill>
                          <a:effectLst/>
                          <a:latin typeface="Times New Roman" charset="0"/>
                          <a:ea typeface="ＭＳ Ｐゴシック" charset="-128"/>
                        </a:rPr>
                        <a:t>PBS </a:t>
                      </a:r>
                      <a:r>
                        <a:rPr kumimoji="0" lang="ko-KR" altLang="en-US" sz="900" b="1" i="0" u="none" strike="noStrike" cap="none" normalizeH="0" baseline="0" dirty="0">
                          <a:ln>
                            <a:noFill/>
                          </a:ln>
                          <a:solidFill>
                            <a:schemeClr val="tx1"/>
                          </a:solidFill>
                          <a:effectLst/>
                          <a:latin typeface="Times New Roman" charset="0"/>
                          <a:ea typeface="ＭＳ Ｐゴシック" charset="-128"/>
                        </a:rPr>
                        <a:t>진행자</a:t>
                      </a:r>
                      <a:endParaRPr kumimoji="0" lang="en-US" altLang="x-none" sz="900" b="1" i="0" u="none" strike="noStrike" cap="none" normalizeH="0" baseline="0" dirty="0">
                        <a:ln>
                          <a:noFill/>
                        </a:ln>
                        <a:solidFill>
                          <a:schemeClr val="tx1"/>
                        </a:solidFill>
                        <a:effectLst/>
                        <a:latin typeface="Times New Roman" charset="0"/>
                        <a:ea typeface="ＭＳ Ｐゴシック" charset="-128"/>
                      </a:endParaRPr>
                    </a:p>
                  </a:txBody>
                  <a:tcPr marL="51435" marR="51435" marT="25717" marB="2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0" i="0" u="none" strike="noStrike" cap="none" normalizeH="0" baseline="0">
                          <a:ln>
                            <a:noFill/>
                          </a:ln>
                          <a:solidFill>
                            <a:schemeClr val="tx1"/>
                          </a:solidFill>
                          <a:effectLst/>
                          <a:latin typeface="Times New Roman" charset="0"/>
                          <a:ea typeface="ＭＳ Ｐゴシック" charset="-128"/>
                        </a:rPr>
                        <a:t>X</a:t>
                      </a:r>
                    </a:p>
                  </a:txBody>
                  <a:tcPr marL="51435" marR="51435" marT="25717" marB="2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0" i="0" u="none" strike="noStrike" cap="none" normalizeH="0" baseline="0" dirty="0">
                          <a:ln>
                            <a:noFill/>
                          </a:ln>
                          <a:solidFill>
                            <a:schemeClr val="tx1"/>
                          </a:solidFill>
                          <a:effectLst/>
                          <a:latin typeface="Times New Roman" charset="0"/>
                          <a:ea typeface="ＭＳ Ｐゴシック" charset="-128"/>
                        </a:rPr>
                        <a:t>X</a:t>
                      </a:r>
                    </a:p>
                  </a:txBody>
                  <a:tcPr marL="51435" marR="51435" marT="25717" marB="2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1" i="0" u="none" strike="noStrike" cap="none" normalizeH="0" baseline="0">
                          <a:ln>
                            <a:noFill/>
                          </a:ln>
                          <a:solidFill>
                            <a:schemeClr val="tx1"/>
                          </a:solidFill>
                          <a:effectLst/>
                          <a:latin typeface="Times New Roman" charset="0"/>
                          <a:ea typeface="ＭＳ Ｐゴシック" charset="-128"/>
                        </a:rPr>
                        <a:t>X</a:t>
                      </a:r>
                    </a:p>
                  </a:txBody>
                  <a:tcPr marL="51435" marR="51435" marT="25717" marB="2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900" b="1" i="0" u="none" strike="noStrike" cap="none" normalizeH="0" baseline="0">
                        <a:ln>
                          <a:noFill/>
                        </a:ln>
                        <a:solidFill>
                          <a:schemeClr val="tx1"/>
                        </a:solidFill>
                        <a:effectLst/>
                        <a:latin typeface="Times New Roman" charset="0"/>
                        <a:ea typeface="ＭＳ Ｐゴシック" charset="-128"/>
                      </a:endParaRPr>
                    </a:p>
                  </a:txBody>
                  <a:tcPr marL="51435" marR="51435" marT="25717" marB="2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1171">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1" i="0" u="none" strike="noStrike" cap="none" normalizeH="0" baseline="0" dirty="0">
                          <a:ln>
                            <a:noFill/>
                          </a:ln>
                          <a:solidFill>
                            <a:schemeClr val="tx1"/>
                          </a:solidFill>
                          <a:effectLst/>
                          <a:latin typeface="Times New Roman" charset="0"/>
                          <a:ea typeface="ＭＳ Ｐゴシック" charset="-128"/>
                        </a:rPr>
                        <a:t>PBS Facilitator </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1" i="0" u="none" strike="noStrike" cap="none" normalizeH="0" baseline="0" dirty="0">
                          <a:ln>
                            <a:noFill/>
                          </a:ln>
                          <a:solidFill>
                            <a:schemeClr val="tx1"/>
                          </a:solidFill>
                          <a:effectLst/>
                          <a:latin typeface="Times New Roman" charset="0"/>
                          <a:ea typeface="ＭＳ Ｐゴシック" charset="-128"/>
                        </a:rPr>
                        <a:t>Trainer</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1" i="0" u="none" strike="noStrike" cap="none" normalizeH="0" baseline="0" dirty="0">
                          <a:ln>
                            <a:noFill/>
                          </a:ln>
                          <a:solidFill>
                            <a:schemeClr val="tx1"/>
                          </a:solidFill>
                          <a:effectLst/>
                          <a:latin typeface="Times New Roman" charset="0"/>
                          <a:ea typeface="ＭＳ Ｐゴシック" charset="-128"/>
                        </a:rPr>
                        <a:t>PBS</a:t>
                      </a:r>
                      <a:r>
                        <a:rPr kumimoji="0" lang="ko-KR" altLang="en-US" sz="900" b="1" i="0" u="none" strike="noStrike" cap="none" normalizeH="0" baseline="0" dirty="0">
                          <a:ln>
                            <a:noFill/>
                          </a:ln>
                          <a:solidFill>
                            <a:schemeClr val="tx1"/>
                          </a:solidFill>
                          <a:effectLst/>
                          <a:latin typeface="Times New Roman" charset="0"/>
                          <a:ea typeface="ＭＳ Ｐゴシック" charset="-128"/>
                        </a:rPr>
                        <a:t> 진행자 트레이너</a:t>
                      </a:r>
                      <a:endParaRPr kumimoji="0" lang="en-US" altLang="x-none" sz="900" b="1" i="0" u="none" strike="noStrike" cap="none" normalizeH="0" baseline="0" dirty="0">
                        <a:ln>
                          <a:noFill/>
                        </a:ln>
                        <a:solidFill>
                          <a:schemeClr val="tx1"/>
                        </a:solidFill>
                        <a:effectLst/>
                        <a:latin typeface="Times New Roman" charset="0"/>
                        <a:ea typeface="ＭＳ Ｐゴシック" charset="-128"/>
                      </a:endParaRPr>
                    </a:p>
                  </a:txBody>
                  <a:tcPr marL="51435" marR="51435" marT="25717" marB="2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0" i="0" u="none" strike="noStrike" cap="none" normalizeH="0" baseline="0">
                          <a:ln>
                            <a:noFill/>
                          </a:ln>
                          <a:solidFill>
                            <a:schemeClr val="tx1"/>
                          </a:solidFill>
                          <a:effectLst/>
                          <a:latin typeface="Times New Roman" charset="0"/>
                          <a:ea typeface="ＭＳ Ｐゴシック" charset="-128"/>
                        </a:rPr>
                        <a:t>X</a:t>
                      </a:r>
                    </a:p>
                  </a:txBody>
                  <a:tcPr marL="51435" marR="51435" marT="25717" marB="2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0" i="0" u="none" strike="noStrike" cap="none" normalizeH="0" baseline="0">
                          <a:ln>
                            <a:noFill/>
                          </a:ln>
                          <a:solidFill>
                            <a:schemeClr val="tx1"/>
                          </a:solidFill>
                          <a:effectLst/>
                          <a:latin typeface="Times New Roman" charset="0"/>
                          <a:ea typeface="ＭＳ Ｐゴシック" charset="-128"/>
                        </a:rPr>
                        <a:t>X</a:t>
                      </a:r>
                    </a:p>
                  </a:txBody>
                  <a:tcPr marL="51435" marR="51435" marT="25717" marB="2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0" i="0" u="none" strike="noStrike" cap="none" normalizeH="0" baseline="0">
                          <a:ln>
                            <a:noFill/>
                          </a:ln>
                          <a:solidFill>
                            <a:schemeClr val="tx1"/>
                          </a:solidFill>
                          <a:effectLst/>
                          <a:latin typeface="Times New Roman" charset="0"/>
                          <a:ea typeface="ＭＳ Ｐゴシック" charset="-128"/>
                        </a:rPr>
                        <a:t>X</a:t>
                      </a:r>
                    </a:p>
                  </a:txBody>
                  <a:tcPr marL="51435" marR="51435" marT="25717" marB="2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900" b="1" i="0" u="none" strike="noStrike" cap="none" normalizeH="0" baseline="0" dirty="0">
                          <a:ln>
                            <a:noFill/>
                          </a:ln>
                          <a:solidFill>
                            <a:schemeClr val="tx1"/>
                          </a:solidFill>
                          <a:effectLst/>
                          <a:latin typeface="Times New Roman" charset="0"/>
                          <a:ea typeface="ＭＳ Ｐゴシック" charset="-128"/>
                        </a:rPr>
                        <a:t>X</a:t>
                      </a:r>
                    </a:p>
                  </a:txBody>
                  <a:tcPr marL="51435" marR="51435" marT="25717" marB="2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56082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2E840-6182-1248-B45B-276D61865DF2}"/>
              </a:ext>
            </a:extLst>
          </p:cNvPr>
          <p:cNvSpPr>
            <a:spLocks noGrp="1"/>
          </p:cNvSpPr>
          <p:nvPr>
            <p:ph type="title"/>
          </p:nvPr>
        </p:nvSpPr>
        <p:spPr/>
        <p:txBody>
          <a:bodyPr>
            <a:normAutofit/>
          </a:bodyPr>
          <a:lstStyle/>
          <a:p>
            <a:pPr algn="ctr"/>
            <a:r>
              <a:rPr lang="en-US" sz="2700" dirty="0"/>
              <a:t>Invest in a PBS Facilitator (Trainer Level)</a:t>
            </a:r>
          </a:p>
        </p:txBody>
      </p:sp>
      <p:sp>
        <p:nvSpPr>
          <p:cNvPr id="3" name="Content Placeholder 2">
            <a:extLst>
              <a:ext uri="{FF2B5EF4-FFF2-40B4-BE49-F238E27FC236}">
                <a16:creationId xmlns:a16="http://schemas.microsoft.com/office/drawing/2014/main" id="{22AD1250-C7E9-7641-B7F3-210363AB5758}"/>
              </a:ext>
            </a:extLst>
          </p:cNvPr>
          <p:cNvSpPr>
            <a:spLocks noGrp="1"/>
          </p:cNvSpPr>
          <p:nvPr>
            <p:ph idx="1"/>
          </p:nvPr>
        </p:nvSpPr>
        <p:spPr/>
        <p:txBody>
          <a:bodyPr>
            <a:normAutofit/>
          </a:bodyPr>
          <a:lstStyle/>
          <a:p>
            <a:r>
              <a:rPr lang="en-US" sz="2400" dirty="0"/>
              <a:t>Support PBS at each tier</a:t>
            </a:r>
          </a:p>
          <a:p>
            <a:pPr lvl="1"/>
            <a:r>
              <a:rPr lang="en-US" sz="2400" dirty="0"/>
              <a:t>Assist with Matrix</a:t>
            </a:r>
          </a:p>
          <a:p>
            <a:pPr lvl="1"/>
            <a:r>
              <a:rPr lang="en-US" sz="2400" dirty="0"/>
              <a:t>Help Monitor Data</a:t>
            </a:r>
          </a:p>
          <a:p>
            <a:r>
              <a:rPr lang="en-US" sz="2400" dirty="0"/>
              <a:t>Help Team Access Resources</a:t>
            </a:r>
          </a:p>
          <a:p>
            <a:r>
              <a:rPr lang="en-US" sz="2400" dirty="0"/>
              <a:t>Facilitate PBS Plans</a:t>
            </a:r>
          </a:p>
          <a:p>
            <a:r>
              <a:rPr lang="en-US" sz="2400" dirty="0"/>
              <a:t>Participate and/or Lead Tier 2</a:t>
            </a:r>
          </a:p>
          <a:p>
            <a:r>
              <a:rPr lang="en-US" sz="2400" dirty="0"/>
              <a:t>Mentor New Staff Members to Become PBS Facilitators (Trainer Level)</a:t>
            </a:r>
          </a:p>
        </p:txBody>
      </p:sp>
    </p:spTree>
    <p:extLst>
      <p:ext uri="{BB962C8B-B14F-4D97-AF65-F5344CB8AC3E}">
        <p14:creationId xmlns:p14="http://schemas.microsoft.com/office/powerpoint/2010/main" val="16145705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rgbClr val="000000"/>
                </a:solidFill>
                <a:latin typeface="+mn-lt"/>
              </a:rPr>
              <a:t>Pick a “Doable List”</a:t>
            </a:r>
            <a:br>
              <a:rPr lang="en-US" sz="3600" b="1" dirty="0">
                <a:solidFill>
                  <a:srgbClr val="000000"/>
                </a:solidFill>
                <a:latin typeface="+mn-lt"/>
              </a:rPr>
            </a:br>
            <a:r>
              <a:rPr lang="en-US" sz="3600" dirty="0">
                <a:solidFill>
                  <a:srgbClr val="000000"/>
                </a:solidFill>
                <a:latin typeface="+mn-lt"/>
              </a:rPr>
              <a:t>“</a:t>
            </a:r>
            <a:r>
              <a:rPr lang="ko-KR" altLang="en-US" sz="3600" dirty="0">
                <a:solidFill>
                  <a:srgbClr val="000000"/>
                </a:solidFill>
                <a:latin typeface="+mn-lt"/>
              </a:rPr>
              <a:t>실현 가능한 목록</a:t>
            </a:r>
            <a:r>
              <a:rPr lang="en-US" altLang="ko-KR" sz="3600" dirty="0">
                <a:solidFill>
                  <a:srgbClr val="000000"/>
                </a:solidFill>
                <a:latin typeface="+mn-lt"/>
              </a:rPr>
              <a:t>”</a:t>
            </a:r>
            <a:r>
              <a:rPr lang="ko-KR" altLang="en-US" sz="3600" dirty="0">
                <a:solidFill>
                  <a:srgbClr val="000000"/>
                </a:solidFill>
                <a:latin typeface="+mn-lt"/>
              </a:rPr>
              <a:t>을 선택</a:t>
            </a:r>
            <a:r>
              <a:rPr lang="en-US" sz="3600" b="1" dirty="0">
                <a:solidFill>
                  <a:srgbClr val="000000"/>
                </a:solidFill>
                <a:latin typeface="+mn-lt"/>
              </a:rPr>
              <a:t> </a:t>
            </a:r>
          </a:p>
        </p:txBody>
      </p:sp>
      <p:sp>
        <p:nvSpPr>
          <p:cNvPr id="3" name="Content Placeholder 2"/>
          <p:cNvSpPr>
            <a:spLocks noGrp="1"/>
          </p:cNvSpPr>
          <p:nvPr>
            <p:ph idx="1"/>
          </p:nvPr>
        </p:nvSpPr>
        <p:spPr/>
        <p:txBody>
          <a:bodyPr>
            <a:normAutofit fontScale="85000" lnSpcReduction="20000"/>
          </a:bodyPr>
          <a:lstStyle/>
          <a:p>
            <a:r>
              <a:rPr lang="en-US" sz="2700" dirty="0"/>
              <a:t>This is a Marathon </a:t>
            </a:r>
            <a:r>
              <a:rPr lang="mr-IN" sz="2700" dirty="0"/>
              <a:t>–</a:t>
            </a:r>
            <a:r>
              <a:rPr lang="en-US" sz="2700" dirty="0"/>
              <a:t> Not a Sprint</a:t>
            </a:r>
          </a:p>
          <a:p>
            <a:r>
              <a:rPr lang="ko-KR" altLang="en-US" sz="2700" dirty="0"/>
              <a:t>마라톤이지 단거리 경기가 아닙니다 </a:t>
            </a:r>
            <a:endParaRPr lang="en-US" sz="2700" dirty="0"/>
          </a:p>
          <a:p>
            <a:r>
              <a:rPr lang="en-US" sz="2700" dirty="0"/>
              <a:t>Start Small!</a:t>
            </a:r>
          </a:p>
          <a:p>
            <a:r>
              <a:rPr lang="ko-KR" altLang="en-US" sz="2700" dirty="0"/>
              <a:t>작게 시작하세요</a:t>
            </a:r>
            <a:r>
              <a:rPr lang="en-US" altLang="ko-KR" sz="2700" dirty="0"/>
              <a:t>!</a:t>
            </a:r>
            <a:endParaRPr lang="en-US" sz="2700" dirty="0"/>
          </a:p>
          <a:p>
            <a:r>
              <a:rPr lang="en-US" sz="2700" dirty="0"/>
              <a:t>Include Only What Is Reasonable for the Year</a:t>
            </a:r>
          </a:p>
          <a:p>
            <a:r>
              <a:rPr lang="ko-KR" altLang="en-US" sz="2700" dirty="0"/>
              <a:t>한 해 동안 할 합리적인 것만 포함시키세요</a:t>
            </a:r>
            <a:r>
              <a:rPr lang="en-US" altLang="ko-KR" sz="2700" dirty="0"/>
              <a:t>.</a:t>
            </a:r>
            <a:endParaRPr lang="en-US" sz="2700" dirty="0"/>
          </a:p>
          <a:p>
            <a:r>
              <a:rPr lang="en-US" sz="2700" dirty="0"/>
              <a:t>Work Smarter Not Harder With Time</a:t>
            </a:r>
          </a:p>
          <a:p>
            <a:r>
              <a:rPr lang="ko-KR" altLang="en-US" sz="2700" dirty="0"/>
              <a:t>시간이 지날 수록 더 열심히보다는 더 똑똑하게 일하기</a:t>
            </a:r>
            <a:endParaRPr lang="en-US" sz="2700" dirty="0"/>
          </a:p>
          <a:p>
            <a:pPr lvl="1">
              <a:buFont typeface="Courier New" charset="0"/>
              <a:buChar char="o"/>
            </a:pPr>
            <a:r>
              <a:rPr lang="en-US" sz="2400" dirty="0"/>
              <a:t> Practice Effective Meeting Behaviors!</a:t>
            </a:r>
          </a:p>
          <a:p>
            <a:pPr lvl="1">
              <a:buFont typeface="Courier New" charset="0"/>
              <a:buChar char="o"/>
            </a:pPr>
            <a:r>
              <a:rPr lang="ko-KR" altLang="en-US" sz="2400" dirty="0"/>
              <a:t>효과적인 회의를 위한 행동을 연습하세요</a:t>
            </a:r>
            <a:r>
              <a:rPr lang="en-US" altLang="ko-KR" sz="2400" dirty="0"/>
              <a:t>!</a:t>
            </a:r>
            <a:endParaRPr lang="en-US" sz="2400" dirty="0"/>
          </a:p>
          <a:p>
            <a:r>
              <a:rPr lang="en-US" sz="2700" dirty="0"/>
              <a:t>Embed Actions Into Every Day Meetings and Work</a:t>
            </a:r>
          </a:p>
          <a:p>
            <a:r>
              <a:rPr lang="ko-KR" altLang="en-US" sz="2700" dirty="0"/>
              <a:t>행동들을 회의와 일등 일상 깊숙히 적용시켜 사용하세요</a:t>
            </a:r>
            <a:r>
              <a:rPr lang="en-US" altLang="ko-KR" sz="2700" dirty="0"/>
              <a:t>.</a:t>
            </a:r>
            <a:endParaRPr lang="en-US" sz="2700" dirty="0"/>
          </a:p>
          <a:p>
            <a:endParaRPr lang="en-US" sz="2700" dirty="0"/>
          </a:p>
        </p:txBody>
      </p:sp>
    </p:spTree>
    <p:extLst>
      <p:ext uri="{BB962C8B-B14F-4D97-AF65-F5344CB8AC3E}">
        <p14:creationId xmlns:p14="http://schemas.microsoft.com/office/powerpoint/2010/main" val="4119760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524000" y="228600"/>
            <a:ext cx="6172200" cy="857250"/>
          </a:xfrm>
        </p:spPr>
        <p:txBody>
          <a:bodyPr>
            <a:normAutofit fontScale="90000"/>
          </a:bodyPr>
          <a:lstStyle/>
          <a:p>
            <a:pPr algn="ctr"/>
            <a:r>
              <a:rPr lang="en-US" altLang="en-US" sz="3600" b="1" dirty="0">
                <a:latin typeface="+mn-lt"/>
              </a:rPr>
              <a:t>Valued Experiences</a:t>
            </a:r>
            <a:br>
              <a:rPr lang="en-US" altLang="en-US" sz="3600" b="1" dirty="0">
                <a:latin typeface="+mn-lt"/>
              </a:rPr>
            </a:br>
            <a:r>
              <a:rPr lang="ko-KR" altLang="en-US" sz="3600" dirty="0">
                <a:latin typeface="+mn-lt"/>
              </a:rPr>
              <a:t>가치있는 경험들</a:t>
            </a:r>
            <a:endParaRPr lang="en-US" altLang="en-US" sz="3600" b="1" dirty="0">
              <a:latin typeface="+mn-lt"/>
            </a:endParaRPr>
          </a:p>
        </p:txBody>
      </p:sp>
      <p:sp>
        <p:nvSpPr>
          <p:cNvPr id="3" name="Content Placeholder 2"/>
          <p:cNvSpPr>
            <a:spLocks noGrp="1"/>
          </p:cNvSpPr>
          <p:nvPr>
            <p:ph idx="1"/>
          </p:nvPr>
        </p:nvSpPr>
        <p:spPr>
          <a:xfrm>
            <a:off x="304800" y="1676400"/>
            <a:ext cx="4191000" cy="1981200"/>
          </a:xfrm>
          <a:prstGeom prst="rect">
            <a:avLst/>
          </a:prstGeom>
        </p:spPr>
        <p:txBody>
          <a:bodyPr>
            <a:noAutofit/>
          </a:bodyPr>
          <a:lstStyle/>
          <a:p>
            <a:pPr marL="260525" indent="-216992">
              <a:spcBef>
                <a:spcPts val="0"/>
              </a:spcBef>
              <a:spcAft>
                <a:spcPts val="254"/>
              </a:spcAft>
              <a:defRPr/>
            </a:pPr>
            <a:r>
              <a:rPr lang="en-US" altLang="en-US" sz="2400" dirty="0"/>
              <a:t>Personal relationships</a:t>
            </a:r>
          </a:p>
          <a:p>
            <a:pPr marL="260525" indent="-216992">
              <a:spcBef>
                <a:spcPts val="0"/>
              </a:spcBef>
              <a:spcAft>
                <a:spcPts val="254"/>
              </a:spcAft>
              <a:defRPr/>
            </a:pPr>
            <a:r>
              <a:rPr lang="en-US" altLang="en-US" sz="2400" dirty="0"/>
              <a:t>Sharing places &amp; activities  </a:t>
            </a:r>
          </a:p>
          <a:p>
            <a:pPr marL="260525" indent="-216992">
              <a:spcBef>
                <a:spcPts val="0"/>
              </a:spcBef>
              <a:spcAft>
                <a:spcPts val="254"/>
              </a:spcAft>
              <a:defRPr/>
            </a:pPr>
            <a:r>
              <a:rPr lang="en-US" altLang="en-US" sz="2400" dirty="0"/>
              <a:t>Making choices</a:t>
            </a:r>
          </a:p>
          <a:p>
            <a:pPr marL="260525" indent="-216992">
              <a:spcBef>
                <a:spcPts val="0"/>
              </a:spcBef>
              <a:spcAft>
                <a:spcPts val="254"/>
              </a:spcAft>
              <a:defRPr/>
            </a:pPr>
            <a:r>
              <a:rPr lang="en-US" altLang="en-US" sz="2400" dirty="0"/>
              <a:t>Being treated with respect </a:t>
            </a:r>
          </a:p>
          <a:p>
            <a:pPr marL="260525" indent="-216992">
              <a:spcBef>
                <a:spcPts val="0"/>
              </a:spcBef>
              <a:spcAft>
                <a:spcPts val="254"/>
              </a:spcAft>
              <a:defRPr/>
            </a:pPr>
            <a:r>
              <a:rPr lang="en-US" altLang="en-US" sz="2400" dirty="0"/>
              <a:t>Having valued social roles</a:t>
            </a:r>
          </a:p>
          <a:p>
            <a:pPr marL="260525" indent="-216992">
              <a:spcBef>
                <a:spcPts val="0"/>
              </a:spcBef>
              <a:spcAft>
                <a:spcPts val="254"/>
              </a:spcAft>
              <a:defRPr/>
            </a:pPr>
            <a:r>
              <a:rPr lang="ko-KR" altLang="en-US" sz="1200" dirty="0"/>
              <a:t>개인적인 관계들</a:t>
            </a:r>
            <a:endParaRPr lang="en-US" altLang="ko-KR" sz="1200" dirty="0"/>
          </a:p>
          <a:p>
            <a:pPr marL="260525" indent="-216992">
              <a:spcBef>
                <a:spcPts val="0"/>
              </a:spcBef>
              <a:spcAft>
                <a:spcPts val="254"/>
              </a:spcAft>
              <a:defRPr/>
            </a:pPr>
            <a:r>
              <a:rPr lang="ko-KR" altLang="en-US" sz="1200" dirty="0"/>
              <a:t>공간과 활동을 공유하는 것</a:t>
            </a:r>
            <a:endParaRPr lang="en-US" altLang="ko-KR" sz="1200" dirty="0"/>
          </a:p>
          <a:p>
            <a:pPr marL="260525" indent="-216992">
              <a:spcBef>
                <a:spcPts val="0"/>
              </a:spcBef>
              <a:spcAft>
                <a:spcPts val="254"/>
              </a:spcAft>
              <a:defRPr/>
            </a:pPr>
            <a:r>
              <a:rPr lang="ko-KR" altLang="en-US" sz="1200" dirty="0"/>
              <a:t>선택을 하는 것</a:t>
            </a:r>
            <a:endParaRPr lang="en-US" altLang="ko-KR" sz="1200" dirty="0"/>
          </a:p>
          <a:p>
            <a:pPr marL="260525" indent="-216992">
              <a:spcBef>
                <a:spcPts val="0"/>
              </a:spcBef>
              <a:spcAft>
                <a:spcPts val="254"/>
              </a:spcAft>
              <a:defRPr/>
            </a:pPr>
            <a:r>
              <a:rPr lang="ko-KR" altLang="en-US" sz="1200" dirty="0"/>
              <a:t>존중받는 것</a:t>
            </a:r>
            <a:endParaRPr lang="en-US" altLang="ko-KR" sz="1200" dirty="0"/>
          </a:p>
          <a:p>
            <a:pPr marL="260525" indent="-216992">
              <a:spcBef>
                <a:spcPts val="0"/>
              </a:spcBef>
              <a:spcAft>
                <a:spcPts val="254"/>
              </a:spcAft>
              <a:defRPr/>
            </a:pPr>
            <a:r>
              <a:rPr lang="ko-KR" altLang="en-US" sz="1200" dirty="0"/>
              <a:t>가치있는 사회적 역할이 있는 것</a:t>
            </a:r>
            <a:endParaRPr lang="en-US" altLang="en-US" sz="1200" dirty="0"/>
          </a:p>
          <a:p>
            <a:pPr marL="260525" indent="-216992">
              <a:spcBef>
                <a:spcPts val="0"/>
              </a:spcBef>
              <a:spcAft>
                <a:spcPts val="254"/>
              </a:spcAft>
              <a:buFont typeface="+mj-lt"/>
              <a:buAutoNum type="arabicPeriod"/>
              <a:defRPr/>
            </a:pPr>
            <a:endParaRPr lang="en-US" altLang="en-US" sz="2400" dirty="0"/>
          </a:p>
          <a:p>
            <a:pPr marL="43532" indent="0">
              <a:spcBef>
                <a:spcPts val="0"/>
              </a:spcBef>
              <a:spcAft>
                <a:spcPts val="254"/>
              </a:spcAft>
              <a:buNone/>
              <a:defRPr/>
            </a:pPr>
            <a:r>
              <a:rPr lang="en-US" altLang="en-US" sz="2400" dirty="0"/>
              <a:t>John and Connie O’Brien 1989</a:t>
            </a:r>
          </a:p>
          <a:p>
            <a:pPr marL="43532" indent="0">
              <a:spcBef>
                <a:spcPts val="0"/>
              </a:spcBef>
              <a:spcAft>
                <a:spcPts val="254"/>
              </a:spcAft>
              <a:buNone/>
              <a:defRPr/>
            </a:pPr>
            <a:r>
              <a:rPr lang="ko-KR" altLang="en-US" sz="1200" dirty="0"/>
              <a:t>존과 코니 오브리엔 </a:t>
            </a:r>
            <a:r>
              <a:rPr lang="en-US" altLang="ko-KR" sz="1200" dirty="0"/>
              <a:t>1989</a:t>
            </a:r>
            <a:endParaRPr lang="en-US" altLang="en-US" sz="1200" dirty="0"/>
          </a:p>
          <a:p>
            <a:pPr marL="260525" indent="-216992">
              <a:buFont typeface="+mj-lt"/>
              <a:buAutoNum type="arabicPeriod"/>
              <a:defRPr/>
            </a:pPr>
            <a:endParaRPr lang="en-US" sz="2400" dirty="0"/>
          </a:p>
        </p:txBody>
      </p:sp>
      <p:pic>
        <p:nvPicPr>
          <p:cNvPr id="1026" name="Picture 2" descr="Image result for 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38400"/>
            <a:ext cx="4419600" cy="18450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677886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solidFill>
                  <a:srgbClr val="000000"/>
                </a:solidFill>
                <a:latin typeface="+mn-lt"/>
              </a:rPr>
              <a:t>Activity: Discussion</a:t>
            </a:r>
            <a:r>
              <a:rPr lang="ko-KR" altLang="en-US" sz="3600" b="1" dirty="0">
                <a:solidFill>
                  <a:srgbClr val="000000"/>
                </a:solidFill>
                <a:latin typeface="+mn-lt"/>
              </a:rPr>
              <a:t> 토론</a:t>
            </a:r>
            <a:endParaRPr lang="en-US" sz="3600" b="1" dirty="0">
              <a:solidFill>
                <a:srgbClr val="000000"/>
              </a:solidFill>
              <a:latin typeface="+mn-lt"/>
            </a:endParaRPr>
          </a:p>
        </p:txBody>
      </p:sp>
      <p:sp>
        <p:nvSpPr>
          <p:cNvPr id="3" name="Content Placeholder 2"/>
          <p:cNvSpPr>
            <a:spLocks noGrp="1"/>
          </p:cNvSpPr>
          <p:nvPr>
            <p:ph idx="1"/>
          </p:nvPr>
        </p:nvSpPr>
        <p:spPr>
          <a:xfrm>
            <a:off x="457200" y="1447800"/>
            <a:ext cx="8229600" cy="4525963"/>
          </a:xfrm>
        </p:spPr>
        <p:txBody>
          <a:bodyPr>
            <a:normAutofit fontScale="85000" lnSpcReduction="10000"/>
          </a:bodyPr>
          <a:lstStyle/>
          <a:p>
            <a:r>
              <a:rPr lang="en-US" dirty="0"/>
              <a:t>Does Your Mission and Vision Statement &amp; Policies Include an Emphasis on </a:t>
            </a:r>
          </a:p>
          <a:p>
            <a:pPr lvl="1"/>
            <a:r>
              <a:rPr lang="en-US" dirty="0"/>
              <a:t>Person-Centered Practices?</a:t>
            </a:r>
          </a:p>
          <a:p>
            <a:pPr lvl="1"/>
            <a:r>
              <a:rPr lang="en-US" dirty="0"/>
              <a:t>On positive social skills and Prevention?</a:t>
            </a:r>
          </a:p>
          <a:p>
            <a:pPr marL="342900" lvl="1" indent="0">
              <a:buNone/>
            </a:pPr>
            <a:r>
              <a:rPr lang="ko-KR" altLang="en-US" dirty="0"/>
              <a:t>여러분의 기관의 미션과 비전 강령 및 정책은 다음과 같은 것들을 강조하나요</a:t>
            </a:r>
            <a:r>
              <a:rPr lang="en-US" altLang="ko-KR" dirty="0"/>
              <a:t>?</a:t>
            </a:r>
          </a:p>
          <a:p>
            <a:pPr lvl="1">
              <a:buFontTx/>
              <a:buChar char="-"/>
            </a:pPr>
            <a:r>
              <a:rPr lang="ko-KR" altLang="en-US" dirty="0"/>
              <a:t>사람 중심 실천</a:t>
            </a:r>
            <a:endParaRPr lang="en-US" altLang="ko-KR" dirty="0"/>
          </a:p>
          <a:p>
            <a:pPr lvl="1">
              <a:buFontTx/>
              <a:buChar char="-"/>
            </a:pPr>
            <a:r>
              <a:rPr lang="ko-KR" altLang="en-US" dirty="0"/>
              <a:t>예방에 관하여</a:t>
            </a:r>
            <a:endParaRPr lang="en-US" dirty="0"/>
          </a:p>
          <a:p>
            <a:r>
              <a:rPr lang="en-US" dirty="0"/>
              <a:t>How Do Your Training Systems Address teaching social skills?</a:t>
            </a:r>
          </a:p>
          <a:p>
            <a:pPr marL="257175" lvl="1" indent="-257175">
              <a:buFont typeface="Arial"/>
              <a:buChar char="•"/>
            </a:pPr>
            <a:r>
              <a:rPr lang="ko-KR" altLang="en-US" dirty="0"/>
              <a:t>교육 시스템은 사람 중심적 접근을 어떻게 다루나요</a:t>
            </a:r>
            <a:r>
              <a:rPr lang="en-US" altLang="ko-KR" dirty="0"/>
              <a:t>?</a:t>
            </a:r>
            <a:r>
              <a:rPr lang="ko-KR" altLang="en-US" dirty="0"/>
              <a:t> </a:t>
            </a:r>
            <a:endParaRPr lang="en-US" dirty="0"/>
          </a:p>
          <a:p>
            <a:r>
              <a:rPr lang="en-US" dirty="0"/>
              <a:t>How Many People in Your Organization are Familiar with </a:t>
            </a:r>
          </a:p>
          <a:p>
            <a:pPr lvl="1"/>
            <a:r>
              <a:rPr lang="en-US" dirty="0"/>
              <a:t>Person-Centered Practices?</a:t>
            </a:r>
          </a:p>
          <a:p>
            <a:pPr lvl="1"/>
            <a:r>
              <a:rPr lang="en-US" dirty="0"/>
              <a:t>Positive Behavior Support?</a:t>
            </a:r>
          </a:p>
          <a:p>
            <a:pPr marL="342900" lvl="1" indent="0">
              <a:buNone/>
            </a:pPr>
            <a:r>
              <a:rPr lang="ko-KR" altLang="en-US" dirty="0"/>
              <a:t>여러분의 기관에서 몇명이나 다음 사항들에 대해 알고 있나요</a:t>
            </a:r>
            <a:r>
              <a:rPr lang="en-US" altLang="ko-KR" dirty="0"/>
              <a:t>?</a:t>
            </a:r>
          </a:p>
          <a:p>
            <a:pPr lvl="1">
              <a:buFontTx/>
              <a:buChar char="-"/>
            </a:pPr>
            <a:r>
              <a:rPr lang="ko-KR" altLang="en-US" dirty="0"/>
              <a:t>사람 중심 실천</a:t>
            </a:r>
            <a:endParaRPr lang="en-US" altLang="ko-KR" dirty="0"/>
          </a:p>
          <a:p>
            <a:pPr lvl="1">
              <a:buFontTx/>
              <a:buChar char="-"/>
            </a:pPr>
            <a:r>
              <a:rPr lang="ko-KR" altLang="en-US" dirty="0"/>
              <a:t>긍정적 행동 지원</a:t>
            </a:r>
            <a:endParaRPr lang="en-US" dirty="0"/>
          </a:p>
          <a:p>
            <a:endParaRPr lang="en-US" dirty="0"/>
          </a:p>
        </p:txBody>
      </p:sp>
    </p:spTree>
    <p:extLst>
      <p:ext uri="{BB962C8B-B14F-4D97-AF65-F5344CB8AC3E}">
        <p14:creationId xmlns:p14="http://schemas.microsoft.com/office/powerpoint/2010/main" val="10811853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751"/>
            <a:ext cx="9143999" cy="994172"/>
          </a:xfrm>
        </p:spPr>
        <p:txBody>
          <a:bodyPr>
            <a:noAutofit/>
          </a:bodyPr>
          <a:lstStyle/>
          <a:p>
            <a:pPr algn="ctr"/>
            <a:r>
              <a:rPr lang="ko-KR" altLang="en-US" sz="1800" dirty="0">
                <a:latin typeface="+mn-ea"/>
                <a:ea typeface="+mn-ea"/>
              </a:rPr>
              <a:t>앞으로 나아가기 위해 직장에서 다른 사람들과 공유할 수 있는 </a:t>
            </a:r>
            <a:r>
              <a:rPr lang="en-US" altLang="ko-KR" sz="1800" dirty="0">
                <a:latin typeface="+mn-ea"/>
                <a:ea typeface="+mn-ea"/>
              </a:rPr>
              <a:t>3~5</a:t>
            </a:r>
            <a:r>
              <a:rPr lang="ko-KR" altLang="en-US" sz="1800" dirty="0">
                <a:latin typeface="+mn-ea"/>
                <a:ea typeface="+mn-ea"/>
              </a:rPr>
              <a:t>가지 목록을 만드세요</a:t>
            </a:r>
            <a:br>
              <a:rPr lang="en-US" altLang="ko-KR" sz="1800" dirty="0">
                <a:latin typeface="+mn-ea"/>
                <a:ea typeface="+mn-ea"/>
              </a:rPr>
            </a:br>
            <a:r>
              <a:rPr lang="en-US" altLang="ko-KR" sz="1800" dirty="0">
                <a:latin typeface="+mn-ea"/>
                <a:ea typeface="+mn-ea"/>
              </a:rPr>
              <a:t>_Make a list of 3-5 things you can share with others at work to move forward</a:t>
            </a:r>
            <a:endParaRPr lang="en-US" sz="1800" dirty="0">
              <a:latin typeface="+mn-ea"/>
              <a:ea typeface="+mn-ea"/>
            </a:endParaRPr>
          </a:p>
        </p:txBody>
      </p:sp>
      <p:graphicFrame>
        <p:nvGraphicFramePr>
          <p:cNvPr id="6" name="Content Placeholder 5"/>
          <p:cNvGraphicFramePr>
            <a:graphicFrameLocks noGrp="1"/>
          </p:cNvGraphicFramePr>
          <p:nvPr>
            <p:ph idx="1"/>
          </p:nvPr>
        </p:nvGraphicFramePr>
        <p:xfrm>
          <a:off x="241388" y="1630156"/>
          <a:ext cx="8661224" cy="4251960"/>
        </p:xfrm>
        <a:graphic>
          <a:graphicData uri="http://schemas.openxmlformats.org/drawingml/2006/table">
            <a:tbl>
              <a:tblPr firstRow="1" bandRow="1">
                <a:tableStyleId>{F5AB1C69-6EDB-4FF4-983F-18BD219EF322}</a:tableStyleId>
              </a:tblPr>
              <a:tblGrid>
                <a:gridCol w="3212177">
                  <a:extLst>
                    <a:ext uri="{9D8B030D-6E8A-4147-A177-3AD203B41FA5}">
                      <a16:colId xmlns:a16="http://schemas.microsoft.com/office/drawing/2014/main" val="20000"/>
                    </a:ext>
                  </a:extLst>
                </a:gridCol>
                <a:gridCol w="2561972">
                  <a:extLst>
                    <a:ext uri="{9D8B030D-6E8A-4147-A177-3AD203B41FA5}">
                      <a16:colId xmlns:a16="http://schemas.microsoft.com/office/drawing/2014/main" val="20001"/>
                    </a:ext>
                  </a:extLst>
                </a:gridCol>
                <a:gridCol w="2887075">
                  <a:extLst>
                    <a:ext uri="{9D8B030D-6E8A-4147-A177-3AD203B41FA5}">
                      <a16:colId xmlns:a16="http://schemas.microsoft.com/office/drawing/2014/main" val="20002"/>
                    </a:ext>
                  </a:extLst>
                </a:gridCol>
              </a:tblGrid>
              <a:tr h="708660">
                <a:tc>
                  <a:txBody>
                    <a:bodyPr/>
                    <a:lstStyle/>
                    <a:p>
                      <a:pPr algn="ctr"/>
                      <a:r>
                        <a:rPr lang="ko-KR" altLang="en-US" sz="1500" dirty="0">
                          <a:solidFill>
                            <a:schemeClr val="tx1"/>
                          </a:solidFill>
                          <a:latin typeface="+mn-ea"/>
                          <a:ea typeface="+mn-ea"/>
                        </a:rPr>
                        <a:t>앞으로 나아가기 위한 단계</a:t>
                      </a:r>
                      <a:endParaRPr lang="en-US" altLang="ko-KR" sz="1500" dirty="0">
                        <a:solidFill>
                          <a:schemeClr val="tx1"/>
                        </a:solidFill>
                        <a:latin typeface="+mn-ea"/>
                        <a:ea typeface="+mn-ea"/>
                      </a:endParaRPr>
                    </a:p>
                    <a:p>
                      <a:pPr algn="ctr"/>
                      <a:r>
                        <a:rPr lang="en-US" altLang="ko-KR" sz="1500" dirty="0">
                          <a:solidFill>
                            <a:schemeClr val="tx1"/>
                          </a:solidFill>
                          <a:latin typeface="+mn-ea"/>
                          <a:ea typeface="+mn-ea"/>
                        </a:rPr>
                        <a:t>_</a:t>
                      </a:r>
                      <a:r>
                        <a:rPr lang="en-US" sz="1500" dirty="0">
                          <a:solidFill>
                            <a:schemeClr val="tx1"/>
                          </a:solidFill>
                          <a:latin typeface="+mn-ea"/>
                          <a:ea typeface="+mn-ea"/>
                        </a:rPr>
                        <a:t>Steps for Moving Forward</a:t>
                      </a: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관여하는 사람</a:t>
                      </a:r>
                      <a:endParaRPr lang="en-US" altLang="ko-KR" sz="1500" dirty="0">
                        <a:solidFill>
                          <a:schemeClr val="tx1"/>
                        </a:solidFill>
                        <a:latin typeface="+mn-ea"/>
                        <a:ea typeface="+mn-ea"/>
                      </a:endParaRPr>
                    </a:p>
                    <a:p>
                      <a:pPr algn="ctr"/>
                      <a:r>
                        <a:rPr lang="en-US" altLang="ko-KR" sz="1500" dirty="0">
                          <a:solidFill>
                            <a:schemeClr val="tx1"/>
                          </a:solidFill>
                          <a:latin typeface="+mn-ea"/>
                          <a:ea typeface="+mn-ea"/>
                        </a:rPr>
                        <a:t>_Who is Involved</a:t>
                      </a:r>
                      <a:endParaRPr lang="en-US" sz="1500" dirty="0">
                        <a:solidFill>
                          <a:schemeClr val="tx1"/>
                        </a:solidFill>
                        <a:latin typeface="+mn-ea"/>
                        <a:ea typeface="+mn-ea"/>
                      </a:endParaRP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완료 목표 날짜</a:t>
                      </a:r>
                      <a:endParaRPr lang="en-US" altLang="ko-KR" sz="1500" dirty="0">
                        <a:solidFill>
                          <a:schemeClr val="tx1"/>
                        </a:solidFill>
                        <a:latin typeface="+mn-ea"/>
                        <a:ea typeface="+mn-ea"/>
                      </a:endParaRPr>
                    </a:p>
                    <a:p>
                      <a:pPr algn="ctr"/>
                      <a:r>
                        <a:rPr lang="en-US" sz="1500" dirty="0">
                          <a:solidFill>
                            <a:schemeClr val="tx1"/>
                          </a:solidFill>
                          <a:latin typeface="+mn-ea"/>
                          <a:ea typeface="+mn-ea"/>
                        </a:rPr>
                        <a:t>_Targeted</a:t>
                      </a:r>
                      <a:r>
                        <a:rPr lang="en-US" sz="1500" baseline="0" dirty="0">
                          <a:solidFill>
                            <a:schemeClr val="tx1"/>
                          </a:solidFill>
                          <a:latin typeface="+mn-ea"/>
                          <a:ea typeface="+mn-ea"/>
                        </a:rPr>
                        <a:t> Completion Date</a:t>
                      </a:r>
                      <a:endParaRPr lang="en-US" sz="1500" dirty="0">
                        <a:solidFill>
                          <a:schemeClr val="tx1"/>
                        </a:solidFill>
                        <a:latin typeface="+mn-ea"/>
                        <a:ea typeface="+mn-ea"/>
                      </a:endParaRPr>
                    </a:p>
                  </a:txBody>
                  <a:tcPr marL="68580" marR="68580" marT="34290" marB="34290">
                    <a:solidFill>
                      <a:schemeClr val="bg1">
                        <a:lumMod val="85000"/>
                      </a:schemeClr>
                    </a:solidFill>
                  </a:tcPr>
                </a:tc>
                <a:extLst>
                  <a:ext uri="{0D108BD9-81ED-4DB2-BD59-A6C34878D82A}">
                    <a16:rowId xmlns:a16="http://schemas.microsoft.com/office/drawing/2014/main" val="10000"/>
                  </a:ext>
                </a:extLst>
              </a:tr>
              <a:tr h="459365">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val="10001"/>
                  </a:ext>
                </a:extLst>
              </a:tr>
              <a:tr h="617220">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extLst>
                  <a:ext uri="{0D108BD9-81ED-4DB2-BD59-A6C34878D82A}">
                    <a16:rowId xmlns:a16="http://schemas.microsoft.com/office/drawing/2014/main" val="10002"/>
                  </a:ext>
                </a:extLst>
              </a:tr>
              <a:tr h="891540">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val="10003"/>
                  </a:ext>
                </a:extLst>
              </a:tr>
              <a:tr h="459365">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val="10004"/>
                  </a:ext>
                </a:extLst>
              </a:tr>
              <a:tr h="192346">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val="10005"/>
                  </a:ext>
                </a:extLst>
              </a:tr>
            </a:tbl>
          </a:graphicData>
        </a:graphic>
      </p:graphicFrame>
      <p:sp>
        <p:nvSpPr>
          <p:cNvPr id="3" name="Footer Placeholder 2"/>
          <p:cNvSpPr>
            <a:spLocks noGrp="1"/>
          </p:cNvSpPr>
          <p:nvPr>
            <p:ph type="ftr" sz="quarter" idx="3"/>
          </p:nvPr>
        </p:nvSpPr>
        <p:spPr>
          <a:xfrm>
            <a:off x="3302177" y="6356349"/>
            <a:ext cx="5587647" cy="365125"/>
          </a:xfrm>
          <a:prstGeom prst="rect">
            <a:avLst/>
          </a:prstGeom>
        </p:spPr>
        <p:txBody>
          <a:bodyPr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Minnesota Department of Human Services </a:t>
            </a:r>
            <a:r>
              <a:rPr lang="en-US">
                <a:solidFill>
                  <a:schemeClr val="accent1"/>
                </a:solidFill>
              </a:rPr>
              <a:t>|</a:t>
            </a:r>
            <a:r>
              <a:rPr lang="en-US"/>
              <a:t> mn.gov/dhs</a:t>
            </a:r>
            <a:endParaRPr lang="en-US" dirty="0"/>
          </a:p>
        </p:txBody>
      </p:sp>
      <p:sp>
        <p:nvSpPr>
          <p:cNvPr id="4" name="Slide Number Placeholder 3"/>
          <p:cNvSpPr>
            <a:spLocks noGrp="1"/>
          </p:cNvSpPr>
          <p:nvPr>
            <p:ph type="sldNum" sz="quarter" idx="12"/>
          </p:nvPr>
        </p:nvSpPr>
        <p:spPr>
          <a:xfrm>
            <a:off x="9902952" y="6356350"/>
            <a:ext cx="1371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121</a:t>
            </a:fld>
            <a:endParaRPr lang="en-US" dirty="0"/>
          </a:p>
        </p:txBody>
      </p:sp>
    </p:spTree>
    <p:extLst>
      <p:ext uri="{BB962C8B-B14F-4D97-AF65-F5344CB8AC3E}">
        <p14:creationId xmlns:p14="http://schemas.microsoft.com/office/powerpoint/2010/main" val="21791669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775435-DEB1-ED4B-8CD7-DD0A6AB56F88}"/>
              </a:ext>
            </a:extLst>
          </p:cNvPr>
          <p:cNvSpPr>
            <a:spLocks noGrp="1"/>
          </p:cNvSpPr>
          <p:nvPr>
            <p:ph type="title"/>
          </p:nvPr>
        </p:nvSpPr>
        <p:spPr>
          <a:xfrm>
            <a:off x="206619" y="857250"/>
            <a:ext cx="1727689" cy="3921369"/>
          </a:xfrm>
          <a:solidFill>
            <a:schemeClr val="accent1">
              <a:lumMod val="50000"/>
            </a:schemeClr>
          </a:solidFill>
        </p:spPr>
        <p:txBody>
          <a:bodyPr>
            <a:normAutofit/>
          </a:bodyPr>
          <a:lstStyle/>
          <a:p>
            <a:pPr algn="ctr"/>
            <a:r>
              <a:rPr lang="en-US" b="1" dirty="0">
                <a:solidFill>
                  <a:schemeClr val="bg1"/>
                </a:solidFill>
              </a:rPr>
              <a:t>Want To Learn More About PBS?</a:t>
            </a:r>
            <a:br>
              <a:rPr lang="en-US" dirty="0"/>
            </a:br>
            <a:br>
              <a:rPr lang="en-US" b="1" dirty="0">
                <a:solidFill>
                  <a:schemeClr val="bg1"/>
                </a:solidFill>
              </a:rPr>
            </a:br>
            <a:br>
              <a:rPr lang="en-US" b="1" dirty="0">
                <a:solidFill>
                  <a:schemeClr val="bg1"/>
                </a:solidFill>
              </a:rPr>
            </a:br>
            <a:endParaRPr lang="en-US" b="1" dirty="0">
              <a:solidFill>
                <a:schemeClr val="bg1"/>
              </a:solidFill>
            </a:endParaRPr>
          </a:p>
        </p:txBody>
      </p:sp>
      <p:pic>
        <p:nvPicPr>
          <p:cNvPr id="4" name="Picture 3">
            <a:extLst>
              <a:ext uri="{FF2B5EF4-FFF2-40B4-BE49-F238E27FC236}">
                <a16:creationId xmlns:a16="http://schemas.microsoft.com/office/drawing/2014/main" id="{E092A6E4-292D-D643-A824-5F29C4740D68}"/>
              </a:ext>
            </a:extLst>
          </p:cNvPr>
          <p:cNvPicPr>
            <a:picLocks noChangeAspect="1"/>
          </p:cNvPicPr>
          <p:nvPr/>
        </p:nvPicPr>
        <p:blipFill>
          <a:blip r:embed="rId3"/>
          <a:stretch>
            <a:fillRect/>
          </a:stretch>
        </p:blipFill>
        <p:spPr>
          <a:xfrm>
            <a:off x="2029526" y="457200"/>
            <a:ext cx="7114474" cy="5391150"/>
          </a:xfrm>
          <a:prstGeom prst="rect">
            <a:avLst/>
          </a:prstGeom>
        </p:spPr>
      </p:pic>
      <p:sp>
        <p:nvSpPr>
          <p:cNvPr id="2" name="TextBox 1">
            <a:extLst>
              <a:ext uri="{FF2B5EF4-FFF2-40B4-BE49-F238E27FC236}">
                <a16:creationId xmlns:a16="http://schemas.microsoft.com/office/drawing/2014/main" id="{5643F63C-5373-464B-823A-4937956533FD}"/>
              </a:ext>
            </a:extLst>
          </p:cNvPr>
          <p:cNvSpPr txBox="1"/>
          <p:nvPr/>
        </p:nvSpPr>
        <p:spPr>
          <a:xfrm>
            <a:off x="10886" y="5257800"/>
            <a:ext cx="2182692" cy="523220"/>
          </a:xfrm>
          <a:prstGeom prst="rect">
            <a:avLst/>
          </a:prstGeom>
          <a:noFill/>
        </p:spPr>
        <p:txBody>
          <a:bodyPr wrap="square" rtlCol="0">
            <a:spAutoFit/>
          </a:bodyPr>
          <a:lstStyle/>
          <a:p>
            <a:r>
              <a:rPr lang="en-US" sz="1400" dirty="0">
                <a:hlinkClick r:id="rId4"/>
              </a:rPr>
              <a:t>https://www.apbs.org/</a:t>
            </a:r>
            <a:endParaRPr lang="en-US" sz="1400" dirty="0"/>
          </a:p>
          <a:p>
            <a:r>
              <a:rPr lang="en-US" sz="1400" dirty="0"/>
              <a:t>PBS Asia Network</a:t>
            </a:r>
          </a:p>
        </p:txBody>
      </p:sp>
    </p:spTree>
    <p:extLst>
      <p:ext uri="{BB962C8B-B14F-4D97-AF65-F5344CB8AC3E}">
        <p14:creationId xmlns:p14="http://schemas.microsoft.com/office/powerpoint/2010/main" val="42458390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3422" y="2766818"/>
            <a:ext cx="9144001" cy="835635"/>
          </a:xfrm>
        </p:spPr>
        <p:txBody>
          <a:bodyPr>
            <a:noAutofit/>
          </a:bodyPr>
          <a:lstStyle/>
          <a:p>
            <a:pPr algn="ctr">
              <a:spcBef>
                <a:spcPts val="0"/>
              </a:spcBef>
            </a:pPr>
            <a:r>
              <a:rPr lang="en-US" b="1" dirty="0">
                <a:solidFill>
                  <a:prstClr val="black"/>
                </a:solidFill>
                <a:latin typeface="arial" charset="0"/>
                <a:ea typeface="+mn-ea"/>
                <a:cs typeface="+mn-cs"/>
              </a:rPr>
              <a:t>APBS Conference 2022 – 19</a:t>
            </a:r>
            <a:r>
              <a:rPr lang="en-US" b="1" baseline="30000" dirty="0">
                <a:solidFill>
                  <a:prstClr val="black"/>
                </a:solidFill>
                <a:latin typeface="arial" charset="0"/>
                <a:ea typeface="+mn-ea"/>
                <a:cs typeface="+mn-cs"/>
              </a:rPr>
              <a:t>th</a:t>
            </a:r>
            <a:r>
              <a:rPr lang="en-US" b="1" dirty="0">
                <a:solidFill>
                  <a:prstClr val="black"/>
                </a:solidFill>
                <a:latin typeface="arial" charset="0"/>
                <a:ea typeface="+mn-ea"/>
                <a:cs typeface="+mn-cs"/>
              </a:rPr>
              <a:t> Annual Conference</a:t>
            </a:r>
          </a:p>
        </p:txBody>
      </p:sp>
      <p:sp>
        <p:nvSpPr>
          <p:cNvPr id="9" name="TextBox 8">
            <a:extLst>
              <a:ext uri="{FF2B5EF4-FFF2-40B4-BE49-F238E27FC236}">
                <a16:creationId xmlns:a16="http://schemas.microsoft.com/office/drawing/2014/main" id="{E9EFFC7B-DE8A-9240-BC97-D0CF7B1D20C1}"/>
              </a:ext>
            </a:extLst>
          </p:cNvPr>
          <p:cNvSpPr txBox="1"/>
          <p:nvPr/>
        </p:nvSpPr>
        <p:spPr>
          <a:xfrm>
            <a:off x="433552" y="3802266"/>
            <a:ext cx="8173367" cy="2308324"/>
          </a:xfrm>
          <a:prstGeom prst="rect">
            <a:avLst/>
          </a:prstGeom>
          <a:noFill/>
        </p:spPr>
        <p:txBody>
          <a:bodyPr wrap="square" rtlCol="0">
            <a:spAutoFit/>
          </a:bodyPr>
          <a:lstStyle/>
          <a:p>
            <a:pPr algn="ctr"/>
            <a:r>
              <a:rPr lang="en-US" b="1" dirty="0"/>
              <a:t>Learn More About the International Association for Positive Behavior Support and the Upcoming Conference!</a:t>
            </a:r>
          </a:p>
          <a:p>
            <a:pPr algn="ctr"/>
            <a:endParaRPr lang="en-US" b="1" dirty="0"/>
          </a:p>
          <a:p>
            <a:pPr algn="ctr"/>
            <a:r>
              <a:rPr lang="en-US" b="1" i="1" dirty="0"/>
              <a:t>Onsite and Virtual Options</a:t>
            </a:r>
          </a:p>
          <a:p>
            <a:pPr algn="ctr"/>
            <a:endParaRPr lang="en-US" b="1" dirty="0"/>
          </a:p>
          <a:p>
            <a:pPr algn="ctr"/>
            <a:r>
              <a:rPr lang="en-US" sz="2700" dirty="0">
                <a:hlinkClick r:id="rId2"/>
              </a:rPr>
              <a:t>https://www.apbs.org/conference</a:t>
            </a:r>
            <a:endParaRPr lang="en-US" sz="2700" dirty="0"/>
          </a:p>
          <a:p>
            <a:pPr algn="ctr"/>
            <a:endParaRPr lang="en-US" sz="2700" b="1" dirty="0"/>
          </a:p>
        </p:txBody>
      </p:sp>
      <p:pic>
        <p:nvPicPr>
          <p:cNvPr id="3" name="Picture 2">
            <a:extLst>
              <a:ext uri="{FF2B5EF4-FFF2-40B4-BE49-F238E27FC236}">
                <a16:creationId xmlns:a16="http://schemas.microsoft.com/office/drawing/2014/main" id="{6C1AEA81-44E9-0A4E-AB5C-14CF59796E13}"/>
              </a:ext>
            </a:extLst>
          </p:cNvPr>
          <p:cNvPicPr>
            <a:picLocks noChangeAspect="1"/>
          </p:cNvPicPr>
          <p:nvPr/>
        </p:nvPicPr>
        <p:blipFill>
          <a:blip r:embed="rId3"/>
          <a:stretch>
            <a:fillRect/>
          </a:stretch>
        </p:blipFill>
        <p:spPr>
          <a:xfrm>
            <a:off x="149470" y="1076764"/>
            <a:ext cx="8845061" cy="1547886"/>
          </a:xfrm>
          <a:prstGeom prst="rect">
            <a:avLst/>
          </a:prstGeom>
        </p:spPr>
      </p:pic>
    </p:spTree>
    <p:extLst>
      <p:ext uri="{BB962C8B-B14F-4D97-AF65-F5344CB8AC3E}">
        <p14:creationId xmlns:p14="http://schemas.microsoft.com/office/powerpoint/2010/main" val="9365248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7AF07-35DC-E549-B003-F0EE43FE0FF1}"/>
              </a:ext>
            </a:extLst>
          </p:cNvPr>
          <p:cNvSpPr>
            <a:spLocks noGrp="1"/>
          </p:cNvSpPr>
          <p:nvPr>
            <p:ph type="title"/>
          </p:nvPr>
        </p:nvSpPr>
        <p:spPr>
          <a:xfrm>
            <a:off x="628649" y="939960"/>
            <a:ext cx="7886700" cy="994172"/>
          </a:xfrm>
        </p:spPr>
        <p:txBody>
          <a:bodyPr/>
          <a:lstStyle/>
          <a:p>
            <a:pPr algn="ctr"/>
            <a:r>
              <a:rPr lang="en-US" b="1" dirty="0"/>
              <a:t>Learn More About PBS Asia </a:t>
            </a:r>
            <a:r>
              <a:rPr lang="en-US" sz="2700" dirty="0"/>
              <a:t>https://</a:t>
            </a:r>
            <a:r>
              <a:rPr lang="en-US" sz="2700" dirty="0" err="1"/>
              <a:t>www.pbsa.asia</a:t>
            </a:r>
            <a:endParaRPr lang="en-US" sz="2700" dirty="0"/>
          </a:p>
        </p:txBody>
      </p:sp>
      <p:pic>
        <p:nvPicPr>
          <p:cNvPr id="5" name="Content Placeholder 4">
            <a:extLst>
              <a:ext uri="{FF2B5EF4-FFF2-40B4-BE49-F238E27FC236}">
                <a16:creationId xmlns:a16="http://schemas.microsoft.com/office/drawing/2014/main" id="{687E1CDA-DE0F-4D48-A15F-85CE1E3BFAFF}"/>
              </a:ext>
            </a:extLst>
          </p:cNvPr>
          <p:cNvPicPr>
            <a:picLocks noGrp="1" noChangeAspect="1"/>
          </p:cNvPicPr>
          <p:nvPr>
            <p:ph idx="1"/>
          </p:nvPr>
        </p:nvPicPr>
        <p:blipFill>
          <a:blip r:embed="rId3"/>
          <a:stretch>
            <a:fillRect/>
          </a:stretch>
        </p:blipFill>
        <p:spPr>
          <a:xfrm>
            <a:off x="423583" y="1851422"/>
            <a:ext cx="8296835" cy="4066619"/>
          </a:xfrm>
        </p:spPr>
      </p:pic>
    </p:spTree>
    <p:extLst>
      <p:ext uri="{BB962C8B-B14F-4D97-AF65-F5344CB8AC3E}">
        <p14:creationId xmlns:p14="http://schemas.microsoft.com/office/powerpoint/2010/main" val="27314825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0358C-82C3-F74F-835A-FCAE0B6EA016}"/>
              </a:ext>
            </a:extLst>
          </p:cNvPr>
          <p:cNvSpPr>
            <a:spLocks noGrp="1"/>
          </p:cNvSpPr>
          <p:nvPr>
            <p:ph type="title"/>
          </p:nvPr>
        </p:nvSpPr>
        <p:spPr/>
        <p:txBody>
          <a:bodyPr>
            <a:normAutofit/>
          </a:bodyPr>
          <a:lstStyle/>
          <a:p>
            <a:pPr algn="ctr"/>
            <a:r>
              <a:rPr lang="en-US" sz="3200" dirty="0"/>
              <a:t>Helpful Links</a:t>
            </a:r>
          </a:p>
        </p:txBody>
      </p:sp>
      <p:sp>
        <p:nvSpPr>
          <p:cNvPr id="3" name="Content Placeholder 2">
            <a:extLst>
              <a:ext uri="{FF2B5EF4-FFF2-40B4-BE49-F238E27FC236}">
                <a16:creationId xmlns:a16="http://schemas.microsoft.com/office/drawing/2014/main" id="{1662F4FE-412A-1147-A701-8546A5B837B8}"/>
              </a:ext>
            </a:extLst>
          </p:cNvPr>
          <p:cNvSpPr>
            <a:spLocks noGrp="1"/>
          </p:cNvSpPr>
          <p:nvPr>
            <p:ph idx="1"/>
          </p:nvPr>
        </p:nvSpPr>
        <p:spPr/>
        <p:txBody>
          <a:bodyPr>
            <a:normAutofit fontScale="92500" lnSpcReduction="20000"/>
          </a:bodyPr>
          <a:lstStyle/>
          <a:p>
            <a:pPr marL="0" indent="0">
              <a:buNone/>
            </a:pPr>
            <a:r>
              <a:rPr lang="en-US" b="1" dirty="0"/>
              <a:t>Incident Report Program</a:t>
            </a:r>
          </a:p>
          <a:p>
            <a:pPr marL="0" indent="0">
              <a:buNone/>
            </a:pPr>
            <a:r>
              <a:rPr lang="en-US" dirty="0">
                <a:hlinkClick r:id="rId2"/>
              </a:rPr>
              <a:t>https://mnpsp.org/wp-content/uploads/2016/12/Excel-Incident-Tracking.xls</a:t>
            </a:r>
            <a:endParaRPr lang="en-US" dirty="0"/>
          </a:p>
          <a:p>
            <a:pPr marL="0" indent="0">
              <a:buNone/>
            </a:pPr>
            <a:endParaRPr lang="en-US" b="1" dirty="0"/>
          </a:p>
          <a:p>
            <a:pPr marL="0" indent="0">
              <a:buNone/>
            </a:pPr>
            <a:r>
              <a:rPr lang="en-US" b="1" dirty="0"/>
              <a:t>Early Childhood Behavior Incident Report System</a:t>
            </a:r>
          </a:p>
          <a:p>
            <a:pPr marL="0" indent="0">
              <a:buNone/>
            </a:pPr>
            <a:r>
              <a:rPr lang="en-US" dirty="0">
                <a:hlinkClick r:id="rId3"/>
              </a:rPr>
              <a:t>http://challengingbehavior.cbcs.usf.edu/Implementation/data/BIRS.html</a:t>
            </a:r>
            <a:endParaRPr lang="en-US" dirty="0"/>
          </a:p>
          <a:p>
            <a:pPr marL="0" indent="0">
              <a:buNone/>
            </a:pPr>
            <a:endParaRPr lang="en-US" b="1" dirty="0"/>
          </a:p>
          <a:p>
            <a:pPr marL="0" indent="0">
              <a:buNone/>
            </a:pPr>
            <a:r>
              <a:rPr lang="en-US" b="1" dirty="0"/>
              <a:t>Quality of Social and Physical Environment</a:t>
            </a:r>
          </a:p>
          <a:p>
            <a:pPr marL="0" indent="0">
              <a:buNone/>
            </a:pPr>
            <a:r>
              <a:rPr lang="en-US" dirty="0">
                <a:hlinkClick r:id="rId4"/>
              </a:rPr>
              <a:t>https://mnpsp.org/wp-content/uploads/2016/12/PBS-QOL-socialphysical-next-version9-11-17.pdf</a:t>
            </a:r>
            <a:endParaRPr lang="en-US" dirty="0"/>
          </a:p>
          <a:p>
            <a:pPr marL="0" indent="0">
              <a:buNone/>
            </a:pPr>
            <a:endParaRPr lang="en-US" dirty="0"/>
          </a:p>
          <a:p>
            <a:pPr marL="0" indent="0">
              <a:buNone/>
            </a:pPr>
            <a:r>
              <a:rPr lang="en-US" b="1" dirty="0"/>
              <a:t>Minnesota Team Checklist – Positive Behavior Support Subscale</a:t>
            </a:r>
          </a:p>
          <a:p>
            <a:pPr marL="0" indent="0">
              <a:buNone/>
            </a:pPr>
            <a:r>
              <a:rPr lang="en-US" dirty="0">
                <a:hlinkClick r:id="rId5"/>
              </a:rPr>
              <a:t>https://mnpsp.org/wp-content/uploads/2016/12/Blue-MN-checklist-PBSNext-Version-Minor-Edit.pdf</a:t>
            </a:r>
            <a:endParaRPr lang="en-US" dirty="0"/>
          </a:p>
          <a:p>
            <a:pPr marL="0" indent="0">
              <a:buNone/>
            </a:pPr>
            <a:endParaRPr lang="en-US" dirty="0"/>
          </a:p>
        </p:txBody>
      </p:sp>
    </p:spTree>
    <p:extLst>
      <p:ext uri="{BB962C8B-B14F-4D97-AF65-F5344CB8AC3E}">
        <p14:creationId xmlns:p14="http://schemas.microsoft.com/office/powerpoint/2010/main" val="39093764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4761"/>
            <a:ext cx="7970045" cy="732039"/>
          </a:xfrm>
        </p:spPr>
        <p:txBody>
          <a:bodyPr>
            <a:noAutofit/>
          </a:bodyPr>
          <a:lstStyle/>
          <a:p>
            <a:pPr algn="ctr"/>
            <a:r>
              <a:rPr lang="en-US" sz="2800" dirty="0">
                <a:latin typeface="+mn-lt"/>
              </a:rPr>
              <a:t>Mindfulness Studies in the Disability Field</a:t>
            </a:r>
          </a:p>
        </p:txBody>
      </p:sp>
      <p:sp>
        <p:nvSpPr>
          <p:cNvPr id="3" name="Content Placeholder 2"/>
          <p:cNvSpPr>
            <a:spLocks noGrp="1"/>
          </p:cNvSpPr>
          <p:nvPr>
            <p:ph idx="1"/>
          </p:nvPr>
        </p:nvSpPr>
        <p:spPr>
          <a:xfrm>
            <a:off x="462987" y="1295400"/>
            <a:ext cx="8458200" cy="4830765"/>
          </a:xfrm>
        </p:spPr>
        <p:txBody>
          <a:bodyPr>
            <a:normAutofit fontScale="47500" lnSpcReduction="20000"/>
          </a:bodyPr>
          <a:lstStyle/>
          <a:p>
            <a:pPr marL="0" indent="0">
              <a:buNone/>
            </a:pPr>
            <a:endParaRPr lang="en-US" sz="2775" b="1" dirty="0"/>
          </a:p>
          <a:p>
            <a:pPr marL="0" indent="0">
              <a:buNone/>
            </a:pPr>
            <a:r>
              <a:rPr lang="en-US" sz="3400" b="1" dirty="0"/>
              <a:t>Free Articles Online</a:t>
            </a:r>
          </a:p>
          <a:p>
            <a:pPr marL="0" indent="0">
              <a:buNone/>
            </a:pPr>
            <a:r>
              <a:rPr lang="en-US" sz="3400" dirty="0"/>
              <a:t>Singh N. N., Lancioni G. E., Karazsia B. T., Myers R. E. (2016b). Caregiver training in Mindfulness-Based Positive Behavior Supports (MBPBS): effects on caregivers and adults with intellectual and developmental disabilities. </a:t>
            </a:r>
            <a:r>
              <a:rPr lang="en-US" sz="3400" i="1" dirty="0"/>
              <a:t>Front. Psychol.</a:t>
            </a:r>
            <a:r>
              <a:rPr lang="en-US" sz="3400" dirty="0"/>
              <a:t> 7:98 10.3389/fpsyg.2016.00098 </a:t>
            </a:r>
          </a:p>
          <a:p>
            <a:pPr marL="0" indent="0">
              <a:buNone/>
            </a:pPr>
            <a:r>
              <a:rPr lang="en-US" sz="3400" dirty="0">
                <a:hlinkClick r:id="rId2"/>
              </a:rPr>
              <a:t>https://www.frontiersin.org/articles/10.3389/fpsyg.2016.01549/full</a:t>
            </a:r>
            <a:endParaRPr lang="en-US" sz="3400" dirty="0"/>
          </a:p>
          <a:p>
            <a:pPr marL="0" indent="0">
              <a:buNone/>
            </a:pPr>
            <a:r>
              <a:rPr lang="en-US" sz="3400" dirty="0"/>
              <a:t> </a:t>
            </a:r>
          </a:p>
          <a:p>
            <a:pPr marL="0" indent="0">
              <a:buNone/>
            </a:pPr>
            <a:endParaRPr lang="en-US" sz="3400" dirty="0"/>
          </a:p>
          <a:p>
            <a:pPr marL="0" indent="0">
              <a:buNone/>
            </a:pPr>
            <a:r>
              <a:rPr lang="en-US" sz="3400" dirty="0"/>
              <a:t>Singh N.N., Lancioni GE, Karazsia BT, Chan J, Winton ASW. Effectiveness of caregiver training in mindfulness-based positive behavior supports (MBPBS) vs. training-as-usual (TAU): a randomized controlled trial. Frontiers in Psychology. 2016;7:1549</a:t>
            </a:r>
          </a:p>
          <a:p>
            <a:pPr marL="0" indent="0">
              <a:buNone/>
            </a:pPr>
            <a:r>
              <a:rPr lang="en-US" sz="3400" dirty="0">
                <a:hlinkClick r:id="rId3"/>
              </a:rPr>
              <a:t>https://www.ncbi.nlm.nih.gov/pmc/articles/PMC5053082/</a:t>
            </a:r>
            <a:endParaRPr lang="en-US" sz="3400" dirty="0"/>
          </a:p>
          <a:p>
            <a:pPr marL="0" indent="0">
              <a:buNone/>
            </a:pPr>
            <a:endParaRPr lang="en-US" sz="3400" dirty="0"/>
          </a:p>
          <a:p>
            <a:pPr marL="0" indent="0">
              <a:buNone/>
            </a:pPr>
            <a:r>
              <a:rPr lang="en-US" sz="3400" dirty="0"/>
              <a:t> </a:t>
            </a:r>
          </a:p>
          <a:p>
            <a:pPr marL="0" indent="0">
              <a:buNone/>
            </a:pPr>
            <a:r>
              <a:rPr lang="en-US" sz="3400" dirty="0"/>
              <a:t>Singh, N. N., Lancioni, G. E., Karazsia, B. T., Myers, R. E., Winton, A. S. W., Latham, L. L., et al. (2015). Effects of training staff in MBPBS on the use of physical restraints, staff stress and turnover, staff and peer injuries, and cost effectiveness in developmental disabilities. </a:t>
            </a:r>
            <a:r>
              <a:rPr lang="en-US" sz="3400" i="1" dirty="0"/>
              <a:t>Mindfulness</a:t>
            </a:r>
            <a:r>
              <a:rPr lang="en-US" sz="3400" dirty="0"/>
              <a:t> 6, 926–937. doi: 10.1007/s12671-014-0369-0</a:t>
            </a:r>
          </a:p>
          <a:p>
            <a:pPr marL="0" indent="0">
              <a:buNone/>
            </a:pPr>
            <a:r>
              <a:rPr lang="en-US" sz="3400" u="sng" dirty="0">
                <a:hlinkClick r:id="rId4"/>
              </a:rPr>
              <a:t>https://link.springer.com/article/10.1007/s12671-014-0369-0</a:t>
            </a:r>
            <a:endParaRPr lang="en-US" sz="3400" dirty="0"/>
          </a:p>
          <a:p>
            <a:pPr marL="0" indent="0">
              <a:buNone/>
            </a:pPr>
            <a:endParaRPr lang="en-US" sz="2775" dirty="0"/>
          </a:p>
        </p:txBody>
      </p:sp>
    </p:spTree>
    <p:extLst>
      <p:ext uri="{BB962C8B-B14F-4D97-AF65-F5344CB8AC3E}">
        <p14:creationId xmlns:p14="http://schemas.microsoft.com/office/powerpoint/2010/main" val="8737814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EC30FE-5D93-B24E-B10B-547EFFA9766F}"/>
              </a:ext>
            </a:extLst>
          </p:cNvPr>
          <p:cNvSpPr txBox="1"/>
          <p:nvPr/>
        </p:nvSpPr>
        <p:spPr>
          <a:xfrm>
            <a:off x="3124200" y="5486400"/>
            <a:ext cx="3974486" cy="523220"/>
          </a:xfrm>
          <a:prstGeom prst="rect">
            <a:avLst/>
          </a:prstGeom>
          <a:noFill/>
        </p:spPr>
        <p:txBody>
          <a:bodyPr wrap="none" rtlCol="0">
            <a:spAutoFit/>
          </a:bodyPr>
          <a:lstStyle/>
          <a:p>
            <a:r>
              <a:rPr lang="en-US" sz="2800" b="1" dirty="0"/>
              <a:t>Thank You For Your Time!</a:t>
            </a:r>
          </a:p>
        </p:txBody>
      </p:sp>
    </p:spTree>
    <p:extLst>
      <p:ext uri="{BB962C8B-B14F-4D97-AF65-F5344CB8AC3E}">
        <p14:creationId xmlns:p14="http://schemas.microsoft.com/office/powerpoint/2010/main" val="3009959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399" y="1476803"/>
            <a:ext cx="7467601" cy="3808735"/>
          </a:xfrm>
          <a:prstGeom prst="rect">
            <a:avLst/>
          </a:prstGeom>
          <a:noFill/>
        </p:spPr>
        <p:txBody>
          <a:bodyPr wrap="square" rtlCol="0">
            <a:spAutoFit/>
          </a:bodyPr>
          <a:lstStyle/>
          <a:p>
            <a:r>
              <a:rPr lang="en-US" sz="2400" i="1" dirty="0"/>
              <a:t>“It’s a whole shift in paradigm of fighting fires to building capacity within the organizations--whether it is a contracted service provider or residential or day treatment program....I see our role as...helping people build capacity...” </a:t>
            </a:r>
          </a:p>
          <a:p>
            <a:r>
              <a:rPr lang="en-US" sz="1200" i="1" dirty="0"/>
              <a:t>“</a:t>
            </a:r>
            <a:r>
              <a:rPr lang="ko-KR" altLang="en-US" sz="1200" i="1" dirty="0"/>
              <a:t>불을 꺼가며 조직내에 수용력을 증가시키는것은 인식 체계의 대전환이다</a:t>
            </a:r>
            <a:r>
              <a:rPr lang="en-US" altLang="ko-KR" sz="1200" i="1" dirty="0"/>
              <a:t>.</a:t>
            </a:r>
            <a:r>
              <a:rPr lang="ko-KR" altLang="en-US" sz="1200" i="1" dirty="0"/>
              <a:t> 계약된 서비스 제공자이던 상주 치료 프로그램이던 아니던</a:t>
            </a:r>
            <a:r>
              <a:rPr lang="mr-IN" altLang="ko-KR" sz="1200" i="1" dirty="0"/>
              <a:t>…</a:t>
            </a:r>
            <a:r>
              <a:rPr lang="ko-KR" altLang="en-US" sz="1200" i="1" dirty="0"/>
              <a:t>우리의 역할은 사라들이 수용력을 키울 수 있게 도와주는 것</a:t>
            </a:r>
            <a:r>
              <a:rPr lang="mr-IN" altLang="ko-KR" sz="1200" i="1" dirty="0"/>
              <a:t>…</a:t>
            </a:r>
            <a:r>
              <a:rPr lang="en-US" altLang="ko-KR" sz="1200" i="1" dirty="0"/>
              <a:t>”</a:t>
            </a:r>
            <a:endParaRPr lang="en-US" sz="1200" i="1" dirty="0"/>
          </a:p>
          <a:p>
            <a:r>
              <a:rPr lang="en-US" dirty="0" err="1"/>
              <a:t>www.pbskansas.org</a:t>
            </a:r>
            <a:r>
              <a:rPr lang="en-US" dirty="0"/>
              <a:t>/files/missouri_interagency_pbs_team_newsletter_part1.pdf</a:t>
            </a:r>
          </a:p>
          <a:p>
            <a:endParaRPr lang="en-US" sz="2400" dirty="0"/>
          </a:p>
          <a:p>
            <a:endParaRPr lang="en-US" sz="2400" dirty="0"/>
          </a:p>
          <a:p>
            <a:endParaRPr lang="en-US" sz="1350" dirty="0"/>
          </a:p>
        </p:txBody>
      </p:sp>
      <p:sp>
        <p:nvSpPr>
          <p:cNvPr id="3" name="TextBox 2"/>
          <p:cNvSpPr txBox="1"/>
          <p:nvPr/>
        </p:nvSpPr>
        <p:spPr>
          <a:xfrm>
            <a:off x="1524000" y="182780"/>
            <a:ext cx="6172200" cy="942138"/>
          </a:xfrm>
          <a:prstGeom prst="rect">
            <a:avLst/>
          </a:prstGeom>
          <a:noFill/>
        </p:spPr>
        <p:txBody>
          <a:bodyPr wrap="square" rtlCol="0">
            <a:spAutoFit/>
          </a:bodyPr>
          <a:lstStyle/>
          <a:p>
            <a:pPr algn="ctr"/>
            <a:r>
              <a:rPr lang="en-US" sz="2700" b="1" dirty="0"/>
              <a:t>Focus On Prevention</a:t>
            </a:r>
          </a:p>
          <a:p>
            <a:pPr algn="ctr"/>
            <a:r>
              <a:rPr lang="ko-KR" altLang="en-US" sz="2700" b="1" dirty="0"/>
              <a:t>예방에 집중</a:t>
            </a:r>
            <a:endParaRPr lang="en-US" sz="2700" b="1" dirty="0"/>
          </a:p>
        </p:txBody>
      </p:sp>
      <p:sp>
        <p:nvSpPr>
          <p:cNvPr id="4" name="TextBox 3"/>
          <p:cNvSpPr txBox="1"/>
          <p:nvPr/>
        </p:nvSpPr>
        <p:spPr>
          <a:xfrm>
            <a:off x="1260231" y="3691433"/>
            <a:ext cx="2174133" cy="300082"/>
          </a:xfrm>
          <a:prstGeom prst="rect">
            <a:avLst/>
          </a:prstGeom>
          <a:noFill/>
        </p:spPr>
        <p:txBody>
          <a:bodyPr wrap="square" rtlCol="0">
            <a:spAutoFit/>
          </a:bodyPr>
          <a:lstStyle/>
          <a:p>
            <a:endParaRPr lang="en-US" sz="1350" dirty="0"/>
          </a:p>
        </p:txBody>
      </p:sp>
      <p:pic>
        <p:nvPicPr>
          <p:cNvPr id="5" name="Picture 4" descr="repix[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4343400"/>
            <a:ext cx="2857500" cy="2143125"/>
          </a:xfrm>
          <a:prstGeom prst="rect">
            <a:avLst/>
          </a:prstGeom>
        </p:spPr>
      </p:pic>
    </p:spTree>
    <p:extLst>
      <p:ext uri="{BB962C8B-B14F-4D97-AF65-F5344CB8AC3E}">
        <p14:creationId xmlns:p14="http://schemas.microsoft.com/office/powerpoint/2010/main" val="45487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090" y="1371600"/>
            <a:ext cx="7825422" cy="1877437"/>
          </a:xfrm>
          <a:prstGeom prst="rect">
            <a:avLst/>
          </a:prstGeom>
          <a:noFill/>
        </p:spPr>
        <p:txBody>
          <a:bodyPr wrap="square" rtlCol="0">
            <a:spAutoFit/>
          </a:bodyPr>
          <a:lstStyle/>
          <a:p>
            <a:pPr algn="ctr"/>
            <a:r>
              <a:rPr lang="en-US" sz="2000" b="1" dirty="0"/>
              <a:t>“Face it, we are the human race and </a:t>
            </a:r>
          </a:p>
          <a:p>
            <a:pPr algn="ctr"/>
            <a:r>
              <a:rPr lang="en-US" sz="2000" b="1" dirty="0"/>
              <a:t>we do not like being told what to do….”</a:t>
            </a:r>
          </a:p>
          <a:p>
            <a:pPr algn="ctr"/>
            <a:endParaRPr lang="en-US" sz="2000" b="1" dirty="0"/>
          </a:p>
          <a:p>
            <a:pPr marL="342900" indent="-342900" algn="ctr">
              <a:buFontTx/>
              <a:buChar char="-"/>
            </a:pPr>
            <a:r>
              <a:rPr lang="en-US" sz="2000" b="1" dirty="0"/>
              <a:t>World’s End Movie</a:t>
            </a:r>
          </a:p>
          <a:p>
            <a:pPr algn="ctr"/>
            <a:r>
              <a:rPr lang="en-US" sz="1200" b="1" dirty="0"/>
              <a:t>“</a:t>
            </a:r>
            <a:r>
              <a:rPr lang="ko-KR" altLang="en-US" sz="1200" b="1" dirty="0"/>
              <a:t>받아들여</a:t>
            </a:r>
            <a:r>
              <a:rPr lang="en-US" altLang="ko-KR" sz="1200" b="1" dirty="0"/>
              <a:t>.</a:t>
            </a:r>
            <a:r>
              <a:rPr lang="ko-KR" altLang="en-US" sz="1200" b="1" dirty="0"/>
              <a:t> 인류는 시키는 걸 싫어해</a:t>
            </a:r>
            <a:r>
              <a:rPr lang="mr-IN" altLang="ko-KR" sz="1200" b="1" dirty="0"/>
              <a:t>…</a:t>
            </a:r>
            <a:r>
              <a:rPr lang="en-US" altLang="ko-KR" sz="1200" b="1" dirty="0"/>
              <a:t>.”</a:t>
            </a:r>
          </a:p>
          <a:p>
            <a:pPr algn="ctr"/>
            <a:endParaRPr lang="en-US" sz="1200" b="1" dirty="0"/>
          </a:p>
          <a:p>
            <a:pPr algn="ctr"/>
            <a:r>
              <a:rPr lang="en-US" sz="1200" b="1" dirty="0"/>
              <a:t>-</a:t>
            </a:r>
            <a:r>
              <a:rPr lang="ko-KR" altLang="en-US" sz="1200" b="1" dirty="0"/>
              <a:t>더 월드스 엔드 영화</a:t>
            </a:r>
            <a:endParaRPr lang="en-US" sz="1200" b="1" dirty="0"/>
          </a:p>
        </p:txBody>
      </p:sp>
      <p:sp>
        <p:nvSpPr>
          <p:cNvPr id="4" name="Rectangle 3"/>
          <p:cNvSpPr/>
          <p:nvPr/>
        </p:nvSpPr>
        <p:spPr>
          <a:xfrm>
            <a:off x="614476" y="3733800"/>
            <a:ext cx="7751036" cy="1938992"/>
          </a:xfrm>
          <a:prstGeom prst="rect">
            <a:avLst/>
          </a:prstGeom>
        </p:spPr>
        <p:txBody>
          <a:bodyPr wrap="square">
            <a:spAutoFit/>
          </a:bodyPr>
          <a:lstStyle/>
          <a:p>
            <a:r>
              <a:rPr lang="en-US" sz="2100" i="1" dirty="0"/>
              <a:t>“Almost everybody I work with has ‘behavior’, including staff, that is problematic to them on a daily basis. I mean we need to not think of it as [problem behavior]</a:t>
            </a:r>
            <a:r>
              <a:rPr lang="en-US" sz="2100" dirty="0"/>
              <a:t>” </a:t>
            </a:r>
            <a:br>
              <a:rPr lang="en-US" sz="2100" dirty="0"/>
            </a:br>
            <a:r>
              <a:rPr lang="en-US" sz="2100" dirty="0"/>
              <a:t>--Person Supporting People With Traumatic Brain Injury in Kansas</a:t>
            </a:r>
          </a:p>
          <a:p>
            <a:r>
              <a:rPr lang="en-US" sz="1200" dirty="0"/>
              <a:t>“</a:t>
            </a:r>
            <a:r>
              <a:rPr lang="ko-KR" altLang="en-US" sz="1200" dirty="0"/>
              <a:t>나와 일하는 직원을 포함한 거의 모든 사람들은 매일 그들에게 문제가 되는 </a:t>
            </a:r>
            <a:r>
              <a:rPr lang="en-US" altLang="ko-KR" sz="1200" dirty="0"/>
              <a:t>‘</a:t>
            </a:r>
            <a:r>
              <a:rPr lang="ko-KR" altLang="en-US" sz="1200" dirty="0"/>
              <a:t>행동</a:t>
            </a:r>
            <a:r>
              <a:rPr lang="en-US" altLang="ko-KR" sz="1200" dirty="0"/>
              <a:t>’</a:t>
            </a:r>
            <a:r>
              <a:rPr lang="ko-KR" altLang="en-US" sz="1200" dirty="0"/>
              <a:t>을 가지고 있다</a:t>
            </a:r>
            <a:r>
              <a:rPr lang="en-US" altLang="ko-KR" sz="1200" dirty="0"/>
              <a:t>.</a:t>
            </a:r>
            <a:r>
              <a:rPr lang="ko-KR" altLang="en-US" sz="1200" dirty="0"/>
              <a:t> 그러니까</a:t>
            </a:r>
            <a:r>
              <a:rPr lang="en-US" altLang="ko-KR" sz="1200" dirty="0"/>
              <a:t>,</a:t>
            </a:r>
            <a:r>
              <a:rPr lang="ko-KR" altLang="en-US" sz="1200" dirty="0"/>
              <a:t> 우리는 그것을 </a:t>
            </a:r>
            <a:r>
              <a:rPr lang="en-US" altLang="ko-KR" sz="1200" dirty="0"/>
              <a:t>[</a:t>
            </a:r>
            <a:r>
              <a:rPr lang="ko-KR" altLang="en-US" sz="1200" dirty="0"/>
              <a:t>문제 행동</a:t>
            </a:r>
            <a:r>
              <a:rPr lang="en-US" altLang="ko-KR" sz="1200" dirty="0"/>
              <a:t>]</a:t>
            </a:r>
            <a:r>
              <a:rPr lang="ko-KR" altLang="en-US" sz="1200" dirty="0"/>
              <a:t>으로 생각하지 말아야 한다</a:t>
            </a:r>
            <a:r>
              <a:rPr lang="en-US" altLang="ko-KR" sz="1200" dirty="0"/>
              <a:t>.”</a:t>
            </a:r>
            <a:r>
              <a:rPr lang="ko-KR" altLang="en-US" sz="1200" dirty="0"/>
              <a:t> </a:t>
            </a:r>
            <a:endParaRPr lang="en-US" altLang="ko-KR" sz="1200" dirty="0"/>
          </a:p>
          <a:p>
            <a:r>
              <a:rPr lang="en-US" sz="1200" dirty="0"/>
              <a:t>--</a:t>
            </a:r>
            <a:r>
              <a:rPr lang="ko-KR" altLang="en-US" sz="1200" dirty="0"/>
              <a:t>캔사스에서 외상성 뇌손상이 있는 사람들을 지원하는 사람</a:t>
            </a:r>
            <a:endParaRPr lang="en-US" sz="1200" dirty="0"/>
          </a:p>
        </p:txBody>
      </p:sp>
    </p:spTree>
    <p:extLst>
      <p:ext uri="{BB962C8B-B14F-4D97-AF65-F5344CB8AC3E}">
        <p14:creationId xmlns:p14="http://schemas.microsoft.com/office/powerpoint/2010/main" val="1105075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02129" y="381000"/>
            <a:ext cx="7051271" cy="633060"/>
          </a:xfrm>
        </p:spPr>
        <p:txBody>
          <a:bodyPr>
            <a:noAutofit/>
          </a:bodyPr>
          <a:lstStyle/>
          <a:p>
            <a:pPr algn="ctr"/>
            <a:r>
              <a:rPr lang="en-US" altLang="en-US" sz="2000" dirty="0">
                <a:solidFill>
                  <a:srgbClr val="000000"/>
                </a:solidFill>
                <a:latin typeface="+mn-lt"/>
                <a:ea typeface="ＭＳ Ｐゴシック" pitchFamily="34" charset="-128"/>
              </a:rPr>
              <a:t>Positive Behavior Support Provides a Framework for Prevention</a:t>
            </a:r>
            <a:br>
              <a:rPr lang="en-US" altLang="en-US" sz="2000" dirty="0">
                <a:solidFill>
                  <a:srgbClr val="000000"/>
                </a:solidFill>
                <a:latin typeface="+mn-lt"/>
                <a:ea typeface="ＭＳ Ｐゴシック" pitchFamily="34" charset="-128"/>
              </a:rPr>
            </a:br>
            <a:r>
              <a:rPr lang="ko-KR" altLang="en-US" sz="2000" dirty="0">
                <a:ea typeface="ＭＳ Ｐゴシック" pitchFamily="34" charset="-128"/>
              </a:rPr>
              <a:t>긍정적 행동 지원은 예방을 위한 체제를 제공 </a:t>
            </a:r>
            <a:endParaRPr lang="en-US" altLang="en-US" sz="2000" dirty="0">
              <a:solidFill>
                <a:srgbClr val="000000"/>
              </a:solidFill>
              <a:latin typeface="+mn-lt"/>
              <a:ea typeface="ＭＳ Ｐゴシック" pitchFamily="34" charset="-128"/>
            </a:endParaRPr>
          </a:p>
        </p:txBody>
      </p:sp>
      <p:sp>
        <p:nvSpPr>
          <p:cNvPr id="9232" name="Line 20"/>
          <p:cNvSpPr>
            <a:spLocks noChangeShapeType="1"/>
          </p:cNvSpPr>
          <p:nvPr/>
        </p:nvSpPr>
        <p:spPr bwMode="auto">
          <a:xfrm>
            <a:off x="3979991" y="2917186"/>
            <a:ext cx="589001" cy="1121414"/>
          </a:xfrm>
          <a:prstGeom prst="line">
            <a:avLst/>
          </a:prstGeom>
          <a:noFill/>
          <a:ln w="76200">
            <a:solidFill>
              <a:srgbClr val="A00F43"/>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013">
              <a:solidFill>
                <a:srgbClr val="000000"/>
              </a:solidFill>
              <a:ea typeface="ＭＳ Ｐゴシック" pitchFamily="34" charset="-128"/>
            </a:endParaRPr>
          </a:p>
        </p:txBody>
      </p:sp>
      <p:sp>
        <p:nvSpPr>
          <p:cNvPr id="3" name="TextBox 2"/>
          <p:cNvSpPr txBox="1"/>
          <p:nvPr/>
        </p:nvSpPr>
        <p:spPr>
          <a:xfrm>
            <a:off x="173826" y="1405806"/>
            <a:ext cx="3931950" cy="5078313"/>
          </a:xfrm>
          <a:prstGeom prst="rect">
            <a:avLst/>
          </a:prstGeom>
          <a:noFill/>
        </p:spPr>
        <p:txBody>
          <a:bodyPr wrap="square" rtlCol="0">
            <a:spAutoFit/>
          </a:bodyPr>
          <a:lstStyle/>
          <a:p>
            <a:r>
              <a:rPr lang="en-US" sz="2400" b="1" dirty="0"/>
              <a:t>Focus First on Universal Positive Behavior Support</a:t>
            </a:r>
          </a:p>
          <a:p>
            <a:r>
              <a:rPr lang="ko-KR" altLang="en-US" sz="1200" b="1" dirty="0"/>
              <a:t>보편적인 긍정적 행동 지원에 우선 집중</a:t>
            </a:r>
            <a:endParaRPr lang="en-US" sz="1200" b="1" dirty="0"/>
          </a:p>
          <a:p>
            <a:pPr marL="160735" indent="-160735">
              <a:buFont typeface="Arial" charset="0"/>
              <a:buChar char="•"/>
            </a:pPr>
            <a:endParaRPr lang="en-US" sz="1200" dirty="0"/>
          </a:p>
          <a:p>
            <a:pPr marL="160735" indent="-160735">
              <a:buFont typeface="Arial" charset="0"/>
              <a:buChar char="•"/>
            </a:pPr>
            <a:r>
              <a:rPr lang="en-US" sz="2400" dirty="0"/>
              <a:t>Teach and Practice New Social Skills </a:t>
            </a:r>
          </a:p>
          <a:p>
            <a:pPr marL="160735" indent="-160735">
              <a:buFont typeface="Arial" charset="0"/>
              <a:buChar char="•"/>
            </a:pPr>
            <a:r>
              <a:rPr lang="en-US" sz="2400" dirty="0"/>
              <a:t>Reinforce, Recognize, &amp; Celebrate Success</a:t>
            </a:r>
          </a:p>
          <a:p>
            <a:pPr marL="160735" indent="-160735">
              <a:buFont typeface="Arial" charset="0"/>
              <a:buChar char="•"/>
            </a:pPr>
            <a:r>
              <a:rPr lang="en-US" sz="2400" dirty="0"/>
              <a:t>Respond in a Consistent Manner to Problems</a:t>
            </a:r>
          </a:p>
          <a:p>
            <a:pPr marL="160735" indent="-160735">
              <a:buFont typeface="Arial" charset="0"/>
              <a:buChar char="•"/>
            </a:pPr>
            <a:r>
              <a:rPr lang="en-US" sz="2400" dirty="0"/>
              <a:t>Monitor and Intervene Before Serious Problems</a:t>
            </a:r>
          </a:p>
          <a:p>
            <a:pPr marL="160735" indent="-160735">
              <a:buFont typeface="Arial" charset="0"/>
              <a:buChar char="•"/>
            </a:pPr>
            <a:r>
              <a:rPr lang="ko-KR" altLang="en-US" sz="1200" dirty="0"/>
              <a:t>새로운 사회성 기술을 가르치고 연습시킨다</a:t>
            </a:r>
            <a:endParaRPr lang="en-US" altLang="ko-KR" sz="1200" dirty="0"/>
          </a:p>
          <a:p>
            <a:pPr marL="160735" indent="-160735">
              <a:buFont typeface="Arial" charset="0"/>
              <a:buChar char="•"/>
            </a:pPr>
            <a:r>
              <a:rPr lang="ko-KR" altLang="en-US" sz="1200" dirty="0"/>
              <a:t>성공을 장려하고</a:t>
            </a:r>
            <a:r>
              <a:rPr lang="en-US" altLang="ko-KR" sz="1200" dirty="0"/>
              <a:t>,</a:t>
            </a:r>
            <a:r>
              <a:rPr lang="ko-KR" altLang="en-US" sz="1200" dirty="0"/>
              <a:t> 알아주고</a:t>
            </a:r>
            <a:r>
              <a:rPr lang="en-US" altLang="ko-KR" sz="1200" dirty="0"/>
              <a:t>,</a:t>
            </a:r>
            <a:r>
              <a:rPr lang="ko-KR" altLang="en-US" sz="1200" dirty="0"/>
              <a:t> 축하해 준다</a:t>
            </a:r>
            <a:endParaRPr lang="en-US" altLang="ko-KR" sz="1200" dirty="0"/>
          </a:p>
          <a:p>
            <a:pPr marL="160735" indent="-160735">
              <a:buFont typeface="Arial" charset="0"/>
              <a:buChar char="•"/>
            </a:pPr>
            <a:r>
              <a:rPr lang="ko-KR" altLang="en-US" sz="1200" dirty="0"/>
              <a:t>문제들에 있어 일관되게 대처한다</a:t>
            </a:r>
            <a:endParaRPr lang="en-US" altLang="ko-KR" sz="1200" dirty="0"/>
          </a:p>
          <a:p>
            <a:pPr marL="160735" indent="-160735">
              <a:buFont typeface="Arial" charset="0"/>
              <a:buChar char="•"/>
            </a:pPr>
            <a:r>
              <a:rPr lang="ko-KR" altLang="en-US" sz="1200" dirty="0"/>
              <a:t>심각한 문제가 되기 전에 모니터링하고 개입한다</a:t>
            </a:r>
            <a:endParaRPr lang="en-US" sz="1200" dirty="0"/>
          </a:p>
        </p:txBody>
      </p:sp>
      <p:pic>
        <p:nvPicPr>
          <p:cNvPr id="9" name="Picture 8"/>
          <p:cNvPicPr>
            <a:picLocks noChangeAspect="1"/>
          </p:cNvPicPr>
          <p:nvPr/>
        </p:nvPicPr>
        <p:blipFill>
          <a:blip r:embed="rId3"/>
          <a:stretch>
            <a:fillRect/>
          </a:stretch>
        </p:blipFill>
        <p:spPr>
          <a:xfrm>
            <a:off x="4800600" y="1405806"/>
            <a:ext cx="2749216" cy="4613994"/>
          </a:xfrm>
          <a:prstGeom prst="rect">
            <a:avLst/>
          </a:prstGeom>
        </p:spPr>
      </p:pic>
      <p:sp>
        <p:nvSpPr>
          <p:cNvPr id="5" name="Oval 4"/>
          <p:cNvSpPr/>
          <p:nvPr/>
        </p:nvSpPr>
        <p:spPr>
          <a:xfrm>
            <a:off x="4337384" y="3810000"/>
            <a:ext cx="3739816" cy="1670640"/>
          </a:xfrm>
          <a:prstGeom prst="ellipse">
            <a:avLst/>
          </a:prstGeom>
          <a:noFill/>
          <a:ln w="69850">
            <a:solidFill>
              <a:srgbClr val="A00F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extBox 1"/>
          <p:cNvSpPr txBox="1"/>
          <p:nvPr/>
        </p:nvSpPr>
        <p:spPr>
          <a:xfrm>
            <a:off x="7391400" y="1828800"/>
            <a:ext cx="838200" cy="381000"/>
          </a:xfrm>
          <a:prstGeom prst="rect">
            <a:avLst/>
          </a:prstGeom>
          <a:noFill/>
        </p:spPr>
        <p:txBody>
          <a:bodyPr wrap="square" rtlCol="0">
            <a:spAutoFit/>
          </a:bodyPr>
          <a:lstStyle/>
          <a:p>
            <a:r>
              <a:rPr lang="ko-KR" altLang="en-US" dirty="0"/>
              <a:t>소수</a:t>
            </a:r>
            <a:endParaRPr lang="en-US" dirty="0"/>
          </a:p>
        </p:txBody>
      </p:sp>
      <p:sp>
        <p:nvSpPr>
          <p:cNvPr id="8" name="TextBox 7"/>
          <p:cNvSpPr txBox="1"/>
          <p:nvPr/>
        </p:nvSpPr>
        <p:spPr>
          <a:xfrm>
            <a:off x="7391400" y="2743200"/>
            <a:ext cx="838200" cy="381000"/>
          </a:xfrm>
          <a:prstGeom prst="rect">
            <a:avLst/>
          </a:prstGeom>
          <a:noFill/>
        </p:spPr>
        <p:txBody>
          <a:bodyPr wrap="square" rtlCol="0">
            <a:spAutoFit/>
          </a:bodyPr>
          <a:lstStyle/>
          <a:p>
            <a:r>
              <a:rPr lang="ko-KR" altLang="en-US"/>
              <a:t>몇몇</a:t>
            </a:r>
            <a:endParaRPr lang="en-US" dirty="0"/>
          </a:p>
        </p:txBody>
      </p:sp>
      <p:sp>
        <p:nvSpPr>
          <p:cNvPr id="10" name="TextBox 9"/>
          <p:cNvSpPr txBox="1"/>
          <p:nvPr/>
        </p:nvSpPr>
        <p:spPr>
          <a:xfrm>
            <a:off x="7391400" y="4495800"/>
            <a:ext cx="838200" cy="381000"/>
          </a:xfrm>
          <a:prstGeom prst="rect">
            <a:avLst/>
          </a:prstGeom>
          <a:noFill/>
        </p:spPr>
        <p:txBody>
          <a:bodyPr wrap="square" rtlCol="0">
            <a:spAutoFit/>
          </a:bodyPr>
          <a:lstStyle/>
          <a:p>
            <a:r>
              <a:rPr lang="ko-KR" altLang="en-US"/>
              <a:t>모두</a:t>
            </a:r>
            <a:endParaRPr lang="en-US" dirty="0"/>
          </a:p>
        </p:txBody>
      </p:sp>
    </p:spTree>
    <p:extLst>
      <p:ext uri="{BB962C8B-B14F-4D97-AF65-F5344CB8AC3E}">
        <p14:creationId xmlns:p14="http://schemas.microsoft.com/office/powerpoint/2010/main" val="257580283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latin typeface="+mn-lt"/>
              </a:rPr>
              <a:t>Universal Strategies</a:t>
            </a:r>
          </a:p>
        </p:txBody>
      </p:sp>
      <p:sp>
        <p:nvSpPr>
          <p:cNvPr id="3" name="Content Placeholder 2"/>
          <p:cNvSpPr>
            <a:spLocks noGrp="1"/>
          </p:cNvSpPr>
          <p:nvPr>
            <p:ph idx="1"/>
          </p:nvPr>
        </p:nvSpPr>
        <p:spPr/>
        <p:txBody>
          <a:bodyPr>
            <a:normAutofit/>
          </a:bodyPr>
          <a:lstStyle/>
          <a:p>
            <a:r>
              <a:rPr lang="en-US" sz="2700" dirty="0"/>
              <a:t>Person Centered Thinking Strategies </a:t>
            </a:r>
          </a:p>
          <a:p>
            <a:r>
              <a:rPr lang="en-US" sz="2700" dirty="0"/>
              <a:t>Social Skills Curriculum</a:t>
            </a:r>
          </a:p>
          <a:p>
            <a:r>
              <a:rPr lang="en-US" sz="2700" dirty="0"/>
              <a:t>Health and Wellness Strategies</a:t>
            </a:r>
          </a:p>
          <a:p>
            <a:r>
              <a:rPr lang="en-US" sz="2700" dirty="0"/>
              <a:t>Efforts to Build Inclusion</a:t>
            </a:r>
          </a:p>
          <a:p>
            <a:r>
              <a:rPr lang="en-US" sz="2700" dirty="0"/>
              <a:t>Strategies for Increasing Positive Relationships</a:t>
            </a:r>
          </a:p>
          <a:p>
            <a:r>
              <a:rPr lang="en-US" sz="2700" dirty="0"/>
              <a:t>Cultural Responsiveness</a:t>
            </a:r>
          </a:p>
          <a:p>
            <a:r>
              <a:rPr lang="en-US" sz="2700" dirty="0"/>
              <a:t>Community Mapping &amp; Building Natural Supports </a:t>
            </a:r>
          </a:p>
          <a:p>
            <a:pPr marL="0" indent="0">
              <a:buNone/>
            </a:pPr>
            <a:endParaRPr lang="en-US" sz="2700" dirty="0"/>
          </a:p>
        </p:txBody>
      </p:sp>
    </p:spTree>
    <p:extLst>
      <p:ext uri="{BB962C8B-B14F-4D97-AF65-F5344CB8AC3E}">
        <p14:creationId xmlns:p14="http://schemas.microsoft.com/office/powerpoint/2010/main" val="721579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685800" y="342900"/>
            <a:ext cx="7772400" cy="838200"/>
          </a:xfrm>
          <a:prstGeom prst="rect">
            <a:avLst/>
          </a:prstGeom>
          <a:noFill/>
          <a:ln>
            <a:noFill/>
          </a:ln>
        </p:spPr>
        <p:txBody>
          <a:bodyPr vert="horz" lIns="68569" tIns="34275" rIns="68569" bIns="34275" rtlCol="0" anchor="ctr" anchorCtr="0">
            <a:noAutofit/>
          </a:bodyPr>
          <a:lstStyle/>
          <a:p>
            <a:pPr algn="ctr">
              <a:spcBef>
                <a:spcPts val="0"/>
              </a:spcBef>
              <a:buClr>
                <a:schemeClr val="dk1"/>
              </a:buClr>
              <a:buSzPct val="25000"/>
            </a:pPr>
            <a:r>
              <a:rPr lang="en-US" sz="2800" dirty="0">
                <a:solidFill>
                  <a:schemeClr val="dk1"/>
                </a:solidFill>
                <a:latin typeface="Calibri"/>
                <a:ea typeface="Calibri"/>
                <a:cs typeface="Calibri"/>
                <a:sym typeface="Calibri"/>
              </a:rPr>
              <a:t>Impact on Workforce: From the State of Missouri</a:t>
            </a:r>
          </a:p>
        </p:txBody>
      </p:sp>
      <p:sp>
        <p:nvSpPr>
          <p:cNvPr id="206" name="Shape 206"/>
          <p:cNvSpPr txBox="1">
            <a:spLocks noGrp="1"/>
          </p:cNvSpPr>
          <p:nvPr>
            <p:ph type="body" idx="1"/>
          </p:nvPr>
        </p:nvSpPr>
        <p:spPr>
          <a:xfrm>
            <a:off x="762000" y="2057402"/>
            <a:ext cx="7620000" cy="4038598"/>
          </a:xfrm>
          <a:prstGeom prst="rect">
            <a:avLst/>
          </a:prstGeom>
          <a:noFill/>
          <a:ln>
            <a:noFill/>
          </a:ln>
        </p:spPr>
        <p:txBody>
          <a:bodyPr vert="horz" lIns="68569" tIns="34275" rIns="68569" bIns="34275" rtlCol="0" anchor="t" anchorCtr="0">
            <a:noAutofit/>
          </a:bodyPr>
          <a:lstStyle/>
          <a:p>
            <a:pPr marL="0" indent="0">
              <a:spcBef>
                <a:spcPts val="0"/>
              </a:spcBef>
              <a:buClr>
                <a:schemeClr val="dk1"/>
              </a:buClr>
              <a:buSzPct val="25000"/>
              <a:buNone/>
            </a:pPr>
            <a:r>
              <a:rPr lang="en-US" sz="2400" dirty="0">
                <a:solidFill>
                  <a:schemeClr val="dk1"/>
                </a:solidFill>
                <a:latin typeface="Calibri"/>
                <a:ea typeface="Calibri"/>
                <a:cs typeface="Calibri"/>
                <a:sym typeface="Calibri"/>
              </a:rPr>
              <a:t>After Implementing Coaching Model for The Tools of Choice (Universal Strategy)…Staff Turnover Rates Decreased:</a:t>
            </a:r>
            <a:endParaRPr sz="2400" dirty="0">
              <a:solidFill>
                <a:schemeClr val="dk1"/>
              </a:solidFill>
              <a:latin typeface="Calibri"/>
              <a:ea typeface="Calibri"/>
              <a:cs typeface="Calibri"/>
              <a:sym typeface="Calibri"/>
            </a:endParaRPr>
          </a:p>
          <a:p>
            <a:pPr algn="ctr">
              <a:spcBef>
                <a:spcPts val="480"/>
              </a:spcBef>
              <a:buClr>
                <a:schemeClr val="dk1"/>
              </a:buClr>
              <a:buSzPct val="100000"/>
            </a:pPr>
            <a:r>
              <a:rPr lang="en-US" sz="2400" dirty="0">
                <a:solidFill>
                  <a:schemeClr val="dk1"/>
                </a:solidFill>
                <a:latin typeface="Calibri"/>
                <a:ea typeface="Calibri"/>
                <a:cs typeface="Calibri"/>
                <a:sym typeface="Calibri"/>
              </a:rPr>
              <a:t>2013 – 167%</a:t>
            </a:r>
          </a:p>
          <a:p>
            <a:pPr algn="ctr">
              <a:spcBef>
                <a:spcPts val="480"/>
              </a:spcBef>
              <a:buClr>
                <a:schemeClr val="dk1"/>
              </a:buClr>
              <a:buSzPct val="100000"/>
            </a:pPr>
            <a:r>
              <a:rPr lang="en-US" sz="2400" dirty="0">
                <a:solidFill>
                  <a:schemeClr val="dk1"/>
                </a:solidFill>
                <a:latin typeface="Calibri"/>
                <a:ea typeface="Calibri"/>
                <a:cs typeface="Calibri"/>
                <a:sym typeface="Calibri"/>
              </a:rPr>
              <a:t>2014 – 70%</a:t>
            </a:r>
          </a:p>
          <a:p>
            <a:pPr algn="ctr">
              <a:spcBef>
                <a:spcPts val="480"/>
              </a:spcBef>
              <a:buClr>
                <a:schemeClr val="dk1"/>
              </a:buClr>
              <a:buSzPct val="100000"/>
            </a:pPr>
            <a:r>
              <a:rPr lang="en-US" sz="2400" dirty="0">
                <a:solidFill>
                  <a:schemeClr val="dk1"/>
                </a:solidFill>
                <a:latin typeface="Calibri"/>
                <a:ea typeface="Calibri"/>
                <a:cs typeface="Calibri"/>
                <a:sym typeface="Calibri"/>
              </a:rPr>
              <a:t>2015 – 65%</a:t>
            </a:r>
          </a:p>
          <a:p>
            <a:pPr algn="ctr">
              <a:spcBef>
                <a:spcPts val="480"/>
              </a:spcBef>
              <a:buClr>
                <a:schemeClr val="dk1"/>
              </a:buClr>
              <a:buSzPct val="100000"/>
            </a:pPr>
            <a:r>
              <a:rPr lang="en-US" sz="2400" dirty="0">
                <a:solidFill>
                  <a:schemeClr val="dk1"/>
                </a:solidFill>
                <a:latin typeface="Calibri"/>
                <a:ea typeface="Calibri"/>
                <a:cs typeface="Calibri"/>
                <a:sym typeface="Calibri"/>
              </a:rPr>
              <a:t>2016 – </a:t>
            </a:r>
            <a:r>
              <a:rPr lang="en-US" sz="2400" i="1" dirty="0">
                <a:solidFill>
                  <a:schemeClr val="dk1"/>
                </a:solidFill>
                <a:latin typeface="Calibri"/>
                <a:ea typeface="Calibri"/>
                <a:cs typeface="Calibri"/>
                <a:sym typeface="Calibri"/>
              </a:rPr>
              <a:t>year to date – </a:t>
            </a:r>
            <a:r>
              <a:rPr lang="en-US" sz="2400" dirty="0">
                <a:solidFill>
                  <a:schemeClr val="dk1"/>
                </a:solidFill>
                <a:latin typeface="Calibri"/>
                <a:ea typeface="Calibri"/>
                <a:cs typeface="Calibri"/>
                <a:sym typeface="Calibri"/>
              </a:rPr>
              <a:t>40%</a:t>
            </a:r>
          </a:p>
          <a:p>
            <a:pPr marL="0" indent="0" algn="ctr">
              <a:spcBef>
                <a:spcPts val="300"/>
              </a:spcBef>
              <a:buClr>
                <a:schemeClr val="dk1"/>
              </a:buClr>
              <a:buSzPct val="25000"/>
              <a:buNone/>
            </a:pPr>
            <a:endParaRPr sz="1500" i="1" dirty="0">
              <a:solidFill>
                <a:schemeClr val="dk1"/>
              </a:solidFill>
              <a:latin typeface="Calibri"/>
              <a:ea typeface="Calibri"/>
              <a:cs typeface="Calibri"/>
              <a:sym typeface="Calibri"/>
            </a:endParaRPr>
          </a:p>
          <a:p>
            <a:pPr>
              <a:spcBef>
                <a:spcPts val="480"/>
              </a:spcBef>
              <a:buClr>
                <a:schemeClr val="dk1"/>
              </a:buClr>
              <a:buSzPct val="100000"/>
              <a:buNone/>
            </a:pPr>
            <a:endParaRPr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0453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33911-C908-9E44-A593-F86D7C415E68}"/>
              </a:ext>
            </a:extLst>
          </p:cNvPr>
          <p:cNvSpPr>
            <a:spLocks noGrp="1"/>
          </p:cNvSpPr>
          <p:nvPr>
            <p:ph type="title"/>
          </p:nvPr>
        </p:nvSpPr>
        <p:spPr>
          <a:xfrm>
            <a:off x="-38100" y="46362"/>
            <a:ext cx="9220200" cy="1143000"/>
          </a:xfrm>
        </p:spPr>
        <p:txBody>
          <a:bodyPr>
            <a:noAutofit/>
          </a:bodyPr>
          <a:lstStyle/>
          <a:p>
            <a:pPr algn="ctr"/>
            <a:r>
              <a:rPr lang="ko-KR" altLang="en-US" sz="3500" dirty="0">
                <a:latin typeface="+mn-ea"/>
                <a:ea typeface="+mn-ea"/>
              </a:rPr>
              <a:t>모든 사람에게 보편적인 전략 우선 집중</a:t>
            </a:r>
            <a:br>
              <a:rPr lang="en-US" altLang="ko-KR" sz="2800" dirty="0">
                <a:latin typeface="+mn-ea"/>
                <a:ea typeface="+mn-ea"/>
              </a:rPr>
            </a:br>
            <a:r>
              <a:rPr lang="en-US" altLang="ko-KR" sz="2800" dirty="0">
                <a:latin typeface="+mn-ea"/>
                <a:ea typeface="+mn-ea"/>
              </a:rPr>
              <a:t>_</a:t>
            </a:r>
            <a:r>
              <a:rPr lang="en-US" sz="2800" dirty="0">
                <a:latin typeface="+mn-ea"/>
                <a:ea typeface="+mn-ea"/>
              </a:rPr>
              <a:t>Focus First on Universal Strategies for Everyone</a:t>
            </a:r>
          </a:p>
        </p:txBody>
      </p:sp>
      <p:sp>
        <p:nvSpPr>
          <p:cNvPr id="3" name="Content Placeholder 2">
            <a:extLst>
              <a:ext uri="{FF2B5EF4-FFF2-40B4-BE49-F238E27FC236}">
                <a16:creationId xmlns:a16="http://schemas.microsoft.com/office/drawing/2014/main" id="{B696DE7A-88A8-0442-8875-AB87D8505B0D}"/>
              </a:ext>
            </a:extLst>
          </p:cNvPr>
          <p:cNvSpPr>
            <a:spLocks noGrp="1"/>
          </p:cNvSpPr>
          <p:nvPr>
            <p:ph sz="half" idx="1"/>
          </p:nvPr>
        </p:nvSpPr>
        <p:spPr>
          <a:xfrm>
            <a:off x="90715" y="1794667"/>
            <a:ext cx="5624285" cy="3962401"/>
          </a:xfrm>
        </p:spPr>
        <p:txBody>
          <a:bodyPr>
            <a:normAutofit fontScale="70000" lnSpcReduction="20000"/>
          </a:bodyPr>
          <a:lstStyle/>
          <a:p>
            <a:pPr marL="0" indent="0">
              <a:lnSpc>
                <a:spcPct val="120000"/>
              </a:lnSpc>
              <a:buNone/>
            </a:pPr>
            <a:r>
              <a:rPr lang="ko-KR" altLang="en-US" sz="2600" b="1" dirty="0">
                <a:solidFill>
                  <a:srgbClr val="800000"/>
                </a:solidFill>
                <a:latin typeface="+mn-ea"/>
              </a:rPr>
              <a:t>왜 보편적인 노력이 먼저인가</a:t>
            </a:r>
            <a:r>
              <a:rPr lang="en-US" altLang="ko-KR" sz="2600" b="1" dirty="0">
                <a:solidFill>
                  <a:srgbClr val="800000"/>
                </a:solidFill>
                <a:latin typeface="+mn-ea"/>
              </a:rPr>
              <a:t>?</a:t>
            </a:r>
          </a:p>
          <a:p>
            <a:pPr marL="0" indent="0">
              <a:lnSpc>
                <a:spcPct val="120000"/>
              </a:lnSpc>
              <a:buNone/>
            </a:pPr>
            <a:r>
              <a:rPr lang="en-US" sz="2600" b="1" dirty="0">
                <a:solidFill>
                  <a:srgbClr val="800000"/>
                </a:solidFill>
                <a:latin typeface="+mn-ea"/>
              </a:rPr>
              <a:t>_Why Universal Efforts First?</a:t>
            </a:r>
          </a:p>
          <a:p>
            <a:pPr>
              <a:lnSpc>
                <a:spcPct val="120000"/>
              </a:lnSpc>
            </a:pPr>
            <a:r>
              <a:rPr lang="ko-KR" altLang="en-US" dirty="0">
                <a:latin typeface="+mn-ea"/>
              </a:rPr>
              <a:t>모두의 삶의 질 향상</a:t>
            </a:r>
            <a:endParaRPr lang="en-US" altLang="ko-KR" dirty="0">
              <a:latin typeface="+mn-ea"/>
            </a:endParaRPr>
          </a:p>
          <a:p>
            <a:pPr marL="0" indent="0">
              <a:lnSpc>
                <a:spcPct val="120000"/>
              </a:lnSpc>
              <a:buNone/>
            </a:pPr>
            <a:r>
              <a:rPr lang="en-US" altLang="ko-KR" dirty="0">
                <a:latin typeface="+mn-ea"/>
              </a:rPr>
              <a:t>    _</a:t>
            </a:r>
            <a:r>
              <a:rPr lang="en-US" dirty="0">
                <a:latin typeface="+mn-ea"/>
              </a:rPr>
              <a:t>Improve quality of life for everyone</a:t>
            </a:r>
          </a:p>
          <a:p>
            <a:pPr>
              <a:lnSpc>
                <a:spcPct val="120000"/>
              </a:lnSpc>
            </a:pPr>
            <a:r>
              <a:rPr lang="ko-KR" altLang="en-US" dirty="0">
                <a:latin typeface="+mn-ea"/>
              </a:rPr>
              <a:t>문제가 발생하지 않도록 방지</a:t>
            </a:r>
            <a:endParaRPr lang="en-US" altLang="ko-KR" dirty="0">
              <a:latin typeface="+mn-ea"/>
            </a:endParaRPr>
          </a:p>
          <a:p>
            <a:pPr marL="0" indent="0">
              <a:lnSpc>
                <a:spcPct val="120000"/>
              </a:lnSpc>
              <a:buNone/>
            </a:pPr>
            <a:r>
              <a:rPr lang="en-US" altLang="ko-KR" dirty="0">
                <a:latin typeface="+mn-ea"/>
              </a:rPr>
              <a:t>    _</a:t>
            </a:r>
            <a:r>
              <a:rPr lang="en-US" dirty="0">
                <a:latin typeface="+mn-ea"/>
              </a:rPr>
              <a:t>Prevent problems from occurring</a:t>
            </a:r>
          </a:p>
          <a:p>
            <a:pPr>
              <a:lnSpc>
                <a:spcPct val="120000"/>
              </a:lnSpc>
            </a:pPr>
            <a:r>
              <a:rPr lang="ko-KR" altLang="en-US" dirty="0">
                <a:latin typeface="+mn-ea"/>
              </a:rPr>
              <a:t>긍정적이고 안전하며 쾌적한 환경 조성</a:t>
            </a:r>
            <a:endParaRPr lang="en-US" altLang="ko-KR" dirty="0">
              <a:latin typeface="+mn-ea"/>
            </a:endParaRPr>
          </a:p>
          <a:p>
            <a:pPr marL="0" indent="0">
              <a:lnSpc>
                <a:spcPct val="120000"/>
              </a:lnSpc>
              <a:buNone/>
            </a:pPr>
            <a:r>
              <a:rPr lang="en-US" dirty="0">
                <a:latin typeface="+mn-ea"/>
              </a:rPr>
              <a:t>    _Create a positive, safe, and pleasant setting</a:t>
            </a:r>
          </a:p>
          <a:p>
            <a:pPr>
              <a:lnSpc>
                <a:spcPct val="120000"/>
              </a:lnSpc>
            </a:pPr>
            <a:r>
              <a:rPr lang="ko-KR" altLang="en-US" dirty="0">
                <a:latin typeface="+mn-ea"/>
              </a:rPr>
              <a:t>보다 집중적인 계획의 필요성 감소</a:t>
            </a:r>
            <a:endParaRPr lang="en-US" altLang="ko-KR" dirty="0">
              <a:latin typeface="+mn-ea"/>
            </a:endParaRPr>
          </a:p>
          <a:p>
            <a:pPr marL="0" indent="0">
              <a:lnSpc>
                <a:spcPct val="120000"/>
              </a:lnSpc>
              <a:buNone/>
            </a:pPr>
            <a:r>
              <a:rPr lang="en-US" altLang="ko-KR" dirty="0">
                <a:latin typeface="+mn-ea"/>
              </a:rPr>
              <a:t>    _</a:t>
            </a:r>
            <a:r>
              <a:rPr lang="en-US" dirty="0">
                <a:latin typeface="+mn-ea"/>
              </a:rPr>
              <a:t>Decrease the need for more intensive planning</a:t>
            </a:r>
          </a:p>
          <a:p>
            <a:pPr>
              <a:lnSpc>
                <a:spcPct val="120000"/>
              </a:lnSpc>
            </a:pPr>
            <a:r>
              <a:rPr lang="ko-KR" altLang="en-US" dirty="0">
                <a:latin typeface="+mn-ea"/>
              </a:rPr>
              <a:t>절약된 시간을 사용하여 보다 집중적인 지원이 필요한 사람들을 지원하는데 시간을 할애하세요</a:t>
            </a:r>
            <a:endParaRPr lang="en-US" altLang="ko-KR" dirty="0">
              <a:latin typeface="+mn-ea"/>
            </a:endParaRPr>
          </a:p>
          <a:p>
            <a:pPr marL="0" indent="0">
              <a:lnSpc>
                <a:spcPct val="120000"/>
              </a:lnSpc>
              <a:buNone/>
            </a:pPr>
            <a:r>
              <a:rPr lang="en-US" dirty="0">
                <a:latin typeface="+mn-ea"/>
              </a:rPr>
              <a:t>    _Use time saved to spend time supporting people</a:t>
            </a:r>
          </a:p>
          <a:p>
            <a:pPr marL="0" indent="0">
              <a:lnSpc>
                <a:spcPct val="120000"/>
              </a:lnSpc>
              <a:buNone/>
            </a:pPr>
            <a:r>
              <a:rPr lang="en-US" dirty="0">
                <a:latin typeface="+mn-ea"/>
              </a:rPr>
              <a:t>    who need more intensive support)</a:t>
            </a:r>
          </a:p>
        </p:txBody>
      </p:sp>
      <p:pic>
        <p:nvPicPr>
          <p:cNvPr id="5" name="Content Placeholder 11" descr="This triangle image contains the words All, Some, and Few to represen a continuum of supports needed in an organization.">
            <a:extLst>
              <a:ext uri="{FF2B5EF4-FFF2-40B4-BE49-F238E27FC236}">
                <a16:creationId xmlns:a16="http://schemas.microsoft.com/office/drawing/2014/main" id="{E4B16FF7-5544-E149-9CC2-0A76B87BF55F}"/>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5105400" y="2053105"/>
            <a:ext cx="3886200" cy="2751789"/>
          </a:xfrm>
          <a:prstGeom prst="rect">
            <a:avLst/>
          </a:prstGeom>
        </p:spPr>
      </p:pic>
    </p:spTree>
    <p:extLst>
      <p:ext uri="{BB962C8B-B14F-4D97-AF65-F5344CB8AC3E}">
        <p14:creationId xmlns:p14="http://schemas.microsoft.com/office/powerpoint/2010/main" val="3026770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02129" y="381000"/>
            <a:ext cx="7051271" cy="633060"/>
          </a:xfrm>
        </p:spPr>
        <p:txBody>
          <a:bodyPr>
            <a:noAutofit/>
          </a:bodyPr>
          <a:lstStyle/>
          <a:p>
            <a:pPr algn="ctr"/>
            <a:r>
              <a:rPr lang="en-US" altLang="en-US" sz="2000" dirty="0">
                <a:solidFill>
                  <a:srgbClr val="000000"/>
                </a:solidFill>
                <a:latin typeface="+mn-lt"/>
                <a:ea typeface="ＭＳ Ｐゴシック" pitchFamily="34" charset="-128"/>
              </a:rPr>
              <a:t>Positive Behavior Support Provides a Framework for Prevention</a:t>
            </a:r>
            <a:br>
              <a:rPr lang="en-US" altLang="en-US" sz="2000" dirty="0">
                <a:solidFill>
                  <a:srgbClr val="000000"/>
                </a:solidFill>
                <a:latin typeface="+mn-lt"/>
                <a:ea typeface="ＭＳ Ｐゴシック" pitchFamily="34" charset="-128"/>
              </a:rPr>
            </a:br>
            <a:r>
              <a:rPr lang="ko-KR" altLang="en-US" sz="2000" dirty="0">
                <a:ea typeface="ＭＳ Ｐゴシック" pitchFamily="34" charset="-128"/>
              </a:rPr>
              <a:t>긍정적 행동 지원은 예방을 위한 체제를 제공 </a:t>
            </a:r>
            <a:endParaRPr lang="en-US" altLang="en-US" sz="2000" dirty="0">
              <a:solidFill>
                <a:srgbClr val="000000"/>
              </a:solidFill>
              <a:latin typeface="+mn-lt"/>
              <a:ea typeface="ＭＳ Ｐゴシック" pitchFamily="34" charset="-128"/>
            </a:endParaRPr>
          </a:p>
        </p:txBody>
      </p:sp>
      <p:sp>
        <p:nvSpPr>
          <p:cNvPr id="9232" name="Line 20"/>
          <p:cNvSpPr>
            <a:spLocks noChangeShapeType="1"/>
          </p:cNvSpPr>
          <p:nvPr/>
        </p:nvSpPr>
        <p:spPr bwMode="auto">
          <a:xfrm>
            <a:off x="3352801" y="3048000"/>
            <a:ext cx="1216192" cy="990600"/>
          </a:xfrm>
          <a:prstGeom prst="line">
            <a:avLst/>
          </a:prstGeom>
          <a:noFill/>
          <a:ln w="76200">
            <a:solidFill>
              <a:srgbClr val="A00F43"/>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013">
              <a:solidFill>
                <a:srgbClr val="000000"/>
              </a:solidFill>
              <a:ea typeface="ＭＳ Ｐゴシック" pitchFamily="34" charset="-128"/>
            </a:endParaRPr>
          </a:p>
        </p:txBody>
      </p:sp>
      <p:sp>
        <p:nvSpPr>
          <p:cNvPr id="3" name="TextBox 2"/>
          <p:cNvSpPr txBox="1"/>
          <p:nvPr/>
        </p:nvSpPr>
        <p:spPr>
          <a:xfrm>
            <a:off x="173826" y="1405806"/>
            <a:ext cx="3931950" cy="5078313"/>
          </a:xfrm>
          <a:prstGeom prst="rect">
            <a:avLst/>
          </a:prstGeom>
          <a:noFill/>
        </p:spPr>
        <p:txBody>
          <a:bodyPr wrap="square" rtlCol="0">
            <a:spAutoFit/>
          </a:bodyPr>
          <a:lstStyle/>
          <a:p>
            <a:r>
              <a:rPr lang="en-US" sz="2400" b="1" dirty="0"/>
              <a:t>Focus First on Universal Positive Behavior Support</a:t>
            </a:r>
          </a:p>
          <a:p>
            <a:r>
              <a:rPr lang="ko-KR" altLang="en-US" sz="1200" b="1" dirty="0"/>
              <a:t>보편적인 긍정적 행동 지원에 우선 집중</a:t>
            </a:r>
            <a:endParaRPr lang="en-US" sz="1200" b="1" dirty="0"/>
          </a:p>
          <a:p>
            <a:pPr marL="160735" indent="-160735">
              <a:buFont typeface="Arial" charset="0"/>
              <a:buChar char="•"/>
            </a:pPr>
            <a:endParaRPr lang="en-US" sz="1200" dirty="0"/>
          </a:p>
          <a:p>
            <a:pPr marL="160735" indent="-160735">
              <a:buFont typeface="Arial" charset="0"/>
              <a:buChar char="•"/>
            </a:pPr>
            <a:r>
              <a:rPr lang="en-US" sz="2400" b="1" dirty="0">
                <a:solidFill>
                  <a:srgbClr val="C00000"/>
                </a:solidFill>
              </a:rPr>
              <a:t>Teach and Practice New Social Skills </a:t>
            </a:r>
          </a:p>
          <a:p>
            <a:pPr marL="160735" indent="-160735">
              <a:buFont typeface="Arial" charset="0"/>
              <a:buChar char="•"/>
            </a:pPr>
            <a:r>
              <a:rPr lang="en-US" sz="2400" dirty="0"/>
              <a:t>Reinforce, Recognize, &amp; Celebrate Success</a:t>
            </a:r>
          </a:p>
          <a:p>
            <a:pPr marL="160735" indent="-160735">
              <a:buFont typeface="Arial" charset="0"/>
              <a:buChar char="•"/>
            </a:pPr>
            <a:r>
              <a:rPr lang="en-US" sz="2400" dirty="0"/>
              <a:t>Respond in a Consistent Manner to Problems</a:t>
            </a:r>
          </a:p>
          <a:p>
            <a:pPr marL="160735" indent="-160735">
              <a:buFont typeface="Arial" charset="0"/>
              <a:buChar char="•"/>
            </a:pPr>
            <a:r>
              <a:rPr lang="en-US" sz="2400" dirty="0"/>
              <a:t>Monitor and Intervene Before Serious Problems</a:t>
            </a:r>
          </a:p>
          <a:p>
            <a:pPr marL="160735" indent="-160735">
              <a:buFont typeface="Arial" charset="0"/>
              <a:buChar char="•"/>
            </a:pPr>
            <a:r>
              <a:rPr lang="ko-KR" altLang="en-US" sz="1200" dirty="0"/>
              <a:t>새로운 사회성 기술을 가르치고 연습시킨다</a:t>
            </a:r>
            <a:endParaRPr lang="en-US" altLang="ko-KR" sz="1200" dirty="0"/>
          </a:p>
          <a:p>
            <a:pPr marL="160735" indent="-160735">
              <a:buFont typeface="Arial" charset="0"/>
              <a:buChar char="•"/>
            </a:pPr>
            <a:r>
              <a:rPr lang="ko-KR" altLang="en-US" sz="1200" dirty="0"/>
              <a:t>성공을 장려하고</a:t>
            </a:r>
            <a:r>
              <a:rPr lang="en-US" altLang="ko-KR" sz="1200" dirty="0"/>
              <a:t>,</a:t>
            </a:r>
            <a:r>
              <a:rPr lang="ko-KR" altLang="en-US" sz="1200" dirty="0"/>
              <a:t> 알아주고</a:t>
            </a:r>
            <a:r>
              <a:rPr lang="en-US" altLang="ko-KR" sz="1200" dirty="0"/>
              <a:t>,</a:t>
            </a:r>
            <a:r>
              <a:rPr lang="ko-KR" altLang="en-US" sz="1200" dirty="0"/>
              <a:t> 축하해 준다</a:t>
            </a:r>
            <a:endParaRPr lang="en-US" altLang="ko-KR" sz="1200" dirty="0"/>
          </a:p>
          <a:p>
            <a:pPr marL="160735" indent="-160735">
              <a:buFont typeface="Arial" charset="0"/>
              <a:buChar char="•"/>
            </a:pPr>
            <a:r>
              <a:rPr lang="ko-KR" altLang="en-US" sz="1200" dirty="0"/>
              <a:t>문제들에 있어 일관되게 대처한다</a:t>
            </a:r>
            <a:endParaRPr lang="en-US" altLang="ko-KR" sz="1200" dirty="0"/>
          </a:p>
          <a:p>
            <a:pPr marL="160735" indent="-160735">
              <a:buFont typeface="Arial" charset="0"/>
              <a:buChar char="•"/>
            </a:pPr>
            <a:r>
              <a:rPr lang="ko-KR" altLang="en-US" sz="1200" dirty="0"/>
              <a:t>심각한 문제가 되기 전에 모니터링하고 개입한다</a:t>
            </a:r>
            <a:endParaRPr lang="en-US" sz="1200" dirty="0"/>
          </a:p>
        </p:txBody>
      </p:sp>
      <p:pic>
        <p:nvPicPr>
          <p:cNvPr id="9" name="Picture 8"/>
          <p:cNvPicPr>
            <a:picLocks noChangeAspect="1"/>
          </p:cNvPicPr>
          <p:nvPr/>
        </p:nvPicPr>
        <p:blipFill>
          <a:blip r:embed="rId3"/>
          <a:stretch>
            <a:fillRect/>
          </a:stretch>
        </p:blipFill>
        <p:spPr>
          <a:xfrm>
            <a:off x="4800600" y="1405806"/>
            <a:ext cx="2749216" cy="4613994"/>
          </a:xfrm>
          <a:prstGeom prst="rect">
            <a:avLst/>
          </a:prstGeom>
        </p:spPr>
      </p:pic>
      <p:sp>
        <p:nvSpPr>
          <p:cNvPr id="5" name="Oval 4"/>
          <p:cNvSpPr/>
          <p:nvPr/>
        </p:nvSpPr>
        <p:spPr>
          <a:xfrm>
            <a:off x="4337384" y="3810000"/>
            <a:ext cx="3739816" cy="1670640"/>
          </a:xfrm>
          <a:prstGeom prst="ellipse">
            <a:avLst/>
          </a:prstGeom>
          <a:noFill/>
          <a:ln w="69850">
            <a:solidFill>
              <a:srgbClr val="A00F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extBox 1"/>
          <p:cNvSpPr txBox="1"/>
          <p:nvPr/>
        </p:nvSpPr>
        <p:spPr>
          <a:xfrm>
            <a:off x="7391400" y="1828800"/>
            <a:ext cx="838200" cy="381000"/>
          </a:xfrm>
          <a:prstGeom prst="rect">
            <a:avLst/>
          </a:prstGeom>
          <a:noFill/>
        </p:spPr>
        <p:txBody>
          <a:bodyPr wrap="square" rtlCol="0">
            <a:spAutoFit/>
          </a:bodyPr>
          <a:lstStyle/>
          <a:p>
            <a:r>
              <a:rPr lang="ko-KR" altLang="en-US" dirty="0"/>
              <a:t>소수</a:t>
            </a:r>
            <a:endParaRPr lang="en-US" dirty="0"/>
          </a:p>
        </p:txBody>
      </p:sp>
      <p:sp>
        <p:nvSpPr>
          <p:cNvPr id="8" name="TextBox 7"/>
          <p:cNvSpPr txBox="1"/>
          <p:nvPr/>
        </p:nvSpPr>
        <p:spPr>
          <a:xfrm>
            <a:off x="7391400" y="2743200"/>
            <a:ext cx="838200" cy="381000"/>
          </a:xfrm>
          <a:prstGeom prst="rect">
            <a:avLst/>
          </a:prstGeom>
          <a:noFill/>
        </p:spPr>
        <p:txBody>
          <a:bodyPr wrap="square" rtlCol="0">
            <a:spAutoFit/>
          </a:bodyPr>
          <a:lstStyle/>
          <a:p>
            <a:r>
              <a:rPr lang="ko-KR" altLang="en-US"/>
              <a:t>몇몇</a:t>
            </a:r>
            <a:endParaRPr lang="en-US" dirty="0"/>
          </a:p>
        </p:txBody>
      </p:sp>
      <p:sp>
        <p:nvSpPr>
          <p:cNvPr id="10" name="TextBox 9"/>
          <p:cNvSpPr txBox="1"/>
          <p:nvPr/>
        </p:nvSpPr>
        <p:spPr>
          <a:xfrm>
            <a:off x="7391400" y="4495800"/>
            <a:ext cx="838200" cy="381000"/>
          </a:xfrm>
          <a:prstGeom prst="rect">
            <a:avLst/>
          </a:prstGeom>
          <a:noFill/>
        </p:spPr>
        <p:txBody>
          <a:bodyPr wrap="square" rtlCol="0">
            <a:spAutoFit/>
          </a:bodyPr>
          <a:lstStyle/>
          <a:p>
            <a:r>
              <a:rPr lang="ko-KR" altLang="en-US"/>
              <a:t>모두</a:t>
            </a:r>
            <a:endParaRPr lang="en-US" dirty="0"/>
          </a:p>
        </p:txBody>
      </p:sp>
    </p:spTree>
    <p:extLst>
      <p:ext uri="{BB962C8B-B14F-4D97-AF65-F5344CB8AC3E}">
        <p14:creationId xmlns:p14="http://schemas.microsoft.com/office/powerpoint/2010/main" val="237705273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5EBBC-65A4-E142-B91D-20C5F7DE205F}"/>
              </a:ext>
            </a:extLst>
          </p:cNvPr>
          <p:cNvSpPr>
            <a:spLocks noGrp="1"/>
          </p:cNvSpPr>
          <p:nvPr>
            <p:ph type="title"/>
          </p:nvPr>
        </p:nvSpPr>
        <p:spPr/>
        <p:txBody>
          <a:bodyPr>
            <a:noAutofit/>
          </a:bodyPr>
          <a:lstStyle/>
          <a:p>
            <a:pPr algn="ctr"/>
            <a:r>
              <a:rPr lang="ko-KR" altLang="en-US" sz="3500" dirty="0">
                <a:latin typeface="+mn-ea"/>
                <a:ea typeface="+mn-ea"/>
              </a:rPr>
              <a:t>함께 하는 </a:t>
            </a:r>
            <a:r>
              <a:rPr lang="en-US" altLang="ko-KR" sz="3500" dirty="0">
                <a:latin typeface="+mn-ea"/>
                <a:ea typeface="+mn-ea"/>
              </a:rPr>
              <a:t>4</a:t>
            </a:r>
            <a:r>
              <a:rPr lang="ko-KR" altLang="en-US" sz="3500" dirty="0">
                <a:latin typeface="+mn-ea"/>
                <a:ea typeface="+mn-ea"/>
              </a:rPr>
              <a:t>일 훈련</a:t>
            </a:r>
            <a:br>
              <a:rPr lang="en-US" altLang="ko-KR" sz="2400" dirty="0">
                <a:latin typeface="+mn-ea"/>
                <a:ea typeface="+mn-ea"/>
              </a:rPr>
            </a:br>
            <a:r>
              <a:rPr lang="en-US" altLang="ko-KR" sz="2400" dirty="0">
                <a:latin typeface="+mn-ea"/>
                <a:ea typeface="+mn-ea"/>
              </a:rPr>
              <a:t>_</a:t>
            </a:r>
            <a:r>
              <a:rPr lang="en-US" sz="2400" dirty="0">
                <a:latin typeface="+mn-ea"/>
                <a:ea typeface="+mn-ea"/>
              </a:rPr>
              <a:t>Four Days of Training Together</a:t>
            </a:r>
            <a:endParaRPr lang="en-US" sz="3500" dirty="0">
              <a:latin typeface="+mn-ea"/>
              <a:ea typeface="+mn-ea"/>
            </a:endParaRPr>
          </a:p>
        </p:txBody>
      </p:sp>
      <p:sp>
        <p:nvSpPr>
          <p:cNvPr id="3" name="Content Placeholder 2">
            <a:extLst>
              <a:ext uri="{FF2B5EF4-FFF2-40B4-BE49-F238E27FC236}">
                <a16:creationId xmlns:a16="http://schemas.microsoft.com/office/drawing/2014/main" id="{A63B1215-5E08-394B-83C4-98755DA4D426}"/>
              </a:ext>
            </a:extLst>
          </p:cNvPr>
          <p:cNvSpPr>
            <a:spLocks noGrp="1"/>
          </p:cNvSpPr>
          <p:nvPr>
            <p:ph sz="quarter" idx="13"/>
          </p:nvPr>
        </p:nvSpPr>
        <p:spPr/>
        <p:txBody>
          <a:bodyPr>
            <a:noAutofit/>
          </a:bodyPr>
          <a:lstStyle/>
          <a:p>
            <a:r>
              <a:rPr lang="en-US" sz="2000" dirty="0">
                <a:latin typeface="+mn-ea"/>
              </a:rPr>
              <a:t>Day 1 	</a:t>
            </a:r>
            <a:r>
              <a:rPr lang="ko-KR" altLang="en-US" sz="2000" dirty="0">
                <a:latin typeface="+mn-ea"/>
              </a:rPr>
              <a:t>사람중심이 되기 위한 보편적인 전략</a:t>
            </a:r>
            <a:endParaRPr lang="en-US" altLang="ko-KR" sz="2000" dirty="0">
              <a:latin typeface="+mn-ea"/>
            </a:endParaRPr>
          </a:p>
          <a:p>
            <a:pPr marL="0" indent="0">
              <a:buNone/>
            </a:pPr>
            <a:r>
              <a:rPr lang="en-US" sz="2000" dirty="0">
                <a:latin typeface="+mn-ea"/>
              </a:rPr>
              <a:t>            _Universal strategies for being person centered</a:t>
            </a:r>
          </a:p>
          <a:p>
            <a:pPr marL="0" indent="0">
              <a:buNone/>
            </a:pPr>
            <a:endParaRPr lang="en-US" sz="2000" dirty="0">
              <a:latin typeface="+mn-ea"/>
            </a:endParaRPr>
          </a:p>
          <a:p>
            <a:r>
              <a:rPr lang="en-US" sz="2000" dirty="0">
                <a:solidFill>
                  <a:schemeClr val="tx1"/>
                </a:solidFill>
                <a:latin typeface="+mn-ea"/>
              </a:rPr>
              <a:t>Day 2 	</a:t>
            </a:r>
            <a:r>
              <a:rPr lang="ko-KR" altLang="en-US" sz="2000" dirty="0">
                <a:solidFill>
                  <a:schemeClr val="tx1"/>
                </a:solidFill>
                <a:latin typeface="+mn-ea"/>
              </a:rPr>
              <a:t>사람중심실천 확대</a:t>
            </a:r>
            <a:endParaRPr lang="en-US" altLang="ko-KR" sz="2000" dirty="0">
              <a:solidFill>
                <a:schemeClr val="tx1"/>
              </a:solidFill>
              <a:latin typeface="+mn-ea"/>
            </a:endParaRPr>
          </a:p>
          <a:p>
            <a:pPr marL="0" indent="0">
              <a:buNone/>
            </a:pPr>
            <a:r>
              <a:rPr lang="en-US" sz="2000" dirty="0">
                <a:solidFill>
                  <a:schemeClr val="tx1"/>
                </a:solidFill>
                <a:latin typeface="+mn-ea"/>
              </a:rPr>
              <a:t>            _Increasing person-centered practices</a:t>
            </a:r>
          </a:p>
          <a:p>
            <a:pPr marL="0" indent="0">
              <a:buNone/>
            </a:pPr>
            <a:endParaRPr lang="en-US" sz="2000" dirty="0">
              <a:latin typeface="+mn-ea"/>
            </a:endParaRPr>
          </a:p>
          <a:p>
            <a:r>
              <a:rPr lang="en-US" sz="2000" b="1" dirty="0">
                <a:solidFill>
                  <a:srgbClr val="C00000"/>
                </a:solidFill>
                <a:latin typeface="+mn-ea"/>
              </a:rPr>
              <a:t>Day 3 </a:t>
            </a:r>
            <a:r>
              <a:rPr lang="ko-KR" altLang="en-US" sz="2000" b="1" dirty="0">
                <a:solidFill>
                  <a:srgbClr val="C00000"/>
                </a:solidFill>
                <a:latin typeface="+mn-ea"/>
              </a:rPr>
              <a:t>긍정적 행동지원 및 사람 중심주의</a:t>
            </a:r>
            <a:endParaRPr lang="en-US" altLang="ko-KR" sz="2000" b="1" dirty="0">
              <a:solidFill>
                <a:srgbClr val="C00000"/>
              </a:solidFill>
              <a:latin typeface="+mn-ea"/>
            </a:endParaRPr>
          </a:p>
          <a:p>
            <a:pPr marL="0" indent="0">
              <a:buNone/>
            </a:pPr>
            <a:r>
              <a:rPr lang="en-US" sz="2000" b="1" dirty="0">
                <a:solidFill>
                  <a:srgbClr val="C00000"/>
                </a:solidFill>
                <a:latin typeface="+mn-ea"/>
              </a:rPr>
              <a:t>           _Positive behavior support and person-centeredness</a:t>
            </a:r>
          </a:p>
          <a:p>
            <a:pPr marL="0" indent="0">
              <a:buNone/>
            </a:pPr>
            <a:endParaRPr lang="en-US" sz="2000" dirty="0">
              <a:latin typeface="+mn-ea"/>
            </a:endParaRPr>
          </a:p>
          <a:p>
            <a:r>
              <a:rPr lang="en-US" sz="2000" dirty="0">
                <a:latin typeface="+mn-ea"/>
              </a:rPr>
              <a:t>Day 4	</a:t>
            </a:r>
            <a:r>
              <a:rPr lang="ko-KR" altLang="en-US" sz="2000" dirty="0">
                <a:latin typeface="+mn-ea"/>
              </a:rPr>
              <a:t>발전을 위한 팀 접근 방식 만들기</a:t>
            </a:r>
            <a:endParaRPr lang="en-US" altLang="ko-KR" sz="2000" dirty="0">
              <a:latin typeface="+mn-ea"/>
            </a:endParaRPr>
          </a:p>
          <a:p>
            <a:pPr marL="0" indent="0">
              <a:buNone/>
            </a:pPr>
            <a:r>
              <a:rPr lang="en-US" altLang="ko-KR" sz="2000" dirty="0">
                <a:latin typeface="+mn-ea"/>
              </a:rPr>
              <a:t>            _</a:t>
            </a:r>
            <a:r>
              <a:rPr lang="en-US" sz="2000" dirty="0">
                <a:latin typeface="+mn-ea"/>
              </a:rPr>
              <a:t>Creating a team approach for moving forward</a:t>
            </a:r>
          </a:p>
          <a:p>
            <a:endParaRPr lang="en-US" sz="2000" dirty="0">
              <a:latin typeface="+mn-ea"/>
            </a:endParaRPr>
          </a:p>
        </p:txBody>
      </p:sp>
    </p:spTree>
    <p:extLst>
      <p:ext uri="{BB962C8B-B14F-4D97-AF65-F5344CB8AC3E}">
        <p14:creationId xmlns:p14="http://schemas.microsoft.com/office/powerpoint/2010/main" val="4103652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991600" cy="685800"/>
          </a:xfrm>
        </p:spPr>
        <p:txBody>
          <a:bodyPr>
            <a:noAutofit/>
          </a:bodyPr>
          <a:lstStyle/>
          <a:p>
            <a:pPr algn="ctr"/>
            <a:r>
              <a:rPr lang="en-US" sz="2800" b="1" dirty="0">
                <a:solidFill>
                  <a:srgbClr val="000000"/>
                </a:solidFill>
                <a:latin typeface="+mn-lt"/>
              </a:rPr>
              <a:t>Universal PBS Means Building a Positive Social Experience</a:t>
            </a:r>
            <a:br>
              <a:rPr lang="en-US" sz="3600" b="1" dirty="0">
                <a:solidFill>
                  <a:srgbClr val="000000"/>
                </a:solidFill>
                <a:latin typeface="+mn-lt"/>
              </a:rPr>
            </a:br>
            <a:r>
              <a:rPr lang="ko-KR" altLang="en-US" sz="2000" dirty="0">
                <a:solidFill>
                  <a:srgbClr val="000000"/>
                </a:solidFill>
                <a:latin typeface="+mn-lt"/>
              </a:rPr>
              <a:t>보편적 </a:t>
            </a:r>
            <a:r>
              <a:rPr lang="en-US" altLang="ko-KR" sz="2000" dirty="0">
                <a:solidFill>
                  <a:srgbClr val="000000"/>
                </a:solidFill>
                <a:latin typeface="+mn-lt"/>
              </a:rPr>
              <a:t>PBS</a:t>
            </a:r>
            <a:r>
              <a:rPr lang="ko-KR" altLang="en-US" sz="2000" dirty="0">
                <a:solidFill>
                  <a:srgbClr val="000000"/>
                </a:solidFill>
                <a:latin typeface="+mn-lt"/>
              </a:rPr>
              <a:t>는 긍정적 사회적 경험을 구축함을 의미</a:t>
            </a:r>
            <a:endParaRPr lang="en-US" sz="2000" b="1" dirty="0">
              <a:solidFill>
                <a:srgbClr val="000000"/>
              </a:solidFill>
              <a:latin typeface="+mn-lt"/>
            </a:endParaRPr>
          </a:p>
        </p:txBody>
      </p:sp>
      <p:sp>
        <p:nvSpPr>
          <p:cNvPr id="3" name="Content Placeholder 2"/>
          <p:cNvSpPr>
            <a:spLocks noGrp="1"/>
          </p:cNvSpPr>
          <p:nvPr>
            <p:ph idx="1"/>
          </p:nvPr>
        </p:nvSpPr>
        <p:spPr>
          <a:xfrm>
            <a:off x="152400" y="1447800"/>
            <a:ext cx="8839200" cy="4495800"/>
          </a:xfrm>
        </p:spPr>
        <p:txBody>
          <a:bodyPr>
            <a:noAutofit/>
          </a:bodyPr>
          <a:lstStyle/>
          <a:p>
            <a:pPr marL="0" indent="0">
              <a:buNone/>
            </a:pPr>
            <a:r>
              <a:rPr lang="en-US" sz="2000" b="1" dirty="0"/>
              <a:t>Everyone Works Together to:</a:t>
            </a:r>
          </a:p>
          <a:p>
            <a:r>
              <a:rPr lang="en-US" sz="2000" b="1" i="1" dirty="0"/>
              <a:t>List</a:t>
            </a:r>
            <a:r>
              <a:rPr lang="en-US" sz="2000" dirty="0"/>
              <a:t> Key Person-Centered Values </a:t>
            </a:r>
          </a:p>
          <a:p>
            <a:r>
              <a:rPr lang="en-US" sz="2000" b="1" i="1" dirty="0"/>
              <a:t>Identify</a:t>
            </a:r>
            <a:r>
              <a:rPr lang="en-US" sz="2000" dirty="0"/>
              <a:t> the Social Behaviors That Reflect These Values</a:t>
            </a:r>
          </a:p>
          <a:p>
            <a:r>
              <a:rPr lang="en-US" sz="2000" b="1" i="1" dirty="0"/>
              <a:t>Create</a:t>
            </a:r>
            <a:r>
              <a:rPr lang="en-US" sz="2000" dirty="0"/>
              <a:t> a Plan for Increasing Social Interactions </a:t>
            </a:r>
          </a:p>
          <a:p>
            <a:r>
              <a:rPr lang="en-US" sz="2000" b="1" i="1" dirty="0"/>
              <a:t>Support</a:t>
            </a:r>
            <a:r>
              <a:rPr lang="en-US" sz="2000" dirty="0"/>
              <a:t> and Recognize Each Other, Help Encourage and Prompt</a:t>
            </a:r>
          </a:p>
          <a:p>
            <a:r>
              <a:rPr lang="en-US" sz="2000" b="1" i="1" dirty="0"/>
              <a:t>Celebrate</a:t>
            </a:r>
            <a:r>
              <a:rPr lang="en-US" sz="2000" dirty="0"/>
              <a:t> Success</a:t>
            </a:r>
          </a:p>
          <a:p>
            <a:pPr marL="0" indent="0">
              <a:buNone/>
            </a:pPr>
            <a:r>
              <a:rPr lang="ko-KR" altLang="en-US" sz="1200" b="1" dirty="0"/>
              <a:t>모두가 협력하여</a:t>
            </a:r>
            <a:r>
              <a:rPr lang="en-US" altLang="ko-KR" sz="1200" b="1" dirty="0"/>
              <a:t>:</a:t>
            </a:r>
          </a:p>
          <a:p>
            <a:pPr>
              <a:buFontTx/>
              <a:buChar char="•"/>
            </a:pPr>
            <a:r>
              <a:rPr lang="ko-KR" altLang="en-US" sz="1200" dirty="0"/>
              <a:t>핵심 사람 중심 가치 </a:t>
            </a:r>
            <a:r>
              <a:rPr lang="ko-KR" altLang="en-US" sz="1200" b="1" dirty="0"/>
              <a:t>명단</a:t>
            </a:r>
            <a:r>
              <a:rPr lang="ko-KR" altLang="en-US" sz="1200" dirty="0"/>
              <a:t>을 만든다</a:t>
            </a:r>
            <a:r>
              <a:rPr lang="en-US" altLang="ko-KR" sz="1200" dirty="0"/>
              <a:t>.</a:t>
            </a:r>
          </a:p>
          <a:p>
            <a:pPr>
              <a:buFontTx/>
              <a:buChar char="•"/>
            </a:pPr>
            <a:r>
              <a:rPr lang="ko-KR" altLang="en-US" sz="1200" dirty="0"/>
              <a:t>이 가치를 반영하는 사회적 행동을 </a:t>
            </a:r>
            <a:r>
              <a:rPr lang="ko-KR" altLang="en-US" sz="1200" b="1" dirty="0"/>
              <a:t>식별한다</a:t>
            </a:r>
            <a:r>
              <a:rPr lang="en-US" altLang="ko-KR" sz="1200" dirty="0"/>
              <a:t>.</a:t>
            </a:r>
          </a:p>
          <a:p>
            <a:pPr>
              <a:buFontTx/>
              <a:buChar char="•"/>
            </a:pPr>
            <a:r>
              <a:rPr lang="ko-KR" altLang="en-US" sz="1200" dirty="0"/>
              <a:t>사회적 교류를 증가시키기 위한 계획을 </a:t>
            </a:r>
            <a:r>
              <a:rPr lang="ko-KR" altLang="en-US" sz="1200" b="1" dirty="0"/>
              <a:t>만든다</a:t>
            </a:r>
            <a:r>
              <a:rPr lang="en-US" altLang="ko-KR" sz="1200" b="1" dirty="0"/>
              <a:t>.</a:t>
            </a:r>
            <a:r>
              <a:rPr lang="ko-KR" altLang="en-US" sz="1200" dirty="0"/>
              <a:t> </a:t>
            </a:r>
            <a:endParaRPr lang="en-US" altLang="ko-KR" sz="1200" dirty="0"/>
          </a:p>
          <a:p>
            <a:pPr>
              <a:buFontTx/>
              <a:buChar char="•"/>
            </a:pPr>
            <a:r>
              <a:rPr lang="ko-KR" altLang="en-US" sz="1200" dirty="0"/>
              <a:t>서로를 </a:t>
            </a:r>
            <a:r>
              <a:rPr lang="ko-KR" altLang="en-US" sz="1200" b="1" dirty="0"/>
              <a:t>돕고</a:t>
            </a:r>
            <a:r>
              <a:rPr lang="ko-KR" altLang="en-US" sz="1200" dirty="0"/>
              <a:t> 서로에게 감사하고 권장하고 유도한다</a:t>
            </a:r>
            <a:r>
              <a:rPr lang="en-US" altLang="ko-KR" sz="1200" dirty="0"/>
              <a:t>.</a:t>
            </a:r>
          </a:p>
          <a:p>
            <a:pPr>
              <a:buFontTx/>
              <a:buChar char="•"/>
            </a:pPr>
            <a:r>
              <a:rPr lang="ko-KR" altLang="en-US" sz="1200" dirty="0"/>
              <a:t>성공을 </a:t>
            </a:r>
            <a:r>
              <a:rPr lang="ko-KR" altLang="en-US" sz="1200" b="1" dirty="0"/>
              <a:t>축하</a:t>
            </a:r>
            <a:r>
              <a:rPr lang="ko-KR" altLang="en-US" sz="1200" dirty="0"/>
              <a:t>한다</a:t>
            </a:r>
            <a:r>
              <a:rPr lang="en-US" altLang="ko-KR" sz="1200" dirty="0"/>
              <a:t>.</a:t>
            </a:r>
            <a:endParaRPr lang="en-US" sz="1200" dirty="0"/>
          </a:p>
          <a:p>
            <a:pPr marL="0" indent="0">
              <a:buNone/>
            </a:pPr>
            <a:endParaRPr lang="en-US" sz="2800" dirty="0"/>
          </a:p>
        </p:txBody>
      </p:sp>
    </p:spTree>
    <p:extLst>
      <p:ext uri="{BB962C8B-B14F-4D97-AF65-F5344CB8AC3E}">
        <p14:creationId xmlns:p14="http://schemas.microsoft.com/office/powerpoint/2010/main" val="1951377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5563"/>
            <a:ext cx="9144000" cy="1325563"/>
          </a:xfrm>
        </p:spPr>
        <p:txBody>
          <a:bodyPr>
            <a:normAutofit/>
          </a:bodyPr>
          <a:lstStyle/>
          <a:p>
            <a:r>
              <a:rPr lang="en-US" dirty="0"/>
              <a:t>Matrix Completed in </a:t>
            </a:r>
            <a:br>
              <a:rPr lang="en-US" dirty="0"/>
            </a:br>
            <a:r>
              <a:rPr lang="en-US" dirty="0"/>
              <a:t>A Residential Setting with Two Women</a:t>
            </a:r>
          </a:p>
        </p:txBody>
      </p:sp>
      <p:pic>
        <p:nvPicPr>
          <p:cNvPr id="3" name="Picture 2" descr="respect, kindness, helpfulness and communication listed with practical examples provided for cleaning, meal prep, dishes start and empty, grocery shopping expectations. " title="matrix">
            <a:extLst>
              <a:ext uri="{FF2B5EF4-FFF2-40B4-BE49-F238E27FC236}">
                <a16:creationId xmlns:a16="http://schemas.microsoft.com/office/drawing/2014/main" id="{EABC6580-10D4-0B45-96AC-0A7422BC7A38}"/>
              </a:ext>
            </a:extLst>
          </p:cNvPr>
          <p:cNvPicPr>
            <a:picLocks noChangeAspect="1"/>
          </p:cNvPicPr>
          <p:nvPr/>
        </p:nvPicPr>
        <p:blipFill>
          <a:blip r:embed="rId2"/>
          <a:stretch>
            <a:fillRect/>
          </a:stretch>
        </p:blipFill>
        <p:spPr>
          <a:xfrm>
            <a:off x="2362200" y="969818"/>
            <a:ext cx="5715000" cy="5888182"/>
          </a:xfrm>
          <a:prstGeom prst="rect">
            <a:avLst/>
          </a:prstGeom>
        </p:spPr>
      </p:pic>
      <p:sp>
        <p:nvSpPr>
          <p:cNvPr id="4" name="TextBox 3">
            <a:extLst>
              <a:ext uri="{FF2B5EF4-FFF2-40B4-BE49-F238E27FC236}">
                <a16:creationId xmlns:a16="http://schemas.microsoft.com/office/drawing/2014/main" id="{1EEF2DDD-A48E-484C-8710-A4A0F3D74EBD}"/>
              </a:ext>
            </a:extLst>
          </p:cNvPr>
          <p:cNvSpPr txBox="1"/>
          <p:nvPr/>
        </p:nvSpPr>
        <p:spPr>
          <a:xfrm>
            <a:off x="223631" y="1689653"/>
            <a:ext cx="2138569" cy="3293209"/>
          </a:xfrm>
          <a:prstGeom prst="rect">
            <a:avLst/>
          </a:prstGeom>
          <a:noFill/>
        </p:spPr>
        <p:txBody>
          <a:bodyPr wrap="square" rtlCol="0">
            <a:spAutoFit/>
          </a:bodyPr>
          <a:lstStyle/>
          <a:p>
            <a:r>
              <a:rPr lang="en-US" sz="2800" b="1" dirty="0">
                <a:solidFill>
                  <a:srgbClr val="000000"/>
                </a:solidFill>
              </a:rPr>
              <a:t>Matrix Completed by</a:t>
            </a:r>
          </a:p>
          <a:p>
            <a:r>
              <a:rPr lang="en-US" sz="2800" b="1" dirty="0">
                <a:solidFill>
                  <a:srgbClr val="000000"/>
                </a:solidFill>
              </a:rPr>
              <a:t>Two Women Living Together</a:t>
            </a:r>
          </a:p>
          <a:p>
            <a:r>
              <a:rPr lang="ko-KR" altLang="en-US" sz="2000" b="1" dirty="0">
                <a:solidFill>
                  <a:srgbClr val="000000"/>
                </a:solidFill>
              </a:rPr>
              <a:t>함께사는 두 여성이 완성한 매트릭스</a:t>
            </a:r>
            <a:endParaRPr lang="en-US" sz="2000" b="1" dirty="0">
              <a:solidFill>
                <a:srgbClr val="000000"/>
              </a:solidFill>
            </a:endParaRPr>
          </a:p>
        </p:txBody>
      </p:sp>
    </p:spTree>
    <p:extLst>
      <p:ext uri="{BB962C8B-B14F-4D97-AF65-F5344CB8AC3E}">
        <p14:creationId xmlns:p14="http://schemas.microsoft.com/office/powerpoint/2010/main" val="397774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22C46B-039F-D84C-B3D3-E8C10BCFFAF4}"/>
              </a:ext>
            </a:extLst>
          </p:cNvPr>
          <p:cNvSpPr>
            <a:spLocks noGrp="1"/>
          </p:cNvSpPr>
          <p:nvPr>
            <p:ph type="title"/>
          </p:nvPr>
        </p:nvSpPr>
        <p:spPr/>
        <p:txBody>
          <a:bodyPr>
            <a:noAutofit/>
          </a:bodyPr>
          <a:lstStyle/>
          <a:p>
            <a:pPr algn="ctr"/>
            <a:r>
              <a:rPr lang="en-US" sz="3200" dirty="0"/>
              <a:t>The Roommates Created a Unique Way to Celebrate Progress</a:t>
            </a:r>
          </a:p>
        </p:txBody>
      </p:sp>
      <p:sp>
        <p:nvSpPr>
          <p:cNvPr id="11" name="Content Placeholder 10">
            <a:extLst>
              <a:ext uri="{FF2B5EF4-FFF2-40B4-BE49-F238E27FC236}">
                <a16:creationId xmlns:a16="http://schemas.microsoft.com/office/drawing/2014/main" id="{4C25D5FE-F04F-B348-AFDD-D771AFBE698A}"/>
              </a:ext>
            </a:extLst>
          </p:cNvPr>
          <p:cNvSpPr>
            <a:spLocks noGrp="1"/>
          </p:cNvSpPr>
          <p:nvPr>
            <p:ph idx="1"/>
          </p:nvPr>
        </p:nvSpPr>
        <p:spPr/>
        <p:txBody>
          <a:bodyPr/>
          <a:lstStyle/>
          <a:p>
            <a:r>
              <a:rPr lang="en-US" dirty="0"/>
              <a:t>Each time one of the women observed a positive social behavior that was part of the matrix, they wrote a note down on a strip of paper and connected it to by creating a paper chain….they celebrated when the chain reached across the living room</a:t>
            </a:r>
          </a:p>
          <a:p>
            <a:endParaRPr lang="en-US" dirty="0"/>
          </a:p>
        </p:txBody>
      </p:sp>
      <p:pic>
        <p:nvPicPr>
          <p:cNvPr id="12" name="Content Placeholder 6">
            <a:extLst>
              <a:ext uri="{FF2B5EF4-FFF2-40B4-BE49-F238E27FC236}">
                <a16:creationId xmlns:a16="http://schemas.microsoft.com/office/drawing/2014/main" id="{6F4E6EB7-2EDC-0E4F-A3A0-94BA52A92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109031"/>
            <a:ext cx="4572000" cy="3048000"/>
          </a:xfrm>
          <a:prstGeom prst="rect">
            <a:avLst/>
          </a:prstGeom>
        </p:spPr>
      </p:pic>
    </p:spTree>
    <p:extLst>
      <p:ext uri="{BB962C8B-B14F-4D97-AF65-F5344CB8AC3E}">
        <p14:creationId xmlns:p14="http://schemas.microsoft.com/office/powerpoint/2010/main" val="1722689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rgbClr val="000000"/>
                </a:solidFill>
                <a:latin typeface="+mn-lt"/>
              </a:rPr>
              <a:t>Create a Training Plan</a:t>
            </a:r>
            <a:br>
              <a:rPr lang="en-US" sz="3600" b="1" dirty="0">
                <a:solidFill>
                  <a:srgbClr val="000000"/>
                </a:solidFill>
                <a:latin typeface="+mn-lt"/>
              </a:rPr>
            </a:br>
            <a:r>
              <a:rPr lang="ko-KR" altLang="en-US" sz="3600" dirty="0">
                <a:solidFill>
                  <a:srgbClr val="000000"/>
                </a:solidFill>
                <a:latin typeface="+mn-lt"/>
              </a:rPr>
              <a:t>교육 계획 생성</a:t>
            </a:r>
            <a:endParaRPr lang="en-US" sz="3600" b="1" dirty="0">
              <a:solidFill>
                <a:srgbClr val="000000"/>
              </a:solidFill>
              <a:latin typeface="+mn-lt"/>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sz="2400" b="1" dirty="0"/>
              <a:t>Practice Teaching Skills in the Matrix</a:t>
            </a:r>
          </a:p>
          <a:p>
            <a:pPr marL="385763" indent="-385763">
              <a:buFont typeface="+mj-lt"/>
              <a:buAutoNum type="arabicPeriod"/>
            </a:pPr>
            <a:r>
              <a:rPr lang="en-US" dirty="0"/>
              <a:t>Identify Person-Centered Behavior </a:t>
            </a:r>
          </a:p>
          <a:p>
            <a:pPr marL="385763" indent="-385763">
              <a:buFont typeface="+mj-lt"/>
              <a:buAutoNum type="arabicPeriod"/>
            </a:pPr>
            <a:r>
              <a:rPr lang="en-US" dirty="0"/>
              <a:t>Choose Setting Where Behavior is Encouraged</a:t>
            </a:r>
          </a:p>
          <a:p>
            <a:pPr marL="385763" indent="-385763">
              <a:buFont typeface="+mj-lt"/>
              <a:buAutoNum type="arabicPeriod"/>
            </a:pPr>
            <a:r>
              <a:rPr lang="en-US" dirty="0"/>
              <a:t>Assess What Each Person Needs to Learn and Practice Skill</a:t>
            </a:r>
          </a:p>
          <a:p>
            <a:pPr lvl="1">
              <a:buFont typeface="Courier New" charset="0"/>
              <a:buChar char="o"/>
            </a:pPr>
            <a:r>
              <a:rPr lang="en-US" dirty="0"/>
              <a:t>Show Examples and </a:t>
            </a:r>
            <a:r>
              <a:rPr lang="en-US" dirty="0" err="1"/>
              <a:t>Nonexamples</a:t>
            </a:r>
            <a:r>
              <a:rPr lang="en-US" dirty="0"/>
              <a:t> </a:t>
            </a:r>
          </a:p>
          <a:p>
            <a:pPr lvl="1">
              <a:buFont typeface="Courier New" charset="0"/>
              <a:buChar char="o"/>
            </a:pPr>
            <a:r>
              <a:rPr lang="en-US" dirty="0"/>
              <a:t>Create a Task Analysis (If Needed)</a:t>
            </a:r>
          </a:p>
          <a:p>
            <a:pPr marL="385763" indent="-385763">
              <a:buFont typeface="+mj-lt"/>
              <a:buAutoNum type="arabicPeriod"/>
            </a:pPr>
            <a:r>
              <a:rPr lang="en-US" dirty="0"/>
              <a:t>Schedule Opportunities to Practice Social Interactions</a:t>
            </a:r>
          </a:p>
          <a:p>
            <a:pPr marL="385763" indent="-385763">
              <a:buFont typeface="+mj-lt"/>
              <a:buAutoNum type="arabicPeriod"/>
            </a:pPr>
            <a:r>
              <a:rPr lang="en-US" dirty="0"/>
              <a:t>Create a Plan to Reinforce, Recognize and Support</a:t>
            </a:r>
          </a:p>
          <a:p>
            <a:pPr marL="0" indent="0">
              <a:buNone/>
            </a:pPr>
            <a:r>
              <a:rPr lang="ko-KR" altLang="en-US" sz="1600" dirty="0"/>
              <a:t>매트릭스에서 가르치는 방법을 연습</a:t>
            </a:r>
            <a:endParaRPr lang="en-US" altLang="ko-KR" sz="1600" dirty="0"/>
          </a:p>
          <a:p>
            <a:pPr marL="457200" indent="-457200">
              <a:buAutoNum type="arabicPeriod"/>
            </a:pPr>
            <a:r>
              <a:rPr lang="ko-KR" altLang="en-US" sz="1600" dirty="0"/>
              <a:t>사람 중심 행동을 식별한다</a:t>
            </a:r>
            <a:endParaRPr lang="en-US" altLang="ko-KR" sz="1600" dirty="0"/>
          </a:p>
          <a:p>
            <a:pPr marL="457200" indent="-457200">
              <a:buAutoNum type="arabicPeriod"/>
            </a:pPr>
            <a:r>
              <a:rPr lang="ko-KR" altLang="en-US" sz="1600" dirty="0"/>
              <a:t>그 행동이 권장되는 상황을 선택한다</a:t>
            </a:r>
            <a:endParaRPr lang="en-US" altLang="ko-KR" sz="1600" dirty="0"/>
          </a:p>
          <a:p>
            <a:pPr marL="457200" indent="-457200">
              <a:buAutoNum type="arabicPeriod"/>
            </a:pPr>
            <a:r>
              <a:rPr lang="ko-KR" altLang="en-US" sz="1600" dirty="0"/>
              <a:t>각 개인이 배워야 하는것이 무엇인지 가늠하고 기술을 연습한다</a:t>
            </a:r>
            <a:endParaRPr lang="en-US" altLang="ko-KR" sz="1600" dirty="0"/>
          </a:p>
          <a:p>
            <a:pPr>
              <a:buFontTx/>
              <a:buChar char="•"/>
            </a:pPr>
            <a:r>
              <a:rPr lang="ko-KR" altLang="en-US" sz="1600" dirty="0"/>
              <a:t>예와 예가 아닌 것을 보여준다</a:t>
            </a:r>
            <a:endParaRPr lang="en-US" altLang="ko-KR" sz="1600" dirty="0"/>
          </a:p>
          <a:p>
            <a:pPr>
              <a:buFontTx/>
              <a:buChar char="•"/>
            </a:pPr>
            <a:r>
              <a:rPr lang="ko-KR" altLang="en-US" sz="1600" dirty="0"/>
              <a:t>필요할 시</a:t>
            </a:r>
            <a:r>
              <a:rPr lang="en-US" altLang="ko-KR" sz="1600" dirty="0"/>
              <a:t>,</a:t>
            </a:r>
            <a:r>
              <a:rPr lang="ko-KR" altLang="en-US" sz="1600" dirty="0"/>
              <a:t> 작업 분석을한다</a:t>
            </a:r>
            <a:endParaRPr lang="en-US" altLang="ko-KR" sz="1600" dirty="0"/>
          </a:p>
          <a:p>
            <a:pPr marL="0" indent="0">
              <a:buNone/>
            </a:pPr>
            <a:r>
              <a:rPr lang="en-US" altLang="ko-KR" sz="1600" dirty="0"/>
              <a:t>4.</a:t>
            </a:r>
            <a:r>
              <a:rPr lang="ko-KR" altLang="en-US" sz="1600" dirty="0"/>
              <a:t> 사회적 교류를 할 수 있는 기회를 만든다</a:t>
            </a:r>
            <a:endParaRPr lang="en-US" altLang="ko-KR" sz="1600" dirty="0"/>
          </a:p>
          <a:p>
            <a:pPr marL="0" indent="0">
              <a:buNone/>
            </a:pPr>
            <a:r>
              <a:rPr lang="en-US" altLang="ko-KR" sz="1600" dirty="0"/>
              <a:t>5.</a:t>
            </a:r>
            <a:r>
              <a:rPr lang="ko-KR" altLang="en-US" sz="1600" dirty="0"/>
              <a:t>  장려하고</a:t>
            </a:r>
            <a:r>
              <a:rPr lang="en-US" altLang="ko-KR" sz="1600" dirty="0"/>
              <a:t>,</a:t>
            </a:r>
            <a:r>
              <a:rPr lang="ko-KR" altLang="en-US" sz="1600" dirty="0"/>
              <a:t> 감사하고</a:t>
            </a:r>
            <a:r>
              <a:rPr lang="en-US" altLang="ko-KR" sz="1600" dirty="0"/>
              <a:t>,</a:t>
            </a:r>
            <a:r>
              <a:rPr lang="ko-KR" altLang="en-US" sz="1600" dirty="0"/>
              <a:t> 그리고 지원할 계획을 세운다</a:t>
            </a:r>
            <a:endParaRPr lang="en-US" altLang="ko-KR" sz="1600" dirty="0"/>
          </a:p>
          <a:p>
            <a:pPr marL="0" indent="0">
              <a:buNone/>
            </a:pPr>
            <a:endParaRPr lang="en-US" dirty="0"/>
          </a:p>
          <a:p>
            <a:pPr marL="385763" indent="-385763">
              <a:buFont typeface="+mj-lt"/>
              <a:buAutoNum type="arabicPeriod"/>
            </a:pPr>
            <a:endParaRPr lang="en-US" dirty="0"/>
          </a:p>
        </p:txBody>
      </p:sp>
    </p:spTree>
    <p:extLst>
      <p:ext uri="{BB962C8B-B14F-4D97-AF65-F5344CB8AC3E}">
        <p14:creationId xmlns:p14="http://schemas.microsoft.com/office/powerpoint/2010/main" val="3397738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165860" y="971550"/>
          <a:ext cx="6669408" cy="4457701"/>
        </p:xfrm>
        <a:graphic>
          <a:graphicData uri="http://schemas.openxmlformats.org/drawingml/2006/table">
            <a:tbl>
              <a:tblPr>
                <a:tableStyleId>{5C22544A-7EE6-4342-B048-85BDC9FD1C3A}</a:tableStyleId>
              </a:tblPr>
              <a:tblGrid>
                <a:gridCol w="823604">
                  <a:extLst>
                    <a:ext uri="{9D8B030D-6E8A-4147-A177-3AD203B41FA5}">
                      <a16:colId xmlns:a16="http://schemas.microsoft.com/office/drawing/2014/main" val="20000"/>
                    </a:ext>
                  </a:extLst>
                </a:gridCol>
                <a:gridCol w="1056362">
                  <a:extLst>
                    <a:ext uri="{9D8B030D-6E8A-4147-A177-3AD203B41FA5}">
                      <a16:colId xmlns:a16="http://schemas.microsoft.com/office/drawing/2014/main" val="20001"/>
                    </a:ext>
                  </a:extLst>
                </a:gridCol>
                <a:gridCol w="925614">
                  <a:extLst>
                    <a:ext uri="{9D8B030D-6E8A-4147-A177-3AD203B41FA5}">
                      <a16:colId xmlns:a16="http://schemas.microsoft.com/office/drawing/2014/main" val="20002"/>
                    </a:ext>
                  </a:extLst>
                </a:gridCol>
                <a:gridCol w="965957">
                  <a:extLst>
                    <a:ext uri="{9D8B030D-6E8A-4147-A177-3AD203B41FA5}">
                      <a16:colId xmlns:a16="http://schemas.microsoft.com/office/drawing/2014/main" val="20003"/>
                    </a:ext>
                  </a:extLst>
                </a:gridCol>
                <a:gridCol w="965957">
                  <a:extLst>
                    <a:ext uri="{9D8B030D-6E8A-4147-A177-3AD203B41FA5}">
                      <a16:colId xmlns:a16="http://schemas.microsoft.com/office/drawing/2014/main" val="20004"/>
                    </a:ext>
                  </a:extLst>
                </a:gridCol>
                <a:gridCol w="965957">
                  <a:extLst>
                    <a:ext uri="{9D8B030D-6E8A-4147-A177-3AD203B41FA5}">
                      <a16:colId xmlns:a16="http://schemas.microsoft.com/office/drawing/2014/main" val="20005"/>
                    </a:ext>
                  </a:extLst>
                </a:gridCol>
                <a:gridCol w="965957">
                  <a:extLst>
                    <a:ext uri="{9D8B030D-6E8A-4147-A177-3AD203B41FA5}">
                      <a16:colId xmlns:a16="http://schemas.microsoft.com/office/drawing/2014/main" val="20006"/>
                    </a:ext>
                  </a:extLst>
                </a:gridCol>
              </a:tblGrid>
              <a:tr h="295773">
                <a:tc>
                  <a:txBody>
                    <a:bodyPr/>
                    <a:lstStyle/>
                    <a:p>
                      <a:pPr algn="l" fontAlgn="ctr"/>
                      <a:r>
                        <a:rPr lang="sk-SK" sz="500" u="none" strike="noStrike" dirty="0">
                          <a:effectLst/>
                        </a:rPr>
                        <a:t> </a:t>
                      </a:r>
                      <a:endParaRPr lang="sk-SK" sz="500" b="1" i="0" u="none" strike="noStrike" dirty="0">
                        <a:solidFill>
                          <a:srgbClr val="000000"/>
                        </a:solidFill>
                        <a:effectLst/>
                        <a:latin typeface="Tahoma" charset="0"/>
                      </a:endParaRPr>
                    </a:p>
                  </a:txBody>
                  <a:tcPr marL="4656" marR="4656" marT="4656" marB="0" vert="wordArtVert"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sk-SK" sz="400" u="none" strike="noStrike" dirty="0">
                          <a:effectLst/>
                        </a:rPr>
                        <a:t> </a:t>
                      </a:r>
                      <a:r>
                        <a:rPr lang="sk-SK" sz="1100" b="1" u="none" strike="noStrike" dirty="0">
                          <a:effectLst/>
                        </a:rPr>
                        <a:t>Times of Day</a:t>
                      </a:r>
                      <a:endParaRPr lang="sk-SK" sz="1100" b="1" i="0" u="none" strike="noStrike" dirty="0">
                        <a:solidFill>
                          <a:srgbClr val="000000"/>
                        </a:solidFill>
                        <a:effectLst/>
                        <a:latin typeface="Tahoma" charset="0"/>
                      </a:endParaRPr>
                    </a:p>
                    <a:p>
                      <a:pPr algn="l" fontAlgn="b"/>
                      <a:endParaRPr lang="sk-SK" sz="400" b="0" i="0" u="none" strike="noStrike" dirty="0">
                        <a:solidFill>
                          <a:srgbClr val="000000"/>
                        </a:solidFill>
                        <a:effectLst/>
                        <a:latin typeface="Tahoma" charset="0"/>
                      </a:endParaRPr>
                    </a:p>
                  </a:txBody>
                  <a:tcPr marL="4656" marR="4656" marT="4656" marB="0" anchor="b"/>
                </a:tc>
                <a:tc>
                  <a:txBody>
                    <a:bodyPr/>
                    <a:lstStyle/>
                    <a:p>
                      <a:pPr algn="ctr" fontAlgn="ctr"/>
                      <a:r>
                        <a:rPr lang="en-US" sz="900" b="1" u="none" strike="noStrike" dirty="0">
                          <a:effectLst/>
                        </a:rPr>
                        <a:t>Free Time</a:t>
                      </a:r>
                      <a:endParaRPr lang="en-US" sz="900" b="1" i="0" u="none" strike="noStrike" dirty="0">
                        <a:solidFill>
                          <a:srgbClr val="000000"/>
                        </a:solidFill>
                        <a:effectLst/>
                        <a:latin typeface="Tahoma" charset="0"/>
                      </a:endParaRPr>
                    </a:p>
                  </a:txBody>
                  <a:tcPr marL="4656" marR="4656" marT="4656" marB="0" anchor="ctr"/>
                </a:tc>
                <a:tc>
                  <a:txBody>
                    <a:bodyPr/>
                    <a:lstStyle/>
                    <a:p>
                      <a:pPr algn="ctr" fontAlgn="ctr"/>
                      <a:r>
                        <a:rPr lang="en-US" sz="900" b="1" u="none" strike="noStrike" dirty="0">
                          <a:solidFill>
                            <a:srgbClr val="C00000"/>
                          </a:solidFill>
                          <a:effectLst/>
                        </a:rPr>
                        <a:t>Dinner</a:t>
                      </a:r>
                      <a:endParaRPr lang="en-US" sz="900" b="1" i="0" u="none" strike="noStrike" dirty="0">
                        <a:solidFill>
                          <a:srgbClr val="C00000"/>
                        </a:solidFill>
                        <a:effectLst/>
                        <a:latin typeface="Tahoma" charset="0"/>
                      </a:endParaRPr>
                    </a:p>
                  </a:txBody>
                  <a:tcPr marL="4656" marR="4656" marT="4656" marB="0" anchor="ctr"/>
                </a:tc>
                <a:tc>
                  <a:txBody>
                    <a:bodyPr/>
                    <a:lstStyle/>
                    <a:p>
                      <a:pPr algn="ctr" fontAlgn="ctr"/>
                      <a:r>
                        <a:rPr lang="en-US" sz="900" b="1" u="none" strike="noStrike" dirty="0">
                          <a:effectLst/>
                        </a:rPr>
                        <a:t>Lunch Time</a:t>
                      </a:r>
                      <a:endParaRPr lang="en-US" sz="900" b="1" i="0" u="none" strike="noStrike" dirty="0">
                        <a:solidFill>
                          <a:srgbClr val="000000"/>
                        </a:solidFill>
                        <a:effectLst/>
                        <a:latin typeface="Tahoma" charset="0"/>
                      </a:endParaRPr>
                    </a:p>
                  </a:txBody>
                  <a:tcPr marL="4656" marR="4656" marT="4656" marB="0" anchor="ctr"/>
                </a:tc>
                <a:tc>
                  <a:txBody>
                    <a:bodyPr/>
                    <a:lstStyle/>
                    <a:p>
                      <a:pPr algn="ctr" fontAlgn="ctr"/>
                      <a:r>
                        <a:rPr lang="en-US" sz="900" b="1" u="none" strike="noStrike" dirty="0">
                          <a:effectLst/>
                        </a:rPr>
                        <a:t>Fundraising</a:t>
                      </a:r>
                      <a:endParaRPr lang="en-US" sz="900" b="1" i="0" u="none" strike="noStrike" dirty="0">
                        <a:solidFill>
                          <a:srgbClr val="000000"/>
                        </a:solidFill>
                        <a:effectLst/>
                        <a:latin typeface="Tahoma" charset="0"/>
                      </a:endParaRPr>
                    </a:p>
                  </a:txBody>
                  <a:tcPr marL="4656" marR="4656" marT="4656" marB="0" anchor="ctr"/>
                </a:tc>
                <a:tc>
                  <a:txBody>
                    <a:bodyPr/>
                    <a:lstStyle/>
                    <a:p>
                      <a:pPr algn="ctr" fontAlgn="ctr"/>
                      <a:r>
                        <a:rPr lang="en-US" sz="900" b="1" u="none" strike="noStrike" dirty="0">
                          <a:effectLst/>
                        </a:rPr>
                        <a:t>During Outside Activities</a:t>
                      </a:r>
                      <a:endParaRPr lang="en-US" sz="900" b="1" i="0" u="none" strike="noStrike" dirty="0">
                        <a:solidFill>
                          <a:srgbClr val="000000"/>
                        </a:solidFill>
                        <a:effectLst/>
                        <a:latin typeface="Tahoma" charset="0"/>
                      </a:endParaRPr>
                    </a:p>
                  </a:txBody>
                  <a:tcPr marL="4656" marR="4656" marT="4656" marB="0" anchor="ctr"/>
                </a:tc>
                <a:extLst>
                  <a:ext uri="{0D108BD9-81ED-4DB2-BD59-A6C34878D82A}">
                    <a16:rowId xmlns:a16="http://schemas.microsoft.com/office/drawing/2014/main" val="10000"/>
                  </a:ext>
                </a:extLst>
              </a:tr>
              <a:tr h="671438">
                <a:tc rowSpan="6">
                  <a:txBody>
                    <a:bodyPr/>
                    <a:lstStyle/>
                    <a:p>
                      <a:pPr algn="ctr" fontAlgn="ctr"/>
                      <a:r>
                        <a:rPr lang="en-US" sz="900" b="1" u="none" strike="noStrike" dirty="0">
                          <a:effectLst/>
                        </a:rPr>
                        <a:t>Values</a:t>
                      </a:r>
                      <a:endParaRPr lang="en-US" sz="900" b="1" i="0" u="none" strike="noStrike" dirty="0">
                        <a:solidFill>
                          <a:srgbClr val="000000"/>
                        </a:solidFill>
                        <a:effectLst/>
                        <a:latin typeface="Tahoma" charset="0"/>
                      </a:endParaRPr>
                    </a:p>
                  </a:txBody>
                  <a:tcPr marL="4656" marR="4656" marT="4656" marB="0" vert="wordArtVert" anchor="ctr"/>
                </a:tc>
                <a:tc>
                  <a:txBody>
                    <a:bodyPr/>
                    <a:lstStyle/>
                    <a:p>
                      <a:pPr algn="ctr" fontAlgn="ctr"/>
                      <a:r>
                        <a:rPr lang="en-US" sz="900" b="1" u="none" strike="noStrike" dirty="0">
                          <a:effectLst/>
                        </a:rPr>
                        <a:t>Respecting Each Other</a:t>
                      </a:r>
                      <a:endParaRPr lang="en-US" sz="900" b="1" i="0" u="none" strike="noStrike" dirty="0">
                        <a:solidFill>
                          <a:srgbClr val="000000"/>
                        </a:solidFill>
                        <a:effectLst/>
                        <a:latin typeface="Tahoma" charset="0"/>
                      </a:endParaRPr>
                    </a:p>
                  </a:txBody>
                  <a:tcPr marL="4656" marR="4656" marT="4656" marB="0" anchor="ctr"/>
                </a:tc>
                <a:tc>
                  <a:txBody>
                    <a:bodyPr/>
                    <a:lstStyle/>
                    <a:p>
                      <a:pPr algn="ctr" fontAlgn="ctr"/>
                      <a:r>
                        <a:rPr lang="en-US" sz="800" u="none" strike="noStrike" dirty="0">
                          <a:effectLst/>
                        </a:rPr>
                        <a:t>Respect another's privacy,  Understanding differences</a:t>
                      </a:r>
                      <a:endParaRPr lang="en-US" sz="800" b="0" i="0" u="none" strike="noStrike" dirty="0">
                        <a:solidFill>
                          <a:srgbClr val="000000"/>
                        </a:solidFill>
                        <a:effectLst/>
                        <a:latin typeface="Tahoma" charset="0"/>
                      </a:endParaRPr>
                    </a:p>
                  </a:txBody>
                  <a:tcPr marL="4656" marR="4656" marT="4656" marB="0" anchor="ctr"/>
                </a:tc>
                <a:tc>
                  <a:txBody>
                    <a:bodyPr/>
                    <a:lstStyle/>
                    <a:p>
                      <a:pPr algn="ctr" fontAlgn="ctr"/>
                      <a:r>
                        <a:rPr lang="en-US" sz="800" u="none" strike="noStrike" dirty="0">
                          <a:solidFill>
                            <a:srgbClr val="C00000"/>
                          </a:solidFill>
                          <a:effectLst/>
                        </a:rPr>
                        <a:t>Offer to help each other,  talk to each other kindly if something isn't working</a:t>
                      </a:r>
                      <a:endParaRPr lang="en-US" sz="800" b="0" i="0" u="none" strike="noStrike" dirty="0">
                        <a:solidFill>
                          <a:srgbClr val="C00000"/>
                        </a:solidFill>
                        <a:effectLst/>
                        <a:latin typeface="Tahoma" charset="0"/>
                      </a:endParaRPr>
                    </a:p>
                  </a:txBody>
                  <a:tcPr marL="4656" marR="4656" marT="4656" marB="0" anchor="ctr"/>
                </a:tc>
                <a:tc>
                  <a:txBody>
                    <a:bodyPr/>
                    <a:lstStyle/>
                    <a:p>
                      <a:pPr algn="ctr" fontAlgn="ctr"/>
                      <a:r>
                        <a:rPr lang="en-US" sz="800" u="none" strike="noStrike">
                          <a:effectLst/>
                        </a:rPr>
                        <a:t>Push in/pull out chairs for others, Ask if help is needed</a:t>
                      </a:r>
                      <a:endParaRPr lang="en-US" sz="800" b="0" i="0" u="none" strike="noStrike">
                        <a:solidFill>
                          <a:srgbClr val="000000"/>
                        </a:solidFill>
                        <a:effectLst/>
                        <a:latin typeface="Tahoma" charset="0"/>
                      </a:endParaRPr>
                    </a:p>
                  </a:txBody>
                  <a:tcPr marL="4656" marR="4656" marT="4656" marB="0" anchor="ctr"/>
                </a:tc>
                <a:tc>
                  <a:txBody>
                    <a:bodyPr/>
                    <a:lstStyle/>
                    <a:p>
                      <a:pPr algn="ctr" fontAlgn="ctr"/>
                      <a:r>
                        <a:rPr lang="en-US" sz="800" u="none" strike="noStrike" dirty="0">
                          <a:effectLst/>
                        </a:rPr>
                        <a:t>Everybody can do something, break  bigger jobs into smaller parts</a:t>
                      </a:r>
                      <a:endParaRPr lang="en-US" sz="800" b="0" i="0" u="none" strike="noStrike" dirty="0">
                        <a:solidFill>
                          <a:srgbClr val="000000"/>
                        </a:solidFill>
                        <a:effectLst/>
                        <a:latin typeface="Tahoma" charset="0"/>
                      </a:endParaRPr>
                    </a:p>
                  </a:txBody>
                  <a:tcPr marL="4656" marR="4656" marT="4656" marB="0" anchor="ctr"/>
                </a:tc>
                <a:tc>
                  <a:txBody>
                    <a:bodyPr/>
                    <a:lstStyle/>
                    <a:p>
                      <a:pPr algn="ctr" fontAlgn="ctr"/>
                      <a:r>
                        <a:rPr lang="en-US" sz="800" u="none" strike="noStrike" dirty="0">
                          <a:effectLst/>
                        </a:rPr>
                        <a:t>Respect each other's preferences, follow the rules, watch out for each other</a:t>
                      </a:r>
                      <a:endParaRPr lang="en-US" sz="800" b="0" i="0" u="none" strike="noStrike" dirty="0">
                        <a:solidFill>
                          <a:srgbClr val="000000"/>
                        </a:solidFill>
                        <a:effectLst/>
                        <a:latin typeface="Tahoma" charset="0"/>
                      </a:endParaRPr>
                    </a:p>
                  </a:txBody>
                  <a:tcPr marL="4656" marR="4656" marT="4656" marB="0" anchor="ctr"/>
                </a:tc>
                <a:extLst>
                  <a:ext uri="{0D108BD9-81ED-4DB2-BD59-A6C34878D82A}">
                    <a16:rowId xmlns:a16="http://schemas.microsoft.com/office/drawing/2014/main" val="10001"/>
                  </a:ext>
                </a:extLst>
              </a:tr>
              <a:tr h="671438">
                <a:tc vMerge="1">
                  <a:txBody>
                    <a:bodyPr/>
                    <a:lstStyle/>
                    <a:p>
                      <a:endParaRPr lang="en-US"/>
                    </a:p>
                  </a:txBody>
                  <a:tcPr/>
                </a:tc>
                <a:tc>
                  <a:txBody>
                    <a:bodyPr/>
                    <a:lstStyle/>
                    <a:p>
                      <a:pPr algn="ctr" fontAlgn="ctr"/>
                      <a:r>
                        <a:rPr lang="en-US" sz="900" b="1" u="none" strike="noStrike" dirty="0">
                          <a:effectLst/>
                        </a:rPr>
                        <a:t>Having a Positive Attitude</a:t>
                      </a:r>
                      <a:endParaRPr lang="en-US" sz="900" b="1" i="0" u="none" strike="noStrike" dirty="0">
                        <a:solidFill>
                          <a:srgbClr val="000000"/>
                        </a:solidFill>
                        <a:effectLst/>
                        <a:latin typeface="Tahoma" charset="0"/>
                      </a:endParaRPr>
                    </a:p>
                  </a:txBody>
                  <a:tcPr marL="4656" marR="4656" marT="4656" marB="0" anchor="ctr"/>
                </a:tc>
                <a:tc>
                  <a:txBody>
                    <a:bodyPr/>
                    <a:lstStyle/>
                    <a:p>
                      <a:pPr algn="ctr" fontAlgn="ctr"/>
                      <a:r>
                        <a:rPr lang="en-US" sz="800" u="none" strike="noStrike">
                          <a:effectLst/>
                        </a:rPr>
                        <a:t>Be aware of your environment,  Be aware of how other's are feeling</a:t>
                      </a:r>
                      <a:endParaRPr lang="en-US" sz="800" b="0" i="0" u="none" strike="noStrike">
                        <a:solidFill>
                          <a:srgbClr val="000000"/>
                        </a:solidFill>
                        <a:effectLst/>
                        <a:latin typeface="Tahoma" charset="0"/>
                      </a:endParaRPr>
                    </a:p>
                  </a:txBody>
                  <a:tcPr marL="4656" marR="4656" marT="4656" marB="0" anchor="ctr"/>
                </a:tc>
                <a:tc>
                  <a:txBody>
                    <a:bodyPr/>
                    <a:lstStyle/>
                    <a:p>
                      <a:pPr algn="ctr" fontAlgn="ctr"/>
                      <a:r>
                        <a:rPr lang="en-US" sz="800" u="none" strike="noStrike" dirty="0">
                          <a:solidFill>
                            <a:srgbClr val="C00000"/>
                          </a:solidFill>
                          <a:effectLst/>
                        </a:rPr>
                        <a:t>Respect people's differing abilities, Get involved</a:t>
                      </a:r>
                      <a:endParaRPr lang="en-US" sz="800" b="0" i="0" u="none" strike="noStrike" dirty="0">
                        <a:solidFill>
                          <a:srgbClr val="C00000"/>
                        </a:solidFill>
                        <a:effectLst/>
                        <a:latin typeface="Tahoma" charset="0"/>
                      </a:endParaRPr>
                    </a:p>
                  </a:txBody>
                  <a:tcPr marL="4656" marR="4656" marT="4656" marB="0" anchor="ctr"/>
                </a:tc>
                <a:tc>
                  <a:txBody>
                    <a:bodyPr/>
                    <a:lstStyle/>
                    <a:p>
                      <a:pPr algn="ctr" fontAlgn="ctr"/>
                      <a:r>
                        <a:rPr lang="en-US" sz="800" u="none" strike="noStrike" dirty="0">
                          <a:effectLst/>
                        </a:rPr>
                        <a:t>Talk to people that you may not otherwise talk to</a:t>
                      </a:r>
                      <a:endParaRPr lang="en-US" sz="800" b="0" i="0" u="none" strike="noStrike" dirty="0">
                        <a:solidFill>
                          <a:srgbClr val="000000"/>
                        </a:solidFill>
                        <a:effectLst/>
                        <a:latin typeface="Tahoma" charset="0"/>
                      </a:endParaRPr>
                    </a:p>
                  </a:txBody>
                  <a:tcPr marL="4656" marR="4656" marT="4656" marB="0" anchor="ctr"/>
                </a:tc>
                <a:tc>
                  <a:txBody>
                    <a:bodyPr/>
                    <a:lstStyle/>
                    <a:p>
                      <a:pPr algn="ctr" fontAlgn="ctr"/>
                      <a:r>
                        <a:rPr lang="en-US" sz="800" u="none" strike="noStrike">
                          <a:effectLst/>
                        </a:rPr>
                        <a:t>Help out where you can, participate in Clubhouse meetings and offer suggestions</a:t>
                      </a:r>
                      <a:endParaRPr lang="en-US" sz="800" b="0" i="0" u="none" strike="noStrike">
                        <a:solidFill>
                          <a:srgbClr val="000000"/>
                        </a:solidFill>
                        <a:effectLst/>
                        <a:latin typeface="Tahoma" charset="0"/>
                      </a:endParaRPr>
                    </a:p>
                  </a:txBody>
                  <a:tcPr marL="4656" marR="4656" marT="4656" marB="0" anchor="ctr"/>
                </a:tc>
                <a:tc>
                  <a:txBody>
                    <a:bodyPr/>
                    <a:lstStyle/>
                    <a:p>
                      <a:pPr algn="ctr" fontAlgn="ctr"/>
                      <a:r>
                        <a:rPr lang="en-US" sz="800" u="none" strike="noStrike">
                          <a:effectLst/>
                        </a:rPr>
                        <a:t>Appreciate the moment and activity, say thank you to those who plan activities</a:t>
                      </a:r>
                      <a:endParaRPr lang="en-US" sz="800" b="0" i="0" u="none" strike="noStrike">
                        <a:solidFill>
                          <a:srgbClr val="000000"/>
                        </a:solidFill>
                        <a:effectLst/>
                        <a:latin typeface="Tahoma" charset="0"/>
                      </a:endParaRPr>
                    </a:p>
                  </a:txBody>
                  <a:tcPr marL="4656" marR="4656" marT="4656" marB="0" anchor="ctr"/>
                </a:tc>
                <a:extLst>
                  <a:ext uri="{0D108BD9-81ED-4DB2-BD59-A6C34878D82A}">
                    <a16:rowId xmlns:a16="http://schemas.microsoft.com/office/drawing/2014/main" val="10002"/>
                  </a:ext>
                </a:extLst>
              </a:tr>
              <a:tr h="804738">
                <a:tc vMerge="1">
                  <a:txBody>
                    <a:bodyPr/>
                    <a:lstStyle/>
                    <a:p>
                      <a:endParaRPr lang="en-US"/>
                    </a:p>
                  </a:txBody>
                  <a:tcPr/>
                </a:tc>
                <a:tc>
                  <a:txBody>
                    <a:bodyPr/>
                    <a:lstStyle/>
                    <a:p>
                      <a:pPr algn="ctr" fontAlgn="ctr"/>
                      <a:r>
                        <a:rPr lang="en-US" sz="900" b="1" u="none" strike="noStrike" dirty="0">
                          <a:effectLst/>
                        </a:rPr>
                        <a:t>Working Together</a:t>
                      </a:r>
                      <a:endParaRPr lang="en-US" sz="900" b="1" i="0" u="none" strike="noStrike" dirty="0">
                        <a:solidFill>
                          <a:srgbClr val="000000"/>
                        </a:solidFill>
                        <a:effectLst/>
                        <a:latin typeface="Tahoma" charset="0"/>
                      </a:endParaRPr>
                    </a:p>
                  </a:txBody>
                  <a:tcPr marL="4656" marR="4656" marT="4656" marB="0" anchor="ctr"/>
                </a:tc>
                <a:tc>
                  <a:txBody>
                    <a:bodyPr/>
                    <a:lstStyle/>
                    <a:p>
                      <a:pPr algn="ctr" fontAlgn="ctr"/>
                      <a:r>
                        <a:rPr lang="en-US" sz="800" u="none" strike="noStrike">
                          <a:effectLst/>
                        </a:rPr>
                        <a:t>If there is nothing to do, get together and decide to do something, Clean up after yourself</a:t>
                      </a:r>
                      <a:endParaRPr lang="en-US" sz="800" b="0" i="0" u="none" strike="noStrike">
                        <a:solidFill>
                          <a:srgbClr val="000000"/>
                        </a:solidFill>
                        <a:effectLst/>
                        <a:latin typeface="Tahoma" charset="0"/>
                      </a:endParaRPr>
                    </a:p>
                  </a:txBody>
                  <a:tcPr marL="4656" marR="4656" marT="4656" marB="0" anchor="ctr"/>
                </a:tc>
                <a:tc>
                  <a:txBody>
                    <a:bodyPr/>
                    <a:lstStyle/>
                    <a:p>
                      <a:pPr algn="ctr" fontAlgn="ctr"/>
                      <a:r>
                        <a:rPr lang="en-US" sz="800" u="none" strike="noStrike" dirty="0">
                          <a:solidFill>
                            <a:srgbClr val="C00000"/>
                          </a:solidFill>
                          <a:effectLst/>
                        </a:rPr>
                        <a:t>Offer to help each other with the bigger tasks</a:t>
                      </a:r>
                      <a:endParaRPr lang="en-US" sz="800" b="0" i="0" u="none" strike="noStrike" dirty="0">
                        <a:solidFill>
                          <a:srgbClr val="C00000"/>
                        </a:solidFill>
                        <a:effectLst/>
                        <a:latin typeface="Tahoma" charset="0"/>
                      </a:endParaRPr>
                    </a:p>
                  </a:txBody>
                  <a:tcPr marL="4656" marR="4656" marT="4656" marB="0" anchor="ctr"/>
                </a:tc>
                <a:tc>
                  <a:txBody>
                    <a:bodyPr/>
                    <a:lstStyle/>
                    <a:p>
                      <a:pPr algn="ctr" fontAlgn="ctr"/>
                      <a:r>
                        <a:rPr lang="en-US" sz="800" u="none" strike="noStrike" dirty="0">
                          <a:effectLst/>
                        </a:rPr>
                        <a:t>Clean up after yourself,  allow people time to finish eating before cleaning up/try not to  rush people</a:t>
                      </a:r>
                      <a:endParaRPr lang="en-US" sz="800" b="0" i="0" u="none" strike="noStrike" dirty="0">
                        <a:solidFill>
                          <a:srgbClr val="000000"/>
                        </a:solidFill>
                        <a:effectLst/>
                        <a:latin typeface="Tahoma" charset="0"/>
                      </a:endParaRPr>
                    </a:p>
                  </a:txBody>
                  <a:tcPr marL="4656" marR="4656" marT="4656" marB="0" anchor="ctr"/>
                </a:tc>
                <a:tc>
                  <a:txBody>
                    <a:bodyPr/>
                    <a:lstStyle/>
                    <a:p>
                      <a:pPr algn="ctr" fontAlgn="ctr"/>
                      <a:r>
                        <a:rPr lang="en-US" sz="800" u="none" strike="noStrike">
                          <a:effectLst/>
                        </a:rPr>
                        <a:t>Develop committees to break down the bigger jobs</a:t>
                      </a:r>
                      <a:endParaRPr lang="en-US" sz="800" b="0" i="0" u="none" strike="noStrike">
                        <a:solidFill>
                          <a:srgbClr val="000000"/>
                        </a:solidFill>
                        <a:effectLst/>
                        <a:latin typeface="Tahoma" charset="0"/>
                      </a:endParaRPr>
                    </a:p>
                  </a:txBody>
                  <a:tcPr marL="4656" marR="4656" marT="4656" marB="0" anchor="ctr"/>
                </a:tc>
                <a:tc>
                  <a:txBody>
                    <a:bodyPr/>
                    <a:lstStyle/>
                    <a:p>
                      <a:pPr algn="ctr" fontAlgn="ctr"/>
                      <a:r>
                        <a:rPr lang="en-US" sz="800" u="none" strike="noStrike">
                          <a:effectLst/>
                        </a:rPr>
                        <a:t>Be friendly, clean up after yourself, be neat</a:t>
                      </a:r>
                      <a:endParaRPr lang="en-US" sz="800" b="0" i="0" u="none" strike="noStrike">
                        <a:solidFill>
                          <a:srgbClr val="000000"/>
                        </a:solidFill>
                        <a:effectLst/>
                        <a:latin typeface="Tahoma" charset="0"/>
                      </a:endParaRPr>
                    </a:p>
                  </a:txBody>
                  <a:tcPr marL="4656" marR="4656" marT="4656" marB="0" anchor="ctr"/>
                </a:tc>
                <a:extLst>
                  <a:ext uri="{0D108BD9-81ED-4DB2-BD59-A6C34878D82A}">
                    <a16:rowId xmlns:a16="http://schemas.microsoft.com/office/drawing/2014/main" val="10003"/>
                  </a:ext>
                </a:extLst>
              </a:tr>
              <a:tr h="671438">
                <a:tc vMerge="1">
                  <a:txBody>
                    <a:bodyPr/>
                    <a:lstStyle/>
                    <a:p>
                      <a:endParaRPr lang="en-US"/>
                    </a:p>
                  </a:txBody>
                  <a:tcPr/>
                </a:tc>
                <a:tc>
                  <a:txBody>
                    <a:bodyPr/>
                    <a:lstStyle/>
                    <a:p>
                      <a:pPr algn="ctr" fontAlgn="ctr"/>
                      <a:r>
                        <a:rPr lang="en-US" sz="900" b="1" u="none" strike="noStrike" dirty="0">
                          <a:effectLst/>
                        </a:rPr>
                        <a:t>Positive Communication</a:t>
                      </a:r>
                      <a:endParaRPr lang="en-US" sz="900" b="1" i="0" u="none" strike="noStrike" dirty="0">
                        <a:solidFill>
                          <a:srgbClr val="000000"/>
                        </a:solidFill>
                        <a:effectLst/>
                        <a:latin typeface="Tahoma" charset="0"/>
                      </a:endParaRPr>
                    </a:p>
                  </a:txBody>
                  <a:tcPr marL="4656" marR="4656" marT="4656" marB="0" anchor="ctr"/>
                </a:tc>
                <a:tc>
                  <a:txBody>
                    <a:bodyPr/>
                    <a:lstStyle/>
                    <a:p>
                      <a:pPr algn="ctr" fontAlgn="ctr"/>
                      <a:r>
                        <a:rPr lang="en-US" sz="800" u="none" strike="noStrike">
                          <a:effectLst/>
                        </a:rPr>
                        <a:t>Respect boundaries,  have compassion, use humor respectfully</a:t>
                      </a:r>
                      <a:endParaRPr lang="en-US" sz="800" b="0" i="0" u="none" strike="noStrike">
                        <a:solidFill>
                          <a:srgbClr val="000000"/>
                        </a:solidFill>
                        <a:effectLst/>
                        <a:latin typeface="Tahoma" charset="0"/>
                      </a:endParaRPr>
                    </a:p>
                  </a:txBody>
                  <a:tcPr marL="4656" marR="4656" marT="4656" marB="0" anchor="ctr"/>
                </a:tc>
                <a:tc>
                  <a:txBody>
                    <a:bodyPr/>
                    <a:lstStyle/>
                    <a:p>
                      <a:pPr algn="ctr" fontAlgn="ctr"/>
                      <a:r>
                        <a:rPr lang="en-US" sz="800" u="none" strike="noStrike" dirty="0">
                          <a:solidFill>
                            <a:srgbClr val="C00000"/>
                          </a:solidFill>
                          <a:effectLst/>
                        </a:rPr>
                        <a:t>Ask for help if you need it, offer help if you see someone needs it</a:t>
                      </a:r>
                      <a:endParaRPr lang="en-US" sz="800" b="0" i="0" u="none" strike="noStrike" dirty="0">
                        <a:solidFill>
                          <a:srgbClr val="C00000"/>
                        </a:solidFill>
                        <a:effectLst/>
                        <a:latin typeface="Tahoma" charset="0"/>
                      </a:endParaRPr>
                    </a:p>
                  </a:txBody>
                  <a:tcPr marL="4656" marR="4656" marT="4656" marB="0" anchor="ctr"/>
                </a:tc>
                <a:tc>
                  <a:txBody>
                    <a:bodyPr/>
                    <a:lstStyle/>
                    <a:p>
                      <a:pPr algn="ctr" fontAlgn="ctr"/>
                      <a:r>
                        <a:rPr lang="en-US" sz="800" u="none" strike="noStrike" dirty="0">
                          <a:effectLst/>
                        </a:rPr>
                        <a:t>Use manners (please and thank you),  thank the people who cook and serve you</a:t>
                      </a:r>
                      <a:endParaRPr lang="en-US" sz="800" b="0" i="0" u="none" strike="noStrike" dirty="0">
                        <a:solidFill>
                          <a:srgbClr val="000000"/>
                        </a:solidFill>
                        <a:effectLst/>
                        <a:latin typeface="Tahoma" charset="0"/>
                      </a:endParaRPr>
                    </a:p>
                  </a:txBody>
                  <a:tcPr marL="4656" marR="4656" marT="4656" marB="0" anchor="ctr"/>
                </a:tc>
                <a:tc>
                  <a:txBody>
                    <a:bodyPr/>
                    <a:lstStyle/>
                    <a:p>
                      <a:pPr algn="ctr" fontAlgn="ctr"/>
                      <a:r>
                        <a:rPr lang="en-US" sz="800" u="none" strike="noStrike" dirty="0">
                          <a:effectLst/>
                        </a:rPr>
                        <a:t>Plan more fundraisers, talk about how to plan them at Clubhouse meetings</a:t>
                      </a:r>
                      <a:endParaRPr lang="en-US" sz="800" b="0" i="0" u="none" strike="noStrike" dirty="0">
                        <a:solidFill>
                          <a:srgbClr val="000000"/>
                        </a:solidFill>
                        <a:effectLst/>
                        <a:latin typeface="Tahoma" charset="0"/>
                      </a:endParaRPr>
                    </a:p>
                  </a:txBody>
                  <a:tcPr marL="4656" marR="4656" marT="4656" marB="0" anchor="ctr"/>
                </a:tc>
                <a:tc>
                  <a:txBody>
                    <a:bodyPr/>
                    <a:lstStyle/>
                    <a:p>
                      <a:pPr algn="ctr" fontAlgn="ctr"/>
                      <a:r>
                        <a:rPr lang="en-US" sz="800" u="none" strike="noStrike">
                          <a:effectLst/>
                        </a:rPr>
                        <a:t>Be polite to the public and each other</a:t>
                      </a:r>
                      <a:endParaRPr lang="en-US" sz="800" b="0" i="0" u="none" strike="noStrike">
                        <a:solidFill>
                          <a:srgbClr val="000000"/>
                        </a:solidFill>
                        <a:effectLst/>
                        <a:latin typeface="Tahoma" charset="0"/>
                      </a:endParaRPr>
                    </a:p>
                  </a:txBody>
                  <a:tcPr marL="4656" marR="4656" marT="4656" marB="0" anchor="ctr"/>
                </a:tc>
                <a:extLst>
                  <a:ext uri="{0D108BD9-81ED-4DB2-BD59-A6C34878D82A}">
                    <a16:rowId xmlns:a16="http://schemas.microsoft.com/office/drawing/2014/main" val="10004"/>
                  </a:ext>
                </a:extLst>
              </a:tr>
              <a:tr h="671438">
                <a:tc vMerge="1">
                  <a:txBody>
                    <a:bodyPr/>
                    <a:lstStyle/>
                    <a:p>
                      <a:endParaRPr lang="en-US"/>
                    </a:p>
                  </a:txBody>
                  <a:tcPr/>
                </a:tc>
                <a:tc>
                  <a:txBody>
                    <a:bodyPr/>
                    <a:lstStyle/>
                    <a:p>
                      <a:pPr algn="ctr" fontAlgn="ctr"/>
                      <a:r>
                        <a:rPr lang="en-US" sz="900" b="1" u="none" strike="noStrike" dirty="0">
                          <a:effectLst/>
                        </a:rPr>
                        <a:t>Volunteering</a:t>
                      </a:r>
                      <a:endParaRPr lang="en-US" sz="900" b="1" i="0" u="none" strike="noStrike" dirty="0">
                        <a:solidFill>
                          <a:srgbClr val="000000"/>
                        </a:solidFill>
                        <a:effectLst/>
                        <a:latin typeface="Tahoma" charset="0"/>
                      </a:endParaRPr>
                    </a:p>
                  </a:txBody>
                  <a:tcPr marL="4656" marR="4656" marT="4656" marB="0" anchor="ctr"/>
                </a:tc>
                <a:tc>
                  <a:txBody>
                    <a:bodyPr/>
                    <a:lstStyle/>
                    <a:p>
                      <a:pPr algn="ctr" fontAlgn="ctr"/>
                      <a:r>
                        <a:rPr lang="en-US" sz="800" u="none" strike="noStrike">
                          <a:effectLst/>
                        </a:rPr>
                        <a:t>Welcoming new members,  help others to particiapte more</a:t>
                      </a:r>
                      <a:endParaRPr lang="en-US" sz="800" b="0" i="0" u="none" strike="noStrike">
                        <a:solidFill>
                          <a:srgbClr val="000000"/>
                        </a:solidFill>
                        <a:effectLst/>
                        <a:latin typeface="Tahoma" charset="0"/>
                      </a:endParaRPr>
                    </a:p>
                  </a:txBody>
                  <a:tcPr marL="4656" marR="4656" marT="4656" marB="0" anchor="ctr"/>
                </a:tc>
                <a:tc>
                  <a:txBody>
                    <a:bodyPr/>
                    <a:lstStyle/>
                    <a:p>
                      <a:pPr algn="ctr" fontAlgn="ctr"/>
                      <a:r>
                        <a:rPr lang="en-US" sz="800" u="none" strike="noStrike" dirty="0">
                          <a:solidFill>
                            <a:srgbClr val="C00000"/>
                          </a:solidFill>
                          <a:effectLst/>
                        </a:rPr>
                        <a:t>Try out different tasks, try not to always do the same things</a:t>
                      </a:r>
                      <a:endParaRPr lang="en-US" sz="800" b="0" i="0" u="none" strike="noStrike" dirty="0">
                        <a:solidFill>
                          <a:srgbClr val="C00000"/>
                        </a:solidFill>
                        <a:effectLst/>
                        <a:latin typeface="Tahoma" charset="0"/>
                      </a:endParaRPr>
                    </a:p>
                  </a:txBody>
                  <a:tcPr marL="4656" marR="4656" marT="4656" marB="0" anchor="ctr"/>
                </a:tc>
                <a:tc>
                  <a:txBody>
                    <a:bodyPr/>
                    <a:lstStyle/>
                    <a:p>
                      <a:pPr algn="ctr" fontAlgn="ctr"/>
                      <a:r>
                        <a:rPr lang="en-US" sz="800" u="none" strike="noStrike">
                          <a:effectLst/>
                        </a:rPr>
                        <a:t>Pay attention to what chore/cleaning needs to be done </a:t>
                      </a:r>
                      <a:endParaRPr lang="en-US" sz="800" b="0" i="0" u="none" strike="noStrike">
                        <a:solidFill>
                          <a:srgbClr val="000000"/>
                        </a:solidFill>
                        <a:effectLst/>
                        <a:latin typeface="Tahoma" charset="0"/>
                      </a:endParaRPr>
                    </a:p>
                  </a:txBody>
                  <a:tcPr marL="4656" marR="4656" marT="4656" marB="0" anchor="ctr"/>
                </a:tc>
                <a:tc>
                  <a:txBody>
                    <a:bodyPr/>
                    <a:lstStyle/>
                    <a:p>
                      <a:pPr algn="ctr" fontAlgn="ctr"/>
                      <a:r>
                        <a:rPr lang="en-US" sz="800" u="none" strike="noStrike" dirty="0">
                          <a:effectLst/>
                        </a:rPr>
                        <a:t>Volunteer for  what you can, attend Clubhouse meetings to learn of and present opportunities</a:t>
                      </a:r>
                      <a:endParaRPr lang="en-US" sz="800" b="0" i="0" u="none" strike="noStrike" dirty="0">
                        <a:solidFill>
                          <a:srgbClr val="000000"/>
                        </a:solidFill>
                        <a:effectLst/>
                        <a:latin typeface="Tahoma" charset="0"/>
                      </a:endParaRPr>
                    </a:p>
                  </a:txBody>
                  <a:tcPr marL="4656" marR="4656" marT="4656" marB="0" anchor="ctr"/>
                </a:tc>
                <a:tc>
                  <a:txBody>
                    <a:bodyPr/>
                    <a:lstStyle/>
                    <a:p>
                      <a:pPr algn="ctr" fontAlgn="ctr"/>
                      <a:r>
                        <a:rPr lang="en-US" sz="800" u="none" strike="noStrike" dirty="0">
                          <a:effectLst/>
                        </a:rPr>
                        <a:t>Help other people stay on time and with the group</a:t>
                      </a:r>
                      <a:endParaRPr lang="en-US" sz="800" b="0" i="0" u="none" strike="noStrike" dirty="0">
                        <a:solidFill>
                          <a:srgbClr val="000000"/>
                        </a:solidFill>
                        <a:effectLst/>
                        <a:latin typeface="Tahoma" charset="0"/>
                      </a:endParaRPr>
                    </a:p>
                  </a:txBody>
                  <a:tcPr marL="4656" marR="4656" marT="4656" marB="0" anchor="ctr"/>
                </a:tc>
                <a:extLst>
                  <a:ext uri="{0D108BD9-81ED-4DB2-BD59-A6C34878D82A}">
                    <a16:rowId xmlns:a16="http://schemas.microsoft.com/office/drawing/2014/main" val="10005"/>
                  </a:ext>
                </a:extLst>
              </a:tr>
              <a:tr h="671438">
                <a:tc vMerge="1">
                  <a:txBody>
                    <a:bodyPr/>
                    <a:lstStyle/>
                    <a:p>
                      <a:endParaRPr lang="en-US"/>
                    </a:p>
                  </a:txBody>
                  <a:tcPr/>
                </a:tc>
                <a:tc>
                  <a:txBody>
                    <a:bodyPr/>
                    <a:lstStyle/>
                    <a:p>
                      <a:pPr algn="ctr" fontAlgn="ctr"/>
                      <a:r>
                        <a:rPr lang="en-US" sz="900" b="1" u="none" strike="noStrike" dirty="0">
                          <a:effectLst/>
                        </a:rPr>
                        <a:t>Support for Each Other</a:t>
                      </a:r>
                      <a:endParaRPr lang="en-US" sz="900" b="1" i="0" u="none" strike="noStrike" dirty="0">
                        <a:solidFill>
                          <a:srgbClr val="000000"/>
                        </a:solidFill>
                        <a:effectLst/>
                        <a:latin typeface="Tahoma" charset="0"/>
                      </a:endParaRPr>
                    </a:p>
                  </a:txBody>
                  <a:tcPr marL="4656" marR="4656" marT="4656" marB="0" anchor="ctr"/>
                </a:tc>
                <a:tc>
                  <a:txBody>
                    <a:bodyPr/>
                    <a:lstStyle/>
                    <a:p>
                      <a:pPr algn="ctr" fontAlgn="ctr"/>
                      <a:r>
                        <a:rPr lang="en-US" sz="800" u="none" strike="noStrike" dirty="0">
                          <a:effectLst/>
                        </a:rPr>
                        <a:t>Offer to help,  share computer time, only share things with others that you are comfortable sharing</a:t>
                      </a:r>
                      <a:endParaRPr lang="en-US" sz="800" b="0" i="0" u="none" strike="noStrike" dirty="0">
                        <a:solidFill>
                          <a:srgbClr val="000000"/>
                        </a:solidFill>
                        <a:effectLst/>
                        <a:latin typeface="Tahoma" charset="0"/>
                      </a:endParaRPr>
                    </a:p>
                  </a:txBody>
                  <a:tcPr marL="4656" marR="4656" marT="4656" marB="0" anchor="ctr"/>
                </a:tc>
                <a:tc>
                  <a:txBody>
                    <a:bodyPr/>
                    <a:lstStyle/>
                    <a:p>
                      <a:pPr algn="ctr" fontAlgn="ctr"/>
                      <a:r>
                        <a:rPr lang="en-US" sz="800" u="none" strike="noStrike" dirty="0">
                          <a:solidFill>
                            <a:srgbClr val="C00000"/>
                          </a:solidFill>
                          <a:effectLst/>
                        </a:rPr>
                        <a:t>Take turns doing tasks,  develop teams for getting bigger cleaning projects done</a:t>
                      </a:r>
                      <a:endParaRPr lang="en-US" sz="800" b="0" i="0" u="none" strike="noStrike" dirty="0">
                        <a:solidFill>
                          <a:srgbClr val="C00000"/>
                        </a:solidFill>
                        <a:effectLst/>
                        <a:latin typeface="Tahoma" charset="0"/>
                      </a:endParaRPr>
                    </a:p>
                  </a:txBody>
                  <a:tcPr marL="4656" marR="4656" marT="4656" marB="0" anchor="ctr"/>
                </a:tc>
                <a:tc>
                  <a:txBody>
                    <a:bodyPr/>
                    <a:lstStyle/>
                    <a:p>
                      <a:pPr algn="ctr" fontAlgn="ctr"/>
                      <a:r>
                        <a:rPr lang="en-US" sz="800" u="none" strike="noStrike" dirty="0">
                          <a:effectLst/>
                        </a:rPr>
                        <a:t>Help out where you </a:t>
                      </a:r>
                      <a:r>
                        <a:rPr lang="en-US" sz="800" u="none" strike="noStrike" dirty="0">
                          <a:effectLst/>
                          <a:hlinkClick r:id="rId2" action="ppaction://hlinksldjump"/>
                        </a:rPr>
                        <a:t>can</a:t>
                      </a:r>
                      <a:r>
                        <a:rPr lang="en-US" sz="800" u="none" strike="noStrike" dirty="0">
                          <a:effectLst/>
                        </a:rPr>
                        <a:t> - 2 people can do a job faster than 1</a:t>
                      </a:r>
                      <a:endParaRPr lang="en-US" sz="800" b="0" i="0" u="none" strike="noStrike" dirty="0">
                        <a:solidFill>
                          <a:srgbClr val="000000"/>
                        </a:solidFill>
                        <a:effectLst/>
                        <a:latin typeface="Tahoma" charset="0"/>
                      </a:endParaRPr>
                    </a:p>
                  </a:txBody>
                  <a:tcPr marL="4656" marR="4656" marT="4656" marB="0" anchor="ctr"/>
                </a:tc>
                <a:tc>
                  <a:txBody>
                    <a:bodyPr/>
                    <a:lstStyle/>
                    <a:p>
                      <a:pPr algn="ctr" fontAlgn="ctr"/>
                      <a:r>
                        <a:rPr lang="en-US" sz="800" u="none" strike="noStrike" dirty="0">
                          <a:effectLst/>
                        </a:rPr>
                        <a:t>If someone or a committee needs help, offer assistance</a:t>
                      </a:r>
                      <a:endParaRPr lang="en-US" sz="800" b="0" i="0" u="none" strike="noStrike" dirty="0">
                        <a:solidFill>
                          <a:srgbClr val="000000"/>
                        </a:solidFill>
                        <a:effectLst/>
                        <a:latin typeface="Tahoma" charset="0"/>
                      </a:endParaRPr>
                    </a:p>
                  </a:txBody>
                  <a:tcPr marL="4656" marR="4656" marT="4656" marB="0" anchor="ctr"/>
                </a:tc>
                <a:tc>
                  <a:txBody>
                    <a:bodyPr/>
                    <a:lstStyle/>
                    <a:p>
                      <a:pPr algn="ctr" fontAlgn="ctr"/>
                      <a:r>
                        <a:rPr lang="en-US" sz="800" u="none" strike="noStrike" dirty="0">
                          <a:effectLst/>
                        </a:rPr>
                        <a:t>Be friendly, get involved in planning activities</a:t>
                      </a:r>
                      <a:endParaRPr lang="en-US" sz="800" b="0" i="0" u="none" strike="noStrike" dirty="0">
                        <a:solidFill>
                          <a:srgbClr val="000000"/>
                        </a:solidFill>
                        <a:effectLst/>
                        <a:latin typeface="Tahoma" charset="0"/>
                      </a:endParaRPr>
                    </a:p>
                  </a:txBody>
                  <a:tcPr marL="4656" marR="4656" marT="4656" marB="0" anchor="ctr"/>
                </a:tc>
                <a:extLst>
                  <a:ext uri="{0D108BD9-81ED-4DB2-BD59-A6C34878D82A}">
                    <a16:rowId xmlns:a16="http://schemas.microsoft.com/office/drawing/2014/main" val="10006"/>
                  </a:ext>
                </a:extLst>
              </a:tr>
            </a:tbl>
          </a:graphicData>
        </a:graphic>
      </p:graphicFrame>
      <p:sp>
        <p:nvSpPr>
          <p:cNvPr id="2" name="Oval 1">
            <a:extLst>
              <a:ext uri="{FF2B5EF4-FFF2-40B4-BE49-F238E27FC236}">
                <a16:creationId xmlns:a16="http://schemas.microsoft.com/office/drawing/2014/main" id="{7D06230E-DBA3-5647-8B62-8A99CC9AD7EB}"/>
              </a:ext>
            </a:extLst>
          </p:cNvPr>
          <p:cNvSpPr/>
          <p:nvPr/>
        </p:nvSpPr>
        <p:spPr>
          <a:xfrm>
            <a:off x="1885950" y="2514600"/>
            <a:ext cx="1314450" cy="1200150"/>
          </a:xfrm>
          <a:prstGeom prst="ellipse">
            <a:avLst/>
          </a:prstGeom>
          <a:noFill/>
          <a:ln w="666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 name="TextBox 2">
            <a:extLst>
              <a:ext uri="{FF2B5EF4-FFF2-40B4-BE49-F238E27FC236}">
                <a16:creationId xmlns:a16="http://schemas.microsoft.com/office/drawing/2014/main" id="{49351B81-A50A-EC45-AF8C-06FF77524D5D}"/>
              </a:ext>
            </a:extLst>
          </p:cNvPr>
          <p:cNvSpPr txBox="1"/>
          <p:nvPr/>
        </p:nvSpPr>
        <p:spPr>
          <a:xfrm>
            <a:off x="2343150" y="-457201"/>
            <a:ext cx="3579570" cy="300082"/>
          </a:xfrm>
          <a:prstGeom prst="rect">
            <a:avLst/>
          </a:prstGeom>
          <a:noFill/>
        </p:spPr>
        <p:txBody>
          <a:bodyPr wrap="none" rtlCol="0">
            <a:spAutoFit/>
          </a:bodyPr>
          <a:lstStyle/>
          <a:p>
            <a:r>
              <a:rPr lang="en-US" sz="1350" dirty="0"/>
              <a:t>Create a Plan to Teach the Values in Each Setting</a:t>
            </a:r>
          </a:p>
        </p:txBody>
      </p:sp>
      <p:sp>
        <p:nvSpPr>
          <p:cNvPr id="5" name="Oval 4">
            <a:extLst>
              <a:ext uri="{FF2B5EF4-FFF2-40B4-BE49-F238E27FC236}">
                <a16:creationId xmlns:a16="http://schemas.microsoft.com/office/drawing/2014/main" id="{BEFA3EC6-D379-BC4A-A6FC-23F7BBB14698}"/>
              </a:ext>
            </a:extLst>
          </p:cNvPr>
          <p:cNvSpPr/>
          <p:nvPr/>
        </p:nvSpPr>
        <p:spPr>
          <a:xfrm>
            <a:off x="3771900" y="2514600"/>
            <a:ext cx="1314450" cy="1200150"/>
          </a:xfrm>
          <a:prstGeom prst="ellipse">
            <a:avLst/>
          </a:prstGeom>
          <a:noFill/>
          <a:ln w="666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4B6EC97C-7033-A347-A327-A18C00639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8732" y="5490797"/>
            <a:ext cx="761066" cy="439615"/>
          </a:xfrm>
          <a:prstGeom prst="rect">
            <a:avLst/>
          </a:prstGeom>
        </p:spPr>
      </p:pic>
    </p:spTree>
    <p:extLst>
      <p:ext uri="{BB962C8B-B14F-4D97-AF65-F5344CB8AC3E}">
        <p14:creationId xmlns:p14="http://schemas.microsoft.com/office/powerpoint/2010/main" val="2577428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9CC1B-0530-D64F-BB18-A77EA289BD41}"/>
              </a:ext>
            </a:extLst>
          </p:cNvPr>
          <p:cNvSpPr>
            <a:spLocks noGrp="1"/>
          </p:cNvSpPr>
          <p:nvPr>
            <p:ph type="title"/>
          </p:nvPr>
        </p:nvSpPr>
        <p:spPr>
          <a:xfrm>
            <a:off x="533400" y="10886"/>
            <a:ext cx="8229600" cy="1143000"/>
          </a:xfrm>
        </p:spPr>
        <p:txBody>
          <a:bodyPr>
            <a:normAutofit/>
          </a:bodyPr>
          <a:lstStyle/>
          <a:p>
            <a:pPr algn="ctr"/>
            <a:r>
              <a:rPr lang="en-US" sz="2800" dirty="0"/>
              <a:t>Teaching Lessons &amp; Growing Skills</a:t>
            </a:r>
          </a:p>
        </p:txBody>
      </p:sp>
      <p:pic>
        <p:nvPicPr>
          <p:cNvPr id="5" name="Content Placeholder 4">
            <a:extLst>
              <a:ext uri="{FF2B5EF4-FFF2-40B4-BE49-F238E27FC236}">
                <a16:creationId xmlns:a16="http://schemas.microsoft.com/office/drawing/2014/main" id="{AF9F95BA-9D09-DC40-BACA-CD2B24A049D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755109" y="685800"/>
            <a:ext cx="5399777" cy="6987948"/>
          </a:xfrm>
        </p:spPr>
      </p:pic>
      <p:sp>
        <p:nvSpPr>
          <p:cNvPr id="4" name="Content Placeholder 3">
            <a:extLst>
              <a:ext uri="{FF2B5EF4-FFF2-40B4-BE49-F238E27FC236}">
                <a16:creationId xmlns:a16="http://schemas.microsoft.com/office/drawing/2014/main" id="{6D622B93-1377-954F-AFF5-6CD03D71CA09}"/>
              </a:ext>
            </a:extLst>
          </p:cNvPr>
          <p:cNvSpPr>
            <a:spLocks noGrp="1"/>
          </p:cNvSpPr>
          <p:nvPr>
            <p:ph sz="half" idx="2"/>
          </p:nvPr>
        </p:nvSpPr>
        <p:spPr>
          <a:xfrm>
            <a:off x="159658" y="1447800"/>
            <a:ext cx="3878942" cy="4572000"/>
          </a:xfrm>
        </p:spPr>
        <p:txBody>
          <a:bodyPr>
            <a:normAutofit fontScale="92500" lnSpcReduction="20000"/>
          </a:bodyPr>
          <a:lstStyle/>
          <a:p>
            <a:r>
              <a:rPr lang="en-US" b="1" dirty="0"/>
              <a:t>Create a simple plan to teach roommates how to offer to help others</a:t>
            </a:r>
          </a:p>
          <a:p>
            <a:pPr marL="0" indent="0">
              <a:buNone/>
            </a:pPr>
            <a:endParaRPr lang="en-US" b="1" dirty="0"/>
          </a:p>
          <a:p>
            <a:r>
              <a:rPr lang="en-US" b="1" dirty="0"/>
              <a:t>Write down what you are teaching</a:t>
            </a:r>
          </a:p>
          <a:p>
            <a:pPr lvl="1"/>
            <a:r>
              <a:rPr lang="en-US" dirty="0"/>
              <a:t>Offer to help</a:t>
            </a:r>
          </a:p>
          <a:p>
            <a:pPr lvl="1"/>
            <a:r>
              <a:rPr lang="en-US" dirty="0"/>
              <a:t>Work together</a:t>
            </a:r>
          </a:p>
          <a:p>
            <a:endParaRPr lang="en-US" b="1" dirty="0"/>
          </a:p>
          <a:p>
            <a:r>
              <a:rPr lang="en-US" b="1" dirty="0"/>
              <a:t>Pick the routine from the matrix</a:t>
            </a:r>
          </a:p>
          <a:p>
            <a:endParaRPr lang="en-US" b="1" dirty="0"/>
          </a:p>
          <a:p>
            <a:r>
              <a:rPr lang="en-US" b="1" dirty="0"/>
              <a:t>Prepare to teach</a:t>
            </a:r>
          </a:p>
          <a:p>
            <a:pPr lvl="1"/>
            <a:r>
              <a:rPr lang="en-US" dirty="0"/>
              <a:t>What is needed?</a:t>
            </a:r>
          </a:p>
          <a:p>
            <a:pPr lvl="1"/>
            <a:r>
              <a:rPr lang="en-US" dirty="0"/>
              <a:t>Use examples and nonexamples</a:t>
            </a:r>
          </a:p>
          <a:p>
            <a:pPr marL="342900" lvl="1" indent="0">
              <a:buNone/>
            </a:pPr>
            <a:endParaRPr lang="en-US" dirty="0"/>
          </a:p>
        </p:txBody>
      </p:sp>
      <p:pic>
        <p:nvPicPr>
          <p:cNvPr id="3" name="Picture 2">
            <a:hlinkClick r:id="rId3" action="ppaction://hlinksldjump"/>
            <a:extLst>
              <a:ext uri="{FF2B5EF4-FFF2-40B4-BE49-F238E27FC236}">
                <a16:creationId xmlns:a16="http://schemas.microsoft.com/office/drawing/2014/main" id="{B7BA8AB8-BB38-734A-9AB4-AE6E02814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8732" y="5490797"/>
            <a:ext cx="761066" cy="439615"/>
          </a:xfrm>
          <a:prstGeom prst="rect">
            <a:avLst/>
          </a:prstGeom>
        </p:spPr>
      </p:pic>
    </p:spTree>
    <p:extLst>
      <p:ext uri="{BB962C8B-B14F-4D97-AF65-F5344CB8AC3E}">
        <p14:creationId xmlns:p14="http://schemas.microsoft.com/office/powerpoint/2010/main" val="2006031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8FEEA-7C16-9247-A68C-2CBB5560AA31}"/>
              </a:ext>
            </a:extLst>
          </p:cNvPr>
          <p:cNvSpPr>
            <a:spLocks noGrp="1"/>
          </p:cNvSpPr>
          <p:nvPr>
            <p:ph type="title"/>
          </p:nvPr>
        </p:nvSpPr>
        <p:spPr/>
        <p:txBody>
          <a:bodyPr>
            <a:noAutofit/>
          </a:bodyPr>
          <a:lstStyle/>
          <a:p>
            <a:pPr algn="ctr"/>
            <a:r>
              <a:rPr lang="en-US" sz="3200" dirty="0"/>
              <a:t>Some Matrix Examples are for Staff</a:t>
            </a:r>
          </a:p>
        </p:txBody>
      </p:sp>
      <p:pic>
        <p:nvPicPr>
          <p:cNvPr id="8" name="Google Shape;246;p29">
            <a:extLst>
              <a:ext uri="{FF2B5EF4-FFF2-40B4-BE49-F238E27FC236}">
                <a16:creationId xmlns:a16="http://schemas.microsoft.com/office/drawing/2014/main" id="{FF57F340-E4FA-3E4D-919C-532BD74E2ADF}"/>
              </a:ext>
            </a:extLst>
          </p:cNvPr>
          <p:cNvPicPr preferRelativeResize="0">
            <a:picLocks noGrp="1"/>
          </p:cNvPicPr>
          <p:nvPr>
            <p:ph sz="half" idx="2"/>
          </p:nvPr>
        </p:nvPicPr>
        <p:blipFill rotWithShape="1">
          <a:blip r:embed="rId3">
            <a:alphaModFix/>
          </a:blip>
          <a:srcRect/>
          <a:stretch/>
        </p:blipFill>
        <p:spPr>
          <a:xfrm rot="5400000">
            <a:off x="2640125" y="-506526"/>
            <a:ext cx="4549549" cy="8458202"/>
          </a:xfrm>
          <a:prstGeom prst="rect">
            <a:avLst/>
          </a:prstGeom>
          <a:noFill/>
          <a:ln>
            <a:noFill/>
          </a:ln>
        </p:spPr>
      </p:pic>
    </p:spTree>
    <p:extLst>
      <p:ext uri="{BB962C8B-B14F-4D97-AF65-F5344CB8AC3E}">
        <p14:creationId xmlns:p14="http://schemas.microsoft.com/office/powerpoint/2010/main" val="868379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36D37-FE2B-A443-9915-2CACAC6F9894}"/>
              </a:ext>
            </a:extLst>
          </p:cNvPr>
          <p:cNvSpPr>
            <a:spLocks noGrp="1"/>
          </p:cNvSpPr>
          <p:nvPr>
            <p:ph type="title"/>
          </p:nvPr>
        </p:nvSpPr>
        <p:spPr/>
        <p:txBody>
          <a:bodyPr/>
          <a:lstStyle/>
          <a:p>
            <a:r>
              <a:rPr lang="en-US" dirty="0"/>
              <a:t>Staff Expectations (Home)</a:t>
            </a:r>
          </a:p>
        </p:txBody>
      </p:sp>
      <p:pic>
        <p:nvPicPr>
          <p:cNvPr id="7" name="Google Shape;219;p26">
            <a:extLst>
              <a:ext uri="{FF2B5EF4-FFF2-40B4-BE49-F238E27FC236}">
                <a16:creationId xmlns:a16="http://schemas.microsoft.com/office/drawing/2014/main" id="{D2064B91-D6F4-0340-8148-06F34AD100AA}"/>
              </a:ext>
            </a:extLst>
          </p:cNvPr>
          <p:cNvPicPr preferRelativeResize="0"/>
          <p:nvPr/>
        </p:nvPicPr>
        <p:blipFill>
          <a:blip r:embed="rId2">
            <a:alphaModFix/>
          </a:blip>
          <a:stretch>
            <a:fillRect/>
          </a:stretch>
        </p:blipFill>
        <p:spPr>
          <a:xfrm>
            <a:off x="1446144" y="1885951"/>
            <a:ext cx="6651763" cy="4114799"/>
          </a:xfrm>
          <a:prstGeom prst="rect">
            <a:avLst/>
          </a:prstGeom>
          <a:noFill/>
          <a:ln>
            <a:noFill/>
          </a:ln>
        </p:spPr>
      </p:pic>
    </p:spTree>
    <p:extLst>
      <p:ext uri="{BB962C8B-B14F-4D97-AF65-F5344CB8AC3E}">
        <p14:creationId xmlns:p14="http://schemas.microsoft.com/office/powerpoint/2010/main" val="3020628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CE2837-2F85-5848-91D3-4AAB5AEFDFF5}"/>
              </a:ext>
            </a:extLst>
          </p:cNvPr>
          <p:cNvSpPr>
            <a:spLocks noGrp="1"/>
          </p:cNvSpPr>
          <p:nvPr>
            <p:ph type="title"/>
          </p:nvPr>
        </p:nvSpPr>
        <p:spPr/>
        <p:txBody>
          <a:bodyPr>
            <a:normAutofit/>
          </a:bodyPr>
          <a:lstStyle/>
          <a:p>
            <a:pPr algn="ctr"/>
            <a:r>
              <a:rPr lang="en-US" sz="2800" dirty="0"/>
              <a:t>Families and the Matrix</a:t>
            </a:r>
          </a:p>
        </p:txBody>
      </p:sp>
      <p:sp>
        <p:nvSpPr>
          <p:cNvPr id="7" name="Content Placeholder 6">
            <a:extLst>
              <a:ext uri="{FF2B5EF4-FFF2-40B4-BE49-F238E27FC236}">
                <a16:creationId xmlns:a16="http://schemas.microsoft.com/office/drawing/2014/main" id="{BB62CA4B-2247-5445-A7AF-4F3E23684080}"/>
              </a:ext>
            </a:extLst>
          </p:cNvPr>
          <p:cNvSpPr>
            <a:spLocks noGrp="1"/>
          </p:cNvSpPr>
          <p:nvPr>
            <p:ph sz="quarter" idx="13"/>
          </p:nvPr>
        </p:nvSpPr>
        <p:spPr/>
        <p:txBody>
          <a:bodyPr/>
          <a:lstStyle/>
          <a:p>
            <a:r>
              <a:rPr lang="en-US" dirty="0"/>
              <a:t>Families with more than one child can teach family values</a:t>
            </a:r>
          </a:p>
          <a:p>
            <a:r>
              <a:rPr lang="en-US" dirty="0"/>
              <a:t>All siblings receive attention, practice social skills, and receive positive reinforcement</a:t>
            </a:r>
          </a:p>
          <a:p>
            <a:r>
              <a:rPr lang="en-US" dirty="0"/>
              <a:t>Focus on teaching what to do and creating a positive environment</a:t>
            </a:r>
          </a:p>
          <a:p>
            <a:r>
              <a:rPr lang="en-US" dirty="0"/>
              <a:t>Reducing the amount of time talking about negative issues that come up</a:t>
            </a:r>
          </a:p>
          <a:p>
            <a:pPr marL="0" indent="0">
              <a:buNone/>
            </a:pPr>
            <a:endParaRPr lang="en-US" dirty="0"/>
          </a:p>
        </p:txBody>
      </p:sp>
    </p:spTree>
    <p:extLst>
      <p:ext uri="{BB962C8B-B14F-4D97-AF65-F5344CB8AC3E}">
        <p14:creationId xmlns:p14="http://schemas.microsoft.com/office/powerpoint/2010/main" val="527226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58AFCC-9905-B342-9D76-3F4E87447269}"/>
              </a:ext>
            </a:extLst>
          </p:cNvPr>
          <p:cNvSpPr>
            <a:spLocks noGrp="1"/>
          </p:cNvSpPr>
          <p:nvPr>
            <p:ph type="ctrTitle"/>
          </p:nvPr>
        </p:nvSpPr>
        <p:spPr/>
        <p:txBody>
          <a:bodyPr/>
          <a:lstStyle/>
          <a:p>
            <a:r>
              <a:rPr lang="en-US" dirty="0"/>
              <a:t>Activity: Use the PBS Social Skills Handout </a:t>
            </a:r>
          </a:p>
        </p:txBody>
      </p:sp>
      <p:sp>
        <p:nvSpPr>
          <p:cNvPr id="6" name="Content Placeholder 5">
            <a:extLst>
              <a:ext uri="{FF2B5EF4-FFF2-40B4-BE49-F238E27FC236}">
                <a16:creationId xmlns:a16="http://schemas.microsoft.com/office/drawing/2014/main" id="{64B01440-6906-A44E-958E-14593D5B6950}"/>
              </a:ext>
            </a:extLst>
          </p:cNvPr>
          <p:cNvSpPr>
            <a:spLocks noGrp="1"/>
          </p:cNvSpPr>
          <p:nvPr>
            <p:ph type="subTitle" idx="1"/>
          </p:nvPr>
        </p:nvSpPr>
        <p:spPr>
          <a:xfrm>
            <a:off x="1162291" y="3810000"/>
            <a:ext cx="6858000" cy="1655762"/>
          </a:xfrm>
        </p:spPr>
        <p:txBody>
          <a:bodyPr/>
          <a:lstStyle/>
          <a:p>
            <a:pPr algn="l"/>
            <a:r>
              <a:rPr lang="en-US" b="1" dirty="0"/>
              <a:t>In Your Breakout….</a:t>
            </a:r>
          </a:p>
          <a:p>
            <a:pPr marL="342900" indent="-342900" algn="l">
              <a:buFont typeface="+mj-lt"/>
              <a:buAutoNum type="arabicPeriod"/>
            </a:pPr>
            <a:r>
              <a:rPr lang="en-US" dirty="0"/>
              <a:t>Talk about settings to use a matrix and write down one setting </a:t>
            </a:r>
          </a:p>
          <a:p>
            <a:pPr marL="342900" indent="-342900" algn="l">
              <a:buFont typeface="+mj-lt"/>
              <a:buAutoNum type="arabicPeriod"/>
            </a:pPr>
            <a:r>
              <a:rPr lang="en-US" dirty="0"/>
              <a:t>Pick one social value that is important in that setting</a:t>
            </a:r>
          </a:p>
          <a:p>
            <a:pPr marL="342900" indent="-342900" algn="l">
              <a:buFont typeface="+mj-lt"/>
              <a:buAutoNum type="arabicPeriod"/>
            </a:pPr>
            <a:r>
              <a:rPr lang="en-US" dirty="0"/>
              <a:t>Write down one social behavior that you could teach</a:t>
            </a:r>
          </a:p>
          <a:p>
            <a:pPr marL="342900" indent="-342900" algn="l">
              <a:buFont typeface="+mj-lt"/>
              <a:buAutoNum type="arabicPeriod"/>
            </a:pPr>
            <a:endParaRPr lang="en-US" dirty="0"/>
          </a:p>
        </p:txBody>
      </p:sp>
    </p:spTree>
    <p:extLst>
      <p:ext uri="{BB962C8B-B14F-4D97-AF65-F5344CB8AC3E}">
        <p14:creationId xmlns:p14="http://schemas.microsoft.com/office/powerpoint/2010/main" val="2526965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64792-D400-BC43-A2D4-519607BC9E16}"/>
              </a:ext>
            </a:extLst>
          </p:cNvPr>
          <p:cNvSpPr>
            <a:spLocks noGrp="1"/>
          </p:cNvSpPr>
          <p:nvPr>
            <p:ph type="title"/>
          </p:nvPr>
        </p:nvSpPr>
        <p:spPr/>
        <p:txBody>
          <a:bodyPr>
            <a:normAutofit/>
          </a:bodyPr>
          <a:lstStyle/>
          <a:p>
            <a:pPr algn="ctr"/>
            <a:r>
              <a:rPr lang="ko-KR" altLang="en-US" sz="3500" dirty="0">
                <a:latin typeface="+mn-ea"/>
                <a:ea typeface="+mn-ea"/>
              </a:rPr>
              <a:t>주제</a:t>
            </a:r>
            <a:r>
              <a:rPr lang="en-US" altLang="ko-KR" sz="3500" dirty="0">
                <a:latin typeface="+mn-ea"/>
                <a:ea typeface="+mn-ea"/>
              </a:rPr>
              <a:t>_</a:t>
            </a:r>
            <a:r>
              <a:rPr lang="en-US" sz="3500" dirty="0">
                <a:latin typeface="+mn-ea"/>
                <a:ea typeface="+mn-ea"/>
              </a:rPr>
              <a:t>Agenda</a:t>
            </a:r>
          </a:p>
        </p:txBody>
      </p:sp>
      <p:sp>
        <p:nvSpPr>
          <p:cNvPr id="3" name="Content Placeholder 2">
            <a:extLst>
              <a:ext uri="{FF2B5EF4-FFF2-40B4-BE49-F238E27FC236}">
                <a16:creationId xmlns:a16="http://schemas.microsoft.com/office/drawing/2014/main" id="{44E810A2-B36F-3140-BB18-4E2241F1B5EA}"/>
              </a:ext>
            </a:extLst>
          </p:cNvPr>
          <p:cNvSpPr>
            <a:spLocks noGrp="1"/>
          </p:cNvSpPr>
          <p:nvPr>
            <p:ph sz="quarter" idx="13"/>
          </p:nvPr>
        </p:nvSpPr>
        <p:spPr>
          <a:xfrm>
            <a:off x="457200" y="1447800"/>
            <a:ext cx="8228648" cy="3962400"/>
          </a:xfrm>
        </p:spPr>
        <p:txBody>
          <a:bodyPr>
            <a:noAutofit/>
          </a:bodyPr>
          <a:lstStyle/>
          <a:p>
            <a:pPr marL="0" indent="0">
              <a:buNone/>
            </a:pPr>
            <a:r>
              <a:rPr lang="en-US" sz="1500" dirty="0">
                <a:latin typeface="+mn-ea"/>
              </a:rPr>
              <a:t>9:00 - 10:30 		Review and Focus of Today</a:t>
            </a:r>
          </a:p>
          <a:p>
            <a:pPr marL="0" indent="0">
              <a:buNone/>
            </a:pPr>
            <a:r>
              <a:rPr lang="en-US" sz="1500" dirty="0">
                <a:latin typeface="+mn-ea"/>
              </a:rPr>
              <a:t>					Introduction to Positive Behavior Support</a:t>
            </a:r>
          </a:p>
          <a:p>
            <a:pPr marL="0" indent="0">
              <a:buNone/>
            </a:pPr>
            <a:r>
              <a:rPr lang="en-US" sz="1500" dirty="0">
                <a:latin typeface="+mn-ea"/>
              </a:rPr>
              <a:t>				</a:t>
            </a:r>
          </a:p>
          <a:p>
            <a:pPr marL="0" indent="0">
              <a:buNone/>
            </a:pPr>
            <a:r>
              <a:rPr lang="en-US" sz="1500" dirty="0">
                <a:latin typeface="+mn-ea"/>
              </a:rPr>
              <a:t>10:30 -  10:45		</a:t>
            </a:r>
            <a:r>
              <a:rPr lang="ko-KR" altLang="en-US" sz="1500" dirty="0">
                <a:latin typeface="+mn-ea"/>
              </a:rPr>
              <a:t>휴식</a:t>
            </a:r>
            <a:r>
              <a:rPr lang="en-US" altLang="ko-KR" sz="1500" dirty="0">
                <a:latin typeface="+mn-ea"/>
              </a:rPr>
              <a:t>_</a:t>
            </a:r>
            <a:r>
              <a:rPr lang="en-US" sz="1500" dirty="0">
                <a:latin typeface="+mn-ea"/>
              </a:rPr>
              <a:t>Break</a:t>
            </a:r>
          </a:p>
          <a:p>
            <a:pPr marL="0" indent="0">
              <a:buNone/>
            </a:pPr>
            <a:endParaRPr lang="en-US" sz="1500" dirty="0">
              <a:latin typeface="+mn-ea"/>
            </a:endParaRPr>
          </a:p>
          <a:p>
            <a:pPr marL="0" indent="0">
              <a:buNone/>
            </a:pPr>
            <a:r>
              <a:rPr lang="en-US" sz="1500" dirty="0">
                <a:latin typeface="+mn-ea"/>
              </a:rPr>
              <a:t>10:45 – 12:00		Key Elements of Tier 1 PBS Continued</a:t>
            </a:r>
          </a:p>
          <a:p>
            <a:pPr marL="0" indent="0">
              <a:buNone/>
            </a:pPr>
            <a:endParaRPr lang="en-US" sz="1500" dirty="0">
              <a:latin typeface="+mn-ea"/>
            </a:endParaRPr>
          </a:p>
          <a:p>
            <a:pPr marL="0" indent="0">
              <a:buNone/>
            </a:pPr>
            <a:r>
              <a:rPr lang="en-US" sz="1500" dirty="0">
                <a:latin typeface="+mn-ea"/>
              </a:rPr>
              <a:t>12: 00- 1:00	      </a:t>
            </a:r>
            <a:r>
              <a:rPr lang="ko-KR" altLang="en-US" sz="1500" dirty="0">
                <a:latin typeface="+mn-ea"/>
              </a:rPr>
              <a:t>점심</a:t>
            </a:r>
            <a:r>
              <a:rPr lang="en-US" altLang="ko-KR" sz="1500" dirty="0">
                <a:latin typeface="+mn-ea"/>
              </a:rPr>
              <a:t>_</a:t>
            </a:r>
            <a:r>
              <a:rPr lang="en-US" sz="1500" dirty="0">
                <a:latin typeface="+mn-ea"/>
              </a:rPr>
              <a:t>Lunch</a:t>
            </a:r>
          </a:p>
          <a:p>
            <a:pPr marL="0" indent="0">
              <a:buNone/>
            </a:pPr>
            <a:endParaRPr lang="en-US" sz="1500" dirty="0">
              <a:latin typeface="+mn-ea"/>
            </a:endParaRPr>
          </a:p>
          <a:p>
            <a:pPr marL="0" indent="0">
              <a:buNone/>
            </a:pPr>
            <a:r>
              <a:rPr lang="en-US" sz="1500" dirty="0">
                <a:latin typeface="+mn-ea"/>
              </a:rPr>
              <a:t> 1:00 – 2:30			Using Data for Decision Making</a:t>
            </a:r>
          </a:p>
          <a:p>
            <a:pPr marL="0" indent="0">
              <a:buNone/>
            </a:pPr>
            <a:endParaRPr lang="en-US" sz="1500" dirty="0">
              <a:latin typeface="+mn-ea"/>
            </a:endParaRPr>
          </a:p>
          <a:p>
            <a:pPr marL="0" indent="0">
              <a:buNone/>
            </a:pPr>
            <a:r>
              <a:rPr lang="en-US" sz="1500" dirty="0">
                <a:latin typeface="+mn-ea"/>
              </a:rPr>
              <a:t> 2:30 – 2:45 	 	</a:t>
            </a:r>
            <a:r>
              <a:rPr lang="ko-KR" altLang="en-US" sz="1500" dirty="0">
                <a:latin typeface="+mn-ea"/>
              </a:rPr>
              <a:t>휴식</a:t>
            </a:r>
            <a:r>
              <a:rPr lang="en-US" altLang="ko-KR" sz="1500" dirty="0">
                <a:latin typeface="+mn-ea"/>
              </a:rPr>
              <a:t>_</a:t>
            </a:r>
            <a:r>
              <a:rPr lang="en-US" sz="1500" dirty="0">
                <a:latin typeface="+mn-ea"/>
              </a:rPr>
              <a:t>Break</a:t>
            </a:r>
          </a:p>
          <a:p>
            <a:pPr marL="0" indent="0">
              <a:buNone/>
            </a:pPr>
            <a:endParaRPr lang="en-US" sz="1500" dirty="0">
              <a:latin typeface="+mn-ea"/>
            </a:endParaRPr>
          </a:p>
          <a:p>
            <a:pPr marL="0" indent="0">
              <a:buNone/>
            </a:pPr>
            <a:r>
              <a:rPr lang="en-US" sz="1500" dirty="0">
                <a:latin typeface="+mn-ea"/>
              </a:rPr>
              <a:t> 2:45 – 3:30			Brief Description of Tier 2 and 3 </a:t>
            </a:r>
          </a:p>
          <a:p>
            <a:pPr marL="0" indent="0">
              <a:buNone/>
            </a:pPr>
            <a:endParaRPr lang="en-US" sz="1500" dirty="0">
              <a:latin typeface="+mn-ea"/>
            </a:endParaRPr>
          </a:p>
          <a:p>
            <a:pPr marL="0" indent="0">
              <a:buNone/>
            </a:pPr>
            <a:r>
              <a:rPr lang="en-US" sz="1500" dirty="0">
                <a:latin typeface="+mn-ea"/>
              </a:rPr>
              <a:t> 3:30 – 4:00 		 </a:t>
            </a:r>
            <a:r>
              <a:rPr lang="ko-KR" altLang="en-US" sz="1500" dirty="0">
                <a:latin typeface="+mn-ea"/>
              </a:rPr>
              <a:t>마무리</a:t>
            </a:r>
            <a:r>
              <a:rPr lang="en-US" altLang="ko-KR" sz="1500" dirty="0">
                <a:latin typeface="+mn-ea"/>
              </a:rPr>
              <a:t>_</a:t>
            </a:r>
            <a:r>
              <a:rPr lang="en-US" sz="1500" dirty="0">
                <a:latin typeface="+mn-ea"/>
              </a:rPr>
              <a:t>Wrap up</a:t>
            </a:r>
          </a:p>
        </p:txBody>
      </p:sp>
    </p:spTree>
    <p:extLst>
      <p:ext uri="{BB962C8B-B14F-4D97-AF65-F5344CB8AC3E}">
        <p14:creationId xmlns:p14="http://schemas.microsoft.com/office/powerpoint/2010/main" val="1463594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02129" y="381000"/>
            <a:ext cx="7051271" cy="633060"/>
          </a:xfrm>
        </p:spPr>
        <p:txBody>
          <a:bodyPr>
            <a:noAutofit/>
          </a:bodyPr>
          <a:lstStyle/>
          <a:p>
            <a:pPr algn="ctr"/>
            <a:r>
              <a:rPr lang="en-US" altLang="en-US" sz="2000" dirty="0">
                <a:solidFill>
                  <a:srgbClr val="000000"/>
                </a:solidFill>
                <a:latin typeface="+mn-lt"/>
                <a:ea typeface="ＭＳ Ｐゴシック" pitchFamily="34" charset="-128"/>
              </a:rPr>
              <a:t>Positive Behavior Support Provides a Framework for Prevention</a:t>
            </a:r>
            <a:br>
              <a:rPr lang="en-US" altLang="en-US" sz="2000" dirty="0">
                <a:solidFill>
                  <a:srgbClr val="000000"/>
                </a:solidFill>
                <a:latin typeface="+mn-lt"/>
                <a:ea typeface="ＭＳ Ｐゴシック" pitchFamily="34" charset="-128"/>
              </a:rPr>
            </a:br>
            <a:r>
              <a:rPr lang="ko-KR" altLang="en-US" sz="2000" dirty="0">
                <a:ea typeface="ＭＳ Ｐゴシック" pitchFamily="34" charset="-128"/>
              </a:rPr>
              <a:t>긍정적 행동 지원은 예방을 위한 체제를 제공 </a:t>
            </a:r>
            <a:endParaRPr lang="en-US" altLang="en-US" sz="2000" dirty="0">
              <a:solidFill>
                <a:srgbClr val="000000"/>
              </a:solidFill>
              <a:latin typeface="+mn-lt"/>
              <a:ea typeface="ＭＳ Ｐゴシック" pitchFamily="34" charset="-128"/>
            </a:endParaRPr>
          </a:p>
        </p:txBody>
      </p:sp>
      <p:sp>
        <p:nvSpPr>
          <p:cNvPr id="9232" name="Line 20"/>
          <p:cNvSpPr>
            <a:spLocks noChangeShapeType="1"/>
          </p:cNvSpPr>
          <p:nvPr/>
        </p:nvSpPr>
        <p:spPr bwMode="auto">
          <a:xfrm>
            <a:off x="3505200" y="3810000"/>
            <a:ext cx="1063792" cy="228600"/>
          </a:xfrm>
          <a:prstGeom prst="line">
            <a:avLst/>
          </a:prstGeom>
          <a:noFill/>
          <a:ln w="76200">
            <a:solidFill>
              <a:srgbClr val="A00F43"/>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013">
              <a:solidFill>
                <a:srgbClr val="000000"/>
              </a:solidFill>
              <a:ea typeface="ＭＳ Ｐゴシック" pitchFamily="34" charset="-128"/>
            </a:endParaRPr>
          </a:p>
        </p:txBody>
      </p:sp>
      <p:sp>
        <p:nvSpPr>
          <p:cNvPr id="3" name="TextBox 2"/>
          <p:cNvSpPr txBox="1"/>
          <p:nvPr/>
        </p:nvSpPr>
        <p:spPr>
          <a:xfrm>
            <a:off x="173826" y="1405806"/>
            <a:ext cx="3931950" cy="5078313"/>
          </a:xfrm>
          <a:prstGeom prst="rect">
            <a:avLst/>
          </a:prstGeom>
          <a:noFill/>
        </p:spPr>
        <p:txBody>
          <a:bodyPr wrap="square" rtlCol="0">
            <a:spAutoFit/>
          </a:bodyPr>
          <a:lstStyle/>
          <a:p>
            <a:r>
              <a:rPr lang="en-US" sz="2400" b="1" dirty="0"/>
              <a:t>Focus First on Universal Positive Behavior Support</a:t>
            </a:r>
          </a:p>
          <a:p>
            <a:r>
              <a:rPr lang="ko-KR" altLang="en-US" sz="1200" b="1" dirty="0"/>
              <a:t>보편적인 긍정적 행동 지원에 우선 집중</a:t>
            </a:r>
            <a:endParaRPr lang="en-US" sz="1200" b="1" dirty="0"/>
          </a:p>
          <a:p>
            <a:pPr marL="160735" indent="-160735">
              <a:buFont typeface="Arial" charset="0"/>
              <a:buChar char="•"/>
            </a:pPr>
            <a:endParaRPr lang="en-US" sz="1200" dirty="0"/>
          </a:p>
          <a:p>
            <a:pPr marL="160735" indent="-160735">
              <a:buFont typeface="Arial" charset="0"/>
              <a:buChar char="•"/>
            </a:pPr>
            <a:r>
              <a:rPr lang="en-US" sz="2400" dirty="0"/>
              <a:t>Teach and Practice New Social Skills </a:t>
            </a:r>
          </a:p>
          <a:p>
            <a:pPr marL="160735" indent="-160735">
              <a:buFont typeface="Arial" charset="0"/>
              <a:buChar char="•"/>
            </a:pPr>
            <a:r>
              <a:rPr lang="en-US" sz="2400" b="1" dirty="0">
                <a:solidFill>
                  <a:srgbClr val="C00000"/>
                </a:solidFill>
              </a:rPr>
              <a:t>Reinforce, Recognize, &amp; Celebrate Success</a:t>
            </a:r>
          </a:p>
          <a:p>
            <a:pPr marL="160735" indent="-160735">
              <a:buFont typeface="Arial" charset="0"/>
              <a:buChar char="•"/>
            </a:pPr>
            <a:r>
              <a:rPr lang="en-US" sz="2400" dirty="0"/>
              <a:t>Respond in a Consistent Manner to Problems</a:t>
            </a:r>
          </a:p>
          <a:p>
            <a:pPr marL="160735" indent="-160735">
              <a:buFont typeface="Arial" charset="0"/>
              <a:buChar char="•"/>
            </a:pPr>
            <a:r>
              <a:rPr lang="en-US" sz="2400" dirty="0"/>
              <a:t>Monitor and Intervene Before Serious Problems</a:t>
            </a:r>
          </a:p>
          <a:p>
            <a:pPr marL="160735" indent="-160735">
              <a:buFont typeface="Arial" charset="0"/>
              <a:buChar char="•"/>
            </a:pPr>
            <a:r>
              <a:rPr lang="ko-KR" altLang="en-US" sz="1200" dirty="0"/>
              <a:t>새로운 사회성 기술을 가르치고 연습시킨다</a:t>
            </a:r>
            <a:endParaRPr lang="en-US" altLang="ko-KR" sz="1200" dirty="0"/>
          </a:p>
          <a:p>
            <a:pPr marL="160735" indent="-160735">
              <a:buFont typeface="Arial" charset="0"/>
              <a:buChar char="•"/>
            </a:pPr>
            <a:r>
              <a:rPr lang="ko-KR" altLang="en-US" sz="1200" dirty="0"/>
              <a:t>성공을 장려하고</a:t>
            </a:r>
            <a:r>
              <a:rPr lang="en-US" altLang="ko-KR" sz="1200" dirty="0"/>
              <a:t>,</a:t>
            </a:r>
            <a:r>
              <a:rPr lang="ko-KR" altLang="en-US" sz="1200" dirty="0"/>
              <a:t> 알아주고</a:t>
            </a:r>
            <a:r>
              <a:rPr lang="en-US" altLang="ko-KR" sz="1200" dirty="0"/>
              <a:t>,</a:t>
            </a:r>
            <a:r>
              <a:rPr lang="ko-KR" altLang="en-US" sz="1200" dirty="0"/>
              <a:t> 축하해 준다</a:t>
            </a:r>
            <a:endParaRPr lang="en-US" altLang="ko-KR" sz="1200" dirty="0"/>
          </a:p>
          <a:p>
            <a:pPr marL="160735" indent="-160735">
              <a:buFont typeface="Arial" charset="0"/>
              <a:buChar char="•"/>
            </a:pPr>
            <a:r>
              <a:rPr lang="ko-KR" altLang="en-US" sz="1200" dirty="0"/>
              <a:t>문제들에 있어 일관되게 대처한다</a:t>
            </a:r>
            <a:endParaRPr lang="en-US" altLang="ko-KR" sz="1200" dirty="0"/>
          </a:p>
          <a:p>
            <a:pPr marL="160735" indent="-160735">
              <a:buFont typeface="Arial" charset="0"/>
              <a:buChar char="•"/>
            </a:pPr>
            <a:r>
              <a:rPr lang="ko-KR" altLang="en-US" sz="1200" dirty="0"/>
              <a:t>심각한 문제가 되기 전에 모니터링하고 개입한다</a:t>
            </a:r>
            <a:endParaRPr lang="en-US" sz="1200" dirty="0"/>
          </a:p>
        </p:txBody>
      </p:sp>
      <p:pic>
        <p:nvPicPr>
          <p:cNvPr id="9" name="Picture 8"/>
          <p:cNvPicPr>
            <a:picLocks noChangeAspect="1"/>
          </p:cNvPicPr>
          <p:nvPr/>
        </p:nvPicPr>
        <p:blipFill>
          <a:blip r:embed="rId3"/>
          <a:stretch>
            <a:fillRect/>
          </a:stretch>
        </p:blipFill>
        <p:spPr>
          <a:xfrm>
            <a:off x="4800600" y="1405806"/>
            <a:ext cx="2749216" cy="4613994"/>
          </a:xfrm>
          <a:prstGeom prst="rect">
            <a:avLst/>
          </a:prstGeom>
        </p:spPr>
      </p:pic>
      <p:sp>
        <p:nvSpPr>
          <p:cNvPr id="5" name="Oval 4"/>
          <p:cNvSpPr/>
          <p:nvPr/>
        </p:nvSpPr>
        <p:spPr>
          <a:xfrm>
            <a:off x="4337384" y="3810000"/>
            <a:ext cx="3739816" cy="1670640"/>
          </a:xfrm>
          <a:prstGeom prst="ellipse">
            <a:avLst/>
          </a:prstGeom>
          <a:noFill/>
          <a:ln w="69850">
            <a:solidFill>
              <a:srgbClr val="A00F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extBox 1"/>
          <p:cNvSpPr txBox="1"/>
          <p:nvPr/>
        </p:nvSpPr>
        <p:spPr>
          <a:xfrm>
            <a:off x="7391400" y="1828800"/>
            <a:ext cx="838200" cy="381000"/>
          </a:xfrm>
          <a:prstGeom prst="rect">
            <a:avLst/>
          </a:prstGeom>
          <a:noFill/>
        </p:spPr>
        <p:txBody>
          <a:bodyPr wrap="square" rtlCol="0">
            <a:spAutoFit/>
          </a:bodyPr>
          <a:lstStyle/>
          <a:p>
            <a:r>
              <a:rPr lang="ko-KR" altLang="en-US" dirty="0"/>
              <a:t>소수</a:t>
            </a:r>
            <a:endParaRPr lang="en-US" dirty="0"/>
          </a:p>
        </p:txBody>
      </p:sp>
      <p:sp>
        <p:nvSpPr>
          <p:cNvPr id="8" name="TextBox 7"/>
          <p:cNvSpPr txBox="1"/>
          <p:nvPr/>
        </p:nvSpPr>
        <p:spPr>
          <a:xfrm>
            <a:off x="7391400" y="2743200"/>
            <a:ext cx="838200" cy="381000"/>
          </a:xfrm>
          <a:prstGeom prst="rect">
            <a:avLst/>
          </a:prstGeom>
          <a:noFill/>
        </p:spPr>
        <p:txBody>
          <a:bodyPr wrap="square" rtlCol="0">
            <a:spAutoFit/>
          </a:bodyPr>
          <a:lstStyle/>
          <a:p>
            <a:r>
              <a:rPr lang="ko-KR" altLang="en-US"/>
              <a:t>몇몇</a:t>
            </a:r>
            <a:endParaRPr lang="en-US" dirty="0"/>
          </a:p>
        </p:txBody>
      </p:sp>
      <p:sp>
        <p:nvSpPr>
          <p:cNvPr id="10" name="TextBox 9"/>
          <p:cNvSpPr txBox="1"/>
          <p:nvPr/>
        </p:nvSpPr>
        <p:spPr>
          <a:xfrm>
            <a:off x="7391400" y="4495800"/>
            <a:ext cx="838200" cy="381000"/>
          </a:xfrm>
          <a:prstGeom prst="rect">
            <a:avLst/>
          </a:prstGeom>
          <a:noFill/>
        </p:spPr>
        <p:txBody>
          <a:bodyPr wrap="square" rtlCol="0">
            <a:spAutoFit/>
          </a:bodyPr>
          <a:lstStyle/>
          <a:p>
            <a:r>
              <a:rPr lang="ko-KR" altLang="en-US"/>
              <a:t>모두</a:t>
            </a:r>
            <a:endParaRPr lang="en-US" dirty="0"/>
          </a:p>
        </p:txBody>
      </p:sp>
    </p:spTree>
    <p:extLst>
      <p:ext uri="{BB962C8B-B14F-4D97-AF65-F5344CB8AC3E}">
        <p14:creationId xmlns:p14="http://schemas.microsoft.com/office/powerpoint/2010/main" val="107354675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9841" y="34280"/>
            <a:ext cx="8514159" cy="1316037"/>
          </a:xfrm>
        </p:spPr>
        <p:txBody>
          <a:bodyPr>
            <a:normAutofit/>
          </a:bodyPr>
          <a:lstStyle/>
          <a:p>
            <a:pPr algn="ctr"/>
            <a:r>
              <a:rPr lang="en-US" sz="3600" dirty="0">
                <a:solidFill>
                  <a:srgbClr val="000000"/>
                </a:solidFill>
              </a:rPr>
              <a:t>Recognizing and Reinforcing People</a:t>
            </a:r>
            <a:br>
              <a:rPr lang="en-US" sz="3600" dirty="0">
                <a:solidFill>
                  <a:srgbClr val="000000"/>
                </a:solidFill>
              </a:rPr>
            </a:br>
            <a:r>
              <a:rPr lang="ko-KR" altLang="en-US" sz="3600" dirty="0">
                <a:solidFill>
                  <a:srgbClr val="000000"/>
                </a:solidFill>
              </a:rPr>
              <a:t>감사를 표하고 장려하기</a:t>
            </a:r>
            <a:endParaRPr lang="en-US" sz="3600" dirty="0">
              <a:solidFill>
                <a:srgbClr val="000000"/>
              </a:solidFill>
            </a:endParaRPr>
          </a:p>
        </p:txBody>
      </p:sp>
      <p:sp>
        <p:nvSpPr>
          <p:cNvPr id="10" name="Text Placeholder 9"/>
          <p:cNvSpPr>
            <a:spLocks noGrp="1"/>
          </p:cNvSpPr>
          <p:nvPr>
            <p:ph type="body" idx="1"/>
          </p:nvPr>
        </p:nvSpPr>
        <p:spPr>
          <a:xfrm>
            <a:off x="533400" y="1103784"/>
            <a:ext cx="3868340" cy="823912"/>
          </a:xfrm>
        </p:spPr>
        <p:txBody>
          <a:bodyPr/>
          <a:lstStyle/>
          <a:p>
            <a:r>
              <a:rPr lang="en-US" dirty="0"/>
              <a:t>Reinforce the Positive!</a:t>
            </a:r>
          </a:p>
          <a:p>
            <a:r>
              <a:rPr lang="ko-KR" altLang="en-US" dirty="0"/>
              <a:t>긍정적인 것을 강화시켜라</a:t>
            </a:r>
            <a:r>
              <a:rPr lang="en-US" altLang="ko-KR" dirty="0"/>
              <a:t>!</a:t>
            </a:r>
            <a:endParaRPr lang="en-US" dirty="0"/>
          </a:p>
        </p:txBody>
      </p:sp>
      <p:sp>
        <p:nvSpPr>
          <p:cNvPr id="11" name="Content Placeholder 10"/>
          <p:cNvSpPr>
            <a:spLocks noGrp="1"/>
          </p:cNvSpPr>
          <p:nvPr>
            <p:ph sz="half" idx="2"/>
          </p:nvPr>
        </p:nvSpPr>
        <p:spPr>
          <a:xfrm>
            <a:off x="533400" y="1912883"/>
            <a:ext cx="3868340" cy="3684588"/>
          </a:xfrm>
        </p:spPr>
        <p:txBody>
          <a:bodyPr>
            <a:normAutofit fontScale="77500" lnSpcReduction="20000"/>
          </a:bodyPr>
          <a:lstStyle/>
          <a:p>
            <a:r>
              <a:rPr lang="en-US" dirty="0"/>
              <a:t>Be clear </a:t>
            </a:r>
          </a:p>
          <a:p>
            <a:pPr lvl="1"/>
            <a:r>
              <a:rPr lang="en-US" i="1" dirty="0"/>
              <a:t>“Thank you for helping Anne put the groceries away.”</a:t>
            </a:r>
          </a:p>
          <a:p>
            <a:pPr marL="342900" lvl="1" indent="0">
              <a:buNone/>
            </a:pPr>
            <a:r>
              <a:rPr lang="ko-KR" altLang="en-US" i="1" dirty="0"/>
              <a:t>명확해라</a:t>
            </a:r>
            <a:endParaRPr lang="en-US" altLang="ko-KR" i="1" dirty="0"/>
          </a:p>
          <a:p>
            <a:pPr marL="342900" lvl="1" indent="0">
              <a:buNone/>
            </a:pPr>
            <a:r>
              <a:rPr lang="en-US" i="1" dirty="0"/>
              <a:t>-</a:t>
            </a:r>
            <a:r>
              <a:rPr lang="ko-KR" altLang="en-US" i="1" dirty="0"/>
              <a:t> </a:t>
            </a:r>
            <a:r>
              <a:rPr lang="en-US" altLang="ko-KR" i="1" dirty="0"/>
              <a:t>“</a:t>
            </a:r>
            <a:r>
              <a:rPr lang="ko-KR" altLang="en-US" i="1" dirty="0"/>
              <a:t>앤을 도와 장봐온 거 정리해줘서 고마워</a:t>
            </a:r>
            <a:r>
              <a:rPr lang="en-US" altLang="ko-KR" i="1" dirty="0"/>
              <a:t>.”</a:t>
            </a:r>
            <a:endParaRPr lang="en-US" i="1" dirty="0"/>
          </a:p>
          <a:p>
            <a:pPr lvl="1"/>
            <a:endParaRPr lang="en-US" i="1" dirty="0"/>
          </a:p>
          <a:p>
            <a:r>
              <a:rPr lang="en-US" dirty="0"/>
              <a:t>Watch for opportunities to promote positive social interactions</a:t>
            </a:r>
          </a:p>
          <a:p>
            <a:r>
              <a:rPr lang="ko-KR" altLang="en-US" dirty="0"/>
              <a:t>긍정적 사회적 교류를 장려할 기회를 엿보아라</a:t>
            </a:r>
            <a:r>
              <a:rPr lang="en-US" altLang="ko-KR" dirty="0"/>
              <a:t>.</a:t>
            </a:r>
            <a:endParaRPr lang="en-US" dirty="0"/>
          </a:p>
          <a:p>
            <a:endParaRPr lang="en-US" dirty="0"/>
          </a:p>
          <a:p>
            <a:r>
              <a:rPr lang="en-US" dirty="0"/>
              <a:t>Give 4 positive statements for every demand/correction</a:t>
            </a:r>
          </a:p>
          <a:p>
            <a:r>
              <a:rPr lang="ko-KR" altLang="en-US" dirty="0"/>
              <a:t>요구사항</a:t>
            </a:r>
            <a:r>
              <a:rPr lang="en-US" altLang="ko-KR" dirty="0"/>
              <a:t>/</a:t>
            </a:r>
            <a:r>
              <a:rPr lang="ko-KR" altLang="en-US" dirty="0"/>
              <a:t>수정사항 마다 </a:t>
            </a:r>
            <a:r>
              <a:rPr lang="en-US" altLang="ko-KR" dirty="0"/>
              <a:t>4</a:t>
            </a:r>
            <a:r>
              <a:rPr lang="ko-KR" altLang="en-US" dirty="0"/>
              <a:t>개의 긍정적인 말을 해라</a:t>
            </a:r>
            <a:r>
              <a:rPr lang="en-US" altLang="ko-KR" dirty="0"/>
              <a:t>.</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6920" y="1793837"/>
            <a:ext cx="3060848" cy="3803634"/>
          </a:xfrm>
          <a:prstGeom prst="rect">
            <a:avLst/>
          </a:prstGeom>
        </p:spPr>
      </p:pic>
    </p:spTree>
    <p:extLst>
      <p:ext uri="{BB962C8B-B14F-4D97-AF65-F5344CB8AC3E}">
        <p14:creationId xmlns:p14="http://schemas.microsoft.com/office/powerpoint/2010/main" val="1467227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796" y="2420947"/>
            <a:ext cx="5657850" cy="2914650"/>
          </a:xfrm>
          <a:prstGeom prst="rect">
            <a:avLst/>
          </a:prstGeom>
          <a:solidFill>
            <a:schemeClr val="accent6">
              <a:lumMod val="40000"/>
              <a:lumOff val="6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105661" y="1784795"/>
            <a:ext cx="2090627" cy="690551"/>
          </a:xfrm>
        </p:spPr>
        <p:txBody>
          <a:bodyPr>
            <a:normAutofit fontScale="90000"/>
          </a:bodyPr>
          <a:lstStyle/>
          <a:p>
            <a:r>
              <a:rPr lang="en-US" dirty="0"/>
              <a:t>Bee Cards</a:t>
            </a:r>
            <a:r>
              <a:rPr lang="ko-KR" altLang="en-US" dirty="0"/>
              <a:t> 꿀벌카드</a:t>
            </a:r>
            <a:endParaRPr lang="en-US" dirty="0"/>
          </a:p>
        </p:txBody>
      </p:sp>
      <p:sp>
        <p:nvSpPr>
          <p:cNvPr id="5" name="TextBox 4"/>
          <p:cNvSpPr txBox="1"/>
          <p:nvPr/>
        </p:nvSpPr>
        <p:spPr>
          <a:xfrm>
            <a:off x="63796" y="2565608"/>
            <a:ext cx="5625846" cy="2793072"/>
          </a:xfrm>
          <a:prstGeom prst="rect">
            <a:avLst/>
          </a:prstGeom>
          <a:solidFill>
            <a:schemeClr val="accent6">
              <a:lumMod val="40000"/>
              <a:lumOff val="60000"/>
              <a:alpha val="2000"/>
            </a:schemeClr>
          </a:solidFill>
        </p:spPr>
        <p:txBody>
          <a:bodyPr wrap="square" rtlCol="0">
            <a:spAutoFit/>
          </a:bodyPr>
          <a:lstStyle/>
          <a:p>
            <a:pPr algn="ctr"/>
            <a:r>
              <a:rPr lang="en-US" sz="1350" dirty="0"/>
              <a:t>I SAW</a:t>
            </a:r>
          </a:p>
          <a:p>
            <a:pPr algn="ctr"/>
            <a:endParaRPr lang="en-US" sz="1350" dirty="0"/>
          </a:p>
          <a:p>
            <a:pPr algn="ctr"/>
            <a:r>
              <a:rPr lang="en-US" sz="1350" dirty="0"/>
              <a:t>__________________________</a:t>
            </a:r>
            <a:br>
              <a:rPr lang="en-US" sz="1350" dirty="0"/>
            </a:br>
            <a:r>
              <a:rPr lang="en-US" sz="1350" dirty="0"/>
              <a:t>(name of individual)</a:t>
            </a:r>
          </a:p>
          <a:p>
            <a:pPr algn="ctr"/>
            <a:endParaRPr lang="en-US" sz="1350" dirty="0"/>
          </a:p>
          <a:p>
            <a:pPr algn="ctr"/>
            <a:r>
              <a:rPr lang="en-US" sz="1350" dirty="0"/>
              <a:t>_____________________________________________________________</a:t>
            </a:r>
          </a:p>
          <a:p>
            <a:pPr algn="ctr"/>
            <a:br>
              <a:rPr lang="en-US" sz="1350" dirty="0"/>
            </a:br>
            <a:r>
              <a:rPr lang="en-US" sz="1350" dirty="0"/>
              <a:t>_____________________________________________________________</a:t>
            </a:r>
          </a:p>
          <a:p>
            <a:pPr algn="ctr"/>
            <a:endParaRPr lang="en-US" sz="1350" dirty="0"/>
          </a:p>
          <a:p>
            <a:pPr algn="ctr"/>
            <a:r>
              <a:rPr lang="en-US" sz="1350" dirty="0"/>
              <a:t>(describe positive behavior)</a:t>
            </a:r>
          </a:p>
          <a:p>
            <a:pPr algn="ctr"/>
            <a:endParaRPr lang="en-US" sz="1350" dirty="0"/>
          </a:p>
          <a:p>
            <a:endParaRPr lang="en-US" sz="1350" dirty="0"/>
          </a:p>
          <a:p>
            <a:r>
              <a:rPr lang="en-US" sz="1350" dirty="0"/>
              <a:t>Date_________________                                             Staff_____________</a:t>
            </a:r>
          </a:p>
        </p:txBody>
      </p:sp>
      <p:pic>
        <p:nvPicPr>
          <p:cNvPr id="7" name="Picture 6"/>
          <p:cNvPicPr>
            <a:picLocks noChangeAspect="1"/>
          </p:cNvPicPr>
          <p:nvPr/>
        </p:nvPicPr>
        <p:blipFill>
          <a:blip r:embed="rId2"/>
          <a:stretch>
            <a:fillRect/>
          </a:stretch>
        </p:blipFill>
        <p:spPr>
          <a:xfrm>
            <a:off x="314325" y="2565608"/>
            <a:ext cx="628650" cy="628650"/>
          </a:xfrm>
          <a:prstGeom prst="rect">
            <a:avLst/>
          </a:prstGeom>
        </p:spPr>
      </p:pic>
      <p:pic>
        <p:nvPicPr>
          <p:cNvPr id="6" name="Picture 5">
            <a:extLst>
              <a:ext uri="{FF2B5EF4-FFF2-40B4-BE49-F238E27FC236}">
                <a16:creationId xmlns:a16="http://schemas.microsoft.com/office/drawing/2014/main" id="{AB9F8A38-487B-E948-BB39-C039C11CC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7353" y="1821645"/>
            <a:ext cx="2680350" cy="3513952"/>
          </a:xfrm>
          <a:prstGeom prst="rect">
            <a:avLst/>
          </a:prstGeom>
        </p:spPr>
      </p:pic>
      <p:sp>
        <p:nvSpPr>
          <p:cNvPr id="3" name="TextBox 2">
            <a:extLst>
              <a:ext uri="{FF2B5EF4-FFF2-40B4-BE49-F238E27FC236}">
                <a16:creationId xmlns:a16="http://schemas.microsoft.com/office/drawing/2014/main" id="{D346A129-7671-494F-BFC5-71499A0C713D}"/>
              </a:ext>
            </a:extLst>
          </p:cNvPr>
          <p:cNvSpPr txBox="1"/>
          <p:nvPr/>
        </p:nvSpPr>
        <p:spPr>
          <a:xfrm>
            <a:off x="838200" y="0"/>
            <a:ext cx="7677103" cy="1200329"/>
          </a:xfrm>
          <a:prstGeom prst="rect">
            <a:avLst/>
          </a:prstGeom>
          <a:noFill/>
        </p:spPr>
        <p:txBody>
          <a:bodyPr wrap="none" rtlCol="0">
            <a:spAutoFit/>
          </a:bodyPr>
          <a:lstStyle/>
          <a:p>
            <a:pPr algn="ctr"/>
            <a:r>
              <a:rPr lang="en-US" sz="2400" b="1" dirty="0"/>
              <a:t>Examples of Reinforcers Used to Support </a:t>
            </a:r>
          </a:p>
          <a:p>
            <a:pPr algn="ctr"/>
            <a:r>
              <a:rPr lang="en-US" sz="2400" b="1" dirty="0"/>
              <a:t>Positive Social Behavior</a:t>
            </a:r>
          </a:p>
          <a:p>
            <a:pPr algn="ctr"/>
            <a:r>
              <a:rPr lang="ko-KR" altLang="en-US" sz="2400" b="1" dirty="0"/>
              <a:t>긍정적 사회적 행동을 지원하는데 사용되는 강화물의 예</a:t>
            </a:r>
            <a:endParaRPr lang="en-US" sz="2400" b="1" dirty="0"/>
          </a:p>
        </p:txBody>
      </p:sp>
      <p:sp>
        <p:nvSpPr>
          <p:cNvPr id="4" name="TextBox 3"/>
          <p:cNvSpPr txBox="1"/>
          <p:nvPr/>
        </p:nvSpPr>
        <p:spPr>
          <a:xfrm>
            <a:off x="304800" y="5410200"/>
            <a:ext cx="5257800" cy="646331"/>
          </a:xfrm>
          <a:prstGeom prst="rect">
            <a:avLst/>
          </a:prstGeom>
          <a:noFill/>
        </p:spPr>
        <p:txBody>
          <a:bodyPr wrap="square" rtlCol="0">
            <a:spAutoFit/>
          </a:bodyPr>
          <a:lstStyle/>
          <a:p>
            <a:r>
              <a:rPr lang="ko-KR" altLang="en-US" sz="1200" dirty="0"/>
              <a:t>나는 </a:t>
            </a:r>
            <a:r>
              <a:rPr lang="en-US" altLang="ko-KR" sz="1200" dirty="0"/>
              <a:t>_______(</a:t>
            </a:r>
            <a:r>
              <a:rPr lang="ko-KR" altLang="en-US" sz="1200" dirty="0"/>
              <a:t>이름</a:t>
            </a:r>
            <a:r>
              <a:rPr lang="en-US" altLang="ko-KR" sz="1200" dirty="0"/>
              <a:t>)</a:t>
            </a:r>
            <a:r>
              <a:rPr lang="ko-KR" altLang="en-US" sz="1200" dirty="0"/>
              <a:t>가 </a:t>
            </a:r>
            <a:r>
              <a:rPr lang="en-US" altLang="ko-KR" sz="1200" dirty="0"/>
              <a:t>________________(</a:t>
            </a:r>
            <a:r>
              <a:rPr lang="ko-KR" altLang="en-US" sz="1200" dirty="0"/>
              <a:t>긍정적 행동 묘사</a:t>
            </a:r>
            <a:r>
              <a:rPr lang="en-US" altLang="ko-KR" sz="1200" dirty="0"/>
              <a:t>)</a:t>
            </a:r>
            <a:r>
              <a:rPr lang="ko-KR" altLang="en-US" sz="1200" dirty="0"/>
              <a:t>것을 보았다</a:t>
            </a:r>
            <a:r>
              <a:rPr lang="en-US" altLang="ko-KR" sz="1200" dirty="0"/>
              <a:t>.</a:t>
            </a:r>
          </a:p>
          <a:p>
            <a:endParaRPr lang="en-US" sz="1200" dirty="0"/>
          </a:p>
          <a:p>
            <a:r>
              <a:rPr lang="ko-KR" altLang="en-US" sz="1200" dirty="0"/>
              <a:t>날짜</a:t>
            </a:r>
            <a:r>
              <a:rPr lang="en-US" altLang="ko-KR" sz="1200" dirty="0"/>
              <a:t>___________</a:t>
            </a:r>
            <a:r>
              <a:rPr lang="ko-KR" altLang="en-US" sz="1200" dirty="0"/>
              <a:t>               직원</a:t>
            </a:r>
            <a:r>
              <a:rPr lang="en-US" altLang="ko-KR" sz="1200" dirty="0"/>
              <a:t>____________</a:t>
            </a:r>
            <a:endParaRPr lang="en-US" sz="1200" dirty="0"/>
          </a:p>
        </p:txBody>
      </p:sp>
    </p:spTree>
    <p:extLst>
      <p:ext uri="{BB962C8B-B14F-4D97-AF65-F5344CB8AC3E}">
        <p14:creationId xmlns:p14="http://schemas.microsoft.com/office/powerpoint/2010/main" val="3195769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78004"/>
            <a:ext cx="8377716" cy="1261884"/>
          </a:xfrm>
          <a:prstGeom prst="rect">
            <a:avLst/>
          </a:prstGeom>
          <a:noFill/>
        </p:spPr>
        <p:txBody>
          <a:bodyPr wrap="square" rtlCol="0">
            <a:spAutoFit/>
          </a:bodyPr>
          <a:lstStyle/>
          <a:p>
            <a:pPr algn="ctr"/>
            <a:r>
              <a:rPr lang="en-US" sz="2800" b="1" dirty="0"/>
              <a:t>Thank You Notes That Are Given To Each Other When Behaviors That Reflect Values Are Observed</a:t>
            </a:r>
          </a:p>
          <a:p>
            <a:pPr algn="ctr"/>
            <a:r>
              <a:rPr lang="ko-KR" altLang="en-US" sz="2000" b="1" dirty="0"/>
              <a:t>가치가 반영된 행동이 관찰되었을 때 서로에게 전달하는 감사카드</a:t>
            </a:r>
            <a:endParaRPr lang="en-US" sz="2000" b="1" dirty="0"/>
          </a:p>
        </p:txBody>
      </p:sp>
      <p:pic>
        <p:nvPicPr>
          <p:cNvPr id="4" name="Picture 3">
            <a:extLst>
              <a:ext uri="{FF2B5EF4-FFF2-40B4-BE49-F238E27FC236}">
                <a16:creationId xmlns:a16="http://schemas.microsoft.com/office/drawing/2014/main" id="{B596A66D-D45E-F142-8680-98E40E1C7C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69066" y="1959296"/>
            <a:ext cx="4823468" cy="3617601"/>
          </a:xfrm>
          <a:prstGeom prst="rect">
            <a:avLst/>
          </a:prstGeom>
        </p:spPr>
      </p:pic>
      <p:pic>
        <p:nvPicPr>
          <p:cNvPr id="5" name="Picture 4">
            <a:extLst>
              <a:ext uri="{FF2B5EF4-FFF2-40B4-BE49-F238E27FC236}">
                <a16:creationId xmlns:a16="http://schemas.microsoft.com/office/drawing/2014/main" id="{46527362-382A-B84C-9E10-45E2EB2946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8107" y="1944054"/>
            <a:ext cx="4701537" cy="3526153"/>
          </a:xfrm>
          <a:prstGeom prst="rect">
            <a:avLst/>
          </a:prstGeom>
        </p:spPr>
      </p:pic>
    </p:spTree>
    <p:extLst>
      <p:ext uri="{BB962C8B-B14F-4D97-AF65-F5344CB8AC3E}">
        <p14:creationId xmlns:p14="http://schemas.microsoft.com/office/powerpoint/2010/main" val="2463516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Faculty RRR 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1158479"/>
            <a:ext cx="5600700" cy="41993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9315" name="Picture 3" descr="03090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1143000"/>
            <a:ext cx="4857750" cy="430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80" name="Text Box 4"/>
          <p:cNvSpPr txBox="1">
            <a:spLocks noChangeArrowheads="1"/>
          </p:cNvSpPr>
          <p:nvPr/>
        </p:nvSpPr>
        <p:spPr bwMode="auto">
          <a:xfrm>
            <a:off x="1657663" y="5429250"/>
            <a:ext cx="441659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x-none">
                <a:latin typeface="Times New Roman" charset="0"/>
              </a:rPr>
              <a:t>North Myrtle Beach Primary June 8, 2004 SC</a:t>
            </a:r>
          </a:p>
        </p:txBody>
      </p:sp>
      <p:pic>
        <p:nvPicPr>
          <p:cNvPr id="269317" name="Picture 5" descr="03090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1115616"/>
            <a:ext cx="5257800" cy="4256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828800" y="5791200"/>
            <a:ext cx="4191000" cy="369332"/>
          </a:xfrm>
          <a:prstGeom prst="rect">
            <a:avLst/>
          </a:prstGeom>
          <a:noFill/>
        </p:spPr>
        <p:txBody>
          <a:bodyPr wrap="square" rtlCol="0">
            <a:spAutoFit/>
          </a:bodyPr>
          <a:lstStyle/>
          <a:p>
            <a:r>
              <a:rPr lang="ko-KR" altLang="en-US" dirty="0"/>
              <a:t>노스 머틀 비치 초등학교 </a:t>
            </a:r>
            <a:r>
              <a:rPr lang="en-US" altLang="ko-KR" dirty="0"/>
              <a:t>2004</a:t>
            </a:r>
            <a:r>
              <a:rPr lang="ko-KR" altLang="en-US" dirty="0"/>
              <a:t>년 </a:t>
            </a:r>
            <a:r>
              <a:rPr lang="en-US" altLang="ko-KR" dirty="0"/>
              <a:t>6</a:t>
            </a:r>
            <a:r>
              <a:rPr lang="ko-KR" altLang="en-US" dirty="0"/>
              <a:t>월 </a:t>
            </a:r>
            <a:r>
              <a:rPr lang="en-US" altLang="ko-KR" dirty="0"/>
              <a:t>8</a:t>
            </a:r>
            <a:r>
              <a:rPr lang="ko-KR" altLang="en-US" dirty="0"/>
              <a:t>일 </a:t>
            </a:r>
            <a:r>
              <a:rPr lang="en-US" altLang="ko-KR" dirty="0"/>
              <a:t>SC</a:t>
            </a:r>
            <a:endParaRPr lang="en-US" dirty="0"/>
          </a:p>
        </p:txBody>
      </p:sp>
    </p:spTree>
    <p:extLst>
      <p:ext uri="{BB962C8B-B14F-4D97-AF65-F5344CB8AC3E}">
        <p14:creationId xmlns:p14="http://schemas.microsoft.com/office/powerpoint/2010/main" val="9730379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9317"/>
                                        </p:tgtEl>
                                        <p:attrNameLst>
                                          <p:attrName>style.visibility</p:attrName>
                                        </p:attrNameLst>
                                      </p:cBhvr>
                                      <p:to>
                                        <p:strVal val="visible"/>
                                      </p:to>
                                    </p:set>
                                  </p:childTnLst>
                                  <p:subTnLst>
                                    <p:set>
                                      <p:cBhvr override="childStyle">
                                        <p:cTn dur="1" fill="hold" display="0" masterRel="nextClick" afterEffect="1"/>
                                        <p:tgtEl>
                                          <p:spTgt spid="26931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9315"/>
                                        </p:tgtEl>
                                        <p:attrNameLst>
                                          <p:attrName>style.visibility</p:attrName>
                                        </p:attrNameLst>
                                      </p:cBhvr>
                                      <p:to>
                                        <p:strVal val="visible"/>
                                      </p:to>
                                    </p:set>
                                  </p:childTnLst>
                                  <p:subTnLst>
                                    <p:set>
                                      <p:cBhvr override="childStyle">
                                        <p:cTn dur="1" fill="hold" display="0" masterRel="nextClick" afterEffect="1"/>
                                        <p:tgtEl>
                                          <p:spTgt spid="26931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9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12" y="857250"/>
            <a:ext cx="4199186" cy="5143500"/>
          </a:xfrm>
          <a:prstGeom prst="rect">
            <a:avLst/>
          </a:prstGeom>
        </p:spPr>
      </p:pic>
      <p:sp>
        <p:nvSpPr>
          <p:cNvPr id="3" name="Rectangle 2"/>
          <p:cNvSpPr/>
          <p:nvPr/>
        </p:nvSpPr>
        <p:spPr>
          <a:xfrm>
            <a:off x="342900" y="2064477"/>
            <a:ext cx="3786188" cy="3323987"/>
          </a:xfrm>
          <a:prstGeom prst="rect">
            <a:avLst/>
          </a:prstGeom>
        </p:spPr>
        <p:txBody>
          <a:bodyPr wrap="square">
            <a:spAutoFit/>
          </a:bodyPr>
          <a:lstStyle/>
          <a:p>
            <a:pPr algn="ctr"/>
            <a:r>
              <a:rPr lang="en-US" sz="2100" b="1" dirty="0"/>
              <a:t>Consider Strategies for Recognizing Staff </a:t>
            </a:r>
            <a:r>
              <a:rPr lang="mr-IN" sz="2100" b="1" dirty="0"/>
              <a:t>–</a:t>
            </a:r>
            <a:r>
              <a:rPr lang="en-US" sz="2100" b="1" dirty="0"/>
              <a:t> Designated Parking Spot </a:t>
            </a:r>
          </a:p>
          <a:p>
            <a:pPr algn="ctr"/>
            <a:r>
              <a:rPr lang="ko-KR" altLang="en-US" sz="2100" b="1" dirty="0"/>
              <a:t>직원에게 감사를 표하는 전략</a:t>
            </a:r>
            <a:r>
              <a:rPr lang="en-US" altLang="ko-KR" sz="2100" b="1" dirty="0"/>
              <a:t>--</a:t>
            </a:r>
            <a:r>
              <a:rPr lang="ko-KR" altLang="en-US" sz="2100" b="1" dirty="0"/>
              <a:t>지정주차</a:t>
            </a:r>
            <a:endParaRPr lang="en-US" sz="2100" b="1" dirty="0"/>
          </a:p>
          <a:p>
            <a:pPr algn="ctr"/>
            <a:endParaRPr lang="en-US" sz="2100" dirty="0"/>
          </a:p>
          <a:p>
            <a:pPr algn="ctr"/>
            <a:r>
              <a:rPr lang="en-US" sz="2100" i="1" dirty="0"/>
              <a:t>(This Would be a Big Hit at the University of Minnesota)</a:t>
            </a:r>
          </a:p>
          <a:p>
            <a:pPr algn="ctr"/>
            <a:r>
              <a:rPr lang="ko-KR" altLang="en-US" sz="2100" i="1" dirty="0"/>
              <a:t>미네소타 주립대에 있다면 크게 성공할 것 같은 예</a:t>
            </a:r>
            <a:r>
              <a:rPr lang="en-US" altLang="ko-KR" sz="2100" i="1" dirty="0"/>
              <a:t>)</a:t>
            </a:r>
            <a:endParaRPr lang="en-US" sz="2100" i="1" dirty="0"/>
          </a:p>
        </p:txBody>
      </p:sp>
    </p:spTree>
    <p:extLst>
      <p:ext uri="{BB962C8B-B14F-4D97-AF65-F5344CB8AC3E}">
        <p14:creationId xmlns:p14="http://schemas.microsoft.com/office/powerpoint/2010/main" val="1379442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905000"/>
            <a:ext cx="2782304" cy="3323987"/>
          </a:xfrm>
          <a:prstGeom prst="rect">
            <a:avLst/>
          </a:prstGeom>
        </p:spPr>
        <p:txBody>
          <a:bodyPr wrap="square">
            <a:spAutoFit/>
          </a:bodyPr>
          <a:lstStyle/>
          <a:p>
            <a:pPr algn="ctr"/>
            <a:r>
              <a:rPr lang="ko-KR" altLang="en-US" sz="3000" b="1" dirty="0">
                <a:latin typeface="+mn-ea"/>
              </a:rPr>
              <a:t>직원 인식 전략을 고려하기</a:t>
            </a:r>
            <a:endParaRPr lang="en-US" altLang="ko-KR" sz="3000" b="1" dirty="0">
              <a:latin typeface="+mn-ea"/>
            </a:endParaRPr>
          </a:p>
          <a:p>
            <a:pPr algn="ctr"/>
            <a:r>
              <a:rPr lang="en-US" sz="3000" b="1" dirty="0">
                <a:latin typeface="+mn-ea"/>
              </a:rPr>
              <a:t>_Consider Strategies for Recognizing Staff</a:t>
            </a:r>
          </a:p>
        </p:txBody>
      </p:sp>
      <p:pic>
        <p:nvPicPr>
          <p:cNvPr id="4" name="Google Shape;238;p28">
            <a:extLst>
              <a:ext uri="{FF2B5EF4-FFF2-40B4-BE49-F238E27FC236}">
                <a16:creationId xmlns:a16="http://schemas.microsoft.com/office/drawing/2014/main" id="{EBF7B422-F831-8D4A-ADF1-424E328C889F}"/>
              </a:ext>
            </a:extLst>
          </p:cNvPr>
          <p:cNvPicPr preferRelativeResize="0"/>
          <p:nvPr/>
        </p:nvPicPr>
        <p:blipFill rotWithShape="1">
          <a:blip r:embed="rId2">
            <a:alphaModFix/>
          </a:blip>
          <a:srcRect/>
          <a:stretch/>
        </p:blipFill>
        <p:spPr>
          <a:xfrm rot="5400000">
            <a:off x="3808995" y="800100"/>
            <a:ext cx="4648201" cy="5791201"/>
          </a:xfrm>
          <a:prstGeom prst="rect">
            <a:avLst/>
          </a:prstGeom>
          <a:noFill/>
          <a:ln>
            <a:noFill/>
          </a:ln>
        </p:spPr>
      </p:pic>
    </p:spTree>
    <p:extLst>
      <p:ext uri="{BB962C8B-B14F-4D97-AF65-F5344CB8AC3E}">
        <p14:creationId xmlns:p14="http://schemas.microsoft.com/office/powerpoint/2010/main" val="2644454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latin typeface="+mn-lt"/>
              </a:rPr>
              <a:t>Reinforcement is Personal </a:t>
            </a:r>
          </a:p>
        </p:txBody>
      </p:sp>
      <p:sp>
        <p:nvSpPr>
          <p:cNvPr id="3" name="Content Placeholder 2"/>
          <p:cNvSpPr>
            <a:spLocks noGrp="1"/>
          </p:cNvSpPr>
          <p:nvPr>
            <p:ph idx="1"/>
          </p:nvPr>
        </p:nvSpPr>
        <p:spPr/>
        <p:txBody>
          <a:bodyPr>
            <a:normAutofit/>
          </a:bodyPr>
          <a:lstStyle/>
          <a:p>
            <a:r>
              <a:rPr lang="en-US" b="1" dirty="0"/>
              <a:t>Reinforcers Vary for Each Person</a:t>
            </a:r>
          </a:p>
          <a:p>
            <a:pPr marL="0" indent="0">
              <a:buNone/>
            </a:pPr>
            <a:endParaRPr lang="en-US" b="1" dirty="0"/>
          </a:p>
          <a:p>
            <a:r>
              <a:rPr lang="en-US" b="1" dirty="0"/>
              <a:t>People Sometimes Hold a Negative View of Reinforcement (Bribery)</a:t>
            </a:r>
          </a:p>
          <a:p>
            <a:pPr lvl="1">
              <a:buFont typeface="Courier New" charset="0"/>
              <a:buChar char="o"/>
            </a:pPr>
            <a:r>
              <a:rPr lang="en-US" dirty="0"/>
              <a:t>Use Meetings to Help People Understand Reinforcement</a:t>
            </a:r>
          </a:p>
          <a:p>
            <a:endParaRPr lang="en-US" b="1" dirty="0"/>
          </a:p>
          <a:p>
            <a:r>
              <a:rPr lang="en-US" b="1" dirty="0"/>
              <a:t>Create An Awareness Activity for Meetings and Trainings</a:t>
            </a:r>
          </a:p>
          <a:p>
            <a:pPr lvl="1">
              <a:buFont typeface="Courier New" charset="0"/>
              <a:buChar char="o"/>
            </a:pPr>
            <a:r>
              <a:rPr lang="en-US" dirty="0"/>
              <a:t>Ask Each Person What They Really Like</a:t>
            </a:r>
          </a:p>
          <a:p>
            <a:pPr lvl="1">
              <a:buFont typeface="Courier New" charset="0"/>
              <a:buChar char="o"/>
            </a:pPr>
            <a:r>
              <a:rPr lang="en-US" dirty="0"/>
              <a:t>Compare Responses &amp; Pass to Your Right</a:t>
            </a:r>
          </a:p>
          <a:p>
            <a:pPr lvl="1">
              <a:buFont typeface="Courier New" charset="0"/>
              <a:buChar char="o"/>
            </a:pPr>
            <a:r>
              <a:rPr lang="en-US" dirty="0"/>
              <a:t>Would You Find Another Person’s Idea Reinforcing?</a:t>
            </a:r>
          </a:p>
        </p:txBody>
      </p:sp>
    </p:spTree>
    <p:extLst>
      <p:ext uri="{BB962C8B-B14F-4D97-AF65-F5344CB8AC3E}">
        <p14:creationId xmlns:p14="http://schemas.microsoft.com/office/powerpoint/2010/main" val="3327773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t>All People (Universal): Acknowledgement</a:t>
            </a:r>
          </a:p>
        </p:txBody>
      </p:sp>
      <p:sp>
        <p:nvSpPr>
          <p:cNvPr id="11" name="Content Placeholder 10"/>
          <p:cNvSpPr>
            <a:spLocks noGrp="1"/>
          </p:cNvSpPr>
          <p:nvPr>
            <p:ph sz="half" idx="2"/>
          </p:nvPr>
        </p:nvSpPr>
        <p:spPr>
          <a:xfrm>
            <a:off x="1615382" y="1885951"/>
            <a:ext cx="3878170" cy="3613547"/>
          </a:xfrm>
        </p:spPr>
        <p:txBody>
          <a:bodyPr>
            <a:normAutofit fontScale="92500" lnSpcReduction="20000"/>
          </a:bodyPr>
          <a:lstStyle/>
          <a:p>
            <a:pPr marL="0" indent="0">
              <a:buNone/>
            </a:pPr>
            <a:r>
              <a:rPr lang="en-US" b="1" dirty="0"/>
              <a:t>Reinforce the Positive!</a:t>
            </a:r>
          </a:p>
          <a:p>
            <a:pPr>
              <a:spcAft>
                <a:spcPts val="450"/>
              </a:spcAft>
            </a:pPr>
            <a:r>
              <a:rPr lang="en-US" sz="1800" dirty="0"/>
              <a:t>Be clear </a:t>
            </a:r>
          </a:p>
          <a:p>
            <a:pPr lvl="1">
              <a:spcAft>
                <a:spcPts val="450"/>
              </a:spcAft>
            </a:pPr>
            <a:r>
              <a:rPr lang="en-US" i="1" dirty="0"/>
              <a:t>“Thank you for helping Anne put the groceries away.”</a:t>
            </a:r>
          </a:p>
          <a:p>
            <a:pPr>
              <a:spcAft>
                <a:spcPts val="450"/>
              </a:spcAft>
            </a:pPr>
            <a:r>
              <a:rPr lang="en-US" sz="1800" dirty="0"/>
              <a:t>Watch for opportunities to promote positive social interactions</a:t>
            </a:r>
          </a:p>
          <a:p>
            <a:pPr>
              <a:spcAft>
                <a:spcPts val="450"/>
              </a:spcAft>
            </a:pPr>
            <a:r>
              <a:rPr lang="en-US" sz="1800" dirty="0"/>
              <a:t>Give 6 positive statements for every demand/correction</a:t>
            </a:r>
          </a:p>
          <a:p>
            <a:pPr>
              <a:spcAft>
                <a:spcPts val="450"/>
              </a:spcAft>
            </a:pPr>
            <a:r>
              <a:rPr lang="en-US" sz="1800" dirty="0"/>
              <a:t>Teach, promote, model positive social interactions</a:t>
            </a:r>
          </a:p>
          <a:p>
            <a:pPr>
              <a:spcAft>
                <a:spcPts val="450"/>
              </a:spcAft>
            </a:pPr>
            <a:r>
              <a:rPr lang="en-US" sz="1800" dirty="0"/>
              <a:t>Design positive, proactive, predictable environments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5426" y="2467165"/>
            <a:ext cx="2049824" cy="2547261"/>
          </a:xfrm>
          <a:prstGeom prst="rect">
            <a:avLst/>
          </a:prstGeom>
        </p:spPr>
      </p:pic>
      <p:pic>
        <p:nvPicPr>
          <p:cNvPr id="15" name="Picture 14"/>
          <p:cNvPicPr>
            <a:picLocks noChangeAspect="1"/>
          </p:cNvPicPr>
          <p:nvPr/>
        </p:nvPicPr>
        <p:blipFill>
          <a:blip r:embed="rId3"/>
          <a:stretch>
            <a:fillRect/>
          </a:stretch>
        </p:blipFill>
        <p:spPr>
          <a:xfrm>
            <a:off x="7143752" y="1673017"/>
            <a:ext cx="558530" cy="579410"/>
          </a:xfrm>
          <a:prstGeom prst="rect">
            <a:avLst/>
          </a:prstGeom>
        </p:spPr>
      </p:pic>
    </p:spTree>
    <p:extLst>
      <p:ext uri="{BB962C8B-B14F-4D97-AF65-F5344CB8AC3E}">
        <p14:creationId xmlns:p14="http://schemas.microsoft.com/office/powerpoint/2010/main" val="739292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1092584" y="381000"/>
            <a:ext cx="6958832" cy="857250"/>
          </a:xfrm>
          <a:prstGeom prst="rect">
            <a:avLst/>
          </a:prstGeom>
        </p:spPr>
        <p:txBody>
          <a:bodyPr vert="horz" lIns="68569" tIns="68569" rIns="68569" bIns="68569" rtlCol="0" anchor="ctr" anchorCtr="0">
            <a:noAutofit/>
          </a:bodyPr>
          <a:lstStyle/>
          <a:p>
            <a:pPr algn="ctr">
              <a:defRPr/>
            </a:pPr>
            <a:r>
              <a:rPr lang="en-US" sz="2400" b="1" dirty="0">
                <a:solidFill>
                  <a:srgbClr val="004080"/>
                </a:solidFill>
              </a:rPr>
              <a:t>Start With What You Have:</a:t>
            </a:r>
            <a:br>
              <a:rPr lang="en-US" sz="2400" b="1" dirty="0">
                <a:solidFill>
                  <a:srgbClr val="004080"/>
                </a:solidFill>
              </a:rPr>
            </a:br>
            <a:r>
              <a:rPr lang="en-US" sz="2400" b="1" dirty="0">
                <a:solidFill>
                  <a:srgbClr val="004080"/>
                </a:solidFill>
              </a:rPr>
              <a:t>Verbal Praise/Behavior Specific Praise</a:t>
            </a:r>
          </a:p>
        </p:txBody>
      </p:sp>
      <p:sp>
        <p:nvSpPr>
          <p:cNvPr id="148" name="Shape 148"/>
          <p:cNvSpPr txBox="1">
            <a:spLocks noGrp="1"/>
          </p:cNvSpPr>
          <p:nvPr>
            <p:ph sz="half" idx="1"/>
          </p:nvPr>
        </p:nvSpPr>
        <p:spPr>
          <a:xfrm>
            <a:off x="762000" y="1676400"/>
            <a:ext cx="7391400" cy="4343400"/>
          </a:xfrm>
          <a:prstGeom prst="rect">
            <a:avLst/>
          </a:prstGeom>
        </p:spPr>
        <p:txBody>
          <a:bodyPr vert="horz" lIns="68569" tIns="68569" rIns="68569" bIns="68569" rtlCol="0" anchor="t" anchorCtr="0">
            <a:noAutofit/>
          </a:bodyPr>
          <a:lstStyle/>
          <a:p>
            <a:pPr marL="0" indent="0" algn="just">
              <a:spcBef>
                <a:spcPts val="0"/>
              </a:spcBef>
              <a:buNone/>
            </a:pPr>
            <a:r>
              <a:rPr lang="en-US" sz="2400" dirty="0"/>
              <a:t>A behavior-specific praise statement is verbal or written feedback that is: </a:t>
            </a:r>
            <a:endParaRPr lang="en-US" sz="2400" b="1" i="1" dirty="0">
              <a:solidFill>
                <a:srgbClr val="DD8047"/>
              </a:solidFill>
            </a:endParaRPr>
          </a:p>
          <a:p>
            <a:pPr marL="0" indent="0" algn="ctr">
              <a:spcBef>
                <a:spcPts val="0"/>
              </a:spcBef>
              <a:buNone/>
            </a:pPr>
            <a:r>
              <a:rPr lang="en-US" sz="2400" b="1" i="1" dirty="0">
                <a:solidFill>
                  <a:srgbClr val="DD8047"/>
                </a:solidFill>
              </a:rPr>
              <a:t>Person specific</a:t>
            </a:r>
          </a:p>
          <a:p>
            <a:pPr marL="0" indent="0" algn="ctr">
              <a:spcBef>
                <a:spcPts val="0"/>
              </a:spcBef>
              <a:buNone/>
            </a:pPr>
            <a:r>
              <a:rPr lang="en-US" sz="2400" b="1" i="1" dirty="0">
                <a:solidFill>
                  <a:srgbClr val="DD8047"/>
                </a:solidFill>
              </a:rPr>
              <a:t>Behavior specific</a:t>
            </a:r>
          </a:p>
          <a:p>
            <a:pPr marL="0" indent="0" algn="ctr">
              <a:spcBef>
                <a:spcPts val="0"/>
              </a:spcBef>
              <a:buNone/>
            </a:pPr>
            <a:r>
              <a:rPr lang="en-US" sz="2400" b="1" i="1" dirty="0">
                <a:solidFill>
                  <a:srgbClr val="DD8047"/>
                </a:solidFill>
              </a:rPr>
              <a:t>Provides praise</a:t>
            </a:r>
          </a:p>
          <a:p>
            <a:pPr marL="0" indent="0" algn="ctr">
              <a:spcBef>
                <a:spcPts val="0"/>
              </a:spcBef>
              <a:buNone/>
            </a:pPr>
            <a:r>
              <a:rPr lang="en-US" sz="2400" i="1" dirty="0">
                <a:solidFill>
                  <a:srgbClr val="000000"/>
                </a:solidFill>
              </a:rPr>
              <a:t>(contingent)</a:t>
            </a:r>
          </a:p>
          <a:p>
            <a:pPr marL="0" indent="0" algn="ctr">
              <a:spcBef>
                <a:spcPts val="0"/>
              </a:spcBef>
              <a:buNone/>
            </a:pPr>
            <a:endParaRPr lang="en-US" b="1" i="1" u="sng" dirty="0">
              <a:solidFill>
                <a:srgbClr val="DD8047"/>
              </a:solidFill>
            </a:endParaRPr>
          </a:p>
          <a:p>
            <a:pPr marL="0" indent="0">
              <a:spcBef>
                <a:spcPts val="0"/>
              </a:spcBef>
              <a:buNone/>
            </a:pPr>
            <a:endParaRPr sz="1200" dirty="0">
              <a:solidFill>
                <a:srgbClr val="1D2A53"/>
              </a:solidFill>
            </a:endParaRPr>
          </a:p>
        </p:txBody>
      </p:sp>
    </p:spTree>
    <p:extLst>
      <p:ext uri="{BB962C8B-B14F-4D97-AF65-F5344CB8AC3E}">
        <p14:creationId xmlns:p14="http://schemas.microsoft.com/office/powerpoint/2010/main" val="193310315"/>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solidFill>
                  <a:srgbClr val="000000"/>
                </a:solidFill>
              </a:rPr>
              <a:t>Getting Started</a:t>
            </a:r>
            <a:br>
              <a:rPr lang="en-US" sz="3200" dirty="0">
                <a:solidFill>
                  <a:srgbClr val="000000"/>
                </a:solidFill>
              </a:rPr>
            </a:br>
            <a:r>
              <a:rPr lang="ko-KR" altLang="en-US" sz="3200" dirty="0">
                <a:solidFill>
                  <a:srgbClr val="000000"/>
                </a:solidFill>
              </a:rPr>
              <a:t>시작하기</a:t>
            </a:r>
            <a:endParaRPr lang="en-US" sz="3200" dirty="0">
              <a:solidFill>
                <a:srgbClr val="000000"/>
              </a:solidFill>
            </a:endParaRPr>
          </a:p>
        </p:txBody>
      </p:sp>
      <p:sp>
        <p:nvSpPr>
          <p:cNvPr id="3" name="Content Placeholder 2"/>
          <p:cNvSpPr>
            <a:spLocks noGrp="1"/>
          </p:cNvSpPr>
          <p:nvPr>
            <p:ph idx="1"/>
          </p:nvPr>
        </p:nvSpPr>
        <p:spPr/>
        <p:txBody>
          <a:bodyPr>
            <a:normAutofit fontScale="77500" lnSpcReduction="20000"/>
          </a:bodyPr>
          <a:lstStyle/>
          <a:p>
            <a:r>
              <a:rPr lang="en-US" sz="3200" dirty="0"/>
              <a:t>Form an organization-wide team that represents all stakeholders</a:t>
            </a:r>
          </a:p>
          <a:p>
            <a:r>
              <a:rPr lang="ko-KR" altLang="en-US" sz="3200" dirty="0"/>
              <a:t>조직 전체를 대상으로 모든 이해 관계자를 대표할 수 있는 팀을 형성한다</a:t>
            </a:r>
            <a:r>
              <a:rPr lang="en-US" altLang="ko-KR" sz="3200" dirty="0"/>
              <a:t>.</a:t>
            </a:r>
            <a:endParaRPr lang="en-US" sz="3200" dirty="0"/>
          </a:p>
          <a:p>
            <a:r>
              <a:rPr lang="en-US" sz="3200" dirty="0"/>
              <a:t>Assess readiness and buy in </a:t>
            </a:r>
          </a:p>
          <a:p>
            <a:r>
              <a:rPr lang="ko-KR" altLang="en-US" sz="3200" dirty="0"/>
              <a:t>준비성과 받아드릴 준비가 되어 있는지 평가한다</a:t>
            </a:r>
            <a:r>
              <a:rPr lang="en-US" altLang="ko-KR" sz="3200" dirty="0"/>
              <a:t>.</a:t>
            </a:r>
            <a:endParaRPr lang="en-US" sz="3200" dirty="0"/>
          </a:p>
          <a:p>
            <a:r>
              <a:rPr lang="en-US" sz="3200" dirty="0"/>
              <a:t>Complete a self-assessment</a:t>
            </a:r>
          </a:p>
          <a:p>
            <a:r>
              <a:rPr lang="ko-KR" altLang="en-US" sz="3200" dirty="0"/>
              <a:t>자기평가를 수행한다</a:t>
            </a:r>
            <a:r>
              <a:rPr lang="en-US" altLang="ko-KR" sz="3200" dirty="0"/>
              <a:t>.</a:t>
            </a:r>
            <a:endParaRPr lang="en-US" sz="3200" dirty="0"/>
          </a:p>
          <a:p>
            <a:r>
              <a:rPr lang="en-US" sz="3200" dirty="0"/>
              <a:t>Create an action plan </a:t>
            </a:r>
          </a:p>
          <a:p>
            <a:r>
              <a:rPr lang="ko-KR" altLang="en-US" sz="3200" dirty="0"/>
              <a:t>행동계획을 설계한다</a:t>
            </a:r>
            <a:r>
              <a:rPr lang="en-US" altLang="ko-KR" sz="3200" dirty="0"/>
              <a:t>.</a:t>
            </a:r>
            <a:endParaRPr lang="en-US" sz="3200" dirty="0"/>
          </a:p>
          <a:p>
            <a:r>
              <a:rPr lang="en-US" sz="3200" dirty="0"/>
              <a:t>Use data for decision making</a:t>
            </a:r>
          </a:p>
          <a:p>
            <a:r>
              <a:rPr lang="ko-KR" altLang="en-US" sz="3200" dirty="0"/>
              <a:t>데이터를 의사결정에 이용한다</a:t>
            </a:r>
            <a:r>
              <a:rPr lang="en-US" altLang="ko-KR" sz="3200" dirty="0"/>
              <a:t>.</a:t>
            </a:r>
            <a:r>
              <a:rPr lang="ko-KR" altLang="en-US" sz="3200" dirty="0"/>
              <a:t> </a:t>
            </a:r>
            <a:endParaRPr lang="en-US" sz="3200" dirty="0"/>
          </a:p>
        </p:txBody>
      </p:sp>
    </p:spTree>
    <p:extLst>
      <p:ext uri="{BB962C8B-B14F-4D97-AF65-F5344CB8AC3E}">
        <p14:creationId xmlns:p14="http://schemas.microsoft.com/office/powerpoint/2010/main" val="2399277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995488" y="1500188"/>
            <a:ext cx="5143500" cy="3857625"/>
          </a:xfrm>
          <a:prstGeom prst="rect">
            <a:avLst/>
          </a:prstGeom>
        </p:spPr>
      </p:pic>
    </p:spTree>
    <p:extLst>
      <p:ext uri="{BB962C8B-B14F-4D97-AF65-F5344CB8AC3E}">
        <p14:creationId xmlns:p14="http://schemas.microsoft.com/office/powerpoint/2010/main" val="4125355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889653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Hallway">
            <a:extLst>
              <a:ext uri="{FF2B5EF4-FFF2-40B4-BE49-F238E27FC236}">
                <a16:creationId xmlns:a16="http://schemas.microsoft.com/office/drawing/2014/main" id="{E355BFC7-1374-984A-BE24-A1E32DD766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223" r="2223"/>
          <a:stretch>
            <a:fillRect/>
          </a:stretch>
        </p:blipFill>
        <p:spPr bwMode="auto">
          <a:xfrm>
            <a:off x="2074126" y="944969"/>
            <a:ext cx="3482244" cy="496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7" name="Picture 8" descr="Breakfast-Lunch 2">
            <a:extLst>
              <a:ext uri="{FF2B5EF4-FFF2-40B4-BE49-F238E27FC236}">
                <a16:creationId xmlns:a16="http://schemas.microsoft.com/office/drawing/2014/main" id="{DDAD5B96-FFA2-E44D-93CD-22DC2A9C5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34" t="1666" r="3334"/>
          <a:stretch>
            <a:fillRect/>
          </a:stretch>
        </p:blipFill>
        <p:spPr bwMode="auto">
          <a:xfrm>
            <a:off x="5661837" y="857250"/>
            <a:ext cx="3367863" cy="505179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5FC36FF-430D-D44D-A7D9-F9BB37FE9045}"/>
              </a:ext>
            </a:extLst>
          </p:cNvPr>
          <p:cNvSpPr/>
          <p:nvPr/>
        </p:nvSpPr>
        <p:spPr>
          <a:xfrm>
            <a:off x="114300" y="2421083"/>
            <a:ext cx="1854359" cy="1523494"/>
          </a:xfrm>
          <a:prstGeom prst="rect">
            <a:avLst/>
          </a:prstGeom>
        </p:spPr>
        <p:txBody>
          <a:bodyPr wrap="square">
            <a:spAutoFit/>
          </a:bodyPr>
          <a:lstStyle/>
          <a:p>
            <a:r>
              <a:rPr lang="en-US" sz="2100" b="1" dirty="0"/>
              <a:t>Create Posters Using Low </a:t>
            </a:r>
          </a:p>
          <a:p>
            <a:r>
              <a:rPr lang="en-US" sz="2100" b="1" dirty="0"/>
              <a:t>Cost Methods</a:t>
            </a:r>
          </a:p>
          <a:p>
            <a:r>
              <a:rPr lang="ko-KR" altLang="en-US" sz="1500" b="1" dirty="0"/>
              <a:t>저렴한 방법으로 포스터 제작</a:t>
            </a:r>
            <a:endParaRPr lang="en-US" sz="1500" b="1" dirty="0"/>
          </a:p>
        </p:txBody>
      </p:sp>
    </p:spTree>
    <p:extLst>
      <p:ext uri="{BB962C8B-B14F-4D97-AF65-F5344CB8AC3E}">
        <p14:creationId xmlns:p14="http://schemas.microsoft.com/office/powerpoint/2010/main" val="2009798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105" y="193455"/>
            <a:ext cx="4495800" cy="5988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62000" y="2209800"/>
            <a:ext cx="2887435" cy="1384995"/>
          </a:xfrm>
          <a:prstGeom prst="rect">
            <a:avLst/>
          </a:prstGeom>
          <a:noFill/>
        </p:spPr>
        <p:txBody>
          <a:bodyPr wrap="square" rtlCol="0">
            <a:spAutoFit/>
          </a:bodyPr>
          <a:lstStyle/>
          <a:p>
            <a:pPr algn="ctr"/>
            <a:r>
              <a:rPr lang="en-US" sz="2800" b="1" dirty="0"/>
              <a:t>Create Posters Using Low </a:t>
            </a:r>
          </a:p>
          <a:p>
            <a:pPr algn="ctr"/>
            <a:r>
              <a:rPr lang="en-US" sz="2800" b="1" dirty="0"/>
              <a:t>Cost Methods</a:t>
            </a:r>
          </a:p>
        </p:txBody>
      </p:sp>
    </p:spTree>
    <p:extLst>
      <p:ext uri="{BB962C8B-B14F-4D97-AF65-F5344CB8AC3E}">
        <p14:creationId xmlns:p14="http://schemas.microsoft.com/office/powerpoint/2010/main" val="139934544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4" descr="C:\Documents and Settings\nisobba\Local Settings\Temporary Internet Files\Content.IE5\I0S1G5KX\MC90009803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6255" y="3041430"/>
            <a:ext cx="1980605" cy="2282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2" name="Rectangle 2"/>
          <p:cNvSpPr>
            <a:spLocks noChangeArrowheads="1"/>
          </p:cNvSpPr>
          <p:nvPr/>
        </p:nvSpPr>
        <p:spPr bwMode="auto">
          <a:xfrm>
            <a:off x="1563716" y="2377722"/>
            <a:ext cx="3257550" cy="6637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indent="257175" algn="ctr" eaLnBrk="0" hangingPunct="0"/>
            <a:r>
              <a:rPr lang="en-US" sz="3713" dirty="0">
                <a:latin typeface="Comic Sans MS" pitchFamily="66" charset="0"/>
                <a:cs typeface="Times New Roman" pitchFamily="18" charset="0"/>
              </a:rPr>
              <a:t>6 TO 1</a:t>
            </a:r>
            <a:endParaRPr lang="en-US" sz="3713" dirty="0"/>
          </a:p>
        </p:txBody>
      </p:sp>
      <p:sp>
        <p:nvSpPr>
          <p:cNvPr id="6" name="Title 2"/>
          <p:cNvSpPr txBox="1">
            <a:spLocks/>
          </p:cNvSpPr>
          <p:nvPr/>
        </p:nvSpPr>
        <p:spPr>
          <a:xfrm>
            <a:off x="2396255" y="381000"/>
            <a:ext cx="4045148" cy="642938"/>
          </a:xfrm>
          <a:prstGeom prst="rect">
            <a:avLst/>
          </a:prstGeom>
        </p:spPr>
        <p:txBody>
          <a:bodyPr/>
          <a:lstStyle/>
          <a:p>
            <a:pPr algn="ctr">
              <a:defRPr/>
            </a:pPr>
            <a:r>
              <a:rPr lang="en-US" sz="3200" b="1" kern="0" dirty="0">
                <a:solidFill>
                  <a:schemeClr val="tx2"/>
                </a:solidFill>
                <a:latin typeface="+mj-lt"/>
                <a:ea typeface="+mj-ea"/>
                <a:cs typeface="+mj-cs"/>
              </a:rPr>
              <a:t>Specific Praise Prompt</a:t>
            </a:r>
          </a:p>
        </p:txBody>
      </p:sp>
      <p:sp>
        <p:nvSpPr>
          <p:cNvPr id="2" name="TextBox 1"/>
          <p:cNvSpPr txBox="1"/>
          <p:nvPr/>
        </p:nvSpPr>
        <p:spPr>
          <a:xfrm>
            <a:off x="5066194" y="2631693"/>
            <a:ext cx="2265335" cy="2308324"/>
          </a:xfrm>
          <a:prstGeom prst="rect">
            <a:avLst/>
          </a:prstGeom>
          <a:noFill/>
        </p:spPr>
        <p:txBody>
          <a:bodyPr wrap="square" rtlCol="0">
            <a:spAutoFit/>
          </a:bodyPr>
          <a:lstStyle/>
          <a:p>
            <a:pPr algn="ctr"/>
            <a:r>
              <a:rPr lang="en-US" sz="2400" b="1" dirty="0"/>
              <a:t>Create Posters and Visual Reminders to Recognize Positive Social Interactions</a:t>
            </a:r>
          </a:p>
        </p:txBody>
      </p:sp>
    </p:spTree>
    <p:extLst>
      <p:ext uri="{BB962C8B-B14F-4D97-AF65-F5344CB8AC3E}">
        <p14:creationId xmlns:p14="http://schemas.microsoft.com/office/powerpoint/2010/main" val="72899004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normAutofit/>
          </a:bodyPr>
          <a:lstStyle/>
          <a:p>
            <a:pPr algn="ctr"/>
            <a:r>
              <a:rPr lang="en-US" dirty="0">
                <a:latin typeface="Arial" charset="0"/>
              </a:rPr>
              <a:t>Create a Schedule to Highlight Important Cultural Values</a:t>
            </a:r>
          </a:p>
        </p:txBody>
      </p:sp>
      <p:sp>
        <p:nvSpPr>
          <p:cNvPr id="4" name="Content Placeholder 3">
            <a:extLst>
              <a:ext uri="{FF2B5EF4-FFF2-40B4-BE49-F238E27FC236}">
                <a16:creationId xmlns:a16="http://schemas.microsoft.com/office/drawing/2014/main" id="{DDE570BB-7326-2E41-B8A2-96F6108E9D78}"/>
              </a:ext>
            </a:extLst>
          </p:cNvPr>
          <p:cNvSpPr>
            <a:spLocks noGrp="1"/>
          </p:cNvSpPr>
          <p:nvPr>
            <p:ph sz="half" idx="2"/>
          </p:nvPr>
        </p:nvSpPr>
        <p:spPr>
          <a:xfrm>
            <a:off x="4953000" y="1825625"/>
            <a:ext cx="3886200" cy="4051675"/>
          </a:xfrm>
        </p:spPr>
        <p:txBody>
          <a:bodyPr/>
          <a:lstStyle/>
          <a:p>
            <a:endParaRPr lang="en-US" dirty="0"/>
          </a:p>
          <a:p>
            <a:r>
              <a:rPr lang="en-US" dirty="0"/>
              <a:t>Create a Plan for the Year</a:t>
            </a:r>
          </a:p>
          <a:p>
            <a:r>
              <a:rPr lang="en-US" dirty="0"/>
              <a:t>Focus on Skills Each Week</a:t>
            </a:r>
          </a:p>
          <a:p>
            <a:r>
              <a:rPr lang="en-US" dirty="0"/>
              <a:t>Everyone Highlights and Practices Skills </a:t>
            </a:r>
          </a:p>
          <a:p>
            <a:endParaRPr lang="en-US" dirty="0"/>
          </a:p>
        </p:txBody>
      </p:sp>
      <p:pic>
        <p:nvPicPr>
          <p:cNvPr id="7" name="Picture 4">
            <a:extLst>
              <a:ext uri="{FF2B5EF4-FFF2-40B4-BE49-F238E27FC236}">
                <a16:creationId xmlns:a16="http://schemas.microsoft.com/office/drawing/2014/main" id="{FE63397B-DF15-7244-AD21-A8D0068CF2B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2400" y="1825625"/>
            <a:ext cx="4624965" cy="375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8003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58AFCC-9905-B342-9D76-3F4E87447269}"/>
              </a:ext>
            </a:extLst>
          </p:cNvPr>
          <p:cNvSpPr>
            <a:spLocks noGrp="1"/>
          </p:cNvSpPr>
          <p:nvPr>
            <p:ph type="ctrTitle"/>
          </p:nvPr>
        </p:nvSpPr>
        <p:spPr/>
        <p:txBody>
          <a:bodyPr/>
          <a:lstStyle/>
          <a:p>
            <a:r>
              <a:rPr lang="en-US" dirty="0"/>
              <a:t>Activity: Look at Your Notes From the Social Skills Handout </a:t>
            </a:r>
          </a:p>
        </p:txBody>
      </p:sp>
      <p:sp>
        <p:nvSpPr>
          <p:cNvPr id="6" name="Content Placeholder 5">
            <a:extLst>
              <a:ext uri="{FF2B5EF4-FFF2-40B4-BE49-F238E27FC236}">
                <a16:creationId xmlns:a16="http://schemas.microsoft.com/office/drawing/2014/main" id="{64B01440-6906-A44E-958E-14593D5B6950}"/>
              </a:ext>
            </a:extLst>
          </p:cNvPr>
          <p:cNvSpPr>
            <a:spLocks noGrp="1"/>
          </p:cNvSpPr>
          <p:nvPr>
            <p:ph type="subTitle" idx="1"/>
          </p:nvPr>
        </p:nvSpPr>
        <p:spPr>
          <a:xfrm>
            <a:off x="1162291" y="3810000"/>
            <a:ext cx="6858000" cy="1655762"/>
          </a:xfrm>
        </p:spPr>
        <p:txBody>
          <a:bodyPr>
            <a:normAutofit fontScale="85000" lnSpcReduction="10000"/>
          </a:bodyPr>
          <a:lstStyle/>
          <a:p>
            <a:pPr algn="l"/>
            <a:r>
              <a:rPr lang="en-US" b="1" dirty="0"/>
              <a:t>In Your Breakout you….</a:t>
            </a:r>
          </a:p>
          <a:p>
            <a:pPr marL="342900" indent="-342900" algn="l">
              <a:buFont typeface="+mj-lt"/>
              <a:buAutoNum type="arabicPeriod"/>
            </a:pPr>
            <a:r>
              <a:rPr lang="en-US" dirty="0"/>
              <a:t>Talked about settings to use a matrix and write down one setting </a:t>
            </a:r>
          </a:p>
          <a:p>
            <a:pPr marL="342900" indent="-342900" algn="l">
              <a:buFont typeface="+mj-lt"/>
              <a:buAutoNum type="arabicPeriod"/>
            </a:pPr>
            <a:r>
              <a:rPr lang="en-US" dirty="0"/>
              <a:t>Picked one social value that is important in that setting</a:t>
            </a:r>
          </a:p>
          <a:p>
            <a:pPr marL="342900" indent="-342900" algn="l">
              <a:buFont typeface="+mj-lt"/>
              <a:buAutoNum type="arabicPeriod"/>
            </a:pPr>
            <a:r>
              <a:rPr lang="en-US" dirty="0"/>
              <a:t>Wrote down one social behavior that you could teach</a:t>
            </a:r>
          </a:p>
          <a:p>
            <a:pPr marL="342900" indent="-342900" algn="l">
              <a:buFont typeface="+mj-lt"/>
              <a:buAutoNum type="arabicPeriod"/>
            </a:pPr>
            <a:endParaRPr lang="en-US" dirty="0"/>
          </a:p>
          <a:p>
            <a:pPr algn="l"/>
            <a:r>
              <a:rPr lang="en-US" dirty="0"/>
              <a:t>Now…..on the next slide….</a:t>
            </a:r>
          </a:p>
          <a:p>
            <a:pPr marL="342900" indent="-342900" algn="l">
              <a:buFont typeface="+mj-lt"/>
              <a:buAutoNum type="arabicPeriod"/>
            </a:pPr>
            <a:endParaRPr lang="en-US" dirty="0"/>
          </a:p>
        </p:txBody>
      </p:sp>
    </p:spTree>
    <p:extLst>
      <p:ext uri="{BB962C8B-B14F-4D97-AF65-F5344CB8AC3E}">
        <p14:creationId xmlns:p14="http://schemas.microsoft.com/office/powerpoint/2010/main" val="1832038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58AFCC-9905-B342-9D76-3F4E87447269}"/>
              </a:ext>
            </a:extLst>
          </p:cNvPr>
          <p:cNvSpPr>
            <a:spLocks noGrp="1"/>
          </p:cNvSpPr>
          <p:nvPr>
            <p:ph type="ctrTitle"/>
          </p:nvPr>
        </p:nvSpPr>
        <p:spPr/>
        <p:txBody>
          <a:bodyPr/>
          <a:lstStyle/>
          <a:p>
            <a:r>
              <a:rPr lang="en-US" dirty="0"/>
              <a:t>Activity: Creating a Plan to Teach &amp; Reinforce Social Skills</a:t>
            </a:r>
          </a:p>
        </p:txBody>
      </p:sp>
      <p:sp>
        <p:nvSpPr>
          <p:cNvPr id="6" name="Content Placeholder 5">
            <a:extLst>
              <a:ext uri="{FF2B5EF4-FFF2-40B4-BE49-F238E27FC236}">
                <a16:creationId xmlns:a16="http://schemas.microsoft.com/office/drawing/2014/main" id="{64B01440-6906-A44E-958E-14593D5B6950}"/>
              </a:ext>
            </a:extLst>
          </p:cNvPr>
          <p:cNvSpPr>
            <a:spLocks noGrp="1"/>
          </p:cNvSpPr>
          <p:nvPr>
            <p:ph type="subTitle" idx="1"/>
          </p:nvPr>
        </p:nvSpPr>
        <p:spPr>
          <a:xfrm>
            <a:off x="685800" y="3509963"/>
            <a:ext cx="7772400" cy="1676400"/>
          </a:xfrm>
        </p:spPr>
        <p:txBody>
          <a:bodyPr>
            <a:noAutofit/>
          </a:bodyPr>
          <a:lstStyle/>
          <a:p>
            <a:pPr algn="l"/>
            <a:r>
              <a:rPr lang="en-US" b="1" dirty="0"/>
              <a:t>In Your Breakout….</a:t>
            </a:r>
          </a:p>
          <a:p>
            <a:pPr marL="342900" indent="-342900" algn="l">
              <a:buFont typeface="+mj-lt"/>
              <a:buAutoNum type="arabicPeriod"/>
            </a:pPr>
            <a:r>
              <a:rPr lang="en-US" dirty="0"/>
              <a:t>Use the form provided to think about teaching a skill </a:t>
            </a:r>
          </a:p>
          <a:p>
            <a:pPr marL="342900" indent="-342900" algn="l">
              <a:buFont typeface="+mj-lt"/>
              <a:buAutoNum type="arabicPeriod"/>
            </a:pPr>
            <a:r>
              <a:rPr lang="en-US" dirty="0"/>
              <a:t>Write down the one social behavior and setting you chose in the earlier activity</a:t>
            </a:r>
          </a:p>
          <a:p>
            <a:pPr marL="342900" indent="-342900" algn="l">
              <a:buFont typeface="+mj-lt"/>
              <a:buAutoNum type="arabicPeriod"/>
            </a:pPr>
            <a:r>
              <a:rPr lang="en-US" dirty="0"/>
              <a:t>Make a list of examples and nonexamples of what it would look like if a person used this social skill in the setting</a:t>
            </a:r>
          </a:p>
          <a:p>
            <a:pPr marL="342900" indent="-342900" algn="l">
              <a:buFont typeface="+mj-lt"/>
              <a:buAutoNum type="arabicPeriod"/>
            </a:pPr>
            <a:r>
              <a:rPr lang="en-US" dirty="0"/>
              <a:t>Create (or describe) ways to celebrate and recognize people using positive social skills</a:t>
            </a:r>
          </a:p>
        </p:txBody>
      </p:sp>
    </p:spTree>
    <p:extLst>
      <p:ext uri="{BB962C8B-B14F-4D97-AF65-F5344CB8AC3E}">
        <p14:creationId xmlns:p14="http://schemas.microsoft.com/office/powerpoint/2010/main" val="1777617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381000"/>
            <a:ext cx="9067799" cy="609600"/>
          </a:xfrm>
        </p:spPr>
        <p:txBody>
          <a:bodyPr>
            <a:noAutofit/>
          </a:bodyPr>
          <a:lstStyle/>
          <a:p>
            <a:pPr algn="ctr"/>
            <a:r>
              <a:rPr lang="en-US" altLang="en-US" sz="2800" dirty="0">
                <a:solidFill>
                  <a:srgbClr val="000000"/>
                </a:solidFill>
                <a:latin typeface="+mn-lt"/>
                <a:ea typeface="ＭＳ Ｐゴシック" pitchFamily="34" charset="-128"/>
              </a:rPr>
              <a:t>Positive Behavior Support Provides a Framework for Prevention</a:t>
            </a:r>
            <a:br>
              <a:rPr lang="en-US" altLang="en-US" sz="2800" dirty="0">
                <a:solidFill>
                  <a:srgbClr val="000000"/>
                </a:solidFill>
                <a:latin typeface="+mn-lt"/>
                <a:ea typeface="ＭＳ Ｐゴシック" pitchFamily="34" charset="-128"/>
              </a:rPr>
            </a:br>
            <a:r>
              <a:rPr lang="ko-KR" altLang="en-US" sz="2800" dirty="0">
                <a:ea typeface="ＭＳ Ｐゴシック" pitchFamily="34" charset="-128"/>
              </a:rPr>
              <a:t>긍정적 행동 지원은 예방을 위한 체제를 제공 </a:t>
            </a:r>
            <a:endParaRPr lang="en-US" altLang="en-US" sz="2800" dirty="0">
              <a:solidFill>
                <a:srgbClr val="000000"/>
              </a:solidFill>
              <a:latin typeface="+mn-lt"/>
              <a:ea typeface="ＭＳ Ｐゴシック" pitchFamily="34" charset="-128"/>
            </a:endParaRPr>
          </a:p>
        </p:txBody>
      </p:sp>
      <p:sp>
        <p:nvSpPr>
          <p:cNvPr id="9232" name="Line 20"/>
          <p:cNvSpPr>
            <a:spLocks noChangeShapeType="1"/>
          </p:cNvSpPr>
          <p:nvPr/>
        </p:nvSpPr>
        <p:spPr bwMode="auto">
          <a:xfrm>
            <a:off x="3845650" y="3695700"/>
            <a:ext cx="1063792" cy="228600"/>
          </a:xfrm>
          <a:prstGeom prst="line">
            <a:avLst/>
          </a:prstGeom>
          <a:noFill/>
          <a:ln w="76200">
            <a:solidFill>
              <a:srgbClr val="A00F43"/>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013">
              <a:solidFill>
                <a:srgbClr val="000000"/>
              </a:solidFill>
              <a:ea typeface="ＭＳ Ｐゴシック" pitchFamily="34" charset="-128"/>
            </a:endParaRPr>
          </a:p>
        </p:txBody>
      </p:sp>
      <p:sp>
        <p:nvSpPr>
          <p:cNvPr id="3" name="TextBox 2"/>
          <p:cNvSpPr txBox="1"/>
          <p:nvPr/>
        </p:nvSpPr>
        <p:spPr>
          <a:xfrm>
            <a:off x="71821" y="1391338"/>
            <a:ext cx="3931950" cy="4278094"/>
          </a:xfrm>
          <a:prstGeom prst="rect">
            <a:avLst/>
          </a:prstGeom>
          <a:noFill/>
        </p:spPr>
        <p:txBody>
          <a:bodyPr wrap="square" rtlCol="0">
            <a:spAutoFit/>
          </a:bodyPr>
          <a:lstStyle/>
          <a:p>
            <a:r>
              <a:rPr lang="en-US" sz="2000" b="1" dirty="0"/>
              <a:t>Focus First on Universal Positive Behavior Support</a:t>
            </a:r>
          </a:p>
          <a:p>
            <a:r>
              <a:rPr lang="ko-KR" altLang="en-US" sz="1200" b="1" dirty="0"/>
              <a:t>보편적인 긍정적 행동 지원에 우선 집중</a:t>
            </a:r>
            <a:endParaRPr lang="en-US" sz="1200" b="1" dirty="0"/>
          </a:p>
          <a:p>
            <a:pPr marL="160735" indent="-160735">
              <a:buFont typeface="Arial" charset="0"/>
              <a:buChar char="•"/>
            </a:pPr>
            <a:endParaRPr lang="en-US" sz="1200" dirty="0"/>
          </a:p>
          <a:p>
            <a:pPr marL="160735" indent="-160735">
              <a:buFont typeface="Arial" charset="0"/>
              <a:buChar char="•"/>
            </a:pPr>
            <a:r>
              <a:rPr lang="en-US" sz="2000" dirty="0"/>
              <a:t>Teach and Practice New Social Skills </a:t>
            </a:r>
          </a:p>
          <a:p>
            <a:pPr marL="160735" indent="-160735">
              <a:buFont typeface="Arial" charset="0"/>
              <a:buChar char="•"/>
            </a:pPr>
            <a:r>
              <a:rPr lang="en-US" sz="2000" dirty="0"/>
              <a:t>Reinforce, Recognize, &amp; Celebrate Success</a:t>
            </a:r>
          </a:p>
          <a:p>
            <a:pPr marL="160735" indent="-160735">
              <a:buFont typeface="Arial" charset="0"/>
              <a:buChar char="•"/>
            </a:pPr>
            <a:r>
              <a:rPr lang="en-US" sz="2000" b="1" dirty="0">
                <a:solidFill>
                  <a:srgbClr val="C00000"/>
                </a:solidFill>
              </a:rPr>
              <a:t>Respond in a Consistent Manner to Problems</a:t>
            </a:r>
          </a:p>
          <a:p>
            <a:pPr marL="160735" indent="-160735">
              <a:buFont typeface="Arial" charset="0"/>
              <a:buChar char="•"/>
            </a:pPr>
            <a:r>
              <a:rPr lang="en-US" sz="2000" dirty="0"/>
              <a:t>Monitor and Intervene Before Serious Problems</a:t>
            </a:r>
          </a:p>
          <a:p>
            <a:pPr marL="160735" indent="-160735">
              <a:buFont typeface="Arial" charset="0"/>
              <a:buChar char="•"/>
            </a:pPr>
            <a:r>
              <a:rPr lang="ko-KR" altLang="en-US" sz="1200" dirty="0"/>
              <a:t>새로운 사회성 기술을 가르치고 연습시킨다</a:t>
            </a:r>
            <a:endParaRPr lang="en-US" altLang="ko-KR" sz="1200" dirty="0"/>
          </a:p>
          <a:p>
            <a:pPr marL="160735" indent="-160735">
              <a:buFont typeface="Arial" charset="0"/>
              <a:buChar char="•"/>
            </a:pPr>
            <a:r>
              <a:rPr lang="ko-KR" altLang="en-US" sz="1200" dirty="0"/>
              <a:t>성공을 장려하고</a:t>
            </a:r>
            <a:r>
              <a:rPr lang="en-US" altLang="ko-KR" sz="1200" dirty="0"/>
              <a:t>,</a:t>
            </a:r>
            <a:r>
              <a:rPr lang="ko-KR" altLang="en-US" sz="1200" dirty="0"/>
              <a:t> 알아주고</a:t>
            </a:r>
            <a:r>
              <a:rPr lang="en-US" altLang="ko-KR" sz="1200" dirty="0"/>
              <a:t>,</a:t>
            </a:r>
            <a:r>
              <a:rPr lang="ko-KR" altLang="en-US" sz="1200" dirty="0"/>
              <a:t> 축하해 준다</a:t>
            </a:r>
            <a:endParaRPr lang="en-US" altLang="ko-KR" sz="1200" dirty="0"/>
          </a:p>
          <a:p>
            <a:pPr marL="160735" indent="-160735">
              <a:buFont typeface="Arial" charset="0"/>
              <a:buChar char="•"/>
            </a:pPr>
            <a:r>
              <a:rPr lang="ko-KR" altLang="en-US" sz="1200" dirty="0"/>
              <a:t>문제들에 있어 일관되게 대처한다</a:t>
            </a:r>
            <a:endParaRPr lang="en-US" altLang="ko-KR" sz="1200" dirty="0"/>
          </a:p>
          <a:p>
            <a:pPr marL="160735" indent="-160735">
              <a:buFont typeface="Arial" charset="0"/>
              <a:buChar char="•"/>
            </a:pPr>
            <a:r>
              <a:rPr lang="ko-KR" altLang="en-US" sz="1200" dirty="0"/>
              <a:t>심각한 문제가 되기 전에 모니터링하고 개입한다</a:t>
            </a:r>
            <a:endParaRPr lang="en-US" sz="1200" dirty="0"/>
          </a:p>
        </p:txBody>
      </p:sp>
      <p:pic>
        <p:nvPicPr>
          <p:cNvPr id="9" name="Picture 8"/>
          <p:cNvPicPr>
            <a:picLocks noChangeAspect="1"/>
          </p:cNvPicPr>
          <p:nvPr/>
        </p:nvPicPr>
        <p:blipFill>
          <a:blip r:embed="rId3"/>
          <a:stretch>
            <a:fillRect/>
          </a:stretch>
        </p:blipFill>
        <p:spPr>
          <a:xfrm>
            <a:off x="4800600" y="1405806"/>
            <a:ext cx="2749216" cy="4613994"/>
          </a:xfrm>
          <a:prstGeom prst="rect">
            <a:avLst/>
          </a:prstGeom>
        </p:spPr>
      </p:pic>
      <p:sp>
        <p:nvSpPr>
          <p:cNvPr id="5" name="Oval 4"/>
          <p:cNvSpPr/>
          <p:nvPr/>
        </p:nvSpPr>
        <p:spPr>
          <a:xfrm>
            <a:off x="4337384" y="3810000"/>
            <a:ext cx="3739816" cy="1670640"/>
          </a:xfrm>
          <a:prstGeom prst="ellipse">
            <a:avLst/>
          </a:prstGeom>
          <a:noFill/>
          <a:ln w="69850">
            <a:solidFill>
              <a:srgbClr val="A00F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extBox 1"/>
          <p:cNvSpPr txBox="1"/>
          <p:nvPr/>
        </p:nvSpPr>
        <p:spPr>
          <a:xfrm>
            <a:off x="7391400" y="1828800"/>
            <a:ext cx="838200" cy="381000"/>
          </a:xfrm>
          <a:prstGeom prst="rect">
            <a:avLst/>
          </a:prstGeom>
          <a:noFill/>
        </p:spPr>
        <p:txBody>
          <a:bodyPr wrap="square" rtlCol="0">
            <a:spAutoFit/>
          </a:bodyPr>
          <a:lstStyle/>
          <a:p>
            <a:r>
              <a:rPr lang="ko-KR" altLang="en-US" dirty="0"/>
              <a:t>소수</a:t>
            </a:r>
            <a:endParaRPr lang="en-US" dirty="0"/>
          </a:p>
        </p:txBody>
      </p:sp>
      <p:sp>
        <p:nvSpPr>
          <p:cNvPr id="8" name="TextBox 7"/>
          <p:cNvSpPr txBox="1"/>
          <p:nvPr/>
        </p:nvSpPr>
        <p:spPr>
          <a:xfrm>
            <a:off x="7391400" y="2743200"/>
            <a:ext cx="838200" cy="381000"/>
          </a:xfrm>
          <a:prstGeom prst="rect">
            <a:avLst/>
          </a:prstGeom>
          <a:noFill/>
        </p:spPr>
        <p:txBody>
          <a:bodyPr wrap="square" rtlCol="0">
            <a:spAutoFit/>
          </a:bodyPr>
          <a:lstStyle/>
          <a:p>
            <a:r>
              <a:rPr lang="ko-KR" altLang="en-US"/>
              <a:t>몇몇</a:t>
            </a:r>
            <a:endParaRPr lang="en-US" dirty="0"/>
          </a:p>
        </p:txBody>
      </p:sp>
      <p:sp>
        <p:nvSpPr>
          <p:cNvPr id="10" name="TextBox 9"/>
          <p:cNvSpPr txBox="1"/>
          <p:nvPr/>
        </p:nvSpPr>
        <p:spPr>
          <a:xfrm>
            <a:off x="7391400" y="4495800"/>
            <a:ext cx="838200" cy="381000"/>
          </a:xfrm>
          <a:prstGeom prst="rect">
            <a:avLst/>
          </a:prstGeom>
          <a:noFill/>
        </p:spPr>
        <p:txBody>
          <a:bodyPr wrap="square" rtlCol="0">
            <a:spAutoFit/>
          </a:bodyPr>
          <a:lstStyle/>
          <a:p>
            <a:r>
              <a:rPr lang="ko-KR" altLang="en-US"/>
              <a:t>모두</a:t>
            </a:r>
            <a:endParaRPr lang="en-US" dirty="0"/>
          </a:p>
        </p:txBody>
      </p:sp>
    </p:spTree>
    <p:extLst>
      <p:ext uri="{BB962C8B-B14F-4D97-AF65-F5344CB8AC3E}">
        <p14:creationId xmlns:p14="http://schemas.microsoft.com/office/powerpoint/2010/main" val="390387126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752600"/>
            <a:ext cx="8229600" cy="2023066"/>
          </a:xfrm>
        </p:spPr>
        <p:txBody>
          <a:bodyPr>
            <a:normAutofit fontScale="90000"/>
          </a:bodyPr>
          <a:lstStyle/>
          <a:p>
            <a:r>
              <a:rPr lang="en-US" sz="3600" dirty="0"/>
              <a:t>Responding in a Consistent Manner to Problems</a:t>
            </a:r>
            <a:br>
              <a:rPr lang="en-US" sz="3600" dirty="0"/>
            </a:br>
            <a:r>
              <a:rPr lang="ko-KR" altLang="en-US" sz="3600" dirty="0"/>
              <a:t>문제에 </a:t>
            </a:r>
            <a:r>
              <a:rPr lang="ko-KR" altLang="en-US" sz="3600" dirty="0" err="1"/>
              <a:t>일관성있게</a:t>
            </a:r>
            <a:r>
              <a:rPr lang="ko-KR" altLang="en-US" sz="3600" dirty="0"/>
              <a:t> 대처하기</a:t>
            </a:r>
            <a:br>
              <a:rPr lang="en-US" altLang="ko-KR" sz="4800" dirty="0"/>
            </a:br>
            <a:endParaRPr lang="en-US" b="1" dirty="0">
              <a:latin typeface="+mn-lt"/>
            </a:endParaRPr>
          </a:p>
        </p:txBody>
      </p:sp>
      <p:sp>
        <p:nvSpPr>
          <p:cNvPr id="3" name="Subtitle 2"/>
          <p:cNvSpPr>
            <a:spLocks noGrp="1"/>
          </p:cNvSpPr>
          <p:nvPr>
            <p:ph type="subTitle" idx="1"/>
          </p:nvPr>
        </p:nvSpPr>
        <p:spPr>
          <a:xfrm>
            <a:off x="1143000" y="3775666"/>
            <a:ext cx="6858000" cy="1241822"/>
          </a:xfrm>
        </p:spPr>
        <p:txBody>
          <a:bodyPr>
            <a:normAutofit fontScale="92500" lnSpcReduction="20000"/>
          </a:bodyPr>
          <a:lstStyle/>
          <a:p>
            <a:endParaRPr lang="en-US" sz="2100" b="1" dirty="0"/>
          </a:p>
          <a:p>
            <a:r>
              <a:rPr lang="en-US" sz="3200" b="1" dirty="0"/>
              <a:t>Prevention of Problem Behavior</a:t>
            </a:r>
            <a:br>
              <a:rPr lang="en-US" sz="3200" b="1" dirty="0"/>
            </a:br>
            <a:r>
              <a:rPr lang="ko-KR" altLang="en-US" sz="3200" dirty="0"/>
              <a:t>문제 행동의 예방</a:t>
            </a:r>
            <a:endParaRPr lang="en-US" sz="3200" dirty="0"/>
          </a:p>
        </p:txBody>
      </p:sp>
    </p:spTree>
    <p:extLst>
      <p:ext uri="{BB962C8B-B14F-4D97-AF65-F5344CB8AC3E}">
        <p14:creationId xmlns:p14="http://schemas.microsoft.com/office/powerpoint/2010/main" val="2493828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p:nvPr/>
        </p:nvSpPr>
        <p:spPr>
          <a:xfrm>
            <a:off x="2686050" y="2927717"/>
            <a:ext cx="3429000" cy="389334"/>
          </a:xfrm>
          <a:prstGeom prst="rect">
            <a:avLst/>
          </a:prstGeom>
          <a:noFill/>
          <a:ln>
            <a:noFill/>
          </a:ln>
        </p:spPr>
        <p:txBody>
          <a:bodyPr lIns="68569" tIns="34275" rIns="68569" bIns="34275" anchor="t" anchorCtr="0">
            <a:noAutofit/>
          </a:bodyPr>
          <a:lstStyle/>
          <a:p>
            <a:pPr algn="ctr">
              <a:buSzPct val="25000"/>
            </a:pPr>
            <a:r>
              <a:rPr lang="en-US" sz="2100" b="1" dirty="0">
                <a:solidFill>
                  <a:schemeClr val="dk1"/>
                </a:solidFill>
                <a:latin typeface="Times New Roman"/>
                <a:ea typeface="Times New Roman"/>
                <a:cs typeface="Times New Roman"/>
                <a:sym typeface="Times New Roman"/>
              </a:rPr>
              <a:t>Leadership Team</a:t>
            </a:r>
          </a:p>
          <a:p>
            <a:pPr algn="ctr">
              <a:buSzPct val="25000"/>
            </a:pPr>
            <a:r>
              <a:rPr lang="ko-KR" altLang="en-US" sz="1300" b="1" dirty="0">
                <a:solidFill>
                  <a:schemeClr val="dk1"/>
                </a:solidFill>
                <a:latin typeface="Times New Roman"/>
                <a:ea typeface="Times New Roman"/>
                <a:cs typeface="Times New Roman"/>
                <a:sym typeface="Times New Roman"/>
              </a:rPr>
              <a:t>리더십 팀</a:t>
            </a:r>
            <a:endParaRPr lang="en-US" sz="1300" b="1" dirty="0">
              <a:solidFill>
                <a:schemeClr val="dk1"/>
              </a:solidFill>
              <a:latin typeface="Times New Roman"/>
              <a:ea typeface="Times New Roman"/>
              <a:cs typeface="Times New Roman"/>
              <a:sym typeface="Times New Roman"/>
            </a:endParaRPr>
          </a:p>
        </p:txBody>
      </p:sp>
      <p:sp>
        <p:nvSpPr>
          <p:cNvPr id="374" name="Shape 374"/>
          <p:cNvSpPr txBox="1"/>
          <p:nvPr/>
        </p:nvSpPr>
        <p:spPr>
          <a:xfrm>
            <a:off x="3267636" y="2121630"/>
            <a:ext cx="800099" cy="283009"/>
          </a:xfrm>
          <a:prstGeom prst="rect">
            <a:avLst/>
          </a:prstGeom>
          <a:noFill/>
          <a:ln>
            <a:noFill/>
          </a:ln>
        </p:spPr>
        <p:txBody>
          <a:bodyPr lIns="68569" tIns="34275" rIns="68569" bIns="34275" anchor="t" anchorCtr="0">
            <a:noAutofit/>
          </a:bodyPr>
          <a:lstStyle/>
          <a:p>
            <a:pPr>
              <a:buSzPct val="25000"/>
            </a:pPr>
            <a:r>
              <a:rPr lang="en-US" sz="1350" b="1" dirty="0">
                <a:solidFill>
                  <a:schemeClr val="dk1"/>
                </a:solidFill>
                <a:latin typeface="Times New Roman"/>
                <a:ea typeface="Times New Roman"/>
                <a:cs typeface="Times New Roman"/>
                <a:sym typeface="Times New Roman"/>
              </a:rPr>
              <a:t>Visibility</a:t>
            </a:r>
          </a:p>
          <a:p>
            <a:pPr>
              <a:buSzPct val="25000"/>
            </a:pPr>
            <a:r>
              <a:rPr lang="ko-KR" altLang="en-US" sz="1350" b="1" dirty="0">
                <a:solidFill>
                  <a:schemeClr val="dk1"/>
                </a:solidFill>
                <a:latin typeface="Times New Roman"/>
                <a:ea typeface="Times New Roman"/>
                <a:cs typeface="Times New Roman"/>
                <a:sym typeface="Times New Roman"/>
              </a:rPr>
              <a:t>가시성</a:t>
            </a:r>
            <a:endParaRPr lang="en-US" sz="1350" b="1" dirty="0">
              <a:solidFill>
                <a:schemeClr val="dk1"/>
              </a:solidFill>
              <a:latin typeface="Times New Roman"/>
              <a:ea typeface="Times New Roman"/>
              <a:cs typeface="Times New Roman"/>
              <a:sym typeface="Times New Roman"/>
            </a:endParaRPr>
          </a:p>
        </p:txBody>
      </p:sp>
      <p:sp>
        <p:nvSpPr>
          <p:cNvPr id="375" name="Shape 375"/>
          <p:cNvSpPr/>
          <p:nvPr/>
        </p:nvSpPr>
        <p:spPr>
          <a:xfrm>
            <a:off x="1314450" y="4240009"/>
            <a:ext cx="1485899" cy="685800"/>
          </a:xfrm>
          <a:prstGeom prst="rect">
            <a:avLst/>
          </a:prstGeom>
          <a:noFill/>
          <a:ln w="9525" cap="flat" cmpd="sng">
            <a:solidFill>
              <a:schemeClr val="dk1"/>
            </a:solidFill>
            <a:prstDash val="solid"/>
            <a:miter/>
            <a:headEnd type="none" w="med" len="med"/>
            <a:tailEnd type="none" w="med" len="med"/>
          </a:ln>
        </p:spPr>
        <p:txBody>
          <a:bodyPr lIns="68569" tIns="34275" rIns="68569" bIns="34275" anchor="ctr" anchorCtr="0">
            <a:noAutofit/>
          </a:bodyPr>
          <a:lstStyle/>
          <a:p>
            <a:endParaRPr sz="1350">
              <a:solidFill>
                <a:schemeClr val="dk1"/>
              </a:solidFill>
              <a:latin typeface="Arial"/>
              <a:ea typeface="Arial"/>
              <a:cs typeface="Arial"/>
              <a:sym typeface="Arial"/>
            </a:endParaRPr>
          </a:p>
        </p:txBody>
      </p:sp>
      <p:sp>
        <p:nvSpPr>
          <p:cNvPr id="376" name="Shape 376"/>
          <p:cNvSpPr/>
          <p:nvPr/>
        </p:nvSpPr>
        <p:spPr>
          <a:xfrm>
            <a:off x="2857500" y="4251519"/>
            <a:ext cx="1485899" cy="685800"/>
          </a:xfrm>
          <a:prstGeom prst="rect">
            <a:avLst/>
          </a:prstGeom>
          <a:noFill/>
          <a:ln w="9525" cap="flat" cmpd="sng">
            <a:solidFill>
              <a:schemeClr val="dk1"/>
            </a:solidFill>
            <a:prstDash val="solid"/>
            <a:miter/>
            <a:headEnd type="none" w="med" len="med"/>
            <a:tailEnd type="none" w="med" len="med"/>
          </a:ln>
        </p:spPr>
        <p:txBody>
          <a:bodyPr lIns="68569" tIns="34275" rIns="68569" bIns="34275" anchor="ctr" anchorCtr="0">
            <a:noAutofit/>
          </a:bodyPr>
          <a:lstStyle/>
          <a:p>
            <a:endParaRPr sz="1350">
              <a:solidFill>
                <a:schemeClr val="dk1"/>
              </a:solidFill>
              <a:latin typeface="Arial"/>
              <a:ea typeface="Arial"/>
              <a:cs typeface="Arial"/>
              <a:sym typeface="Arial"/>
            </a:endParaRPr>
          </a:p>
        </p:txBody>
      </p:sp>
      <p:sp>
        <p:nvSpPr>
          <p:cNvPr id="377" name="Shape 377"/>
          <p:cNvSpPr/>
          <p:nvPr/>
        </p:nvSpPr>
        <p:spPr>
          <a:xfrm>
            <a:off x="4457700" y="4251519"/>
            <a:ext cx="1543050" cy="685800"/>
          </a:xfrm>
          <a:prstGeom prst="rect">
            <a:avLst/>
          </a:prstGeom>
          <a:noFill/>
          <a:ln w="9525" cap="flat" cmpd="sng">
            <a:solidFill>
              <a:schemeClr val="dk1"/>
            </a:solidFill>
            <a:prstDash val="solid"/>
            <a:miter/>
            <a:headEnd type="none" w="med" len="med"/>
            <a:tailEnd type="none" w="med" len="med"/>
          </a:ln>
        </p:spPr>
        <p:txBody>
          <a:bodyPr lIns="68569" tIns="34275" rIns="68569" bIns="34275" anchor="ctr" anchorCtr="0">
            <a:noAutofit/>
          </a:bodyPr>
          <a:lstStyle/>
          <a:p>
            <a:endParaRPr sz="1350">
              <a:solidFill>
                <a:schemeClr val="dk1"/>
              </a:solidFill>
              <a:latin typeface="Arial"/>
              <a:ea typeface="Arial"/>
              <a:cs typeface="Arial"/>
              <a:sym typeface="Arial"/>
            </a:endParaRPr>
          </a:p>
        </p:txBody>
      </p:sp>
      <p:sp>
        <p:nvSpPr>
          <p:cNvPr id="378" name="Shape 378"/>
          <p:cNvSpPr/>
          <p:nvPr/>
        </p:nvSpPr>
        <p:spPr>
          <a:xfrm>
            <a:off x="1699938" y="5074038"/>
            <a:ext cx="5515523" cy="704780"/>
          </a:xfrm>
          <a:prstGeom prst="rect">
            <a:avLst/>
          </a:prstGeom>
          <a:noFill/>
          <a:ln w="9525" cap="flat" cmpd="sng">
            <a:solidFill>
              <a:schemeClr val="dk1"/>
            </a:solidFill>
            <a:prstDash val="solid"/>
            <a:miter/>
            <a:headEnd type="none" w="med" len="med"/>
            <a:tailEnd type="none" w="med" len="med"/>
          </a:ln>
        </p:spPr>
        <p:txBody>
          <a:bodyPr lIns="68569" tIns="34275" rIns="68569" bIns="34275" anchor="ctr" anchorCtr="0">
            <a:noAutofit/>
          </a:bodyPr>
          <a:lstStyle/>
          <a:p>
            <a:endParaRPr sz="1350">
              <a:solidFill>
                <a:schemeClr val="dk1"/>
              </a:solidFill>
              <a:latin typeface="Arial"/>
              <a:ea typeface="Arial"/>
              <a:cs typeface="Arial"/>
              <a:sym typeface="Arial"/>
            </a:endParaRPr>
          </a:p>
        </p:txBody>
      </p:sp>
      <p:sp>
        <p:nvSpPr>
          <p:cNvPr id="379" name="Shape 379"/>
          <p:cNvSpPr txBox="1"/>
          <p:nvPr/>
        </p:nvSpPr>
        <p:spPr>
          <a:xfrm>
            <a:off x="1421608" y="4286250"/>
            <a:ext cx="1257299" cy="276999"/>
          </a:xfrm>
          <a:prstGeom prst="rect">
            <a:avLst/>
          </a:prstGeom>
          <a:noFill/>
          <a:ln>
            <a:noFill/>
          </a:ln>
        </p:spPr>
        <p:txBody>
          <a:bodyPr lIns="68569" tIns="34275" rIns="68569" bIns="34275" anchor="t" anchorCtr="0">
            <a:noAutofit/>
          </a:bodyPr>
          <a:lstStyle/>
          <a:p>
            <a:pPr algn="ctr">
              <a:buSzPct val="25000"/>
            </a:pPr>
            <a:r>
              <a:rPr lang="en-US" sz="1350" b="1" dirty="0">
                <a:solidFill>
                  <a:schemeClr val="dk1"/>
                </a:solidFill>
                <a:latin typeface="Times New Roman"/>
                <a:ea typeface="Times New Roman"/>
                <a:cs typeface="Times New Roman"/>
                <a:sym typeface="Times New Roman"/>
              </a:rPr>
              <a:t>Training</a:t>
            </a:r>
          </a:p>
          <a:p>
            <a:pPr algn="ctr">
              <a:buSzPct val="25000"/>
            </a:pPr>
            <a:r>
              <a:rPr lang="ko-KR" altLang="en-US" sz="1350" b="1" dirty="0">
                <a:solidFill>
                  <a:schemeClr val="dk1"/>
                </a:solidFill>
                <a:latin typeface="Times New Roman"/>
                <a:ea typeface="Times New Roman"/>
                <a:cs typeface="Times New Roman"/>
                <a:sym typeface="Times New Roman"/>
              </a:rPr>
              <a:t>교육</a:t>
            </a:r>
            <a:endParaRPr lang="en-US" sz="1350" b="1" dirty="0">
              <a:solidFill>
                <a:schemeClr val="dk1"/>
              </a:solidFill>
              <a:latin typeface="Times New Roman"/>
              <a:ea typeface="Times New Roman"/>
              <a:cs typeface="Times New Roman"/>
              <a:sym typeface="Times New Roman"/>
            </a:endParaRPr>
          </a:p>
        </p:txBody>
      </p:sp>
      <p:sp>
        <p:nvSpPr>
          <p:cNvPr id="380" name="Shape 380"/>
          <p:cNvSpPr txBox="1"/>
          <p:nvPr/>
        </p:nvSpPr>
        <p:spPr>
          <a:xfrm>
            <a:off x="2971801" y="4286250"/>
            <a:ext cx="1257299" cy="276999"/>
          </a:xfrm>
          <a:prstGeom prst="rect">
            <a:avLst/>
          </a:prstGeom>
          <a:noFill/>
          <a:ln>
            <a:noFill/>
          </a:ln>
        </p:spPr>
        <p:txBody>
          <a:bodyPr lIns="68569" tIns="34275" rIns="68569" bIns="34275" anchor="t" anchorCtr="0">
            <a:noAutofit/>
          </a:bodyPr>
          <a:lstStyle/>
          <a:p>
            <a:pPr algn="ctr">
              <a:buSzPct val="25000"/>
            </a:pPr>
            <a:r>
              <a:rPr lang="en-US" sz="1350" b="1" dirty="0">
                <a:solidFill>
                  <a:schemeClr val="dk1"/>
                </a:solidFill>
                <a:latin typeface="Times New Roman"/>
                <a:ea typeface="Times New Roman"/>
                <a:cs typeface="Times New Roman"/>
                <a:sym typeface="Times New Roman"/>
              </a:rPr>
              <a:t>Mentoring</a:t>
            </a:r>
          </a:p>
          <a:p>
            <a:pPr algn="ctr">
              <a:buSzPct val="25000"/>
            </a:pPr>
            <a:r>
              <a:rPr lang="ko-KR" altLang="en-US" sz="1350" b="1" dirty="0">
                <a:solidFill>
                  <a:schemeClr val="dk1"/>
                </a:solidFill>
                <a:latin typeface="Times New Roman"/>
                <a:ea typeface="Times New Roman"/>
                <a:cs typeface="Times New Roman"/>
                <a:sym typeface="Times New Roman"/>
              </a:rPr>
              <a:t>멘토링</a:t>
            </a:r>
            <a:endParaRPr lang="en-US" sz="1350" b="1" dirty="0">
              <a:solidFill>
                <a:schemeClr val="dk1"/>
              </a:solidFill>
              <a:latin typeface="Times New Roman"/>
              <a:ea typeface="Times New Roman"/>
              <a:cs typeface="Times New Roman"/>
              <a:sym typeface="Times New Roman"/>
            </a:endParaRPr>
          </a:p>
        </p:txBody>
      </p:sp>
      <p:sp>
        <p:nvSpPr>
          <p:cNvPr id="381" name="Shape 381"/>
          <p:cNvSpPr txBox="1"/>
          <p:nvPr/>
        </p:nvSpPr>
        <p:spPr>
          <a:xfrm>
            <a:off x="4497814" y="4286250"/>
            <a:ext cx="1428749" cy="276999"/>
          </a:xfrm>
          <a:prstGeom prst="rect">
            <a:avLst/>
          </a:prstGeom>
          <a:noFill/>
          <a:ln>
            <a:noFill/>
          </a:ln>
        </p:spPr>
        <p:txBody>
          <a:bodyPr lIns="68569" tIns="34275" rIns="68569" bIns="34275" anchor="t" anchorCtr="0">
            <a:noAutofit/>
          </a:bodyPr>
          <a:lstStyle/>
          <a:p>
            <a:pPr algn="ctr">
              <a:buSzPct val="25000"/>
            </a:pPr>
            <a:r>
              <a:rPr lang="en-US" sz="1350" b="1" dirty="0">
                <a:solidFill>
                  <a:schemeClr val="dk1"/>
                </a:solidFill>
                <a:latin typeface="Times New Roman"/>
                <a:ea typeface="Times New Roman"/>
                <a:cs typeface="Times New Roman"/>
                <a:sym typeface="Times New Roman"/>
              </a:rPr>
              <a:t>Evaluation</a:t>
            </a:r>
          </a:p>
          <a:p>
            <a:pPr algn="ctr">
              <a:buSzPct val="25000"/>
            </a:pPr>
            <a:r>
              <a:rPr lang="ko-KR" altLang="en-US" sz="1350" b="1" dirty="0">
                <a:solidFill>
                  <a:schemeClr val="dk1"/>
                </a:solidFill>
                <a:latin typeface="Times New Roman"/>
                <a:ea typeface="Times New Roman"/>
                <a:cs typeface="Times New Roman"/>
                <a:sym typeface="Times New Roman"/>
              </a:rPr>
              <a:t>평가</a:t>
            </a:r>
            <a:endParaRPr lang="en-US" sz="1350" b="1" dirty="0">
              <a:solidFill>
                <a:schemeClr val="dk1"/>
              </a:solidFill>
              <a:latin typeface="Times New Roman"/>
              <a:ea typeface="Times New Roman"/>
              <a:cs typeface="Times New Roman"/>
              <a:sym typeface="Times New Roman"/>
            </a:endParaRPr>
          </a:p>
        </p:txBody>
      </p:sp>
      <p:sp>
        <p:nvSpPr>
          <p:cNvPr id="382" name="Shape 382"/>
          <p:cNvSpPr txBox="1"/>
          <p:nvPr/>
        </p:nvSpPr>
        <p:spPr>
          <a:xfrm>
            <a:off x="3400425" y="3353046"/>
            <a:ext cx="2114550" cy="297656"/>
          </a:xfrm>
          <a:prstGeom prst="rect">
            <a:avLst/>
          </a:prstGeom>
          <a:noFill/>
          <a:ln>
            <a:noFill/>
          </a:ln>
        </p:spPr>
        <p:txBody>
          <a:bodyPr lIns="68569" tIns="34275" rIns="68569" bIns="34275" anchor="t" anchorCtr="0">
            <a:noAutofit/>
          </a:bodyPr>
          <a:lstStyle/>
          <a:p>
            <a:pPr algn="ctr">
              <a:buSzPct val="25000"/>
            </a:pPr>
            <a:r>
              <a:rPr lang="en-US" sz="1500" dirty="0">
                <a:solidFill>
                  <a:schemeClr val="dk1"/>
                </a:solidFill>
                <a:latin typeface="Times New Roman"/>
                <a:ea typeface="Times New Roman"/>
                <a:cs typeface="Times New Roman"/>
                <a:sym typeface="Times New Roman"/>
              </a:rPr>
              <a:t>Active Coordination</a:t>
            </a:r>
          </a:p>
          <a:p>
            <a:pPr algn="ctr">
              <a:buSzPct val="25000"/>
            </a:pPr>
            <a:r>
              <a:rPr lang="ko-KR" altLang="en-US" sz="1200" dirty="0">
                <a:solidFill>
                  <a:schemeClr val="dk1"/>
                </a:solidFill>
                <a:latin typeface="Times New Roman"/>
                <a:ea typeface="Times New Roman"/>
                <a:cs typeface="Times New Roman"/>
                <a:sym typeface="Times New Roman"/>
              </a:rPr>
              <a:t>능동적 조직화</a:t>
            </a:r>
            <a:endParaRPr lang="en-US" sz="1200" dirty="0">
              <a:solidFill>
                <a:schemeClr val="dk1"/>
              </a:solidFill>
              <a:latin typeface="Times New Roman"/>
              <a:ea typeface="Times New Roman"/>
              <a:cs typeface="Times New Roman"/>
              <a:sym typeface="Times New Roman"/>
            </a:endParaRPr>
          </a:p>
        </p:txBody>
      </p:sp>
      <p:sp>
        <p:nvSpPr>
          <p:cNvPr id="383" name="Shape 383"/>
          <p:cNvSpPr txBox="1"/>
          <p:nvPr/>
        </p:nvSpPr>
        <p:spPr>
          <a:xfrm>
            <a:off x="2428875" y="5149429"/>
            <a:ext cx="4057650" cy="276999"/>
          </a:xfrm>
          <a:prstGeom prst="rect">
            <a:avLst/>
          </a:prstGeom>
          <a:noFill/>
          <a:ln>
            <a:noFill/>
          </a:ln>
        </p:spPr>
        <p:txBody>
          <a:bodyPr lIns="68569" tIns="34275" rIns="68569" bIns="34275" anchor="t" anchorCtr="0">
            <a:noAutofit/>
          </a:bodyPr>
          <a:lstStyle/>
          <a:p>
            <a:pPr algn="ctr">
              <a:buSzPct val="25000"/>
            </a:pPr>
            <a:r>
              <a:rPr lang="en-US" sz="1350" b="1" dirty="0">
                <a:solidFill>
                  <a:schemeClr val="dk1"/>
                </a:solidFill>
                <a:latin typeface="Times New Roman"/>
                <a:ea typeface="Times New Roman"/>
                <a:cs typeface="Times New Roman"/>
                <a:sym typeface="Times New Roman"/>
              </a:rPr>
              <a:t>Start Small and Build on Success</a:t>
            </a:r>
          </a:p>
          <a:p>
            <a:pPr algn="ctr">
              <a:buSzPct val="25000"/>
            </a:pPr>
            <a:r>
              <a:rPr lang="ko-KR" altLang="en-US" sz="1350" b="1" dirty="0">
                <a:solidFill>
                  <a:schemeClr val="dk1"/>
                </a:solidFill>
                <a:latin typeface="Times New Roman"/>
                <a:ea typeface="Times New Roman"/>
                <a:cs typeface="Times New Roman"/>
                <a:sym typeface="Times New Roman"/>
              </a:rPr>
              <a:t>작게 시작해서 성공을 바탕으로 확대한다 </a:t>
            </a:r>
            <a:endParaRPr lang="en-US" sz="1350" b="1" dirty="0">
              <a:solidFill>
                <a:schemeClr val="dk1"/>
              </a:solidFill>
              <a:latin typeface="Times New Roman"/>
              <a:ea typeface="Times New Roman"/>
              <a:cs typeface="Times New Roman"/>
              <a:sym typeface="Times New Roman"/>
            </a:endParaRPr>
          </a:p>
        </p:txBody>
      </p:sp>
      <p:cxnSp>
        <p:nvCxnSpPr>
          <p:cNvPr id="384" name="Shape 384"/>
          <p:cNvCxnSpPr/>
          <p:nvPr/>
        </p:nvCxnSpPr>
        <p:spPr>
          <a:xfrm flipH="1">
            <a:off x="2571749" y="3726658"/>
            <a:ext cx="285750" cy="228599"/>
          </a:xfrm>
          <a:prstGeom prst="straightConnector1">
            <a:avLst/>
          </a:prstGeom>
          <a:noFill/>
          <a:ln w="9525" cap="flat" cmpd="sng">
            <a:solidFill>
              <a:schemeClr val="dk1"/>
            </a:solidFill>
            <a:prstDash val="solid"/>
            <a:round/>
            <a:headEnd type="none" w="med" len="med"/>
            <a:tailEnd type="triangle" w="lg" len="lg"/>
          </a:ln>
        </p:spPr>
      </p:cxnSp>
      <p:cxnSp>
        <p:nvCxnSpPr>
          <p:cNvPr id="385" name="Shape 385"/>
          <p:cNvCxnSpPr/>
          <p:nvPr/>
        </p:nvCxnSpPr>
        <p:spPr>
          <a:xfrm>
            <a:off x="6000750" y="3657601"/>
            <a:ext cx="342900" cy="228599"/>
          </a:xfrm>
          <a:prstGeom prst="straightConnector1">
            <a:avLst/>
          </a:prstGeom>
          <a:noFill/>
          <a:ln w="9525" cap="flat" cmpd="sng">
            <a:solidFill>
              <a:schemeClr val="dk1"/>
            </a:solidFill>
            <a:prstDash val="solid"/>
            <a:round/>
            <a:headEnd type="none" w="med" len="med"/>
            <a:tailEnd type="triangle" w="lg" len="lg"/>
          </a:ln>
        </p:spPr>
      </p:cxnSp>
      <p:cxnSp>
        <p:nvCxnSpPr>
          <p:cNvPr id="386" name="Shape 386"/>
          <p:cNvCxnSpPr/>
          <p:nvPr/>
        </p:nvCxnSpPr>
        <p:spPr>
          <a:xfrm>
            <a:off x="4961681" y="3781427"/>
            <a:ext cx="57149" cy="228599"/>
          </a:xfrm>
          <a:prstGeom prst="straightConnector1">
            <a:avLst/>
          </a:prstGeom>
          <a:noFill/>
          <a:ln w="9525" cap="flat" cmpd="sng">
            <a:solidFill>
              <a:schemeClr val="dk1"/>
            </a:solidFill>
            <a:prstDash val="solid"/>
            <a:round/>
            <a:headEnd type="none" w="med" len="med"/>
            <a:tailEnd type="triangle" w="lg" len="lg"/>
          </a:ln>
        </p:spPr>
      </p:cxnSp>
      <p:sp>
        <p:nvSpPr>
          <p:cNvPr id="387" name="Shape 387"/>
          <p:cNvSpPr txBox="1"/>
          <p:nvPr/>
        </p:nvSpPr>
        <p:spPr>
          <a:xfrm>
            <a:off x="1422332" y="88671"/>
            <a:ext cx="6489040" cy="484748"/>
          </a:xfrm>
          <a:prstGeom prst="rect">
            <a:avLst/>
          </a:prstGeom>
          <a:noFill/>
          <a:ln>
            <a:noFill/>
          </a:ln>
        </p:spPr>
        <p:txBody>
          <a:bodyPr lIns="68569" tIns="34275" rIns="68569" bIns="34275" anchor="t" anchorCtr="0">
            <a:noAutofit/>
          </a:bodyPr>
          <a:lstStyle/>
          <a:p>
            <a:pPr algn="ctr">
              <a:buSzPct val="25000"/>
            </a:pPr>
            <a:r>
              <a:rPr lang="en-US" sz="3600" b="1" dirty="0">
                <a:solidFill>
                  <a:srgbClr val="000000"/>
                </a:solidFill>
                <a:latin typeface="Times New Roman"/>
                <a:ea typeface="Times New Roman"/>
                <a:cs typeface="Times New Roman"/>
                <a:sym typeface="Times New Roman"/>
              </a:rPr>
              <a:t>Team Planning Model</a:t>
            </a:r>
          </a:p>
          <a:p>
            <a:pPr algn="ctr">
              <a:buSzPct val="25000"/>
            </a:pPr>
            <a:r>
              <a:rPr lang="ko-KR" altLang="en-US" sz="3600" b="1" dirty="0">
                <a:solidFill>
                  <a:srgbClr val="000000"/>
                </a:solidFill>
                <a:latin typeface="Times New Roman"/>
                <a:ea typeface="Times New Roman"/>
                <a:cs typeface="Times New Roman"/>
                <a:sym typeface="Times New Roman"/>
              </a:rPr>
              <a:t>팀 구성 모델</a:t>
            </a:r>
            <a:endParaRPr lang="en-US" sz="3600" b="1" dirty="0">
              <a:solidFill>
                <a:srgbClr val="000000"/>
              </a:solidFill>
              <a:latin typeface="Times New Roman"/>
              <a:ea typeface="Times New Roman"/>
              <a:cs typeface="Times New Roman"/>
              <a:sym typeface="Times New Roman"/>
            </a:endParaRPr>
          </a:p>
        </p:txBody>
      </p:sp>
      <p:sp>
        <p:nvSpPr>
          <p:cNvPr id="388" name="Shape 388"/>
          <p:cNvSpPr txBox="1"/>
          <p:nvPr/>
        </p:nvSpPr>
        <p:spPr>
          <a:xfrm>
            <a:off x="6096000" y="1947396"/>
            <a:ext cx="1600200" cy="872004"/>
          </a:xfrm>
          <a:prstGeom prst="rect">
            <a:avLst/>
          </a:prstGeom>
          <a:noFill/>
          <a:ln>
            <a:noFill/>
          </a:ln>
        </p:spPr>
        <p:txBody>
          <a:bodyPr lIns="68569" tIns="34275" rIns="68569" bIns="34275" anchor="t" anchorCtr="0">
            <a:noAutofit/>
          </a:bodyPr>
          <a:lstStyle/>
          <a:p>
            <a:pPr>
              <a:buSzPct val="25000"/>
            </a:pPr>
            <a:r>
              <a:rPr lang="en-US" sz="1350" b="1" dirty="0">
                <a:solidFill>
                  <a:schemeClr val="dk1"/>
                </a:solidFill>
                <a:ea typeface="Times New Roman"/>
                <a:cs typeface="Times New Roman"/>
                <a:sym typeface="Times New Roman"/>
              </a:rPr>
              <a:t>Interagency &amp; Natural Supports</a:t>
            </a:r>
          </a:p>
          <a:p>
            <a:pPr>
              <a:buSzPct val="25000"/>
            </a:pPr>
            <a:r>
              <a:rPr lang="ko-KR" altLang="en-US" sz="1350" dirty="0">
                <a:solidFill>
                  <a:schemeClr val="dk1"/>
                </a:solidFill>
                <a:ea typeface="Times New Roman"/>
                <a:cs typeface="Times New Roman"/>
                <a:sym typeface="Times New Roman"/>
              </a:rPr>
              <a:t>관계 부처 간 지원 및 자연적 지원 </a:t>
            </a:r>
            <a:endParaRPr lang="en-US" sz="1350" dirty="0">
              <a:solidFill>
                <a:schemeClr val="dk1"/>
              </a:solidFill>
              <a:ea typeface="Times New Roman"/>
              <a:cs typeface="Times New Roman"/>
              <a:sym typeface="Times New Roman"/>
            </a:endParaRPr>
          </a:p>
        </p:txBody>
      </p:sp>
      <p:sp>
        <p:nvSpPr>
          <p:cNvPr id="389" name="Shape 389"/>
          <p:cNvSpPr/>
          <p:nvPr/>
        </p:nvSpPr>
        <p:spPr>
          <a:xfrm>
            <a:off x="6192045" y="3937389"/>
            <a:ext cx="1549513" cy="1040621"/>
          </a:xfrm>
          <a:prstGeom prst="rect">
            <a:avLst/>
          </a:prstGeom>
          <a:noFill/>
          <a:ln w="9525" cap="flat" cmpd="sng">
            <a:solidFill>
              <a:schemeClr val="dk1"/>
            </a:solidFill>
            <a:prstDash val="solid"/>
            <a:miter/>
            <a:headEnd type="none" w="med" len="med"/>
            <a:tailEnd type="none" w="med" len="med"/>
          </a:ln>
        </p:spPr>
        <p:txBody>
          <a:bodyPr lIns="68569" tIns="34275" rIns="68569" bIns="34275" anchor="ctr" anchorCtr="0">
            <a:noAutofit/>
          </a:bodyPr>
          <a:lstStyle/>
          <a:p>
            <a:pPr algn="ctr">
              <a:buSzPct val="25000"/>
            </a:pPr>
            <a:r>
              <a:rPr lang="en-US" sz="1350" b="1" dirty="0">
                <a:solidFill>
                  <a:schemeClr val="dk1"/>
                </a:solidFill>
                <a:latin typeface="Times New Roman"/>
                <a:ea typeface="Times New Roman"/>
                <a:cs typeface="Times New Roman"/>
                <a:sym typeface="Times New Roman"/>
              </a:rPr>
              <a:t>PCP, PBS (</a:t>
            </a:r>
            <a:r>
              <a:rPr lang="ko-KR" altLang="en-US" sz="1350" b="1" dirty="0">
                <a:solidFill>
                  <a:schemeClr val="dk1"/>
                </a:solidFill>
                <a:latin typeface="Times New Roman"/>
                <a:ea typeface="Times New Roman"/>
                <a:cs typeface="Times New Roman"/>
                <a:sym typeface="Times New Roman"/>
              </a:rPr>
              <a:t>다른  </a:t>
            </a:r>
            <a:r>
              <a:rPr lang="en-US" altLang="ko-KR" sz="1350" b="1" dirty="0">
                <a:solidFill>
                  <a:schemeClr val="dk1"/>
                </a:solidFill>
                <a:latin typeface="Times New Roman"/>
                <a:ea typeface="Times New Roman"/>
                <a:cs typeface="Times New Roman"/>
                <a:sym typeface="Times New Roman"/>
              </a:rPr>
              <a:t>PS) </a:t>
            </a:r>
            <a:r>
              <a:rPr lang="en-US" sz="1350" b="1" dirty="0">
                <a:solidFill>
                  <a:schemeClr val="dk1"/>
                </a:solidFill>
                <a:latin typeface="Times New Roman"/>
                <a:ea typeface="Times New Roman"/>
                <a:cs typeface="Times New Roman"/>
                <a:sym typeface="Times New Roman"/>
              </a:rPr>
              <a:t>Expertise </a:t>
            </a:r>
          </a:p>
          <a:p>
            <a:pPr algn="ctr">
              <a:buSzPct val="25000"/>
            </a:pPr>
            <a:r>
              <a:rPr lang="ko-KR" altLang="en-US" sz="1350" b="1" dirty="0">
                <a:solidFill>
                  <a:schemeClr val="dk1"/>
                </a:solidFill>
                <a:latin typeface="Times New Roman"/>
                <a:ea typeface="Times New Roman"/>
                <a:cs typeface="Times New Roman"/>
                <a:sym typeface="Times New Roman"/>
              </a:rPr>
              <a:t>전문성</a:t>
            </a:r>
            <a:endParaRPr lang="en-US" sz="1350" b="1" dirty="0">
              <a:solidFill>
                <a:schemeClr val="dk1"/>
              </a:solidFill>
              <a:latin typeface="Times New Roman"/>
              <a:ea typeface="Times New Roman"/>
              <a:cs typeface="Times New Roman"/>
              <a:sym typeface="Times New Roman"/>
            </a:endParaRPr>
          </a:p>
        </p:txBody>
      </p:sp>
      <p:cxnSp>
        <p:nvCxnSpPr>
          <p:cNvPr id="390" name="Shape 390"/>
          <p:cNvCxnSpPr/>
          <p:nvPr/>
        </p:nvCxnSpPr>
        <p:spPr>
          <a:xfrm flipH="1">
            <a:off x="3600451" y="3778959"/>
            <a:ext cx="28574" cy="272561"/>
          </a:xfrm>
          <a:prstGeom prst="straightConnector1">
            <a:avLst/>
          </a:prstGeom>
          <a:noFill/>
          <a:ln w="9525" cap="flat" cmpd="sng">
            <a:solidFill>
              <a:schemeClr val="dk1"/>
            </a:solidFill>
            <a:prstDash val="solid"/>
            <a:round/>
            <a:headEnd type="none" w="med" len="med"/>
            <a:tailEnd type="triangle" w="lg" len="lg"/>
          </a:ln>
        </p:spPr>
      </p:cxnSp>
      <p:sp>
        <p:nvSpPr>
          <p:cNvPr id="391" name="Shape 391"/>
          <p:cNvSpPr/>
          <p:nvPr/>
        </p:nvSpPr>
        <p:spPr>
          <a:xfrm>
            <a:off x="1563518" y="2925097"/>
            <a:ext cx="5868590" cy="886640"/>
          </a:xfrm>
          <a:prstGeom prst="rect">
            <a:avLst/>
          </a:prstGeom>
          <a:noFill/>
          <a:ln w="9525" cap="flat" cmpd="sng">
            <a:solidFill>
              <a:schemeClr val="tx1"/>
            </a:solidFill>
            <a:prstDash val="solid"/>
            <a:round/>
            <a:headEnd type="none" w="med" len="med"/>
            <a:tailEnd type="none" w="med" len="med"/>
          </a:ln>
          <a:effectLst>
            <a:outerShdw blurRad="39999" dist="23000" dir="5400000" rotWithShape="0">
              <a:srgbClr val="000000">
                <a:alpha val="34901"/>
              </a:srgbClr>
            </a:outerShdw>
          </a:effectLst>
        </p:spPr>
        <p:txBody>
          <a:bodyPr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392" name="Shape 392"/>
          <p:cNvSpPr/>
          <p:nvPr/>
        </p:nvSpPr>
        <p:spPr>
          <a:xfrm>
            <a:off x="1563518" y="1816580"/>
            <a:ext cx="1173256" cy="893109"/>
          </a:xfrm>
          <a:prstGeom prst="rect">
            <a:avLst/>
          </a:prstGeom>
          <a:noFill/>
          <a:ln w="9525"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393" name="Shape 393"/>
          <p:cNvSpPr txBox="1"/>
          <p:nvPr/>
        </p:nvSpPr>
        <p:spPr>
          <a:xfrm>
            <a:off x="1797477" y="2111402"/>
            <a:ext cx="715580" cy="276999"/>
          </a:xfrm>
          <a:prstGeom prst="rect">
            <a:avLst/>
          </a:prstGeom>
          <a:noFill/>
          <a:ln>
            <a:noFill/>
          </a:ln>
        </p:spPr>
        <p:txBody>
          <a:bodyPr lIns="68569" tIns="34275" rIns="68569" bIns="34275" anchor="t" anchorCtr="0">
            <a:noAutofit/>
          </a:bodyPr>
          <a:lstStyle/>
          <a:p>
            <a:pPr>
              <a:buSzPct val="25000"/>
            </a:pPr>
            <a:r>
              <a:rPr lang="en-US" sz="1350" b="1" dirty="0">
                <a:solidFill>
                  <a:schemeClr val="dk1"/>
                </a:solidFill>
                <a:latin typeface="Calibri"/>
                <a:ea typeface="Calibri"/>
                <a:cs typeface="Calibri"/>
                <a:sym typeface="Calibri"/>
              </a:rPr>
              <a:t>Funding</a:t>
            </a:r>
          </a:p>
          <a:p>
            <a:pPr>
              <a:buSzPct val="25000"/>
            </a:pPr>
            <a:r>
              <a:rPr lang="ko-KR" altLang="en-US" sz="1350" b="1" dirty="0">
                <a:solidFill>
                  <a:schemeClr val="dk1"/>
                </a:solidFill>
                <a:latin typeface="Calibri"/>
                <a:ea typeface="Calibri"/>
                <a:cs typeface="Calibri"/>
                <a:sym typeface="Calibri"/>
              </a:rPr>
              <a:t>자금</a:t>
            </a:r>
            <a:endParaRPr lang="en-US" sz="1350" b="1" dirty="0">
              <a:solidFill>
                <a:schemeClr val="dk1"/>
              </a:solidFill>
              <a:latin typeface="Calibri"/>
              <a:ea typeface="Calibri"/>
              <a:cs typeface="Calibri"/>
              <a:sym typeface="Calibri"/>
            </a:endParaRPr>
          </a:p>
        </p:txBody>
      </p:sp>
      <p:sp>
        <p:nvSpPr>
          <p:cNvPr id="394" name="Shape 394"/>
          <p:cNvSpPr/>
          <p:nvPr/>
        </p:nvSpPr>
        <p:spPr>
          <a:xfrm>
            <a:off x="3080024" y="1816580"/>
            <a:ext cx="1173256" cy="893109"/>
          </a:xfrm>
          <a:prstGeom prst="rect">
            <a:avLst/>
          </a:prstGeom>
          <a:noFill/>
          <a:ln w="9525"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395" name="Shape 395"/>
          <p:cNvSpPr/>
          <p:nvPr/>
        </p:nvSpPr>
        <p:spPr>
          <a:xfrm>
            <a:off x="4648200" y="1745903"/>
            <a:ext cx="1171574" cy="692497"/>
          </a:xfrm>
          <a:prstGeom prst="rect">
            <a:avLst/>
          </a:prstGeom>
          <a:noFill/>
          <a:ln>
            <a:noFill/>
          </a:ln>
        </p:spPr>
        <p:txBody>
          <a:bodyPr lIns="68569" tIns="34275" rIns="68569" bIns="34275" anchor="t" anchorCtr="0">
            <a:noAutofit/>
          </a:bodyPr>
          <a:lstStyle/>
          <a:p>
            <a:pPr>
              <a:buSzPct val="25000"/>
            </a:pPr>
            <a:r>
              <a:rPr lang="en-US" sz="1350" b="1" dirty="0">
                <a:solidFill>
                  <a:schemeClr val="dk1"/>
                </a:solidFill>
                <a:latin typeface="Calibri"/>
                <a:ea typeface="Calibri"/>
                <a:cs typeface="Calibri"/>
                <a:sym typeface="Calibri"/>
              </a:rPr>
              <a:t>Political Support &amp; Policy</a:t>
            </a:r>
          </a:p>
          <a:p>
            <a:pPr>
              <a:buSzPct val="25000"/>
            </a:pPr>
            <a:r>
              <a:rPr lang="ko-KR" altLang="en-US" sz="1350" dirty="0">
                <a:solidFill>
                  <a:schemeClr val="dk1"/>
                </a:solidFill>
                <a:latin typeface="Calibri"/>
                <a:ea typeface="Calibri"/>
                <a:cs typeface="Calibri"/>
                <a:sym typeface="Calibri"/>
              </a:rPr>
              <a:t>정치적 지원 및 정책</a:t>
            </a:r>
            <a:endParaRPr lang="en-US" sz="1350" dirty="0">
              <a:solidFill>
                <a:schemeClr val="dk1"/>
              </a:solidFill>
              <a:latin typeface="Calibri"/>
              <a:ea typeface="Calibri"/>
              <a:cs typeface="Calibri"/>
              <a:sym typeface="Calibri"/>
            </a:endParaRPr>
          </a:p>
          <a:p>
            <a:pPr>
              <a:buSzPct val="25000"/>
            </a:pPr>
            <a:endParaRPr lang="en-US" sz="1350" b="1" dirty="0">
              <a:solidFill>
                <a:schemeClr val="dk1"/>
              </a:solidFill>
              <a:latin typeface="Calibri"/>
              <a:ea typeface="Calibri"/>
              <a:cs typeface="Calibri"/>
              <a:sym typeface="Calibri"/>
            </a:endParaRPr>
          </a:p>
        </p:txBody>
      </p:sp>
      <p:sp>
        <p:nvSpPr>
          <p:cNvPr id="396" name="Shape 396"/>
          <p:cNvSpPr/>
          <p:nvPr/>
        </p:nvSpPr>
        <p:spPr>
          <a:xfrm>
            <a:off x="4627802" y="1745903"/>
            <a:ext cx="1298761" cy="1073497"/>
          </a:xfrm>
          <a:prstGeom prst="rect">
            <a:avLst/>
          </a:prstGeom>
          <a:noFill/>
          <a:ln w="9525"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397" name="Shape 397"/>
          <p:cNvSpPr/>
          <p:nvPr/>
        </p:nvSpPr>
        <p:spPr>
          <a:xfrm>
            <a:off x="6139126" y="1796274"/>
            <a:ext cx="1441356" cy="1023125"/>
          </a:xfrm>
          <a:prstGeom prst="rect">
            <a:avLst/>
          </a:prstGeom>
          <a:noFill/>
          <a:ln w="9525"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68569" tIns="34275" rIns="68569" bIns="34275" anchor="ctr" anchorCtr="0">
            <a:noAutofit/>
          </a:bodyPr>
          <a:lstStyle/>
          <a:p>
            <a:pPr algn="ctr"/>
            <a:endParaRPr sz="1350">
              <a:solidFill>
                <a:schemeClr val="lt1"/>
              </a:solidFill>
              <a:latin typeface="Calibri"/>
              <a:ea typeface="Calibri"/>
              <a:cs typeface="Calibri"/>
              <a:sym typeface="Calibri"/>
            </a:endParaRPr>
          </a:p>
        </p:txBody>
      </p:sp>
      <p:pic>
        <p:nvPicPr>
          <p:cNvPr id="398" name="Shape 398" descr="PBIS LOGO.png"/>
          <p:cNvPicPr preferRelativeResize="0"/>
          <p:nvPr/>
        </p:nvPicPr>
        <p:blipFill rotWithShape="1">
          <a:blip r:embed="rId3">
            <a:alphaModFix/>
          </a:blip>
          <a:srcRect/>
          <a:stretch/>
        </p:blipFill>
        <p:spPr>
          <a:xfrm>
            <a:off x="7513112" y="5698708"/>
            <a:ext cx="966787" cy="326231"/>
          </a:xfrm>
          <a:prstGeom prst="rect">
            <a:avLst/>
          </a:prstGeom>
          <a:noFill/>
          <a:ln>
            <a:noFill/>
          </a:ln>
        </p:spPr>
      </p:pic>
    </p:spTree>
    <p:extLst>
      <p:ext uri="{BB962C8B-B14F-4D97-AF65-F5344CB8AC3E}">
        <p14:creationId xmlns:p14="http://schemas.microsoft.com/office/powerpoint/2010/main" val="34408014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E3D965-B285-0749-9B2D-AA713E26A109}"/>
              </a:ext>
            </a:extLst>
          </p:cNvPr>
          <p:cNvSpPr>
            <a:spLocks noGrp="1"/>
          </p:cNvSpPr>
          <p:nvPr>
            <p:ph type="body" sz="quarter" idx="10"/>
          </p:nvPr>
        </p:nvSpPr>
        <p:spPr/>
        <p:txBody>
          <a:bodyPr/>
          <a:lstStyle/>
          <a:p>
            <a:endParaRPr lang="en-US" dirty="0"/>
          </a:p>
          <a:p>
            <a:endParaRPr lang="en-US" dirty="0"/>
          </a:p>
        </p:txBody>
      </p:sp>
      <p:graphicFrame>
        <p:nvGraphicFramePr>
          <p:cNvPr id="5" name="Diagram 4">
            <a:extLst>
              <a:ext uri="{FF2B5EF4-FFF2-40B4-BE49-F238E27FC236}">
                <a16:creationId xmlns:a16="http://schemas.microsoft.com/office/drawing/2014/main" id="{DE37B809-3413-214E-9F2A-7729613486FE}"/>
              </a:ext>
            </a:extLst>
          </p:cNvPr>
          <p:cNvGraphicFramePr/>
          <p:nvPr/>
        </p:nvGraphicFramePr>
        <p:xfrm>
          <a:off x="835819" y="1221582"/>
          <a:ext cx="7765256" cy="40323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79229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Function-Based Thinking</a:t>
            </a:r>
            <a:br>
              <a:rPr lang="en-US" sz="3600" dirty="0"/>
            </a:br>
            <a:r>
              <a:rPr lang="ko-KR" altLang="en-US" sz="3600" dirty="0"/>
              <a:t>기능 기반 사고</a:t>
            </a:r>
            <a:endParaRPr lang="en-US" sz="3600"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a:t>Identify why we engage in behaviors</a:t>
            </a:r>
          </a:p>
          <a:p>
            <a:pPr lvl="1"/>
            <a:r>
              <a:rPr lang="en-US" dirty="0"/>
              <a:t>Escape or avoid </a:t>
            </a:r>
          </a:p>
          <a:p>
            <a:pPr lvl="2"/>
            <a:r>
              <a:rPr lang="en-US" dirty="0"/>
              <a:t>People</a:t>
            </a:r>
          </a:p>
          <a:p>
            <a:pPr lvl="2"/>
            <a:r>
              <a:rPr lang="en-US" dirty="0"/>
              <a:t>Situations</a:t>
            </a:r>
          </a:p>
          <a:p>
            <a:pPr lvl="2"/>
            <a:r>
              <a:rPr lang="en-US" dirty="0"/>
              <a:t>Things</a:t>
            </a:r>
          </a:p>
          <a:p>
            <a:pPr lvl="2"/>
            <a:r>
              <a:rPr lang="en-US" dirty="0"/>
              <a:t>Internal Physiological Response</a:t>
            </a:r>
          </a:p>
          <a:p>
            <a:pPr lvl="1"/>
            <a:r>
              <a:rPr lang="en-US" dirty="0"/>
              <a:t>Obtain access to </a:t>
            </a:r>
          </a:p>
          <a:p>
            <a:pPr lvl="2"/>
            <a:r>
              <a:rPr lang="en-US" dirty="0"/>
              <a:t>People</a:t>
            </a:r>
          </a:p>
          <a:p>
            <a:pPr lvl="2"/>
            <a:r>
              <a:rPr lang="en-US" dirty="0"/>
              <a:t>Situations</a:t>
            </a:r>
          </a:p>
          <a:p>
            <a:pPr lvl="2"/>
            <a:r>
              <a:rPr lang="en-US" dirty="0"/>
              <a:t>Things</a:t>
            </a:r>
          </a:p>
          <a:p>
            <a:pPr lvl="2"/>
            <a:r>
              <a:rPr lang="en-US" dirty="0"/>
              <a:t>Internal Physiological Response</a:t>
            </a:r>
          </a:p>
          <a:p>
            <a:pPr marL="0" indent="0">
              <a:buNone/>
            </a:pPr>
            <a:r>
              <a:rPr lang="ko-KR" altLang="en-US" dirty="0"/>
              <a:t>우리가 행동을 하는지 알아본다</a:t>
            </a:r>
            <a:endParaRPr lang="en-US" altLang="ko-KR" dirty="0"/>
          </a:p>
          <a:p>
            <a:pPr marL="0" indent="0">
              <a:buNone/>
            </a:pPr>
            <a:r>
              <a:rPr lang="en-US" altLang="ko-KR" dirty="0"/>
              <a:t>--</a:t>
            </a:r>
            <a:r>
              <a:rPr lang="ko-KR" altLang="en-US" dirty="0"/>
              <a:t>벗어나거나 피하기 위해</a:t>
            </a:r>
            <a:endParaRPr lang="en-US" altLang="ko-KR" dirty="0"/>
          </a:p>
          <a:p>
            <a:pPr>
              <a:buFontTx/>
              <a:buChar char="•"/>
            </a:pPr>
            <a:r>
              <a:rPr lang="ko-KR" altLang="en-US" dirty="0"/>
              <a:t>사람</a:t>
            </a:r>
            <a:endParaRPr lang="en-US" altLang="ko-KR" dirty="0"/>
          </a:p>
          <a:p>
            <a:pPr>
              <a:buFontTx/>
              <a:buChar char="•"/>
            </a:pPr>
            <a:r>
              <a:rPr lang="ko-KR" altLang="en-US" dirty="0"/>
              <a:t>상황</a:t>
            </a:r>
            <a:endParaRPr lang="en-US" altLang="ko-KR" dirty="0"/>
          </a:p>
          <a:p>
            <a:pPr>
              <a:buFontTx/>
              <a:buChar char="•"/>
            </a:pPr>
            <a:r>
              <a:rPr lang="ko-KR" altLang="en-US" dirty="0"/>
              <a:t>어떤 것</a:t>
            </a:r>
            <a:endParaRPr lang="en-US" altLang="ko-KR" dirty="0"/>
          </a:p>
          <a:p>
            <a:pPr>
              <a:buFontTx/>
              <a:buChar char="•"/>
            </a:pPr>
            <a:r>
              <a:rPr lang="ko-KR" altLang="en-US" dirty="0"/>
              <a:t>내부적인 생리학적 반응</a:t>
            </a:r>
            <a:endParaRPr lang="en-US" altLang="ko-KR" dirty="0"/>
          </a:p>
          <a:p>
            <a:pPr marL="0" indent="0">
              <a:buNone/>
            </a:pPr>
            <a:r>
              <a:rPr lang="en-US" altLang="ko-KR" dirty="0"/>
              <a:t>--</a:t>
            </a:r>
            <a:r>
              <a:rPr lang="ko-KR" altLang="en-US" dirty="0"/>
              <a:t>접근을 위해</a:t>
            </a:r>
            <a:endParaRPr lang="en-US" altLang="ko-KR" dirty="0"/>
          </a:p>
          <a:p>
            <a:pPr>
              <a:buFontTx/>
              <a:buChar char="•"/>
            </a:pPr>
            <a:r>
              <a:rPr lang="ko-KR" altLang="en-US" dirty="0"/>
              <a:t>사람</a:t>
            </a:r>
            <a:endParaRPr lang="en-US" altLang="ko-KR" dirty="0"/>
          </a:p>
          <a:p>
            <a:pPr>
              <a:buFontTx/>
              <a:buChar char="•"/>
            </a:pPr>
            <a:r>
              <a:rPr lang="ko-KR" altLang="en-US" dirty="0"/>
              <a:t>상황</a:t>
            </a:r>
            <a:endParaRPr lang="en-US" altLang="ko-KR" dirty="0"/>
          </a:p>
          <a:p>
            <a:pPr>
              <a:buFontTx/>
              <a:buChar char="•"/>
            </a:pPr>
            <a:r>
              <a:rPr lang="ko-KR" altLang="en-US" dirty="0"/>
              <a:t>어떤 것</a:t>
            </a:r>
            <a:endParaRPr lang="en-US" altLang="ko-KR" dirty="0"/>
          </a:p>
          <a:p>
            <a:pPr>
              <a:buFontTx/>
              <a:buChar char="•"/>
            </a:pPr>
            <a:r>
              <a:rPr lang="ko-KR" altLang="en-US" dirty="0"/>
              <a:t>내부적인 생리학적 반응</a:t>
            </a:r>
            <a:endParaRPr lang="en-US" altLang="ko-KR" dirty="0"/>
          </a:p>
          <a:p>
            <a:pPr marL="0" indent="0">
              <a:buNone/>
            </a:pPr>
            <a:r>
              <a:rPr lang="en-US" dirty="0"/>
              <a:t>Replace problem behavior with a positive alternative</a:t>
            </a:r>
          </a:p>
          <a:p>
            <a:pPr marL="0" indent="0">
              <a:buNone/>
            </a:pPr>
            <a:r>
              <a:rPr lang="ko-KR" altLang="en-US" dirty="0"/>
              <a:t>문제행동을 긍정적인 것으로 대체</a:t>
            </a:r>
            <a:endParaRPr lang="en-US" dirty="0"/>
          </a:p>
          <a:p>
            <a:pPr lvl="2"/>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6858" y="2133600"/>
            <a:ext cx="2952057" cy="3260667"/>
          </a:xfrm>
          <a:prstGeom prst="rect">
            <a:avLst/>
          </a:prstGeom>
        </p:spPr>
      </p:pic>
    </p:spTree>
    <p:extLst>
      <p:ext uri="{BB962C8B-B14F-4D97-AF65-F5344CB8AC3E}">
        <p14:creationId xmlns:p14="http://schemas.microsoft.com/office/powerpoint/2010/main" val="2440485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25F82B-1051-3B4E-8102-6503DC6F2BD1}"/>
              </a:ext>
            </a:extLst>
          </p:cNvPr>
          <p:cNvSpPr>
            <a:spLocks noGrp="1"/>
          </p:cNvSpPr>
          <p:nvPr>
            <p:ph type="body" sz="quarter" idx="10"/>
          </p:nvPr>
        </p:nvSpPr>
        <p:spPr/>
        <p:txBody>
          <a:bodyPr/>
          <a:lstStyle/>
          <a:p>
            <a:endParaRPr lang="en-US" dirty="0"/>
          </a:p>
          <a:p>
            <a:endParaRPr lang="en-US" dirty="0"/>
          </a:p>
          <a:p>
            <a:endParaRPr lang="en-US" dirty="0"/>
          </a:p>
        </p:txBody>
      </p:sp>
      <p:pic>
        <p:nvPicPr>
          <p:cNvPr id="7" name="Content Placeholder 5">
            <a:extLst>
              <a:ext uri="{FF2B5EF4-FFF2-40B4-BE49-F238E27FC236}">
                <a16:creationId xmlns:a16="http://schemas.microsoft.com/office/drawing/2014/main" id="{42C656F9-E42E-3247-8722-74E490D16EB6}"/>
              </a:ext>
            </a:extLst>
          </p:cNvPr>
          <p:cNvPicPr>
            <a:picLocks noChangeAspect="1"/>
          </p:cNvPicPr>
          <p:nvPr/>
        </p:nvPicPr>
        <p:blipFill>
          <a:blip r:embed="rId2"/>
          <a:stretch>
            <a:fillRect/>
          </a:stretch>
        </p:blipFill>
        <p:spPr>
          <a:xfrm>
            <a:off x="76200" y="838200"/>
            <a:ext cx="9014642" cy="5071181"/>
          </a:xfrm>
          <a:prstGeom prst="rect">
            <a:avLst/>
          </a:prstGeom>
        </p:spPr>
      </p:pic>
    </p:spTree>
    <p:extLst>
      <p:ext uri="{BB962C8B-B14F-4D97-AF65-F5344CB8AC3E}">
        <p14:creationId xmlns:p14="http://schemas.microsoft.com/office/powerpoint/2010/main" val="2900934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152400"/>
            <a:ext cx="8743950" cy="912698"/>
          </a:xfrm>
        </p:spPr>
        <p:txBody>
          <a:bodyPr>
            <a:noAutofit/>
          </a:bodyPr>
          <a:lstStyle/>
          <a:p>
            <a:pPr algn="ctr"/>
            <a:r>
              <a:rPr lang="en-US" sz="3200" b="1" dirty="0">
                <a:solidFill>
                  <a:srgbClr val="000000"/>
                </a:solidFill>
                <a:latin typeface="+mn-lt"/>
              </a:rPr>
              <a:t>Two Common Problems That Occur in Most </a:t>
            </a:r>
            <a:br>
              <a:rPr lang="en-US" sz="3200" b="1" dirty="0">
                <a:solidFill>
                  <a:srgbClr val="000000"/>
                </a:solidFill>
                <a:latin typeface="+mn-lt"/>
              </a:rPr>
            </a:br>
            <a:r>
              <a:rPr lang="en-US" sz="3200" b="1" dirty="0">
                <a:solidFill>
                  <a:srgbClr val="000000"/>
                </a:solidFill>
                <a:latin typeface="+mn-lt"/>
              </a:rPr>
              <a:t>Social Settings</a:t>
            </a:r>
            <a:br>
              <a:rPr lang="en-US" sz="3200" b="1" dirty="0">
                <a:solidFill>
                  <a:srgbClr val="000000"/>
                </a:solidFill>
                <a:latin typeface="+mn-lt"/>
              </a:rPr>
            </a:br>
            <a:r>
              <a:rPr lang="ko-KR" altLang="en-US" sz="2000" dirty="0">
                <a:solidFill>
                  <a:srgbClr val="000000"/>
                </a:solidFill>
                <a:latin typeface="+mn-lt"/>
              </a:rPr>
              <a:t>대부분의 사회적 상황에서 일어나는 흔한 두 가지 문제</a:t>
            </a:r>
            <a:endParaRPr lang="en-US" sz="2000" b="1" dirty="0">
              <a:solidFill>
                <a:srgbClr val="000000"/>
              </a:solidFill>
              <a:latin typeface="+mn-lt"/>
            </a:endParaRPr>
          </a:p>
        </p:txBody>
      </p:sp>
      <p:sp>
        <p:nvSpPr>
          <p:cNvPr id="3" name="Content Placeholder 2"/>
          <p:cNvSpPr>
            <a:spLocks noGrp="1"/>
          </p:cNvSpPr>
          <p:nvPr>
            <p:ph idx="1"/>
          </p:nvPr>
        </p:nvSpPr>
        <p:spPr/>
        <p:txBody>
          <a:bodyPr>
            <a:normAutofit fontScale="92500" lnSpcReduction="20000"/>
          </a:bodyPr>
          <a:lstStyle/>
          <a:p>
            <a:pPr marL="385763" indent="-385763" defTabSz="685800">
              <a:spcBef>
                <a:spcPts val="0"/>
              </a:spcBef>
              <a:buFont typeface="+mj-lt"/>
              <a:buAutoNum type="arabicPeriod"/>
              <a:defRPr/>
            </a:pPr>
            <a:r>
              <a:rPr lang="en-US" sz="2700" b="1" dirty="0"/>
              <a:t>A Person Makes a Request/Demand and the Other Person Refuses</a:t>
            </a:r>
          </a:p>
          <a:p>
            <a:pPr marL="342900" lvl="1" indent="0">
              <a:spcBef>
                <a:spcPts val="0"/>
              </a:spcBef>
              <a:buNone/>
            </a:pPr>
            <a:r>
              <a:rPr lang="en-US" sz="2700" dirty="0"/>
              <a:t>(Escape From People, Activities, Events, Items)</a:t>
            </a:r>
          </a:p>
          <a:p>
            <a:pPr marL="857250" lvl="1" indent="-514350">
              <a:spcBef>
                <a:spcPts val="0"/>
              </a:spcBef>
              <a:buAutoNum type="arabicPeriod"/>
            </a:pPr>
            <a:r>
              <a:rPr lang="ko-KR" altLang="en-US" sz="2700" dirty="0"/>
              <a:t>누군가가 부탁</a:t>
            </a:r>
            <a:r>
              <a:rPr lang="en-US" altLang="ko-KR" sz="2700" dirty="0"/>
              <a:t>/</a:t>
            </a:r>
            <a:r>
              <a:rPr lang="ko-KR" altLang="en-US" sz="2700" dirty="0"/>
              <a:t>요구를 했고 다른 사람이 거절을 했다</a:t>
            </a:r>
            <a:endParaRPr lang="en-US" altLang="ko-KR" sz="2700" dirty="0"/>
          </a:p>
          <a:p>
            <a:pPr marL="342900" lvl="1" indent="0">
              <a:spcBef>
                <a:spcPts val="0"/>
              </a:spcBef>
              <a:buNone/>
            </a:pPr>
            <a:r>
              <a:rPr lang="en-US" sz="2700" dirty="0"/>
              <a:t>(</a:t>
            </a:r>
            <a:r>
              <a:rPr lang="ko-KR" altLang="en-US" sz="2700" dirty="0"/>
              <a:t>사람</a:t>
            </a:r>
            <a:r>
              <a:rPr lang="en-US" altLang="ko-KR" sz="2700" dirty="0"/>
              <a:t>,</a:t>
            </a:r>
            <a:r>
              <a:rPr lang="ko-KR" altLang="en-US" sz="2700" dirty="0"/>
              <a:t> 활동</a:t>
            </a:r>
            <a:r>
              <a:rPr lang="en-US" altLang="ko-KR" sz="2700" dirty="0"/>
              <a:t>,</a:t>
            </a:r>
            <a:r>
              <a:rPr lang="ko-KR" altLang="en-US" sz="2700" dirty="0"/>
              <a:t> 행사</a:t>
            </a:r>
            <a:r>
              <a:rPr lang="en-US" altLang="ko-KR" sz="2700" dirty="0"/>
              <a:t>,</a:t>
            </a:r>
            <a:r>
              <a:rPr lang="ko-KR" altLang="en-US" sz="2700" dirty="0"/>
              <a:t> 물건으로 부터 벗어나기</a:t>
            </a:r>
            <a:endParaRPr lang="en-US" sz="2700" dirty="0"/>
          </a:p>
          <a:p>
            <a:pPr marL="385763" indent="-385763" defTabSz="685800">
              <a:spcBef>
                <a:spcPts val="0"/>
              </a:spcBef>
              <a:buFont typeface="+mj-lt"/>
              <a:buAutoNum type="arabicPeriod"/>
              <a:defRPr/>
            </a:pPr>
            <a:endParaRPr lang="en-US" sz="2700" dirty="0"/>
          </a:p>
          <a:p>
            <a:pPr marL="385763" indent="-385763" defTabSz="685800">
              <a:spcBef>
                <a:spcPts val="0"/>
              </a:spcBef>
              <a:buFont typeface="+mj-lt"/>
              <a:buAutoNum type="arabicPeriod"/>
              <a:defRPr/>
            </a:pPr>
            <a:r>
              <a:rPr lang="en-US" sz="2700" b="1" dirty="0"/>
              <a:t>Someone is Ignored or Left Alone With No Social Interaction for a Period of Time</a:t>
            </a:r>
          </a:p>
          <a:p>
            <a:pPr marL="342900" lvl="1" indent="0">
              <a:spcBef>
                <a:spcPts val="0"/>
              </a:spcBef>
              <a:buNone/>
            </a:pPr>
            <a:r>
              <a:rPr lang="en-US" sz="2700" dirty="0"/>
              <a:t>(Strategies to Communicate With Others)</a:t>
            </a:r>
          </a:p>
          <a:p>
            <a:pPr marL="342900" lvl="1" indent="0">
              <a:spcBef>
                <a:spcPts val="0"/>
              </a:spcBef>
              <a:buNone/>
            </a:pPr>
            <a:r>
              <a:rPr lang="en-US" sz="2700" dirty="0"/>
              <a:t>2. </a:t>
            </a:r>
            <a:r>
              <a:rPr lang="ko-KR" altLang="en-US" sz="2700" dirty="0"/>
              <a:t>누군가가 무시당하거나 특정 시간 동안 사회적 교류없이 혼자 남겨졌다</a:t>
            </a:r>
            <a:endParaRPr lang="en-US" altLang="ko-KR" sz="2700" dirty="0"/>
          </a:p>
          <a:p>
            <a:pPr marL="342900" lvl="1" indent="0">
              <a:spcBef>
                <a:spcPts val="0"/>
              </a:spcBef>
              <a:buNone/>
            </a:pPr>
            <a:r>
              <a:rPr lang="en-US" sz="2700" dirty="0"/>
              <a:t>(</a:t>
            </a:r>
            <a:r>
              <a:rPr lang="ko-KR" altLang="en-US" sz="2700" dirty="0"/>
              <a:t>남들과 소통하는 방법</a:t>
            </a:r>
            <a:r>
              <a:rPr lang="en-US" altLang="ko-KR" sz="2700" dirty="0"/>
              <a:t>)</a:t>
            </a:r>
            <a:endParaRPr lang="en-US" sz="2700" dirty="0"/>
          </a:p>
        </p:txBody>
      </p:sp>
    </p:spTree>
    <p:extLst>
      <p:ext uri="{BB962C8B-B14F-4D97-AF65-F5344CB8AC3E}">
        <p14:creationId xmlns:p14="http://schemas.microsoft.com/office/powerpoint/2010/main" val="31136421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utterstock_96697120.jpg"/>
          <p:cNvPicPr>
            <a:picLocks noChangeAspect="1"/>
          </p:cNvPicPr>
          <p:nvPr/>
        </p:nvPicPr>
        <p:blipFill>
          <a:blip r:embed="rId2"/>
          <a:stretch>
            <a:fillRect/>
          </a:stretch>
        </p:blipFill>
        <p:spPr>
          <a:xfrm>
            <a:off x="1325336" y="1563914"/>
            <a:ext cx="6340929" cy="4227286"/>
          </a:xfrm>
          <a:prstGeom prst="rect">
            <a:avLst/>
          </a:prstGeom>
        </p:spPr>
      </p:pic>
      <p:sp>
        <p:nvSpPr>
          <p:cNvPr id="2" name="Rectangle 1"/>
          <p:cNvSpPr/>
          <p:nvPr/>
        </p:nvSpPr>
        <p:spPr>
          <a:xfrm>
            <a:off x="500742" y="5838377"/>
            <a:ext cx="8392886" cy="369332"/>
          </a:xfrm>
          <a:prstGeom prst="rect">
            <a:avLst/>
          </a:prstGeom>
        </p:spPr>
        <p:txBody>
          <a:bodyPr wrap="square">
            <a:spAutoFit/>
          </a:bodyPr>
          <a:lstStyle/>
          <a:p>
            <a:r>
              <a:rPr lang="en-US" sz="900" dirty="0">
                <a:solidFill>
                  <a:prstClr val="black"/>
                </a:solidFill>
              </a:rPr>
              <a:t>Slide From: Freeman, R., Matthews, K., </a:t>
            </a:r>
            <a:r>
              <a:rPr lang="en-US" sz="900" dirty="0" err="1">
                <a:solidFill>
                  <a:prstClr val="black"/>
                </a:solidFill>
              </a:rPr>
              <a:t>Enyart</a:t>
            </a:r>
            <a:r>
              <a:rPr lang="en-US" sz="900" dirty="0">
                <a:solidFill>
                  <a:prstClr val="black"/>
                </a:solidFill>
              </a:rPr>
              <a:t>, M. &amp; Griggs, P. (2013). </a:t>
            </a:r>
            <a:r>
              <a:rPr lang="en-US" sz="900" i="1" dirty="0">
                <a:solidFill>
                  <a:prstClr val="black"/>
                </a:solidFill>
              </a:rPr>
              <a:t>Building positive behavior support plans </a:t>
            </a:r>
            <a:r>
              <a:rPr lang="en-US" sz="900" dirty="0">
                <a:solidFill>
                  <a:prstClr val="black"/>
                </a:solidFill>
              </a:rPr>
              <a:t>[Online]. Lawrence, KS: University of Kansas. Available: http://</a:t>
            </a:r>
            <a:r>
              <a:rPr lang="en-US" sz="900" dirty="0" err="1">
                <a:solidFill>
                  <a:prstClr val="black"/>
                </a:solidFill>
              </a:rPr>
              <a:t>kmhpbs.org</a:t>
            </a:r>
            <a:endParaRPr lang="en-US" sz="900" dirty="0">
              <a:solidFill>
                <a:prstClr val="black"/>
              </a:solidFill>
            </a:endParaRPr>
          </a:p>
        </p:txBody>
      </p:sp>
      <p:sp>
        <p:nvSpPr>
          <p:cNvPr id="7" name="TextBox 6"/>
          <p:cNvSpPr txBox="1"/>
          <p:nvPr/>
        </p:nvSpPr>
        <p:spPr>
          <a:xfrm>
            <a:off x="914400" y="227678"/>
            <a:ext cx="7565571" cy="830997"/>
          </a:xfrm>
          <a:prstGeom prst="rect">
            <a:avLst/>
          </a:prstGeom>
          <a:noFill/>
        </p:spPr>
        <p:txBody>
          <a:bodyPr wrap="square" rtlCol="0">
            <a:spAutoFit/>
          </a:bodyPr>
          <a:lstStyle/>
          <a:p>
            <a:pPr algn="ctr"/>
            <a:r>
              <a:rPr lang="en-US" sz="2400" b="1" dirty="0"/>
              <a:t>Can We Create the Context That Will Make This Task Fun?</a:t>
            </a:r>
          </a:p>
          <a:p>
            <a:pPr algn="ctr"/>
            <a:r>
              <a:rPr lang="ko-KR" altLang="en-US" sz="2400" b="1" dirty="0"/>
              <a:t>이 일이 즐겁기 위한 상황을 만들 수 있을까</a:t>
            </a:r>
            <a:r>
              <a:rPr lang="en-US" altLang="ko-KR" sz="2400" b="1" dirty="0"/>
              <a:t>?</a:t>
            </a:r>
            <a:endParaRPr lang="en-US" sz="2400" b="1" dirty="0"/>
          </a:p>
        </p:txBody>
      </p:sp>
    </p:spTree>
    <p:extLst>
      <p:ext uri="{BB962C8B-B14F-4D97-AF65-F5344CB8AC3E}">
        <p14:creationId xmlns:p14="http://schemas.microsoft.com/office/powerpoint/2010/main" val="2118395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b="1" dirty="0">
                <a:solidFill>
                  <a:srgbClr val="000000"/>
                </a:solidFill>
                <a:latin typeface="+mn-lt"/>
              </a:rPr>
              <a:t>Increase Awareness of How Negative Interactions Escalate</a:t>
            </a:r>
            <a:br>
              <a:rPr lang="en-US" b="1" dirty="0">
                <a:solidFill>
                  <a:srgbClr val="000000"/>
                </a:solidFill>
                <a:latin typeface="+mn-lt"/>
              </a:rPr>
            </a:br>
            <a:r>
              <a:rPr lang="ko-KR" altLang="en-US" sz="2800" dirty="0">
                <a:solidFill>
                  <a:srgbClr val="000000"/>
                </a:solidFill>
                <a:latin typeface="+mn-lt"/>
              </a:rPr>
              <a:t>부정적인 교류가 악화되는 것에 대한 인식을 높이기</a:t>
            </a:r>
            <a:endParaRPr lang="en-US" sz="2800" b="1" dirty="0">
              <a:solidFill>
                <a:srgbClr val="000000"/>
              </a:solidFill>
              <a:latin typeface="+mn-lt"/>
            </a:endParaRPr>
          </a:p>
        </p:txBody>
      </p:sp>
      <p:sp>
        <p:nvSpPr>
          <p:cNvPr id="5" name="Subtitle 4"/>
          <p:cNvSpPr>
            <a:spLocks noGrp="1"/>
          </p:cNvSpPr>
          <p:nvPr>
            <p:ph type="subTitle" idx="1"/>
          </p:nvPr>
        </p:nvSpPr>
        <p:spPr>
          <a:xfrm>
            <a:off x="1143000" y="3939778"/>
            <a:ext cx="6858000" cy="1241822"/>
          </a:xfrm>
        </p:spPr>
        <p:txBody>
          <a:bodyPr>
            <a:normAutofit fontScale="77500" lnSpcReduction="20000"/>
          </a:bodyPr>
          <a:lstStyle/>
          <a:p>
            <a:r>
              <a:rPr lang="en-US" sz="2700" b="1" dirty="0"/>
              <a:t>Universal Goal: </a:t>
            </a:r>
            <a:r>
              <a:rPr lang="en-US" sz="2700" dirty="0"/>
              <a:t>Teach Strategies for Preventing and Interrupting Negative Social Interactions</a:t>
            </a:r>
          </a:p>
          <a:p>
            <a:r>
              <a:rPr lang="ko-KR" altLang="en-US" sz="2700" dirty="0"/>
              <a:t>보편적인 목표</a:t>
            </a:r>
            <a:r>
              <a:rPr lang="en-US" altLang="ko-KR" sz="2700" dirty="0"/>
              <a:t>:</a:t>
            </a:r>
            <a:r>
              <a:rPr lang="ko-KR" altLang="en-US" sz="2700" dirty="0"/>
              <a:t> 부정적인 사회적 교류를 예방하고 중단하는 전략 가르치기</a:t>
            </a:r>
            <a:endParaRPr lang="en-US" sz="2700" dirty="0"/>
          </a:p>
        </p:txBody>
      </p:sp>
    </p:spTree>
    <p:extLst>
      <p:ext uri="{BB962C8B-B14F-4D97-AF65-F5344CB8AC3E}">
        <p14:creationId xmlns:p14="http://schemas.microsoft.com/office/powerpoint/2010/main" val="7463121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utterstock_147572552.pdf"/>
          <p:cNvPicPr/>
          <p:nvPr/>
        </p:nvPicPr>
        <p:blipFill>
          <a:blip r:embed="rId2"/>
          <a:srcRect/>
          <a:stretch>
            <a:fillRect/>
          </a:stretch>
        </p:blipFill>
        <p:spPr bwMode="auto">
          <a:xfrm>
            <a:off x="4572001" y="2057401"/>
            <a:ext cx="3171037" cy="3696773"/>
          </a:xfrm>
          <a:prstGeom prst="rect">
            <a:avLst/>
          </a:prstGeom>
          <a:noFill/>
          <a:ln w="9525">
            <a:noFill/>
            <a:miter lim="800000"/>
            <a:headEnd/>
            <a:tailEnd/>
          </a:ln>
        </p:spPr>
      </p:pic>
      <p:sp>
        <p:nvSpPr>
          <p:cNvPr id="5" name="TextBox 4"/>
          <p:cNvSpPr txBox="1"/>
          <p:nvPr/>
        </p:nvSpPr>
        <p:spPr>
          <a:xfrm>
            <a:off x="1200150" y="1771651"/>
            <a:ext cx="3028950" cy="3739485"/>
          </a:xfrm>
          <a:prstGeom prst="rect">
            <a:avLst/>
          </a:prstGeom>
          <a:noFill/>
        </p:spPr>
        <p:txBody>
          <a:bodyPr wrap="square" rtlCol="0">
            <a:spAutoFit/>
          </a:bodyPr>
          <a:lstStyle/>
          <a:p>
            <a:r>
              <a:rPr lang="en-US" sz="2400" b="1" dirty="0"/>
              <a:t>Escalating Chain Of Problem Behaviors</a:t>
            </a:r>
          </a:p>
          <a:p>
            <a:pPr marL="342900" indent="-342900">
              <a:buFont typeface="+mj-lt"/>
              <a:buAutoNum type="arabicPeriod"/>
            </a:pPr>
            <a:r>
              <a:rPr lang="en-US" dirty="0"/>
              <a:t>Frowning</a:t>
            </a:r>
          </a:p>
          <a:p>
            <a:pPr marL="342900" indent="-342900">
              <a:buFont typeface="+mj-lt"/>
              <a:buAutoNum type="arabicPeriod"/>
            </a:pPr>
            <a:r>
              <a:rPr lang="en-US" dirty="0"/>
              <a:t>Mumbling “This Is So Stupid”</a:t>
            </a:r>
          </a:p>
          <a:p>
            <a:pPr marL="342900" indent="-342900">
              <a:buFont typeface="+mj-lt"/>
              <a:buAutoNum type="arabicPeriod"/>
            </a:pPr>
            <a:r>
              <a:rPr lang="en-US" dirty="0"/>
              <a:t>Slapping Hand On The Computer </a:t>
            </a:r>
          </a:p>
          <a:p>
            <a:pPr marL="342900" indent="-342900">
              <a:buFont typeface="+mj-lt"/>
              <a:buAutoNum type="arabicPeriod"/>
            </a:pPr>
            <a:r>
              <a:rPr lang="en-US" dirty="0"/>
              <a:t>Cursing Loudly</a:t>
            </a:r>
          </a:p>
          <a:p>
            <a:pPr marL="342900" indent="-342900">
              <a:buFont typeface="+mj-lt"/>
              <a:buAutoNum type="arabicPeriod"/>
            </a:pPr>
            <a:r>
              <a:rPr lang="en-US" dirty="0"/>
              <a:t>Pounds On The Keyboard</a:t>
            </a:r>
          </a:p>
          <a:p>
            <a:pPr marL="342900" indent="-342900">
              <a:buFont typeface="+mj-lt"/>
              <a:buAutoNum type="arabicPeriod"/>
            </a:pPr>
            <a:r>
              <a:rPr lang="en-US" dirty="0"/>
              <a:t>Throws The Computer Out Of The Window</a:t>
            </a:r>
          </a:p>
          <a:p>
            <a:endParaRPr lang="en-US" sz="1350" dirty="0"/>
          </a:p>
          <a:p>
            <a:endParaRPr lang="en-US" sz="1350" dirty="0"/>
          </a:p>
        </p:txBody>
      </p:sp>
      <p:sp>
        <p:nvSpPr>
          <p:cNvPr id="2" name="TextBox 1">
            <a:extLst>
              <a:ext uri="{FF2B5EF4-FFF2-40B4-BE49-F238E27FC236}">
                <a16:creationId xmlns:a16="http://schemas.microsoft.com/office/drawing/2014/main" id="{835B2156-2C09-364F-A155-A5CC99C79035}"/>
              </a:ext>
            </a:extLst>
          </p:cNvPr>
          <p:cNvSpPr txBox="1"/>
          <p:nvPr/>
        </p:nvSpPr>
        <p:spPr>
          <a:xfrm>
            <a:off x="4057650" y="1234128"/>
            <a:ext cx="3829050" cy="646331"/>
          </a:xfrm>
          <a:prstGeom prst="rect">
            <a:avLst/>
          </a:prstGeom>
          <a:noFill/>
        </p:spPr>
        <p:txBody>
          <a:bodyPr wrap="square" rtlCol="0">
            <a:spAutoFit/>
          </a:bodyPr>
          <a:lstStyle/>
          <a:p>
            <a:pPr algn="ctr"/>
            <a:r>
              <a:rPr lang="en-US" b="1" dirty="0">
                <a:solidFill>
                  <a:srgbClr val="C00000"/>
                </a:solidFill>
              </a:rPr>
              <a:t>Learn to Prompt Communication Here Not Later</a:t>
            </a:r>
          </a:p>
        </p:txBody>
      </p:sp>
      <p:cxnSp>
        <p:nvCxnSpPr>
          <p:cNvPr id="6" name="Straight Arrow Connector 5">
            <a:extLst>
              <a:ext uri="{FF2B5EF4-FFF2-40B4-BE49-F238E27FC236}">
                <a16:creationId xmlns:a16="http://schemas.microsoft.com/office/drawing/2014/main" id="{B1ADA4B4-F3A4-304C-B53E-A9DBFB1DA411}"/>
              </a:ext>
            </a:extLst>
          </p:cNvPr>
          <p:cNvCxnSpPr>
            <a:cxnSpLocks/>
          </p:cNvCxnSpPr>
          <p:nvPr/>
        </p:nvCxnSpPr>
        <p:spPr>
          <a:xfrm flipH="1">
            <a:off x="2914650" y="1943100"/>
            <a:ext cx="2914650" cy="800100"/>
          </a:xfrm>
          <a:prstGeom prst="straightConnector1">
            <a:avLst/>
          </a:prstGeom>
          <a:ln w="47625">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35948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22" name="Object 1026"/>
          <p:cNvGraphicFramePr>
            <a:graphicFrameLocks noChangeAspect="1"/>
          </p:cNvGraphicFramePr>
          <p:nvPr/>
        </p:nvGraphicFramePr>
        <p:xfrm>
          <a:off x="1543050" y="2343150"/>
          <a:ext cx="5715000" cy="2857500"/>
        </p:xfrm>
        <a:graphic>
          <a:graphicData uri="http://schemas.openxmlformats.org/presentationml/2006/ole">
            <mc:AlternateContent xmlns:mc="http://schemas.openxmlformats.org/markup-compatibility/2006">
              <mc:Choice xmlns:v="urn:schemas-microsoft-com:vml" Requires="v">
                <p:oleObj spid="_x0000_s1046" name="Chart" r:id="rId3" imgW="3419901" imgH="1714928" progId="Excel.Chart.8">
                  <p:embed/>
                </p:oleObj>
              </mc:Choice>
              <mc:Fallback>
                <p:oleObj name="Chart" r:id="rId3" imgW="3419901" imgH="1714928" progId="Excel.Chart.8">
                  <p:embed/>
                  <p:pic>
                    <p:nvPicPr>
                      <p:cNvPr id="133122" name="Object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050" y="2343150"/>
                        <a:ext cx="5715000" cy="2857500"/>
                      </a:xfrm>
                      <a:prstGeom prst="rect">
                        <a:avLst/>
                      </a:prstGeom>
                      <a:noFill/>
                      <a:ln>
                        <a:noFill/>
                      </a:ln>
                      <a:effectLst/>
                    </p:spPr>
                  </p:pic>
                </p:oleObj>
              </mc:Fallback>
            </mc:AlternateContent>
          </a:graphicData>
        </a:graphic>
      </p:graphicFrame>
      <p:sp>
        <p:nvSpPr>
          <p:cNvPr id="133123" name="Rectangle 1027"/>
          <p:cNvSpPr>
            <a:spLocks noGrp="1" noChangeArrowheads="1"/>
          </p:cNvSpPr>
          <p:nvPr>
            <p:ph type="title"/>
          </p:nvPr>
        </p:nvSpPr>
        <p:spPr>
          <a:xfrm>
            <a:off x="1295400" y="457200"/>
            <a:ext cx="6557961" cy="848066"/>
          </a:xfrm>
        </p:spPr>
        <p:txBody>
          <a:bodyPr>
            <a:normAutofit fontScale="90000"/>
          </a:bodyPr>
          <a:lstStyle/>
          <a:p>
            <a:pPr algn="ctr">
              <a:lnSpc>
                <a:spcPct val="80000"/>
              </a:lnSpc>
            </a:pPr>
            <a:r>
              <a:rPr lang="en-US" altLang="en-US" sz="3600" dirty="0">
                <a:solidFill>
                  <a:srgbClr val="000000"/>
                </a:solidFill>
              </a:rPr>
              <a:t>The Escalation Cycle of Behavior</a:t>
            </a:r>
            <a:br>
              <a:rPr lang="en-US" altLang="en-US" sz="3600" dirty="0">
                <a:solidFill>
                  <a:srgbClr val="000000"/>
                </a:solidFill>
              </a:rPr>
            </a:br>
            <a:r>
              <a:rPr lang="ko-KR" altLang="en-US" sz="3600" dirty="0">
                <a:solidFill>
                  <a:srgbClr val="000000"/>
                </a:solidFill>
              </a:rPr>
              <a:t>행동의 악화 사이클</a:t>
            </a:r>
            <a:br>
              <a:rPr lang="en-US" altLang="en-US" dirty="0">
                <a:solidFill>
                  <a:srgbClr val="000000"/>
                </a:solidFill>
              </a:rPr>
            </a:br>
            <a:r>
              <a:rPr lang="en-US" altLang="en-US" dirty="0"/>
              <a:t> 					</a:t>
            </a:r>
            <a:endParaRPr lang="en-US" altLang="en-US" sz="1500" dirty="0">
              <a:latin typeface="Comic Sans MS" charset="0"/>
            </a:endParaRPr>
          </a:p>
        </p:txBody>
      </p:sp>
      <p:sp>
        <p:nvSpPr>
          <p:cNvPr id="133124" name="Text Box 1028"/>
          <p:cNvSpPr txBox="1">
            <a:spLocks noChangeArrowheads="1"/>
          </p:cNvSpPr>
          <p:nvPr/>
        </p:nvSpPr>
        <p:spPr bwMode="auto">
          <a:xfrm>
            <a:off x="1485901" y="2114551"/>
            <a:ext cx="582211"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dirty="0"/>
              <a:t>High</a:t>
            </a:r>
          </a:p>
        </p:txBody>
      </p:sp>
      <p:sp>
        <p:nvSpPr>
          <p:cNvPr id="133125" name="Text Box 1029"/>
          <p:cNvSpPr txBox="1">
            <a:spLocks noChangeArrowheads="1"/>
          </p:cNvSpPr>
          <p:nvPr/>
        </p:nvSpPr>
        <p:spPr bwMode="auto">
          <a:xfrm>
            <a:off x="1428751" y="4286251"/>
            <a:ext cx="538930"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a:t>Low</a:t>
            </a:r>
          </a:p>
        </p:txBody>
      </p:sp>
      <p:sp>
        <p:nvSpPr>
          <p:cNvPr id="27654" name="Text Box 1030"/>
          <p:cNvSpPr txBox="1">
            <a:spLocks noChangeArrowheads="1"/>
          </p:cNvSpPr>
          <p:nvPr/>
        </p:nvSpPr>
        <p:spPr bwMode="auto">
          <a:xfrm>
            <a:off x="2057401" y="4171951"/>
            <a:ext cx="635110"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a:t>Calm</a:t>
            </a:r>
          </a:p>
        </p:txBody>
      </p:sp>
      <p:sp>
        <p:nvSpPr>
          <p:cNvPr id="27655" name="Text Box 1031"/>
          <p:cNvSpPr txBox="1">
            <a:spLocks noChangeArrowheads="1"/>
          </p:cNvSpPr>
          <p:nvPr/>
        </p:nvSpPr>
        <p:spPr bwMode="auto">
          <a:xfrm>
            <a:off x="4171950" y="2377680"/>
            <a:ext cx="623889"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a:t>Peak</a:t>
            </a:r>
          </a:p>
        </p:txBody>
      </p:sp>
      <p:sp>
        <p:nvSpPr>
          <p:cNvPr id="27656" name="Text Box 1032"/>
          <p:cNvSpPr txBox="1">
            <a:spLocks noChangeArrowheads="1"/>
          </p:cNvSpPr>
          <p:nvPr/>
        </p:nvSpPr>
        <p:spPr bwMode="auto">
          <a:xfrm>
            <a:off x="4914901" y="3143251"/>
            <a:ext cx="1364476"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a:t>De-escalation</a:t>
            </a:r>
          </a:p>
        </p:txBody>
      </p:sp>
      <p:sp>
        <p:nvSpPr>
          <p:cNvPr id="27657" name="Text Box 1033"/>
          <p:cNvSpPr txBox="1">
            <a:spLocks noChangeArrowheads="1"/>
          </p:cNvSpPr>
          <p:nvPr/>
        </p:nvSpPr>
        <p:spPr bwMode="auto">
          <a:xfrm>
            <a:off x="6331744" y="4180286"/>
            <a:ext cx="998991"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a:t>Recovery</a:t>
            </a:r>
          </a:p>
        </p:txBody>
      </p:sp>
      <p:sp>
        <p:nvSpPr>
          <p:cNvPr id="27658" name="Text Box 1034"/>
          <p:cNvSpPr txBox="1">
            <a:spLocks noChangeArrowheads="1"/>
          </p:cNvSpPr>
          <p:nvPr/>
        </p:nvSpPr>
        <p:spPr bwMode="auto">
          <a:xfrm>
            <a:off x="2800350" y="2971801"/>
            <a:ext cx="1245854"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a:t>Acceleration</a:t>
            </a:r>
          </a:p>
        </p:txBody>
      </p:sp>
      <p:sp>
        <p:nvSpPr>
          <p:cNvPr id="27659" name="Text Box 1035"/>
          <p:cNvSpPr txBox="1">
            <a:spLocks noChangeArrowheads="1"/>
          </p:cNvSpPr>
          <p:nvPr/>
        </p:nvSpPr>
        <p:spPr bwMode="auto">
          <a:xfrm>
            <a:off x="2743201" y="3714751"/>
            <a:ext cx="934871"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dirty="0"/>
              <a:t>Agitation</a:t>
            </a:r>
          </a:p>
        </p:txBody>
      </p:sp>
      <p:sp>
        <p:nvSpPr>
          <p:cNvPr id="27660" name="Text Box 1036"/>
          <p:cNvSpPr txBox="1">
            <a:spLocks noChangeArrowheads="1"/>
          </p:cNvSpPr>
          <p:nvPr/>
        </p:nvSpPr>
        <p:spPr bwMode="auto">
          <a:xfrm>
            <a:off x="2628901" y="4035030"/>
            <a:ext cx="788293"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500"/>
              <a:t>Trigger</a:t>
            </a:r>
          </a:p>
        </p:txBody>
      </p:sp>
      <p:sp>
        <p:nvSpPr>
          <p:cNvPr id="133133" name="Text Box 1037"/>
          <p:cNvSpPr txBox="1">
            <a:spLocks noChangeArrowheads="1"/>
          </p:cNvSpPr>
          <p:nvPr/>
        </p:nvSpPr>
        <p:spPr bwMode="auto">
          <a:xfrm>
            <a:off x="2228850" y="5200650"/>
            <a:ext cx="3771900" cy="300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x-none" sz="1350"/>
              <a:t>Colvin &amp; Sugai, 1989</a:t>
            </a:r>
          </a:p>
        </p:txBody>
      </p:sp>
      <p:sp>
        <p:nvSpPr>
          <p:cNvPr id="2" name="TextBox 1"/>
          <p:cNvSpPr txBox="1"/>
          <p:nvPr/>
        </p:nvSpPr>
        <p:spPr>
          <a:xfrm>
            <a:off x="381000" y="2514600"/>
            <a:ext cx="838200" cy="369332"/>
          </a:xfrm>
          <a:prstGeom prst="rect">
            <a:avLst/>
          </a:prstGeom>
          <a:noFill/>
        </p:spPr>
        <p:txBody>
          <a:bodyPr wrap="square" rtlCol="0">
            <a:spAutoFit/>
          </a:bodyPr>
          <a:lstStyle/>
          <a:p>
            <a:r>
              <a:rPr lang="ko-KR" altLang="en-US" dirty="0"/>
              <a:t>높은</a:t>
            </a:r>
            <a:endParaRPr lang="en-US" dirty="0"/>
          </a:p>
        </p:txBody>
      </p:sp>
      <p:sp>
        <p:nvSpPr>
          <p:cNvPr id="15" name="TextBox 14"/>
          <p:cNvSpPr txBox="1"/>
          <p:nvPr/>
        </p:nvSpPr>
        <p:spPr>
          <a:xfrm>
            <a:off x="381000" y="4126468"/>
            <a:ext cx="838200" cy="369332"/>
          </a:xfrm>
          <a:prstGeom prst="rect">
            <a:avLst/>
          </a:prstGeom>
          <a:noFill/>
        </p:spPr>
        <p:txBody>
          <a:bodyPr wrap="square" rtlCol="0">
            <a:spAutoFit/>
          </a:bodyPr>
          <a:lstStyle/>
          <a:p>
            <a:r>
              <a:rPr lang="ko-KR" altLang="en-US" dirty="0"/>
              <a:t>낮은</a:t>
            </a:r>
            <a:endParaRPr lang="en-US" dirty="0"/>
          </a:p>
        </p:txBody>
      </p:sp>
      <p:sp>
        <p:nvSpPr>
          <p:cNvPr id="3" name="TextBox 2"/>
          <p:cNvSpPr txBox="1"/>
          <p:nvPr/>
        </p:nvSpPr>
        <p:spPr>
          <a:xfrm>
            <a:off x="1143000" y="3163669"/>
            <a:ext cx="685800" cy="646331"/>
          </a:xfrm>
          <a:prstGeom prst="rect">
            <a:avLst/>
          </a:prstGeom>
          <a:noFill/>
        </p:spPr>
        <p:txBody>
          <a:bodyPr wrap="square" rtlCol="0">
            <a:spAutoFit/>
          </a:bodyPr>
          <a:lstStyle/>
          <a:p>
            <a:r>
              <a:rPr lang="ko-KR" altLang="en-US"/>
              <a:t>행동 강도</a:t>
            </a:r>
            <a:endParaRPr lang="en-US" dirty="0"/>
          </a:p>
        </p:txBody>
      </p:sp>
      <p:sp>
        <p:nvSpPr>
          <p:cNvPr id="17" name="TextBox 16"/>
          <p:cNvSpPr txBox="1"/>
          <p:nvPr/>
        </p:nvSpPr>
        <p:spPr>
          <a:xfrm>
            <a:off x="4343400" y="4953000"/>
            <a:ext cx="838200" cy="369332"/>
          </a:xfrm>
          <a:prstGeom prst="rect">
            <a:avLst/>
          </a:prstGeom>
          <a:noFill/>
        </p:spPr>
        <p:txBody>
          <a:bodyPr wrap="square" rtlCol="0">
            <a:spAutoFit/>
          </a:bodyPr>
          <a:lstStyle/>
          <a:p>
            <a:r>
              <a:rPr lang="ko-KR" altLang="en-US"/>
              <a:t>시간</a:t>
            </a:r>
            <a:endParaRPr lang="en-US" dirty="0"/>
          </a:p>
        </p:txBody>
      </p:sp>
      <p:sp>
        <p:nvSpPr>
          <p:cNvPr id="18" name="TextBox 17"/>
          <p:cNvSpPr txBox="1"/>
          <p:nvPr/>
        </p:nvSpPr>
        <p:spPr>
          <a:xfrm>
            <a:off x="2057400" y="3886200"/>
            <a:ext cx="838200" cy="369332"/>
          </a:xfrm>
          <a:prstGeom prst="rect">
            <a:avLst/>
          </a:prstGeom>
          <a:noFill/>
        </p:spPr>
        <p:txBody>
          <a:bodyPr wrap="square" rtlCol="0">
            <a:spAutoFit/>
          </a:bodyPr>
          <a:lstStyle/>
          <a:p>
            <a:r>
              <a:rPr lang="ko-KR" altLang="en-US"/>
              <a:t>침착</a:t>
            </a:r>
            <a:endParaRPr lang="en-US" dirty="0"/>
          </a:p>
        </p:txBody>
      </p:sp>
      <p:sp>
        <p:nvSpPr>
          <p:cNvPr id="19" name="TextBox 18"/>
          <p:cNvSpPr txBox="1"/>
          <p:nvPr/>
        </p:nvSpPr>
        <p:spPr>
          <a:xfrm>
            <a:off x="3352800" y="4038600"/>
            <a:ext cx="838200" cy="369332"/>
          </a:xfrm>
          <a:prstGeom prst="rect">
            <a:avLst/>
          </a:prstGeom>
          <a:noFill/>
        </p:spPr>
        <p:txBody>
          <a:bodyPr wrap="square" rtlCol="0">
            <a:spAutoFit/>
          </a:bodyPr>
          <a:lstStyle/>
          <a:p>
            <a:r>
              <a:rPr lang="ko-KR" altLang="en-US" dirty="0"/>
              <a:t>촉발</a:t>
            </a:r>
            <a:endParaRPr lang="en-US" dirty="0"/>
          </a:p>
        </p:txBody>
      </p:sp>
      <p:sp>
        <p:nvSpPr>
          <p:cNvPr id="20" name="TextBox 19"/>
          <p:cNvSpPr txBox="1"/>
          <p:nvPr/>
        </p:nvSpPr>
        <p:spPr>
          <a:xfrm>
            <a:off x="3581400" y="3657600"/>
            <a:ext cx="838200" cy="369332"/>
          </a:xfrm>
          <a:prstGeom prst="rect">
            <a:avLst/>
          </a:prstGeom>
          <a:noFill/>
        </p:spPr>
        <p:txBody>
          <a:bodyPr wrap="square" rtlCol="0">
            <a:spAutoFit/>
          </a:bodyPr>
          <a:lstStyle/>
          <a:p>
            <a:r>
              <a:rPr lang="ko-KR" altLang="en-US"/>
              <a:t>동요</a:t>
            </a:r>
            <a:endParaRPr lang="en-US" dirty="0"/>
          </a:p>
        </p:txBody>
      </p:sp>
      <p:sp>
        <p:nvSpPr>
          <p:cNvPr id="21" name="TextBox 20"/>
          <p:cNvSpPr txBox="1"/>
          <p:nvPr/>
        </p:nvSpPr>
        <p:spPr>
          <a:xfrm>
            <a:off x="3124200" y="3200400"/>
            <a:ext cx="838200" cy="369332"/>
          </a:xfrm>
          <a:prstGeom prst="rect">
            <a:avLst/>
          </a:prstGeom>
          <a:noFill/>
        </p:spPr>
        <p:txBody>
          <a:bodyPr wrap="square" rtlCol="0">
            <a:spAutoFit/>
          </a:bodyPr>
          <a:lstStyle/>
          <a:p>
            <a:r>
              <a:rPr lang="ko-KR" altLang="en-US"/>
              <a:t>가속</a:t>
            </a:r>
            <a:endParaRPr lang="en-US" dirty="0"/>
          </a:p>
        </p:txBody>
      </p:sp>
      <p:sp>
        <p:nvSpPr>
          <p:cNvPr id="22" name="TextBox 21"/>
          <p:cNvSpPr txBox="1"/>
          <p:nvPr/>
        </p:nvSpPr>
        <p:spPr>
          <a:xfrm>
            <a:off x="4191000" y="2667000"/>
            <a:ext cx="838200" cy="369332"/>
          </a:xfrm>
          <a:prstGeom prst="rect">
            <a:avLst/>
          </a:prstGeom>
          <a:noFill/>
        </p:spPr>
        <p:txBody>
          <a:bodyPr wrap="square" rtlCol="0">
            <a:spAutoFit/>
          </a:bodyPr>
          <a:lstStyle/>
          <a:p>
            <a:r>
              <a:rPr lang="ko-KR" altLang="en-US"/>
              <a:t>절정</a:t>
            </a:r>
            <a:endParaRPr lang="en-US" dirty="0"/>
          </a:p>
        </p:txBody>
      </p:sp>
      <p:sp>
        <p:nvSpPr>
          <p:cNvPr id="23" name="TextBox 22"/>
          <p:cNvSpPr txBox="1"/>
          <p:nvPr/>
        </p:nvSpPr>
        <p:spPr>
          <a:xfrm>
            <a:off x="6248400" y="3124200"/>
            <a:ext cx="838200" cy="646331"/>
          </a:xfrm>
          <a:prstGeom prst="rect">
            <a:avLst/>
          </a:prstGeom>
          <a:noFill/>
        </p:spPr>
        <p:txBody>
          <a:bodyPr wrap="square" rtlCol="0">
            <a:spAutoFit/>
          </a:bodyPr>
          <a:lstStyle/>
          <a:p>
            <a:r>
              <a:rPr lang="ko-KR" altLang="en-US" dirty="0"/>
              <a:t>단계적 축소</a:t>
            </a:r>
            <a:endParaRPr lang="en-US" dirty="0"/>
          </a:p>
        </p:txBody>
      </p:sp>
      <p:sp>
        <p:nvSpPr>
          <p:cNvPr id="24" name="TextBox 23"/>
          <p:cNvSpPr txBox="1"/>
          <p:nvPr/>
        </p:nvSpPr>
        <p:spPr>
          <a:xfrm>
            <a:off x="7315200" y="4114800"/>
            <a:ext cx="838200" cy="369332"/>
          </a:xfrm>
          <a:prstGeom prst="rect">
            <a:avLst/>
          </a:prstGeom>
          <a:noFill/>
        </p:spPr>
        <p:txBody>
          <a:bodyPr wrap="square" rtlCol="0">
            <a:spAutoFit/>
          </a:bodyPr>
          <a:lstStyle/>
          <a:p>
            <a:r>
              <a:rPr lang="ko-KR" altLang="en-US" dirty="0"/>
              <a:t>회복</a:t>
            </a:r>
            <a:endParaRPr lang="en-US" dirty="0"/>
          </a:p>
        </p:txBody>
      </p:sp>
    </p:spTree>
    <p:extLst>
      <p:ext uri="{BB962C8B-B14F-4D97-AF65-F5344CB8AC3E}">
        <p14:creationId xmlns:p14="http://schemas.microsoft.com/office/powerpoint/2010/main" val="17044324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defRPr/>
            </a:pPr>
            <a:br>
              <a:rPr lang="en-US" sz="3200" dirty="0"/>
            </a:br>
            <a:r>
              <a:rPr lang="en-US" sz="3200" dirty="0"/>
              <a:t>Activity: Understanding Function</a:t>
            </a:r>
            <a:br>
              <a:rPr lang="en-US" sz="3200" dirty="0"/>
            </a:br>
            <a:endParaRPr lang="en-US" sz="3200" dirty="0"/>
          </a:p>
        </p:txBody>
      </p:sp>
      <p:pic>
        <p:nvPicPr>
          <p:cNvPr id="4" name="Picture 3">
            <a:extLst>
              <a:ext uri="{FF2B5EF4-FFF2-40B4-BE49-F238E27FC236}">
                <a16:creationId xmlns:a16="http://schemas.microsoft.com/office/drawing/2014/main" id="{A60E0B1B-EBB6-3449-8558-F5CA558965A9}"/>
              </a:ext>
            </a:extLst>
          </p:cNvPr>
          <p:cNvPicPr>
            <a:picLocks noChangeAspect="1"/>
          </p:cNvPicPr>
          <p:nvPr/>
        </p:nvPicPr>
        <p:blipFill>
          <a:blip r:embed="rId2"/>
          <a:stretch>
            <a:fillRect/>
          </a:stretch>
        </p:blipFill>
        <p:spPr>
          <a:xfrm>
            <a:off x="998968" y="1759642"/>
            <a:ext cx="7445585" cy="3784091"/>
          </a:xfrm>
          <a:prstGeom prst="rect">
            <a:avLst/>
          </a:prstGeom>
        </p:spPr>
      </p:pic>
    </p:spTree>
    <p:extLst>
      <p:ext uri="{BB962C8B-B14F-4D97-AF65-F5344CB8AC3E}">
        <p14:creationId xmlns:p14="http://schemas.microsoft.com/office/powerpoint/2010/main" val="1640659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37335-851F-B440-A1E9-2E5497C0DC3D}"/>
              </a:ext>
            </a:extLst>
          </p:cNvPr>
          <p:cNvSpPr>
            <a:spLocks noGrp="1"/>
          </p:cNvSpPr>
          <p:nvPr>
            <p:ph type="ctrTitle"/>
          </p:nvPr>
        </p:nvSpPr>
        <p:spPr>
          <a:xfrm>
            <a:off x="1143000" y="1676400"/>
            <a:ext cx="6858000" cy="2387600"/>
          </a:xfrm>
        </p:spPr>
        <p:txBody>
          <a:bodyPr>
            <a:noAutofit/>
          </a:bodyPr>
          <a:lstStyle/>
          <a:p>
            <a:r>
              <a:rPr lang="en-US" sz="3600" b="1" dirty="0"/>
              <a:t>Actively Teach Conflict Resolution on an Ongoing Basis</a:t>
            </a:r>
            <a:br>
              <a:rPr lang="en-US" sz="3600" b="1" dirty="0"/>
            </a:br>
            <a:r>
              <a:rPr lang="ko-KR" altLang="en-US" sz="3600" b="1" dirty="0"/>
              <a:t>지속적으로 갈등 해결에 대해 가르쳐라</a:t>
            </a:r>
            <a:endParaRPr lang="en-US" sz="3600" b="1" dirty="0"/>
          </a:p>
        </p:txBody>
      </p:sp>
      <p:sp>
        <p:nvSpPr>
          <p:cNvPr id="5" name="Subtitle 4">
            <a:extLst>
              <a:ext uri="{FF2B5EF4-FFF2-40B4-BE49-F238E27FC236}">
                <a16:creationId xmlns:a16="http://schemas.microsoft.com/office/drawing/2014/main" id="{EBB1FB9E-C700-C24A-BD9D-1FD0987C5BFD}"/>
              </a:ext>
            </a:extLst>
          </p:cNvPr>
          <p:cNvSpPr>
            <a:spLocks noGrp="1"/>
          </p:cNvSpPr>
          <p:nvPr>
            <p:ph type="subTitle" idx="1"/>
          </p:nvPr>
        </p:nvSpPr>
        <p:spPr>
          <a:xfrm>
            <a:off x="1143000" y="4267200"/>
            <a:ext cx="6858000" cy="1655762"/>
          </a:xfrm>
        </p:spPr>
        <p:txBody>
          <a:bodyPr>
            <a:normAutofit/>
          </a:bodyPr>
          <a:lstStyle/>
          <a:p>
            <a:r>
              <a:rPr lang="en-US" sz="2100" i="1" dirty="0">
                <a:solidFill>
                  <a:srgbClr val="A33224"/>
                </a:solidFill>
              </a:rPr>
              <a:t>Move Beyond Knowing About Conflict to Practicing Skills for Preventing Problems</a:t>
            </a:r>
          </a:p>
          <a:p>
            <a:r>
              <a:rPr lang="ko-KR" altLang="en-US" sz="2100" i="1" dirty="0">
                <a:solidFill>
                  <a:srgbClr val="A33224"/>
                </a:solidFill>
              </a:rPr>
              <a:t>갈등에 대해 아는 것에 그치지 않고 문제를 예방하는 기술을 연습</a:t>
            </a:r>
            <a:endParaRPr lang="en-US" sz="2100" i="1" dirty="0">
              <a:solidFill>
                <a:srgbClr val="A33224"/>
              </a:solidFill>
            </a:endParaRPr>
          </a:p>
        </p:txBody>
      </p:sp>
    </p:spTree>
    <p:extLst>
      <p:ext uri="{BB962C8B-B14F-4D97-AF65-F5344CB8AC3E}">
        <p14:creationId xmlns:p14="http://schemas.microsoft.com/office/powerpoint/2010/main" val="1256195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Oval 2"/>
          <p:cNvSpPr>
            <a:spLocks noChangeArrowheads="1"/>
          </p:cNvSpPr>
          <p:nvPr/>
        </p:nvSpPr>
        <p:spPr bwMode="auto">
          <a:xfrm>
            <a:off x="1673303" y="1737122"/>
            <a:ext cx="3200400" cy="3383756"/>
          </a:xfrm>
          <a:prstGeom prst="ellipse">
            <a:avLst/>
          </a:prstGeom>
          <a:solidFill>
            <a:schemeClr val="bg1">
              <a:alpha val="50195"/>
            </a:schemeClr>
          </a:solidFill>
          <a:ln w="63500">
            <a:solidFill>
              <a:srgbClr val="333399"/>
            </a:solidFill>
            <a:round/>
            <a:headEnd/>
            <a:tailEnd/>
          </a:ln>
        </p:spPr>
        <p:txBody>
          <a:bodyPr wrap="none" anchor="ctr"/>
          <a:lstStyle/>
          <a:p>
            <a:endParaRPr lang="en-US" sz="1350" dirty="0"/>
          </a:p>
        </p:txBody>
      </p:sp>
      <p:sp>
        <p:nvSpPr>
          <p:cNvPr id="148483" name="Oval 3"/>
          <p:cNvSpPr>
            <a:spLocks noChangeArrowheads="1"/>
          </p:cNvSpPr>
          <p:nvPr/>
        </p:nvSpPr>
        <p:spPr bwMode="auto">
          <a:xfrm>
            <a:off x="2387678" y="3218785"/>
            <a:ext cx="1771650" cy="1657350"/>
          </a:xfrm>
          <a:prstGeom prst="ellipse">
            <a:avLst/>
          </a:prstGeom>
          <a:noFill/>
          <a:ln w="63500">
            <a:solidFill>
              <a:srgbClr val="99CC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en-US">
              <a:cs typeface="Arial" charset="0"/>
            </a:endParaRPr>
          </a:p>
        </p:txBody>
      </p:sp>
      <p:sp>
        <p:nvSpPr>
          <p:cNvPr id="148484" name="Oval 4"/>
          <p:cNvSpPr>
            <a:spLocks noChangeArrowheads="1"/>
          </p:cNvSpPr>
          <p:nvPr/>
        </p:nvSpPr>
        <p:spPr bwMode="auto">
          <a:xfrm>
            <a:off x="2876579" y="2327095"/>
            <a:ext cx="1714500" cy="1657350"/>
          </a:xfrm>
          <a:prstGeom prst="ellipse">
            <a:avLst/>
          </a:prstGeom>
          <a:noFill/>
          <a:ln w="63500">
            <a:solidFill>
              <a:srgbClr val="660066"/>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350">
              <a:solidFill>
                <a:srgbClr val="660066"/>
              </a:solidFill>
            </a:endParaRPr>
          </a:p>
        </p:txBody>
      </p:sp>
      <p:sp>
        <p:nvSpPr>
          <p:cNvPr id="148485" name="Oval 5"/>
          <p:cNvSpPr>
            <a:spLocks noChangeArrowheads="1"/>
          </p:cNvSpPr>
          <p:nvPr/>
        </p:nvSpPr>
        <p:spPr bwMode="auto">
          <a:xfrm>
            <a:off x="1802888" y="2286000"/>
            <a:ext cx="1657350" cy="1657350"/>
          </a:xfrm>
          <a:prstGeom prst="ellipse">
            <a:avLst/>
          </a:prstGeom>
          <a:noFill/>
          <a:ln w="63500">
            <a:solidFill>
              <a:srgbClr val="336600"/>
            </a:solidFill>
            <a:round/>
            <a:headEnd/>
            <a:tailEnd/>
          </a:ln>
        </p:spPr>
        <p:txBody>
          <a:bodyPr wrap="none" anchor="ctr"/>
          <a:lstStyle/>
          <a:p>
            <a:endParaRPr lang="en-US" sz="1350"/>
          </a:p>
        </p:txBody>
      </p:sp>
      <p:sp>
        <p:nvSpPr>
          <p:cNvPr id="148486" name="Text Box 6"/>
          <p:cNvSpPr txBox="1">
            <a:spLocks noChangeArrowheads="1"/>
          </p:cNvSpPr>
          <p:nvPr/>
        </p:nvSpPr>
        <p:spPr bwMode="auto">
          <a:xfrm rot="-3258865">
            <a:off x="1809227" y="2832291"/>
            <a:ext cx="12875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1800" dirty="0">
                <a:cs typeface="Arial" charset="0"/>
              </a:rPr>
              <a:t>SYSTEMS</a:t>
            </a:r>
          </a:p>
        </p:txBody>
      </p:sp>
      <p:sp>
        <p:nvSpPr>
          <p:cNvPr id="148487" name="Text Box 7"/>
          <p:cNvSpPr txBox="1">
            <a:spLocks noChangeArrowheads="1"/>
          </p:cNvSpPr>
          <p:nvPr/>
        </p:nvSpPr>
        <p:spPr bwMode="auto">
          <a:xfrm>
            <a:off x="2573595" y="4165730"/>
            <a:ext cx="15055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1800" dirty="0">
                <a:cs typeface="Arial" charset="0"/>
              </a:rPr>
              <a:t>PRACTICES</a:t>
            </a:r>
          </a:p>
        </p:txBody>
      </p:sp>
      <p:sp>
        <p:nvSpPr>
          <p:cNvPr id="148488" name="Text Box 8"/>
          <p:cNvSpPr txBox="1">
            <a:spLocks noChangeArrowheads="1"/>
          </p:cNvSpPr>
          <p:nvPr/>
        </p:nvSpPr>
        <p:spPr bwMode="auto">
          <a:xfrm rot="2905354">
            <a:off x="3576502" y="2839897"/>
            <a:ext cx="7659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1800" dirty="0">
                <a:cs typeface="Arial" charset="0"/>
              </a:rPr>
              <a:t>DATA</a:t>
            </a:r>
          </a:p>
        </p:txBody>
      </p:sp>
      <p:sp>
        <p:nvSpPr>
          <p:cNvPr id="148490" name="Text Box 10"/>
          <p:cNvSpPr txBox="1">
            <a:spLocks noChangeArrowheads="1"/>
          </p:cNvSpPr>
          <p:nvPr/>
        </p:nvSpPr>
        <p:spPr bwMode="auto">
          <a:xfrm>
            <a:off x="2876356" y="5192704"/>
            <a:ext cx="130035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en-US" sz="1800" dirty="0">
                <a:cs typeface="Arial" charset="0"/>
              </a:rPr>
              <a:t>Supporting</a:t>
            </a:r>
          </a:p>
          <a:p>
            <a:pPr algn="ctr" eaLnBrk="0" hangingPunct="0"/>
            <a:r>
              <a:rPr lang="en-US" sz="1800" i="1" dirty="0">
                <a:cs typeface="Arial" charset="0"/>
              </a:rPr>
              <a:t>All</a:t>
            </a:r>
            <a:r>
              <a:rPr lang="en-US" sz="1800" dirty="0">
                <a:cs typeface="Arial" charset="0"/>
              </a:rPr>
              <a:t> People</a:t>
            </a:r>
          </a:p>
        </p:txBody>
      </p:sp>
      <p:sp>
        <p:nvSpPr>
          <p:cNvPr id="148491" name="Text Box 11"/>
          <p:cNvSpPr txBox="1">
            <a:spLocks noChangeArrowheads="1"/>
          </p:cNvSpPr>
          <p:nvPr/>
        </p:nvSpPr>
        <p:spPr bwMode="auto">
          <a:xfrm>
            <a:off x="2500976" y="1925953"/>
            <a:ext cx="151836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1800" dirty="0">
                <a:cs typeface="Arial" charset="0"/>
              </a:rPr>
              <a:t>OUTCOMES</a:t>
            </a:r>
          </a:p>
        </p:txBody>
      </p:sp>
      <p:sp>
        <p:nvSpPr>
          <p:cNvPr id="148493" name="Text Box 13"/>
          <p:cNvSpPr txBox="1">
            <a:spLocks noChangeArrowheads="1"/>
          </p:cNvSpPr>
          <p:nvPr/>
        </p:nvSpPr>
        <p:spPr bwMode="auto">
          <a:xfrm>
            <a:off x="4787170" y="3024562"/>
            <a:ext cx="1300356"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en-US" sz="1800" dirty="0">
                <a:cs typeface="Arial" charset="0"/>
              </a:rPr>
              <a:t>Supporting</a:t>
            </a:r>
          </a:p>
          <a:p>
            <a:pPr algn="ctr" eaLnBrk="0" hangingPunct="0"/>
            <a:r>
              <a:rPr lang="en-US" sz="1800" dirty="0">
                <a:cs typeface="Arial" charset="0"/>
              </a:rPr>
              <a:t>Decision</a:t>
            </a:r>
          </a:p>
          <a:p>
            <a:pPr algn="ctr" eaLnBrk="0" hangingPunct="0"/>
            <a:r>
              <a:rPr lang="en-US" sz="1800" dirty="0">
                <a:cs typeface="Arial" charset="0"/>
              </a:rPr>
              <a:t>Making</a:t>
            </a:r>
          </a:p>
        </p:txBody>
      </p:sp>
      <p:sp>
        <p:nvSpPr>
          <p:cNvPr id="5" name="Title 4">
            <a:extLst>
              <a:ext uri="{FF2B5EF4-FFF2-40B4-BE49-F238E27FC236}">
                <a16:creationId xmlns:a16="http://schemas.microsoft.com/office/drawing/2014/main" id="{25F0E033-F9C1-C949-8B93-1FDA251E34CB}"/>
              </a:ext>
            </a:extLst>
          </p:cNvPr>
          <p:cNvSpPr>
            <a:spLocks noGrp="1"/>
          </p:cNvSpPr>
          <p:nvPr>
            <p:ph type="title"/>
          </p:nvPr>
        </p:nvSpPr>
        <p:spPr>
          <a:xfrm>
            <a:off x="457200" y="44249"/>
            <a:ext cx="8229600" cy="838124"/>
          </a:xfrm>
        </p:spPr>
        <p:txBody>
          <a:bodyPr/>
          <a:lstStyle/>
          <a:p>
            <a:pPr algn="ctr"/>
            <a:r>
              <a:rPr lang="en-US" dirty="0">
                <a:solidFill>
                  <a:srgbClr val="C00000"/>
                </a:solidFill>
              </a:rPr>
              <a:t>Part of Systems is a Strong Team Action Plan!</a:t>
            </a:r>
          </a:p>
        </p:txBody>
      </p:sp>
      <p:sp>
        <p:nvSpPr>
          <p:cNvPr id="6" name="Content Placeholder 5">
            <a:extLst>
              <a:ext uri="{FF2B5EF4-FFF2-40B4-BE49-F238E27FC236}">
                <a16:creationId xmlns:a16="http://schemas.microsoft.com/office/drawing/2014/main" id="{DBD4D79A-4278-3C42-89E7-4277BC044290}"/>
              </a:ext>
            </a:extLst>
          </p:cNvPr>
          <p:cNvSpPr>
            <a:spLocks noGrp="1"/>
          </p:cNvSpPr>
          <p:nvPr>
            <p:ph sz="quarter" idx="13"/>
          </p:nvPr>
        </p:nvSpPr>
        <p:spPr/>
        <p:txBody>
          <a:bodyPr/>
          <a:lstStyle/>
          <a:p>
            <a:endParaRPr lang="en-US" dirty="0"/>
          </a:p>
        </p:txBody>
      </p:sp>
      <p:sp>
        <p:nvSpPr>
          <p:cNvPr id="148494" name="Slide Number Placeholder 14"/>
          <p:cNvSpPr>
            <a:spLocks noGrp="1"/>
          </p:cNvSpPr>
          <p:nvPr>
            <p:ph type="sldNum" sz="quarter" idx="4294967295"/>
          </p:nvPr>
        </p:nvSpPr>
        <p:spPr>
          <a:xfrm>
            <a:off x="0" y="5678488"/>
            <a:ext cx="1600200" cy="2746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a:defRPr sz="2100">
                <a:solidFill>
                  <a:schemeClr val="tx1"/>
                </a:solidFill>
                <a:latin typeface="Arial" charset="0"/>
                <a:ea typeface="ＭＳ Ｐゴシック" charset="0"/>
              </a:defRPr>
            </a:lvl2pPr>
            <a:lvl3pPr>
              <a:defRPr sz="1800">
                <a:solidFill>
                  <a:schemeClr val="tx1"/>
                </a:solidFill>
                <a:latin typeface="Arial" charset="0"/>
                <a:ea typeface="ＭＳ Ｐゴシック" charset="0"/>
              </a:defRPr>
            </a:lvl3pPr>
            <a:lvl4pPr>
              <a:defRPr sz="1500">
                <a:solidFill>
                  <a:schemeClr val="tx1"/>
                </a:solidFill>
                <a:latin typeface="Arial" charset="0"/>
                <a:ea typeface="ＭＳ Ｐゴシック" charset="0"/>
              </a:defRPr>
            </a:lvl4pPr>
            <a:lvl5pPr>
              <a:defRPr sz="1500">
                <a:solidFill>
                  <a:schemeClr val="tx1"/>
                </a:solidFill>
                <a:latin typeface="Arial" charset="0"/>
                <a:ea typeface="ＭＳ Ｐゴシック" charset="0"/>
              </a:defRPr>
            </a:lvl5pPr>
            <a:lvl6pPr eaLnBrk="0" hangingPunct="0">
              <a:defRPr sz="1500">
                <a:solidFill>
                  <a:schemeClr val="tx1"/>
                </a:solidFill>
                <a:latin typeface="Arial" charset="0"/>
                <a:ea typeface="ＭＳ Ｐゴシック" charset="0"/>
              </a:defRPr>
            </a:lvl6pPr>
            <a:lvl7pPr eaLnBrk="0" hangingPunct="0">
              <a:defRPr sz="1500">
                <a:solidFill>
                  <a:schemeClr val="tx1"/>
                </a:solidFill>
                <a:latin typeface="Arial" charset="0"/>
                <a:ea typeface="ＭＳ Ｐゴシック" charset="0"/>
              </a:defRPr>
            </a:lvl7pPr>
            <a:lvl8pPr eaLnBrk="0" hangingPunct="0">
              <a:defRPr sz="1500">
                <a:solidFill>
                  <a:schemeClr val="tx1"/>
                </a:solidFill>
                <a:latin typeface="Arial" charset="0"/>
                <a:ea typeface="ＭＳ Ｐゴシック" charset="0"/>
              </a:defRPr>
            </a:lvl8pPr>
            <a:lvl9pPr eaLnBrk="0" hangingPunct="0">
              <a:defRPr sz="1500">
                <a:solidFill>
                  <a:schemeClr val="tx1"/>
                </a:solidFill>
                <a:latin typeface="Arial" charset="0"/>
                <a:ea typeface="ＭＳ Ｐゴシック" charset="0"/>
              </a:defRPr>
            </a:lvl9pPr>
          </a:lstStyle>
          <a:p>
            <a:pPr algn="l"/>
            <a:r>
              <a:rPr lang="en-US" sz="1050" dirty="0"/>
              <a:t>Adapted from </a:t>
            </a:r>
            <a:r>
              <a:rPr lang="en-US" sz="1050" dirty="0" err="1"/>
              <a:t>PBIS.org</a:t>
            </a:r>
            <a:endParaRPr lang="en-US" sz="1050" dirty="0"/>
          </a:p>
        </p:txBody>
      </p:sp>
      <p:sp>
        <p:nvSpPr>
          <p:cNvPr id="17" name="Title 4">
            <a:extLst>
              <a:ext uri="{FF2B5EF4-FFF2-40B4-BE49-F238E27FC236}">
                <a16:creationId xmlns:a16="http://schemas.microsoft.com/office/drawing/2014/main" id="{5BA8B511-D5DE-E146-9DAD-6F2C86BCC7A5}"/>
              </a:ext>
            </a:extLst>
          </p:cNvPr>
          <p:cNvSpPr txBox="1">
            <a:spLocks/>
          </p:cNvSpPr>
          <p:nvPr/>
        </p:nvSpPr>
        <p:spPr>
          <a:xfrm>
            <a:off x="0" y="877021"/>
            <a:ext cx="9144000" cy="780215"/>
          </a:xfrm>
          <a:prstGeom prst="rect">
            <a:avLst/>
          </a:prstGeom>
          <a:solidFill>
            <a:schemeClr val="accent1">
              <a:lumMod val="5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bg1"/>
                </a:solidFill>
              </a:rPr>
              <a:t>PBS and Organizations</a:t>
            </a:r>
          </a:p>
        </p:txBody>
      </p:sp>
      <p:sp>
        <p:nvSpPr>
          <p:cNvPr id="18" name="Text Box 13">
            <a:extLst>
              <a:ext uri="{FF2B5EF4-FFF2-40B4-BE49-F238E27FC236}">
                <a16:creationId xmlns:a16="http://schemas.microsoft.com/office/drawing/2014/main" id="{1556F09E-13B3-1F49-B66D-B866A8DB5268}"/>
              </a:ext>
            </a:extLst>
          </p:cNvPr>
          <p:cNvSpPr txBox="1">
            <a:spLocks noChangeArrowheads="1"/>
          </p:cNvSpPr>
          <p:nvPr/>
        </p:nvSpPr>
        <p:spPr bwMode="auto">
          <a:xfrm>
            <a:off x="379813" y="2745515"/>
            <a:ext cx="131867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en-US" sz="1800" dirty="0">
                <a:cs typeface="Arial" charset="0"/>
              </a:rPr>
              <a:t>Supporting</a:t>
            </a:r>
          </a:p>
          <a:p>
            <a:pPr algn="ctr" eaLnBrk="0" hangingPunct="0"/>
            <a:r>
              <a:rPr lang="en-US" sz="1800" dirty="0">
                <a:cs typeface="Arial" charset="0"/>
              </a:rPr>
              <a:t>Staff Behavior</a:t>
            </a:r>
          </a:p>
        </p:txBody>
      </p:sp>
      <p:graphicFrame>
        <p:nvGraphicFramePr>
          <p:cNvPr id="2" name="Table 2">
            <a:extLst>
              <a:ext uri="{FF2B5EF4-FFF2-40B4-BE49-F238E27FC236}">
                <a16:creationId xmlns:a16="http://schemas.microsoft.com/office/drawing/2014/main" id="{E90E7BE5-92B1-D942-A3EB-9DAF87570DEE}"/>
              </a:ext>
            </a:extLst>
          </p:cNvPr>
          <p:cNvGraphicFramePr>
            <a:graphicFrameLocks noGrp="1"/>
          </p:cNvGraphicFramePr>
          <p:nvPr/>
        </p:nvGraphicFramePr>
        <p:xfrm>
          <a:off x="6167194" y="4043650"/>
          <a:ext cx="2787162" cy="1613535"/>
        </p:xfrm>
        <a:graphic>
          <a:graphicData uri="http://schemas.openxmlformats.org/drawingml/2006/table">
            <a:tbl>
              <a:tblPr firstRow="1" bandRow="1">
                <a:tableStyleId>{2A488322-F2BA-4B5B-9748-0D474271808F}</a:tableStyleId>
              </a:tblPr>
              <a:tblGrid>
                <a:gridCol w="2787162">
                  <a:extLst>
                    <a:ext uri="{9D8B030D-6E8A-4147-A177-3AD203B41FA5}">
                      <a16:colId xmlns:a16="http://schemas.microsoft.com/office/drawing/2014/main" val="71711116"/>
                    </a:ext>
                  </a:extLst>
                </a:gridCol>
              </a:tblGrid>
              <a:tr h="222885">
                <a:tc>
                  <a:txBody>
                    <a:bodyPr/>
                    <a:lstStyle/>
                    <a:p>
                      <a:pPr algn="ctr"/>
                      <a:r>
                        <a:rPr lang="en-US" sz="1000" dirty="0"/>
                        <a:t>Systems That Promote Success</a:t>
                      </a:r>
                    </a:p>
                  </a:txBody>
                  <a:tcPr marL="68580" marR="68580" marT="34290" marB="34290"/>
                </a:tc>
                <a:extLst>
                  <a:ext uri="{0D108BD9-81ED-4DB2-BD59-A6C34878D82A}">
                    <a16:rowId xmlns:a16="http://schemas.microsoft.com/office/drawing/2014/main" val="641027029"/>
                  </a:ext>
                </a:extLst>
              </a:tr>
              <a:tr h="278130">
                <a:tc>
                  <a:txBody>
                    <a:bodyPr/>
                    <a:lstStyle/>
                    <a:p>
                      <a:r>
                        <a:rPr lang="en-US" sz="1000" dirty="0"/>
                        <a:t>Teaming</a:t>
                      </a:r>
                    </a:p>
                  </a:txBody>
                  <a:tcPr marL="68580" marR="68580" marT="34290" marB="34290"/>
                </a:tc>
                <a:extLst>
                  <a:ext uri="{0D108BD9-81ED-4DB2-BD59-A6C34878D82A}">
                    <a16:rowId xmlns:a16="http://schemas.microsoft.com/office/drawing/2014/main" val="3332093783"/>
                  </a:ext>
                </a:extLst>
              </a:tr>
              <a:tr h="278130">
                <a:tc>
                  <a:txBody>
                    <a:bodyPr/>
                    <a:lstStyle/>
                    <a:p>
                      <a:r>
                        <a:rPr lang="en-US" sz="1000" dirty="0"/>
                        <a:t>Training</a:t>
                      </a:r>
                    </a:p>
                  </a:txBody>
                  <a:tcPr marL="68580" marR="68580" marT="34290" marB="34290"/>
                </a:tc>
                <a:extLst>
                  <a:ext uri="{0D108BD9-81ED-4DB2-BD59-A6C34878D82A}">
                    <a16:rowId xmlns:a16="http://schemas.microsoft.com/office/drawing/2014/main" val="1593450925"/>
                  </a:ext>
                </a:extLst>
              </a:tr>
              <a:tr h="278130">
                <a:tc>
                  <a:txBody>
                    <a:bodyPr/>
                    <a:lstStyle/>
                    <a:p>
                      <a:r>
                        <a:rPr lang="en-US" sz="1000" dirty="0"/>
                        <a:t>Coaching/performance feedback</a:t>
                      </a:r>
                    </a:p>
                  </a:txBody>
                  <a:tcPr marL="68580" marR="68580" marT="34290" marB="34290"/>
                </a:tc>
                <a:extLst>
                  <a:ext uri="{0D108BD9-81ED-4DB2-BD59-A6C34878D82A}">
                    <a16:rowId xmlns:a16="http://schemas.microsoft.com/office/drawing/2014/main" val="3082798856"/>
                  </a:ext>
                </a:extLst>
              </a:tr>
              <a:tr h="278130">
                <a:tc>
                  <a:txBody>
                    <a:bodyPr/>
                    <a:lstStyle/>
                    <a:p>
                      <a:r>
                        <a:rPr lang="en-US" sz="1000" dirty="0"/>
                        <a:t>Evaluating fidelity</a:t>
                      </a:r>
                    </a:p>
                  </a:txBody>
                  <a:tcPr marL="68580" marR="68580" marT="34290" marB="34290"/>
                </a:tc>
                <a:extLst>
                  <a:ext uri="{0D108BD9-81ED-4DB2-BD59-A6C34878D82A}">
                    <a16:rowId xmlns:a16="http://schemas.microsoft.com/office/drawing/2014/main" val="1536947717"/>
                  </a:ext>
                </a:extLst>
              </a:tr>
              <a:tr h="278130">
                <a:tc>
                  <a:txBody>
                    <a:bodyPr/>
                    <a:lstStyle/>
                    <a:p>
                      <a:r>
                        <a:rPr lang="en-US" sz="1000" dirty="0"/>
                        <a:t>Evaluating outcomes</a:t>
                      </a:r>
                    </a:p>
                  </a:txBody>
                  <a:tcPr marL="68580" marR="68580" marT="34290" marB="34290"/>
                </a:tc>
                <a:extLst>
                  <a:ext uri="{0D108BD9-81ED-4DB2-BD59-A6C34878D82A}">
                    <a16:rowId xmlns:a16="http://schemas.microsoft.com/office/drawing/2014/main" val="807626941"/>
                  </a:ext>
                </a:extLst>
              </a:tr>
            </a:tbl>
          </a:graphicData>
        </a:graphic>
      </p:graphicFrame>
      <p:cxnSp>
        <p:nvCxnSpPr>
          <p:cNvPr id="4" name="Straight Arrow Connector 3">
            <a:extLst>
              <a:ext uri="{FF2B5EF4-FFF2-40B4-BE49-F238E27FC236}">
                <a16:creationId xmlns:a16="http://schemas.microsoft.com/office/drawing/2014/main" id="{D3F87822-2901-F947-8AD8-CEBCD191C1F5}"/>
              </a:ext>
            </a:extLst>
          </p:cNvPr>
          <p:cNvCxnSpPr>
            <a:cxnSpLocks/>
          </p:cNvCxnSpPr>
          <p:nvPr/>
        </p:nvCxnSpPr>
        <p:spPr>
          <a:xfrm flipH="1" flipV="1">
            <a:off x="2596914" y="3029980"/>
            <a:ext cx="3570280" cy="1217391"/>
          </a:xfrm>
          <a:prstGeom prst="straightConnector1">
            <a:avLst/>
          </a:prstGeom>
          <a:ln w="920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100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a:latin typeface="+mn-lt"/>
              </a:rPr>
              <a:t>Conflict Resolution</a:t>
            </a:r>
            <a:br>
              <a:rPr lang="en-US" sz="2400" dirty="0">
                <a:latin typeface="+mn-lt"/>
              </a:rPr>
            </a:br>
            <a:r>
              <a:rPr lang="ko-KR" altLang="en-US" sz="2400" dirty="0">
                <a:latin typeface="+mn-lt"/>
              </a:rPr>
              <a:t>갈등 해소</a:t>
            </a:r>
            <a:endParaRPr lang="en-US" sz="2400" dirty="0">
              <a:latin typeface="+mn-lt"/>
            </a:endParaRPr>
          </a:p>
        </p:txBody>
      </p:sp>
      <p:sp>
        <p:nvSpPr>
          <p:cNvPr id="3" name="Content Placeholder 2"/>
          <p:cNvSpPr>
            <a:spLocks noGrp="1"/>
          </p:cNvSpPr>
          <p:nvPr>
            <p:ph idx="1"/>
          </p:nvPr>
        </p:nvSpPr>
        <p:spPr/>
        <p:txBody>
          <a:bodyPr>
            <a:normAutofit lnSpcReduction="10000"/>
          </a:bodyPr>
          <a:lstStyle/>
          <a:p>
            <a:r>
              <a:rPr lang="en-US" dirty="0"/>
              <a:t>Suspending Your Opinion</a:t>
            </a:r>
          </a:p>
          <a:p>
            <a:r>
              <a:rPr lang="en-US" dirty="0"/>
              <a:t>Listen First, Then Express Yourself</a:t>
            </a:r>
          </a:p>
          <a:p>
            <a:r>
              <a:rPr lang="en-US" dirty="0"/>
              <a:t>Focus on Needs Before Solutions</a:t>
            </a:r>
          </a:p>
          <a:p>
            <a:r>
              <a:rPr lang="en-US" dirty="0"/>
              <a:t>Look for Ways to Achieve Goals by Combining Ideas</a:t>
            </a:r>
          </a:p>
          <a:p>
            <a:r>
              <a:rPr lang="en-US" dirty="0"/>
              <a:t>Embracing Differences of Ideas</a:t>
            </a:r>
          </a:p>
          <a:p>
            <a:r>
              <a:rPr lang="en-US" dirty="0"/>
              <a:t>Stay Calm &amp; Be Respectful</a:t>
            </a:r>
          </a:p>
          <a:p>
            <a:r>
              <a:rPr lang="ko-KR" altLang="en-US" dirty="0"/>
              <a:t>자신의 의견 유보</a:t>
            </a:r>
            <a:endParaRPr lang="en-US" altLang="ko-KR" dirty="0"/>
          </a:p>
          <a:p>
            <a:r>
              <a:rPr lang="ko-KR" altLang="en-US" dirty="0"/>
              <a:t>먼저 듣고 후에 감정 표현</a:t>
            </a:r>
            <a:endParaRPr lang="en-US" altLang="ko-KR" dirty="0"/>
          </a:p>
          <a:p>
            <a:r>
              <a:rPr lang="ko-KR" altLang="en-US" dirty="0"/>
              <a:t>해결책 찾기 전에 무엇이 필요한지 집중</a:t>
            </a:r>
            <a:endParaRPr lang="en-US" altLang="ko-KR" dirty="0"/>
          </a:p>
          <a:p>
            <a:r>
              <a:rPr lang="ko-KR" altLang="en-US" dirty="0"/>
              <a:t>아이디어를 모아서 목표를 달성하는 방법을 찾기</a:t>
            </a:r>
            <a:endParaRPr lang="en-US" altLang="ko-KR" dirty="0"/>
          </a:p>
          <a:p>
            <a:r>
              <a:rPr lang="ko-KR" altLang="en-US" dirty="0"/>
              <a:t>사고의 다양성 수용하기</a:t>
            </a:r>
            <a:endParaRPr lang="en-US" altLang="ko-KR" dirty="0"/>
          </a:p>
          <a:p>
            <a:r>
              <a:rPr lang="ko-KR" altLang="en-US" dirty="0"/>
              <a:t>침착하고 서로 존중하기</a:t>
            </a:r>
            <a:endParaRPr lang="en-US" dirty="0"/>
          </a:p>
        </p:txBody>
      </p:sp>
    </p:spTree>
    <p:extLst>
      <p:ext uri="{BB962C8B-B14F-4D97-AF65-F5344CB8AC3E}">
        <p14:creationId xmlns:p14="http://schemas.microsoft.com/office/powerpoint/2010/main" val="10561693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185EED-B9AC-3044-A7FC-7ACFAC312A36}"/>
              </a:ext>
            </a:extLst>
          </p:cNvPr>
          <p:cNvPicPr>
            <a:picLocks noChangeAspect="1"/>
          </p:cNvPicPr>
          <p:nvPr/>
        </p:nvPicPr>
        <p:blipFill>
          <a:blip r:embed="rId2"/>
          <a:stretch>
            <a:fillRect/>
          </a:stretch>
        </p:blipFill>
        <p:spPr>
          <a:xfrm>
            <a:off x="4191000" y="762000"/>
            <a:ext cx="4326329" cy="5598778"/>
          </a:xfrm>
          <a:prstGeom prst="rect">
            <a:avLst/>
          </a:prstGeom>
        </p:spPr>
      </p:pic>
      <p:sp>
        <p:nvSpPr>
          <p:cNvPr id="6" name="Rectangle 5">
            <a:extLst>
              <a:ext uri="{FF2B5EF4-FFF2-40B4-BE49-F238E27FC236}">
                <a16:creationId xmlns:a16="http://schemas.microsoft.com/office/drawing/2014/main" id="{EEAE01AE-B956-DE47-869A-8736E7B12659}"/>
              </a:ext>
            </a:extLst>
          </p:cNvPr>
          <p:cNvSpPr/>
          <p:nvPr/>
        </p:nvSpPr>
        <p:spPr>
          <a:xfrm>
            <a:off x="1600200" y="1853229"/>
            <a:ext cx="2054060" cy="3416320"/>
          </a:xfrm>
          <a:prstGeom prst="rect">
            <a:avLst/>
          </a:prstGeom>
        </p:spPr>
        <p:txBody>
          <a:bodyPr wrap="square">
            <a:spAutoFit/>
          </a:bodyPr>
          <a:lstStyle/>
          <a:p>
            <a:r>
              <a:rPr lang="en-US" sz="2400" b="1" dirty="0">
                <a:solidFill>
                  <a:srgbClr val="C00000"/>
                </a:solidFill>
              </a:rPr>
              <a:t>Conflict Resolution:</a:t>
            </a:r>
          </a:p>
          <a:p>
            <a:r>
              <a:rPr lang="en-US" sz="2400" b="1" dirty="0"/>
              <a:t>Strategies for Teaching Awareness</a:t>
            </a:r>
          </a:p>
          <a:p>
            <a:r>
              <a:rPr lang="ko-KR" altLang="en-US" sz="2400" b="1" dirty="0">
                <a:solidFill>
                  <a:srgbClr val="C00000"/>
                </a:solidFill>
              </a:rPr>
              <a:t>갈등 해소</a:t>
            </a:r>
            <a:r>
              <a:rPr lang="en-US" altLang="ko-KR" sz="2400" b="1" dirty="0">
                <a:solidFill>
                  <a:srgbClr val="C00000"/>
                </a:solidFill>
              </a:rPr>
              <a:t>:</a:t>
            </a:r>
            <a:r>
              <a:rPr lang="ko-KR" altLang="en-US" sz="2400" b="1" dirty="0">
                <a:solidFill>
                  <a:srgbClr val="C00000"/>
                </a:solidFill>
              </a:rPr>
              <a:t> </a:t>
            </a:r>
            <a:r>
              <a:rPr lang="ko-KR" altLang="en-US" sz="2400" b="1" dirty="0"/>
              <a:t>인식 가르치는 전략</a:t>
            </a:r>
            <a:endParaRPr lang="en-US" sz="2400" b="1" dirty="0"/>
          </a:p>
        </p:txBody>
      </p:sp>
    </p:spTree>
    <p:extLst>
      <p:ext uri="{BB962C8B-B14F-4D97-AF65-F5344CB8AC3E}">
        <p14:creationId xmlns:p14="http://schemas.microsoft.com/office/powerpoint/2010/main" val="33324384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23356-4C02-0741-9E7F-F9834B833F1A}"/>
              </a:ext>
            </a:extLst>
          </p:cNvPr>
          <p:cNvSpPr>
            <a:spLocks noGrp="1"/>
          </p:cNvSpPr>
          <p:nvPr>
            <p:ph type="title"/>
          </p:nvPr>
        </p:nvSpPr>
        <p:spPr/>
        <p:txBody>
          <a:bodyPr>
            <a:normAutofit/>
          </a:bodyPr>
          <a:lstStyle/>
          <a:p>
            <a:pPr algn="ctr"/>
            <a:r>
              <a:rPr lang="en-US" sz="2800" dirty="0"/>
              <a:t>Practice Conflict Resolution Over Time</a:t>
            </a:r>
          </a:p>
        </p:txBody>
      </p:sp>
      <p:sp>
        <p:nvSpPr>
          <p:cNvPr id="3" name="Content Placeholder 2">
            <a:extLst>
              <a:ext uri="{FF2B5EF4-FFF2-40B4-BE49-F238E27FC236}">
                <a16:creationId xmlns:a16="http://schemas.microsoft.com/office/drawing/2014/main" id="{B6A8846F-CA7E-204B-B314-1CA25DE06567}"/>
              </a:ext>
            </a:extLst>
          </p:cNvPr>
          <p:cNvSpPr>
            <a:spLocks noGrp="1"/>
          </p:cNvSpPr>
          <p:nvPr>
            <p:ph sz="quarter" idx="13"/>
          </p:nvPr>
        </p:nvSpPr>
        <p:spPr/>
        <p:txBody>
          <a:bodyPr>
            <a:normAutofit/>
          </a:bodyPr>
          <a:lstStyle/>
          <a:p>
            <a:r>
              <a:rPr lang="en-US" dirty="0"/>
              <a:t>Use in supervisory sessions and talk about strengths</a:t>
            </a:r>
          </a:p>
          <a:p>
            <a:r>
              <a:rPr lang="en-US" dirty="0"/>
              <a:t>Celebrate the use of strategies during tough situations</a:t>
            </a:r>
          </a:p>
          <a:p>
            <a:r>
              <a:rPr lang="en-US" dirty="0"/>
              <a:t>Create a plan to work on areas that are harder for you</a:t>
            </a:r>
          </a:p>
          <a:p>
            <a:r>
              <a:rPr lang="en-US" dirty="0"/>
              <a:t>Review incidents and discuss how to prevent conflict in the future</a:t>
            </a:r>
          </a:p>
        </p:txBody>
      </p:sp>
      <p:pic>
        <p:nvPicPr>
          <p:cNvPr id="9" name="Content Placeholder 8">
            <a:extLst>
              <a:ext uri="{FF2B5EF4-FFF2-40B4-BE49-F238E27FC236}">
                <a16:creationId xmlns:a16="http://schemas.microsoft.com/office/drawing/2014/main" id="{A443F1BB-CEDB-4543-B0E2-DB3DCD2B582D}"/>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356801" y="3657600"/>
            <a:ext cx="6430397" cy="2410617"/>
          </a:xfrm>
        </p:spPr>
      </p:pic>
    </p:spTree>
    <p:extLst>
      <p:ext uri="{BB962C8B-B14F-4D97-AF65-F5344CB8AC3E}">
        <p14:creationId xmlns:p14="http://schemas.microsoft.com/office/powerpoint/2010/main" val="22586686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02129" y="381000"/>
            <a:ext cx="7051271" cy="633060"/>
          </a:xfrm>
        </p:spPr>
        <p:txBody>
          <a:bodyPr>
            <a:noAutofit/>
          </a:bodyPr>
          <a:lstStyle/>
          <a:p>
            <a:pPr algn="ctr"/>
            <a:r>
              <a:rPr lang="en-US" altLang="en-US" sz="2000" dirty="0">
                <a:solidFill>
                  <a:srgbClr val="000000"/>
                </a:solidFill>
                <a:latin typeface="+mn-lt"/>
                <a:ea typeface="ＭＳ Ｐゴシック" pitchFamily="34" charset="-128"/>
              </a:rPr>
              <a:t>Positive Behavior Support Provides a Framework for Prevention</a:t>
            </a:r>
            <a:br>
              <a:rPr lang="en-US" altLang="en-US" sz="2000" dirty="0">
                <a:solidFill>
                  <a:srgbClr val="000000"/>
                </a:solidFill>
                <a:latin typeface="+mn-lt"/>
                <a:ea typeface="ＭＳ Ｐゴシック" pitchFamily="34" charset="-128"/>
              </a:rPr>
            </a:br>
            <a:r>
              <a:rPr lang="ko-KR" altLang="en-US" sz="2000" dirty="0">
                <a:ea typeface="ＭＳ Ｐゴシック" pitchFamily="34" charset="-128"/>
              </a:rPr>
              <a:t>긍정적 행동 지원은 예방을 위한 체제를 제공 </a:t>
            </a:r>
            <a:endParaRPr lang="en-US" altLang="en-US" sz="2000" dirty="0">
              <a:solidFill>
                <a:srgbClr val="000000"/>
              </a:solidFill>
              <a:latin typeface="+mn-lt"/>
              <a:ea typeface="ＭＳ Ｐゴシック" pitchFamily="34" charset="-128"/>
            </a:endParaRPr>
          </a:p>
        </p:txBody>
      </p:sp>
      <p:sp>
        <p:nvSpPr>
          <p:cNvPr id="9232" name="Line 20"/>
          <p:cNvSpPr>
            <a:spLocks noChangeShapeType="1"/>
          </p:cNvSpPr>
          <p:nvPr/>
        </p:nvSpPr>
        <p:spPr bwMode="auto">
          <a:xfrm flipV="1">
            <a:off x="3573401" y="5029200"/>
            <a:ext cx="473198" cy="26572"/>
          </a:xfrm>
          <a:prstGeom prst="line">
            <a:avLst/>
          </a:prstGeom>
          <a:noFill/>
          <a:ln w="76200">
            <a:solidFill>
              <a:srgbClr val="A00F43"/>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013">
              <a:solidFill>
                <a:srgbClr val="000000"/>
              </a:solidFill>
              <a:ea typeface="ＭＳ Ｐゴシック" pitchFamily="34" charset="-128"/>
            </a:endParaRPr>
          </a:p>
        </p:txBody>
      </p:sp>
      <p:sp>
        <p:nvSpPr>
          <p:cNvPr id="3" name="TextBox 2"/>
          <p:cNvSpPr txBox="1"/>
          <p:nvPr/>
        </p:nvSpPr>
        <p:spPr>
          <a:xfrm>
            <a:off x="103074" y="1270843"/>
            <a:ext cx="3931950" cy="5078313"/>
          </a:xfrm>
          <a:prstGeom prst="rect">
            <a:avLst/>
          </a:prstGeom>
          <a:noFill/>
        </p:spPr>
        <p:txBody>
          <a:bodyPr wrap="square" rtlCol="0">
            <a:spAutoFit/>
          </a:bodyPr>
          <a:lstStyle/>
          <a:p>
            <a:r>
              <a:rPr lang="en-US" sz="2400" b="1" dirty="0"/>
              <a:t>Focus First on Universal Positive Behavior Support</a:t>
            </a:r>
          </a:p>
          <a:p>
            <a:r>
              <a:rPr lang="ko-KR" altLang="en-US" sz="1200" b="1" dirty="0"/>
              <a:t>보편적인 긍정적 행동 지원에 우선 집중</a:t>
            </a:r>
            <a:endParaRPr lang="en-US" sz="1200" b="1" dirty="0"/>
          </a:p>
          <a:p>
            <a:pPr marL="160735" indent="-160735">
              <a:buFont typeface="Arial" charset="0"/>
              <a:buChar char="•"/>
            </a:pPr>
            <a:endParaRPr lang="en-US" sz="1200" dirty="0"/>
          </a:p>
          <a:p>
            <a:pPr marL="160735" indent="-160735">
              <a:buFont typeface="Arial" charset="0"/>
              <a:buChar char="•"/>
            </a:pPr>
            <a:r>
              <a:rPr lang="en-US" sz="2400" dirty="0"/>
              <a:t>Teach and Practice New Social Skills </a:t>
            </a:r>
          </a:p>
          <a:p>
            <a:pPr marL="160735" indent="-160735">
              <a:buFont typeface="Arial" charset="0"/>
              <a:buChar char="•"/>
            </a:pPr>
            <a:r>
              <a:rPr lang="en-US" sz="2400" dirty="0"/>
              <a:t>Reinforce, Recognize, &amp; Celebrate Success</a:t>
            </a:r>
          </a:p>
          <a:p>
            <a:pPr marL="160735" indent="-160735">
              <a:buFont typeface="Arial" charset="0"/>
              <a:buChar char="•"/>
            </a:pPr>
            <a:r>
              <a:rPr lang="en-US" sz="2400" dirty="0"/>
              <a:t>Respond in a Consistent Manner to Problems</a:t>
            </a:r>
          </a:p>
          <a:p>
            <a:pPr marL="160735" indent="-160735">
              <a:buFont typeface="Arial" charset="0"/>
              <a:buChar char="•"/>
            </a:pPr>
            <a:r>
              <a:rPr lang="en-US" sz="2400" b="1" dirty="0">
                <a:solidFill>
                  <a:srgbClr val="C00000"/>
                </a:solidFill>
              </a:rPr>
              <a:t>Monitor and Intervene Before Serious Problems</a:t>
            </a:r>
          </a:p>
          <a:p>
            <a:pPr marL="160735" indent="-160735">
              <a:buFont typeface="Arial" charset="0"/>
              <a:buChar char="•"/>
            </a:pPr>
            <a:r>
              <a:rPr lang="ko-KR" altLang="en-US" sz="1200" dirty="0"/>
              <a:t>새로운 사회성 기술을 가르치고 연습시킨다</a:t>
            </a:r>
            <a:endParaRPr lang="en-US" altLang="ko-KR" sz="1200" dirty="0"/>
          </a:p>
          <a:p>
            <a:pPr marL="160735" indent="-160735">
              <a:buFont typeface="Arial" charset="0"/>
              <a:buChar char="•"/>
            </a:pPr>
            <a:r>
              <a:rPr lang="ko-KR" altLang="en-US" sz="1200" dirty="0"/>
              <a:t>성공을 장려하고</a:t>
            </a:r>
            <a:r>
              <a:rPr lang="en-US" altLang="ko-KR" sz="1200" dirty="0"/>
              <a:t>,</a:t>
            </a:r>
            <a:r>
              <a:rPr lang="ko-KR" altLang="en-US" sz="1200" dirty="0"/>
              <a:t> 알아주고</a:t>
            </a:r>
            <a:r>
              <a:rPr lang="en-US" altLang="ko-KR" sz="1200" dirty="0"/>
              <a:t>,</a:t>
            </a:r>
            <a:r>
              <a:rPr lang="ko-KR" altLang="en-US" sz="1200" dirty="0"/>
              <a:t> 축하해 준다</a:t>
            </a:r>
            <a:endParaRPr lang="en-US" altLang="ko-KR" sz="1200" dirty="0"/>
          </a:p>
          <a:p>
            <a:pPr marL="160735" indent="-160735">
              <a:buFont typeface="Arial" charset="0"/>
              <a:buChar char="•"/>
            </a:pPr>
            <a:r>
              <a:rPr lang="ko-KR" altLang="en-US" sz="1200" dirty="0"/>
              <a:t>문제들에 있어 일관되게 대처한다</a:t>
            </a:r>
            <a:endParaRPr lang="en-US" altLang="ko-KR" sz="1200" dirty="0"/>
          </a:p>
          <a:p>
            <a:pPr marL="160735" indent="-160735">
              <a:buFont typeface="Arial" charset="0"/>
              <a:buChar char="•"/>
            </a:pPr>
            <a:r>
              <a:rPr lang="ko-KR" altLang="en-US" sz="1200" dirty="0"/>
              <a:t>심각한 문제가 되기 전에 모니터링하고 개입한다</a:t>
            </a:r>
            <a:endParaRPr lang="en-US" sz="1200" dirty="0"/>
          </a:p>
        </p:txBody>
      </p:sp>
      <p:pic>
        <p:nvPicPr>
          <p:cNvPr id="9" name="Picture 8"/>
          <p:cNvPicPr>
            <a:picLocks noChangeAspect="1"/>
          </p:cNvPicPr>
          <p:nvPr/>
        </p:nvPicPr>
        <p:blipFill>
          <a:blip r:embed="rId3"/>
          <a:stretch>
            <a:fillRect/>
          </a:stretch>
        </p:blipFill>
        <p:spPr>
          <a:xfrm>
            <a:off x="4800600" y="1405806"/>
            <a:ext cx="2749216" cy="4613994"/>
          </a:xfrm>
          <a:prstGeom prst="rect">
            <a:avLst/>
          </a:prstGeom>
        </p:spPr>
      </p:pic>
      <p:sp>
        <p:nvSpPr>
          <p:cNvPr id="5" name="Oval 4"/>
          <p:cNvSpPr/>
          <p:nvPr/>
        </p:nvSpPr>
        <p:spPr>
          <a:xfrm>
            <a:off x="4337384" y="3810000"/>
            <a:ext cx="3739816" cy="1670640"/>
          </a:xfrm>
          <a:prstGeom prst="ellipse">
            <a:avLst/>
          </a:prstGeom>
          <a:noFill/>
          <a:ln w="69850">
            <a:solidFill>
              <a:srgbClr val="A00F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extBox 1"/>
          <p:cNvSpPr txBox="1"/>
          <p:nvPr/>
        </p:nvSpPr>
        <p:spPr>
          <a:xfrm>
            <a:off x="7391400" y="1828800"/>
            <a:ext cx="838200" cy="381000"/>
          </a:xfrm>
          <a:prstGeom prst="rect">
            <a:avLst/>
          </a:prstGeom>
          <a:noFill/>
        </p:spPr>
        <p:txBody>
          <a:bodyPr wrap="square" rtlCol="0">
            <a:spAutoFit/>
          </a:bodyPr>
          <a:lstStyle/>
          <a:p>
            <a:r>
              <a:rPr lang="ko-KR" altLang="en-US" dirty="0"/>
              <a:t>소수</a:t>
            </a:r>
            <a:endParaRPr lang="en-US" dirty="0"/>
          </a:p>
        </p:txBody>
      </p:sp>
      <p:sp>
        <p:nvSpPr>
          <p:cNvPr id="8" name="TextBox 7"/>
          <p:cNvSpPr txBox="1"/>
          <p:nvPr/>
        </p:nvSpPr>
        <p:spPr>
          <a:xfrm>
            <a:off x="7391400" y="2743200"/>
            <a:ext cx="838200" cy="381000"/>
          </a:xfrm>
          <a:prstGeom prst="rect">
            <a:avLst/>
          </a:prstGeom>
          <a:noFill/>
        </p:spPr>
        <p:txBody>
          <a:bodyPr wrap="square" rtlCol="0">
            <a:spAutoFit/>
          </a:bodyPr>
          <a:lstStyle/>
          <a:p>
            <a:r>
              <a:rPr lang="ko-KR" altLang="en-US"/>
              <a:t>몇몇</a:t>
            </a:r>
            <a:endParaRPr lang="en-US" dirty="0"/>
          </a:p>
        </p:txBody>
      </p:sp>
      <p:sp>
        <p:nvSpPr>
          <p:cNvPr id="10" name="TextBox 9"/>
          <p:cNvSpPr txBox="1"/>
          <p:nvPr/>
        </p:nvSpPr>
        <p:spPr>
          <a:xfrm>
            <a:off x="7391400" y="4495800"/>
            <a:ext cx="838200" cy="381000"/>
          </a:xfrm>
          <a:prstGeom prst="rect">
            <a:avLst/>
          </a:prstGeom>
          <a:noFill/>
        </p:spPr>
        <p:txBody>
          <a:bodyPr wrap="square" rtlCol="0">
            <a:spAutoFit/>
          </a:bodyPr>
          <a:lstStyle/>
          <a:p>
            <a:r>
              <a:rPr lang="ko-KR" altLang="en-US"/>
              <a:t>모두</a:t>
            </a:r>
            <a:endParaRPr lang="en-US" dirty="0"/>
          </a:p>
        </p:txBody>
      </p:sp>
    </p:spTree>
    <p:extLst>
      <p:ext uri="{BB962C8B-B14F-4D97-AF65-F5344CB8AC3E}">
        <p14:creationId xmlns:p14="http://schemas.microsoft.com/office/powerpoint/2010/main" val="288187368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044189" y="2245789"/>
            <a:ext cx="6956811" cy="1053422"/>
          </a:xfrm>
        </p:spPr>
        <p:txBody>
          <a:bodyPr>
            <a:normAutofit/>
          </a:bodyPr>
          <a:lstStyle/>
          <a:p>
            <a:r>
              <a:rPr lang="en-US" sz="3000" dirty="0">
                <a:solidFill>
                  <a:srgbClr val="000000"/>
                </a:solidFill>
                <a:latin typeface="+mn-lt"/>
              </a:rPr>
              <a:t>Using Data to Monitor and Prevent Challenges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8585" y="5181600"/>
            <a:ext cx="2818745" cy="923039"/>
          </a:xfrm>
          <a:prstGeom prst="rect">
            <a:avLst/>
          </a:prstGeom>
        </p:spPr>
      </p:pic>
    </p:spTree>
    <p:extLst>
      <p:ext uri="{BB962C8B-B14F-4D97-AF65-F5344CB8AC3E}">
        <p14:creationId xmlns:p14="http://schemas.microsoft.com/office/powerpoint/2010/main" val="2880287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xfrm>
            <a:off x="457200" y="54772"/>
            <a:ext cx="8229600" cy="1143000"/>
          </a:xfrm>
          <a:prstGeom prst="rect">
            <a:avLst/>
          </a:prstGeom>
          <a:noFill/>
          <a:ln>
            <a:noFill/>
          </a:ln>
        </p:spPr>
        <p:txBody>
          <a:bodyPr vert="horz" lIns="68569" tIns="34275" rIns="68569" bIns="34275" rtlCol="0" anchor="ctr" anchorCtr="0">
            <a:noAutofit/>
          </a:bodyPr>
          <a:lstStyle/>
          <a:p>
            <a:pPr algn="ctr">
              <a:spcBef>
                <a:spcPts val="0"/>
              </a:spcBef>
              <a:buClr>
                <a:schemeClr val="dk1"/>
              </a:buClr>
              <a:buSzPct val="25000"/>
            </a:pPr>
            <a:r>
              <a:rPr lang="ko-KR" altLang="en-US" sz="3500" dirty="0">
                <a:solidFill>
                  <a:schemeClr val="dk1"/>
                </a:solidFill>
                <a:latin typeface="+mn-ea"/>
                <a:ea typeface="+mn-ea"/>
                <a:cs typeface="Calibri"/>
                <a:sym typeface="Calibri"/>
              </a:rPr>
              <a:t>조직에서 수집하는 데이터 검토</a:t>
            </a:r>
            <a:br>
              <a:rPr lang="en-US" altLang="ko-KR" sz="2700" dirty="0">
                <a:solidFill>
                  <a:schemeClr val="dk1"/>
                </a:solidFill>
                <a:latin typeface="+mn-ea"/>
                <a:ea typeface="+mn-ea"/>
                <a:cs typeface="Calibri"/>
                <a:sym typeface="Calibri"/>
              </a:rPr>
            </a:br>
            <a:r>
              <a:rPr lang="en-US" altLang="ko-KR" sz="2700" dirty="0">
                <a:solidFill>
                  <a:schemeClr val="dk1"/>
                </a:solidFill>
                <a:latin typeface="+mn-ea"/>
                <a:ea typeface="+mn-ea"/>
                <a:cs typeface="Calibri"/>
                <a:sym typeface="Calibri"/>
              </a:rPr>
              <a:t>_</a:t>
            </a:r>
            <a:r>
              <a:rPr lang="en-US" sz="2700" dirty="0">
                <a:solidFill>
                  <a:schemeClr val="dk1"/>
                </a:solidFill>
                <a:latin typeface="+mn-ea"/>
                <a:ea typeface="+mn-ea"/>
                <a:cs typeface="Calibri"/>
                <a:sym typeface="Calibri"/>
              </a:rPr>
              <a:t>Review Data Your Organization Collects</a:t>
            </a:r>
          </a:p>
        </p:txBody>
      </p:sp>
      <p:sp>
        <p:nvSpPr>
          <p:cNvPr id="587" name="Shape 587"/>
          <p:cNvSpPr txBox="1">
            <a:spLocks noGrp="1"/>
          </p:cNvSpPr>
          <p:nvPr>
            <p:ph sz="half" idx="1"/>
          </p:nvPr>
        </p:nvSpPr>
        <p:spPr>
          <a:xfrm>
            <a:off x="285448" y="1481144"/>
            <a:ext cx="3886200" cy="4351338"/>
          </a:xfrm>
          <a:prstGeom prst="rect">
            <a:avLst/>
          </a:prstGeom>
          <a:noFill/>
          <a:ln>
            <a:noFill/>
          </a:ln>
        </p:spPr>
        <p:txBody>
          <a:bodyPr vert="horz" lIns="68569" tIns="34275" rIns="68569" bIns="34275" rtlCol="0" anchor="t" anchorCtr="0">
            <a:noAutofit/>
          </a:bodyPr>
          <a:lstStyle/>
          <a:p>
            <a:pPr>
              <a:spcBef>
                <a:spcPts val="0"/>
              </a:spcBef>
              <a:buClr>
                <a:schemeClr val="dk1"/>
              </a:buClr>
              <a:buSzPct val="100000"/>
            </a:pPr>
            <a:r>
              <a:rPr lang="ko-KR" altLang="en-US" sz="1600" dirty="0">
                <a:solidFill>
                  <a:schemeClr val="dk1"/>
                </a:solidFill>
                <a:latin typeface="+mn-ea"/>
                <a:cs typeface="Calibri"/>
                <a:sym typeface="Calibri"/>
              </a:rPr>
              <a:t>문서화된 정책 변경 사항</a:t>
            </a:r>
            <a:endParaRPr lang="en-US" altLang="ko-KR" sz="1600" dirty="0">
              <a:solidFill>
                <a:schemeClr val="dk1"/>
              </a:solidFill>
              <a:latin typeface="+mn-ea"/>
              <a:cs typeface="Calibri"/>
              <a:sym typeface="Calibri"/>
            </a:endParaRPr>
          </a:p>
          <a:p>
            <a:pPr marL="0" indent="0">
              <a:spcBef>
                <a:spcPts val="0"/>
              </a:spcBef>
              <a:buClr>
                <a:schemeClr val="dk1"/>
              </a:buClr>
              <a:buSzPct val="100000"/>
              <a:buNone/>
            </a:pPr>
            <a:r>
              <a:rPr lang="en-US" sz="1600" dirty="0">
                <a:solidFill>
                  <a:schemeClr val="dk1"/>
                </a:solidFill>
                <a:latin typeface="+mn-ea"/>
                <a:cs typeface="Calibri"/>
                <a:sym typeface="Calibri"/>
              </a:rPr>
              <a:t>    _Documented Changes in Policies</a:t>
            </a:r>
          </a:p>
          <a:p>
            <a:pPr>
              <a:spcBef>
                <a:spcPts val="360"/>
              </a:spcBef>
              <a:buClr>
                <a:schemeClr val="dk1"/>
              </a:buClr>
              <a:buSzPct val="100000"/>
            </a:pPr>
            <a:r>
              <a:rPr lang="ko-KR" altLang="en-US" sz="1600" dirty="0">
                <a:solidFill>
                  <a:schemeClr val="dk1"/>
                </a:solidFill>
                <a:latin typeface="+mn-ea"/>
                <a:cs typeface="Calibri"/>
                <a:sym typeface="Calibri"/>
              </a:rPr>
              <a:t>직원 교육 및 성과 데이터</a:t>
            </a:r>
            <a:endParaRPr lang="en-US" altLang="ko-KR" sz="1600" dirty="0">
              <a:solidFill>
                <a:schemeClr val="dk1"/>
              </a:solidFill>
              <a:latin typeface="+mn-ea"/>
              <a:cs typeface="Calibri"/>
              <a:sym typeface="Calibri"/>
            </a:endParaRPr>
          </a:p>
          <a:p>
            <a:pPr marL="0" indent="0">
              <a:spcBef>
                <a:spcPts val="360"/>
              </a:spcBef>
              <a:buClr>
                <a:schemeClr val="dk1"/>
              </a:buClr>
              <a:buSzPct val="100000"/>
              <a:buNone/>
            </a:pPr>
            <a:r>
              <a:rPr lang="en-US" sz="1600" dirty="0">
                <a:solidFill>
                  <a:schemeClr val="dk1"/>
                </a:solidFill>
                <a:latin typeface="+mn-ea"/>
                <a:cs typeface="Calibri"/>
                <a:sym typeface="Calibri"/>
              </a:rPr>
              <a:t>    _Staff Training &amp; Performance Data</a:t>
            </a:r>
          </a:p>
          <a:p>
            <a:pPr>
              <a:spcBef>
                <a:spcPts val="360"/>
              </a:spcBef>
              <a:buClr>
                <a:schemeClr val="dk1"/>
              </a:buClr>
              <a:buSzPct val="100000"/>
            </a:pPr>
            <a:r>
              <a:rPr lang="ko-KR" altLang="en-US" sz="1600" dirty="0">
                <a:solidFill>
                  <a:schemeClr val="dk1"/>
                </a:solidFill>
                <a:latin typeface="+mn-ea"/>
                <a:cs typeface="Calibri"/>
                <a:sym typeface="Calibri"/>
              </a:rPr>
              <a:t>조사 및 조치</a:t>
            </a:r>
            <a:endParaRPr lang="en-US" altLang="ko-KR" sz="1600" dirty="0">
              <a:solidFill>
                <a:schemeClr val="dk1"/>
              </a:solidFill>
              <a:latin typeface="+mn-ea"/>
              <a:cs typeface="Calibri"/>
              <a:sym typeface="Calibri"/>
            </a:endParaRPr>
          </a:p>
          <a:p>
            <a:pPr marL="0" indent="0">
              <a:spcBef>
                <a:spcPts val="360"/>
              </a:spcBef>
              <a:buClr>
                <a:schemeClr val="dk1"/>
              </a:buClr>
              <a:buSzPct val="100000"/>
              <a:buNone/>
            </a:pPr>
            <a:r>
              <a:rPr lang="en-US" sz="1600" dirty="0">
                <a:solidFill>
                  <a:schemeClr val="dk1"/>
                </a:solidFill>
                <a:latin typeface="+mn-ea"/>
                <a:cs typeface="Calibri"/>
                <a:sym typeface="Calibri"/>
              </a:rPr>
              <a:t>    _Surveys and Measures of</a:t>
            </a:r>
          </a:p>
          <a:p>
            <a:pPr lvl="1">
              <a:spcBef>
                <a:spcPts val="360"/>
              </a:spcBef>
              <a:buClr>
                <a:schemeClr val="dk1"/>
              </a:buClr>
              <a:buSzPct val="100000"/>
            </a:pPr>
            <a:r>
              <a:rPr lang="ko-KR" altLang="en-US" sz="1600" dirty="0">
                <a:solidFill>
                  <a:schemeClr val="dk1"/>
                </a:solidFill>
                <a:latin typeface="+mn-ea"/>
                <a:cs typeface="Calibri"/>
                <a:sym typeface="Calibri"/>
              </a:rPr>
              <a:t>삶의 질</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Quality of Life</a:t>
            </a:r>
          </a:p>
          <a:p>
            <a:pPr lvl="1">
              <a:spcBef>
                <a:spcPts val="360"/>
              </a:spcBef>
              <a:buClr>
                <a:schemeClr val="dk1"/>
              </a:buClr>
              <a:buSzPct val="100000"/>
            </a:pPr>
            <a:r>
              <a:rPr lang="ko-KR" altLang="en-US" sz="1600" dirty="0">
                <a:solidFill>
                  <a:schemeClr val="dk1"/>
                </a:solidFill>
                <a:latin typeface="+mn-ea"/>
                <a:cs typeface="Calibri"/>
                <a:sym typeface="Calibri"/>
              </a:rPr>
              <a:t>기후</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Climate</a:t>
            </a:r>
          </a:p>
          <a:p>
            <a:pPr lvl="1">
              <a:spcBef>
                <a:spcPts val="360"/>
              </a:spcBef>
              <a:buClr>
                <a:schemeClr val="dk1"/>
              </a:buClr>
              <a:buSzPct val="100000"/>
            </a:pPr>
            <a:r>
              <a:rPr lang="ko-KR" altLang="en-US" sz="1600" dirty="0">
                <a:solidFill>
                  <a:schemeClr val="dk1"/>
                </a:solidFill>
                <a:latin typeface="+mn-ea"/>
                <a:cs typeface="Calibri"/>
                <a:sym typeface="Calibri"/>
              </a:rPr>
              <a:t>스트레스</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Stress</a:t>
            </a:r>
          </a:p>
          <a:p>
            <a:pPr>
              <a:spcBef>
                <a:spcPts val="360"/>
              </a:spcBef>
              <a:buClr>
                <a:schemeClr val="dk1"/>
              </a:buClr>
              <a:buSzPct val="100000"/>
            </a:pPr>
            <a:r>
              <a:rPr lang="ko-KR" altLang="en-US" sz="1600" dirty="0">
                <a:solidFill>
                  <a:schemeClr val="dk1"/>
                </a:solidFill>
                <a:latin typeface="+mn-ea"/>
                <a:cs typeface="Calibri"/>
                <a:sym typeface="Calibri"/>
              </a:rPr>
              <a:t>직원 유지 및 감소</a:t>
            </a:r>
            <a:endParaRPr lang="en-US" altLang="ko-KR" sz="1600" dirty="0">
              <a:solidFill>
                <a:schemeClr val="dk1"/>
              </a:solidFill>
              <a:latin typeface="+mn-ea"/>
              <a:cs typeface="Calibri"/>
              <a:sym typeface="Calibri"/>
            </a:endParaRPr>
          </a:p>
          <a:p>
            <a:pPr marL="0" indent="0">
              <a:spcBef>
                <a:spcPts val="360"/>
              </a:spcBef>
              <a:buClr>
                <a:schemeClr val="dk1"/>
              </a:buClr>
              <a:buSzPct val="100000"/>
              <a:buNone/>
            </a:pPr>
            <a:r>
              <a:rPr lang="en-US" sz="1600" dirty="0">
                <a:solidFill>
                  <a:schemeClr val="dk1"/>
                </a:solidFill>
                <a:latin typeface="+mn-ea"/>
                <a:cs typeface="Calibri"/>
                <a:sym typeface="Calibri"/>
              </a:rPr>
              <a:t>    _Staff Retention and Attrition</a:t>
            </a:r>
          </a:p>
          <a:p>
            <a:pPr>
              <a:spcBef>
                <a:spcPts val="360"/>
              </a:spcBef>
              <a:buClr>
                <a:schemeClr val="dk1"/>
              </a:buClr>
              <a:buSzPct val="100000"/>
            </a:pPr>
            <a:r>
              <a:rPr lang="ko-KR" altLang="en-US" sz="1600" dirty="0">
                <a:solidFill>
                  <a:schemeClr val="dk1"/>
                </a:solidFill>
                <a:latin typeface="+mn-ea"/>
                <a:cs typeface="Calibri"/>
                <a:sym typeface="Calibri"/>
              </a:rPr>
              <a:t>삶의 질 측정</a:t>
            </a:r>
            <a:endParaRPr lang="en-US" altLang="ko-KR" sz="1600" dirty="0">
              <a:solidFill>
                <a:schemeClr val="dk1"/>
              </a:solidFill>
              <a:latin typeface="+mn-ea"/>
              <a:cs typeface="Calibri"/>
              <a:sym typeface="Calibri"/>
            </a:endParaRPr>
          </a:p>
          <a:p>
            <a:pPr marL="0" indent="0">
              <a:spcBef>
                <a:spcPts val="360"/>
              </a:spcBef>
              <a:buClr>
                <a:schemeClr val="dk1"/>
              </a:buClr>
              <a:buSzPct val="100000"/>
              <a:buNone/>
            </a:pPr>
            <a:r>
              <a:rPr lang="en-US" sz="1600" dirty="0">
                <a:solidFill>
                  <a:schemeClr val="dk1"/>
                </a:solidFill>
                <a:latin typeface="+mn-ea"/>
                <a:cs typeface="Calibri"/>
                <a:sym typeface="Calibri"/>
              </a:rPr>
              <a:t>    _Quality of Life Measures</a:t>
            </a:r>
          </a:p>
          <a:p>
            <a:pPr>
              <a:spcBef>
                <a:spcPts val="360"/>
              </a:spcBef>
              <a:buClr>
                <a:schemeClr val="dk1"/>
              </a:buClr>
              <a:buSzPct val="100000"/>
            </a:pPr>
            <a:r>
              <a:rPr lang="ko-KR" altLang="en-US" sz="1600" dirty="0">
                <a:solidFill>
                  <a:schemeClr val="dk1"/>
                </a:solidFill>
                <a:latin typeface="+mn-ea"/>
                <a:cs typeface="Calibri"/>
                <a:sym typeface="Calibri"/>
              </a:rPr>
              <a:t>사고 보고서</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Incident Reports </a:t>
            </a:r>
          </a:p>
          <a:p>
            <a:pPr>
              <a:spcBef>
                <a:spcPts val="360"/>
              </a:spcBef>
              <a:buClr>
                <a:schemeClr val="dk1"/>
              </a:buClr>
              <a:buSzPct val="100000"/>
            </a:pPr>
            <a:r>
              <a:rPr lang="ko-KR" altLang="en-US" sz="1600" dirty="0">
                <a:solidFill>
                  <a:schemeClr val="dk1"/>
                </a:solidFill>
                <a:latin typeface="+mn-ea"/>
                <a:cs typeface="Calibri"/>
                <a:sym typeface="Calibri"/>
              </a:rPr>
              <a:t>부상</a:t>
            </a:r>
            <a:r>
              <a:rPr lang="en-US" altLang="ko-KR" sz="1600" dirty="0">
                <a:solidFill>
                  <a:schemeClr val="dk1"/>
                </a:solidFill>
                <a:latin typeface="+mn-ea"/>
                <a:cs typeface="Calibri"/>
                <a:sym typeface="Calibri"/>
              </a:rPr>
              <a:t>, </a:t>
            </a:r>
            <a:r>
              <a:rPr lang="ko-KR" altLang="en-US" sz="1600" dirty="0">
                <a:solidFill>
                  <a:schemeClr val="dk1"/>
                </a:solidFill>
                <a:latin typeface="+mn-ea"/>
                <a:cs typeface="Calibri"/>
                <a:sym typeface="Calibri"/>
              </a:rPr>
              <a:t>병가</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Injuries, Sick Days</a:t>
            </a:r>
          </a:p>
          <a:p>
            <a:pPr>
              <a:spcBef>
                <a:spcPts val="360"/>
              </a:spcBef>
              <a:buClr>
                <a:schemeClr val="dk1"/>
              </a:buClr>
              <a:buSzPct val="100000"/>
            </a:pPr>
            <a:r>
              <a:rPr lang="ko-KR" altLang="en-US" sz="1600" dirty="0">
                <a:solidFill>
                  <a:schemeClr val="dk1"/>
                </a:solidFill>
                <a:latin typeface="+mn-ea"/>
                <a:cs typeface="Calibri"/>
                <a:sym typeface="Calibri"/>
              </a:rPr>
              <a:t>근로자 보상</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Workers Compensation</a:t>
            </a:r>
          </a:p>
        </p:txBody>
      </p:sp>
      <p:pic>
        <p:nvPicPr>
          <p:cNvPr id="8" name="Content Placeholder 7" descr="A group of people standing around a table with cards on it&#10;&#10;Description automatically generated with low confidence">
            <a:extLst>
              <a:ext uri="{FF2B5EF4-FFF2-40B4-BE49-F238E27FC236}">
                <a16:creationId xmlns:a16="http://schemas.microsoft.com/office/drawing/2014/main" id="{F4996A8B-3925-AE4F-8F79-DB882F6EEFA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71648" y="2057400"/>
            <a:ext cx="4828418" cy="3198826"/>
          </a:xfrm>
          <a:prstGeom prst="rect">
            <a:avLst/>
          </a:prstGeom>
        </p:spPr>
      </p:pic>
    </p:spTree>
    <p:extLst>
      <p:ext uri="{BB962C8B-B14F-4D97-AF65-F5344CB8AC3E}">
        <p14:creationId xmlns:p14="http://schemas.microsoft.com/office/powerpoint/2010/main" val="32225598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normAutofit/>
          </a:bodyPr>
          <a:lstStyle/>
          <a:p>
            <a:r>
              <a:rPr lang="en-US" sz="3000" dirty="0">
                <a:latin typeface="+mn-lt"/>
              </a:rPr>
              <a:t>Activity: Using the Quality of Social and Physical Environment</a:t>
            </a:r>
          </a:p>
        </p:txBody>
      </p:sp>
      <p:sp>
        <p:nvSpPr>
          <p:cNvPr id="3" name="Subtitle 2">
            <a:extLst>
              <a:ext uri="{FF2B5EF4-FFF2-40B4-BE49-F238E27FC236}">
                <a16:creationId xmlns:a16="http://schemas.microsoft.com/office/drawing/2014/main" id="{3939EF6E-D572-CE4A-B4D2-4CCEFDAB123F}"/>
              </a:ext>
            </a:extLst>
          </p:cNvPr>
          <p:cNvSpPr>
            <a:spLocks noGrp="1"/>
          </p:cNvSpPr>
          <p:nvPr>
            <p:ph type="subTitle" idx="1"/>
          </p:nvPr>
        </p:nvSpPr>
        <p:spPr/>
        <p:txBody>
          <a:bodyPr>
            <a:normAutofit/>
          </a:bodyPr>
          <a:lstStyle/>
          <a:p>
            <a:r>
              <a:rPr lang="en-US" sz="3600" dirty="0">
                <a:latin typeface="+mn-lt"/>
              </a:rPr>
              <a:t>Assessment</a:t>
            </a:r>
          </a:p>
        </p:txBody>
      </p:sp>
    </p:spTree>
    <p:extLst>
      <p:ext uri="{BB962C8B-B14F-4D97-AF65-F5344CB8AC3E}">
        <p14:creationId xmlns:p14="http://schemas.microsoft.com/office/powerpoint/2010/main" val="26217355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091FA-D2EA-CB43-A3A3-A00E44364633}"/>
              </a:ext>
            </a:extLst>
          </p:cNvPr>
          <p:cNvSpPr>
            <a:spLocks noGrp="1"/>
          </p:cNvSpPr>
          <p:nvPr>
            <p:ph type="title"/>
          </p:nvPr>
        </p:nvSpPr>
        <p:spPr/>
        <p:txBody>
          <a:bodyPr>
            <a:normAutofit/>
          </a:bodyPr>
          <a:lstStyle/>
          <a:p>
            <a:pPr algn="ctr"/>
            <a:r>
              <a:rPr lang="en-US" sz="3600" dirty="0"/>
              <a:t>Assessing the Climate </a:t>
            </a:r>
          </a:p>
        </p:txBody>
      </p:sp>
      <p:pic>
        <p:nvPicPr>
          <p:cNvPr id="6" name="Content Placeholder 5" descr="PBS QOL socialphysical 1-19-16.pdf">
            <a:extLst>
              <a:ext uri="{FF2B5EF4-FFF2-40B4-BE49-F238E27FC236}">
                <a16:creationId xmlns:a16="http://schemas.microsoft.com/office/drawing/2014/main" id="{36F808BF-769D-DB4A-AB0D-9C79434FAA9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62000" y="1146465"/>
            <a:ext cx="7391400" cy="5711536"/>
          </a:xfrm>
          <a:prstGeom prst="rect">
            <a:avLst/>
          </a:prstGeom>
        </p:spPr>
      </p:pic>
    </p:spTree>
    <p:extLst>
      <p:ext uri="{BB962C8B-B14F-4D97-AF65-F5344CB8AC3E}">
        <p14:creationId xmlns:p14="http://schemas.microsoft.com/office/powerpoint/2010/main" val="33172201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38520-992F-8D41-ACD9-BAD5BD8009DD}"/>
              </a:ext>
            </a:extLst>
          </p:cNvPr>
          <p:cNvSpPr>
            <a:spLocks noGrp="1"/>
          </p:cNvSpPr>
          <p:nvPr>
            <p:ph type="ctrTitle"/>
          </p:nvPr>
        </p:nvSpPr>
        <p:spPr/>
        <p:txBody>
          <a:bodyPr/>
          <a:lstStyle/>
          <a:p>
            <a:r>
              <a:rPr lang="en-US" dirty="0"/>
              <a:t>Activity</a:t>
            </a:r>
          </a:p>
        </p:txBody>
      </p:sp>
      <p:sp>
        <p:nvSpPr>
          <p:cNvPr id="3" name="Content Placeholder 2">
            <a:extLst>
              <a:ext uri="{FF2B5EF4-FFF2-40B4-BE49-F238E27FC236}">
                <a16:creationId xmlns:a16="http://schemas.microsoft.com/office/drawing/2014/main" id="{1A138DB8-DBE1-0749-8151-F656435ED703}"/>
              </a:ext>
            </a:extLst>
          </p:cNvPr>
          <p:cNvSpPr>
            <a:spLocks noGrp="1"/>
          </p:cNvSpPr>
          <p:nvPr>
            <p:ph type="subTitle" idx="1"/>
          </p:nvPr>
        </p:nvSpPr>
        <p:spPr/>
        <p:txBody>
          <a:bodyPr/>
          <a:lstStyle/>
          <a:p>
            <a:pPr marL="342900" indent="-342900" algn="l">
              <a:buFont typeface="+mj-lt"/>
              <a:buAutoNum type="arabicPeriod"/>
            </a:pPr>
            <a:r>
              <a:rPr lang="en-US" dirty="0"/>
              <a:t>Review the Quality of the Social and Physical Environment </a:t>
            </a:r>
          </a:p>
          <a:p>
            <a:pPr marL="342900" indent="-342900" algn="l">
              <a:buFont typeface="+mj-lt"/>
              <a:buAutoNum type="arabicPeriod"/>
            </a:pPr>
            <a:r>
              <a:rPr lang="en-US" dirty="0"/>
              <a:t>Complete the first five items</a:t>
            </a:r>
          </a:p>
          <a:p>
            <a:pPr marL="342900" indent="-342900" algn="l">
              <a:buFont typeface="+mj-lt"/>
              <a:buAutoNum type="arabicPeriod"/>
            </a:pPr>
            <a:r>
              <a:rPr lang="en-US" dirty="0"/>
              <a:t>Discuss how this tool might be used in your organization</a:t>
            </a:r>
          </a:p>
          <a:p>
            <a:endParaRPr lang="en-US" dirty="0"/>
          </a:p>
        </p:txBody>
      </p:sp>
    </p:spTree>
    <p:extLst>
      <p:ext uri="{BB962C8B-B14F-4D97-AF65-F5344CB8AC3E}">
        <p14:creationId xmlns:p14="http://schemas.microsoft.com/office/powerpoint/2010/main" val="1861365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E2BF-1AAB-3146-B7F9-8D79FAB8707E}"/>
              </a:ext>
            </a:extLst>
          </p:cNvPr>
          <p:cNvSpPr>
            <a:spLocks noGrp="1"/>
          </p:cNvSpPr>
          <p:nvPr>
            <p:ph type="title"/>
          </p:nvPr>
        </p:nvSpPr>
        <p:spPr/>
        <p:txBody>
          <a:bodyPr>
            <a:normAutofit/>
          </a:bodyPr>
          <a:lstStyle/>
          <a:p>
            <a:pPr algn="ctr"/>
            <a:r>
              <a:rPr lang="en-US" sz="3600" dirty="0"/>
              <a:t>Family Quality of Life Assessment</a:t>
            </a:r>
          </a:p>
        </p:txBody>
      </p:sp>
      <p:sp>
        <p:nvSpPr>
          <p:cNvPr id="3" name="Content Placeholder 2">
            <a:extLst>
              <a:ext uri="{FF2B5EF4-FFF2-40B4-BE49-F238E27FC236}">
                <a16:creationId xmlns:a16="http://schemas.microsoft.com/office/drawing/2014/main" id="{D85B1D24-E3F9-6349-928D-9B23C6C42D14}"/>
              </a:ext>
            </a:extLst>
          </p:cNvPr>
          <p:cNvSpPr>
            <a:spLocks noGrp="1"/>
          </p:cNvSpPr>
          <p:nvPr>
            <p:ph sz="quarter" idx="13"/>
          </p:nvPr>
        </p:nvSpPr>
        <p:spPr/>
        <p:txBody>
          <a:bodyPr/>
          <a:lstStyle/>
          <a:p>
            <a:pPr marL="0" indent="0">
              <a:buNone/>
            </a:pPr>
            <a:r>
              <a:rPr lang="en-US" dirty="0"/>
              <a:t>Family Quality of Life Survey Instrument</a:t>
            </a:r>
          </a:p>
          <a:p>
            <a:pPr marL="0" indent="0">
              <a:buNone/>
            </a:pPr>
            <a:endParaRPr lang="en-US" dirty="0"/>
          </a:p>
          <a:p>
            <a:r>
              <a:rPr lang="en-US" dirty="0"/>
              <a:t>https://</a:t>
            </a:r>
            <a:r>
              <a:rPr lang="en-US" dirty="0" err="1"/>
              <a:t>beachcenter.lsi.ku.edu</a:t>
            </a:r>
            <a:r>
              <a:rPr lang="en-US" dirty="0"/>
              <a:t>/sites/default/files/inline-files/Family%20Quality%20of%20Life%20Psychometric%20Characteristics%20and%20Scoring%20Key.pdf</a:t>
            </a:r>
          </a:p>
        </p:txBody>
      </p:sp>
    </p:spTree>
    <p:extLst>
      <p:ext uri="{BB962C8B-B14F-4D97-AF65-F5344CB8AC3E}">
        <p14:creationId xmlns:p14="http://schemas.microsoft.com/office/powerpoint/2010/main" val="1446232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45262739"/>
              </p:ext>
            </p:extLst>
          </p:nvPr>
        </p:nvGraphicFramePr>
        <p:xfrm>
          <a:off x="152400" y="990600"/>
          <a:ext cx="8839200" cy="5882195"/>
        </p:xfrm>
        <a:graphic>
          <a:graphicData uri="http://schemas.openxmlformats.org/drawingml/2006/table">
            <a:tbl>
              <a:tblPr firstRow="1" bandRow="1">
                <a:tableStyleId>{5C22544A-7EE6-4342-B048-85BDC9FD1C3A}</a:tableStyleId>
              </a:tblPr>
              <a:tblGrid>
                <a:gridCol w="3648087">
                  <a:extLst>
                    <a:ext uri="{9D8B030D-6E8A-4147-A177-3AD203B41FA5}">
                      <a16:colId xmlns:a16="http://schemas.microsoft.com/office/drawing/2014/main" val="20000"/>
                    </a:ext>
                  </a:extLst>
                </a:gridCol>
                <a:gridCol w="1982433">
                  <a:extLst>
                    <a:ext uri="{9D8B030D-6E8A-4147-A177-3AD203B41FA5}">
                      <a16:colId xmlns:a16="http://schemas.microsoft.com/office/drawing/2014/main" val="20001"/>
                    </a:ext>
                  </a:extLst>
                </a:gridCol>
                <a:gridCol w="1747402">
                  <a:extLst>
                    <a:ext uri="{9D8B030D-6E8A-4147-A177-3AD203B41FA5}">
                      <a16:colId xmlns:a16="http://schemas.microsoft.com/office/drawing/2014/main" val="20002"/>
                    </a:ext>
                  </a:extLst>
                </a:gridCol>
                <a:gridCol w="1461278">
                  <a:extLst>
                    <a:ext uri="{9D8B030D-6E8A-4147-A177-3AD203B41FA5}">
                      <a16:colId xmlns:a16="http://schemas.microsoft.com/office/drawing/2014/main" val="20003"/>
                    </a:ext>
                  </a:extLst>
                </a:gridCol>
              </a:tblGrid>
              <a:tr h="300577">
                <a:tc>
                  <a:txBody>
                    <a:bodyPr/>
                    <a:lstStyle/>
                    <a:p>
                      <a:pPr marL="0" marR="0" algn="l">
                        <a:spcBef>
                          <a:spcPts val="0"/>
                        </a:spcBef>
                        <a:spcAft>
                          <a:spcPts val="0"/>
                        </a:spcAft>
                        <a:tabLst>
                          <a:tab pos="5486400" algn="r"/>
                        </a:tabLst>
                      </a:pPr>
                      <a:r>
                        <a:rPr lang="en-US" sz="1000" b="1" dirty="0">
                          <a:solidFill>
                            <a:schemeClr val="tx1"/>
                          </a:solidFill>
                          <a:effectLst/>
                          <a:highlight>
                            <a:srgbClr val="C0C0C0"/>
                          </a:highlight>
                          <a:latin typeface="Arial"/>
                          <a:ea typeface="Times"/>
                          <a:cs typeface="Times New Roman"/>
                        </a:rPr>
                        <a:t>For the People We Support </a:t>
                      </a:r>
                      <a:r>
                        <a:rPr lang="ko-KR" altLang="en-US" sz="1000" b="1" dirty="0">
                          <a:solidFill>
                            <a:schemeClr val="tx1"/>
                          </a:solidFill>
                          <a:effectLst/>
                          <a:highlight>
                            <a:srgbClr val="C0C0C0"/>
                          </a:highlight>
                          <a:latin typeface="Arial"/>
                          <a:ea typeface="Times"/>
                          <a:cs typeface="Times New Roman"/>
                        </a:rPr>
                        <a:t>우리가 지원하는 사람들을 위해</a:t>
                      </a: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tabLst>
                          <a:tab pos="5486400" algn="r"/>
                        </a:tabLst>
                      </a:pP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tabLst>
                          <a:tab pos="5486400" algn="r"/>
                        </a:tabLst>
                      </a:pP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tabLst>
                          <a:tab pos="5486400" algn="r"/>
                        </a:tabLst>
                      </a:pP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300577">
                <a:tc>
                  <a:txBody>
                    <a:bodyPr/>
                    <a:lstStyle/>
                    <a:p>
                      <a:pPr marL="0" marR="0" algn="ctr">
                        <a:spcBef>
                          <a:spcPts val="0"/>
                        </a:spcBef>
                        <a:spcAft>
                          <a:spcPts val="0"/>
                        </a:spcAft>
                        <a:tabLst>
                          <a:tab pos="5486400" algn="r"/>
                        </a:tabLst>
                      </a:pPr>
                      <a:r>
                        <a:rPr lang="en-US" sz="1000" b="1" dirty="0">
                          <a:effectLst/>
                          <a:latin typeface="Times"/>
                          <a:ea typeface="Times"/>
                          <a:cs typeface="Times New Roman"/>
                        </a:rPr>
                        <a:t>Person-Centered Practices</a:t>
                      </a:r>
                    </a:p>
                    <a:p>
                      <a:pPr marL="0" marR="0" algn="ctr">
                        <a:spcBef>
                          <a:spcPts val="0"/>
                        </a:spcBef>
                        <a:spcAft>
                          <a:spcPts val="0"/>
                        </a:spcAft>
                        <a:tabLst>
                          <a:tab pos="5486400" algn="r"/>
                        </a:tabLst>
                      </a:pPr>
                      <a:r>
                        <a:rPr lang="ko-KR" altLang="en-US" sz="1000" b="1" dirty="0">
                          <a:effectLst/>
                          <a:latin typeface="Times"/>
                          <a:ea typeface="Times"/>
                          <a:cs typeface="Times New Roman"/>
                        </a:rPr>
                        <a:t>사람 중심 실천</a:t>
                      </a:r>
                      <a:endParaRPr lang="en-US" sz="1000" b="1"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tabLst>
                          <a:tab pos="5486400" algn="r"/>
                        </a:tabLst>
                      </a:pPr>
                      <a:r>
                        <a:rPr lang="en-US" sz="1000" b="1" dirty="0">
                          <a:solidFill>
                            <a:schemeClr val="tx1"/>
                          </a:solidFill>
                          <a:effectLst/>
                          <a:highlight>
                            <a:srgbClr val="C0C0C0"/>
                          </a:highlight>
                          <a:latin typeface="Arial"/>
                          <a:ea typeface="Times"/>
                          <a:cs typeface="Times New Roman"/>
                        </a:rPr>
                        <a:t>Who</a:t>
                      </a:r>
                    </a:p>
                    <a:p>
                      <a:pPr marL="0" marR="0" algn="ctr">
                        <a:spcBef>
                          <a:spcPts val="0"/>
                        </a:spcBef>
                        <a:spcAft>
                          <a:spcPts val="0"/>
                        </a:spcAft>
                        <a:tabLst>
                          <a:tab pos="5486400" algn="r"/>
                        </a:tabLst>
                      </a:pPr>
                      <a:r>
                        <a:rPr lang="ko-KR" altLang="en-US" sz="1000" b="1" dirty="0">
                          <a:solidFill>
                            <a:schemeClr val="tx1"/>
                          </a:solidFill>
                          <a:effectLst/>
                          <a:highlight>
                            <a:srgbClr val="C0C0C0"/>
                          </a:highlight>
                          <a:latin typeface="Arial"/>
                          <a:ea typeface="Times"/>
                          <a:cs typeface="Times New Roman"/>
                        </a:rPr>
                        <a:t>누가</a:t>
                      </a: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tabLst>
                          <a:tab pos="5486400" algn="r"/>
                        </a:tabLst>
                      </a:pPr>
                      <a:r>
                        <a:rPr lang="en-US" sz="1000" b="1" dirty="0">
                          <a:solidFill>
                            <a:schemeClr val="tx1"/>
                          </a:solidFill>
                          <a:effectLst/>
                          <a:highlight>
                            <a:srgbClr val="C0C0C0"/>
                          </a:highlight>
                          <a:latin typeface="Arial"/>
                          <a:ea typeface="Times"/>
                          <a:cs typeface="Times New Roman"/>
                        </a:rPr>
                        <a:t>By When</a:t>
                      </a:r>
                    </a:p>
                    <a:p>
                      <a:pPr marL="0" marR="0" algn="ctr">
                        <a:spcBef>
                          <a:spcPts val="0"/>
                        </a:spcBef>
                        <a:spcAft>
                          <a:spcPts val="0"/>
                        </a:spcAft>
                        <a:tabLst>
                          <a:tab pos="5486400" algn="r"/>
                        </a:tabLst>
                      </a:pPr>
                      <a:r>
                        <a:rPr lang="ko-KR" altLang="en-US" sz="1000" b="1" dirty="0">
                          <a:solidFill>
                            <a:schemeClr val="tx1"/>
                          </a:solidFill>
                          <a:effectLst/>
                          <a:highlight>
                            <a:srgbClr val="C0C0C0"/>
                          </a:highlight>
                          <a:latin typeface="Arial"/>
                          <a:ea typeface="Times"/>
                          <a:cs typeface="Times New Roman"/>
                        </a:rPr>
                        <a:t>언제까지</a:t>
                      </a: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tabLst>
                          <a:tab pos="5486400" algn="r"/>
                        </a:tabLst>
                      </a:pPr>
                      <a:r>
                        <a:rPr lang="en-US" sz="1000" b="1" dirty="0">
                          <a:solidFill>
                            <a:schemeClr val="tx1"/>
                          </a:solidFill>
                          <a:effectLst/>
                          <a:highlight>
                            <a:srgbClr val="C0C0C0"/>
                          </a:highlight>
                          <a:latin typeface="Arial"/>
                          <a:ea typeface="Times"/>
                          <a:cs typeface="Times New Roman"/>
                        </a:rPr>
                        <a:t>Status Update</a:t>
                      </a:r>
                    </a:p>
                    <a:p>
                      <a:pPr marL="0" marR="0" algn="ctr">
                        <a:spcBef>
                          <a:spcPts val="0"/>
                        </a:spcBef>
                        <a:spcAft>
                          <a:spcPts val="0"/>
                        </a:spcAft>
                        <a:tabLst>
                          <a:tab pos="5486400" algn="r"/>
                        </a:tabLst>
                      </a:pPr>
                      <a:r>
                        <a:rPr lang="ko-KR" altLang="en-US" sz="1000" b="1" dirty="0">
                          <a:solidFill>
                            <a:schemeClr val="tx1"/>
                          </a:solidFill>
                          <a:effectLst/>
                          <a:highlight>
                            <a:srgbClr val="C0C0C0"/>
                          </a:highlight>
                          <a:latin typeface="Arial"/>
                          <a:ea typeface="Times"/>
                          <a:cs typeface="Times New Roman"/>
                        </a:rPr>
                        <a:t>현황 업데이트</a:t>
                      </a: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00577">
                <a:tc>
                  <a:txBody>
                    <a:bodyPr/>
                    <a:lstStyle/>
                    <a:p>
                      <a:pPr marL="228600" marR="0" indent="-228600" algn="l">
                        <a:spcBef>
                          <a:spcPts val="0"/>
                        </a:spcBef>
                        <a:spcAft>
                          <a:spcPts val="0"/>
                        </a:spcAft>
                        <a:buAutoNum type="arabicPeriod"/>
                        <a:tabLst>
                          <a:tab pos="5486400" algn="r"/>
                        </a:tabLst>
                      </a:pPr>
                      <a:r>
                        <a:rPr lang="en-US" sz="1000" dirty="0">
                          <a:effectLst/>
                          <a:latin typeface="Arial"/>
                          <a:ea typeface="Times"/>
                          <a:cs typeface="Times New Roman"/>
                        </a:rPr>
                        <a:t>Learn about each individual by using person-centered thinking tools </a:t>
                      </a:r>
                    </a:p>
                    <a:p>
                      <a:pPr marL="0" marR="0" indent="0" algn="l">
                        <a:spcBef>
                          <a:spcPts val="0"/>
                        </a:spcBef>
                        <a:spcAft>
                          <a:spcPts val="0"/>
                        </a:spcAft>
                        <a:buNone/>
                        <a:tabLst>
                          <a:tab pos="5486400" algn="r"/>
                        </a:tabLst>
                      </a:pPr>
                      <a:r>
                        <a:rPr lang="ko-KR" altLang="en-US" sz="1000" dirty="0">
                          <a:effectLst/>
                          <a:latin typeface="Arial"/>
                          <a:ea typeface="Times"/>
                          <a:cs typeface="Times New Roman"/>
                        </a:rPr>
                        <a:t>사람 중심 사고 도구를 이용해 각 개인에 대해 안다</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Coach </a:t>
                      </a:r>
                    </a:p>
                    <a:p>
                      <a:pPr marL="0" marR="0" algn="l">
                        <a:spcBef>
                          <a:spcPts val="0"/>
                        </a:spcBef>
                        <a:spcAft>
                          <a:spcPts val="0"/>
                        </a:spcAft>
                        <a:tabLst>
                          <a:tab pos="5486400" algn="r"/>
                        </a:tabLst>
                      </a:pPr>
                      <a:r>
                        <a:rPr lang="ko-KR" altLang="en-US" sz="1000" dirty="0">
                          <a:effectLst/>
                          <a:latin typeface="Arial"/>
                          <a:ea typeface="Times"/>
                          <a:cs typeface="Times New Roman"/>
                        </a:rPr>
                        <a:t>코치</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10/1/16</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 </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00577">
                <a:tc>
                  <a:txBody>
                    <a:bodyPr/>
                    <a:lstStyle/>
                    <a:p>
                      <a:pPr marL="0" marR="0" algn="l">
                        <a:spcBef>
                          <a:spcPts val="0"/>
                        </a:spcBef>
                        <a:spcAft>
                          <a:spcPts val="0"/>
                        </a:spcAft>
                        <a:tabLst>
                          <a:tab pos="5486400" algn="r"/>
                        </a:tabLst>
                      </a:pPr>
                      <a:r>
                        <a:rPr lang="en-US" sz="1000" dirty="0">
                          <a:effectLst/>
                          <a:latin typeface="Arial"/>
                          <a:ea typeface="Times"/>
                          <a:cs typeface="Times New Roman"/>
                        </a:rPr>
                        <a:t>2. With each person, create a one-page profile </a:t>
                      </a:r>
                      <a:endParaRPr lang="en-US" sz="1000" dirty="0">
                        <a:effectLst/>
                        <a:latin typeface="Times"/>
                        <a:ea typeface="Times"/>
                        <a:cs typeface="Times New Roman"/>
                      </a:endParaRPr>
                    </a:p>
                    <a:p>
                      <a:pPr marL="0" marR="0" algn="l">
                        <a:spcBef>
                          <a:spcPts val="0"/>
                        </a:spcBef>
                        <a:spcAft>
                          <a:spcPts val="0"/>
                        </a:spcAft>
                        <a:tabLst>
                          <a:tab pos="5486400" algn="r"/>
                        </a:tabLst>
                      </a:pPr>
                      <a:r>
                        <a:rPr lang="ko-KR" altLang="en-US" sz="1000" dirty="0">
                          <a:effectLst/>
                          <a:latin typeface="Times"/>
                          <a:ea typeface="Times"/>
                          <a:cs typeface="Times New Roman"/>
                        </a:rPr>
                        <a:t>한 장짜리 프로필을 각 개인과 만든다</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 Coach </a:t>
                      </a:r>
                    </a:p>
                    <a:p>
                      <a:pPr marL="0" marR="0" algn="l">
                        <a:spcBef>
                          <a:spcPts val="0"/>
                        </a:spcBef>
                        <a:spcAft>
                          <a:spcPts val="0"/>
                        </a:spcAft>
                        <a:tabLst>
                          <a:tab pos="5486400" algn="r"/>
                        </a:tabLst>
                      </a:pPr>
                      <a:r>
                        <a:rPr lang="ko-KR" altLang="en-US" sz="1000" dirty="0">
                          <a:effectLst/>
                          <a:latin typeface="Arial"/>
                          <a:ea typeface="Times"/>
                          <a:cs typeface="Times New Roman"/>
                        </a:rPr>
                        <a:t>코치</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10/1/16</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 </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00577">
                <a:tc>
                  <a:txBody>
                    <a:bodyPr/>
                    <a:lstStyle/>
                    <a:p>
                      <a:pPr marL="0" marR="0" algn="l">
                        <a:spcBef>
                          <a:spcPts val="0"/>
                        </a:spcBef>
                        <a:spcAft>
                          <a:spcPts val="0"/>
                        </a:spcAft>
                        <a:tabLst>
                          <a:tab pos="5486400" algn="r"/>
                        </a:tabLst>
                      </a:pPr>
                      <a:r>
                        <a:rPr lang="en-US" sz="1000" dirty="0">
                          <a:effectLst/>
                          <a:latin typeface="Arial"/>
                          <a:ea typeface="Times"/>
                          <a:cs typeface="Times New Roman"/>
                        </a:rPr>
                        <a:t>3. Create one meaningful personal connection based on gifts, talents and interests </a:t>
                      </a:r>
                    </a:p>
                    <a:p>
                      <a:pPr marL="0" marR="0" algn="l">
                        <a:spcBef>
                          <a:spcPts val="0"/>
                        </a:spcBef>
                        <a:spcAft>
                          <a:spcPts val="0"/>
                        </a:spcAft>
                        <a:tabLst>
                          <a:tab pos="5486400" algn="r"/>
                        </a:tabLst>
                      </a:pPr>
                      <a:r>
                        <a:rPr lang="ko-KR" altLang="en-US" sz="1000" dirty="0">
                          <a:effectLst/>
                          <a:latin typeface="Arial"/>
                          <a:ea typeface="Times"/>
                          <a:cs typeface="Times New Roman"/>
                        </a:rPr>
                        <a:t>장점</a:t>
                      </a:r>
                      <a:r>
                        <a:rPr lang="en-US" altLang="ko-KR" sz="1000" dirty="0">
                          <a:effectLst/>
                          <a:latin typeface="Arial"/>
                          <a:ea typeface="Times"/>
                          <a:cs typeface="Times New Roman"/>
                        </a:rPr>
                        <a:t>,</a:t>
                      </a:r>
                      <a:r>
                        <a:rPr lang="ko-KR" altLang="en-US" sz="1000" dirty="0">
                          <a:effectLst/>
                          <a:latin typeface="Arial"/>
                          <a:ea typeface="Times"/>
                          <a:cs typeface="Times New Roman"/>
                        </a:rPr>
                        <a:t> 재능</a:t>
                      </a:r>
                      <a:r>
                        <a:rPr lang="en-US" altLang="ko-KR" sz="1000" dirty="0">
                          <a:effectLst/>
                          <a:latin typeface="Arial"/>
                          <a:ea typeface="Times"/>
                          <a:cs typeface="Times New Roman"/>
                        </a:rPr>
                        <a:t>,</a:t>
                      </a:r>
                      <a:r>
                        <a:rPr lang="ko-KR" altLang="en-US" sz="1000" dirty="0">
                          <a:effectLst/>
                          <a:latin typeface="Arial"/>
                          <a:ea typeface="Times"/>
                          <a:cs typeface="Times New Roman"/>
                        </a:rPr>
                        <a:t> 그리고 관심사를 바탕으로 하나의 개인적인 연결고리를 만든다</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Coach, person &amp; circle of support </a:t>
                      </a:r>
                    </a:p>
                    <a:p>
                      <a:pPr marL="0" marR="0" algn="l">
                        <a:spcBef>
                          <a:spcPts val="0"/>
                        </a:spcBef>
                        <a:spcAft>
                          <a:spcPts val="0"/>
                        </a:spcAft>
                        <a:tabLst>
                          <a:tab pos="5486400" algn="r"/>
                        </a:tabLst>
                      </a:pPr>
                      <a:r>
                        <a:rPr lang="ko-KR" altLang="en-US" sz="1000" dirty="0">
                          <a:effectLst/>
                          <a:latin typeface="Arial"/>
                          <a:ea typeface="Times"/>
                          <a:cs typeface="Times New Roman"/>
                        </a:rPr>
                        <a:t>코치</a:t>
                      </a:r>
                      <a:r>
                        <a:rPr lang="en-US" altLang="ko-KR" sz="1000" dirty="0">
                          <a:effectLst/>
                          <a:latin typeface="Arial"/>
                          <a:ea typeface="Times"/>
                          <a:cs typeface="Times New Roman"/>
                        </a:rPr>
                        <a:t>,</a:t>
                      </a:r>
                      <a:r>
                        <a:rPr lang="ko-KR" altLang="en-US" sz="1000" dirty="0">
                          <a:effectLst/>
                          <a:latin typeface="Arial"/>
                          <a:ea typeface="Times"/>
                          <a:cs typeface="Times New Roman"/>
                        </a:rPr>
                        <a:t> 개인과 돕는 주변 사람들</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3/1/17</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In progress</a:t>
                      </a:r>
                      <a:endParaRPr lang="en-US" sz="1000" dirty="0">
                        <a:effectLst/>
                        <a:latin typeface="Times"/>
                        <a:ea typeface="Times"/>
                        <a:cs typeface="Times New Roman"/>
                      </a:endParaRPr>
                    </a:p>
                    <a:p>
                      <a:pPr marL="0" marR="0" algn="l">
                        <a:spcBef>
                          <a:spcPts val="0"/>
                        </a:spcBef>
                        <a:spcAft>
                          <a:spcPts val="0"/>
                        </a:spcAft>
                        <a:tabLst>
                          <a:tab pos="5486400" algn="r"/>
                        </a:tabLst>
                      </a:pPr>
                      <a:r>
                        <a:rPr lang="en-US" sz="1000" dirty="0">
                          <a:effectLst/>
                          <a:latin typeface="Arial"/>
                          <a:ea typeface="Times"/>
                          <a:cs typeface="Times New Roman"/>
                        </a:rPr>
                        <a:t>Sept 2016 </a:t>
                      </a:r>
                    </a:p>
                    <a:p>
                      <a:pPr marL="0" marR="0" algn="l">
                        <a:spcBef>
                          <a:spcPts val="0"/>
                        </a:spcBef>
                        <a:spcAft>
                          <a:spcPts val="0"/>
                        </a:spcAft>
                        <a:tabLst>
                          <a:tab pos="5486400" algn="r"/>
                        </a:tabLst>
                      </a:pPr>
                      <a:r>
                        <a:rPr lang="en-US" sz="1000" dirty="0">
                          <a:effectLst/>
                          <a:latin typeface="Arial"/>
                          <a:ea typeface="Times"/>
                          <a:cs typeface="Times New Roman"/>
                        </a:rPr>
                        <a:t>2016</a:t>
                      </a:r>
                      <a:r>
                        <a:rPr lang="ko-KR" altLang="en-US" sz="1000" dirty="0">
                          <a:effectLst/>
                          <a:latin typeface="Arial"/>
                          <a:ea typeface="Times"/>
                          <a:cs typeface="Times New Roman"/>
                        </a:rPr>
                        <a:t>년 </a:t>
                      </a:r>
                      <a:r>
                        <a:rPr lang="en-US" altLang="ko-KR" sz="1000" dirty="0">
                          <a:effectLst/>
                          <a:latin typeface="Arial"/>
                          <a:ea typeface="Times"/>
                          <a:cs typeface="Times New Roman"/>
                        </a:rPr>
                        <a:t>9</a:t>
                      </a:r>
                      <a:r>
                        <a:rPr lang="ko-KR" altLang="en-US" sz="1000" dirty="0">
                          <a:effectLst/>
                          <a:latin typeface="Arial"/>
                          <a:ea typeface="Times"/>
                          <a:cs typeface="Times New Roman"/>
                        </a:rPr>
                        <a:t>월 </a:t>
                      </a:r>
                      <a:endParaRPr lang="en-US" altLang="ko-KR" sz="1000" dirty="0">
                        <a:effectLst/>
                        <a:latin typeface="Arial"/>
                        <a:ea typeface="Times"/>
                        <a:cs typeface="Times New Roman"/>
                      </a:endParaRPr>
                    </a:p>
                    <a:p>
                      <a:pPr marL="0" marR="0" algn="l">
                        <a:spcBef>
                          <a:spcPts val="0"/>
                        </a:spcBef>
                        <a:spcAft>
                          <a:spcPts val="0"/>
                        </a:spcAft>
                        <a:tabLst>
                          <a:tab pos="5486400" algn="r"/>
                        </a:tabLst>
                      </a:pPr>
                      <a:r>
                        <a:rPr lang="ko-KR" altLang="en-US" sz="1000" dirty="0">
                          <a:effectLst/>
                          <a:latin typeface="Arial"/>
                          <a:ea typeface="Times"/>
                          <a:cs typeface="Times New Roman"/>
                        </a:rPr>
                        <a:t>진행중</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85223">
                <a:tc>
                  <a:txBody>
                    <a:bodyPr/>
                    <a:lstStyle/>
                    <a:p>
                      <a:pPr marL="0" marR="0" algn="l">
                        <a:spcBef>
                          <a:spcPts val="0"/>
                        </a:spcBef>
                        <a:spcAft>
                          <a:spcPts val="0"/>
                        </a:spcAft>
                        <a:tabLst>
                          <a:tab pos="5486400" algn="r"/>
                        </a:tabLst>
                      </a:pPr>
                      <a:r>
                        <a:rPr lang="en-US" sz="1000" dirty="0">
                          <a:effectLst/>
                          <a:latin typeface="Arial"/>
                          <a:ea typeface="Times"/>
                          <a:cs typeface="Times New Roman"/>
                        </a:rPr>
                        <a:t>4. Have all staff attend PCT training</a:t>
                      </a:r>
                    </a:p>
                    <a:p>
                      <a:pPr marL="0" marR="0" algn="l">
                        <a:spcBef>
                          <a:spcPts val="0"/>
                        </a:spcBef>
                        <a:spcAft>
                          <a:spcPts val="0"/>
                        </a:spcAft>
                        <a:tabLst>
                          <a:tab pos="5486400" algn="r"/>
                        </a:tabLst>
                      </a:pPr>
                      <a:r>
                        <a:rPr lang="ko-KR" altLang="en-US" sz="1000" dirty="0">
                          <a:effectLst/>
                          <a:latin typeface="Arial"/>
                          <a:ea typeface="Times"/>
                          <a:cs typeface="Times New Roman"/>
                        </a:rPr>
                        <a:t>전 직원이 </a:t>
                      </a:r>
                      <a:r>
                        <a:rPr lang="en-US" altLang="ko-KR" sz="1000" dirty="0">
                          <a:effectLst/>
                          <a:latin typeface="Arial"/>
                          <a:ea typeface="Times"/>
                          <a:cs typeface="Times New Roman"/>
                        </a:rPr>
                        <a:t>PCT </a:t>
                      </a:r>
                      <a:r>
                        <a:rPr lang="ko-KR" altLang="en-US" sz="1000" dirty="0">
                          <a:effectLst/>
                          <a:latin typeface="Arial"/>
                          <a:ea typeface="Times"/>
                          <a:cs typeface="Times New Roman"/>
                        </a:rPr>
                        <a:t>교육을 받게 한다</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Brandon</a:t>
                      </a:r>
                    </a:p>
                    <a:p>
                      <a:pPr marL="0" marR="0" algn="l">
                        <a:spcBef>
                          <a:spcPts val="0"/>
                        </a:spcBef>
                        <a:spcAft>
                          <a:spcPts val="0"/>
                        </a:spcAft>
                        <a:tabLst>
                          <a:tab pos="5486400" algn="r"/>
                        </a:tabLst>
                      </a:pPr>
                      <a:r>
                        <a:rPr lang="ko-KR" altLang="en-US" sz="1000" dirty="0">
                          <a:effectLst/>
                          <a:latin typeface="Arial"/>
                          <a:ea typeface="Times"/>
                          <a:cs typeface="Times New Roman"/>
                        </a:rPr>
                        <a:t>브렌던</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 </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 </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300577">
                <a:tc>
                  <a:txBody>
                    <a:bodyPr/>
                    <a:lstStyle/>
                    <a:p>
                      <a:pPr marL="0" marR="0" algn="ctr">
                        <a:spcBef>
                          <a:spcPts val="0"/>
                        </a:spcBef>
                        <a:spcAft>
                          <a:spcPts val="0"/>
                        </a:spcAft>
                        <a:tabLst>
                          <a:tab pos="5486400" algn="r"/>
                        </a:tabLst>
                      </a:pPr>
                      <a:r>
                        <a:rPr lang="en-US" sz="1000" b="1" dirty="0">
                          <a:solidFill>
                            <a:srgbClr val="C00000"/>
                          </a:solidFill>
                          <a:effectLst/>
                          <a:latin typeface="Times"/>
                          <a:ea typeface="Times"/>
                          <a:cs typeface="Times New Roman"/>
                        </a:rPr>
                        <a:t>Positive Behavior Support</a:t>
                      </a:r>
                    </a:p>
                    <a:p>
                      <a:pPr marL="0" marR="0" algn="ctr">
                        <a:spcBef>
                          <a:spcPts val="0"/>
                        </a:spcBef>
                        <a:spcAft>
                          <a:spcPts val="0"/>
                        </a:spcAft>
                        <a:tabLst>
                          <a:tab pos="5486400" algn="r"/>
                        </a:tabLst>
                      </a:pPr>
                      <a:r>
                        <a:rPr lang="ko-KR" altLang="en-US" sz="1000" b="1" dirty="0">
                          <a:solidFill>
                            <a:srgbClr val="C00000"/>
                          </a:solidFill>
                          <a:effectLst/>
                          <a:latin typeface="Times"/>
                          <a:ea typeface="Times"/>
                          <a:cs typeface="Times New Roman"/>
                        </a:rPr>
                        <a:t>긍정적 행동 지원</a:t>
                      </a:r>
                      <a:endParaRPr lang="en-US" sz="1000" b="1" dirty="0">
                        <a:solidFill>
                          <a:srgbClr val="C00000"/>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tabLst>
                          <a:tab pos="5486400" algn="r"/>
                        </a:tabLst>
                      </a:pPr>
                      <a:r>
                        <a:rPr lang="en-US" sz="1000" b="1" dirty="0">
                          <a:solidFill>
                            <a:srgbClr val="C00000"/>
                          </a:solidFill>
                          <a:effectLst/>
                          <a:highlight>
                            <a:srgbClr val="C0C0C0"/>
                          </a:highlight>
                          <a:latin typeface="Arial"/>
                          <a:ea typeface="Times"/>
                          <a:cs typeface="Times New Roman"/>
                        </a:rPr>
                        <a:t>Who</a:t>
                      </a:r>
                    </a:p>
                    <a:p>
                      <a:pPr marL="0" marR="0" algn="ctr">
                        <a:spcBef>
                          <a:spcPts val="0"/>
                        </a:spcBef>
                        <a:spcAft>
                          <a:spcPts val="0"/>
                        </a:spcAft>
                        <a:tabLst>
                          <a:tab pos="5486400" algn="r"/>
                        </a:tabLst>
                      </a:pPr>
                      <a:r>
                        <a:rPr lang="ko-KR" altLang="en-US" sz="1000" b="1" dirty="0">
                          <a:solidFill>
                            <a:srgbClr val="C00000"/>
                          </a:solidFill>
                          <a:effectLst/>
                          <a:highlight>
                            <a:srgbClr val="C0C0C0"/>
                          </a:highlight>
                          <a:latin typeface="Arial"/>
                          <a:ea typeface="Times"/>
                          <a:cs typeface="Times New Roman"/>
                        </a:rPr>
                        <a:t>누가</a:t>
                      </a:r>
                      <a:endParaRPr lang="en-US" sz="1000" dirty="0">
                        <a:solidFill>
                          <a:srgbClr val="C00000"/>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tabLst>
                          <a:tab pos="5486400" algn="r"/>
                        </a:tabLst>
                      </a:pPr>
                      <a:r>
                        <a:rPr lang="en-US" sz="1000" b="1" dirty="0">
                          <a:solidFill>
                            <a:srgbClr val="C00000"/>
                          </a:solidFill>
                          <a:effectLst/>
                          <a:highlight>
                            <a:srgbClr val="C0C0C0"/>
                          </a:highlight>
                          <a:latin typeface="Arial"/>
                          <a:ea typeface="Times"/>
                          <a:cs typeface="Times New Roman"/>
                        </a:rPr>
                        <a:t>By When</a:t>
                      </a:r>
                    </a:p>
                    <a:p>
                      <a:pPr marL="0" marR="0" algn="ctr">
                        <a:spcBef>
                          <a:spcPts val="0"/>
                        </a:spcBef>
                        <a:spcAft>
                          <a:spcPts val="0"/>
                        </a:spcAft>
                        <a:tabLst>
                          <a:tab pos="5486400" algn="r"/>
                        </a:tabLst>
                      </a:pPr>
                      <a:r>
                        <a:rPr lang="ko-KR" altLang="en-US" sz="1000" b="1" dirty="0">
                          <a:solidFill>
                            <a:srgbClr val="C00000"/>
                          </a:solidFill>
                          <a:effectLst/>
                          <a:highlight>
                            <a:srgbClr val="C0C0C0"/>
                          </a:highlight>
                          <a:latin typeface="Arial"/>
                          <a:ea typeface="Times"/>
                          <a:cs typeface="Times New Roman"/>
                        </a:rPr>
                        <a:t>언제까지</a:t>
                      </a:r>
                      <a:endParaRPr lang="en-US" sz="1000" dirty="0">
                        <a:solidFill>
                          <a:srgbClr val="C00000"/>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tabLst>
                          <a:tab pos="5486400" algn="r"/>
                        </a:tabLst>
                      </a:pPr>
                      <a:r>
                        <a:rPr lang="en-US" sz="1000" b="1" dirty="0">
                          <a:solidFill>
                            <a:srgbClr val="C00000"/>
                          </a:solidFill>
                          <a:effectLst/>
                          <a:highlight>
                            <a:srgbClr val="C0C0C0"/>
                          </a:highlight>
                          <a:latin typeface="Arial"/>
                          <a:ea typeface="Times"/>
                          <a:cs typeface="Times New Roman"/>
                        </a:rPr>
                        <a:t>Status Update</a:t>
                      </a:r>
                    </a:p>
                    <a:p>
                      <a:pPr marL="0" marR="0" algn="ctr">
                        <a:spcBef>
                          <a:spcPts val="0"/>
                        </a:spcBef>
                        <a:spcAft>
                          <a:spcPts val="0"/>
                        </a:spcAft>
                        <a:tabLst>
                          <a:tab pos="5486400" algn="r"/>
                        </a:tabLst>
                      </a:pPr>
                      <a:r>
                        <a:rPr lang="ko-KR" altLang="en-US" sz="1000" b="1" dirty="0">
                          <a:solidFill>
                            <a:srgbClr val="C00000"/>
                          </a:solidFill>
                          <a:effectLst/>
                          <a:highlight>
                            <a:srgbClr val="C0C0C0"/>
                          </a:highlight>
                          <a:latin typeface="Arial"/>
                          <a:ea typeface="Times"/>
                          <a:cs typeface="Times New Roman"/>
                        </a:rPr>
                        <a:t>현황 업데이트</a:t>
                      </a:r>
                      <a:endParaRPr lang="en-US" sz="1000" dirty="0">
                        <a:solidFill>
                          <a:srgbClr val="C00000"/>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300577">
                <a:tc>
                  <a:txBody>
                    <a:bodyPr/>
                    <a:lstStyle/>
                    <a:p>
                      <a:pPr marL="228600" marR="0" indent="-228600" algn="l">
                        <a:spcBef>
                          <a:spcPts val="0"/>
                        </a:spcBef>
                        <a:spcAft>
                          <a:spcPts val="0"/>
                        </a:spcAft>
                        <a:buAutoNum type="arabicPeriod"/>
                        <a:tabLst>
                          <a:tab pos="5486400" algn="r"/>
                        </a:tabLst>
                      </a:pPr>
                      <a:r>
                        <a:rPr lang="en-US" sz="1000" dirty="0">
                          <a:solidFill>
                            <a:srgbClr val="C00000"/>
                          </a:solidFill>
                          <a:effectLst/>
                          <a:latin typeface="Arial"/>
                          <a:ea typeface="Times"/>
                          <a:cs typeface="Times New Roman"/>
                        </a:rPr>
                        <a:t>Confirm pilot area for consensus building</a:t>
                      </a:r>
                    </a:p>
                    <a:p>
                      <a:pPr marL="0" marR="0" indent="0" algn="l">
                        <a:spcBef>
                          <a:spcPts val="0"/>
                        </a:spcBef>
                        <a:spcAft>
                          <a:spcPts val="0"/>
                        </a:spcAft>
                        <a:buNone/>
                        <a:tabLst>
                          <a:tab pos="5486400" algn="r"/>
                        </a:tabLst>
                      </a:pPr>
                      <a:r>
                        <a:rPr lang="ko-KR" altLang="en-US" sz="1000" dirty="0">
                          <a:solidFill>
                            <a:srgbClr val="C00000"/>
                          </a:solidFill>
                          <a:effectLst/>
                          <a:latin typeface="Times"/>
                          <a:ea typeface="Times"/>
                          <a:cs typeface="Times New Roman"/>
                        </a:rPr>
                        <a:t>의견합의를 위해 실험할 부분 확인한다</a:t>
                      </a:r>
                      <a:endParaRPr lang="en-US" sz="1000" dirty="0">
                        <a:solidFill>
                          <a:srgbClr val="C00000"/>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solidFill>
                            <a:srgbClr val="C00000"/>
                          </a:solidFill>
                          <a:effectLst/>
                          <a:latin typeface="Arial"/>
                          <a:ea typeface="Times"/>
                          <a:cs typeface="Times New Roman"/>
                        </a:rPr>
                        <a:t>Steve</a:t>
                      </a:r>
                    </a:p>
                    <a:p>
                      <a:pPr marL="0" marR="0" algn="l">
                        <a:spcBef>
                          <a:spcPts val="0"/>
                        </a:spcBef>
                        <a:spcAft>
                          <a:spcPts val="0"/>
                        </a:spcAft>
                        <a:tabLst>
                          <a:tab pos="5486400" algn="r"/>
                        </a:tabLst>
                      </a:pPr>
                      <a:r>
                        <a:rPr lang="ko-KR" altLang="en-US" sz="1000" dirty="0">
                          <a:solidFill>
                            <a:srgbClr val="C00000"/>
                          </a:solidFill>
                          <a:effectLst/>
                          <a:latin typeface="Arial"/>
                          <a:ea typeface="Times"/>
                          <a:cs typeface="Times New Roman"/>
                        </a:rPr>
                        <a:t>스티브</a:t>
                      </a:r>
                      <a:endParaRPr lang="en-US" sz="1000" dirty="0">
                        <a:solidFill>
                          <a:srgbClr val="C00000"/>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solidFill>
                            <a:srgbClr val="C00000"/>
                          </a:solidFill>
                          <a:effectLst/>
                          <a:latin typeface="Arial"/>
                          <a:ea typeface="Times"/>
                          <a:cs typeface="Times New Roman"/>
                        </a:rPr>
                        <a:t>October, 2016</a:t>
                      </a:r>
                    </a:p>
                    <a:p>
                      <a:pPr marL="0" marR="0" algn="l">
                        <a:spcBef>
                          <a:spcPts val="0"/>
                        </a:spcBef>
                        <a:spcAft>
                          <a:spcPts val="0"/>
                        </a:spcAft>
                        <a:tabLst>
                          <a:tab pos="5486400" algn="r"/>
                        </a:tabLst>
                      </a:pPr>
                      <a:r>
                        <a:rPr lang="en-US" sz="1000" dirty="0">
                          <a:solidFill>
                            <a:srgbClr val="C00000"/>
                          </a:solidFill>
                          <a:effectLst/>
                          <a:latin typeface="Arial"/>
                          <a:ea typeface="Times"/>
                          <a:cs typeface="Times New Roman"/>
                        </a:rPr>
                        <a:t>2016</a:t>
                      </a:r>
                      <a:r>
                        <a:rPr lang="ko-KR" altLang="en-US" sz="1000" dirty="0">
                          <a:solidFill>
                            <a:srgbClr val="C00000"/>
                          </a:solidFill>
                          <a:effectLst/>
                          <a:latin typeface="Arial"/>
                          <a:ea typeface="Times"/>
                          <a:cs typeface="Times New Roman"/>
                        </a:rPr>
                        <a:t>년 </a:t>
                      </a:r>
                      <a:r>
                        <a:rPr lang="en-US" altLang="ko-KR" sz="1000" dirty="0">
                          <a:solidFill>
                            <a:srgbClr val="C00000"/>
                          </a:solidFill>
                          <a:effectLst/>
                          <a:latin typeface="Arial"/>
                          <a:ea typeface="Times"/>
                          <a:cs typeface="Times New Roman"/>
                        </a:rPr>
                        <a:t>10</a:t>
                      </a:r>
                      <a:r>
                        <a:rPr lang="ko-KR" altLang="en-US" sz="1000" dirty="0">
                          <a:solidFill>
                            <a:srgbClr val="C00000"/>
                          </a:solidFill>
                          <a:effectLst/>
                          <a:latin typeface="Arial"/>
                          <a:ea typeface="Times"/>
                          <a:cs typeface="Times New Roman"/>
                        </a:rPr>
                        <a:t>월</a:t>
                      </a:r>
                      <a:endParaRPr lang="en-US" sz="1000" dirty="0">
                        <a:solidFill>
                          <a:srgbClr val="C00000"/>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solidFill>
                            <a:srgbClr val="C00000"/>
                          </a:solidFill>
                          <a:effectLst/>
                          <a:latin typeface="Arial"/>
                          <a:ea typeface="Times"/>
                          <a:cs typeface="Times New Roman"/>
                        </a:rPr>
                        <a:t>Completed</a:t>
                      </a:r>
                    </a:p>
                    <a:p>
                      <a:pPr marL="0" marR="0" algn="l">
                        <a:spcBef>
                          <a:spcPts val="0"/>
                        </a:spcBef>
                        <a:spcAft>
                          <a:spcPts val="0"/>
                        </a:spcAft>
                        <a:tabLst>
                          <a:tab pos="5486400" algn="r"/>
                        </a:tabLst>
                      </a:pPr>
                      <a:r>
                        <a:rPr lang="ko-KR" altLang="en-US" sz="1000" dirty="0">
                          <a:solidFill>
                            <a:srgbClr val="C00000"/>
                          </a:solidFill>
                          <a:effectLst/>
                          <a:latin typeface="Arial"/>
                          <a:ea typeface="Times"/>
                          <a:cs typeface="Times New Roman"/>
                        </a:rPr>
                        <a:t>완료</a:t>
                      </a:r>
                      <a:endParaRPr lang="en-US" sz="1000" dirty="0">
                        <a:solidFill>
                          <a:srgbClr val="C00000"/>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471995">
                <a:tc>
                  <a:txBody>
                    <a:bodyPr/>
                    <a:lstStyle/>
                    <a:p>
                      <a:pPr marL="228600" marR="0" indent="-228600" algn="l">
                        <a:spcBef>
                          <a:spcPts val="0"/>
                        </a:spcBef>
                        <a:spcAft>
                          <a:spcPts val="0"/>
                        </a:spcAft>
                        <a:buAutoNum type="arabicPeriod" startAt="2"/>
                        <a:tabLst>
                          <a:tab pos="5486400" algn="r"/>
                        </a:tabLst>
                      </a:pPr>
                      <a:r>
                        <a:rPr lang="en-US" sz="1000" dirty="0">
                          <a:solidFill>
                            <a:srgbClr val="C00000"/>
                          </a:solidFill>
                          <a:effectLst/>
                          <a:latin typeface="Arial"/>
                          <a:ea typeface="Times"/>
                          <a:cs typeface="Times New Roman"/>
                        </a:rPr>
                        <a:t>Schedule</a:t>
                      </a:r>
                      <a:r>
                        <a:rPr lang="en-US" sz="1000" baseline="0" dirty="0">
                          <a:solidFill>
                            <a:srgbClr val="C00000"/>
                          </a:solidFill>
                          <a:effectLst/>
                          <a:latin typeface="Arial"/>
                          <a:ea typeface="Times"/>
                          <a:cs typeface="Times New Roman"/>
                        </a:rPr>
                        <a:t> meeting time for review of policies across organization</a:t>
                      </a:r>
                    </a:p>
                    <a:p>
                      <a:pPr marL="0" marR="0" indent="0" algn="l">
                        <a:spcBef>
                          <a:spcPts val="0"/>
                        </a:spcBef>
                        <a:spcAft>
                          <a:spcPts val="0"/>
                        </a:spcAft>
                        <a:buNone/>
                        <a:tabLst>
                          <a:tab pos="5486400" algn="r"/>
                        </a:tabLst>
                      </a:pPr>
                      <a:r>
                        <a:rPr lang="ko-KR" altLang="en-US" sz="1000" baseline="0" dirty="0">
                          <a:solidFill>
                            <a:srgbClr val="C00000"/>
                          </a:solidFill>
                          <a:effectLst/>
                          <a:latin typeface="Arial"/>
                          <a:ea typeface="Times"/>
                          <a:cs typeface="Times New Roman"/>
                        </a:rPr>
                        <a:t>기관 전반에 걸친 정책 확인을 위해 회의 시간을 정한다</a:t>
                      </a:r>
                      <a:endParaRPr lang="en-US" sz="1000" dirty="0">
                        <a:solidFill>
                          <a:srgbClr val="C00000"/>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solidFill>
                            <a:srgbClr val="C00000"/>
                          </a:solidFill>
                          <a:effectLst/>
                          <a:latin typeface="Arial"/>
                          <a:ea typeface="Times"/>
                          <a:cs typeface="Times New Roman"/>
                        </a:rPr>
                        <a:t>Jane/Team</a:t>
                      </a:r>
                    </a:p>
                    <a:p>
                      <a:pPr marL="0" marR="0" algn="l">
                        <a:spcBef>
                          <a:spcPts val="0"/>
                        </a:spcBef>
                        <a:spcAft>
                          <a:spcPts val="0"/>
                        </a:spcAft>
                        <a:tabLst>
                          <a:tab pos="5486400" algn="r"/>
                        </a:tabLst>
                      </a:pPr>
                      <a:r>
                        <a:rPr lang="ko-KR" altLang="en-US" sz="1000" dirty="0">
                          <a:solidFill>
                            <a:srgbClr val="C00000"/>
                          </a:solidFill>
                          <a:effectLst/>
                          <a:latin typeface="Arial"/>
                          <a:ea typeface="Times"/>
                          <a:cs typeface="Times New Roman"/>
                        </a:rPr>
                        <a:t>제인</a:t>
                      </a:r>
                      <a:r>
                        <a:rPr lang="en-US" altLang="ko-KR" sz="1000" dirty="0">
                          <a:solidFill>
                            <a:srgbClr val="C00000"/>
                          </a:solidFill>
                          <a:effectLst/>
                          <a:latin typeface="Arial"/>
                          <a:ea typeface="Times"/>
                          <a:cs typeface="Times New Roman"/>
                        </a:rPr>
                        <a:t>/</a:t>
                      </a:r>
                      <a:r>
                        <a:rPr lang="ko-KR" altLang="en-US" sz="1000" dirty="0">
                          <a:solidFill>
                            <a:srgbClr val="C00000"/>
                          </a:solidFill>
                          <a:effectLst/>
                          <a:latin typeface="Arial"/>
                          <a:ea typeface="Times"/>
                          <a:cs typeface="Times New Roman"/>
                        </a:rPr>
                        <a:t>팀</a:t>
                      </a:r>
                      <a:endParaRPr lang="en-US" sz="1000" dirty="0">
                        <a:solidFill>
                          <a:srgbClr val="C00000"/>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solidFill>
                            <a:srgbClr val="C00000"/>
                          </a:solidFill>
                          <a:effectLst/>
                          <a:latin typeface="Arial"/>
                          <a:ea typeface="Times"/>
                          <a:cs typeface="Times New Roman"/>
                        </a:rPr>
                        <a:t> Sept, 2016</a:t>
                      </a:r>
                    </a:p>
                    <a:p>
                      <a:pPr marL="0" marR="0" algn="l">
                        <a:spcBef>
                          <a:spcPts val="0"/>
                        </a:spcBef>
                        <a:spcAft>
                          <a:spcPts val="0"/>
                        </a:spcAft>
                        <a:tabLst>
                          <a:tab pos="5486400" algn="r"/>
                        </a:tabLst>
                      </a:pPr>
                      <a:r>
                        <a:rPr lang="en-US" sz="1000" dirty="0">
                          <a:solidFill>
                            <a:srgbClr val="C00000"/>
                          </a:solidFill>
                          <a:effectLst/>
                          <a:latin typeface="Arial"/>
                          <a:ea typeface="Times"/>
                          <a:cs typeface="Times New Roman"/>
                        </a:rPr>
                        <a:t>2016</a:t>
                      </a:r>
                      <a:r>
                        <a:rPr lang="ko-KR" altLang="en-US" sz="1000" dirty="0">
                          <a:solidFill>
                            <a:srgbClr val="C00000"/>
                          </a:solidFill>
                          <a:effectLst/>
                          <a:latin typeface="Arial"/>
                          <a:ea typeface="Times"/>
                          <a:cs typeface="Times New Roman"/>
                        </a:rPr>
                        <a:t>년 </a:t>
                      </a:r>
                      <a:r>
                        <a:rPr lang="en-US" altLang="ko-KR" sz="1000" dirty="0">
                          <a:solidFill>
                            <a:srgbClr val="C00000"/>
                          </a:solidFill>
                          <a:effectLst/>
                          <a:latin typeface="Arial"/>
                          <a:ea typeface="Times"/>
                          <a:cs typeface="Times New Roman"/>
                        </a:rPr>
                        <a:t>9</a:t>
                      </a:r>
                      <a:r>
                        <a:rPr lang="ko-KR" altLang="en-US" sz="1000" dirty="0">
                          <a:solidFill>
                            <a:srgbClr val="C00000"/>
                          </a:solidFill>
                          <a:effectLst/>
                          <a:latin typeface="Arial"/>
                          <a:ea typeface="Times"/>
                          <a:cs typeface="Times New Roman"/>
                        </a:rPr>
                        <a:t>월</a:t>
                      </a:r>
                      <a:endParaRPr lang="en-US" sz="1000" dirty="0">
                        <a:solidFill>
                          <a:srgbClr val="C00000"/>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solidFill>
                            <a:srgbClr val="C00000"/>
                          </a:solidFill>
                          <a:effectLst/>
                          <a:latin typeface="Arial"/>
                          <a:ea typeface="Times"/>
                          <a:cs typeface="Times New Roman"/>
                        </a:rPr>
                        <a:t>Completed</a:t>
                      </a:r>
                    </a:p>
                    <a:p>
                      <a:pPr marL="0" marR="0" algn="l">
                        <a:spcBef>
                          <a:spcPts val="0"/>
                        </a:spcBef>
                        <a:spcAft>
                          <a:spcPts val="0"/>
                        </a:spcAft>
                        <a:tabLst>
                          <a:tab pos="5486400" algn="r"/>
                        </a:tabLst>
                      </a:pPr>
                      <a:r>
                        <a:rPr lang="ko-KR" altLang="en-US" sz="1000" dirty="0">
                          <a:solidFill>
                            <a:srgbClr val="C00000"/>
                          </a:solidFill>
                          <a:effectLst/>
                          <a:latin typeface="Arial"/>
                          <a:ea typeface="Times"/>
                          <a:cs typeface="Times New Roman"/>
                        </a:rPr>
                        <a:t>완료</a:t>
                      </a:r>
                      <a:endParaRPr lang="en-US" sz="1000" dirty="0">
                        <a:solidFill>
                          <a:srgbClr val="C00000"/>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300577">
                <a:tc>
                  <a:txBody>
                    <a:bodyPr/>
                    <a:lstStyle/>
                    <a:p>
                      <a:pPr marL="228600" marR="0" indent="-228600" algn="l">
                        <a:spcBef>
                          <a:spcPts val="0"/>
                        </a:spcBef>
                        <a:spcAft>
                          <a:spcPts val="0"/>
                        </a:spcAft>
                        <a:buAutoNum type="arabicPeriod" startAt="3"/>
                        <a:tabLst>
                          <a:tab pos="5486400" algn="r"/>
                        </a:tabLst>
                      </a:pPr>
                      <a:r>
                        <a:rPr lang="en-US" sz="1000" dirty="0">
                          <a:solidFill>
                            <a:srgbClr val="C00000"/>
                          </a:solidFill>
                          <a:effectLst/>
                          <a:latin typeface="Arial"/>
                          <a:ea typeface="Times"/>
                          <a:cs typeface="Times New Roman"/>
                        </a:rPr>
                        <a:t>Dedicate 15 minutes in staff meetings to share PBS updates.</a:t>
                      </a:r>
                    </a:p>
                    <a:p>
                      <a:pPr marL="0" marR="0" indent="0" algn="l">
                        <a:spcBef>
                          <a:spcPts val="0"/>
                        </a:spcBef>
                        <a:spcAft>
                          <a:spcPts val="0"/>
                        </a:spcAft>
                        <a:buNone/>
                        <a:tabLst>
                          <a:tab pos="5486400" algn="r"/>
                        </a:tabLst>
                      </a:pPr>
                      <a:r>
                        <a:rPr lang="en-US" sz="1000" dirty="0">
                          <a:solidFill>
                            <a:srgbClr val="C00000"/>
                          </a:solidFill>
                          <a:effectLst/>
                          <a:latin typeface="Arial"/>
                          <a:ea typeface="Times"/>
                          <a:cs typeface="Times New Roman"/>
                        </a:rPr>
                        <a:t>PBS</a:t>
                      </a:r>
                      <a:r>
                        <a:rPr lang="ko-KR" altLang="en-US" sz="1000" dirty="0">
                          <a:solidFill>
                            <a:srgbClr val="C00000"/>
                          </a:solidFill>
                          <a:effectLst/>
                          <a:latin typeface="Arial"/>
                          <a:ea typeface="Times"/>
                          <a:cs typeface="Times New Roman"/>
                        </a:rPr>
                        <a:t> 업데이트를 위해 직원 회의 때 </a:t>
                      </a:r>
                      <a:r>
                        <a:rPr lang="en-US" altLang="ko-KR" sz="1000" dirty="0">
                          <a:solidFill>
                            <a:srgbClr val="C00000"/>
                          </a:solidFill>
                          <a:effectLst/>
                          <a:latin typeface="Arial"/>
                          <a:ea typeface="Times"/>
                          <a:cs typeface="Times New Roman"/>
                        </a:rPr>
                        <a:t>15</a:t>
                      </a:r>
                      <a:r>
                        <a:rPr lang="ko-KR" altLang="en-US" sz="1000" dirty="0">
                          <a:solidFill>
                            <a:srgbClr val="C00000"/>
                          </a:solidFill>
                          <a:effectLst/>
                          <a:latin typeface="Arial"/>
                          <a:ea typeface="Times"/>
                          <a:cs typeface="Times New Roman"/>
                        </a:rPr>
                        <a:t>분을 할애한다</a:t>
                      </a:r>
                      <a:r>
                        <a:rPr lang="en-US" altLang="ko-KR" sz="1000" dirty="0">
                          <a:solidFill>
                            <a:srgbClr val="C00000"/>
                          </a:solidFill>
                          <a:effectLst/>
                          <a:latin typeface="Arial"/>
                          <a:ea typeface="Times"/>
                          <a:cs typeface="Times New Roman"/>
                        </a:rPr>
                        <a:t>.</a:t>
                      </a:r>
                      <a:endParaRPr lang="en-US" sz="1000" dirty="0">
                        <a:solidFill>
                          <a:srgbClr val="C00000"/>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solidFill>
                            <a:srgbClr val="C00000"/>
                          </a:solidFill>
                          <a:effectLst/>
                          <a:latin typeface="Arial"/>
                          <a:ea typeface="Times"/>
                          <a:cs typeface="Times New Roman"/>
                        </a:rPr>
                        <a:t>Coaches/Leaders</a:t>
                      </a:r>
                    </a:p>
                    <a:p>
                      <a:pPr marL="0" marR="0" algn="l">
                        <a:spcBef>
                          <a:spcPts val="0"/>
                        </a:spcBef>
                        <a:spcAft>
                          <a:spcPts val="0"/>
                        </a:spcAft>
                        <a:tabLst>
                          <a:tab pos="5486400" algn="r"/>
                        </a:tabLst>
                      </a:pPr>
                      <a:r>
                        <a:rPr lang="ko-KR" altLang="en-US" sz="1000" dirty="0">
                          <a:solidFill>
                            <a:srgbClr val="C00000"/>
                          </a:solidFill>
                          <a:effectLst/>
                          <a:latin typeface="Arial"/>
                          <a:ea typeface="Times"/>
                          <a:cs typeface="Times New Roman"/>
                        </a:rPr>
                        <a:t>코치</a:t>
                      </a:r>
                      <a:r>
                        <a:rPr lang="en-US" altLang="ko-KR" sz="1000" dirty="0">
                          <a:solidFill>
                            <a:srgbClr val="C00000"/>
                          </a:solidFill>
                          <a:effectLst/>
                          <a:latin typeface="Arial"/>
                          <a:ea typeface="Times"/>
                          <a:cs typeface="Times New Roman"/>
                        </a:rPr>
                        <a:t>/</a:t>
                      </a:r>
                      <a:r>
                        <a:rPr lang="ko-KR" altLang="en-US" sz="1000" dirty="0">
                          <a:solidFill>
                            <a:srgbClr val="C00000"/>
                          </a:solidFill>
                          <a:effectLst/>
                          <a:latin typeface="Arial"/>
                          <a:ea typeface="Times"/>
                          <a:cs typeface="Times New Roman"/>
                        </a:rPr>
                        <a:t>리더들</a:t>
                      </a:r>
                      <a:endParaRPr lang="en-US" sz="1000" dirty="0">
                        <a:solidFill>
                          <a:srgbClr val="C00000"/>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solidFill>
                            <a:srgbClr val="C00000"/>
                          </a:solidFill>
                          <a:effectLst/>
                          <a:latin typeface="Arial"/>
                          <a:ea typeface="Times"/>
                          <a:cs typeface="Times New Roman"/>
                        </a:rPr>
                        <a:t>August 15,  2016</a:t>
                      </a:r>
                    </a:p>
                    <a:p>
                      <a:pPr marL="0" marR="0" algn="l">
                        <a:spcBef>
                          <a:spcPts val="0"/>
                        </a:spcBef>
                        <a:spcAft>
                          <a:spcPts val="0"/>
                        </a:spcAft>
                        <a:tabLst>
                          <a:tab pos="5486400" algn="r"/>
                        </a:tabLst>
                      </a:pPr>
                      <a:r>
                        <a:rPr lang="en-US" sz="1000" dirty="0">
                          <a:solidFill>
                            <a:srgbClr val="C00000"/>
                          </a:solidFill>
                          <a:effectLst/>
                          <a:latin typeface="Arial"/>
                          <a:ea typeface="Times"/>
                          <a:cs typeface="Times New Roman"/>
                        </a:rPr>
                        <a:t>2016</a:t>
                      </a:r>
                      <a:r>
                        <a:rPr lang="ko-KR" altLang="en-US" sz="1000" dirty="0">
                          <a:solidFill>
                            <a:srgbClr val="C00000"/>
                          </a:solidFill>
                          <a:effectLst/>
                          <a:latin typeface="Arial"/>
                          <a:ea typeface="Times"/>
                          <a:cs typeface="Times New Roman"/>
                        </a:rPr>
                        <a:t>년 </a:t>
                      </a:r>
                      <a:r>
                        <a:rPr lang="en-US" altLang="ko-KR" sz="1000" dirty="0">
                          <a:solidFill>
                            <a:srgbClr val="C00000"/>
                          </a:solidFill>
                          <a:effectLst/>
                          <a:latin typeface="Arial"/>
                          <a:ea typeface="Times"/>
                          <a:cs typeface="Times New Roman"/>
                        </a:rPr>
                        <a:t>8</a:t>
                      </a:r>
                      <a:r>
                        <a:rPr lang="ko-KR" altLang="en-US" sz="1000" dirty="0">
                          <a:solidFill>
                            <a:srgbClr val="C00000"/>
                          </a:solidFill>
                          <a:effectLst/>
                          <a:latin typeface="Arial"/>
                          <a:ea typeface="Times"/>
                          <a:cs typeface="Times New Roman"/>
                        </a:rPr>
                        <a:t>월 </a:t>
                      </a:r>
                      <a:r>
                        <a:rPr lang="en-US" altLang="ko-KR" sz="1000" dirty="0">
                          <a:solidFill>
                            <a:srgbClr val="C00000"/>
                          </a:solidFill>
                          <a:effectLst/>
                          <a:latin typeface="Arial"/>
                          <a:ea typeface="Times"/>
                          <a:cs typeface="Times New Roman"/>
                        </a:rPr>
                        <a:t>15</a:t>
                      </a:r>
                      <a:r>
                        <a:rPr lang="ko-KR" altLang="en-US" sz="1000" dirty="0">
                          <a:solidFill>
                            <a:srgbClr val="C00000"/>
                          </a:solidFill>
                          <a:effectLst/>
                          <a:latin typeface="Arial"/>
                          <a:ea typeface="Times"/>
                          <a:cs typeface="Times New Roman"/>
                        </a:rPr>
                        <a:t>일</a:t>
                      </a:r>
                      <a:endParaRPr lang="en-US" sz="1000" dirty="0">
                        <a:solidFill>
                          <a:srgbClr val="C00000"/>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solidFill>
                            <a:srgbClr val="C00000"/>
                          </a:solidFill>
                          <a:effectLst/>
                          <a:latin typeface="Arial"/>
                          <a:ea typeface="Times"/>
                          <a:cs typeface="Times New Roman"/>
                        </a:rPr>
                        <a:t>In Progress</a:t>
                      </a:r>
                    </a:p>
                    <a:p>
                      <a:pPr marL="0" marR="0" algn="l">
                        <a:spcBef>
                          <a:spcPts val="0"/>
                        </a:spcBef>
                        <a:spcAft>
                          <a:spcPts val="0"/>
                        </a:spcAft>
                        <a:tabLst>
                          <a:tab pos="5486400" algn="r"/>
                        </a:tabLst>
                      </a:pPr>
                      <a:r>
                        <a:rPr lang="ko-KR" altLang="en-US" sz="1000" dirty="0">
                          <a:solidFill>
                            <a:srgbClr val="C00000"/>
                          </a:solidFill>
                          <a:effectLst/>
                          <a:latin typeface="Arial"/>
                          <a:ea typeface="Times"/>
                          <a:cs typeface="Times New Roman"/>
                        </a:rPr>
                        <a:t>진행중</a:t>
                      </a:r>
                      <a:endParaRPr lang="en-US" sz="1000" dirty="0">
                        <a:solidFill>
                          <a:srgbClr val="C00000"/>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r h="300577">
                <a:tc>
                  <a:txBody>
                    <a:bodyPr/>
                    <a:lstStyle/>
                    <a:p>
                      <a:pPr marL="0" marR="0" algn="ctr">
                        <a:spcBef>
                          <a:spcPts val="0"/>
                        </a:spcBef>
                        <a:spcAft>
                          <a:spcPts val="0"/>
                        </a:spcAft>
                        <a:tabLst>
                          <a:tab pos="5486400" algn="r"/>
                        </a:tabLst>
                      </a:pPr>
                      <a:r>
                        <a:rPr lang="en-US" sz="1000" b="1" dirty="0">
                          <a:effectLst/>
                          <a:latin typeface="Arial"/>
                          <a:ea typeface="Times"/>
                          <a:cs typeface="Times New Roman"/>
                        </a:rPr>
                        <a:t>Organization-wide</a:t>
                      </a:r>
                    </a:p>
                    <a:p>
                      <a:pPr marL="0" marR="0" algn="ctr">
                        <a:spcBef>
                          <a:spcPts val="0"/>
                        </a:spcBef>
                        <a:spcAft>
                          <a:spcPts val="0"/>
                        </a:spcAft>
                        <a:tabLst>
                          <a:tab pos="5486400" algn="r"/>
                        </a:tabLst>
                      </a:pPr>
                      <a:r>
                        <a:rPr lang="ko-KR" altLang="en-US" sz="1000" b="1" dirty="0">
                          <a:effectLst/>
                          <a:latin typeface="Arial"/>
                          <a:ea typeface="Times"/>
                          <a:cs typeface="Times New Roman"/>
                        </a:rPr>
                        <a:t>전 조직</a:t>
                      </a:r>
                      <a:endParaRPr lang="en-US" sz="1000" b="1"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tabLst>
                          <a:tab pos="5486400" algn="r"/>
                        </a:tabLst>
                      </a:pPr>
                      <a:r>
                        <a:rPr lang="en-US" sz="1000" b="1" dirty="0">
                          <a:effectLst/>
                          <a:highlight>
                            <a:srgbClr val="C0C0C0"/>
                          </a:highlight>
                          <a:latin typeface="Arial"/>
                          <a:ea typeface="Times"/>
                          <a:cs typeface="Times New Roman"/>
                        </a:rPr>
                        <a:t>Who</a:t>
                      </a:r>
                    </a:p>
                    <a:p>
                      <a:pPr marL="0" marR="0" algn="ctr">
                        <a:spcBef>
                          <a:spcPts val="0"/>
                        </a:spcBef>
                        <a:spcAft>
                          <a:spcPts val="0"/>
                        </a:spcAft>
                        <a:tabLst>
                          <a:tab pos="5486400" algn="r"/>
                        </a:tabLst>
                      </a:pPr>
                      <a:r>
                        <a:rPr lang="ko-KR" altLang="en-US" sz="1000" b="1" dirty="0">
                          <a:effectLst/>
                          <a:highlight>
                            <a:srgbClr val="C0C0C0"/>
                          </a:highlight>
                          <a:latin typeface="Arial"/>
                          <a:ea typeface="Times"/>
                          <a:cs typeface="Times New Roman"/>
                        </a:rPr>
                        <a:t>누가</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tabLst>
                          <a:tab pos="5486400" algn="r"/>
                        </a:tabLst>
                      </a:pPr>
                      <a:r>
                        <a:rPr lang="en-US" sz="1000" b="1" dirty="0">
                          <a:effectLst/>
                          <a:highlight>
                            <a:srgbClr val="C0C0C0"/>
                          </a:highlight>
                          <a:latin typeface="Arial"/>
                          <a:ea typeface="Times"/>
                          <a:cs typeface="Times New Roman"/>
                        </a:rPr>
                        <a:t>By When</a:t>
                      </a:r>
                    </a:p>
                    <a:p>
                      <a:pPr marL="0" marR="0" algn="ctr">
                        <a:spcBef>
                          <a:spcPts val="0"/>
                        </a:spcBef>
                        <a:spcAft>
                          <a:spcPts val="0"/>
                        </a:spcAft>
                        <a:tabLst>
                          <a:tab pos="5486400" algn="r"/>
                        </a:tabLst>
                      </a:pPr>
                      <a:r>
                        <a:rPr lang="ko-KR" altLang="en-US" sz="1000" b="1" dirty="0">
                          <a:effectLst/>
                          <a:highlight>
                            <a:srgbClr val="C0C0C0"/>
                          </a:highlight>
                          <a:latin typeface="Arial"/>
                          <a:ea typeface="Times"/>
                          <a:cs typeface="Times New Roman"/>
                        </a:rPr>
                        <a:t>언제까지</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tabLst>
                          <a:tab pos="5486400" algn="r"/>
                        </a:tabLst>
                      </a:pPr>
                      <a:r>
                        <a:rPr lang="en-US" sz="1000" b="1" dirty="0">
                          <a:effectLst/>
                          <a:highlight>
                            <a:srgbClr val="C0C0C0"/>
                          </a:highlight>
                          <a:latin typeface="Arial"/>
                          <a:ea typeface="Times"/>
                          <a:cs typeface="Times New Roman"/>
                        </a:rPr>
                        <a:t>Status Update</a:t>
                      </a:r>
                    </a:p>
                    <a:p>
                      <a:pPr marL="0" marR="0" algn="ctr">
                        <a:spcBef>
                          <a:spcPts val="0"/>
                        </a:spcBef>
                        <a:spcAft>
                          <a:spcPts val="0"/>
                        </a:spcAft>
                        <a:tabLst>
                          <a:tab pos="5486400" algn="r"/>
                        </a:tabLst>
                      </a:pPr>
                      <a:r>
                        <a:rPr lang="ko-KR" altLang="en-US" sz="1000" b="1" dirty="0">
                          <a:effectLst/>
                          <a:highlight>
                            <a:srgbClr val="C0C0C0"/>
                          </a:highlight>
                          <a:latin typeface="Arial"/>
                          <a:ea typeface="Times"/>
                          <a:cs typeface="Times New Roman"/>
                        </a:rPr>
                        <a:t>현황 업데이트</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r h="300577">
                <a:tc>
                  <a:txBody>
                    <a:bodyPr/>
                    <a:lstStyle/>
                    <a:p>
                      <a:pPr marL="228600" marR="0" indent="-228600" algn="l" defTabSz="914400" rtl="0" eaLnBrk="1" latinLnBrk="0" hangingPunct="1">
                        <a:spcBef>
                          <a:spcPts val="0"/>
                        </a:spcBef>
                        <a:spcAft>
                          <a:spcPts val="0"/>
                        </a:spcAft>
                        <a:buAutoNum type="arabicPeriod"/>
                        <a:tabLst>
                          <a:tab pos="5486400" algn="r"/>
                        </a:tabLst>
                      </a:pPr>
                      <a:r>
                        <a:rPr lang="en-US" sz="1000" kern="1200" dirty="0">
                          <a:solidFill>
                            <a:schemeClr val="dk1"/>
                          </a:solidFill>
                          <a:effectLst/>
                          <a:latin typeface="Arial"/>
                          <a:ea typeface="Times"/>
                          <a:cs typeface="Times New Roman"/>
                        </a:rPr>
                        <a:t>Tenure and retention data are gathered with attention to pilot areas for self-assessment </a:t>
                      </a:r>
                    </a:p>
                    <a:p>
                      <a:pPr marL="0" marR="0" indent="0" algn="l" defTabSz="914400" rtl="0" eaLnBrk="1" latinLnBrk="0" hangingPunct="1">
                        <a:spcBef>
                          <a:spcPts val="0"/>
                        </a:spcBef>
                        <a:spcAft>
                          <a:spcPts val="0"/>
                        </a:spcAft>
                        <a:buNone/>
                        <a:tabLst>
                          <a:tab pos="5486400" algn="r"/>
                        </a:tabLst>
                      </a:pPr>
                      <a:r>
                        <a:rPr lang="ko-KR" altLang="en-US" sz="1000" kern="1200" dirty="0">
                          <a:solidFill>
                            <a:schemeClr val="dk1"/>
                          </a:solidFill>
                          <a:effectLst/>
                          <a:latin typeface="Arial"/>
                          <a:ea typeface="Times"/>
                          <a:cs typeface="Times New Roman"/>
                        </a:rPr>
                        <a:t>자기 평가를 위해 실험 중인 부분에 중점을 두고 재직 및 유지 데이터를 모은다</a:t>
                      </a:r>
                      <a:endParaRPr lang="en-US" sz="1000" kern="1200" dirty="0">
                        <a:solidFill>
                          <a:schemeClr val="dk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Alice and Andy</a:t>
                      </a:r>
                    </a:p>
                    <a:p>
                      <a:pPr marL="0" marR="0" algn="l">
                        <a:spcBef>
                          <a:spcPts val="0"/>
                        </a:spcBef>
                        <a:spcAft>
                          <a:spcPts val="0"/>
                        </a:spcAft>
                        <a:tabLst>
                          <a:tab pos="5486400" algn="r"/>
                        </a:tabLst>
                      </a:pPr>
                      <a:r>
                        <a:rPr lang="ko-KR" altLang="en-US" sz="1000" dirty="0">
                          <a:effectLst/>
                          <a:latin typeface="Arial"/>
                          <a:ea typeface="Times"/>
                          <a:cs typeface="Times New Roman"/>
                        </a:rPr>
                        <a:t>앨리스와 앤디</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July 31, 2016</a:t>
                      </a:r>
                    </a:p>
                    <a:p>
                      <a:pPr marL="0" marR="0" algn="l">
                        <a:spcBef>
                          <a:spcPts val="0"/>
                        </a:spcBef>
                        <a:spcAft>
                          <a:spcPts val="0"/>
                        </a:spcAft>
                        <a:tabLst>
                          <a:tab pos="5486400" algn="r"/>
                        </a:tabLst>
                      </a:pPr>
                      <a:r>
                        <a:rPr lang="en-US" sz="1000" dirty="0">
                          <a:effectLst/>
                          <a:latin typeface="Arial"/>
                          <a:ea typeface="Times"/>
                          <a:cs typeface="Times New Roman"/>
                        </a:rPr>
                        <a:t>2016</a:t>
                      </a:r>
                      <a:r>
                        <a:rPr lang="ko-KR" altLang="en-US" sz="1000" dirty="0">
                          <a:effectLst/>
                          <a:latin typeface="Arial"/>
                          <a:ea typeface="Times"/>
                          <a:cs typeface="Times New Roman"/>
                        </a:rPr>
                        <a:t>년 </a:t>
                      </a:r>
                      <a:r>
                        <a:rPr lang="en-US" altLang="ko-KR" sz="1000" dirty="0">
                          <a:effectLst/>
                          <a:latin typeface="Arial"/>
                          <a:ea typeface="Times"/>
                          <a:cs typeface="Times New Roman"/>
                        </a:rPr>
                        <a:t>7</a:t>
                      </a:r>
                      <a:r>
                        <a:rPr lang="ko-KR" altLang="en-US" sz="1000" dirty="0">
                          <a:effectLst/>
                          <a:latin typeface="Arial"/>
                          <a:ea typeface="Times"/>
                          <a:cs typeface="Times New Roman"/>
                        </a:rPr>
                        <a:t>월 </a:t>
                      </a:r>
                      <a:r>
                        <a:rPr lang="en-US" altLang="ko-KR" sz="1000" dirty="0">
                          <a:effectLst/>
                          <a:latin typeface="Arial"/>
                          <a:ea typeface="Times"/>
                          <a:cs typeface="Times New Roman"/>
                        </a:rPr>
                        <a:t>31</a:t>
                      </a:r>
                      <a:r>
                        <a:rPr lang="ko-KR" altLang="en-US" sz="1000" dirty="0">
                          <a:effectLst/>
                          <a:latin typeface="Arial"/>
                          <a:ea typeface="Times"/>
                          <a:cs typeface="Times New Roman"/>
                        </a:rPr>
                        <a:t>일</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Not Yet Started</a:t>
                      </a:r>
                    </a:p>
                    <a:p>
                      <a:pPr marL="0" marR="0" algn="l">
                        <a:spcBef>
                          <a:spcPts val="0"/>
                        </a:spcBef>
                        <a:spcAft>
                          <a:spcPts val="0"/>
                        </a:spcAft>
                        <a:tabLst>
                          <a:tab pos="5486400" algn="r"/>
                        </a:tabLst>
                      </a:pPr>
                      <a:r>
                        <a:rPr lang="ko-KR" altLang="en-US" sz="1000" dirty="0">
                          <a:effectLst/>
                          <a:latin typeface="Times"/>
                          <a:ea typeface="Times"/>
                          <a:cs typeface="Times New Roman"/>
                        </a:rPr>
                        <a:t>시작 안함</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1"/>
                  </a:ext>
                </a:extLst>
              </a:tr>
              <a:tr h="439663">
                <a:tc>
                  <a:txBody>
                    <a:bodyPr/>
                    <a:lstStyle/>
                    <a:p>
                      <a:pPr marL="0" marR="0" algn="l">
                        <a:spcBef>
                          <a:spcPts val="0"/>
                        </a:spcBef>
                        <a:spcAft>
                          <a:spcPts val="0"/>
                        </a:spcAft>
                        <a:tabLst>
                          <a:tab pos="5486400" algn="r"/>
                        </a:tabLst>
                      </a:pPr>
                      <a:r>
                        <a:rPr lang="en-US" sz="1000" kern="1200" dirty="0">
                          <a:solidFill>
                            <a:schemeClr val="dk1"/>
                          </a:solidFill>
                          <a:effectLst/>
                          <a:latin typeface="Arial"/>
                          <a:ea typeface="Times"/>
                          <a:cs typeface="Times New Roman"/>
                        </a:rPr>
                        <a:t>2. Team gathers information about different cultures represented for both people supported and staff members </a:t>
                      </a:r>
                    </a:p>
                    <a:p>
                      <a:pPr marL="0" marR="0" algn="l">
                        <a:spcBef>
                          <a:spcPts val="0"/>
                        </a:spcBef>
                        <a:spcAft>
                          <a:spcPts val="0"/>
                        </a:spcAft>
                        <a:tabLst>
                          <a:tab pos="5486400" algn="r"/>
                        </a:tabLst>
                      </a:pPr>
                      <a:r>
                        <a:rPr lang="ko-KR" altLang="en-US" sz="1000" kern="1200" dirty="0">
                          <a:solidFill>
                            <a:schemeClr val="dk1"/>
                          </a:solidFill>
                          <a:effectLst/>
                          <a:latin typeface="Arial"/>
                          <a:ea typeface="Times"/>
                          <a:cs typeface="Times New Roman"/>
                        </a:rPr>
                        <a:t>지원받는 사람과 직원 모두에게서 나타나는 문화적 다양성에 대한 정보를 팀이 모은다</a:t>
                      </a:r>
                      <a:endParaRPr lang="en-US" sz="1000" kern="1200" dirty="0">
                        <a:solidFill>
                          <a:schemeClr val="dk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Brandon, Kayla &amp; Nicole</a:t>
                      </a:r>
                    </a:p>
                    <a:p>
                      <a:pPr marL="0" marR="0" algn="l">
                        <a:spcBef>
                          <a:spcPts val="0"/>
                        </a:spcBef>
                        <a:spcAft>
                          <a:spcPts val="0"/>
                        </a:spcAft>
                        <a:tabLst>
                          <a:tab pos="5486400" algn="r"/>
                        </a:tabLst>
                      </a:pPr>
                      <a:r>
                        <a:rPr lang="ko-KR" altLang="en-US" sz="1000" dirty="0">
                          <a:effectLst/>
                          <a:latin typeface="Arial"/>
                          <a:ea typeface="Times"/>
                          <a:cs typeface="Times New Roman"/>
                        </a:rPr>
                        <a:t>브랜던</a:t>
                      </a:r>
                      <a:r>
                        <a:rPr lang="en-US" altLang="ko-KR" sz="1000" dirty="0">
                          <a:effectLst/>
                          <a:latin typeface="Arial"/>
                          <a:ea typeface="Times"/>
                          <a:cs typeface="Times New Roman"/>
                        </a:rPr>
                        <a:t>,</a:t>
                      </a:r>
                      <a:r>
                        <a:rPr lang="ko-KR" altLang="en-US" sz="1000" dirty="0">
                          <a:effectLst/>
                          <a:latin typeface="Arial"/>
                          <a:ea typeface="Times"/>
                          <a:cs typeface="Times New Roman"/>
                        </a:rPr>
                        <a:t> 케일라</a:t>
                      </a:r>
                      <a:r>
                        <a:rPr lang="en-US" altLang="ko-KR" sz="1000" dirty="0">
                          <a:effectLst/>
                          <a:latin typeface="Arial"/>
                          <a:ea typeface="Times"/>
                          <a:cs typeface="Times New Roman"/>
                        </a:rPr>
                        <a:t>,</a:t>
                      </a:r>
                      <a:r>
                        <a:rPr lang="ko-KR" altLang="en-US" sz="1000" dirty="0">
                          <a:effectLst/>
                          <a:latin typeface="Arial"/>
                          <a:ea typeface="Times"/>
                          <a:cs typeface="Times New Roman"/>
                        </a:rPr>
                        <a:t> 니콜</a:t>
                      </a:r>
                      <a:r>
                        <a:rPr lang="en-US" sz="1000" dirty="0">
                          <a:effectLst/>
                          <a:latin typeface="Arial"/>
                          <a:ea typeface="Times"/>
                          <a:cs typeface="Times New Roman"/>
                        </a:rPr>
                        <a:t> </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July 31, 2016 </a:t>
                      </a:r>
                    </a:p>
                    <a:p>
                      <a:pPr marL="0" marR="0" algn="l">
                        <a:spcBef>
                          <a:spcPts val="0"/>
                        </a:spcBef>
                        <a:spcAft>
                          <a:spcPts val="0"/>
                        </a:spcAft>
                        <a:tabLst>
                          <a:tab pos="5486400" algn="r"/>
                        </a:tabLst>
                      </a:pPr>
                      <a:r>
                        <a:rPr lang="en-US" sz="1000" dirty="0">
                          <a:effectLst/>
                          <a:latin typeface="Arial"/>
                          <a:ea typeface="Times"/>
                          <a:cs typeface="Times New Roman"/>
                        </a:rPr>
                        <a:t>2016</a:t>
                      </a:r>
                      <a:r>
                        <a:rPr lang="ko-KR" altLang="en-US" sz="1000" dirty="0">
                          <a:effectLst/>
                          <a:latin typeface="Arial"/>
                          <a:ea typeface="Times"/>
                          <a:cs typeface="Times New Roman"/>
                        </a:rPr>
                        <a:t>년 </a:t>
                      </a:r>
                      <a:r>
                        <a:rPr lang="en-US" altLang="ko-KR" sz="1000" dirty="0">
                          <a:effectLst/>
                          <a:latin typeface="Arial"/>
                          <a:ea typeface="Times"/>
                          <a:cs typeface="Times New Roman"/>
                        </a:rPr>
                        <a:t>7</a:t>
                      </a:r>
                      <a:r>
                        <a:rPr lang="ko-KR" altLang="en-US" sz="1000" dirty="0">
                          <a:effectLst/>
                          <a:latin typeface="Arial"/>
                          <a:ea typeface="Times"/>
                          <a:cs typeface="Times New Roman"/>
                        </a:rPr>
                        <a:t>월 </a:t>
                      </a:r>
                      <a:r>
                        <a:rPr lang="en-US" altLang="ko-KR" sz="1000" dirty="0">
                          <a:effectLst/>
                          <a:latin typeface="Arial"/>
                          <a:ea typeface="Times"/>
                          <a:cs typeface="Times New Roman"/>
                        </a:rPr>
                        <a:t>31</a:t>
                      </a:r>
                      <a:r>
                        <a:rPr lang="ko-KR" altLang="en-US" sz="1000" dirty="0">
                          <a:effectLst/>
                          <a:latin typeface="Arial"/>
                          <a:ea typeface="Times"/>
                          <a:cs typeface="Times New Roman"/>
                        </a:rPr>
                        <a:t>일</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Not Yet Started</a:t>
                      </a:r>
                    </a:p>
                    <a:p>
                      <a:pPr marL="0" marR="0" algn="l">
                        <a:spcBef>
                          <a:spcPts val="0"/>
                        </a:spcBef>
                        <a:spcAft>
                          <a:spcPts val="0"/>
                        </a:spcAft>
                        <a:tabLst>
                          <a:tab pos="5486400" algn="r"/>
                        </a:tabLst>
                      </a:pPr>
                      <a:r>
                        <a:rPr lang="ko-KR" altLang="en-US" sz="1000" dirty="0">
                          <a:effectLst/>
                          <a:latin typeface="Arial"/>
                          <a:ea typeface="Times"/>
                          <a:cs typeface="Times New Roman"/>
                        </a:rPr>
                        <a:t>시작 안함</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2"/>
                  </a:ext>
                </a:extLst>
              </a:tr>
              <a:tr h="353996">
                <a:tc>
                  <a:txBody>
                    <a:bodyPr/>
                    <a:lstStyle/>
                    <a:p>
                      <a:pPr marL="228600" marR="0" indent="-228600" algn="l">
                        <a:spcBef>
                          <a:spcPts val="0"/>
                        </a:spcBef>
                        <a:spcAft>
                          <a:spcPts val="0"/>
                        </a:spcAft>
                        <a:buAutoNum type="arabicPeriod" startAt="3"/>
                        <a:tabLst>
                          <a:tab pos="5486400" algn="r"/>
                        </a:tabLst>
                      </a:pPr>
                      <a:r>
                        <a:rPr lang="en-US" sz="1000" kern="1200" dirty="0">
                          <a:solidFill>
                            <a:schemeClr val="dk1"/>
                          </a:solidFill>
                          <a:effectLst/>
                          <a:latin typeface="Arial"/>
                          <a:ea typeface="Times"/>
                          <a:cs typeface="Times New Roman"/>
                        </a:rPr>
                        <a:t>Information about different cultures are integrated within staff development </a:t>
                      </a:r>
                    </a:p>
                    <a:p>
                      <a:pPr marL="0" marR="0" indent="0" algn="l">
                        <a:spcBef>
                          <a:spcPts val="0"/>
                        </a:spcBef>
                        <a:spcAft>
                          <a:spcPts val="0"/>
                        </a:spcAft>
                        <a:buNone/>
                        <a:tabLst>
                          <a:tab pos="5486400" algn="r"/>
                        </a:tabLst>
                      </a:pPr>
                      <a:r>
                        <a:rPr lang="ko-KR" altLang="en-US" sz="1000" kern="1200" dirty="0">
                          <a:solidFill>
                            <a:schemeClr val="dk1"/>
                          </a:solidFill>
                          <a:effectLst/>
                          <a:latin typeface="Arial"/>
                          <a:ea typeface="Times"/>
                          <a:cs typeface="Times New Roman"/>
                        </a:rPr>
                        <a:t>문화적 다양성에 대한 정보를 직원 개발에 통합한다</a:t>
                      </a:r>
                      <a:endParaRPr lang="en-US" sz="1000" kern="1200" dirty="0">
                        <a:solidFill>
                          <a:schemeClr val="dk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Steve</a:t>
                      </a:r>
                    </a:p>
                    <a:p>
                      <a:pPr marL="0" marR="0" algn="l">
                        <a:spcBef>
                          <a:spcPts val="0"/>
                        </a:spcBef>
                        <a:spcAft>
                          <a:spcPts val="0"/>
                        </a:spcAft>
                        <a:tabLst>
                          <a:tab pos="5486400" algn="r"/>
                        </a:tabLst>
                      </a:pPr>
                      <a:r>
                        <a:rPr lang="ko-KR" altLang="en-US" sz="1000" dirty="0">
                          <a:effectLst/>
                          <a:latin typeface="Arial"/>
                          <a:ea typeface="Times"/>
                          <a:cs typeface="Times New Roman"/>
                        </a:rPr>
                        <a:t>스티브</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October, 2016</a:t>
                      </a:r>
                    </a:p>
                    <a:p>
                      <a:pPr marL="0" marR="0" algn="l">
                        <a:spcBef>
                          <a:spcPts val="0"/>
                        </a:spcBef>
                        <a:spcAft>
                          <a:spcPts val="0"/>
                        </a:spcAft>
                        <a:tabLst>
                          <a:tab pos="5486400" algn="r"/>
                        </a:tabLst>
                      </a:pPr>
                      <a:r>
                        <a:rPr lang="en-US" sz="1000" dirty="0">
                          <a:effectLst/>
                          <a:latin typeface="Arial"/>
                          <a:ea typeface="Times"/>
                          <a:cs typeface="Times New Roman"/>
                        </a:rPr>
                        <a:t>2016</a:t>
                      </a:r>
                      <a:r>
                        <a:rPr lang="ko-KR" altLang="en-US" sz="1000" dirty="0">
                          <a:effectLst/>
                          <a:latin typeface="Arial"/>
                          <a:ea typeface="Times"/>
                          <a:cs typeface="Times New Roman"/>
                        </a:rPr>
                        <a:t>년 </a:t>
                      </a:r>
                      <a:r>
                        <a:rPr lang="en-US" altLang="ko-KR" sz="1000" dirty="0">
                          <a:effectLst/>
                          <a:latin typeface="Arial"/>
                          <a:ea typeface="Times"/>
                          <a:cs typeface="Times New Roman"/>
                        </a:rPr>
                        <a:t>10</a:t>
                      </a:r>
                      <a:r>
                        <a:rPr lang="ko-KR" altLang="en-US" sz="1000" dirty="0">
                          <a:effectLst/>
                          <a:latin typeface="Arial"/>
                          <a:ea typeface="Times"/>
                          <a:cs typeface="Times New Roman"/>
                        </a:rPr>
                        <a:t>월</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Completed</a:t>
                      </a:r>
                    </a:p>
                    <a:p>
                      <a:pPr marL="0" marR="0" algn="l">
                        <a:spcBef>
                          <a:spcPts val="0"/>
                        </a:spcBef>
                        <a:spcAft>
                          <a:spcPts val="0"/>
                        </a:spcAft>
                        <a:tabLst>
                          <a:tab pos="5486400" algn="r"/>
                        </a:tabLst>
                      </a:pPr>
                      <a:r>
                        <a:rPr lang="ko-KR" altLang="en-US" sz="1000" dirty="0">
                          <a:effectLst/>
                          <a:latin typeface="Arial"/>
                          <a:ea typeface="Times"/>
                          <a:cs typeface="Times New Roman"/>
                        </a:rPr>
                        <a:t>완료</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6" name="Rectangle 5"/>
          <p:cNvSpPr/>
          <p:nvPr/>
        </p:nvSpPr>
        <p:spPr>
          <a:xfrm>
            <a:off x="1371600" y="-76200"/>
            <a:ext cx="6591300" cy="1077218"/>
          </a:xfrm>
          <a:prstGeom prst="rect">
            <a:avLst/>
          </a:prstGeom>
        </p:spPr>
        <p:txBody>
          <a:bodyPr wrap="square">
            <a:spAutoFit/>
          </a:bodyPr>
          <a:lstStyle/>
          <a:p>
            <a:pPr algn="ctr"/>
            <a:r>
              <a:rPr lang="en-US" sz="1200" b="1" dirty="0"/>
              <a:t>Organization-wide Annual Action Plan (Provider Agency Examples)</a:t>
            </a:r>
          </a:p>
          <a:p>
            <a:pPr algn="ctr"/>
            <a:r>
              <a:rPr lang="ko-KR" altLang="en-US" sz="1200" b="1" dirty="0"/>
              <a:t>조직 전체 연례 행동 계획 </a:t>
            </a:r>
            <a:r>
              <a:rPr lang="en-US" sz="1200" b="1" dirty="0"/>
              <a:t>(</a:t>
            </a:r>
            <a:r>
              <a:rPr lang="ko-KR" altLang="en-US" sz="1200" b="1" dirty="0"/>
              <a:t>제공자 기관 예</a:t>
            </a:r>
            <a:r>
              <a:rPr lang="en-US" altLang="ko-KR" sz="1200" b="1" dirty="0"/>
              <a:t>)</a:t>
            </a:r>
            <a:endParaRPr lang="en-US" sz="1200" dirty="0"/>
          </a:p>
          <a:p>
            <a:r>
              <a:rPr lang="en-US" sz="1000" b="1" dirty="0"/>
              <a:t>Date:  </a:t>
            </a:r>
            <a:r>
              <a:rPr lang="en-US" sz="1000" dirty="0"/>
              <a:t>May 10, 2016</a:t>
            </a:r>
          </a:p>
          <a:p>
            <a:r>
              <a:rPr lang="ko-KR" altLang="en-US" sz="1000" dirty="0"/>
              <a:t>날짜</a:t>
            </a:r>
            <a:r>
              <a:rPr lang="en-US" altLang="ko-KR" sz="1000" dirty="0"/>
              <a:t>:</a:t>
            </a:r>
            <a:r>
              <a:rPr lang="ko-KR" altLang="en-US" sz="1000" dirty="0"/>
              <a:t> </a:t>
            </a:r>
            <a:r>
              <a:rPr lang="en-US" altLang="ko-KR" sz="1000" dirty="0"/>
              <a:t>2016</a:t>
            </a:r>
            <a:r>
              <a:rPr lang="ko-KR" altLang="en-US" sz="1000" dirty="0"/>
              <a:t>년 </a:t>
            </a:r>
            <a:r>
              <a:rPr lang="en-US" altLang="ko-KR" sz="1000" dirty="0"/>
              <a:t>5</a:t>
            </a:r>
            <a:r>
              <a:rPr lang="ko-KR" altLang="en-US" sz="1000" dirty="0"/>
              <a:t>월 </a:t>
            </a:r>
            <a:r>
              <a:rPr lang="en-US" altLang="ko-KR" sz="1000" dirty="0"/>
              <a:t>10</a:t>
            </a:r>
            <a:r>
              <a:rPr lang="ko-KR" altLang="en-US" sz="1000" dirty="0"/>
              <a:t>일</a:t>
            </a:r>
            <a:endParaRPr lang="en-US" sz="1000" dirty="0"/>
          </a:p>
          <a:p>
            <a:r>
              <a:rPr lang="en-US" sz="1000" b="1" dirty="0"/>
              <a:t>Team Members:  </a:t>
            </a:r>
            <a:r>
              <a:rPr lang="en-US" sz="1000" dirty="0"/>
              <a:t>Alice, Amy, Jane, Steve, Bella, Joe</a:t>
            </a:r>
          </a:p>
          <a:p>
            <a:r>
              <a:rPr lang="ko-KR" altLang="en-US" sz="1000" dirty="0"/>
              <a:t>팀 구성원</a:t>
            </a:r>
            <a:r>
              <a:rPr lang="en-US" altLang="ko-KR" sz="1000" dirty="0"/>
              <a:t>:</a:t>
            </a:r>
            <a:r>
              <a:rPr lang="ko-KR" altLang="en-US" sz="1000" dirty="0"/>
              <a:t> 앨리스</a:t>
            </a:r>
            <a:r>
              <a:rPr lang="en-US" altLang="ko-KR" sz="1000" dirty="0"/>
              <a:t>,</a:t>
            </a:r>
            <a:r>
              <a:rPr lang="ko-KR" altLang="en-US" sz="1000" dirty="0"/>
              <a:t> 에이미</a:t>
            </a:r>
            <a:r>
              <a:rPr lang="en-US" altLang="ko-KR" sz="1000" dirty="0"/>
              <a:t>,</a:t>
            </a:r>
            <a:r>
              <a:rPr lang="ko-KR" altLang="en-US" sz="1000" dirty="0"/>
              <a:t> 제인</a:t>
            </a:r>
            <a:r>
              <a:rPr lang="en-US" altLang="ko-KR" sz="1000" dirty="0"/>
              <a:t>,</a:t>
            </a:r>
            <a:r>
              <a:rPr lang="ko-KR" altLang="en-US" sz="1000" dirty="0"/>
              <a:t> 스티브</a:t>
            </a:r>
            <a:r>
              <a:rPr lang="en-US" altLang="ko-KR" sz="1000" dirty="0"/>
              <a:t>,</a:t>
            </a:r>
            <a:r>
              <a:rPr lang="ko-KR" altLang="en-US" sz="1000" dirty="0"/>
              <a:t> 벨라</a:t>
            </a:r>
            <a:r>
              <a:rPr lang="en-US" altLang="ko-KR" sz="1000" dirty="0"/>
              <a:t>,</a:t>
            </a:r>
            <a:r>
              <a:rPr lang="ko-KR" altLang="en-US" sz="1000" dirty="0"/>
              <a:t> 조</a:t>
            </a:r>
            <a:endParaRPr lang="en-US" sz="1000" dirty="0"/>
          </a:p>
        </p:txBody>
      </p:sp>
    </p:spTree>
    <p:extLst>
      <p:ext uri="{BB962C8B-B14F-4D97-AF65-F5344CB8AC3E}">
        <p14:creationId xmlns:p14="http://schemas.microsoft.com/office/powerpoint/2010/main" val="3794289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963196" y="4114800"/>
            <a:ext cx="5217608" cy="790067"/>
          </a:xfrm>
        </p:spPr>
        <p:txBody>
          <a:bodyPr>
            <a:normAutofit fontScale="90000"/>
          </a:bodyPr>
          <a:lstStyle/>
          <a:p>
            <a:r>
              <a:rPr lang="en-US" b="1" dirty="0">
                <a:solidFill>
                  <a:schemeClr val="tx1"/>
                </a:solidFill>
                <a:latin typeface="+mn-lt"/>
              </a:rPr>
              <a:t>Steps for Improving Incident Report Systems</a:t>
            </a:r>
            <a:br>
              <a:rPr lang="en-US" b="1" dirty="0">
                <a:solidFill>
                  <a:schemeClr val="tx1"/>
                </a:solidFill>
                <a:latin typeface="+mn-lt"/>
              </a:rPr>
            </a:br>
            <a:r>
              <a:rPr lang="ko-KR" altLang="en-US" dirty="0">
                <a:solidFill>
                  <a:schemeClr val="tx1"/>
                </a:solidFill>
                <a:latin typeface="+mn-lt"/>
              </a:rPr>
              <a:t>사건 보고서 시스템 향상하는 단계들</a:t>
            </a:r>
            <a:endParaRPr lang="en-US" sz="2250" dirty="0">
              <a:latin typeface="+mn-lt"/>
            </a:endParaRPr>
          </a:p>
        </p:txBody>
      </p:sp>
    </p:spTree>
    <p:extLst>
      <p:ext uri="{BB962C8B-B14F-4D97-AF65-F5344CB8AC3E}">
        <p14:creationId xmlns:p14="http://schemas.microsoft.com/office/powerpoint/2010/main" val="1357893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3" name="Group 2"/>
          <p:cNvGrpSpPr>
            <a:grpSpLocks/>
          </p:cNvGrpSpPr>
          <p:nvPr/>
        </p:nvGrpSpPr>
        <p:grpSpPr bwMode="auto">
          <a:xfrm>
            <a:off x="-137518" y="1092102"/>
            <a:ext cx="103585" cy="912614"/>
            <a:chOff x="-58" y="-226"/>
            <a:chExt cx="116" cy="1022"/>
          </a:xfrm>
        </p:grpSpPr>
        <p:sp>
          <p:nvSpPr>
            <p:cNvPr id="20697" name="Rectangle 3"/>
            <p:cNvSpPr>
              <a:spLocks noChangeArrowheads="1"/>
            </p:cNvSpPr>
            <p:nvPr/>
          </p:nvSpPr>
          <p:spPr bwMode="auto">
            <a:xfrm>
              <a:off x="-58" y="-226"/>
              <a:ext cx="116" cy="4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br>
                <a:rPr lang="en-US" sz="1013">
                  <a:latin typeface="Times New Roman" charset="0"/>
                </a:rPr>
              </a:br>
              <a:endParaRPr lang="en-US" sz="1013">
                <a:latin typeface="Times New Roman" charset="0"/>
              </a:endParaRPr>
            </a:p>
          </p:txBody>
        </p:sp>
        <p:sp>
          <p:nvSpPr>
            <p:cNvPr id="191492" name="Rectangle 4"/>
            <p:cNvSpPr>
              <a:spLocks noChangeArrowheads="1"/>
            </p:cNvSpPr>
            <p:nvPr/>
          </p:nvSpPr>
          <p:spPr bwMode="auto">
            <a:xfrm>
              <a:off x="0" y="518"/>
              <a:ext cx="0" cy="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defRPr/>
              </a:pPr>
              <a:endParaRPr lang="en-US" sz="1013">
                <a:latin typeface="Arial" pitchFamily="34" charset="0"/>
              </a:endParaRPr>
            </a:p>
          </p:txBody>
        </p:sp>
      </p:grpSp>
      <p:grpSp>
        <p:nvGrpSpPr>
          <p:cNvPr id="54274" name="Group 5"/>
          <p:cNvGrpSpPr>
            <a:grpSpLocks/>
          </p:cNvGrpSpPr>
          <p:nvPr/>
        </p:nvGrpSpPr>
        <p:grpSpPr bwMode="auto">
          <a:xfrm>
            <a:off x="1066800" y="609601"/>
            <a:ext cx="6934195" cy="5334000"/>
            <a:chOff x="-2" y="516"/>
            <a:chExt cx="6072" cy="4266"/>
          </a:xfrm>
        </p:grpSpPr>
        <p:grpSp>
          <p:nvGrpSpPr>
            <p:cNvPr id="54276" name="Group 6"/>
            <p:cNvGrpSpPr>
              <a:grpSpLocks/>
            </p:cNvGrpSpPr>
            <p:nvPr/>
          </p:nvGrpSpPr>
          <p:grpSpPr bwMode="auto">
            <a:xfrm>
              <a:off x="0" y="518"/>
              <a:ext cx="6068" cy="4262"/>
              <a:chOff x="0" y="518"/>
              <a:chExt cx="6068" cy="4262"/>
            </a:xfrm>
          </p:grpSpPr>
          <p:grpSp>
            <p:nvGrpSpPr>
              <p:cNvPr id="54278" name="Group 7"/>
              <p:cNvGrpSpPr>
                <a:grpSpLocks/>
              </p:cNvGrpSpPr>
              <p:nvPr/>
            </p:nvGrpSpPr>
            <p:grpSpPr bwMode="auto">
              <a:xfrm>
                <a:off x="0" y="518"/>
                <a:ext cx="692" cy="288"/>
                <a:chOff x="0" y="518"/>
                <a:chExt cx="692" cy="288"/>
              </a:xfrm>
            </p:grpSpPr>
            <p:sp>
              <p:nvSpPr>
                <p:cNvPr id="20695" name="Rectangle 8"/>
                <p:cNvSpPr>
                  <a:spLocks noChangeArrowheads="1"/>
                </p:cNvSpPr>
                <p:nvPr/>
              </p:nvSpPr>
              <p:spPr bwMode="auto">
                <a:xfrm>
                  <a:off x="0" y="518"/>
                  <a:ext cx="692"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b="1" dirty="0">
                      <a:latin typeface="Times New Roman" charset="0"/>
                    </a:rPr>
                    <a:t>Year</a:t>
                  </a:r>
                  <a:r>
                    <a:rPr lang="ko-KR" altLang="en-US" sz="1013" b="1" dirty="0">
                      <a:latin typeface="Times New Roman" charset="0"/>
                    </a:rPr>
                    <a:t> 연도</a:t>
                  </a:r>
                  <a:endParaRPr lang="en-US" sz="1013" dirty="0">
                    <a:latin typeface="Times New Roman" charset="0"/>
                  </a:endParaRPr>
                </a:p>
              </p:txBody>
            </p:sp>
            <p:sp>
              <p:nvSpPr>
                <p:cNvPr id="191497" name="Rectangle 9"/>
                <p:cNvSpPr>
                  <a:spLocks noChangeArrowheads="1"/>
                </p:cNvSpPr>
                <p:nvPr/>
              </p:nvSpPr>
              <p:spPr bwMode="auto">
                <a:xfrm>
                  <a:off x="0" y="518"/>
                  <a:ext cx="692"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79" name="Group 10"/>
              <p:cNvGrpSpPr>
                <a:grpSpLocks/>
              </p:cNvGrpSpPr>
              <p:nvPr/>
            </p:nvGrpSpPr>
            <p:grpSpPr bwMode="auto">
              <a:xfrm>
                <a:off x="692" y="518"/>
                <a:ext cx="671" cy="288"/>
                <a:chOff x="692" y="518"/>
                <a:chExt cx="671" cy="288"/>
              </a:xfrm>
            </p:grpSpPr>
            <p:sp>
              <p:nvSpPr>
                <p:cNvPr id="20693" name="Rectangle 11"/>
                <p:cNvSpPr>
                  <a:spLocks noChangeArrowheads="1"/>
                </p:cNvSpPr>
                <p:nvPr/>
              </p:nvSpPr>
              <p:spPr bwMode="auto">
                <a:xfrm>
                  <a:off x="692" y="518"/>
                  <a:ext cx="671"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b="1" dirty="0">
                      <a:latin typeface="Times New Roman" charset="0"/>
                    </a:rPr>
                    <a:t>Month</a:t>
                  </a:r>
                </a:p>
                <a:p>
                  <a:pPr algn="ctr">
                    <a:defRPr/>
                  </a:pPr>
                  <a:r>
                    <a:rPr lang="ko-KR" altLang="en-US" sz="1013" b="1" dirty="0">
                      <a:latin typeface="Times New Roman" charset="0"/>
                    </a:rPr>
                    <a:t>월</a:t>
                  </a:r>
                  <a:endParaRPr lang="en-US" sz="1013" dirty="0">
                    <a:latin typeface="Times New Roman" charset="0"/>
                  </a:endParaRPr>
                </a:p>
              </p:txBody>
            </p:sp>
            <p:sp>
              <p:nvSpPr>
                <p:cNvPr id="191500" name="Rectangle 12"/>
                <p:cNvSpPr>
                  <a:spLocks noChangeArrowheads="1"/>
                </p:cNvSpPr>
                <p:nvPr/>
              </p:nvSpPr>
              <p:spPr bwMode="auto">
                <a:xfrm>
                  <a:off x="692" y="518"/>
                  <a:ext cx="671"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80" name="Group 13"/>
              <p:cNvGrpSpPr>
                <a:grpSpLocks/>
              </p:cNvGrpSpPr>
              <p:nvPr/>
            </p:nvGrpSpPr>
            <p:grpSpPr bwMode="auto">
              <a:xfrm>
                <a:off x="1363" y="518"/>
                <a:ext cx="1184" cy="288"/>
                <a:chOff x="1363" y="518"/>
                <a:chExt cx="1184" cy="288"/>
              </a:xfrm>
            </p:grpSpPr>
            <p:sp>
              <p:nvSpPr>
                <p:cNvPr id="20691" name="Rectangle 14"/>
                <p:cNvSpPr>
                  <a:spLocks noChangeArrowheads="1"/>
                </p:cNvSpPr>
                <p:nvPr/>
              </p:nvSpPr>
              <p:spPr bwMode="auto">
                <a:xfrm>
                  <a:off x="1363" y="518"/>
                  <a:ext cx="1184"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b="1" dirty="0">
                      <a:latin typeface="Times New Roman" charset="0"/>
                    </a:rPr>
                    <a:t>Number of Days</a:t>
                  </a:r>
                  <a:r>
                    <a:rPr lang="ko-KR" altLang="en-US" sz="1013" b="1" dirty="0">
                      <a:latin typeface="Times New Roman" charset="0"/>
                    </a:rPr>
                    <a:t> </a:t>
                  </a:r>
                  <a:endParaRPr lang="en-US" altLang="ko-KR" sz="1013" b="1" dirty="0">
                    <a:latin typeface="Times New Roman" charset="0"/>
                  </a:endParaRPr>
                </a:p>
                <a:p>
                  <a:pPr algn="ctr">
                    <a:defRPr/>
                  </a:pPr>
                  <a:r>
                    <a:rPr lang="ko-KR" altLang="en-US" sz="1013" b="1" dirty="0">
                      <a:latin typeface="Times New Roman" charset="0"/>
                    </a:rPr>
                    <a:t>일 수</a:t>
                  </a:r>
                  <a:endParaRPr lang="en-US" sz="1013" dirty="0">
                    <a:latin typeface="Times New Roman" charset="0"/>
                  </a:endParaRPr>
                </a:p>
              </p:txBody>
            </p:sp>
            <p:sp>
              <p:nvSpPr>
                <p:cNvPr id="191503" name="Rectangle 15"/>
                <p:cNvSpPr>
                  <a:spLocks noChangeArrowheads="1"/>
                </p:cNvSpPr>
                <p:nvPr/>
              </p:nvSpPr>
              <p:spPr bwMode="auto">
                <a:xfrm>
                  <a:off x="1363" y="518"/>
                  <a:ext cx="1184"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81" name="Group 16"/>
              <p:cNvGrpSpPr>
                <a:grpSpLocks/>
              </p:cNvGrpSpPr>
              <p:nvPr/>
            </p:nvGrpSpPr>
            <p:grpSpPr bwMode="auto">
              <a:xfrm>
                <a:off x="2547" y="518"/>
                <a:ext cx="1581" cy="287"/>
                <a:chOff x="2547" y="518"/>
                <a:chExt cx="1581" cy="287"/>
              </a:xfrm>
            </p:grpSpPr>
            <p:sp>
              <p:nvSpPr>
                <p:cNvPr id="20689" name="Rectangle 17"/>
                <p:cNvSpPr>
                  <a:spLocks noChangeArrowheads="1"/>
                </p:cNvSpPr>
                <p:nvPr/>
              </p:nvSpPr>
              <p:spPr bwMode="auto">
                <a:xfrm>
                  <a:off x="2583" y="518"/>
                  <a:ext cx="1545"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b="1" dirty="0">
                      <a:latin typeface="Times New Roman" charset="0"/>
                    </a:rPr>
                    <a:t>Number of Incidents</a:t>
                  </a:r>
                </a:p>
                <a:p>
                  <a:pPr algn="ctr">
                    <a:defRPr/>
                  </a:pPr>
                  <a:r>
                    <a:rPr lang="ko-KR" altLang="en-US" sz="1013" b="1" dirty="0">
                      <a:latin typeface="Times New Roman" charset="0"/>
                    </a:rPr>
                    <a:t>사건 수</a:t>
                  </a:r>
                  <a:endParaRPr lang="en-US" sz="1013" dirty="0">
                    <a:latin typeface="Times New Roman" charset="0"/>
                  </a:endParaRPr>
                </a:p>
              </p:txBody>
            </p:sp>
            <p:sp>
              <p:nvSpPr>
                <p:cNvPr id="191506" name="Rectangle 18"/>
                <p:cNvSpPr>
                  <a:spLocks noChangeArrowheads="1"/>
                </p:cNvSpPr>
                <p:nvPr/>
              </p:nvSpPr>
              <p:spPr bwMode="auto">
                <a:xfrm>
                  <a:off x="2547" y="518"/>
                  <a:ext cx="1545"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82" name="Group 19"/>
              <p:cNvGrpSpPr>
                <a:grpSpLocks/>
              </p:cNvGrpSpPr>
              <p:nvPr/>
            </p:nvGrpSpPr>
            <p:grpSpPr bwMode="auto">
              <a:xfrm>
                <a:off x="4092" y="518"/>
                <a:ext cx="1976" cy="288"/>
                <a:chOff x="4092" y="518"/>
                <a:chExt cx="1976" cy="288"/>
              </a:xfrm>
            </p:grpSpPr>
            <p:sp>
              <p:nvSpPr>
                <p:cNvPr id="20687" name="Rectangle 20"/>
                <p:cNvSpPr>
                  <a:spLocks noChangeArrowheads="1"/>
                </p:cNvSpPr>
                <p:nvPr/>
              </p:nvSpPr>
              <p:spPr bwMode="auto">
                <a:xfrm>
                  <a:off x="4092" y="518"/>
                  <a:ext cx="1976"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b="1" dirty="0">
                      <a:latin typeface="Times New Roman" charset="0"/>
                    </a:rPr>
                    <a:t>Average Incidents</a:t>
                  </a:r>
                </a:p>
                <a:p>
                  <a:pPr algn="ctr">
                    <a:defRPr/>
                  </a:pPr>
                  <a:r>
                    <a:rPr lang="en-US" sz="1013" b="1" dirty="0">
                      <a:latin typeface="Times New Roman" charset="0"/>
                    </a:rPr>
                    <a:t>Per Day</a:t>
                  </a:r>
                </a:p>
                <a:p>
                  <a:pPr algn="ctr">
                    <a:defRPr/>
                  </a:pPr>
                  <a:r>
                    <a:rPr lang="en-US" sz="1013" b="1" dirty="0">
                      <a:latin typeface="Times New Roman" charset="0"/>
                    </a:rPr>
                    <a:t>1</a:t>
                  </a:r>
                  <a:r>
                    <a:rPr lang="ko-KR" altLang="en-US" sz="1013" b="1" dirty="0">
                      <a:latin typeface="Times New Roman" charset="0"/>
                    </a:rPr>
                    <a:t>일 평균 서건 수</a:t>
                  </a:r>
                  <a:endParaRPr lang="en-US" sz="1013" dirty="0">
                    <a:latin typeface="Times New Roman" charset="0"/>
                  </a:endParaRPr>
                </a:p>
              </p:txBody>
            </p:sp>
            <p:sp>
              <p:nvSpPr>
                <p:cNvPr id="191509" name="Rectangle 21"/>
                <p:cNvSpPr>
                  <a:spLocks noChangeArrowheads="1"/>
                </p:cNvSpPr>
                <p:nvPr/>
              </p:nvSpPr>
              <p:spPr bwMode="auto">
                <a:xfrm>
                  <a:off x="4092" y="518"/>
                  <a:ext cx="1976"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83" name="Group 22"/>
              <p:cNvGrpSpPr>
                <a:grpSpLocks/>
              </p:cNvGrpSpPr>
              <p:nvPr/>
            </p:nvGrpSpPr>
            <p:grpSpPr bwMode="auto">
              <a:xfrm>
                <a:off x="0" y="806"/>
                <a:ext cx="692" cy="288"/>
                <a:chOff x="0" y="806"/>
                <a:chExt cx="692" cy="288"/>
              </a:xfrm>
            </p:grpSpPr>
            <p:sp>
              <p:nvSpPr>
                <p:cNvPr id="20685" name="Rectangle 23"/>
                <p:cNvSpPr>
                  <a:spLocks noChangeArrowheads="1"/>
                </p:cNvSpPr>
                <p:nvPr/>
              </p:nvSpPr>
              <p:spPr bwMode="auto">
                <a:xfrm>
                  <a:off x="0" y="806"/>
                  <a:ext cx="692"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1013">
                      <a:latin typeface="Times New Roman" charset="0"/>
                    </a:rPr>
                    <a:t>2001</a:t>
                  </a:r>
                </a:p>
              </p:txBody>
            </p:sp>
            <p:sp>
              <p:nvSpPr>
                <p:cNvPr id="191512" name="Rectangle 24"/>
                <p:cNvSpPr>
                  <a:spLocks noChangeArrowheads="1"/>
                </p:cNvSpPr>
                <p:nvPr/>
              </p:nvSpPr>
              <p:spPr bwMode="auto">
                <a:xfrm>
                  <a:off x="0" y="806"/>
                  <a:ext cx="692"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84" name="Group 25"/>
              <p:cNvGrpSpPr>
                <a:grpSpLocks/>
              </p:cNvGrpSpPr>
              <p:nvPr/>
            </p:nvGrpSpPr>
            <p:grpSpPr bwMode="auto">
              <a:xfrm>
                <a:off x="692" y="806"/>
                <a:ext cx="671" cy="288"/>
                <a:chOff x="692" y="806"/>
                <a:chExt cx="671" cy="288"/>
              </a:xfrm>
            </p:grpSpPr>
            <p:sp>
              <p:nvSpPr>
                <p:cNvPr id="20683" name="Rectangle 26"/>
                <p:cNvSpPr>
                  <a:spLocks noChangeArrowheads="1"/>
                </p:cNvSpPr>
                <p:nvPr/>
              </p:nvSpPr>
              <p:spPr bwMode="auto">
                <a:xfrm>
                  <a:off x="692" y="806"/>
                  <a:ext cx="671"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dirty="0">
                      <a:latin typeface="Times New Roman" charset="0"/>
                    </a:rPr>
                    <a:t>Aug</a:t>
                  </a:r>
                </a:p>
                <a:p>
                  <a:pPr algn="ctr">
                    <a:defRPr/>
                  </a:pPr>
                  <a:r>
                    <a:rPr lang="en-US" sz="1013" dirty="0">
                      <a:latin typeface="Times New Roman" charset="0"/>
                    </a:rPr>
                    <a:t>8</a:t>
                  </a:r>
                </a:p>
              </p:txBody>
            </p:sp>
            <p:sp>
              <p:nvSpPr>
                <p:cNvPr id="191515" name="Rectangle 27"/>
                <p:cNvSpPr>
                  <a:spLocks noChangeArrowheads="1"/>
                </p:cNvSpPr>
                <p:nvPr/>
              </p:nvSpPr>
              <p:spPr bwMode="auto">
                <a:xfrm>
                  <a:off x="692" y="806"/>
                  <a:ext cx="671"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85" name="Group 28"/>
              <p:cNvGrpSpPr>
                <a:grpSpLocks/>
              </p:cNvGrpSpPr>
              <p:nvPr/>
            </p:nvGrpSpPr>
            <p:grpSpPr bwMode="auto">
              <a:xfrm>
                <a:off x="1363" y="806"/>
                <a:ext cx="1184" cy="288"/>
                <a:chOff x="1363" y="806"/>
                <a:chExt cx="1184" cy="288"/>
              </a:xfrm>
            </p:grpSpPr>
            <p:sp>
              <p:nvSpPr>
                <p:cNvPr id="20681" name="Rectangle 29"/>
                <p:cNvSpPr>
                  <a:spLocks noChangeArrowheads="1"/>
                </p:cNvSpPr>
                <p:nvPr/>
              </p:nvSpPr>
              <p:spPr bwMode="auto">
                <a:xfrm>
                  <a:off x="1363" y="806"/>
                  <a:ext cx="1184"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0</a:t>
                  </a:r>
                </a:p>
              </p:txBody>
            </p:sp>
            <p:sp>
              <p:nvSpPr>
                <p:cNvPr id="191518" name="Rectangle 30"/>
                <p:cNvSpPr>
                  <a:spLocks noChangeArrowheads="1"/>
                </p:cNvSpPr>
                <p:nvPr/>
              </p:nvSpPr>
              <p:spPr bwMode="auto">
                <a:xfrm>
                  <a:off x="1363" y="806"/>
                  <a:ext cx="1184"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86" name="Group 31"/>
              <p:cNvGrpSpPr>
                <a:grpSpLocks/>
              </p:cNvGrpSpPr>
              <p:nvPr/>
            </p:nvGrpSpPr>
            <p:grpSpPr bwMode="auto">
              <a:xfrm>
                <a:off x="2547" y="806"/>
                <a:ext cx="1545" cy="288"/>
                <a:chOff x="2547" y="806"/>
                <a:chExt cx="1545" cy="288"/>
              </a:xfrm>
            </p:grpSpPr>
            <p:sp>
              <p:nvSpPr>
                <p:cNvPr id="20679" name="Rectangle 32"/>
                <p:cNvSpPr>
                  <a:spLocks noChangeArrowheads="1"/>
                </p:cNvSpPr>
                <p:nvPr/>
              </p:nvSpPr>
              <p:spPr bwMode="auto">
                <a:xfrm>
                  <a:off x="2547" y="806"/>
                  <a:ext cx="1545"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0</a:t>
                  </a:r>
                </a:p>
              </p:txBody>
            </p:sp>
            <p:sp>
              <p:nvSpPr>
                <p:cNvPr id="191521" name="Rectangle 33"/>
                <p:cNvSpPr>
                  <a:spLocks noChangeArrowheads="1"/>
                </p:cNvSpPr>
                <p:nvPr/>
              </p:nvSpPr>
              <p:spPr bwMode="auto">
                <a:xfrm>
                  <a:off x="2547" y="806"/>
                  <a:ext cx="1545"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87" name="Group 34"/>
              <p:cNvGrpSpPr>
                <a:grpSpLocks/>
              </p:cNvGrpSpPr>
              <p:nvPr/>
            </p:nvGrpSpPr>
            <p:grpSpPr bwMode="auto">
              <a:xfrm>
                <a:off x="4092" y="806"/>
                <a:ext cx="1976" cy="288"/>
                <a:chOff x="4092" y="806"/>
                <a:chExt cx="1976" cy="288"/>
              </a:xfrm>
            </p:grpSpPr>
            <p:sp>
              <p:nvSpPr>
                <p:cNvPr id="20677" name="Rectangle 35"/>
                <p:cNvSpPr>
                  <a:spLocks noChangeArrowheads="1"/>
                </p:cNvSpPr>
                <p:nvPr/>
              </p:nvSpPr>
              <p:spPr bwMode="auto">
                <a:xfrm>
                  <a:off x="4092" y="806"/>
                  <a:ext cx="1976"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0.00</a:t>
                  </a:r>
                </a:p>
              </p:txBody>
            </p:sp>
            <p:sp>
              <p:nvSpPr>
                <p:cNvPr id="191524" name="Rectangle 36"/>
                <p:cNvSpPr>
                  <a:spLocks noChangeArrowheads="1"/>
                </p:cNvSpPr>
                <p:nvPr/>
              </p:nvSpPr>
              <p:spPr bwMode="auto">
                <a:xfrm>
                  <a:off x="4092" y="806"/>
                  <a:ext cx="1976"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88" name="Group 37"/>
              <p:cNvGrpSpPr>
                <a:grpSpLocks/>
              </p:cNvGrpSpPr>
              <p:nvPr/>
            </p:nvGrpSpPr>
            <p:grpSpPr bwMode="auto">
              <a:xfrm>
                <a:off x="0" y="1094"/>
                <a:ext cx="692" cy="288"/>
                <a:chOff x="0" y="1094"/>
                <a:chExt cx="692" cy="288"/>
              </a:xfrm>
            </p:grpSpPr>
            <p:sp>
              <p:nvSpPr>
                <p:cNvPr id="20675" name="Rectangle 38"/>
                <p:cNvSpPr>
                  <a:spLocks noChangeArrowheads="1"/>
                </p:cNvSpPr>
                <p:nvPr/>
              </p:nvSpPr>
              <p:spPr bwMode="auto">
                <a:xfrm>
                  <a:off x="0" y="1094"/>
                  <a:ext cx="692"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1013">
                      <a:latin typeface="Times New Roman" charset="0"/>
                    </a:rPr>
                    <a:t>2001</a:t>
                  </a:r>
                </a:p>
              </p:txBody>
            </p:sp>
            <p:sp>
              <p:nvSpPr>
                <p:cNvPr id="191527" name="Rectangle 39"/>
                <p:cNvSpPr>
                  <a:spLocks noChangeArrowheads="1"/>
                </p:cNvSpPr>
                <p:nvPr/>
              </p:nvSpPr>
              <p:spPr bwMode="auto">
                <a:xfrm>
                  <a:off x="0" y="1094"/>
                  <a:ext cx="692"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89" name="Group 40"/>
              <p:cNvGrpSpPr>
                <a:grpSpLocks/>
              </p:cNvGrpSpPr>
              <p:nvPr/>
            </p:nvGrpSpPr>
            <p:grpSpPr bwMode="auto">
              <a:xfrm>
                <a:off x="692" y="1094"/>
                <a:ext cx="671" cy="288"/>
                <a:chOff x="692" y="1094"/>
                <a:chExt cx="671" cy="288"/>
              </a:xfrm>
            </p:grpSpPr>
            <p:sp>
              <p:nvSpPr>
                <p:cNvPr id="20673" name="Rectangle 41"/>
                <p:cNvSpPr>
                  <a:spLocks noChangeArrowheads="1"/>
                </p:cNvSpPr>
                <p:nvPr/>
              </p:nvSpPr>
              <p:spPr bwMode="auto">
                <a:xfrm>
                  <a:off x="692" y="1094"/>
                  <a:ext cx="671"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dirty="0">
                      <a:latin typeface="Times New Roman" charset="0"/>
                    </a:rPr>
                    <a:t>Sep</a:t>
                  </a:r>
                </a:p>
                <a:p>
                  <a:pPr algn="ctr">
                    <a:defRPr/>
                  </a:pPr>
                  <a:r>
                    <a:rPr lang="en-US" sz="1013" dirty="0">
                      <a:latin typeface="Times New Roman" charset="0"/>
                    </a:rPr>
                    <a:t>9</a:t>
                  </a:r>
                </a:p>
              </p:txBody>
            </p:sp>
            <p:sp>
              <p:nvSpPr>
                <p:cNvPr id="191530" name="Rectangle 42"/>
                <p:cNvSpPr>
                  <a:spLocks noChangeArrowheads="1"/>
                </p:cNvSpPr>
                <p:nvPr/>
              </p:nvSpPr>
              <p:spPr bwMode="auto">
                <a:xfrm>
                  <a:off x="692" y="1094"/>
                  <a:ext cx="671"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90" name="Group 43"/>
              <p:cNvGrpSpPr>
                <a:grpSpLocks/>
              </p:cNvGrpSpPr>
              <p:nvPr/>
            </p:nvGrpSpPr>
            <p:grpSpPr bwMode="auto">
              <a:xfrm>
                <a:off x="1363" y="1094"/>
                <a:ext cx="1184" cy="288"/>
                <a:chOff x="1363" y="1094"/>
                <a:chExt cx="1184" cy="288"/>
              </a:xfrm>
            </p:grpSpPr>
            <p:sp>
              <p:nvSpPr>
                <p:cNvPr id="20671" name="Rectangle 44"/>
                <p:cNvSpPr>
                  <a:spLocks noChangeArrowheads="1"/>
                </p:cNvSpPr>
                <p:nvPr/>
              </p:nvSpPr>
              <p:spPr bwMode="auto">
                <a:xfrm>
                  <a:off x="1363" y="1094"/>
                  <a:ext cx="1184"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19</a:t>
                  </a:r>
                </a:p>
              </p:txBody>
            </p:sp>
            <p:sp>
              <p:nvSpPr>
                <p:cNvPr id="191533" name="Rectangle 45"/>
                <p:cNvSpPr>
                  <a:spLocks noChangeArrowheads="1"/>
                </p:cNvSpPr>
                <p:nvPr/>
              </p:nvSpPr>
              <p:spPr bwMode="auto">
                <a:xfrm>
                  <a:off x="1363" y="1094"/>
                  <a:ext cx="1184"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91" name="Group 46"/>
              <p:cNvGrpSpPr>
                <a:grpSpLocks/>
              </p:cNvGrpSpPr>
              <p:nvPr/>
            </p:nvGrpSpPr>
            <p:grpSpPr bwMode="auto">
              <a:xfrm>
                <a:off x="2547" y="1094"/>
                <a:ext cx="1545" cy="288"/>
                <a:chOff x="2547" y="1094"/>
                <a:chExt cx="1545" cy="288"/>
              </a:xfrm>
            </p:grpSpPr>
            <p:sp>
              <p:nvSpPr>
                <p:cNvPr id="20669" name="Rectangle 47"/>
                <p:cNvSpPr>
                  <a:spLocks noChangeArrowheads="1"/>
                </p:cNvSpPr>
                <p:nvPr/>
              </p:nvSpPr>
              <p:spPr bwMode="auto">
                <a:xfrm>
                  <a:off x="2547" y="1094"/>
                  <a:ext cx="1545"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5</a:t>
                  </a:r>
                </a:p>
              </p:txBody>
            </p:sp>
            <p:sp>
              <p:nvSpPr>
                <p:cNvPr id="191536" name="Rectangle 48"/>
                <p:cNvSpPr>
                  <a:spLocks noChangeArrowheads="1"/>
                </p:cNvSpPr>
                <p:nvPr/>
              </p:nvSpPr>
              <p:spPr bwMode="auto">
                <a:xfrm>
                  <a:off x="2547" y="1094"/>
                  <a:ext cx="1545"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92" name="Group 49"/>
              <p:cNvGrpSpPr>
                <a:grpSpLocks/>
              </p:cNvGrpSpPr>
              <p:nvPr/>
            </p:nvGrpSpPr>
            <p:grpSpPr bwMode="auto">
              <a:xfrm>
                <a:off x="4092" y="1094"/>
                <a:ext cx="1976" cy="288"/>
                <a:chOff x="4092" y="1094"/>
                <a:chExt cx="1976" cy="288"/>
              </a:xfrm>
            </p:grpSpPr>
            <p:sp>
              <p:nvSpPr>
                <p:cNvPr id="20667" name="Rectangle 50"/>
                <p:cNvSpPr>
                  <a:spLocks noChangeArrowheads="1"/>
                </p:cNvSpPr>
                <p:nvPr/>
              </p:nvSpPr>
              <p:spPr bwMode="auto">
                <a:xfrm>
                  <a:off x="4092" y="1094"/>
                  <a:ext cx="1976"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0.26</a:t>
                  </a:r>
                </a:p>
              </p:txBody>
            </p:sp>
            <p:sp>
              <p:nvSpPr>
                <p:cNvPr id="191539" name="Rectangle 51"/>
                <p:cNvSpPr>
                  <a:spLocks noChangeArrowheads="1"/>
                </p:cNvSpPr>
                <p:nvPr/>
              </p:nvSpPr>
              <p:spPr bwMode="auto">
                <a:xfrm>
                  <a:off x="4092" y="1094"/>
                  <a:ext cx="1976"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93" name="Group 52"/>
              <p:cNvGrpSpPr>
                <a:grpSpLocks/>
              </p:cNvGrpSpPr>
              <p:nvPr/>
            </p:nvGrpSpPr>
            <p:grpSpPr bwMode="auto">
              <a:xfrm>
                <a:off x="0" y="1382"/>
                <a:ext cx="692" cy="288"/>
                <a:chOff x="0" y="1382"/>
                <a:chExt cx="692" cy="288"/>
              </a:xfrm>
            </p:grpSpPr>
            <p:sp>
              <p:nvSpPr>
                <p:cNvPr id="20665" name="Rectangle 53"/>
                <p:cNvSpPr>
                  <a:spLocks noChangeArrowheads="1"/>
                </p:cNvSpPr>
                <p:nvPr/>
              </p:nvSpPr>
              <p:spPr bwMode="auto">
                <a:xfrm>
                  <a:off x="0" y="1382"/>
                  <a:ext cx="692"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1013">
                      <a:latin typeface="Times New Roman" charset="0"/>
                    </a:rPr>
                    <a:t>2001</a:t>
                  </a:r>
                </a:p>
              </p:txBody>
            </p:sp>
            <p:sp>
              <p:nvSpPr>
                <p:cNvPr id="191542" name="Rectangle 54"/>
                <p:cNvSpPr>
                  <a:spLocks noChangeArrowheads="1"/>
                </p:cNvSpPr>
                <p:nvPr/>
              </p:nvSpPr>
              <p:spPr bwMode="auto">
                <a:xfrm>
                  <a:off x="0" y="1382"/>
                  <a:ext cx="692"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94" name="Group 55"/>
              <p:cNvGrpSpPr>
                <a:grpSpLocks/>
              </p:cNvGrpSpPr>
              <p:nvPr/>
            </p:nvGrpSpPr>
            <p:grpSpPr bwMode="auto">
              <a:xfrm>
                <a:off x="692" y="1382"/>
                <a:ext cx="671" cy="288"/>
                <a:chOff x="692" y="1382"/>
                <a:chExt cx="671" cy="288"/>
              </a:xfrm>
            </p:grpSpPr>
            <p:sp>
              <p:nvSpPr>
                <p:cNvPr id="20663" name="Rectangle 56"/>
                <p:cNvSpPr>
                  <a:spLocks noChangeArrowheads="1"/>
                </p:cNvSpPr>
                <p:nvPr/>
              </p:nvSpPr>
              <p:spPr bwMode="auto">
                <a:xfrm>
                  <a:off x="692" y="1382"/>
                  <a:ext cx="671"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dirty="0">
                      <a:latin typeface="Times New Roman" charset="0"/>
                    </a:rPr>
                    <a:t>Oct</a:t>
                  </a:r>
                </a:p>
                <a:p>
                  <a:pPr algn="ctr">
                    <a:defRPr/>
                  </a:pPr>
                  <a:r>
                    <a:rPr lang="en-US" sz="1013" dirty="0">
                      <a:latin typeface="Times New Roman" charset="0"/>
                    </a:rPr>
                    <a:t>10</a:t>
                  </a:r>
                </a:p>
              </p:txBody>
            </p:sp>
            <p:sp>
              <p:nvSpPr>
                <p:cNvPr id="191545" name="Rectangle 57"/>
                <p:cNvSpPr>
                  <a:spLocks noChangeArrowheads="1"/>
                </p:cNvSpPr>
                <p:nvPr/>
              </p:nvSpPr>
              <p:spPr bwMode="auto">
                <a:xfrm>
                  <a:off x="692" y="1382"/>
                  <a:ext cx="671"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95" name="Group 58"/>
              <p:cNvGrpSpPr>
                <a:grpSpLocks/>
              </p:cNvGrpSpPr>
              <p:nvPr/>
            </p:nvGrpSpPr>
            <p:grpSpPr bwMode="auto">
              <a:xfrm>
                <a:off x="1363" y="1382"/>
                <a:ext cx="1184" cy="288"/>
                <a:chOff x="1363" y="1382"/>
                <a:chExt cx="1184" cy="288"/>
              </a:xfrm>
            </p:grpSpPr>
            <p:sp>
              <p:nvSpPr>
                <p:cNvPr id="20661" name="Rectangle 59"/>
                <p:cNvSpPr>
                  <a:spLocks noChangeArrowheads="1"/>
                </p:cNvSpPr>
                <p:nvPr/>
              </p:nvSpPr>
              <p:spPr bwMode="auto">
                <a:xfrm>
                  <a:off x="1363" y="1382"/>
                  <a:ext cx="1184"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21</a:t>
                  </a:r>
                </a:p>
              </p:txBody>
            </p:sp>
            <p:sp>
              <p:nvSpPr>
                <p:cNvPr id="191548" name="Rectangle 60"/>
                <p:cNvSpPr>
                  <a:spLocks noChangeArrowheads="1"/>
                </p:cNvSpPr>
                <p:nvPr/>
              </p:nvSpPr>
              <p:spPr bwMode="auto">
                <a:xfrm>
                  <a:off x="1363" y="1382"/>
                  <a:ext cx="1184"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96" name="Group 61"/>
              <p:cNvGrpSpPr>
                <a:grpSpLocks/>
              </p:cNvGrpSpPr>
              <p:nvPr/>
            </p:nvGrpSpPr>
            <p:grpSpPr bwMode="auto">
              <a:xfrm>
                <a:off x="2547" y="1382"/>
                <a:ext cx="1545" cy="288"/>
                <a:chOff x="2547" y="1382"/>
                <a:chExt cx="1545" cy="288"/>
              </a:xfrm>
            </p:grpSpPr>
            <p:sp>
              <p:nvSpPr>
                <p:cNvPr id="20659" name="Rectangle 62"/>
                <p:cNvSpPr>
                  <a:spLocks noChangeArrowheads="1"/>
                </p:cNvSpPr>
                <p:nvPr/>
              </p:nvSpPr>
              <p:spPr bwMode="auto">
                <a:xfrm>
                  <a:off x="2547" y="1382"/>
                  <a:ext cx="1545"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18</a:t>
                  </a:r>
                </a:p>
              </p:txBody>
            </p:sp>
            <p:sp>
              <p:nvSpPr>
                <p:cNvPr id="191551" name="Rectangle 63"/>
                <p:cNvSpPr>
                  <a:spLocks noChangeArrowheads="1"/>
                </p:cNvSpPr>
                <p:nvPr/>
              </p:nvSpPr>
              <p:spPr bwMode="auto">
                <a:xfrm>
                  <a:off x="2547" y="1382"/>
                  <a:ext cx="1545"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97" name="Group 64"/>
              <p:cNvGrpSpPr>
                <a:grpSpLocks/>
              </p:cNvGrpSpPr>
              <p:nvPr/>
            </p:nvGrpSpPr>
            <p:grpSpPr bwMode="auto">
              <a:xfrm>
                <a:off x="4092" y="1382"/>
                <a:ext cx="1976" cy="288"/>
                <a:chOff x="4092" y="1382"/>
                <a:chExt cx="1976" cy="288"/>
              </a:xfrm>
            </p:grpSpPr>
            <p:sp>
              <p:nvSpPr>
                <p:cNvPr id="20657" name="Rectangle 65"/>
                <p:cNvSpPr>
                  <a:spLocks noChangeArrowheads="1"/>
                </p:cNvSpPr>
                <p:nvPr/>
              </p:nvSpPr>
              <p:spPr bwMode="auto">
                <a:xfrm>
                  <a:off x="4092" y="1382"/>
                  <a:ext cx="1976"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0.86</a:t>
                  </a:r>
                </a:p>
              </p:txBody>
            </p:sp>
            <p:sp>
              <p:nvSpPr>
                <p:cNvPr id="191554" name="Rectangle 66"/>
                <p:cNvSpPr>
                  <a:spLocks noChangeArrowheads="1"/>
                </p:cNvSpPr>
                <p:nvPr/>
              </p:nvSpPr>
              <p:spPr bwMode="auto">
                <a:xfrm>
                  <a:off x="4092" y="1382"/>
                  <a:ext cx="1976"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98" name="Group 67"/>
              <p:cNvGrpSpPr>
                <a:grpSpLocks/>
              </p:cNvGrpSpPr>
              <p:nvPr/>
            </p:nvGrpSpPr>
            <p:grpSpPr bwMode="auto">
              <a:xfrm>
                <a:off x="0" y="1670"/>
                <a:ext cx="692" cy="288"/>
                <a:chOff x="0" y="1670"/>
                <a:chExt cx="692" cy="288"/>
              </a:xfrm>
            </p:grpSpPr>
            <p:sp>
              <p:nvSpPr>
                <p:cNvPr id="20655" name="Rectangle 68"/>
                <p:cNvSpPr>
                  <a:spLocks noChangeArrowheads="1"/>
                </p:cNvSpPr>
                <p:nvPr/>
              </p:nvSpPr>
              <p:spPr bwMode="auto">
                <a:xfrm>
                  <a:off x="0" y="1670"/>
                  <a:ext cx="692"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1013">
                      <a:latin typeface="Times New Roman" charset="0"/>
                    </a:rPr>
                    <a:t>2001</a:t>
                  </a:r>
                </a:p>
              </p:txBody>
            </p:sp>
            <p:sp>
              <p:nvSpPr>
                <p:cNvPr id="191557" name="Rectangle 69"/>
                <p:cNvSpPr>
                  <a:spLocks noChangeArrowheads="1"/>
                </p:cNvSpPr>
                <p:nvPr/>
              </p:nvSpPr>
              <p:spPr bwMode="auto">
                <a:xfrm>
                  <a:off x="0" y="1670"/>
                  <a:ext cx="692"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299" name="Group 70"/>
              <p:cNvGrpSpPr>
                <a:grpSpLocks/>
              </p:cNvGrpSpPr>
              <p:nvPr/>
            </p:nvGrpSpPr>
            <p:grpSpPr bwMode="auto">
              <a:xfrm>
                <a:off x="692" y="1670"/>
                <a:ext cx="671" cy="288"/>
                <a:chOff x="692" y="1670"/>
                <a:chExt cx="671" cy="288"/>
              </a:xfrm>
            </p:grpSpPr>
            <p:sp>
              <p:nvSpPr>
                <p:cNvPr id="20653" name="Rectangle 71"/>
                <p:cNvSpPr>
                  <a:spLocks noChangeArrowheads="1"/>
                </p:cNvSpPr>
                <p:nvPr/>
              </p:nvSpPr>
              <p:spPr bwMode="auto">
                <a:xfrm>
                  <a:off x="692" y="1670"/>
                  <a:ext cx="671"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dirty="0">
                      <a:latin typeface="Times New Roman" charset="0"/>
                    </a:rPr>
                    <a:t>Nov</a:t>
                  </a:r>
                </a:p>
                <a:p>
                  <a:pPr algn="ctr">
                    <a:defRPr/>
                  </a:pPr>
                  <a:r>
                    <a:rPr lang="en-US" sz="1013" dirty="0">
                      <a:latin typeface="Times New Roman" charset="0"/>
                    </a:rPr>
                    <a:t>11</a:t>
                  </a:r>
                </a:p>
              </p:txBody>
            </p:sp>
            <p:sp>
              <p:nvSpPr>
                <p:cNvPr id="191560" name="Rectangle 72"/>
                <p:cNvSpPr>
                  <a:spLocks noChangeArrowheads="1"/>
                </p:cNvSpPr>
                <p:nvPr/>
              </p:nvSpPr>
              <p:spPr bwMode="auto">
                <a:xfrm>
                  <a:off x="692" y="1670"/>
                  <a:ext cx="671"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00" name="Group 73"/>
              <p:cNvGrpSpPr>
                <a:grpSpLocks/>
              </p:cNvGrpSpPr>
              <p:nvPr/>
            </p:nvGrpSpPr>
            <p:grpSpPr bwMode="auto">
              <a:xfrm>
                <a:off x="1363" y="1670"/>
                <a:ext cx="1184" cy="288"/>
                <a:chOff x="1363" y="1670"/>
                <a:chExt cx="1184" cy="288"/>
              </a:xfrm>
            </p:grpSpPr>
            <p:sp>
              <p:nvSpPr>
                <p:cNvPr id="20651" name="Rectangle 74"/>
                <p:cNvSpPr>
                  <a:spLocks noChangeArrowheads="1"/>
                </p:cNvSpPr>
                <p:nvPr/>
              </p:nvSpPr>
              <p:spPr bwMode="auto">
                <a:xfrm>
                  <a:off x="1363" y="1670"/>
                  <a:ext cx="1184"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dirty="0">
                      <a:latin typeface="Times New Roman" charset="0"/>
                    </a:rPr>
                    <a:t>18</a:t>
                  </a:r>
                </a:p>
              </p:txBody>
            </p:sp>
            <p:sp>
              <p:nvSpPr>
                <p:cNvPr id="191563" name="Rectangle 75"/>
                <p:cNvSpPr>
                  <a:spLocks noChangeArrowheads="1"/>
                </p:cNvSpPr>
                <p:nvPr/>
              </p:nvSpPr>
              <p:spPr bwMode="auto">
                <a:xfrm>
                  <a:off x="1363" y="1670"/>
                  <a:ext cx="1184"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01" name="Group 76"/>
              <p:cNvGrpSpPr>
                <a:grpSpLocks/>
              </p:cNvGrpSpPr>
              <p:nvPr/>
            </p:nvGrpSpPr>
            <p:grpSpPr bwMode="auto">
              <a:xfrm>
                <a:off x="2547" y="1670"/>
                <a:ext cx="1545" cy="288"/>
                <a:chOff x="2547" y="1670"/>
                <a:chExt cx="1545" cy="288"/>
              </a:xfrm>
            </p:grpSpPr>
            <p:sp>
              <p:nvSpPr>
                <p:cNvPr id="20649" name="Rectangle 77"/>
                <p:cNvSpPr>
                  <a:spLocks noChangeArrowheads="1"/>
                </p:cNvSpPr>
                <p:nvPr/>
              </p:nvSpPr>
              <p:spPr bwMode="auto">
                <a:xfrm>
                  <a:off x="2547" y="1670"/>
                  <a:ext cx="1545"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17</a:t>
                  </a:r>
                </a:p>
              </p:txBody>
            </p:sp>
            <p:sp>
              <p:nvSpPr>
                <p:cNvPr id="191566" name="Rectangle 78"/>
                <p:cNvSpPr>
                  <a:spLocks noChangeArrowheads="1"/>
                </p:cNvSpPr>
                <p:nvPr/>
              </p:nvSpPr>
              <p:spPr bwMode="auto">
                <a:xfrm>
                  <a:off x="2547" y="1670"/>
                  <a:ext cx="1545"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02" name="Group 79"/>
              <p:cNvGrpSpPr>
                <a:grpSpLocks/>
              </p:cNvGrpSpPr>
              <p:nvPr/>
            </p:nvGrpSpPr>
            <p:grpSpPr bwMode="auto">
              <a:xfrm>
                <a:off x="4092" y="1670"/>
                <a:ext cx="1976" cy="288"/>
                <a:chOff x="4092" y="1670"/>
                <a:chExt cx="1976" cy="288"/>
              </a:xfrm>
            </p:grpSpPr>
            <p:sp>
              <p:nvSpPr>
                <p:cNvPr id="20647" name="Rectangle 80"/>
                <p:cNvSpPr>
                  <a:spLocks noChangeArrowheads="1"/>
                </p:cNvSpPr>
                <p:nvPr/>
              </p:nvSpPr>
              <p:spPr bwMode="auto">
                <a:xfrm>
                  <a:off x="4092" y="1670"/>
                  <a:ext cx="1976"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0.94</a:t>
                  </a:r>
                </a:p>
              </p:txBody>
            </p:sp>
            <p:sp>
              <p:nvSpPr>
                <p:cNvPr id="191569" name="Rectangle 81"/>
                <p:cNvSpPr>
                  <a:spLocks noChangeArrowheads="1"/>
                </p:cNvSpPr>
                <p:nvPr/>
              </p:nvSpPr>
              <p:spPr bwMode="auto">
                <a:xfrm>
                  <a:off x="4092" y="1670"/>
                  <a:ext cx="1976"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03" name="Group 82"/>
              <p:cNvGrpSpPr>
                <a:grpSpLocks/>
              </p:cNvGrpSpPr>
              <p:nvPr/>
            </p:nvGrpSpPr>
            <p:grpSpPr bwMode="auto">
              <a:xfrm>
                <a:off x="0" y="1958"/>
                <a:ext cx="692" cy="288"/>
                <a:chOff x="0" y="1958"/>
                <a:chExt cx="692" cy="288"/>
              </a:xfrm>
            </p:grpSpPr>
            <p:sp>
              <p:nvSpPr>
                <p:cNvPr id="20645" name="Rectangle 83"/>
                <p:cNvSpPr>
                  <a:spLocks noChangeArrowheads="1"/>
                </p:cNvSpPr>
                <p:nvPr/>
              </p:nvSpPr>
              <p:spPr bwMode="auto">
                <a:xfrm>
                  <a:off x="0" y="1958"/>
                  <a:ext cx="692"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1013">
                      <a:latin typeface="Times New Roman" charset="0"/>
                    </a:rPr>
                    <a:t>2001</a:t>
                  </a:r>
                </a:p>
              </p:txBody>
            </p:sp>
            <p:sp>
              <p:nvSpPr>
                <p:cNvPr id="191572" name="Rectangle 84"/>
                <p:cNvSpPr>
                  <a:spLocks noChangeArrowheads="1"/>
                </p:cNvSpPr>
                <p:nvPr/>
              </p:nvSpPr>
              <p:spPr bwMode="auto">
                <a:xfrm>
                  <a:off x="0" y="1958"/>
                  <a:ext cx="692"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04" name="Group 85"/>
              <p:cNvGrpSpPr>
                <a:grpSpLocks/>
              </p:cNvGrpSpPr>
              <p:nvPr/>
            </p:nvGrpSpPr>
            <p:grpSpPr bwMode="auto">
              <a:xfrm>
                <a:off x="692" y="1958"/>
                <a:ext cx="671" cy="288"/>
                <a:chOff x="692" y="1958"/>
                <a:chExt cx="671" cy="288"/>
              </a:xfrm>
            </p:grpSpPr>
            <p:sp>
              <p:nvSpPr>
                <p:cNvPr id="20643" name="Rectangle 86"/>
                <p:cNvSpPr>
                  <a:spLocks noChangeArrowheads="1"/>
                </p:cNvSpPr>
                <p:nvPr/>
              </p:nvSpPr>
              <p:spPr bwMode="auto">
                <a:xfrm>
                  <a:off x="692" y="1958"/>
                  <a:ext cx="671"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dirty="0">
                      <a:latin typeface="Times New Roman" charset="0"/>
                    </a:rPr>
                    <a:t>Dec</a:t>
                  </a:r>
                </a:p>
                <a:p>
                  <a:pPr algn="ctr">
                    <a:defRPr/>
                  </a:pPr>
                  <a:r>
                    <a:rPr lang="en-US" sz="1013" dirty="0">
                      <a:latin typeface="Times New Roman" charset="0"/>
                    </a:rPr>
                    <a:t>12</a:t>
                  </a:r>
                </a:p>
              </p:txBody>
            </p:sp>
            <p:sp>
              <p:nvSpPr>
                <p:cNvPr id="191575" name="Rectangle 87"/>
                <p:cNvSpPr>
                  <a:spLocks noChangeArrowheads="1"/>
                </p:cNvSpPr>
                <p:nvPr/>
              </p:nvSpPr>
              <p:spPr bwMode="auto">
                <a:xfrm>
                  <a:off x="692" y="1958"/>
                  <a:ext cx="671"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05" name="Group 88"/>
              <p:cNvGrpSpPr>
                <a:grpSpLocks/>
              </p:cNvGrpSpPr>
              <p:nvPr/>
            </p:nvGrpSpPr>
            <p:grpSpPr bwMode="auto">
              <a:xfrm>
                <a:off x="1363" y="1958"/>
                <a:ext cx="1184" cy="288"/>
                <a:chOff x="1363" y="1958"/>
                <a:chExt cx="1184" cy="288"/>
              </a:xfrm>
            </p:grpSpPr>
            <p:sp>
              <p:nvSpPr>
                <p:cNvPr id="20641" name="Rectangle 89"/>
                <p:cNvSpPr>
                  <a:spLocks noChangeArrowheads="1"/>
                </p:cNvSpPr>
                <p:nvPr/>
              </p:nvSpPr>
              <p:spPr bwMode="auto">
                <a:xfrm>
                  <a:off x="1363" y="1958"/>
                  <a:ext cx="1184"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14</a:t>
                  </a:r>
                </a:p>
              </p:txBody>
            </p:sp>
            <p:sp>
              <p:nvSpPr>
                <p:cNvPr id="191578" name="Rectangle 90"/>
                <p:cNvSpPr>
                  <a:spLocks noChangeArrowheads="1"/>
                </p:cNvSpPr>
                <p:nvPr/>
              </p:nvSpPr>
              <p:spPr bwMode="auto">
                <a:xfrm>
                  <a:off x="1363" y="1958"/>
                  <a:ext cx="1184"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06" name="Group 91"/>
              <p:cNvGrpSpPr>
                <a:grpSpLocks/>
              </p:cNvGrpSpPr>
              <p:nvPr/>
            </p:nvGrpSpPr>
            <p:grpSpPr bwMode="auto">
              <a:xfrm>
                <a:off x="2547" y="1958"/>
                <a:ext cx="1545" cy="288"/>
                <a:chOff x="2547" y="1958"/>
                <a:chExt cx="1545" cy="288"/>
              </a:xfrm>
            </p:grpSpPr>
            <p:sp>
              <p:nvSpPr>
                <p:cNvPr id="20639" name="Rectangle 92"/>
                <p:cNvSpPr>
                  <a:spLocks noChangeArrowheads="1"/>
                </p:cNvSpPr>
                <p:nvPr/>
              </p:nvSpPr>
              <p:spPr bwMode="auto">
                <a:xfrm>
                  <a:off x="2547" y="1958"/>
                  <a:ext cx="1545"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21</a:t>
                  </a:r>
                </a:p>
              </p:txBody>
            </p:sp>
            <p:sp>
              <p:nvSpPr>
                <p:cNvPr id="191581" name="Rectangle 93"/>
                <p:cNvSpPr>
                  <a:spLocks noChangeArrowheads="1"/>
                </p:cNvSpPr>
                <p:nvPr/>
              </p:nvSpPr>
              <p:spPr bwMode="auto">
                <a:xfrm>
                  <a:off x="2547" y="1958"/>
                  <a:ext cx="1545"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07" name="Group 94"/>
              <p:cNvGrpSpPr>
                <a:grpSpLocks/>
              </p:cNvGrpSpPr>
              <p:nvPr/>
            </p:nvGrpSpPr>
            <p:grpSpPr bwMode="auto">
              <a:xfrm>
                <a:off x="4092" y="1958"/>
                <a:ext cx="1976" cy="288"/>
                <a:chOff x="4092" y="1958"/>
                <a:chExt cx="1976" cy="288"/>
              </a:xfrm>
            </p:grpSpPr>
            <p:sp>
              <p:nvSpPr>
                <p:cNvPr id="20637" name="Rectangle 95"/>
                <p:cNvSpPr>
                  <a:spLocks noChangeArrowheads="1"/>
                </p:cNvSpPr>
                <p:nvPr/>
              </p:nvSpPr>
              <p:spPr bwMode="auto">
                <a:xfrm>
                  <a:off x="4092" y="1958"/>
                  <a:ext cx="1976"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1.50</a:t>
                  </a:r>
                </a:p>
              </p:txBody>
            </p:sp>
            <p:sp>
              <p:nvSpPr>
                <p:cNvPr id="191584" name="Rectangle 96"/>
                <p:cNvSpPr>
                  <a:spLocks noChangeArrowheads="1"/>
                </p:cNvSpPr>
                <p:nvPr/>
              </p:nvSpPr>
              <p:spPr bwMode="auto">
                <a:xfrm>
                  <a:off x="4092" y="1958"/>
                  <a:ext cx="1976"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08" name="Group 97"/>
              <p:cNvGrpSpPr>
                <a:grpSpLocks/>
              </p:cNvGrpSpPr>
              <p:nvPr/>
            </p:nvGrpSpPr>
            <p:grpSpPr bwMode="auto">
              <a:xfrm>
                <a:off x="0" y="2246"/>
                <a:ext cx="692" cy="288"/>
                <a:chOff x="0" y="2246"/>
                <a:chExt cx="692" cy="288"/>
              </a:xfrm>
            </p:grpSpPr>
            <p:sp>
              <p:nvSpPr>
                <p:cNvPr id="20635" name="Rectangle 98"/>
                <p:cNvSpPr>
                  <a:spLocks noChangeArrowheads="1"/>
                </p:cNvSpPr>
                <p:nvPr/>
              </p:nvSpPr>
              <p:spPr bwMode="auto">
                <a:xfrm>
                  <a:off x="0" y="2246"/>
                  <a:ext cx="692"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1013">
                      <a:latin typeface="Times New Roman" charset="0"/>
                    </a:rPr>
                    <a:t>2002</a:t>
                  </a:r>
                </a:p>
              </p:txBody>
            </p:sp>
            <p:sp>
              <p:nvSpPr>
                <p:cNvPr id="191587" name="Rectangle 99"/>
                <p:cNvSpPr>
                  <a:spLocks noChangeArrowheads="1"/>
                </p:cNvSpPr>
                <p:nvPr/>
              </p:nvSpPr>
              <p:spPr bwMode="auto">
                <a:xfrm>
                  <a:off x="0" y="2246"/>
                  <a:ext cx="692"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09" name="Group 100"/>
              <p:cNvGrpSpPr>
                <a:grpSpLocks/>
              </p:cNvGrpSpPr>
              <p:nvPr/>
            </p:nvGrpSpPr>
            <p:grpSpPr bwMode="auto">
              <a:xfrm>
                <a:off x="692" y="2246"/>
                <a:ext cx="671" cy="288"/>
                <a:chOff x="692" y="2246"/>
                <a:chExt cx="671" cy="288"/>
              </a:xfrm>
            </p:grpSpPr>
            <p:sp>
              <p:nvSpPr>
                <p:cNvPr id="20633" name="Rectangle 101"/>
                <p:cNvSpPr>
                  <a:spLocks noChangeArrowheads="1"/>
                </p:cNvSpPr>
                <p:nvPr/>
              </p:nvSpPr>
              <p:spPr bwMode="auto">
                <a:xfrm>
                  <a:off x="692" y="2246"/>
                  <a:ext cx="671"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dirty="0">
                      <a:latin typeface="Times New Roman" charset="0"/>
                    </a:rPr>
                    <a:t>Jan</a:t>
                  </a:r>
                </a:p>
                <a:p>
                  <a:pPr algn="ctr">
                    <a:defRPr/>
                  </a:pPr>
                  <a:r>
                    <a:rPr lang="en-US" sz="1013" dirty="0">
                      <a:latin typeface="Times New Roman" charset="0"/>
                    </a:rPr>
                    <a:t>1</a:t>
                  </a:r>
                </a:p>
              </p:txBody>
            </p:sp>
            <p:sp>
              <p:nvSpPr>
                <p:cNvPr id="191590" name="Rectangle 102"/>
                <p:cNvSpPr>
                  <a:spLocks noChangeArrowheads="1"/>
                </p:cNvSpPr>
                <p:nvPr/>
              </p:nvSpPr>
              <p:spPr bwMode="auto">
                <a:xfrm>
                  <a:off x="692" y="2246"/>
                  <a:ext cx="671"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10" name="Group 103"/>
              <p:cNvGrpSpPr>
                <a:grpSpLocks/>
              </p:cNvGrpSpPr>
              <p:nvPr/>
            </p:nvGrpSpPr>
            <p:grpSpPr bwMode="auto">
              <a:xfrm>
                <a:off x="1363" y="2246"/>
                <a:ext cx="1184" cy="288"/>
                <a:chOff x="1363" y="2246"/>
                <a:chExt cx="1184" cy="288"/>
              </a:xfrm>
            </p:grpSpPr>
            <p:sp>
              <p:nvSpPr>
                <p:cNvPr id="20631" name="Rectangle 104"/>
                <p:cNvSpPr>
                  <a:spLocks noChangeArrowheads="1"/>
                </p:cNvSpPr>
                <p:nvPr/>
              </p:nvSpPr>
              <p:spPr bwMode="auto">
                <a:xfrm>
                  <a:off x="1363" y="2246"/>
                  <a:ext cx="1184"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22</a:t>
                  </a:r>
                </a:p>
              </p:txBody>
            </p:sp>
            <p:sp>
              <p:nvSpPr>
                <p:cNvPr id="191593" name="Rectangle 105"/>
                <p:cNvSpPr>
                  <a:spLocks noChangeArrowheads="1"/>
                </p:cNvSpPr>
                <p:nvPr/>
              </p:nvSpPr>
              <p:spPr bwMode="auto">
                <a:xfrm>
                  <a:off x="1363" y="2246"/>
                  <a:ext cx="1184"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11" name="Group 106"/>
              <p:cNvGrpSpPr>
                <a:grpSpLocks/>
              </p:cNvGrpSpPr>
              <p:nvPr/>
            </p:nvGrpSpPr>
            <p:grpSpPr bwMode="auto">
              <a:xfrm>
                <a:off x="2547" y="2246"/>
                <a:ext cx="1545" cy="288"/>
                <a:chOff x="2547" y="2246"/>
                <a:chExt cx="1545" cy="288"/>
              </a:xfrm>
            </p:grpSpPr>
            <p:sp>
              <p:nvSpPr>
                <p:cNvPr id="20629" name="Rectangle 107"/>
                <p:cNvSpPr>
                  <a:spLocks noChangeArrowheads="1"/>
                </p:cNvSpPr>
                <p:nvPr/>
              </p:nvSpPr>
              <p:spPr bwMode="auto">
                <a:xfrm>
                  <a:off x="2547" y="2246"/>
                  <a:ext cx="1545"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18</a:t>
                  </a:r>
                </a:p>
              </p:txBody>
            </p:sp>
            <p:sp>
              <p:nvSpPr>
                <p:cNvPr id="191596" name="Rectangle 108"/>
                <p:cNvSpPr>
                  <a:spLocks noChangeArrowheads="1"/>
                </p:cNvSpPr>
                <p:nvPr/>
              </p:nvSpPr>
              <p:spPr bwMode="auto">
                <a:xfrm>
                  <a:off x="2547" y="2246"/>
                  <a:ext cx="1545"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12" name="Group 109"/>
              <p:cNvGrpSpPr>
                <a:grpSpLocks/>
              </p:cNvGrpSpPr>
              <p:nvPr/>
            </p:nvGrpSpPr>
            <p:grpSpPr bwMode="auto">
              <a:xfrm>
                <a:off x="4092" y="2246"/>
                <a:ext cx="1976" cy="288"/>
                <a:chOff x="4092" y="2246"/>
                <a:chExt cx="1976" cy="288"/>
              </a:xfrm>
            </p:grpSpPr>
            <p:sp>
              <p:nvSpPr>
                <p:cNvPr id="20627" name="Rectangle 110"/>
                <p:cNvSpPr>
                  <a:spLocks noChangeArrowheads="1"/>
                </p:cNvSpPr>
                <p:nvPr/>
              </p:nvSpPr>
              <p:spPr bwMode="auto">
                <a:xfrm>
                  <a:off x="4092" y="2246"/>
                  <a:ext cx="1976"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0.82</a:t>
                  </a:r>
                </a:p>
              </p:txBody>
            </p:sp>
            <p:sp>
              <p:nvSpPr>
                <p:cNvPr id="191599" name="Rectangle 111"/>
                <p:cNvSpPr>
                  <a:spLocks noChangeArrowheads="1"/>
                </p:cNvSpPr>
                <p:nvPr/>
              </p:nvSpPr>
              <p:spPr bwMode="auto">
                <a:xfrm>
                  <a:off x="4092" y="2246"/>
                  <a:ext cx="1976"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13" name="Group 112"/>
              <p:cNvGrpSpPr>
                <a:grpSpLocks/>
              </p:cNvGrpSpPr>
              <p:nvPr/>
            </p:nvGrpSpPr>
            <p:grpSpPr bwMode="auto">
              <a:xfrm>
                <a:off x="0" y="2534"/>
                <a:ext cx="692" cy="288"/>
                <a:chOff x="0" y="2534"/>
                <a:chExt cx="692" cy="288"/>
              </a:xfrm>
            </p:grpSpPr>
            <p:sp>
              <p:nvSpPr>
                <p:cNvPr id="20625" name="Rectangle 113"/>
                <p:cNvSpPr>
                  <a:spLocks noChangeArrowheads="1"/>
                </p:cNvSpPr>
                <p:nvPr/>
              </p:nvSpPr>
              <p:spPr bwMode="auto">
                <a:xfrm>
                  <a:off x="0" y="2533"/>
                  <a:ext cx="692"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1013">
                      <a:latin typeface="Times New Roman" charset="0"/>
                    </a:rPr>
                    <a:t>2002</a:t>
                  </a:r>
                </a:p>
              </p:txBody>
            </p:sp>
            <p:sp>
              <p:nvSpPr>
                <p:cNvPr id="191602" name="Rectangle 114"/>
                <p:cNvSpPr>
                  <a:spLocks noChangeArrowheads="1"/>
                </p:cNvSpPr>
                <p:nvPr/>
              </p:nvSpPr>
              <p:spPr bwMode="auto">
                <a:xfrm>
                  <a:off x="0" y="2532"/>
                  <a:ext cx="692"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14" name="Group 115"/>
              <p:cNvGrpSpPr>
                <a:grpSpLocks/>
              </p:cNvGrpSpPr>
              <p:nvPr/>
            </p:nvGrpSpPr>
            <p:grpSpPr bwMode="auto">
              <a:xfrm>
                <a:off x="692" y="2534"/>
                <a:ext cx="671" cy="288"/>
                <a:chOff x="692" y="2534"/>
                <a:chExt cx="671" cy="288"/>
              </a:xfrm>
            </p:grpSpPr>
            <p:sp>
              <p:nvSpPr>
                <p:cNvPr id="20623" name="Rectangle 116"/>
                <p:cNvSpPr>
                  <a:spLocks noChangeArrowheads="1"/>
                </p:cNvSpPr>
                <p:nvPr/>
              </p:nvSpPr>
              <p:spPr bwMode="auto">
                <a:xfrm>
                  <a:off x="692" y="2533"/>
                  <a:ext cx="671"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dirty="0">
                      <a:latin typeface="Times New Roman" charset="0"/>
                    </a:rPr>
                    <a:t>Feb</a:t>
                  </a:r>
                </a:p>
                <a:p>
                  <a:pPr algn="ctr">
                    <a:defRPr/>
                  </a:pPr>
                  <a:r>
                    <a:rPr lang="en-US" sz="1013" dirty="0">
                      <a:latin typeface="Times New Roman" charset="0"/>
                    </a:rPr>
                    <a:t>2</a:t>
                  </a:r>
                </a:p>
              </p:txBody>
            </p:sp>
            <p:sp>
              <p:nvSpPr>
                <p:cNvPr id="191605" name="Rectangle 117"/>
                <p:cNvSpPr>
                  <a:spLocks noChangeArrowheads="1"/>
                </p:cNvSpPr>
                <p:nvPr/>
              </p:nvSpPr>
              <p:spPr bwMode="auto">
                <a:xfrm>
                  <a:off x="692" y="2532"/>
                  <a:ext cx="671"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15" name="Group 118"/>
              <p:cNvGrpSpPr>
                <a:grpSpLocks/>
              </p:cNvGrpSpPr>
              <p:nvPr/>
            </p:nvGrpSpPr>
            <p:grpSpPr bwMode="auto">
              <a:xfrm>
                <a:off x="1363" y="2534"/>
                <a:ext cx="1184" cy="288"/>
                <a:chOff x="1363" y="2534"/>
                <a:chExt cx="1184" cy="288"/>
              </a:xfrm>
            </p:grpSpPr>
            <p:sp>
              <p:nvSpPr>
                <p:cNvPr id="20621" name="Rectangle 119"/>
                <p:cNvSpPr>
                  <a:spLocks noChangeArrowheads="1"/>
                </p:cNvSpPr>
                <p:nvPr/>
              </p:nvSpPr>
              <p:spPr bwMode="auto">
                <a:xfrm>
                  <a:off x="1363" y="2533"/>
                  <a:ext cx="1184"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17</a:t>
                  </a:r>
                </a:p>
              </p:txBody>
            </p:sp>
            <p:sp>
              <p:nvSpPr>
                <p:cNvPr id="191608" name="Rectangle 120"/>
                <p:cNvSpPr>
                  <a:spLocks noChangeArrowheads="1"/>
                </p:cNvSpPr>
                <p:nvPr/>
              </p:nvSpPr>
              <p:spPr bwMode="auto">
                <a:xfrm>
                  <a:off x="1363" y="2532"/>
                  <a:ext cx="1184"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16" name="Group 121"/>
              <p:cNvGrpSpPr>
                <a:grpSpLocks/>
              </p:cNvGrpSpPr>
              <p:nvPr/>
            </p:nvGrpSpPr>
            <p:grpSpPr bwMode="auto">
              <a:xfrm>
                <a:off x="2547" y="2534"/>
                <a:ext cx="1545" cy="288"/>
                <a:chOff x="2547" y="2534"/>
                <a:chExt cx="1545" cy="288"/>
              </a:xfrm>
            </p:grpSpPr>
            <p:sp>
              <p:nvSpPr>
                <p:cNvPr id="20619" name="Rectangle 122"/>
                <p:cNvSpPr>
                  <a:spLocks noChangeArrowheads="1"/>
                </p:cNvSpPr>
                <p:nvPr/>
              </p:nvSpPr>
              <p:spPr bwMode="auto">
                <a:xfrm>
                  <a:off x="2547" y="2533"/>
                  <a:ext cx="1545"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15</a:t>
                  </a:r>
                </a:p>
              </p:txBody>
            </p:sp>
            <p:sp>
              <p:nvSpPr>
                <p:cNvPr id="191611" name="Rectangle 123"/>
                <p:cNvSpPr>
                  <a:spLocks noChangeArrowheads="1"/>
                </p:cNvSpPr>
                <p:nvPr/>
              </p:nvSpPr>
              <p:spPr bwMode="auto">
                <a:xfrm>
                  <a:off x="2547" y="2532"/>
                  <a:ext cx="1545"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17" name="Group 124"/>
              <p:cNvGrpSpPr>
                <a:grpSpLocks/>
              </p:cNvGrpSpPr>
              <p:nvPr/>
            </p:nvGrpSpPr>
            <p:grpSpPr bwMode="auto">
              <a:xfrm>
                <a:off x="4092" y="2534"/>
                <a:ext cx="1976" cy="288"/>
                <a:chOff x="4092" y="2534"/>
                <a:chExt cx="1976" cy="288"/>
              </a:xfrm>
            </p:grpSpPr>
            <p:sp>
              <p:nvSpPr>
                <p:cNvPr id="20617" name="Rectangle 125"/>
                <p:cNvSpPr>
                  <a:spLocks noChangeArrowheads="1"/>
                </p:cNvSpPr>
                <p:nvPr/>
              </p:nvSpPr>
              <p:spPr bwMode="auto">
                <a:xfrm>
                  <a:off x="4092" y="2533"/>
                  <a:ext cx="1976"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0.88</a:t>
                  </a:r>
                </a:p>
              </p:txBody>
            </p:sp>
            <p:sp>
              <p:nvSpPr>
                <p:cNvPr id="191614" name="Rectangle 126"/>
                <p:cNvSpPr>
                  <a:spLocks noChangeArrowheads="1"/>
                </p:cNvSpPr>
                <p:nvPr/>
              </p:nvSpPr>
              <p:spPr bwMode="auto">
                <a:xfrm>
                  <a:off x="4092" y="2532"/>
                  <a:ext cx="1976"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18" name="Group 127"/>
              <p:cNvGrpSpPr>
                <a:grpSpLocks/>
              </p:cNvGrpSpPr>
              <p:nvPr/>
            </p:nvGrpSpPr>
            <p:grpSpPr bwMode="auto">
              <a:xfrm>
                <a:off x="0" y="2822"/>
                <a:ext cx="692" cy="288"/>
                <a:chOff x="0" y="2822"/>
                <a:chExt cx="692" cy="288"/>
              </a:xfrm>
            </p:grpSpPr>
            <p:sp>
              <p:nvSpPr>
                <p:cNvPr id="20615" name="Rectangle 128"/>
                <p:cNvSpPr>
                  <a:spLocks noChangeArrowheads="1"/>
                </p:cNvSpPr>
                <p:nvPr/>
              </p:nvSpPr>
              <p:spPr bwMode="auto">
                <a:xfrm>
                  <a:off x="0" y="2822"/>
                  <a:ext cx="692"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1013">
                      <a:latin typeface="Times New Roman" charset="0"/>
                    </a:rPr>
                    <a:t>2002</a:t>
                  </a:r>
                </a:p>
              </p:txBody>
            </p:sp>
            <p:sp>
              <p:nvSpPr>
                <p:cNvPr id="191617" name="Rectangle 129"/>
                <p:cNvSpPr>
                  <a:spLocks noChangeArrowheads="1"/>
                </p:cNvSpPr>
                <p:nvPr/>
              </p:nvSpPr>
              <p:spPr bwMode="auto">
                <a:xfrm>
                  <a:off x="0" y="2822"/>
                  <a:ext cx="692"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19" name="Group 130"/>
              <p:cNvGrpSpPr>
                <a:grpSpLocks/>
              </p:cNvGrpSpPr>
              <p:nvPr/>
            </p:nvGrpSpPr>
            <p:grpSpPr bwMode="auto">
              <a:xfrm>
                <a:off x="692" y="2822"/>
                <a:ext cx="671" cy="288"/>
                <a:chOff x="692" y="2822"/>
                <a:chExt cx="671" cy="288"/>
              </a:xfrm>
            </p:grpSpPr>
            <p:sp>
              <p:nvSpPr>
                <p:cNvPr id="20613" name="Rectangle 131"/>
                <p:cNvSpPr>
                  <a:spLocks noChangeArrowheads="1"/>
                </p:cNvSpPr>
                <p:nvPr/>
              </p:nvSpPr>
              <p:spPr bwMode="auto">
                <a:xfrm>
                  <a:off x="692" y="2822"/>
                  <a:ext cx="671"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dirty="0">
                      <a:latin typeface="Times New Roman" charset="0"/>
                    </a:rPr>
                    <a:t>Mar</a:t>
                  </a:r>
                </a:p>
                <a:p>
                  <a:pPr algn="ctr">
                    <a:defRPr/>
                  </a:pPr>
                  <a:r>
                    <a:rPr lang="en-US" sz="1013" dirty="0">
                      <a:latin typeface="Times New Roman" charset="0"/>
                    </a:rPr>
                    <a:t>3</a:t>
                  </a:r>
                </a:p>
              </p:txBody>
            </p:sp>
            <p:sp>
              <p:nvSpPr>
                <p:cNvPr id="191620" name="Rectangle 132"/>
                <p:cNvSpPr>
                  <a:spLocks noChangeArrowheads="1"/>
                </p:cNvSpPr>
                <p:nvPr/>
              </p:nvSpPr>
              <p:spPr bwMode="auto">
                <a:xfrm>
                  <a:off x="692" y="2822"/>
                  <a:ext cx="671"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20" name="Group 133"/>
              <p:cNvGrpSpPr>
                <a:grpSpLocks/>
              </p:cNvGrpSpPr>
              <p:nvPr/>
            </p:nvGrpSpPr>
            <p:grpSpPr bwMode="auto">
              <a:xfrm>
                <a:off x="1363" y="2822"/>
                <a:ext cx="1184" cy="288"/>
                <a:chOff x="1363" y="2822"/>
                <a:chExt cx="1184" cy="288"/>
              </a:xfrm>
            </p:grpSpPr>
            <p:sp>
              <p:nvSpPr>
                <p:cNvPr id="20611" name="Rectangle 134"/>
                <p:cNvSpPr>
                  <a:spLocks noChangeArrowheads="1"/>
                </p:cNvSpPr>
                <p:nvPr/>
              </p:nvSpPr>
              <p:spPr bwMode="auto">
                <a:xfrm>
                  <a:off x="1363" y="2822"/>
                  <a:ext cx="1184"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19</a:t>
                  </a:r>
                </a:p>
              </p:txBody>
            </p:sp>
            <p:sp>
              <p:nvSpPr>
                <p:cNvPr id="191623" name="Rectangle 135"/>
                <p:cNvSpPr>
                  <a:spLocks noChangeArrowheads="1"/>
                </p:cNvSpPr>
                <p:nvPr/>
              </p:nvSpPr>
              <p:spPr bwMode="auto">
                <a:xfrm>
                  <a:off x="1363" y="2822"/>
                  <a:ext cx="1184"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21" name="Group 136"/>
              <p:cNvGrpSpPr>
                <a:grpSpLocks/>
              </p:cNvGrpSpPr>
              <p:nvPr/>
            </p:nvGrpSpPr>
            <p:grpSpPr bwMode="auto">
              <a:xfrm>
                <a:off x="2547" y="2822"/>
                <a:ext cx="1545" cy="288"/>
                <a:chOff x="2547" y="2822"/>
                <a:chExt cx="1545" cy="288"/>
              </a:xfrm>
            </p:grpSpPr>
            <p:sp>
              <p:nvSpPr>
                <p:cNvPr id="20609" name="Rectangle 137"/>
                <p:cNvSpPr>
                  <a:spLocks noChangeArrowheads="1"/>
                </p:cNvSpPr>
                <p:nvPr/>
              </p:nvSpPr>
              <p:spPr bwMode="auto">
                <a:xfrm>
                  <a:off x="2547" y="2822"/>
                  <a:ext cx="1545"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26</a:t>
                  </a:r>
                </a:p>
              </p:txBody>
            </p:sp>
            <p:sp>
              <p:nvSpPr>
                <p:cNvPr id="191626" name="Rectangle 138"/>
                <p:cNvSpPr>
                  <a:spLocks noChangeArrowheads="1"/>
                </p:cNvSpPr>
                <p:nvPr/>
              </p:nvSpPr>
              <p:spPr bwMode="auto">
                <a:xfrm>
                  <a:off x="2547" y="2822"/>
                  <a:ext cx="1545"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22" name="Group 139"/>
              <p:cNvGrpSpPr>
                <a:grpSpLocks/>
              </p:cNvGrpSpPr>
              <p:nvPr/>
            </p:nvGrpSpPr>
            <p:grpSpPr bwMode="auto">
              <a:xfrm>
                <a:off x="4092" y="2822"/>
                <a:ext cx="1976" cy="288"/>
                <a:chOff x="4092" y="2822"/>
                <a:chExt cx="1976" cy="288"/>
              </a:xfrm>
            </p:grpSpPr>
            <p:sp>
              <p:nvSpPr>
                <p:cNvPr id="20607" name="Rectangle 140"/>
                <p:cNvSpPr>
                  <a:spLocks noChangeArrowheads="1"/>
                </p:cNvSpPr>
                <p:nvPr/>
              </p:nvSpPr>
              <p:spPr bwMode="auto">
                <a:xfrm>
                  <a:off x="4092" y="2822"/>
                  <a:ext cx="1976"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1.37</a:t>
                  </a:r>
                </a:p>
              </p:txBody>
            </p:sp>
            <p:sp>
              <p:nvSpPr>
                <p:cNvPr id="191629" name="Rectangle 141"/>
                <p:cNvSpPr>
                  <a:spLocks noChangeArrowheads="1"/>
                </p:cNvSpPr>
                <p:nvPr/>
              </p:nvSpPr>
              <p:spPr bwMode="auto">
                <a:xfrm>
                  <a:off x="4092" y="2822"/>
                  <a:ext cx="1976"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23" name="Group 142"/>
              <p:cNvGrpSpPr>
                <a:grpSpLocks/>
              </p:cNvGrpSpPr>
              <p:nvPr/>
            </p:nvGrpSpPr>
            <p:grpSpPr bwMode="auto">
              <a:xfrm>
                <a:off x="0" y="3110"/>
                <a:ext cx="692" cy="288"/>
                <a:chOff x="0" y="3110"/>
                <a:chExt cx="692" cy="288"/>
              </a:xfrm>
            </p:grpSpPr>
            <p:sp>
              <p:nvSpPr>
                <p:cNvPr id="20605" name="Rectangle 143"/>
                <p:cNvSpPr>
                  <a:spLocks noChangeArrowheads="1"/>
                </p:cNvSpPr>
                <p:nvPr/>
              </p:nvSpPr>
              <p:spPr bwMode="auto">
                <a:xfrm>
                  <a:off x="0" y="3109"/>
                  <a:ext cx="692"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1013">
                      <a:latin typeface="Times New Roman" charset="0"/>
                    </a:rPr>
                    <a:t>2002</a:t>
                  </a:r>
                </a:p>
              </p:txBody>
            </p:sp>
            <p:sp>
              <p:nvSpPr>
                <p:cNvPr id="191632" name="Rectangle 144"/>
                <p:cNvSpPr>
                  <a:spLocks noChangeArrowheads="1"/>
                </p:cNvSpPr>
                <p:nvPr/>
              </p:nvSpPr>
              <p:spPr bwMode="auto">
                <a:xfrm>
                  <a:off x="0" y="3108"/>
                  <a:ext cx="692"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24" name="Group 145"/>
              <p:cNvGrpSpPr>
                <a:grpSpLocks/>
              </p:cNvGrpSpPr>
              <p:nvPr/>
            </p:nvGrpSpPr>
            <p:grpSpPr bwMode="auto">
              <a:xfrm>
                <a:off x="692" y="3110"/>
                <a:ext cx="671" cy="288"/>
                <a:chOff x="692" y="3110"/>
                <a:chExt cx="671" cy="288"/>
              </a:xfrm>
            </p:grpSpPr>
            <p:sp>
              <p:nvSpPr>
                <p:cNvPr id="20603" name="Rectangle 146"/>
                <p:cNvSpPr>
                  <a:spLocks noChangeArrowheads="1"/>
                </p:cNvSpPr>
                <p:nvPr/>
              </p:nvSpPr>
              <p:spPr bwMode="auto">
                <a:xfrm>
                  <a:off x="692" y="3109"/>
                  <a:ext cx="671"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dirty="0">
                      <a:latin typeface="Times New Roman" charset="0"/>
                    </a:rPr>
                    <a:t>Apr</a:t>
                  </a:r>
                </a:p>
                <a:p>
                  <a:pPr algn="ctr">
                    <a:defRPr/>
                  </a:pPr>
                  <a:r>
                    <a:rPr lang="en-US" sz="1013" dirty="0">
                      <a:latin typeface="Times New Roman" charset="0"/>
                    </a:rPr>
                    <a:t>4</a:t>
                  </a:r>
                </a:p>
              </p:txBody>
            </p:sp>
            <p:sp>
              <p:nvSpPr>
                <p:cNvPr id="191635" name="Rectangle 147"/>
                <p:cNvSpPr>
                  <a:spLocks noChangeArrowheads="1"/>
                </p:cNvSpPr>
                <p:nvPr/>
              </p:nvSpPr>
              <p:spPr bwMode="auto">
                <a:xfrm>
                  <a:off x="692" y="3108"/>
                  <a:ext cx="671"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25" name="Group 148"/>
              <p:cNvGrpSpPr>
                <a:grpSpLocks/>
              </p:cNvGrpSpPr>
              <p:nvPr/>
            </p:nvGrpSpPr>
            <p:grpSpPr bwMode="auto">
              <a:xfrm>
                <a:off x="1363" y="3110"/>
                <a:ext cx="1184" cy="288"/>
                <a:chOff x="1363" y="3110"/>
                <a:chExt cx="1184" cy="288"/>
              </a:xfrm>
            </p:grpSpPr>
            <p:sp>
              <p:nvSpPr>
                <p:cNvPr id="20601" name="Rectangle 149"/>
                <p:cNvSpPr>
                  <a:spLocks noChangeArrowheads="1"/>
                </p:cNvSpPr>
                <p:nvPr/>
              </p:nvSpPr>
              <p:spPr bwMode="auto">
                <a:xfrm>
                  <a:off x="1363" y="3109"/>
                  <a:ext cx="1184"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21</a:t>
                  </a:r>
                </a:p>
              </p:txBody>
            </p:sp>
            <p:sp>
              <p:nvSpPr>
                <p:cNvPr id="191638" name="Rectangle 150"/>
                <p:cNvSpPr>
                  <a:spLocks noChangeArrowheads="1"/>
                </p:cNvSpPr>
                <p:nvPr/>
              </p:nvSpPr>
              <p:spPr bwMode="auto">
                <a:xfrm>
                  <a:off x="1363" y="3108"/>
                  <a:ext cx="1184"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26" name="Group 151"/>
              <p:cNvGrpSpPr>
                <a:grpSpLocks/>
              </p:cNvGrpSpPr>
              <p:nvPr/>
            </p:nvGrpSpPr>
            <p:grpSpPr bwMode="auto">
              <a:xfrm>
                <a:off x="2547" y="3110"/>
                <a:ext cx="1545" cy="288"/>
                <a:chOff x="2547" y="3110"/>
                <a:chExt cx="1545" cy="288"/>
              </a:xfrm>
            </p:grpSpPr>
            <p:sp>
              <p:nvSpPr>
                <p:cNvPr id="20599" name="Rectangle 152"/>
                <p:cNvSpPr>
                  <a:spLocks noChangeArrowheads="1"/>
                </p:cNvSpPr>
                <p:nvPr/>
              </p:nvSpPr>
              <p:spPr bwMode="auto">
                <a:xfrm>
                  <a:off x="2547" y="3109"/>
                  <a:ext cx="1545"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14</a:t>
                  </a:r>
                </a:p>
              </p:txBody>
            </p:sp>
            <p:sp>
              <p:nvSpPr>
                <p:cNvPr id="191641" name="Rectangle 153"/>
                <p:cNvSpPr>
                  <a:spLocks noChangeArrowheads="1"/>
                </p:cNvSpPr>
                <p:nvPr/>
              </p:nvSpPr>
              <p:spPr bwMode="auto">
                <a:xfrm>
                  <a:off x="2547" y="3108"/>
                  <a:ext cx="1545"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27" name="Group 154"/>
              <p:cNvGrpSpPr>
                <a:grpSpLocks/>
              </p:cNvGrpSpPr>
              <p:nvPr/>
            </p:nvGrpSpPr>
            <p:grpSpPr bwMode="auto">
              <a:xfrm>
                <a:off x="4092" y="3110"/>
                <a:ext cx="1976" cy="288"/>
                <a:chOff x="4092" y="3110"/>
                <a:chExt cx="1976" cy="288"/>
              </a:xfrm>
            </p:grpSpPr>
            <p:sp>
              <p:nvSpPr>
                <p:cNvPr id="20597" name="Rectangle 155"/>
                <p:cNvSpPr>
                  <a:spLocks noChangeArrowheads="1"/>
                </p:cNvSpPr>
                <p:nvPr/>
              </p:nvSpPr>
              <p:spPr bwMode="auto">
                <a:xfrm>
                  <a:off x="4092" y="3109"/>
                  <a:ext cx="1976"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0.67</a:t>
                  </a:r>
                </a:p>
              </p:txBody>
            </p:sp>
            <p:sp>
              <p:nvSpPr>
                <p:cNvPr id="191644" name="Rectangle 156"/>
                <p:cNvSpPr>
                  <a:spLocks noChangeArrowheads="1"/>
                </p:cNvSpPr>
                <p:nvPr/>
              </p:nvSpPr>
              <p:spPr bwMode="auto">
                <a:xfrm>
                  <a:off x="4092" y="3108"/>
                  <a:ext cx="1976"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28" name="Group 157"/>
              <p:cNvGrpSpPr>
                <a:grpSpLocks/>
              </p:cNvGrpSpPr>
              <p:nvPr/>
            </p:nvGrpSpPr>
            <p:grpSpPr bwMode="auto">
              <a:xfrm>
                <a:off x="0" y="3398"/>
                <a:ext cx="692" cy="288"/>
                <a:chOff x="0" y="3398"/>
                <a:chExt cx="692" cy="288"/>
              </a:xfrm>
            </p:grpSpPr>
            <p:sp>
              <p:nvSpPr>
                <p:cNvPr id="20595" name="Rectangle 158"/>
                <p:cNvSpPr>
                  <a:spLocks noChangeArrowheads="1"/>
                </p:cNvSpPr>
                <p:nvPr/>
              </p:nvSpPr>
              <p:spPr bwMode="auto">
                <a:xfrm>
                  <a:off x="0" y="3398"/>
                  <a:ext cx="692"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1013">
                      <a:latin typeface="Times New Roman" charset="0"/>
                    </a:rPr>
                    <a:t>2002</a:t>
                  </a:r>
                </a:p>
              </p:txBody>
            </p:sp>
            <p:sp>
              <p:nvSpPr>
                <p:cNvPr id="191647" name="Rectangle 159"/>
                <p:cNvSpPr>
                  <a:spLocks noChangeArrowheads="1"/>
                </p:cNvSpPr>
                <p:nvPr/>
              </p:nvSpPr>
              <p:spPr bwMode="auto">
                <a:xfrm>
                  <a:off x="0" y="3398"/>
                  <a:ext cx="692"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29" name="Group 160"/>
              <p:cNvGrpSpPr>
                <a:grpSpLocks/>
              </p:cNvGrpSpPr>
              <p:nvPr/>
            </p:nvGrpSpPr>
            <p:grpSpPr bwMode="auto">
              <a:xfrm>
                <a:off x="692" y="3398"/>
                <a:ext cx="671" cy="288"/>
                <a:chOff x="692" y="3398"/>
                <a:chExt cx="671" cy="288"/>
              </a:xfrm>
            </p:grpSpPr>
            <p:sp>
              <p:nvSpPr>
                <p:cNvPr id="20593" name="Rectangle 161"/>
                <p:cNvSpPr>
                  <a:spLocks noChangeArrowheads="1"/>
                </p:cNvSpPr>
                <p:nvPr/>
              </p:nvSpPr>
              <p:spPr bwMode="auto">
                <a:xfrm>
                  <a:off x="692" y="3398"/>
                  <a:ext cx="671"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dirty="0">
                      <a:latin typeface="Times New Roman" charset="0"/>
                    </a:rPr>
                    <a:t>May</a:t>
                  </a:r>
                </a:p>
                <a:p>
                  <a:pPr algn="ctr">
                    <a:defRPr/>
                  </a:pPr>
                  <a:r>
                    <a:rPr lang="en-US" sz="1013" dirty="0">
                      <a:latin typeface="Times New Roman" charset="0"/>
                    </a:rPr>
                    <a:t>5</a:t>
                  </a:r>
                </a:p>
              </p:txBody>
            </p:sp>
            <p:sp>
              <p:nvSpPr>
                <p:cNvPr id="191650" name="Rectangle 162"/>
                <p:cNvSpPr>
                  <a:spLocks noChangeArrowheads="1"/>
                </p:cNvSpPr>
                <p:nvPr/>
              </p:nvSpPr>
              <p:spPr bwMode="auto">
                <a:xfrm>
                  <a:off x="692" y="3398"/>
                  <a:ext cx="671"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30" name="Group 163"/>
              <p:cNvGrpSpPr>
                <a:grpSpLocks/>
              </p:cNvGrpSpPr>
              <p:nvPr/>
            </p:nvGrpSpPr>
            <p:grpSpPr bwMode="auto">
              <a:xfrm>
                <a:off x="1363" y="3398"/>
                <a:ext cx="1184" cy="288"/>
                <a:chOff x="1363" y="3398"/>
                <a:chExt cx="1184" cy="288"/>
              </a:xfrm>
            </p:grpSpPr>
            <p:sp>
              <p:nvSpPr>
                <p:cNvPr id="20591" name="Rectangle 164"/>
                <p:cNvSpPr>
                  <a:spLocks noChangeArrowheads="1"/>
                </p:cNvSpPr>
                <p:nvPr/>
              </p:nvSpPr>
              <p:spPr bwMode="auto">
                <a:xfrm>
                  <a:off x="1363" y="3398"/>
                  <a:ext cx="1184"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18</a:t>
                  </a:r>
                </a:p>
              </p:txBody>
            </p:sp>
            <p:sp>
              <p:nvSpPr>
                <p:cNvPr id="191653" name="Rectangle 165"/>
                <p:cNvSpPr>
                  <a:spLocks noChangeArrowheads="1"/>
                </p:cNvSpPr>
                <p:nvPr/>
              </p:nvSpPr>
              <p:spPr bwMode="auto">
                <a:xfrm>
                  <a:off x="1363" y="3398"/>
                  <a:ext cx="1184"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31" name="Group 166"/>
              <p:cNvGrpSpPr>
                <a:grpSpLocks/>
              </p:cNvGrpSpPr>
              <p:nvPr/>
            </p:nvGrpSpPr>
            <p:grpSpPr bwMode="auto">
              <a:xfrm>
                <a:off x="2547" y="3398"/>
                <a:ext cx="1545" cy="288"/>
                <a:chOff x="2547" y="3398"/>
                <a:chExt cx="1545" cy="288"/>
              </a:xfrm>
            </p:grpSpPr>
            <p:sp>
              <p:nvSpPr>
                <p:cNvPr id="20589" name="Rectangle 167"/>
                <p:cNvSpPr>
                  <a:spLocks noChangeArrowheads="1"/>
                </p:cNvSpPr>
                <p:nvPr/>
              </p:nvSpPr>
              <p:spPr bwMode="auto">
                <a:xfrm>
                  <a:off x="2547" y="3398"/>
                  <a:ext cx="1545"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13</a:t>
                  </a:r>
                </a:p>
              </p:txBody>
            </p:sp>
            <p:sp>
              <p:nvSpPr>
                <p:cNvPr id="191656" name="Rectangle 168"/>
                <p:cNvSpPr>
                  <a:spLocks noChangeArrowheads="1"/>
                </p:cNvSpPr>
                <p:nvPr/>
              </p:nvSpPr>
              <p:spPr bwMode="auto">
                <a:xfrm>
                  <a:off x="2547" y="3398"/>
                  <a:ext cx="1545"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32" name="Group 169"/>
              <p:cNvGrpSpPr>
                <a:grpSpLocks/>
              </p:cNvGrpSpPr>
              <p:nvPr/>
            </p:nvGrpSpPr>
            <p:grpSpPr bwMode="auto">
              <a:xfrm>
                <a:off x="4092" y="3398"/>
                <a:ext cx="1976" cy="288"/>
                <a:chOff x="4092" y="3398"/>
                <a:chExt cx="1976" cy="288"/>
              </a:xfrm>
            </p:grpSpPr>
            <p:sp>
              <p:nvSpPr>
                <p:cNvPr id="20587" name="Rectangle 170"/>
                <p:cNvSpPr>
                  <a:spLocks noChangeArrowheads="1"/>
                </p:cNvSpPr>
                <p:nvPr/>
              </p:nvSpPr>
              <p:spPr bwMode="auto">
                <a:xfrm>
                  <a:off x="4092" y="3398"/>
                  <a:ext cx="1976"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0.72</a:t>
                  </a:r>
                </a:p>
              </p:txBody>
            </p:sp>
            <p:sp>
              <p:nvSpPr>
                <p:cNvPr id="191659" name="Rectangle 171"/>
                <p:cNvSpPr>
                  <a:spLocks noChangeArrowheads="1"/>
                </p:cNvSpPr>
                <p:nvPr/>
              </p:nvSpPr>
              <p:spPr bwMode="auto">
                <a:xfrm>
                  <a:off x="4092" y="3398"/>
                  <a:ext cx="1976"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33" name="Group 172"/>
              <p:cNvGrpSpPr>
                <a:grpSpLocks/>
              </p:cNvGrpSpPr>
              <p:nvPr/>
            </p:nvGrpSpPr>
            <p:grpSpPr bwMode="auto">
              <a:xfrm>
                <a:off x="0" y="3686"/>
                <a:ext cx="692" cy="288"/>
                <a:chOff x="0" y="3686"/>
                <a:chExt cx="692" cy="288"/>
              </a:xfrm>
            </p:grpSpPr>
            <p:sp>
              <p:nvSpPr>
                <p:cNvPr id="20585" name="Rectangle 173"/>
                <p:cNvSpPr>
                  <a:spLocks noChangeArrowheads="1"/>
                </p:cNvSpPr>
                <p:nvPr/>
              </p:nvSpPr>
              <p:spPr bwMode="auto">
                <a:xfrm>
                  <a:off x="0" y="3685"/>
                  <a:ext cx="692"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1013">
                      <a:latin typeface="Times New Roman" charset="0"/>
                    </a:rPr>
                    <a:t>2002</a:t>
                  </a:r>
                </a:p>
              </p:txBody>
            </p:sp>
            <p:sp>
              <p:nvSpPr>
                <p:cNvPr id="191662" name="Rectangle 174"/>
                <p:cNvSpPr>
                  <a:spLocks noChangeArrowheads="1"/>
                </p:cNvSpPr>
                <p:nvPr/>
              </p:nvSpPr>
              <p:spPr bwMode="auto">
                <a:xfrm>
                  <a:off x="0" y="3684"/>
                  <a:ext cx="692"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34" name="Group 175"/>
              <p:cNvGrpSpPr>
                <a:grpSpLocks/>
              </p:cNvGrpSpPr>
              <p:nvPr/>
            </p:nvGrpSpPr>
            <p:grpSpPr bwMode="auto">
              <a:xfrm>
                <a:off x="692" y="3686"/>
                <a:ext cx="671" cy="288"/>
                <a:chOff x="692" y="3686"/>
                <a:chExt cx="671" cy="288"/>
              </a:xfrm>
            </p:grpSpPr>
            <p:sp>
              <p:nvSpPr>
                <p:cNvPr id="20583" name="Rectangle 176"/>
                <p:cNvSpPr>
                  <a:spLocks noChangeArrowheads="1"/>
                </p:cNvSpPr>
                <p:nvPr/>
              </p:nvSpPr>
              <p:spPr bwMode="auto">
                <a:xfrm>
                  <a:off x="692" y="3685"/>
                  <a:ext cx="671"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dirty="0">
                      <a:latin typeface="Times New Roman" charset="0"/>
                    </a:rPr>
                    <a:t>Jun</a:t>
                  </a:r>
                </a:p>
                <a:p>
                  <a:pPr algn="ctr">
                    <a:defRPr/>
                  </a:pPr>
                  <a:r>
                    <a:rPr lang="en-US" sz="1013" dirty="0">
                      <a:latin typeface="Times New Roman" charset="0"/>
                    </a:rPr>
                    <a:t>6</a:t>
                  </a:r>
                </a:p>
              </p:txBody>
            </p:sp>
            <p:sp>
              <p:nvSpPr>
                <p:cNvPr id="191665" name="Rectangle 177"/>
                <p:cNvSpPr>
                  <a:spLocks noChangeArrowheads="1"/>
                </p:cNvSpPr>
                <p:nvPr/>
              </p:nvSpPr>
              <p:spPr bwMode="auto">
                <a:xfrm>
                  <a:off x="692" y="3684"/>
                  <a:ext cx="671"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35" name="Group 178"/>
              <p:cNvGrpSpPr>
                <a:grpSpLocks/>
              </p:cNvGrpSpPr>
              <p:nvPr/>
            </p:nvGrpSpPr>
            <p:grpSpPr bwMode="auto">
              <a:xfrm>
                <a:off x="1363" y="3686"/>
                <a:ext cx="1184" cy="288"/>
                <a:chOff x="1363" y="3686"/>
                <a:chExt cx="1184" cy="288"/>
              </a:xfrm>
            </p:grpSpPr>
            <p:sp>
              <p:nvSpPr>
                <p:cNvPr id="20581" name="Rectangle 179"/>
                <p:cNvSpPr>
                  <a:spLocks noChangeArrowheads="1"/>
                </p:cNvSpPr>
                <p:nvPr/>
              </p:nvSpPr>
              <p:spPr bwMode="auto">
                <a:xfrm>
                  <a:off x="1363" y="3685"/>
                  <a:ext cx="1184"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11</a:t>
                  </a:r>
                </a:p>
              </p:txBody>
            </p:sp>
            <p:sp>
              <p:nvSpPr>
                <p:cNvPr id="191668" name="Rectangle 180"/>
                <p:cNvSpPr>
                  <a:spLocks noChangeArrowheads="1"/>
                </p:cNvSpPr>
                <p:nvPr/>
              </p:nvSpPr>
              <p:spPr bwMode="auto">
                <a:xfrm>
                  <a:off x="1363" y="3684"/>
                  <a:ext cx="1184"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36" name="Group 181"/>
              <p:cNvGrpSpPr>
                <a:grpSpLocks/>
              </p:cNvGrpSpPr>
              <p:nvPr/>
            </p:nvGrpSpPr>
            <p:grpSpPr bwMode="auto">
              <a:xfrm>
                <a:off x="2547" y="3686"/>
                <a:ext cx="1545" cy="288"/>
                <a:chOff x="2547" y="3686"/>
                <a:chExt cx="1545" cy="288"/>
              </a:xfrm>
            </p:grpSpPr>
            <p:sp>
              <p:nvSpPr>
                <p:cNvPr id="20579" name="Rectangle 182"/>
                <p:cNvSpPr>
                  <a:spLocks noChangeArrowheads="1"/>
                </p:cNvSpPr>
                <p:nvPr/>
              </p:nvSpPr>
              <p:spPr bwMode="auto">
                <a:xfrm>
                  <a:off x="2547" y="3685"/>
                  <a:ext cx="1545"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2</a:t>
                  </a:r>
                </a:p>
              </p:txBody>
            </p:sp>
            <p:sp>
              <p:nvSpPr>
                <p:cNvPr id="191671" name="Rectangle 183"/>
                <p:cNvSpPr>
                  <a:spLocks noChangeArrowheads="1"/>
                </p:cNvSpPr>
                <p:nvPr/>
              </p:nvSpPr>
              <p:spPr bwMode="auto">
                <a:xfrm>
                  <a:off x="2547" y="3684"/>
                  <a:ext cx="1545"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37" name="Group 184"/>
              <p:cNvGrpSpPr>
                <a:grpSpLocks/>
              </p:cNvGrpSpPr>
              <p:nvPr/>
            </p:nvGrpSpPr>
            <p:grpSpPr bwMode="auto">
              <a:xfrm>
                <a:off x="4092" y="3686"/>
                <a:ext cx="1976" cy="288"/>
                <a:chOff x="4092" y="3686"/>
                <a:chExt cx="1976" cy="288"/>
              </a:xfrm>
            </p:grpSpPr>
            <p:sp>
              <p:nvSpPr>
                <p:cNvPr id="20577" name="Rectangle 185"/>
                <p:cNvSpPr>
                  <a:spLocks noChangeArrowheads="1"/>
                </p:cNvSpPr>
                <p:nvPr/>
              </p:nvSpPr>
              <p:spPr bwMode="auto">
                <a:xfrm>
                  <a:off x="4092" y="3685"/>
                  <a:ext cx="1976" cy="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0.18</a:t>
                  </a:r>
                </a:p>
              </p:txBody>
            </p:sp>
            <p:sp>
              <p:nvSpPr>
                <p:cNvPr id="191674" name="Rectangle 186"/>
                <p:cNvSpPr>
                  <a:spLocks noChangeArrowheads="1"/>
                </p:cNvSpPr>
                <p:nvPr/>
              </p:nvSpPr>
              <p:spPr bwMode="auto">
                <a:xfrm>
                  <a:off x="4092" y="3684"/>
                  <a:ext cx="1976" cy="290"/>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38" name="Group 187"/>
              <p:cNvGrpSpPr>
                <a:grpSpLocks/>
              </p:cNvGrpSpPr>
              <p:nvPr/>
            </p:nvGrpSpPr>
            <p:grpSpPr bwMode="auto">
              <a:xfrm>
                <a:off x="0" y="3974"/>
                <a:ext cx="692" cy="288"/>
                <a:chOff x="0" y="3974"/>
                <a:chExt cx="692" cy="288"/>
              </a:xfrm>
            </p:grpSpPr>
            <p:sp>
              <p:nvSpPr>
                <p:cNvPr id="20575" name="Rectangle 188"/>
                <p:cNvSpPr>
                  <a:spLocks noChangeArrowheads="1"/>
                </p:cNvSpPr>
                <p:nvPr/>
              </p:nvSpPr>
              <p:spPr bwMode="auto">
                <a:xfrm>
                  <a:off x="0" y="3974"/>
                  <a:ext cx="692"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1013">
                      <a:latin typeface="Times New Roman" charset="0"/>
                    </a:rPr>
                    <a:t>2002</a:t>
                  </a:r>
                </a:p>
              </p:txBody>
            </p:sp>
            <p:sp>
              <p:nvSpPr>
                <p:cNvPr id="191677" name="Rectangle 189"/>
                <p:cNvSpPr>
                  <a:spLocks noChangeArrowheads="1"/>
                </p:cNvSpPr>
                <p:nvPr/>
              </p:nvSpPr>
              <p:spPr bwMode="auto">
                <a:xfrm>
                  <a:off x="0" y="3974"/>
                  <a:ext cx="692"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39" name="Group 190"/>
              <p:cNvGrpSpPr>
                <a:grpSpLocks/>
              </p:cNvGrpSpPr>
              <p:nvPr/>
            </p:nvGrpSpPr>
            <p:grpSpPr bwMode="auto">
              <a:xfrm>
                <a:off x="692" y="3974"/>
                <a:ext cx="671" cy="288"/>
                <a:chOff x="692" y="3974"/>
                <a:chExt cx="671" cy="288"/>
              </a:xfrm>
            </p:grpSpPr>
            <p:sp>
              <p:nvSpPr>
                <p:cNvPr id="20573" name="Rectangle 191"/>
                <p:cNvSpPr>
                  <a:spLocks noChangeArrowheads="1"/>
                </p:cNvSpPr>
                <p:nvPr/>
              </p:nvSpPr>
              <p:spPr bwMode="auto">
                <a:xfrm>
                  <a:off x="692" y="3974"/>
                  <a:ext cx="671"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dirty="0">
                      <a:latin typeface="Times New Roman" charset="0"/>
                    </a:rPr>
                    <a:t>Jul</a:t>
                  </a:r>
                </a:p>
                <a:p>
                  <a:pPr algn="ctr">
                    <a:defRPr/>
                  </a:pPr>
                  <a:r>
                    <a:rPr lang="en-US" sz="1013" dirty="0">
                      <a:latin typeface="Times New Roman" charset="0"/>
                    </a:rPr>
                    <a:t>7</a:t>
                  </a:r>
                </a:p>
              </p:txBody>
            </p:sp>
            <p:sp>
              <p:nvSpPr>
                <p:cNvPr id="191680" name="Rectangle 192"/>
                <p:cNvSpPr>
                  <a:spLocks noChangeArrowheads="1"/>
                </p:cNvSpPr>
                <p:nvPr/>
              </p:nvSpPr>
              <p:spPr bwMode="auto">
                <a:xfrm>
                  <a:off x="692" y="3974"/>
                  <a:ext cx="671"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40" name="Group 193"/>
              <p:cNvGrpSpPr>
                <a:grpSpLocks/>
              </p:cNvGrpSpPr>
              <p:nvPr/>
            </p:nvGrpSpPr>
            <p:grpSpPr bwMode="auto">
              <a:xfrm>
                <a:off x="1363" y="3974"/>
                <a:ext cx="1184" cy="288"/>
                <a:chOff x="1363" y="3974"/>
                <a:chExt cx="1184" cy="288"/>
              </a:xfrm>
            </p:grpSpPr>
            <p:sp>
              <p:nvSpPr>
                <p:cNvPr id="20571" name="Rectangle 194"/>
                <p:cNvSpPr>
                  <a:spLocks noChangeArrowheads="1"/>
                </p:cNvSpPr>
                <p:nvPr/>
              </p:nvSpPr>
              <p:spPr bwMode="auto">
                <a:xfrm>
                  <a:off x="1363" y="3974"/>
                  <a:ext cx="1184"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0</a:t>
                  </a:r>
                </a:p>
              </p:txBody>
            </p:sp>
            <p:sp>
              <p:nvSpPr>
                <p:cNvPr id="191683" name="Rectangle 195"/>
                <p:cNvSpPr>
                  <a:spLocks noChangeArrowheads="1"/>
                </p:cNvSpPr>
                <p:nvPr/>
              </p:nvSpPr>
              <p:spPr bwMode="auto">
                <a:xfrm>
                  <a:off x="1363" y="3974"/>
                  <a:ext cx="1184"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41" name="Group 196"/>
              <p:cNvGrpSpPr>
                <a:grpSpLocks/>
              </p:cNvGrpSpPr>
              <p:nvPr/>
            </p:nvGrpSpPr>
            <p:grpSpPr bwMode="auto">
              <a:xfrm>
                <a:off x="2547" y="3974"/>
                <a:ext cx="1545" cy="288"/>
                <a:chOff x="2547" y="3974"/>
                <a:chExt cx="1545" cy="288"/>
              </a:xfrm>
            </p:grpSpPr>
            <p:sp>
              <p:nvSpPr>
                <p:cNvPr id="20569" name="Rectangle 197"/>
                <p:cNvSpPr>
                  <a:spLocks noChangeArrowheads="1"/>
                </p:cNvSpPr>
                <p:nvPr/>
              </p:nvSpPr>
              <p:spPr bwMode="auto">
                <a:xfrm>
                  <a:off x="2547" y="3974"/>
                  <a:ext cx="1545"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0</a:t>
                  </a:r>
                </a:p>
              </p:txBody>
            </p:sp>
            <p:sp>
              <p:nvSpPr>
                <p:cNvPr id="191686" name="Rectangle 198"/>
                <p:cNvSpPr>
                  <a:spLocks noChangeArrowheads="1"/>
                </p:cNvSpPr>
                <p:nvPr/>
              </p:nvSpPr>
              <p:spPr bwMode="auto">
                <a:xfrm>
                  <a:off x="2547" y="3974"/>
                  <a:ext cx="1545"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42" name="Group 199"/>
              <p:cNvGrpSpPr>
                <a:grpSpLocks/>
              </p:cNvGrpSpPr>
              <p:nvPr/>
            </p:nvGrpSpPr>
            <p:grpSpPr bwMode="auto">
              <a:xfrm>
                <a:off x="4092" y="3974"/>
                <a:ext cx="1976" cy="288"/>
                <a:chOff x="4092" y="3974"/>
                <a:chExt cx="1976" cy="288"/>
              </a:xfrm>
            </p:grpSpPr>
            <p:sp>
              <p:nvSpPr>
                <p:cNvPr id="20567" name="Rectangle 200"/>
                <p:cNvSpPr>
                  <a:spLocks noChangeArrowheads="1"/>
                </p:cNvSpPr>
                <p:nvPr/>
              </p:nvSpPr>
              <p:spPr bwMode="auto">
                <a:xfrm>
                  <a:off x="4092" y="3974"/>
                  <a:ext cx="1976" cy="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1013">
                      <a:latin typeface="Times New Roman" charset="0"/>
                    </a:rPr>
                    <a:t>0.00</a:t>
                  </a:r>
                </a:p>
              </p:txBody>
            </p:sp>
            <p:sp>
              <p:nvSpPr>
                <p:cNvPr id="191689" name="Rectangle 201"/>
                <p:cNvSpPr>
                  <a:spLocks noChangeArrowheads="1"/>
                </p:cNvSpPr>
                <p:nvPr/>
              </p:nvSpPr>
              <p:spPr bwMode="auto">
                <a:xfrm>
                  <a:off x="4092" y="3974"/>
                  <a:ext cx="1976" cy="286"/>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43" name="Group 202"/>
              <p:cNvGrpSpPr>
                <a:grpSpLocks/>
              </p:cNvGrpSpPr>
              <p:nvPr/>
            </p:nvGrpSpPr>
            <p:grpSpPr bwMode="auto">
              <a:xfrm>
                <a:off x="0" y="4262"/>
                <a:ext cx="692" cy="518"/>
                <a:chOff x="0" y="4262"/>
                <a:chExt cx="692" cy="518"/>
              </a:xfrm>
            </p:grpSpPr>
            <p:sp>
              <p:nvSpPr>
                <p:cNvPr id="20565" name="Rectangle 203"/>
                <p:cNvSpPr>
                  <a:spLocks noChangeArrowheads="1"/>
                </p:cNvSpPr>
                <p:nvPr/>
              </p:nvSpPr>
              <p:spPr bwMode="auto">
                <a:xfrm>
                  <a:off x="0" y="4261"/>
                  <a:ext cx="692"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br>
                    <a:rPr lang="en-US" sz="1013" dirty="0">
                      <a:latin typeface="Times New Roman" charset="0"/>
                    </a:rPr>
                  </a:br>
                  <a:r>
                    <a:rPr lang="en-US" sz="1013" b="1" u="sng" dirty="0">
                      <a:latin typeface="Times New Roman" charset="0"/>
                    </a:rPr>
                    <a:t>Totals:</a:t>
                  </a:r>
                </a:p>
                <a:p>
                  <a:pPr>
                    <a:defRPr/>
                  </a:pPr>
                  <a:r>
                    <a:rPr lang="ko-KR" altLang="en-US" sz="1013" b="1" u="sng" dirty="0">
                      <a:latin typeface="Times New Roman" charset="0"/>
                    </a:rPr>
                    <a:t>총</a:t>
                  </a:r>
                  <a:r>
                    <a:rPr lang="en-US" altLang="ko-KR" sz="1013" b="1" u="sng" dirty="0">
                      <a:latin typeface="Times New Roman" charset="0"/>
                    </a:rPr>
                    <a:t>:</a:t>
                  </a:r>
                  <a:endParaRPr lang="en-US" sz="1013" dirty="0">
                    <a:latin typeface="Times New Roman" charset="0"/>
                  </a:endParaRPr>
                </a:p>
              </p:txBody>
            </p:sp>
            <p:sp>
              <p:nvSpPr>
                <p:cNvPr id="191692" name="Rectangle 204"/>
                <p:cNvSpPr>
                  <a:spLocks noChangeArrowheads="1"/>
                </p:cNvSpPr>
                <p:nvPr/>
              </p:nvSpPr>
              <p:spPr bwMode="auto">
                <a:xfrm>
                  <a:off x="0" y="4260"/>
                  <a:ext cx="692"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44" name="Group 205"/>
              <p:cNvGrpSpPr>
                <a:grpSpLocks/>
              </p:cNvGrpSpPr>
              <p:nvPr/>
            </p:nvGrpSpPr>
            <p:grpSpPr bwMode="auto">
              <a:xfrm>
                <a:off x="692" y="4260"/>
                <a:ext cx="671" cy="518"/>
                <a:chOff x="692" y="4260"/>
                <a:chExt cx="671" cy="518"/>
              </a:xfrm>
            </p:grpSpPr>
            <p:sp>
              <p:nvSpPr>
                <p:cNvPr id="191694" name="Rectangle 206"/>
                <p:cNvSpPr>
                  <a:spLocks noChangeArrowheads="1" noTextEdit="1"/>
                </p:cNvSpPr>
                <p:nvPr/>
              </p:nvSpPr>
              <p:spPr bwMode="auto">
                <a:xfrm>
                  <a:off x="692" y="4367"/>
                  <a:ext cx="671"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defRPr/>
                  </a:pPr>
                  <a:endParaRPr lang="en-US" sz="1013">
                    <a:latin typeface="Arial" pitchFamily="34" charset="0"/>
                  </a:endParaRPr>
                </a:p>
              </p:txBody>
            </p:sp>
            <p:sp>
              <p:nvSpPr>
                <p:cNvPr id="191695" name="Rectangle 207"/>
                <p:cNvSpPr>
                  <a:spLocks noChangeArrowheads="1"/>
                </p:cNvSpPr>
                <p:nvPr/>
              </p:nvSpPr>
              <p:spPr bwMode="auto">
                <a:xfrm>
                  <a:off x="692" y="4260"/>
                  <a:ext cx="671"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45" name="Group 208"/>
              <p:cNvGrpSpPr>
                <a:grpSpLocks/>
              </p:cNvGrpSpPr>
              <p:nvPr/>
            </p:nvGrpSpPr>
            <p:grpSpPr bwMode="auto">
              <a:xfrm>
                <a:off x="1363" y="4262"/>
                <a:ext cx="1184" cy="518"/>
                <a:chOff x="1363" y="4262"/>
                <a:chExt cx="1184" cy="518"/>
              </a:xfrm>
            </p:grpSpPr>
            <p:sp>
              <p:nvSpPr>
                <p:cNvPr id="20561" name="Rectangle 209"/>
                <p:cNvSpPr>
                  <a:spLocks noChangeArrowheads="1"/>
                </p:cNvSpPr>
                <p:nvPr/>
              </p:nvSpPr>
              <p:spPr bwMode="auto">
                <a:xfrm>
                  <a:off x="1363" y="4261"/>
                  <a:ext cx="1184"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p>
                  <a:pPr algn="ctr">
                    <a:defRPr/>
                  </a:pPr>
                  <a:r>
                    <a:rPr lang="en-US" sz="1013">
                      <a:latin typeface="Times New Roman" charset="0"/>
                    </a:rPr>
                    <a:t>180</a:t>
                  </a:r>
                </a:p>
              </p:txBody>
            </p:sp>
            <p:sp>
              <p:nvSpPr>
                <p:cNvPr id="191698" name="Rectangle 210"/>
                <p:cNvSpPr>
                  <a:spLocks noChangeArrowheads="1"/>
                </p:cNvSpPr>
                <p:nvPr/>
              </p:nvSpPr>
              <p:spPr bwMode="auto">
                <a:xfrm>
                  <a:off x="1363" y="4260"/>
                  <a:ext cx="1184"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46" name="Group 211"/>
              <p:cNvGrpSpPr>
                <a:grpSpLocks/>
              </p:cNvGrpSpPr>
              <p:nvPr/>
            </p:nvGrpSpPr>
            <p:grpSpPr bwMode="auto">
              <a:xfrm>
                <a:off x="2547" y="4262"/>
                <a:ext cx="1545" cy="518"/>
                <a:chOff x="2547" y="4262"/>
                <a:chExt cx="1545" cy="518"/>
              </a:xfrm>
            </p:grpSpPr>
            <p:sp>
              <p:nvSpPr>
                <p:cNvPr id="20559" name="Rectangle 212"/>
                <p:cNvSpPr>
                  <a:spLocks noChangeArrowheads="1"/>
                </p:cNvSpPr>
                <p:nvPr/>
              </p:nvSpPr>
              <p:spPr bwMode="auto">
                <a:xfrm>
                  <a:off x="2547" y="4261"/>
                  <a:ext cx="1545"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p>
                  <a:pPr algn="ctr">
                    <a:defRPr/>
                  </a:pPr>
                  <a:r>
                    <a:rPr lang="en-US" sz="1013">
                      <a:latin typeface="Times New Roman" charset="0"/>
                    </a:rPr>
                    <a:t>149</a:t>
                  </a:r>
                </a:p>
              </p:txBody>
            </p:sp>
            <p:sp>
              <p:nvSpPr>
                <p:cNvPr id="191701" name="Rectangle 213"/>
                <p:cNvSpPr>
                  <a:spLocks noChangeArrowheads="1"/>
                </p:cNvSpPr>
                <p:nvPr/>
              </p:nvSpPr>
              <p:spPr bwMode="auto">
                <a:xfrm>
                  <a:off x="2547" y="4260"/>
                  <a:ext cx="1545"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nvGrpSpPr>
              <p:cNvPr id="54347" name="Group 214"/>
              <p:cNvGrpSpPr>
                <a:grpSpLocks/>
              </p:cNvGrpSpPr>
              <p:nvPr/>
            </p:nvGrpSpPr>
            <p:grpSpPr bwMode="auto">
              <a:xfrm>
                <a:off x="4092" y="4262"/>
                <a:ext cx="1976" cy="518"/>
                <a:chOff x="4092" y="4262"/>
                <a:chExt cx="1976" cy="518"/>
              </a:xfrm>
            </p:grpSpPr>
            <p:sp>
              <p:nvSpPr>
                <p:cNvPr id="20557" name="Rectangle 215"/>
                <p:cNvSpPr>
                  <a:spLocks noChangeArrowheads="1"/>
                </p:cNvSpPr>
                <p:nvPr/>
              </p:nvSpPr>
              <p:spPr bwMode="auto">
                <a:xfrm>
                  <a:off x="4092" y="4261"/>
                  <a:ext cx="1976"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p>
                  <a:pPr algn="ctr">
                    <a:defRPr/>
                  </a:pPr>
                  <a:r>
                    <a:rPr lang="en-US" sz="1013">
                      <a:latin typeface="Times New Roman" charset="0"/>
                    </a:rPr>
                    <a:t>0.83</a:t>
                  </a:r>
                </a:p>
              </p:txBody>
            </p:sp>
            <p:sp>
              <p:nvSpPr>
                <p:cNvPr id="191704" name="Rectangle 216"/>
                <p:cNvSpPr>
                  <a:spLocks noChangeArrowheads="1"/>
                </p:cNvSpPr>
                <p:nvPr/>
              </p:nvSpPr>
              <p:spPr bwMode="auto">
                <a:xfrm>
                  <a:off x="4092" y="4260"/>
                  <a:ext cx="1976" cy="518"/>
                </a:xfrm>
                <a:prstGeom prst="rect">
                  <a:avLst/>
                </a:prstGeom>
                <a:noFill/>
                <a:ln w="7">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grpSp>
        <p:sp>
          <p:nvSpPr>
            <p:cNvPr id="191705" name="Rectangle 217"/>
            <p:cNvSpPr>
              <a:spLocks noChangeArrowheads="1"/>
            </p:cNvSpPr>
            <p:nvPr/>
          </p:nvSpPr>
          <p:spPr bwMode="auto">
            <a:xfrm>
              <a:off x="-2" y="516"/>
              <a:ext cx="6072" cy="4266"/>
            </a:xfrm>
            <a:prstGeom prst="rect">
              <a:avLst/>
            </a:prstGeom>
            <a:noFill/>
            <a:ln w="6350">
              <a:solidFill>
                <a:srgbClr val="A0A0A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sz="1013">
                <a:latin typeface="Arial" pitchFamily="34" charset="0"/>
              </a:endParaRPr>
            </a:p>
          </p:txBody>
        </p:sp>
      </p:grpSp>
      <p:sp>
        <p:nvSpPr>
          <p:cNvPr id="20484" name="Rectangle 218"/>
          <p:cNvSpPr>
            <a:spLocks noChangeArrowheads="1"/>
          </p:cNvSpPr>
          <p:nvPr/>
        </p:nvSpPr>
        <p:spPr bwMode="auto">
          <a:xfrm>
            <a:off x="1862733" y="5332811"/>
            <a:ext cx="5143500" cy="4040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br>
              <a:rPr lang="en-US" sz="1013">
                <a:latin typeface="Times New Roman" charset="0"/>
              </a:rPr>
            </a:br>
            <a:endParaRPr lang="en-US" sz="1013">
              <a:latin typeface="Times New Roman" charset="0"/>
            </a:endParaRPr>
          </a:p>
        </p:txBody>
      </p:sp>
    </p:spTree>
    <p:extLst>
      <p:ext uri="{BB962C8B-B14F-4D97-AF65-F5344CB8AC3E}">
        <p14:creationId xmlns:p14="http://schemas.microsoft.com/office/powerpoint/2010/main" val="227377924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latin typeface="+mn-lt"/>
              </a:rPr>
              <a:t>Ways to Use Incident Report Data</a:t>
            </a:r>
          </a:p>
        </p:txBody>
      </p:sp>
      <p:sp>
        <p:nvSpPr>
          <p:cNvPr id="3" name="Text Placeholder 2"/>
          <p:cNvSpPr>
            <a:spLocks noGrp="1"/>
          </p:cNvSpPr>
          <p:nvPr>
            <p:ph type="body" idx="1"/>
          </p:nvPr>
        </p:nvSpPr>
        <p:spPr/>
        <p:txBody>
          <a:bodyPr/>
          <a:lstStyle/>
          <a:p>
            <a:r>
              <a:rPr lang="en-US" dirty="0"/>
              <a:t> </a:t>
            </a:r>
            <a:r>
              <a:rPr lang="en-US" b="1" dirty="0"/>
              <a:t>Review Individual Person’s Incident Reports </a:t>
            </a:r>
          </a:p>
          <a:p>
            <a:pPr lvl="1"/>
            <a:r>
              <a:rPr lang="en-US" dirty="0"/>
              <a:t>Most Common Approach</a:t>
            </a:r>
          </a:p>
          <a:p>
            <a:pPr lvl="1"/>
            <a:r>
              <a:rPr lang="en-US" dirty="0"/>
              <a:t>Individualized Problem Solving</a:t>
            </a:r>
          </a:p>
          <a:p>
            <a:pPr marL="152400" indent="0">
              <a:buNone/>
            </a:pPr>
            <a:endParaRPr lang="en-US" dirty="0"/>
          </a:p>
          <a:p>
            <a:r>
              <a:rPr lang="en-US" dirty="0"/>
              <a:t> </a:t>
            </a:r>
            <a:r>
              <a:rPr lang="en-US" b="1" dirty="0"/>
              <a:t>Assess Patterns Across Organization</a:t>
            </a:r>
          </a:p>
          <a:p>
            <a:pPr lvl="1"/>
            <a:r>
              <a:rPr lang="en-US" dirty="0"/>
              <a:t>Evaluate Universal PBS Strategies</a:t>
            </a:r>
          </a:p>
          <a:p>
            <a:pPr lvl="1"/>
            <a:r>
              <a:rPr lang="en-US" dirty="0"/>
              <a:t>Identify Staff Development Needs</a:t>
            </a:r>
          </a:p>
          <a:p>
            <a:pPr marL="152400" indent="0">
              <a:buNone/>
            </a:pPr>
            <a:endParaRPr lang="en-US" dirty="0"/>
          </a:p>
        </p:txBody>
      </p:sp>
      <p:sp>
        <p:nvSpPr>
          <p:cNvPr id="4" name="Oval 3"/>
          <p:cNvSpPr/>
          <p:nvPr/>
        </p:nvSpPr>
        <p:spPr>
          <a:xfrm>
            <a:off x="0" y="2827550"/>
            <a:ext cx="6172200" cy="1668250"/>
          </a:xfrm>
          <a:prstGeom prst="ellipse">
            <a:avLst/>
          </a:prstGeom>
          <a:noFill/>
          <a:ln w="5715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294654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933450"/>
            <a:ext cx="5819775" cy="506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a:xfrm>
            <a:off x="1271587" y="377014"/>
            <a:ext cx="6600825" cy="857250"/>
          </a:xfrm>
          <a:solidFill>
            <a:schemeClr val="accent1">
              <a:lumMod val="20000"/>
              <a:lumOff val="80000"/>
            </a:schemeClr>
          </a:solidFill>
        </p:spPr>
        <p:txBody>
          <a:bodyPr>
            <a:noAutofit/>
          </a:bodyPr>
          <a:lstStyle/>
          <a:p>
            <a:pPr algn="ctr" eaLnBrk="1" hangingPunct="1">
              <a:defRPr/>
            </a:pPr>
            <a:r>
              <a:rPr lang="en-US" sz="2700" dirty="0">
                <a:ea typeface="ＭＳ Ｐゴシック" pitchFamily="-112" charset="-128"/>
              </a:rPr>
              <a:t>Incident Reports &amp;</a:t>
            </a:r>
            <a:br>
              <a:rPr lang="en-US" sz="2700" dirty="0">
                <a:ea typeface="ＭＳ Ｐゴシック" pitchFamily="-112" charset="-128"/>
              </a:rPr>
            </a:br>
            <a:r>
              <a:rPr lang="en-US" sz="2700" dirty="0">
                <a:ea typeface="ＭＳ Ｐゴシック" pitchFamily="-112" charset="-128"/>
              </a:rPr>
              <a:t>Data-based Decision Making</a:t>
            </a:r>
            <a:br>
              <a:rPr lang="en-US" sz="2700" dirty="0">
                <a:ea typeface="ＭＳ Ｐゴシック" pitchFamily="-112" charset="-128"/>
              </a:rPr>
            </a:br>
            <a:r>
              <a:rPr lang="ko-KR" altLang="en-US" sz="1500" dirty="0">
                <a:ea typeface="ＭＳ Ｐゴシック" pitchFamily="-112" charset="-128"/>
              </a:rPr>
              <a:t>사건 보고서 및 데이터 기반 의사 결정</a:t>
            </a:r>
            <a:endParaRPr lang="en-US" sz="1500" dirty="0">
              <a:ea typeface="ＭＳ Ｐゴシック" pitchFamily="-112" charset="-128"/>
            </a:endParaRPr>
          </a:p>
        </p:txBody>
      </p:sp>
      <p:sp>
        <p:nvSpPr>
          <p:cNvPr id="36868" name="Oval 3"/>
          <p:cNvSpPr>
            <a:spLocks noChangeArrowheads="1"/>
          </p:cNvSpPr>
          <p:nvPr/>
        </p:nvSpPr>
        <p:spPr bwMode="auto">
          <a:xfrm>
            <a:off x="6286500" y="1714500"/>
            <a:ext cx="1257300" cy="1428750"/>
          </a:xfrm>
          <a:prstGeom prst="ellipse">
            <a:avLst/>
          </a:prstGeom>
          <a:noFill/>
          <a:ln w="38100">
            <a:solidFill>
              <a:srgbClr val="C000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350"/>
          </a:p>
        </p:txBody>
      </p:sp>
      <p:sp>
        <p:nvSpPr>
          <p:cNvPr id="36869" name="Oval 3"/>
          <p:cNvSpPr>
            <a:spLocks noChangeArrowheads="1"/>
          </p:cNvSpPr>
          <p:nvPr/>
        </p:nvSpPr>
        <p:spPr bwMode="auto">
          <a:xfrm>
            <a:off x="4972050" y="3200400"/>
            <a:ext cx="2286000" cy="1485900"/>
          </a:xfrm>
          <a:prstGeom prst="ellipse">
            <a:avLst/>
          </a:prstGeom>
          <a:noFill/>
          <a:ln w="38100">
            <a:solidFill>
              <a:srgbClr val="FFC0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350"/>
          </a:p>
        </p:txBody>
      </p:sp>
      <p:sp>
        <p:nvSpPr>
          <p:cNvPr id="36870" name="Slide Number Placeholder 6"/>
          <p:cNvSpPr>
            <a:spLocks noGrp="1"/>
          </p:cNvSpPr>
          <p:nvPr>
            <p:ph type="sldNum" sz="quarter" idx="12"/>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557213" indent="-214313" eaLnBrk="0" hangingPunct="0">
              <a:defRPr>
                <a:solidFill>
                  <a:schemeClr val="tx1"/>
                </a:solidFill>
                <a:latin typeface="Arial" charset="0"/>
                <a:ea typeface="ＭＳ Ｐゴシック" charset="0"/>
              </a:defRPr>
            </a:lvl2pPr>
            <a:lvl3pPr marL="857250" indent="-171450" eaLnBrk="0" hangingPunct="0">
              <a:defRPr>
                <a:solidFill>
                  <a:schemeClr val="tx1"/>
                </a:solidFill>
                <a:latin typeface="Arial" charset="0"/>
                <a:ea typeface="ＭＳ Ｐゴシック" charset="0"/>
              </a:defRPr>
            </a:lvl3pPr>
            <a:lvl4pPr marL="1200150" indent="-171450" eaLnBrk="0" hangingPunct="0">
              <a:defRPr>
                <a:solidFill>
                  <a:schemeClr val="tx1"/>
                </a:solidFill>
                <a:latin typeface="Arial" charset="0"/>
                <a:ea typeface="ＭＳ Ｐゴシック" charset="0"/>
              </a:defRPr>
            </a:lvl4pPr>
            <a:lvl5pPr marL="1543050" indent="-171450" eaLnBrk="0" hangingPunct="0">
              <a:defRPr>
                <a:solidFill>
                  <a:schemeClr val="tx1"/>
                </a:solidFill>
                <a:latin typeface="Arial" charset="0"/>
                <a:ea typeface="ＭＳ Ｐゴシック" charset="0"/>
              </a:defRPr>
            </a:lvl5pPr>
            <a:lvl6pPr marL="1885950" indent="-171450" eaLnBrk="0" fontAlgn="base" hangingPunct="0">
              <a:spcBef>
                <a:spcPct val="0"/>
              </a:spcBef>
              <a:spcAft>
                <a:spcPct val="0"/>
              </a:spcAft>
              <a:defRPr>
                <a:solidFill>
                  <a:schemeClr val="tx1"/>
                </a:solidFill>
                <a:latin typeface="Arial" charset="0"/>
                <a:ea typeface="ＭＳ Ｐゴシック" charset="0"/>
              </a:defRPr>
            </a:lvl6pPr>
            <a:lvl7pPr marL="2228850" indent="-171450" eaLnBrk="0" fontAlgn="base" hangingPunct="0">
              <a:spcBef>
                <a:spcPct val="0"/>
              </a:spcBef>
              <a:spcAft>
                <a:spcPct val="0"/>
              </a:spcAft>
              <a:defRPr>
                <a:solidFill>
                  <a:schemeClr val="tx1"/>
                </a:solidFill>
                <a:latin typeface="Arial" charset="0"/>
                <a:ea typeface="ＭＳ Ｐゴシック" charset="0"/>
              </a:defRPr>
            </a:lvl7pPr>
            <a:lvl8pPr marL="2571750" indent="-171450" eaLnBrk="0" fontAlgn="base" hangingPunct="0">
              <a:spcBef>
                <a:spcPct val="0"/>
              </a:spcBef>
              <a:spcAft>
                <a:spcPct val="0"/>
              </a:spcAft>
              <a:defRPr>
                <a:solidFill>
                  <a:schemeClr val="tx1"/>
                </a:solidFill>
                <a:latin typeface="Arial" charset="0"/>
                <a:ea typeface="ＭＳ Ｐゴシック" charset="0"/>
              </a:defRPr>
            </a:lvl8pPr>
            <a:lvl9pPr marL="2914650" indent="-17145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091E373-31AF-3B4E-94BD-5852886B4F9B}" type="slidenum">
              <a:rPr lang="en-US" sz="750">
                <a:ea typeface="MS PGothic" charset="0"/>
                <a:cs typeface="MS PGothic" charset="0"/>
              </a:rPr>
              <a:pPr eaLnBrk="1" hangingPunct="1"/>
              <a:t>73</a:t>
            </a:fld>
            <a:endParaRPr lang="en-US" sz="750">
              <a:ea typeface="MS PGothic" charset="0"/>
              <a:cs typeface="MS PGothic" charset="0"/>
            </a:endParaRPr>
          </a:p>
        </p:txBody>
      </p:sp>
      <p:sp>
        <p:nvSpPr>
          <p:cNvPr id="2" name="TextBox 1"/>
          <p:cNvSpPr txBox="1"/>
          <p:nvPr/>
        </p:nvSpPr>
        <p:spPr>
          <a:xfrm>
            <a:off x="3173017" y="5898357"/>
            <a:ext cx="184731" cy="300082"/>
          </a:xfrm>
          <a:prstGeom prst="rect">
            <a:avLst/>
          </a:prstGeom>
          <a:noFill/>
        </p:spPr>
        <p:txBody>
          <a:bodyPr wrap="none" rtlCol="0">
            <a:spAutoFit/>
          </a:bodyPr>
          <a:lstStyle/>
          <a:p>
            <a:endParaRPr lang="en-US" sz="1350" dirty="0"/>
          </a:p>
        </p:txBody>
      </p:sp>
      <p:sp>
        <p:nvSpPr>
          <p:cNvPr id="3" name="TextBox 2"/>
          <p:cNvSpPr txBox="1"/>
          <p:nvPr/>
        </p:nvSpPr>
        <p:spPr>
          <a:xfrm>
            <a:off x="2774157" y="5782942"/>
            <a:ext cx="863204" cy="507831"/>
          </a:xfrm>
          <a:prstGeom prst="rect">
            <a:avLst/>
          </a:prstGeom>
          <a:solidFill>
            <a:schemeClr val="bg1"/>
          </a:solidFill>
        </p:spPr>
        <p:txBody>
          <a:bodyPr wrap="square" rtlCol="0">
            <a:spAutoFit/>
          </a:bodyPr>
          <a:lstStyle/>
          <a:p>
            <a:r>
              <a:rPr lang="en-US" sz="1350" dirty="0"/>
              <a:t>People: 25</a:t>
            </a:r>
          </a:p>
        </p:txBody>
      </p:sp>
      <p:sp>
        <p:nvSpPr>
          <p:cNvPr id="4" name="TextBox 3"/>
          <p:cNvSpPr txBox="1"/>
          <p:nvPr/>
        </p:nvSpPr>
        <p:spPr>
          <a:xfrm>
            <a:off x="5536407" y="5782940"/>
            <a:ext cx="1087157" cy="300082"/>
          </a:xfrm>
          <a:prstGeom prst="rect">
            <a:avLst/>
          </a:prstGeom>
          <a:solidFill>
            <a:schemeClr val="bg1"/>
          </a:solidFill>
        </p:spPr>
        <p:txBody>
          <a:bodyPr wrap="none" rtlCol="0">
            <a:spAutoFit/>
          </a:bodyPr>
          <a:lstStyle/>
          <a:p>
            <a:r>
              <a:rPr lang="en-US" sz="1350" dirty="0"/>
              <a:t>Incidents: 59</a:t>
            </a:r>
          </a:p>
        </p:txBody>
      </p:sp>
      <p:pic>
        <p:nvPicPr>
          <p:cNvPr id="10" name="Picture 12" descr="PBIS LOGO.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1331" y="5631658"/>
            <a:ext cx="966788" cy="326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3810000" y="5867400"/>
            <a:ext cx="609600" cy="369332"/>
          </a:xfrm>
          <a:prstGeom prst="rect">
            <a:avLst/>
          </a:prstGeom>
          <a:noFill/>
        </p:spPr>
        <p:txBody>
          <a:bodyPr wrap="square" rtlCol="0">
            <a:spAutoFit/>
          </a:bodyPr>
          <a:lstStyle/>
          <a:p>
            <a:r>
              <a:rPr lang="ko-KR" altLang="en-US"/>
              <a:t>사람</a:t>
            </a:r>
            <a:endParaRPr lang="en-US" dirty="0"/>
          </a:p>
        </p:txBody>
      </p:sp>
      <p:sp>
        <p:nvSpPr>
          <p:cNvPr id="12" name="TextBox 11"/>
          <p:cNvSpPr txBox="1"/>
          <p:nvPr/>
        </p:nvSpPr>
        <p:spPr>
          <a:xfrm>
            <a:off x="6629400" y="5867400"/>
            <a:ext cx="609600" cy="369332"/>
          </a:xfrm>
          <a:prstGeom prst="rect">
            <a:avLst/>
          </a:prstGeom>
          <a:noFill/>
        </p:spPr>
        <p:txBody>
          <a:bodyPr wrap="square" rtlCol="0">
            <a:spAutoFit/>
          </a:bodyPr>
          <a:lstStyle/>
          <a:p>
            <a:r>
              <a:rPr lang="ko-KR" altLang="en-US"/>
              <a:t>사건</a:t>
            </a:r>
            <a:endParaRPr lang="en-US" dirty="0"/>
          </a:p>
        </p:txBody>
      </p:sp>
    </p:spTree>
    <p:extLst>
      <p:ext uri="{BB962C8B-B14F-4D97-AF65-F5344CB8AC3E}">
        <p14:creationId xmlns:p14="http://schemas.microsoft.com/office/powerpoint/2010/main" val="6939415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P1010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027" y="1500188"/>
            <a:ext cx="2959298" cy="385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Text Box 3"/>
          <p:cNvSpPr txBox="1">
            <a:spLocks noChangeArrowheads="1"/>
          </p:cNvSpPr>
          <p:nvPr/>
        </p:nvSpPr>
        <p:spPr bwMode="auto">
          <a:xfrm>
            <a:off x="1989535" y="1993107"/>
            <a:ext cx="1628775" cy="13907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2250" b="1" dirty="0">
                <a:solidFill>
                  <a:srgbClr val="800000"/>
                </a:solidFill>
              </a:rPr>
              <a:t>The BIG 5</a:t>
            </a:r>
          </a:p>
          <a:p>
            <a:pPr algn="ctr">
              <a:spcBef>
                <a:spcPct val="50000"/>
              </a:spcBef>
              <a:defRPr/>
            </a:pPr>
            <a:r>
              <a:rPr lang="ko-KR" altLang="en-US" sz="2475" dirty="0">
                <a:solidFill>
                  <a:srgbClr val="800000"/>
                </a:solidFill>
              </a:rPr>
              <a:t>중요한 </a:t>
            </a:r>
            <a:r>
              <a:rPr lang="en-US" altLang="ko-KR" sz="2475" dirty="0">
                <a:solidFill>
                  <a:srgbClr val="800000"/>
                </a:solidFill>
              </a:rPr>
              <a:t>5</a:t>
            </a:r>
            <a:r>
              <a:rPr lang="ko-KR" altLang="en-US" sz="2475" dirty="0">
                <a:solidFill>
                  <a:srgbClr val="800000"/>
                </a:solidFill>
              </a:rPr>
              <a:t>가지</a:t>
            </a:r>
            <a:endParaRPr lang="en-US" sz="2475" dirty="0">
              <a:solidFill>
                <a:srgbClr val="800000"/>
              </a:solidFill>
            </a:endParaRPr>
          </a:p>
        </p:txBody>
      </p:sp>
      <p:sp>
        <p:nvSpPr>
          <p:cNvPr id="24580" name="Text Box 4"/>
          <p:cNvSpPr txBox="1">
            <a:spLocks noChangeArrowheads="1"/>
          </p:cNvSpPr>
          <p:nvPr/>
        </p:nvSpPr>
        <p:spPr bwMode="auto">
          <a:xfrm>
            <a:off x="4014788" y="2185989"/>
            <a:ext cx="514350" cy="2065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350" dirty="0">
                <a:solidFill>
                  <a:schemeClr val="bg1"/>
                </a:solidFill>
                <a:latin typeface="Times New Roman" charset="0"/>
              </a:rPr>
              <a:t>How often</a:t>
            </a:r>
          </a:p>
          <a:p>
            <a:pPr>
              <a:spcBef>
                <a:spcPct val="50000"/>
              </a:spcBef>
              <a:defRPr/>
            </a:pPr>
            <a:r>
              <a:rPr lang="ko-KR" altLang="en-US" sz="1350" dirty="0">
                <a:solidFill>
                  <a:schemeClr val="bg1"/>
                </a:solidFill>
                <a:latin typeface="Times New Roman" charset="0"/>
              </a:rPr>
              <a:t>얼마나 자주</a:t>
            </a:r>
            <a:endParaRPr lang="en-US" sz="1350" dirty="0">
              <a:solidFill>
                <a:schemeClr val="bg1"/>
              </a:solidFill>
              <a:latin typeface="Times New Roman" charset="0"/>
            </a:endParaRPr>
          </a:p>
        </p:txBody>
      </p:sp>
      <p:sp>
        <p:nvSpPr>
          <p:cNvPr id="24581" name="Text Box 5"/>
          <p:cNvSpPr txBox="1">
            <a:spLocks noChangeArrowheads="1"/>
          </p:cNvSpPr>
          <p:nvPr/>
        </p:nvSpPr>
        <p:spPr bwMode="auto">
          <a:xfrm>
            <a:off x="4614862" y="1800226"/>
            <a:ext cx="557213" cy="1027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350" dirty="0">
                <a:solidFill>
                  <a:schemeClr val="bg1"/>
                </a:solidFill>
                <a:latin typeface="Times New Roman" charset="0"/>
              </a:rPr>
              <a:t>Where</a:t>
            </a:r>
          </a:p>
          <a:p>
            <a:pPr>
              <a:spcBef>
                <a:spcPct val="50000"/>
              </a:spcBef>
              <a:defRPr/>
            </a:pPr>
            <a:r>
              <a:rPr lang="ko-KR" altLang="en-US" sz="1350" dirty="0">
                <a:solidFill>
                  <a:schemeClr val="bg1"/>
                </a:solidFill>
                <a:latin typeface="Times New Roman" charset="0"/>
              </a:rPr>
              <a:t>어디에서</a:t>
            </a:r>
            <a:endParaRPr lang="en-US" sz="1350" dirty="0">
              <a:solidFill>
                <a:schemeClr val="bg1"/>
              </a:solidFill>
              <a:latin typeface="Times New Roman" charset="0"/>
            </a:endParaRPr>
          </a:p>
        </p:txBody>
      </p:sp>
      <p:sp>
        <p:nvSpPr>
          <p:cNvPr id="24582" name="Text Box 6"/>
          <p:cNvSpPr txBox="1">
            <a:spLocks noChangeArrowheads="1"/>
          </p:cNvSpPr>
          <p:nvPr/>
        </p:nvSpPr>
        <p:spPr bwMode="auto">
          <a:xfrm>
            <a:off x="5429250" y="1714501"/>
            <a:ext cx="600075" cy="819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350" dirty="0">
                <a:solidFill>
                  <a:schemeClr val="bg1"/>
                </a:solidFill>
                <a:latin typeface="Times New Roman" charset="0"/>
              </a:rPr>
              <a:t>What</a:t>
            </a:r>
          </a:p>
          <a:p>
            <a:pPr>
              <a:spcBef>
                <a:spcPct val="50000"/>
              </a:spcBef>
              <a:defRPr/>
            </a:pPr>
            <a:r>
              <a:rPr lang="ko-KR" altLang="en-US" sz="1350" dirty="0">
                <a:solidFill>
                  <a:schemeClr val="bg1"/>
                </a:solidFill>
                <a:latin typeface="Times New Roman" charset="0"/>
              </a:rPr>
              <a:t>무엇을</a:t>
            </a:r>
            <a:endParaRPr lang="en-US" sz="1350" dirty="0">
              <a:solidFill>
                <a:schemeClr val="bg1"/>
              </a:solidFill>
              <a:latin typeface="Times New Roman" charset="0"/>
            </a:endParaRPr>
          </a:p>
        </p:txBody>
      </p:sp>
      <p:sp>
        <p:nvSpPr>
          <p:cNvPr id="24583" name="Text Box 7"/>
          <p:cNvSpPr txBox="1">
            <a:spLocks noChangeArrowheads="1"/>
          </p:cNvSpPr>
          <p:nvPr/>
        </p:nvSpPr>
        <p:spPr bwMode="auto">
          <a:xfrm>
            <a:off x="5943600" y="2057400"/>
            <a:ext cx="557213" cy="819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350" dirty="0">
                <a:solidFill>
                  <a:schemeClr val="bg1"/>
                </a:solidFill>
                <a:latin typeface="Times New Roman" charset="0"/>
              </a:rPr>
              <a:t>When</a:t>
            </a:r>
          </a:p>
          <a:p>
            <a:pPr>
              <a:spcBef>
                <a:spcPct val="50000"/>
              </a:spcBef>
              <a:defRPr/>
            </a:pPr>
            <a:r>
              <a:rPr lang="ko-KR" altLang="en-US" sz="1350" dirty="0">
                <a:solidFill>
                  <a:schemeClr val="bg1"/>
                </a:solidFill>
                <a:latin typeface="Times New Roman" charset="0"/>
              </a:rPr>
              <a:t>언제</a:t>
            </a:r>
            <a:endParaRPr lang="en-US" sz="1350" dirty="0">
              <a:solidFill>
                <a:schemeClr val="bg1"/>
              </a:solidFill>
              <a:latin typeface="Times New Roman" charset="0"/>
            </a:endParaRPr>
          </a:p>
        </p:txBody>
      </p:sp>
      <p:sp>
        <p:nvSpPr>
          <p:cNvPr id="24584" name="Text Box 8"/>
          <p:cNvSpPr txBox="1">
            <a:spLocks noChangeArrowheads="1"/>
          </p:cNvSpPr>
          <p:nvPr/>
        </p:nvSpPr>
        <p:spPr bwMode="auto">
          <a:xfrm>
            <a:off x="6029325" y="3557588"/>
            <a:ext cx="471488" cy="1027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350" dirty="0">
                <a:solidFill>
                  <a:schemeClr val="bg1"/>
                </a:solidFill>
                <a:latin typeface="Times New Roman" charset="0"/>
              </a:rPr>
              <a:t>Who</a:t>
            </a:r>
          </a:p>
          <a:p>
            <a:pPr>
              <a:spcBef>
                <a:spcPct val="50000"/>
              </a:spcBef>
              <a:defRPr/>
            </a:pPr>
            <a:r>
              <a:rPr lang="ko-KR" altLang="en-US" sz="1350" dirty="0">
                <a:solidFill>
                  <a:schemeClr val="bg1"/>
                </a:solidFill>
                <a:latin typeface="Times New Roman" charset="0"/>
              </a:rPr>
              <a:t>누가</a:t>
            </a:r>
            <a:endParaRPr lang="en-US" sz="1350" dirty="0">
              <a:solidFill>
                <a:schemeClr val="bg1"/>
              </a:solidFill>
              <a:latin typeface="Times New Roman" charset="0"/>
            </a:endParaRPr>
          </a:p>
        </p:txBody>
      </p:sp>
      <p:pic>
        <p:nvPicPr>
          <p:cNvPr id="9" name="Picture 12" descr="PBIS LOGO.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1528" y="5014022"/>
            <a:ext cx="725091" cy="2446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415008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2422846016"/>
              </p:ext>
            </p:extLst>
          </p:nvPr>
        </p:nvGraphicFramePr>
        <p:xfrm>
          <a:off x="76199" y="1371600"/>
          <a:ext cx="8950027" cy="480060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8EF64103-32D5-CE4C-B688-446B1E42C2FF}"/>
              </a:ext>
            </a:extLst>
          </p:cNvPr>
          <p:cNvSpPr txBox="1"/>
          <p:nvPr/>
        </p:nvSpPr>
        <p:spPr>
          <a:xfrm rot="16200000">
            <a:off x="-1282031" y="3392257"/>
            <a:ext cx="3168944" cy="369332"/>
          </a:xfrm>
          <a:prstGeom prst="rect">
            <a:avLst/>
          </a:prstGeom>
          <a:noFill/>
        </p:spPr>
        <p:txBody>
          <a:bodyPr wrap="none" rtlCol="0">
            <a:spAutoFit/>
          </a:bodyPr>
          <a:lstStyle/>
          <a:p>
            <a:r>
              <a:rPr lang="en-US" b="1" dirty="0"/>
              <a:t>Number of Incidents</a:t>
            </a:r>
            <a:r>
              <a:rPr lang="ko-KR" altLang="en-US" b="1" dirty="0"/>
              <a:t> 사건의 수</a:t>
            </a:r>
            <a:endParaRPr lang="en-US" b="1" dirty="0"/>
          </a:p>
        </p:txBody>
      </p:sp>
      <p:sp>
        <p:nvSpPr>
          <p:cNvPr id="3" name="Title 2">
            <a:extLst>
              <a:ext uri="{FF2B5EF4-FFF2-40B4-BE49-F238E27FC236}">
                <a16:creationId xmlns:a16="http://schemas.microsoft.com/office/drawing/2014/main" id="{18A6F428-C1E7-C849-B029-156FE5980481}"/>
              </a:ext>
            </a:extLst>
          </p:cNvPr>
          <p:cNvSpPr>
            <a:spLocks noGrp="1"/>
          </p:cNvSpPr>
          <p:nvPr>
            <p:ph type="title"/>
          </p:nvPr>
        </p:nvSpPr>
        <p:spPr/>
        <p:txBody>
          <a:bodyPr>
            <a:normAutofit/>
          </a:bodyPr>
          <a:lstStyle/>
          <a:p>
            <a:pPr algn="ctr"/>
            <a:r>
              <a:rPr lang="en-US" sz="2800" dirty="0"/>
              <a:t>What Patterns Occur Across All Incidents</a:t>
            </a:r>
          </a:p>
        </p:txBody>
      </p:sp>
    </p:spTree>
    <p:extLst>
      <p:ext uri="{BB962C8B-B14F-4D97-AF65-F5344CB8AC3E}">
        <p14:creationId xmlns:p14="http://schemas.microsoft.com/office/powerpoint/2010/main" val="6337588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prstGeom prst="rect">
            <a:avLst/>
          </a:prstGeom>
          <a:noFill/>
          <a:ln>
            <a:noFill/>
          </a:ln>
        </p:spPr>
        <p:txBody>
          <a:bodyPr vert="horz" lIns="51427" tIns="25706" rIns="51427" bIns="25706" rtlCol="0" anchor="ctr" anchorCtr="0">
            <a:noAutofit/>
          </a:bodyPr>
          <a:lstStyle/>
          <a:p>
            <a:pPr algn="ctr">
              <a:spcBef>
                <a:spcPts val="0"/>
              </a:spcBef>
              <a:buClr>
                <a:schemeClr val="dk1"/>
              </a:buClr>
              <a:buSzPct val="25000"/>
            </a:pPr>
            <a:r>
              <a:rPr lang="en-US" sz="2800" dirty="0">
                <a:solidFill>
                  <a:schemeClr val="dk1"/>
                </a:solidFill>
                <a:latin typeface="Calibri"/>
                <a:ea typeface="Calibri"/>
                <a:cs typeface="Calibri"/>
                <a:sym typeface="Calibri"/>
              </a:rPr>
              <a:t>What Locations Are Associated With the Problems?</a:t>
            </a:r>
          </a:p>
        </p:txBody>
      </p:sp>
      <p:graphicFrame>
        <p:nvGraphicFramePr>
          <p:cNvPr id="3" name="Chart 2"/>
          <p:cNvGraphicFramePr>
            <a:graphicFrameLocks noGrp="1"/>
          </p:cNvGraphicFramePr>
          <p:nvPr>
            <p:extLst>
              <p:ext uri="{D42A27DB-BD31-4B8C-83A1-F6EECF244321}">
                <p14:modId xmlns:p14="http://schemas.microsoft.com/office/powerpoint/2010/main" val="1597320135"/>
              </p:ext>
            </p:extLst>
          </p:nvPr>
        </p:nvGraphicFramePr>
        <p:xfrm>
          <a:off x="723900" y="1295400"/>
          <a:ext cx="7696200" cy="4787079"/>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rot="16200000">
            <a:off x="-1013930" y="3320534"/>
            <a:ext cx="3048002" cy="369332"/>
          </a:xfrm>
          <a:prstGeom prst="rect">
            <a:avLst/>
          </a:prstGeom>
        </p:spPr>
        <p:txBody>
          <a:bodyPr wrap="square">
            <a:spAutoFit/>
          </a:bodyPr>
          <a:lstStyle/>
          <a:p>
            <a:pPr algn="ctr"/>
            <a:r>
              <a:rPr lang="en-US" b="1" dirty="0"/>
              <a:t>Number of Incident Reports</a:t>
            </a:r>
          </a:p>
        </p:txBody>
      </p:sp>
    </p:spTree>
    <p:extLst>
      <p:ext uri="{BB962C8B-B14F-4D97-AF65-F5344CB8AC3E}">
        <p14:creationId xmlns:p14="http://schemas.microsoft.com/office/powerpoint/2010/main" val="20367403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2257425" y="1654671"/>
            <a:ext cx="4629150" cy="642938"/>
          </a:xfrm>
          <a:prstGeom prst="rect">
            <a:avLst/>
          </a:prstGeom>
          <a:noFill/>
          <a:ln>
            <a:noFill/>
          </a:ln>
        </p:spPr>
        <p:txBody>
          <a:bodyPr vert="horz" lIns="51427" tIns="25706" rIns="51427" bIns="25706" rtlCol="0" anchor="ctr" anchorCtr="0">
            <a:noAutofit/>
          </a:bodyPr>
          <a:lstStyle/>
          <a:p>
            <a:pPr algn="ctr">
              <a:spcBef>
                <a:spcPts val="0"/>
              </a:spcBef>
              <a:buClr>
                <a:schemeClr val="dk1"/>
              </a:buClr>
              <a:buSzPct val="25000"/>
            </a:pPr>
            <a:r>
              <a:rPr lang="en-US" sz="2227">
                <a:solidFill>
                  <a:schemeClr val="dk1"/>
                </a:solidFill>
                <a:latin typeface="Calibri"/>
                <a:ea typeface="Calibri"/>
                <a:cs typeface="Calibri"/>
                <a:sym typeface="Calibri"/>
              </a:rPr>
              <a:t>Where Are the Challenges Occurring?</a:t>
            </a:r>
          </a:p>
        </p:txBody>
      </p:sp>
      <p:graphicFrame>
        <p:nvGraphicFramePr>
          <p:cNvPr id="4" name="Chart 3"/>
          <p:cNvGraphicFramePr>
            <a:graphicFrameLocks noGrp="1"/>
          </p:cNvGraphicFramePr>
          <p:nvPr>
            <p:extLst>
              <p:ext uri="{D42A27DB-BD31-4B8C-83A1-F6EECF244321}">
                <p14:modId xmlns:p14="http://schemas.microsoft.com/office/powerpoint/2010/main" val="2468245283"/>
              </p:ext>
            </p:extLst>
          </p:nvPr>
        </p:nvGraphicFramePr>
        <p:xfrm>
          <a:off x="685800" y="1295400"/>
          <a:ext cx="77724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rot="16200000">
            <a:off x="-1083842" y="3214092"/>
            <a:ext cx="2987519" cy="369332"/>
          </a:xfrm>
          <a:prstGeom prst="rect">
            <a:avLst/>
          </a:prstGeom>
          <a:noFill/>
        </p:spPr>
        <p:txBody>
          <a:bodyPr wrap="square" rtlCol="0">
            <a:spAutoFit/>
          </a:bodyPr>
          <a:lstStyle/>
          <a:p>
            <a:r>
              <a:rPr lang="en-US" b="1" dirty="0"/>
              <a:t>Number of Incident Reports</a:t>
            </a:r>
          </a:p>
        </p:txBody>
      </p:sp>
    </p:spTree>
    <p:extLst>
      <p:ext uri="{BB962C8B-B14F-4D97-AF65-F5344CB8AC3E}">
        <p14:creationId xmlns:p14="http://schemas.microsoft.com/office/powerpoint/2010/main" val="5804287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graphicFrame>
        <p:nvGraphicFramePr>
          <p:cNvPr id="5" name="Chart 4"/>
          <p:cNvGraphicFramePr>
            <a:graphicFrameLocks noGrp="1"/>
          </p:cNvGraphicFramePr>
          <p:nvPr>
            <p:extLst>
              <p:ext uri="{D42A27DB-BD31-4B8C-83A1-F6EECF244321}">
                <p14:modId xmlns:p14="http://schemas.microsoft.com/office/powerpoint/2010/main" val="1133551890"/>
              </p:ext>
            </p:extLst>
          </p:nvPr>
        </p:nvGraphicFramePr>
        <p:xfrm>
          <a:off x="685800" y="1371600"/>
          <a:ext cx="78486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rot="16200000">
            <a:off x="-1305544" y="3228945"/>
            <a:ext cx="3200403" cy="400110"/>
          </a:xfrm>
          <a:prstGeom prst="rect">
            <a:avLst/>
          </a:prstGeom>
        </p:spPr>
        <p:txBody>
          <a:bodyPr wrap="square">
            <a:spAutoFit/>
          </a:bodyPr>
          <a:lstStyle/>
          <a:p>
            <a:r>
              <a:rPr lang="en-US" sz="2000" b="1" dirty="0"/>
              <a:t>Number of Incident Reports</a:t>
            </a:r>
          </a:p>
        </p:txBody>
      </p:sp>
    </p:spTree>
    <p:extLst>
      <p:ext uri="{BB962C8B-B14F-4D97-AF65-F5344CB8AC3E}">
        <p14:creationId xmlns:p14="http://schemas.microsoft.com/office/powerpoint/2010/main" val="40173574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aphicFrame>
        <p:nvGraphicFramePr>
          <p:cNvPr id="5" name="Chart 4"/>
          <p:cNvGraphicFramePr>
            <a:graphicFrameLocks noGrp="1"/>
          </p:cNvGraphicFramePr>
          <p:nvPr>
            <p:extLst>
              <p:ext uri="{D42A27DB-BD31-4B8C-83A1-F6EECF244321}">
                <p14:modId xmlns:p14="http://schemas.microsoft.com/office/powerpoint/2010/main" val="1010137258"/>
              </p:ext>
            </p:extLst>
          </p:nvPr>
        </p:nvGraphicFramePr>
        <p:xfrm>
          <a:off x="838200" y="1066800"/>
          <a:ext cx="77724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rot="16200000">
            <a:off x="-1068966" y="3244334"/>
            <a:ext cx="2843342" cy="369332"/>
          </a:xfrm>
          <a:prstGeom prst="rect">
            <a:avLst/>
          </a:prstGeom>
        </p:spPr>
        <p:txBody>
          <a:bodyPr wrap="none">
            <a:spAutoFit/>
          </a:bodyPr>
          <a:lstStyle/>
          <a:p>
            <a:r>
              <a:rPr lang="en-US" b="1" dirty="0"/>
              <a:t>Number of Incident Reports</a:t>
            </a:r>
          </a:p>
        </p:txBody>
      </p:sp>
      <p:sp>
        <p:nvSpPr>
          <p:cNvPr id="4" name="TextBox 3"/>
          <p:cNvSpPr txBox="1"/>
          <p:nvPr/>
        </p:nvSpPr>
        <p:spPr>
          <a:xfrm>
            <a:off x="4269923" y="5021394"/>
            <a:ext cx="452368" cy="248209"/>
          </a:xfrm>
          <a:prstGeom prst="rect">
            <a:avLst/>
          </a:prstGeom>
          <a:noFill/>
        </p:spPr>
        <p:txBody>
          <a:bodyPr wrap="none" rtlCol="0">
            <a:spAutoFit/>
          </a:bodyPr>
          <a:lstStyle/>
          <a:p>
            <a:r>
              <a:rPr lang="en-US" sz="1013" b="1" dirty="0"/>
              <a:t>Time</a:t>
            </a:r>
          </a:p>
        </p:txBody>
      </p:sp>
    </p:spTree>
    <p:extLst>
      <p:ext uri="{BB962C8B-B14F-4D97-AF65-F5344CB8AC3E}">
        <p14:creationId xmlns:p14="http://schemas.microsoft.com/office/powerpoint/2010/main" val="4049136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057900" y="5541169"/>
            <a:ext cx="1600200" cy="357188"/>
          </a:xfrm>
          <a:prstGeom prst="rect">
            <a:avLst/>
          </a:prstGeom>
        </p:spPr>
        <p:txBody>
          <a:bodyPr/>
          <a:lstStyle/>
          <a:p>
            <a:fld id="{FBC13A80-A5A9-9345-A7DD-6D54BC186625}" type="slidenum">
              <a:rPr lang="en-US"/>
              <a:pPr/>
              <a:t>8</a:t>
            </a:fld>
            <a:endParaRPr lang="en-US"/>
          </a:p>
        </p:txBody>
      </p:sp>
      <p:sp>
        <p:nvSpPr>
          <p:cNvPr id="123906" name="Rectangle 2"/>
          <p:cNvSpPr>
            <a:spLocks noGrp="1" noChangeArrowheads="1"/>
          </p:cNvSpPr>
          <p:nvPr>
            <p:ph type="title"/>
          </p:nvPr>
        </p:nvSpPr>
        <p:spPr>
          <a:xfrm>
            <a:off x="990600" y="286098"/>
            <a:ext cx="7839489" cy="807908"/>
          </a:xfrm>
        </p:spPr>
        <p:txBody>
          <a:bodyPr>
            <a:noAutofit/>
          </a:bodyPr>
          <a:lstStyle/>
          <a:p>
            <a:pPr algn="ctr"/>
            <a:r>
              <a:rPr lang="en-US" sz="3600" dirty="0">
                <a:latin typeface="+mn-lt"/>
              </a:rPr>
              <a:t>Historical Definition of Positive Behavior Support</a:t>
            </a:r>
          </a:p>
        </p:txBody>
      </p:sp>
      <p:sp>
        <p:nvSpPr>
          <p:cNvPr id="123907" name="Rectangle 3"/>
          <p:cNvSpPr>
            <a:spLocks noGrp="1" noChangeArrowheads="1"/>
          </p:cNvSpPr>
          <p:nvPr>
            <p:ph type="body" idx="1"/>
          </p:nvPr>
        </p:nvSpPr>
        <p:spPr>
          <a:xfrm>
            <a:off x="2822713" y="1651942"/>
            <a:ext cx="6142382" cy="4105300"/>
          </a:xfrm>
        </p:spPr>
        <p:txBody>
          <a:bodyPr>
            <a:normAutofit fontScale="92500" lnSpcReduction="10000"/>
          </a:bodyPr>
          <a:lstStyle/>
          <a:p>
            <a:pPr marL="0" indent="0">
              <a:buNone/>
            </a:pPr>
            <a:r>
              <a:rPr lang="en-US" sz="2700" b="1" dirty="0"/>
              <a:t>Positive Behavior Support is the Integration of:</a:t>
            </a:r>
          </a:p>
          <a:p>
            <a:pPr marL="0" indent="0">
              <a:buNone/>
            </a:pPr>
            <a:endParaRPr lang="en-US" sz="2700" b="1" dirty="0"/>
          </a:p>
          <a:p>
            <a:pPr lvl="1"/>
            <a:r>
              <a:rPr lang="en-US" sz="2700" dirty="0"/>
              <a:t>Valued Outcomes</a:t>
            </a:r>
          </a:p>
          <a:p>
            <a:pPr lvl="1"/>
            <a:r>
              <a:rPr lang="en-US" sz="2700" dirty="0"/>
              <a:t>Behavioral and Biomedical Science</a:t>
            </a:r>
          </a:p>
          <a:p>
            <a:pPr lvl="1"/>
            <a:r>
              <a:rPr lang="en-US" sz="2700" dirty="0"/>
              <a:t>Validated Procedures</a:t>
            </a:r>
          </a:p>
          <a:p>
            <a:pPr lvl="1"/>
            <a:r>
              <a:rPr lang="en-US" sz="2700" dirty="0"/>
              <a:t>Systems Change</a:t>
            </a:r>
          </a:p>
          <a:p>
            <a:pPr>
              <a:buFontTx/>
              <a:buNone/>
            </a:pPr>
            <a:r>
              <a:rPr lang="en-US" sz="2700" dirty="0"/>
              <a:t>	</a:t>
            </a:r>
          </a:p>
          <a:p>
            <a:pPr>
              <a:buFontTx/>
              <a:buNone/>
            </a:pPr>
            <a:r>
              <a:rPr lang="en-US" sz="2700" dirty="0"/>
              <a:t>In Order to Enhance Quality of Life and Prevent Problem Behavior</a:t>
            </a:r>
          </a:p>
          <a:p>
            <a:pPr>
              <a:buFontTx/>
              <a:buNone/>
            </a:pPr>
            <a:endParaRPr lang="en-US" dirty="0">
              <a:solidFill>
                <a:schemeClr val="tx2"/>
              </a:solidFill>
            </a:endParaRPr>
          </a:p>
        </p:txBody>
      </p:sp>
      <p:sp>
        <p:nvSpPr>
          <p:cNvPr id="2" name="TextBox 1"/>
          <p:cNvSpPr txBox="1"/>
          <p:nvPr/>
        </p:nvSpPr>
        <p:spPr>
          <a:xfrm>
            <a:off x="278296" y="5757242"/>
            <a:ext cx="3755836" cy="300082"/>
          </a:xfrm>
          <a:prstGeom prst="rect">
            <a:avLst/>
          </a:prstGeom>
          <a:noFill/>
        </p:spPr>
        <p:txBody>
          <a:bodyPr wrap="none" rtlCol="0">
            <a:spAutoFit/>
          </a:bodyPr>
          <a:lstStyle/>
          <a:p>
            <a:r>
              <a:rPr lang="en-US" sz="1350" dirty="0"/>
              <a:t>http://</a:t>
            </a:r>
            <a:r>
              <a:rPr lang="en-US" sz="1350" dirty="0" err="1"/>
              <a:t>apbs.org</a:t>
            </a:r>
            <a:r>
              <a:rPr lang="en-US" sz="1350" dirty="0"/>
              <a:t>/</a:t>
            </a:r>
            <a:r>
              <a:rPr lang="en-US" sz="1350" dirty="0" err="1"/>
              <a:t>new_apbs</a:t>
            </a:r>
            <a:r>
              <a:rPr lang="en-US" sz="1350" dirty="0"/>
              <a:t>/files/</a:t>
            </a:r>
            <a:r>
              <a:rPr lang="en-US" sz="1350" dirty="0" err="1"/>
              <a:t>PBSevolutions.pdf</a:t>
            </a:r>
            <a:endParaRPr lang="en-US" sz="1350" dirty="0"/>
          </a:p>
        </p:txBody>
      </p:sp>
      <p:sp>
        <p:nvSpPr>
          <p:cNvPr id="3" name="TextBox 2"/>
          <p:cNvSpPr txBox="1"/>
          <p:nvPr/>
        </p:nvSpPr>
        <p:spPr>
          <a:xfrm>
            <a:off x="278296" y="1930676"/>
            <a:ext cx="2335696" cy="1569660"/>
          </a:xfrm>
          <a:prstGeom prst="rect">
            <a:avLst/>
          </a:prstGeom>
          <a:noFill/>
        </p:spPr>
        <p:txBody>
          <a:bodyPr wrap="square" rtlCol="0">
            <a:spAutoFit/>
          </a:bodyPr>
          <a:lstStyle/>
          <a:p>
            <a:r>
              <a:rPr lang="en-US" sz="2400" dirty="0" err="1"/>
              <a:t>Carr</a:t>
            </a:r>
            <a:r>
              <a:rPr lang="en-US" sz="2400" dirty="0"/>
              <a:t>, Dunlap, Horner, </a:t>
            </a:r>
            <a:r>
              <a:rPr lang="en-US" sz="2400" dirty="0" err="1"/>
              <a:t>Koegel</a:t>
            </a:r>
            <a:r>
              <a:rPr lang="en-US" sz="2400" dirty="0"/>
              <a:t>, Turnbull, Sailor, &amp; Fox, 2002</a:t>
            </a:r>
          </a:p>
        </p:txBody>
      </p:sp>
    </p:spTree>
    <p:extLst>
      <p:ext uri="{BB962C8B-B14F-4D97-AF65-F5344CB8AC3E}">
        <p14:creationId xmlns:p14="http://schemas.microsoft.com/office/powerpoint/2010/main" val="394053161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1755756346"/>
              </p:ext>
            </p:extLst>
          </p:nvPr>
        </p:nvGraphicFramePr>
        <p:xfrm>
          <a:off x="533400" y="1219200"/>
          <a:ext cx="8458199"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362200" y="5791200"/>
            <a:ext cx="5048690" cy="369332"/>
          </a:xfrm>
          <a:prstGeom prst="rect">
            <a:avLst/>
          </a:prstGeom>
          <a:noFill/>
        </p:spPr>
        <p:txBody>
          <a:bodyPr wrap="none" rtlCol="0">
            <a:spAutoFit/>
          </a:bodyPr>
          <a:lstStyle/>
          <a:p>
            <a:r>
              <a:rPr lang="en-US" b="1" dirty="0"/>
              <a:t>Type of Trigger (Antecedent) </a:t>
            </a:r>
            <a:r>
              <a:rPr lang="ko-KR" altLang="en-US" b="1" dirty="0"/>
              <a:t>촉발 종류 </a:t>
            </a:r>
            <a:r>
              <a:rPr lang="en-US" b="1" dirty="0"/>
              <a:t>(</a:t>
            </a:r>
            <a:r>
              <a:rPr lang="ko-KR" altLang="en-US" b="1" dirty="0"/>
              <a:t>선행사건</a:t>
            </a:r>
            <a:r>
              <a:rPr lang="en-US" altLang="ko-KR" b="1" dirty="0"/>
              <a:t>)</a:t>
            </a:r>
            <a:endParaRPr lang="en-US" b="1" dirty="0"/>
          </a:p>
        </p:txBody>
      </p:sp>
      <p:sp>
        <p:nvSpPr>
          <p:cNvPr id="5" name="TextBox 4"/>
          <p:cNvSpPr txBox="1"/>
          <p:nvPr/>
        </p:nvSpPr>
        <p:spPr>
          <a:xfrm rot="16200000">
            <a:off x="-380886" y="3233457"/>
            <a:ext cx="1314784" cy="248209"/>
          </a:xfrm>
          <a:prstGeom prst="rect">
            <a:avLst/>
          </a:prstGeom>
          <a:noFill/>
        </p:spPr>
        <p:txBody>
          <a:bodyPr wrap="none" rtlCol="0">
            <a:spAutoFit/>
          </a:bodyPr>
          <a:lstStyle/>
          <a:p>
            <a:r>
              <a:rPr lang="en-US" sz="1013" b="1" dirty="0"/>
              <a:t>Number of Incidents </a:t>
            </a:r>
          </a:p>
        </p:txBody>
      </p:sp>
    </p:spTree>
    <p:extLst>
      <p:ext uri="{BB962C8B-B14F-4D97-AF65-F5344CB8AC3E}">
        <p14:creationId xmlns:p14="http://schemas.microsoft.com/office/powerpoint/2010/main" val="26164059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graphicFrame>
        <p:nvGraphicFramePr>
          <p:cNvPr id="5" name="Chart 4"/>
          <p:cNvGraphicFramePr>
            <a:graphicFrameLocks noGrp="1"/>
          </p:cNvGraphicFramePr>
          <p:nvPr>
            <p:extLst>
              <p:ext uri="{D42A27DB-BD31-4B8C-83A1-F6EECF244321}">
                <p14:modId xmlns:p14="http://schemas.microsoft.com/office/powerpoint/2010/main" val="2288861317"/>
              </p:ext>
            </p:extLst>
          </p:nvPr>
        </p:nvGraphicFramePr>
        <p:xfrm>
          <a:off x="647700" y="914400"/>
          <a:ext cx="7848600" cy="449615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429000" y="5449669"/>
            <a:ext cx="3581400" cy="646331"/>
          </a:xfrm>
          <a:prstGeom prst="rect">
            <a:avLst/>
          </a:prstGeom>
          <a:noFill/>
        </p:spPr>
        <p:txBody>
          <a:bodyPr wrap="square" rtlCol="0">
            <a:spAutoFit/>
          </a:bodyPr>
          <a:lstStyle/>
          <a:p>
            <a:r>
              <a:rPr lang="en-US" b="1" dirty="0"/>
              <a:t>Function of Behavior</a:t>
            </a:r>
          </a:p>
          <a:p>
            <a:r>
              <a:rPr lang="ko-KR" altLang="en-US" b="1" dirty="0"/>
              <a:t>행동의 기능</a:t>
            </a:r>
            <a:endParaRPr lang="en-US" b="1" dirty="0"/>
          </a:p>
        </p:txBody>
      </p:sp>
      <p:sp>
        <p:nvSpPr>
          <p:cNvPr id="4" name="TextBox 3"/>
          <p:cNvSpPr txBox="1"/>
          <p:nvPr/>
        </p:nvSpPr>
        <p:spPr>
          <a:xfrm rot="16200000">
            <a:off x="-793404" y="3244334"/>
            <a:ext cx="2139817" cy="369332"/>
          </a:xfrm>
          <a:prstGeom prst="rect">
            <a:avLst/>
          </a:prstGeom>
          <a:noFill/>
        </p:spPr>
        <p:txBody>
          <a:bodyPr wrap="none" rtlCol="0">
            <a:spAutoFit/>
          </a:bodyPr>
          <a:lstStyle/>
          <a:p>
            <a:r>
              <a:rPr lang="en-US" b="1" dirty="0"/>
              <a:t>Number of Incidents</a:t>
            </a:r>
          </a:p>
        </p:txBody>
      </p:sp>
    </p:spTree>
    <p:extLst>
      <p:ext uri="{BB962C8B-B14F-4D97-AF65-F5344CB8AC3E}">
        <p14:creationId xmlns:p14="http://schemas.microsoft.com/office/powerpoint/2010/main" val="3251629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2257425" y="304257"/>
            <a:ext cx="4629150" cy="642938"/>
          </a:xfrm>
          <a:prstGeom prst="rect">
            <a:avLst/>
          </a:prstGeom>
          <a:noFill/>
          <a:ln>
            <a:noFill/>
          </a:ln>
        </p:spPr>
        <p:txBody>
          <a:bodyPr vert="horz" lIns="51427" tIns="25706" rIns="51427" bIns="25706" rtlCol="0" anchor="ctr" anchorCtr="0">
            <a:noAutofit/>
          </a:bodyPr>
          <a:lstStyle/>
          <a:p>
            <a:pPr algn="ctr">
              <a:spcBef>
                <a:spcPts val="0"/>
              </a:spcBef>
              <a:buClr>
                <a:schemeClr val="dk1"/>
              </a:buClr>
              <a:buSzPct val="25000"/>
            </a:pPr>
            <a:r>
              <a:rPr lang="en-US" sz="2800" b="1" dirty="0">
                <a:solidFill>
                  <a:schemeClr val="dk1"/>
                </a:solidFill>
                <a:latin typeface="Calibri"/>
                <a:ea typeface="Calibri"/>
                <a:cs typeface="Calibri"/>
                <a:sym typeface="Calibri"/>
              </a:rPr>
              <a:t>Who is Involved?</a:t>
            </a:r>
            <a:br>
              <a:rPr lang="en-US" sz="2800" b="1" dirty="0">
                <a:solidFill>
                  <a:schemeClr val="dk1"/>
                </a:solidFill>
                <a:latin typeface="Calibri"/>
                <a:ea typeface="Calibri"/>
                <a:cs typeface="Calibri"/>
                <a:sym typeface="Calibri"/>
              </a:rPr>
            </a:br>
            <a:r>
              <a:rPr lang="ko-KR" altLang="en-US" sz="2800" dirty="0">
                <a:solidFill>
                  <a:schemeClr val="dk1"/>
                </a:solidFill>
                <a:latin typeface="Calibri"/>
                <a:ea typeface="Calibri"/>
                <a:cs typeface="Calibri"/>
                <a:sym typeface="Calibri"/>
              </a:rPr>
              <a:t>관여된 사람</a:t>
            </a:r>
            <a:endParaRPr lang="en-US" sz="2800" b="1" dirty="0">
              <a:solidFill>
                <a:schemeClr val="dk1"/>
              </a:solidFill>
              <a:latin typeface="Calibri"/>
              <a:ea typeface="Calibri"/>
              <a:cs typeface="Calibri"/>
              <a:sym typeface="Calibri"/>
            </a:endParaRPr>
          </a:p>
        </p:txBody>
      </p:sp>
      <p:pic>
        <p:nvPicPr>
          <p:cNvPr id="254" name="Shape 254"/>
          <p:cNvPicPr preferRelativeResize="0"/>
          <p:nvPr/>
        </p:nvPicPr>
        <p:blipFill rotWithShape="1">
          <a:blip r:embed="rId3">
            <a:alphaModFix/>
          </a:blip>
          <a:srcRect/>
          <a:stretch/>
        </p:blipFill>
        <p:spPr>
          <a:xfrm>
            <a:off x="381000" y="2057400"/>
            <a:ext cx="8458200" cy="3886200"/>
          </a:xfrm>
          <a:prstGeom prst="rect">
            <a:avLst/>
          </a:prstGeom>
          <a:noFill/>
          <a:ln>
            <a:noFill/>
          </a:ln>
        </p:spPr>
      </p:pic>
      <p:sp>
        <p:nvSpPr>
          <p:cNvPr id="255" name="Shape 255"/>
          <p:cNvSpPr/>
          <p:nvPr/>
        </p:nvSpPr>
        <p:spPr>
          <a:xfrm>
            <a:off x="914400" y="2514600"/>
            <a:ext cx="1066800" cy="3352800"/>
          </a:xfrm>
          <a:prstGeom prst="ellipse">
            <a:avLst/>
          </a:prstGeom>
          <a:noFill/>
          <a:ln w="38100" cap="flat" cmpd="sng">
            <a:solidFill>
              <a:srgbClr val="000000"/>
            </a:solidFill>
            <a:prstDash val="solid"/>
            <a:round/>
            <a:headEnd type="none" w="med" len="med"/>
            <a:tailEnd type="none" w="med" len="med"/>
          </a:ln>
          <a:effectLst>
            <a:outerShdw blurRad="39999" dist="23000" dir="5400000" rotWithShape="0">
              <a:srgbClr val="000000">
                <a:alpha val="34901"/>
              </a:srgbClr>
            </a:outerShdw>
          </a:effectLst>
        </p:spPr>
        <p:txBody>
          <a:bodyPr lIns="51427" tIns="25706" rIns="51427" bIns="25706" anchor="ctr" anchorCtr="0">
            <a:noAutofit/>
          </a:bodyPr>
          <a:lstStyle/>
          <a:p>
            <a:pPr algn="ctr"/>
            <a:endParaRPr sz="1013">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691959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2257425" y="271462"/>
            <a:ext cx="4629150" cy="642938"/>
          </a:xfrm>
          <a:prstGeom prst="rect">
            <a:avLst/>
          </a:prstGeom>
          <a:noFill/>
          <a:ln>
            <a:noFill/>
          </a:ln>
        </p:spPr>
        <p:txBody>
          <a:bodyPr vert="horz" lIns="51427" tIns="25706" rIns="51427" bIns="25706" rtlCol="0" anchor="ctr" anchorCtr="0">
            <a:noAutofit/>
          </a:bodyPr>
          <a:lstStyle/>
          <a:p>
            <a:pPr algn="ctr">
              <a:spcBef>
                <a:spcPts val="0"/>
              </a:spcBef>
              <a:buClr>
                <a:schemeClr val="dk1"/>
              </a:buClr>
              <a:buSzPct val="25000"/>
            </a:pPr>
            <a:r>
              <a:rPr lang="en-US" b="1" dirty="0">
                <a:solidFill>
                  <a:schemeClr val="dk1"/>
                </a:solidFill>
                <a:latin typeface="Calibri"/>
                <a:ea typeface="Calibri"/>
                <a:cs typeface="Calibri"/>
                <a:sym typeface="Calibri"/>
              </a:rPr>
              <a:t>Who is Involved?</a:t>
            </a:r>
            <a:br>
              <a:rPr lang="en-US" b="1" dirty="0">
                <a:solidFill>
                  <a:schemeClr val="dk1"/>
                </a:solidFill>
                <a:latin typeface="Calibri"/>
                <a:ea typeface="Calibri"/>
                <a:cs typeface="Calibri"/>
                <a:sym typeface="Calibri"/>
              </a:rPr>
            </a:br>
            <a:r>
              <a:rPr lang="ko-KR" altLang="en-US" dirty="0">
                <a:solidFill>
                  <a:schemeClr val="dk1"/>
                </a:solidFill>
                <a:latin typeface="Calibri"/>
                <a:ea typeface="Calibri"/>
                <a:cs typeface="Calibri"/>
                <a:sym typeface="Calibri"/>
              </a:rPr>
              <a:t>관여된 사람</a:t>
            </a:r>
            <a:endParaRPr lang="en-US" b="1" dirty="0">
              <a:solidFill>
                <a:schemeClr val="dk1"/>
              </a:solidFill>
              <a:latin typeface="Calibri"/>
              <a:ea typeface="Calibri"/>
              <a:cs typeface="Calibri"/>
              <a:sym typeface="Calibri"/>
            </a:endParaRPr>
          </a:p>
        </p:txBody>
      </p:sp>
      <p:pic>
        <p:nvPicPr>
          <p:cNvPr id="261" name="Shape 261"/>
          <p:cNvPicPr preferRelativeResize="0"/>
          <p:nvPr/>
        </p:nvPicPr>
        <p:blipFill rotWithShape="1">
          <a:blip r:embed="rId3">
            <a:alphaModFix/>
          </a:blip>
          <a:srcRect/>
          <a:stretch/>
        </p:blipFill>
        <p:spPr>
          <a:xfrm>
            <a:off x="228600" y="1524000"/>
            <a:ext cx="8686800" cy="4419600"/>
          </a:xfrm>
          <a:prstGeom prst="rect">
            <a:avLst/>
          </a:prstGeom>
          <a:noFill/>
          <a:ln>
            <a:noFill/>
          </a:ln>
        </p:spPr>
      </p:pic>
      <p:sp>
        <p:nvSpPr>
          <p:cNvPr id="262" name="Shape 262"/>
          <p:cNvSpPr/>
          <p:nvPr/>
        </p:nvSpPr>
        <p:spPr>
          <a:xfrm>
            <a:off x="2743200" y="2286000"/>
            <a:ext cx="1371600" cy="3467100"/>
          </a:xfrm>
          <a:prstGeom prst="ellipse">
            <a:avLst/>
          </a:prstGeom>
          <a:noFill/>
          <a:ln w="38100" cap="flat" cmpd="sng">
            <a:solidFill>
              <a:srgbClr val="000000"/>
            </a:solidFill>
            <a:prstDash val="solid"/>
            <a:round/>
            <a:headEnd type="none" w="med" len="med"/>
            <a:tailEnd type="none" w="med" len="med"/>
          </a:ln>
          <a:effectLst>
            <a:outerShdw blurRad="39999" dist="23000" dir="5400000" rotWithShape="0">
              <a:srgbClr val="000000">
                <a:alpha val="34901"/>
              </a:srgbClr>
            </a:outerShdw>
          </a:effectLst>
        </p:spPr>
        <p:txBody>
          <a:bodyPr lIns="51427" tIns="25706" rIns="51427" bIns="25706" anchor="ctr" anchorCtr="0">
            <a:noAutofit/>
          </a:bodyPr>
          <a:lstStyle/>
          <a:p>
            <a:pPr algn="ctr"/>
            <a:endParaRPr sz="619">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430769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70" name="Shape 270"/>
          <p:cNvSpPr txBox="1"/>
          <p:nvPr/>
        </p:nvSpPr>
        <p:spPr>
          <a:xfrm rot="16200000">
            <a:off x="-711994" y="3455194"/>
            <a:ext cx="2185988" cy="304800"/>
          </a:xfrm>
          <a:prstGeom prst="rect">
            <a:avLst/>
          </a:prstGeom>
          <a:noFill/>
          <a:ln>
            <a:noFill/>
          </a:ln>
        </p:spPr>
        <p:txBody>
          <a:bodyPr lIns="51427" tIns="25706" rIns="51427" bIns="25706" anchor="t" anchorCtr="0">
            <a:noAutofit/>
          </a:bodyPr>
          <a:lstStyle/>
          <a:p>
            <a:pPr>
              <a:buSzPct val="25000"/>
            </a:pPr>
            <a:r>
              <a:rPr lang="en-US" b="1" dirty="0">
                <a:solidFill>
                  <a:schemeClr val="dk1"/>
                </a:solidFill>
                <a:latin typeface="Calibri"/>
                <a:ea typeface="Calibri"/>
                <a:cs typeface="Calibri"/>
                <a:sym typeface="Calibri"/>
              </a:rPr>
              <a:t>Number of Incidents</a:t>
            </a:r>
          </a:p>
        </p:txBody>
      </p:sp>
      <p:graphicFrame>
        <p:nvGraphicFramePr>
          <p:cNvPr id="7" name="Chart 6"/>
          <p:cNvGraphicFramePr>
            <a:graphicFrameLocks/>
          </p:cNvGraphicFramePr>
          <p:nvPr>
            <p:extLst>
              <p:ext uri="{D42A27DB-BD31-4B8C-83A1-F6EECF244321}">
                <p14:modId xmlns:p14="http://schemas.microsoft.com/office/powerpoint/2010/main" val="1045756539"/>
              </p:ext>
            </p:extLst>
          </p:nvPr>
        </p:nvGraphicFramePr>
        <p:xfrm>
          <a:off x="749008" y="1312748"/>
          <a:ext cx="6999515" cy="416310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302897" y="5638800"/>
            <a:ext cx="1891736" cy="646331"/>
          </a:xfrm>
          <a:prstGeom prst="rect">
            <a:avLst/>
          </a:prstGeom>
          <a:noFill/>
        </p:spPr>
        <p:txBody>
          <a:bodyPr wrap="none" rtlCol="0">
            <a:spAutoFit/>
          </a:bodyPr>
          <a:lstStyle/>
          <a:p>
            <a:r>
              <a:rPr lang="en-US" b="1" dirty="0"/>
              <a:t>People Supported</a:t>
            </a:r>
          </a:p>
          <a:p>
            <a:r>
              <a:rPr lang="ko-KR" altLang="en-US" b="1" dirty="0"/>
              <a:t>지원 받은 사람</a:t>
            </a:r>
            <a:endParaRPr lang="en-US" b="1" dirty="0"/>
          </a:p>
        </p:txBody>
      </p:sp>
    </p:spTree>
    <p:extLst>
      <p:ext uri="{BB962C8B-B14F-4D97-AF65-F5344CB8AC3E}">
        <p14:creationId xmlns:p14="http://schemas.microsoft.com/office/powerpoint/2010/main" val="42502721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614487" y="304800"/>
            <a:ext cx="5915025" cy="745629"/>
          </a:xfrm>
        </p:spPr>
        <p:txBody>
          <a:bodyPr>
            <a:noAutofit/>
          </a:bodyPr>
          <a:lstStyle/>
          <a:p>
            <a:pPr algn="ctr" eaLnBrk="1" hangingPunct="1"/>
            <a:r>
              <a:rPr lang="en-US" altLang="x-none" sz="3600" dirty="0">
                <a:latin typeface="+mn-lt"/>
                <a:ea typeface="MS PGothic" charset="-128"/>
              </a:rPr>
              <a:t>Data-Based Decision Making</a:t>
            </a:r>
            <a:br>
              <a:rPr lang="en-US" altLang="x-none" sz="3600" dirty="0">
                <a:latin typeface="+mn-lt"/>
                <a:ea typeface="MS PGothic" charset="-128"/>
              </a:rPr>
            </a:br>
            <a:r>
              <a:rPr lang="ko-KR" altLang="en-US" sz="3600" dirty="0">
                <a:latin typeface="+mn-lt"/>
                <a:ea typeface="MS PGothic" charset="-128"/>
              </a:rPr>
              <a:t>데이터 기반 의사 결정</a:t>
            </a:r>
            <a:endParaRPr lang="en-US" altLang="x-none" sz="3600" dirty="0">
              <a:latin typeface="+mn-lt"/>
              <a:ea typeface="MS PGothic" charset="-128"/>
            </a:endParaRPr>
          </a:p>
        </p:txBody>
      </p:sp>
      <p:sp>
        <p:nvSpPr>
          <p:cNvPr id="96259" name="Rectangle 3"/>
          <p:cNvSpPr>
            <a:spLocks noGrp="1" noChangeArrowheads="1"/>
          </p:cNvSpPr>
          <p:nvPr>
            <p:ph type="body" idx="1"/>
          </p:nvPr>
        </p:nvSpPr>
        <p:spPr>
          <a:xfrm>
            <a:off x="457200" y="1447800"/>
            <a:ext cx="7848600" cy="4648200"/>
          </a:xfrm>
        </p:spPr>
        <p:txBody>
          <a:bodyPr>
            <a:normAutofit fontScale="77500" lnSpcReduction="20000"/>
          </a:bodyPr>
          <a:lstStyle/>
          <a:p>
            <a:pPr eaLnBrk="1" hangingPunct="1">
              <a:lnSpc>
                <a:spcPct val="80000"/>
              </a:lnSpc>
            </a:pPr>
            <a:r>
              <a:rPr lang="en-US" altLang="x-none" b="1" dirty="0">
                <a:ea typeface="MS PGothic" charset="-128"/>
              </a:rPr>
              <a:t>Define </a:t>
            </a:r>
            <a:r>
              <a:rPr lang="en-US" altLang="x-none" dirty="0">
                <a:ea typeface="MS PGothic" charset="-128"/>
              </a:rPr>
              <a:t>the problem behavior</a:t>
            </a:r>
          </a:p>
          <a:p>
            <a:pPr lvl="1" eaLnBrk="1" hangingPunct="1">
              <a:lnSpc>
                <a:spcPct val="80000"/>
              </a:lnSpc>
            </a:pPr>
            <a:r>
              <a:rPr lang="en-US" altLang="x-none" b="1" dirty="0">
                <a:solidFill>
                  <a:srgbClr val="C00000"/>
                </a:solidFill>
                <a:ea typeface="MS PGothic" charset="-128"/>
              </a:rPr>
              <a:t>What</a:t>
            </a:r>
          </a:p>
          <a:p>
            <a:pPr marL="342900" lvl="1" indent="0" eaLnBrk="1" hangingPunct="1">
              <a:lnSpc>
                <a:spcPct val="80000"/>
              </a:lnSpc>
              <a:buNone/>
            </a:pPr>
            <a:endParaRPr lang="en-US" altLang="x-none" b="1" dirty="0">
              <a:solidFill>
                <a:srgbClr val="C00000"/>
              </a:solidFill>
              <a:ea typeface="MS PGothic" charset="-128"/>
            </a:endParaRPr>
          </a:p>
          <a:p>
            <a:pPr eaLnBrk="1" hangingPunct="1">
              <a:lnSpc>
                <a:spcPct val="80000"/>
              </a:lnSpc>
            </a:pPr>
            <a:r>
              <a:rPr lang="ko-KR" altLang="en-US" b="1" dirty="0">
                <a:ea typeface="MS PGothic" charset="-128"/>
              </a:rPr>
              <a:t>문제 행동을 정의</a:t>
            </a:r>
            <a:endParaRPr lang="en-US" altLang="ko-KR" b="1" dirty="0">
              <a:ea typeface="MS PGothic" charset="-128"/>
            </a:endParaRPr>
          </a:p>
          <a:p>
            <a:pPr eaLnBrk="1" hangingPunct="1">
              <a:lnSpc>
                <a:spcPct val="80000"/>
              </a:lnSpc>
              <a:buFontTx/>
              <a:buChar char="-"/>
            </a:pPr>
            <a:r>
              <a:rPr lang="ko-KR" altLang="en-US" b="1" dirty="0">
                <a:ea typeface="MS PGothic" charset="-128"/>
              </a:rPr>
              <a:t>무엇</a:t>
            </a:r>
            <a:endParaRPr lang="en-US" altLang="x-none" b="1" dirty="0">
              <a:ea typeface="MS PGothic" charset="-128"/>
            </a:endParaRPr>
          </a:p>
          <a:p>
            <a:pPr eaLnBrk="1" hangingPunct="1">
              <a:lnSpc>
                <a:spcPct val="80000"/>
              </a:lnSpc>
            </a:pPr>
            <a:endParaRPr lang="en-US" altLang="x-none" b="1" dirty="0">
              <a:ea typeface="MS PGothic" charset="-128"/>
            </a:endParaRPr>
          </a:p>
          <a:p>
            <a:pPr eaLnBrk="1" hangingPunct="1">
              <a:lnSpc>
                <a:spcPct val="80000"/>
              </a:lnSpc>
            </a:pPr>
            <a:r>
              <a:rPr lang="en-US" altLang="x-none" b="1" dirty="0">
                <a:ea typeface="MS PGothic" charset="-128"/>
              </a:rPr>
              <a:t>Clarify </a:t>
            </a:r>
            <a:r>
              <a:rPr lang="en-US" altLang="x-none" dirty="0">
                <a:ea typeface="MS PGothic" charset="-128"/>
              </a:rPr>
              <a:t>problem by identifying</a:t>
            </a:r>
          </a:p>
          <a:p>
            <a:pPr marL="0" indent="0">
              <a:lnSpc>
                <a:spcPct val="80000"/>
              </a:lnSpc>
              <a:buNone/>
            </a:pPr>
            <a:endParaRPr lang="en-US" altLang="x-none" dirty="0">
              <a:ea typeface="MS PGothic" charset="-128"/>
            </a:endParaRPr>
          </a:p>
          <a:p>
            <a:pPr lvl="1" eaLnBrk="1" hangingPunct="1">
              <a:lnSpc>
                <a:spcPct val="80000"/>
              </a:lnSpc>
            </a:pPr>
            <a:r>
              <a:rPr lang="en-US" altLang="x-none" b="1" dirty="0">
                <a:solidFill>
                  <a:srgbClr val="C00000"/>
                </a:solidFill>
                <a:ea typeface="MS PGothic" charset="-128"/>
              </a:rPr>
              <a:t>Who</a:t>
            </a:r>
          </a:p>
          <a:p>
            <a:pPr eaLnBrk="1" hangingPunct="1">
              <a:lnSpc>
                <a:spcPct val="80000"/>
              </a:lnSpc>
            </a:pPr>
            <a:endParaRPr lang="en-US" altLang="x-none" b="1" dirty="0">
              <a:solidFill>
                <a:srgbClr val="C00000"/>
              </a:solidFill>
              <a:ea typeface="MS PGothic" charset="-128"/>
            </a:endParaRPr>
          </a:p>
          <a:p>
            <a:pPr lvl="1" eaLnBrk="1" hangingPunct="1">
              <a:lnSpc>
                <a:spcPct val="80000"/>
              </a:lnSpc>
            </a:pPr>
            <a:r>
              <a:rPr lang="en-US" altLang="x-none" b="1" dirty="0">
                <a:solidFill>
                  <a:srgbClr val="C00000"/>
                </a:solidFill>
                <a:ea typeface="MS PGothic" charset="-128"/>
              </a:rPr>
              <a:t>When</a:t>
            </a:r>
            <a:r>
              <a:rPr lang="en-US" altLang="x-none" dirty="0">
                <a:solidFill>
                  <a:srgbClr val="C00000"/>
                </a:solidFill>
                <a:ea typeface="MS PGothic" charset="-128"/>
              </a:rPr>
              <a:t> 	</a:t>
            </a:r>
          </a:p>
          <a:p>
            <a:pPr eaLnBrk="1" hangingPunct="1">
              <a:lnSpc>
                <a:spcPct val="80000"/>
              </a:lnSpc>
            </a:pPr>
            <a:endParaRPr lang="en-US" altLang="x-none" dirty="0">
              <a:solidFill>
                <a:srgbClr val="C00000"/>
              </a:solidFill>
              <a:ea typeface="MS PGothic" charset="-128"/>
            </a:endParaRPr>
          </a:p>
          <a:p>
            <a:pPr lvl="1" eaLnBrk="1" hangingPunct="1">
              <a:lnSpc>
                <a:spcPct val="80000"/>
              </a:lnSpc>
            </a:pPr>
            <a:r>
              <a:rPr lang="en-US" altLang="x-none" b="1" dirty="0">
                <a:solidFill>
                  <a:srgbClr val="C00000"/>
                </a:solidFill>
                <a:ea typeface="MS PGothic" charset="-128"/>
              </a:rPr>
              <a:t>Where</a:t>
            </a:r>
          </a:p>
          <a:p>
            <a:pPr marL="342900" lvl="1" indent="0" eaLnBrk="1" hangingPunct="1">
              <a:lnSpc>
                <a:spcPct val="80000"/>
              </a:lnSpc>
              <a:buNone/>
            </a:pPr>
            <a:endParaRPr lang="en-US" altLang="x-none" b="1" dirty="0">
              <a:solidFill>
                <a:schemeClr val="accent4">
                  <a:lumMod val="50000"/>
                </a:schemeClr>
              </a:solidFill>
              <a:ea typeface="MS PGothic" charset="-128"/>
            </a:endParaRPr>
          </a:p>
          <a:p>
            <a:pPr eaLnBrk="1" hangingPunct="1">
              <a:lnSpc>
                <a:spcPct val="80000"/>
              </a:lnSpc>
            </a:pPr>
            <a:r>
              <a:rPr lang="ko-KR" altLang="en-US" dirty="0">
                <a:ea typeface="MS PGothic" charset="-128"/>
              </a:rPr>
              <a:t>다음을 확인하므로써 문제를 명확하게 </a:t>
            </a:r>
            <a:endParaRPr lang="en-US" altLang="ko-KR" dirty="0">
              <a:ea typeface="MS PGothic" charset="-128"/>
            </a:endParaRPr>
          </a:p>
          <a:p>
            <a:pPr eaLnBrk="1" hangingPunct="1">
              <a:lnSpc>
                <a:spcPct val="80000"/>
              </a:lnSpc>
              <a:buFontTx/>
              <a:buChar char="-"/>
            </a:pPr>
            <a:r>
              <a:rPr lang="ko-KR" altLang="en-US" dirty="0">
                <a:ea typeface="MS PGothic" charset="-128"/>
              </a:rPr>
              <a:t>누가</a:t>
            </a:r>
            <a:endParaRPr lang="en-US" altLang="ko-KR" dirty="0">
              <a:ea typeface="MS PGothic" charset="-128"/>
            </a:endParaRPr>
          </a:p>
          <a:p>
            <a:pPr eaLnBrk="1" hangingPunct="1">
              <a:lnSpc>
                <a:spcPct val="80000"/>
              </a:lnSpc>
              <a:buFontTx/>
              <a:buChar char="-"/>
            </a:pPr>
            <a:r>
              <a:rPr lang="ko-KR" altLang="en-US" dirty="0">
                <a:ea typeface="MS PGothic" charset="-128"/>
              </a:rPr>
              <a:t>언제</a:t>
            </a:r>
            <a:endParaRPr lang="en-US" altLang="ko-KR" dirty="0">
              <a:ea typeface="MS PGothic" charset="-128"/>
            </a:endParaRPr>
          </a:p>
          <a:p>
            <a:pPr eaLnBrk="1" hangingPunct="1">
              <a:lnSpc>
                <a:spcPct val="80000"/>
              </a:lnSpc>
              <a:buFontTx/>
              <a:buChar char="-"/>
            </a:pPr>
            <a:r>
              <a:rPr lang="ko-KR" altLang="en-US" dirty="0">
                <a:ea typeface="MS PGothic" charset="-128"/>
              </a:rPr>
              <a:t>어디에서</a:t>
            </a:r>
            <a:endParaRPr lang="en-US" altLang="x-none" dirty="0">
              <a:ea typeface="MS PGothic" charset="-128"/>
            </a:endParaRPr>
          </a:p>
          <a:p>
            <a:pPr eaLnBrk="1" hangingPunct="1">
              <a:lnSpc>
                <a:spcPct val="80000"/>
              </a:lnSpc>
            </a:pPr>
            <a:endParaRPr lang="en-US" altLang="x-none" b="1" dirty="0">
              <a:ea typeface="MS PGothic" charset="-128"/>
            </a:endParaRPr>
          </a:p>
          <a:p>
            <a:pPr eaLnBrk="1" hangingPunct="1">
              <a:lnSpc>
                <a:spcPct val="80000"/>
              </a:lnSpc>
            </a:pPr>
            <a:r>
              <a:rPr lang="en-US" altLang="x-none" b="1" dirty="0">
                <a:ea typeface="MS PGothic" charset="-128"/>
              </a:rPr>
              <a:t>Develop</a:t>
            </a:r>
            <a:r>
              <a:rPr lang="en-US" altLang="x-none" dirty="0">
                <a:ea typeface="MS PGothic" charset="-128"/>
              </a:rPr>
              <a:t> a logical explanation</a:t>
            </a:r>
          </a:p>
          <a:p>
            <a:pPr lvl="1" eaLnBrk="1" hangingPunct="1">
              <a:lnSpc>
                <a:spcPct val="80000"/>
              </a:lnSpc>
            </a:pPr>
            <a:r>
              <a:rPr lang="en-US" altLang="x-none" b="1" dirty="0">
                <a:solidFill>
                  <a:srgbClr val="C00000"/>
                </a:solidFill>
                <a:ea typeface="MS PGothic" charset="-128"/>
              </a:rPr>
              <a:t>Why</a:t>
            </a:r>
          </a:p>
          <a:p>
            <a:pPr eaLnBrk="1" hangingPunct="1">
              <a:lnSpc>
                <a:spcPct val="80000"/>
              </a:lnSpc>
              <a:buFontTx/>
              <a:buChar char="•"/>
            </a:pPr>
            <a:r>
              <a:rPr lang="ko-KR" altLang="en-US" dirty="0">
                <a:ea typeface="MS PGothic" charset="-128"/>
              </a:rPr>
              <a:t>논리적 설명 만글기</a:t>
            </a:r>
            <a:endParaRPr lang="en-US" altLang="ko-KR" dirty="0">
              <a:ea typeface="MS PGothic" charset="-128"/>
            </a:endParaRPr>
          </a:p>
          <a:p>
            <a:pPr eaLnBrk="1" hangingPunct="1">
              <a:lnSpc>
                <a:spcPct val="80000"/>
              </a:lnSpc>
              <a:buFontTx/>
              <a:buChar char="-"/>
            </a:pPr>
            <a:r>
              <a:rPr lang="ko-KR" altLang="en-US" dirty="0">
                <a:ea typeface="MS PGothic" charset="-128"/>
              </a:rPr>
              <a:t>왜</a:t>
            </a:r>
            <a:endParaRPr lang="en-US" altLang="ko-KR" dirty="0">
              <a:ea typeface="MS PGothic" charset="-128"/>
            </a:endParaRPr>
          </a:p>
          <a:p>
            <a:pPr eaLnBrk="1" hangingPunct="1">
              <a:lnSpc>
                <a:spcPct val="80000"/>
              </a:lnSpc>
              <a:buFontTx/>
              <a:buChar char="-"/>
            </a:pPr>
            <a:endParaRPr lang="en-US" altLang="x-none" dirty="0">
              <a:ea typeface="MS PGothic" charset="-128"/>
            </a:endParaRPr>
          </a:p>
        </p:txBody>
      </p:sp>
    </p:spTree>
    <p:extLst>
      <p:ext uri="{BB962C8B-B14F-4D97-AF65-F5344CB8AC3E}">
        <p14:creationId xmlns:p14="http://schemas.microsoft.com/office/powerpoint/2010/main" val="10548562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Title 1"/>
          <p:cNvSpPr>
            <a:spLocks noGrp="1"/>
          </p:cNvSpPr>
          <p:nvPr>
            <p:ph type="title"/>
          </p:nvPr>
        </p:nvSpPr>
        <p:spPr>
          <a:xfrm>
            <a:off x="1219200" y="228600"/>
            <a:ext cx="6878999" cy="735511"/>
          </a:xfrm>
        </p:spPr>
        <p:txBody>
          <a:bodyPr>
            <a:noAutofit/>
          </a:bodyPr>
          <a:lstStyle/>
          <a:p>
            <a:pPr algn="ctr"/>
            <a:r>
              <a:rPr lang="en-US" altLang="x-none" sz="2400" dirty="0">
                <a:latin typeface="+mn-lt"/>
              </a:rPr>
              <a:t>Write a Precision Statement</a:t>
            </a:r>
            <a:br>
              <a:rPr lang="en-US" altLang="x-none" sz="2400" dirty="0">
                <a:latin typeface="+mn-lt"/>
              </a:rPr>
            </a:br>
            <a:r>
              <a:rPr lang="ko-KR" altLang="en-US" sz="2400" dirty="0"/>
              <a:t>프리시전 보고서 </a:t>
            </a:r>
            <a:r>
              <a:rPr lang="en-US" altLang="ko-KR" sz="2400" dirty="0"/>
              <a:t>(</a:t>
            </a:r>
            <a:r>
              <a:rPr lang="ko-KR" altLang="en-US" sz="2400" dirty="0"/>
              <a:t>데이터를 바탕으로 객관적인 사실을 기록</a:t>
            </a:r>
            <a:r>
              <a:rPr lang="en-US" altLang="ko-KR" sz="2400" dirty="0"/>
              <a:t>)</a:t>
            </a:r>
            <a:r>
              <a:rPr lang="ko-KR" altLang="en-US" sz="2400" dirty="0"/>
              <a:t> 작성하기 </a:t>
            </a:r>
            <a:endParaRPr lang="en-US" altLang="x-none" sz="2400" dirty="0">
              <a:latin typeface="+mn-lt"/>
            </a:endParaRPr>
          </a:p>
        </p:txBody>
      </p:sp>
      <p:sp>
        <p:nvSpPr>
          <p:cNvPr id="101380" name="Content Placeholder 2"/>
          <p:cNvSpPr>
            <a:spLocks noGrp="1"/>
          </p:cNvSpPr>
          <p:nvPr>
            <p:ph idx="1"/>
          </p:nvPr>
        </p:nvSpPr>
        <p:spPr/>
        <p:txBody>
          <a:bodyPr>
            <a:normAutofit fontScale="85000" lnSpcReduction="20000"/>
          </a:bodyPr>
          <a:lstStyle/>
          <a:p>
            <a:pPr marL="0" indent="0">
              <a:buNone/>
            </a:pPr>
            <a:r>
              <a:rPr lang="en-US" altLang="x-none" dirty="0"/>
              <a:t>From January to March, we had 15 incidents of aggression that occurred between two people supported in the same home. These incidents occurred between the times of 10:00PM-11:30PM in one home and from 3:00 </a:t>
            </a:r>
            <a:r>
              <a:rPr lang="mr-IN" altLang="x-none" dirty="0"/>
              <a:t>–</a:t>
            </a:r>
            <a:r>
              <a:rPr lang="en-US" altLang="x-none" dirty="0"/>
              <a:t> 4:30PM in another home with 3 people. Aggression occurred during staff transitions in both homes. </a:t>
            </a:r>
          </a:p>
          <a:p>
            <a:pPr marL="0" indent="0">
              <a:buNone/>
            </a:pPr>
            <a:r>
              <a:rPr lang="en-US" altLang="x-none" dirty="0"/>
              <a:t>1</a:t>
            </a:r>
            <a:r>
              <a:rPr lang="ko-KR" altLang="en-US" dirty="0"/>
              <a:t>월부터 </a:t>
            </a:r>
            <a:r>
              <a:rPr lang="en-US" altLang="ko-KR" dirty="0"/>
              <a:t>3</a:t>
            </a:r>
            <a:r>
              <a:rPr lang="ko-KR" altLang="en-US" dirty="0"/>
              <a:t>월까지 같은 집에서 지원 받는 두 사람 사이에서 공격성 사건이 </a:t>
            </a:r>
            <a:r>
              <a:rPr lang="en-US" altLang="ko-KR" dirty="0"/>
              <a:t>15</a:t>
            </a:r>
            <a:r>
              <a:rPr lang="ko-KR" altLang="en-US" dirty="0"/>
              <a:t>번 발생하였다</a:t>
            </a:r>
            <a:r>
              <a:rPr lang="en-US" altLang="ko-KR" dirty="0"/>
              <a:t>.</a:t>
            </a:r>
            <a:r>
              <a:rPr lang="ko-KR" altLang="en-US" dirty="0"/>
              <a:t> 이 사건들은 한 집에서는 밤 </a:t>
            </a:r>
            <a:r>
              <a:rPr lang="en-US" altLang="ko-KR" dirty="0"/>
              <a:t>10</a:t>
            </a:r>
            <a:r>
              <a:rPr lang="ko-KR" altLang="en-US" dirty="0"/>
              <a:t>시</a:t>
            </a:r>
            <a:r>
              <a:rPr lang="en-US" altLang="ko-KR" dirty="0"/>
              <a:t>-11:30</a:t>
            </a:r>
            <a:r>
              <a:rPr lang="ko-KR" altLang="en-US" dirty="0"/>
              <a:t> 사이에 발생하였고 다른 집에서는 오후 </a:t>
            </a:r>
            <a:r>
              <a:rPr lang="en-US" altLang="ko-KR" dirty="0"/>
              <a:t>3</a:t>
            </a:r>
            <a:r>
              <a:rPr lang="ko-KR" altLang="en-US" dirty="0"/>
              <a:t>시</a:t>
            </a:r>
            <a:r>
              <a:rPr lang="en-US" altLang="ko-KR" dirty="0"/>
              <a:t>-4:30</a:t>
            </a:r>
            <a:r>
              <a:rPr lang="ko-KR" altLang="en-US" dirty="0"/>
              <a:t> 사이에 </a:t>
            </a:r>
            <a:r>
              <a:rPr lang="en-US" altLang="ko-KR" dirty="0"/>
              <a:t>3</a:t>
            </a:r>
            <a:r>
              <a:rPr lang="ko-KR" altLang="en-US" dirty="0"/>
              <a:t>명 사이에서 벌어졌다</a:t>
            </a:r>
            <a:r>
              <a:rPr lang="en-US" altLang="ko-KR" dirty="0"/>
              <a:t>.</a:t>
            </a:r>
            <a:r>
              <a:rPr lang="ko-KR" altLang="en-US" dirty="0"/>
              <a:t> 공격성은 두 홈 모두 직원 교체시기에 발생하였다</a:t>
            </a:r>
            <a:r>
              <a:rPr lang="en-US" altLang="ko-KR" dirty="0"/>
              <a:t>.</a:t>
            </a:r>
            <a:r>
              <a:rPr lang="ko-KR" altLang="en-US" dirty="0"/>
              <a:t> </a:t>
            </a:r>
            <a:endParaRPr lang="en-US" altLang="x-none" dirty="0"/>
          </a:p>
          <a:p>
            <a:pPr marL="0" indent="0">
              <a:buNone/>
            </a:pPr>
            <a:endParaRPr lang="en-US" altLang="x-none" dirty="0"/>
          </a:p>
          <a:p>
            <a:pPr marL="0" indent="0">
              <a:buNone/>
            </a:pPr>
            <a:r>
              <a:rPr lang="en-US" altLang="x-none" dirty="0"/>
              <a:t>These incidents involved 5 people with all incidents occurring when staff were not directly interacting with the people supported. Motivation of the behaviors were marked as to obtain attention in the evening for the first home and to communicate need to access transportation in the second afternoon pattern.</a:t>
            </a:r>
          </a:p>
          <a:p>
            <a:pPr marL="0" indent="0">
              <a:buNone/>
            </a:pPr>
            <a:r>
              <a:rPr lang="ko-KR" altLang="en-US" dirty="0"/>
              <a:t>이 사건들에는 </a:t>
            </a:r>
            <a:r>
              <a:rPr lang="en-US" altLang="ko-KR" dirty="0"/>
              <a:t>5</a:t>
            </a:r>
            <a:r>
              <a:rPr lang="ko-KR" altLang="en-US" dirty="0"/>
              <a:t>명이 관여했는데 직원이 지원 받는 사람들과 직접 교류를 하지 않을 때 모두 발생했다</a:t>
            </a:r>
            <a:r>
              <a:rPr lang="en-US" altLang="ko-KR" dirty="0"/>
              <a:t>.</a:t>
            </a:r>
            <a:r>
              <a:rPr lang="ko-KR" altLang="en-US" dirty="0"/>
              <a:t> 행동의 동기는 첫번째 홈의 경우 저녁 시간에 관심을 받기 위해서 였고 두 번째</a:t>
            </a:r>
            <a:r>
              <a:rPr lang="en-US" altLang="ko-KR" dirty="0"/>
              <a:t>,</a:t>
            </a:r>
            <a:r>
              <a:rPr lang="ko-KR" altLang="en-US" dirty="0"/>
              <a:t> 오후 패턴에서는 교통수단을 이용해야 함을 표현하기 위해셔였다</a:t>
            </a:r>
            <a:r>
              <a:rPr lang="en-US" altLang="ko-KR" dirty="0"/>
              <a:t>.</a:t>
            </a:r>
            <a:endParaRPr lang="en-US" altLang="x-none" dirty="0"/>
          </a:p>
          <a:p>
            <a:pPr marL="0" indent="0">
              <a:buNone/>
            </a:pPr>
            <a:endParaRPr lang="en-US" altLang="x-none" dirty="0"/>
          </a:p>
        </p:txBody>
      </p:sp>
    </p:spTree>
    <p:extLst>
      <p:ext uri="{BB962C8B-B14F-4D97-AF65-F5344CB8AC3E}">
        <p14:creationId xmlns:p14="http://schemas.microsoft.com/office/powerpoint/2010/main" val="32349756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266700" y="395850"/>
            <a:ext cx="8610600" cy="438150"/>
          </a:xfrm>
        </p:spPr>
        <p:txBody>
          <a:bodyPr>
            <a:noAutofit/>
          </a:bodyPr>
          <a:lstStyle/>
          <a:p>
            <a:pPr algn="ctr"/>
            <a:r>
              <a:rPr lang="en-US" altLang="x-none" sz="2400" dirty="0">
                <a:latin typeface="+mn-lt"/>
              </a:rPr>
              <a:t>Solution Development: For Incidents of Aggression</a:t>
            </a:r>
            <a:br>
              <a:rPr lang="en-US" altLang="x-none" sz="2400" dirty="0">
                <a:latin typeface="+mn-lt"/>
              </a:rPr>
            </a:br>
            <a:r>
              <a:rPr lang="ko-KR" altLang="en-US" sz="2400" dirty="0"/>
              <a:t>해결책 개발</a:t>
            </a:r>
            <a:r>
              <a:rPr lang="en-US" altLang="ko-KR" sz="2400" dirty="0"/>
              <a:t>:</a:t>
            </a:r>
            <a:r>
              <a:rPr lang="ko-KR" altLang="en-US" sz="2400" dirty="0"/>
              <a:t> 공격성을 띈 사건</a:t>
            </a:r>
            <a:endParaRPr lang="en-US" altLang="x-none" sz="2400" dirty="0">
              <a:latin typeface="+mn-lt"/>
            </a:endParaRPr>
          </a:p>
        </p:txBody>
      </p:sp>
      <p:graphicFrame>
        <p:nvGraphicFramePr>
          <p:cNvPr id="126001" name="Group 49"/>
          <p:cNvGraphicFramePr>
            <a:graphicFrameLocks noGrp="1"/>
          </p:cNvGraphicFramePr>
          <p:nvPr>
            <p:ph idx="1"/>
            <p:extLst>
              <p:ext uri="{D42A27DB-BD31-4B8C-83A1-F6EECF244321}">
                <p14:modId xmlns:p14="http://schemas.microsoft.com/office/powerpoint/2010/main" val="3976008292"/>
              </p:ext>
            </p:extLst>
          </p:nvPr>
        </p:nvGraphicFramePr>
        <p:xfrm>
          <a:off x="457200" y="1219200"/>
          <a:ext cx="8229600" cy="5023875"/>
        </p:xfrm>
        <a:graphic>
          <a:graphicData uri="http://schemas.openxmlformats.org/drawingml/2006/table">
            <a:tbl>
              <a:tblPr/>
              <a:tblGrid>
                <a:gridCol w="3712265">
                  <a:extLst>
                    <a:ext uri="{9D8B030D-6E8A-4147-A177-3AD203B41FA5}">
                      <a16:colId xmlns:a16="http://schemas.microsoft.com/office/drawing/2014/main" val="20000"/>
                    </a:ext>
                  </a:extLst>
                </a:gridCol>
                <a:gridCol w="4517335">
                  <a:extLst>
                    <a:ext uri="{9D8B030D-6E8A-4147-A177-3AD203B41FA5}">
                      <a16:colId xmlns:a16="http://schemas.microsoft.com/office/drawing/2014/main" val="20001"/>
                    </a:ext>
                  </a:extLst>
                </a:gridCol>
              </a:tblGrid>
              <a:tr h="762074">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400" b="0" i="0" u="none" strike="noStrike" cap="none" normalizeH="0" baseline="0" dirty="0">
                          <a:ln>
                            <a:noFill/>
                          </a:ln>
                          <a:solidFill>
                            <a:schemeClr val="tx1"/>
                          </a:solidFill>
                          <a:effectLst/>
                          <a:latin typeface="Times New Roman" pitchFamily="18" charset="0"/>
                        </a:rPr>
                        <a:t>Prevention</a:t>
                      </a:r>
                      <a:r>
                        <a:rPr kumimoji="0" lang="ko-KR" altLang="en-US" sz="1400" b="0" i="0" u="none" strike="noStrike" cap="none" normalizeH="0" baseline="0" dirty="0">
                          <a:ln>
                            <a:noFill/>
                          </a:ln>
                          <a:solidFill>
                            <a:schemeClr val="tx1"/>
                          </a:solidFill>
                          <a:effectLst/>
                          <a:latin typeface="Times New Roman" pitchFamily="18" charset="0"/>
                        </a:rPr>
                        <a:t> 예방</a:t>
                      </a:r>
                      <a:endParaRPr kumimoji="0" lang="en-US" sz="1400" b="0" i="0" u="none" strike="noStrike" cap="none" normalizeH="0" baseline="0" dirty="0">
                        <a:ln>
                          <a:noFill/>
                        </a:ln>
                        <a:solidFill>
                          <a:schemeClr val="tx1"/>
                        </a:solidFill>
                        <a:effectLst/>
                        <a:latin typeface="Times New Roman" pitchFamily="18" charset="0"/>
                      </a:endParaRPr>
                    </a:p>
                  </a:txBody>
                  <a:tcPr marL="51435" marR="51435" marT="25715" marB="2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400" b="0" i="0" u="none" strike="noStrike" cap="none" normalizeH="0" baseline="0" dirty="0">
                          <a:ln>
                            <a:noFill/>
                          </a:ln>
                          <a:solidFill>
                            <a:schemeClr val="tx2"/>
                          </a:solidFill>
                          <a:effectLst/>
                          <a:latin typeface="Times New Roman" pitchFamily="18" charset="0"/>
                        </a:rPr>
                        <a:t>*Create Plan for Each Transition in a Way That Ensures People Have Access to Communicate With an Identified Staff at all Times</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400" b="0" i="0" u="none" strike="noStrike" cap="none" normalizeH="0" baseline="0" dirty="0">
                          <a:ln>
                            <a:noFill/>
                          </a:ln>
                          <a:solidFill>
                            <a:schemeClr val="tx2"/>
                          </a:solidFill>
                          <a:effectLst/>
                          <a:latin typeface="Times New Roman" pitchFamily="18" charset="0"/>
                        </a:rPr>
                        <a:t>* Prompt &amp; Encourage Communication During Transitions</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defRPr/>
                      </a:pPr>
                      <a:r>
                        <a:rPr kumimoji="0" lang="en-US" sz="1400" b="0" i="0" u="none" strike="noStrike" cap="none" normalizeH="0" baseline="0" dirty="0">
                          <a:ln>
                            <a:noFill/>
                          </a:ln>
                          <a:solidFill>
                            <a:schemeClr val="tx2"/>
                          </a:solidFill>
                          <a:effectLst/>
                          <a:latin typeface="Times New Roman" pitchFamily="18" charset="0"/>
                        </a:rPr>
                        <a:t>*</a:t>
                      </a:r>
                      <a:r>
                        <a:rPr kumimoji="0" lang="ko-KR" altLang="en-US" sz="1400" b="0" i="0" u="none" strike="noStrike" cap="none" normalizeH="0" baseline="0" dirty="0">
                          <a:ln>
                            <a:noFill/>
                          </a:ln>
                          <a:solidFill>
                            <a:schemeClr val="tx2"/>
                          </a:solidFill>
                          <a:effectLst/>
                          <a:latin typeface="Times New Roman" pitchFamily="18" charset="0"/>
                        </a:rPr>
                        <a:t> </a:t>
                      </a:r>
                      <a:r>
                        <a:rPr kumimoji="0" lang="ko-KR" altLang="en-US" sz="1400" b="1" i="1" u="none" strike="noStrike" cap="none" normalizeH="0" baseline="0" dirty="0">
                          <a:ln>
                            <a:noFill/>
                          </a:ln>
                          <a:solidFill>
                            <a:schemeClr val="tx2"/>
                          </a:solidFill>
                          <a:effectLst/>
                          <a:latin typeface="Times New Roman" pitchFamily="18" charset="0"/>
                        </a:rPr>
                        <a:t> 직원 교체시기에도 항시 직원과 소통할 수 있도록 계획을 세운다</a:t>
                      </a:r>
                      <a:r>
                        <a:rPr kumimoji="0" lang="en-US" altLang="ko-KR" sz="1400" b="1" i="1" u="none" strike="noStrike" cap="none" normalizeH="0" baseline="0" dirty="0">
                          <a:ln>
                            <a:noFill/>
                          </a:ln>
                          <a:solidFill>
                            <a:schemeClr val="tx2"/>
                          </a:solidFill>
                          <a:effectLst/>
                          <a:latin typeface="Times New Roman" pitchFamily="18" charset="0"/>
                        </a:rPr>
                        <a:t>.</a:t>
                      </a:r>
                      <a:r>
                        <a:rPr kumimoji="0" lang="ko-KR" altLang="en-US" sz="1400" b="1" i="1" u="none" strike="noStrike" cap="none" normalizeH="0" baseline="0" dirty="0">
                          <a:ln>
                            <a:noFill/>
                          </a:ln>
                          <a:solidFill>
                            <a:schemeClr val="tx2"/>
                          </a:solidFill>
                          <a:effectLst/>
                          <a:latin typeface="Times New Roman" pitchFamily="18" charset="0"/>
                        </a:rPr>
                        <a:t> </a:t>
                      </a:r>
                      <a:endParaRPr kumimoji="0" lang="en-US" sz="1400" b="1" i="1" u="none" strike="noStrike" cap="none" normalizeH="0" baseline="0" dirty="0">
                        <a:ln>
                          <a:noFill/>
                        </a:ln>
                        <a:solidFill>
                          <a:schemeClr val="tx2"/>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defRPr/>
                      </a:pPr>
                      <a:r>
                        <a:rPr kumimoji="0" lang="en-US" sz="1400" b="1" i="1" u="none" strike="noStrike" cap="none" normalizeH="0" baseline="0" dirty="0">
                          <a:ln>
                            <a:noFill/>
                          </a:ln>
                          <a:solidFill>
                            <a:schemeClr val="tx2"/>
                          </a:solidFill>
                          <a:effectLst/>
                          <a:latin typeface="Times New Roman" pitchFamily="18" charset="0"/>
                        </a:rPr>
                        <a:t>*</a:t>
                      </a:r>
                      <a:r>
                        <a:rPr kumimoji="0" lang="ko-KR" altLang="en-US" sz="1400" b="1" i="1" u="none" strike="noStrike" cap="none" normalizeH="0" baseline="0" dirty="0">
                          <a:ln>
                            <a:noFill/>
                          </a:ln>
                          <a:solidFill>
                            <a:schemeClr val="tx2"/>
                          </a:solidFill>
                          <a:effectLst/>
                          <a:latin typeface="Times New Roman" pitchFamily="18" charset="0"/>
                        </a:rPr>
                        <a:t> 직원 교체시기에 소통을 권장하고 유도한다</a:t>
                      </a:r>
                      <a:endParaRPr kumimoji="0" lang="en-US" sz="1400" b="1" i="1" u="none" strike="noStrike" cap="none" normalizeH="0" baseline="0" dirty="0">
                        <a:ln>
                          <a:noFill/>
                        </a:ln>
                        <a:solidFill>
                          <a:schemeClr val="tx2"/>
                        </a:solidFill>
                        <a:effectLst/>
                        <a:latin typeface="Times New Roman" pitchFamily="18" charset="0"/>
                      </a:endParaRPr>
                    </a:p>
                  </a:txBody>
                  <a:tcPr marL="51435" marR="51435" marT="25715" marB="2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23811">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400" b="0" i="0" u="none" strike="noStrike" cap="none" normalizeH="0" baseline="0" dirty="0">
                          <a:ln>
                            <a:noFill/>
                          </a:ln>
                          <a:solidFill>
                            <a:schemeClr val="tx1"/>
                          </a:solidFill>
                          <a:effectLst/>
                          <a:latin typeface="Times New Roman" pitchFamily="18" charset="0"/>
                        </a:rPr>
                        <a:t>Teaching</a:t>
                      </a:r>
                      <a:r>
                        <a:rPr kumimoji="0" lang="ko-KR" altLang="en-US" sz="1400" b="0" i="0" u="none" strike="noStrike" cap="none" normalizeH="0" baseline="0" dirty="0">
                          <a:ln>
                            <a:noFill/>
                          </a:ln>
                          <a:solidFill>
                            <a:schemeClr val="tx1"/>
                          </a:solidFill>
                          <a:effectLst/>
                          <a:latin typeface="Times New Roman" pitchFamily="18" charset="0"/>
                        </a:rPr>
                        <a:t> 교육</a:t>
                      </a:r>
                      <a:endParaRPr kumimoji="0" lang="en-US" sz="1400" b="0" i="0" u="none" strike="noStrike" cap="none" normalizeH="0" baseline="0" dirty="0">
                        <a:ln>
                          <a:noFill/>
                        </a:ln>
                        <a:solidFill>
                          <a:schemeClr val="tx1"/>
                        </a:solidFill>
                        <a:effectLst/>
                        <a:latin typeface="Times New Roman" pitchFamily="18" charset="0"/>
                      </a:endParaRPr>
                    </a:p>
                  </a:txBody>
                  <a:tcPr marL="51435" marR="51435" marT="25715" marB="2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1"/>
                  </a:ext>
                </a:extLst>
              </a:tr>
              <a:tr h="989443">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400" b="0" i="0" u="none" strike="noStrike" cap="none" normalizeH="0" baseline="0" dirty="0">
                          <a:ln>
                            <a:noFill/>
                          </a:ln>
                          <a:solidFill>
                            <a:schemeClr val="tx1"/>
                          </a:solidFill>
                          <a:effectLst/>
                          <a:latin typeface="Times New Roman" pitchFamily="18" charset="0"/>
                        </a:rPr>
                        <a:t>Reward</a:t>
                      </a:r>
                      <a:r>
                        <a:rPr kumimoji="0" lang="ko-KR" altLang="en-US" sz="1400" b="0" i="0" u="none" strike="noStrike" cap="none" normalizeH="0" baseline="0" dirty="0">
                          <a:ln>
                            <a:noFill/>
                          </a:ln>
                          <a:solidFill>
                            <a:schemeClr val="tx1"/>
                          </a:solidFill>
                          <a:effectLst/>
                          <a:latin typeface="Times New Roman" pitchFamily="18" charset="0"/>
                        </a:rPr>
                        <a:t> 보상</a:t>
                      </a:r>
                      <a:endParaRPr kumimoji="0" lang="en-US" sz="1400" b="0" i="0" u="none" strike="noStrike" cap="none" normalizeH="0" baseline="0" dirty="0">
                        <a:ln>
                          <a:noFill/>
                        </a:ln>
                        <a:solidFill>
                          <a:schemeClr val="tx1"/>
                        </a:solidFill>
                        <a:effectLst/>
                        <a:latin typeface="Times New Roman" pitchFamily="18" charset="0"/>
                      </a:endParaRPr>
                    </a:p>
                  </a:txBody>
                  <a:tcPr marL="51435" marR="51435" marT="25715" marB="2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400" b="0" i="0" u="none" strike="noStrike" cap="none" normalizeH="0" baseline="0" dirty="0">
                          <a:ln>
                            <a:noFill/>
                          </a:ln>
                          <a:solidFill>
                            <a:schemeClr val="tx2"/>
                          </a:solidFill>
                          <a:effectLst/>
                          <a:latin typeface="Times New Roman" pitchFamily="18" charset="0"/>
                        </a:rPr>
                        <a:t>Celebrate Days When No Problems Occur</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400" b="0" i="0" u="none" strike="noStrike" cap="none" normalizeH="0" baseline="0" dirty="0">
                          <a:ln>
                            <a:noFill/>
                          </a:ln>
                          <a:solidFill>
                            <a:schemeClr val="tx2"/>
                          </a:solidFill>
                          <a:effectLst/>
                          <a:latin typeface="Times New Roman" pitchFamily="18" charset="0"/>
                        </a:rPr>
                        <a:t>Use Behavior Specific Praise Throughout Transitions</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ko-KR" altLang="en-US" sz="1400" b="1" i="1" u="none" strike="noStrike" cap="none" normalizeH="0" baseline="0" dirty="0">
                          <a:ln>
                            <a:noFill/>
                          </a:ln>
                          <a:solidFill>
                            <a:schemeClr val="tx2"/>
                          </a:solidFill>
                          <a:effectLst/>
                          <a:latin typeface="Times New Roman" pitchFamily="18" charset="0"/>
                        </a:rPr>
                        <a:t>문제가 발생하지 않는 날을 축하한다</a:t>
                      </a:r>
                      <a:endParaRPr kumimoji="0" lang="en-US" altLang="ko-KR" sz="1400" b="1" i="1" u="none" strike="noStrike" cap="none" normalizeH="0" baseline="0" dirty="0">
                        <a:ln>
                          <a:noFill/>
                        </a:ln>
                        <a:solidFill>
                          <a:schemeClr val="tx2"/>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ko-KR" altLang="en-US" sz="1400" b="1" i="1" u="none" strike="noStrike" cap="none" normalizeH="0" baseline="0" dirty="0">
                          <a:ln>
                            <a:noFill/>
                          </a:ln>
                          <a:solidFill>
                            <a:schemeClr val="tx2"/>
                          </a:solidFill>
                          <a:effectLst/>
                          <a:latin typeface="Times New Roman" pitchFamily="18" charset="0"/>
                        </a:rPr>
                        <a:t>모든 변화 시기에 행동 구체적인 칭찬을 사용</a:t>
                      </a:r>
                      <a:endParaRPr kumimoji="0" lang="en-US" altLang="ko-KR" sz="1400" b="1" i="1" u="none" strike="noStrike" cap="none" normalizeH="0" baseline="0" dirty="0">
                        <a:ln>
                          <a:noFill/>
                        </a:ln>
                        <a:solidFill>
                          <a:schemeClr val="tx2"/>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en-US" sz="1400" b="0" i="0" u="none" strike="noStrike" cap="none" normalizeH="0" baseline="0" dirty="0">
                        <a:ln>
                          <a:noFill/>
                        </a:ln>
                        <a:solidFill>
                          <a:schemeClr val="tx2"/>
                        </a:solidFill>
                        <a:effectLst/>
                        <a:latin typeface="Times New Roman" pitchFamily="18" charset="0"/>
                      </a:endParaRPr>
                    </a:p>
                  </a:txBody>
                  <a:tcPr marL="51435" marR="51435" marT="25715" marB="2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3928">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400" b="0" i="0" u="none" strike="noStrike" cap="none" normalizeH="0" baseline="0" dirty="0">
                          <a:ln>
                            <a:noFill/>
                          </a:ln>
                          <a:solidFill>
                            <a:schemeClr val="tx1"/>
                          </a:solidFill>
                          <a:effectLst/>
                          <a:latin typeface="Times New Roman" pitchFamily="18" charset="0"/>
                        </a:rPr>
                        <a:t>Extinction</a:t>
                      </a:r>
                      <a:r>
                        <a:rPr kumimoji="0" lang="ko-KR" altLang="en-US" sz="1400" b="0" i="0" u="none" strike="noStrike" cap="none" normalizeH="0" baseline="0" dirty="0">
                          <a:ln>
                            <a:noFill/>
                          </a:ln>
                          <a:solidFill>
                            <a:schemeClr val="tx1"/>
                          </a:solidFill>
                          <a:effectLst/>
                          <a:latin typeface="Times New Roman" pitchFamily="18" charset="0"/>
                        </a:rPr>
                        <a:t> 소멸</a:t>
                      </a:r>
                      <a:endParaRPr kumimoji="0" lang="en-US" sz="1400" b="0" i="0" u="none" strike="noStrike" cap="none" normalizeH="0" baseline="0" dirty="0">
                        <a:ln>
                          <a:noFill/>
                        </a:ln>
                        <a:solidFill>
                          <a:schemeClr val="tx1"/>
                        </a:solidFill>
                        <a:effectLst/>
                        <a:latin typeface="Times New Roman" pitchFamily="18" charset="0"/>
                      </a:endParaRPr>
                    </a:p>
                  </a:txBody>
                  <a:tcPr marL="51435" marR="51435" marT="25715" marB="2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400" b="0" i="0" u="none" strike="noStrike" cap="none" normalizeH="0" baseline="0" dirty="0">
                          <a:ln>
                            <a:noFill/>
                          </a:ln>
                          <a:solidFill>
                            <a:schemeClr val="tx2"/>
                          </a:solidFill>
                          <a:effectLst/>
                          <a:latin typeface="Times New Roman" pitchFamily="18" charset="0"/>
                        </a:rPr>
                        <a:t>Decrease Likelihood That Problem Behavior is Directly Reinforced</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defRPr/>
                      </a:pPr>
                      <a:r>
                        <a:rPr kumimoji="0" lang="ko-KR" altLang="en-US" sz="1400" b="1" i="1" u="none" strike="noStrike" cap="none" normalizeH="0" baseline="0" dirty="0">
                          <a:ln>
                            <a:noFill/>
                          </a:ln>
                          <a:solidFill>
                            <a:schemeClr val="tx2"/>
                          </a:solidFill>
                          <a:effectLst/>
                          <a:latin typeface="Times New Roman" pitchFamily="18" charset="0"/>
                        </a:rPr>
                        <a:t>문제 행동이 직접적으로 강화될 가능성 줄이기</a:t>
                      </a:r>
                      <a:endParaRPr kumimoji="0" lang="en-US" sz="1400" b="1" i="1" u="none" strike="noStrike" cap="none" normalizeH="0" baseline="0" dirty="0">
                        <a:ln>
                          <a:noFill/>
                        </a:ln>
                        <a:solidFill>
                          <a:schemeClr val="tx2"/>
                        </a:solidFill>
                        <a:effectLst/>
                        <a:latin typeface="Times New Roman" pitchFamily="18" charset="0"/>
                      </a:endParaRPr>
                    </a:p>
                  </a:txBody>
                  <a:tcPr marL="51435" marR="51435" marT="25715" marB="2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97572">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400" b="0" i="0" u="none" strike="noStrike" cap="none" normalizeH="0" baseline="0" dirty="0">
                          <a:ln>
                            <a:noFill/>
                          </a:ln>
                          <a:solidFill>
                            <a:schemeClr val="tx1"/>
                          </a:solidFill>
                          <a:effectLst/>
                          <a:latin typeface="Times New Roman" pitchFamily="18" charset="0"/>
                        </a:rPr>
                        <a:t>Consistent Consequence</a:t>
                      </a:r>
                      <a:r>
                        <a:rPr kumimoji="0" lang="ko-KR" altLang="en-US" sz="1400" b="0" i="0" u="none" strike="noStrike" cap="none" normalizeH="0" baseline="0" dirty="0">
                          <a:ln>
                            <a:noFill/>
                          </a:ln>
                          <a:solidFill>
                            <a:schemeClr val="tx1"/>
                          </a:solidFill>
                          <a:effectLst/>
                          <a:latin typeface="Times New Roman" pitchFamily="18" charset="0"/>
                        </a:rPr>
                        <a:t> 지속적인 결과</a:t>
                      </a:r>
                      <a:endParaRPr kumimoji="0" lang="en-US" sz="1400" b="0" i="0" u="none" strike="noStrike" cap="none" normalizeH="0" baseline="0" dirty="0">
                        <a:ln>
                          <a:noFill/>
                        </a:ln>
                        <a:solidFill>
                          <a:schemeClr val="tx1"/>
                        </a:solidFill>
                        <a:effectLst/>
                        <a:latin typeface="Times New Roman" pitchFamily="18" charset="0"/>
                      </a:endParaRPr>
                    </a:p>
                  </a:txBody>
                  <a:tcPr marL="51435" marR="51435" marT="25715" marB="2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400" b="0" i="0" u="none" strike="noStrike" cap="none" normalizeH="0" baseline="0" dirty="0">
                          <a:ln>
                            <a:noFill/>
                          </a:ln>
                          <a:solidFill>
                            <a:schemeClr val="tx2"/>
                          </a:solidFill>
                          <a:effectLst/>
                          <a:latin typeface="Times New Roman" pitchFamily="18" charset="0"/>
                        </a:rPr>
                        <a:t>Ignore Problem Behavior or Decrease Intensity </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defRPr/>
                      </a:pPr>
                      <a:r>
                        <a:rPr kumimoji="0" lang="ko-KR" altLang="en-US" sz="1400" b="1" i="1" u="none" strike="noStrike" cap="none" normalizeH="0" baseline="0" dirty="0">
                          <a:ln>
                            <a:noFill/>
                          </a:ln>
                          <a:solidFill>
                            <a:schemeClr val="tx2"/>
                          </a:solidFill>
                          <a:effectLst/>
                          <a:latin typeface="Times New Roman" pitchFamily="18" charset="0"/>
                        </a:rPr>
                        <a:t>문제행동을 무시하거나 강도가 낮아진다</a:t>
                      </a:r>
                      <a:endParaRPr kumimoji="0" lang="en-US" sz="1400" b="1" i="1" u="none" strike="noStrike" cap="none" normalizeH="0" baseline="0" dirty="0">
                        <a:ln>
                          <a:noFill/>
                        </a:ln>
                        <a:solidFill>
                          <a:schemeClr val="tx2"/>
                        </a:solidFill>
                        <a:effectLst/>
                        <a:latin typeface="Times New Roman" pitchFamily="18" charset="0"/>
                      </a:endParaRPr>
                    </a:p>
                  </a:txBody>
                  <a:tcPr marL="51435" marR="51435" marT="25715" marB="2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97572">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400" b="0" i="0" u="none" strike="noStrike" cap="none" normalizeH="0" baseline="0" dirty="0">
                          <a:ln>
                            <a:noFill/>
                          </a:ln>
                          <a:solidFill>
                            <a:schemeClr val="tx1"/>
                          </a:solidFill>
                          <a:effectLst/>
                          <a:latin typeface="Times New Roman" pitchFamily="18" charset="0"/>
                        </a:rPr>
                        <a:t>Data Collection</a:t>
                      </a:r>
                      <a:r>
                        <a:rPr kumimoji="0" lang="ko-KR" altLang="en-US" sz="1400" b="0" i="0" u="none" strike="noStrike" cap="none" normalizeH="0" baseline="0" dirty="0">
                          <a:ln>
                            <a:noFill/>
                          </a:ln>
                          <a:solidFill>
                            <a:schemeClr val="tx1"/>
                          </a:solidFill>
                          <a:effectLst/>
                          <a:latin typeface="Times New Roman" pitchFamily="18" charset="0"/>
                        </a:rPr>
                        <a:t> 데이터 수집</a:t>
                      </a:r>
                      <a:endParaRPr kumimoji="0" lang="en-US" sz="1400" b="0" i="0" u="none" strike="noStrike" cap="none" normalizeH="0" baseline="0" dirty="0">
                        <a:ln>
                          <a:noFill/>
                        </a:ln>
                        <a:solidFill>
                          <a:schemeClr val="tx1"/>
                        </a:solidFill>
                        <a:effectLst/>
                        <a:latin typeface="Times New Roman" pitchFamily="18" charset="0"/>
                      </a:endParaRPr>
                    </a:p>
                  </a:txBody>
                  <a:tcPr marL="51435" marR="51435" marT="25715" marB="2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1400" b="0" i="0" u="none" strike="noStrike" cap="none" normalizeH="0" baseline="0" dirty="0">
                          <a:ln>
                            <a:noFill/>
                          </a:ln>
                          <a:solidFill>
                            <a:schemeClr val="tx2"/>
                          </a:solidFill>
                          <a:effectLst/>
                          <a:latin typeface="Times New Roman" pitchFamily="18" charset="0"/>
                        </a:rPr>
                        <a:t>Review All Incidents and Continue Monitoring </a:t>
                      </a:r>
                    </a:p>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defRPr/>
                      </a:pPr>
                      <a:r>
                        <a:rPr kumimoji="0" lang="ko-KR" altLang="en-US" sz="1400" b="1" i="1" u="none" strike="noStrike" cap="none" normalizeH="0" baseline="0" dirty="0">
                          <a:ln>
                            <a:noFill/>
                          </a:ln>
                          <a:solidFill>
                            <a:schemeClr val="tx2"/>
                          </a:solidFill>
                          <a:effectLst/>
                          <a:latin typeface="Times New Roman" pitchFamily="18" charset="0"/>
                        </a:rPr>
                        <a:t>모든 사건을 확인하고 계속적으로 모니터링한다</a:t>
                      </a:r>
                      <a:endParaRPr kumimoji="0" lang="en-US" sz="1400" b="1" i="1" u="none" strike="noStrike" cap="none" normalizeH="0" baseline="0" dirty="0">
                        <a:ln>
                          <a:noFill/>
                        </a:ln>
                        <a:solidFill>
                          <a:schemeClr val="tx2"/>
                        </a:solidFill>
                        <a:effectLst/>
                        <a:latin typeface="Times New Roman" pitchFamily="18" charset="0"/>
                      </a:endParaRPr>
                    </a:p>
                  </a:txBody>
                  <a:tcPr marL="51435" marR="51435" marT="25715" marB="2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94836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60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A075-B789-504D-8A83-6E3BE721DF4B}"/>
              </a:ext>
            </a:extLst>
          </p:cNvPr>
          <p:cNvSpPr>
            <a:spLocks noGrp="1"/>
          </p:cNvSpPr>
          <p:nvPr>
            <p:ph type="title"/>
          </p:nvPr>
        </p:nvSpPr>
        <p:spPr>
          <a:xfrm>
            <a:off x="-449943" y="76200"/>
            <a:ext cx="10043885" cy="1143000"/>
          </a:xfrm>
        </p:spPr>
        <p:txBody>
          <a:bodyPr>
            <a:noAutofit/>
          </a:bodyPr>
          <a:lstStyle/>
          <a:p>
            <a:pPr algn="ctr"/>
            <a:r>
              <a:rPr lang="ko-KR" altLang="en-US" sz="2800" dirty="0">
                <a:latin typeface="+mn-ea"/>
                <a:ea typeface="+mn-ea"/>
              </a:rPr>
              <a:t>시간이 지남에 따라</a:t>
            </a:r>
            <a:br>
              <a:rPr lang="en-US" altLang="ko-KR" sz="2800" dirty="0">
                <a:latin typeface="+mn-ea"/>
                <a:ea typeface="+mn-ea"/>
              </a:rPr>
            </a:br>
            <a:r>
              <a:rPr lang="ko-KR" altLang="en-US" sz="2800" dirty="0">
                <a:latin typeface="+mn-ea"/>
                <a:ea typeface="+mn-ea"/>
              </a:rPr>
              <a:t>발생하는 사고 수의 감소가 있습니까</a:t>
            </a:r>
            <a:r>
              <a:rPr lang="en-US" altLang="ko-KR" sz="2800" dirty="0">
                <a:latin typeface="+mn-ea"/>
                <a:ea typeface="+mn-ea"/>
              </a:rPr>
              <a:t>?</a:t>
            </a:r>
            <a:br>
              <a:rPr lang="en-US" altLang="ko-KR" sz="2800" dirty="0">
                <a:latin typeface="+mn-ea"/>
                <a:ea typeface="+mn-ea"/>
              </a:rPr>
            </a:br>
            <a:r>
              <a:rPr lang="en-US" altLang="ko-KR" sz="1800" dirty="0">
                <a:latin typeface="+mn-ea"/>
                <a:ea typeface="+mn-ea"/>
              </a:rPr>
              <a:t>_</a:t>
            </a:r>
            <a:r>
              <a:rPr lang="en-US" sz="1800" dirty="0">
                <a:latin typeface="+mn-ea"/>
                <a:ea typeface="+mn-ea"/>
              </a:rPr>
              <a:t>Are There Decreases in the Number of Incidents That Occur Over Time</a:t>
            </a:r>
          </a:p>
        </p:txBody>
      </p:sp>
      <p:pic>
        <p:nvPicPr>
          <p:cNvPr id="6" name="Content Placeholder 5">
            <a:extLst>
              <a:ext uri="{FF2B5EF4-FFF2-40B4-BE49-F238E27FC236}">
                <a16:creationId xmlns:a16="http://schemas.microsoft.com/office/drawing/2014/main" id="{CED94846-226D-E14E-BBC7-0459A4DABC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7300" y="1422400"/>
            <a:ext cx="6629400" cy="4681168"/>
          </a:xfrm>
          <a:prstGeom prst="rect">
            <a:avLst/>
          </a:prstGeom>
        </p:spPr>
      </p:pic>
    </p:spTree>
    <p:extLst>
      <p:ext uri="{BB962C8B-B14F-4D97-AF65-F5344CB8AC3E}">
        <p14:creationId xmlns:p14="http://schemas.microsoft.com/office/powerpoint/2010/main" val="37012570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2114550" y="304800"/>
            <a:ext cx="4629150" cy="642938"/>
          </a:xfrm>
          <a:prstGeom prst="rect">
            <a:avLst/>
          </a:prstGeom>
          <a:noFill/>
          <a:ln>
            <a:noFill/>
          </a:ln>
        </p:spPr>
        <p:txBody>
          <a:bodyPr vert="horz" lIns="51427" tIns="25706" rIns="51427" bIns="25706" rtlCol="0" anchor="ctr" anchorCtr="0">
            <a:noAutofit/>
          </a:bodyPr>
          <a:lstStyle/>
          <a:p>
            <a:pPr algn="ctr">
              <a:spcBef>
                <a:spcPts val="0"/>
              </a:spcBef>
              <a:buClr>
                <a:schemeClr val="dk1"/>
              </a:buClr>
              <a:buSzPct val="25000"/>
            </a:pPr>
            <a:r>
              <a:rPr lang="en-US" sz="2700" dirty="0">
                <a:solidFill>
                  <a:schemeClr val="dk1"/>
                </a:solidFill>
                <a:latin typeface="Calibri"/>
                <a:ea typeface="Calibri"/>
                <a:cs typeface="Calibri"/>
                <a:sym typeface="Calibri"/>
              </a:rPr>
              <a:t>Streamlining Data Collection</a:t>
            </a:r>
            <a:br>
              <a:rPr lang="en-US" sz="2700" dirty="0">
                <a:solidFill>
                  <a:schemeClr val="dk1"/>
                </a:solidFill>
                <a:latin typeface="Calibri"/>
                <a:ea typeface="Calibri"/>
                <a:cs typeface="Calibri"/>
                <a:sym typeface="Calibri"/>
              </a:rPr>
            </a:br>
            <a:r>
              <a:rPr lang="ko-KR" altLang="en-US" sz="2700" dirty="0">
                <a:solidFill>
                  <a:schemeClr val="dk1"/>
                </a:solidFill>
                <a:latin typeface="Calibri"/>
                <a:ea typeface="Calibri"/>
                <a:cs typeface="Calibri"/>
                <a:sym typeface="Calibri"/>
              </a:rPr>
              <a:t>수집된 데이터 능률화</a:t>
            </a:r>
            <a:endParaRPr lang="en-US" sz="2700" dirty="0">
              <a:solidFill>
                <a:schemeClr val="dk1"/>
              </a:solidFill>
              <a:latin typeface="Calibri"/>
              <a:ea typeface="Calibri"/>
              <a:cs typeface="Calibri"/>
              <a:sym typeface="Calibri"/>
            </a:endParaRPr>
          </a:p>
        </p:txBody>
      </p:sp>
      <p:sp>
        <p:nvSpPr>
          <p:cNvPr id="276" name="Shape 276"/>
          <p:cNvSpPr txBox="1">
            <a:spLocks noGrp="1"/>
          </p:cNvSpPr>
          <p:nvPr>
            <p:ph type="body" idx="1"/>
          </p:nvPr>
        </p:nvSpPr>
        <p:spPr>
          <a:xfrm>
            <a:off x="1143000" y="1371600"/>
            <a:ext cx="6019800" cy="3505200"/>
          </a:xfrm>
          <a:prstGeom prst="rect">
            <a:avLst/>
          </a:prstGeom>
          <a:noFill/>
          <a:ln>
            <a:noFill/>
          </a:ln>
        </p:spPr>
        <p:txBody>
          <a:bodyPr vert="horz" lIns="51427" tIns="25706" rIns="51427" bIns="25706" rtlCol="0" anchor="t" anchorCtr="0">
            <a:noAutofit/>
          </a:bodyPr>
          <a:lstStyle/>
          <a:p>
            <a:pPr marL="192881" indent="-192881">
              <a:spcBef>
                <a:spcPts val="0"/>
              </a:spcBef>
              <a:buClr>
                <a:schemeClr val="dk1"/>
              </a:buClr>
              <a:buSzPct val="100000"/>
            </a:pPr>
            <a:r>
              <a:rPr lang="en-US" sz="2000" dirty="0">
                <a:solidFill>
                  <a:schemeClr val="dk1"/>
                </a:solidFill>
                <a:latin typeface="Calibri"/>
                <a:ea typeface="Calibri"/>
                <a:cs typeface="Calibri"/>
                <a:sym typeface="Calibri"/>
              </a:rPr>
              <a:t>Clear Definitions of Problem Behaviors</a:t>
            </a:r>
          </a:p>
          <a:p>
            <a:pPr marL="192881" indent="-192881">
              <a:spcBef>
                <a:spcPts val="0"/>
              </a:spcBef>
              <a:buClr>
                <a:schemeClr val="dk1"/>
              </a:buClr>
              <a:buSzPct val="100000"/>
            </a:pPr>
            <a:r>
              <a:rPr lang="ko-KR" altLang="en-US" sz="2000" dirty="0">
                <a:solidFill>
                  <a:schemeClr val="dk1"/>
                </a:solidFill>
                <a:latin typeface="Calibri"/>
                <a:ea typeface="Calibri"/>
                <a:cs typeface="Calibri"/>
                <a:sym typeface="Calibri"/>
              </a:rPr>
              <a:t>문제행동의 명확한 정의</a:t>
            </a:r>
            <a:endParaRPr lang="en-US" sz="2000" dirty="0">
              <a:solidFill>
                <a:schemeClr val="dk1"/>
              </a:solidFill>
              <a:latin typeface="Calibri"/>
              <a:ea typeface="Calibri"/>
              <a:cs typeface="Calibri"/>
              <a:sym typeface="Calibri"/>
            </a:endParaRPr>
          </a:p>
          <a:p>
            <a:pPr marL="192881" indent="-192881">
              <a:spcBef>
                <a:spcPts val="360"/>
              </a:spcBef>
              <a:buClr>
                <a:schemeClr val="dk1"/>
              </a:buClr>
              <a:buSzPct val="100000"/>
            </a:pPr>
            <a:r>
              <a:rPr lang="en-US" sz="2000" dirty="0">
                <a:solidFill>
                  <a:schemeClr val="dk1"/>
                </a:solidFill>
                <a:latin typeface="Calibri"/>
                <a:ea typeface="Calibri"/>
                <a:cs typeface="Calibri"/>
                <a:sym typeface="Calibri"/>
              </a:rPr>
              <a:t>Major Incidents Requiring Crisis Plan Response</a:t>
            </a:r>
          </a:p>
          <a:p>
            <a:pPr marL="192881" indent="-192881">
              <a:spcBef>
                <a:spcPts val="360"/>
              </a:spcBef>
              <a:buClr>
                <a:schemeClr val="dk1"/>
              </a:buClr>
              <a:buSzPct val="100000"/>
            </a:pPr>
            <a:r>
              <a:rPr lang="ko-KR" altLang="en-US" sz="2000" dirty="0">
                <a:solidFill>
                  <a:schemeClr val="dk1"/>
                </a:solidFill>
                <a:latin typeface="Calibri"/>
                <a:ea typeface="Calibri"/>
                <a:cs typeface="Calibri"/>
                <a:sym typeface="Calibri"/>
              </a:rPr>
              <a:t>위기 계획 반응을 ㅁ요구하는 주요 사건들</a:t>
            </a:r>
            <a:endParaRPr lang="en-US" sz="2000" dirty="0">
              <a:solidFill>
                <a:schemeClr val="dk1"/>
              </a:solidFill>
              <a:latin typeface="Calibri"/>
              <a:ea typeface="Calibri"/>
              <a:cs typeface="Calibri"/>
              <a:sym typeface="Calibri"/>
            </a:endParaRPr>
          </a:p>
          <a:p>
            <a:pPr marL="192881" indent="-192881">
              <a:spcBef>
                <a:spcPts val="360"/>
              </a:spcBef>
              <a:buClr>
                <a:schemeClr val="dk1"/>
              </a:buClr>
              <a:buSzPct val="100000"/>
            </a:pPr>
            <a:r>
              <a:rPr lang="en-US" sz="2000" dirty="0">
                <a:solidFill>
                  <a:schemeClr val="dk1"/>
                </a:solidFill>
                <a:latin typeface="Calibri"/>
                <a:ea typeface="Calibri"/>
                <a:cs typeface="Calibri"/>
                <a:sym typeface="Calibri"/>
              </a:rPr>
              <a:t>Meet With Staff To Clarify and Introduce New Referral Process</a:t>
            </a:r>
          </a:p>
          <a:p>
            <a:pPr marL="192881" indent="-192881">
              <a:spcBef>
                <a:spcPts val="360"/>
              </a:spcBef>
              <a:buClr>
                <a:schemeClr val="dk1"/>
              </a:buClr>
              <a:buSzPct val="100000"/>
            </a:pPr>
            <a:r>
              <a:rPr lang="ko-KR" altLang="en-US" sz="2000" dirty="0">
                <a:solidFill>
                  <a:schemeClr val="dk1"/>
                </a:solidFill>
                <a:latin typeface="Calibri"/>
                <a:ea typeface="Calibri"/>
                <a:cs typeface="Calibri"/>
                <a:sym typeface="Calibri"/>
              </a:rPr>
              <a:t>직원과 만나 새로운 소개 과정을 소개한다</a:t>
            </a:r>
            <a:endParaRPr lang="en-US" sz="2000" dirty="0">
              <a:solidFill>
                <a:schemeClr val="dk1"/>
              </a:solidFill>
              <a:latin typeface="Calibri"/>
              <a:ea typeface="Calibri"/>
              <a:cs typeface="Calibri"/>
              <a:sym typeface="Calibri"/>
            </a:endParaRPr>
          </a:p>
          <a:p>
            <a:pPr marL="192881" indent="-192881">
              <a:spcBef>
                <a:spcPts val="360"/>
              </a:spcBef>
              <a:buClr>
                <a:schemeClr val="dk1"/>
              </a:buClr>
              <a:buSzPct val="100000"/>
            </a:pPr>
            <a:r>
              <a:rPr lang="en-US" sz="2000" dirty="0">
                <a:solidFill>
                  <a:schemeClr val="dk1"/>
                </a:solidFill>
                <a:latin typeface="Calibri"/>
                <a:ea typeface="Calibri"/>
                <a:cs typeface="Calibri"/>
                <a:sym typeface="Calibri"/>
              </a:rPr>
              <a:t>Easy to Complete Referral Form</a:t>
            </a:r>
          </a:p>
          <a:p>
            <a:pPr marL="192881" indent="-192881">
              <a:spcBef>
                <a:spcPts val="360"/>
              </a:spcBef>
              <a:buClr>
                <a:schemeClr val="dk1"/>
              </a:buClr>
              <a:buSzPct val="100000"/>
            </a:pPr>
            <a:r>
              <a:rPr lang="ko-KR" altLang="en-US" sz="2000" dirty="0">
                <a:solidFill>
                  <a:schemeClr val="dk1"/>
                </a:solidFill>
                <a:latin typeface="Calibri"/>
                <a:ea typeface="Calibri"/>
                <a:cs typeface="Calibri"/>
                <a:sym typeface="Calibri"/>
              </a:rPr>
              <a:t>쉽게 완성하는 소개 양식</a:t>
            </a:r>
            <a:endParaRPr lang="en-US" sz="2000" dirty="0">
              <a:solidFill>
                <a:schemeClr val="dk1"/>
              </a:solidFill>
              <a:latin typeface="Calibri"/>
              <a:ea typeface="Calibri"/>
              <a:cs typeface="Calibri"/>
              <a:sym typeface="Calibri"/>
            </a:endParaRPr>
          </a:p>
          <a:p>
            <a:pPr marL="192881" indent="-192881">
              <a:spcBef>
                <a:spcPts val="360"/>
              </a:spcBef>
              <a:buClr>
                <a:schemeClr val="dk1"/>
              </a:buClr>
              <a:buSzPct val="100000"/>
            </a:pPr>
            <a:r>
              <a:rPr lang="en-US" sz="2000" dirty="0">
                <a:solidFill>
                  <a:schemeClr val="dk1"/>
                </a:solidFill>
                <a:latin typeface="Calibri"/>
                <a:ea typeface="Calibri"/>
                <a:cs typeface="Calibri"/>
                <a:sym typeface="Calibri"/>
              </a:rPr>
              <a:t>Data Entered Promptly</a:t>
            </a:r>
          </a:p>
          <a:p>
            <a:pPr marL="192881" indent="-192881">
              <a:spcBef>
                <a:spcPts val="360"/>
              </a:spcBef>
              <a:buClr>
                <a:schemeClr val="dk1"/>
              </a:buClr>
              <a:buSzPct val="100000"/>
            </a:pPr>
            <a:r>
              <a:rPr lang="ko-KR" altLang="en-US" sz="2000" dirty="0">
                <a:solidFill>
                  <a:schemeClr val="dk1"/>
                </a:solidFill>
                <a:latin typeface="Calibri"/>
                <a:ea typeface="Calibri"/>
                <a:cs typeface="Calibri"/>
                <a:sym typeface="Calibri"/>
              </a:rPr>
              <a:t>신속하게 데이터 입력</a:t>
            </a:r>
            <a:endParaRPr lang="en-US" sz="2000" dirty="0">
              <a:solidFill>
                <a:schemeClr val="dk1"/>
              </a:solidFill>
              <a:latin typeface="Calibri"/>
              <a:ea typeface="Calibri"/>
              <a:cs typeface="Calibri"/>
              <a:sym typeface="Calibri"/>
            </a:endParaRPr>
          </a:p>
          <a:p>
            <a:pPr marL="192881" indent="-192881">
              <a:spcBef>
                <a:spcPts val="360"/>
              </a:spcBef>
              <a:buClr>
                <a:schemeClr val="dk1"/>
              </a:buClr>
              <a:buSzPct val="100000"/>
            </a:pPr>
            <a:r>
              <a:rPr lang="en-US" sz="2000" dirty="0">
                <a:solidFill>
                  <a:schemeClr val="dk1"/>
                </a:solidFill>
                <a:latin typeface="Calibri"/>
                <a:ea typeface="Calibri"/>
                <a:cs typeface="Calibri"/>
                <a:sym typeface="Calibri"/>
              </a:rPr>
              <a:t>Summarized for Meetings</a:t>
            </a:r>
          </a:p>
          <a:p>
            <a:pPr marL="192881" indent="-192881">
              <a:spcBef>
                <a:spcPts val="360"/>
              </a:spcBef>
              <a:buClr>
                <a:schemeClr val="dk1"/>
              </a:buClr>
              <a:buSzPct val="100000"/>
            </a:pPr>
            <a:r>
              <a:rPr lang="ko-KR" altLang="en-US" sz="2000" dirty="0">
                <a:solidFill>
                  <a:schemeClr val="dk1"/>
                </a:solidFill>
                <a:latin typeface="Calibri"/>
                <a:ea typeface="Calibri"/>
                <a:cs typeface="Calibri"/>
                <a:sym typeface="Calibri"/>
              </a:rPr>
              <a:t>회의를 위해 요약</a:t>
            </a: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8252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p:cNvSpPr>
            <a:spLocks noGrp="1"/>
          </p:cNvSpPr>
          <p:nvPr>
            <p:ph type="title"/>
          </p:nvPr>
        </p:nvSpPr>
        <p:spPr>
          <a:xfrm>
            <a:off x="1344428" y="1398446"/>
            <a:ext cx="3105297" cy="277954"/>
          </a:xfrm>
        </p:spPr>
        <p:txBody>
          <a:bodyPr>
            <a:noAutofit/>
          </a:bodyPr>
          <a:lstStyle/>
          <a:p>
            <a:r>
              <a:rPr lang="en-US" dirty="0">
                <a:solidFill>
                  <a:srgbClr val="941100"/>
                </a:solidFill>
                <a:latin typeface="+mn-lt"/>
              </a:rPr>
              <a:t>Positive Behavior Support</a:t>
            </a:r>
            <a:r>
              <a:rPr lang="ko-KR" altLang="en-US" dirty="0">
                <a:solidFill>
                  <a:srgbClr val="941100"/>
                </a:solidFill>
                <a:latin typeface="+mn-lt"/>
              </a:rPr>
              <a:t> </a:t>
            </a:r>
            <a:br>
              <a:rPr lang="en-US" altLang="ko-KR" dirty="0">
                <a:solidFill>
                  <a:srgbClr val="941100"/>
                </a:solidFill>
                <a:latin typeface="+mn-lt"/>
              </a:rPr>
            </a:br>
            <a:r>
              <a:rPr lang="ko-KR" altLang="en-US" dirty="0">
                <a:solidFill>
                  <a:srgbClr val="941100"/>
                </a:solidFill>
                <a:latin typeface="+mn-lt"/>
              </a:rPr>
              <a:t>긍정적 행동 지원</a:t>
            </a:r>
            <a:endParaRPr lang="en-US" dirty="0">
              <a:solidFill>
                <a:srgbClr val="941100"/>
              </a:solidFill>
              <a:latin typeface="+mn-lt"/>
            </a:endParaRPr>
          </a:p>
        </p:txBody>
      </p:sp>
      <p:sp>
        <p:nvSpPr>
          <p:cNvPr id="6" name="TextBox 5"/>
          <p:cNvSpPr txBox="1"/>
          <p:nvPr/>
        </p:nvSpPr>
        <p:spPr>
          <a:xfrm>
            <a:off x="5679719" y="4132173"/>
            <a:ext cx="4242650" cy="2296783"/>
          </a:xfrm>
          <a:prstGeom prst="rect">
            <a:avLst/>
          </a:prstGeom>
          <a:noFill/>
        </p:spPr>
        <p:txBody>
          <a:bodyPr wrap="square" rtlCol="0">
            <a:spAutoFit/>
          </a:bodyPr>
          <a:lstStyle/>
          <a:p>
            <a:r>
              <a:rPr lang="en-US" sz="1500" b="1" dirty="0">
                <a:solidFill>
                  <a:srgbClr val="941100"/>
                </a:solidFill>
              </a:rPr>
              <a:t>Universal Stage</a:t>
            </a:r>
            <a:r>
              <a:rPr lang="ko-KR" altLang="en-US" sz="1500" b="1" dirty="0">
                <a:solidFill>
                  <a:srgbClr val="941100"/>
                </a:solidFill>
              </a:rPr>
              <a:t> 보편적 단계</a:t>
            </a:r>
            <a:endParaRPr lang="en-US" sz="1500" b="1" dirty="0">
              <a:solidFill>
                <a:srgbClr val="941100"/>
              </a:solidFill>
            </a:endParaRPr>
          </a:p>
          <a:p>
            <a:pPr marL="128588" indent="-128588">
              <a:buClr>
                <a:srgbClr val="941100"/>
              </a:buClr>
              <a:buFont typeface="Arial"/>
              <a:buChar char="•"/>
            </a:pPr>
            <a:r>
              <a:rPr lang="en-US" sz="1200" dirty="0"/>
              <a:t>Teach and Encourage Communication</a:t>
            </a:r>
          </a:p>
          <a:p>
            <a:pPr marL="128588" indent="-128588">
              <a:buClr>
                <a:srgbClr val="941100"/>
              </a:buClr>
              <a:buFont typeface="Arial"/>
              <a:buChar char="•"/>
            </a:pPr>
            <a:r>
              <a:rPr lang="en-US" sz="1200" dirty="0">
                <a:ea typeface="MS PGothic" charset="0"/>
                <a:cs typeface="Times New Roman"/>
              </a:rPr>
              <a:t>Predictable and Proactive Settings</a:t>
            </a:r>
            <a:endParaRPr lang="en-US" sz="1200" dirty="0"/>
          </a:p>
          <a:p>
            <a:pPr marL="128588" indent="-128588">
              <a:buClr>
                <a:srgbClr val="941100"/>
              </a:buClr>
              <a:buFont typeface="Arial"/>
              <a:buChar char="•"/>
            </a:pPr>
            <a:r>
              <a:rPr lang="en-US" sz="1200" dirty="0"/>
              <a:t>Encourage and Reinforce Social Skills</a:t>
            </a:r>
          </a:p>
          <a:p>
            <a:pPr marL="128588" indent="-128588">
              <a:buClr>
                <a:srgbClr val="941100"/>
              </a:buClr>
              <a:buFont typeface="Arial"/>
              <a:buChar char="•"/>
            </a:pPr>
            <a:r>
              <a:rPr lang="en-US" sz="1200" dirty="0"/>
              <a:t>Consensus-Based Team Focus</a:t>
            </a:r>
          </a:p>
          <a:p>
            <a:pPr marL="128588" indent="-128588">
              <a:buClr>
                <a:srgbClr val="941100"/>
              </a:buClr>
              <a:buFont typeface="Arial"/>
              <a:buChar char="•"/>
            </a:pPr>
            <a:r>
              <a:rPr lang="en-US" sz="1200" dirty="0"/>
              <a:t>Emphasis on Using Data For Decisions</a:t>
            </a:r>
          </a:p>
          <a:p>
            <a:pPr marL="128588" indent="-128588">
              <a:buClr>
                <a:srgbClr val="941100"/>
              </a:buClr>
              <a:buFont typeface="Arial"/>
              <a:buChar char="•"/>
            </a:pPr>
            <a:r>
              <a:rPr lang="ko-KR" altLang="en-US" sz="1200" dirty="0"/>
              <a:t>소통을 교육 및 권장</a:t>
            </a:r>
            <a:endParaRPr lang="en-US" altLang="ko-KR" sz="1200" dirty="0"/>
          </a:p>
          <a:p>
            <a:pPr marL="128588" indent="-128588">
              <a:buClr>
                <a:srgbClr val="941100"/>
              </a:buClr>
              <a:buFont typeface="Arial"/>
              <a:buChar char="•"/>
            </a:pPr>
            <a:r>
              <a:rPr lang="ko-KR" altLang="en-US" sz="1200" dirty="0"/>
              <a:t>예측가능하고 주도적인 환경</a:t>
            </a:r>
            <a:endParaRPr lang="en-US" altLang="ko-KR" sz="1200" dirty="0"/>
          </a:p>
          <a:p>
            <a:pPr marL="128588" indent="-128588">
              <a:buClr>
                <a:srgbClr val="941100"/>
              </a:buClr>
              <a:buFont typeface="Arial"/>
              <a:buChar char="•"/>
            </a:pPr>
            <a:r>
              <a:rPr lang="ko-KR" altLang="en-US" sz="1200" dirty="0"/>
              <a:t>사회성 기술을 격려 및 강화</a:t>
            </a:r>
            <a:endParaRPr lang="en-US" altLang="ko-KR" sz="1200" dirty="0"/>
          </a:p>
          <a:p>
            <a:pPr marL="128588" indent="-128588">
              <a:buClr>
                <a:srgbClr val="941100"/>
              </a:buClr>
              <a:buFont typeface="Arial"/>
              <a:buChar char="•"/>
            </a:pPr>
            <a:r>
              <a:rPr lang="ko-KR" altLang="en-US" sz="1200" dirty="0"/>
              <a:t>합의 기반으로 한 팀의 주안점</a:t>
            </a:r>
            <a:endParaRPr lang="en-US" altLang="ko-KR" sz="1200" dirty="0"/>
          </a:p>
          <a:p>
            <a:pPr marL="128588" indent="-128588">
              <a:buClr>
                <a:srgbClr val="941100"/>
              </a:buClr>
              <a:buFont typeface="Arial"/>
              <a:buChar char="•"/>
            </a:pPr>
            <a:r>
              <a:rPr lang="ko-KR" altLang="en-US" sz="1200" dirty="0"/>
              <a:t>의사 결정을 위해 데이터 사용을 강조</a:t>
            </a:r>
            <a:endParaRPr lang="en-US" sz="1200" dirty="0"/>
          </a:p>
          <a:p>
            <a:endParaRPr lang="en-US" sz="825" dirty="0"/>
          </a:p>
        </p:txBody>
      </p:sp>
      <p:sp>
        <p:nvSpPr>
          <p:cNvPr id="7" name="TextBox 6"/>
          <p:cNvSpPr txBox="1"/>
          <p:nvPr/>
        </p:nvSpPr>
        <p:spPr>
          <a:xfrm>
            <a:off x="2769357" y="3962400"/>
            <a:ext cx="3275933" cy="2169825"/>
          </a:xfrm>
          <a:prstGeom prst="rect">
            <a:avLst/>
          </a:prstGeom>
          <a:noFill/>
        </p:spPr>
        <p:txBody>
          <a:bodyPr wrap="square" numCol="1" rtlCol="0">
            <a:spAutoFit/>
          </a:bodyPr>
          <a:lstStyle/>
          <a:p>
            <a:r>
              <a:rPr lang="en-US" sz="1500" b="1" dirty="0">
                <a:solidFill>
                  <a:srgbClr val="941100"/>
                </a:solidFill>
              </a:rPr>
              <a:t>Secondary Stage</a:t>
            </a:r>
            <a:r>
              <a:rPr lang="ko-KR" altLang="en-US" sz="1500" b="1" dirty="0">
                <a:solidFill>
                  <a:srgbClr val="941100"/>
                </a:solidFill>
              </a:rPr>
              <a:t> </a:t>
            </a:r>
            <a:r>
              <a:rPr lang="en-US" altLang="ko-KR" sz="1500" b="1" dirty="0">
                <a:solidFill>
                  <a:srgbClr val="941100"/>
                </a:solidFill>
              </a:rPr>
              <a:t>2</a:t>
            </a:r>
            <a:r>
              <a:rPr lang="ko-KR" altLang="en-US" sz="1500" b="1" dirty="0">
                <a:solidFill>
                  <a:srgbClr val="941100"/>
                </a:solidFill>
              </a:rPr>
              <a:t>차적 단계</a:t>
            </a:r>
            <a:endParaRPr lang="en-US" sz="1500" b="1" dirty="0">
              <a:solidFill>
                <a:srgbClr val="941100"/>
              </a:solidFill>
            </a:endParaRPr>
          </a:p>
          <a:p>
            <a:pPr marL="128588" indent="-128588">
              <a:buClr>
                <a:srgbClr val="941100"/>
              </a:buClr>
              <a:buFont typeface="Arial"/>
              <a:buChar char="•"/>
            </a:pPr>
            <a:r>
              <a:rPr lang="en-US" sz="1200" dirty="0"/>
              <a:t>Early Intervention and Data Monitoring</a:t>
            </a:r>
          </a:p>
          <a:p>
            <a:pPr marL="128588" indent="-128588">
              <a:buClr>
                <a:srgbClr val="941100"/>
              </a:buClr>
              <a:buFont typeface="Arial"/>
              <a:buChar char="•"/>
            </a:pPr>
            <a:r>
              <a:rPr lang="en-US" sz="1200" dirty="0"/>
              <a:t>Additional Supports for Key Social Skills</a:t>
            </a:r>
          </a:p>
          <a:p>
            <a:pPr marL="128588" indent="-128588">
              <a:buClr>
                <a:srgbClr val="941100"/>
              </a:buClr>
              <a:buFont typeface="Arial"/>
              <a:buChar char="•"/>
            </a:pPr>
            <a:r>
              <a:rPr lang="en-US" sz="1200" dirty="0"/>
              <a:t>Function-Based Decisions</a:t>
            </a:r>
          </a:p>
          <a:p>
            <a:pPr marL="128588" indent="-128588">
              <a:buClr>
                <a:srgbClr val="941100"/>
              </a:buClr>
              <a:buFont typeface="Arial"/>
              <a:buChar char="•"/>
            </a:pPr>
            <a:r>
              <a:rPr lang="en-US" sz="1200" dirty="0"/>
              <a:t>Simple Interventions </a:t>
            </a:r>
          </a:p>
          <a:p>
            <a:pPr marL="128588" indent="-128588">
              <a:buClr>
                <a:srgbClr val="941100"/>
              </a:buClr>
              <a:buFont typeface="Arial"/>
              <a:buChar char="•"/>
            </a:pPr>
            <a:r>
              <a:rPr lang="en-US" sz="1200" dirty="0"/>
              <a:t>Mental Health and Wellness Interventions</a:t>
            </a:r>
          </a:p>
          <a:p>
            <a:pPr marL="128588" indent="-128588">
              <a:buClr>
                <a:srgbClr val="941100"/>
              </a:buClr>
              <a:buFont typeface="Arial"/>
              <a:buChar char="•"/>
            </a:pPr>
            <a:r>
              <a:rPr lang="ko-KR" altLang="en-US" sz="1200" dirty="0"/>
              <a:t>조기개입과 데이터 모니터링</a:t>
            </a:r>
            <a:endParaRPr lang="en-US" altLang="ko-KR" sz="1200" dirty="0"/>
          </a:p>
          <a:p>
            <a:pPr marL="128588" indent="-128588">
              <a:buClr>
                <a:srgbClr val="941100"/>
              </a:buClr>
              <a:buFont typeface="Arial"/>
              <a:buChar char="•"/>
            </a:pPr>
            <a:r>
              <a:rPr lang="ko-KR" altLang="en-US" sz="1200" dirty="0"/>
              <a:t>핵심 사회성 기술을 위한 추가적 지원</a:t>
            </a:r>
            <a:endParaRPr lang="en-US" altLang="ko-KR" sz="1200" dirty="0"/>
          </a:p>
          <a:p>
            <a:pPr marL="128588" indent="-128588">
              <a:buClr>
                <a:srgbClr val="941100"/>
              </a:buClr>
              <a:buFont typeface="Arial"/>
              <a:buChar char="•"/>
            </a:pPr>
            <a:r>
              <a:rPr lang="ko-KR" altLang="en-US" sz="1200" dirty="0"/>
              <a:t>기능 기반 의사결정</a:t>
            </a:r>
            <a:endParaRPr lang="en-US" altLang="ko-KR" sz="1200" dirty="0"/>
          </a:p>
          <a:p>
            <a:pPr marL="128588" indent="-128588">
              <a:buClr>
                <a:srgbClr val="941100"/>
              </a:buClr>
              <a:buFont typeface="Arial"/>
              <a:buChar char="•"/>
            </a:pPr>
            <a:r>
              <a:rPr lang="ko-KR" altLang="en-US" sz="1200" dirty="0"/>
              <a:t>간단한 개입</a:t>
            </a:r>
            <a:endParaRPr lang="en-US" altLang="ko-KR" sz="1200" dirty="0"/>
          </a:p>
          <a:p>
            <a:pPr marL="128588" indent="-128588">
              <a:buClr>
                <a:srgbClr val="941100"/>
              </a:buClr>
              <a:buFont typeface="Arial"/>
              <a:buChar char="•"/>
            </a:pPr>
            <a:r>
              <a:rPr lang="ko-KR" altLang="en-US" sz="1200" dirty="0"/>
              <a:t>정신건강 개입</a:t>
            </a:r>
            <a:endParaRPr lang="en-US" sz="1200" dirty="0"/>
          </a:p>
        </p:txBody>
      </p:sp>
      <p:sp>
        <p:nvSpPr>
          <p:cNvPr id="8" name="Rectangle 7"/>
          <p:cNvSpPr/>
          <p:nvPr/>
        </p:nvSpPr>
        <p:spPr>
          <a:xfrm>
            <a:off x="2133600" y="1819374"/>
            <a:ext cx="3933365" cy="2169825"/>
          </a:xfrm>
          <a:prstGeom prst="rect">
            <a:avLst/>
          </a:prstGeom>
        </p:spPr>
        <p:txBody>
          <a:bodyPr wrap="square" numCol="1">
            <a:spAutoFit/>
          </a:bodyPr>
          <a:lstStyle/>
          <a:p>
            <a:r>
              <a:rPr lang="en-US" sz="1500" b="1" dirty="0">
                <a:solidFill>
                  <a:srgbClr val="941100"/>
                </a:solidFill>
              </a:rPr>
              <a:t>Tertiary Stage 3</a:t>
            </a:r>
            <a:r>
              <a:rPr lang="ko-KR" altLang="en-US" sz="1500" b="1" dirty="0">
                <a:solidFill>
                  <a:srgbClr val="941100"/>
                </a:solidFill>
              </a:rPr>
              <a:t>차적 단계</a:t>
            </a:r>
            <a:endParaRPr lang="en-US" sz="1500" b="1" dirty="0">
              <a:solidFill>
                <a:srgbClr val="941100"/>
              </a:solidFill>
            </a:endParaRPr>
          </a:p>
          <a:p>
            <a:pPr marL="128588" indent="-128588">
              <a:buClr>
                <a:srgbClr val="941100"/>
              </a:buClr>
              <a:buFont typeface="Arial"/>
              <a:buChar char="•"/>
            </a:pPr>
            <a:r>
              <a:rPr lang="en-US" sz="1200" dirty="0"/>
              <a:t>Individualized PBS Plans</a:t>
            </a:r>
          </a:p>
          <a:p>
            <a:pPr marL="128588" indent="-128588">
              <a:buClr>
                <a:srgbClr val="941100"/>
              </a:buClr>
              <a:buFont typeface="Arial"/>
              <a:buChar char="•"/>
            </a:pPr>
            <a:r>
              <a:rPr lang="en-US" sz="1200" dirty="0"/>
              <a:t>Integrated with Other Positive Supports (PCP, Trauma-Informed Care, DBT, Etc.)</a:t>
            </a:r>
          </a:p>
          <a:p>
            <a:pPr marL="128588" indent="-128588">
              <a:buClr>
                <a:srgbClr val="941100"/>
              </a:buClr>
              <a:buFont typeface="Arial"/>
              <a:buChar char="•"/>
            </a:pPr>
            <a:r>
              <a:rPr lang="en-US" sz="1200" dirty="0"/>
              <a:t>Plans Are Monitored- Data-Based Decision Making</a:t>
            </a:r>
          </a:p>
          <a:p>
            <a:pPr marL="128588" indent="-128588">
              <a:buClr>
                <a:srgbClr val="941100"/>
              </a:buClr>
              <a:buFont typeface="Arial"/>
              <a:buChar char="•"/>
            </a:pPr>
            <a:r>
              <a:rPr lang="en-US" sz="1200" dirty="0"/>
              <a:t>Teams Monitor Progress of Each Person</a:t>
            </a:r>
          </a:p>
          <a:p>
            <a:pPr marL="128588" indent="-128588">
              <a:buClr>
                <a:srgbClr val="941100"/>
              </a:buClr>
              <a:buFont typeface="Arial"/>
              <a:buChar char="•"/>
            </a:pPr>
            <a:r>
              <a:rPr lang="ko-KR" altLang="en-US" sz="1200" dirty="0"/>
              <a:t>개별화된 </a:t>
            </a:r>
            <a:r>
              <a:rPr lang="en-US" altLang="ko-KR" sz="1200" dirty="0"/>
              <a:t>PBS</a:t>
            </a:r>
            <a:r>
              <a:rPr lang="ko-KR" altLang="en-US" sz="1200" dirty="0"/>
              <a:t> 계획</a:t>
            </a:r>
            <a:endParaRPr lang="en-US" altLang="ko-KR" sz="1200" dirty="0"/>
          </a:p>
          <a:p>
            <a:pPr marL="128588" indent="-128588">
              <a:buClr>
                <a:srgbClr val="941100"/>
              </a:buClr>
              <a:buFont typeface="Arial"/>
              <a:buChar char="•"/>
            </a:pPr>
            <a:r>
              <a:rPr lang="ko-KR" altLang="en-US" sz="1200" dirty="0"/>
              <a:t>다른 긍정적 지원과 통합 </a:t>
            </a:r>
            <a:r>
              <a:rPr lang="en-US" altLang="ko-KR" sz="1200" dirty="0"/>
              <a:t>(PCP </a:t>
            </a:r>
            <a:r>
              <a:rPr lang="ko-KR" altLang="en-US" sz="1200" dirty="0"/>
              <a:t>트라우마 인폼드 치료</a:t>
            </a:r>
            <a:r>
              <a:rPr lang="en-US" altLang="ko-KR" sz="1200" dirty="0"/>
              <a:t>, DBT, </a:t>
            </a:r>
            <a:r>
              <a:rPr lang="ko-KR" altLang="en-US" sz="1200" dirty="0"/>
              <a:t>기타 등등</a:t>
            </a:r>
            <a:r>
              <a:rPr lang="en-US" altLang="ko-KR" sz="1200" dirty="0"/>
              <a:t>)</a:t>
            </a:r>
          </a:p>
          <a:p>
            <a:pPr marL="128588" indent="-128588">
              <a:buClr>
                <a:srgbClr val="941100"/>
              </a:buClr>
              <a:buFont typeface="Arial"/>
              <a:buChar char="•"/>
            </a:pPr>
            <a:r>
              <a:rPr lang="ko-KR" altLang="en-US" sz="1200" dirty="0"/>
              <a:t>계획을 모니터링한다</a:t>
            </a:r>
            <a:r>
              <a:rPr lang="en-US" altLang="ko-KR" sz="1200" dirty="0"/>
              <a:t>-</a:t>
            </a:r>
            <a:r>
              <a:rPr lang="ko-KR" altLang="en-US" sz="1200" dirty="0"/>
              <a:t> 데이터에 중점을 둔 의사 결정</a:t>
            </a:r>
            <a:endParaRPr lang="en-US" altLang="ko-KR" sz="1200" dirty="0"/>
          </a:p>
          <a:p>
            <a:pPr marL="128588" indent="-128588">
              <a:buClr>
                <a:srgbClr val="941100"/>
              </a:buClr>
              <a:buFont typeface="Arial"/>
              <a:buChar char="•"/>
            </a:pPr>
            <a:r>
              <a:rPr lang="ko-KR" altLang="en-US" sz="1200" dirty="0"/>
              <a:t>각 개인의 발전상황을 팀이 모니터링한다</a:t>
            </a:r>
            <a:r>
              <a:rPr lang="en-US" altLang="ko-KR" sz="1200" dirty="0"/>
              <a:t>.</a:t>
            </a:r>
            <a:r>
              <a:rPr lang="ko-KR" altLang="en-US" sz="1200" dirty="0"/>
              <a:t> </a:t>
            </a:r>
            <a:endParaRPr lang="en-US" sz="1200" dirty="0"/>
          </a:p>
        </p:txBody>
      </p:sp>
      <p:pic>
        <p:nvPicPr>
          <p:cNvPr id="18" name="Picture 17"/>
          <p:cNvPicPr>
            <a:picLocks noChangeAspect="1"/>
          </p:cNvPicPr>
          <p:nvPr/>
        </p:nvPicPr>
        <p:blipFill>
          <a:blip r:embed="rId2"/>
          <a:stretch>
            <a:fillRect/>
          </a:stretch>
        </p:blipFill>
        <p:spPr>
          <a:xfrm>
            <a:off x="235706" y="1889448"/>
            <a:ext cx="2533650" cy="4057650"/>
          </a:xfrm>
          <a:prstGeom prst="rect">
            <a:avLst/>
          </a:prstGeom>
        </p:spPr>
      </p:pic>
      <p:sp>
        <p:nvSpPr>
          <p:cNvPr id="32" name="Rounded Rectangle 31"/>
          <p:cNvSpPr/>
          <p:nvPr/>
        </p:nvSpPr>
        <p:spPr>
          <a:xfrm>
            <a:off x="6766858" y="2980310"/>
            <a:ext cx="2068373" cy="413038"/>
          </a:xfrm>
          <a:prstGeom prst="roundRect">
            <a:avLst>
              <a:gd name="adj" fmla="val 21980"/>
            </a:avLst>
          </a:prstGeom>
          <a:solidFill>
            <a:srgbClr val="75767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50"/>
              </a:lnSpc>
            </a:pPr>
            <a:r>
              <a:rPr lang="en-US" sz="1350" dirty="0"/>
              <a:t>Organizational Workforce Development</a:t>
            </a:r>
          </a:p>
        </p:txBody>
      </p:sp>
      <p:sp>
        <p:nvSpPr>
          <p:cNvPr id="31" name="Rounded Rectangle 30"/>
          <p:cNvSpPr/>
          <p:nvPr/>
        </p:nvSpPr>
        <p:spPr>
          <a:xfrm>
            <a:off x="6766858" y="2407997"/>
            <a:ext cx="2068373" cy="413038"/>
          </a:xfrm>
          <a:prstGeom prst="roundRect">
            <a:avLst>
              <a:gd name="adj" fmla="val 21980"/>
            </a:avLst>
          </a:prstGeom>
          <a:solidFill>
            <a:srgbClr val="0D506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50"/>
              </a:lnSpc>
            </a:pPr>
            <a:r>
              <a:rPr lang="en-US" sz="1350" dirty="0"/>
              <a:t>Person Centered Practices &amp; Planning</a:t>
            </a:r>
          </a:p>
        </p:txBody>
      </p:sp>
      <p:sp>
        <p:nvSpPr>
          <p:cNvPr id="30" name="Rounded Rectangle 29"/>
          <p:cNvSpPr/>
          <p:nvPr/>
        </p:nvSpPr>
        <p:spPr>
          <a:xfrm>
            <a:off x="6766858" y="1835684"/>
            <a:ext cx="2068373" cy="413038"/>
          </a:xfrm>
          <a:prstGeom prst="roundRect">
            <a:avLst>
              <a:gd name="adj" fmla="val 21980"/>
            </a:avLst>
          </a:prstGeom>
          <a:solidFill>
            <a:srgbClr val="941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941100"/>
                </a:solidFill>
              </a:rPr>
              <a:t>Positive Behavior Support</a:t>
            </a:r>
          </a:p>
        </p:txBody>
      </p:sp>
      <p:sp>
        <p:nvSpPr>
          <p:cNvPr id="3" name="TextBox 2"/>
          <p:cNvSpPr txBox="1"/>
          <p:nvPr/>
        </p:nvSpPr>
        <p:spPr>
          <a:xfrm>
            <a:off x="22860" y="0"/>
            <a:ext cx="9144000" cy="1384995"/>
          </a:xfrm>
          <a:prstGeom prst="rect">
            <a:avLst/>
          </a:prstGeom>
          <a:noFill/>
        </p:spPr>
        <p:txBody>
          <a:bodyPr wrap="square" rtlCol="0">
            <a:spAutoFit/>
          </a:bodyPr>
          <a:lstStyle/>
          <a:p>
            <a:pPr algn="ctr"/>
            <a:r>
              <a:rPr lang="en-US" sz="2800" b="1" dirty="0">
                <a:ea typeface="Open Sans Condensed" charset="0"/>
                <a:cs typeface="Open Sans Condensed" charset="0"/>
              </a:rPr>
              <a:t>Implementing Organization-Wide Planning</a:t>
            </a:r>
          </a:p>
          <a:p>
            <a:pPr algn="ctr"/>
            <a:r>
              <a:rPr lang="ko-KR" altLang="en-US" sz="2800" b="1" dirty="0">
                <a:ea typeface="Open Sans Condensed" charset="0"/>
                <a:cs typeface="Open Sans Condensed" charset="0"/>
              </a:rPr>
              <a:t>조직 전체 계획 실행</a:t>
            </a:r>
            <a:endParaRPr lang="en-US" sz="2800" b="1" dirty="0">
              <a:ea typeface="Open Sans Condensed" charset="0"/>
              <a:cs typeface="Open Sans Condensed" charset="0"/>
            </a:endParaRPr>
          </a:p>
          <a:p>
            <a:pPr algn="ctr"/>
            <a:endParaRPr lang="en-US" sz="2800" b="1" dirty="0">
              <a:ea typeface="Open Sans Condensed" charset="0"/>
              <a:cs typeface="Open Sans Condensed" charset="0"/>
            </a:endParaRPr>
          </a:p>
        </p:txBody>
      </p:sp>
      <p:sp>
        <p:nvSpPr>
          <p:cNvPr id="27" name="Rounded Rectangle 26">
            <a:hlinkClick r:id="rId3" action="ppaction://hlinksldjump"/>
          </p:cNvPr>
          <p:cNvSpPr/>
          <p:nvPr/>
        </p:nvSpPr>
        <p:spPr>
          <a:xfrm>
            <a:off x="6768754" y="2407997"/>
            <a:ext cx="2068373" cy="413038"/>
          </a:xfrm>
          <a:prstGeom prst="roundRect">
            <a:avLst>
              <a:gd name="adj" fmla="val 21980"/>
            </a:avLst>
          </a:prstGeom>
          <a:solidFill>
            <a:srgbClr val="0D5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50"/>
              </a:lnSpc>
            </a:pPr>
            <a:r>
              <a:rPr lang="en-US" sz="1350" dirty="0"/>
              <a:t>Person-Centered Practices &amp; Planning</a:t>
            </a:r>
          </a:p>
        </p:txBody>
      </p:sp>
      <p:sp>
        <p:nvSpPr>
          <p:cNvPr id="28" name="Rounded Rectangle 27">
            <a:hlinkClick r:id="rId4" action="ppaction://hlinksldjump"/>
          </p:cNvPr>
          <p:cNvSpPr/>
          <p:nvPr/>
        </p:nvSpPr>
        <p:spPr>
          <a:xfrm>
            <a:off x="6766858" y="2980310"/>
            <a:ext cx="2068373" cy="413038"/>
          </a:xfrm>
          <a:prstGeom prst="roundRect">
            <a:avLst>
              <a:gd name="adj" fmla="val 21980"/>
            </a:avLst>
          </a:prstGeom>
          <a:solidFill>
            <a:srgbClr val="757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50"/>
              </a:lnSpc>
            </a:pPr>
            <a:r>
              <a:rPr lang="en-US" sz="1350" dirty="0"/>
              <a:t>Organizational Workforce</a:t>
            </a:r>
          </a:p>
        </p:txBody>
      </p:sp>
      <p:sp>
        <p:nvSpPr>
          <p:cNvPr id="2" name="TextBox 1"/>
          <p:cNvSpPr txBox="1"/>
          <p:nvPr/>
        </p:nvSpPr>
        <p:spPr>
          <a:xfrm>
            <a:off x="0" y="2286000"/>
            <a:ext cx="685800" cy="369332"/>
          </a:xfrm>
          <a:prstGeom prst="rect">
            <a:avLst/>
          </a:prstGeom>
          <a:noFill/>
        </p:spPr>
        <p:txBody>
          <a:bodyPr wrap="square" rtlCol="0">
            <a:spAutoFit/>
          </a:bodyPr>
          <a:lstStyle/>
          <a:p>
            <a:r>
              <a:rPr lang="ko-KR" altLang="en-US" dirty="0"/>
              <a:t>소수</a:t>
            </a:r>
            <a:endParaRPr lang="en-US" dirty="0"/>
          </a:p>
        </p:txBody>
      </p:sp>
      <p:sp>
        <p:nvSpPr>
          <p:cNvPr id="14" name="TextBox 13"/>
          <p:cNvSpPr txBox="1"/>
          <p:nvPr/>
        </p:nvSpPr>
        <p:spPr>
          <a:xfrm>
            <a:off x="0" y="3200400"/>
            <a:ext cx="685800" cy="369332"/>
          </a:xfrm>
          <a:prstGeom prst="rect">
            <a:avLst/>
          </a:prstGeom>
          <a:noFill/>
        </p:spPr>
        <p:txBody>
          <a:bodyPr wrap="square" rtlCol="0">
            <a:spAutoFit/>
          </a:bodyPr>
          <a:lstStyle/>
          <a:p>
            <a:r>
              <a:rPr lang="ko-KR" altLang="en-US" dirty="0"/>
              <a:t>몇몇</a:t>
            </a:r>
            <a:endParaRPr lang="en-US" dirty="0"/>
          </a:p>
        </p:txBody>
      </p:sp>
      <p:sp>
        <p:nvSpPr>
          <p:cNvPr id="15" name="TextBox 14"/>
          <p:cNvSpPr txBox="1"/>
          <p:nvPr/>
        </p:nvSpPr>
        <p:spPr>
          <a:xfrm>
            <a:off x="0" y="4724400"/>
            <a:ext cx="685800" cy="369332"/>
          </a:xfrm>
          <a:prstGeom prst="rect">
            <a:avLst/>
          </a:prstGeom>
          <a:noFill/>
        </p:spPr>
        <p:txBody>
          <a:bodyPr wrap="square" rtlCol="0">
            <a:spAutoFit/>
          </a:bodyPr>
          <a:lstStyle/>
          <a:p>
            <a:r>
              <a:rPr lang="ko-KR" altLang="en-US"/>
              <a:t>모두</a:t>
            </a:r>
            <a:endParaRPr lang="en-US" dirty="0"/>
          </a:p>
        </p:txBody>
      </p:sp>
      <p:sp>
        <p:nvSpPr>
          <p:cNvPr id="4" name="TextBox 3"/>
          <p:cNvSpPr txBox="1"/>
          <p:nvPr/>
        </p:nvSpPr>
        <p:spPr>
          <a:xfrm>
            <a:off x="6858000" y="2192179"/>
            <a:ext cx="1905000" cy="246221"/>
          </a:xfrm>
          <a:prstGeom prst="rect">
            <a:avLst/>
          </a:prstGeom>
          <a:noFill/>
        </p:spPr>
        <p:txBody>
          <a:bodyPr wrap="square" rtlCol="0">
            <a:spAutoFit/>
          </a:bodyPr>
          <a:lstStyle/>
          <a:p>
            <a:r>
              <a:rPr lang="ko-KR" altLang="en-US" sz="1000" dirty="0"/>
              <a:t>긍저적 행동 지원</a:t>
            </a:r>
            <a:endParaRPr lang="en-US" sz="1000" dirty="0"/>
          </a:p>
        </p:txBody>
      </p:sp>
      <p:sp>
        <p:nvSpPr>
          <p:cNvPr id="17" name="TextBox 16"/>
          <p:cNvSpPr txBox="1"/>
          <p:nvPr/>
        </p:nvSpPr>
        <p:spPr>
          <a:xfrm>
            <a:off x="6858000" y="2801779"/>
            <a:ext cx="1905000" cy="246221"/>
          </a:xfrm>
          <a:prstGeom prst="rect">
            <a:avLst/>
          </a:prstGeom>
          <a:noFill/>
        </p:spPr>
        <p:txBody>
          <a:bodyPr wrap="square" rtlCol="0">
            <a:spAutoFit/>
          </a:bodyPr>
          <a:lstStyle/>
          <a:p>
            <a:r>
              <a:rPr lang="ko-KR" altLang="en-US" sz="1000" dirty="0"/>
              <a:t>사람 중심 실천 및 계획</a:t>
            </a:r>
            <a:endParaRPr lang="en-US" sz="1000" dirty="0"/>
          </a:p>
        </p:txBody>
      </p:sp>
      <p:sp>
        <p:nvSpPr>
          <p:cNvPr id="19" name="TextBox 18"/>
          <p:cNvSpPr txBox="1"/>
          <p:nvPr/>
        </p:nvSpPr>
        <p:spPr>
          <a:xfrm>
            <a:off x="6858000" y="3352800"/>
            <a:ext cx="1905000" cy="246221"/>
          </a:xfrm>
          <a:prstGeom prst="rect">
            <a:avLst/>
          </a:prstGeom>
          <a:noFill/>
        </p:spPr>
        <p:txBody>
          <a:bodyPr wrap="square" rtlCol="0">
            <a:spAutoFit/>
          </a:bodyPr>
          <a:lstStyle/>
          <a:p>
            <a:r>
              <a:rPr lang="ko-KR" altLang="en-US" sz="1000" dirty="0"/>
              <a:t>조직적 인력</a:t>
            </a:r>
            <a:endParaRPr lang="en-US" sz="1000" dirty="0"/>
          </a:p>
        </p:txBody>
      </p:sp>
    </p:spTree>
    <p:extLst>
      <p:ext uri="{BB962C8B-B14F-4D97-AF65-F5344CB8AC3E}">
        <p14:creationId xmlns:p14="http://schemas.microsoft.com/office/powerpoint/2010/main" val="22934832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43632F-8B7F-6043-88B7-B54DC0D08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061" y="228600"/>
            <a:ext cx="4793673" cy="6203577"/>
          </a:xfrm>
          <a:prstGeom prst="rect">
            <a:avLst/>
          </a:prstGeom>
        </p:spPr>
      </p:pic>
      <p:sp>
        <p:nvSpPr>
          <p:cNvPr id="2" name="TextBox 1">
            <a:extLst>
              <a:ext uri="{FF2B5EF4-FFF2-40B4-BE49-F238E27FC236}">
                <a16:creationId xmlns:a16="http://schemas.microsoft.com/office/drawing/2014/main" id="{65535756-1627-2248-BEA9-CD3E4B4E1CDC}"/>
              </a:ext>
            </a:extLst>
          </p:cNvPr>
          <p:cNvSpPr txBox="1"/>
          <p:nvPr/>
        </p:nvSpPr>
        <p:spPr>
          <a:xfrm>
            <a:off x="1143000" y="1828800"/>
            <a:ext cx="2666999" cy="2308324"/>
          </a:xfrm>
          <a:prstGeom prst="rect">
            <a:avLst/>
          </a:prstGeom>
          <a:noFill/>
        </p:spPr>
        <p:txBody>
          <a:bodyPr wrap="square" rtlCol="0">
            <a:spAutoFit/>
          </a:bodyPr>
          <a:lstStyle/>
          <a:p>
            <a:r>
              <a:rPr lang="en-US" b="1" dirty="0"/>
              <a:t>Create a System for Recording Information: </a:t>
            </a:r>
          </a:p>
          <a:p>
            <a:pPr marL="285750" indent="-285750">
              <a:buFont typeface="Arial" panose="020B0604020202020204" pitchFamily="34" charset="0"/>
              <a:buChar char="•"/>
            </a:pPr>
            <a:r>
              <a:rPr lang="en-US" dirty="0"/>
              <a:t>Who</a:t>
            </a:r>
          </a:p>
          <a:p>
            <a:pPr marL="285750" indent="-285750">
              <a:buFont typeface="Arial" panose="020B0604020202020204" pitchFamily="34" charset="0"/>
              <a:buChar char="•"/>
            </a:pPr>
            <a:r>
              <a:rPr lang="en-US" dirty="0"/>
              <a:t>When </a:t>
            </a:r>
          </a:p>
          <a:p>
            <a:pPr marL="285750" indent="-285750">
              <a:buFont typeface="Arial" panose="020B0604020202020204" pitchFamily="34" charset="0"/>
              <a:buChar char="•"/>
            </a:pPr>
            <a:r>
              <a:rPr lang="en-US" dirty="0"/>
              <a:t>Where</a:t>
            </a:r>
          </a:p>
          <a:p>
            <a:pPr marL="285750" indent="-285750">
              <a:buFont typeface="Arial" panose="020B0604020202020204" pitchFamily="34" charset="0"/>
              <a:buChar char="•"/>
            </a:pPr>
            <a:r>
              <a:rPr lang="en-US" dirty="0"/>
              <a:t>Why</a:t>
            </a:r>
          </a:p>
          <a:p>
            <a:pPr marL="285750" indent="-285750">
              <a:buFont typeface="Arial" panose="020B0604020202020204" pitchFamily="34" charset="0"/>
              <a:buChar char="•"/>
            </a:pPr>
            <a:r>
              <a:rPr lang="en-US" dirty="0"/>
              <a:t>How </a:t>
            </a:r>
          </a:p>
          <a:p>
            <a:pPr marL="285750" indent="-285750">
              <a:buFont typeface="Arial" panose="020B0604020202020204" pitchFamily="34" charset="0"/>
              <a:buChar char="•"/>
            </a:pPr>
            <a:r>
              <a:rPr lang="en-US" dirty="0"/>
              <a:t>Function</a:t>
            </a:r>
          </a:p>
        </p:txBody>
      </p:sp>
    </p:spTree>
    <p:extLst>
      <p:ext uri="{BB962C8B-B14F-4D97-AF65-F5344CB8AC3E}">
        <p14:creationId xmlns:p14="http://schemas.microsoft.com/office/powerpoint/2010/main" val="4181963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atibilityChecklist10-19-1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364" y="838200"/>
            <a:ext cx="4537272" cy="5871763"/>
          </a:xfrm>
          <a:prstGeom prst="rect">
            <a:avLst/>
          </a:prstGeom>
        </p:spPr>
      </p:pic>
      <p:pic>
        <p:nvPicPr>
          <p:cNvPr id="3" name="Picture 12" descr="PBIS 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5715000"/>
            <a:ext cx="725091" cy="2446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BD0878D3-CBF2-8D43-A624-A4F5631139E5}"/>
              </a:ext>
            </a:extLst>
          </p:cNvPr>
          <p:cNvSpPr txBox="1"/>
          <p:nvPr/>
        </p:nvSpPr>
        <p:spPr>
          <a:xfrm>
            <a:off x="1004813" y="191902"/>
            <a:ext cx="7543800" cy="923330"/>
          </a:xfrm>
          <a:prstGeom prst="rect">
            <a:avLst/>
          </a:prstGeom>
          <a:noFill/>
        </p:spPr>
        <p:txBody>
          <a:bodyPr wrap="square" rtlCol="0">
            <a:spAutoFit/>
          </a:bodyPr>
          <a:lstStyle/>
          <a:p>
            <a:pPr algn="ctr"/>
            <a:r>
              <a:rPr lang="en-US" b="1" dirty="0"/>
              <a:t>Use the Compatibility Checklist to Create an </a:t>
            </a:r>
          </a:p>
          <a:p>
            <a:pPr algn="ctr"/>
            <a:r>
              <a:rPr lang="en-US" b="1" dirty="0"/>
              <a:t>Effective Tracking Form</a:t>
            </a:r>
          </a:p>
          <a:p>
            <a:pPr algn="ctr"/>
            <a:r>
              <a:rPr lang="ko-KR" altLang="en-US" b="1" dirty="0"/>
              <a:t>양립 가능성 체크리스트를 이용해 효과적인 추적 양식을 만듬</a:t>
            </a:r>
            <a:endParaRPr lang="en-US" b="1" dirty="0"/>
          </a:p>
        </p:txBody>
      </p:sp>
    </p:spTree>
    <p:extLst>
      <p:ext uri="{BB962C8B-B14F-4D97-AF65-F5344CB8AC3E}">
        <p14:creationId xmlns:p14="http://schemas.microsoft.com/office/powerpoint/2010/main" val="16336810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E1D8F-A001-1748-A5A0-15AAB05F71B1}"/>
              </a:ext>
            </a:extLst>
          </p:cNvPr>
          <p:cNvSpPr>
            <a:spLocks noGrp="1"/>
          </p:cNvSpPr>
          <p:nvPr>
            <p:ph type="ctrTitle"/>
          </p:nvPr>
        </p:nvSpPr>
        <p:spPr/>
        <p:txBody>
          <a:bodyPr>
            <a:normAutofit/>
          </a:bodyPr>
          <a:lstStyle/>
          <a:p>
            <a:r>
              <a:rPr lang="en-US" sz="2400" dirty="0"/>
              <a:t>Teach Staff Members About How to Document Incidents</a:t>
            </a:r>
            <a:br>
              <a:rPr lang="en-US" sz="2400" dirty="0"/>
            </a:br>
            <a:r>
              <a:rPr lang="ko-KR" altLang="en-US" sz="2400" dirty="0"/>
              <a:t>사건을 문서화 하는 방법을 직원에게 가르친다</a:t>
            </a:r>
            <a:endParaRPr lang="en-US" sz="2400" dirty="0"/>
          </a:p>
        </p:txBody>
      </p:sp>
      <p:sp>
        <p:nvSpPr>
          <p:cNvPr id="5" name="Subtitle 4">
            <a:extLst>
              <a:ext uri="{FF2B5EF4-FFF2-40B4-BE49-F238E27FC236}">
                <a16:creationId xmlns:a16="http://schemas.microsoft.com/office/drawing/2014/main" id="{F76F6599-779D-E64B-8443-35C79150AD4C}"/>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123042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Autofit/>
          </a:bodyPr>
          <a:lstStyle/>
          <a:p>
            <a:pPr algn="ctr" eaLnBrk="1" hangingPunct="1">
              <a:defRPr/>
            </a:pPr>
            <a:r>
              <a:rPr lang="en-US" sz="2800" dirty="0">
                <a:latin typeface="Arial" charset="0"/>
              </a:rPr>
              <a:t>Strategies for Working with Staff</a:t>
            </a:r>
            <a:br>
              <a:rPr lang="en-US" sz="2800" dirty="0">
                <a:latin typeface="Arial" charset="0"/>
              </a:rPr>
            </a:br>
            <a:r>
              <a:rPr lang="ko-KR" altLang="en-US" sz="2800" dirty="0">
                <a:latin typeface="Arial" charset="0"/>
              </a:rPr>
              <a:t>직원과 일하는 전략</a:t>
            </a:r>
            <a:r>
              <a:rPr lang="en-US" sz="2800" dirty="0">
                <a:latin typeface="Arial" charset="0"/>
              </a:rPr>
              <a:t> </a:t>
            </a:r>
          </a:p>
        </p:txBody>
      </p:sp>
      <p:sp>
        <p:nvSpPr>
          <p:cNvPr id="46083" name="Rectangle 3"/>
          <p:cNvSpPr>
            <a:spLocks noGrp="1" noChangeArrowheads="1"/>
          </p:cNvSpPr>
          <p:nvPr>
            <p:ph sz="half" idx="1"/>
          </p:nvPr>
        </p:nvSpPr>
        <p:spPr>
          <a:xfrm>
            <a:off x="152400" y="1371600"/>
            <a:ext cx="4362450" cy="4805363"/>
          </a:xfrm>
        </p:spPr>
        <p:txBody>
          <a:bodyPr>
            <a:noAutofit/>
          </a:bodyPr>
          <a:lstStyle/>
          <a:p>
            <a:pPr eaLnBrk="1" hangingPunct="1">
              <a:lnSpc>
                <a:spcPct val="90000"/>
              </a:lnSpc>
              <a:defRPr/>
            </a:pPr>
            <a:r>
              <a:rPr lang="en-US" sz="2000" dirty="0">
                <a:latin typeface="Arial" charset="0"/>
              </a:rPr>
              <a:t>Introduce purpose</a:t>
            </a:r>
          </a:p>
          <a:p>
            <a:pPr lvl="1" eaLnBrk="1" hangingPunct="1">
              <a:lnSpc>
                <a:spcPct val="90000"/>
              </a:lnSpc>
              <a:defRPr/>
            </a:pPr>
            <a:r>
              <a:rPr lang="en-US" sz="2000" dirty="0">
                <a:latin typeface="Arial" charset="0"/>
              </a:rPr>
              <a:t>Consistency activities to show differences in opinions</a:t>
            </a:r>
          </a:p>
          <a:p>
            <a:pPr lvl="1" eaLnBrk="1" hangingPunct="1">
              <a:lnSpc>
                <a:spcPct val="90000"/>
              </a:lnSpc>
              <a:defRPr/>
            </a:pPr>
            <a:r>
              <a:rPr lang="en-US" sz="2000" dirty="0">
                <a:latin typeface="Arial" charset="0"/>
              </a:rPr>
              <a:t>Increase Consistency of staff </a:t>
            </a:r>
          </a:p>
          <a:p>
            <a:pPr lvl="1" eaLnBrk="1" hangingPunct="1">
              <a:lnSpc>
                <a:spcPct val="90000"/>
              </a:lnSpc>
              <a:defRPr/>
            </a:pPr>
            <a:r>
              <a:rPr lang="en-US" sz="2000" dirty="0">
                <a:latin typeface="Arial" charset="0"/>
              </a:rPr>
              <a:t>Group consensus of what intensity of problem behavior is considered an incident</a:t>
            </a:r>
          </a:p>
          <a:p>
            <a:pPr lvl="1" eaLnBrk="1" hangingPunct="1">
              <a:lnSpc>
                <a:spcPct val="90000"/>
              </a:lnSpc>
              <a:buFontTx/>
              <a:buChar char="•"/>
              <a:defRPr/>
            </a:pPr>
            <a:r>
              <a:rPr lang="ko-KR" altLang="en-US" sz="2000" dirty="0">
                <a:latin typeface="Arial" charset="0"/>
              </a:rPr>
              <a:t>목적을 소개</a:t>
            </a:r>
            <a:endParaRPr lang="en-US" altLang="ko-KR" sz="2000" dirty="0">
              <a:latin typeface="Arial" charset="0"/>
            </a:endParaRPr>
          </a:p>
          <a:p>
            <a:pPr lvl="1" eaLnBrk="1" hangingPunct="1">
              <a:lnSpc>
                <a:spcPct val="90000"/>
              </a:lnSpc>
              <a:buFontTx/>
              <a:buChar char="-"/>
              <a:defRPr/>
            </a:pPr>
            <a:r>
              <a:rPr lang="ko-KR" altLang="en-US" sz="2000" dirty="0">
                <a:latin typeface="Arial" charset="0"/>
              </a:rPr>
              <a:t>일관성 액티비디를 통해 의견의 다양성 보여줌</a:t>
            </a:r>
            <a:endParaRPr lang="en-US" altLang="ko-KR" sz="2000" dirty="0">
              <a:latin typeface="Arial" charset="0"/>
            </a:endParaRPr>
          </a:p>
          <a:p>
            <a:pPr lvl="1" eaLnBrk="1" hangingPunct="1">
              <a:lnSpc>
                <a:spcPct val="90000"/>
              </a:lnSpc>
              <a:buFontTx/>
              <a:buChar char="-"/>
              <a:defRPr/>
            </a:pPr>
            <a:r>
              <a:rPr lang="ko-KR" altLang="en-US" sz="2000" dirty="0">
                <a:latin typeface="Arial" charset="0"/>
              </a:rPr>
              <a:t>직원의 일관성 증가</a:t>
            </a:r>
            <a:endParaRPr lang="en-US" altLang="ko-KR" sz="2000" dirty="0">
              <a:latin typeface="Arial" charset="0"/>
            </a:endParaRPr>
          </a:p>
          <a:p>
            <a:pPr lvl="1" eaLnBrk="1" hangingPunct="1">
              <a:lnSpc>
                <a:spcPct val="90000"/>
              </a:lnSpc>
              <a:buFontTx/>
              <a:buChar char="-"/>
              <a:defRPr/>
            </a:pPr>
            <a:r>
              <a:rPr lang="ko-KR" altLang="en-US" sz="2000" dirty="0">
                <a:latin typeface="Arial" charset="0"/>
              </a:rPr>
              <a:t>어떤 강도의 문제 행동이 사건이 되는지 그룹 의견 합의 </a:t>
            </a:r>
            <a:endParaRPr lang="en-US" sz="2000" dirty="0">
              <a:latin typeface="Arial" charset="0"/>
            </a:endParaRPr>
          </a:p>
        </p:txBody>
      </p:sp>
      <p:sp>
        <p:nvSpPr>
          <p:cNvPr id="2" name="Content Placeholder 1">
            <a:extLst>
              <a:ext uri="{FF2B5EF4-FFF2-40B4-BE49-F238E27FC236}">
                <a16:creationId xmlns:a16="http://schemas.microsoft.com/office/drawing/2014/main" id="{AD9A5B56-CE63-8443-8FBE-B0277D59118D}"/>
              </a:ext>
            </a:extLst>
          </p:cNvPr>
          <p:cNvSpPr>
            <a:spLocks noGrp="1"/>
          </p:cNvSpPr>
          <p:nvPr>
            <p:ph sz="half" idx="2"/>
          </p:nvPr>
        </p:nvSpPr>
        <p:spPr>
          <a:xfrm>
            <a:off x="4572000" y="1371600"/>
            <a:ext cx="3943350" cy="4805363"/>
          </a:xfrm>
        </p:spPr>
        <p:txBody>
          <a:bodyPr>
            <a:normAutofit fontScale="92500"/>
          </a:bodyPr>
          <a:lstStyle/>
          <a:p>
            <a:pPr>
              <a:lnSpc>
                <a:spcPct val="90000"/>
              </a:lnSpc>
              <a:defRPr/>
            </a:pPr>
            <a:r>
              <a:rPr lang="en-US" sz="2000" dirty="0">
                <a:latin typeface="Arial" charset="0"/>
              </a:rPr>
              <a:t>Structure activities to discuss behavioral definitions and major/minors</a:t>
            </a:r>
          </a:p>
          <a:p>
            <a:pPr lvl="1">
              <a:lnSpc>
                <a:spcPct val="90000"/>
              </a:lnSpc>
              <a:defRPr/>
            </a:pPr>
            <a:r>
              <a:rPr lang="en-US" sz="2000" dirty="0">
                <a:latin typeface="Arial" charset="0"/>
              </a:rPr>
              <a:t>Break into groups and </a:t>
            </a:r>
          </a:p>
          <a:p>
            <a:pPr lvl="1">
              <a:lnSpc>
                <a:spcPct val="90000"/>
              </a:lnSpc>
              <a:defRPr/>
            </a:pPr>
            <a:r>
              <a:rPr lang="en-US" sz="2000" dirty="0">
                <a:latin typeface="Arial" charset="0"/>
              </a:rPr>
              <a:t>Assign each group definitions</a:t>
            </a:r>
          </a:p>
          <a:p>
            <a:pPr lvl="1">
              <a:lnSpc>
                <a:spcPct val="90000"/>
              </a:lnSpc>
              <a:defRPr/>
            </a:pPr>
            <a:r>
              <a:rPr lang="en-US" sz="2000" dirty="0">
                <a:latin typeface="Arial" charset="0"/>
              </a:rPr>
              <a:t>Create skits and act out behaviors and confirm understanding and consensus</a:t>
            </a:r>
          </a:p>
          <a:p>
            <a:pPr marL="257175" lvl="1" indent="0">
              <a:buNone/>
              <a:defRPr/>
            </a:pPr>
            <a:r>
              <a:rPr lang="ko-KR" altLang="en-US" sz="2000" dirty="0">
                <a:latin typeface="Arial" charset="0"/>
              </a:rPr>
              <a:t>행동 관련 용어 정의 및 주요 행동과 사소한 </a:t>
            </a:r>
            <a:r>
              <a:rPr lang="ko-KR" altLang="en-US" sz="2000" dirty="0" err="1">
                <a:latin typeface="Arial" charset="0"/>
              </a:rPr>
              <a:t>행동르</a:t>
            </a:r>
            <a:r>
              <a:rPr lang="ko-KR" altLang="en-US" sz="2000" dirty="0">
                <a:latin typeface="Arial" charset="0"/>
              </a:rPr>
              <a:t> 논의할 </a:t>
            </a:r>
            <a:r>
              <a:rPr lang="ko-KR" altLang="en-US" sz="2000" dirty="0" err="1">
                <a:latin typeface="Arial" charset="0"/>
              </a:rPr>
              <a:t>구페적</a:t>
            </a:r>
            <a:r>
              <a:rPr lang="ko-KR" altLang="en-US" sz="2000" dirty="0">
                <a:latin typeface="Arial" charset="0"/>
              </a:rPr>
              <a:t> </a:t>
            </a:r>
            <a:r>
              <a:rPr lang="ko-KR" altLang="en-US" sz="2000" dirty="0" err="1">
                <a:latin typeface="Arial" charset="0"/>
              </a:rPr>
              <a:t>액티피비</a:t>
            </a:r>
            <a:endParaRPr lang="en-US" altLang="ko-KR" sz="2000" dirty="0">
              <a:latin typeface="Arial" charset="0"/>
            </a:endParaRPr>
          </a:p>
          <a:p>
            <a:pPr lvl="1">
              <a:lnSpc>
                <a:spcPct val="90000"/>
              </a:lnSpc>
              <a:buFontTx/>
              <a:buChar char="-"/>
              <a:defRPr/>
            </a:pPr>
            <a:r>
              <a:rPr lang="ko-KR" altLang="en-US" sz="2000" dirty="0">
                <a:latin typeface="Arial" charset="0"/>
              </a:rPr>
              <a:t>그룹으로 나뉘어</a:t>
            </a:r>
            <a:endParaRPr lang="en-US" altLang="ko-KR" sz="2000" dirty="0">
              <a:latin typeface="Arial" charset="0"/>
            </a:endParaRPr>
          </a:p>
          <a:p>
            <a:pPr lvl="1">
              <a:lnSpc>
                <a:spcPct val="90000"/>
              </a:lnSpc>
              <a:buFontTx/>
              <a:buChar char="-"/>
              <a:defRPr/>
            </a:pPr>
            <a:r>
              <a:rPr lang="ko-KR" altLang="en-US" sz="2000" dirty="0">
                <a:latin typeface="Arial" charset="0"/>
              </a:rPr>
              <a:t>각 그룹마다 용어 </a:t>
            </a:r>
            <a:r>
              <a:rPr lang="ko-KR" altLang="en-US" sz="2000" dirty="0" err="1">
                <a:latin typeface="Arial" charset="0"/>
              </a:rPr>
              <a:t>정의를주며</a:t>
            </a:r>
            <a:r>
              <a:rPr lang="ko-KR" altLang="en-US" sz="2000" dirty="0">
                <a:latin typeface="Arial" charset="0"/>
              </a:rPr>
              <a:t> 콩트나 행동을 재현하며 이해와 합의에 도달함</a:t>
            </a:r>
            <a:endParaRPr lang="en-US" sz="2000" dirty="0">
              <a:latin typeface="Arial" charset="0"/>
            </a:endParaRPr>
          </a:p>
          <a:p>
            <a:endParaRPr lang="en-US" dirty="0"/>
          </a:p>
        </p:txBody>
      </p:sp>
    </p:spTree>
    <p:extLst>
      <p:ext uri="{BB962C8B-B14F-4D97-AF65-F5344CB8AC3E}">
        <p14:creationId xmlns:p14="http://schemas.microsoft.com/office/powerpoint/2010/main" val="13194022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6934200" cy="685800"/>
          </a:xfrm>
        </p:spPr>
        <p:txBody>
          <a:bodyPr>
            <a:noAutofit/>
          </a:bodyPr>
          <a:lstStyle/>
          <a:p>
            <a:pPr algn="ctr"/>
            <a:r>
              <a:rPr lang="en-US" sz="2400" dirty="0"/>
              <a:t>Increasing Staff Awareness &amp; Consistency</a:t>
            </a:r>
            <a:br>
              <a:rPr lang="en-US" sz="2400" dirty="0"/>
            </a:br>
            <a:r>
              <a:rPr lang="ko-KR" altLang="en-US" sz="2400" dirty="0"/>
              <a:t>직원 인식과 일관성 늘리기</a:t>
            </a:r>
            <a:endParaRPr lang="en-US" sz="2400" dirty="0"/>
          </a:p>
        </p:txBody>
      </p:sp>
      <p:sp>
        <p:nvSpPr>
          <p:cNvPr id="3" name="Text Placeholder 2"/>
          <p:cNvSpPr>
            <a:spLocks noGrp="1"/>
          </p:cNvSpPr>
          <p:nvPr>
            <p:ph type="body" idx="1"/>
          </p:nvPr>
        </p:nvSpPr>
        <p:spPr>
          <a:xfrm>
            <a:off x="685800" y="1447800"/>
            <a:ext cx="7848600" cy="4495800"/>
          </a:xfrm>
        </p:spPr>
        <p:txBody>
          <a:bodyPr>
            <a:normAutofit lnSpcReduction="10000"/>
          </a:bodyPr>
          <a:lstStyle/>
          <a:p>
            <a:r>
              <a:rPr lang="en-US" dirty="0"/>
              <a:t> Tell a story about a problem behavior </a:t>
            </a:r>
          </a:p>
          <a:p>
            <a:r>
              <a:rPr lang="ko-KR" altLang="en-US" dirty="0"/>
              <a:t>문제 행동에 대한 이야기를 나눔</a:t>
            </a:r>
            <a:endParaRPr lang="en-US" dirty="0"/>
          </a:p>
          <a:p>
            <a:r>
              <a:rPr lang="en-US" dirty="0"/>
              <a:t> Ask staff members to walk to </a:t>
            </a:r>
          </a:p>
          <a:p>
            <a:pPr lvl="1"/>
            <a:r>
              <a:rPr lang="en-US" sz="1125" dirty="0"/>
              <a:t>One corner of the room if they would fill out an incident report</a:t>
            </a:r>
          </a:p>
          <a:p>
            <a:pPr lvl="1"/>
            <a:r>
              <a:rPr lang="en-US" sz="1125" dirty="0"/>
              <a:t>One corner if they would ignore the behavior or redirect the person</a:t>
            </a:r>
          </a:p>
          <a:p>
            <a:pPr lvl="1"/>
            <a:r>
              <a:rPr lang="en-US" sz="1125" dirty="0"/>
              <a:t>One corner if they would call 911 </a:t>
            </a:r>
          </a:p>
          <a:p>
            <a:pPr lvl="1">
              <a:buFontTx/>
              <a:buChar char="•"/>
            </a:pPr>
            <a:r>
              <a:rPr lang="ko-KR" altLang="en-US" sz="1125" dirty="0"/>
              <a:t>직원에게 다음으로 걸어 가라고 말한다</a:t>
            </a:r>
            <a:endParaRPr lang="en-US" altLang="ko-KR" sz="1125" dirty="0"/>
          </a:p>
          <a:p>
            <a:pPr lvl="1">
              <a:buFontTx/>
              <a:buChar char="-"/>
            </a:pPr>
            <a:r>
              <a:rPr lang="ko-KR" altLang="en-US" sz="1125" dirty="0"/>
              <a:t>사건 보고서를 작성하고 싶으면 방 한쪽 귀퉁이로</a:t>
            </a:r>
            <a:endParaRPr lang="en-US" altLang="ko-KR" sz="1125" dirty="0"/>
          </a:p>
          <a:p>
            <a:pPr lvl="1">
              <a:buFontTx/>
              <a:buChar char="-"/>
            </a:pPr>
            <a:r>
              <a:rPr lang="ko-KR" altLang="en-US" sz="1125" dirty="0"/>
              <a:t>행동을 못본체 하고 당사자가 다른 생각하게 하고 싶으면 방 한쪽 귀퉁이로</a:t>
            </a:r>
            <a:endParaRPr lang="en-US" altLang="ko-KR" sz="1125" dirty="0"/>
          </a:p>
          <a:p>
            <a:pPr lvl="1">
              <a:buFontTx/>
              <a:buChar char="-"/>
            </a:pPr>
            <a:r>
              <a:rPr lang="en-US" sz="1125" dirty="0"/>
              <a:t>911</a:t>
            </a:r>
            <a:r>
              <a:rPr lang="ko-KR" altLang="en-US" sz="1125" dirty="0"/>
              <a:t>에 전화 걸고 싶으면 나머지 한쪽 귀퉁이로</a:t>
            </a:r>
            <a:endParaRPr lang="en-US" sz="1125" dirty="0"/>
          </a:p>
          <a:p>
            <a:r>
              <a:rPr lang="en-US" dirty="0"/>
              <a:t> Discuss how staff can begin to respond in more consistent  manner</a:t>
            </a:r>
          </a:p>
          <a:p>
            <a:r>
              <a:rPr lang="ko-KR" altLang="en-US" dirty="0"/>
              <a:t>직원이 어떻게 더 일관성 있게 대응할 수 있는지 논의</a:t>
            </a:r>
            <a:endParaRPr lang="en-US" dirty="0"/>
          </a:p>
          <a:p>
            <a:r>
              <a:rPr lang="en-US" dirty="0"/>
              <a:t>Add skits to staff meetings or other events to continue progress</a:t>
            </a:r>
          </a:p>
          <a:p>
            <a:pPr marL="114300" indent="0">
              <a:buNone/>
            </a:pPr>
            <a:r>
              <a:rPr lang="ko-KR" altLang="en-US" dirty="0"/>
              <a:t>콩트를 직원 회의나 다른 행사에 접목 시켜 계속적으로 진행</a:t>
            </a:r>
            <a:endParaRPr lang="en-US" dirty="0"/>
          </a:p>
        </p:txBody>
      </p:sp>
    </p:spTree>
    <p:extLst>
      <p:ext uri="{BB962C8B-B14F-4D97-AF65-F5344CB8AC3E}">
        <p14:creationId xmlns:p14="http://schemas.microsoft.com/office/powerpoint/2010/main" val="29136922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112" y="304800"/>
            <a:ext cx="5819775" cy="533400"/>
          </a:xfrm>
        </p:spPr>
        <p:txBody>
          <a:bodyPr>
            <a:noAutofit/>
          </a:bodyPr>
          <a:lstStyle/>
          <a:p>
            <a:pPr algn="ctr"/>
            <a:r>
              <a:rPr lang="en-US" sz="2400" dirty="0"/>
              <a:t>Activity for Coming to Consensus</a:t>
            </a:r>
            <a:br>
              <a:rPr lang="en-US" sz="2400" dirty="0"/>
            </a:br>
            <a:r>
              <a:rPr lang="ko-KR" altLang="en-US" sz="2400" dirty="0"/>
              <a:t>합의점에 도달하기 위핸 액티비티</a:t>
            </a:r>
            <a:endParaRPr lang="en-US" sz="2400" dirty="0"/>
          </a:p>
        </p:txBody>
      </p:sp>
      <p:sp>
        <p:nvSpPr>
          <p:cNvPr id="3" name="Text Placeholder 2"/>
          <p:cNvSpPr>
            <a:spLocks noGrp="1"/>
          </p:cNvSpPr>
          <p:nvPr>
            <p:ph type="body" idx="1"/>
          </p:nvPr>
        </p:nvSpPr>
        <p:spPr>
          <a:xfrm>
            <a:off x="1371600" y="1295400"/>
            <a:ext cx="6781800" cy="4876800"/>
          </a:xfrm>
        </p:spPr>
        <p:txBody>
          <a:bodyPr>
            <a:normAutofit/>
          </a:bodyPr>
          <a:lstStyle/>
          <a:p>
            <a:r>
              <a:rPr lang="en-US" dirty="0"/>
              <a:t> </a:t>
            </a:r>
            <a:r>
              <a:rPr lang="en-US" sz="1350" dirty="0"/>
              <a:t>Create a circle of staff members with continuous rope and indicate the rope should not be broken at any time</a:t>
            </a:r>
          </a:p>
          <a:p>
            <a:r>
              <a:rPr lang="ko-KR" altLang="en-US" sz="1350" dirty="0"/>
              <a:t>이어진 밧줄을 이용해 직원들로 원을 만든다</a:t>
            </a:r>
            <a:r>
              <a:rPr lang="en-US" altLang="ko-KR" sz="1350" dirty="0"/>
              <a:t>.</a:t>
            </a:r>
            <a:r>
              <a:rPr lang="ko-KR" altLang="en-US" sz="1350" dirty="0"/>
              <a:t> 밧줄은 그 어떤 순간에도 끊어져서는 안된다고 말한다</a:t>
            </a:r>
            <a:endParaRPr lang="en-US" sz="1350" dirty="0"/>
          </a:p>
          <a:p>
            <a:r>
              <a:rPr lang="en-US" sz="1350" dirty="0"/>
              <a:t> Ask staff to take one step forward for “yes” and one step backward for “no”</a:t>
            </a:r>
          </a:p>
          <a:p>
            <a:r>
              <a:rPr lang="ko-KR" altLang="en-US" sz="1350" dirty="0"/>
              <a:t>직원에서 </a:t>
            </a:r>
            <a:r>
              <a:rPr lang="en-US" altLang="ko-KR" sz="1350" dirty="0"/>
              <a:t>“</a:t>
            </a:r>
            <a:r>
              <a:rPr lang="ko-KR" altLang="en-US" sz="1350" dirty="0"/>
              <a:t>예</a:t>
            </a:r>
            <a:r>
              <a:rPr lang="en-US" altLang="ko-KR" sz="1350" dirty="0"/>
              <a:t>”</a:t>
            </a:r>
            <a:r>
              <a:rPr lang="ko-KR" altLang="en-US" sz="1350" dirty="0"/>
              <a:t>면 앞으로 한 발자국</a:t>
            </a:r>
            <a:r>
              <a:rPr lang="en-US" altLang="ko-KR" sz="1350" dirty="0"/>
              <a:t>,</a:t>
            </a:r>
            <a:r>
              <a:rPr lang="ko-KR" altLang="en-US" sz="1350" dirty="0"/>
              <a:t> </a:t>
            </a:r>
            <a:r>
              <a:rPr lang="en-US" altLang="ko-KR" sz="1350" dirty="0"/>
              <a:t>“</a:t>
            </a:r>
            <a:r>
              <a:rPr lang="ko-KR" altLang="en-US" sz="1350" dirty="0"/>
              <a:t>아니오</a:t>
            </a:r>
            <a:r>
              <a:rPr lang="en-US" altLang="ko-KR" sz="1350" dirty="0"/>
              <a:t>”</a:t>
            </a:r>
            <a:r>
              <a:rPr lang="ko-KR" altLang="en-US" sz="1350" dirty="0"/>
              <a:t>면 뒤로 한 발자국 가라고 말한다</a:t>
            </a:r>
            <a:endParaRPr lang="en-US" sz="1350" dirty="0"/>
          </a:p>
          <a:p>
            <a:r>
              <a:rPr lang="en-US" sz="1350" dirty="0"/>
              <a:t>Ask the following types of questions:</a:t>
            </a:r>
          </a:p>
          <a:p>
            <a:pPr lvl="1"/>
            <a:r>
              <a:rPr lang="en-US" dirty="0"/>
              <a:t> </a:t>
            </a:r>
            <a:r>
              <a:rPr lang="en-US" sz="1125" dirty="0"/>
              <a:t>Would you drink a diet coke if it was offered to you?</a:t>
            </a:r>
          </a:p>
          <a:p>
            <a:pPr lvl="1"/>
            <a:r>
              <a:rPr lang="en-US" sz="1125" dirty="0"/>
              <a:t> Would you drink a diet </a:t>
            </a:r>
            <a:r>
              <a:rPr lang="en-US" sz="1125" dirty="0" err="1"/>
              <a:t>pepsi</a:t>
            </a:r>
            <a:r>
              <a:rPr lang="en-US" sz="1125" dirty="0"/>
              <a:t> if it was offered to you?</a:t>
            </a:r>
          </a:p>
          <a:p>
            <a:pPr lvl="1"/>
            <a:r>
              <a:rPr lang="en-US" sz="1125" dirty="0"/>
              <a:t>Would you drink a latte from Starbucks?</a:t>
            </a:r>
          </a:p>
          <a:p>
            <a:pPr lvl="1">
              <a:buFontTx/>
              <a:buChar char="•"/>
            </a:pPr>
            <a:r>
              <a:rPr lang="ko-KR" altLang="en-US" sz="1125" dirty="0"/>
              <a:t>다음과 같은 질문을 한다</a:t>
            </a:r>
            <a:r>
              <a:rPr lang="en-US" altLang="ko-KR" sz="1125" dirty="0"/>
              <a:t>:</a:t>
            </a:r>
          </a:p>
          <a:p>
            <a:pPr lvl="1">
              <a:buFontTx/>
              <a:buChar char="-"/>
            </a:pPr>
            <a:r>
              <a:rPr lang="ko-KR" altLang="en-US" sz="1125" dirty="0"/>
              <a:t>다이어트 콜라를 누군가가 준다면 마시겠어요</a:t>
            </a:r>
            <a:r>
              <a:rPr lang="en-US" altLang="ko-KR" sz="1125" dirty="0"/>
              <a:t>?</a:t>
            </a:r>
          </a:p>
          <a:p>
            <a:pPr lvl="1">
              <a:buFontTx/>
              <a:buChar char="-"/>
            </a:pPr>
            <a:r>
              <a:rPr lang="ko-KR" altLang="en-US" sz="1125" dirty="0"/>
              <a:t>다이어트 펩시를 누군가가 준다면 마시겠어요</a:t>
            </a:r>
            <a:r>
              <a:rPr lang="en-US" altLang="ko-KR" sz="1125" dirty="0"/>
              <a:t>?</a:t>
            </a:r>
          </a:p>
          <a:p>
            <a:pPr lvl="1">
              <a:buFontTx/>
              <a:buChar char="-"/>
            </a:pPr>
            <a:r>
              <a:rPr lang="ko-KR" altLang="en-US" sz="1125" dirty="0"/>
              <a:t>스타벅스에서 라떼를 마시겠어요</a:t>
            </a:r>
            <a:r>
              <a:rPr lang="en-US" altLang="ko-KR" sz="1125" dirty="0"/>
              <a:t>?</a:t>
            </a:r>
            <a:endParaRPr lang="en-US" sz="1125" dirty="0"/>
          </a:p>
          <a:p>
            <a:r>
              <a:rPr lang="en-US" sz="1350" dirty="0"/>
              <a:t>Discuss as the rope tightens what to do to avoid breaking the rope</a:t>
            </a:r>
          </a:p>
          <a:p>
            <a:r>
              <a:rPr lang="ko-KR" altLang="en-US" sz="1350" dirty="0"/>
              <a:t>밧줄이 탱탱해 질 수록 어떻게 하면 밧줄이 끊어지지 않을지 토론한다</a:t>
            </a:r>
            <a:r>
              <a:rPr lang="en-US" altLang="ko-KR" sz="1350" dirty="0"/>
              <a:t>.</a:t>
            </a:r>
            <a:endParaRPr lang="en-US" sz="1350" dirty="0"/>
          </a:p>
          <a:p>
            <a:r>
              <a:rPr lang="en-US" sz="1350" dirty="0"/>
              <a:t>Discuss importance of consistency and predictability when many people work together </a:t>
            </a:r>
          </a:p>
          <a:p>
            <a:r>
              <a:rPr lang="ko-KR" altLang="en-US" sz="1350" dirty="0"/>
              <a:t>많은 사람이 함께 일하면 중요한 일관성과 예층 가능성에 대해 토론한다</a:t>
            </a:r>
            <a:endParaRPr lang="en-US" sz="1350" dirty="0"/>
          </a:p>
        </p:txBody>
      </p:sp>
    </p:spTree>
    <p:extLst>
      <p:ext uri="{BB962C8B-B14F-4D97-AF65-F5344CB8AC3E}">
        <p14:creationId xmlns:p14="http://schemas.microsoft.com/office/powerpoint/2010/main" val="33124680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a:t>Support for Staff Members</a:t>
            </a:r>
            <a:br>
              <a:rPr lang="en-US" sz="2400" dirty="0"/>
            </a:br>
            <a:r>
              <a:rPr lang="ko-KR" altLang="en-US" sz="2400" dirty="0"/>
              <a:t>직원을 위한 지원</a:t>
            </a:r>
            <a:endParaRPr lang="en-US" sz="2400" dirty="0"/>
          </a:p>
        </p:txBody>
      </p:sp>
      <p:sp>
        <p:nvSpPr>
          <p:cNvPr id="3" name="Text Placeholder 2"/>
          <p:cNvSpPr>
            <a:spLocks noGrp="1"/>
          </p:cNvSpPr>
          <p:nvPr>
            <p:ph type="body" idx="1"/>
          </p:nvPr>
        </p:nvSpPr>
        <p:spPr/>
        <p:txBody>
          <a:bodyPr>
            <a:normAutofit fontScale="92500" lnSpcReduction="20000"/>
          </a:bodyPr>
          <a:lstStyle/>
          <a:p>
            <a:r>
              <a:rPr lang="en-US" dirty="0"/>
              <a:t>Create Staff Development Activities to Help Staff Identify Ways to Address Minor Problems</a:t>
            </a:r>
          </a:p>
          <a:p>
            <a:pPr lvl="1"/>
            <a:r>
              <a:rPr lang="en-US" dirty="0"/>
              <a:t> Prompt Communication</a:t>
            </a:r>
          </a:p>
          <a:p>
            <a:pPr lvl="1"/>
            <a:r>
              <a:rPr lang="en-US" dirty="0"/>
              <a:t>Offer Choices </a:t>
            </a:r>
          </a:p>
          <a:p>
            <a:pPr lvl="1"/>
            <a:r>
              <a:rPr lang="en-US" dirty="0"/>
              <a:t> Ignore Minor Problems</a:t>
            </a:r>
          </a:p>
          <a:p>
            <a:pPr lvl="1"/>
            <a:r>
              <a:rPr lang="en-US" dirty="0"/>
              <a:t>Effective Redirection</a:t>
            </a:r>
          </a:p>
          <a:p>
            <a:pPr lvl="1">
              <a:buFontTx/>
              <a:buChar char="•"/>
            </a:pPr>
            <a:r>
              <a:rPr lang="ko-KR" altLang="en-US" dirty="0"/>
              <a:t>직원 개발 활동을 만들어 사소만 문제를 다를 수 있는 방법을 찾을 수 있도록 돕는다</a:t>
            </a:r>
            <a:endParaRPr lang="en-US" altLang="ko-KR" dirty="0"/>
          </a:p>
          <a:p>
            <a:pPr lvl="1">
              <a:buFontTx/>
              <a:buChar char="-"/>
            </a:pPr>
            <a:r>
              <a:rPr lang="ko-KR" altLang="en-US" dirty="0"/>
              <a:t>신속한 소통</a:t>
            </a:r>
            <a:endParaRPr lang="en-US" altLang="ko-KR" dirty="0"/>
          </a:p>
          <a:p>
            <a:pPr lvl="1">
              <a:buFontTx/>
              <a:buChar char="-"/>
            </a:pPr>
            <a:r>
              <a:rPr lang="ko-KR" altLang="en-US" dirty="0"/>
              <a:t>선택권 제공</a:t>
            </a:r>
            <a:endParaRPr lang="en-US" altLang="ko-KR" dirty="0"/>
          </a:p>
          <a:p>
            <a:pPr lvl="1">
              <a:buFontTx/>
              <a:buChar char="-"/>
            </a:pPr>
            <a:r>
              <a:rPr lang="ko-KR" altLang="en-US" dirty="0"/>
              <a:t>사소한 문제 무시</a:t>
            </a:r>
            <a:endParaRPr lang="en-US" altLang="ko-KR" dirty="0"/>
          </a:p>
          <a:p>
            <a:pPr lvl="1">
              <a:buFontTx/>
              <a:buChar char="-"/>
            </a:pPr>
            <a:r>
              <a:rPr lang="ko-KR" altLang="en-US" dirty="0"/>
              <a:t>효과적인 방향 전환</a:t>
            </a:r>
            <a:endParaRPr lang="en-US" dirty="0"/>
          </a:p>
          <a:p>
            <a:r>
              <a:rPr lang="en-US" dirty="0"/>
              <a:t>Create a Review of Incidents to Learn More About Preventing Challenging Interactions</a:t>
            </a:r>
          </a:p>
          <a:p>
            <a:r>
              <a:rPr lang="ko-KR" altLang="en-US" dirty="0"/>
              <a:t>사건 검토지를 만들어 어려운 상황을 예방하는 방법에 대해 배운다</a:t>
            </a:r>
            <a:endParaRPr lang="en-US" dirty="0"/>
          </a:p>
        </p:txBody>
      </p:sp>
    </p:spTree>
    <p:extLst>
      <p:ext uri="{BB962C8B-B14F-4D97-AF65-F5344CB8AC3E}">
        <p14:creationId xmlns:p14="http://schemas.microsoft.com/office/powerpoint/2010/main" val="14308305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BF8951-B289-254D-B7CC-3BE829D04E8C}"/>
              </a:ext>
            </a:extLst>
          </p:cNvPr>
          <p:cNvSpPr>
            <a:spLocks noGrp="1"/>
          </p:cNvSpPr>
          <p:nvPr>
            <p:ph type="ctrTitle"/>
          </p:nvPr>
        </p:nvSpPr>
        <p:spPr>
          <a:xfrm>
            <a:off x="1126603" y="1200934"/>
            <a:ext cx="6858000" cy="2387600"/>
          </a:xfrm>
        </p:spPr>
        <p:txBody>
          <a:bodyPr/>
          <a:lstStyle/>
          <a:p>
            <a:r>
              <a:rPr lang="en-US" dirty="0">
                <a:hlinkClick r:id="rId2"/>
              </a:rPr>
              <a:t>Incident Report Excel Program Link</a:t>
            </a:r>
            <a:endParaRPr lang="en-US" dirty="0"/>
          </a:p>
        </p:txBody>
      </p:sp>
      <p:sp>
        <p:nvSpPr>
          <p:cNvPr id="5" name="Subtitle 4">
            <a:extLst>
              <a:ext uri="{FF2B5EF4-FFF2-40B4-BE49-F238E27FC236}">
                <a16:creationId xmlns:a16="http://schemas.microsoft.com/office/drawing/2014/main" id="{C125E846-6C2F-4542-95A1-8F3B54F33061}"/>
              </a:ext>
            </a:extLst>
          </p:cNvPr>
          <p:cNvSpPr>
            <a:spLocks noGrp="1"/>
          </p:cNvSpPr>
          <p:nvPr>
            <p:ph type="subTitle" idx="1"/>
          </p:nvPr>
        </p:nvSpPr>
        <p:spPr>
          <a:xfrm>
            <a:off x="1143000" y="3969474"/>
            <a:ext cx="6858000" cy="1655762"/>
          </a:xfrm>
        </p:spPr>
        <p:txBody>
          <a:bodyPr>
            <a:normAutofit/>
          </a:bodyPr>
          <a:lstStyle/>
          <a:p>
            <a:r>
              <a:rPr lang="en-US" sz="2400" dirty="0"/>
              <a:t>Robert </a:t>
            </a:r>
            <a:r>
              <a:rPr lang="en-US" sz="2400" dirty="0" err="1"/>
              <a:t>Putnum</a:t>
            </a:r>
            <a:endParaRPr lang="en-US" sz="2400" dirty="0"/>
          </a:p>
          <a:p>
            <a:r>
              <a:rPr lang="en-US" sz="2400" dirty="0"/>
              <a:t>May Institute</a:t>
            </a:r>
          </a:p>
          <a:p>
            <a:r>
              <a:rPr lang="en-US" sz="2400" dirty="0"/>
              <a:t>2017</a:t>
            </a:r>
          </a:p>
        </p:txBody>
      </p:sp>
    </p:spTree>
    <p:extLst>
      <p:ext uri="{BB962C8B-B14F-4D97-AF65-F5344CB8AC3E}">
        <p14:creationId xmlns:p14="http://schemas.microsoft.com/office/powerpoint/2010/main" val="41387925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022F3D-6ECD-4B44-8CAE-07A0289E76B9}"/>
              </a:ext>
            </a:extLst>
          </p:cNvPr>
          <p:cNvSpPr>
            <a:spLocks noGrp="1"/>
          </p:cNvSpPr>
          <p:nvPr>
            <p:ph type="ctrTitle"/>
          </p:nvPr>
        </p:nvSpPr>
        <p:spPr/>
        <p:txBody>
          <a:bodyPr/>
          <a:lstStyle/>
          <a:p>
            <a:r>
              <a:rPr lang="en-US" dirty="0"/>
              <a:t>Activity</a:t>
            </a:r>
          </a:p>
        </p:txBody>
      </p:sp>
      <p:sp>
        <p:nvSpPr>
          <p:cNvPr id="5" name="Subtitle 4">
            <a:extLst>
              <a:ext uri="{FF2B5EF4-FFF2-40B4-BE49-F238E27FC236}">
                <a16:creationId xmlns:a16="http://schemas.microsoft.com/office/drawing/2014/main" id="{5CAE3E5B-4ABF-2D45-BF31-5EE9581D20A8}"/>
              </a:ext>
            </a:extLst>
          </p:cNvPr>
          <p:cNvSpPr>
            <a:spLocks noGrp="1"/>
          </p:cNvSpPr>
          <p:nvPr>
            <p:ph type="subTitle" idx="1"/>
          </p:nvPr>
        </p:nvSpPr>
        <p:spPr/>
        <p:txBody>
          <a:bodyPr/>
          <a:lstStyle/>
          <a:p>
            <a:pPr marL="342900" indent="-342900" algn="l">
              <a:buFont typeface="+mj-lt"/>
              <a:buAutoNum type="arabicPeriod"/>
            </a:pPr>
            <a:r>
              <a:rPr lang="en-US" dirty="0"/>
              <a:t>How can you improve your incident report tracking systems?</a:t>
            </a:r>
          </a:p>
          <a:p>
            <a:pPr marL="342900" indent="-342900" algn="l">
              <a:buFont typeface="+mj-lt"/>
              <a:buAutoNum type="arabicPeriod"/>
            </a:pPr>
            <a:r>
              <a:rPr lang="en-US" dirty="0"/>
              <a:t>What steps would be helpful from the presentation today?</a:t>
            </a:r>
          </a:p>
          <a:p>
            <a:pPr marL="342900" indent="-342900" algn="l">
              <a:buFont typeface="+mj-lt"/>
              <a:buAutoNum type="arabicPeriod"/>
            </a:pPr>
            <a:r>
              <a:rPr lang="en-US" dirty="0"/>
              <a:t>Use the action planning form to record your ideas</a:t>
            </a:r>
          </a:p>
        </p:txBody>
      </p:sp>
    </p:spTree>
    <p:extLst>
      <p:ext uri="{BB962C8B-B14F-4D97-AF65-F5344CB8AC3E}">
        <p14:creationId xmlns:p14="http://schemas.microsoft.com/office/powerpoint/2010/main" val="23122062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751"/>
            <a:ext cx="9143999" cy="994172"/>
          </a:xfrm>
        </p:spPr>
        <p:txBody>
          <a:bodyPr>
            <a:noAutofit/>
          </a:bodyPr>
          <a:lstStyle/>
          <a:p>
            <a:pPr algn="ctr"/>
            <a:r>
              <a:rPr lang="ko-KR" altLang="en-US" sz="1800" dirty="0">
                <a:latin typeface="+mn-ea"/>
                <a:ea typeface="+mn-ea"/>
              </a:rPr>
              <a:t>앞으로 나아가기 위해 직장에서 다른 사람들과 공유할 수 있는 </a:t>
            </a:r>
            <a:r>
              <a:rPr lang="en-US" altLang="ko-KR" sz="1800" dirty="0">
                <a:latin typeface="+mn-ea"/>
                <a:ea typeface="+mn-ea"/>
              </a:rPr>
              <a:t>3~5</a:t>
            </a:r>
            <a:r>
              <a:rPr lang="ko-KR" altLang="en-US" sz="1800" dirty="0">
                <a:latin typeface="+mn-ea"/>
                <a:ea typeface="+mn-ea"/>
              </a:rPr>
              <a:t>가지 목록을 만드세요</a:t>
            </a:r>
            <a:br>
              <a:rPr lang="en-US" altLang="ko-KR" sz="1800" dirty="0">
                <a:latin typeface="+mn-ea"/>
                <a:ea typeface="+mn-ea"/>
              </a:rPr>
            </a:br>
            <a:r>
              <a:rPr lang="en-US" altLang="ko-KR" sz="1800" dirty="0">
                <a:latin typeface="+mn-ea"/>
                <a:ea typeface="+mn-ea"/>
              </a:rPr>
              <a:t>_Make a list of 3-5 things you can share with others at work to move forward</a:t>
            </a:r>
            <a:endParaRPr lang="en-US" sz="1800" dirty="0">
              <a:latin typeface="+mn-ea"/>
              <a:ea typeface="+mn-ea"/>
            </a:endParaRPr>
          </a:p>
        </p:txBody>
      </p:sp>
      <p:graphicFrame>
        <p:nvGraphicFramePr>
          <p:cNvPr id="6" name="Content Placeholder 5"/>
          <p:cNvGraphicFramePr>
            <a:graphicFrameLocks noGrp="1"/>
          </p:cNvGraphicFramePr>
          <p:nvPr>
            <p:ph idx="1"/>
          </p:nvPr>
        </p:nvGraphicFramePr>
        <p:xfrm>
          <a:off x="241388" y="1630156"/>
          <a:ext cx="8661224" cy="4251960"/>
        </p:xfrm>
        <a:graphic>
          <a:graphicData uri="http://schemas.openxmlformats.org/drawingml/2006/table">
            <a:tbl>
              <a:tblPr firstRow="1" bandRow="1">
                <a:tableStyleId>{F5AB1C69-6EDB-4FF4-983F-18BD219EF322}</a:tableStyleId>
              </a:tblPr>
              <a:tblGrid>
                <a:gridCol w="3212177">
                  <a:extLst>
                    <a:ext uri="{9D8B030D-6E8A-4147-A177-3AD203B41FA5}">
                      <a16:colId xmlns:a16="http://schemas.microsoft.com/office/drawing/2014/main" val="20000"/>
                    </a:ext>
                  </a:extLst>
                </a:gridCol>
                <a:gridCol w="2561972">
                  <a:extLst>
                    <a:ext uri="{9D8B030D-6E8A-4147-A177-3AD203B41FA5}">
                      <a16:colId xmlns:a16="http://schemas.microsoft.com/office/drawing/2014/main" val="20001"/>
                    </a:ext>
                  </a:extLst>
                </a:gridCol>
                <a:gridCol w="2887075">
                  <a:extLst>
                    <a:ext uri="{9D8B030D-6E8A-4147-A177-3AD203B41FA5}">
                      <a16:colId xmlns:a16="http://schemas.microsoft.com/office/drawing/2014/main" val="20002"/>
                    </a:ext>
                  </a:extLst>
                </a:gridCol>
              </a:tblGrid>
              <a:tr h="708660">
                <a:tc>
                  <a:txBody>
                    <a:bodyPr/>
                    <a:lstStyle/>
                    <a:p>
                      <a:pPr algn="ctr"/>
                      <a:r>
                        <a:rPr lang="ko-KR" altLang="en-US" sz="1500" dirty="0">
                          <a:solidFill>
                            <a:schemeClr val="tx1"/>
                          </a:solidFill>
                          <a:latin typeface="+mn-ea"/>
                          <a:ea typeface="+mn-ea"/>
                        </a:rPr>
                        <a:t>앞으로 나아가기 위한 단계</a:t>
                      </a:r>
                      <a:endParaRPr lang="en-US" altLang="ko-KR" sz="1500" dirty="0">
                        <a:solidFill>
                          <a:schemeClr val="tx1"/>
                        </a:solidFill>
                        <a:latin typeface="+mn-ea"/>
                        <a:ea typeface="+mn-ea"/>
                      </a:endParaRPr>
                    </a:p>
                    <a:p>
                      <a:pPr algn="ctr"/>
                      <a:r>
                        <a:rPr lang="en-US" altLang="ko-KR" sz="1500" dirty="0">
                          <a:solidFill>
                            <a:schemeClr val="tx1"/>
                          </a:solidFill>
                          <a:latin typeface="+mn-ea"/>
                          <a:ea typeface="+mn-ea"/>
                        </a:rPr>
                        <a:t>_</a:t>
                      </a:r>
                      <a:r>
                        <a:rPr lang="en-US" sz="1500" dirty="0">
                          <a:solidFill>
                            <a:schemeClr val="tx1"/>
                          </a:solidFill>
                          <a:latin typeface="+mn-ea"/>
                          <a:ea typeface="+mn-ea"/>
                        </a:rPr>
                        <a:t>Steps for Moving Forward</a:t>
                      </a: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관여하는 사람</a:t>
                      </a:r>
                      <a:endParaRPr lang="en-US" altLang="ko-KR" sz="1500" dirty="0">
                        <a:solidFill>
                          <a:schemeClr val="tx1"/>
                        </a:solidFill>
                        <a:latin typeface="+mn-ea"/>
                        <a:ea typeface="+mn-ea"/>
                      </a:endParaRPr>
                    </a:p>
                    <a:p>
                      <a:pPr algn="ctr"/>
                      <a:r>
                        <a:rPr lang="en-US" altLang="ko-KR" sz="1500" dirty="0">
                          <a:solidFill>
                            <a:schemeClr val="tx1"/>
                          </a:solidFill>
                          <a:latin typeface="+mn-ea"/>
                          <a:ea typeface="+mn-ea"/>
                        </a:rPr>
                        <a:t>_Who is Involved</a:t>
                      </a:r>
                      <a:endParaRPr lang="en-US" sz="1500" dirty="0">
                        <a:solidFill>
                          <a:schemeClr val="tx1"/>
                        </a:solidFill>
                        <a:latin typeface="+mn-ea"/>
                        <a:ea typeface="+mn-ea"/>
                      </a:endParaRP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완료 목표 날짜</a:t>
                      </a:r>
                      <a:endParaRPr lang="en-US" altLang="ko-KR" sz="1500" dirty="0">
                        <a:solidFill>
                          <a:schemeClr val="tx1"/>
                        </a:solidFill>
                        <a:latin typeface="+mn-ea"/>
                        <a:ea typeface="+mn-ea"/>
                      </a:endParaRPr>
                    </a:p>
                    <a:p>
                      <a:pPr algn="ctr"/>
                      <a:r>
                        <a:rPr lang="en-US" sz="1500" dirty="0">
                          <a:solidFill>
                            <a:schemeClr val="tx1"/>
                          </a:solidFill>
                          <a:latin typeface="+mn-ea"/>
                          <a:ea typeface="+mn-ea"/>
                        </a:rPr>
                        <a:t>_Targeted</a:t>
                      </a:r>
                      <a:r>
                        <a:rPr lang="en-US" sz="1500" baseline="0" dirty="0">
                          <a:solidFill>
                            <a:schemeClr val="tx1"/>
                          </a:solidFill>
                          <a:latin typeface="+mn-ea"/>
                          <a:ea typeface="+mn-ea"/>
                        </a:rPr>
                        <a:t> Completion Date</a:t>
                      </a:r>
                      <a:endParaRPr lang="en-US" sz="1500" dirty="0">
                        <a:solidFill>
                          <a:schemeClr val="tx1"/>
                        </a:solidFill>
                        <a:latin typeface="+mn-ea"/>
                        <a:ea typeface="+mn-ea"/>
                      </a:endParaRPr>
                    </a:p>
                  </a:txBody>
                  <a:tcPr marL="68580" marR="68580" marT="34290" marB="34290">
                    <a:solidFill>
                      <a:schemeClr val="bg1">
                        <a:lumMod val="85000"/>
                      </a:schemeClr>
                    </a:solidFill>
                  </a:tcPr>
                </a:tc>
                <a:extLst>
                  <a:ext uri="{0D108BD9-81ED-4DB2-BD59-A6C34878D82A}">
                    <a16:rowId xmlns:a16="http://schemas.microsoft.com/office/drawing/2014/main" val="10000"/>
                  </a:ext>
                </a:extLst>
              </a:tr>
              <a:tr h="459365">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val="10001"/>
                  </a:ext>
                </a:extLst>
              </a:tr>
              <a:tr h="617220">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extLst>
                  <a:ext uri="{0D108BD9-81ED-4DB2-BD59-A6C34878D82A}">
                    <a16:rowId xmlns:a16="http://schemas.microsoft.com/office/drawing/2014/main" val="10002"/>
                  </a:ext>
                </a:extLst>
              </a:tr>
              <a:tr h="891540">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val="10003"/>
                  </a:ext>
                </a:extLst>
              </a:tr>
              <a:tr h="459365">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val="10004"/>
                  </a:ext>
                </a:extLst>
              </a:tr>
              <a:tr h="192346">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val="10005"/>
                  </a:ext>
                </a:extLst>
              </a:tr>
            </a:tbl>
          </a:graphicData>
        </a:graphic>
      </p:graphicFrame>
      <p:sp>
        <p:nvSpPr>
          <p:cNvPr id="3" name="Footer Placeholder 2"/>
          <p:cNvSpPr>
            <a:spLocks noGrp="1"/>
          </p:cNvSpPr>
          <p:nvPr>
            <p:ph type="ftr" sz="quarter" idx="3"/>
          </p:nvPr>
        </p:nvSpPr>
        <p:spPr>
          <a:xfrm>
            <a:off x="3302177" y="6356349"/>
            <a:ext cx="5587647" cy="365125"/>
          </a:xfrm>
          <a:prstGeom prst="rect">
            <a:avLst/>
          </a:prstGeom>
        </p:spPr>
        <p:txBody>
          <a:bodyPr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Minnesota Department of Human Services </a:t>
            </a:r>
            <a:r>
              <a:rPr lang="en-US">
                <a:solidFill>
                  <a:schemeClr val="accent1"/>
                </a:solidFill>
              </a:rPr>
              <a:t>|</a:t>
            </a:r>
            <a:r>
              <a:rPr lang="en-US"/>
              <a:t> mn.gov/dhs</a:t>
            </a:r>
            <a:endParaRPr lang="en-US" dirty="0"/>
          </a:p>
        </p:txBody>
      </p:sp>
      <p:sp>
        <p:nvSpPr>
          <p:cNvPr id="4" name="Slide Number Placeholder 3"/>
          <p:cNvSpPr>
            <a:spLocks noGrp="1"/>
          </p:cNvSpPr>
          <p:nvPr>
            <p:ph type="sldNum" sz="quarter" idx="12"/>
          </p:nvPr>
        </p:nvSpPr>
        <p:spPr>
          <a:xfrm>
            <a:off x="9902952" y="6356350"/>
            <a:ext cx="1371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99</a:t>
            </a:fld>
            <a:endParaRPr lang="en-US" dirty="0"/>
          </a:p>
        </p:txBody>
      </p:sp>
    </p:spTree>
    <p:extLst>
      <p:ext uri="{BB962C8B-B14F-4D97-AF65-F5344CB8AC3E}">
        <p14:creationId xmlns:p14="http://schemas.microsoft.com/office/powerpoint/2010/main" val="2568984677"/>
      </p:ext>
    </p:extLst>
  </p:cSld>
  <p:clrMapOvr>
    <a:masterClrMapping/>
  </p:clrMapOvr>
</p:sld>
</file>

<file path=ppt/theme/theme1.xml><?xml version="1.0" encoding="utf-8"?>
<a:theme xmlns:a="http://schemas.openxmlformats.org/drawingml/2006/main" name="ICI PP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CI PPT Theme" id="{17129022-121D-45C9-AEFE-C053B2DA4799}" vid="{8495D858-BDC9-4CBE-9D08-0665DD39EC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ICI PPT Theme</Template>
  <TotalTime>0</TotalTime>
  <Words>7707</Words>
  <Application>Microsoft Macintosh PowerPoint</Application>
  <PresentationFormat>On-screen Show (4:3)</PresentationFormat>
  <Paragraphs>1343</Paragraphs>
  <Slides>127</Slides>
  <Notes>38</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127</vt:i4>
      </vt:variant>
    </vt:vector>
  </HeadingPairs>
  <TitlesOfParts>
    <vt:vector size="141" baseType="lpstr">
      <vt:lpstr>맑은 고딕</vt:lpstr>
      <vt:lpstr>arial</vt:lpstr>
      <vt:lpstr>arial</vt:lpstr>
      <vt:lpstr>Calibri</vt:lpstr>
      <vt:lpstr>Comic Sans MS</vt:lpstr>
      <vt:lpstr>Courier New</vt:lpstr>
      <vt:lpstr>Open Sans</vt:lpstr>
      <vt:lpstr>Open Sans bold</vt:lpstr>
      <vt:lpstr>Tahoma</vt:lpstr>
      <vt:lpstr>Times</vt:lpstr>
      <vt:lpstr>Times New Roman</vt:lpstr>
      <vt:lpstr>Wingdings</vt:lpstr>
      <vt:lpstr>ICI PPT Theme</vt:lpstr>
      <vt:lpstr>Chart</vt:lpstr>
      <vt:lpstr>PowerPoint Presentation</vt:lpstr>
      <vt:lpstr>함께 하는 4일 훈련 _Four Days of Training Together</vt:lpstr>
      <vt:lpstr>주제_Agenda</vt:lpstr>
      <vt:lpstr>Getting Started 시작하기</vt:lpstr>
      <vt:lpstr>PowerPoint Presentation</vt:lpstr>
      <vt:lpstr>Part of Systems is a Strong Team Action Plan!</vt:lpstr>
      <vt:lpstr>PowerPoint Presentation</vt:lpstr>
      <vt:lpstr>Historical Definition of Positive Behavior Support</vt:lpstr>
      <vt:lpstr>Positive Behavior Support  긍정적 행동 지원</vt:lpstr>
      <vt:lpstr>Positive Behavior Support Provides a Framework for Prevention 긍정적 행동 지원은 예방을 위한 체제를 제공 </vt:lpstr>
      <vt:lpstr>Moving Away From Traditional  Behavior Management 전통적 행동 관리로부터 벗어나기 </vt:lpstr>
      <vt:lpstr>Valued Experiences 가치있는 경험들</vt:lpstr>
      <vt:lpstr>PowerPoint Presentation</vt:lpstr>
      <vt:lpstr>PowerPoint Presentation</vt:lpstr>
      <vt:lpstr>Positive Behavior Support Provides a Framework for Prevention 긍정적 행동 지원은 예방을 위한 체제를 제공 </vt:lpstr>
      <vt:lpstr>Universal Strategies</vt:lpstr>
      <vt:lpstr>Impact on Workforce: From the State of Missouri</vt:lpstr>
      <vt:lpstr>모든 사람에게 보편적인 전략 우선 집중 _Focus First on Universal Strategies for Everyone</vt:lpstr>
      <vt:lpstr>Positive Behavior Support Provides a Framework for Prevention 긍정적 행동 지원은 예방을 위한 체제를 제공 </vt:lpstr>
      <vt:lpstr>Universal PBS Means Building a Positive Social Experience 보편적 PBS는 긍정적 사회적 경험을 구축함을 의미</vt:lpstr>
      <vt:lpstr>Matrix Completed in  A Residential Setting with Two Women</vt:lpstr>
      <vt:lpstr>The Roommates Created a Unique Way to Celebrate Progress</vt:lpstr>
      <vt:lpstr>Create a Training Plan 교육 계획 생성</vt:lpstr>
      <vt:lpstr>PowerPoint Presentation</vt:lpstr>
      <vt:lpstr>Teaching Lessons &amp; Growing Skills</vt:lpstr>
      <vt:lpstr>Some Matrix Examples are for Staff</vt:lpstr>
      <vt:lpstr>Staff Expectations (Home)</vt:lpstr>
      <vt:lpstr>Families and the Matrix</vt:lpstr>
      <vt:lpstr>Activity: Use the PBS Social Skills Handout </vt:lpstr>
      <vt:lpstr>Positive Behavior Support Provides a Framework for Prevention 긍정적 행동 지원은 예방을 위한 체제를 제공 </vt:lpstr>
      <vt:lpstr>Recognizing and Reinforcing People 감사를 표하고 장려하기</vt:lpstr>
      <vt:lpstr>Bee Cards 꿀벌카드</vt:lpstr>
      <vt:lpstr>PowerPoint Presentation</vt:lpstr>
      <vt:lpstr>PowerPoint Presentation</vt:lpstr>
      <vt:lpstr>PowerPoint Presentation</vt:lpstr>
      <vt:lpstr>PowerPoint Presentation</vt:lpstr>
      <vt:lpstr>Reinforcement is Personal </vt:lpstr>
      <vt:lpstr>All People (Universal): Acknowledgement</vt:lpstr>
      <vt:lpstr>Start With What You Have: Verbal Praise/Behavior Specific Praise</vt:lpstr>
      <vt:lpstr>PowerPoint Presentation</vt:lpstr>
      <vt:lpstr>PowerPoint Presentation</vt:lpstr>
      <vt:lpstr>PowerPoint Presentation</vt:lpstr>
      <vt:lpstr>PowerPoint Presentation</vt:lpstr>
      <vt:lpstr>PowerPoint Presentation</vt:lpstr>
      <vt:lpstr>Create a Schedule to Highlight Important Cultural Values</vt:lpstr>
      <vt:lpstr>Activity: Look at Your Notes From the Social Skills Handout </vt:lpstr>
      <vt:lpstr>Activity: Creating a Plan to Teach &amp; Reinforce Social Skills</vt:lpstr>
      <vt:lpstr>Positive Behavior Support Provides a Framework for Prevention 긍정적 행동 지원은 예방을 위한 체제를 제공 </vt:lpstr>
      <vt:lpstr>Responding in a Consistent Manner to Problems 문제에 일관성있게 대처하기 </vt:lpstr>
      <vt:lpstr>PowerPoint Presentation</vt:lpstr>
      <vt:lpstr>Function-Based Thinking 기능 기반 사고</vt:lpstr>
      <vt:lpstr>PowerPoint Presentation</vt:lpstr>
      <vt:lpstr>Two Common Problems That Occur in Most  Social Settings 대부분의 사회적 상황에서 일어나는 흔한 두 가지 문제</vt:lpstr>
      <vt:lpstr>PowerPoint Presentation</vt:lpstr>
      <vt:lpstr>Increase Awareness of How Negative Interactions Escalate 부정적인 교류가 악화되는 것에 대한 인식을 높이기</vt:lpstr>
      <vt:lpstr>PowerPoint Presentation</vt:lpstr>
      <vt:lpstr>The Escalation Cycle of Behavior 행동의 악화 사이클       </vt:lpstr>
      <vt:lpstr> Activity: Understanding Function </vt:lpstr>
      <vt:lpstr>Actively Teach Conflict Resolution on an Ongoing Basis 지속적으로 갈등 해결에 대해 가르쳐라</vt:lpstr>
      <vt:lpstr>Conflict Resolution 갈등 해소</vt:lpstr>
      <vt:lpstr>PowerPoint Presentation</vt:lpstr>
      <vt:lpstr>Practice Conflict Resolution Over Time</vt:lpstr>
      <vt:lpstr>Positive Behavior Support Provides a Framework for Prevention 긍정적 행동 지원은 예방을 위한 체제를 제공 </vt:lpstr>
      <vt:lpstr>Using Data to Monitor and Prevent Challenges</vt:lpstr>
      <vt:lpstr>조직에서 수집하는 데이터 검토 _Review Data Your Organization Collects</vt:lpstr>
      <vt:lpstr>Activity: Using the Quality of Social and Physical Environment</vt:lpstr>
      <vt:lpstr>Assessing the Climate </vt:lpstr>
      <vt:lpstr>Activity</vt:lpstr>
      <vt:lpstr>Family Quality of Life Assessment</vt:lpstr>
      <vt:lpstr>Steps for Improving Incident Report Systems 사건 보고서 시스템 향상하는 단계들</vt:lpstr>
      <vt:lpstr>PowerPoint Presentation</vt:lpstr>
      <vt:lpstr>Ways to Use Incident Report Data</vt:lpstr>
      <vt:lpstr>Incident Reports &amp; Data-based Decision Making 사건 보고서 및 데이터 기반 의사 결정</vt:lpstr>
      <vt:lpstr>PowerPoint Presentation</vt:lpstr>
      <vt:lpstr>What Patterns Occur Across All Incidents</vt:lpstr>
      <vt:lpstr>What Locations Are Associated With the Problems?</vt:lpstr>
      <vt:lpstr>Where Are the Challenges Occurring?</vt:lpstr>
      <vt:lpstr>PowerPoint Presentation</vt:lpstr>
      <vt:lpstr>PowerPoint Presentation</vt:lpstr>
      <vt:lpstr>PowerPoint Presentation</vt:lpstr>
      <vt:lpstr>PowerPoint Presentation</vt:lpstr>
      <vt:lpstr>Who is Involved? 관여된 사람</vt:lpstr>
      <vt:lpstr>Who is Involved? 관여된 사람</vt:lpstr>
      <vt:lpstr>PowerPoint Presentation</vt:lpstr>
      <vt:lpstr>Data-Based Decision Making 데이터 기반 의사 결정</vt:lpstr>
      <vt:lpstr>Write a Precision Statement 프리시전 보고서 (데이터를 바탕으로 객관적인 사실을 기록) 작성하기 </vt:lpstr>
      <vt:lpstr>Solution Development: For Incidents of Aggression 해결책 개발: 공격성을 띈 사건</vt:lpstr>
      <vt:lpstr>시간이 지남에 따라 발생하는 사고 수의 감소가 있습니까? _Are There Decreases in the Number of Incidents That Occur Over Time</vt:lpstr>
      <vt:lpstr>Streamlining Data Collection 수집된 데이터 능률화</vt:lpstr>
      <vt:lpstr>PowerPoint Presentation</vt:lpstr>
      <vt:lpstr>PowerPoint Presentation</vt:lpstr>
      <vt:lpstr>Teach Staff Members About How to Document Incidents 사건을 문서화 하는 방법을 직원에게 가르친다</vt:lpstr>
      <vt:lpstr>Strategies for Working with Staff 직원과 일하는 전략 </vt:lpstr>
      <vt:lpstr>Increasing Staff Awareness &amp; Consistency 직원 인식과 일관성 늘리기</vt:lpstr>
      <vt:lpstr>Activity for Coming to Consensus 합의점에 도달하기 위핸 액티비티</vt:lpstr>
      <vt:lpstr>Support for Staff Members 직원을 위한 지원</vt:lpstr>
      <vt:lpstr>Incident Report Excel Program Link</vt:lpstr>
      <vt:lpstr>Activity</vt:lpstr>
      <vt:lpstr>앞으로 나아가기 위해 직장에서 다른 사람들과 공유할 수 있는 3~5가지 목록을 만드세요 _Make a list of 3-5 things you can share with others at work to move forward</vt:lpstr>
      <vt:lpstr>Brief Description of Tiers 2 &amp; 3</vt:lpstr>
      <vt:lpstr>Incident Reports &amp; Data-based Decision Making 사건 보고서 및 데이터 기반 의사 결정</vt:lpstr>
      <vt:lpstr>PowerPoint Presentation</vt:lpstr>
      <vt:lpstr>PowerPoint Presentation</vt:lpstr>
      <vt:lpstr>PowerPoint Presentation</vt:lpstr>
      <vt:lpstr>Andy’s Story</vt:lpstr>
      <vt:lpstr>PowerPoint Presentation</vt:lpstr>
      <vt:lpstr>PowerPoint Presentation</vt:lpstr>
      <vt:lpstr>PowerPoint Presentation</vt:lpstr>
      <vt:lpstr>PowerPoint Presentation</vt:lpstr>
      <vt:lpstr>Challenging Interactions Reported by Staff</vt:lpstr>
      <vt:lpstr>PowerPoint Presentation</vt:lpstr>
      <vt:lpstr>Talk About Andy’s PBS Plan</vt:lpstr>
      <vt:lpstr>PowerPoint Presentation</vt:lpstr>
      <vt:lpstr>Fidelity of Intervention at the Individual Level…. </vt:lpstr>
      <vt:lpstr>After Positive Behavior Support Planning…. You are Assessing Progress</vt:lpstr>
      <vt:lpstr>Continuing Jack’s Story </vt:lpstr>
      <vt:lpstr>Teaching People Key Areas of Positive Behavior support </vt:lpstr>
      <vt:lpstr>Invest in a PBS Facilitator (Trainer Level)</vt:lpstr>
      <vt:lpstr>Pick a “Doable List” “실현 가능한 목록”을 선택 </vt:lpstr>
      <vt:lpstr>Activity: Discussion 토론</vt:lpstr>
      <vt:lpstr>앞으로 나아가기 위해 직장에서 다른 사람들과 공유할 수 있는 3~5가지 목록을 만드세요 _Make a list of 3-5 things you can share with others at work to move forward</vt:lpstr>
      <vt:lpstr>Want To Learn More About PBS?   </vt:lpstr>
      <vt:lpstr>APBS Conference 2022 – 19th Annual Conference</vt:lpstr>
      <vt:lpstr>Learn More About PBS Asia https://www.pbsa.asia</vt:lpstr>
      <vt:lpstr>Helpful Links</vt:lpstr>
      <vt:lpstr>Mindfulness Studies in the Disability Field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2019-07-23T20:43:05Z</cp:lastPrinted>
  <dcterms:created xsi:type="dcterms:W3CDTF">2012-08-24T00:53:15Z</dcterms:created>
  <dcterms:modified xsi:type="dcterms:W3CDTF">2022-01-19T18:36:49Z</dcterms:modified>
</cp:coreProperties>
</file>