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72"/>
  </p:notesMasterIdLst>
  <p:handoutMasterIdLst>
    <p:handoutMasterId r:id="rId73"/>
  </p:handoutMasterIdLst>
  <p:sldIdLst>
    <p:sldId id="287" r:id="rId2"/>
    <p:sldId id="1573" r:id="rId3"/>
    <p:sldId id="1574" r:id="rId4"/>
    <p:sldId id="1601" r:id="rId5"/>
    <p:sldId id="1572" r:id="rId6"/>
    <p:sldId id="651" r:id="rId7"/>
    <p:sldId id="1568" r:id="rId8"/>
    <p:sldId id="1575" r:id="rId9"/>
    <p:sldId id="1569" r:id="rId10"/>
    <p:sldId id="1570" r:id="rId11"/>
    <p:sldId id="1578" r:id="rId12"/>
    <p:sldId id="1579" r:id="rId13"/>
    <p:sldId id="1581" r:id="rId14"/>
    <p:sldId id="1588" r:id="rId15"/>
    <p:sldId id="577" r:id="rId16"/>
    <p:sldId id="1567" r:id="rId17"/>
    <p:sldId id="1576" r:id="rId18"/>
    <p:sldId id="1325" r:id="rId19"/>
    <p:sldId id="436" r:id="rId20"/>
    <p:sldId id="1591" r:id="rId21"/>
    <p:sldId id="292" r:id="rId22"/>
    <p:sldId id="591" r:id="rId23"/>
    <p:sldId id="274" r:id="rId24"/>
    <p:sldId id="1322" r:id="rId25"/>
    <p:sldId id="629" r:id="rId26"/>
    <p:sldId id="300" r:id="rId27"/>
    <p:sldId id="637" r:id="rId28"/>
    <p:sldId id="592" r:id="rId29"/>
    <p:sldId id="1583" r:id="rId30"/>
    <p:sldId id="1582" r:id="rId31"/>
    <p:sldId id="481" r:id="rId32"/>
    <p:sldId id="482" r:id="rId33"/>
    <p:sldId id="479" r:id="rId34"/>
    <p:sldId id="480" r:id="rId35"/>
    <p:sldId id="463" r:id="rId36"/>
    <p:sldId id="444" r:id="rId37"/>
    <p:sldId id="1377" r:id="rId38"/>
    <p:sldId id="1597" r:id="rId39"/>
    <p:sldId id="293" r:id="rId40"/>
    <p:sldId id="1506" r:id="rId41"/>
    <p:sldId id="630" r:id="rId42"/>
    <p:sldId id="1594" r:id="rId43"/>
    <p:sldId id="453" r:id="rId44"/>
    <p:sldId id="1598" r:id="rId45"/>
    <p:sldId id="1595" r:id="rId46"/>
    <p:sldId id="873" r:id="rId47"/>
    <p:sldId id="1584" r:id="rId48"/>
    <p:sldId id="1502" r:id="rId49"/>
    <p:sldId id="1509" r:id="rId50"/>
    <p:sldId id="335" r:id="rId51"/>
    <p:sldId id="1593" r:id="rId52"/>
    <p:sldId id="357" r:id="rId53"/>
    <p:sldId id="1586" r:id="rId54"/>
    <p:sldId id="1533" r:id="rId55"/>
    <p:sldId id="1491" r:id="rId56"/>
    <p:sldId id="1587" r:id="rId57"/>
    <p:sldId id="1439" r:id="rId58"/>
    <p:sldId id="864" r:id="rId59"/>
    <p:sldId id="1589" r:id="rId60"/>
    <p:sldId id="871" r:id="rId61"/>
    <p:sldId id="1590" r:id="rId62"/>
    <p:sldId id="1599" r:id="rId63"/>
    <p:sldId id="1557" r:id="rId64"/>
    <p:sldId id="1495" r:id="rId65"/>
    <p:sldId id="1592" r:id="rId66"/>
    <p:sldId id="1493" r:id="rId67"/>
    <p:sldId id="919" r:id="rId68"/>
    <p:sldId id="1525" r:id="rId69"/>
    <p:sldId id="628" r:id="rId70"/>
    <p:sldId id="1441"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3859" autoAdjust="0"/>
  </p:normalViewPr>
  <p:slideViewPr>
    <p:cSldViewPr>
      <p:cViewPr varScale="1">
        <p:scale>
          <a:sx n="59" d="100"/>
          <a:sy n="59" d="100"/>
        </p:scale>
        <p:origin x="200"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1EBECC-4473-5B4F-A314-009A342075BA}" type="datetimeFigureOut">
              <a:rPr lang="en-US" smtClean="0"/>
              <a:t>12/19/2021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32436B-39C6-C944-80B5-B8C66AD4D941}" type="slidenum">
              <a:rPr lang="en-US" smtClean="0"/>
              <a:t>‹#›</a:t>
            </a:fld>
            <a:endParaRPr lang="en-US"/>
          </a:p>
        </p:txBody>
      </p:sp>
    </p:spTree>
    <p:extLst>
      <p:ext uri="{BB962C8B-B14F-4D97-AF65-F5344CB8AC3E}">
        <p14:creationId xmlns:p14="http://schemas.microsoft.com/office/powerpoint/2010/main" val="25638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12/19/2021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extLst>
      <p:ext uri="{BB962C8B-B14F-4D97-AF65-F5344CB8AC3E}">
        <p14:creationId xmlns:p14="http://schemas.microsoft.com/office/powerpoint/2010/main" val="362404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job today is to share the current experiences of Americans in the USA of the COVID-19 pandemic. My sister has lived in Scotland for many years. In February and March this year, she was sharing what was happening so I was successful in what I would call ”prepper” shopping because I started a little early thanks to my sister. It was helpful to know how your countries were responding to the pandemic and what was happening….I managed to acquire toilet paper and other things because I was paying attention to your experiences.</a:t>
            </a:r>
          </a:p>
          <a:p>
            <a:endParaRPr lang="en-US" dirty="0"/>
          </a:p>
          <a:p>
            <a:r>
              <a:rPr lang="en-US" dirty="0"/>
              <a:t>In March, the World Health Organization made the declaration of the pandemic while I was sitting in the International Association for Positive Behavior Support Board meeting. The day before the conference started. Many of us were sitting in this meeting having agonized over whether we should have flown to Miami Florida given the signals of what was to come. As we sat in the meeting all the major universities banned travel both domestic and international. So, the roller coaster ride started on this day for many of us.</a:t>
            </a:r>
          </a:p>
          <a:p>
            <a:endParaRPr lang="en-US" dirty="0"/>
          </a:p>
          <a:p>
            <a:r>
              <a:rPr lang="en-US" dirty="0"/>
              <a:t>…And if you had told me though in December, that I would be cutting my own hair, that I would be working on a mohawk (because I can’t reach to the back of my head)….as well as hoarding toilet paper and hand sanitizer I would never have believed you.</a:t>
            </a:r>
          </a:p>
        </p:txBody>
      </p:sp>
      <p:sp>
        <p:nvSpPr>
          <p:cNvPr id="4" name="Slide Number Placeholder 3"/>
          <p:cNvSpPr>
            <a:spLocks noGrp="1"/>
          </p:cNvSpPr>
          <p:nvPr>
            <p:ph type="sldNum" sz="quarter" idx="5"/>
          </p:nvPr>
        </p:nvSpPr>
        <p:spPr/>
        <p:txBody>
          <a:bodyPr/>
          <a:lstStyle/>
          <a:p>
            <a:fld id="{F253B46A-D643-0A49-93D2-6742FCA04024}" type="slidenum">
              <a:rPr lang="en-US" smtClean="0"/>
              <a:t>1</a:t>
            </a:fld>
            <a:endParaRPr lang="en-US"/>
          </a:p>
        </p:txBody>
      </p:sp>
    </p:spTree>
    <p:extLst>
      <p:ext uri="{BB962C8B-B14F-4D97-AF65-F5344CB8AC3E}">
        <p14:creationId xmlns:p14="http://schemas.microsoft.com/office/powerpoint/2010/main" val="1576887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Lots of us say “we’re person centered, we’ve done this.”  And that is true there are lots of pockets</a:t>
            </a:r>
            <a:r>
              <a:rPr lang="en-US" baseline="0" dirty="0"/>
              <a:t> of person centeredness, but its still not our system’s culture or norm to behave that way. </a:t>
            </a:r>
            <a:r>
              <a:rPr lang="en-US" dirty="0"/>
              <a:t>We still need to take drastic action at the individual level</a:t>
            </a:r>
            <a:r>
              <a:rPr lang="en-US" baseline="0" dirty="0"/>
              <a:t> to continue to bring about broad system change. </a:t>
            </a:r>
            <a:endParaRPr lang="en-US" dirty="0"/>
          </a:p>
        </p:txBody>
      </p:sp>
      <p:sp>
        <p:nvSpPr>
          <p:cNvPr id="4" name="Slide Number Placeholder 3"/>
          <p:cNvSpPr>
            <a:spLocks noGrp="1"/>
          </p:cNvSpPr>
          <p:nvPr>
            <p:ph type="sldNum" sz="quarter" idx="10"/>
          </p:nvPr>
        </p:nvSpPr>
        <p:spPr/>
        <p:txBody>
          <a:bodyPr/>
          <a:lstStyle/>
          <a:p>
            <a:fld id="{41980B25-0259-42B9-A00D-6850CF1DBFFB}" type="slidenum">
              <a:rPr lang="en-US" smtClean="0"/>
              <a:t>39</a:t>
            </a:fld>
            <a:endParaRPr lang="en-US" dirty="0"/>
          </a:p>
        </p:txBody>
      </p:sp>
    </p:spTree>
    <p:extLst>
      <p:ext uri="{BB962C8B-B14F-4D97-AF65-F5344CB8AC3E}">
        <p14:creationId xmlns:p14="http://schemas.microsoft.com/office/powerpoint/2010/main" val="1767476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3B46A-D643-0A49-93D2-6742FCA04024}" type="slidenum">
              <a:rPr lang="en-US" smtClean="0"/>
              <a:t>40</a:t>
            </a:fld>
            <a:endParaRPr lang="en-US"/>
          </a:p>
        </p:txBody>
      </p:sp>
    </p:spTree>
    <p:extLst>
      <p:ext uri="{BB962C8B-B14F-4D97-AF65-F5344CB8AC3E}">
        <p14:creationId xmlns:p14="http://schemas.microsoft.com/office/powerpoint/2010/main" val="1250099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a:p>
        </p:txBody>
      </p:sp>
    </p:spTree>
    <p:extLst>
      <p:ext uri="{BB962C8B-B14F-4D97-AF65-F5344CB8AC3E}">
        <p14:creationId xmlns:p14="http://schemas.microsoft.com/office/powerpoint/2010/main" val="2033654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9C330-D670-4583-A054-AB084F5FFD72}" type="slidenum">
              <a:rPr lang="en-US" smtClean="0"/>
              <a:t>49</a:t>
            </a:fld>
            <a:endParaRPr lang="en-US"/>
          </a:p>
        </p:txBody>
      </p:sp>
    </p:spTree>
    <p:extLst>
      <p:ext uri="{BB962C8B-B14F-4D97-AF65-F5344CB8AC3E}">
        <p14:creationId xmlns:p14="http://schemas.microsoft.com/office/powerpoint/2010/main" val="596516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50</a:t>
            </a:fld>
            <a:endParaRPr lang="en-US"/>
          </a:p>
        </p:txBody>
      </p:sp>
    </p:spTree>
    <p:extLst>
      <p:ext uri="{BB962C8B-B14F-4D97-AF65-F5344CB8AC3E}">
        <p14:creationId xmlns:p14="http://schemas.microsoft.com/office/powerpoint/2010/main" val="3738769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EFE85D-2B54-C345-AF43-8B1EC3CB7524}" type="slidenum">
              <a:rPr lang="en-US" smtClean="0"/>
              <a:t>52</a:t>
            </a:fld>
            <a:endParaRPr lang="en-US" dirty="0"/>
          </a:p>
        </p:txBody>
      </p:sp>
    </p:spTree>
    <p:extLst>
      <p:ext uri="{BB962C8B-B14F-4D97-AF65-F5344CB8AC3E}">
        <p14:creationId xmlns:p14="http://schemas.microsoft.com/office/powerpoint/2010/main" val="3354975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Initial range: 13-36%</a:t>
            </a:r>
          </a:p>
          <a:p>
            <a:r>
              <a:rPr lang="en-US" dirty="0">
                <a:cs typeface="Calibri"/>
              </a:rPr>
              <a:t>Post training range: 36 to 56%</a:t>
            </a:r>
          </a:p>
          <a:p>
            <a:endParaRPr lang="en-US" dirty="0">
              <a:cs typeface="Calibri"/>
            </a:endParaRPr>
          </a:p>
          <a:p>
            <a:r>
              <a:rPr lang="en-US" dirty="0">
                <a:cs typeface="Calibri"/>
              </a:rPr>
              <a:t>Equal observations across settings (2 classroom/1 lunch at BOTH initial observation AND post-training) </a:t>
            </a:r>
          </a:p>
        </p:txBody>
      </p:sp>
      <p:sp>
        <p:nvSpPr>
          <p:cNvPr id="4" name="Slide Number Placeholder 3"/>
          <p:cNvSpPr>
            <a:spLocks noGrp="1"/>
          </p:cNvSpPr>
          <p:nvPr>
            <p:ph type="sldNum" sz="quarter" idx="10"/>
          </p:nvPr>
        </p:nvSpPr>
        <p:spPr/>
        <p:txBody>
          <a:bodyPr/>
          <a:lstStyle/>
          <a:p>
            <a:fld id="{C5636329-73BD-8F4F-8B32-EEF747C4E396}" type="slidenum">
              <a:rPr lang="en-US" smtClean="0"/>
              <a:t>58</a:t>
            </a:fld>
            <a:endParaRPr lang="en-US"/>
          </a:p>
        </p:txBody>
      </p:sp>
    </p:spTree>
    <p:extLst>
      <p:ext uri="{BB962C8B-B14F-4D97-AF65-F5344CB8AC3E}">
        <p14:creationId xmlns:p14="http://schemas.microsoft.com/office/powerpoint/2010/main" val="3707969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Organizations are encouraged to collect four kinds of data that can help them indicate their progress toward their goals. Teams are encouraged to collect the data regularly and have data graphed and ready to look at in regularly scheduled team meetings. The data can help teams determine their progress toward their goals. This process is called data-based decision making. Teams often get coaching at cohort trainings on collecting and monitoring data. Some examples of data types collected by teams are (1) measures and training hours on staff development, (2) surveys on quality of life or climate, (3) number of incident reports or sick days, or (4) data related to retention, staff injuries.</a:t>
            </a:r>
            <a:endParaRPr dirty="0"/>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9587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Tthis</a:t>
            </a:r>
            <a:r>
              <a:rPr lang="en-US" dirty="0"/>
              <a:t> is our website…if you want to see the training materials page it is free to the public….we don’t have the modules up…hopefully we will have a new version of the training materials page as we head into the new year.</a:t>
            </a:r>
          </a:p>
        </p:txBody>
      </p:sp>
      <p:sp>
        <p:nvSpPr>
          <p:cNvPr id="4" name="Slide Number Placeholder 3"/>
          <p:cNvSpPr>
            <a:spLocks noGrp="1"/>
          </p:cNvSpPr>
          <p:nvPr>
            <p:ph type="sldNum" sz="quarter" idx="5"/>
          </p:nvPr>
        </p:nvSpPr>
        <p:spPr/>
        <p:txBody>
          <a:bodyPr/>
          <a:lstStyle/>
          <a:p>
            <a:fld id="{F253B46A-D643-0A49-93D2-6742FCA04024}" type="slidenum">
              <a:rPr lang="en-US" smtClean="0"/>
              <a:t>63</a:t>
            </a:fld>
            <a:endParaRPr lang="en-US"/>
          </a:p>
        </p:txBody>
      </p:sp>
    </p:spTree>
    <p:extLst>
      <p:ext uri="{BB962C8B-B14F-4D97-AF65-F5344CB8AC3E}">
        <p14:creationId xmlns:p14="http://schemas.microsoft.com/office/powerpoint/2010/main" val="2244393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that first year, teams also create a series of outcome statements that are specific to the organizational team. These outcome statements describe what people should experience as the team continues the process of implementing the positive support practices in their organization.</a:t>
            </a:r>
          </a:p>
          <a:p>
            <a:r>
              <a:rPr lang="en-US" dirty="0"/>
              <a:t>For example, people who receive support feel respect, acceptance, and value in the community…</a:t>
            </a:r>
          </a:p>
        </p:txBody>
      </p:sp>
      <p:sp>
        <p:nvSpPr>
          <p:cNvPr id="4" name="Slide Number Placeholder 3"/>
          <p:cNvSpPr>
            <a:spLocks noGrp="1"/>
          </p:cNvSpPr>
          <p:nvPr>
            <p:ph type="sldNum" sz="quarter" idx="5"/>
          </p:nvPr>
        </p:nvSpPr>
        <p:spPr/>
        <p:txBody>
          <a:bodyPr/>
          <a:lstStyle/>
          <a:p>
            <a:fld id="{B3417659-545B-3847-91DF-E05FE0281F1B}" type="slidenum">
              <a:rPr lang="en-US" smtClean="0"/>
              <a:t>14</a:t>
            </a:fld>
            <a:endParaRPr lang="en-US"/>
          </a:p>
        </p:txBody>
      </p:sp>
    </p:spTree>
    <p:extLst>
      <p:ext uri="{BB962C8B-B14F-4D97-AF65-F5344CB8AC3E}">
        <p14:creationId xmlns:p14="http://schemas.microsoft.com/office/powerpoint/2010/main" val="2450818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21</a:t>
            </a:fld>
            <a:endParaRPr lang="en-US"/>
          </a:p>
        </p:txBody>
      </p:sp>
    </p:spTree>
    <p:extLst>
      <p:ext uri="{BB962C8B-B14F-4D97-AF65-F5344CB8AC3E}">
        <p14:creationId xmlns:p14="http://schemas.microsoft.com/office/powerpoint/2010/main" val="369229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that first year, teams also create a series of outcome statements that are specific to the organizational team. These outcome statements describe what people should experience as the team continues the process of implementing the positive support practices in their organization.</a:t>
            </a:r>
          </a:p>
          <a:p>
            <a:r>
              <a:rPr lang="en-US" dirty="0"/>
              <a:t>For example, people who receive support feel respect, acceptance, and value in the community…</a:t>
            </a:r>
          </a:p>
        </p:txBody>
      </p:sp>
      <p:sp>
        <p:nvSpPr>
          <p:cNvPr id="4" name="Slide Number Placeholder 3"/>
          <p:cNvSpPr>
            <a:spLocks noGrp="1"/>
          </p:cNvSpPr>
          <p:nvPr>
            <p:ph type="sldNum" sz="quarter" idx="5"/>
          </p:nvPr>
        </p:nvSpPr>
        <p:spPr/>
        <p:txBody>
          <a:bodyPr/>
          <a:lstStyle/>
          <a:p>
            <a:fld id="{B3417659-545B-3847-91DF-E05FE0281F1B}" type="slidenum">
              <a:rPr lang="en-US" smtClean="0"/>
              <a:t>23</a:t>
            </a:fld>
            <a:endParaRPr lang="en-US"/>
          </a:p>
        </p:txBody>
      </p:sp>
    </p:spTree>
    <p:extLst>
      <p:ext uri="{BB962C8B-B14F-4D97-AF65-F5344CB8AC3E}">
        <p14:creationId xmlns:p14="http://schemas.microsoft.com/office/powerpoint/2010/main" val="288943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626" name="Shape 6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70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guide their implementation of the positive practices, teams develop and work from an action plan. The action plan is used at every meeting. It designates activities, who is assigned to complete them, a date when the activities are intended to be completed, and in each team meeting those responsible will provide an update for the team on the status of the activity. This helps the team to take necessary steps toward the unified vision and for team members to take ownership of the process.</a:t>
            </a:r>
          </a:p>
        </p:txBody>
      </p:sp>
      <p:sp>
        <p:nvSpPr>
          <p:cNvPr id="4" name="Slide Number Placeholder 3"/>
          <p:cNvSpPr>
            <a:spLocks noGrp="1"/>
          </p:cNvSpPr>
          <p:nvPr>
            <p:ph type="sldNum" sz="quarter" idx="5"/>
          </p:nvPr>
        </p:nvSpPr>
        <p:spPr/>
        <p:txBody>
          <a:bodyPr/>
          <a:lstStyle/>
          <a:p>
            <a:fld id="{B3417659-545B-3847-91DF-E05FE0281F1B}" type="slidenum">
              <a:rPr lang="en-US" smtClean="0"/>
              <a:t>26</a:t>
            </a:fld>
            <a:endParaRPr lang="en-US"/>
          </a:p>
        </p:txBody>
      </p:sp>
    </p:spTree>
    <p:extLst>
      <p:ext uri="{BB962C8B-B14F-4D97-AF65-F5344CB8AC3E}">
        <p14:creationId xmlns:p14="http://schemas.microsoft.com/office/powerpoint/2010/main" val="125405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a:t>
            </a:r>
            <a:r>
              <a:rPr lang="en-US" baseline="0" dirty="0"/>
              <a:t> Access to PCT Tools in Hard Copy and on Servers</a:t>
            </a:r>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32</a:t>
            </a:fld>
            <a:endParaRPr lang="en-US" dirty="0"/>
          </a:p>
        </p:txBody>
      </p:sp>
    </p:spTree>
    <p:extLst>
      <p:ext uri="{BB962C8B-B14F-4D97-AF65-F5344CB8AC3E}">
        <p14:creationId xmlns:p14="http://schemas.microsoft.com/office/powerpoint/2010/main" val="153741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Posters</a:t>
            </a:r>
            <a:r>
              <a:rPr lang="en-US" baseline="0" dirty="0"/>
              <a:t> and visuals to encourage person-centered practices</a:t>
            </a:r>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33</a:t>
            </a:fld>
            <a:endParaRPr lang="en-US" dirty="0"/>
          </a:p>
        </p:txBody>
      </p:sp>
    </p:spTree>
    <p:extLst>
      <p:ext uri="{BB962C8B-B14F-4D97-AF65-F5344CB8AC3E}">
        <p14:creationId xmlns:p14="http://schemas.microsoft.com/office/powerpoint/2010/main" val="193113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Posters</a:t>
            </a:r>
            <a:r>
              <a:rPr lang="en-US" baseline="0" dirty="0"/>
              <a:t> and visuals to encourage person-centered practices</a:t>
            </a:r>
            <a:endParaRPr lang="en-US" dirty="0"/>
          </a:p>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34</a:t>
            </a:fld>
            <a:endParaRPr lang="en-US" dirty="0"/>
          </a:p>
        </p:txBody>
      </p:sp>
    </p:spTree>
    <p:extLst>
      <p:ext uri="{BB962C8B-B14F-4D97-AF65-F5344CB8AC3E}">
        <p14:creationId xmlns:p14="http://schemas.microsoft.com/office/powerpoint/2010/main" val="2344511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2" name="Rectangle 11"/>
          <p:cNvSpPr/>
          <p:nvPr/>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B044824F-EBE0-443F-8A8F-F64816AF04DC}" type="slidenum">
              <a:rPr lang="en-US" smtClean="0"/>
              <a:t>‹#›</a:t>
            </a:fld>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4363851"/>
          </a:xfrm>
          <a:prstGeom prst="rect">
            <a:avLst/>
          </a:prstGeom>
        </p:spPr>
      </p:pic>
      <p:sp>
        <p:nvSpPr>
          <p:cNvPr id="8" name="Rectangle 7"/>
          <p:cNvSpPr/>
          <p:nvPr/>
        </p:nvSpPr>
        <p:spPr>
          <a:xfrm>
            <a:off x="1" y="4576519"/>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9" name="Rectangle 8"/>
          <p:cNvSpPr/>
          <p:nvPr/>
        </p:nvSpPr>
        <p:spPr>
          <a:xfrm>
            <a:off x="2313040" y="4576519"/>
            <a:ext cx="6830960" cy="2281483"/>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pic>
        <p:nvPicPr>
          <p:cNvPr id="10" name="Picture 9"/>
          <p:cNvPicPr>
            <a:picLocks noChangeAspect="1"/>
          </p:cNvPicPr>
          <p:nvPr/>
        </p:nvPicPr>
        <p:blipFill>
          <a:blip r:embed="rId3"/>
          <a:stretch>
            <a:fillRect/>
          </a:stretch>
        </p:blipFill>
        <p:spPr>
          <a:xfrm>
            <a:off x="248674" y="5273224"/>
            <a:ext cx="1617689" cy="889000"/>
          </a:xfrm>
          <a:prstGeom prst="rect">
            <a:avLst/>
          </a:prstGeom>
        </p:spPr>
      </p:pic>
      <p:pic>
        <p:nvPicPr>
          <p:cNvPr id="11" name="Picture 10"/>
          <p:cNvPicPr>
            <a:picLocks noChangeAspect="1"/>
          </p:cNvPicPr>
          <p:nvPr/>
        </p:nvPicPr>
        <p:blipFill>
          <a:blip r:embed="rId4"/>
          <a:stretch>
            <a:fillRect/>
          </a:stretch>
        </p:blipFill>
        <p:spPr>
          <a:xfrm>
            <a:off x="2690523" y="5273224"/>
            <a:ext cx="2895600" cy="889000"/>
          </a:xfrm>
          <a:prstGeom prst="rect">
            <a:avLst/>
          </a:prstGeom>
        </p:spPr>
      </p:pic>
    </p:spTree>
    <p:extLst>
      <p:ext uri="{BB962C8B-B14F-4D97-AF65-F5344CB8AC3E}">
        <p14:creationId xmlns:p14="http://schemas.microsoft.com/office/powerpoint/2010/main" val="287029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457200" y="1743077"/>
            <a:ext cx="82296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583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457200" y="1743077"/>
            <a:ext cx="82296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072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B7A7A-F9A7-FE46-95A0-F48C028FE859}"/>
              </a:ext>
            </a:extLst>
          </p:cNvPr>
          <p:cNvSpPr>
            <a:spLocks noGrp="1"/>
          </p:cNvSpPr>
          <p:nvPr>
            <p:ph type="dt" sz="half" idx="10"/>
          </p:nvPr>
        </p:nvSpPr>
        <p:spPr/>
        <p:txBody>
          <a:bodyPr/>
          <a:lstStyle/>
          <a:p>
            <a:fld id="{660196C3-590B-DC47-A308-8C372A8A4D82}" type="datetimeFigureOut">
              <a:rPr lang="en-US" smtClean="0"/>
              <a:t>12/19/2021</a:t>
            </a:fld>
            <a:endParaRPr lang="en-US"/>
          </a:p>
        </p:txBody>
      </p:sp>
      <p:sp>
        <p:nvSpPr>
          <p:cNvPr id="3" name="Footer Placeholder 2">
            <a:extLst>
              <a:ext uri="{FF2B5EF4-FFF2-40B4-BE49-F238E27FC236}">
                <a16:creationId xmlns:a16="http://schemas.microsoft.com/office/drawing/2014/main" id="{E715B0D4-41D4-DD43-B5CE-F3C7DE8C6B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33E953-A478-A54E-8842-D66145ABB30B}"/>
              </a:ext>
            </a:extLst>
          </p:cNvPr>
          <p:cNvSpPr>
            <a:spLocks noGrp="1"/>
          </p:cNvSpPr>
          <p:nvPr>
            <p:ph type="sldNum" sz="quarter" idx="12"/>
          </p:nvPr>
        </p:nvSpPr>
        <p:spPr/>
        <p:txBody>
          <a:bodyPr/>
          <a:lstStyle/>
          <a:p>
            <a:fld id="{210BBB6A-66AB-9245-8363-62B38C08000D}" type="slidenum">
              <a:rPr lang="en-US" smtClean="0"/>
              <a:t>‹#›</a:t>
            </a:fld>
            <a:endParaRPr lang="en-US"/>
          </a:p>
        </p:txBody>
      </p:sp>
    </p:spTree>
    <p:extLst>
      <p:ext uri="{BB962C8B-B14F-4D97-AF65-F5344CB8AC3E}">
        <p14:creationId xmlns:p14="http://schemas.microsoft.com/office/powerpoint/2010/main" val="88991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00F22-E2FA-CE4D-988E-46C99474C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04F50-C738-E247-AEE3-17D4D5754B7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25A0D-BED0-334C-AAE6-0C0A177E069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02D228-3DBB-C041-8850-A1EE93C31D7B}"/>
              </a:ext>
            </a:extLst>
          </p:cNvPr>
          <p:cNvSpPr>
            <a:spLocks noGrp="1"/>
          </p:cNvSpPr>
          <p:nvPr>
            <p:ph type="dt" sz="half" idx="10"/>
          </p:nvPr>
        </p:nvSpPr>
        <p:spPr/>
        <p:txBody>
          <a:bodyPr/>
          <a:lstStyle/>
          <a:p>
            <a:fld id="{660196C3-590B-DC47-A308-8C372A8A4D82}" type="datetimeFigureOut">
              <a:rPr lang="en-US" smtClean="0"/>
              <a:t>12/19/2021</a:t>
            </a:fld>
            <a:endParaRPr lang="en-US"/>
          </a:p>
        </p:txBody>
      </p:sp>
      <p:sp>
        <p:nvSpPr>
          <p:cNvPr id="6" name="Footer Placeholder 5">
            <a:extLst>
              <a:ext uri="{FF2B5EF4-FFF2-40B4-BE49-F238E27FC236}">
                <a16:creationId xmlns:a16="http://schemas.microsoft.com/office/drawing/2014/main" id="{E5990F3E-733F-374E-AE20-D007718A4B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2E2F4-67B7-AD44-8F87-2BB56CA46683}"/>
              </a:ext>
            </a:extLst>
          </p:cNvPr>
          <p:cNvSpPr>
            <a:spLocks noGrp="1"/>
          </p:cNvSpPr>
          <p:nvPr>
            <p:ph type="sldNum" sz="quarter" idx="12"/>
          </p:nvPr>
        </p:nvSpPr>
        <p:spPr/>
        <p:txBody>
          <a:bodyPr/>
          <a:lstStyle/>
          <a:p>
            <a:fld id="{210BBB6A-66AB-9245-8363-62B38C08000D}" type="slidenum">
              <a:rPr lang="en-US" smtClean="0"/>
              <a:t>‹#›</a:t>
            </a:fld>
            <a:endParaRPr lang="en-US"/>
          </a:p>
        </p:txBody>
      </p:sp>
    </p:spTree>
    <p:extLst>
      <p:ext uri="{BB962C8B-B14F-4D97-AF65-F5344CB8AC3E}">
        <p14:creationId xmlns:p14="http://schemas.microsoft.com/office/powerpoint/2010/main" val="151974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AB3FF-649C-8241-BBDC-AC8E83A0D82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7F2373-EFC5-194A-8D41-11C38D9250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AD63BE2-339E-334B-908C-3EFB2BA8CB6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AA585A-D3EA-7C4E-AC2B-9D727BBF640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A49599-19E4-2D4C-B5E3-FAFF1B81126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1A9332-6F99-484B-9D26-CACA033F9B7B}"/>
              </a:ext>
            </a:extLst>
          </p:cNvPr>
          <p:cNvSpPr>
            <a:spLocks noGrp="1"/>
          </p:cNvSpPr>
          <p:nvPr>
            <p:ph type="dt" sz="half" idx="10"/>
          </p:nvPr>
        </p:nvSpPr>
        <p:spPr/>
        <p:txBody>
          <a:bodyPr/>
          <a:lstStyle/>
          <a:p>
            <a:fld id="{660196C3-590B-DC47-A308-8C372A8A4D82}" type="datetimeFigureOut">
              <a:rPr lang="en-US" smtClean="0"/>
              <a:t>12/19/2021</a:t>
            </a:fld>
            <a:endParaRPr lang="en-US"/>
          </a:p>
        </p:txBody>
      </p:sp>
      <p:sp>
        <p:nvSpPr>
          <p:cNvPr id="8" name="Footer Placeholder 7">
            <a:extLst>
              <a:ext uri="{FF2B5EF4-FFF2-40B4-BE49-F238E27FC236}">
                <a16:creationId xmlns:a16="http://schemas.microsoft.com/office/drawing/2014/main" id="{8A557DEF-0EB8-7A4A-82BE-837F9F15A3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B14E03-BA47-F942-9BEC-32BA78F912C6}"/>
              </a:ext>
            </a:extLst>
          </p:cNvPr>
          <p:cNvSpPr>
            <a:spLocks noGrp="1"/>
          </p:cNvSpPr>
          <p:nvPr>
            <p:ph type="sldNum" sz="quarter" idx="12"/>
          </p:nvPr>
        </p:nvSpPr>
        <p:spPr/>
        <p:txBody>
          <a:bodyPr/>
          <a:lstStyle/>
          <a:p>
            <a:fld id="{210BBB6A-66AB-9245-8363-62B38C08000D}" type="slidenum">
              <a:rPr lang="en-US" smtClean="0"/>
              <a:t>‹#›</a:t>
            </a:fld>
            <a:endParaRPr lang="en-US"/>
          </a:p>
        </p:txBody>
      </p:sp>
    </p:spTree>
    <p:extLst>
      <p:ext uri="{BB962C8B-B14F-4D97-AF65-F5344CB8AC3E}">
        <p14:creationId xmlns:p14="http://schemas.microsoft.com/office/powerpoint/2010/main" val="2022849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Rectangle 3"/>
          <p:cNvSpPr/>
          <p:nvPr/>
        </p:nvSpPr>
        <p:spPr>
          <a:xfrm>
            <a:off x="242804" y="1369577"/>
            <a:ext cx="8647501" cy="4812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sp>
        <p:nvSpPr>
          <p:cNvPr id="10" name="Rectangle 9"/>
          <p:cNvSpPr/>
          <p:nvPr/>
        </p:nvSpPr>
        <p:spPr>
          <a:xfrm>
            <a:off x="2" y="5"/>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sp>
        <p:nvSpPr>
          <p:cNvPr id="11" name="Title 1"/>
          <p:cNvSpPr>
            <a:spLocks noGrp="1"/>
          </p:cNvSpPr>
          <p:nvPr>
            <p:ph type="title"/>
          </p:nvPr>
        </p:nvSpPr>
        <p:spPr>
          <a:xfrm>
            <a:off x="457200" y="274638"/>
            <a:ext cx="8229600" cy="838124"/>
          </a:xfrm>
          <a:prstGeom prst="rect">
            <a:avLst/>
          </a:prstGeom>
        </p:spPr>
        <p:txBody>
          <a:bodyPr>
            <a:normAutofit/>
          </a:bodyPr>
          <a:lstStyle>
            <a:lvl1pPr algn="l">
              <a:defRPr sz="1575"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3241425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Rectangle 1"/>
          <p:cNvSpPr/>
          <p:nvPr userDrawn="1"/>
        </p:nvSpPr>
        <p:spPr>
          <a:xfrm>
            <a:off x="0" y="344845"/>
            <a:ext cx="9144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p:nvPr>
        </p:nvSpPr>
        <p:spPr>
          <a:xfrm>
            <a:off x="639361" y="664459"/>
            <a:ext cx="8090436" cy="5071181"/>
          </a:xfrm>
          <a:prstGeom prst="rect">
            <a:avLst/>
          </a:prstGeom>
          <a:noFill/>
          <a:ln>
            <a:noFill/>
          </a:ln>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29126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F512E64-F6A6-7D43-B33A-6F4C60225971}"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50FDE5-5DAB-8949-872F-D49D0352828D}" type="slidenum">
              <a:rPr lang="en-US" smtClean="0"/>
              <a:t>‹#›</a:t>
            </a:fld>
            <a:endParaRPr lang="en-US"/>
          </a:p>
        </p:txBody>
      </p:sp>
    </p:spTree>
    <p:extLst>
      <p:ext uri="{BB962C8B-B14F-4D97-AF65-F5344CB8AC3E}">
        <p14:creationId xmlns:p14="http://schemas.microsoft.com/office/powerpoint/2010/main" val="1559357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13707" b="22741"/>
          <a:stretch/>
        </p:blipFill>
        <p:spPr>
          <a:xfrm>
            <a:off x="0" y="0"/>
            <a:ext cx="9144000" cy="44958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707" b="22741"/>
          <a:stretch/>
        </p:blipFill>
        <p:spPr>
          <a:xfrm>
            <a:off x="0" y="0"/>
            <a:ext cx="9144000" cy="4495800"/>
          </a:xfrm>
          <a:prstGeom prst="rect">
            <a:avLst/>
          </a:prstGeom>
        </p:spPr>
      </p:pic>
    </p:spTree>
    <p:extLst>
      <p:ext uri="{BB962C8B-B14F-4D97-AF65-F5344CB8AC3E}">
        <p14:creationId xmlns:p14="http://schemas.microsoft.com/office/powerpoint/2010/main" val="147423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81600"/>
          </a:xfrm>
          <a:prstGeom prst="rect">
            <a:avLst/>
          </a:prstGeom>
        </p:spPr>
      </p:pic>
    </p:spTree>
    <p:extLst>
      <p:ext uri="{BB962C8B-B14F-4D97-AF65-F5344CB8AC3E}">
        <p14:creationId xmlns:p14="http://schemas.microsoft.com/office/powerpoint/2010/main" val="138564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
        <p:nvSpPr>
          <p:cNvPr id="3" name="Content Placeholder 2"/>
          <p:cNvSpPr>
            <a:spLocks noGrp="1"/>
          </p:cNvSpPr>
          <p:nvPr>
            <p:ph sz="quarter" idx="13"/>
          </p:nvPr>
        </p:nvSpPr>
        <p:spPr>
          <a:xfrm>
            <a:off x="457200" y="1743077"/>
            <a:ext cx="82296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94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7712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Rectangle 9"/>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3240767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p:cNvSpPr/>
          <p:nvPr/>
        </p:nvSpPr>
        <p:spPr>
          <a:xfrm>
            <a:off x="242803" y="1369577"/>
            <a:ext cx="8647501" cy="4812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0" name="Rectangle 9"/>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1"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val="166900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C13FD-3147-4AE3-B0B0-4E10540A07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8FCF10-4213-4B39-B8A5-ED08A3239C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31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p:cNvSpPr/>
          <p:nvPr userDrawn="1"/>
        </p:nvSpPr>
        <p:spPr>
          <a:xfrm>
            <a:off x="0" y="344845"/>
            <a:ext cx="9144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p:nvPr>
        </p:nvSpPr>
        <p:spPr>
          <a:xfrm>
            <a:off x="639361" y="664459"/>
            <a:ext cx="8090436" cy="5071181"/>
          </a:xfrm>
          <a:prstGeom prst="rect">
            <a:avLst/>
          </a:prstGeom>
          <a:noFill/>
          <a:ln>
            <a:noFill/>
          </a:ln>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Tree>
    <p:extLst>
      <p:ext uri="{BB962C8B-B14F-4D97-AF65-F5344CB8AC3E}">
        <p14:creationId xmlns:p14="http://schemas.microsoft.com/office/powerpoint/2010/main" val="421979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61766" y="6366716"/>
            <a:ext cx="1211132" cy="371839"/>
          </a:xfrm>
          <a:prstGeom prst="rect">
            <a:avLst/>
          </a:prstGeom>
        </p:spPr>
      </p:pic>
      <p:sp>
        <p:nvSpPr>
          <p:cNvPr id="3" name="Footer Placeholder 4"/>
          <p:cNvSpPr>
            <a:spLocks noGrp="1"/>
          </p:cNvSpPr>
          <p:nvPr>
            <p:ph type="ftr" sz="quarter" idx="3"/>
          </p:nvPr>
        </p:nvSpPr>
        <p:spPr>
          <a:xfrm>
            <a:off x="3124200" y="6356352"/>
            <a:ext cx="2895600" cy="365125"/>
          </a:xfrm>
          <a:prstGeom prst="rect">
            <a:avLst/>
          </a:prstGeom>
        </p:spPr>
        <p:txBody>
          <a:bodyPr/>
          <a:lstStyle/>
          <a:p>
            <a:endParaRPr lang="en-US"/>
          </a:p>
        </p:txBody>
      </p:sp>
      <p:sp>
        <p:nvSpPr>
          <p:cNvPr id="4" name="Slide Number Placeholder 5"/>
          <p:cNvSpPr>
            <a:spLocks noGrp="1"/>
          </p:cNvSpPr>
          <p:nvPr>
            <p:ph type="sldNum" sz="quarter" idx="4"/>
          </p:nvPr>
        </p:nvSpPr>
        <p:spPr>
          <a:xfrm>
            <a:off x="6553200" y="6356352"/>
            <a:ext cx="2133600" cy="365125"/>
          </a:xfrm>
          <a:prstGeom prst="rect">
            <a:avLst/>
          </a:prstGeom>
        </p:spPr>
        <p:txBody>
          <a:bodyPr/>
          <a:lstStyle/>
          <a:p>
            <a:fld id="{B044824F-EBE0-443F-8A8F-F64816AF04DC}" type="slidenum">
              <a:rPr lang="en-US" smtClean="0"/>
              <a:t>‹#›</a:t>
            </a:fld>
            <a:endParaRPr lang="en-US"/>
          </a:p>
        </p:txBody>
      </p:sp>
      <p:sp>
        <p:nvSpPr>
          <p:cNvPr id="5" name="Rectangle 4"/>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7" name="Rectangle 6"/>
          <p:cNvSpPr/>
          <p:nvPr/>
        </p:nvSpPr>
        <p:spPr>
          <a:xfrm>
            <a:off x="1" y="6236368"/>
            <a:ext cx="929105" cy="621632"/>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Rectangle 7"/>
          <p:cNvSpPr/>
          <p:nvPr/>
        </p:nvSpPr>
        <p:spPr>
          <a:xfrm>
            <a:off x="1022684" y="6236368"/>
            <a:ext cx="8121315" cy="621632"/>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pic>
        <p:nvPicPr>
          <p:cNvPr id="9" name="Picture 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69147" y="6366714"/>
            <a:ext cx="646329" cy="355190"/>
          </a:xfrm>
          <a:prstGeom prst="rect">
            <a:avLst/>
          </a:prstGeom>
        </p:spPr>
      </p:pic>
      <p:pic>
        <p:nvPicPr>
          <p:cNvPr id="10" name="Picture 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61766" y="6356352"/>
            <a:ext cx="1211132" cy="382203"/>
          </a:xfrm>
          <a:prstGeom prst="rect">
            <a:avLst/>
          </a:prstGeom>
        </p:spPr>
      </p:pic>
      <p:sp>
        <p:nvSpPr>
          <p:cNvPr id="2" name="Text Placeholder 1"/>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13"/>
          <p:cNvSpPr>
            <a:spLocks noGrp="1"/>
          </p:cNvSpPr>
          <p:nvPr>
            <p:ph type="title"/>
          </p:nvPr>
        </p:nvSpPr>
        <p:spPr>
          <a:xfrm>
            <a:off x="319315" y="98652"/>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08251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 id="2147483676" r:id="rId14"/>
    <p:sldLayoutId id="2147483678" r:id="rId15"/>
    <p:sldLayoutId id="2147483679" r:id="rId16"/>
    <p:sldLayoutId id="2147483680" r:id="rId17"/>
  </p:sldLayoutIdLst>
  <p:txStyles>
    <p:titleStyle>
      <a:lvl1pPr algn="l" defTabSz="342900" rtl="0" eaLnBrk="1" latinLnBrk="0" hangingPunct="1">
        <a:spcBef>
          <a:spcPct val="0"/>
        </a:spcBef>
        <a:buNone/>
        <a:defRPr sz="2100" b="1" kern="1200">
          <a:solidFill>
            <a:srgbClr val="0F3F59"/>
          </a:solidFill>
          <a:latin typeface="Open Sans bold"/>
          <a:ea typeface="+mj-ea"/>
          <a:cs typeface="Open Sans bold"/>
        </a:defRPr>
      </a:lvl1pPr>
    </p:titleStyle>
    <p:body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hyperlink" Target="http://www.nasddds.org/uploads/documents/Becoming_a_PersonCenteredSystem-A_BriefOverview.pdf"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 Id="rId5" Type="http://schemas.openxmlformats.org/officeDocument/2006/relationships/image" Target="../media/image19.jpe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mnpsp.org/implementation-stories/"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hyperlink" Target="http://www.wooclap.com/PCPDAY2"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hyperlink" Target="file:///\\Users\Freeman\Desktop\APBS%202016\APBS%20Presentations\Person-centered%20org%20dev%20tool-2.pdf"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tlcpcp.com/" TargetMode="External"/><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hyperlink" Target="https://mnpsp.org/wp-content/uploads/2016/12/Observation-Tool-Definitions-FINAL.pdf" TargetMode="External"/><Relationship Id="rId2" Type="http://schemas.openxmlformats.org/officeDocument/2006/relationships/hyperlink" Target="https://mnpsp.org/wp-content/uploads/2016/12/Person-centered-org-dev-tool-2.pdf" TargetMode="External"/><Relationship Id="rId1" Type="http://schemas.openxmlformats.org/officeDocument/2006/relationships/slideLayout" Target="../slideLayouts/slideLayout8.xml"/><Relationship Id="rId5" Type="http://schemas.openxmlformats.org/officeDocument/2006/relationships/hyperlink" Target="https://mnpsp.org/hcbs-modules/" TargetMode="External"/><Relationship Id="rId4" Type="http://schemas.openxmlformats.org/officeDocument/2006/relationships/hyperlink" Target="https://mnpsp.org/wp-content/uploads/2016/12/Observation-Tool-and-Worksheet.-7.31.17-js-3.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hyperlink" Target="https://ncapps.acl.gov/" TargetMode="External"/><Relationship Id="rId5" Type="http://schemas.openxmlformats.org/officeDocument/2006/relationships/hyperlink" Target="http://www.lifecoursetools.com/" TargetMode="External"/><Relationship Id="rId4" Type="http://schemas.openxmlformats.org/officeDocument/2006/relationships/hyperlink" Target="https://tlcpcp.co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www.apbs.org/conference"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mage shows two adults in a home setting with one adult person of color sitting in a wheel chair and a Caucasion woman sitting next to him.">
            <a:extLst>
              <a:ext uri="{C183D7F6-B498-43B3-948B-1728B52AA6E4}">
                <adec:decorative xmlns:adec="http://schemas.microsoft.com/office/drawing/2017/decorative" val="0"/>
              </a:ext>
            </a:extLst>
          </p:cNvPr>
          <p:cNvPicPr>
            <a:picLocks noChangeAspect="1"/>
          </p:cNvPicPr>
          <p:nvPr/>
        </p:nvPicPr>
        <p:blipFill rotWithShape="1">
          <a:blip r:embed="rId3"/>
          <a:srcRect l="5909" r="6106"/>
          <a:stretch/>
        </p:blipFill>
        <p:spPr>
          <a:xfrm>
            <a:off x="1777603" y="321332"/>
            <a:ext cx="5588794" cy="3916326"/>
          </a:xfrm>
          <a:prstGeom prst="rect">
            <a:avLst/>
          </a:prstGeom>
        </p:spPr>
      </p:pic>
      <p:sp>
        <p:nvSpPr>
          <p:cNvPr id="2" name="Title 3"/>
          <p:cNvSpPr txBox="1">
            <a:spLocks/>
          </p:cNvSpPr>
          <p:nvPr/>
        </p:nvSpPr>
        <p:spPr>
          <a:xfrm>
            <a:off x="1231900" y="4113032"/>
            <a:ext cx="6858000" cy="1406462"/>
          </a:xfrm>
          <a:prstGeom prst="rect">
            <a:avLst/>
          </a:prstGeom>
        </p:spPr>
        <p:txBody>
          <a:bodyPr vert="horz" lIns="68580" tIns="34290" rIns="68580" bIns="34290" rtlCol="0" anchor="ctr">
            <a:noAutofit/>
          </a:bodyPr>
          <a:lstStyle>
            <a:lvl1pPr algn="l" defTabSz="457200" rtl="0" eaLnBrk="1" latinLnBrk="0" hangingPunct="1">
              <a:spcBef>
                <a:spcPct val="0"/>
              </a:spcBef>
              <a:buNone/>
              <a:defRPr sz="2800" b="1" kern="1200">
                <a:solidFill>
                  <a:srgbClr val="800000"/>
                </a:solidFill>
                <a:latin typeface="Open Sans bold"/>
                <a:ea typeface="+mj-ea"/>
                <a:cs typeface="Open Sans bold"/>
              </a:defRPr>
            </a:lvl1pPr>
          </a:lstStyle>
          <a:p>
            <a:pPr algn="ctr"/>
            <a:endParaRPr lang="en-US" sz="1800" b="0" dirty="0">
              <a:solidFill>
                <a:schemeClr val="bg1"/>
              </a:solidFill>
            </a:endParaRPr>
          </a:p>
        </p:txBody>
      </p:sp>
      <p:sp>
        <p:nvSpPr>
          <p:cNvPr id="9" name="Title 8">
            <a:extLst>
              <a:ext uri="{FF2B5EF4-FFF2-40B4-BE49-F238E27FC236}">
                <a16:creationId xmlns:a16="http://schemas.microsoft.com/office/drawing/2014/main" id="{523BE96C-C550-5C48-B743-539B88C08E29}"/>
              </a:ext>
            </a:extLst>
          </p:cNvPr>
          <p:cNvSpPr>
            <a:spLocks noGrp="1"/>
          </p:cNvSpPr>
          <p:nvPr>
            <p:ph type="title" idx="4294967295"/>
          </p:nvPr>
        </p:nvSpPr>
        <p:spPr>
          <a:xfrm>
            <a:off x="1098550" y="4648200"/>
            <a:ext cx="6946900" cy="1281836"/>
          </a:xfrm>
        </p:spPr>
        <p:txBody>
          <a:bodyPr>
            <a:normAutofit fontScale="90000"/>
          </a:bodyPr>
          <a:lstStyle/>
          <a:p>
            <a:pPr algn="ctr"/>
            <a:r>
              <a:rPr lang="en-US" sz="2700" dirty="0">
                <a:latin typeface="+mn-lt"/>
              </a:rPr>
              <a:t>Day 2 </a:t>
            </a:r>
            <a:r>
              <a:rPr lang="ko-KR" altLang="en-US" sz="2700" dirty="0">
                <a:latin typeface="+mn-lt"/>
              </a:rPr>
              <a:t>사람중심실천 강화</a:t>
            </a:r>
            <a:br>
              <a:rPr lang="en-US" altLang="ko-KR" sz="2700" dirty="0">
                <a:latin typeface="+mn-lt"/>
              </a:rPr>
            </a:br>
            <a:r>
              <a:rPr lang="en-US" altLang="ko-KR" sz="2700" dirty="0">
                <a:latin typeface="+mn-lt"/>
              </a:rPr>
              <a:t>_</a:t>
            </a:r>
            <a:r>
              <a:rPr lang="en-US" sz="2700" dirty="0">
                <a:latin typeface="+mn-lt"/>
              </a:rPr>
              <a:t>Increasing Person-Centered Practices</a:t>
            </a:r>
            <a:br>
              <a:rPr lang="en-US" sz="2700" dirty="0">
                <a:latin typeface="+mn-lt"/>
                <a:ea typeface="Calibri" panose="020F0502020204030204" pitchFamily="34" charset="0"/>
                <a:cs typeface="Times New Roman" panose="02020603050405020304" pitchFamily="18" charset="0"/>
              </a:rPr>
            </a:br>
            <a:br>
              <a:rPr lang="en-US" sz="1650" dirty="0"/>
            </a:br>
            <a:r>
              <a:rPr lang="en-US" sz="1650" dirty="0"/>
              <a:t>Rachel Freeman and </a:t>
            </a:r>
            <a:r>
              <a:rPr lang="en-US" sz="1650" dirty="0" err="1"/>
              <a:t>Seunghee</a:t>
            </a:r>
            <a:r>
              <a:rPr lang="en-US" sz="1650" dirty="0"/>
              <a:t> Lee</a:t>
            </a:r>
            <a:br>
              <a:rPr lang="en-US" sz="1650" dirty="0"/>
            </a:br>
            <a:r>
              <a:rPr lang="en-US" sz="1650" dirty="0"/>
              <a:t>Institute on Community Integration</a:t>
            </a:r>
            <a:br>
              <a:rPr lang="en-US" sz="1650" dirty="0"/>
            </a:br>
            <a:r>
              <a:rPr lang="en-US" sz="1650" dirty="0"/>
              <a:t>University of Minnesota</a:t>
            </a:r>
            <a:br>
              <a:rPr lang="en-US" sz="1500" dirty="0"/>
            </a:br>
            <a:endParaRPr lang="en-US" sz="1500" dirty="0"/>
          </a:p>
        </p:txBody>
      </p:sp>
      <p:pic>
        <p:nvPicPr>
          <p:cNvPr id="5" name="Picture 4">
            <a:extLst>
              <a:ext uri="{FF2B5EF4-FFF2-40B4-BE49-F238E27FC236}">
                <a16:creationId xmlns:a16="http://schemas.microsoft.com/office/drawing/2014/main" id="{08B80CCA-6997-D84F-8E35-B0E94441AF83}"/>
              </a:ext>
            </a:extLst>
          </p:cNvPr>
          <p:cNvPicPr>
            <a:picLocks noChangeAspect="1"/>
          </p:cNvPicPr>
          <p:nvPr/>
        </p:nvPicPr>
        <p:blipFill>
          <a:blip r:embed="rId4"/>
          <a:stretch>
            <a:fillRect/>
          </a:stretch>
        </p:blipFill>
        <p:spPr>
          <a:xfrm>
            <a:off x="164901" y="5182558"/>
            <a:ext cx="978099" cy="537743"/>
          </a:xfrm>
          <a:prstGeom prst="rect">
            <a:avLst/>
          </a:prstGeom>
        </p:spPr>
      </p:pic>
    </p:spTree>
    <p:extLst>
      <p:ext uri="{BB962C8B-B14F-4D97-AF65-F5344CB8AC3E}">
        <p14:creationId xmlns:p14="http://schemas.microsoft.com/office/powerpoint/2010/main" val="2027824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6723E1-8E38-354E-AA30-91ACA18F60A3}"/>
              </a:ext>
            </a:extLst>
          </p:cNvPr>
          <p:cNvPicPr>
            <a:picLocks noGrp="1" noChangeAspect="1"/>
          </p:cNvPicPr>
          <p:nvPr>
            <p:ph idx="4294967295"/>
          </p:nvPr>
        </p:nvPicPr>
        <p:blipFill>
          <a:blip r:embed="rId2"/>
          <a:stretch>
            <a:fillRect/>
          </a:stretch>
        </p:blipFill>
        <p:spPr>
          <a:xfrm>
            <a:off x="2133600" y="-381000"/>
            <a:ext cx="5300087" cy="6858000"/>
          </a:xfrm>
        </p:spPr>
      </p:pic>
    </p:spTree>
    <p:extLst>
      <p:ext uri="{BB962C8B-B14F-4D97-AF65-F5344CB8AC3E}">
        <p14:creationId xmlns:p14="http://schemas.microsoft.com/office/powerpoint/2010/main" val="2125397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3929-CADE-7B4D-93A9-F271A92A68B1}"/>
              </a:ext>
            </a:extLst>
          </p:cNvPr>
          <p:cNvSpPr>
            <a:spLocks noGrp="1"/>
          </p:cNvSpPr>
          <p:nvPr>
            <p:ph type="title"/>
          </p:nvPr>
        </p:nvSpPr>
        <p:spPr/>
        <p:txBody>
          <a:bodyPr>
            <a:noAutofit/>
          </a:bodyPr>
          <a:lstStyle/>
          <a:p>
            <a:pPr algn="ctr"/>
            <a:r>
              <a:rPr lang="ko-KR" altLang="en-US" sz="2400" b="1" dirty="0">
                <a:latin typeface="+mn-ea"/>
                <a:ea typeface="+mn-ea"/>
              </a:rPr>
              <a:t>집에서 어떤 단어를 사용합니까</a:t>
            </a:r>
            <a:r>
              <a:rPr lang="en-US" altLang="ko-KR" sz="2400" b="1" dirty="0">
                <a:latin typeface="+mn-ea"/>
                <a:ea typeface="+mn-ea"/>
              </a:rPr>
              <a:t>?</a:t>
            </a:r>
            <a:br>
              <a:rPr lang="en-US" altLang="ko-KR" sz="2400" b="1" dirty="0">
                <a:latin typeface="+mn-ea"/>
                <a:ea typeface="+mn-ea"/>
              </a:rPr>
            </a:br>
            <a:r>
              <a:rPr lang="ko-KR" altLang="en-US" sz="2400" dirty="0">
                <a:latin typeface="+mn-ea"/>
                <a:ea typeface="+mn-ea"/>
              </a:rPr>
              <a:t>우리의 말이 전하는 메시지를 생각하기</a:t>
            </a:r>
            <a:br>
              <a:rPr lang="en-US" altLang="ko-KR" sz="1800" dirty="0">
                <a:latin typeface="+mn-ea"/>
                <a:ea typeface="+mn-ea"/>
              </a:rPr>
            </a:br>
            <a:r>
              <a:rPr lang="en-US" sz="1400" b="1" dirty="0">
                <a:latin typeface="+mn-ea"/>
                <a:ea typeface="+mn-ea"/>
              </a:rPr>
              <a:t>What Words Do You Use at Home?</a:t>
            </a:r>
            <a:br>
              <a:rPr lang="en-US" sz="1400" b="1" dirty="0">
                <a:latin typeface="+mn-ea"/>
                <a:ea typeface="+mn-ea"/>
              </a:rPr>
            </a:br>
            <a:r>
              <a:rPr lang="en-US" sz="1400" b="1" dirty="0">
                <a:latin typeface="+mn-ea"/>
                <a:ea typeface="+mn-ea"/>
              </a:rPr>
              <a:t>Thinking About the Messages Our Words Deliver</a:t>
            </a:r>
          </a:p>
        </p:txBody>
      </p:sp>
      <p:sp>
        <p:nvSpPr>
          <p:cNvPr id="8" name="Content Placeholder 7">
            <a:extLst>
              <a:ext uri="{FF2B5EF4-FFF2-40B4-BE49-F238E27FC236}">
                <a16:creationId xmlns:a16="http://schemas.microsoft.com/office/drawing/2014/main" id="{E18E0596-BBE6-4041-AC92-F8A1AF2630F5}"/>
              </a:ext>
            </a:extLst>
          </p:cNvPr>
          <p:cNvSpPr>
            <a:spLocks noGrp="1"/>
          </p:cNvSpPr>
          <p:nvPr>
            <p:ph sz="half" idx="1"/>
          </p:nvPr>
        </p:nvSpPr>
        <p:spPr>
          <a:xfrm>
            <a:off x="886583" y="1666875"/>
            <a:ext cx="3837818" cy="4351338"/>
          </a:xfrm>
        </p:spPr>
        <p:txBody>
          <a:bodyPr>
            <a:normAutofit/>
          </a:bodyPr>
          <a:lstStyle/>
          <a:p>
            <a:pPr marL="0" indent="0">
              <a:buNone/>
            </a:pPr>
            <a:r>
              <a:rPr lang="ko-KR" altLang="en-US" sz="2200" b="1" dirty="0">
                <a:latin typeface="+mn-ea"/>
              </a:rPr>
              <a:t>집</a:t>
            </a:r>
            <a:r>
              <a:rPr lang="en-US" altLang="ko-KR" sz="2200" b="1" dirty="0">
                <a:latin typeface="+mn-ea"/>
              </a:rPr>
              <a:t>_</a:t>
            </a:r>
            <a:r>
              <a:rPr lang="en-US" sz="2200" b="1" dirty="0">
                <a:latin typeface="+mn-ea"/>
              </a:rPr>
              <a:t>Home</a:t>
            </a:r>
          </a:p>
          <a:p>
            <a:pPr marL="0" indent="0">
              <a:buNone/>
            </a:pPr>
            <a:endParaRPr lang="en-US" sz="1100" b="1" dirty="0">
              <a:latin typeface="+mn-ea"/>
            </a:endParaRPr>
          </a:p>
          <a:p>
            <a:r>
              <a:rPr lang="ko-KR" altLang="en-US" sz="1600" dirty="0">
                <a:latin typeface="+mn-ea"/>
              </a:rPr>
              <a:t>친구</a:t>
            </a:r>
            <a:r>
              <a:rPr lang="en-US" altLang="ko-KR" sz="1600" b="1" dirty="0">
                <a:latin typeface="+mn-ea"/>
              </a:rPr>
              <a:t>_</a:t>
            </a:r>
            <a:r>
              <a:rPr lang="en-US" sz="1600" dirty="0">
                <a:latin typeface="+mn-ea"/>
              </a:rPr>
              <a:t>Friend</a:t>
            </a:r>
          </a:p>
          <a:p>
            <a:r>
              <a:rPr lang="ko-KR" altLang="en-US" sz="1600" dirty="0">
                <a:latin typeface="+mn-ea"/>
              </a:rPr>
              <a:t>동료</a:t>
            </a:r>
            <a:r>
              <a:rPr lang="en-US" altLang="ko-KR" sz="1600" dirty="0">
                <a:latin typeface="+mn-ea"/>
              </a:rPr>
              <a:t>_</a:t>
            </a:r>
            <a:r>
              <a:rPr lang="en-US" sz="1600" dirty="0">
                <a:latin typeface="+mn-ea"/>
              </a:rPr>
              <a:t>Colleague</a:t>
            </a:r>
          </a:p>
          <a:p>
            <a:r>
              <a:rPr lang="ko-KR" altLang="en-US" sz="1600" dirty="0">
                <a:latin typeface="+mn-ea"/>
              </a:rPr>
              <a:t>가족 구성원</a:t>
            </a:r>
            <a:r>
              <a:rPr lang="en-US" altLang="ko-KR" sz="1600" dirty="0">
                <a:latin typeface="+mn-ea"/>
              </a:rPr>
              <a:t>_F</a:t>
            </a:r>
            <a:r>
              <a:rPr lang="en-US" sz="1600" dirty="0">
                <a:latin typeface="+mn-ea"/>
              </a:rPr>
              <a:t>amily member</a:t>
            </a:r>
          </a:p>
          <a:p>
            <a:r>
              <a:rPr lang="ko-KR" altLang="en-US" sz="1600" dirty="0">
                <a:latin typeface="+mn-ea"/>
              </a:rPr>
              <a:t>간병인</a:t>
            </a:r>
            <a:r>
              <a:rPr lang="en-US" altLang="ko-KR" sz="1600" dirty="0">
                <a:latin typeface="+mn-ea"/>
              </a:rPr>
              <a:t>_</a:t>
            </a:r>
            <a:r>
              <a:rPr lang="en-US" sz="1600" dirty="0">
                <a:latin typeface="+mn-ea"/>
              </a:rPr>
              <a:t>Caregiver</a:t>
            </a:r>
          </a:p>
          <a:p>
            <a:r>
              <a:rPr lang="ko-KR" altLang="en-US" sz="1600" dirty="0">
                <a:latin typeface="+mn-ea"/>
              </a:rPr>
              <a:t>옷 입기</a:t>
            </a:r>
            <a:r>
              <a:rPr lang="en-US" altLang="ko-KR" sz="1600" dirty="0">
                <a:latin typeface="+mn-ea"/>
              </a:rPr>
              <a:t>_</a:t>
            </a:r>
            <a:r>
              <a:rPr lang="en-US" sz="1600" dirty="0">
                <a:latin typeface="+mn-ea"/>
              </a:rPr>
              <a:t>Getting dressed</a:t>
            </a:r>
          </a:p>
          <a:p>
            <a:r>
              <a:rPr lang="ko-KR" altLang="en-US" sz="1600" dirty="0">
                <a:latin typeface="+mn-ea"/>
              </a:rPr>
              <a:t>휠체어 사용</a:t>
            </a:r>
            <a:r>
              <a:rPr lang="en-US" altLang="ko-KR" sz="1600" dirty="0">
                <a:latin typeface="+mn-ea"/>
              </a:rPr>
              <a:t>_</a:t>
            </a:r>
            <a:r>
              <a:rPr lang="en-US" sz="1600" dirty="0">
                <a:latin typeface="+mn-ea"/>
              </a:rPr>
              <a:t>Uses a wheelchair</a:t>
            </a:r>
          </a:p>
          <a:p>
            <a:r>
              <a:rPr lang="ko-KR" altLang="en-US" sz="1600" dirty="0">
                <a:latin typeface="+mn-ea"/>
              </a:rPr>
              <a:t>무언가를 하지 않는 것을 선호</a:t>
            </a:r>
            <a:endParaRPr lang="en-US" altLang="ko-KR" sz="1600" dirty="0">
              <a:latin typeface="+mn-ea"/>
            </a:endParaRPr>
          </a:p>
          <a:p>
            <a:pPr marL="0" indent="0">
              <a:buNone/>
            </a:pPr>
            <a:r>
              <a:rPr lang="en-US" altLang="ko-KR" sz="1600" dirty="0">
                <a:latin typeface="+mn-ea"/>
              </a:rPr>
              <a:t>   _</a:t>
            </a:r>
            <a:r>
              <a:rPr lang="en-US" sz="1600" dirty="0">
                <a:latin typeface="+mn-ea"/>
              </a:rPr>
              <a:t>Prefers not to do something</a:t>
            </a:r>
          </a:p>
        </p:txBody>
      </p:sp>
      <p:sp>
        <p:nvSpPr>
          <p:cNvPr id="9" name="Content Placeholder 8">
            <a:extLst>
              <a:ext uri="{FF2B5EF4-FFF2-40B4-BE49-F238E27FC236}">
                <a16:creationId xmlns:a16="http://schemas.microsoft.com/office/drawing/2014/main" id="{8EB1FC73-8861-6141-99BE-FAC3BC7F6F54}"/>
              </a:ext>
            </a:extLst>
          </p:cNvPr>
          <p:cNvSpPr>
            <a:spLocks noGrp="1"/>
          </p:cNvSpPr>
          <p:nvPr>
            <p:ph sz="half" idx="2"/>
          </p:nvPr>
        </p:nvSpPr>
        <p:spPr>
          <a:xfrm>
            <a:off x="4281311" y="1676400"/>
            <a:ext cx="4329289" cy="3886200"/>
          </a:xfrm>
        </p:spPr>
        <p:txBody>
          <a:bodyPr>
            <a:normAutofit/>
          </a:bodyPr>
          <a:lstStyle/>
          <a:p>
            <a:pPr marL="0" indent="0">
              <a:lnSpc>
                <a:spcPct val="110000"/>
              </a:lnSpc>
              <a:buNone/>
            </a:pPr>
            <a:r>
              <a:rPr lang="ko-KR" altLang="en-US" sz="2200" b="1" dirty="0">
                <a:latin typeface="+mn-ea"/>
              </a:rPr>
              <a:t>서비스 설정</a:t>
            </a:r>
            <a:r>
              <a:rPr lang="en-US" altLang="ko-KR" sz="2200" b="1" dirty="0">
                <a:latin typeface="+mn-ea"/>
              </a:rPr>
              <a:t>_S</a:t>
            </a:r>
            <a:r>
              <a:rPr lang="en-US" sz="2200" b="1" dirty="0">
                <a:latin typeface="+mn-ea"/>
              </a:rPr>
              <a:t>ervice Settings</a:t>
            </a:r>
          </a:p>
          <a:p>
            <a:pPr marL="0" indent="0">
              <a:lnSpc>
                <a:spcPct val="110000"/>
              </a:lnSpc>
              <a:buNone/>
            </a:pPr>
            <a:endParaRPr lang="en-US" sz="1100" b="1" dirty="0">
              <a:latin typeface="+mn-ea"/>
            </a:endParaRPr>
          </a:p>
          <a:p>
            <a:pPr>
              <a:lnSpc>
                <a:spcPct val="110000"/>
              </a:lnSpc>
            </a:pPr>
            <a:r>
              <a:rPr lang="ko-KR" altLang="en-US" sz="1600" dirty="0">
                <a:latin typeface="+mn-ea"/>
              </a:rPr>
              <a:t>당사자</a:t>
            </a:r>
            <a:r>
              <a:rPr lang="en-US" altLang="ko-KR" sz="1600" dirty="0">
                <a:latin typeface="+mn-ea"/>
              </a:rPr>
              <a:t>_</a:t>
            </a:r>
            <a:r>
              <a:rPr lang="en-US" sz="1600" dirty="0">
                <a:latin typeface="+mn-ea"/>
              </a:rPr>
              <a:t>Client</a:t>
            </a:r>
          </a:p>
          <a:p>
            <a:pPr>
              <a:lnSpc>
                <a:spcPct val="110000"/>
              </a:lnSpc>
            </a:pPr>
            <a:r>
              <a:rPr lang="ko-KR" altLang="en-US" sz="1600" dirty="0">
                <a:latin typeface="+mn-ea"/>
              </a:rPr>
              <a:t>고객</a:t>
            </a:r>
            <a:r>
              <a:rPr lang="en-US" altLang="ko-KR" sz="1600" dirty="0">
                <a:latin typeface="+mn-ea"/>
              </a:rPr>
              <a:t>_</a:t>
            </a:r>
            <a:r>
              <a:rPr lang="en-US" sz="1600" dirty="0">
                <a:latin typeface="+mn-ea"/>
              </a:rPr>
              <a:t>Customer</a:t>
            </a:r>
          </a:p>
          <a:p>
            <a:pPr>
              <a:lnSpc>
                <a:spcPct val="110000"/>
              </a:lnSpc>
            </a:pPr>
            <a:r>
              <a:rPr lang="ko-KR" altLang="en-US" sz="1600" dirty="0">
                <a:latin typeface="+mn-ea"/>
              </a:rPr>
              <a:t>환자</a:t>
            </a:r>
            <a:r>
              <a:rPr lang="en-US" altLang="ko-KR" sz="1600" dirty="0">
                <a:latin typeface="+mn-ea"/>
              </a:rPr>
              <a:t>_</a:t>
            </a:r>
            <a:r>
              <a:rPr lang="en-US" sz="1600" dirty="0">
                <a:latin typeface="+mn-ea"/>
              </a:rPr>
              <a:t>Patient</a:t>
            </a:r>
          </a:p>
          <a:p>
            <a:pPr>
              <a:lnSpc>
                <a:spcPct val="110000"/>
              </a:lnSpc>
            </a:pPr>
            <a:r>
              <a:rPr lang="ko-KR" altLang="en-US" sz="1600" dirty="0" err="1">
                <a:latin typeface="+mn-ea"/>
              </a:rPr>
              <a:t>케어</a:t>
            </a:r>
            <a:r>
              <a:rPr lang="en-US" altLang="ko-KR" sz="1600" dirty="0">
                <a:latin typeface="+mn-ea"/>
              </a:rPr>
              <a:t>_</a:t>
            </a:r>
            <a:r>
              <a:rPr lang="ko-KR" altLang="en-US" sz="1600" dirty="0">
                <a:latin typeface="+mn-ea"/>
              </a:rPr>
              <a:t>직원이 사용하는 미국 단어</a:t>
            </a:r>
            <a:endParaRPr lang="en-US" altLang="ko-KR" sz="1600" dirty="0">
              <a:latin typeface="+mn-ea"/>
            </a:endParaRPr>
          </a:p>
          <a:p>
            <a:pPr marL="0" indent="0">
              <a:lnSpc>
                <a:spcPct val="110000"/>
              </a:lnSpc>
              <a:buNone/>
            </a:pPr>
            <a:r>
              <a:rPr lang="en-US" altLang="ko-KR" sz="1600" dirty="0">
                <a:latin typeface="+mn-ea"/>
              </a:rPr>
              <a:t>    _</a:t>
            </a:r>
            <a:r>
              <a:rPr lang="en-US" sz="1600" dirty="0">
                <a:latin typeface="+mn-ea"/>
              </a:rPr>
              <a:t>“</a:t>
            </a:r>
            <a:r>
              <a:rPr lang="en-US" sz="1600" dirty="0" err="1">
                <a:latin typeface="+mn-ea"/>
              </a:rPr>
              <a:t>Cares”_American</a:t>
            </a:r>
            <a:r>
              <a:rPr lang="en-US" sz="1600" dirty="0">
                <a:latin typeface="+mn-ea"/>
              </a:rPr>
              <a:t> word for changing  </a:t>
            </a:r>
          </a:p>
          <a:p>
            <a:pPr marL="0" indent="0">
              <a:lnSpc>
                <a:spcPct val="110000"/>
              </a:lnSpc>
              <a:buNone/>
            </a:pPr>
            <a:r>
              <a:rPr lang="en-US" sz="1600" dirty="0">
                <a:latin typeface="+mn-ea"/>
              </a:rPr>
              <a:t>   that staff use</a:t>
            </a:r>
          </a:p>
          <a:p>
            <a:pPr>
              <a:lnSpc>
                <a:spcPct val="110000"/>
              </a:lnSpc>
            </a:pPr>
            <a:r>
              <a:rPr lang="ko-KR" altLang="en-US" sz="1600" dirty="0">
                <a:latin typeface="+mn-ea"/>
              </a:rPr>
              <a:t>신체적 장애가 있는</a:t>
            </a:r>
            <a:r>
              <a:rPr lang="en-US" altLang="ko-KR" sz="1600" dirty="0">
                <a:latin typeface="+mn-ea"/>
              </a:rPr>
              <a:t>_</a:t>
            </a:r>
            <a:r>
              <a:rPr lang="en-US" sz="1600" dirty="0">
                <a:latin typeface="+mn-ea"/>
              </a:rPr>
              <a:t>Handicapped</a:t>
            </a:r>
          </a:p>
          <a:p>
            <a:pPr>
              <a:lnSpc>
                <a:spcPct val="110000"/>
              </a:lnSpc>
            </a:pPr>
            <a:r>
              <a:rPr lang="ko-KR" altLang="en-US" sz="1600" dirty="0">
                <a:latin typeface="+mn-ea"/>
              </a:rPr>
              <a:t>순응하지 않는</a:t>
            </a:r>
            <a:r>
              <a:rPr lang="en-US" altLang="ko-KR" sz="1600" dirty="0">
                <a:latin typeface="+mn-ea"/>
              </a:rPr>
              <a:t>_</a:t>
            </a:r>
            <a:r>
              <a:rPr lang="en-US" sz="1600" dirty="0">
                <a:latin typeface="+mn-ea"/>
              </a:rPr>
              <a:t>Noncompliant</a:t>
            </a:r>
          </a:p>
          <a:p>
            <a:pPr>
              <a:lnSpc>
                <a:spcPct val="110000"/>
              </a:lnSpc>
            </a:pPr>
            <a:r>
              <a:rPr lang="ko-KR" altLang="en-US" sz="1600" dirty="0">
                <a:latin typeface="+mn-ea"/>
              </a:rPr>
              <a:t>약어 및 전문용어 사용</a:t>
            </a:r>
            <a:endParaRPr lang="en-US" altLang="ko-KR" sz="1600" dirty="0">
              <a:latin typeface="+mn-ea"/>
            </a:endParaRPr>
          </a:p>
          <a:p>
            <a:pPr marL="0" indent="0">
              <a:lnSpc>
                <a:spcPct val="110000"/>
              </a:lnSpc>
              <a:buNone/>
            </a:pPr>
            <a:r>
              <a:rPr lang="en-US" altLang="ko-KR" sz="1600" dirty="0">
                <a:latin typeface="+mn-ea"/>
              </a:rPr>
              <a:t>    _</a:t>
            </a:r>
            <a:r>
              <a:rPr lang="en-US" sz="1600" dirty="0">
                <a:latin typeface="+mn-ea"/>
              </a:rPr>
              <a:t>Using acronyms and jargon</a:t>
            </a:r>
          </a:p>
          <a:p>
            <a:pPr marL="0" indent="0">
              <a:lnSpc>
                <a:spcPct val="110000"/>
              </a:lnSpc>
              <a:buNone/>
            </a:pPr>
            <a:endParaRPr lang="en-US" dirty="0">
              <a:latin typeface="+mn-ea"/>
            </a:endParaRPr>
          </a:p>
        </p:txBody>
      </p:sp>
    </p:spTree>
    <p:extLst>
      <p:ext uri="{BB962C8B-B14F-4D97-AF65-F5344CB8AC3E}">
        <p14:creationId xmlns:p14="http://schemas.microsoft.com/office/powerpoint/2010/main" val="131007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1AA432-DB3D-A74A-9ADE-AB9F89D8F796}"/>
              </a:ext>
            </a:extLst>
          </p:cNvPr>
          <p:cNvSpPr>
            <a:spLocks noGrp="1"/>
          </p:cNvSpPr>
          <p:nvPr>
            <p:ph type="title"/>
          </p:nvPr>
        </p:nvSpPr>
        <p:spPr>
          <a:xfrm>
            <a:off x="0" y="228600"/>
            <a:ext cx="8686800" cy="838124"/>
          </a:xfrm>
        </p:spPr>
        <p:txBody>
          <a:bodyPr>
            <a:normAutofit fontScale="90000"/>
          </a:bodyPr>
          <a:lstStyle/>
          <a:p>
            <a:pPr algn="ctr"/>
            <a:r>
              <a:rPr lang="ko-KR" altLang="en-US" sz="2700" dirty="0">
                <a:latin typeface="+mn-ea"/>
                <a:ea typeface="+mn-ea"/>
              </a:rPr>
              <a:t>우리가 사용하는 단어에 대해 생각하는 것이 중요한 이유</a:t>
            </a:r>
            <a:br>
              <a:rPr lang="en-US" altLang="ko-KR" sz="2400" dirty="0">
                <a:latin typeface="+mn-ea"/>
                <a:ea typeface="+mn-ea"/>
              </a:rPr>
            </a:br>
            <a:r>
              <a:rPr lang="en-US" altLang="ko-KR" sz="2000" dirty="0">
                <a:latin typeface="+mn-ea"/>
                <a:ea typeface="+mn-ea"/>
              </a:rPr>
              <a:t>_</a:t>
            </a:r>
            <a:r>
              <a:rPr lang="en-US" sz="2000" dirty="0">
                <a:latin typeface="+mn-ea"/>
                <a:ea typeface="+mn-ea"/>
              </a:rPr>
              <a:t>Why Is It Important To Think About The Words We Use…</a:t>
            </a:r>
          </a:p>
        </p:txBody>
      </p:sp>
      <p:sp>
        <p:nvSpPr>
          <p:cNvPr id="6" name="Content Placeholder 5">
            <a:extLst>
              <a:ext uri="{FF2B5EF4-FFF2-40B4-BE49-F238E27FC236}">
                <a16:creationId xmlns:a16="http://schemas.microsoft.com/office/drawing/2014/main" id="{4863567C-3C13-D448-B46F-E939790D4801}"/>
              </a:ext>
            </a:extLst>
          </p:cNvPr>
          <p:cNvSpPr>
            <a:spLocks noGrp="1"/>
          </p:cNvSpPr>
          <p:nvPr>
            <p:ph sz="quarter" idx="13"/>
          </p:nvPr>
        </p:nvSpPr>
        <p:spPr>
          <a:xfrm>
            <a:off x="114300" y="1752600"/>
            <a:ext cx="8915400" cy="3884613"/>
          </a:xfrm>
        </p:spPr>
        <p:txBody>
          <a:bodyPr>
            <a:noAutofit/>
          </a:bodyPr>
          <a:lstStyle/>
          <a:p>
            <a:r>
              <a:rPr lang="ko-KR" altLang="en-US" sz="2000" b="1" dirty="0">
                <a:latin typeface="+mn-ea"/>
              </a:rPr>
              <a:t>일상생활에서 이루어지는 미묘한 차별</a:t>
            </a:r>
            <a:r>
              <a:rPr lang="en-US" altLang="ko-KR" sz="2000" b="1" dirty="0">
                <a:latin typeface="+mn-ea"/>
              </a:rPr>
              <a:t>_</a:t>
            </a:r>
            <a:r>
              <a:rPr lang="en-US" sz="2000" b="1" dirty="0" err="1">
                <a:latin typeface="+mn-ea"/>
              </a:rPr>
              <a:t>Microaggressions</a:t>
            </a:r>
            <a:endParaRPr lang="en-US" sz="2000" b="1" dirty="0">
              <a:latin typeface="+mn-ea"/>
            </a:endParaRPr>
          </a:p>
          <a:p>
            <a:pPr marL="0" indent="0">
              <a:buNone/>
            </a:pPr>
            <a:r>
              <a:rPr lang="en-US" sz="2000" dirty="0">
                <a:latin typeface="+mn-ea"/>
              </a:rPr>
              <a:t>   : </a:t>
            </a:r>
            <a:r>
              <a:rPr lang="ko-KR" altLang="en-US" sz="2000" dirty="0">
                <a:latin typeface="+mn-ea"/>
              </a:rPr>
              <a:t>우리는 당사자가 중요하지 않다는 메시지를 전달합니다</a:t>
            </a:r>
            <a:r>
              <a:rPr lang="en-US" altLang="ko-KR" sz="2000" dirty="0">
                <a:latin typeface="+mn-ea"/>
              </a:rPr>
              <a:t>.</a:t>
            </a:r>
          </a:p>
          <a:p>
            <a:pPr marL="0" indent="0">
              <a:buNone/>
            </a:pPr>
            <a:r>
              <a:rPr lang="en-US" sz="2000" dirty="0">
                <a:latin typeface="+mn-ea"/>
              </a:rPr>
              <a:t>   _we deliver messages that the person is not as important)</a:t>
            </a:r>
          </a:p>
          <a:p>
            <a:pPr marL="0" indent="0">
              <a:buNone/>
            </a:pPr>
            <a:endParaRPr lang="en-US" sz="2000" dirty="0">
              <a:latin typeface="+mn-ea"/>
            </a:endParaRPr>
          </a:p>
          <a:p>
            <a:r>
              <a:rPr lang="ko-KR" altLang="en-US" sz="2000" b="1" dirty="0">
                <a:latin typeface="+mn-ea"/>
              </a:rPr>
              <a:t>능력주의와 차별을 피하기</a:t>
            </a:r>
            <a:r>
              <a:rPr lang="en-US" altLang="ko-KR" sz="2000" b="1" dirty="0">
                <a:latin typeface="+mn-ea"/>
              </a:rPr>
              <a:t>_</a:t>
            </a:r>
            <a:r>
              <a:rPr lang="en-US" sz="2000" b="1" dirty="0">
                <a:latin typeface="+mn-ea"/>
              </a:rPr>
              <a:t>Avoid ableism and discrimination </a:t>
            </a:r>
            <a:endParaRPr lang="en-US" sz="2000" dirty="0">
              <a:latin typeface="+mn-ea"/>
            </a:endParaRPr>
          </a:p>
          <a:p>
            <a:pPr marL="0" indent="0">
              <a:buNone/>
            </a:pPr>
            <a:r>
              <a:rPr lang="en-US" sz="2000" dirty="0">
                <a:latin typeface="+mn-ea"/>
              </a:rPr>
              <a:t>   : </a:t>
            </a:r>
            <a:r>
              <a:rPr lang="ko-KR" altLang="en-US" sz="2000" dirty="0">
                <a:latin typeface="+mn-ea"/>
              </a:rPr>
              <a:t>우리가 알지 못하는 편견에 더 </a:t>
            </a:r>
            <a:r>
              <a:rPr lang="ko-KR" altLang="en-US" sz="2000" dirty="0" err="1">
                <a:latin typeface="+mn-ea"/>
              </a:rPr>
              <a:t>민감하십시오</a:t>
            </a:r>
            <a:endParaRPr lang="en-US" altLang="ko-KR" sz="2000" dirty="0">
              <a:latin typeface="+mn-ea"/>
            </a:endParaRPr>
          </a:p>
          <a:p>
            <a:pPr marL="0" indent="0">
              <a:buNone/>
            </a:pPr>
            <a:r>
              <a:rPr lang="en-US" sz="2000" dirty="0">
                <a:latin typeface="+mn-ea"/>
              </a:rPr>
              <a:t>   : become more sensitive to our bias that we are not aware of having</a:t>
            </a:r>
          </a:p>
          <a:p>
            <a:endParaRPr lang="en-US" sz="2000" dirty="0">
              <a:latin typeface="+mn-ea"/>
            </a:endParaRPr>
          </a:p>
          <a:p>
            <a:r>
              <a:rPr lang="ko-KR" altLang="en-US" sz="2000" b="1" dirty="0">
                <a:latin typeface="+mn-ea"/>
              </a:rPr>
              <a:t>중요하고 가치 있는 느낌</a:t>
            </a:r>
            <a:r>
              <a:rPr lang="en-US" altLang="ko-KR" sz="2000" b="1" dirty="0">
                <a:latin typeface="+mn-ea"/>
              </a:rPr>
              <a:t>_</a:t>
            </a:r>
            <a:r>
              <a:rPr lang="en-US" sz="2000" b="1" dirty="0">
                <a:latin typeface="+mn-ea"/>
              </a:rPr>
              <a:t>Feeling important and valued</a:t>
            </a:r>
          </a:p>
          <a:p>
            <a:pPr marL="0" indent="0">
              <a:buNone/>
            </a:pPr>
            <a:r>
              <a:rPr lang="en-US" altLang="ko-KR" sz="2000" b="1" dirty="0">
                <a:latin typeface="+mn-ea"/>
              </a:rPr>
              <a:t>   : </a:t>
            </a:r>
            <a:r>
              <a:rPr lang="ko-KR" altLang="en-US" sz="2000" dirty="0">
                <a:latin typeface="+mn-ea"/>
              </a:rPr>
              <a:t>우리의 말은 존경심을 전달할 수 있습니다</a:t>
            </a:r>
            <a:r>
              <a:rPr lang="en-US" altLang="ko-KR" sz="2000" dirty="0">
                <a:latin typeface="+mn-ea"/>
              </a:rPr>
              <a:t>.</a:t>
            </a:r>
          </a:p>
          <a:p>
            <a:pPr marL="0" indent="0">
              <a:buNone/>
            </a:pPr>
            <a:r>
              <a:rPr lang="en-US" sz="2000" dirty="0">
                <a:latin typeface="+mn-ea"/>
              </a:rPr>
              <a:t>   _our words can convey respect</a:t>
            </a:r>
          </a:p>
          <a:p>
            <a:pPr marL="0" indent="0">
              <a:buNone/>
            </a:pPr>
            <a:endParaRPr lang="en-US" sz="2000" dirty="0">
              <a:latin typeface="+mn-ea"/>
            </a:endParaRPr>
          </a:p>
        </p:txBody>
      </p:sp>
    </p:spTree>
    <p:extLst>
      <p:ext uri="{BB962C8B-B14F-4D97-AF65-F5344CB8AC3E}">
        <p14:creationId xmlns:p14="http://schemas.microsoft.com/office/powerpoint/2010/main" val="3033223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6028-9943-7348-BC52-745726C26F42}"/>
              </a:ext>
            </a:extLst>
          </p:cNvPr>
          <p:cNvSpPr>
            <a:spLocks noGrp="1"/>
          </p:cNvSpPr>
          <p:nvPr>
            <p:ph type="title"/>
          </p:nvPr>
        </p:nvSpPr>
        <p:spPr/>
        <p:txBody>
          <a:bodyPr>
            <a:noAutofit/>
          </a:bodyPr>
          <a:lstStyle/>
          <a:p>
            <a:pPr algn="ctr"/>
            <a:r>
              <a:rPr lang="ko-KR" altLang="en-US" sz="3500" dirty="0">
                <a:latin typeface="+mn-ea"/>
                <a:ea typeface="+mn-ea"/>
              </a:rPr>
              <a:t>언어 변경의 예시</a:t>
            </a:r>
            <a:br>
              <a:rPr lang="en-US" altLang="ko-KR" sz="2800" dirty="0">
                <a:latin typeface="+mn-ea"/>
                <a:ea typeface="+mn-ea"/>
              </a:rPr>
            </a:br>
            <a:r>
              <a:rPr lang="en-US" altLang="ko-KR" sz="2800" dirty="0">
                <a:latin typeface="+mn-ea"/>
                <a:ea typeface="+mn-ea"/>
              </a:rPr>
              <a:t>_</a:t>
            </a:r>
            <a:r>
              <a:rPr lang="en-US" sz="2800" dirty="0">
                <a:latin typeface="+mn-ea"/>
                <a:ea typeface="+mn-ea"/>
              </a:rPr>
              <a:t>Examples of Changing Our Language</a:t>
            </a:r>
          </a:p>
        </p:txBody>
      </p:sp>
      <p:sp>
        <p:nvSpPr>
          <p:cNvPr id="3" name="Content Placeholder 2">
            <a:extLst>
              <a:ext uri="{FF2B5EF4-FFF2-40B4-BE49-F238E27FC236}">
                <a16:creationId xmlns:a16="http://schemas.microsoft.com/office/drawing/2014/main" id="{621C82A4-7DF0-DA42-A843-4CFDFCFA472A}"/>
              </a:ext>
            </a:extLst>
          </p:cNvPr>
          <p:cNvSpPr>
            <a:spLocks noGrp="1"/>
          </p:cNvSpPr>
          <p:nvPr>
            <p:ph sz="half" idx="1"/>
          </p:nvPr>
        </p:nvSpPr>
        <p:spPr>
          <a:xfrm>
            <a:off x="25400" y="1597252"/>
            <a:ext cx="7696201" cy="4105048"/>
          </a:xfrm>
        </p:spPr>
        <p:txBody>
          <a:bodyPr>
            <a:noAutofit/>
          </a:bodyPr>
          <a:lstStyle/>
          <a:p>
            <a:r>
              <a:rPr lang="ko-KR" altLang="en-US" sz="2000" dirty="0">
                <a:latin typeface="+mn-ea"/>
              </a:rPr>
              <a:t>조직의 비전과 미션</a:t>
            </a:r>
            <a:r>
              <a:rPr lang="en-US" altLang="ko-KR" sz="2000" dirty="0">
                <a:latin typeface="+mn-ea"/>
              </a:rPr>
              <a:t>, </a:t>
            </a:r>
            <a:r>
              <a:rPr lang="ko-KR" altLang="en-US" sz="2000" dirty="0">
                <a:latin typeface="+mn-ea"/>
              </a:rPr>
              <a:t>선언문 업데이트</a:t>
            </a:r>
            <a:endParaRPr lang="en-US" altLang="ko-KR" sz="2000" dirty="0">
              <a:latin typeface="+mn-ea"/>
            </a:endParaRPr>
          </a:p>
          <a:p>
            <a:pPr marL="0" indent="0">
              <a:lnSpc>
                <a:spcPts val="1200"/>
              </a:lnSpc>
              <a:buNone/>
            </a:pPr>
            <a:r>
              <a:rPr lang="en-US" sz="1500" dirty="0">
                <a:latin typeface="+mn-ea"/>
              </a:rPr>
              <a:t>   _Update the organization’s</a:t>
            </a:r>
          </a:p>
          <a:p>
            <a:pPr marL="0" indent="0">
              <a:lnSpc>
                <a:spcPts val="1200"/>
              </a:lnSpc>
              <a:buNone/>
            </a:pPr>
            <a:r>
              <a:rPr lang="en-US" sz="1500" dirty="0">
                <a:latin typeface="+mn-ea"/>
              </a:rPr>
              <a:t>    Vision and Mission Statement</a:t>
            </a:r>
          </a:p>
          <a:p>
            <a:pPr marL="0" indent="0">
              <a:buNone/>
            </a:pPr>
            <a:endParaRPr lang="en-US" sz="1500" dirty="0">
              <a:latin typeface="+mn-ea"/>
            </a:endParaRPr>
          </a:p>
          <a:p>
            <a:r>
              <a:rPr lang="ko-KR" altLang="en-US" sz="2000" dirty="0">
                <a:latin typeface="+mn-ea"/>
              </a:rPr>
              <a:t>문서 변경</a:t>
            </a:r>
            <a:r>
              <a:rPr lang="en-US" altLang="ko-KR" sz="2000" dirty="0">
                <a:latin typeface="+mn-ea"/>
              </a:rPr>
              <a:t>_</a:t>
            </a:r>
            <a:r>
              <a:rPr lang="ko-KR" altLang="en-US" sz="2000" dirty="0">
                <a:latin typeface="+mn-ea"/>
              </a:rPr>
              <a:t>고객</a:t>
            </a:r>
            <a:r>
              <a:rPr lang="en-US" altLang="ko-KR" sz="2000" dirty="0">
                <a:latin typeface="+mn-ea"/>
              </a:rPr>
              <a:t>, </a:t>
            </a:r>
            <a:r>
              <a:rPr lang="ko-KR" altLang="en-US" sz="2000" dirty="0">
                <a:latin typeface="+mn-ea"/>
              </a:rPr>
              <a:t>클라이언트</a:t>
            </a:r>
            <a:r>
              <a:rPr lang="en-US" altLang="ko-KR" sz="2000" dirty="0">
                <a:latin typeface="+mn-ea"/>
              </a:rPr>
              <a:t>,</a:t>
            </a:r>
          </a:p>
          <a:p>
            <a:pPr marL="0" indent="0">
              <a:buNone/>
            </a:pPr>
            <a:r>
              <a:rPr lang="en-US" altLang="ko-KR" sz="2000" dirty="0">
                <a:latin typeface="+mn-ea"/>
              </a:rPr>
              <a:t>   </a:t>
            </a:r>
            <a:r>
              <a:rPr lang="ko-KR" altLang="en-US" sz="2000" dirty="0">
                <a:latin typeface="+mn-ea"/>
              </a:rPr>
              <a:t>환자와 같은 단어 제거</a:t>
            </a:r>
            <a:endParaRPr lang="en-US" altLang="ko-KR" sz="2000" dirty="0">
              <a:latin typeface="+mn-ea"/>
            </a:endParaRPr>
          </a:p>
          <a:p>
            <a:pPr marL="0" indent="0">
              <a:lnSpc>
                <a:spcPts val="1200"/>
              </a:lnSpc>
              <a:buNone/>
            </a:pPr>
            <a:r>
              <a:rPr lang="en-US" sz="2000" dirty="0">
                <a:latin typeface="+mn-ea"/>
              </a:rPr>
              <a:t>  </a:t>
            </a:r>
            <a:r>
              <a:rPr lang="en-US" sz="1500" dirty="0">
                <a:latin typeface="+mn-ea"/>
              </a:rPr>
              <a:t>_Make changes to documents removing words</a:t>
            </a:r>
          </a:p>
          <a:p>
            <a:pPr marL="0" indent="0">
              <a:lnSpc>
                <a:spcPts val="1200"/>
              </a:lnSpc>
              <a:buNone/>
            </a:pPr>
            <a:r>
              <a:rPr lang="en-US" sz="1500" dirty="0">
                <a:latin typeface="+mn-ea"/>
              </a:rPr>
              <a:t>    like customer, client, patient</a:t>
            </a:r>
          </a:p>
          <a:p>
            <a:pPr marL="0" indent="0">
              <a:buNone/>
            </a:pPr>
            <a:endParaRPr lang="en-US" sz="1500" dirty="0">
              <a:latin typeface="+mn-ea"/>
            </a:endParaRPr>
          </a:p>
          <a:p>
            <a:r>
              <a:rPr lang="ko-KR" altLang="en-US" sz="2000" dirty="0">
                <a:latin typeface="+mn-ea"/>
              </a:rPr>
              <a:t>문서의 복잡성 감소</a:t>
            </a:r>
            <a:endParaRPr lang="en-US" altLang="ko-KR" sz="2000" dirty="0">
              <a:latin typeface="+mn-ea"/>
            </a:endParaRPr>
          </a:p>
          <a:p>
            <a:pPr marL="0" indent="0">
              <a:lnSpc>
                <a:spcPts val="1200"/>
              </a:lnSpc>
              <a:buNone/>
            </a:pPr>
            <a:r>
              <a:rPr lang="en-US" altLang="ko-KR" sz="2000" dirty="0">
                <a:latin typeface="+mn-ea"/>
              </a:rPr>
              <a:t>   </a:t>
            </a:r>
            <a:r>
              <a:rPr lang="en-US" altLang="ko-KR" sz="1500" dirty="0">
                <a:latin typeface="+mn-ea"/>
              </a:rPr>
              <a:t>_</a:t>
            </a:r>
            <a:r>
              <a:rPr lang="en-US" sz="1500" dirty="0">
                <a:latin typeface="+mn-ea"/>
              </a:rPr>
              <a:t>Reduce the complexity of document</a:t>
            </a:r>
          </a:p>
          <a:p>
            <a:endParaRPr lang="en-US" sz="1500" dirty="0">
              <a:latin typeface="+mn-ea"/>
            </a:endParaRPr>
          </a:p>
          <a:p>
            <a:r>
              <a:rPr lang="ko-KR" altLang="en-US" sz="2000" dirty="0">
                <a:latin typeface="+mn-ea"/>
              </a:rPr>
              <a:t>사무실에 방문할 때 인사하는 방식 변경</a:t>
            </a:r>
            <a:endParaRPr lang="en-US" altLang="ko-KR" sz="2000" dirty="0">
              <a:latin typeface="+mn-ea"/>
            </a:endParaRPr>
          </a:p>
          <a:p>
            <a:pPr marL="0" indent="0">
              <a:lnSpc>
                <a:spcPts val="1200"/>
              </a:lnSpc>
              <a:buNone/>
            </a:pPr>
            <a:r>
              <a:rPr lang="en-US" altLang="ko-KR" sz="2000" dirty="0">
                <a:latin typeface="+mn-ea"/>
              </a:rPr>
              <a:t>  </a:t>
            </a:r>
            <a:r>
              <a:rPr lang="en-US" altLang="ko-KR" sz="1500" dirty="0">
                <a:latin typeface="+mn-ea"/>
              </a:rPr>
              <a:t>_</a:t>
            </a:r>
            <a:r>
              <a:rPr lang="en-US" sz="1500" dirty="0">
                <a:latin typeface="+mn-ea"/>
              </a:rPr>
              <a:t>Change how people are greeted</a:t>
            </a:r>
          </a:p>
          <a:p>
            <a:pPr marL="0" indent="0">
              <a:lnSpc>
                <a:spcPts val="1200"/>
              </a:lnSpc>
              <a:buNone/>
            </a:pPr>
            <a:r>
              <a:rPr lang="en-US" sz="1500" dirty="0">
                <a:latin typeface="+mn-ea"/>
              </a:rPr>
              <a:t>    when they come to visit the office</a:t>
            </a:r>
          </a:p>
        </p:txBody>
      </p:sp>
      <p:pic>
        <p:nvPicPr>
          <p:cNvPr id="6" name="Content Placeholder 5">
            <a:extLst>
              <a:ext uri="{FF2B5EF4-FFF2-40B4-BE49-F238E27FC236}">
                <a16:creationId xmlns:a16="http://schemas.microsoft.com/office/drawing/2014/main" id="{F064559D-D88B-0A45-BF64-2E8B9760A68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982914"/>
            <a:ext cx="4349129" cy="2892171"/>
          </a:xfrm>
        </p:spPr>
      </p:pic>
    </p:spTree>
    <p:extLst>
      <p:ext uri="{BB962C8B-B14F-4D97-AF65-F5344CB8AC3E}">
        <p14:creationId xmlns:p14="http://schemas.microsoft.com/office/powerpoint/2010/main" val="952921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838124"/>
          </a:xfrm>
        </p:spPr>
        <p:txBody>
          <a:bodyPr>
            <a:normAutofit fontScale="90000"/>
          </a:bodyPr>
          <a:lstStyle/>
          <a:p>
            <a:pPr algn="ctr"/>
            <a:r>
              <a:rPr lang="ko-KR" altLang="en-US" sz="3900" b="1" dirty="0">
                <a:latin typeface="+mn-ea"/>
                <a:ea typeface="+mn-ea"/>
              </a:rPr>
              <a:t>결과 서술</a:t>
            </a:r>
            <a:r>
              <a:rPr lang="en-US" altLang="ko-KR" sz="3900" b="1" dirty="0">
                <a:latin typeface="+mn-ea"/>
                <a:ea typeface="+mn-ea"/>
              </a:rPr>
              <a:t>: </a:t>
            </a:r>
            <a:r>
              <a:rPr lang="ko-KR" altLang="en-US" sz="3900" b="1" dirty="0">
                <a:latin typeface="+mn-ea"/>
                <a:ea typeface="+mn-ea"/>
              </a:rPr>
              <a:t>비전 작성</a:t>
            </a:r>
            <a:br>
              <a:rPr lang="en-US" altLang="ko-KR" sz="2800" b="1" dirty="0">
                <a:latin typeface="+mn-ea"/>
                <a:ea typeface="+mn-ea"/>
              </a:rPr>
            </a:br>
            <a:r>
              <a:rPr lang="en-US" altLang="ko-KR" sz="2800" b="1" dirty="0">
                <a:latin typeface="+mn-ea"/>
                <a:ea typeface="+mn-ea"/>
              </a:rPr>
              <a:t>_</a:t>
            </a:r>
            <a:r>
              <a:rPr lang="en-US" sz="2800" b="1" dirty="0">
                <a:latin typeface="+mn-ea"/>
                <a:ea typeface="+mn-ea"/>
              </a:rPr>
              <a:t>Outcome Statements: Creating a Vision</a:t>
            </a:r>
            <a:endParaRPr lang="en-US" sz="2800" dirty="0">
              <a:latin typeface="+mn-ea"/>
              <a:ea typeface="+mn-ea"/>
            </a:endParaRPr>
          </a:p>
        </p:txBody>
      </p:sp>
      <p:sp>
        <p:nvSpPr>
          <p:cNvPr id="2" name="직사각형 1"/>
          <p:cNvSpPr/>
          <p:nvPr/>
        </p:nvSpPr>
        <p:spPr>
          <a:xfrm>
            <a:off x="152400" y="1295142"/>
            <a:ext cx="8839200" cy="5016758"/>
          </a:xfrm>
          <a:prstGeom prst="rect">
            <a:avLst/>
          </a:prstGeom>
        </p:spPr>
        <p:txBody>
          <a:bodyPr wrap="square">
            <a:spAutoFit/>
          </a:bodyPr>
          <a:lstStyle/>
          <a:p>
            <a:pPr lvl="0"/>
            <a:r>
              <a:rPr lang="ko-KR" altLang="en-US" sz="2000" b="1" dirty="0">
                <a:latin typeface="+mn-ea"/>
              </a:rPr>
              <a:t>당사자를 위한 결과</a:t>
            </a:r>
            <a:r>
              <a:rPr lang="en-US" altLang="ko-KR" sz="2000" b="1" dirty="0">
                <a:latin typeface="+mn-ea"/>
              </a:rPr>
              <a:t>_Outcomes for People Who Receive Support:</a:t>
            </a:r>
          </a:p>
          <a:p>
            <a:pPr marL="285750" indent="-285750">
              <a:buFont typeface="Arial" panose="020B0604020202020204" pitchFamily="34" charset="0"/>
              <a:buChar char="•"/>
            </a:pPr>
            <a:r>
              <a:rPr lang="ko-KR" altLang="en-US" sz="1500" dirty="0">
                <a:latin typeface="+mn-ea"/>
              </a:rPr>
              <a:t>당사자들은 지역사회에서 존경</a:t>
            </a:r>
            <a:r>
              <a:rPr lang="en-US" altLang="ko-KR" sz="1500" dirty="0">
                <a:latin typeface="+mn-ea"/>
              </a:rPr>
              <a:t>, </a:t>
            </a:r>
            <a:r>
              <a:rPr lang="ko-KR" altLang="en-US" sz="1500" dirty="0">
                <a:latin typeface="+mn-ea"/>
              </a:rPr>
              <a:t>수용</a:t>
            </a:r>
            <a:r>
              <a:rPr lang="en-US" altLang="ko-KR" sz="1500" dirty="0">
                <a:latin typeface="+mn-ea"/>
              </a:rPr>
              <a:t>, </a:t>
            </a:r>
            <a:r>
              <a:rPr lang="ko-KR" altLang="en-US" sz="1500" dirty="0">
                <a:latin typeface="+mn-ea"/>
              </a:rPr>
              <a:t>가치를 느낍니다</a:t>
            </a:r>
            <a:r>
              <a:rPr lang="en-US" altLang="ko-KR" sz="1500" dirty="0">
                <a:latin typeface="+mn-ea"/>
              </a:rPr>
              <a:t>.</a:t>
            </a:r>
          </a:p>
          <a:p>
            <a:r>
              <a:rPr lang="en-US" altLang="ko-KR" sz="1500" dirty="0">
                <a:latin typeface="+mn-ea"/>
              </a:rPr>
              <a:t>_People who receive support feel respect, acceptance, and value in the community.</a:t>
            </a:r>
          </a:p>
          <a:p>
            <a:pPr marL="285750" indent="-285750">
              <a:buFont typeface="Arial" panose="020B0604020202020204" pitchFamily="34" charset="0"/>
              <a:buChar char="•"/>
            </a:pPr>
            <a:r>
              <a:rPr lang="ko-KR" altLang="en-US" sz="1500" dirty="0">
                <a:latin typeface="+mn-ea"/>
              </a:rPr>
              <a:t>당사자들은 계획과 서비스를 주도합니다</a:t>
            </a:r>
            <a:r>
              <a:rPr lang="en-US" altLang="ko-KR" sz="1500" dirty="0">
                <a:latin typeface="+mn-ea"/>
              </a:rPr>
              <a:t>.</a:t>
            </a:r>
          </a:p>
          <a:p>
            <a:r>
              <a:rPr lang="en-US" altLang="ko-KR" sz="1500" dirty="0">
                <a:latin typeface="+mn-ea"/>
              </a:rPr>
              <a:t>_People who receive support drive their plans and services.</a:t>
            </a:r>
            <a:endParaRPr lang="en-US" altLang="ko-KR" sz="2000" dirty="0">
              <a:latin typeface="+mn-ea"/>
            </a:endParaRPr>
          </a:p>
          <a:p>
            <a:pPr lvl="0"/>
            <a:r>
              <a:rPr lang="ko-KR" altLang="en-US" sz="2000" b="1" dirty="0">
                <a:latin typeface="+mn-ea"/>
              </a:rPr>
              <a:t>직원과 스태프를 위한 결과</a:t>
            </a:r>
            <a:r>
              <a:rPr lang="en-US" altLang="ko-KR" sz="2000" b="1" dirty="0">
                <a:latin typeface="+mn-ea"/>
              </a:rPr>
              <a:t>_Outcomes for Employees/Staff: </a:t>
            </a:r>
          </a:p>
          <a:p>
            <a:pPr marL="285750" indent="-285750">
              <a:buFont typeface="Arial" panose="020B0604020202020204" pitchFamily="34" charset="0"/>
              <a:buChar char="•"/>
            </a:pPr>
            <a:r>
              <a:rPr lang="ko-KR" altLang="en-US" sz="1500" dirty="0">
                <a:latin typeface="+mn-ea"/>
              </a:rPr>
              <a:t>직원은 사람중심의 생각이 당사자를 위해 일하고 있음을 이해합니다</a:t>
            </a:r>
            <a:r>
              <a:rPr lang="en-US" altLang="ko-KR" sz="1500" dirty="0">
                <a:latin typeface="+mn-ea"/>
              </a:rPr>
              <a:t>.</a:t>
            </a:r>
          </a:p>
          <a:p>
            <a:r>
              <a:rPr lang="en-US" altLang="ko-KR" sz="1500" dirty="0">
                <a:latin typeface="+mn-ea"/>
              </a:rPr>
              <a:t>_Staff understand person centered thinking are </a:t>
            </a:r>
            <a:r>
              <a:rPr lang="en-US" altLang="ko-KR" sz="1500" dirty="0" err="1">
                <a:latin typeface="+mn-ea"/>
              </a:rPr>
              <a:t>are</a:t>
            </a:r>
            <a:r>
              <a:rPr lang="en-US" altLang="ko-KR" sz="1500" dirty="0">
                <a:latin typeface="+mn-ea"/>
              </a:rPr>
              <a:t> working for/with the person receiving supports.</a:t>
            </a:r>
          </a:p>
          <a:p>
            <a:pPr marL="285750" indent="-285750">
              <a:buFont typeface="Arial" panose="020B0604020202020204" pitchFamily="34" charset="0"/>
              <a:buChar char="•"/>
            </a:pPr>
            <a:r>
              <a:rPr lang="ko-KR" altLang="en-US" sz="1500" dirty="0">
                <a:latin typeface="+mn-ea"/>
              </a:rPr>
              <a:t>직원들은 가치를 느끼고 </a:t>
            </a:r>
            <a:r>
              <a:rPr lang="en-US" altLang="ko-KR" sz="1500" dirty="0">
                <a:latin typeface="+mn-ea"/>
              </a:rPr>
              <a:t>SSL</a:t>
            </a:r>
            <a:r>
              <a:rPr lang="ko-KR" altLang="en-US" sz="1500" dirty="0">
                <a:latin typeface="+mn-ea"/>
              </a:rPr>
              <a:t>에서 일하기를 원합니다</a:t>
            </a:r>
            <a:r>
              <a:rPr lang="en-US" altLang="ko-KR" sz="1500" dirty="0">
                <a:latin typeface="+mn-ea"/>
              </a:rPr>
              <a:t>.</a:t>
            </a:r>
          </a:p>
          <a:p>
            <a:r>
              <a:rPr lang="en-US" altLang="ko-KR" sz="1500" dirty="0">
                <a:latin typeface="+mn-ea"/>
              </a:rPr>
              <a:t>_Staff feel valued and want to work at SSL.</a:t>
            </a:r>
            <a:endParaRPr lang="en-US" altLang="ko-KR" sz="2000" dirty="0">
              <a:latin typeface="+mn-ea"/>
            </a:endParaRPr>
          </a:p>
          <a:p>
            <a:pPr lvl="0"/>
            <a:r>
              <a:rPr lang="ko-KR" altLang="en-US" sz="2000" b="1" dirty="0">
                <a:latin typeface="+mn-ea"/>
              </a:rPr>
              <a:t>조직의 결과</a:t>
            </a:r>
            <a:r>
              <a:rPr lang="en-US" altLang="ko-KR" sz="2000" b="1" dirty="0">
                <a:latin typeface="+mn-ea"/>
              </a:rPr>
              <a:t>_Outcomes for Organization: </a:t>
            </a:r>
          </a:p>
          <a:p>
            <a:pPr marL="285750" indent="-285750">
              <a:buFont typeface="Arial" panose="020B0604020202020204" pitchFamily="34" charset="0"/>
              <a:buChar char="•"/>
            </a:pPr>
            <a:r>
              <a:rPr lang="en-US" altLang="ko-KR" sz="1500" dirty="0">
                <a:latin typeface="+mn-ea"/>
              </a:rPr>
              <a:t>SSL</a:t>
            </a:r>
            <a:r>
              <a:rPr lang="ko-KR" altLang="en-US" sz="1500" dirty="0">
                <a:latin typeface="+mn-ea"/>
              </a:rPr>
              <a:t>은 당사자과 직원을 연결합니다</a:t>
            </a:r>
            <a:r>
              <a:rPr lang="en-US" altLang="ko-KR" sz="1500" dirty="0">
                <a:latin typeface="+mn-ea"/>
              </a:rPr>
              <a:t>._SSL will match staff with person receiving supports.</a:t>
            </a:r>
          </a:p>
          <a:p>
            <a:pPr marL="285750" indent="-285750">
              <a:buFont typeface="Arial" panose="020B0604020202020204" pitchFamily="34" charset="0"/>
              <a:buChar char="•"/>
            </a:pPr>
            <a:r>
              <a:rPr lang="ko-KR" altLang="en-US" sz="1500" dirty="0">
                <a:latin typeface="+mn-ea"/>
              </a:rPr>
              <a:t>조직은 서비스와 지원이 제공되는 방식을 재구성할 것입니다</a:t>
            </a:r>
            <a:r>
              <a:rPr lang="en-US" altLang="ko-KR" sz="1500" dirty="0">
                <a:latin typeface="+mn-ea"/>
              </a:rPr>
              <a:t>.</a:t>
            </a:r>
          </a:p>
          <a:p>
            <a:r>
              <a:rPr lang="en-US" altLang="ko-KR" sz="1500" dirty="0">
                <a:latin typeface="+mn-ea"/>
              </a:rPr>
              <a:t>_Organization will restructure the way services and supports are provided.</a:t>
            </a:r>
            <a:endParaRPr lang="en-US" altLang="ko-KR" sz="2000" dirty="0">
              <a:latin typeface="+mn-ea"/>
            </a:endParaRPr>
          </a:p>
          <a:p>
            <a:pPr lvl="0"/>
            <a:r>
              <a:rPr lang="ko-KR" altLang="en-US" sz="2000" b="1" dirty="0">
                <a:latin typeface="+mn-ea"/>
              </a:rPr>
              <a:t>지역사회의 결과</a:t>
            </a:r>
            <a:r>
              <a:rPr lang="en-US" altLang="ko-KR" sz="2000" b="1" dirty="0">
                <a:latin typeface="+mn-ea"/>
              </a:rPr>
              <a:t>_Outcomes for Community:</a:t>
            </a:r>
          </a:p>
          <a:p>
            <a:pPr marL="285750" indent="-285750">
              <a:buFont typeface="Arial" panose="020B0604020202020204" pitchFamily="34" charset="0"/>
              <a:buChar char="•"/>
            </a:pPr>
            <a:r>
              <a:rPr lang="ko-KR" altLang="en-US" sz="1500" dirty="0">
                <a:latin typeface="+mn-ea"/>
              </a:rPr>
              <a:t>지역사회</a:t>
            </a:r>
            <a:r>
              <a:rPr lang="en-US" altLang="ko-KR" sz="1500" dirty="0">
                <a:latin typeface="+mn-ea"/>
              </a:rPr>
              <a:t> </a:t>
            </a:r>
            <a:r>
              <a:rPr lang="ko-KR" altLang="en-US" sz="1500" dirty="0">
                <a:latin typeface="+mn-ea"/>
              </a:rPr>
              <a:t>구성원은</a:t>
            </a:r>
            <a:r>
              <a:rPr lang="en-US" altLang="ko-KR" sz="1500" dirty="0">
                <a:latin typeface="+mn-ea"/>
              </a:rPr>
              <a:t> SSL </a:t>
            </a:r>
            <a:r>
              <a:rPr lang="ko-KR" altLang="en-US" sz="1500" dirty="0">
                <a:latin typeface="+mn-ea"/>
              </a:rPr>
              <a:t>및 당사자를 환영하고</a:t>
            </a:r>
            <a:r>
              <a:rPr lang="en-US" altLang="ko-KR" sz="1500" dirty="0">
                <a:latin typeface="+mn-ea"/>
              </a:rPr>
              <a:t>, </a:t>
            </a:r>
            <a:r>
              <a:rPr lang="ko-KR" altLang="en-US" sz="1500" dirty="0">
                <a:latin typeface="+mn-ea"/>
              </a:rPr>
              <a:t>참여하고</a:t>
            </a:r>
            <a:r>
              <a:rPr lang="en-US" altLang="ko-KR" sz="1500" dirty="0">
                <a:latin typeface="+mn-ea"/>
              </a:rPr>
              <a:t>, </a:t>
            </a:r>
            <a:r>
              <a:rPr lang="ko-KR" altLang="en-US" sz="1500" dirty="0">
                <a:latin typeface="+mn-ea"/>
              </a:rPr>
              <a:t>참여할 것입니다</a:t>
            </a:r>
            <a:r>
              <a:rPr lang="en-US" altLang="ko-KR" sz="1500" dirty="0">
                <a:latin typeface="+mn-ea"/>
              </a:rPr>
              <a:t>.</a:t>
            </a:r>
          </a:p>
          <a:p>
            <a:pPr marL="285750" indent="-285750">
              <a:buFont typeface="Arial" panose="020B0604020202020204" pitchFamily="34" charset="0"/>
              <a:buChar char="•"/>
            </a:pPr>
            <a:r>
              <a:rPr lang="en-US" altLang="ko-KR" sz="1500" dirty="0">
                <a:latin typeface="+mn-ea"/>
              </a:rPr>
              <a:t>_SSL </a:t>
            </a:r>
            <a:r>
              <a:rPr lang="ko-KR" altLang="en-US" sz="1500" dirty="0">
                <a:latin typeface="+mn-ea"/>
              </a:rPr>
              <a:t>및 </a:t>
            </a:r>
            <a:r>
              <a:rPr lang="en-US" altLang="ko-KR" sz="1500" dirty="0">
                <a:latin typeface="+mn-ea"/>
              </a:rPr>
              <a:t>Community members will be excited to welcome, participate, engage,</a:t>
            </a:r>
          </a:p>
          <a:p>
            <a:r>
              <a:rPr lang="en-US" altLang="ko-KR" sz="1500" dirty="0">
                <a:latin typeface="+mn-ea"/>
              </a:rPr>
              <a:t>    with SSL and person receiving support.</a:t>
            </a:r>
          </a:p>
          <a:p>
            <a:pPr marL="285750" indent="-285750">
              <a:buFont typeface="Arial" panose="020B0604020202020204" pitchFamily="34" charset="0"/>
              <a:buChar char="•"/>
            </a:pPr>
            <a:r>
              <a:rPr lang="ko-KR" altLang="en-US" sz="1500" dirty="0">
                <a:latin typeface="+mn-ea"/>
              </a:rPr>
              <a:t>지역사회 구성원들은 정신 건강에 대한 인식을 넓힙니다</a:t>
            </a:r>
            <a:r>
              <a:rPr lang="en-US" altLang="ko-KR" sz="1500" dirty="0">
                <a:latin typeface="+mn-ea"/>
              </a:rPr>
              <a:t>.</a:t>
            </a:r>
          </a:p>
          <a:p>
            <a:pPr marL="285750" indent="-285750">
              <a:buFont typeface="Arial" panose="020B0604020202020204" pitchFamily="34" charset="0"/>
              <a:buChar char="•"/>
            </a:pPr>
            <a:r>
              <a:rPr lang="en-US" altLang="ko-KR" sz="1500" dirty="0">
                <a:latin typeface="+mn-ea"/>
              </a:rPr>
              <a:t>_Community members expand awareness of mental health.</a:t>
            </a:r>
          </a:p>
        </p:txBody>
      </p:sp>
    </p:spTree>
    <p:extLst>
      <p:ext uri="{BB962C8B-B14F-4D97-AF65-F5344CB8AC3E}">
        <p14:creationId xmlns:p14="http://schemas.microsoft.com/office/powerpoint/2010/main" val="2497187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ko-KR" altLang="en-US" sz="3500" dirty="0">
                <a:latin typeface="+mn-ea"/>
                <a:ea typeface="+mn-ea"/>
              </a:rPr>
              <a:t>가치에 대해 함께 토론하는 방법 만들기</a:t>
            </a:r>
            <a:br>
              <a:rPr lang="en-US" altLang="ko-KR" sz="2800" dirty="0">
                <a:latin typeface="+mn-ea"/>
                <a:ea typeface="+mn-ea"/>
              </a:rPr>
            </a:br>
            <a:r>
              <a:rPr lang="en-US" altLang="ko-KR" sz="2800" dirty="0">
                <a:latin typeface="+mn-ea"/>
                <a:ea typeface="+mn-ea"/>
              </a:rPr>
              <a:t>_</a:t>
            </a:r>
            <a:r>
              <a:rPr lang="en-US" sz="2800" dirty="0">
                <a:latin typeface="+mn-ea"/>
                <a:ea typeface="+mn-ea"/>
              </a:rPr>
              <a:t>Create Ways to Discuss Values Together</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44715" y="2515747"/>
            <a:ext cx="4170136" cy="3127602"/>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543969"/>
            <a:ext cx="4170136" cy="3127602"/>
          </a:xfrm>
        </p:spPr>
      </p:pic>
      <p:sp>
        <p:nvSpPr>
          <p:cNvPr id="3" name="TextBox 2">
            <a:extLst>
              <a:ext uri="{FF2B5EF4-FFF2-40B4-BE49-F238E27FC236}">
                <a16:creationId xmlns:a16="http://schemas.microsoft.com/office/drawing/2014/main" id="{4457823B-D3E9-3841-B5A6-91D56B8EF545}"/>
              </a:ext>
            </a:extLst>
          </p:cNvPr>
          <p:cNvSpPr txBox="1"/>
          <p:nvPr/>
        </p:nvSpPr>
        <p:spPr>
          <a:xfrm>
            <a:off x="266700" y="2243887"/>
            <a:ext cx="1056700" cy="323165"/>
          </a:xfrm>
          <a:prstGeom prst="rect">
            <a:avLst/>
          </a:prstGeom>
          <a:noFill/>
        </p:spPr>
        <p:txBody>
          <a:bodyPr wrap="none" rtlCol="0">
            <a:spAutoFit/>
          </a:bodyPr>
          <a:lstStyle/>
          <a:p>
            <a:r>
              <a:rPr lang="ko-KR" altLang="en-US" sz="1500" b="1" dirty="0">
                <a:latin typeface="+mn-ea"/>
              </a:rPr>
              <a:t>현재</a:t>
            </a:r>
            <a:r>
              <a:rPr lang="en-US" altLang="ko-KR" sz="1500" b="1" dirty="0">
                <a:latin typeface="+mn-ea"/>
              </a:rPr>
              <a:t>_</a:t>
            </a:r>
            <a:r>
              <a:rPr lang="en-US" sz="1500" b="1" dirty="0">
                <a:latin typeface="+mn-ea"/>
              </a:rPr>
              <a:t>Now</a:t>
            </a:r>
          </a:p>
        </p:txBody>
      </p:sp>
      <p:sp>
        <p:nvSpPr>
          <p:cNvPr id="4" name="TextBox 3">
            <a:extLst>
              <a:ext uri="{FF2B5EF4-FFF2-40B4-BE49-F238E27FC236}">
                <a16:creationId xmlns:a16="http://schemas.microsoft.com/office/drawing/2014/main" id="{63DD3D74-F129-574B-8A4C-F535978AF90B}"/>
              </a:ext>
            </a:extLst>
          </p:cNvPr>
          <p:cNvSpPr txBox="1"/>
          <p:nvPr/>
        </p:nvSpPr>
        <p:spPr>
          <a:xfrm>
            <a:off x="4527551" y="2253342"/>
            <a:ext cx="1249060" cy="323165"/>
          </a:xfrm>
          <a:prstGeom prst="rect">
            <a:avLst/>
          </a:prstGeom>
          <a:noFill/>
        </p:spPr>
        <p:txBody>
          <a:bodyPr wrap="none" rtlCol="0">
            <a:spAutoFit/>
          </a:bodyPr>
          <a:lstStyle/>
          <a:p>
            <a:r>
              <a:rPr lang="ko-KR" altLang="en-US" sz="1500" b="1" dirty="0">
                <a:latin typeface="+mn-ea"/>
              </a:rPr>
              <a:t>미래</a:t>
            </a:r>
            <a:r>
              <a:rPr lang="en-US" altLang="ko-KR" sz="1500" b="1" dirty="0">
                <a:latin typeface="+mn-ea"/>
              </a:rPr>
              <a:t>_</a:t>
            </a:r>
            <a:r>
              <a:rPr lang="en-US" sz="1500" b="1" dirty="0">
                <a:latin typeface="+mn-ea"/>
              </a:rPr>
              <a:t>Future</a:t>
            </a:r>
          </a:p>
        </p:txBody>
      </p:sp>
      <p:sp>
        <p:nvSpPr>
          <p:cNvPr id="7" name="TextBox 6">
            <a:extLst>
              <a:ext uri="{FF2B5EF4-FFF2-40B4-BE49-F238E27FC236}">
                <a16:creationId xmlns:a16="http://schemas.microsoft.com/office/drawing/2014/main" id="{B6C1DB31-E3C4-E04F-A880-F4601AC700D8}"/>
              </a:ext>
            </a:extLst>
          </p:cNvPr>
          <p:cNvSpPr txBox="1"/>
          <p:nvPr/>
        </p:nvSpPr>
        <p:spPr>
          <a:xfrm>
            <a:off x="228600" y="1470498"/>
            <a:ext cx="8138766" cy="553998"/>
          </a:xfrm>
          <a:prstGeom prst="rect">
            <a:avLst/>
          </a:prstGeom>
          <a:noFill/>
        </p:spPr>
        <p:txBody>
          <a:bodyPr wrap="none" rtlCol="0">
            <a:spAutoFit/>
          </a:bodyPr>
          <a:lstStyle/>
          <a:p>
            <a:pPr marL="285750" indent="-285750">
              <a:buFont typeface="Arial" panose="020B0604020202020204" pitchFamily="34" charset="0"/>
              <a:buChar char="•"/>
            </a:pPr>
            <a:r>
              <a:rPr lang="ko-KR" altLang="en-US" sz="1500" dirty="0">
                <a:latin typeface="+mn-ea"/>
              </a:rPr>
              <a:t>서비스가 현재 어떤 모습이고 미래에 우리가 원하는 미래는 무엇인지에 대한 비전 만들기</a:t>
            </a:r>
            <a:endParaRPr lang="en-US" altLang="ko-KR" sz="1500" dirty="0">
              <a:latin typeface="+mn-ea"/>
            </a:endParaRPr>
          </a:p>
          <a:p>
            <a:r>
              <a:rPr lang="en-US" sz="1500" dirty="0">
                <a:latin typeface="+mn-ea"/>
              </a:rPr>
              <a:t>_Creating a Vision of What Services Look Like Now and What We Want for the Future</a:t>
            </a:r>
          </a:p>
        </p:txBody>
      </p:sp>
    </p:spTree>
    <p:extLst>
      <p:ext uri="{BB962C8B-B14F-4D97-AF65-F5344CB8AC3E}">
        <p14:creationId xmlns:p14="http://schemas.microsoft.com/office/powerpoint/2010/main" val="2931615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66218" y="1716779"/>
            <a:ext cx="8877782" cy="5042463"/>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ko-KR" altLang="en-US" sz="1600" b="1" dirty="0">
                <a:latin typeface="+mn-ea"/>
              </a:rPr>
              <a:t>보편적인 사람중심전략</a:t>
            </a:r>
            <a:r>
              <a:rPr lang="en-US" altLang="ko-KR" sz="1600" b="1" dirty="0">
                <a:latin typeface="+mn-ea"/>
              </a:rPr>
              <a:t> _Universal Person-Centered Strategies</a:t>
            </a:r>
          </a:p>
          <a:p>
            <a:r>
              <a:rPr lang="ko-KR" altLang="en-US" sz="1600" b="1" dirty="0">
                <a:latin typeface="+mn-ea"/>
              </a:rPr>
              <a:t>탐색</a:t>
            </a:r>
            <a:r>
              <a:rPr lang="en-US" altLang="ko-KR" sz="1600" b="1" dirty="0">
                <a:latin typeface="+mn-ea"/>
              </a:rPr>
              <a:t>, </a:t>
            </a:r>
            <a:r>
              <a:rPr lang="ko-KR" altLang="en-US" sz="1600" b="1" dirty="0">
                <a:latin typeface="+mn-ea"/>
              </a:rPr>
              <a:t>발견</a:t>
            </a:r>
            <a:r>
              <a:rPr lang="en-US" altLang="ko-KR" sz="1600" b="1" dirty="0">
                <a:latin typeface="+mn-ea"/>
              </a:rPr>
              <a:t>, </a:t>
            </a:r>
            <a:r>
              <a:rPr lang="ko-KR" altLang="en-US" sz="1600" b="1" dirty="0">
                <a:latin typeface="+mn-ea"/>
              </a:rPr>
              <a:t>문제 해결을 촉진하는 도구</a:t>
            </a:r>
            <a:endParaRPr lang="en-US" altLang="ko-KR" sz="1600" b="1" dirty="0">
              <a:latin typeface="+mn-ea"/>
            </a:endParaRPr>
          </a:p>
          <a:p>
            <a:pPr marL="0" indent="0">
              <a:buNone/>
            </a:pPr>
            <a:r>
              <a:rPr lang="en-US" altLang="ko-KR" sz="1600" b="1" dirty="0">
                <a:latin typeface="+mn-ea"/>
              </a:rPr>
              <a:t>   _Tools to prompt exploration, discovery, and problem solving</a:t>
            </a:r>
          </a:p>
          <a:p>
            <a:r>
              <a:rPr lang="ko-KR" altLang="en-US" sz="1600" b="1" dirty="0">
                <a:latin typeface="+mn-ea"/>
              </a:rPr>
              <a:t>모든 사람에게 적용</a:t>
            </a:r>
            <a:r>
              <a:rPr lang="en-US" altLang="ko-KR" sz="1600" b="1" dirty="0">
                <a:latin typeface="+mn-ea"/>
              </a:rPr>
              <a:t>_Applied to everyone</a:t>
            </a:r>
          </a:p>
          <a:p>
            <a:pPr marL="0" indent="0">
              <a:buFont typeface="Arial"/>
              <a:buNone/>
            </a:pPr>
            <a:endParaRPr lang="en-US" altLang="ko-KR" sz="1600" b="1" i="1" dirty="0">
              <a:latin typeface="+mn-ea"/>
            </a:endParaRPr>
          </a:p>
          <a:p>
            <a:pPr marL="0" indent="0">
              <a:buFont typeface="Arial"/>
              <a:buNone/>
            </a:pPr>
            <a:r>
              <a:rPr lang="ko-KR" altLang="en-US" sz="1600" b="1" i="1" dirty="0">
                <a:latin typeface="+mn-ea"/>
              </a:rPr>
              <a:t>사람중심계획</a:t>
            </a:r>
            <a:r>
              <a:rPr lang="en-US" altLang="ko-KR" sz="1600" b="1" i="1" dirty="0">
                <a:latin typeface="+mn-ea"/>
              </a:rPr>
              <a:t>_Person-Centered Planning</a:t>
            </a:r>
            <a:endParaRPr lang="en-US" altLang="ko-KR" sz="1600" b="1" dirty="0">
              <a:latin typeface="+mn-ea"/>
            </a:endParaRPr>
          </a:p>
          <a:p>
            <a:r>
              <a:rPr lang="ko-KR" altLang="en-US" sz="1600" b="1" dirty="0">
                <a:latin typeface="+mn-ea"/>
              </a:rPr>
              <a:t>개별화된 팀 계획</a:t>
            </a:r>
            <a:r>
              <a:rPr lang="en-US" altLang="ko-KR" sz="1600" b="1" dirty="0">
                <a:latin typeface="+mn-ea"/>
              </a:rPr>
              <a:t>_Individualized team planning</a:t>
            </a:r>
          </a:p>
          <a:p>
            <a:r>
              <a:rPr lang="ko-KR" altLang="en-US" sz="1600" b="1" dirty="0">
                <a:latin typeface="+mn-ea"/>
              </a:rPr>
              <a:t>긍정적이고 의미 있는 삶을 위한 계획수립</a:t>
            </a:r>
            <a:endParaRPr lang="en-US" altLang="ko-KR" sz="1600" b="1" dirty="0">
              <a:latin typeface="+mn-ea"/>
            </a:endParaRPr>
          </a:p>
          <a:p>
            <a:pPr marL="0" indent="0">
              <a:buNone/>
            </a:pPr>
            <a:r>
              <a:rPr lang="en-US" altLang="ko-KR" sz="1600" b="1" dirty="0">
                <a:latin typeface="+mn-ea"/>
              </a:rPr>
              <a:t>    _Create plan for achieving a positive and meaningful life</a:t>
            </a:r>
          </a:p>
          <a:p>
            <a:r>
              <a:rPr lang="ko-KR" altLang="en-US" sz="1600" b="1" dirty="0">
                <a:latin typeface="+mn-ea"/>
              </a:rPr>
              <a:t>사람이 지역사회와 연결되도록 돕는 것</a:t>
            </a:r>
            <a:r>
              <a:rPr lang="en-US" altLang="ko-KR" sz="1600" b="1" dirty="0">
                <a:latin typeface="+mn-ea"/>
              </a:rPr>
              <a:t>_Helping person connect with their community</a:t>
            </a:r>
          </a:p>
          <a:p>
            <a:endParaRPr lang="en-US" altLang="ko-KR" sz="1600" b="1" i="1" dirty="0">
              <a:latin typeface="+mn-ea"/>
            </a:endParaRPr>
          </a:p>
          <a:p>
            <a:pPr marL="0" indent="0">
              <a:buFont typeface="Arial"/>
              <a:buNone/>
            </a:pPr>
            <a:r>
              <a:rPr lang="ko-KR" altLang="en-US" sz="1600" b="1" i="1" dirty="0">
                <a:latin typeface="+mn-ea"/>
              </a:rPr>
              <a:t>사람중심조직 관행</a:t>
            </a:r>
            <a:r>
              <a:rPr lang="en-US" altLang="ko-KR" sz="1600" b="1" i="1" dirty="0">
                <a:latin typeface="+mn-ea"/>
              </a:rPr>
              <a:t>_Person-Centered Organizational Practices</a:t>
            </a:r>
            <a:r>
              <a:rPr lang="en-US" altLang="ko-KR" sz="1600" dirty="0">
                <a:latin typeface="+mn-ea"/>
              </a:rPr>
              <a:t> </a:t>
            </a:r>
          </a:p>
          <a:p>
            <a:r>
              <a:rPr lang="ko-KR" altLang="en-US" sz="1600" dirty="0">
                <a:latin typeface="+mn-ea"/>
              </a:rPr>
              <a:t>정책</a:t>
            </a:r>
            <a:r>
              <a:rPr lang="en-US" altLang="ko-KR" sz="1600" dirty="0">
                <a:latin typeface="+mn-ea"/>
              </a:rPr>
              <a:t>, </a:t>
            </a:r>
            <a:r>
              <a:rPr lang="ko-KR" altLang="en-US" sz="1600" dirty="0">
                <a:latin typeface="+mn-ea"/>
              </a:rPr>
              <a:t>절차</a:t>
            </a:r>
            <a:r>
              <a:rPr lang="en-US" altLang="ko-KR" sz="1600" dirty="0">
                <a:latin typeface="+mn-ea"/>
              </a:rPr>
              <a:t>, </a:t>
            </a:r>
            <a:r>
              <a:rPr lang="ko-KR" altLang="en-US" sz="1600" dirty="0">
                <a:latin typeface="+mn-ea"/>
              </a:rPr>
              <a:t>문서</a:t>
            </a:r>
            <a:r>
              <a:rPr lang="en-US" altLang="ko-KR" sz="1600" dirty="0">
                <a:latin typeface="+mn-ea"/>
              </a:rPr>
              <a:t>_Policies, procedures, documentation</a:t>
            </a:r>
          </a:p>
          <a:p>
            <a:r>
              <a:rPr lang="ko-KR" altLang="en-US" sz="1600" dirty="0">
                <a:latin typeface="+mn-ea"/>
              </a:rPr>
              <a:t>조직</a:t>
            </a:r>
            <a:r>
              <a:rPr lang="en-US" altLang="ko-KR" sz="1600" dirty="0">
                <a:latin typeface="+mn-ea"/>
              </a:rPr>
              <a:t>/</a:t>
            </a:r>
            <a:r>
              <a:rPr lang="ko-KR" altLang="en-US" sz="1600" dirty="0">
                <a:latin typeface="+mn-ea"/>
              </a:rPr>
              <a:t>지역사회의 모든 사람들을 위한 교육</a:t>
            </a:r>
            <a:endParaRPr lang="en-US" altLang="ko-KR" sz="1600" dirty="0">
              <a:latin typeface="+mn-ea"/>
            </a:endParaRPr>
          </a:p>
          <a:p>
            <a:pPr marL="0" indent="0">
              <a:buNone/>
            </a:pPr>
            <a:r>
              <a:rPr lang="en-US" altLang="ko-KR" sz="1600" dirty="0">
                <a:latin typeface="+mn-ea"/>
              </a:rPr>
              <a:t>    -Training for everyone in organization/community</a:t>
            </a:r>
          </a:p>
          <a:p>
            <a:pPr marL="0" indent="0">
              <a:buFont typeface="Arial"/>
              <a:buNone/>
            </a:pPr>
            <a:endParaRPr lang="en-US" sz="1200" dirty="0">
              <a:latin typeface="+mn-ea"/>
            </a:endParaRPr>
          </a:p>
        </p:txBody>
      </p:sp>
      <p:sp>
        <p:nvSpPr>
          <p:cNvPr id="2" name="Title 1"/>
          <p:cNvSpPr>
            <a:spLocks noGrp="1"/>
          </p:cNvSpPr>
          <p:nvPr>
            <p:ph type="title"/>
          </p:nvPr>
        </p:nvSpPr>
        <p:spPr>
          <a:xfrm>
            <a:off x="28099" y="152400"/>
            <a:ext cx="9087802" cy="994172"/>
          </a:xfrm>
        </p:spPr>
        <p:txBody>
          <a:bodyPr>
            <a:normAutofit fontScale="90000"/>
          </a:bodyPr>
          <a:lstStyle/>
          <a:p>
            <a:pPr algn="ctr"/>
            <a:r>
              <a:rPr lang="ko-KR" altLang="en-US" sz="3900" dirty="0">
                <a:latin typeface="+mn-ea"/>
                <a:ea typeface="+mn-ea"/>
              </a:rPr>
              <a:t>사람중심실천</a:t>
            </a:r>
            <a:r>
              <a:rPr lang="en-US" altLang="ko-KR" sz="3900" dirty="0">
                <a:latin typeface="+mn-ea"/>
                <a:ea typeface="+mn-ea"/>
              </a:rPr>
              <a:t>_</a:t>
            </a:r>
            <a:r>
              <a:rPr lang="en-US" sz="3900" dirty="0">
                <a:latin typeface="+mn-ea"/>
                <a:ea typeface="+mn-ea"/>
              </a:rPr>
              <a:t>Person-Centered Practices</a:t>
            </a:r>
            <a:br>
              <a:rPr lang="en-US" sz="3900" dirty="0">
                <a:latin typeface="+mn-ea"/>
                <a:ea typeface="+mn-ea"/>
              </a:rPr>
            </a:br>
            <a:r>
              <a:rPr lang="en-US" sz="2000" dirty="0">
                <a:latin typeface="+mn-ea"/>
                <a:ea typeface="+mn-ea"/>
                <a:hlinkClick r:id="rId2"/>
              </a:rPr>
              <a:t>Smull, Bourne, Sanderson, 2009</a:t>
            </a:r>
            <a:endParaRPr lang="en-US" sz="2000" dirty="0">
              <a:latin typeface="+mn-ea"/>
              <a:ea typeface="+mn-ea"/>
            </a:endParaRPr>
          </a:p>
        </p:txBody>
      </p:sp>
      <p:sp>
        <p:nvSpPr>
          <p:cNvPr id="4" name="Oval 3">
            <a:extLst>
              <a:ext uri="{FF2B5EF4-FFF2-40B4-BE49-F238E27FC236}">
                <a16:creationId xmlns:a16="http://schemas.microsoft.com/office/drawing/2014/main" id="{1D790C64-6E69-3A4F-8FF1-E5972DAC0455}"/>
              </a:ext>
            </a:extLst>
          </p:cNvPr>
          <p:cNvSpPr/>
          <p:nvPr/>
        </p:nvSpPr>
        <p:spPr>
          <a:xfrm>
            <a:off x="18809" y="4314399"/>
            <a:ext cx="6508802" cy="2086401"/>
          </a:xfrm>
          <a:prstGeom prst="ellipse">
            <a:avLst/>
          </a:prstGeom>
          <a:no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mn-ea"/>
            </a:endParaRPr>
          </a:p>
        </p:txBody>
      </p:sp>
      <p:sp>
        <p:nvSpPr>
          <p:cNvPr id="5" name="TextBox 4">
            <a:extLst>
              <a:ext uri="{FF2B5EF4-FFF2-40B4-BE49-F238E27FC236}">
                <a16:creationId xmlns:a16="http://schemas.microsoft.com/office/drawing/2014/main" id="{3EE552BB-B14E-E540-A354-B6F3FD2BEB04}"/>
              </a:ext>
            </a:extLst>
          </p:cNvPr>
          <p:cNvSpPr txBox="1"/>
          <p:nvPr/>
        </p:nvSpPr>
        <p:spPr>
          <a:xfrm>
            <a:off x="6096000" y="4624288"/>
            <a:ext cx="3164289" cy="784830"/>
          </a:xfrm>
          <a:prstGeom prst="rect">
            <a:avLst/>
          </a:prstGeom>
          <a:noFill/>
        </p:spPr>
        <p:txBody>
          <a:bodyPr wrap="square" rtlCol="0">
            <a:spAutoFit/>
          </a:bodyPr>
          <a:lstStyle/>
          <a:p>
            <a:pPr algn="ctr"/>
            <a:r>
              <a:rPr lang="ko-KR" altLang="en-US" sz="1500" b="1" dirty="0">
                <a:solidFill>
                  <a:srgbClr val="800000"/>
                </a:solidFill>
                <a:latin typeface="+mn-ea"/>
              </a:rPr>
              <a:t>우리는 오늘 이것에 대해 이야기 나눌 것입니다</a:t>
            </a:r>
            <a:r>
              <a:rPr lang="en-US" altLang="ko-KR" sz="1500" b="1" dirty="0">
                <a:solidFill>
                  <a:srgbClr val="800000"/>
                </a:solidFill>
                <a:latin typeface="+mn-ea"/>
              </a:rPr>
              <a:t>!</a:t>
            </a:r>
          </a:p>
          <a:p>
            <a:pPr algn="ctr"/>
            <a:r>
              <a:rPr lang="en-US" sz="1500" b="1" dirty="0">
                <a:solidFill>
                  <a:srgbClr val="800000"/>
                </a:solidFill>
                <a:latin typeface="+mn-ea"/>
              </a:rPr>
              <a:t>_We Will Talk About This Today!</a:t>
            </a:r>
          </a:p>
        </p:txBody>
      </p:sp>
      <p:cxnSp>
        <p:nvCxnSpPr>
          <p:cNvPr id="7" name="Straight Arrow Connector 6">
            <a:extLst>
              <a:ext uri="{FF2B5EF4-FFF2-40B4-BE49-F238E27FC236}">
                <a16:creationId xmlns:a16="http://schemas.microsoft.com/office/drawing/2014/main" id="{C6E3126C-CE9B-D846-8FBE-4AD2E196088E}"/>
              </a:ext>
            </a:extLst>
          </p:cNvPr>
          <p:cNvCxnSpPr/>
          <p:nvPr/>
        </p:nvCxnSpPr>
        <p:spPr>
          <a:xfrm flipH="1">
            <a:off x="6527611" y="5398229"/>
            <a:ext cx="702945" cy="351473"/>
          </a:xfrm>
          <a:prstGeom prst="straightConnector1">
            <a:avLst/>
          </a:prstGeom>
          <a:ln w="98425" cmpd="sng">
            <a:solidFill>
              <a:srgbClr val="8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758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0B9C-6356-1242-AFF4-5331BBF01A12}"/>
              </a:ext>
            </a:extLst>
          </p:cNvPr>
          <p:cNvSpPr>
            <a:spLocks noGrp="1"/>
          </p:cNvSpPr>
          <p:nvPr>
            <p:ph type="title" idx="4294967295"/>
          </p:nvPr>
        </p:nvSpPr>
        <p:spPr>
          <a:xfrm>
            <a:off x="685800" y="5026798"/>
            <a:ext cx="7924800" cy="1362075"/>
          </a:xfrm>
        </p:spPr>
        <p:txBody>
          <a:bodyPr>
            <a:normAutofit/>
          </a:bodyPr>
          <a:lstStyle/>
          <a:p>
            <a:pPr algn="ctr"/>
            <a:r>
              <a:rPr lang="ko-KR" altLang="en-US" sz="3200" dirty="0">
                <a:latin typeface="+mn-lt"/>
              </a:rPr>
              <a:t>미네소타의 예시</a:t>
            </a:r>
            <a:r>
              <a:rPr lang="en-US" altLang="ko-KR" sz="3200" dirty="0">
                <a:latin typeface="+mn-lt"/>
              </a:rPr>
              <a:t>_</a:t>
            </a:r>
            <a:r>
              <a:rPr lang="en-US" sz="3200" b="1" dirty="0">
                <a:latin typeface="+mn-lt"/>
              </a:rPr>
              <a:t>Examples from Minnesota</a:t>
            </a:r>
          </a:p>
        </p:txBody>
      </p:sp>
      <p:pic>
        <p:nvPicPr>
          <p:cNvPr id="4" name="Picture 3" descr="These images are all related to the importance of wearing masks to prevent the spread of Covid-19. One image shows a person holding a mask, the next a person with a mask with the words MinnesOta, not MinnesotA, a man with an ax and a blue ox, and a sign saying &quot;scootch&quot; over to remain 6-feet apart">
            <a:extLst>
              <a:ext uri="{FF2B5EF4-FFF2-40B4-BE49-F238E27FC236}">
                <a16:creationId xmlns:a16="http://schemas.microsoft.com/office/drawing/2014/main" id="{0CAD5EFD-08EA-4F4A-966C-B655C204B8A5}"/>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4548809" y="3462130"/>
            <a:ext cx="3473750" cy="1823530"/>
          </a:xfrm>
          <a:prstGeom prst="rect">
            <a:avLst/>
          </a:prstGeom>
        </p:spPr>
      </p:pic>
      <p:pic>
        <p:nvPicPr>
          <p:cNvPr id="5" name="Picture 4" descr="These images are all related to the importance of wearing masks to prevent the spread of Covid-19. One image shows a person holding a mask, the next a person with a mask with the words MinnesOta, not MinnesotA, a man with an ax and a blue ox, and a sign saying &quot;scootch&quot; over to remain 6-feet apart">
            <a:extLst>
              <a:ext uri="{FF2B5EF4-FFF2-40B4-BE49-F238E27FC236}">
                <a16:creationId xmlns:a16="http://schemas.microsoft.com/office/drawing/2014/main" id="{4F2C0989-ABCB-734A-8DBC-1DE64C8456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88247" y="550556"/>
            <a:ext cx="2903024" cy="2903024"/>
          </a:xfrm>
          <a:prstGeom prst="rect">
            <a:avLst/>
          </a:prstGeom>
        </p:spPr>
      </p:pic>
      <p:pic>
        <p:nvPicPr>
          <p:cNvPr id="8" name="Content Placeholder 4" descr="This is a sign that is telling people from Minnesota to stay 6-feet apart and uses three ducks that are placed in between two people to serve as a guide for social distancing (stay 3 ducks apart for safety). The ducks are related to a children's game called duck, duck, gray duck.">
            <a:extLst>
              <a:ext uri="{FF2B5EF4-FFF2-40B4-BE49-F238E27FC236}">
                <a16:creationId xmlns:a16="http://schemas.microsoft.com/office/drawing/2014/main" id="{2DC68E76-F2C9-474C-8D29-6FEAD751979E}"/>
              </a:ext>
            </a:extLst>
          </p:cNvPr>
          <p:cNvPicPr>
            <a:picLocks noChangeAspect="1"/>
          </p:cNvPicPr>
          <p:nvPr/>
        </p:nvPicPr>
        <p:blipFill>
          <a:blip r:embed="rId4"/>
          <a:stretch>
            <a:fillRect/>
          </a:stretch>
        </p:blipFill>
        <p:spPr>
          <a:xfrm>
            <a:off x="149087" y="525441"/>
            <a:ext cx="5839160" cy="2919580"/>
          </a:xfrm>
          <a:prstGeom prst="rect">
            <a:avLst/>
          </a:prstGeom>
        </p:spPr>
      </p:pic>
      <p:pic>
        <p:nvPicPr>
          <p:cNvPr id="10" name="Picture 9" descr="These images are all related to the importance of wearing masks to prevent the spread of Covid-19. One image shows a person holding a mask, the next a person with a mask with the words MinnesOta, not MinnesotA, a man with an ax and a blue ox, and a sign saying &quot;scootch&quot; over to remain 6-feet apart">
            <a:extLst>
              <a:ext uri="{FF2B5EF4-FFF2-40B4-BE49-F238E27FC236}">
                <a16:creationId xmlns:a16="http://schemas.microsoft.com/office/drawing/2014/main" id="{40E0B8C0-8C27-E043-8609-50FDAA15136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43580" y="3462131"/>
            <a:ext cx="3108541" cy="1871870"/>
          </a:xfrm>
          <a:prstGeom prst="rect">
            <a:avLst/>
          </a:prstGeom>
        </p:spPr>
      </p:pic>
    </p:spTree>
    <p:extLst>
      <p:ext uri="{BB962C8B-B14F-4D97-AF65-F5344CB8AC3E}">
        <p14:creationId xmlns:p14="http://schemas.microsoft.com/office/powerpoint/2010/main" val="313106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P and PBS Tiered Implentation Model Cohorts map no word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598124"/>
            <a:ext cx="3975577" cy="3641313"/>
          </a:xfrm>
          <a:prstGeom prst="rect">
            <a:avLst/>
          </a:prstGeom>
        </p:spPr>
      </p:pic>
      <p:sp>
        <p:nvSpPr>
          <p:cNvPr id="5" name="Rectangle 4"/>
          <p:cNvSpPr/>
          <p:nvPr/>
        </p:nvSpPr>
        <p:spPr>
          <a:xfrm>
            <a:off x="65478" y="4583580"/>
            <a:ext cx="5116122" cy="1477328"/>
          </a:xfrm>
          <a:prstGeom prst="rect">
            <a:avLst/>
          </a:prstGeom>
        </p:spPr>
        <p:txBody>
          <a:bodyPr wrap="square">
            <a:spAutoFit/>
          </a:bodyPr>
          <a:lstStyle/>
          <a:p>
            <a:pPr>
              <a:buSzPct val="25000"/>
            </a:pPr>
            <a:r>
              <a:rPr lang="ko-KR" altLang="en-US" sz="1500" b="1" dirty="0">
                <a:solidFill>
                  <a:schemeClr val="dk1"/>
                </a:solidFill>
                <a:latin typeface="+mn-ea"/>
                <a:cs typeface="Calibri"/>
                <a:sym typeface="Calibri"/>
              </a:rPr>
              <a:t>단계별 교육</a:t>
            </a:r>
            <a:r>
              <a:rPr lang="en-US" altLang="ko-KR" sz="1500" b="1" dirty="0">
                <a:solidFill>
                  <a:schemeClr val="dk1"/>
                </a:solidFill>
                <a:latin typeface="+mn-ea"/>
                <a:cs typeface="Calibri"/>
                <a:sym typeface="Calibri"/>
              </a:rPr>
              <a:t>_</a:t>
            </a:r>
            <a:r>
              <a:rPr lang="en-US" sz="1500" b="1" dirty="0">
                <a:solidFill>
                  <a:schemeClr val="dk1"/>
                </a:solidFill>
                <a:latin typeface="+mn-ea"/>
                <a:cs typeface="Calibri"/>
                <a:sym typeface="Calibri"/>
              </a:rPr>
              <a:t>Training Layers</a:t>
            </a:r>
          </a:p>
          <a:p>
            <a:pPr marL="120551" indent="-120551">
              <a:buClr>
                <a:schemeClr val="dk1"/>
              </a:buClr>
              <a:buSzPct val="100000"/>
              <a:buFont typeface="Arial"/>
              <a:buChar char="•"/>
            </a:pPr>
            <a:r>
              <a:rPr lang="ko-KR" altLang="en-US" sz="1500" dirty="0">
                <a:solidFill>
                  <a:schemeClr val="dk1"/>
                </a:solidFill>
                <a:latin typeface="+mn-ea"/>
                <a:cs typeface="Calibri"/>
                <a:sym typeface="Calibri"/>
              </a:rPr>
              <a:t>팀 교육</a:t>
            </a:r>
            <a:r>
              <a:rPr lang="en-US" altLang="ko-KR" sz="1500" dirty="0">
                <a:solidFill>
                  <a:schemeClr val="dk1"/>
                </a:solidFill>
                <a:latin typeface="+mn-ea"/>
                <a:cs typeface="Calibri"/>
                <a:sym typeface="Calibri"/>
              </a:rPr>
              <a:t>_</a:t>
            </a:r>
            <a:r>
              <a:rPr lang="en-US" sz="1500" dirty="0">
                <a:solidFill>
                  <a:schemeClr val="dk1"/>
                </a:solidFill>
                <a:latin typeface="+mn-ea"/>
                <a:cs typeface="Calibri"/>
                <a:sym typeface="Calibri"/>
              </a:rPr>
              <a:t>Team Training</a:t>
            </a:r>
          </a:p>
          <a:p>
            <a:pPr marL="120551" indent="-120551">
              <a:buClr>
                <a:schemeClr val="dk1"/>
              </a:buClr>
              <a:buSzPct val="100000"/>
              <a:buFont typeface="Arial"/>
              <a:buChar char="•"/>
            </a:pPr>
            <a:r>
              <a:rPr lang="ko-KR" altLang="en-US" sz="1500" dirty="0">
                <a:solidFill>
                  <a:schemeClr val="dk1"/>
                </a:solidFill>
                <a:latin typeface="+mn-ea"/>
                <a:cs typeface="Calibri"/>
                <a:sym typeface="Calibri"/>
              </a:rPr>
              <a:t>사람중심사고 트레이너</a:t>
            </a:r>
            <a:r>
              <a:rPr lang="en-US" altLang="ko-KR" sz="1500" dirty="0">
                <a:solidFill>
                  <a:schemeClr val="dk1"/>
                </a:solidFill>
                <a:latin typeface="+mn-ea"/>
                <a:cs typeface="Calibri"/>
                <a:sym typeface="Calibri"/>
              </a:rPr>
              <a:t>/</a:t>
            </a:r>
            <a:r>
              <a:rPr lang="ko-KR" altLang="en-US" sz="1500" dirty="0">
                <a:solidFill>
                  <a:schemeClr val="dk1"/>
                </a:solidFill>
                <a:latin typeface="+mn-ea"/>
                <a:cs typeface="Calibri"/>
                <a:sym typeface="Calibri"/>
              </a:rPr>
              <a:t>코치</a:t>
            </a:r>
            <a:endParaRPr lang="en-US" altLang="ko-KR" sz="1500" dirty="0">
              <a:solidFill>
                <a:schemeClr val="dk1"/>
              </a:solidFill>
              <a:latin typeface="+mn-ea"/>
              <a:cs typeface="Calibri"/>
              <a:sym typeface="Calibri"/>
            </a:endParaRPr>
          </a:p>
          <a:p>
            <a:pPr>
              <a:buClr>
                <a:schemeClr val="dk1"/>
              </a:buClr>
              <a:buSzPct val="100000"/>
            </a:pPr>
            <a:r>
              <a:rPr lang="en-US" sz="1500" dirty="0">
                <a:solidFill>
                  <a:schemeClr val="dk1"/>
                </a:solidFill>
                <a:latin typeface="+mn-ea"/>
                <a:cs typeface="Calibri"/>
                <a:sym typeface="Calibri"/>
              </a:rPr>
              <a:t>  _Person-centered Thinking Trainers/Coach Training</a:t>
            </a:r>
          </a:p>
          <a:p>
            <a:pPr marL="120551" indent="-120551">
              <a:buClr>
                <a:schemeClr val="dk1"/>
              </a:buClr>
              <a:buSzPct val="100000"/>
              <a:buFont typeface="Arial"/>
              <a:buChar char="•"/>
            </a:pPr>
            <a:r>
              <a:rPr lang="ko-KR" altLang="en-US" sz="1500" dirty="0">
                <a:solidFill>
                  <a:schemeClr val="dk1"/>
                </a:solidFill>
                <a:latin typeface="+mn-ea"/>
                <a:cs typeface="Calibri"/>
                <a:sym typeface="Calibri"/>
              </a:rPr>
              <a:t>삶에 대한 그림</a:t>
            </a:r>
            <a:r>
              <a:rPr lang="en-US" altLang="ko-KR" sz="1500" dirty="0">
                <a:solidFill>
                  <a:schemeClr val="dk1"/>
                </a:solidFill>
                <a:latin typeface="+mn-ea"/>
                <a:cs typeface="Calibri"/>
                <a:sym typeface="Calibri"/>
              </a:rPr>
              <a:t>_</a:t>
            </a:r>
            <a:r>
              <a:rPr lang="en-US" sz="1500" dirty="0">
                <a:solidFill>
                  <a:schemeClr val="dk1"/>
                </a:solidFill>
                <a:latin typeface="+mn-ea"/>
                <a:cs typeface="Calibri"/>
                <a:sym typeface="Calibri"/>
              </a:rPr>
              <a:t>Picture of a Life Planners/Trainers</a:t>
            </a:r>
          </a:p>
          <a:p>
            <a:pPr marL="120551" indent="-120551">
              <a:buClr>
                <a:schemeClr val="dk1"/>
              </a:buClr>
              <a:buSzPct val="100000"/>
              <a:buFont typeface="Arial"/>
              <a:buChar char="•"/>
            </a:pPr>
            <a:r>
              <a:rPr lang="ko-KR" altLang="en-US" sz="1500" dirty="0">
                <a:solidFill>
                  <a:schemeClr val="dk1"/>
                </a:solidFill>
                <a:latin typeface="+mn-ea"/>
                <a:cs typeface="Calibri"/>
                <a:sym typeface="Calibri"/>
              </a:rPr>
              <a:t>긍정적 행동 지원 진행자</a:t>
            </a:r>
            <a:r>
              <a:rPr lang="en-US" altLang="ko-KR" sz="1500" dirty="0">
                <a:solidFill>
                  <a:schemeClr val="dk1"/>
                </a:solidFill>
                <a:latin typeface="+mn-ea"/>
                <a:cs typeface="Calibri"/>
                <a:sym typeface="Calibri"/>
              </a:rPr>
              <a:t>_</a:t>
            </a:r>
            <a:r>
              <a:rPr lang="en-US" sz="1500" dirty="0">
                <a:solidFill>
                  <a:schemeClr val="dk1"/>
                </a:solidFill>
                <a:latin typeface="+mn-ea"/>
                <a:cs typeface="Calibri"/>
                <a:sym typeface="Calibri"/>
              </a:rPr>
              <a:t>PBS Facilitators</a:t>
            </a:r>
          </a:p>
        </p:txBody>
      </p:sp>
      <p:sp>
        <p:nvSpPr>
          <p:cNvPr id="6" name="Rectangle 5"/>
          <p:cNvSpPr/>
          <p:nvPr/>
        </p:nvSpPr>
        <p:spPr>
          <a:xfrm>
            <a:off x="108407" y="1344850"/>
            <a:ext cx="4420663" cy="1477328"/>
          </a:xfrm>
          <a:prstGeom prst="rect">
            <a:avLst/>
          </a:prstGeom>
        </p:spPr>
        <p:txBody>
          <a:bodyPr wrap="square">
            <a:spAutoFit/>
          </a:bodyPr>
          <a:lstStyle/>
          <a:p>
            <a:r>
              <a:rPr lang="ko-KR" altLang="en-US" sz="1500" b="1" dirty="0">
                <a:latin typeface="+mn-ea"/>
              </a:rPr>
              <a:t>성장</a:t>
            </a:r>
            <a:r>
              <a:rPr lang="en-US" altLang="ko-KR" sz="1500" b="1" dirty="0">
                <a:latin typeface="+mn-ea"/>
              </a:rPr>
              <a:t>_</a:t>
            </a:r>
            <a:r>
              <a:rPr lang="en-US" sz="1500" b="1" dirty="0">
                <a:latin typeface="+mn-ea"/>
              </a:rPr>
              <a:t>Growth</a:t>
            </a:r>
          </a:p>
          <a:p>
            <a:pPr marL="160735" indent="-160735">
              <a:buFont typeface="Arial"/>
              <a:buChar char="•"/>
            </a:pPr>
            <a:r>
              <a:rPr lang="ko-KR" altLang="en-US" sz="1500" dirty="0">
                <a:latin typeface="+mn-ea"/>
              </a:rPr>
              <a:t>지역</a:t>
            </a:r>
            <a:r>
              <a:rPr lang="en-US" altLang="ko-KR" sz="1500" dirty="0">
                <a:latin typeface="+mn-ea"/>
              </a:rPr>
              <a:t>_</a:t>
            </a:r>
            <a:r>
              <a:rPr lang="en-US" sz="1500" dirty="0">
                <a:latin typeface="+mn-ea"/>
              </a:rPr>
              <a:t>Regions = 4</a:t>
            </a:r>
          </a:p>
          <a:p>
            <a:pPr marL="160735" indent="-160735">
              <a:buFont typeface="Arial"/>
              <a:buChar char="•"/>
            </a:pPr>
            <a:r>
              <a:rPr lang="ko-KR" altLang="en-US" sz="1500" dirty="0">
                <a:latin typeface="+mn-ea"/>
              </a:rPr>
              <a:t>집단</a:t>
            </a:r>
            <a:r>
              <a:rPr lang="en-US" altLang="ko-KR" sz="1500" dirty="0">
                <a:latin typeface="+mn-ea"/>
              </a:rPr>
              <a:t>_</a:t>
            </a:r>
            <a:r>
              <a:rPr lang="en-US" sz="1500" dirty="0">
                <a:latin typeface="+mn-ea"/>
              </a:rPr>
              <a:t>Cohorts = 4</a:t>
            </a:r>
          </a:p>
          <a:p>
            <a:pPr marL="160735" indent="-160735">
              <a:buFont typeface="Arial"/>
              <a:buChar char="•"/>
            </a:pPr>
            <a:r>
              <a:rPr lang="ko-KR" altLang="en-US" sz="1500" dirty="0">
                <a:latin typeface="+mn-ea"/>
              </a:rPr>
              <a:t>대표 </a:t>
            </a:r>
            <a:r>
              <a:rPr lang="ko-KR" altLang="en-US" sz="1500" dirty="0" err="1">
                <a:latin typeface="+mn-ea"/>
              </a:rPr>
              <a:t>카운티</a:t>
            </a:r>
            <a:r>
              <a:rPr lang="en-US" altLang="ko-KR" sz="1500" dirty="0">
                <a:latin typeface="+mn-ea"/>
              </a:rPr>
              <a:t>_</a:t>
            </a:r>
            <a:r>
              <a:rPr lang="en-US" sz="1500" dirty="0">
                <a:latin typeface="+mn-ea"/>
              </a:rPr>
              <a:t>Counties Represented = 11</a:t>
            </a:r>
          </a:p>
          <a:p>
            <a:pPr marL="160735" indent="-160735">
              <a:buFont typeface="Arial"/>
              <a:buChar char="•"/>
            </a:pPr>
            <a:r>
              <a:rPr lang="ko-KR" altLang="en-US" sz="1500" dirty="0">
                <a:latin typeface="+mn-ea"/>
              </a:rPr>
              <a:t>팀</a:t>
            </a:r>
            <a:r>
              <a:rPr lang="en-US" altLang="ko-KR" sz="1500" dirty="0">
                <a:latin typeface="+mn-ea"/>
              </a:rPr>
              <a:t>_</a:t>
            </a:r>
            <a:r>
              <a:rPr lang="en-US" sz="1500" dirty="0">
                <a:latin typeface="+mn-ea"/>
              </a:rPr>
              <a:t>Teams = 24</a:t>
            </a:r>
          </a:p>
          <a:p>
            <a:pPr marL="160735" indent="-160735">
              <a:buFont typeface="Arial"/>
              <a:buChar char="•"/>
            </a:pPr>
            <a:r>
              <a:rPr lang="ko-KR" altLang="en-US" sz="1500" dirty="0">
                <a:latin typeface="+mn-ea"/>
              </a:rPr>
              <a:t>기관</a:t>
            </a:r>
            <a:r>
              <a:rPr lang="en-US" altLang="ko-KR" sz="1500" dirty="0">
                <a:latin typeface="+mn-ea"/>
              </a:rPr>
              <a:t>_</a:t>
            </a:r>
            <a:r>
              <a:rPr lang="en-US" sz="1500" dirty="0">
                <a:latin typeface="+mn-ea"/>
              </a:rPr>
              <a:t>Organizations = 27</a:t>
            </a:r>
          </a:p>
        </p:txBody>
      </p:sp>
      <p:sp>
        <p:nvSpPr>
          <p:cNvPr id="7" name="Rectangle 6"/>
          <p:cNvSpPr/>
          <p:nvPr/>
        </p:nvSpPr>
        <p:spPr>
          <a:xfrm>
            <a:off x="285750" y="0"/>
            <a:ext cx="8572500" cy="1723549"/>
          </a:xfrm>
          <a:prstGeom prst="rect">
            <a:avLst/>
          </a:prstGeom>
        </p:spPr>
        <p:txBody>
          <a:bodyPr wrap="square">
            <a:spAutoFit/>
          </a:bodyPr>
          <a:lstStyle/>
          <a:p>
            <a:pPr lvl="0" algn="ctr">
              <a:defRPr/>
            </a:pPr>
            <a:r>
              <a:rPr lang="ko-KR" altLang="en-US" sz="3500" b="1" kern="0" dirty="0">
                <a:solidFill>
                  <a:schemeClr val="accent3">
                    <a:lumMod val="50000"/>
                  </a:schemeClr>
                </a:solidFill>
                <a:latin typeface="+mn-ea"/>
                <a:cs typeface="Arial"/>
                <a:sym typeface="Arial"/>
                <a:rtl val="0"/>
              </a:rPr>
              <a:t>사람 중심 실천과 긍정적 행동 지원 </a:t>
            </a:r>
            <a:r>
              <a:rPr lang="ko-KR" altLang="en-US" sz="3500" b="1" u="sng" kern="0" dirty="0">
                <a:solidFill>
                  <a:schemeClr val="accent3">
                    <a:lumMod val="50000"/>
                  </a:schemeClr>
                </a:solidFill>
                <a:latin typeface="+mn-ea"/>
                <a:cs typeface="Arial"/>
                <a:sym typeface="Arial"/>
                <a:rtl val="0"/>
              </a:rPr>
              <a:t>집단 </a:t>
            </a:r>
            <a:r>
              <a:rPr lang="en-US" altLang="ko-KR" sz="3500" b="1" u="sng" kern="0" dirty="0">
                <a:solidFill>
                  <a:schemeClr val="accent3">
                    <a:lumMod val="50000"/>
                  </a:schemeClr>
                </a:solidFill>
                <a:latin typeface="+mn-ea"/>
                <a:cs typeface="Arial"/>
                <a:sym typeface="Arial"/>
                <a:rtl val="0"/>
              </a:rPr>
              <a:t>1-4</a:t>
            </a:r>
            <a:r>
              <a:rPr lang="en-US" altLang="ko-KR" sz="3500" b="1" kern="0" dirty="0">
                <a:solidFill>
                  <a:schemeClr val="accent3">
                    <a:lumMod val="50000"/>
                  </a:schemeClr>
                </a:solidFill>
                <a:latin typeface="+mn-ea"/>
                <a:cs typeface="Arial"/>
                <a:sym typeface="Arial"/>
                <a:rtl val="0"/>
              </a:rPr>
              <a:t>: 2015-2019</a:t>
            </a:r>
            <a:endParaRPr lang="en-US" sz="3500" b="1" kern="0" dirty="0">
              <a:solidFill>
                <a:schemeClr val="accent3">
                  <a:lumMod val="50000"/>
                </a:schemeClr>
              </a:solidFill>
              <a:latin typeface="+mn-ea"/>
              <a:cs typeface="Arial"/>
              <a:sym typeface="Arial"/>
              <a:rtl val="0"/>
            </a:endParaRPr>
          </a:p>
          <a:p>
            <a:pPr lvl="0" algn="ctr">
              <a:defRPr/>
            </a:pPr>
            <a:r>
              <a:rPr lang="en-US" b="1" kern="0" dirty="0">
                <a:solidFill>
                  <a:schemeClr val="accent3">
                    <a:lumMod val="50000"/>
                  </a:schemeClr>
                </a:solidFill>
                <a:latin typeface="+mn-ea"/>
                <a:cs typeface="Arial"/>
                <a:sym typeface="Arial"/>
                <a:rtl val="0"/>
              </a:rPr>
              <a:t>Person-Centered Practices and Positive Behavior Support</a:t>
            </a:r>
          </a:p>
          <a:p>
            <a:pPr lvl="0" algn="ctr">
              <a:defRPr/>
            </a:pPr>
            <a:r>
              <a:rPr lang="en-US" b="1" u="sng" kern="0" dirty="0">
                <a:solidFill>
                  <a:schemeClr val="accent3">
                    <a:lumMod val="50000"/>
                  </a:schemeClr>
                </a:solidFill>
                <a:latin typeface="+mn-ea"/>
                <a:cs typeface="Arial"/>
                <a:sym typeface="Arial"/>
                <a:rtl val="0"/>
              </a:rPr>
              <a:t>Cohorts 1- 4</a:t>
            </a:r>
            <a:r>
              <a:rPr lang="en-US" b="1" kern="0" dirty="0">
                <a:solidFill>
                  <a:schemeClr val="accent3">
                    <a:lumMod val="50000"/>
                  </a:schemeClr>
                </a:solidFill>
                <a:latin typeface="+mn-ea"/>
                <a:cs typeface="Arial"/>
                <a:sym typeface="Arial"/>
                <a:rtl val="0"/>
              </a:rPr>
              <a:t>(2015-2019)</a:t>
            </a:r>
          </a:p>
        </p:txBody>
      </p:sp>
      <p:sp>
        <p:nvSpPr>
          <p:cNvPr id="8" name="Rectangle 7"/>
          <p:cNvSpPr/>
          <p:nvPr/>
        </p:nvSpPr>
        <p:spPr>
          <a:xfrm>
            <a:off x="993091" y="2976915"/>
            <a:ext cx="4226609" cy="1477328"/>
          </a:xfrm>
          <a:prstGeom prst="rect">
            <a:avLst/>
          </a:prstGeom>
        </p:spPr>
        <p:txBody>
          <a:bodyPr wrap="square">
            <a:spAutoFit/>
          </a:bodyPr>
          <a:lstStyle/>
          <a:p>
            <a:r>
              <a:rPr lang="ko-KR" altLang="en-US" sz="1500" b="1" dirty="0">
                <a:latin typeface="+mn-ea"/>
              </a:rPr>
              <a:t>관여한 팀</a:t>
            </a:r>
            <a:r>
              <a:rPr lang="en-US" altLang="ko-KR" sz="1500" b="1" dirty="0">
                <a:latin typeface="+mn-ea"/>
              </a:rPr>
              <a:t>_</a:t>
            </a:r>
            <a:r>
              <a:rPr lang="en-US" sz="1500" b="1" dirty="0">
                <a:latin typeface="+mn-ea"/>
              </a:rPr>
              <a:t>Teams Involved</a:t>
            </a:r>
          </a:p>
          <a:p>
            <a:pPr marL="160735" indent="-160735">
              <a:buFont typeface="Arial"/>
              <a:buChar char="•"/>
            </a:pPr>
            <a:r>
              <a:rPr lang="ko-KR" altLang="en-US" sz="1500" dirty="0" err="1">
                <a:latin typeface="+mn-ea"/>
              </a:rPr>
              <a:t>카운티</a:t>
            </a:r>
            <a:r>
              <a:rPr lang="en-US" altLang="ko-KR" sz="1500" dirty="0">
                <a:latin typeface="+mn-ea"/>
              </a:rPr>
              <a:t>_</a:t>
            </a:r>
            <a:r>
              <a:rPr lang="en-US" sz="1500" dirty="0">
                <a:latin typeface="+mn-ea"/>
              </a:rPr>
              <a:t>Counties </a:t>
            </a:r>
          </a:p>
          <a:p>
            <a:pPr marL="160735" indent="-160735">
              <a:buFont typeface="Arial"/>
              <a:buChar char="•"/>
            </a:pPr>
            <a:r>
              <a:rPr lang="ko-KR" altLang="en-US" sz="1500" dirty="0">
                <a:latin typeface="+mn-ea"/>
              </a:rPr>
              <a:t>발달장애 서비스 제공자</a:t>
            </a:r>
            <a:r>
              <a:rPr lang="en-US" altLang="ko-KR" sz="1500" dirty="0">
                <a:latin typeface="+mn-ea"/>
              </a:rPr>
              <a:t>_</a:t>
            </a:r>
            <a:r>
              <a:rPr lang="en-US" sz="1500" dirty="0">
                <a:latin typeface="+mn-ea"/>
              </a:rPr>
              <a:t>Providers IDD</a:t>
            </a:r>
          </a:p>
          <a:p>
            <a:pPr marL="160735" indent="-160735">
              <a:buFont typeface="Arial"/>
              <a:buChar char="•"/>
            </a:pPr>
            <a:r>
              <a:rPr lang="ko-KR" altLang="en-US" sz="1500" dirty="0">
                <a:latin typeface="+mn-ea"/>
              </a:rPr>
              <a:t>공중보건</a:t>
            </a:r>
            <a:r>
              <a:rPr lang="en-US" altLang="ko-KR" sz="1500" dirty="0">
                <a:latin typeface="+mn-ea"/>
              </a:rPr>
              <a:t>_</a:t>
            </a:r>
            <a:r>
              <a:rPr lang="en-US" sz="1500" dirty="0">
                <a:latin typeface="+mn-ea"/>
              </a:rPr>
              <a:t>Public Health</a:t>
            </a:r>
          </a:p>
          <a:p>
            <a:pPr marL="160735" indent="-160735">
              <a:buFont typeface="Arial"/>
              <a:buChar char="•"/>
            </a:pPr>
            <a:r>
              <a:rPr lang="ko-KR" altLang="en-US" sz="1500" dirty="0">
                <a:latin typeface="+mn-ea"/>
              </a:rPr>
              <a:t>정신건강</a:t>
            </a:r>
            <a:r>
              <a:rPr lang="en-US" altLang="ko-KR" sz="1500" dirty="0">
                <a:latin typeface="+mn-ea"/>
              </a:rPr>
              <a:t>_</a:t>
            </a:r>
            <a:r>
              <a:rPr lang="en-US" sz="1500" dirty="0">
                <a:latin typeface="+mn-ea"/>
              </a:rPr>
              <a:t>Mental Health</a:t>
            </a:r>
          </a:p>
          <a:p>
            <a:endParaRPr lang="en-US" sz="1500" b="1" dirty="0">
              <a:latin typeface="+mn-ea"/>
            </a:endParaRPr>
          </a:p>
        </p:txBody>
      </p:sp>
      <p:sp>
        <p:nvSpPr>
          <p:cNvPr id="9" name="TextBox 8"/>
          <p:cNvSpPr txBox="1"/>
          <p:nvPr/>
        </p:nvSpPr>
        <p:spPr>
          <a:xfrm>
            <a:off x="5562600" y="1690835"/>
            <a:ext cx="2804248" cy="553998"/>
          </a:xfrm>
          <a:prstGeom prst="rect">
            <a:avLst/>
          </a:prstGeom>
          <a:noFill/>
        </p:spPr>
        <p:txBody>
          <a:bodyPr wrap="square" rtlCol="0">
            <a:spAutoFit/>
          </a:bodyPr>
          <a:lstStyle/>
          <a:p>
            <a:r>
              <a:rPr lang="ko-KR" altLang="en-US" sz="1500" dirty="0">
                <a:latin typeface="+mn-ea"/>
              </a:rPr>
              <a:t>사람중심 실천과 긍정적 행동 지원 단계형 실행 모델</a:t>
            </a:r>
            <a:endParaRPr lang="en-US" sz="1500" dirty="0">
              <a:latin typeface="+mn-ea"/>
            </a:endParaRPr>
          </a:p>
        </p:txBody>
      </p:sp>
      <p:pic>
        <p:nvPicPr>
          <p:cNvPr id="11" name="Picture 10">
            <a:extLst>
              <a:ext uri="{FF2B5EF4-FFF2-40B4-BE49-F238E27FC236}">
                <a16:creationId xmlns:a16="http://schemas.microsoft.com/office/drawing/2014/main" id="{35F8F39A-8915-734D-B6D5-A96CE3A93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005" y="5534279"/>
            <a:ext cx="2114059" cy="692279"/>
          </a:xfrm>
          <a:prstGeom prst="rect">
            <a:avLst/>
          </a:prstGeom>
        </p:spPr>
      </p:pic>
    </p:spTree>
    <p:extLst>
      <p:ext uri="{BB962C8B-B14F-4D97-AF65-F5344CB8AC3E}">
        <p14:creationId xmlns:p14="http://schemas.microsoft.com/office/powerpoint/2010/main" val="721472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3837" y="4267200"/>
            <a:ext cx="8696325" cy="1790700"/>
          </a:xfrm>
        </p:spPr>
        <p:txBody>
          <a:bodyPr>
            <a:noAutofit/>
          </a:bodyPr>
          <a:lstStyle/>
          <a:p>
            <a:r>
              <a:rPr lang="ko-KR" altLang="en-US" sz="2500" dirty="0">
                <a:latin typeface="+mn-ea"/>
                <a:ea typeface="+mn-ea"/>
              </a:rPr>
              <a:t>우리 미네소타 팀은 그들의 작업을 단거리 경주가 아닌 마라톤으로 봅니다</a:t>
            </a:r>
            <a:r>
              <a:rPr lang="en-US" altLang="ko-KR" sz="2500" dirty="0">
                <a:latin typeface="+mn-ea"/>
                <a:ea typeface="+mn-ea"/>
              </a:rPr>
              <a:t>…</a:t>
            </a:r>
            <a:r>
              <a:rPr lang="ko-KR" altLang="en-US" sz="2500" dirty="0">
                <a:latin typeface="+mn-ea"/>
                <a:ea typeface="+mn-ea"/>
              </a:rPr>
              <a:t>일상 작업에 변화를 일으키세요</a:t>
            </a:r>
            <a:r>
              <a:rPr lang="en-US" altLang="ko-KR" sz="2500" dirty="0">
                <a:latin typeface="+mn-ea"/>
                <a:ea typeface="+mn-ea"/>
              </a:rPr>
              <a:t>.</a:t>
            </a:r>
            <a:br>
              <a:rPr lang="en-US" altLang="ko-KR" sz="2500" dirty="0">
                <a:latin typeface="+mn-ea"/>
                <a:ea typeface="+mn-ea"/>
              </a:rPr>
            </a:br>
            <a:r>
              <a:rPr lang="en-US" altLang="ko-KR" sz="2500" dirty="0">
                <a:latin typeface="+mn-ea"/>
                <a:ea typeface="+mn-ea"/>
              </a:rPr>
              <a:t>_</a:t>
            </a:r>
            <a:r>
              <a:rPr lang="en-US" sz="2500" dirty="0">
                <a:latin typeface="+mn-ea"/>
                <a:ea typeface="+mn-ea"/>
              </a:rPr>
              <a:t>Our Minnesota Teams View Their Work as a Marathon, Not a sprint…..Build Changes into Everyday Work</a:t>
            </a:r>
          </a:p>
        </p:txBody>
      </p:sp>
      <p:pic>
        <p:nvPicPr>
          <p:cNvPr id="6" name="EC__x005f_x005f_x005f_x005f_x005f_x005f_x005f_x005f_x005f_x005f_x005f_x005f_x005f_x005f_x005f_x0000_i1037" descr="003701ca0aec$d2f87ba0$4001a8c0@YOURCCD0E638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43" y="762000"/>
            <a:ext cx="4752513" cy="3250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2337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EBBC-65A4-E142-B91D-20C5F7DE205F}"/>
              </a:ext>
            </a:extLst>
          </p:cNvPr>
          <p:cNvSpPr>
            <a:spLocks noGrp="1"/>
          </p:cNvSpPr>
          <p:nvPr>
            <p:ph type="title"/>
          </p:nvPr>
        </p:nvSpPr>
        <p:spPr/>
        <p:txBody>
          <a:bodyPr>
            <a:noAutofit/>
          </a:bodyPr>
          <a:lstStyle/>
          <a:p>
            <a:pPr algn="ctr"/>
            <a:r>
              <a:rPr lang="ko-KR" altLang="en-US" sz="3500" dirty="0">
                <a:latin typeface="+mn-ea"/>
                <a:ea typeface="+mn-ea"/>
              </a:rPr>
              <a:t>함께 하는 </a:t>
            </a:r>
            <a:r>
              <a:rPr lang="en-US" altLang="ko-KR" sz="3500" dirty="0">
                <a:latin typeface="+mn-ea"/>
                <a:ea typeface="+mn-ea"/>
              </a:rPr>
              <a:t>4</a:t>
            </a:r>
            <a:r>
              <a:rPr lang="ko-KR" altLang="en-US" sz="3500" dirty="0">
                <a:latin typeface="+mn-ea"/>
                <a:ea typeface="+mn-ea"/>
              </a:rPr>
              <a:t>일 훈련</a:t>
            </a:r>
            <a:br>
              <a:rPr lang="en-US" altLang="ko-KR" sz="2400" dirty="0">
                <a:latin typeface="+mn-ea"/>
                <a:ea typeface="+mn-ea"/>
              </a:rPr>
            </a:br>
            <a:r>
              <a:rPr lang="en-US" altLang="ko-KR" sz="2400" dirty="0">
                <a:latin typeface="+mn-ea"/>
                <a:ea typeface="+mn-ea"/>
              </a:rPr>
              <a:t>_</a:t>
            </a:r>
            <a:r>
              <a:rPr lang="en-US" sz="2400" dirty="0">
                <a:latin typeface="+mn-ea"/>
                <a:ea typeface="+mn-ea"/>
              </a:rPr>
              <a:t>Four Days of Training Together</a:t>
            </a:r>
            <a:endParaRPr lang="en-US" sz="3500" dirty="0">
              <a:latin typeface="+mn-ea"/>
              <a:ea typeface="+mn-ea"/>
            </a:endParaRPr>
          </a:p>
        </p:txBody>
      </p:sp>
      <p:sp>
        <p:nvSpPr>
          <p:cNvPr id="3" name="Content Placeholder 2">
            <a:extLst>
              <a:ext uri="{FF2B5EF4-FFF2-40B4-BE49-F238E27FC236}">
                <a16:creationId xmlns:a16="http://schemas.microsoft.com/office/drawing/2014/main" id="{A63B1215-5E08-394B-83C4-98755DA4D426}"/>
              </a:ext>
            </a:extLst>
          </p:cNvPr>
          <p:cNvSpPr>
            <a:spLocks noGrp="1"/>
          </p:cNvSpPr>
          <p:nvPr>
            <p:ph sz="quarter" idx="13"/>
          </p:nvPr>
        </p:nvSpPr>
        <p:spPr/>
        <p:txBody>
          <a:bodyPr>
            <a:noAutofit/>
          </a:bodyPr>
          <a:lstStyle/>
          <a:p>
            <a:r>
              <a:rPr lang="en-US" sz="2000" dirty="0">
                <a:latin typeface="+mn-ea"/>
              </a:rPr>
              <a:t>Day 1 	</a:t>
            </a:r>
            <a:r>
              <a:rPr lang="ko-KR" altLang="en-US" sz="2000" dirty="0">
                <a:latin typeface="+mn-ea"/>
              </a:rPr>
              <a:t>사람중심이 되기 위한 보편적인 전략</a:t>
            </a:r>
            <a:endParaRPr lang="en-US" altLang="ko-KR" sz="2000" dirty="0">
              <a:latin typeface="+mn-ea"/>
            </a:endParaRPr>
          </a:p>
          <a:p>
            <a:pPr marL="0" indent="0">
              <a:buNone/>
            </a:pPr>
            <a:r>
              <a:rPr lang="en-US" sz="2000" dirty="0">
                <a:latin typeface="+mn-ea"/>
              </a:rPr>
              <a:t>            _Universal strategies for being person centered</a:t>
            </a:r>
          </a:p>
          <a:p>
            <a:pPr marL="0" indent="0">
              <a:buNone/>
            </a:pPr>
            <a:endParaRPr lang="en-US" sz="2000" dirty="0">
              <a:latin typeface="+mn-ea"/>
            </a:endParaRPr>
          </a:p>
          <a:p>
            <a:r>
              <a:rPr lang="en-US" sz="2000" b="1" dirty="0">
                <a:solidFill>
                  <a:srgbClr val="800000"/>
                </a:solidFill>
                <a:latin typeface="+mn-ea"/>
              </a:rPr>
              <a:t>Day 2 	</a:t>
            </a:r>
            <a:r>
              <a:rPr lang="ko-KR" altLang="en-US" sz="2000" b="1" dirty="0">
                <a:solidFill>
                  <a:srgbClr val="800000"/>
                </a:solidFill>
                <a:latin typeface="+mn-ea"/>
              </a:rPr>
              <a:t>사람중심실천 확대</a:t>
            </a:r>
            <a:endParaRPr lang="en-US" altLang="ko-KR" sz="2000" b="1" dirty="0">
              <a:solidFill>
                <a:srgbClr val="800000"/>
              </a:solidFill>
              <a:latin typeface="+mn-ea"/>
            </a:endParaRPr>
          </a:p>
          <a:p>
            <a:pPr marL="0" indent="0">
              <a:buNone/>
            </a:pPr>
            <a:r>
              <a:rPr lang="en-US" sz="2000" b="1" dirty="0">
                <a:solidFill>
                  <a:srgbClr val="800000"/>
                </a:solidFill>
                <a:latin typeface="+mn-ea"/>
              </a:rPr>
              <a:t>            _Increasing person-centered practices</a:t>
            </a:r>
          </a:p>
          <a:p>
            <a:pPr marL="0" indent="0">
              <a:buNone/>
            </a:pPr>
            <a:endParaRPr lang="en-US" sz="2000" dirty="0">
              <a:latin typeface="+mn-ea"/>
            </a:endParaRPr>
          </a:p>
          <a:p>
            <a:r>
              <a:rPr lang="en-US" sz="2000" dirty="0">
                <a:latin typeface="+mn-ea"/>
              </a:rPr>
              <a:t>Day 3 </a:t>
            </a:r>
            <a:r>
              <a:rPr lang="ko-KR" altLang="en-US" sz="2000" dirty="0">
                <a:latin typeface="+mn-ea"/>
              </a:rPr>
              <a:t>긍정적 행동지원 및 사람 중심주의</a:t>
            </a:r>
            <a:endParaRPr lang="en-US" altLang="ko-KR" sz="2000" dirty="0">
              <a:latin typeface="+mn-ea"/>
            </a:endParaRPr>
          </a:p>
          <a:p>
            <a:pPr marL="0" indent="0">
              <a:buNone/>
            </a:pPr>
            <a:r>
              <a:rPr lang="en-US" sz="2000" dirty="0">
                <a:latin typeface="+mn-ea"/>
              </a:rPr>
              <a:t>           _Positive behavior support and person-centeredness</a:t>
            </a:r>
          </a:p>
          <a:p>
            <a:pPr marL="0" indent="0">
              <a:buNone/>
            </a:pPr>
            <a:endParaRPr lang="en-US" sz="2000" dirty="0">
              <a:latin typeface="+mn-ea"/>
            </a:endParaRPr>
          </a:p>
          <a:p>
            <a:r>
              <a:rPr lang="en-US" sz="2000" dirty="0">
                <a:latin typeface="+mn-ea"/>
              </a:rPr>
              <a:t>Day 4	</a:t>
            </a:r>
            <a:r>
              <a:rPr lang="ko-KR" altLang="en-US" sz="2000" dirty="0">
                <a:latin typeface="+mn-ea"/>
              </a:rPr>
              <a:t>발전을 위한 팀 접근 방식 만들기</a:t>
            </a:r>
            <a:endParaRPr lang="en-US" altLang="ko-KR" sz="2000" dirty="0">
              <a:latin typeface="+mn-ea"/>
            </a:endParaRPr>
          </a:p>
          <a:p>
            <a:pPr marL="0" indent="0">
              <a:buNone/>
            </a:pPr>
            <a:r>
              <a:rPr lang="en-US" altLang="ko-KR" sz="2000" dirty="0">
                <a:latin typeface="+mn-ea"/>
              </a:rPr>
              <a:t>            _</a:t>
            </a:r>
            <a:r>
              <a:rPr lang="en-US" sz="2000" dirty="0">
                <a:latin typeface="+mn-ea"/>
              </a:rPr>
              <a:t>Creating a team approach for moving forward</a:t>
            </a:r>
          </a:p>
          <a:p>
            <a:endParaRPr lang="en-US" sz="2000" dirty="0">
              <a:latin typeface="+mn-ea"/>
            </a:endParaRPr>
          </a:p>
        </p:txBody>
      </p:sp>
    </p:spTree>
    <p:extLst>
      <p:ext uri="{BB962C8B-B14F-4D97-AF65-F5344CB8AC3E}">
        <p14:creationId xmlns:p14="http://schemas.microsoft.com/office/powerpoint/2010/main" val="4103652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33911-C908-9E44-A593-F86D7C415E68}"/>
              </a:ext>
            </a:extLst>
          </p:cNvPr>
          <p:cNvSpPr>
            <a:spLocks noGrp="1"/>
          </p:cNvSpPr>
          <p:nvPr>
            <p:ph type="title"/>
          </p:nvPr>
        </p:nvSpPr>
        <p:spPr>
          <a:xfrm>
            <a:off x="-38100" y="46362"/>
            <a:ext cx="9220200" cy="1143000"/>
          </a:xfrm>
        </p:spPr>
        <p:txBody>
          <a:bodyPr>
            <a:noAutofit/>
          </a:bodyPr>
          <a:lstStyle/>
          <a:p>
            <a:pPr algn="ctr"/>
            <a:r>
              <a:rPr lang="ko-KR" altLang="en-US" sz="3500" dirty="0">
                <a:latin typeface="+mn-ea"/>
                <a:ea typeface="+mn-ea"/>
              </a:rPr>
              <a:t>모든 사람에게 보편적인 전략 우선 집중</a:t>
            </a:r>
            <a:br>
              <a:rPr lang="en-US" altLang="ko-KR" sz="2800" dirty="0">
                <a:latin typeface="+mn-ea"/>
                <a:ea typeface="+mn-ea"/>
              </a:rPr>
            </a:br>
            <a:r>
              <a:rPr lang="en-US" altLang="ko-KR" sz="2800" dirty="0">
                <a:latin typeface="+mn-ea"/>
                <a:ea typeface="+mn-ea"/>
              </a:rPr>
              <a:t>_</a:t>
            </a:r>
            <a:r>
              <a:rPr lang="en-US" sz="2800" dirty="0">
                <a:latin typeface="+mn-ea"/>
                <a:ea typeface="+mn-ea"/>
              </a:rPr>
              <a:t>Focus First on Universal Strategies for Everyone</a:t>
            </a:r>
          </a:p>
        </p:txBody>
      </p:sp>
      <p:sp>
        <p:nvSpPr>
          <p:cNvPr id="3" name="Content Placeholder 2">
            <a:extLst>
              <a:ext uri="{FF2B5EF4-FFF2-40B4-BE49-F238E27FC236}">
                <a16:creationId xmlns:a16="http://schemas.microsoft.com/office/drawing/2014/main" id="{B696DE7A-88A8-0442-8875-AB87D8505B0D}"/>
              </a:ext>
            </a:extLst>
          </p:cNvPr>
          <p:cNvSpPr>
            <a:spLocks noGrp="1"/>
          </p:cNvSpPr>
          <p:nvPr>
            <p:ph sz="half" idx="1"/>
          </p:nvPr>
        </p:nvSpPr>
        <p:spPr>
          <a:xfrm>
            <a:off x="90715" y="1794667"/>
            <a:ext cx="5624285" cy="3962401"/>
          </a:xfrm>
        </p:spPr>
        <p:txBody>
          <a:bodyPr>
            <a:normAutofit fontScale="70000" lnSpcReduction="20000"/>
          </a:bodyPr>
          <a:lstStyle/>
          <a:p>
            <a:pPr marL="0" indent="0">
              <a:lnSpc>
                <a:spcPct val="120000"/>
              </a:lnSpc>
              <a:buNone/>
            </a:pPr>
            <a:r>
              <a:rPr lang="ko-KR" altLang="en-US" sz="2600" b="1" dirty="0">
                <a:solidFill>
                  <a:srgbClr val="800000"/>
                </a:solidFill>
                <a:latin typeface="+mn-ea"/>
              </a:rPr>
              <a:t>왜 보편적인 노력이 먼저인가</a:t>
            </a:r>
            <a:r>
              <a:rPr lang="en-US" altLang="ko-KR" sz="2600" b="1" dirty="0">
                <a:solidFill>
                  <a:srgbClr val="800000"/>
                </a:solidFill>
                <a:latin typeface="+mn-ea"/>
              </a:rPr>
              <a:t>?</a:t>
            </a:r>
          </a:p>
          <a:p>
            <a:pPr marL="0" indent="0">
              <a:lnSpc>
                <a:spcPct val="120000"/>
              </a:lnSpc>
              <a:buNone/>
            </a:pPr>
            <a:r>
              <a:rPr lang="en-US" sz="2600" b="1" dirty="0">
                <a:solidFill>
                  <a:srgbClr val="800000"/>
                </a:solidFill>
                <a:latin typeface="+mn-ea"/>
              </a:rPr>
              <a:t>_Why Universal Efforts First?</a:t>
            </a:r>
          </a:p>
          <a:p>
            <a:pPr>
              <a:lnSpc>
                <a:spcPct val="120000"/>
              </a:lnSpc>
            </a:pPr>
            <a:r>
              <a:rPr lang="ko-KR" altLang="en-US" dirty="0">
                <a:latin typeface="+mn-ea"/>
              </a:rPr>
              <a:t>모두의 삶의 질 향상</a:t>
            </a:r>
            <a:endParaRPr lang="en-US" altLang="ko-KR" dirty="0">
              <a:latin typeface="+mn-ea"/>
            </a:endParaRPr>
          </a:p>
          <a:p>
            <a:pPr marL="0" indent="0">
              <a:lnSpc>
                <a:spcPct val="120000"/>
              </a:lnSpc>
              <a:buNone/>
            </a:pPr>
            <a:r>
              <a:rPr lang="en-US" altLang="ko-KR" dirty="0">
                <a:latin typeface="+mn-ea"/>
              </a:rPr>
              <a:t>    _</a:t>
            </a:r>
            <a:r>
              <a:rPr lang="en-US" dirty="0">
                <a:latin typeface="+mn-ea"/>
              </a:rPr>
              <a:t>Improve quality of life for everyone</a:t>
            </a:r>
          </a:p>
          <a:p>
            <a:pPr>
              <a:lnSpc>
                <a:spcPct val="120000"/>
              </a:lnSpc>
            </a:pPr>
            <a:r>
              <a:rPr lang="ko-KR" altLang="en-US" dirty="0">
                <a:latin typeface="+mn-ea"/>
              </a:rPr>
              <a:t>문제가 발생하지 않도록 방지</a:t>
            </a:r>
            <a:endParaRPr lang="en-US" altLang="ko-KR" dirty="0">
              <a:latin typeface="+mn-ea"/>
            </a:endParaRPr>
          </a:p>
          <a:p>
            <a:pPr marL="0" indent="0">
              <a:lnSpc>
                <a:spcPct val="120000"/>
              </a:lnSpc>
              <a:buNone/>
            </a:pPr>
            <a:r>
              <a:rPr lang="en-US" altLang="ko-KR" dirty="0">
                <a:latin typeface="+mn-ea"/>
              </a:rPr>
              <a:t>    _</a:t>
            </a:r>
            <a:r>
              <a:rPr lang="en-US" dirty="0">
                <a:latin typeface="+mn-ea"/>
              </a:rPr>
              <a:t>Prevent problems from occurring</a:t>
            </a:r>
          </a:p>
          <a:p>
            <a:pPr>
              <a:lnSpc>
                <a:spcPct val="120000"/>
              </a:lnSpc>
            </a:pPr>
            <a:r>
              <a:rPr lang="ko-KR" altLang="en-US" dirty="0">
                <a:latin typeface="+mn-ea"/>
              </a:rPr>
              <a:t>긍정적이고 안전하며 쾌적한 환경 조성</a:t>
            </a:r>
            <a:endParaRPr lang="en-US" altLang="ko-KR" dirty="0">
              <a:latin typeface="+mn-ea"/>
            </a:endParaRPr>
          </a:p>
          <a:p>
            <a:pPr marL="0" indent="0">
              <a:lnSpc>
                <a:spcPct val="120000"/>
              </a:lnSpc>
              <a:buNone/>
            </a:pPr>
            <a:r>
              <a:rPr lang="en-US" dirty="0">
                <a:latin typeface="+mn-ea"/>
              </a:rPr>
              <a:t>    _Create a positive, safe, and pleasant setting</a:t>
            </a:r>
          </a:p>
          <a:p>
            <a:pPr>
              <a:lnSpc>
                <a:spcPct val="120000"/>
              </a:lnSpc>
            </a:pPr>
            <a:r>
              <a:rPr lang="ko-KR" altLang="en-US" dirty="0">
                <a:latin typeface="+mn-ea"/>
              </a:rPr>
              <a:t>보다 집중적인 계획의 필요성 감소</a:t>
            </a:r>
            <a:endParaRPr lang="en-US" altLang="ko-KR" dirty="0">
              <a:latin typeface="+mn-ea"/>
            </a:endParaRPr>
          </a:p>
          <a:p>
            <a:pPr marL="0" indent="0">
              <a:lnSpc>
                <a:spcPct val="120000"/>
              </a:lnSpc>
              <a:buNone/>
            </a:pPr>
            <a:r>
              <a:rPr lang="en-US" altLang="ko-KR" dirty="0">
                <a:latin typeface="+mn-ea"/>
              </a:rPr>
              <a:t>    _</a:t>
            </a:r>
            <a:r>
              <a:rPr lang="en-US" dirty="0">
                <a:latin typeface="+mn-ea"/>
              </a:rPr>
              <a:t>Decrease the need for more intensive planning</a:t>
            </a:r>
          </a:p>
          <a:p>
            <a:pPr>
              <a:lnSpc>
                <a:spcPct val="120000"/>
              </a:lnSpc>
            </a:pPr>
            <a:r>
              <a:rPr lang="ko-KR" altLang="en-US" dirty="0">
                <a:latin typeface="+mn-ea"/>
              </a:rPr>
              <a:t>절약된 시간을 사용하여 보다 집중적인 지원이 필요한 사람들을 지원하는데 시간을 할애하세요</a:t>
            </a:r>
            <a:endParaRPr lang="en-US" altLang="ko-KR" dirty="0">
              <a:latin typeface="+mn-ea"/>
            </a:endParaRPr>
          </a:p>
          <a:p>
            <a:pPr marL="0" indent="0">
              <a:lnSpc>
                <a:spcPct val="120000"/>
              </a:lnSpc>
              <a:buNone/>
            </a:pPr>
            <a:r>
              <a:rPr lang="en-US" dirty="0">
                <a:latin typeface="+mn-ea"/>
              </a:rPr>
              <a:t>    _Use time saved to spend time supporting people</a:t>
            </a:r>
          </a:p>
          <a:p>
            <a:pPr marL="0" indent="0">
              <a:lnSpc>
                <a:spcPct val="120000"/>
              </a:lnSpc>
              <a:buNone/>
            </a:pPr>
            <a:r>
              <a:rPr lang="en-US" dirty="0">
                <a:latin typeface="+mn-ea"/>
              </a:rPr>
              <a:t>    who need more intensive support)</a:t>
            </a:r>
          </a:p>
        </p:txBody>
      </p:sp>
      <p:pic>
        <p:nvPicPr>
          <p:cNvPr id="5" name="Content Placeholder 11" descr="This triangle image contains the words All, Some, and Few to represen a continuum of supports needed in an organization.">
            <a:extLst>
              <a:ext uri="{FF2B5EF4-FFF2-40B4-BE49-F238E27FC236}">
                <a16:creationId xmlns:a16="http://schemas.microsoft.com/office/drawing/2014/main" id="{E4B16FF7-5544-E149-9CC2-0A76B87BF55F}"/>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5105400" y="2053105"/>
            <a:ext cx="3886200" cy="2751789"/>
          </a:xfrm>
          <a:prstGeom prst="rect">
            <a:avLst/>
          </a:prstGeom>
        </p:spPr>
      </p:pic>
    </p:spTree>
    <p:extLst>
      <p:ext uri="{BB962C8B-B14F-4D97-AF65-F5344CB8AC3E}">
        <p14:creationId xmlns:p14="http://schemas.microsoft.com/office/powerpoint/2010/main" val="3026770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0"/>
            <a:ext cx="5915025" cy="745629"/>
          </a:xfrm>
        </p:spPr>
        <p:txBody>
          <a:bodyPr>
            <a:noAutofit/>
          </a:bodyPr>
          <a:lstStyle/>
          <a:p>
            <a:pPr algn="ctr"/>
            <a:br>
              <a:rPr lang="en-US" sz="3500" dirty="0">
                <a:solidFill>
                  <a:srgbClr val="000000"/>
                </a:solidFill>
                <a:latin typeface="+mn-ea"/>
                <a:ea typeface="+mn-ea"/>
              </a:rPr>
            </a:br>
            <a:r>
              <a:rPr lang="ko-KR" altLang="en-US" sz="3500" dirty="0">
                <a:solidFill>
                  <a:srgbClr val="000000"/>
                </a:solidFill>
                <a:latin typeface="+mn-ea"/>
                <a:ea typeface="+mn-ea"/>
              </a:rPr>
              <a:t>주요 보편적 활동</a:t>
            </a:r>
            <a:br>
              <a:rPr lang="en-US" altLang="ko-KR" sz="3500" dirty="0">
                <a:solidFill>
                  <a:srgbClr val="000000"/>
                </a:solidFill>
                <a:latin typeface="+mn-ea"/>
                <a:ea typeface="+mn-ea"/>
              </a:rPr>
            </a:br>
            <a:r>
              <a:rPr lang="en-US" altLang="ko-KR" sz="3500" dirty="0">
                <a:solidFill>
                  <a:srgbClr val="000000"/>
                </a:solidFill>
                <a:latin typeface="+mn-ea"/>
                <a:ea typeface="+mn-ea"/>
              </a:rPr>
              <a:t>_Main Universal Activities</a:t>
            </a:r>
            <a:endParaRPr lang="en-US" sz="3500" dirty="0">
              <a:solidFill>
                <a:srgbClr val="000000"/>
              </a:solidFill>
              <a:latin typeface="+mn-ea"/>
              <a:ea typeface="+mn-ea"/>
            </a:endParaRPr>
          </a:p>
        </p:txBody>
      </p:sp>
      <p:sp>
        <p:nvSpPr>
          <p:cNvPr id="4" name="Content Placeholder 3"/>
          <p:cNvSpPr>
            <a:spLocks noGrp="1"/>
          </p:cNvSpPr>
          <p:nvPr>
            <p:ph sz="half" idx="1"/>
          </p:nvPr>
        </p:nvSpPr>
        <p:spPr>
          <a:xfrm>
            <a:off x="304800" y="2057400"/>
            <a:ext cx="6161723" cy="3200400"/>
          </a:xfrm>
        </p:spPr>
        <p:txBody>
          <a:bodyPr>
            <a:noAutofit/>
          </a:bodyPr>
          <a:lstStyle/>
          <a:p>
            <a:pPr marL="0" indent="0">
              <a:buNone/>
            </a:pPr>
            <a:r>
              <a:rPr lang="ko-KR" altLang="en-US" sz="2000" b="1" dirty="0">
                <a:latin typeface="+mn-ea"/>
              </a:rPr>
              <a:t>사람중심실천</a:t>
            </a:r>
            <a:r>
              <a:rPr lang="en-US" altLang="ko-KR" sz="2000" b="1" dirty="0">
                <a:latin typeface="+mn-ea"/>
              </a:rPr>
              <a:t>_</a:t>
            </a:r>
            <a:r>
              <a:rPr lang="en-US" sz="2000" b="1" dirty="0">
                <a:latin typeface="+mn-ea"/>
              </a:rPr>
              <a:t>Person-Centered Practices</a:t>
            </a:r>
          </a:p>
          <a:p>
            <a:r>
              <a:rPr lang="ko-KR" altLang="en-US" sz="1500" dirty="0">
                <a:latin typeface="+mn-ea"/>
              </a:rPr>
              <a:t>자기평가</a:t>
            </a:r>
            <a:r>
              <a:rPr lang="en-US" altLang="ko-KR" sz="1500" dirty="0">
                <a:latin typeface="+mn-ea"/>
              </a:rPr>
              <a:t>/</a:t>
            </a:r>
            <a:r>
              <a:rPr lang="ko-KR" altLang="en-US" sz="1500" dirty="0">
                <a:latin typeface="+mn-ea"/>
              </a:rPr>
              <a:t>행동 계획 목록</a:t>
            </a:r>
            <a:r>
              <a:rPr lang="en-US" altLang="ko-KR" sz="1500" dirty="0">
                <a:latin typeface="+mn-ea"/>
              </a:rPr>
              <a:t>_</a:t>
            </a:r>
            <a:r>
              <a:rPr lang="en-US" sz="1500" dirty="0">
                <a:latin typeface="+mn-ea"/>
              </a:rPr>
              <a:t>Self-Assessment/Action Plan Items</a:t>
            </a:r>
          </a:p>
          <a:p>
            <a:r>
              <a:rPr lang="ko-KR" altLang="en-US" sz="1500" dirty="0">
                <a:latin typeface="+mn-ea"/>
              </a:rPr>
              <a:t>비전</a:t>
            </a:r>
            <a:r>
              <a:rPr lang="en-US" altLang="ko-KR" sz="1500" dirty="0">
                <a:latin typeface="+mn-ea"/>
              </a:rPr>
              <a:t>-</a:t>
            </a:r>
            <a:r>
              <a:rPr lang="ko-KR" altLang="en-US" sz="1500" dirty="0">
                <a:latin typeface="+mn-ea"/>
              </a:rPr>
              <a:t>현재와 미래</a:t>
            </a:r>
            <a:r>
              <a:rPr lang="en-US" altLang="ko-KR" sz="1500" dirty="0">
                <a:latin typeface="+mn-ea"/>
              </a:rPr>
              <a:t>_</a:t>
            </a:r>
            <a:r>
              <a:rPr lang="en-US" sz="1500" dirty="0">
                <a:latin typeface="+mn-ea"/>
              </a:rPr>
              <a:t>Vision </a:t>
            </a:r>
            <a:r>
              <a:rPr lang="mr-IN" sz="1500" dirty="0">
                <a:latin typeface="+mn-ea"/>
              </a:rPr>
              <a:t>–</a:t>
            </a:r>
            <a:r>
              <a:rPr lang="en-US" sz="1500" dirty="0">
                <a:latin typeface="+mn-ea"/>
              </a:rPr>
              <a:t> Now and In Future</a:t>
            </a:r>
          </a:p>
          <a:p>
            <a:r>
              <a:rPr lang="ko-KR" altLang="en-US" sz="1500" dirty="0">
                <a:latin typeface="+mn-ea"/>
              </a:rPr>
              <a:t>결과 발표</a:t>
            </a:r>
            <a:r>
              <a:rPr lang="en-US" altLang="ko-KR" sz="1500" dirty="0">
                <a:latin typeface="+mn-ea"/>
              </a:rPr>
              <a:t>_</a:t>
            </a:r>
            <a:r>
              <a:rPr lang="en-US" sz="1500" dirty="0">
                <a:latin typeface="+mn-ea"/>
              </a:rPr>
              <a:t>Outcome Statements</a:t>
            </a:r>
          </a:p>
          <a:p>
            <a:pPr lvl="1">
              <a:buFont typeface="Courier New" charset="0"/>
              <a:buChar char="o"/>
            </a:pPr>
            <a:r>
              <a:rPr lang="ko-KR" altLang="en-US" sz="1500" dirty="0">
                <a:latin typeface="+mn-ea"/>
              </a:rPr>
              <a:t>당사자</a:t>
            </a:r>
            <a:r>
              <a:rPr lang="en-US" altLang="ko-KR" sz="1500" dirty="0">
                <a:latin typeface="+mn-ea"/>
              </a:rPr>
              <a:t>_</a:t>
            </a:r>
            <a:r>
              <a:rPr lang="en-US" sz="1500" dirty="0">
                <a:latin typeface="+mn-ea"/>
              </a:rPr>
              <a:t>People Supported</a:t>
            </a:r>
          </a:p>
          <a:p>
            <a:pPr lvl="1">
              <a:buFont typeface="Courier New" charset="0"/>
              <a:buChar char="o"/>
            </a:pPr>
            <a:r>
              <a:rPr lang="ko-KR" altLang="en-US" sz="1500" dirty="0">
                <a:latin typeface="+mn-ea"/>
              </a:rPr>
              <a:t>직원</a:t>
            </a:r>
            <a:r>
              <a:rPr lang="en-US" altLang="ko-KR" sz="1500" dirty="0">
                <a:latin typeface="+mn-ea"/>
              </a:rPr>
              <a:t>_</a:t>
            </a:r>
            <a:r>
              <a:rPr lang="en-US" sz="1500" dirty="0">
                <a:latin typeface="+mn-ea"/>
              </a:rPr>
              <a:t>Employees</a:t>
            </a:r>
          </a:p>
          <a:p>
            <a:pPr lvl="1">
              <a:buFont typeface="Courier New" charset="0"/>
              <a:buChar char="o"/>
            </a:pPr>
            <a:r>
              <a:rPr lang="ko-KR" altLang="en-US" sz="1500" dirty="0">
                <a:latin typeface="+mn-ea"/>
              </a:rPr>
              <a:t>조직</a:t>
            </a:r>
            <a:r>
              <a:rPr lang="en-US" altLang="ko-KR" sz="1500" dirty="0">
                <a:latin typeface="+mn-ea"/>
              </a:rPr>
              <a:t>_</a:t>
            </a:r>
            <a:r>
              <a:rPr lang="en-US" sz="1500" dirty="0">
                <a:latin typeface="+mn-ea"/>
              </a:rPr>
              <a:t>Organization</a:t>
            </a:r>
          </a:p>
          <a:p>
            <a:pPr lvl="1">
              <a:buFont typeface="Courier New" charset="0"/>
              <a:buChar char="o"/>
            </a:pPr>
            <a:r>
              <a:rPr lang="ko-KR" altLang="en-US" sz="1500" dirty="0">
                <a:latin typeface="+mn-ea"/>
              </a:rPr>
              <a:t>지역사회</a:t>
            </a:r>
            <a:r>
              <a:rPr lang="en-US" altLang="ko-KR" sz="1500" dirty="0">
                <a:latin typeface="+mn-ea"/>
              </a:rPr>
              <a:t>_</a:t>
            </a:r>
            <a:r>
              <a:rPr lang="en-US" sz="1500" dirty="0">
                <a:latin typeface="+mn-ea"/>
              </a:rPr>
              <a:t>Community</a:t>
            </a:r>
          </a:p>
          <a:p>
            <a:r>
              <a:rPr lang="en-US" sz="1500" dirty="0">
                <a:latin typeface="+mn-ea"/>
              </a:rPr>
              <a:t>3</a:t>
            </a:r>
            <a:r>
              <a:rPr lang="ko-KR" altLang="en-US" sz="1500" dirty="0">
                <a:latin typeface="+mn-ea"/>
              </a:rPr>
              <a:t>년 거꾸로 계획하기</a:t>
            </a:r>
            <a:r>
              <a:rPr lang="en-US" altLang="ko-KR" sz="1500" dirty="0">
                <a:latin typeface="+mn-ea"/>
              </a:rPr>
              <a:t>_</a:t>
            </a:r>
            <a:r>
              <a:rPr lang="en-US" sz="1500" dirty="0">
                <a:latin typeface="+mn-ea"/>
              </a:rPr>
              <a:t>3-Year Backward Planning</a:t>
            </a:r>
          </a:p>
          <a:p>
            <a:r>
              <a:rPr lang="ko-KR" altLang="en-US" sz="1500" dirty="0">
                <a:latin typeface="+mn-ea"/>
              </a:rPr>
              <a:t>과거 </a:t>
            </a:r>
            <a:r>
              <a:rPr lang="ko-KR" altLang="en-US" sz="1500" dirty="0" err="1">
                <a:latin typeface="+mn-ea"/>
              </a:rPr>
              <a:t>맵</a:t>
            </a:r>
            <a:r>
              <a:rPr lang="en-US" altLang="ko-KR" sz="1500" dirty="0">
                <a:latin typeface="+mn-ea"/>
              </a:rPr>
              <a:t>_</a:t>
            </a:r>
            <a:r>
              <a:rPr lang="en-US" sz="1500" dirty="0">
                <a:latin typeface="+mn-ea"/>
              </a:rPr>
              <a:t>History Map</a:t>
            </a:r>
          </a:p>
          <a:p>
            <a:r>
              <a:rPr lang="ko-KR" altLang="en-US" sz="1500" dirty="0">
                <a:latin typeface="+mn-ea"/>
              </a:rPr>
              <a:t>적용된 코치 활동</a:t>
            </a:r>
            <a:r>
              <a:rPr lang="en-US" altLang="ko-KR" sz="1500" dirty="0">
                <a:latin typeface="+mn-ea"/>
              </a:rPr>
              <a:t>_</a:t>
            </a:r>
            <a:r>
              <a:rPr lang="en-US" sz="1500" dirty="0">
                <a:latin typeface="+mn-ea"/>
              </a:rPr>
              <a:t>Applied Coach Activities</a:t>
            </a:r>
            <a:endParaRPr lang="en-US" sz="1500" dirty="0">
              <a:solidFill>
                <a:srgbClr val="000000"/>
              </a:solidFill>
              <a:latin typeface="+mn-ea"/>
            </a:endParaRP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1710459"/>
            <a:ext cx="3143281" cy="3894282"/>
          </a:xfrm>
          <a:prstGeom prst="rect">
            <a:avLst/>
          </a:prstGeom>
        </p:spPr>
      </p:pic>
    </p:spTree>
    <p:extLst>
      <p:ext uri="{BB962C8B-B14F-4D97-AF65-F5344CB8AC3E}">
        <p14:creationId xmlns:p14="http://schemas.microsoft.com/office/powerpoint/2010/main" val="1505239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4850" y="260449"/>
            <a:ext cx="8365350" cy="838200"/>
          </a:xfrm>
        </p:spPr>
        <p:txBody>
          <a:bodyPr>
            <a:noAutofit/>
          </a:bodyPr>
          <a:lstStyle/>
          <a:p>
            <a:pPr algn="ctr"/>
            <a:r>
              <a:rPr lang="ko-KR" altLang="en-US" sz="3000" dirty="0">
                <a:solidFill>
                  <a:srgbClr val="000000"/>
                </a:solidFill>
                <a:latin typeface="+mn-ea"/>
                <a:ea typeface="+mn-ea"/>
              </a:rPr>
              <a:t>비전을 창출하기 위해 팀으로서 함께 노력하기 </a:t>
            </a:r>
            <a:br>
              <a:rPr lang="en-US" altLang="ko-KR" sz="3500" dirty="0">
                <a:solidFill>
                  <a:srgbClr val="000000"/>
                </a:solidFill>
                <a:latin typeface="+mn-ea"/>
                <a:ea typeface="+mn-ea"/>
              </a:rPr>
            </a:br>
            <a:r>
              <a:rPr lang="en-US" altLang="ko-KR" sz="2400" dirty="0">
                <a:solidFill>
                  <a:srgbClr val="000000"/>
                </a:solidFill>
                <a:latin typeface="+mn-ea"/>
                <a:ea typeface="+mn-ea"/>
              </a:rPr>
              <a:t>_</a:t>
            </a:r>
            <a:r>
              <a:rPr lang="en-US" sz="2400" dirty="0">
                <a:solidFill>
                  <a:srgbClr val="000000"/>
                </a:solidFill>
                <a:latin typeface="+mn-ea"/>
                <a:ea typeface="+mn-ea"/>
              </a:rPr>
              <a:t>Working Together as a Team to Create a Vision</a:t>
            </a:r>
          </a:p>
        </p:txBody>
      </p:sp>
      <p:sp>
        <p:nvSpPr>
          <p:cNvPr id="3" name="Text Placeholder 2"/>
          <p:cNvSpPr>
            <a:spLocks noGrp="1"/>
          </p:cNvSpPr>
          <p:nvPr>
            <p:ph type="body" idx="1"/>
          </p:nvPr>
        </p:nvSpPr>
        <p:spPr>
          <a:xfrm>
            <a:off x="687261" y="1272580"/>
            <a:ext cx="2901255" cy="463451"/>
          </a:xfrm>
        </p:spPr>
        <p:txBody>
          <a:bodyPr>
            <a:normAutofit/>
          </a:bodyPr>
          <a:lstStyle/>
          <a:p>
            <a:r>
              <a:rPr lang="ko-KR" altLang="en-US" dirty="0">
                <a:latin typeface="+mn-ea"/>
              </a:rPr>
              <a:t>현재</a:t>
            </a:r>
            <a:r>
              <a:rPr lang="en-US" altLang="ko-KR" dirty="0">
                <a:latin typeface="+mn-ea"/>
              </a:rPr>
              <a:t>_</a:t>
            </a:r>
            <a:r>
              <a:rPr lang="en-US" dirty="0">
                <a:latin typeface="+mn-ea"/>
              </a:rPr>
              <a:t>Now</a:t>
            </a:r>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7261" y="1709342"/>
            <a:ext cx="3674812" cy="4275787"/>
          </a:xfrm>
        </p:spPr>
      </p:pic>
      <p:sp>
        <p:nvSpPr>
          <p:cNvPr id="5" name="Text Placeholder 4"/>
          <p:cNvSpPr>
            <a:spLocks noGrp="1"/>
          </p:cNvSpPr>
          <p:nvPr>
            <p:ph type="body" sz="quarter" idx="3"/>
          </p:nvPr>
        </p:nvSpPr>
        <p:spPr>
          <a:xfrm>
            <a:off x="5118657" y="1245890"/>
            <a:ext cx="2915543" cy="463451"/>
          </a:xfrm>
        </p:spPr>
        <p:txBody>
          <a:bodyPr>
            <a:normAutofit/>
          </a:bodyPr>
          <a:lstStyle/>
          <a:p>
            <a:r>
              <a:rPr lang="ko-KR" altLang="en-US" dirty="0">
                <a:latin typeface="+mn-ea"/>
              </a:rPr>
              <a:t>미래</a:t>
            </a:r>
            <a:r>
              <a:rPr lang="en-US" altLang="ko-KR" dirty="0">
                <a:latin typeface="+mn-ea"/>
              </a:rPr>
              <a:t>_</a:t>
            </a:r>
            <a:r>
              <a:rPr lang="en-US" dirty="0">
                <a:latin typeface="+mn-ea"/>
              </a:rPr>
              <a:t>Future</a:t>
            </a:r>
          </a:p>
        </p:txBody>
      </p:sp>
      <p:pic>
        <p:nvPicPr>
          <p:cNvPr id="7" name="Content Placeholder 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15611" y="1709341"/>
            <a:ext cx="3714920" cy="4275787"/>
          </a:xfrm>
        </p:spPr>
      </p:pic>
    </p:spTree>
    <p:extLst>
      <p:ext uri="{BB962C8B-B14F-4D97-AF65-F5344CB8AC3E}">
        <p14:creationId xmlns:p14="http://schemas.microsoft.com/office/powerpoint/2010/main" val="3962415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ko-KR" altLang="en-US" sz="3500" dirty="0">
                <a:solidFill>
                  <a:srgbClr val="000000"/>
                </a:solidFill>
                <a:latin typeface="+mn-ea"/>
                <a:ea typeface="+mn-ea"/>
              </a:rPr>
              <a:t>결과 발표</a:t>
            </a:r>
            <a:r>
              <a:rPr lang="en-US" altLang="ko-KR" sz="3500" dirty="0">
                <a:solidFill>
                  <a:srgbClr val="000000"/>
                </a:solidFill>
                <a:latin typeface="+mn-ea"/>
                <a:ea typeface="+mn-ea"/>
              </a:rPr>
              <a:t>_</a:t>
            </a:r>
            <a:r>
              <a:rPr lang="en-US" sz="3500" dirty="0">
                <a:solidFill>
                  <a:srgbClr val="000000"/>
                </a:solidFill>
                <a:latin typeface="+mn-ea"/>
                <a:ea typeface="+mn-ea"/>
              </a:rPr>
              <a:t>Outcome Statements</a:t>
            </a:r>
          </a:p>
        </p:txBody>
      </p:sp>
      <p:sp>
        <p:nvSpPr>
          <p:cNvPr id="5" name="Content Placeholder 4"/>
          <p:cNvSpPr>
            <a:spLocks noGrp="1"/>
          </p:cNvSpPr>
          <p:nvPr>
            <p:ph idx="1"/>
          </p:nvPr>
        </p:nvSpPr>
        <p:spPr>
          <a:xfrm>
            <a:off x="76200" y="1371600"/>
            <a:ext cx="8991600" cy="4724400"/>
          </a:xfrm>
        </p:spPr>
        <p:txBody>
          <a:bodyPr>
            <a:noAutofit/>
          </a:bodyPr>
          <a:lstStyle/>
          <a:p>
            <a:pPr lvl="0"/>
            <a:r>
              <a:rPr lang="ko-KR" altLang="en-US" sz="1500" b="1" dirty="0">
                <a:latin typeface="+mn-ea"/>
              </a:rPr>
              <a:t>지원을 받는 사람들에게 나타나는 결과</a:t>
            </a:r>
            <a:r>
              <a:rPr lang="en-US" altLang="ko-KR" sz="1500" b="1" dirty="0">
                <a:latin typeface="+mn-ea"/>
              </a:rPr>
              <a:t>:_</a:t>
            </a:r>
            <a:r>
              <a:rPr lang="en-US" sz="1500" b="1" dirty="0">
                <a:latin typeface="+mn-ea"/>
              </a:rPr>
              <a:t>Outcomes for People Who Receive Support:</a:t>
            </a:r>
          </a:p>
          <a:p>
            <a:pPr marL="0" lvl="0" indent="0">
              <a:buNone/>
            </a:pPr>
            <a:r>
              <a:rPr lang="en-US" altLang="ko-KR" sz="1500" b="1" dirty="0">
                <a:latin typeface="+mn-ea"/>
              </a:rPr>
              <a:t>    : </a:t>
            </a:r>
            <a:r>
              <a:rPr lang="ko-KR" altLang="en-US" sz="1500" dirty="0">
                <a:latin typeface="+mn-ea"/>
              </a:rPr>
              <a:t>지원을 받는 사람들은 자신의 계획과 서비스를 직접 관리한다</a:t>
            </a:r>
            <a:endParaRPr lang="en-US" altLang="ko-KR" sz="1500" dirty="0">
              <a:latin typeface="+mn-ea"/>
            </a:endParaRPr>
          </a:p>
          <a:p>
            <a:pPr marL="342900" lvl="1" indent="0">
              <a:buNone/>
            </a:pPr>
            <a:r>
              <a:rPr lang="en-US" sz="1500" dirty="0">
                <a:latin typeface="+mn-ea"/>
              </a:rPr>
              <a:t> _People who receive support drive their own plans and services</a:t>
            </a:r>
            <a:endParaRPr lang="en-US" sz="1000" dirty="0">
              <a:latin typeface="+mn-ea"/>
            </a:endParaRPr>
          </a:p>
          <a:p>
            <a:pPr lvl="0"/>
            <a:r>
              <a:rPr lang="ko-KR" altLang="en-US" sz="1500" b="1" dirty="0">
                <a:latin typeface="+mn-ea"/>
              </a:rPr>
              <a:t>직원들에게 나타나는 결과</a:t>
            </a:r>
            <a:r>
              <a:rPr lang="en-US" altLang="ko-KR" sz="1500" b="1" dirty="0">
                <a:latin typeface="+mn-ea"/>
              </a:rPr>
              <a:t>_</a:t>
            </a:r>
            <a:r>
              <a:rPr lang="en-US" sz="1500" b="1" dirty="0">
                <a:latin typeface="+mn-ea"/>
              </a:rPr>
              <a:t>Outcomes for Employees/Staff: </a:t>
            </a:r>
          </a:p>
          <a:p>
            <a:pPr marL="0" lvl="0" indent="0">
              <a:buNone/>
            </a:pPr>
            <a:r>
              <a:rPr lang="en-US" altLang="ko-KR" sz="1500" dirty="0">
                <a:latin typeface="+mn-ea"/>
              </a:rPr>
              <a:t>   : </a:t>
            </a:r>
            <a:r>
              <a:rPr lang="ko-KR" altLang="en-US" sz="1500" dirty="0">
                <a:latin typeface="+mn-ea"/>
              </a:rPr>
              <a:t>직원은 사람중심 사고가 지원을 받는 사람을 위해서</a:t>
            </a:r>
            <a:endParaRPr lang="en-US" altLang="ko-KR" sz="1500" dirty="0">
              <a:latin typeface="+mn-ea"/>
            </a:endParaRPr>
          </a:p>
          <a:p>
            <a:pPr marL="0" lvl="0" indent="0">
              <a:buNone/>
            </a:pPr>
            <a:r>
              <a:rPr lang="en-US" altLang="ko-KR" sz="1500" dirty="0">
                <a:latin typeface="+mn-ea"/>
              </a:rPr>
              <a:t>    </a:t>
            </a:r>
            <a:r>
              <a:rPr lang="ko-KR" altLang="en-US" sz="1500" dirty="0">
                <a:latin typeface="+mn-ea"/>
              </a:rPr>
              <a:t>그리고 그들과 함께 일하는 것이라는 것을 이해한다</a:t>
            </a:r>
            <a:r>
              <a:rPr lang="en-US" altLang="ko-KR" sz="1500" dirty="0">
                <a:latin typeface="+mn-ea"/>
              </a:rPr>
              <a:t>.</a:t>
            </a:r>
          </a:p>
          <a:p>
            <a:pPr marL="0" lvl="0" indent="0">
              <a:buNone/>
            </a:pPr>
            <a:r>
              <a:rPr lang="en-US" sz="1500" dirty="0">
                <a:latin typeface="+mn-ea"/>
              </a:rPr>
              <a:t>   _Staff understand person centered thinking are working for/with the person receiving supports</a:t>
            </a:r>
          </a:p>
          <a:p>
            <a:pPr marL="0" lvl="0" indent="0">
              <a:buNone/>
            </a:pPr>
            <a:r>
              <a:rPr lang="en-US" altLang="ko-KR" sz="1500" dirty="0">
                <a:latin typeface="+mn-ea"/>
              </a:rPr>
              <a:t>   : </a:t>
            </a:r>
            <a:r>
              <a:rPr lang="ko-KR" altLang="en-US" sz="1500" dirty="0">
                <a:latin typeface="+mn-ea"/>
              </a:rPr>
              <a:t>직원이 가치 있게 느끼며 기관에서 일하고 싶어 한다</a:t>
            </a:r>
            <a:r>
              <a:rPr lang="en-US" altLang="ko-KR" sz="1500" dirty="0">
                <a:latin typeface="+mn-ea"/>
              </a:rPr>
              <a:t>.</a:t>
            </a:r>
          </a:p>
          <a:p>
            <a:pPr marL="0" lvl="0" indent="0">
              <a:buNone/>
            </a:pPr>
            <a:r>
              <a:rPr lang="en-US" sz="1500" dirty="0">
                <a:latin typeface="+mn-ea"/>
              </a:rPr>
              <a:t>   _Staff feel valued and want to work at our organization</a:t>
            </a:r>
            <a:endParaRPr lang="en-US" sz="1000" dirty="0">
              <a:latin typeface="+mn-ea"/>
            </a:endParaRPr>
          </a:p>
          <a:p>
            <a:pPr lvl="0"/>
            <a:r>
              <a:rPr lang="ko-KR" altLang="en-US" sz="1500" b="1" dirty="0">
                <a:latin typeface="+mn-ea"/>
              </a:rPr>
              <a:t>조직에 나타나는 결과</a:t>
            </a:r>
            <a:r>
              <a:rPr lang="en-US" altLang="ko-KR" sz="1500" b="1" dirty="0">
                <a:latin typeface="+mn-ea"/>
              </a:rPr>
              <a:t>_</a:t>
            </a:r>
            <a:r>
              <a:rPr lang="en-US" sz="1500" b="1" dirty="0">
                <a:latin typeface="+mn-ea"/>
              </a:rPr>
              <a:t>Outcomes for Organization:</a:t>
            </a:r>
          </a:p>
          <a:p>
            <a:pPr marL="0" lvl="0" indent="0">
              <a:buNone/>
            </a:pPr>
            <a:r>
              <a:rPr lang="en-US" sz="1500" b="1" dirty="0">
                <a:latin typeface="+mn-ea"/>
              </a:rPr>
              <a:t>   : </a:t>
            </a:r>
            <a:r>
              <a:rPr lang="ko-KR" altLang="en-US" sz="1500" dirty="0">
                <a:latin typeface="+mn-ea"/>
              </a:rPr>
              <a:t>우리 기관은 지원을 받는 사람과 직원을 매칭시켜 줄 것이다</a:t>
            </a:r>
            <a:r>
              <a:rPr lang="en-US" altLang="ko-KR" sz="1500" dirty="0">
                <a:latin typeface="+mn-ea"/>
              </a:rPr>
              <a:t>.</a:t>
            </a:r>
          </a:p>
          <a:p>
            <a:pPr marL="0" lvl="0" indent="0">
              <a:buNone/>
            </a:pPr>
            <a:r>
              <a:rPr lang="en-US" sz="1500" dirty="0">
                <a:latin typeface="+mn-ea"/>
              </a:rPr>
              <a:t>   _Our organization will match staff with person receiving supports</a:t>
            </a:r>
            <a:endParaRPr lang="en-US" sz="1000" b="1" dirty="0">
              <a:latin typeface="+mn-ea"/>
            </a:endParaRPr>
          </a:p>
          <a:p>
            <a:pPr lvl="0"/>
            <a:r>
              <a:rPr lang="ko-KR" altLang="en-US" sz="1500" b="1" dirty="0">
                <a:latin typeface="+mn-ea"/>
              </a:rPr>
              <a:t>지역사회에 나타나는 결과</a:t>
            </a:r>
            <a:r>
              <a:rPr lang="en-US" altLang="ko-KR" sz="1500" b="1" dirty="0">
                <a:latin typeface="+mn-ea"/>
              </a:rPr>
              <a:t>_</a:t>
            </a:r>
            <a:r>
              <a:rPr lang="en-US" sz="1500" b="1" dirty="0">
                <a:latin typeface="+mn-ea"/>
              </a:rPr>
              <a:t>Outcomes for Community:</a:t>
            </a:r>
          </a:p>
          <a:p>
            <a:pPr marL="342900" lvl="1" indent="0">
              <a:buNone/>
            </a:pPr>
            <a:r>
              <a:rPr lang="en-US" altLang="ko-KR" sz="1500" dirty="0">
                <a:latin typeface="+mn-ea"/>
              </a:rPr>
              <a:t>: </a:t>
            </a:r>
            <a:r>
              <a:rPr lang="ko-KR" altLang="en-US" sz="1500" dirty="0">
                <a:latin typeface="+mn-ea"/>
              </a:rPr>
              <a:t>지역사회 구성원들이 우리 기관과 지원받는 사람을 열정적으로 환영하고</a:t>
            </a:r>
            <a:r>
              <a:rPr lang="en-US" altLang="ko-KR" sz="1500" dirty="0">
                <a:latin typeface="+mn-ea"/>
              </a:rPr>
              <a:t>,</a:t>
            </a:r>
          </a:p>
          <a:p>
            <a:pPr marL="342900" lvl="1" indent="0">
              <a:buNone/>
            </a:pPr>
            <a:r>
              <a:rPr lang="en-US" altLang="ko-KR" sz="1500" dirty="0">
                <a:latin typeface="+mn-ea"/>
              </a:rPr>
              <a:t>  </a:t>
            </a:r>
            <a:r>
              <a:rPr lang="ko-KR" altLang="en-US" sz="1500" dirty="0">
                <a:latin typeface="+mn-ea"/>
              </a:rPr>
              <a:t>함께 참여하고</a:t>
            </a:r>
            <a:r>
              <a:rPr lang="en-US" altLang="ko-KR" sz="1500" dirty="0">
                <a:latin typeface="+mn-ea"/>
              </a:rPr>
              <a:t>,</a:t>
            </a:r>
            <a:r>
              <a:rPr lang="ko-KR" altLang="en-US" sz="1500" dirty="0">
                <a:latin typeface="+mn-ea"/>
              </a:rPr>
              <a:t> 적극  관여할 것이다</a:t>
            </a:r>
            <a:r>
              <a:rPr lang="en-US" altLang="ko-KR" sz="1500" dirty="0">
                <a:latin typeface="+mn-ea"/>
              </a:rPr>
              <a:t>.</a:t>
            </a:r>
          </a:p>
          <a:p>
            <a:pPr marL="342900" lvl="1" indent="0">
              <a:buNone/>
            </a:pPr>
            <a:r>
              <a:rPr lang="en-US" sz="1500" dirty="0">
                <a:latin typeface="+mn-ea"/>
              </a:rPr>
              <a:t>_Community members will be excited to welcome, participate, engage,</a:t>
            </a:r>
          </a:p>
          <a:p>
            <a:pPr marL="342900" lvl="1" indent="0">
              <a:buNone/>
            </a:pPr>
            <a:r>
              <a:rPr lang="en-US" sz="1500" dirty="0">
                <a:latin typeface="+mn-ea"/>
              </a:rPr>
              <a:t> with our organization and person receiving support)</a:t>
            </a:r>
          </a:p>
        </p:txBody>
      </p:sp>
    </p:spTree>
    <p:extLst>
      <p:ext uri="{BB962C8B-B14F-4D97-AF65-F5344CB8AC3E}">
        <p14:creationId xmlns:p14="http://schemas.microsoft.com/office/powerpoint/2010/main" val="1652523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0" y="381000"/>
            <a:ext cx="9144000" cy="838200"/>
          </a:xfrm>
          <a:prstGeom prst="rect">
            <a:avLst/>
          </a:prstGeom>
          <a:noFill/>
          <a:ln>
            <a:noFill/>
          </a:ln>
        </p:spPr>
        <p:txBody>
          <a:bodyPr vert="horz" lIns="51427" tIns="25706" rIns="51427" bIns="25706" rtlCol="0" anchor="ctr" anchorCtr="0">
            <a:noAutofit/>
          </a:bodyPr>
          <a:lstStyle/>
          <a:p>
            <a:pPr algn="ctr">
              <a:spcBef>
                <a:spcPts val="0"/>
              </a:spcBef>
              <a:buClr>
                <a:schemeClr val="dk1"/>
              </a:buClr>
              <a:buSzPct val="25000"/>
            </a:pPr>
            <a:r>
              <a:rPr lang="ko-KR" altLang="en-US" sz="3000" dirty="0">
                <a:solidFill>
                  <a:schemeClr val="dk1"/>
                </a:solidFill>
                <a:latin typeface="+mn-ea"/>
                <a:ea typeface="+mn-ea"/>
                <a:cs typeface="Calibri"/>
                <a:sym typeface="Calibri"/>
              </a:rPr>
              <a:t>사람 중심과 </a:t>
            </a:r>
            <a:r>
              <a:rPr lang="en-US" altLang="ko-KR" sz="3000" dirty="0">
                <a:solidFill>
                  <a:schemeClr val="dk1"/>
                </a:solidFill>
                <a:latin typeface="+mn-ea"/>
                <a:ea typeface="+mn-ea"/>
                <a:cs typeface="Calibri"/>
                <a:sym typeface="Calibri"/>
              </a:rPr>
              <a:t>PBS </a:t>
            </a:r>
            <a:r>
              <a:rPr lang="ko-KR" altLang="en-US" sz="3000" dirty="0">
                <a:solidFill>
                  <a:schemeClr val="dk1"/>
                </a:solidFill>
                <a:latin typeface="+mn-ea"/>
                <a:ea typeface="+mn-ea"/>
                <a:cs typeface="Calibri"/>
                <a:sym typeface="Calibri"/>
              </a:rPr>
              <a:t>자기 평가 및 행동 계획 세우기</a:t>
            </a:r>
            <a:br>
              <a:rPr lang="en-US" altLang="ko-KR" sz="3000" dirty="0">
                <a:solidFill>
                  <a:schemeClr val="dk1"/>
                </a:solidFill>
                <a:latin typeface="+mn-ea"/>
                <a:ea typeface="+mn-ea"/>
                <a:cs typeface="Calibri"/>
                <a:sym typeface="Calibri"/>
              </a:rPr>
            </a:br>
            <a:r>
              <a:rPr lang="en-US" altLang="ko-KR" sz="2000" dirty="0">
                <a:solidFill>
                  <a:schemeClr val="dk1"/>
                </a:solidFill>
                <a:latin typeface="+mn-ea"/>
                <a:ea typeface="+mn-ea"/>
                <a:cs typeface="Calibri"/>
                <a:sym typeface="Calibri"/>
              </a:rPr>
              <a:t>_</a:t>
            </a:r>
            <a:r>
              <a:rPr lang="en-US" sz="2000" dirty="0">
                <a:solidFill>
                  <a:schemeClr val="dk1"/>
                </a:solidFill>
                <a:latin typeface="+mn-ea"/>
                <a:ea typeface="+mn-ea"/>
                <a:cs typeface="Calibri"/>
                <a:sym typeface="Calibri"/>
              </a:rPr>
              <a:t>Person-Centered and PBS Self-Assessment and Action Planning</a:t>
            </a:r>
            <a:br>
              <a:rPr lang="en-US" sz="3000" dirty="0">
                <a:solidFill>
                  <a:schemeClr val="dk1"/>
                </a:solidFill>
                <a:latin typeface="+mn-ea"/>
                <a:ea typeface="+mn-ea"/>
                <a:cs typeface="Calibri"/>
                <a:sym typeface="Calibri"/>
              </a:rPr>
            </a:br>
            <a:endParaRPr lang="en-US" sz="3000" dirty="0">
              <a:solidFill>
                <a:schemeClr val="dk1"/>
              </a:solidFill>
              <a:latin typeface="+mn-ea"/>
              <a:ea typeface="+mn-ea"/>
              <a:cs typeface="Calibri"/>
              <a:sym typeface="Calibri"/>
            </a:endParaRPr>
          </a:p>
        </p:txBody>
      </p:sp>
      <p:sp>
        <p:nvSpPr>
          <p:cNvPr id="629" name="Shape 629"/>
          <p:cNvSpPr txBox="1">
            <a:spLocks noGrp="1"/>
          </p:cNvSpPr>
          <p:nvPr>
            <p:ph type="body" idx="1"/>
          </p:nvPr>
        </p:nvSpPr>
        <p:spPr>
          <a:xfrm>
            <a:off x="304800" y="1562100"/>
            <a:ext cx="8534400" cy="3733800"/>
          </a:xfrm>
          <a:prstGeom prst="rect">
            <a:avLst/>
          </a:prstGeom>
          <a:noFill/>
          <a:ln>
            <a:noFill/>
          </a:ln>
        </p:spPr>
        <p:txBody>
          <a:bodyPr vert="horz" lIns="51427" tIns="25706" rIns="51427" bIns="25706" rtlCol="0" anchor="t" anchorCtr="0">
            <a:noAutofit/>
          </a:bodyPr>
          <a:lstStyle/>
          <a:p>
            <a:pPr marL="0" indent="0">
              <a:spcBef>
                <a:spcPts val="0"/>
              </a:spcBef>
              <a:buClr>
                <a:schemeClr val="dk1"/>
              </a:buClr>
              <a:buSzPct val="25000"/>
              <a:buNone/>
            </a:pPr>
            <a:r>
              <a:rPr lang="ko-KR" altLang="en-US" sz="2000" b="1" dirty="0">
                <a:solidFill>
                  <a:schemeClr val="dk1"/>
                </a:solidFill>
                <a:latin typeface="+mn-ea"/>
                <a:cs typeface="Calibri"/>
                <a:sym typeface="Calibri"/>
              </a:rPr>
              <a:t>팀의 역할</a:t>
            </a:r>
            <a:r>
              <a:rPr lang="en-US" altLang="ko-KR" sz="2000" b="1" dirty="0">
                <a:solidFill>
                  <a:schemeClr val="dk1"/>
                </a:solidFill>
                <a:latin typeface="+mn-ea"/>
                <a:cs typeface="Calibri"/>
                <a:sym typeface="Calibri"/>
              </a:rPr>
              <a:t>_</a:t>
            </a:r>
            <a:r>
              <a:rPr lang="en-US" sz="2000" b="1" dirty="0">
                <a:solidFill>
                  <a:schemeClr val="dk1"/>
                </a:solidFill>
                <a:latin typeface="+mn-ea"/>
                <a:cs typeface="Calibri"/>
                <a:sym typeface="Calibri"/>
              </a:rPr>
              <a:t>Team Roles</a:t>
            </a:r>
          </a:p>
          <a:p>
            <a:r>
              <a:rPr lang="ko-KR" altLang="en-US" sz="1500" dirty="0">
                <a:solidFill>
                  <a:schemeClr val="dk1"/>
                </a:solidFill>
                <a:latin typeface="+mn-ea"/>
                <a:cs typeface="Calibri"/>
                <a:sym typeface="Calibri"/>
              </a:rPr>
              <a:t>조직 전반에 걸쳐 </a:t>
            </a:r>
            <a:r>
              <a:rPr lang="en-US" altLang="ko-KR" sz="1500" dirty="0">
                <a:solidFill>
                  <a:schemeClr val="dk1"/>
                </a:solidFill>
                <a:latin typeface="+mn-ea"/>
                <a:cs typeface="Calibri"/>
                <a:sym typeface="Calibri"/>
              </a:rPr>
              <a:t>17</a:t>
            </a:r>
            <a:r>
              <a:rPr lang="ko-KR" altLang="en-US" sz="1500" dirty="0">
                <a:solidFill>
                  <a:schemeClr val="dk1"/>
                </a:solidFill>
                <a:latin typeface="+mn-ea"/>
                <a:cs typeface="Calibri"/>
                <a:sym typeface="Calibri"/>
              </a:rPr>
              <a:t>명의 팀 구성원들</a:t>
            </a:r>
            <a:r>
              <a:rPr lang="en-US" altLang="ko-KR" sz="1500" dirty="0">
                <a:solidFill>
                  <a:schemeClr val="dk1"/>
                </a:solidFill>
                <a:latin typeface="+mn-ea"/>
                <a:cs typeface="Calibri"/>
                <a:sym typeface="Calibri"/>
              </a:rPr>
              <a:t>_</a:t>
            </a:r>
            <a:r>
              <a:rPr lang="en-US" sz="1500" dirty="0">
                <a:latin typeface="+mn-ea"/>
              </a:rPr>
              <a:t>17 Organization-wide Team Members</a:t>
            </a:r>
          </a:p>
          <a:p>
            <a:r>
              <a:rPr lang="en-US" altLang="ko-KR" sz="1500" dirty="0">
                <a:solidFill>
                  <a:schemeClr val="dk1"/>
                </a:solidFill>
                <a:latin typeface="+mn-ea"/>
                <a:cs typeface="Calibri"/>
                <a:sym typeface="Calibri"/>
              </a:rPr>
              <a:t>2</a:t>
            </a:r>
            <a:r>
              <a:rPr lang="ko-KR" altLang="en-US" sz="1500" dirty="0">
                <a:solidFill>
                  <a:schemeClr val="dk1"/>
                </a:solidFill>
                <a:latin typeface="+mn-ea"/>
                <a:cs typeface="Calibri"/>
                <a:sym typeface="Calibri"/>
              </a:rPr>
              <a:t>명의 핵심 정보처</a:t>
            </a:r>
            <a:r>
              <a:rPr lang="en-US" altLang="ko-KR" sz="1500" dirty="0">
                <a:solidFill>
                  <a:schemeClr val="dk1"/>
                </a:solidFill>
                <a:latin typeface="+mn-ea"/>
                <a:cs typeface="Calibri"/>
                <a:sym typeface="Calibri"/>
              </a:rPr>
              <a:t>_</a:t>
            </a:r>
            <a:r>
              <a:rPr lang="en-US" sz="1500" dirty="0">
                <a:latin typeface="+mn-ea"/>
              </a:rPr>
              <a:t>2 Key Contacts</a:t>
            </a:r>
          </a:p>
          <a:p>
            <a:r>
              <a:rPr lang="en-US" altLang="ko-KR" sz="1500" dirty="0">
                <a:solidFill>
                  <a:schemeClr val="dk1"/>
                </a:solidFill>
                <a:latin typeface="+mn-ea"/>
                <a:cs typeface="Calibri"/>
                <a:sym typeface="Calibri"/>
              </a:rPr>
              <a:t>12</a:t>
            </a:r>
            <a:r>
              <a:rPr lang="ko-KR" altLang="en-US" sz="1500" dirty="0">
                <a:solidFill>
                  <a:schemeClr val="dk1"/>
                </a:solidFill>
                <a:latin typeface="+mn-ea"/>
                <a:cs typeface="Calibri"/>
                <a:sym typeface="Calibri"/>
              </a:rPr>
              <a:t>명의 코치들</a:t>
            </a:r>
            <a:r>
              <a:rPr lang="en-US" altLang="ko-KR" sz="1500" dirty="0">
                <a:solidFill>
                  <a:schemeClr val="dk1"/>
                </a:solidFill>
                <a:latin typeface="+mn-ea"/>
                <a:cs typeface="Calibri"/>
                <a:sym typeface="Calibri"/>
              </a:rPr>
              <a:t>_</a:t>
            </a:r>
            <a:r>
              <a:rPr lang="en-US" sz="1500" dirty="0">
                <a:latin typeface="+mn-ea"/>
              </a:rPr>
              <a:t>12 Coaches</a:t>
            </a:r>
          </a:p>
          <a:p>
            <a:r>
              <a:rPr lang="en-US" altLang="ko-KR" sz="1500" dirty="0">
                <a:solidFill>
                  <a:schemeClr val="dk1"/>
                </a:solidFill>
                <a:latin typeface="+mn-ea"/>
                <a:cs typeface="Calibri"/>
                <a:sym typeface="Calibri"/>
              </a:rPr>
              <a:t>2</a:t>
            </a:r>
            <a:r>
              <a:rPr lang="ko-KR" altLang="en-US" sz="1500" dirty="0">
                <a:solidFill>
                  <a:schemeClr val="dk1"/>
                </a:solidFill>
                <a:latin typeface="+mn-ea"/>
                <a:cs typeface="Calibri"/>
                <a:sym typeface="Calibri"/>
              </a:rPr>
              <a:t>명의 </a:t>
            </a:r>
            <a:r>
              <a:rPr lang="en-US" altLang="ko-KR" sz="1500" dirty="0">
                <a:solidFill>
                  <a:schemeClr val="dk1"/>
                </a:solidFill>
                <a:latin typeface="+mn-ea"/>
                <a:cs typeface="Calibri"/>
                <a:sym typeface="Calibri"/>
              </a:rPr>
              <a:t>PBS</a:t>
            </a:r>
            <a:r>
              <a:rPr lang="ko-KR" altLang="en-US" sz="1500" dirty="0">
                <a:solidFill>
                  <a:schemeClr val="dk1"/>
                </a:solidFill>
                <a:latin typeface="+mn-ea"/>
                <a:cs typeface="Calibri"/>
                <a:sym typeface="Calibri"/>
              </a:rPr>
              <a:t> 진행자들 </a:t>
            </a:r>
            <a:r>
              <a:rPr lang="en-US" altLang="ko-KR" sz="1500" dirty="0">
                <a:solidFill>
                  <a:schemeClr val="dk1"/>
                </a:solidFill>
                <a:latin typeface="+mn-ea"/>
                <a:cs typeface="Calibri"/>
                <a:sym typeface="Calibri"/>
              </a:rPr>
              <a:t>(</a:t>
            </a:r>
            <a:r>
              <a:rPr lang="ko-KR" altLang="en-US" sz="1500" dirty="0">
                <a:solidFill>
                  <a:schemeClr val="dk1"/>
                </a:solidFill>
                <a:latin typeface="+mn-ea"/>
                <a:cs typeface="Calibri"/>
                <a:sym typeface="Calibri"/>
              </a:rPr>
              <a:t>교육 중</a:t>
            </a:r>
            <a:r>
              <a:rPr lang="en-US" altLang="ko-KR" sz="1500" dirty="0">
                <a:solidFill>
                  <a:schemeClr val="dk1"/>
                </a:solidFill>
                <a:latin typeface="+mn-ea"/>
                <a:cs typeface="Calibri"/>
                <a:sym typeface="Calibri"/>
              </a:rPr>
              <a:t>)_</a:t>
            </a:r>
            <a:r>
              <a:rPr lang="en-US" sz="1500" dirty="0">
                <a:latin typeface="+mn-ea"/>
              </a:rPr>
              <a:t>2 PBS Facilitators (in training)</a:t>
            </a:r>
          </a:p>
          <a:p>
            <a:r>
              <a:rPr lang="en-US" altLang="ko-KR" sz="1500" dirty="0">
                <a:solidFill>
                  <a:schemeClr val="dk1"/>
                </a:solidFill>
                <a:latin typeface="+mn-ea"/>
                <a:cs typeface="Calibri"/>
                <a:sym typeface="Calibri"/>
              </a:rPr>
              <a:t>1</a:t>
            </a:r>
            <a:r>
              <a:rPr lang="ko-KR" altLang="en-US" sz="1500" dirty="0">
                <a:solidFill>
                  <a:schemeClr val="dk1"/>
                </a:solidFill>
                <a:latin typeface="+mn-ea"/>
                <a:cs typeface="Calibri"/>
                <a:sym typeface="Calibri"/>
              </a:rPr>
              <a:t>명의 사람 중심 사고 교육자 </a:t>
            </a:r>
            <a:r>
              <a:rPr lang="en-US" altLang="ko-KR" sz="1500" dirty="0">
                <a:solidFill>
                  <a:schemeClr val="dk1"/>
                </a:solidFill>
                <a:latin typeface="+mn-ea"/>
                <a:cs typeface="Calibri"/>
                <a:sym typeface="Calibri"/>
              </a:rPr>
              <a:t>(</a:t>
            </a:r>
            <a:r>
              <a:rPr lang="ko-KR" altLang="en-US" sz="1500" dirty="0">
                <a:solidFill>
                  <a:schemeClr val="dk1"/>
                </a:solidFill>
                <a:latin typeface="+mn-ea"/>
                <a:cs typeface="Calibri"/>
                <a:sym typeface="Calibri"/>
              </a:rPr>
              <a:t>교육 중</a:t>
            </a:r>
            <a:r>
              <a:rPr lang="en-US" altLang="ko-KR" sz="1500" dirty="0">
                <a:solidFill>
                  <a:schemeClr val="dk1"/>
                </a:solidFill>
                <a:latin typeface="+mn-ea"/>
                <a:cs typeface="Calibri"/>
                <a:sym typeface="Calibri"/>
              </a:rPr>
              <a:t>)</a:t>
            </a:r>
          </a:p>
          <a:p>
            <a:pPr marL="0" indent="0">
              <a:buNone/>
            </a:pPr>
            <a:r>
              <a:rPr lang="en-US" altLang="ko-KR" sz="1500" dirty="0">
                <a:solidFill>
                  <a:schemeClr val="dk1"/>
                </a:solidFill>
                <a:latin typeface="+mn-ea"/>
                <a:cs typeface="Calibri"/>
                <a:sym typeface="Calibri"/>
              </a:rPr>
              <a:t>   _</a:t>
            </a:r>
            <a:r>
              <a:rPr lang="en-US" sz="1500" dirty="0">
                <a:latin typeface="+mn-ea"/>
              </a:rPr>
              <a:t>1 Person Centered Thinking Trainer (in training)</a:t>
            </a:r>
          </a:p>
          <a:p>
            <a:pPr>
              <a:spcBef>
                <a:spcPts val="333"/>
              </a:spcBef>
              <a:buClr>
                <a:schemeClr val="dk1"/>
              </a:buClr>
              <a:buSzPct val="98666"/>
              <a:buFontTx/>
              <a:buChar char="•"/>
            </a:pPr>
            <a:endParaRPr lang="en-US" sz="1800" b="1" dirty="0">
              <a:solidFill>
                <a:schemeClr val="dk1"/>
              </a:solidFill>
              <a:latin typeface="+mn-ea"/>
              <a:cs typeface="Calibri"/>
              <a:sym typeface="Calibri"/>
            </a:endParaRPr>
          </a:p>
          <a:p>
            <a:pPr marL="0" indent="0">
              <a:spcBef>
                <a:spcPts val="333"/>
              </a:spcBef>
              <a:buClr>
                <a:schemeClr val="dk1"/>
              </a:buClr>
              <a:buSzPct val="25000"/>
              <a:buNone/>
            </a:pPr>
            <a:r>
              <a:rPr lang="ko-KR" altLang="en-US" sz="2000" b="1" dirty="0">
                <a:solidFill>
                  <a:schemeClr val="dk1"/>
                </a:solidFill>
                <a:latin typeface="+mn-ea"/>
                <a:cs typeface="Calibri"/>
                <a:sym typeface="Calibri"/>
              </a:rPr>
              <a:t>매월 팀 미팅</a:t>
            </a:r>
            <a:r>
              <a:rPr lang="en-US" altLang="ko-KR" sz="2000" b="1" dirty="0">
                <a:solidFill>
                  <a:schemeClr val="dk1"/>
                </a:solidFill>
                <a:latin typeface="+mn-ea"/>
                <a:cs typeface="Calibri"/>
                <a:sym typeface="Calibri"/>
              </a:rPr>
              <a:t>_Monthly Team Meetings</a:t>
            </a:r>
            <a:endParaRPr lang="en-US" altLang="ko-KR" sz="1800" b="1" dirty="0">
              <a:solidFill>
                <a:schemeClr val="dk1"/>
              </a:solidFill>
              <a:latin typeface="+mn-ea"/>
              <a:cs typeface="Calibri"/>
              <a:sym typeface="Calibri"/>
            </a:endParaRPr>
          </a:p>
          <a:p>
            <a:pPr marL="0" indent="0">
              <a:spcBef>
                <a:spcPts val="333"/>
              </a:spcBef>
              <a:buClr>
                <a:schemeClr val="dk1"/>
              </a:buClr>
              <a:buSzPct val="25000"/>
              <a:buNone/>
            </a:pPr>
            <a:endParaRPr lang="en-US" sz="1800" b="1" dirty="0">
              <a:solidFill>
                <a:schemeClr val="dk1"/>
              </a:solidFill>
              <a:latin typeface="+mn-ea"/>
              <a:cs typeface="Calibri"/>
              <a:sym typeface="Calibri"/>
            </a:endParaRPr>
          </a:p>
          <a:p>
            <a:pPr marL="0" indent="0">
              <a:spcBef>
                <a:spcPts val="333"/>
              </a:spcBef>
              <a:buClr>
                <a:schemeClr val="dk1"/>
              </a:buClr>
              <a:buSzPct val="25000"/>
              <a:buNone/>
            </a:pPr>
            <a:r>
              <a:rPr lang="ko-KR" altLang="en-US" sz="2000" b="1" dirty="0">
                <a:solidFill>
                  <a:schemeClr val="dk1"/>
                </a:solidFill>
                <a:latin typeface="+mn-ea"/>
                <a:cs typeface="Calibri"/>
                <a:sym typeface="Calibri"/>
              </a:rPr>
              <a:t>목표로 설정된 실행 영역</a:t>
            </a:r>
            <a:r>
              <a:rPr lang="en-US" altLang="ko-KR" sz="2000" b="1" dirty="0">
                <a:solidFill>
                  <a:schemeClr val="dk1"/>
                </a:solidFill>
                <a:latin typeface="+mn-ea"/>
                <a:cs typeface="Calibri"/>
                <a:sym typeface="Calibri"/>
              </a:rPr>
              <a:t>_</a:t>
            </a:r>
            <a:r>
              <a:rPr lang="en-US" sz="2000" b="1" dirty="0">
                <a:solidFill>
                  <a:schemeClr val="dk1"/>
                </a:solidFill>
                <a:latin typeface="+mn-ea"/>
                <a:cs typeface="Calibri"/>
                <a:sym typeface="Calibri"/>
              </a:rPr>
              <a:t>Implementation Areas Targeted</a:t>
            </a:r>
          </a:p>
          <a:p>
            <a:pPr>
              <a:spcBef>
                <a:spcPts val="333"/>
              </a:spcBef>
              <a:buClr>
                <a:schemeClr val="dk1"/>
              </a:buClr>
              <a:buSzPct val="98666"/>
            </a:pPr>
            <a:r>
              <a:rPr lang="ko-KR" altLang="en-US" sz="1500" dirty="0">
                <a:solidFill>
                  <a:schemeClr val="dk1"/>
                </a:solidFill>
                <a:latin typeface="+mn-ea"/>
                <a:cs typeface="Calibri"/>
                <a:sym typeface="Calibri"/>
              </a:rPr>
              <a:t>마이클 </a:t>
            </a:r>
            <a:r>
              <a:rPr lang="ko-KR" altLang="en-US" sz="1500" dirty="0" err="1">
                <a:solidFill>
                  <a:schemeClr val="dk1"/>
                </a:solidFill>
                <a:latin typeface="+mn-ea"/>
                <a:cs typeface="Calibri"/>
                <a:sym typeface="Calibri"/>
              </a:rPr>
              <a:t>스멀</a:t>
            </a:r>
            <a:r>
              <a:rPr lang="ko-KR" altLang="en-US" sz="1500" dirty="0">
                <a:solidFill>
                  <a:schemeClr val="dk1"/>
                </a:solidFill>
                <a:latin typeface="+mn-ea"/>
                <a:cs typeface="Calibri"/>
                <a:sym typeface="Calibri"/>
              </a:rPr>
              <a:t> 방법을 기존의 사람 중심 실천에 통합시킨다</a:t>
            </a:r>
            <a:endParaRPr lang="en-US" altLang="ko-KR" sz="1500" dirty="0">
              <a:solidFill>
                <a:schemeClr val="dk1"/>
              </a:solidFill>
              <a:latin typeface="+mn-ea"/>
              <a:cs typeface="Calibri"/>
              <a:sym typeface="Calibri"/>
            </a:endParaRPr>
          </a:p>
          <a:p>
            <a:pPr marL="0" indent="0">
              <a:spcBef>
                <a:spcPts val="333"/>
              </a:spcBef>
              <a:buClr>
                <a:schemeClr val="dk1"/>
              </a:buClr>
              <a:buSzPct val="98666"/>
              <a:buNone/>
            </a:pPr>
            <a:r>
              <a:rPr lang="en-US" sz="1500" dirty="0">
                <a:solidFill>
                  <a:schemeClr val="dk1"/>
                </a:solidFill>
                <a:latin typeface="+mn-ea"/>
                <a:cs typeface="Calibri"/>
                <a:sym typeface="Calibri"/>
              </a:rPr>
              <a:t>    _Integrate Michael </a:t>
            </a:r>
            <a:r>
              <a:rPr lang="en-US" sz="1500" dirty="0" err="1">
                <a:solidFill>
                  <a:schemeClr val="dk1"/>
                </a:solidFill>
                <a:latin typeface="+mn-ea"/>
                <a:cs typeface="Calibri"/>
                <a:sym typeface="Calibri"/>
              </a:rPr>
              <a:t>Smull</a:t>
            </a:r>
            <a:r>
              <a:rPr lang="en-US" sz="1500" dirty="0">
                <a:solidFill>
                  <a:schemeClr val="dk1"/>
                </a:solidFill>
                <a:latin typeface="+mn-ea"/>
                <a:cs typeface="Calibri"/>
                <a:sym typeface="Calibri"/>
              </a:rPr>
              <a:t> Method With Existing Person-Centered Practices</a:t>
            </a:r>
          </a:p>
          <a:p>
            <a:pPr>
              <a:spcBef>
                <a:spcPts val="333"/>
              </a:spcBef>
              <a:buClr>
                <a:schemeClr val="dk1"/>
              </a:buClr>
              <a:buSzPct val="98666"/>
            </a:pPr>
            <a:r>
              <a:rPr lang="en-US" altLang="ko-KR" sz="1500" dirty="0">
                <a:solidFill>
                  <a:schemeClr val="dk1"/>
                </a:solidFill>
                <a:latin typeface="+mn-ea"/>
                <a:cs typeface="Calibri"/>
                <a:sym typeface="Calibri"/>
              </a:rPr>
              <a:t>PBS </a:t>
            </a:r>
            <a:r>
              <a:rPr lang="ko-KR" altLang="en-US" sz="1500" dirty="0">
                <a:solidFill>
                  <a:schemeClr val="dk1"/>
                </a:solidFill>
                <a:latin typeface="+mn-ea"/>
                <a:cs typeface="Calibri"/>
                <a:sym typeface="Calibri"/>
              </a:rPr>
              <a:t>단계 모델을 통합시킨다</a:t>
            </a:r>
            <a:r>
              <a:rPr lang="en-US" altLang="ko-KR" sz="1500" dirty="0">
                <a:solidFill>
                  <a:schemeClr val="dk1"/>
                </a:solidFill>
                <a:latin typeface="+mn-ea"/>
                <a:cs typeface="Calibri"/>
                <a:sym typeface="Calibri"/>
              </a:rPr>
              <a:t>_</a:t>
            </a:r>
            <a:r>
              <a:rPr lang="en-US" sz="1500" dirty="0">
                <a:solidFill>
                  <a:schemeClr val="dk1"/>
                </a:solidFill>
                <a:latin typeface="+mn-ea"/>
                <a:cs typeface="Calibri"/>
                <a:sym typeface="Calibri"/>
              </a:rPr>
              <a:t>Integrate PBS Tiered Model</a:t>
            </a:r>
          </a:p>
        </p:txBody>
      </p:sp>
    </p:spTree>
    <p:extLst>
      <p:ext uri="{BB962C8B-B14F-4D97-AF65-F5344CB8AC3E}">
        <p14:creationId xmlns:p14="http://schemas.microsoft.com/office/powerpoint/2010/main" val="3102576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500"/>
            <a:ext cx="9144000" cy="1143000"/>
          </a:xfrm>
        </p:spPr>
        <p:txBody>
          <a:bodyPr>
            <a:noAutofit/>
          </a:bodyPr>
          <a:lstStyle/>
          <a:p>
            <a:pPr algn="ctr"/>
            <a:r>
              <a:rPr lang="ko-KR" altLang="en-US" sz="3500" dirty="0">
                <a:latin typeface="+mn-ea"/>
                <a:ea typeface="+mn-ea"/>
              </a:rPr>
              <a:t>제공자 예</a:t>
            </a:r>
            <a:r>
              <a:rPr lang="en-US" altLang="ko-KR" sz="3500" dirty="0">
                <a:latin typeface="+mn-ea"/>
                <a:ea typeface="+mn-ea"/>
              </a:rPr>
              <a:t>:</a:t>
            </a:r>
            <a:r>
              <a:rPr lang="ko-KR" altLang="en-US" sz="3500" dirty="0">
                <a:latin typeface="+mn-ea"/>
                <a:ea typeface="+mn-ea"/>
              </a:rPr>
              <a:t> 행동 계획 예</a:t>
            </a:r>
            <a:br>
              <a:rPr lang="en-US" altLang="ko-KR" sz="3500" dirty="0">
                <a:latin typeface="+mn-ea"/>
                <a:ea typeface="+mn-ea"/>
              </a:rPr>
            </a:br>
            <a:r>
              <a:rPr lang="en-US" altLang="ko-KR" sz="2800" dirty="0">
                <a:latin typeface="+mn-ea"/>
                <a:ea typeface="+mn-ea"/>
              </a:rPr>
              <a:t>_Provider Example: Action Plan Examples</a:t>
            </a:r>
            <a:endParaRPr lang="en-US" sz="2800" dirty="0">
              <a:latin typeface="+mn-ea"/>
              <a:ea typeface="+mn-ea"/>
            </a:endParaRPr>
          </a:p>
        </p:txBody>
      </p:sp>
      <p:sp>
        <p:nvSpPr>
          <p:cNvPr id="5" name="Content Placeholder 4"/>
          <p:cNvSpPr>
            <a:spLocks noGrp="1"/>
          </p:cNvSpPr>
          <p:nvPr>
            <p:ph sz="half" idx="1"/>
          </p:nvPr>
        </p:nvSpPr>
        <p:spPr>
          <a:xfrm>
            <a:off x="319314" y="1535875"/>
            <a:ext cx="8824685" cy="4351338"/>
          </a:xfrm>
        </p:spPr>
        <p:txBody>
          <a:bodyPr>
            <a:noAutofit/>
          </a:bodyPr>
          <a:lstStyle/>
          <a:p>
            <a:pPr marL="192881" lvl="1" indent="-192881">
              <a:buFont typeface="Arial"/>
              <a:buChar char="•"/>
            </a:pPr>
            <a:r>
              <a:rPr lang="ko-KR" altLang="en-US" sz="1500" dirty="0">
                <a:latin typeface="+mn-ea"/>
              </a:rPr>
              <a:t>모든 이해 관계자와 </a:t>
            </a:r>
            <a:r>
              <a:rPr lang="en-US" altLang="ko-KR" sz="1500" dirty="0">
                <a:latin typeface="+mn-ea"/>
              </a:rPr>
              <a:t>PATH</a:t>
            </a:r>
            <a:r>
              <a:rPr lang="ko-KR" altLang="en-US" sz="1500" dirty="0">
                <a:latin typeface="+mn-ea"/>
              </a:rPr>
              <a:t> 완료</a:t>
            </a:r>
            <a:r>
              <a:rPr lang="en-US" altLang="ko-KR" sz="1500" dirty="0">
                <a:latin typeface="+mn-ea"/>
              </a:rPr>
              <a:t>_PATH Completed With All Stakeholders</a:t>
            </a:r>
          </a:p>
          <a:p>
            <a:pPr marL="192881" lvl="1" indent="-192881">
              <a:buFont typeface="Arial"/>
              <a:buChar char="•"/>
            </a:pPr>
            <a:r>
              <a:rPr lang="ko-KR" altLang="en-US" sz="1500" dirty="0">
                <a:latin typeface="+mn-ea"/>
              </a:rPr>
              <a:t>뉴스레터로 정보 공유</a:t>
            </a:r>
            <a:r>
              <a:rPr lang="en-US" altLang="ko-KR" sz="1500" dirty="0">
                <a:latin typeface="+mn-ea"/>
              </a:rPr>
              <a:t>_Used a Newsletter to Share Information</a:t>
            </a:r>
          </a:p>
          <a:p>
            <a:pPr marL="192881" lvl="1" indent="-192881">
              <a:buFont typeface="Arial"/>
              <a:buChar char="•"/>
            </a:pPr>
            <a:r>
              <a:rPr lang="ko-KR" altLang="en-US" sz="1500" dirty="0">
                <a:latin typeface="+mn-ea"/>
              </a:rPr>
              <a:t>코치들은 이제 </a:t>
            </a:r>
            <a:r>
              <a:rPr lang="ko-KR" altLang="en-US" sz="1500" dirty="0" err="1">
                <a:latin typeface="+mn-ea"/>
              </a:rPr>
              <a:t>멘토링</a:t>
            </a:r>
            <a:r>
              <a:rPr lang="ko-KR" altLang="en-US" sz="1500" dirty="0">
                <a:latin typeface="+mn-ea"/>
              </a:rPr>
              <a:t> 직원</a:t>
            </a:r>
            <a:r>
              <a:rPr lang="en-US" altLang="ko-KR" sz="1500" dirty="0">
                <a:latin typeface="+mn-ea"/>
              </a:rPr>
              <a:t>_Coaches are Now Mentoring Staff</a:t>
            </a:r>
          </a:p>
          <a:p>
            <a:pPr marL="192881" lvl="1" indent="-192881">
              <a:buFont typeface="Arial"/>
              <a:buChar char="•"/>
            </a:pPr>
            <a:r>
              <a:rPr lang="en-US" sz="1500" dirty="0">
                <a:latin typeface="+mn-ea"/>
              </a:rPr>
              <a:t>4</a:t>
            </a:r>
            <a:r>
              <a:rPr lang="ko-KR" altLang="en-US" sz="1500" dirty="0">
                <a:latin typeface="+mn-ea"/>
              </a:rPr>
              <a:t>명의 </a:t>
            </a:r>
            <a:r>
              <a:rPr lang="en-US" altLang="ko-KR" sz="1500" dirty="0">
                <a:latin typeface="+mn-ea"/>
              </a:rPr>
              <a:t>PBS</a:t>
            </a:r>
            <a:r>
              <a:rPr lang="ko-KR" altLang="en-US" sz="1500" dirty="0">
                <a:latin typeface="+mn-ea"/>
              </a:rPr>
              <a:t> 진행자 교육 중</a:t>
            </a:r>
            <a:r>
              <a:rPr lang="en-US" altLang="ko-KR" sz="1500" dirty="0">
                <a:latin typeface="+mn-ea"/>
              </a:rPr>
              <a:t>_4 PBS Facilitators in Training</a:t>
            </a:r>
          </a:p>
          <a:p>
            <a:pPr marL="192881" lvl="1" indent="-192881">
              <a:buFont typeface="Arial"/>
              <a:buChar char="•"/>
            </a:pPr>
            <a:r>
              <a:rPr lang="en-US" sz="1500" dirty="0">
                <a:latin typeface="+mn-ea"/>
              </a:rPr>
              <a:t>25</a:t>
            </a:r>
            <a:r>
              <a:rPr lang="ko-KR" altLang="en-US" sz="1500" dirty="0">
                <a:latin typeface="+mn-ea"/>
              </a:rPr>
              <a:t>개의 사람 중심 계획 완료</a:t>
            </a:r>
            <a:r>
              <a:rPr lang="en-US" altLang="ko-KR" sz="1500" dirty="0">
                <a:latin typeface="+mn-ea"/>
              </a:rPr>
              <a:t>_25 Person-Centered Plans Completed</a:t>
            </a:r>
          </a:p>
          <a:p>
            <a:pPr marL="192881" lvl="1" indent="-192881">
              <a:buFont typeface="Arial"/>
              <a:buChar char="•"/>
            </a:pPr>
            <a:r>
              <a:rPr lang="en-US" sz="1500" dirty="0">
                <a:latin typeface="+mn-ea"/>
              </a:rPr>
              <a:t>1</a:t>
            </a:r>
            <a:r>
              <a:rPr lang="ko-KR" altLang="en-US" sz="1500" dirty="0">
                <a:latin typeface="+mn-ea"/>
              </a:rPr>
              <a:t>명의 </a:t>
            </a:r>
            <a:r>
              <a:rPr lang="en-US" altLang="ko-KR" sz="1500" dirty="0">
                <a:latin typeface="+mn-ea"/>
              </a:rPr>
              <a:t>PCT </a:t>
            </a:r>
            <a:r>
              <a:rPr lang="ko-KR" altLang="en-US" sz="1500" dirty="0">
                <a:latin typeface="+mn-ea"/>
              </a:rPr>
              <a:t>트레이너</a:t>
            </a:r>
            <a:r>
              <a:rPr lang="en-US" altLang="ko-KR" sz="1500" dirty="0">
                <a:latin typeface="+mn-ea"/>
              </a:rPr>
              <a:t>_1 PCT Trainer</a:t>
            </a:r>
          </a:p>
          <a:p>
            <a:pPr marL="192881" lvl="1" indent="-192881">
              <a:buFont typeface="Arial"/>
              <a:buChar char="•"/>
            </a:pPr>
            <a:r>
              <a:rPr lang="en-US" sz="1500" dirty="0">
                <a:latin typeface="+mn-ea"/>
              </a:rPr>
              <a:t>1</a:t>
            </a:r>
            <a:r>
              <a:rPr lang="ko-KR" altLang="en-US" sz="1500" dirty="0">
                <a:latin typeface="+mn-ea"/>
              </a:rPr>
              <a:t>명의 코치 트레이너</a:t>
            </a:r>
            <a:r>
              <a:rPr lang="en-US" altLang="ko-KR" sz="1500" dirty="0">
                <a:latin typeface="+mn-ea"/>
              </a:rPr>
              <a:t>_1 Coach Trainer</a:t>
            </a:r>
          </a:p>
          <a:p>
            <a:pPr marL="192881" lvl="1" indent="-192881">
              <a:buFont typeface="Arial"/>
              <a:buChar char="•"/>
            </a:pPr>
            <a:r>
              <a:rPr lang="en-US" sz="1500" dirty="0">
                <a:latin typeface="+mn-ea"/>
              </a:rPr>
              <a:t>PATH/MAPS</a:t>
            </a:r>
            <a:r>
              <a:rPr lang="ko-KR" altLang="en-US" sz="1500" dirty="0">
                <a:latin typeface="+mn-ea"/>
              </a:rPr>
              <a:t> 진행자 교육</a:t>
            </a:r>
            <a:r>
              <a:rPr lang="en-US" altLang="ko-KR" sz="1500" dirty="0">
                <a:latin typeface="+mn-ea"/>
              </a:rPr>
              <a:t>-PATH/MAPS Facilitator Training</a:t>
            </a:r>
          </a:p>
          <a:p>
            <a:pPr marL="192881" lvl="1" indent="-192881">
              <a:buFont typeface="Arial"/>
              <a:buChar char="•"/>
            </a:pPr>
            <a:r>
              <a:rPr lang="ko-KR" altLang="en-US" sz="1500" dirty="0">
                <a:latin typeface="+mn-ea"/>
              </a:rPr>
              <a:t>그룹 홈 안에서 매트릭스 파일럿 프로젝트 실행 계획 중</a:t>
            </a:r>
            <a:endParaRPr lang="en-US" altLang="ko-KR" sz="1500" dirty="0">
              <a:latin typeface="+mn-ea"/>
            </a:endParaRPr>
          </a:p>
          <a:p>
            <a:pPr marL="0" lvl="1" indent="0">
              <a:buNone/>
            </a:pPr>
            <a:r>
              <a:rPr lang="en-US" altLang="ko-KR" sz="1500" dirty="0">
                <a:latin typeface="+mn-ea"/>
              </a:rPr>
              <a:t>   _Working on Piloting Matrix in Group Home Setting</a:t>
            </a:r>
          </a:p>
          <a:p>
            <a:pPr marL="192881" lvl="1" indent="-192881">
              <a:buFont typeface="Arial"/>
              <a:buChar char="•"/>
            </a:pPr>
            <a:r>
              <a:rPr lang="ko-KR" altLang="en-US" sz="1500" dirty="0">
                <a:latin typeface="+mn-ea"/>
              </a:rPr>
              <a:t>직원 장려 프로그램 개편</a:t>
            </a:r>
            <a:r>
              <a:rPr lang="en-US" altLang="ko-KR" sz="1500" dirty="0">
                <a:latin typeface="+mn-ea"/>
              </a:rPr>
              <a:t>_Revamp Staff Incentive Program</a:t>
            </a:r>
          </a:p>
          <a:p>
            <a:pPr marL="192881" lvl="1" indent="-192881">
              <a:buFont typeface="Arial"/>
              <a:buChar char="•"/>
            </a:pPr>
            <a:r>
              <a:rPr lang="ko-KR" altLang="en-US" sz="1500" dirty="0">
                <a:latin typeface="+mn-ea"/>
              </a:rPr>
              <a:t>파일럿 지역에 매트릭스 시행</a:t>
            </a:r>
            <a:r>
              <a:rPr lang="en-US" altLang="ko-KR" sz="1500" dirty="0">
                <a:latin typeface="+mn-ea"/>
              </a:rPr>
              <a:t>_Implement Matrix in Pilot Areas</a:t>
            </a:r>
            <a:endParaRPr lang="en-US" sz="1500" dirty="0">
              <a:latin typeface="+mn-ea"/>
            </a:endParaRPr>
          </a:p>
          <a:p>
            <a:r>
              <a:rPr lang="ko-KR" altLang="en-US" sz="1500" dirty="0">
                <a:latin typeface="+mn-ea"/>
              </a:rPr>
              <a:t>연례 행사</a:t>
            </a:r>
            <a:r>
              <a:rPr lang="en-US" altLang="ko-KR" sz="1500" dirty="0">
                <a:latin typeface="+mn-ea"/>
              </a:rPr>
              <a:t>_Annual Celebration </a:t>
            </a:r>
          </a:p>
          <a:p>
            <a:r>
              <a:rPr lang="ko-KR" altLang="en-US" sz="1500" dirty="0">
                <a:latin typeface="+mn-ea"/>
              </a:rPr>
              <a:t>정책 검토</a:t>
            </a:r>
            <a:r>
              <a:rPr lang="en-US" altLang="ko-KR" sz="1500" dirty="0">
                <a:latin typeface="+mn-ea"/>
              </a:rPr>
              <a:t>:_Policy Reviews to:</a:t>
            </a:r>
          </a:p>
          <a:p>
            <a:pPr marL="0" indent="0">
              <a:buNone/>
            </a:pPr>
            <a:r>
              <a:rPr lang="en-US" sz="1500" dirty="0">
                <a:latin typeface="+mn-ea"/>
              </a:rPr>
              <a:t>    -</a:t>
            </a:r>
            <a:r>
              <a:rPr lang="ko-KR" altLang="en-US" sz="1500" dirty="0">
                <a:latin typeface="+mn-ea"/>
              </a:rPr>
              <a:t> 사람 중심 반영하는 언어 삽입</a:t>
            </a:r>
            <a:r>
              <a:rPr lang="en-US" altLang="ko-KR" sz="1500" dirty="0">
                <a:latin typeface="+mn-ea"/>
              </a:rPr>
              <a:t>_Insert Person-Centered Language </a:t>
            </a:r>
          </a:p>
          <a:p>
            <a:pPr marL="0" indent="0">
              <a:buNone/>
            </a:pPr>
            <a:r>
              <a:rPr lang="en-US" sz="1500" dirty="0">
                <a:latin typeface="+mn-ea"/>
              </a:rPr>
              <a:t>    -</a:t>
            </a:r>
            <a:r>
              <a:rPr lang="ko-KR" altLang="en-US" sz="1500" dirty="0">
                <a:latin typeface="+mn-ea"/>
              </a:rPr>
              <a:t> 전문용어 삭제</a:t>
            </a:r>
            <a:r>
              <a:rPr lang="en-US" altLang="ko-KR" sz="1500" dirty="0">
                <a:latin typeface="+mn-ea"/>
              </a:rPr>
              <a:t>_Remove Jargon</a:t>
            </a:r>
          </a:p>
        </p:txBody>
      </p:sp>
    </p:spTree>
    <p:extLst>
      <p:ext uri="{BB962C8B-B14F-4D97-AF65-F5344CB8AC3E}">
        <p14:creationId xmlns:p14="http://schemas.microsoft.com/office/powerpoint/2010/main" val="378393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7AC7-2C2D-5C4B-B112-79288C5DB5CD}"/>
              </a:ext>
            </a:extLst>
          </p:cNvPr>
          <p:cNvSpPr>
            <a:spLocks noGrp="1"/>
          </p:cNvSpPr>
          <p:nvPr>
            <p:ph type="title"/>
          </p:nvPr>
        </p:nvSpPr>
        <p:spPr>
          <a:xfrm>
            <a:off x="1073943" y="454521"/>
            <a:ext cx="6996113" cy="745629"/>
          </a:xfrm>
        </p:spPr>
        <p:txBody>
          <a:bodyPr>
            <a:noAutofit/>
          </a:bodyPr>
          <a:lstStyle/>
          <a:p>
            <a:pPr algn="ctr"/>
            <a:r>
              <a:rPr lang="ko-KR" altLang="en-US" sz="3500" dirty="0">
                <a:solidFill>
                  <a:srgbClr val="000000"/>
                </a:solidFill>
                <a:latin typeface="+mn-ea"/>
                <a:ea typeface="+mn-ea"/>
              </a:rPr>
              <a:t>행동 계획 문서화</a:t>
            </a:r>
            <a:br>
              <a:rPr lang="en-US" altLang="ko-KR" sz="3500" dirty="0">
                <a:solidFill>
                  <a:srgbClr val="000000"/>
                </a:solidFill>
                <a:latin typeface="+mn-ea"/>
                <a:ea typeface="+mn-ea"/>
              </a:rPr>
            </a:br>
            <a:r>
              <a:rPr lang="en-US" altLang="ko-KR" sz="2800" dirty="0">
                <a:solidFill>
                  <a:srgbClr val="000000"/>
                </a:solidFill>
                <a:latin typeface="+mn-ea"/>
                <a:ea typeface="+mn-ea"/>
              </a:rPr>
              <a:t>_</a:t>
            </a:r>
            <a:r>
              <a:rPr lang="en-US" sz="2800" dirty="0">
                <a:solidFill>
                  <a:srgbClr val="000000"/>
                </a:solidFill>
                <a:latin typeface="+mn-ea"/>
                <a:ea typeface="+mn-ea"/>
              </a:rPr>
              <a:t>Action Plan Documentation</a:t>
            </a:r>
            <a:br>
              <a:rPr lang="en-US" sz="3500" dirty="0">
                <a:solidFill>
                  <a:srgbClr val="000000"/>
                </a:solidFill>
                <a:latin typeface="+mn-ea"/>
                <a:ea typeface="+mn-ea"/>
              </a:rPr>
            </a:br>
            <a:endParaRPr lang="en-US" sz="3500" dirty="0">
              <a:solidFill>
                <a:srgbClr val="000000"/>
              </a:solidFill>
              <a:latin typeface="+mn-ea"/>
              <a:ea typeface="+mn-ea"/>
            </a:endParaRPr>
          </a:p>
        </p:txBody>
      </p:sp>
      <p:graphicFrame>
        <p:nvGraphicFramePr>
          <p:cNvPr id="4" name="Table 3">
            <a:extLst>
              <a:ext uri="{FF2B5EF4-FFF2-40B4-BE49-F238E27FC236}">
                <a16:creationId xmlns:a16="http://schemas.microsoft.com/office/drawing/2014/main" id="{A4821307-BACB-4412-9FE7-66390AC6C4CB}"/>
              </a:ext>
            </a:extLst>
          </p:cNvPr>
          <p:cNvGraphicFramePr>
            <a:graphicFrameLocks noGrp="1"/>
          </p:cNvGraphicFramePr>
          <p:nvPr>
            <p:extLst>
              <p:ext uri="{D42A27DB-BD31-4B8C-83A1-F6EECF244321}">
                <p14:modId xmlns:p14="http://schemas.microsoft.com/office/powerpoint/2010/main" val="1932295747"/>
              </p:ext>
            </p:extLst>
          </p:nvPr>
        </p:nvGraphicFramePr>
        <p:xfrm>
          <a:off x="304800" y="1200150"/>
          <a:ext cx="8610600" cy="4872745"/>
        </p:xfrm>
        <a:graphic>
          <a:graphicData uri="http://schemas.openxmlformats.org/drawingml/2006/table">
            <a:tbl>
              <a:tblPr>
                <a:tableStyleId>{5C22544A-7EE6-4342-B048-85BDC9FD1C3A}</a:tableStyleId>
              </a:tblPr>
              <a:tblGrid>
                <a:gridCol w="2458012">
                  <a:extLst>
                    <a:ext uri="{9D8B030D-6E8A-4147-A177-3AD203B41FA5}">
                      <a16:colId xmlns:a16="http://schemas.microsoft.com/office/drawing/2014/main" val="85070263"/>
                    </a:ext>
                  </a:extLst>
                </a:gridCol>
                <a:gridCol w="1293848">
                  <a:extLst>
                    <a:ext uri="{9D8B030D-6E8A-4147-A177-3AD203B41FA5}">
                      <a16:colId xmlns:a16="http://schemas.microsoft.com/office/drawing/2014/main" val="2702951973"/>
                    </a:ext>
                  </a:extLst>
                </a:gridCol>
                <a:gridCol w="1307160">
                  <a:extLst>
                    <a:ext uri="{9D8B030D-6E8A-4147-A177-3AD203B41FA5}">
                      <a16:colId xmlns:a16="http://schemas.microsoft.com/office/drawing/2014/main" val="3195179740"/>
                    </a:ext>
                  </a:extLst>
                </a:gridCol>
                <a:gridCol w="3551580">
                  <a:extLst>
                    <a:ext uri="{9D8B030D-6E8A-4147-A177-3AD203B41FA5}">
                      <a16:colId xmlns:a16="http://schemas.microsoft.com/office/drawing/2014/main" val="1891240004"/>
                    </a:ext>
                  </a:extLst>
                </a:gridCol>
              </a:tblGrid>
              <a:tr h="286774">
                <a:tc>
                  <a:txBody>
                    <a:bodyPr/>
                    <a:lstStyle/>
                    <a:p>
                      <a:pPr marL="0" marR="0" algn="ctr" hangingPunct="0">
                        <a:spcBef>
                          <a:spcPts val="0"/>
                        </a:spcBef>
                        <a:spcAft>
                          <a:spcPts val="0"/>
                        </a:spcAft>
                        <a:tabLst>
                          <a:tab pos="5486400" algn="r"/>
                        </a:tabLst>
                      </a:pPr>
                      <a:r>
                        <a:rPr lang="en-US" sz="1000" b="1" dirty="0">
                          <a:effectLst/>
                          <a:latin typeface="+mn-ea"/>
                          <a:ea typeface="+mn-ea"/>
                        </a:rPr>
                        <a:t>Overall Management Activities</a:t>
                      </a:r>
                    </a:p>
                    <a:p>
                      <a:pPr marL="0" marR="0" algn="ctr" hangingPunct="0">
                        <a:spcBef>
                          <a:spcPts val="0"/>
                        </a:spcBef>
                        <a:spcAft>
                          <a:spcPts val="0"/>
                        </a:spcAft>
                        <a:tabLst>
                          <a:tab pos="5486400" algn="r"/>
                        </a:tabLst>
                      </a:pPr>
                      <a:r>
                        <a:rPr lang="ko-KR" altLang="en-US" sz="1000" b="1" dirty="0">
                          <a:effectLst/>
                          <a:latin typeface="+mn-ea"/>
                          <a:ea typeface="+mn-ea"/>
                          <a:cs typeface="Times New Roman" panose="02020603050405020304" pitchFamily="18" charset="0"/>
                        </a:rPr>
                        <a:t>전반적 경영 활동</a:t>
                      </a:r>
                      <a:endParaRPr lang="en-US" sz="1000" b="1"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1000" b="1" dirty="0">
                          <a:effectLst/>
                          <a:latin typeface="+mn-ea"/>
                          <a:ea typeface="+mn-ea"/>
                        </a:rPr>
                        <a:t>Who</a:t>
                      </a:r>
                    </a:p>
                    <a:p>
                      <a:pPr marL="0" marR="0" algn="ctr" hangingPunct="0">
                        <a:spcBef>
                          <a:spcPts val="0"/>
                        </a:spcBef>
                        <a:spcAft>
                          <a:spcPts val="0"/>
                        </a:spcAft>
                        <a:tabLst>
                          <a:tab pos="5486400" algn="r"/>
                        </a:tabLst>
                      </a:pPr>
                      <a:r>
                        <a:rPr lang="ko-KR" altLang="en-US" sz="1000" b="1" dirty="0">
                          <a:effectLst/>
                          <a:latin typeface="+mn-ea"/>
                          <a:ea typeface="+mn-ea"/>
                          <a:cs typeface="Times New Roman" panose="02020603050405020304" pitchFamily="18" charset="0"/>
                        </a:rPr>
                        <a:t>누가</a:t>
                      </a:r>
                      <a:endParaRPr lang="en-US" sz="1000" b="1"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1000" b="1" dirty="0">
                          <a:effectLst/>
                          <a:latin typeface="+mn-ea"/>
                          <a:ea typeface="+mn-ea"/>
                        </a:rPr>
                        <a:t>By When</a:t>
                      </a:r>
                    </a:p>
                    <a:p>
                      <a:pPr marL="0" marR="0" algn="ctr" hangingPunct="0">
                        <a:spcBef>
                          <a:spcPts val="0"/>
                        </a:spcBef>
                        <a:spcAft>
                          <a:spcPts val="0"/>
                        </a:spcAft>
                        <a:tabLst>
                          <a:tab pos="5486400" algn="r"/>
                        </a:tabLst>
                      </a:pPr>
                      <a:r>
                        <a:rPr lang="ko-KR" altLang="en-US" sz="1000" b="1" dirty="0">
                          <a:effectLst/>
                          <a:latin typeface="+mn-ea"/>
                          <a:ea typeface="+mn-ea"/>
                          <a:cs typeface="Times New Roman" panose="02020603050405020304" pitchFamily="18" charset="0"/>
                        </a:rPr>
                        <a:t>언제까지</a:t>
                      </a:r>
                      <a:endParaRPr lang="en-US" sz="1000" b="1"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1000" b="1" dirty="0">
                          <a:effectLst/>
                          <a:latin typeface="+mn-ea"/>
                          <a:ea typeface="+mn-ea"/>
                        </a:rPr>
                        <a:t>Status Update</a:t>
                      </a:r>
                    </a:p>
                    <a:p>
                      <a:pPr marL="0" marR="0" algn="ctr" hangingPunct="0">
                        <a:spcBef>
                          <a:spcPts val="0"/>
                        </a:spcBef>
                        <a:spcAft>
                          <a:spcPts val="0"/>
                        </a:spcAft>
                        <a:tabLst>
                          <a:tab pos="5486400" algn="r"/>
                        </a:tabLst>
                      </a:pPr>
                      <a:r>
                        <a:rPr lang="ko-KR" altLang="en-US" sz="1000" b="1" dirty="0">
                          <a:effectLst/>
                          <a:latin typeface="+mn-ea"/>
                          <a:ea typeface="+mn-ea"/>
                          <a:cs typeface="Times New Roman" panose="02020603050405020304" pitchFamily="18" charset="0"/>
                        </a:rPr>
                        <a:t>현황 업데이트</a:t>
                      </a:r>
                      <a:endParaRPr lang="en-US" sz="1000" b="1"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2130230469"/>
                  </a:ext>
                </a:extLst>
              </a:tr>
              <a:tr h="688258">
                <a:tc>
                  <a:txBody>
                    <a:bodyPr/>
                    <a:lstStyle/>
                    <a:p>
                      <a:pPr marL="0" marR="0" hangingPunct="0">
                        <a:spcBef>
                          <a:spcPts val="0"/>
                        </a:spcBef>
                        <a:spcAft>
                          <a:spcPts val="0"/>
                        </a:spcAft>
                        <a:tabLst>
                          <a:tab pos="5486400" algn="r"/>
                        </a:tabLst>
                      </a:pPr>
                      <a:r>
                        <a:rPr lang="en-US" sz="800" dirty="0">
                          <a:effectLst/>
                          <a:latin typeface="+mn-ea"/>
                          <a:ea typeface="+mn-ea"/>
                        </a:rPr>
                        <a:t>Last 30 minutes of Wednesday Meeting used for PC/PS Grant Discussion</a:t>
                      </a:r>
                    </a:p>
                    <a:p>
                      <a:pPr marL="0" marR="0" hangingPunct="0">
                        <a:spcBef>
                          <a:spcPts val="0"/>
                        </a:spcBef>
                        <a:spcAft>
                          <a:spcPts val="0"/>
                        </a:spcAft>
                        <a:tabLst>
                          <a:tab pos="5486400" algn="r"/>
                        </a:tabLst>
                      </a:pPr>
                      <a:r>
                        <a:rPr lang="en-US" altLang="ko-KR" sz="800" dirty="0">
                          <a:effectLst/>
                          <a:latin typeface="+mn-ea"/>
                          <a:ea typeface="+mn-ea"/>
                          <a:cs typeface="Times New Roman" panose="02020603050405020304" pitchFamily="18" charset="0"/>
                        </a:rPr>
                        <a:t>PC/PS</a:t>
                      </a:r>
                      <a:r>
                        <a:rPr lang="en-US" altLang="ko-KR" sz="800" baseline="0" dirty="0">
                          <a:effectLst/>
                          <a:latin typeface="+mn-ea"/>
                          <a:ea typeface="+mn-ea"/>
                          <a:cs typeface="Times New Roman" panose="02020603050405020304" pitchFamily="18" charset="0"/>
                        </a:rPr>
                        <a:t> </a:t>
                      </a:r>
                      <a:r>
                        <a:rPr lang="ko-KR" altLang="en-US" sz="800" baseline="0" dirty="0">
                          <a:effectLst/>
                          <a:latin typeface="+mn-ea"/>
                          <a:ea typeface="+mn-ea"/>
                          <a:cs typeface="Times New Roman" panose="02020603050405020304" pitchFamily="18" charset="0"/>
                        </a:rPr>
                        <a:t>보조금 토론을 하는 </a:t>
                      </a:r>
                      <a:r>
                        <a:rPr lang="ko-KR" altLang="en-US" sz="800" dirty="0">
                          <a:effectLst/>
                          <a:latin typeface="+mn-ea"/>
                          <a:ea typeface="+mn-ea"/>
                          <a:cs typeface="Times New Roman" panose="02020603050405020304" pitchFamily="18" charset="0"/>
                        </a:rPr>
                        <a:t>수요일 회의 중 마지막 </a:t>
                      </a:r>
                      <a:r>
                        <a:rPr lang="en-US" altLang="ko-KR" sz="800" dirty="0">
                          <a:effectLst/>
                          <a:latin typeface="+mn-ea"/>
                          <a:ea typeface="+mn-ea"/>
                          <a:cs typeface="Times New Roman" panose="02020603050405020304" pitchFamily="18" charset="0"/>
                        </a:rPr>
                        <a:t>30</a:t>
                      </a:r>
                      <a:r>
                        <a:rPr lang="ko-KR" altLang="en-US" sz="800" dirty="0">
                          <a:effectLst/>
                          <a:latin typeface="+mn-ea"/>
                          <a:ea typeface="+mn-ea"/>
                          <a:cs typeface="Times New Roman" panose="02020603050405020304" pitchFamily="18" charset="0"/>
                        </a:rPr>
                        <a:t>분</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ALL</a:t>
                      </a:r>
                    </a:p>
                    <a:p>
                      <a:pPr marL="0" marR="0" algn="ctr"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모두</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Start 7/27/16</a:t>
                      </a:r>
                    </a:p>
                    <a:p>
                      <a:pPr marL="0" marR="0" algn="ctr"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7</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27</a:t>
                      </a:r>
                      <a:r>
                        <a:rPr lang="ko-KR" altLang="en-US" sz="800" dirty="0">
                          <a:effectLst/>
                          <a:latin typeface="+mn-ea"/>
                          <a:ea typeface="+mn-ea"/>
                          <a:cs typeface="Times New Roman" panose="02020603050405020304" pitchFamily="18" charset="0"/>
                        </a:rPr>
                        <a:t>일 시작</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hangingPunct="0">
                        <a:spcBef>
                          <a:spcPts val="0"/>
                        </a:spcBef>
                        <a:spcAft>
                          <a:spcPts val="0"/>
                        </a:spcAft>
                        <a:tabLst>
                          <a:tab pos="5486400" algn="r"/>
                        </a:tabLst>
                      </a:pPr>
                      <a:r>
                        <a:rPr lang="en-US" sz="800" dirty="0">
                          <a:effectLst/>
                          <a:latin typeface="+mn-ea"/>
                          <a:ea typeface="+mn-ea"/>
                        </a:rPr>
                        <a:t>Achieved/In progress,   1/12/17 need to look at accomplishing one task at each meeting, setting  assignments to comment next meeting, look at different meeting locations, flip charts/post it notes</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달성</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진행 중</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a:t>
                      </a:r>
                      <a:r>
                        <a:rPr lang="en-US" altLang="ko-KR" sz="800" dirty="0">
                          <a:effectLst/>
                          <a:latin typeface="+mn-ea"/>
                          <a:ea typeface="+mn-ea"/>
                          <a:cs typeface="Times New Roman" panose="02020603050405020304" pitchFamily="18" charset="0"/>
                        </a:rPr>
                        <a:t>2017</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1</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12</a:t>
                      </a:r>
                      <a:r>
                        <a:rPr lang="ko-KR" altLang="en-US" sz="800" dirty="0">
                          <a:effectLst/>
                          <a:latin typeface="+mn-ea"/>
                          <a:ea typeface="+mn-ea"/>
                          <a:cs typeface="Times New Roman" panose="02020603050405020304" pitchFamily="18" charset="0"/>
                        </a:rPr>
                        <a:t>일 매 회의 때 마다 하나의 과제를 해결할 필요가 있다</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다음 회의 때 다뤄야 하는 과제 설정</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다른 회의 장소 물색</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플립 차트</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포스트잇</a:t>
                      </a:r>
                      <a:endParaRPr lang="en-US" sz="800"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853802096"/>
                  </a:ext>
                </a:extLst>
              </a:tr>
              <a:tr h="458839">
                <a:tc>
                  <a:txBody>
                    <a:bodyPr/>
                    <a:lstStyle/>
                    <a:p>
                      <a:pPr marL="0" marR="0" hangingPunct="0">
                        <a:spcBef>
                          <a:spcPts val="0"/>
                        </a:spcBef>
                        <a:spcAft>
                          <a:spcPts val="0"/>
                        </a:spcAft>
                        <a:tabLst>
                          <a:tab pos="5486400" algn="r"/>
                        </a:tabLst>
                      </a:pPr>
                      <a:r>
                        <a:rPr lang="en-US" sz="800" dirty="0">
                          <a:effectLst/>
                          <a:latin typeface="+mn-ea"/>
                          <a:ea typeface="+mn-ea"/>
                        </a:rPr>
                        <a:t>Exit Interviews</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퇴사 인터뷰</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Anyone with employees</a:t>
                      </a:r>
                    </a:p>
                    <a:p>
                      <a:pPr marL="0" marR="0" algn="ctr"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부하직원이 있는 누구나</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Start Friday 7/22/16</a:t>
                      </a:r>
                    </a:p>
                    <a:p>
                      <a:pPr marL="0" marR="0" algn="ctr"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7</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22</a:t>
                      </a:r>
                      <a:r>
                        <a:rPr lang="ko-KR" altLang="en-US" sz="800" dirty="0">
                          <a:effectLst/>
                          <a:latin typeface="+mn-ea"/>
                          <a:ea typeface="+mn-ea"/>
                          <a:cs typeface="Times New Roman" panose="02020603050405020304" pitchFamily="18" charset="0"/>
                        </a:rPr>
                        <a:t>일 금요일 시작</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hangingPunct="0">
                        <a:spcBef>
                          <a:spcPts val="0"/>
                        </a:spcBef>
                        <a:spcAft>
                          <a:spcPts val="0"/>
                        </a:spcAft>
                        <a:tabLst>
                          <a:tab pos="5486400" algn="r"/>
                        </a:tabLst>
                      </a:pPr>
                      <a:r>
                        <a:rPr lang="en-US" sz="800" dirty="0">
                          <a:effectLst/>
                          <a:latin typeface="+mn-ea"/>
                          <a:ea typeface="+mn-ea"/>
                        </a:rPr>
                        <a:t>Completed- distributed to all supervisors/managers 7/26/16, 1/12/17 look at if these are being done</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완료</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운영자</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관리자 전체에게 </a:t>
                      </a:r>
                      <a:r>
                        <a:rPr lang="en-US" altLang="ko-KR"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7</a:t>
                      </a:r>
                      <a:r>
                        <a:rPr lang="ko-KR" altLang="en-US" sz="800" dirty="0">
                          <a:effectLst/>
                          <a:latin typeface="+mn-ea"/>
                          <a:ea typeface="+mn-ea"/>
                          <a:cs typeface="Times New Roman" panose="02020603050405020304" pitchFamily="18" charset="0"/>
                        </a:rPr>
                        <a:t>월배부</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a:t>
                      </a:r>
                      <a:r>
                        <a:rPr lang="en-US" altLang="ko-KR" sz="800" dirty="0">
                          <a:effectLst/>
                          <a:latin typeface="+mn-ea"/>
                          <a:ea typeface="+mn-ea"/>
                          <a:cs typeface="Times New Roman" panose="02020603050405020304" pitchFamily="18" charset="0"/>
                        </a:rPr>
                        <a:t>2017</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1</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12</a:t>
                      </a:r>
                      <a:r>
                        <a:rPr lang="ko-KR" altLang="en-US" sz="800" dirty="0">
                          <a:effectLst/>
                          <a:latin typeface="+mn-ea"/>
                          <a:ea typeface="+mn-ea"/>
                          <a:cs typeface="Times New Roman" panose="02020603050405020304" pitchFamily="18" charset="0"/>
                        </a:rPr>
                        <a:t>일 실행되고 있는지 확인 할것</a:t>
                      </a:r>
                      <a:endParaRPr lang="en-US" sz="800"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922184145"/>
                  </a:ext>
                </a:extLst>
              </a:tr>
              <a:tr h="860323">
                <a:tc>
                  <a:txBody>
                    <a:bodyPr/>
                    <a:lstStyle/>
                    <a:p>
                      <a:pPr marL="0" marR="0" hangingPunct="0">
                        <a:spcBef>
                          <a:spcPts val="0"/>
                        </a:spcBef>
                        <a:spcAft>
                          <a:spcPts val="0"/>
                        </a:spcAft>
                        <a:tabLst>
                          <a:tab pos="5486400" algn="r"/>
                        </a:tabLst>
                      </a:pPr>
                      <a:r>
                        <a:rPr lang="en-US" sz="800" dirty="0">
                          <a:effectLst/>
                          <a:latin typeface="+mn-ea"/>
                          <a:ea typeface="+mn-ea"/>
                        </a:rPr>
                        <a:t>Pancake Breakfast, changed to staff role out pizza</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아침으로 펜케익</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직원 피자 밀어서 펴기로 변경</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Chris, </a:t>
                      </a:r>
                      <a:r>
                        <a:rPr lang="en-US" sz="800" dirty="0" err="1">
                          <a:effectLst/>
                          <a:latin typeface="+mn-ea"/>
                          <a:ea typeface="+mn-ea"/>
                        </a:rPr>
                        <a:t>ryan</a:t>
                      </a:r>
                      <a:r>
                        <a:rPr lang="en-US" sz="800" dirty="0">
                          <a:effectLst/>
                          <a:latin typeface="+mn-ea"/>
                          <a:ea typeface="+mn-ea"/>
                        </a:rPr>
                        <a:t>, </a:t>
                      </a:r>
                      <a:r>
                        <a:rPr lang="en-US" sz="800" dirty="0" err="1">
                          <a:effectLst/>
                          <a:latin typeface="+mn-ea"/>
                          <a:ea typeface="+mn-ea"/>
                        </a:rPr>
                        <a:t>pete</a:t>
                      </a:r>
                      <a:r>
                        <a:rPr lang="en-US" sz="800" dirty="0">
                          <a:effectLst/>
                          <a:latin typeface="+mn-ea"/>
                          <a:ea typeface="+mn-ea"/>
                        </a:rPr>
                        <a:t>, </a:t>
                      </a:r>
                      <a:r>
                        <a:rPr lang="en-US" sz="800" dirty="0" err="1">
                          <a:effectLst/>
                          <a:latin typeface="+mn-ea"/>
                          <a:ea typeface="+mn-ea"/>
                        </a:rPr>
                        <a:t>rachel</a:t>
                      </a:r>
                      <a:r>
                        <a:rPr lang="en-US" sz="800" dirty="0">
                          <a:effectLst/>
                          <a:latin typeface="+mn-ea"/>
                          <a:ea typeface="+mn-ea"/>
                        </a:rPr>
                        <a:t>, </a:t>
                      </a:r>
                      <a:r>
                        <a:rPr lang="en-US" sz="800" dirty="0" err="1">
                          <a:effectLst/>
                          <a:latin typeface="+mn-ea"/>
                          <a:ea typeface="+mn-ea"/>
                        </a:rPr>
                        <a:t>beth</a:t>
                      </a:r>
                      <a:r>
                        <a:rPr lang="en-US" sz="800" dirty="0">
                          <a:effectLst/>
                          <a:latin typeface="+mn-ea"/>
                          <a:ea typeface="+mn-ea"/>
                        </a:rPr>
                        <a:t>, </a:t>
                      </a:r>
                      <a:r>
                        <a:rPr lang="en-US" sz="800" dirty="0" err="1">
                          <a:effectLst/>
                          <a:latin typeface="+mn-ea"/>
                          <a:ea typeface="+mn-ea"/>
                        </a:rPr>
                        <a:t>laura</a:t>
                      </a:r>
                      <a:r>
                        <a:rPr lang="en-US" sz="800" dirty="0">
                          <a:effectLst/>
                          <a:latin typeface="+mn-ea"/>
                          <a:ea typeface="+mn-ea"/>
                        </a:rPr>
                        <a:t>, </a:t>
                      </a:r>
                      <a:r>
                        <a:rPr lang="en-US" sz="800" dirty="0" err="1">
                          <a:effectLst/>
                          <a:latin typeface="+mn-ea"/>
                          <a:ea typeface="+mn-ea"/>
                        </a:rPr>
                        <a:t>steph</a:t>
                      </a:r>
                      <a:r>
                        <a:rPr lang="en-US" sz="800" dirty="0">
                          <a:effectLst/>
                          <a:latin typeface="+mn-ea"/>
                          <a:ea typeface="+mn-ea"/>
                        </a:rPr>
                        <a:t>, all organization team member assistance</a:t>
                      </a:r>
                    </a:p>
                    <a:p>
                      <a:pPr marL="0" marR="0" algn="ctr"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크리스</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라이언</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피트</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레이첼</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베스</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로라</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스테프</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전 조직 팀 구성원 도움</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10/31/16</a:t>
                      </a:r>
                    </a:p>
                    <a:p>
                      <a:pPr marL="0" marR="0" algn="ctr"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10</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31</a:t>
                      </a:r>
                      <a:r>
                        <a:rPr lang="ko-KR" altLang="en-US" sz="800" dirty="0">
                          <a:effectLst/>
                          <a:latin typeface="+mn-ea"/>
                          <a:ea typeface="+mn-ea"/>
                          <a:cs typeface="Times New Roman" panose="02020603050405020304" pitchFamily="18" charset="0"/>
                        </a:rPr>
                        <a:t>일</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hangingPunct="0">
                        <a:spcBef>
                          <a:spcPts val="0"/>
                        </a:spcBef>
                        <a:spcAft>
                          <a:spcPts val="0"/>
                        </a:spcAft>
                        <a:tabLst>
                          <a:tab pos="5486400" algn="r"/>
                        </a:tabLst>
                      </a:pPr>
                      <a:r>
                        <a:rPr lang="en-US" sz="800" dirty="0">
                          <a:effectLst/>
                          <a:latin typeface="+mn-ea"/>
                          <a:ea typeface="+mn-ea"/>
                        </a:rPr>
                        <a:t>Picked dates of 11/11 and 11/18, need to work on agenda and get marketing about it out by 10/30/16</a:t>
                      </a:r>
                    </a:p>
                    <a:p>
                      <a:pPr marL="0" marR="0" hangingPunct="0">
                        <a:spcBef>
                          <a:spcPts val="0"/>
                        </a:spcBef>
                        <a:spcAft>
                          <a:spcPts val="0"/>
                        </a:spcAft>
                        <a:tabLst>
                          <a:tab pos="5486400" algn="r"/>
                        </a:tabLst>
                      </a:pPr>
                      <a:r>
                        <a:rPr lang="en-US" sz="800" dirty="0">
                          <a:effectLst/>
                          <a:latin typeface="+mn-ea"/>
                          <a:ea typeface="+mn-ea"/>
                        </a:rPr>
                        <a:t> </a:t>
                      </a:r>
                    </a:p>
                    <a:p>
                      <a:pPr marL="0" marR="0" hangingPunct="0">
                        <a:spcBef>
                          <a:spcPts val="0"/>
                        </a:spcBef>
                        <a:spcAft>
                          <a:spcPts val="0"/>
                        </a:spcAft>
                        <a:tabLst>
                          <a:tab pos="5486400" algn="r"/>
                        </a:tabLst>
                      </a:pPr>
                      <a:r>
                        <a:rPr lang="en-US" sz="800" dirty="0">
                          <a:effectLst/>
                          <a:latin typeface="+mn-ea"/>
                          <a:ea typeface="+mn-ea"/>
                        </a:rPr>
                        <a:t>Completed both roll outs as of 1/12/17</a:t>
                      </a:r>
                    </a:p>
                    <a:p>
                      <a:pPr marL="0" marR="0" hangingPunct="0">
                        <a:spcBef>
                          <a:spcPts val="0"/>
                        </a:spcBef>
                        <a:spcAft>
                          <a:spcPts val="0"/>
                        </a:spcAft>
                        <a:tabLst>
                          <a:tab pos="5486400" algn="r"/>
                        </a:tabLst>
                      </a:pPr>
                      <a:r>
                        <a:rPr lang="en-US" sz="800" dirty="0">
                          <a:effectLst/>
                          <a:latin typeface="+mn-ea"/>
                          <a:ea typeface="+mn-ea"/>
                          <a:cs typeface="Times New Roman" panose="02020603050405020304" pitchFamily="18" charset="0"/>
                        </a:rPr>
                        <a:t>11</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11</a:t>
                      </a:r>
                      <a:r>
                        <a:rPr lang="ko-KR" altLang="en-US" sz="800" dirty="0">
                          <a:effectLst/>
                          <a:latin typeface="+mn-ea"/>
                          <a:ea typeface="+mn-ea"/>
                          <a:cs typeface="Times New Roman" panose="02020603050405020304" pitchFamily="18" charset="0"/>
                        </a:rPr>
                        <a:t>일과 </a:t>
                      </a:r>
                      <a:r>
                        <a:rPr lang="en-US" altLang="ko-KR" sz="800" dirty="0">
                          <a:effectLst/>
                          <a:latin typeface="+mn-ea"/>
                          <a:ea typeface="+mn-ea"/>
                          <a:cs typeface="Times New Roman" panose="02020603050405020304" pitchFamily="18" charset="0"/>
                        </a:rPr>
                        <a:t>11</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18</a:t>
                      </a:r>
                      <a:r>
                        <a:rPr lang="ko-KR" altLang="en-US" sz="800" dirty="0">
                          <a:effectLst/>
                          <a:latin typeface="+mn-ea"/>
                          <a:ea typeface="+mn-ea"/>
                          <a:cs typeface="Times New Roman" panose="02020603050405020304" pitchFamily="18" charset="0"/>
                        </a:rPr>
                        <a:t>일로 날짜 결정</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안건 선정해야 하며 </a:t>
                      </a:r>
                      <a:r>
                        <a:rPr lang="en-US" altLang="ko-KR"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10</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30</a:t>
                      </a:r>
                      <a:r>
                        <a:rPr lang="ko-KR" altLang="en-US" sz="800" dirty="0">
                          <a:effectLst/>
                          <a:latin typeface="+mn-ea"/>
                          <a:ea typeface="+mn-ea"/>
                          <a:cs typeface="Times New Roman" panose="02020603050405020304" pitchFamily="18" charset="0"/>
                        </a:rPr>
                        <a:t>일까지 이와 관련 마케팅 시작해야 함</a:t>
                      </a:r>
                      <a:r>
                        <a:rPr lang="en-US" altLang="ko-KR" sz="800" dirty="0">
                          <a:effectLst/>
                          <a:latin typeface="+mn-ea"/>
                          <a:ea typeface="+mn-ea"/>
                          <a:cs typeface="Times New Roman" panose="02020603050405020304" pitchFamily="18" charset="0"/>
                        </a:rPr>
                        <a:t>.</a:t>
                      </a:r>
                      <a:endParaRPr lang="en-US" sz="800"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2859744464"/>
                  </a:ext>
                </a:extLst>
              </a:tr>
              <a:tr h="458839">
                <a:tc>
                  <a:txBody>
                    <a:bodyPr/>
                    <a:lstStyle/>
                    <a:p>
                      <a:pPr marL="0" marR="0" hangingPunct="0">
                        <a:spcBef>
                          <a:spcPts val="0"/>
                        </a:spcBef>
                        <a:spcAft>
                          <a:spcPts val="0"/>
                        </a:spcAft>
                        <a:tabLst>
                          <a:tab pos="5486400" algn="r"/>
                        </a:tabLst>
                      </a:pPr>
                      <a:r>
                        <a:rPr lang="en-US" sz="800" dirty="0">
                          <a:effectLst/>
                          <a:latin typeface="+mn-ea"/>
                          <a:ea typeface="+mn-ea"/>
                        </a:rPr>
                        <a:t>Staff matching pilot- determine plan for pilot and start system</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직원 매칭 파일럿 프로젝트</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파일럿 프로젝트 계획 수립 및 시스템 시작</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Beth, Laura Flynn,</a:t>
                      </a:r>
                    </a:p>
                    <a:p>
                      <a:pPr marL="0" marR="0" algn="ctr" hangingPunct="0">
                        <a:spcBef>
                          <a:spcPts val="0"/>
                        </a:spcBef>
                        <a:spcAft>
                          <a:spcPts val="0"/>
                        </a:spcAft>
                        <a:tabLst>
                          <a:tab pos="5486400" algn="r"/>
                        </a:tabLst>
                      </a:pPr>
                      <a:r>
                        <a:rPr lang="ko-KR" altLang="en-US" sz="800" dirty="0">
                          <a:effectLst/>
                          <a:latin typeface="+mn-ea"/>
                          <a:ea typeface="+mn-ea"/>
                        </a:rPr>
                        <a:t>베스</a:t>
                      </a:r>
                      <a:r>
                        <a:rPr lang="en-US" altLang="ko-KR" sz="800" dirty="0">
                          <a:effectLst/>
                          <a:latin typeface="+mn-ea"/>
                          <a:ea typeface="+mn-ea"/>
                        </a:rPr>
                        <a:t>,</a:t>
                      </a:r>
                      <a:r>
                        <a:rPr lang="ko-KR" altLang="en-US" sz="800" dirty="0">
                          <a:effectLst/>
                          <a:latin typeface="+mn-ea"/>
                          <a:ea typeface="+mn-ea"/>
                        </a:rPr>
                        <a:t> 로라 플린</a:t>
                      </a:r>
                      <a:r>
                        <a:rPr lang="en-US" sz="800" dirty="0">
                          <a:effectLst/>
                          <a:latin typeface="+mn-ea"/>
                          <a:ea typeface="+mn-ea"/>
                        </a:rPr>
                        <a:t> </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10/31/16</a:t>
                      </a:r>
                    </a:p>
                    <a:p>
                      <a:pPr marL="0" marR="0" algn="ctr"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10</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31</a:t>
                      </a:r>
                      <a:r>
                        <a:rPr lang="ko-KR" altLang="en-US" sz="800" dirty="0">
                          <a:effectLst/>
                          <a:latin typeface="+mn-ea"/>
                          <a:ea typeface="+mn-ea"/>
                          <a:cs typeface="Times New Roman" panose="02020603050405020304" pitchFamily="18" charset="0"/>
                        </a:rPr>
                        <a:t>일</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hangingPunct="0">
                        <a:spcBef>
                          <a:spcPts val="0"/>
                        </a:spcBef>
                        <a:spcAft>
                          <a:spcPts val="0"/>
                        </a:spcAft>
                        <a:tabLst>
                          <a:tab pos="5486400" algn="r"/>
                        </a:tabLst>
                      </a:pPr>
                      <a:r>
                        <a:rPr lang="en-US" sz="800" dirty="0">
                          <a:effectLst/>
                          <a:latin typeface="+mn-ea"/>
                          <a:ea typeface="+mn-ea"/>
                        </a:rPr>
                        <a:t>Will meet on 8/1/16 at 10:30am to develop action plan</a:t>
                      </a:r>
                    </a:p>
                    <a:p>
                      <a:pPr marL="0" marR="0"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8</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1</a:t>
                      </a:r>
                      <a:r>
                        <a:rPr lang="ko-KR" altLang="en-US" sz="800" dirty="0">
                          <a:effectLst/>
                          <a:latin typeface="+mn-ea"/>
                          <a:ea typeface="+mn-ea"/>
                          <a:cs typeface="Times New Roman" panose="02020603050405020304" pitchFamily="18" charset="0"/>
                        </a:rPr>
                        <a:t>일 오전 </a:t>
                      </a:r>
                      <a:r>
                        <a:rPr lang="en-US" altLang="ko-KR" sz="800" dirty="0">
                          <a:effectLst/>
                          <a:latin typeface="+mn-ea"/>
                          <a:ea typeface="+mn-ea"/>
                          <a:cs typeface="Times New Roman" panose="02020603050405020304" pitchFamily="18" charset="0"/>
                        </a:rPr>
                        <a:t>10:30</a:t>
                      </a:r>
                      <a:r>
                        <a:rPr lang="ko-KR" altLang="en-US" sz="800" dirty="0">
                          <a:effectLst/>
                          <a:latin typeface="+mn-ea"/>
                          <a:ea typeface="+mn-ea"/>
                          <a:cs typeface="Times New Roman" panose="02020603050405020304" pitchFamily="18" charset="0"/>
                        </a:rPr>
                        <a:t>에 만나 행동 계획 개발</a:t>
                      </a:r>
                      <a:endParaRPr lang="en-US" sz="800"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217782536"/>
                  </a:ext>
                </a:extLst>
              </a:tr>
              <a:tr h="229419">
                <a:tc>
                  <a:txBody>
                    <a:bodyPr/>
                    <a:lstStyle/>
                    <a:p>
                      <a:pPr marL="0" marR="0" hangingPunct="0">
                        <a:spcBef>
                          <a:spcPts val="0"/>
                        </a:spcBef>
                        <a:spcAft>
                          <a:spcPts val="0"/>
                        </a:spcAft>
                        <a:tabLst>
                          <a:tab pos="5486400" algn="r"/>
                        </a:tabLst>
                      </a:pPr>
                      <a:r>
                        <a:rPr lang="en-US" sz="800" dirty="0">
                          <a:effectLst/>
                          <a:latin typeface="+mn-ea"/>
                          <a:ea typeface="+mn-ea"/>
                        </a:rPr>
                        <a:t>Leadership training</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리더십 교육</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err="1">
                          <a:effectLst/>
                          <a:latin typeface="+mn-ea"/>
                          <a:ea typeface="+mn-ea"/>
                        </a:rPr>
                        <a:t>Steph</a:t>
                      </a:r>
                      <a:endParaRPr lang="en-US" sz="800" dirty="0">
                        <a:effectLst/>
                        <a:latin typeface="+mn-ea"/>
                        <a:ea typeface="+mn-ea"/>
                      </a:endParaRPr>
                    </a:p>
                    <a:p>
                      <a:pPr marL="0" marR="0" algn="ctr"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스테프</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12/31/16</a:t>
                      </a:r>
                    </a:p>
                    <a:p>
                      <a:pPr marL="0" marR="0" algn="ctr"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12</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31</a:t>
                      </a:r>
                      <a:r>
                        <a:rPr lang="ko-KR" altLang="en-US" sz="800" dirty="0">
                          <a:effectLst/>
                          <a:latin typeface="+mn-ea"/>
                          <a:ea typeface="+mn-ea"/>
                          <a:cs typeface="Times New Roman" panose="02020603050405020304" pitchFamily="18" charset="0"/>
                        </a:rPr>
                        <a:t>일</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hangingPunct="0">
                        <a:spcBef>
                          <a:spcPts val="0"/>
                        </a:spcBef>
                        <a:spcAft>
                          <a:spcPts val="0"/>
                        </a:spcAft>
                        <a:tabLst>
                          <a:tab pos="5486400" algn="r"/>
                        </a:tabLst>
                      </a:pPr>
                      <a:r>
                        <a:rPr lang="en-US" sz="800" dirty="0">
                          <a:effectLst/>
                          <a:latin typeface="+mn-ea"/>
                          <a:ea typeface="+mn-ea"/>
                        </a:rPr>
                        <a:t>In progress, completed, DP in progress</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진행중</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완성</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a:t>
                      </a:r>
                      <a:r>
                        <a:rPr lang="en-US" altLang="ko-KR" sz="800" dirty="0">
                          <a:effectLst/>
                          <a:latin typeface="+mn-ea"/>
                          <a:ea typeface="+mn-ea"/>
                          <a:cs typeface="Times New Roman" panose="02020603050405020304" pitchFamily="18" charset="0"/>
                        </a:rPr>
                        <a:t>DP</a:t>
                      </a:r>
                      <a:r>
                        <a:rPr lang="ko-KR" altLang="en-US" sz="800" dirty="0">
                          <a:effectLst/>
                          <a:latin typeface="+mn-ea"/>
                          <a:ea typeface="+mn-ea"/>
                          <a:cs typeface="Times New Roman" panose="02020603050405020304" pitchFamily="18" charset="0"/>
                        </a:rPr>
                        <a:t> 진행중</a:t>
                      </a:r>
                      <a:endParaRPr lang="en-US" sz="800"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3393962707"/>
                  </a:ext>
                </a:extLst>
              </a:tr>
              <a:tr h="229419">
                <a:tc>
                  <a:txBody>
                    <a:bodyPr/>
                    <a:lstStyle/>
                    <a:p>
                      <a:pPr marL="0" marR="0" hangingPunct="0">
                        <a:spcBef>
                          <a:spcPts val="0"/>
                        </a:spcBef>
                        <a:spcAft>
                          <a:spcPts val="0"/>
                        </a:spcAft>
                        <a:tabLst>
                          <a:tab pos="5486400" algn="r"/>
                        </a:tabLst>
                      </a:pPr>
                      <a:r>
                        <a:rPr lang="en-US" sz="800" dirty="0">
                          <a:effectLst/>
                          <a:latin typeface="+mn-ea"/>
                          <a:ea typeface="+mn-ea"/>
                        </a:rPr>
                        <a:t>Meet &amp; Greet site visit with politician</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만남 장소 정치인과 방문</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err="1">
                          <a:effectLst/>
                          <a:latin typeface="+mn-ea"/>
                          <a:ea typeface="+mn-ea"/>
                        </a:rPr>
                        <a:t>Steph</a:t>
                      </a:r>
                      <a:r>
                        <a:rPr lang="en-US" sz="800" dirty="0">
                          <a:effectLst/>
                          <a:latin typeface="+mn-ea"/>
                          <a:ea typeface="+mn-ea"/>
                        </a:rPr>
                        <a:t>, Beth, Jeff</a:t>
                      </a:r>
                    </a:p>
                    <a:p>
                      <a:pPr marL="0" marR="0" algn="ctr"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스테프</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베스</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제프</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11/14/16</a:t>
                      </a:r>
                    </a:p>
                    <a:p>
                      <a:pPr marL="0" marR="0" algn="ctr"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11</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14</a:t>
                      </a:r>
                      <a:r>
                        <a:rPr lang="ko-KR" altLang="en-US" sz="800" dirty="0">
                          <a:effectLst/>
                          <a:latin typeface="+mn-ea"/>
                          <a:ea typeface="+mn-ea"/>
                          <a:cs typeface="Times New Roman" panose="02020603050405020304" pitchFamily="18" charset="0"/>
                        </a:rPr>
                        <a:t>일</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hangingPunct="0">
                        <a:spcBef>
                          <a:spcPts val="0"/>
                        </a:spcBef>
                        <a:spcAft>
                          <a:spcPts val="0"/>
                        </a:spcAft>
                        <a:tabLst>
                          <a:tab pos="5486400" algn="r"/>
                        </a:tabLst>
                      </a:pPr>
                      <a:r>
                        <a:rPr lang="en-US" sz="800" dirty="0">
                          <a:effectLst/>
                          <a:latin typeface="+mn-ea"/>
                          <a:ea typeface="+mn-ea"/>
                        </a:rPr>
                        <a:t>Nothing done as of 1/12/17</a:t>
                      </a:r>
                    </a:p>
                    <a:p>
                      <a:pPr marL="0" marR="0"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2017</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1</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12</a:t>
                      </a:r>
                      <a:r>
                        <a:rPr lang="ko-KR" altLang="en-US" sz="800" dirty="0">
                          <a:effectLst/>
                          <a:latin typeface="+mn-ea"/>
                          <a:ea typeface="+mn-ea"/>
                          <a:cs typeface="Times New Roman" panose="02020603050405020304" pitchFamily="18" charset="0"/>
                        </a:rPr>
                        <a:t>일자로 완료된 사항 없음</a:t>
                      </a:r>
                      <a:endParaRPr lang="en-US" sz="800"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3444527474"/>
                  </a:ext>
                </a:extLst>
              </a:tr>
              <a:tr h="229419">
                <a:tc>
                  <a:txBody>
                    <a:bodyPr/>
                    <a:lstStyle/>
                    <a:p>
                      <a:pPr marL="0" marR="0" hangingPunct="0">
                        <a:spcBef>
                          <a:spcPts val="0"/>
                        </a:spcBef>
                        <a:spcAft>
                          <a:spcPts val="0"/>
                        </a:spcAft>
                        <a:tabLst>
                          <a:tab pos="5486400" algn="r"/>
                        </a:tabLst>
                      </a:pPr>
                      <a:r>
                        <a:rPr lang="en-US" sz="800" dirty="0">
                          <a:effectLst/>
                          <a:latin typeface="+mn-ea"/>
                          <a:ea typeface="+mn-ea"/>
                        </a:rPr>
                        <a:t>Police Department Outreach</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경찰서 원조</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Laura F, </a:t>
                      </a:r>
                      <a:r>
                        <a:rPr lang="en-US" sz="800" dirty="0" err="1">
                          <a:effectLst/>
                          <a:latin typeface="+mn-ea"/>
                          <a:ea typeface="+mn-ea"/>
                        </a:rPr>
                        <a:t>Steph</a:t>
                      </a:r>
                      <a:endParaRPr lang="en-US" sz="800" dirty="0">
                        <a:effectLst/>
                        <a:latin typeface="+mn-ea"/>
                        <a:ea typeface="+mn-ea"/>
                      </a:endParaRPr>
                    </a:p>
                    <a:p>
                      <a:pPr marL="0" marR="0" algn="ctr"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로라 에프</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스테프</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10/1/16</a:t>
                      </a:r>
                    </a:p>
                    <a:p>
                      <a:pPr marL="0" marR="0" algn="ctr"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10</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1</a:t>
                      </a:r>
                      <a:r>
                        <a:rPr lang="ko-KR" altLang="en-US" sz="800" dirty="0">
                          <a:effectLst/>
                          <a:latin typeface="+mn-ea"/>
                          <a:ea typeface="+mn-ea"/>
                          <a:cs typeface="Times New Roman" panose="02020603050405020304" pitchFamily="18" charset="0"/>
                        </a:rPr>
                        <a:t>일</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hangingPunct="0">
                        <a:spcBef>
                          <a:spcPts val="0"/>
                        </a:spcBef>
                        <a:spcAft>
                          <a:spcPts val="0"/>
                        </a:spcAft>
                        <a:tabLst>
                          <a:tab pos="5486400" algn="r"/>
                        </a:tabLst>
                      </a:pPr>
                      <a:r>
                        <a:rPr lang="en-US" sz="800" dirty="0">
                          <a:effectLst/>
                          <a:latin typeface="+mn-ea"/>
                          <a:ea typeface="+mn-ea"/>
                        </a:rPr>
                        <a:t>2 came to ice cream social First One completed 1/12/17</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아이스크림 행사에 </a:t>
                      </a:r>
                      <a:r>
                        <a:rPr lang="en-US" altLang="ko-KR" sz="800" dirty="0">
                          <a:effectLst/>
                          <a:latin typeface="+mn-ea"/>
                          <a:ea typeface="+mn-ea"/>
                          <a:cs typeface="Times New Roman" panose="02020603050405020304" pitchFamily="18" charset="0"/>
                        </a:rPr>
                        <a:t>2</a:t>
                      </a:r>
                      <a:r>
                        <a:rPr lang="ko-KR" altLang="en-US" sz="800" dirty="0">
                          <a:effectLst/>
                          <a:latin typeface="+mn-ea"/>
                          <a:ea typeface="+mn-ea"/>
                          <a:cs typeface="Times New Roman" panose="02020603050405020304" pitchFamily="18" charset="0"/>
                        </a:rPr>
                        <a:t>명 참석</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첫번째 </a:t>
                      </a:r>
                      <a:r>
                        <a:rPr lang="en-US" altLang="ko-KR" sz="800" dirty="0">
                          <a:effectLst/>
                          <a:latin typeface="+mn-ea"/>
                          <a:ea typeface="+mn-ea"/>
                          <a:cs typeface="Times New Roman" panose="02020603050405020304" pitchFamily="18" charset="0"/>
                        </a:rPr>
                        <a:t>2017</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1</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12</a:t>
                      </a:r>
                      <a:r>
                        <a:rPr lang="ko-KR" altLang="en-US" sz="800" dirty="0">
                          <a:effectLst/>
                          <a:latin typeface="+mn-ea"/>
                          <a:ea typeface="+mn-ea"/>
                          <a:cs typeface="Times New Roman" panose="02020603050405020304" pitchFamily="18" charset="0"/>
                        </a:rPr>
                        <a:t>일 완료</a:t>
                      </a:r>
                      <a:r>
                        <a:rPr lang="en-US" altLang="ko-KR" sz="800" dirty="0">
                          <a:effectLst/>
                          <a:latin typeface="+mn-ea"/>
                          <a:ea typeface="+mn-ea"/>
                          <a:cs typeface="Times New Roman" panose="02020603050405020304" pitchFamily="18" charset="0"/>
                        </a:rPr>
                        <a:t>.</a:t>
                      </a:r>
                      <a:endParaRPr lang="en-US" sz="800"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2638088324"/>
                  </a:ext>
                </a:extLst>
              </a:tr>
              <a:tr h="458839">
                <a:tc>
                  <a:txBody>
                    <a:bodyPr/>
                    <a:lstStyle/>
                    <a:p>
                      <a:pPr marL="0" marR="0" hangingPunct="0">
                        <a:spcBef>
                          <a:spcPts val="0"/>
                        </a:spcBef>
                        <a:spcAft>
                          <a:spcPts val="0"/>
                        </a:spcAft>
                        <a:tabLst>
                          <a:tab pos="5486400" algn="r"/>
                        </a:tabLst>
                      </a:pPr>
                      <a:r>
                        <a:rPr lang="en-US" sz="800" dirty="0">
                          <a:effectLst/>
                          <a:latin typeface="+mn-ea"/>
                          <a:ea typeface="+mn-ea"/>
                        </a:rPr>
                        <a:t>Booth at SLC Health &amp; Human Services Conference</a:t>
                      </a:r>
                    </a:p>
                    <a:p>
                      <a:pPr marL="0" marR="0" hangingPunct="0">
                        <a:spcBef>
                          <a:spcPts val="0"/>
                        </a:spcBef>
                        <a:spcAft>
                          <a:spcPts val="0"/>
                        </a:spcAft>
                        <a:tabLst>
                          <a:tab pos="5486400" algn="r"/>
                        </a:tabLst>
                      </a:pPr>
                      <a:r>
                        <a:rPr lang="en-US" sz="800" dirty="0">
                          <a:effectLst/>
                          <a:latin typeface="+mn-ea"/>
                          <a:ea typeface="+mn-ea"/>
                          <a:cs typeface="Times New Roman" panose="02020603050405020304" pitchFamily="18" charset="0"/>
                        </a:rPr>
                        <a:t>SLC</a:t>
                      </a:r>
                      <a:r>
                        <a:rPr lang="ko-KR" altLang="en-US" sz="800" dirty="0">
                          <a:effectLst/>
                          <a:latin typeface="+mn-ea"/>
                          <a:ea typeface="+mn-ea"/>
                          <a:cs typeface="Times New Roman" panose="02020603050405020304" pitchFamily="18" charset="0"/>
                        </a:rPr>
                        <a:t> 보건 복지 학회에 부스</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Beth</a:t>
                      </a:r>
                    </a:p>
                    <a:p>
                      <a:pPr marL="0" marR="0" algn="ctr"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베스</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7/1/17</a:t>
                      </a:r>
                    </a:p>
                    <a:p>
                      <a:pPr marL="0" marR="0" algn="ctr"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2017</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7</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1</a:t>
                      </a:r>
                      <a:r>
                        <a:rPr lang="ko-KR" altLang="en-US" sz="800" dirty="0">
                          <a:effectLst/>
                          <a:latin typeface="+mn-ea"/>
                          <a:ea typeface="+mn-ea"/>
                          <a:cs typeface="Times New Roman" panose="02020603050405020304" pitchFamily="18" charset="0"/>
                        </a:rPr>
                        <a:t>일</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hangingPunct="0">
                        <a:spcBef>
                          <a:spcPts val="0"/>
                        </a:spcBef>
                        <a:spcAft>
                          <a:spcPts val="0"/>
                        </a:spcAft>
                        <a:tabLst>
                          <a:tab pos="5486400" algn="r"/>
                        </a:tabLst>
                      </a:pPr>
                      <a:r>
                        <a:rPr lang="en-US" sz="800" dirty="0">
                          <a:effectLst/>
                          <a:latin typeface="+mn-ea"/>
                          <a:ea typeface="+mn-ea"/>
                        </a:rPr>
                        <a:t>Waiting for email response from Mary Bridget Lawson, missed out on 2016 conference,  will look at attending 2017</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메리 브리짓 로슨으로부터 이메일 답장 기다리는 중</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a:t>
                      </a:r>
                      <a:r>
                        <a:rPr lang="en-US" altLang="ko-KR"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학회 불참</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a:t>
                      </a:r>
                      <a:r>
                        <a:rPr lang="en-US" altLang="ko-KR" sz="800" dirty="0">
                          <a:effectLst/>
                          <a:latin typeface="+mn-ea"/>
                          <a:ea typeface="+mn-ea"/>
                          <a:cs typeface="Times New Roman" panose="02020603050405020304" pitchFamily="18" charset="0"/>
                        </a:rPr>
                        <a:t>2017</a:t>
                      </a:r>
                      <a:r>
                        <a:rPr lang="ko-KR" altLang="en-US" sz="800" dirty="0">
                          <a:effectLst/>
                          <a:latin typeface="+mn-ea"/>
                          <a:ea typeface="+mn-ea"/>
                          <a:cs typeface="Times New Roman" panose="02020603050405020304" pitchFamily="18" charset="0"/>
                        </a:rPr>
                        <a:t>년 참여 계획</a:t>
                      </a:r>
                      <a:endParaRPr lang="en-US" sz="800"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2361419176"/>
                  </a:ext>
                </a:extLst>
              </a:tr>
              <a:tr h="537702">
                <a:tc>
                  <a:txBody>
                    <a:bodyPr/>
                    <a:lstStyle/>
                    <a:p>
                      <a:pPr marL="0" marR="0" hangingPunct="0">
                        <a:spcBef>
                          <a:spcPts val="0"/>
                        </a:spcBef>
                        <a:spcAft>
                          <a:spcPts val="0"/>
                        </a:spcAft>
                        <a:tabLst>
                          <a:tab pos="5486400" algn="r"/>
                        </a:tabLst>
                      </a:pPr>
                      <a:r>
                        <a:rPr lang="en-US" sz="800" dirty="0">
                          <a:effectLst/>
                          <a:latin typeface="+mn-ea"/>
                          <a:ea typeface="+mn-ea"/>
                        </a:rPr>
                        <a:t>Neighborhood gathering (Ice cream social Appreciation Event for police, fire department, </a:t>
                      </a:r>
                      <a:r>
                        <a:rPr lang="en-US" sz="800" dirty="0" err="1">
                          <a:effectLst/>
                          <a:latin typeface="+mn-ea"/>
                          <a:ea typeface="+mn-ea"/>
                        </a:rPr>
                        <a:t>etc</a:t>
                      </a:r>
                      <a:r>
                        <a:rPr lang="en-US" sz="800" dirty="0">
                          <a:effectLst/>
                          <a:latin typeface="+mn-ea"/>
                          <a:ea typeface="+mn-ea"/>
                        </a:rPr>
                        <a:t>)</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이웃 모임 </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아이스크림 행사</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경찰 감사 이벤트</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소방서</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기타 등등</a:t>
                      </a:r>
                      <a:r>
                        <a:rPr lang="en-US" altLang="ko-KR" sz="800" dirty="0">
                          <a:effectLst/>
                          <a:latin typeface="+mn-ea"/>
                          <a:ea typeface="+mn-ea"/>
                          <a:cs typeface="Times New Roman" panose="02020603050405020304" pitchFamily="18" charset="0"/>
                        </a:rPr>
                        <a:t>)</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Laura </a:t>
                      </a:r>
                      <a:r>
                        <a:rPr lang="en-US" sz="800" dirty="0" err="1">
                          <a:effectLst/>
                          <a:latin typeface="+mn-ea"/>
                          <a:ea typeface="+mn-ea"/>
                        </a:rPr>
                        <a:t>Bussey</a:t>
                      </a:r>
                      <a:r>
                        <a:rPr lang="en-US" sz="800" dirty="0">
                          <a:effectLst/>
                          <a:latin typeface="+mn-ea"/>
                          <a:ea typeface="+mn-ea"/>
                        </a:rPr>
                        <a:t>, Rachel</a:t>
                      </a:r>
                    </a:p>
                    <a:p>
                      <a:pPr marL="0" marR="0" algn="ctr"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로라 부세이</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레이첼</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8/30/16</a:t>
                      </a:r>
                    </a:p>
                    <a:p>
                      <a:pPr marL="0" marR="0" algn="ctr" hangingPunct="0">
                        <a:spcBef>
                          <a:spcPts val="0"/>
                        </a:spcBef>
                        <a:spcAft>
                          <a:spcPts val="0"/>
                        </a:spcAft>
                        <a:tabLst>
                          <a:tab pos="5486400" algn="r"/>
                        </a:tabLst>
                      </a:pPr>
                      <a:r>
                        <a:rPr lang="en-US" sz="800" dirty="0">
                          <a:effectLst/>
                          <a:latin typeface="+mn-ea"/>
                          <a:ea typeface="+mn-ea"/>
                          <a:cs typeface="Times New Roman" panose="02020603050405020304" pitchFamily="18" charset="0"/>
                        </a:rPr>
                        <a:t>2016</a:t>
                      </a:r>
                      <a:r>
                        <a:rPr lang="ko-KR" altLang="en-US" sz="800" dirty="0">
                          <a:effectLst/>
                          <a:latin typeface="+mn-ea"/>
                          <a:ea typeface="+mn-ea"/>
                          <a:cs typeface="Times New Roman" panose="02020603050405020304" pitchFamily="18" charset="0"/>
                        </a:rPr>
                        <a:t>년 </a:t>
                      </a:r>
                      <a:r>
                        <a:rPr lang="en-US" altLang="ko-KR" sz="800" dirty="0">
                          <a:effectLst/>
                          <a:latin typeface="+mn-ea"/>
                          <a:ea typeface="+mn-ea"/>
                          <a:cs typeface="Times New Roman" panose="02020603050405020304" pitchFamily="18" charset="0"/>
                        </a:rPr>
                        <a:t>8</a:t>
                      </a:r>
                      <a:r>
                        <a:rPr lang="ko-KR" altLang="en-US" sz="800" dirty="0">
                          <a:effectLst/>
                          <a:latin typeface="+mn-ea"/>
                          <a:ea typeface="+mn-ea"/>
                          <a:cs typeface="Times New Roman" panose="02020603050405020304" pitchFamily="18" charset="0"/>
                        </a:rPr>
                        <a:t>월 </a:t>
                      </a:r>
                      <a:r>
                        <a:rPr lang="en-US" altLang="ko-KR" sz="800" dirty="0">
                          <a:effectLst/>
                          <a:latin typeface="+mn-ea"/>
                          <a:ea typeface="+mn-ea"/>
                          <a:cs typeface="Times New Roman" panose="02020603050405020304" pitchFamily="18" charset="0"/>
                        </a:rPr>
                        <a:t>30</a:t>
                      </a:r>
                      <a:r>
                        <a:rPr lang="ko-KR" altLang="en-US" sz="800" dirty="0">
                          <a:effectLst/>
                          <a:latin typeface="+mn-ea"/>
                          <a:ea typeface="+mn-ea"/>
                          <a:cs typeface="Times New Roman" panose="02020603050405020304" pitchFamily="18" charset="0"/>
                        </a:rPr>
                        <a:t>일</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hangingPunct="0">
                        <a:spcBef>
                          <a:spcPts val="0"/>
                        </a:spcBef>
                        <a:spcAft>
                          <a:spcPts val="0"/>
                        </a:spcAft>
                        <a:tabLst>
                          <a:tab pos="5486400" algn="r"/>
                        </a:tabLst>
                      </a:pPr>
                      <a:r>
                        <a:rPr lang="en-US" sz="800" dirty="0">
                          <a:effectLst/>
                          <a:latin typeface="+mn-ea"/>
                          <a:ea typeface="+mn-ea"/>
                        </a:rPr>
                        <a:t>Completed, 2 police came</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완료</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경찰 </a:t>
                      </a:r>
                      <a:r>
                        <a:rPr lang="en-US" altLang="ko-KR" sz="800" dirty="0">
                          <a:effectLst/>
                          <a:latin typeface="+mn-ea"/>
                          <a:ea typeface="+mn-ea"/>
                          <a:cs typeface="Times New Roman" panose="02020603050405020304" pitchFamily="18" charset="0"/>
                        </a:rPr>
                        <a:t>2</a:t>
                      </a:r>
                      <a:r>
                        <a:rPr lang="ko-KR" altLang="en-US" sz="800" dirty="0">
                          <a:effectLst/>
                          <a:latin typeface="+mn-ea"/>
                          <a:ea typeface="+mn-ea"/>
                          <a:cs typeface="Times New Roman" panose="02020603050405020304" pitchFamily="18" charset="0"/>
                        </a:rPr>
                        <a:t>명 참석</a:t>
                      </a:r>
                      <a:endParaRPr lang="en-US" sz="800"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929572059"/>
                  </a:ext>
                </a:extLst>
              </a:tr>
              <a:tr h="229419">
                <a:tc>
                  <a:txBody>
                    <a:bodyPr/>
                    <a:lstStyle/>
                    <a:p>
                      <a:pPr marL="0" marR="0" hangingPunct="0">
                        <a:spcBef>
                          <a:spcPts val="0"/>
                        </a:spcBef>
                        <a:spcAft>
                          <a:spcPts val="0"/>
                        </a:spcAft>
                        <a:tabLst>
                          <a:tab pos="5486400" algn="r"/>
                        </a:tabLst>
                      </a:pPr>
                      <a:r>
                        <a:rPr lang="en-US" sz="800" dirty="0">
                          <a:effectLst/>
                          <a:latin typeface="+mn-ea"/>
                          <a:ea typeface="+mn-ea"/>
                        </a:rPr>
                        <a:t>Policy language revision</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정책 </a:t>
                      </a:r>
                      <a:r>
                        <a:rPr lang="ko-KR" altLang="en-US" sz="800" dirty="0">
                          <a:solidFill>
                            <a:srgbClr val="000000"/>
                          </a:solidFill>
                          <a:effectLst/>
                          <a:latin typeface="+mn-ea"/>
                          <a:ea typeface="+mn-ea"/>
                          <a:cs typeface="Times New Roman" panose="02020603050405020304" pitchFamily="18" charset="0"/>
                        </a:rPr>
                        <a:t>내용 언어 </a:t>
                      </a:r>
                      <a:r>
                        <a:rPr lang="ko-KR" altLang="en-US" sz="800" dirty="0">
                          <a:effectLst/>
                          <a:latin typeface="+mn-ea"/>
                          <a:ea typeface="+mn-ea"/>
                          <a:cs typeface="Times New Roman" panose="02020603050405020304" pitchFamily="18" charset="0"/>
                        </a:rPr>
                        <a:t>개정</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HR, Laura F</a:t>
                      </a:r>
                    </a:p>
                    <a:p>
                      <a:pPr marL="0" marR="0" algn="ctr"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인사부</a:t>
                      </a:r>
                      <a:r>
                        <a:rPr lang="en-US" altLang="ko-KR" sz="800" dirty="0">
                          <a:effectLst/>
                          <a:latin typeface="+mn-ea"/>
                          <a:ea typeface="+mn-ea"/>
                          <a:cs typeface="Times New Roman" panose="02020603050405020304" pitchFamily="18" charset="0"/>
                        </a:rPr>
                        <a:t>,</a:t>
                      </a:r>
                      <a:r>
                        <a:rPr lang="ko-KR" altLang="en-US" sz="800" dirty="0">
                          <a:effectLst/>
                          <a:latin typeface="+mn-ea"/>
                          <a:ea typeface="+mn-ea"/>
                          <a:cs typeface="Times New Roman" panose="02020603050405020304" pitchFamily="18" charset="0"/>
                        </a:rPr>
                        <a:t> 로라 에프</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algn="ctr" hangingPunct="0">
                        <a:spcBef>
                          <a:spcPts val="0"/>
                        </a:spcBef>
                        <a:spcAft>
                          <a:spcPts val="0"/>
                        </a:spcAft>
                        <a:tabLst>
                          <a:tab pos="5486400" algn="r"/>
                        </a:tabLst>
                      </a:pPr>
                      <a:r>
                        <a:rPr lang="en-US" sz="800" dirty="0">
                          <a:effectLst/>
                          <a:latin typeface="+mn-ea"/>
                          <a:ea typeface="+mn-ea"/>
                        </a:rPr>
                        <a:t>Monthly</a:t>
                      </a:r>
                    </a:p>
                    <a:p>
                      <a:pPr marL="0" marR="0" algn="ctr"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매월</a:t>
                      </a:r>
                      <a:endParaRPr lang="en-US" sz="800" dirty="0">
                        <a:effectLst/>
                        <a:latin typeface="+mn-ea"/>
                        <a:ea typeface="+mn-ea"/>
                        <a:cs typeface="Times New Roman" panose="02020603050405020304" pitchFamily="18" charset="0"/>
                      </a:endParaRPr>
                    </a:p>
                  </a:txBody>
                  <a:tcPr marL="13977" marR="13977" marT="0" marB="0" anchor="b"/>
                </a:tc>
                <a:tc>
                  <a:txBody>
                    <a:bodyPr/>
                    <a:lstStyle/>
                    <a:p>
                      <a:pPr marL="0" marR="0" hangingPunct="0">
                        <a:spcBef>
                          <a:spcPts val="0"/>
                        </a:spcBef>
                        <a:spcAft>
                          <a:spcPts val="0"/>
                        </a:spcAft>
                        <a:tabLst>
                          <a:tab pos="5486400" algn="r"/>
                        </a:tabLst>
                      </a:pPr>
                      <a:r>
                        <a:rPr lang="en-US" sz="800" dirty="0">
                          <a:effectLst/>
                          <a:latin typeface="+mn-ea"/>
                          <a:ea typeface="+mn-ea"/>
                        </a:rPr>
                        <a:t>In progress</a:t>
                      </a:r>
                    </a:p>
                    <a:p>
                      <a:pPr marL="0" marR="0" hangingPunct="0">
                        <a:spcBef>
                          <a:spcPts val="0"/>
                        </a:spcBef>
                        <a:spcAft>
                          <a:spcPts val="0"/>
                        </a:spcAft>
                        <a:tabLst>
                          <a:tab pos="5486400" algn="r"/>
                        </a:tabLst>
                      </a:pPr>
                      <a:r>
                        <a:rPr lang="ko-KR" altLang="en-US" sz="800" dirty="0">
                          <a:effectLst/>
                          <a:latin typeface="+mn-ea"/>
                          <a:ea typeface="+mn-ea"/>
                          <a:cs typeface="Times New Roman" panose="02020603050405020304" pitchFamily="18" charset="0"/>
                        </a:rPr>
                        <a:t>진행중</a:t>
                      </a:r>
                      <a:endParaRPr lang="en-US" sz="800" dirty="0">
                        <a:effectLst/>
                        <a:latin typeface="+mn-ea"/>
                        <a:ea typeface="+mn-ea"/>
                        <a:cs typeface="Times New Roman" panose="02020603050405020304" pitchFamily="18" charset="0"/>
                      </a:endParaRPr>
                    </a:p>
                  </a:txBody>
                  <a:tcPr marL="13977" marR="13977" marT="0" marB="0" anchor="b"/>
                </a:tc>
                <a:extLst>
                  <a:ext uri="{0D108BD9-81ED-4DB2-BD59-A6C34878D82A}">
                    <a16:rowId xmlns:a16="http://schemas.microsoft.com/office/drawing/2014/main" val="937115964"/>
                  </a:ext>
                </a:extLst>
              </a:tr>
            </a:tbl>
          </a:graphicData>
        </a:graphic>
      </p:graphicFrame>
    </p:spTree>
    <p:extLst>
      <p:ext uri="{BB962C8B-B14F-4D97-AF65-F5344CB8AC3E}">
        <p14:creationId xmlns:p14="http://schemas.microsoft.com/office/powerpoint/2010/main" val="4040733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4705" y="1447800"/>
            <a:ext cx="5614589" cy="3632969"/>
          </a:xfrm>
        </p:spPr>
      </p:pic>
      <p:sp>
        <p:nvSpPr>
          <p:cNvPr id="2" name="TextBox 1"/>
          <p:cNvSpPr txBox="1"/>
          <p:nvPr/>
        </p:nvSpPr>
        <p:spPr>
          <a:xfrm>
            <a:off x="161925" y="152400"/>
            <a:ext cx="8820150" cy="1000274"/>
          </a:xfrm>
          <a:prstGeom prst="rect">
            <a:avLst/>
          </a:prstGeom>
          <a:noFill/>
        </p:spPr>
        <p:txBody>
          <a:bodyPr wrap="square" rtlCol="0">
            <a:spAutoFit/>
          </a:bodyPr>
          <a:lstStyle/>
          <a:p>
            <a:pPr algn="ctr"/>
            <a:r>
              <a:rPr lang="ko-KR" altLang="en-US" sz="3500" b="1" dirty="0">
                <a:latin typeface="+mn-ea"/>
              </a:rPr>
              <a:t>이해당사자 간 의견 합의 하기</a:t>
            </a:r>
            <a:r>
              <a:rPr lang="en-US" altLang="ko-KR" sz="3500" b="1" dirty="0">
                <a:latin typeface="+mn-ea"/>
              </a:rPr>
              <a:t>_</a:t>
            </a:r>
            <a:r>
              <a:rPr lang="ko-KR" altLang="en-US" sz="3500" b="1" dirty="0">
                <a:latin typeface="+mn-ea"/>
              </a:rPr>
              <a:t>팀 예시</a:t>
            </a:r>
            <a:endParaRPr lang="en-US" altLang="ko-KR" sz="2400" b="1" dirty="0">
              <a:latin typeface="+mn-ea"/>
            </a:endParaRPr>
          </a:p>
          <a:p>
            <a:pPr algn="ctr"/>
            <a:r>
              <a:rPr lang="en-US" sz="2400" b="1" dirty="0">
                <a:latin typeface="+mn-ea"/>
              </a:rPr>
              <a:t>Building Consensus Across Stake </a:t>
            </a:r>
            <a:r>
              <a:rPr lang="en-US" sz="2400" b="1" dirty="0" err="1">
                <a:latin typeface="+mn-ea"/>
              </a:rPr>
              <a:t>holders_Team</a:t>
            </a:r>
            <a:r>
              <a:rPr lang="en-US" sz="2400" b="1" dirty="0">
                <a:latin typeface="+mn-ea"/>
              </a:rPr>
              <a:t> Example</a:t>
            </a:r>
          </a:p>
        </p:txBody>
      </p:sp>
      <p:sp>
        <p:nvSpPr>
          <p:cNvPr id="3" name="TextBox 2"/>
          <p:cNvSpPr txBox="1"/>
          <p:nvPr/>
        </p:nvSpPr>
        <p:spPr>
          <a:xfrm>
            <a:off x="1109662" y="5297269"/>
            <a:ext cx="6924676" cy="646331"/>
          </a:xfrm>
          <a:prstGeom prst="rect">
            <a:avLst/>
          </a:prstGeom>
          <a:noFill/>
        </p:spPr>
        <p:txBody>
          <a:bodyPr wrap="square" rtlCol="0">
            <a:spAutoFit/>
          </a:bodyPr>
          <a:lstStyle/>
          <a:p>
            <a:pPr algn="ctr"/>
            <a:r>
              <a:rPr lang="ko-KR" altLang="en-US" dirty="0">
                <a:solidFill>
                  <a:srgbClr val="000000"/>
                </a:solidFill>
                <a:latin typeface="+mn-ea"/>
              </a:rPr>
              <a:t>조직적 변화와 이해 당사자가 가야할 길</a:t>
            </a:r>
            <a:endParaRPr lang="en-US" altLang="ko-KR" dirty="0">
              <a:solidFill>
                <a:srgbClr val="000000"/>
              </a:solidFill>
              <a:latin typeface="+mn-ea"/>
            </a:endParaRPr>
          </a:p>
          <a:p>
            <a:pPr algn="ctr"/>
            <a:r>
              <a:rPr lang="en-US" dirty="0">
                <a:solidFill>
                  <a:srgbClr val="000000"/>
                </a:solidFill>
                <a:latin typeface="+mn-ea"/>
              </a:rPr>
              <a:t>2016</a:t>
            </a:r>
            <a:r>
              <a:rPr lang="ko-KR" altLang="en-US" dirty="0">
                <a:solidFill>
                  <a:srgbClr val="000000"/>
                </a:solidFill>
                <a:latin typeface="+mn-ea"/>
              </a:rPr>
              <a:t>년 </a:t>
            </a:r>
            <a:r>
              <a:rPr lang="en-US" altLang="ko-KR" dirty="0">
                <a:solidFill>
                  <a:srgbClr val="000000"/>
                </a:solidFill>
                <a:latin typeface="+mn-ea"/>
              </a:rPr>
              <a:t>10</a:t>
            </a:r>
            <a:r>
              <a:rPr lang="ko-KR" altLang="en-US" dirty="0">
                <a:solidFill>
                  <a:srgbClr val="000000"/>
                </a:solidFill>
                <a:latin typeface="+mn-ea"/>
              </a:rPr>
              <a:t>월 </a:t>
            </a:r>
            <a:r>
              <a:rPr lang="en-US" altLang="ko-KR" dirty="0">
                <a:solidFill>
                  <a:srgbClr val="000000"/>
                </a:solidFill>
                <a:latin typeface="+mn-ea"/>
              </a:rPr>
              <a:t>17</a:t>
            </a:r>
            <a:r>
              <a:rPr lang="ko-KR" altLang="en-US" dirty="0">
                <a:solidFill>
                  <a:srgbClr val="000000"/>
                </a:solidFill>
                <a:latin typeface="+mn-ea"/>
              </a:rPr>
              <a:t>일</a:t>
            </a:r>
            <a:endParaRPr lang="en-US" dirty="0">
              <a:solidFill>
                <a:srgbClr val="000000"/>
              </a:solidFill>
              <a:latin typeface="+mn-ea"/>
            </a:endParaRPr>
          </a:p>
        </p:txBody>
      </p:sp>
    </p:spTree>
    <p:extLst>
      <p:ext uri="{BB962C8B-B14F-4D97-AF65-F5344CB8AC3E}">
        <p14:creationId xmlns:p14="http://schemas.microsoft.com/office/powerpoint/2010/main" val="1972089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524000"/>
            <a:ext cx="6858000" cy="2281550"/>
          </a:xfrm>
          <a:prstGeom prst="rect">
            <a:avLst/>
          </a:prstGeom>
        </p:spPr>
      </p:pic>
      <p:sp>
        <p:nvSpPr>
          <p:cNvPr id="2" name="TextBox 1"/>
          <p:cNvSpPr txBox="1"/>
          <p:nvPr/>
        </p:nvSpPr>
        <p:spPr>
          <a:xfrm>
            <a:off x="133124" y="152400"/>
            <a:ext cx="8877751" cy="1015663"/>
          </a:xfrm>
          <a:prstGeom prst="rect">
            <a:avLst/>
          </a:prstGeom>
          <a:noFill/>
        </p:spPr>
        <p:txBody>
          <a:bodyPr wrap="none" rtlCol="0">
            <a:spAutoFit/>
          </a:bodyPr>
          <a:lstStyle/>
          <a:p>
            <a:pPr algn="ctr"/>
            <a:r>
              <a:rPr lang="ko-KR" altLang="en-US" sz="3200" b="1" dirty="0">
                <a:solidFill>
                  <a:srgbClr val="FF0000"/>
                </a:solidFill>
                <a:latin typeface="+mn-ea"/>
              </a:rPr>
              <a:t>발전의 역사 지도</a:t>
            </a:r>
            <a:r>
              <a:rPr lang="en-US" altLang="ko-KR" sz="3200" b="1" dirty="0">
                <a:solidFill>
                  <a:srgbClr val="FF0000"/>
                </a:solidFill>
                <a:latin typeface="+mn-ea"/>
              </a:rPr>
              <a:t>_</a:t>
            </a:r>
            <a:r>
              <a:rPr lang="ko-KR" altLang="en-US" sz="3200" b="1" dirty="0">
                <a:solidFill>
                  <a:srgbClr val="FF0000"/>
                </a:solidFill>
                <a:latin typeface="+mn-ea"/>
              </a:rPr>
              <a:t>과거부터 현재까지 발전 방향</a:t>
            </a:r>
            <a:endParaRPr lang="en-US" altLang="ko-KR" sz="3200" b="1" dirty="0">
              <a:solidFill>
                <a:srgbClr val="FF0000"/>
              </a:solidFill>
              <a:latin typeface="+mn-ea"/>
            </a:endParaRPr>
          </a:p>
          <a:p>
            <a:pPr algn="ctr"/>
            <a:r>
              <a:rPr lang="en-US" sz="2800" b="1" dirty="0">
                <a:latin typeface="+mn-ea"/>
              </a:rPr>
              <a:t>_History Map of Progress</a:t>
            </a:r>
          </a:p>
        </p:txBody>
      </p:sp>
      <p:sp>
        <p:nvSpPr>
          <p:cNvPr id="3" name="TextBox 2"/>
          <p:cNvSpPr txBox="1"/>
          <p:nvPr/>
        </p:nvSpPr>
        <p:spPr>
          <a:xfrm>
            <a:off x="1130300" y="4267200"/>
            <a:ext cx="6857999" cy="1631216"/>
          </a:xfrm>
          <a:prstGeom prst="rect">
            <a:avLst/>
          </a:prstGeom>
          <a:noFill/>
        </p:spPr>
        <p:txBody>
          <a:bodyPr wrap="square" rtlCol="0">
            <a:spAutoFit/>
          </a:bodyPr>
          <a:lstStyle/>
          <a:p>
            <a:pPr algn="ctr"/>
            <a:r>
              <a:rPr lang="ko-KR" altLang="en-US" sz="2000" dirty="0">
                <a:solidFill>
                  <a:srgbClr val="000090"/>
                </a:solidFill>
                <a:latin typeface="+mn-ea"/>
              </a:rPr>
              <a:t>이 기관은 이미 지니고 있던 강점과 퍼즐 조각으로 개선 가능한 부분이 무엇인지 표현하였다</a:t>
            </a:r>
            <a:r>
              <a:rPr lang="en-US" altLang="ko-KR" sz="2000" dirty="0">
                <a:solidFill>
                  <a:srgbClr val="000090"/>
                </a:solidFill>
                <a:latin typeface="+mn-ea"/>
              </a:rPr>
              <a:t>.</a:t>
            </a:r>
            <a:r>
              <a:rPr lang="ko-KR" altLang="en-US" sz="2000" dirty="0">
                <a:solidFill>
                  <a:srgbClr val="000090"/>
                </a:solidFill>
                <a:latin typeface="+mn-ea"/>
              </a:rPr>
              <a:t> </a:t>
            </a:r>
            <a:endParaRPr lang="en-US" altLang="ko-KR" sz="2000" dirty="0">
              <a:solidFill>
                <a:srgbClr val="000090"/>
              </a:solidFill>
              <a:latin typeface="+mn-ea"/>
            </a:endParaRPr>
          </a:p>
          <a:p>
            <a:pPr algn="ctr"/>
            <a:r>
              <a:rPr lang="en-US" sz="2000" dirty="0">
                <a:solidFill>
                  <a:srgbClr val="000090"/>
                </a:solidFill>
                <a:latin typeface="+mn-ea"/>
              </a:rPr>
              <a:t>_This organization created ways to show the strengths they already had and used puzzle pieces to show how they were working on areas that still could improve</a:t>
            </a:r>
          </a:p>
        </p:txBody>
      </p:sp>
    </p:spTree>
    <p:extLst>
      <p:ext uri="{BB962C8B-B14F-4D97-AF65-F5344CB8AC3E}">
        <p14:creationId xmlns:p14="http://schemas.microsoft.com/office/powerpoint/2010/main" val="2320214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5D86-40BC-5848-BB82-B0FFDBBFF8E3}"/>
              </a:ext>
            </a:extLst>
          </p:cNvPr>
          <p:cNvSpPr>
            <a:spLocks noGrp="1"/>
          </p:cNvSpPr>
          <p:nvPr>
            <p:ph type="title"/>
          </p:nvPr>
        </p:nvSpPr>
        <p:spPr>
          <a:xfrm>
            <a:off x="685800" y="4876800"/>
            <a:ext cx="7772400" cy="1362075"/>
          </a:xfrm>
        </p:spPr>
        <p:txBody>
          <a:bodyPr>
            <a:normAutofit fontScale="90000"/>
          </a:bodyPr>
          <a:lstStyle/>
          <a:p>
            <a:pPr algn="ctr"/>
            <a:r>
              <a:rPr lang="ko-KR" altLang="en-US" sz="2800" dirty="0">
                <a:latin typeface="+mn-ea"/>
                <a:ea typeface="+mn-ea"/>
                <a:hlinkClick r:id="rId2"/>
              </a:rPr>
              <a:t>조직의 더 많은 이야기 보려면 여기를 클릭하십시오</a:t>
            </a:r>
            <a:br>
              <a:rPr lang="en-US" altLang="ko-KR" sz="2800" dirty="0">
                <a:latin typeface="+mn-ea"/>
                <a:ea typeface="+mn-ea"/>
                <a:hlinkClick r:id="rId2"/>
              </a:rPr>
            </a:br>
            <a:r>
              <a:rPr lang="en-US" altLang="ko-KR" sz="2700" dirty="0">
                <a:latin typeface="+mn-ea"/>
                <a:ea typeface="+mn-ea"/>
                <a:hlinkClick r:id="rId2"/>
              </a:rPr>
              <a:t>_</a:t>
            </a:r>
            <a:r>
              <a:rPr lang="en-US" sz="2700" dirty="0">
                <a:latin typeface="+mn-ea"/>
                <a:ea typeface="+mn-ea"/>
                <a:hlinkClick r:id="rId2"/>
              </a:rPr>
              <a:t>Click here for More stories from organizations</a:t>
            </a:r>
            <a:endParaRPr lang="en-US" sz="2700" dirty="0">
              <a:latin typeface="+mn-ea"/>
              <a:ea typeface="+mn-ea"/>
            </a:endParaRPr>
          </a:p>
        </p:txBody>
      </p:sp>
      <p:pic>
        <p:nvPicPr>
          <p:cNvPr id="4" name="Content Placeholder 4">
            <a:extLst>
              <a:ext uri="{FF2B5EF4-FFF2-40B4-BE49-F238E27FC236}">
                <a16:creationId xmlns:a16="http://schemas.microsoft.com/office/drawing/2014/main" id="{94034605-4FE8-EA4C-927B-EFEB08FDE8A3}"/>
              </a:ext>
            </a:extLst>
          </p:cNvPr>
          <p:cNvPicPr>
            <a:picLocks noChangeAspect="1"/>
          </p:cNvPicPr>
          <p:nvPr/>
        </p:nvPicPr>
        <p:blipFill rotWithShape="1">
          <a:blip r:embed="rId3"/>
          <a:srcRect t="14227" r="1541" b="26529"/>
          <a:stretch/>
        </p:blipFill>
        <p:spPr>
          <a:xfrm>
            <a:off x="607155" y="1295400"/>
            <a:ext cx="7929689" cy="3491358"/>
          </a:xfrm>
          <a:prstGeom prst="rect">
            <a:avLst/>
          </a:prstGeom>
        </p:spPr>
      </p:pic>
    </p:spTree>
    <p:extLst>
      <p:ext uri="{BB962C8B-B14F-4D97-AF65-F5344CB8AC3E}">
        <p14:creationId xmlns:p14="http://schemas.microsoft.com/office/powerpoint/2010/main" val="30720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64792-D400-BC43-A2D4-519607BC9E16}"/>
              </a:ext>
            </a:extLst>
          </p:cNvPr>
          <p:cNvSpPr>
            <a:spLocks noGrp="1"/>
          </p:cNvSpPr>
          <p:nvPr>
            <p:ph type="title"/>
          </p:nvPr>
        </p:nvSpPr>
        <p:spPr/>
        <p:txBody>
          <a:bodyPr>
            <a:normAutofit/>
          </a:bodyPr>
          <a:lstStyle/>
          <a:p>
            <a:pPr algn="ctr"/>
            <a:r>
              <a:rPr lang="ko-KR" altLang="en-US" sz="3500" dirty="0">
                <a:latin typeface="+mn-ea"/>
                <a:ea typeface="+mn-ea"/>
              </a:rPr>
              <a:t>주제</a:t>
            </a:r>
            <a:r>
              <a:rPr lang="en-US" altLang="ko-KR" sz="3500" dirty="0">
                <a:latin typeface="+mn-ea"/>
                <a:ea typeface="+mn-ea"/>
              </a:rPr>
              <a:t>_</a:t>
            </a:r>
            <a:r>
              <a:rPr lang="en-US" sz="3500" dirty="0">
                <a:latin typeface="+mn-ea"/>
                <a:ea typeface="+mn-ea"/>
              </a:rPr>
              <a:t>Agenda</a:t>
            </a:r>
          </a:p>
        </p:txBody>
      </p:sp>
      <p:sp>
        <p:nvSpPr>
          <p:cNvPr id="3" name="Content Placeholder 2">
            <a:extLst>
              <a:ext uri="{FF2B5EF4-FFF2-40B4-BE49-F238E27FC236}">
                <a16:creationId xmlns:a16="http://schemas.microsoft.com/office/drawing/2014/main" id="{44E810A2-B36F-3140-BB18-4E2241F1B5EA}"/>
              </a:ext>
            </a:extLst>
          </p:cNvPr>
          <p:cNvSpPr>
            <a:spLocks noGrp="1"/>
          </p:cNvSpPr>
          <p:nvPr>
            <p:ph sz="quarter" idx="13"/>
          </p:nvPr>
        </p:nvSpPr>
        <p:spPr>
          <a:xfrm>
            <a:off x="458152" y="1752600"/>
            <a:ext cx="8228648" cy="3962400"/>
          </a:xfrm>
        </p:spPr>
        <p:txBody>
          <a:bodyPr>
            <a:noAutofit/>
          </a:bodyPr>
          <a:lstStyle/>
          <a:p>
            <a:pPr marL="0" indent="0">
              <a:buNone/>
            </a:pPr>
            <a:r>
              <a:rPr lang="en-US" sz="1500" dirty="0">
                <a:latin typeface="+mn-ea"/>
              </a:rPr>
              <a:t>9:00 - 10:30 	</a:t>
            </a:r>
            <a:r>
              <a:rPr lang="ko-KR" altLang="en-US" sz="1500" dirty="0">
                <a:latin typeface="+mn-ea"/>
              </a:rPr>
              <a:t>복습 및 숙제</a:t>
            </a:r>
            <a:r>
              <a:rPr lang="en-US" altLang="ko-KR" sz="1500" dirty="0">
                <a:latin typeface="+mn-ea"/>
              </a:rPr>
              <a:t>_</a:t>
            </a:r>
            <a:r>
              <a:rPr lang="en-US" sz="1500" dirty="0">
                <a:latin typeface="+mn-ea"/>
              </a:rPr>
              <a:t>Review and homework</a:t>
            </a:r>
          </a:p>
          <a:p>
            <a:pPr marL="0" indent="0">
              <a:buNone/>
            </a:pPr>
            <a:r>
              <a:rPr lang="en-US" sz="1500" dirty="0">
                <a:latin typeface="+mn-ea"/>
              </a:rPr>
              <a:t>				</a:t>
            </a:r>
            <a:r>
              <a:rPr lang="ko-KR" altLang="en-US" sz="1500" dirty="0">
                <a:latin typeface="+mn-ea"/>
              </a:rPr>
              <a:t>사람중심이 되는 것에 대한 토론</a:t>
            </a:r>
            <a:r>
              <a:rPr lang="en-US" altLang="ko-KR" sz="1500" dirty="0">
                <a:latin typeface="+mn-ea"/>
              </a:rPr>
              <a:t>_</a:t>
            </a:r>
            <a:r>
              <a:rPr lang="en-US" sz="1500" dirty="0">
                <a:latin typeface="+mn-ea"/>
              </a:rPr>
              <a:t>Discussion about being person-centered </a:t>
            </a:r>
          </a:p>
          <a:p>
            <a:pPr marL="0" indent="0">
              <a:buNone/>
            </a:pPr>
            <a:r>
              <a:rPr lang="en-US" sz="1500" dirty="0">
                <a:latin typeface="+mn-ea"/>
              </a:rPr>
              <a:t>				</a:t>
            </a:r>
            <a:r>
              <a:rPr lang="ko-KR" altLang="en-US" sz="1500" dirty="0">
                <a:latin typeface="+mn-ea"/>
              </a:rPr>
              <a:t>우리의 언어의 중요성</a:t>
            </a:r>
            <a:r>
              <a:rPr lang="en-US" altLang="ko-KR" sz="1500" dirty="0">
                <a:latin typeface="+mn-ea"/>
              </a:rPr>
              <a:t>_</a:t>
            </a:r>
            <a:r>
              <a:rPr lang="en-US" sz="1500" dirty="0">
                <a:latin typeface="+mn-ea"/>
              </a:rPr>
              <a:t>How our language is important</a:t>
            </a:r>
          </a:p>
          <a:p>
            <a:pPr marL="0" indent="0">
              <a:buNone/>
            </a:pPr>
            <a:r>
              <a:rPr lang="en-US" sz="1500" dirty="0">
                <a:latin typeface="+mn-ea"/>
              </a:rPr>
              <a:t>10:30 -  10:45	</a:t>
            </a:r>
            <a:r>
              <a:rPr lang="ko-KR" altLang="en-US" sz="1500" dirty="0">
                <a:latin typeface="+mn-ea"/>
              </a:rPr>
              <a:t>휴식</a:t>
            </a:r>
            <a:r>
              <a:rPr lang="en-US" altLang="ko-KR" sz="1500" dirty="0">
                <a:latin typeface="+mn-ea"/>
              </a:rPr>
              <a:t>_</a:t>
            </a:r>
            <a:r>
              <a:rPr lang="en-US" sz="1500" dirty="0">
                <a:latin typeface="+mn-ea"/>
              </a:rPr>
              <a:t>Break</a:t>
            </a:r>
          </a:p>
          <a:p>
            <a:pPr marL="0" indent="0">
              <a:buNone/>
            </a:pPr>
            <a:r>
              <a:rPr lang="en-US" sz="1500" dirty="0">
                <a:latin typeface="+mn-ea"/>
              </a:rPr>
              <a:t>10:45 – 12:00	</a:t>
            </a:r>
            <a:r>
              <a:rPr lang="ko-KR" altLang="en-US" sz="1500" dirty="0">
                <a:latin typeface="+mn-ea"/>
              </a:rPr>
              <a:t>사람중심실천 사례</a:t>
            </a:r>
            <a:r>
              <a:rPr lang="en-US" altLang="ko-KR" sz="1500" dirty="0">
                <a:latin typeface="+mn-ea"/>
              </a:rPr>
              <a:t>_</a:t>
            </a:r>
            <a:r>
              <a:rPr lang="en-US" sz="1500" dirty="0">
                <a:latin typeface="+mn-ea"/>
              </a:rPr>
              <a:t>Examples of implementing person-centered practices</a:t>
            </a:r>
          </a:p>
          <a:p>
            <a:pPr marL="0" indent="0">
              <a:buNone/>
            </a:pPr>
            <a:r>
              <a:rPr lang="ko-KR" altLang="en-US" sz="1500" dirty="0">
                <a:latin typeface="+mn-ea"/>
              </a:rPr>
              <a:t>                     사람중심조직 자체 평가 설문조사 소개</a:t>
            </a:r>
            <a:endParaRPr lang="en-US" altLang="ko-KR" sz="1500" dirty="0">
              <a:latin typeface="+mn-ea"/>
            </a:endParaRPr>
          </a:p>
          <a:p>
            <a:pPr marL="0" indent="0">
              <a:buNone/>
            </a:pPr>
            <a:r>
              <a:rPr lang="en-US" altLang="ko-KR" sz="1500" dirty="0">
                <a:latin typeface="+mn-ea"/>
              </a:rPr>
              <a:t>                     _Introduction to the Person-Centered Organizational Self-Assessment Survey</a:t>
            </a:r>
          </a:p>
          <a:p>
            <a:pPr marL="0" indent="0">
              <a:buNone/>
            </a:pPr>
            <a:r>
              <a:rPr lang="en-US" altLang="ko-KR" sz="1500" dirty="0">
                <a:latin typeface="+mn-ea"/>
              </a:rPr>
              <a:t>				</a:t>
            </a:r>
            <a:r>
              <a:rPr lang="ko-KR" altLang="en-US" sz="1500" dirty="0">
                <a:latin typeface="+mn-ea"/>
              </a:rPr>
              <a:t>설문조사를 사용한 설문조사 활동</a:t>
            </a:r>
            <a:r>
              <a:rPr lang="en-US" altLang="ko-KR" sz="1500" dirty="0">
                <a:latin typeface="+mn-ea"/>
              </a:rPr>
              <a:t>(Breakout Activity Using the survey)</a:t>
            </a:r>
            <a:r>
              <a:rPr lang="en-US" sz="1500" dirty="0">
                <a:latin typeface="+mn-ea"/>
              </a:rPr>
              <a:t>	</a:t>
            </a:r>
          </a:p>
          <a:p>
            <a:pPr marL="0" indent="0">
              <a:buNone/>
            </a:pPr>
            <a:r>
              <a:rPr lang="en-US" sz="1500" dirty="0">
                <a:latin typeface="+mn-ea"/>
              </a:rPr>
              <a:t>12: 00- 1:00	      </a:t>
            </a:r>
            <a:r>
              <a:rPr lang="ko-KR" altLang="en-US" sz="1500" dirty="0">
                <a:latin typeface="+mn-ea"/>
              </a:rPr>
              <a:t>점심</a:t>
            </a:r>
            <a:r>
              <a:rPr lang="en-US" altLang="ko-KR" sz="1500" dirty="0">
                <a:latin typeface="+mn-ea"/>
              </a:rPr>
              <a:t>_</a:t>
            </a:r>
            <a:r>
              <a:rPr lang="en-US" sz="1500" dirty="0">
                <a:latin typeface="+mn-ea"/>
              </a:rPr>
              <a:t>Lunch</a:t>
            </a:r>
          </a:p>
          <a:p>
            <a:pPr marL="0" indent="0">
              <a:buNone/>
            </a:pPr>
            <a:r>
              <a:rPr lang="en-US" sz="1500" dirty="0">
                <a:latin typeface="+mn-ea"/>
              </a:rPr>
              <a:t> 1:00 – 2:30	      </a:t>
            </a:r>
            <a:r>
              <a:rPr lang="ko-KR" altLang="en-US" sz="1500" dirty="0">
                <a:latin typeface="+mn-ea"/>
              </a:rPr>
              <a:t>사람중심적이라는 것을 어떻게 알 수 있나요</a:t>
            </a:r>
            <a:r>
              <a:rPr lang="en-US" altLang="ko-KR" sz="1500" dirty="0">
                <a:latin typeface="+mn-ea"/>
              </a:rPr>
              <a:t>?</a:t>
            </a:r>
          </a:p>
          <a:p>
            <a:pPr marL="0" indent="0">
              <a:buNone/>
            </a:pPr>
            <a:r>
              <a:rPr lang="en-US" sz="1500" dirty="0">
                <a:latin typeface="+mn-ea"/>
              </a:rPr>
              <a:t>                      _How do you know you are being person centered?</a:t>
            </a:r>
          </a:p>
          <a:p>
            <a:pPr marL="0" indent="0">
              <a:buNone/>
            </a:pPr>
            <a:r>
              <a:rPr lang="en-US" sz="1500" dirty="0">
                <a:latin typeface="+mn-ea"/>
              </a:rPr>
              <a:t> 2:30 – 2:45 	 </a:t>
            </a:r>
            <a:r>
              <a:rPr lang="ko-KR" altLang="en-US" sz="1500" dirty="0">
                <a:latin typeface="+mn-ea"/>
              </a:rPr>
              <a:t>휴식</a:t>
            </a:r>
            <a:r>
              <a:rPr lang="en-US" altLang="ko-KR" sz="1500" dirty="0">
                <a:latin typeface="+mn-ea"/>
              </a:rPr>
              <a:t>_</a:t>
            </a:r>
            <a:r>
              <a:rPr lang="en-US" sz="1500" dirty="0">
                <a:latin typeface="+mn-ea"/>
              </a:rPr>
              <a:t>Break</a:t>
            </a:r>
          </a:p>
          <a:p>
            <a:pPr marL="0" indent="0">
              <a:buNone/>
            </a:pPr>
            <a:r>
              <a:rPr lang="en-US" sz="1500" dirty="0">
                <a:latin typeface="+mn-ea"/>
              </a:rPr>
              <a:t> 2:45 – 3:30	      </a:t>
            </a:r>
            <a:r>
              <a:rPr lang="ko-KR" altLang="en-US" sz="1500" dirty="0">
                <a:latin typeface="+mn-ea"/>
              </a:rPr>
              <a:t>토론 및 공유</a:t>
            </a:r>
            <a:r>
              <a:rPr lang="en-US" altLang="ko-KR" sz="1500" dirty="0">
                <a:latin typeface="+mn-ea"/>
              </a:rPr>
              <a:t>_</a:t>
            </a:r>
            <a:r>
              <a:rPr lang="en-US" sz="1500" dirty="0">
                <a:latin typeface="+mn-ea"/>
              </a:rPr>
              <a:t>Discussion and Sharing Session	</a:t>
            </a:r>
          </a:p>
          <a:p>
            <a:pPr marL="0" indent="0">
              <a:buNone/>
            </a:pPr>
            <a:r>
              <a:rPr lang="en-US" sz="1500" dirty="0">
                <a:latin typeface="+mn-ea"/>
              </a:rPr>
              <a:t> 3:30 – 4:00 	 </a:t>
            </a:r>
            <a:r>
              <a:rPr lang="ko-KR" altLang="en-US" sz="1500" dirty="0">
                <a:latin typeface="+mn-ea"/>
              </a:rPr>
              <a:t>마무리</a:t>
            </a:r>
            <a:r>
              <a:rPr lang="en-US" altLang="ko-KR" sz="1500" dirty="0">
                <a:latin typeface="+mn-ea"/>
              </a:rPr>
              <a:t>_</a:t>
            </a:r>
            <a:r>
              <a:rPr lang="en-US" sz="1500" dirty="0">
                <a:latin typeface="+mn-ea"/>
              </a:rPr>
              <a:t>Wrap up</a:t>
            </a:r>
          </a:p>
        </p:txBody>
      </p:sp>
    </p:spTree>
    <p:extLst>
      <p:ext uri="{BB962C8B-B14F-4D97-AF65-F5344CB8AC3E}">
        <p14:creationId xmlns:p14="http://schemas.microsoft.com/office/powerpoint/2010/main" val="1463594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D586-381A-094E-B51F-B39811FB8F06}"/>
              </a:ext>
            </a:extLst>
          </p:cNvPr>
          <p:cNvSpPr>
            <a:spLocks noGrp="1"/>
          </p:cNvSpPr>
          <p:nvPr>
            <p:ph type="title"/>
          </p:nvPr>
        </p:nvSpPr>
        <p:spPr>
          <a:xfrm>
            <a:off x="-571500" y="4876800"/>
            <a:ext cx="10287000" cy="1362075"/>
          </a:xfrm>
        </p:spPr>
        <p:txBody>
          <a:bodyPr>
            <a:normAutofit/>
          </a:bodyPr>
          <a:lstStyle/>
          <a:p>
            <a:pPr algn="ctr"/>
            <a:r>
              <a:rPr lang="ko-KR" altLang="en-US" sz="2500" dirty="0">
                <a:latin typeface="+mn-ea"/>
                <a:ea typeface="+mn-ea"/>
              </a:rPr>
              <a:t>조직의 더 많은 이야기 보려면 여기를 클릭하십시오</a:t>
            </a:r>
            <a:br>
              <a:rPr lang="en-US" altLang="ko-KR" sz="2500" dirty="0">
                <a:latin typeface="+mn-ea"/>
                <a:ea typeface="+mn-ea"/>
              </a:rPr>
            </a:br>
            <a:r>
              <a:rPr lang="en-US" altLang="ko-KR" sz="2500" dirty="0">
                <a:latin typeface="+mn-ea"/>
                <a:ea typeface="+mn-ea"/>
              </a:rPr>
              <a:t>_Click here for More stories from organizations</a:t>
            </a:r>
            <a:endParaRPr lang="en-US" sz="2500" dirty="0">
              <a:latin typeface="+mn-ea"/>
              <a:ea typeface="+mn-ea"/>
            </a:endParaRPr>
          </a:p>
        </p:txBody>
      </p:sp>
      <p:pic>
        <p:nvPicPr>
          <p:cNvPr id="5" name="Picture 4">
            <a:extLst>
              <a:ext uri="{FF2B5EF4-FFF2-40B4-BE49-F238E27FC236}">
                <a16:creationId xmlns:a16="http://schemas.microsoft.com/office/drawing/2014/main" id="{34DB3679-2EC1-A84C-AF5A-C3012E787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87534" y="777809"/>
            <a:ext cx="4499504" cy="3374628"/>
          </a:xfrm>
          <a:prstGeom prst="rect">
            <a:avLst/>
          </a:prstGeom>
        </p:spPr>
      </p:pic>
    </p:spTree>
    <p:extLst>
      <p:ext uri="{BB962C8B-B14F-4D97-AF65-F5344CB8AC3E}">
        <p14:creationId xmlns:p14="http://schemas.microsoft.com/office/powerpoint/2010/main" val="4028265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300" y="1447800"/>
            <a:ext cx="7899399" cy="4443412"/>
          </a:xfrm>
          <a:prstGeom prst="rect">
            <a:avLst/>
          </a:prstGeom>
        </p:spPr>
      </p:pic>
    </p:spTree>
    <p:extLst>
      <p:ext uri="{BB962C8B-B14F-4D97-AF65-F5344CB8AC3E}">
        <p14:creationId xmlns:p14="http://schemas.microsoft.com/office/powerpoint/2010/main" val="3089271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76200"/>
            <a:ext cx="3382107" cy="6012634"/>
          </a:xfrm>
          <a:prstGeom prst="rect">
            <a:avLst/>
          </a:prstGeom>
        </p:spPr>
      </p:pic>
      <p:sp>
        <p:nvSpPr>
          <p:cNvPr id="3" name="TextBox 2"/>
          <p:cNvSpPr txBox="1"/>
          <p:nvPr/>
        </p:nvSpPr>
        <p:spPr>
          <a:xfrm>
            <a:off x="533400" y="2151727"/>
            <a:ext cx="3698198" cy="2400657"/>
          </a:xfrm>
          <a:prstGeom prst="rect">
            <a:avLst/>
          </a:prstGeom>
          <a:noFill/>
        </p:spPr>
        <p:txBody>
          <a:bodyPr wrap="square" rtlCol="0">
            <a:spAutoFit/>
          </a:bodyPr>
          <a:lstStyle/>
          <a:p>
            <a:pPr algn="ctr"/>
            <a:r>
              <a:rPr lang="ko-KR" altLang="en-US" sz="3000" b="1" dirty="0">
                <a:latin typeface="+mn-ea"/>
              </a:rPr>
              <a:t>사람중심도구에 쉽게 접근</a:t>
            </a:r>
            <a:endParaRPr lang="en-US" altLang="ko-KR" sz="3000" b="1" dirty="0">
              <a:latin typeface="+mn-ea"/>
            </a:endParaRPr>
          </a:p>
          <a:p>
            <a:pPr algn="ctr"/>
            <a:r>
              <a:rPr lang="en-US" sz="3000" b="1" dirty="0">
                <a:latin typeface="+mn-ea"/>
              </a:rPr>
              <a:t>_Easy Access to Person-Centered Tools</a:t>
            </a:r>
          </a:p>
        </p:txBody>
      </p:sp>
    </p:spTree>
    <p:extLst>
      <p:ext uri="{BB962C8B-B14F-4D97-AF65-F5344CB8AC3E}">
        <p14:creationId xmlns:p14="http://schemas.microsoft.com/office/powerpoint/2010/main" val="741224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1500188"/>
            <a:ext cx="5143500" cy="3857625"/>
          </a:xfrm>
          <a:prstGeom prst="rect">
            <a:avLst/>
          </a:prstGeom>
        </p:spPr>
      </p:pic>
    </p:spTree>
    <p:extLst>
      <p:ext uri="{BB962C8B-B14F-4D97-AF65-F5344CB8AC3E}">
        <p14:creationId xmlns:p14="http://schemas.microsoft.com/office/powerpoint/2010/main" val="1837658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1500188"/>
            <a:ext cx="5143500" cy="3857625"/>
          </a:xfrm>
          <a:prstGeom prst="rect">
            <a:avLst/>
          </a:prstGeom>
        </p:spPr>
      </p:pic>
    </p:spTree>
    <p:extLst>
      <p:ext uri="{BB962C8B-B14F-4D97-AF65-F5344CB8AC3E}">
        <p14:creationId xmlns:p14="http://schemas.microsoft.com/office/powerpoint/2010/main" val="1000597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886568" y="1056954"/>
            <a:ext cx="5483455" cy="4112591"/>
          </a:xfrm>
          <a:prstGeom prst="rect">
            <a:avLst/>
          </a:prstGeom>
        </p:spPr>
      </p:pic>
      <p:pic>
        <p:nvPicPr>
          <p:cNvPr id="3" name="Picture 2">
            <a:extLst>
              <a:ext uri="{FF2B5EF4-FFF2-40B4-BE49-F238E27FC236}">
                <a16:creationId xmlns:a16="http://schemas.microsoft.com/office/drawing/2014/main" id="{1559E403-E976-BC44-9D9C-7631289445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408" y="3041375"/>
            <a:ext cx="3751469" cy="2813602"/>
          </a:xfrm>
          <a:prstGeom prst="rect">
            <a:avLst/>
          </a:prstGeom>
        </p:spPr>
      </p:pic>
      <p:sp>
        <p:nvSpPr>
          <p:cNvPr id="4" name="Rectangle 3">
            <a:extLst>
              <a:ext uri="{FF2B5EF4-FFF2-40B4-BE49-F238E27FC236}">
                <a16:creationId xmlns:a16="http://schemas.microsoft.com/office/drawing/2014/main" id="{BFBB8342-2ADB-D54B-A2FB-61048517AF42}"/>
              </a:ext>
            </a:extLst>
          </p:cNvPr>
          <p:cNvSpPr/>
          <p:nvPr/>
        </p:nvSpPr>
        <p:spPr>
          <a:xfrm>
            <a:off x="76200" y="1228279"/>
            <a:ext cx="4572000" cy="1938992"/>
          </a:xfrm>
          <a:prstGeom prst="rect">
            <a:avLst/>
          </a:prstGeom>
        </p:spPr>
        <p:txBody>
          <a:bodyPr>
            <a:spAutoFit/>
          </a:bodyPr>
          <a:lstStyle/>
          <a:p>
            <a:pPr algn="ctr"/>
            <a:r>
              <a:rPr lang="ko-KR" altLang="en-US" sz="3000" b="1" dirty="0">
                <a:latin typeface="+mj-ea"/>
                <a:ea typeface="+mj-ea"/>
              </a:rPr>
              <a:t>적은 비용으로 포스터 만들기</a:t>
            </a:r>
            <a:endParaRPr lang="en-US" altLang="ko-KR" sz="3000" b="1" dirty="0">
              <a:latin typeface="+mj-ea"/>
              <a:ea typeface="+mj-ea"/>
            </a:endParaRPr>
          </a:p>
          <a:p>
            <a:pPr algn="ctr"/>
            <a:r>
              <a:rPr lang="en-US" sz="3000" b="1" dirty="0">
                <a:latin typeface="+mj-ea"/>
                <a:ea typeface="+mj-ea"/>
              </a:rPr>
              <a:t>_Create Posters Using Low Cost Methods</a:t>
            </a:r>
          </a:p>
        </p:txBody>
      </p:sp>
    </p:spTree>
    <p:extLst>
      <p:ext uri="{BB962C8B-B14F-4D97-AF65-F5344CB8AC3E}">
        <p14:creationId xmlns:p14="http://schemas.microsoft.com/office/powerpoint/2010/main" val="4050666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905000"/>
            <a:ext cx="2782304" cy="3323987"/>
          </a:xfrm>
          <a:prstGeom prst="rect">
            <a:avLst/>
          </a:prstGeom>
        </p:spPr>
        <p:txBody>
          <a:bodyPr wrap="square">
            <a:spAutoFit/>
          </a:bodyPr>
          <a:lstStyle/>
          <a:p>
            <a:pPr algn="ctr"/>
            <a:r>
              <a:rPr lang="ko-KR" altLang="en-US" sz="3000" b="1" dirty="0">
                <a:latin typeface="+mn-ea"/>
              </a:rPr>
              <a:t>직원 인식 전략을 고려하기</a:t>
            </a:r>
            <a:endParaRPr lang="en-US" altLang="ko-KR" sz="3000" b="1" dirty="0">
              <a:latin typeface="+mn-ea"/>
            </a:endParaRPr>
          </a:p>
          <a:p>
            <a:pPr algn="ctr"/>
            <a:r>
              <a:rPr lang="en-US" sz="3000" b="1" dirty="0">
                <a:latin typeface="+mn-ea"/>
              </a:rPr>
              <a:t>_Consider Strategies for Recognizing Staff</a:t>
            </a:r>
          </a:p>
        </p:txBody>
      </p:sp>
      <p:pic>
        <p:nvPicPr>
          <p:cNvPr id="4" name="Google Shape;238;p28">
            <a:extLst>
              <a:ext uri="{FF2B5EF4-FFF2-40B4-BE49-F238E27FC236}">
                <a16:creationId xmlns:a16="http://schemas.microsoft.com/office/drawing/2014/main" id="{EBF7B422-F831-8D4A-ADF1-424E328C889F}"/>
              </a:ext>
            </a:extLst>
          </p:cNvPr>
          <p:cNvPicPr preferRelativeResize="0"/>
          <p:nvPr/>
        </p:nvPicPr>
        <p:blipFill rotWithShape="1">
          <a:blip r:embed="rId2">
            <a:alphaModFix/>
          </a:blip>
          <a:srcRect/>
          <a:stretch/>
        </p:blipFill>
        <p:spPr>
          <a:xfrm rot="5400000">
            <a:off x="3808995" y="800100"/>
            <a:ext cx="4648201" cy="5791201"/>
          </a:xfrm>
          <a:prstGeom prst="rect">
            <a:avLst/>
          </a:prstGeom>
          <a:noFill/>
          <a:ln>
            <a:noFill/>
          </a:ln>
        </p:spPr>
      </p:pic>
    </p:spTree>
    <p:extLst>
      <p:ext uri="{BB962C8B-B14F-4D97-AF65-F5344CB8AC3E}">
        <p14:creationId xmlns:p14="http://schemas.microsoft.com/office/powerpoint/2010/main" val="2644454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B307-8D36-904E-B9F1-7DE81606E412}"/>
              </a:ext>
            </a:extLst>
          </p:cNvPr>
          <p:cNvSpPr>
            <a:spLocks noGrp="1"/>
          </p:cNvSpPr>
          <p:nvPr>
            <p:ph type="title"/>
          </p:nvPr>
        </p:nvSpPr>
        <p:spPr/>
        <p:txBody>
          <a:bodyPr>
            <a:normAutofit/>
          </a:bodyPr>
          <a:lstStyle/>
          <a:p>
            <a:pPr algn="ctr"/>
            <a:r>
              <a:rPr lang="ko-KR" altLang="en-US" sz="3200" b="1" dirty="0"/>
              <a:t>가시성 향상을 위한 생각</a:t>
            </a:r>
            <a:br>
              <a:rPr lang="en-US" altLang="ko-KR" sz="3200" dirty="0"/>
            </a:br>
            <a:r>
              <a:rPr lang="en-US" altLang="ko-KR" sz="3200" dirty="0"/>
              <a:t>_</a:t>
            </a:r>
            <a:r>
              <a:rPr lang="en-US" sz="3200" b="1" dirty="0"/>
              <a:t>Ideas For Increasing Visibility)</a:t>
            </a:r>
          </a:p>
        </p:txBody>
      </p:sp>
      <p:sp>
        <p:nvSpPr>
          <p:cNvPr id="3" name="Content Placeholder 2">
            <a:extLst>
              <a:ext uri="{FF2B5EF4-FFF2-40B4-BE49-F238E27FC236}">
                <a16:creationId xmlns:a16="http://schemas.microsoft.com/office/drawing/2014/main" id="{5C141170-F6FB-784F-90C4-C7A2349C6AAE}"/>
              </a:ext>
            </a:extLst>
          </p:cNvPr>
          <p:cNvSpPr>
            <a:spLocks noGrp="1"/>
          </p:cNvSpPr>
          <p:nvPr>
            <p:ph idx="1"/>
          </p:nvPr>
        </p:nvSpPr>
        <p:spPr>
          <a:xfrm>
            <a:off x="228600" y="1600200"/>
            <a:ext cx="8686800" cy="4525963"/>
          </a:xfrm>
        </p:spPr>
        <p:txBody>
          <a:bodyPr>
            <a:noAutofit/>
          </a:bodyPr>
          <a:lstStyle/>
          <a:p>
            <a:r>
              <a:rPr lang="ko-KR" altLang="en-US" sz="2400" dirty="0">
                <a:latin typeface="+mn-lt"/>
              </a:rPr>
              <a:t>회의 시간을 </a:t>
            </a:r>
            <a:r>
              <a:rPr lang="en-US" altLang="ko-KR" sz="2400" dirty="0">
                <a:latin typeface="+mn-lt"/>
              </a:rPr>
              <a:t>10</a:t>
            </a:r>
            <a:r>
              <a:rPr lang="ko-KR" altLang="en-US" sz="2400" dirty="0">
                <a:latin typeface="+mn-lt"/>
              </a:rPr>
              <a:t>분 추가하여 직원을 업데이트 합니다</a:t>
            </a:r>
            <a:r>
              <a:rPr lang="en-US" altLang="ko-KR" sz="2400" dirty="0">
                <a:latin typeface="+mn-lt"/>
              </a:rPr>
              <a:t>.</a:t>
            </a:r>
          </a:p>
          <a:p>
            <a:pPr marL="0" indent="0">
              <a:buNone/>
            </a:pPr>
            <a:r>
              <a:rPr lang="en-US" sz="2400" dirty="0">
                <a:latin typeface="+mn-lt"/>
              </a:rPr>
              <a:t>    _Add 10 minutes to staff meetings to update staff</a:t>
            </a:r>
          </a:p>
          <a:p>
            <a:r>
              <a:rPr lang="ko-KR" altLang="en-US" sz="2400" dirty="0">
                <a:latin typeface="+mn-lt"/>
              </a:rPr>
              <a:t>뉴스레터 또는 </a:t>
            </a:r>
            <a:r>
              <a:rPr lang="ko-KR" altLang="en-US" sz="2400" dirty="0" err="1">
                <a:latin typeface="+mn-lt"/>
              </a:rPr>
              <a:t>브로슈어에</a:t>
            </a:r>
            <a:r>
              <a:rPr lang="ko-KR" altLang="en-US" sz="2400" dirty="0">
                <a:latin typeface="+mn-lt"/>
              </a:rPr>
              <a:t> 정보를 추가하기</a:t>
            </a:r>
            <a:endParaRPr lang="en-US" altLang="ko-KR" sz="2400" dirty="0">
              <a:latin typeface="+mn-lt"/>
            </a:endParaRPr>
          </a:p>
          <a:p>
            <a:pPr marL="0" indent="0">
              <a:buNone/>
            </a:pPr>
            <a:r>
              <a:rPr lang="en-US" sz="2400" dirty="0">
                <a:latin typeface="+mn-lt"/>
              </a:rPr>
              <a:t>    _Add information into newsletters or brochures</a:t>
            </a:r>
          </a:p>
          <a:p>
            <a:r>
              <a:rPr lang="ko-KR" altLang="en-US" sz="2400" dirty="0">
                <a:latin typeface="+mn-lt"/>
              </a:rPr>
              <a:t>조직의 웹사이트에 업데이트를 제공하는 페이지를 만듦</a:t>
            </a:r>
            <a:endParaRPr lang="en-US" altLang="ko-KR" sz="2400" dirty="0">
              <a:latin typeface="+mn-lt"/>
            </a:endParaRPr>
          </a:p>
          <a:p>
            <a:pPr marL="0" indent="0">
              <a:buNone/>
            </a:pPr>
            <a:r>
              <a:rPr lang="en-US" sz="2400" dirty="0">
                <a:latin typeface="+mn-lt"/>
              </a:rPr>
              <a:t>    _Create a page on the organization’s website to provide updates</a:t>
            </a:r>
          </a:p>
          <a:p>
            <a:r>
              <a:rPr lang="ko-KR" altLang="en-US" sz="2400" dirty="0">
                <a:latin typeface="+mn-lt"/>
              </a:rPr>
              <a:t>이해관계자에게 제출</a:t>
            </a:r>
            <a:r>
              <a:rPr lang="en-US" altLang="ko-KR" sz="2400" dirty="0">
                <a:latin typeface="+mn-lt"/>
              </a:rPr>
              <a:t>_</a:t>
            </a:r>
            <a:r>
              <a:rPr lang="en-US" sz="2400" dirty="0">
                <a:latin typeface="+mn-lt"/>
              </a:rPr>
              <a:t>Present to stakeholders</a:t>
            </a:r>
          </a:p>
          <a:p>
            <a:r>
              <a:rPr lang="ko-KR" altLang="en-US" sz="2400" dirty="0">
                <a:latin typeface="+mn-lt"/>
              </a:rPr>
              <a:t>이사회에 제출</a:t>
            </a:r>
            <a:r>
              <a:rPr lang="en-US" altLang="ko-KR" sz="2400" dirty="0">
                <a:latin typeface="+mn-lt"/>
              </a:rPr>
              <a:t>_</a:t>
            </a:r>
            <a:r>
              <a:rPr lang="en-US" sz="2400" dirty="0">
                <a:latin typeface="+mn-lt"/>
              </a:rPr>
              <a:t>Present to the Board</a:t>
            </a:r>
            <a:endParaRPr lang="en-US" sz="2800" dirty="0"/>
          </a:p>
          <a:p>
            <a:endParaRPr lang="en-US" sz="1600" dirty="0"/>
          </a:p>
        </p:txBody>
      </p:sp>
    </p:spTree>
    <p:extLst>
      <p:ext uri="{BB962C8B-B14F-4D97-AF65-F5344CB8AC3E}">
        <p14:creationId xmlns:p14="http://schemas.microsoft.com/office/powerpoint/2010/main" val="293517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E231061D-F582-8B4A-847D-304FD794655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648" y="990600"/>
            <a:ext cx="9171296" cy="4572000"/>
          </a:xfrm>
        </p:spPr>
      </p:pic>
    </p:spTree>
    <p:extLst>
      <p:ext uri="{BB962C8B-B14F-4D97-AF65-F5344CB8AC3E}">
        <p14:creationId xmlns:p14="http://schemas.microsoft.com/office/powerpoint/2010/main" val="3152281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ko-KR" altLang="en-US" sz="3200" dirty="0">
                <a:latin typeface="+mn-ea"/>
                <a:ea typeface="+mn-ea"/>
                <a:cs typeface="Calibri" charset="0"/>
              </a:rPr>
              <a:t>사람중심적으로 되기</a:t>
            </a:r>
            <a:br>
              <a:rPr lang="en-US" altLang="ko-KR" sz="3200" dirty="0">
                <a:latin typeface="+mn-ea"/>
                <a:ea typeface="+mn-ea"/>
                <a:cs typeface="Calibri" charset="0"/>
              </a:rPr>
            </a:br>
            <a:r>
              <a:rPr lang="en-US" altLang="ko-KR" sz="3200" dirty="0">
                <a:latin typeface="+mn-ea"/>
                <a:ea typeface="+mn-ea"/>
                <a:cs typeface="Calibri" charset="0"/>
              </a:rPr>
              <a:t>_</a:t>
            </a:r>
            <a:r>
              <a:rPr lang="en-US" sz="3200" dirty="0">
                <a:latin typeface="+mn-ea"/>
                <a:ea typeface="+mn-ea"/>
                <a:cs typeface="Calibri" charset="0"/>
              </a:rPr>
              <a:t>Being Person-Centered…</a:t>
            </a:r>
            <a:endParaRPr lang="en-US" sz="3200" b="1" dirty="0">
              <a:latin typeface="+mn-ea"/>
              <a:ea typeface="+mn-ea"/>
              <a:cs typeface="Calibri" charset="0"/>
            </a:endParaRPr>
          </a:p>
        </p:txBody>
      </p:sp>
      <p:sp>
        <p:nvSpPr>
          <p:cNvPr id="4" name="Content Placeholder 3">
            <a:extLst>
              <a:ext uri="{FF2B5EF4-FFF2-40B4-BE49-F238E27FC236}">
                <a16:creationId xmlns:a16="http://schemas.microsoft.com/office/drawing/2014/main" id="{D37F56CC-5A0D-5145-B952-3241D0B739F0}"/>
              </a:ext>
            </a:extLst>
          </p:cNvPr>
          <p:cNvSpPr>
            <a:spLocks noGrp="1"/>
          </p:cNvSpPr>
          <p:nvPr>
            <p:ph sz="half" idx="1"/>
          </p:nvPr>
        </p:nvSpPr>
        <p:spPr>
          <a:xfrm>
            <a:off x="319315" y="1676400"/>
            <a:ext cx="3886200" cy="4351338"/>
          </a:xfrm>
        </p:spPr>
        <p:txBody>
          <a:bodyPr>
            <a:normAutofit/>
          </a:bodyPr>
          <a:lstStyle/>
          <a:p>
            <a:pPr marL="0" indent="0">
              <a:buNone/>
            </a:pPr>
            <a:r>
              <a:rPr lang="ko-KR" altLang="en-US" sz="2800" dirty="0">
                <a:latin typeface="+mn-ea"/>
              </a:rPr>
              <a:t>항상 사람중심적인 것은 어렵습니다</a:t>
            </a:r>
            <a:r>
              <a:rPr lang="en-US" altLang="ko-KR" sz="2800" dirty="0">
                <a:latin typeface="+mn-ea"/>
              </a:rPr>
              <a:t>.</a:t>
            </a:r>
          </a:p>
          <a:p>
            <a:pPr marL="0" indent="0">
              <a:buNone/>
            </a:pPr>
            <a:r>
              <a:rPr lang="ko-KR" altLang="en-US" sz="2800" dirty="0">
                <a:latin typeface="+mn-ea"/>
              </a:rPr>
              <a:t>우리 조직에는 보통 사람중심 주머니가 있습니다</a:t>
            </a:r>
            <a:r>
              <a:rPr lang="en-US" altLang="ko-KR" sz="2800" dirty="0">
                <a:latin typeface="+mn-ea"/>
              </a:rPr>
              <a:t>.</a:t>
            </a:r>
          </a:p>
          <a:p>
            <a:pPr marL="0" indent="0">
              <a:buNone/>
            </a:pPr>
            <a:r>
              <a:rPr lang="en-US" sz="2000" dirty="0">
                <a:latin typeface="+mn-ea"/>
              </a:rPr>
              <a:t>_It is hard to be person-centered all of the time….there are usually pockets of person-centeredness in our organizations…</a:t>
            </a:r>
            <a:endParaRPr lang="en-US" sz="2800" dirty="0">
              <a:latin typeface="+mn-ea"/>
            </a:endParaRPr>
          </a:p>
        </p:txBody>
      </p:sp>
      <p:pic>
        <p:nvPicPr>
          <p:cNvPr id="7" name="Content Placeholder 6" descr="This image represents an organization with circles representing places where person-centeredness is stronger than other areas.">
            <a:extLst>
              <a:ext uri="{FF2B5EF4-FFF2-40B4-BE49-F238E27FC236}">
                <a16:creationId xmlns:a16="http://schemas.microsoft.com/office/drawing/2014/main" id="{FD5336F3-6EB7-BE41-A51B-CA7F205750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1905000"/>
            <a:ext cx="4032251" cy="2766959"/>
          </a:xfrm>
          <a:prstGeom prst="rect">
            <a:avLst/>
          </a:prstGeom>
        </p:spPr>
      </p:pic>
    </p:spTree>
    <p:extLst>
      <p:ext uri="{BB962C8B-B14F-4D97-AF65-F5344CB8AC3E}">
        <p14:creationId xmlns:p14="http://schemas.microsoft.com/office/powerpoint/2010/main" val="2093580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3979D-DF35-7847-8879-3F50E23A4719}"/>
              </a:ext>
            </a:extLst>
          </p:cNvPr>
          <p:cNvSpPr>
            <a:spLocks noGrp="1"/>
          </p:cNvSpPr>
          <p:nvPr>
            <p:ph type="title"/>
          </p:nvPr>
        </p:nvSpPr>
        <p:spPr/>
        <p:txBody>
          <a:bodyPr>
            <a:noAutofit/>
          </a:bodyPr>
          <a:lstStyle/>
          <a:p>
            <a:pPr marL="0" indent="0" algn="ctr"/>
            <a:r>
              <a:rPr lang="ko-KR" altLang="en-US" sz="3600">
                <a:solidFill>
                  <a:srgbClr val="000000"/>
                </a:solidFill>
                <a:latin typeface="+mn-ea"/>
                <a:ea typeface="+mn-ea"/>
              </a:rPr>
              <a:t>여러분의 기관은 어디에 있나요</a:t>
            </a:r>
            <a:r>
              <a:rPr lang="en-US" altLang="ko-KR" sz="3600">
                <a:solidFill>
                  <a:srgbClr val="000000"/>
                </a:solidFill>
                <a:latin typeface="+mn-ea"/>
                <a:ea typeface="+mn-ea"/>
              </a:rPr>
              <a:t>?</a:t>
            </a:r>
            <a:br>
              <a:rPr lang="en-US" altLang="ko-KR" sz="3500">
                <a:solidFill>
                  <a:srgbClr val="000000"/>
                </a:solidFill>
                <a:latin typeface="+mn-ea"/>
                <a:ea typeface="+mn-ea"/>
              </a:rPr>
            </a:br>
            <a:r>
              <a:rPr lang="en-US" altLang="ko-KR" sz="2000">
                <a:solidFill>
                  <a:srgbClr val="000000"/>
                </a:solidFill>
                <a:latin typeface="+mn-ea"/>
                <a:ea typeface="+mn-ea"/>
              </a:rPr>
              <a:t>_</a:t>
            </a:r>
            <a:r>
              <a:rPr lang="en-US" sz="2000">
                <a:solidFill>
                  <a:srgbClr val="000000"/>
                </a:solidFill>
                <a:latin typeface="+mn-ea"/>
                <a:ea typeface="+mn-ea"/>
              </a:rPr>
              <a:t> Where is Your Organization?</a:t>
            </a:r>
            <a:endParaRPr lang="en-US" sz="1800" dirty="0">
              <a:latin typeface="+mn-ea"/>
              <a:ea typeface="+mn-ea"/>
            </a:endParaRPr>
          </a:p>
        </p:txBody>
      </p:sp>
      <p:sp>
        <p:nvSpPr>
          <p:cNvPr id="3" name="Content Placeholder 2">
            <a:extLst>
              <a:ext uri="{FF2B5EF4-FFF2-40B4-BE49-F238E27FC236}">
                <a16:creationId xmlns:a16="http://schemas.microsoft.com/office/drawing/2014/main" id="{BAD0C747-623A-024F-9465-FF9D25D44814}"/>
              </a:ext>
            </a:extLst>
          </p:cNvPr>
          <p:cNvSpPr>
            <a:spLocks noGrp="1"/>
          </p:cNvSpPr>
          <p:nvPr>
            <p:ph sz="quarter" idx="13"/>
          </p:nvPr>
        </p:nvSpPr>
        <p:spPr/>
        <p:txBody>
          <a:bodyPr>
            <a:normAutofit/>
          </a:bodyPr>
          <a:lstStyle/>
          <a:p>
            <a:pPr marL="0" indent="0" algn="ctr">
              <a:buNone/>
            </a:pPr>
            <a:endParaRPr lang="en-US" sz="3500" b="1">
              <a:solidFill>
                <a:srgbClr val="000000"/>
              </a:solidFill>
              <a:latin typeface="+mn-ea"/>
            </a:endParaRPr>
          </a:p>
          <a:p>
            <a:pPr marL="0" indent="0" algn="ctr">
              <a:buNone/>
            </a:pPr>
            <a:endParaRPr lang="en-US" sz="3500" b="1">
              <a:solidFill>
                <a:srgbClr val="000000"/>
              </a:solidFill>
              <a:latin typeface="+mn-ea"/>
            </a:endParaRPr>
          </a:p>
          <a:p>
            <a:pPr marL="0" indent="0" algn="ctr">
              <a:buNone/>
            </a:pPr>
            <a:endParaRPr lang="en-US" sz="3500" dirty="0">
              <a:latin typeface="+mn-ea"/>
            </a:endParaRPr>
          </a:p>
        </p:txBody>
      </p:sp>
      <p:pic>
        <p:nvPicPr>
          <p:cNvPr id="5" name="Picture 4" descr="Map&#10;&#10;Description automatically generated">
            <a:extLst>
              <a:ext uri="{FF2B5EF4-FFF2-40B4-BE49-F238E27FC236}">
                <a16:creationId xmlns:a16="http://schemas.microsoft.com/office/drawing/2014/main" id="{FCAB2D7B-026A-49B0-A412-C84A0C1291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600200"/>
            <a:ext cx="3657599" cy="3771900"/>
          </a:xfrm>
          <a:prstGeom prst="rect">
            <a:avLst/>
          </a:prstGeom>
        </p:spPr>
      </p:pic>
      <p:pic>
        <p:nvPicPr>
          <p:cNvPr id="6" name="Picture 5" descr="Diagram, map&#10;&#10;Description automatically generated">
            <a:extLst>
              <a:ext uri="{FF2B5EF4-FFF2-40B4-BE49-F238E27FC236}">
                <a16:creationId xmlns:a16="http://schemas.microsoft.com/office/drawing/2014/main" id="{F20DD143-049C-475C-A71E-A8A9E1833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809" y="1647825"/>
            <a:ext cx="5156791" cy="3676650"/>
          </a:xfrm>
          <a:prstGeom prst="rect">
            <a:avLst/>
          </a:prstGeom>
        </p:spPr>
      </p:pic>
      <p:sp>
        <p:nvSpPr>
          <p:cNvPr id="9" name="TextBox 8">
            <a:extLst>
              <a:ext uri="{FF2B5EF4-FFF2-40B4-BE49-F238E27FC236}">
                <a16:creationId xmlns:a16="http://schemas.microsoft.com/office/drawing/2014/main" id="{1F0B5146-AE06-4634-A351-BE13180ED5B3}"/>
              </a:ext>
            </a:extLst>
          </p:cNvPr>
          <p:cNvSpPr txBox="1"/>
          <p:nvPr/>
        </p:nvSpPr>
        <p:spPr>
          <a:xfrm>
            <a:off x="2171700" y="5722942"/>
            <a:ext cx="5105400" cy="369332"/>
          </a:xfrm>
          <a:prstGeom prst="rect">
            <a:avLst/>
          </a:prstGeom>
          <a:noFill/>
        </p:spPr>
        <p:txBody>
          <a:bodyPr wrap="square" rtlCol="0">
            <a:spAutoFit/>
          </a:bodyPr>
          <a:lstStyle/>
          <a:p>
            <a:pPr algn="ctr"/>
            <a:r>
              <a:rPr lang="en-US" b="1" dirty="0">
                <a:hlinkClick r:id="rId4"/>
              </a:rPr>
              <a:t>www.wooclap.com/PCPDAY2</a:t>
            </a:r>
            <a:endParaRPr lang="en-001" b="1" dirty="0"/>
          </a:p>
        </p:txBody>
      </p:sp>
      <p:sp>
        <p:nvSpPr>
          <p:cNvPr id="10" name="Rectangle 2">
            <a:extLst>
              <a:ext uri="{FF2B5EF4-FFF2-40B4-BE49-F238E27FC236}">
                <a16:creationId xmlns:a16="http://schemas.microsoft.com/office/drawing/2014/main" id="{42EE3C0F-B516-4F2B-9D2E-CD926BAF117D}"/>
              </a:ext>
            </a:extLst>
          </p:cNvPr>
          <p:cNvSpPr>
            <a:spLocks noChangeArrowheads="1"/>
          </p:cNvSpPr>
          <p:nvPr/>
        </p:nvSpPr>
        <p:spPr bwMode="auto">
          <a:xfrm>
            <a:off x="0" y="-18981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001" altLang="en-001" sz="1800" b="0" i="0" u="none" strike="noStrike" cap="none" normalizeH="0" baseline="0" dirty="0">
                <a:ln>
                  <a:noFill/>
                </a:ln>
                <a:solidFill>
                  <a:schemeClr val="tx1"/>
                </a:solidFill>
                <a:effectLst/>
                <a:latin typeface="Arial" panose="020B0604020202020204" pitchFamily="34" charset="0"/>
              </a:rPr>
            </a:br>
            <a:endParaRPr kumimoji="0" lang="en-001" altLang="en-001" sz="1800" b="0" i="0" u="none" strike="noStrike" cap="none" normalizeH="0" baseline="0" dirty="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7D5DC4C3-B0AE-481A-88E6-E785C6945D2B}"/>
              </a:ext>
            </a:extLst>
          </p:cNvPr>
          <p:cNvSpPr>
            <a:spLocks noChangeArrowheads="1"/>
          </p:cNvSpPr>
          <p:nvPr/>
        </p:nvSpPr>
        <p:spPr bwMode="auto">
          <a:xfrm>
            <a:off x="152400" y="-3741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001" altLang="en-001" sz="1800" b="0" i="0" u="none" strike="noStrike" cap="none" normalizeH="0" baseline="0" dirty="0">
                <a:ln>
                  <a:noFill/>
                </a:ln>
                <a:solidFill>
                  <a:schemeClr val="tx1"/>
                </a:solidFill>
                <a:effectLst/>
                <a:latin typeface="Arial" panose="020B0604020202020204" pitchFamily="34" charset="0"/>
              </a:rPr>
            </a:br>
            <a:endParaRPr kumimoji="0" lang="en-001" altLang="en-001"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55685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FEEA-7C16-9247-A68C-2CBB5560AA31}"/>
              </a:ext>
            </a:extLst>
          </p:cNvPr>
          <p:cNvSpPr>
            <a:spLocks noGrp="1"/>
          </p:cNvSpPr>
          <p:nvPr>
            <p:ph type="title"/>
          </p:nvPr>
        </p:nvSpPr>
        <p:spPr/>
        <p:txBody>
          <a:bodyPr>
            <a:noAutofit/>
          </a:bodyPr>
          <a:lstStyle/>
          <a:p>
            <a:pPr algn="ctr"/>
            <a:r>
              <a:rPr lang="ko-KR" altLang="en-US" sz="3200" dirty="0"/>
              <a:t>우리는 이미 사람중심</a:t>
            </a:r>
            <a:br>
              <a:rPr lang="en-US" altLang="ko-KR" sz="3200" dirty="0"/>
            </a:br>
            <a:r>
              <a:rPr lang="en-US" altLang="ko-KR" sz="3200" dirty="0"/>
              <a:t>_</a:t>
            </a:r>
            <a:r>
              <a:rPr lang="en-US" sz="3200" dirty="0"/>
              <a:t>“We Are Already Person-Centered”</a:t>
            </a:r>
          </a:p>
        </p:txBody>
      </p:sp>
      <p:sp>
        <p:nvSpPr>
          <p:cNvPr id="3" name="Content Placeholder 2">
            <a:extLst>
              <a:ext uri="{FF2B5EF4-FFF2-40B4-BE49-F238E27FC236}">
                <a16:creationId xmlns:a16="http://schemas.microsoft.com/office/drawing/2014/main" id="{BAA97388-A64E-FE42-89B5-F562D94D4325}"/>
              </a:ext>
            </a:extLst>
          </p:cNvPr>
          <p:cNvSpPr>
            <a:spLocks noGrp="1"/>
          </p:cNvSpPr>
          <p:nvPr>
            <p:ph sz="half" idx="1"/>
          </p:nvPr>
        </p:nvSpPr>
        <p:spPr>
          <a:xfrm>
            <a:off x="117764" y="2133600"/>
            <a:ext cx="5216235" cy="2819400"/>
          </a:xfrm>
        </p:spPr>
        <p:txBody>
          <a:bodyPr>
            <a:noAutofit/>
          </a:bodyPr>
          <a:lstStyle/>
          <a:p>
            <a:r>
              <a:rPr lang="ko-KR" altLang="en-US" sz="2000" dirty="0">
                <a:latin typeface="+mn-ea"/>
              </a:rPr>
              <a:t>다른 사람에게 사람중심의 예를</a:t>
            </a:r>
            <a:endParaRPr lang="en-US" altLang="ko-KR" sz="2000" dirty="0">
              <a:latin typeface="+mn-ea"/>
            </a:endParaRPr>
          </a:p>
          <a:p>
            <a:pPr marL="0" indent="0">
              <a:buNone/>
            </a:pPr>
            <a:r>
              <a:rPr lang="en-US" altLang="ko-KR" sz="2000" dirty="0">
                <a:latin typeface="+mn-ea"/>
              </a:rPr>
              <a:t>   </a:t>
            </a:r>
            <a:r>
              <a:rPr lang="ko-KR" altLang="en-US" sz="2000" dirty="0">
                <a:latin typeface="+mn-ea"/>
              </a:rPr>
              <a:t>보여줄 수 있습니까</a:t>
            </a:r>
            <a:r>
              <a:rPr lang="en-US" altLang="ko-KR" sz="2000" dirty="0">
                <a:latin typeface="+mn-ea"/>
              </a:rPr>
              <a:t>?</a:t>
            </a:r>
          </a:p>
          <a:p>
            <a:pPr marL="0" indent="0">
              <a:buNone/>
            </a:pPr>
            <a:r>
              <a:rPr lang="en-US" altLang="ko-KR" sz="2000" dirty="0">
                <a:latin typeface="+mn-ea"/>
              </a:rPr>
              <a:t>   _</a:t>
            </a:r>
            <a:r>
              <a:rPr lang="en-US" sz="2000" dirty="0">
                <a:latin typeface="+mn-ea"/>
              </a:rPr>
              <a:t>Can you show other people     </a:t>
            </a:r>
          </a:p>
          <a:p>
            <a:pPr marL="0" indent="0">
              <a:buNone/>
            </a:pPr>
            <a:r>
              <a:rPr lang="en-US" sz="2000" dirty="0">
                <a:latin typeface="+mn-ea"/>
              </a:rPr>
              <a:t>    examples of person-</a:t>
            </a:r>
          </a:p>
          <a:p>
            <a:pPr marL="0" indent="0">
              <a:buNone/>
            </a:pPr>
            <a:r>
              <a:rPr lang="en-US" sz="2000" dirty="0">
                <a:latin typeface="+mn-ea"/>
              </a:rPr>
              <a:t>    centeredness?</a:t>
            </a:r>
          </a:p>
          <a:p>
            <a:endParaRPr lang="en-US" sz="2000" dirty="0">
              <a:latin typeface="+mn-ea"/>
            </a:endParaRPr>
          </a:p>
          <a:p>
            <a:r>
              <a:rPr lang="ko-KR" altLang="en-US" sz="2000" dirty="0">
                <a:latin typeface="+mn-ea"/>
              </a:rPr>
              <a:t>서비스 제공 방식의 변화를</a:t>
            </a:r>
            <a:endParaRPr lang="en-US" altLang="ko-KR" sz="2000" dirty="0">
              <a:latin typeface="+mn-ea"/>
            </a:endParaRPr>
          </a:p>
          <a:p>
            <a:pPr marL="0" indent="0">
              <a:buNone/>
            </a:pPr>
            <a:r>
              <a:rPr lang="en-US" altLang="ko-KR" sz="2000" dirty="0">
                <a:latin typeface="+mn-ea"/>
              </a:rPr>
              <a:t>   </a:t>
            </a:r>
            <a:r>
              <a:rPr lang="ko-KR" altLang="en-US" sz="2000" dirty="0">
                <a:latin typeface="+mn-ea"/>
              </a:rPr>
              <a:t>보여주기 위해 어떠한 증거가 필요합니까</a:t>
            </a:r>
            <a:r>
              <a:rPr lang="en-US" altLang="ko-KR" sz="2000" dirty="0">
                <a:latin typeface="+mn-ea"/>
              </a:rPr>
              <a:t>?</a:t>
            </a:r>
          </a:p>
          <a:p>
            <a:pPr marL="0" indent="0">
              <a:buNone/>
            </a:pPr>
            <a:r>
              <a:rPr lang="en-US" sz="2000" dirty="0">
                <a:latin typeface="+mn-ea"/>
              </a:rPr>
              <a:t>    _What evidence do you have to show      </a:t>
            </a:r>
          </a:p>
          <a:p>
            <a:pPr marL="0" indent="0">
              <a:buNone/>
            </a:pPr>
            <a:r>
              <a:rPr lang="en-US" sz="2000" dirty="0">
                <a:latin typeface="+mn-ea"/>
              </a:rPr>
              <a:t>    changes in how you provide services?</a:t>
            </a:r>
          </a:p>
        </p:txBody>
      </p:sp>
      <p:pic>
        <p:nvPicPr>
          <p:cNvPr id="8" name="Google Shape;246;p29">
            <a:extLst>
              <a:ext uri="{FF2B5EF4-FFF2-40B4-BE49-F238E27FC236}">
                <a16:creationId xmlns:a16="http://schemas.microsoft.com/office/drawing/2014/main" id="{FF57F340-E4FA-3E4D-919C-532BD74E2ADF}"/>
              </a:ext>
            </a:extLst>
          </p:cNvPr>
          <p:cNvPicPr preferRelativeResize="0">
            <a:picLocks noGrp="1"/>
          </p:cNvPicPr>
          <p:nvPr>
            <p:ph sz="half" idx="2"/>
          </p:nvPr>
        </p:nvPicPr>
        <p:blipFill rotWithShape="1">
          <a:blip r:embed="rId3">
            <a:alphaModFix/>
          </a:blip>
          <a:srcRect/>
          <a:stretch/>
        </p:blipFill>
        <p:spPr>
          <a:xfrm rot="5400000">
            <a:off x="5753099" y="1485901"/>
            <a:ext cx="2590800" cy="3886199"/>
          </a:xfrm>
          <a:prstGeom prst="rect">
            <a:avLst/>
          </a:prstGeom>
          <a:noFill/>
          <a:ln>
            <a:noFill/>
          </a:ln>
        </p:spPr>
      </p:pic>
    </p:spTree>
    <p:extLst>
      <p:ext uri="{BB962C8B-B14F-4D97-AF65-F5344CB8AC3E}">
        <p14:creationId xmlns:p14="http://schemas.microsoft.com/office/powerpoint/2010/main" val="868379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centered org dev tool-2.pdf">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06849"/>
            <a:ext cx="3743325" cy="4844303"/>
          </a:xfrm>
          <a:prstGeom prst="rect">
            <a:avLst/>
          </a:prstGeom>
        </p:spPr>
      </p:pic>
      <p:sp>
        <p:nvSpPr>
          <p:cNvPr id="2" name="TextBox 1">
            <a:extLst>
              <a:ext uri="{FF2B5EF4-FFF2-40B4-BE49-F238E27FC236}">
                <a16:creationId xmlns:a16="http://schemas.microsoft.com/office/drawing/2014/main" id="{544AC181-2033-8F4F-B44A-17D81C328BEA}"/>
              </a:ext>
            </a:extLst>
          </p:cNvPr>
          <p:cNvSpPr txBox="1"/>
          <p:nvPr/>
        </p:nvSpPr>
        <p:spPr>
          <a:xfrm>
            <a:off x="236841" y="1782395"/>
            <a:ext cx="4101569" cy="4093428"/>
          </a:xfrm>
          <a:prstGeom prst="rect">
            <a:avLst/>
          </a:prstGeom>
          <a:noFill/>
        </p:spPr>
        <p:txBody>
          <a:bodyPr wrap="square" rtlCol="0">
            <a:spAutoFit/>
          </a:bodyPr>
          <a:lstStyle/>
          <a:p>
            <a:r>
              <a:rPr lang="ko-KR" altLang="en-US" sz="2000" dirty="0">
                <a:latin typeface="+mn-ea"/>
              </a:rPr>
              <a:t>사람 중심 조직적 개발 도구는 평가 과정과 행동 계획 과정에 팀이 참여하기 위해 사용된다</a:t>
            </a:r>
            <a:endParaRPr lang="en-US" altLang="ko-KR" sz="2000" dirty="0">
              <a:latin typeface="+mn-ea"/>
            </a:endParaRPr>
          </a:p>
          <a:p>
            <a:r>
              <a:rPr lang="en-US" sz="2000" dirty="0">
                <a:latin typeface="+mn-ea"/>
              </a:rPr>
              <a:t>_The Person-Centered Organizational Development Tool is used by Teams to Engage in the Assessment and Action Planning Process</a:t>
            </a:r>
          </a:p>
          <a:p>
            <a:endParaRPr lang="en-US" altLang="ko-KR" sz="2000" dirty="0">
              <a:latin typeface="+mn-ea"/>
            </a:endParaRPr>
          </a:p>
          <a:p>
            <a:r>
              <a:rPr lang="ko-KR" altLang="en-US" sz="2000" dirty="0">
                <a:latin typeface="+mn-ea"/>
              </a:rPr>
              <a:t>다음 링크에서 무료로 볼 수 있다</a:t>
            </a:r>
            <a:endParaRPr lang="en-US" sz="2000" dirty="0">
              <a:latin typeface="+mn-ea"/>
            </a:endParaRPr>
          </a:p>
          <a:p>
            <a:r>
              <a:rPr lang="en-US" sz="2000" dirty="0">
                <a:latin typeface="+mn-ea"/>
              </a:rPr>
              <a:t>_It is Available for Free at</a:t>
            </a:r>
          </a:p>
          <a:p>
            <a:r>
              <a:rPr lang="en-US" sz="2000" dirty="0">
                <a:latin typeface="+mn-ea"/>
              </a:rPr>
              <a:t>https://mnpsp.org/training-materials/</a:t>
            </a:r>
          </a:p>
        </p:txBody>
      </p:sp>
      <p:sp>
        <p:nvSpPr>
          <p:cNvPr id="3" name="Title 2">
            <a:extLst>
              <a:ext uri="{FF2B5EF4-FFF2-40B4-BE49-F238E27FC236}">
                <a16:creationId xmlns:a16="http://schemas.microsoft.com/office/drawing/2014/main" id="{63D1821A-0A66-924F-B031-64EC86502298}"/>
              </a:ext>
            </a:extLst>
          </p:cNvPr>
          <p:cNvSpPr>
            <a:spLocks noGrp="1"/>
          </p:cNvSpPr>
          <p:nvPr>
            <p:ph type="title"/>
          </p:nvPr>
        </p:nvSpPr>
        <p:spPr/>
        <p:txBody>
          <a:bodyPr>
            <a:normAutofit/>
          </a:bodyPr>
          <a:lstStyle/>
          <a:p>
            <a:pPr algn="ctr"/>
            <a:r>
              <a:rPr lang="ko-KR" altLang="en-US" sz="3500" dirty="0">
                <a:latin typeface="+mn-ea"/>
                <a:ea typeface="+mn-ea"/>
              </a:rPr>
              <a:t>소모임 활동</a:t>
            </a:r>
            <a:r>
              <a:rPr lang="en-US" altLang="ko-KR" sz="3500" dirty="0">
                <a:latin typeface="+mn-ea"/>
                <a:ea typeface="+mn-ea"/>
              </a:rPr>
              <a:t>_</a:t>
            </a:r>
            <a:r>
              <a:rPr lang="en-US" sz="3500" dirty="0">
                <a:latin typeface="+mn-ea"/>
                <a:ea typeface="+mn-ea"/>
              </a:rPr>
              <a:t>Breakout Activity</a:t>
            </a:r>
          </a:p>
        </p:txBody>
      </p:sp>
    </p:spTree>
    <p:extLst>
      <p:ext uri="{BB962C8B-B14F-4D97-AF65-F5344CB8AC3E}">
        <p14:creationId xmlns:p14="http://schemas.microsoft.com/office/powerpoint/2010/main" val="950197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0AD8-CD53-8E4D-A444-C37E6A969E88}"/>
              </a:ext>
            </a:extLst>
          </p:cNvPr>
          <p:cNvSpPr>
            <a:spLocks noGrp="1"/>
          </p:cNvSpPr>
          <p:nvPr>
            <p:ph type="title"/>
          </p:nvPr>
        </p:nvSpPr>
        <p:spPr/>
        <p:txBody>
          <a:bodyPr>
            <a:noAutofit/>
          </a:bodyPr>
          <a:lstStyle/>
          <a:p>
            <a:pPr algn="ctr"/>
            <a:r>
              <a:rPr lang="ko-KR" altLang="en-US" sz="3500" dirty="0">
                <a:latin typeface="+mn-ea"/>
                <a:ea typeface="+mn-ea"/>
              </a:rPr>
              <a:t>스스로 체크리스트 작성</a:t>
            </a:r>
            <a:br>
              <a:rPr lang="en-US" altLang="ko-KR" sz="3500" dirty="0">
                <a:latin typeface="+mn-ea"/>
                <a:ea typeface="+mn-ea"/>
              </a:rPr>
            </a:br>
            <a:r>
              <a:rPr lang="en-US" altLang="ko-KR" sz="3500" dirty="0">
                <a:latin typeface="+mn-ea"/>
                <a:ea typeface="+mn-ea"/>
              </a:rPr>
              <a:t>_</a:t>
            </a:r>
            <a:r>
              <a:rPr lang="en-US" sz="3500" dirty="0">
                <a:latin typeface="+mn-ea"/>
                <a:ea typeface="+mn-ea"/>
              </a:rPr>
              <a:t>Complete the Checklist on Your Own</a:t>
            </a:r>
          </a:p>
        </p:txBody>
      </p:sp>
      <p:pic>
        <p:nvPicPr>
          <p:cNvPr id="5" name="Content Placeholder 4">
            <a:extLst>
              <a:ext uri="{FF2B5EF4-FFF2-40B4-BE49-F238E27FC236}">
                <a16:creationId xmlns:a16="http://schemas.microsoft.com/office/drawing/2014/main" id="{73CC1F03-873F-B34D-B516-22FA9B8117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0"/>
            <a:ext cx="8229600" cy="4148597"/>
          </a:xfrm>
        </p:spPr>
      </p:pic>
    </p:spTree>
    <p:extLst>
      <p:ext uri="{BB962C8B-B14F-4D97-AF65-F5344CB8AC3E}">
        <p14:creationId xmlns:p14="http://schemas.microsoft.com/office/powerpoint/2010/main" val="4102009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1751"/>
            <a:ext cx="9372600" cy="994172"/>
          </a:xfrm>
        </p:spPr>
        <p:txBody>
          <a:bodyPr>
            <a:noAutofit/>
          </a:bodyPr>
          <a:lstStyle/>
          <a:p>
            <a:pPr algn="ctr"/>
            <a:r>
              <a:rPr lang="ko-KR" altLang="en-US" sz="1800" dirty="0">
                <a:latin typeface="+mn-ea"/>
                <a:ea typeface="+mn-ea"/>
              </a:rPr>
              <a:t>앞으로 나아가기 위해 직장에서 다른 사람들과 공유할 수 있는 </a:t>
            </a:r>
            <a:r>
              <a:rPr lang="en-US" altLang="ko-KR" sz="1800" dirty="0">
                <a:latin typeface="+mn-ea"/>
                <a:ea typeface="+mn-ea"/>
              </a:rPr>
              <a:t>3~5</a:t>
            </a:r>
            <a:r>
              <a:rPr lang="ko-KR" altLang="en-US" sz="1800" dirty="0">
                <a:latin typeface="+mn-ea"/>
                <a:ea typeface="+mn-ea"/>
              </a:rPr>
              <a:t>가지 목록을 만드세요</a:t>
            </a:r>
            <a:r>
              <a:rPr lang="en-US" altLang="ko-KR" sz="1800" dirty="0">
                <a:latin typeface="+mn-ea"/>
                <a:ea typeface="+mn-ea"/>
              </a:rPr>
              <a:t>(</a:t>
            </a:r>
            <a:r>
              <a:rPr lang="ko-KR" altLang="en-US" sz="1800" dirty="0">
                <a:latin typeface="+mn-ea"/>
                <a:ea typeface="+mn-ea"/>
              </a:rPr>
              <a:t>예시</a:t>
            </a:r>
            <a:r>
              <a:rPr lang="en-US" altLang="ko-KR" sz="1800" dirty="0">
                <a:latin typeface="+mn-ea"/>
                <a:ea typeface="+mn-ea"/>
              </a:rPr>
              <a:t>)</a:t>
            </a:r>
            <a:br>
              <a:rPr lang="en-US" altLang="ko-KR" sz="1800" dirty="0">
                <a:latin typeface="+mn-ea"/>
                <a:ea typeface="+mn-ea"/>
              </a:rPr>
            </a:br>
            <a:r>
              <a:rPr lang="en-US" altLang="ko-KR" sz="1800" dirty="0">
                <a:latin typeface="+mn-ea"/>
                <a:ea typeface="+mn-ea"/>
              </a:rPr>
              <a:t>_</a:t>
            </a:r>
            <a:r>
              <a:rPr lang="en-US" sz="1800" dirty="0">
                <a:latin typeface="+mn-ea"/>
                <a:ea typeface="+mn-ea"/>
              </a:rPr>
              <a:t>Make a list of 3-5 things you can share with others at work to move forward (Example)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39705085"/>
              </p:ext>
            </p:extLst>
          </p:nvPr>
        </p:nvGraphicFramePr>
        <p:xfrm>
          <a:off x="152399" y="1676400"/>
          <a:ext cx="8737425" cy="3611880"/>
        </p:xfrm>
        <a:graphic>
          <a:graphicData uri="http://schemas.openxmlformats.org/drawingml/2006/table">
            <a:tbl>
              <a:tblPr firstRow="1" bandRow="1">
                <a:tableStyleId>{F5AB1C69-6EDB-4FF4-983F-18BD219EF322}</a:tableStyleId>
              </a:tblPr>
              <a:tblGrid>
                <a:gridCol w="3429002">
                  <a:extLst>
                    <a:ext uri="{9D8B030D-6E8A-4147-A177-3AD203B41FA5}">
                      <a16:colId xmlns:a16="http://schemas.microsoft.com/office/drawing/2014/main" val="20000"/>
                    </a:ext>
                  </a:extLst>
                </a:gridCol>
                <a:gridCol w="2395948">
                  <a:extLst>
                    <a:ext uri="{9D8B030D-6E8A-4147-A177-3AD203B41FA5}">
                      <a16:colId xmlns:a16="http://schemas.microsoft.com/office/drawing/2014/main" val="20001"/>
                    </a:ext>
                  </a:extLst>
                </a:gridCol>
                <a:gridCol w="2912475">
                  <a:extLst>
                    <a:ext uri="{9D8B030D-6E8A-4147-A177-3AD203B41FA5}">
                      <a16:colId xmlns:a16="http://schemas.microsoft.com/office/drawing/2014/main" val="20002"/>
                    </a:ext>
                  </a:extLst>
                </a:gridCol>
              </a:tblGrid>
              <a:tr h="457200">
                <a:tc>
                  <a:txBody>
                    <a:bodyPr/>
                    <a:lstStyle/>
                    <a:p>
                      <a:pPr algn="ctr"/>
                      <a:r>
                        <a:rPr lang="ko-KR" altLang="en-US" sz="1500" dirty="0">
                          <a:solidFill>
                            <a:schemeClr val="tx1"/>
                          </a:solidFill>
                          <a:latin typeface="+mn-ea"/>
                          <a:ea typeface="+mn-ea"/>
                        </a:rPr>
                        <a:t>앞으로 나아가기 위한 단계</a:t>
                      </a:r>
                      <a:endParaRPr lang="en-US" altLang="ko-KR" sz="1500" dirty="0">
                        <a:solidFill>
                          <a:schemeClr val="tx1"/>
                        </a:solidFill>
                        <a:latin typeface="+mn-ea"/>
                        <a:ea typeface="+mn-ea"/>
                      </a:endParaRPr>
                    </a:p>
                    <a:p>
                      <a:pPr algn="ctr"/>
                      <a:r>
                        <a:rPr lang="en-US" sz="1500" dirty="0">
                          <a:solidFill>
                            <a:schemeClr val="tx1"/>
                          </a:solidFill>
                          <a:latin typeface="+mn-ea"/>
                          <a:ea typeface="+mn-ea"/>
                        </a:rPr>
                        <a:t>_Steps for Moving Forward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관여하는 사람</a:t>
                      </a:r>
                      <a:endParaRPr lang="en-US" altLang="ko-KR" sz="1500" dirty="0">
                        <a:solidFill>
                          <a:schemeClr val="tx1"/>
                        </a:solidFill>
                        <a:latin typeface="+mn-ea"/>
                        <a:ea typeface="+mn-ea"/>
                      </a:endParaRPr>
                    </a:p>
                    <a:p>
                      <a:pPr algn="ctr"/>
                      <a:r>
                        <a:rPr lang="en-US" altLang="ko-KR" sz="1500" dirty="0">
                          <a:solidFill>
                            <a:schemeClr val="tx1"/>
                          </a:solidFill>
                          <a:latin typeface="+mn-ea"/>
                          <a:ea typeface="+mn-ea"/>
                        </a:rPr>
                        <a:t>_Who is Involved</a:t>
                      </a:r>
                      <a:endParaRPr lang="en-US" sz="1500" dirty="0">
                        <a:solidFill>
                          <a:schemeClr val="tx1"/>
                        </a:solidFill>
                        <a:latin typeface="+mn-ea"/>
                        <a:ea typeface="+mn-ea"/>
                      </a:endParaRP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완료 목표 날짜</a:t>
                      </a:r>
                      <a:endParaRPr lang="en-US" altLang="ko-KR" sz="1500" dirty="0">
                        <a:solidFill>
                          <a:schemeClr val="tx1"/>
                        </a:solidFill>
                        <a:latin typeface="+mn-ea"/>
                        <a:ea typeface="+mn-ea"/>
                      </a:endParaRPr>
                    </a:p>
                    <a:p>
                      <a:pPr algn="ctr"/>
                      <a:r>
                        <a:rPr lang="en-US" sz="1500" dirty="0">
                          <a:solidFill>
                            <a:schemeClr val="tx1"/>
                          </a:solidFill>
                          <a:latin typeface="+mn-ea"/>
                          <a:ea typeface="+mn-ea"/>
                        </a:rPr>
                        <a:t>_Targeted</a:t>
                      </a:r>
                      <a:r>
                        <a:rPr lang="en-US" sz="1500" baseline="0" dirty="0">
                          <a:solidFill>
                            <a:schemeClr val="tx1"/>
                          </a:solidFill>
                          <a:latin typeface="+mn-ea"/>
                          <a:ea typeface="+mn-ea"/>
                        </a:rPr>
                        <a:t> Completion Date</a:t>
                      </a:r>
                      <a:endParaRPr lang="en-US" sz="1500" dirty="0">
                        <a:solidFill>
                          <a:schemeClr val="tx1"/>
                        </a:solidFill>
                        <a:latin typeface="+mn-ea"/>
                        <a:ea typeface="+mn-ea"/>
                      </a:endParaRPr>
                    </a:p>
                  </a:txBody>
                  <a:tcPr marL="68580" marR="68580" marT="34290" marB="34290">
                    <a:solidFill>
                      <a:schemeClr val="bg1">
                        <a:lumMod val="85000"/>
                      </a:schemeClr>
                    </a:solidFill>
                  </a:tcPr>
                </a:tc>
                <a:extLst>
                  <a:ext uri="{0D108BD9-81ED-4DB2-BD59-A6C34878D82A}">
                    <a16:rowId xmlns:a16="http://schemas.microsoft.com/office/drawing/2014/main" val="10000"/>
                  </a:ext>
                </a:extLst>
              </a:tr>
              <a:tr h="459365">
                <a:tc>
                  <a:txBody>
                    <a:bodyPr/>
                    <a:lstStyle/>
                    <a:p>
                      <a:pPr marL="0" indent="0">
                        <a:buFont typeface="+mj-lt"/>
                        <a:buNone/>
                      </a:pPr>
                      <a:endParaRPr lang="en-US" sz="1500" b="0" dirty="0">
                        <a:latin typeface="+mn-ea"/>
                        <a:ea typeface="+mn-ea"/>
                      </a:endParaRPr>
                    </a:p>
                    <a:p>
                      <a:pPr marL="0" indent="0">
                        <a:buFont typeface="+mj-lt"/>
                        <a:buNone/>
                      </a:pPr>
                      <a:r>
                        <a:rPr lang="en-US" sz="1500" b="0" dirty="0">
                          <a:latin typeface="+mn-ea"/>
                          <a:ea typeface="+mn-ea"/>
                        </a:rPr>
                        <a:t>PCO</a:t>
                      </a:r>
                      <a:r>
                        <a:rPr lang="en-US" sz="1500" b="0" baseline="0" dirty="0">
                          <a:latin typeface="+mn-ea"/>
                          <a:ea typeface="+mn-ea"/>
                        </a:rPr>
                        <a:t> </a:t>
                      </a:r>
                      <a:r>
                        <a:rPr lang="ko-KR" altLang="en-US" sz="1500" b="0" baseline="0" dirty="0">
                          <a:latin typeface="+mn-ea"/>
                          <a:ea typeface="+mn-ea"/>
                        </a:rPr>
                        <a:t>설문조사를 감독자와 공유</a:t>
                      </a:r>
                      <a:endParaRPr lang="en-US" altLang="ko-KR" sz="1500" b="0" baseline="0" dirty="0">
                        <a:latin typeface="+mn-ea"/>
                        <a:ea typeface="+mn-ea"/>
                      </a:endParaRPr>
                    </a:p>
                    <a:p>
                      <a:pPr marL="0" indent="0">
                        <a:buFont typeface="+mj-lt"/>
                        <a:buNone/>
                      </a:pPr>
                      <a:r>
                        <a:rPr lang="en-US" sz="1500" b="0" baseline="0" dirty="0">
                          <a:latin typeface="+mn-ea"/>
                          <a:ea typeface="+mn-ea"/>
                        </a:rPr>
                        <a:t>_</a:t>
                      </a:r>
                      <a:r>
                        <a:rPr lang="en-US" sz="1500" b="0" dirty="0">
                          <a:latin typeface="+mn-ea"/>
                          <a:ea typeface="+mn-ea"/>
                        </a:rPr>
                        <a:t>Share the PCO Survey with supervisor</a:t>
                      </a:r>
                    </a:p>
                  </a:txBody>
                  <a:tcPr marL="68580" marR="68580" marT="34290" marB="34290" anchor="ctr"/>
                </a:tc>
                <a:tc>
                  <a:txBody>
                    <a:bodyPr/>
                    <a:lstStyle/>
                    <a:p>
                      <a:endParaRPr lang="en-US" sz="1500" dirty="0">
                        <a:latin typeface="+mn-ea"/>
                        <a:ea typeface="+mn-ea"/>
                      </a:endParaRPr>
                    </a:p>
                    <a:p>
                      <a:r>
                        <a:rPr lang="en-US" sz="1500" dirty="0">
                          <a:latin typeface="+mn-ea"/>
                          <a:ea typeface="+mn-ea"/>
                        </a:rPr>
                        <a:t>Rachel</a:t>
                      </a:r>
                    </a:p>
                  </a:txBody>
                  <a:tcPr marL="68580" marR="68580" marT="34290" marB="34290" anchor="ctr"/>
                </a:tc>
                <a:tc>
                  <a:txBody>
                    <a:bodyPr/>
                    <a:lstStyle/>
                    <a:p>
                      <a:endParaRPr lang="en-US" sz="1500" dirty="0">
                        <a:latin typeface="+mn-ea"/>
                        <a:ea typeface="+mn-ea"/>
                      </a:endParaRPr>
                    </a:p>
                    <a:p>
                      <a:r>
                        <a:rPr lang="ko-KR" altLang="en-US" sz="1500" dirty="0">
                          <a:latin typeface="+mn-ea"/>
                          <a:ea typeface="+mn-ea"/>
                        </a:rPr>
                        <a:t>이 달 직원 회의</a:t>
                      </a:r>
                      <a:endParaRPr lang="en-US" altLang="ko-KR" sz="1500" dirty="0">
                        <a:latin typeface="+mn-ea"/>
                        <a:ea typeface="+mn-ea"/>
                      </a:endParaRPr>
                    </a:p>
                    <a:p>
                      <a:r>
                        <a:rPr lang="en-US" altLang="ko-KR" sz="1500" dirty="0">
                          <a:latin typeface="+mn-ea"/>
                          <a:ea typeface="+mn-ea"/>
                        </a:rPr>
                        <a:t>_</a:t>
                      </a:r>
                      <a:r>
                        <a:rPr lang="en-US" sz="1500" dirty="0">
                          <a:latin typeface="+mn-ea"/>
                          <a:ea typeface="+mn-ea"/>
                        </a:rPr>
                        <a:t>Staff Meeting This Month</a:t>
                      </a:r>
                    </a:p>
                  </a:txBody>
                  <a:tcPr marL="68580" marR="68580" marT="34290" marB="34290" anchor="ctr"/>
                </a:tc>
                <a:extLst>
                  <a:ext uri="{0D108BD9-81ED-4DB2-BD59-A6C34878D82A}">
                    <a16:rowId xmlns:a16="http://schemas.microsoft.com/office/drawing/2014/main" val="10001"/>
                  </a:ext>
                </a:extLst>
              </a:tr>
              <a:tr h="617220">
                <a:tc>
                  <a:txBody>
                    <a:bodyPr/>
                    <a:lstStyle/>
                    <a:p>
                      <a:pPr marL="0" indent="0">
                        <a:buFont typeface="+mj-lt"/>
                        <a:buNone/>
                      </a:pPr>
                      <a:endParaRPr lang="en-US" sz="1500" b="0" dirty="0">
                        <a:latin typeface="+mn-ea"/>
                        <a:ea typeface="+mn-ea"/>
                      </a:endParaRPr>
                    </a:p>
                    <a:p>
                      <a:pPr marL="0" indent="0">
                        <a:buFont typeface="+mj-lt"/>
                        <a:buNone/>
                      </a:pPr>
                      <a:r>
                        <a:rPr lang="en-US" sz="1500" b="0" dirty="0">
                          <a:latin typeface="+mn-ea"/>
                          <a:ea typeface="+mn-ea"/>
                        </a:rPr>
                        <a:t>1</a:t>
                      </a:r>
                      <a:r>
                        <a:rPr lang="ko-KR" altLang="en-US" sz="1500" b="0" dirty="0">
                          <a:latin typeface="+mn-ea"/>
                          <a:ea typeface="+mn-ea"/>
                        </a:rPr>
                        <a:t>일차의 도구를 사용하여 나 자신에 대한 개인 설명 작성</a:t>
                      </a:r>
                      <a:endParaRPr lang="en-US" altLang="ko-KR" sz="1500" b="0" dirty="0">
                        <a:latin typeface="+mn-ea"/>
                        <a:ea typeface="+mn-ea"/>
                      </a:endParaRPr>
                    </a:p>
                    <a:p>
                      <a:pPr marL="0" indent="0">
                        <a:buFont typeface="+mj-lt"/>
                        <a:buNone/>
                      </a:pPr>
                      <a:r>
                        <a:rPr lang="en-US" sz="1500" b="0" dirty="0">
                          <a:latin typeface="+mn-ea"/>
                          <a:ea typeface="+mn-ea"/>
                        </a:rPr>
                        <a:t>_Use the tools from day 1 to create a personal description for myself</a:t>
                      </a:r>
                    </a:p>
                  </a:txBody>
                  <a:tcPr marL="68580" marR="68580" marT="34290" marB="34290" anchor="ctr"/>
                </a:tc>
                <a:tc>
                  <a:txBody>
                    <a:bodyPr/>
                    <a:lstStyle/>
                    <a:p>
                      <a:endParaRPr lang="en-US" sz="1500" dirty="0">
                        <a:latin typeface="+mn-ea"/>
                        <a:ea typeface="+mn-ea"/>
                      </a:endParaRPr>
                    </a:p>
                    <a:p>
                      <a:r>
                        <a:rPr lang="en-US" sz="1500" dirty="0">
                          <a:latin typeface="+mn-ea"/>
                          <a:ea typeface="+mn-ea"/>
                        </a:rPr>
                        <a:t>Rachel</a:t>
                      </a:r>
                    </a:p>
                  </a:txBody>
                  <a:tcPr marL="68580" marR="68580" marT="34290" marB="34290" anchor="ctr"/>
                </a:tc>
                <a:tc>
                  <a:txBody>
                    <a:bodyPr/>
                    <a:lstStyle/>
                    <a:p>
                      <a:endParaRPr lang="en-US" sz="1500" dirty="0">
                        <a:latin typeface="+mn-ea"/>
                        <a:ea typeface="+mn-ea"/>
                      </a:endParaRPr>
                    </a:p>
                    <a:p>
                      <a:endParaRPr lang="en-US" sz="1500" dirty="0">
                        <a:latin typeface="+mn-ea"/>
                        <a:ea typeface="+mn-ea"/>
                      </a:endParaRPr>
                    </a:p>
                    <a:p>
                      <a:r>
                        <a:rPr lang="en-US" sz="1500" dirty="0">
                          <a:latin typeface="+mn-ea"/>
                          <a:ea typeface="+mn-ea"/>
                        </a:rPr>
                        <a:t>1</a:t>
                      </a:r>
                      <a:r>
                        <a:rPr lang="ko-KR" altLang="en-US" sz="1500" dirty="0">
                          <a:latin typeface="+mn-ea"/>
                          <a:ea typeface="+mn-ea"/>
                        </a:rPr>
                        <a:t>월 직원 회의</a:t>
                      </a:r>
                      <a:endParaRPr lang="en-US" altLang="ko-KR" sz="1500" dirty="0">
                        <a:latin typeface="+mn-ea"/>
                        <a:ea typeface="+mn-ea"/>
                      </a:endParaRPr>
                    </a:p>
                    <a:p>
                      <a:r>
                        <a:rPr lang="en-US" sz="1500" dirty="0">
                          <a:latin typeface="+mn-ea"/>
                          <a:ea typeface="+mn-ea"/>
                        </a:rPr>
                        <a:t>_Staff Meeting in January</a:t>
                      </a:r>
                    </a:p>
                  </a:txBody>
                  <a:tcPr marL="68580" marR="68580" marT="34290" marB="34290" anchor="ctr"/>
                </a:tc>
                <a:extLst>
                  <a:ext uri="{0D108BD9-81ED-4DB2-BD59-A6C34878D82A}">
                    <a16:rowId xmlns:a16="http://schemas.microsoft.com/office/drawing/2014/main" val="10002"/>
                  </a:ext>
                </a:extLst>
              </a:tr>
              <a:tr h="891540">
                <a:tc>
                  <a:txBody>
                    <a:bodyPr/>
                    <a:lstStyle/>
                    <a:p>
                      <a:pPr marL="0" indent="0">
                        <a:buFont typeface="+mj-lt"/>
                        <a:buNone/>
                      </a:pPr>
                      <a:r>
                        <a:rPr lang="ko-KR" altLang="en-US" sz="1500" b="0" dirty="0">
                          <a:latin typeface="+mn-ea"/>
                          <a:ea typeface="+mn-ea"/>
                        </a:rPr>
                        <a:t>내가 배운 정보를 리더십에 활용</a:t>
                      </a:r>
                      <a:endParaRPr lang="en-US" sz="1500" b="0" dirty="0">
                        <a:latin typeface="+mn-ea"/>
                        <a:ea typeface="+mn-ea"/>
                      </a:endParaRPr>
                    </a:p>
                    <a:p>
                      <a:pPr marL="0" indent="0">
                        <a:buFont typeface="+mj-lt"/>
                        <a:buNone/>
                      </a:pPr>
                      <a:r>
                        <a:rPr lang="en-US" sz="1500" b="0" dirty="0">
                          <a:latin typeface="+mn-ea"/>
                          <a:ea typeface="+mn-ea"/>
                        </a:rPr>
                        <a:t>_Bring information I learned to my leadership</a:t>
                      </a:r>
                    </a:p>
                  </a:txBody>
                  <a:tcPr marL="68580" marR="68580" marT="34290" marB="34290" anchor="ctr"/>
                </a:tc>
                <a:tc>
                  <a:txBody>
                    <a:bodyPr/>
                    <a:lstStyle/>
                    <a:p>
                      <a:endParaRPr lang="en-US" sz="1500" b="0" dirty="0">
                        <a:latin typeface="+mn-ea"/>
                        <a:ea typeface="+mn-ea"/>
                      </a:endParaRPr>
                    </a:p>
                    <a:p>
                      <a:r>
                        <a:rPr lang="en-US" sz="1500" b="0" dirty="0" err="1">
                          <a:latin typeface="+mn-ea"/>
                          <a:ea typeface="+mn-ea"/>
                        </a:rPr>
                        <a:t>Seunghee</a:t>
                      </a:r>
                      <a:r>
                        <a:rPr lang="en-US" sz="1500" b="0" dirty="0">
                          <a:latin typeface="+mn-ea"/>
                          <a:ea typeface="+mn-ea"/>
                        </a:rPr>
                        <a:t> </a:t>
                      </a:r>
                    </a:p>
                  </a:txBody>
                  <a:tcPr marL="68580" marR="68580" marT="34290" marB="34290" anchor="ctr"/>
                </a:tc>
                <a:tc>
                  <a:txBody>
                    <a:bodyPr/>
                    <a:lstStyle/>
                    <a:p>
                      <a:endParaRPr lang="en-US" sz="1500" dirty="0">
                        <a:latin typeface="+mn-ea"/>
                        <a:ea typeface="+mn-ea"/>
                      </a:endParaRPr>
                    </a:p>
                    <a:p>
                      <a:r>
                        <a:rPr lang="ko-KR" altLang="en-US" sz="1500" dirty="0">
                          <a:latin typeface="+mn-ea"/>
                          <a:ea typeface="+mn-ea"/>
                        </a:rPr>
                        <a:t>다음주</a:t>
                      </a:r>
                      <a:endParaRPr lang="en-US" altLang="ko-KR" sz="1500" dirty="0">
                        <a:latin typeface="+mn-ea"/>
                        <a:ea typeface="+mn-ea"/>
                      </a:endParaRPr>
                    </a:p>
                    <a:p>
                      <a:r>
                        <a:rPr lang="en-US" sz="1500" dirty="0">
                          <a:latin typeface="+mn-ea"/>
                          <a:ea typeface="+mn-ea"/>
                        </a:rPr>
                        <a:t>_Next week</a:t>
                      </a:r>
                    </a:p>
                  </a:txBody>
                  <a:tcPr marL="68580" marR="68580" marT="34290" marB="34290" anchor="ctr"/>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3"/>
          </p:nvPr>
        </p:nvSpPr>
        <p:spPr>
          <a:xfrm>
            <a:off x="152399" y="5862431"/>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atin typeface="+mn-ea"/>
              </a:rPr>
              <a:t>Minnesota Department of Human Services </a:t>
            </a:r>
            <a:r>
              <a:rPr lang="en-US">
                <a:solidFill>
                  <a:schemeClr val="accent1"/>
                </a:solidFill>
                <a:latin typeface="+mn-ea"/>
              </a:rPr>
              <a:t>|</a:t>
            </a:r>
            <a:r>
              <a:rPr lang="en-US">
                <a:latin typeface="+mn-ea"/>
              </a:rPr>
              <a:t> mn.gov/dhs</a:t>
            </a:r>
            <a:endParaRPr lang="en-US" dirty="0">
              <a:latin typeface="+mn-ea"/>
            </a:endParaRPr>
          </a:p>
        </p:txBody>
      </p:sp>
      <p:sp>
        <p:nvSpPr>
          <p:cNvPr id="4" name="Slide Number Placeholder 3"/>
          <p:cNvSpPr>
            <a:spLocks noGrp="1"/>
          </p:cNvSpPr>
          <p:nvPr>
            <p:ph type="sldNum" sz="quarter" idx="12"/>
          </p:nvPr>
        </p:nvSpPr>
        <p:spPr>
          <a:xfrm>
            <a:off x="9902952"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43</a:t>
            </a:fld>
            <a:endParaRPr lang="en-US" dirty="0"/>
          </a:p>
        </p:txBody>
      </p:sp>
    </p:spTree>
    <p:extLst>
      <p:ext uri="{BB962C8B-B14F-4D97-AF65-F5344CB8AC3E}">
        <p14:creationId xmlns:p14="http://schemas.microsoft.com/office/powerpoint/2010/main" val="3527748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751"/>
            <a:ext cx="9143999" cy="994172"/>
          </a:xfrm>
        </p:spPr>
        <p:txBody>
          <a:bodyPr>
            <a:noAutofit/>
          </a:bodyPr>
          <a:lstStyle/>
          <a:p>
            <a:pPr algn="ctr"/>
            <a:r>
              <a:rPr lang="ko-KR" altLang="en-US" sz="1800" dirty="0">
                <a:latin typeface="+mn-ea"/>
                <a:ea typeface="+mn-ea"/>
              </a:rPr>
              <a:t>앞으로 나아가기 위해 직장에서 다른 사람들과 공유할 수 있는 </a:t>
            </a:r>
            <a:r>
              <a:rPr lang="en-US" altLang="ko-KR" sz="1800" dirty="0">
                <a:latin typeface="+mn-ea"/>
                <a:ea typeface="+mn-ea"/>
              </a:rPr>
              <a:t>3~5</a:t>
            </a:r>
            <a:r>
              <a:rPr lang="ko-KR" altLang="en-US" sz="1800" dirty="0">
                <a:latin typeface="+mn-ea"/>
                <a:ea typeface="+mn-ea"/>
              </a:rPr>
              <a:t>가지 목록을 만드세요</a:t>
            </a:r>
            <a:br>
              <a:rPr lang="en-US" altLang="ko-KR" sz="1800" dirty="0">
                <a:latin typeface="+mn-ea"/>
                <a:ea typeface="+mn-ea"/>
              </a:rPr>
            </a:br>
            <a:r>
              <a:rPr lang="en-US" altLang="ko-KR" sz="1800" dirty="0">
                <a:latin typeface="+mn-ea"/>
                <a:ea typeface="+mn-ea"/>
              </a:rPr>
              <a:t>_Make a list of 3-5 things you can share with others at work to move forward</a:t>
            </a:r>
            <a:endParaRPr lang="en-US" sz="1800" dirty="0">
              <a:latin typeface="+mn-ea"/>
              <a:ea typeface="+mn-ea"/>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05664054"/>
              </p:ext>
            </p:extLst>
          </p:nvPr>
        </p:nvGraphicFramePr>
        <p:xfrm>
          <a:off x="241388" y="1630156"/>
          <a:ext cx="8661224" cy="4251960"/>
        </p:xfrm>
        <a:graphic>
          <a:graphicData uri="http://schemas.openxmlformats.org/drawingml/2006/table">
            <a:tbl>
              <a:tblPr firstRow="1" bandRow="1">
                <a:tableStyleId>{F5AB1C69-6EDB-4FF4-983F-18BD219EF322}</a:tableStyleId>
              </a:tblPr>
              <a:tblGrid>
                <a:gridCol w="3212177">
                  <a:extLst>
                    <a:ext uri="{9D8B030D-6E8A-4147-A177-3AD203B41FA5}">
                      <a16:colId xmlns:a16="http://schemas.microsoft.com/office/drawing/2014/main" val="20000"/>
                    </a:ext>
                  </a:extLst>
                </a:gridCol>
                <a:gridCol w="2561972">
                  <a:extLst>
                    <a:ext uri="{9D8B030D-6E8A-4147-A177-3AD203B41FA5}">
                      <a16:colId xmlns:a16="http://schemas.microsoft.com/office/drawing/2014/main" val="20001"/>
                    </a:ext>
                  </a:extLst>
                </a:gridCol>
                <a:gridCol w="2887075">
                  <a:extLst>
                    <a:ext uri="{9D8B030D-6E8A-4147-A177-3AD203B41FA5}">
                      <a16:colId xmlns:a16="http://schemas.microsoft.com/office/drawing/2014/main" val="20002"/>
                    </a:ext>
                  </a:extLst>
                </a:gridCol>
              </a:tblGrid>
              <a:tr h="708660">
                <a:tc>
                  <a:txBody>
                    <a:bodyPr/>
                    <a:lstStyle/>
                    <a:p>
                      <a:pPr algn="ctr"/>
                      <a:r>
                        <a:rPr lang="ko-KR" altLang="en-US" sz="1500" dirty="0">
                          <a:solidFill>
                            <a:schemeClr val="tx1"/>
                          </a:solidFill>
                          <a:latin typeface="+mn-ea"/>
                          <a:ea typeface="+mn-ea"/>
                        </a:rPr>
                        <a:t>앞으로 나아가기 위한 단계</a:t>
                      </a:r>
                      <a:endParaRPr lang="en-US" altLang="ko-KR" sz="1500" dirty="0">
                        <a:solidFill>
                          <a:schemeClr val="tx1"/>
                        </a:solidFill>
                        <a:latin typeface="+mn-ea"/>
                        <a:ea typeface="+mn-ea"/>
                      </a:endParaRPr>
                    </a:p>
                    <a:p>
                      <a:pPr algn="ctr"/>
                      <a:r>
                        <a:rPr lang="en-US" altLang="ko-KR" sz="1500" dirty="0">
                          <a:solidFill>
                            <a:schemeClr val="tx1"/>
                          </a:solidFill>
                          <a:latin typeface="+mn-ea"/>
                          <a:ea typeface="+mn-ea"/>
                        </a:rPr>
                        <a:t>_</a:t>
                      </a:r>
                      <a:r>
                        <a:rPr lang="en-US" sz="1500" dirty="0">
                          <a:solidFill>
                            <a:schemeClr val="tx1"/>
                          </a:solidFill>
                          <a:latin typeface="+mn-ea"/>
                          <a:ea typeface="+mn-ea"/>
                        </a:rPr>
                        <a:t>Steps for Moving Forward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관여하는 사람</a:t>
                      </a:r>
                      <a:endParaRPr lang="en-US" altLang="ko-KR" sz="1500" dirty="0">
                        <a:solidFill>
                          <a:schemeClr val="tx1"/>
                        </a:solidFill>
                        <a:latin typeface="+mn-ea"/>
                        <a:ea typeface="+mn-ea"/>
                      </a:endParaRPr>
                    </a:p>
                    <a:p>
                      <a:pPr algn="ctr"/>
                      <a:r>
                        <a:rPr lang="en-US" altLang="ko-KR" sz="1500" dirty="0">
                          <a:solidFill>
                            <a:schemeClr val="tx1"/>
                          </a:solidFill>
                          <a:latin typeface="+mn-ea"/>
                          <a:ea typeface="+mn-ea"/>
                        </a:rPr>
                        <a:t>_Who is Involved</a:t>
                      </a:r>
                      <a:endParaRPr lang="en-US" sz="1500" dirty="0">
                        <a:solidFill>
                          <a:schemeClr val="tx1"/>
                        </a:solidFill>
                        <a:latin typeface="+mn-ea"/>
                        <a:ea typeface="+mn-ea"/>
                      </a:endParaRP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완료 목표 날짜</a:t>
                      </a:r>
                      <a:endParaRPr lang="en-US" altLang="ko-KR" sz="1500" dirty="0">
                        <a:solidFill>
                          <a:schemeClr val="tx1"/>
                        </a:solidFill>
                        <a:latin typeface="+mn-ea"/>
                        <a:ea typeface="+mn-ea"/>
                      </a:endParaRPr>
                    </a:p>
                    <a:p>
                      <a:pPr algn="ctr"/>
                      <a:r>
                        <a:rPr lang="en-US" sz="1500" dirty="0">
                          <a:solidFill>
                            <a:schemeClr val="tx1"/>
                          </a:solidFill>
                          <a:latin typeface="+mn-ea"/>
                          <a:ea typeface="+mn-ea"/>
                        </a:rPr>
                        <a:t>_Targeted</a:t>
                      </a:r>
                      <a:r>
                        <a:rPr lang="en-US" sz="1500" baseline="0" dirty="0">
                          <a:solidFill>
                            <a:schemeClr val="tx1"/>
                          </a:solidFill>
                          <a:latin typeface="+mn-ea"/>
                          <a:ea typeface="+mn-ea"/>
                        </a:rPr>
                        <a:t> Completion Date</a:t>
                      </a:r>
                      <a:endParaRPr lang="en-US" sz="1500" dirty="0">
                        <a:solidFill>
                          <a:schemeClr val="tx1"/>
                        </a:solidFill>
                        <a:latin typeface="+mn-ea"/>
                        <a:ea typeface="+mn-ea"/>
                      </a:endParaRPr>
                    </a:p>
                  </a:txBody>
                  <a:tcPr marL="68580" marR="68580" marT="34290" marB="34290">
                    <a:solidFill>
                      <a:schemeClr val="bg1">
                        <a:lumMod val="85000"/>
                      </a:schemeClr>
                    </a:solidFill>
                  </a:tcPr>
                </a:tc>
                <a:extLst>
                  <a:ext uri="{0D108BD9-81ED-4DB2-BD59-A6C34878D82A}">
                    <a16:rowId xmlns:a16="http://schemas.microsoft.com/office/drawing/2014/main" val="10000"/>
                  </a:ext>
                </a:extLst>
              </a:tr>
              <a:tr h="459365">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1"/>
                  </a:ext>
                </a:extLst>
              </a:tr>
              <a:tr h="617220">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extLst>
                  <a:ext uri="{0D108BD9-81ED-4DB2-BD59-A6C34878D82A}">
                    <a16:rowId xmlns:a16="http://schemas.microsoft.com/office/drawing/2014/main" val="10002"/>
                  </a:ext>
                </a:extLst>
              </a:tr>
              <a:tr h="891540">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3"/>
                  </a:ext>
                </a:extLst>
              </a:tr>
              <a:tr h="459365">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4"/>
                  </a:ext>
                </a:extLst>
              </a:tr>
              <a:tr h="19234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5"/>
                  </a:ext>
                </a:extLst>
              </a:tr>
            </a:tbl>
          </a:graphicData>
        </a:graphic>
      </p:graphicFrame>
      <p:sp>
        <p:nvSpPr>
          <p:cNvPr id="3" name="Footer Placeholder 2"/>
          <p:cNvSpPr>
            <a:spLocks noGrp="1"/>
          </p:cNvSpPr>
          <p:nvPr>
            <p:ph type="ftr" sz="quarter" idx="3"/>
          </p:nvPr>
        </p:nvSpPr>
        <p:spPr>
          <a:xfrm>
            <a:off x="3302177" y="6356349"/>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Minnesota Department of Human Services </a:t>
            </a:r>
            <a:r>
              <a:rPr lang="en-US">
                <a:solidFill>
                  <a:schemeClr val="accent1"/>
                </a:solidFill>
              </a:rPr>
              <a:t>|</a:t>
            </a:r>
            <a:r>
              <a:rPr lang="en-US"/>
              <a:t> mn.gov/dhs</a:t>
            </a:r>
            <a:endParaRPr lang="en-US" dirty="0"/>
          </a:p>
        </p:txBody>
      </p:sp>
      <p:sp>
        <p:nvSpPr>
          <p:cNvPr id="4" name="Slide Number Placeholder 3"/>
          <p:cNvSpPr>
            <a:spLocks noGrp="1"/>
          </p:cNvSpPr>
          <p:nvPr>
            <p:ph type="sldNum" sz="quarter" idx="12"/>
          </p:nvPr>
        </p:nvSpPr>
        <p:spPr>
          <a:xfrm>
            <a:off x="9902952"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44</a:t>
            </a:fld>
            <a:endParaRPr lang="en-US" dirty="0"/>
          </a:p>
        </p:txBody>
      </p:sp>
    </p:spTree>
    <p:extLst>
      <p:ext uri="{BB962C8B-B14F-4D97-AF65-F5344CB8AC3E}">
        <p14:creationId xmlns:p14="http://schemas.microsoft.com/office/powerpoint/2010/main" val="2366668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E09F-AB65-E74C-8930-8776F0E10E5A}"/>
              </a:ext>
            </a:extLst>
          </p:cNvPr>
          <p:cNvSpPr>
            <a:spLocks noGrp="1"/>
          </p:cNvSpPr>
          <p:nvPr>
            <p:ph type="title"/>
          </p:nvPr>
        </p:nvSpPr>
        <p:spPr/>
        <p:txBody>
          <a:bodyPr>
            <a:normAutofit/>
          </a:bodyPr>
          <a:lstStyle/>
          <a:p>
            <a:pPr algn="ctr"/>
            <a:r>
              <a:rPr lang="ko-KR" altLang="en-US" sz="3500" dirty="0"/>
              <a:t>소모임 토론</a:t>
            </a:r>
            <a:endParaRPr lang="en-US" sz="3500" dirty="0"/>
          </a:p>
        </p:txBody>
      </p:sp>
      <p:sp>
        <p:nvSpPr>
          <p:cNvPr id="3" name="Content Placeholder 2">
            <a:extLst>
              <a:ext uri="{FF2B5EF4-FFF2-40B4-BE49-F238E27FC236}">
                <a16:creationId xmlns:a16="http://schemas.microsoft.com/office/drawing/2014/main" id="{42299396-BA88-5C4C-8671-73154FFB9554}"/>
              </a:ext>
            </a:extLst>
          </p:cNvPr>
          <p:cNvSpPr>
            <a:spLocks noGrp="1"/>
          </p:cNvSpPr>
          <p:nvPr>
            <p:ph idx="1"/>
          </p:nvPr>
        </p:nvSpPr>
        <p:spPr/>
        <p:txBody>
          <a:bodyPr>
            <a:noAutofit/>
          </a:bodyPr>
          <a:lstStyle/>
          <a:p>
            <a:pPr marL="0" indent="0">
              <a:buNone/>
            </a:pPr>
            <a:r>
              <a:rPr lang="ko-KR" altLang="en-US" sz="1800" dirty="0">
                <a:solidFill>
                  <a:schemeClr val="tx1"/>
                </a:solidFill>
                <a:latin typeface="+mn-ea"/>
              </a:rPr>
              <a:t>메모를 작성한 후 채팅이나 </a:t>
            </a:r>
            <a:r>
              <a:rPr lang="ko-KR" altLang="en-US" sz="1800" dirty="0" err="1">
                <a:solidFill>
                  <a:schemeClr val="tx1"/>
                </a:solidFill>
                <a:latin typeface="+mn-ea"/>
              </a:rPr>
              <a:t>소그룹</a:t>
            </a:r>
            <a:r>
              <a:rPr lang="ko-KR" altLang="en-US" sz="1800" dirty="0">
                <a:solidFill>
                  <a:schemeClr val="tx1"/>
                </a:solidFill>
                <a:latin typeface="+mn-ea"/>
              </a:rPr>
              <a:t> 진행자와 함께 할 일을 공유하세요</a:t>
            </a:r>
            <a:endParaRPr lang="en-US" altLang="ko-KR" sz="1800" dirty="0">
              <a:solidFill>
                <a:schemeClr val="tx1"/>
              </a:solidFill>
              <a:latin typeface="+mn-ea"/>
            </a:endParaRPr>
          </a:p>
          <a:p>
            <a:pPr marL="0" indent="0">
              <a:buNone/>
            </a:pPr>
            <a:r>
              <a:rPr lang="en-US" sz="1800" dirty="0">
                <a:latin typeface="+mn-ea"/>
              </a:rPr>
              <a:t> _</a:t>
            </a:r>
            <a:r>
              <a:rPr lang="en-US" sz="1800" dirty="0">
                <a:solidFill>
                  <a:schemeClr val="tx1"/>
                </a:solidFill>
                <a:latin typeface="+mn-ea"/>
              </a:rPr>
              <a:t>After writing your notes, share in the chat or</a:t>
            </a:r>
          </a:p>
          <a:p>
            <a:pPr marL="0" indent="0">
              <a:buNone/>
            </a:pPr>
            <a:r>
              <a:rPr lang="en-US" sz="1800" dirty="0">
                <a:latin typeface="+mn-ea"/>
              </a:rPr>
              <a:t>   </a:t>
            </a:r>
            <a:r>
              <a:rPr lang="en-US" sz="1800" dirty="0">
                <a:solidFill>
                  <a:schemeClr val="tx1"/>
                </a:solidFill>
                <a:latin typeface="+mn-ea"/>
              </a:rPr>
              <a:t>with the Breakout Facilitator what you will do ne</a:t>
            </a:r>
            <a:r>
              <a:rPr lang="en-US" sz="1800" dirty="0">
                <a:latin typeface="+mn-ea"/>
              </a:rPr>
              <a:t>xt.</a:t>
            </a:r>
            <a:endParaRPr lang="en-US" sz="1800" dirty="0">
              <a:solidFill>
                <a:schemeClr val="tx1"/>
              </a:solidFill>
              <a:latin typeface="+mn-ea"/>
            </a:endParaRPr>
          </a:p>
        </p:txBody>
      </p:sp>
      <p:pic>
        <p:nvPicPr>
          <p:cNvPr id="8" name="Content Placeholder 5">
            <a:extLst>
              <a:ext uri="{FF2B5EF4-FFF2-40B4-BE49-F238E27FC236}">
                <a16:creationId xmlns:a16="http://schemas.microsoft.com/office/drawing/2014/main" id="{83152657-A003-B241-A631-53BC276E1C87}"/>
              </a:ext>
            </a:extLst>
          </p:cNvPr>
          <p:cNvPicPr>
            <a:picLocks noChangeAspect="1"/>
          </p:cNvPicPr>
          <p:nvPr/>
        </p:nvPicPr>
        <p:blipFill>
          <a:blip r:embed="rId2"/>
          <a:stretch>
            <a:fillRect/>
          </a:stretch>
        </p:blipFill>
        <p:spPr>
          <a:xfrm>
            <a:off x="2209594" y="2667000"/>
            <a:ext cx="4724812" cy="3382965"/>
          </a:xfrm>
          <a:prstGeom prst="rect">
            <a:avLst/>
          </a:prstGeom>
        </p:spPr>
      </p:pic>
    </p:spTree>
    <p:extLst>
      <p:ext uri="{BB962C8B-B14F-4D97-AF65-F5344CB8AC3E}">
        <p14:creationId xmlns:p14="http://schemas.microsoft.com/office/powerpoint/2010/main" val="25589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77F1-D164-414F-9C44-E59BAB1BE32B}"/>
              </a:ext>
            </a:extLst>
          </p:cNvPr>
          <p:cNvSpPr>
            <a:spLocks noGrp="1"/>
          </p:cNvSpPr>
          <p:nvPr>
            <p:ph type="title"/>
          </p:nvPr>
        </p:nvSpPr>
        <p:spPr/>
        <p:txBody>
          <a:bodyPr>
            <a:noAutofit/>
          </a:bodyPr>
          <a:lstStyle/>
          <a:p>
            <a:pPr algn="ctr"/>
            <a:r>
              <a:rPr lang="ko-KR" altLang="en-US" sz="3500" dirty="0">
                <a:latin typeface="+mn-ea"/>
                <a:ea typeface="+mn-ea"/>
              </a:rPr>
              <a:t>교육은 일회성 이벤트 아닙니다</a:t>
            </a:r>
            <a:r>
              <a:rPr lang="en-US" altLang="ko-KR" sz="3500" dirty="0">
                <a:latin typeface="+mn-ea"/>
                <a:ea typeface="+mn-ea"/>
              </a:rPr>
              <a:t>.</a:t>
            </a:r>
            <a:br>
              <a:rPr lang="en-US" altLang="ko-KR" sz="3500" dirty="0">
                <a:latin typeface="+mn-ea"/>
                <a:ea typeface="+mn-ea"/>
              </a:rPr>
            </a:br>
            <a:r>
              <a:rPr lang="en-US" altLang="ko-KR" sz="2800" dirty="0">
                <a:latin typeface="+mn-ea"/>
                <a:ea typeface="+mn-ea"/>
              </a:rPr>
              <a:t>_</a:t>
            </a:r>
            <a:r>
              <a:rPr lang="en-US" sz="2800" dirty="0">
                <a:latin typeface="+mn-ea"/>
                <a:ea typeface="+mn-ea"/>
              </a:rPr>
              <a:t>Training is Not a One-Time Event</a:t>
            </a:r>
            <a:endParaRPr lang="en-US" sz="3500" dirty="0">
              <a:latin typeface="+mn-ea"/>
              <a:ea typeface="+mn-ea"/>
            </a:endParaRPr>
          </a:p>
        </p:txBody>
      </p:sp>
      <p:sp>
        <p:nvSpPr>
          <p:cNvPr id="7" name="Content Placeholder 6">
            <a:extLst>
              <a:ext uri="{FF2B5EF4-FFF2-40B4-BE49-F238E27FC236}">
                <a16:creationId xmlns:a16="http://schemas.microsoft.com/office/drawing/2014/main" id="{82D1CEDF-C1C2-7D43-A421-9A2E85D1CF27}"/>
              </a:ext>
            </a:extLst>
          </p:cNvPr>
          <p:cNvSpPr>
            <a:spLocks noGrp="1"/>
          </p:cNvSpPr>
          <p:nvPr>
            <p:ph sz="quarter" idx="13"/>
          </p:nvPr>
        </p:nvSpPr>
        <p:spPr>
          <a:xfrm>
            <a:off x="0" y="1743077"/>
            <a:ext cx="9144000" cy="3884613"/>
          </a:xfrm>
        </p:spPr>
        <p:txBody>
          <a:bodyPr>
            <a:normAutofit/>
          </a:bodyPr>
          <a:lstStyle/>
          <a:p>
            <a:r>
              <a:rPr lang="ko-KR" altLang="en-US" sz="2000" dirty="0">
                <a:solidFill>
                  <a:schemeClr val="tx1"/>
                </a:solidFill>
                <a:latin typeface="+mn-ea"/>
              </a:rPr>
              <a:t>정보 공유에 도움이 될 조직 내 챔피언 찾기</a:t>
            </a:r>
            <a:endParaRPr lang="en-US" altLang="ko-KR" sz="2000" dirty="0">
              <a:solidFill>
                <a:schemeClr val="tx1"/>
              </a:solidFill>
              <a:latin typeface="+mn-ea"/>
            </a:endParaRPr>
          </a:p>
          <a:p>
            <a:pPr marL="0" indent="0">
              <a:buNone/>
            </a:pPr>
            <a:r>
              <a:rPr lang="en-US" sz="2000" dirty="0">
                <a:solidFill>
                  <a:schemeClr val="tx1"/>
                </a:solidFill>
                <a:latin typeface="+mn-ea"/>
              </a:rPr>
              <a:t>   _Find champions within your organization who will help share information</a:t>
            </a:r>
          </a:p>
          <a:p>
            <a:r>
              <a:rPr lang="ko-KR" altLang="en-US" sz="2000" dirty="0">
                <a:solidFill>
                  <a:schemeClr val="tx1"/>
                </a:solidFill>
                <a:latin typeface="+mn-ea"/>
              </a:rPr>
              <a:t>사람들이 사람중심도구를 공유하고 진행 상황을 반영할 수 있는 방법을 만듦</a:t>
            </a:r>
            <a:endParaRPr lang="en-US" altLang="ko-KR" sz="2000" dirty="0">
              <a:solidFill>
                <a:schemeClr val="tx1"/>
              </a:solidFill>
              <a:latin typeface="+mn-ea"/>
            </a:endParaRPr>
          </a:p>
          <a:p>
            <a:pPr marL="0" indent="0">
              <a:buNone/>
            </a:pPr>
            <a:r>
              <a:rPr lang="en-US" sz="2000" dirty="0">
                <a:solidFill>
                  <a:schemeClr val="tx1"/>
                </a:solidFill>
                <a:latin typeface="+mn-ea"/>
              </a:rPr>
              <a:t>   _Create ways for people to share person-centered tools and reflect</a:t>
            </a:r>
          </a:p>
          <a:p>
            <a:pPr marL="0" indent="0">
              <a:buNone/>
            </a:pPr>
            <a:r>
              <a:rPr lang="en-US" sz="2000" dirty="0">
                <a:solidFill>
                  <a:schemeClr val="tx1"/>
                </a:solidFill>
                <a:latin typeface="+mn-ea"/>
              </a:rPr>
              <a:t>    on progress</a:t>
            </a:r>
          </a:p>
          <a:p>
            <a:r>
              <a:rPr lang="ko-KR" altLang="en-US" sz="2000" dirty="0">
                <a:solidFill>
                  <a:schemeClr val="tx1"/>
                </a:solidFill>
                <a:latin typeface="+mn-ea"/>
              </a:rPr>
              <a:t>일이 풀리지 않을 때 만나서 문제 해결</a:t>
            </a:r>
            <a:endParaRPr lang="en-US" altLang="ko-KR" sz="2000" dirty="0">
              <a:solidFill>
                <a:schemeClr val="tx1"/>
              </a:solidFill>
              <a:latin typeface="+mn-ea"/>
            </a:endParaRPr>
          </a:p>
          <a:p>
            <a:pPr marL="0" indent="0">
              <a:buNone/>
            </a:pPr>
            <a:r>
              <a:rPr lang="en-US" altLang="ko-KR" sz="2000" dirty="0">
                <a:solidFill>
                  <a:schemeClr val="tx1"/>
                </a:solidFill>
                <a:latin typeface="+mn-ea"/>
              </a:rPr>
              <a:t>  _</a:t>
            </a:r>
            <a:r>
              <a:rPr lang="en-US" sz="2000" dirty="0">
                <a:solidFill>
                  <a:schemeClr val="tx1"/>
                </a:solidFill>
                <a:latin typeface="+mn-ea"/>
              </a:rPr>
              <a:t>Meet to problem solve when things are not working well</a:t>
            </a:r>
          </a:p>
          <a:p>
            <a:r>
              <a:rPr lang="ko-KR" altLang="en-US" sz="2000" dirty="0">
                <a:solidFill>
                  <a:schemeClr val="tx1"/>
                </a:solidFill>
                <a:latin typeface="+mn-ea"/>
              </a:rPr>
              <a:t>성공을 축하</a:t>
            </a:r>
            <a:r>
              <a:rPr lang="en-US" altLang="ko-KR" sz="2000" dirty="0">
                <a:solidFill>
                  <a:schemeClr val="tx1"/>
                </a:solidFill>
                <a:latin typeface="+mn-ea"/>
              </a:rPr>
              <a:t>_</a:t>
            </a:r>
            <a:r>
              <a:rPr lang="en-US" sz="2000" dirty="0">
                <a:solidFill>
                  <a:schemeClr val="tx1"/>
                </a:solidFill>
                <a:latin typeface="+mn-ea"/>
              </a:rPr>
              <a:t>Celebrate successes</a:t>
            </a:r>
          </a:p>
        </p:txBody>
      </p:sp>
    </p:spTree>
    <p:extLst>
      <p:ext uri="{BB962C8B-B14F-4D97-AF65-F5344CB8AC3E}">
        <p14:creationId xmlns:p14="http://schemas.microsoft.com/office/powerpoint/2010/main" val="1610841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0A18-E171-3143-8B3F-8AB6FCA528E0}"/>
              </a:ext>
            </a:extLst>
          </p:cNvPr>
          <p:cNvSpPr>
            <a:spLocks noGrp="1"/>
          </p:cNvSpPr>
          <p:nvPr>
            <p:ph type="title"/>
          </p:nvPr>
        </p:nvSpPr>
        <p:spPr/>
        <p:txBody>
          <a:bodyPr>
            <a:normAutofit/>
          </a:bodyPr>
          <a:lstStyle/>
          <a:p>
            <a:pPr algn="ctr"/>
            <a:r>
              <a:rPr lang="ko-KR" altLang="en-US" sz="2800" dirty="0"/>
              <a:t>훈련</a:t>
            </a:r>
            <a:r>
              <a:rPr lang="en-US" altLang="ko-KR" sz="2800" dirty="0"/>
              <a:t>(</a:t>
            </a:r>
            <a:r>
              <a:rPr lang="en-US" sz="2800" dirty="0"/>
              <a:t>Coaching)</a:t>
            </a:r>
          </a:p>
        </p:txBody>
      </p:sp>
      <p:sp>
        <p:nvSpPr>
          <p:cNvPr id="3" name="Content Placeholder 2">
            <a:extLst>
              <a:ext uri="{FF2B5EF4-FFF2-40B4-BE49-F238E27FC236}">
                <a16:creationId xmlns:a16="http://schemas.microsoft.com/office/drawing/2014/main" id="{EA345182-77DD-A645-B053-8DCC6E4AB891}"/>
              </a:ext>
            </a:extLst>
          </p:cNvPr>
          <p:cNvSpPr>
            <a:spLocks noGrp="1"/>
          </p:cNvSpPr>
          <p:nvPr>
            <p:ph sz="quarter" idx="13"/>
          </p:nvPr>
        </p:nvSpPr>
        <p:spPr>
          <a:xfrm>
            <a:off x="114300" y="1447800"/>
            <a:ext cx="8915400" cy="4179890"/>
          </a:xfrm>
        </p:spPr>
        <p:txBody>
          <a:bodyPr>
            <a:noAutofit/>
          </a:bodyPr>
          <a:lstStyle/>
          <a:p>
            <a:pPr marL="0" indent="0">
              <a:lnSpc>
                <a:spcPct val="120000"/>
              </a:lnSpc>
              <a:buNone/>
            </a:pPr>
            <a:r>
              <a:rPr lang="ko-KR" altLang="en-US" sz="1600" b="1" dirty="0"/>
              <a:t>코치란</a:t>
            </a:r>
            <a:r>
              <a:rPr lang="en-US" altLang="ko-KR" sz="1600" b="1" dirty="0"/>
              <a:t>(</a:t>
            </a:r>
            <a:r>
              <a:rPr lang="en-US" sz="1600" b="1" dirty="0"/>
              <a:t>What is a Coach)?</a:t>
            </a:r>
          </a:p>
          <a:p>
            <a:pPr>
              <a:lnSpc>
                <a:spcPct val="120000"/>
              </a:lnSpc>
            </a:pPr>
            <a:r>
              <a:rPr lang="ko-KR" altLang="en-US" sz="1600" dirty="0"/>
              <a:t>더 많은 정보를 가지고 공유하는 사람</a:t>
            </a:r>
            <a:r>
              <a:rPr lang="en-US" altLang="ko-KR" sz="1600" dirty="0"/>
              <a:t>(</a:t>
            </a:r>
            <a:r>
              <a:rPr lang="en-US" sz="1600" dirty="0"/>
              <a:t>Someone who has more information and shares it)</a:t>
            </a:r>
          </a:p>
          <a:p>
            <a:pPr>
              <a:lnSpc>
                <a:spcPct val="120000"/>
              </a:lnSpc>
            </a:pPr>
            <a:r>
              <a:rPr lang="en-US" sz="1600" dirty="0"/>
              <a:t>“</a:t>
            </a:r>
            <a:r>
              <a:rPr lang="ko-KR" altLang="en-US" sz="1600" dirty="0"/>
              <a:t>전문가</a:t>
            </a:r>
            <a:r>
              <a:rPr lang="en-US" altLang="ko-KR" sz="1600" dirty="0"/>
              <a:t>” </a:t>
            </a:r>
            <a:r>
              <a:rPr lang="ko-KR" altLang="en-US" sz="1600" dirty="0"/>
              <a:t>또는 </a:t>
            </a:r>
            <a:r>
              <a:rPr lang="en-US" altLang="ko-KR" sz="1600" dirty="0"/>
              <a:t>“</a:t>
            </a:r>
            <a:r>
              <a:rPr lang="ko-KR" altLang="en-US" sz="1600" dirty="0"/>
              <a:t>동료</a:t>
            </a:r>
            <a:r>
              <a:rPr lang="en-US" altLang="ko-KR" sz="1600" dirty="0"/>
              <a:t>”</a:t>
            </a:r>
            <a:r>
              <a:rPr lang="ko-KR" altLang="en-US" sz="1600" dirty="0"/>
              <a:t>를 배우는 사람이 될 수 있음</a:t>
            </a:r>
            <a:r>
              <a:rPr lang="en-US" altLang="ko-KR" sz="1600" dirty="0"/>
              <a:t>(</a:t>
            </a:r>
            <a:r>
              <a:rPr lang="en-US" sz="1600" dirty="0"/>
              <a:t>Can be an ”Expert” or someone who is learning “Peer”)</a:t>
            </a:r>
          </a:p>
          <a:p>
            <a:pPr>
              <a:lnSpc>
                <a:spcPct val="120000"/>
              </a:lnSpc>
            </a:pPr>
            <a:r>
              <a:rPr lang="ko-KR" altLang="en-US" sz="1600" dirty="0"/>
              <a:t>목표는 사람들이 새로운 기술을 연습하고 있는지 확인하는 것</a:t>
            </a:r>
            <a:r>
              <a:rPr lang="en-US" altLang="ko-KR" sz="1600" dirty="0"/>
              <a:t>(</a:t>
            </a:r>
            <a:r>
              <a:rPr lang="en-US" sz="1600" dirty="0"/>
              <a:t>The goal is to make sure people are practicing new skills)</a:t>
            </a:r>
          </a:p>
          <a:p>
            <a:pPr>
              <a:lnSpc>
                <a:spcPct val="120000"/>
              </a:lnSpc>
            </a:pPr>
            <a:endParaRPr lang="en-US" sz="1600" dirty="0"/>
          </a:p>
          <a:p>
            <a:pPr marL="0" indent="0">
              <a:lnSpc>
                <a:spcPct val="120000"/>
              </a:lnSpc>
              <a:buNone/>
            </a:pPr>
            <a:r>
              <a:rPr lang="ko-KR" altLang="en-US" sz="1600" b="1" dirty="0"/>
              <a:t>예시</a:t>
            </a:r>
            <a:r>
              <a:rPr lang="en-US" altLang="ko-KR" sz="1600" b="1" dirty="0"/>
              <a:t>(</a:t>
            </a:r>
            <a:r>
              <a:rPr lang="en-US" sz="1600" b="1" dirty="0"/>
              <a:t>Examples)</a:t>
            </a:r>
          </a:p>
          <a:p>
            <a:pPr>
              <a:lnSpc>
                <a:spcPct val="120000"/>
              </a:lnSpc>
            </a:pPr>
            <a:r>
              <a:rPr lang="ko-KR" altLang="en-US" sz="1600" dirty="0"/>
              <a:t>한 조직에서 각 직원과 도구를 공유하는 훈련된 코치</a:t>
            </a:r>
            <a:r>
              <a:rPr lang="en-US" altLang="ko-KR" sz="1600" dirty="0"/>
              <a:t>(</a:t>
            </a:r>
            <a:r>
              <a:rPr lang="en-US" sz="1600" dirty="0"/>
              <a:t>One organization trained coaches who shared tools with each staff person)</a:t>
            </a:r>
          </a:p>
          <a:p>
            <a:pPr>
              <a:lnSpc>
                <a:spcPct val="120000"/>
              </a:lnSpc>
            </a:pPr>
            <a:r>
              <a:rPr lang="ko-KR" altLang="en-US" sz="1600" dirty="0"/>
              <a:t>코치는 감독에 사람 중심의 교육을 구축하여 직원이 새로운 기술을 배우도록 도움</a:t>
            </a:r>
            <a:r>
              <a:rPr lang="en-US" altLang="ko-KR" sz="1600" dirty="0"/>
              <a:t>(</a:t>
            </a:r>
            <a:r>
              <a:rPr lang="en-US" sz="1600" dirty="0"/>
              <a:t>Coaches help staff learn new skills by building person-centered instruction into supervision)</a:t>
            </a:r>
          </a:p>
          <a:p>
            <a:pPr>
              <a:lnSpc>
                <a:spcPct val="120000"/>
              </a:lnSpc>
            </a:pPr>
            <a:r>
              <a:rPr lang="ko-KR" altLang="en-US" sz="1600" dirty="0"/>
              <a:t>사람들이 관찰하고 그들이 본 것에 대해 이야기할 수 있는 기회를 만드십시오</a:t>
            </a:r>
            <a:r>
              <a:rPr lang="en-US" altLang="ko-KR" sz="1600" dirty="0"/>
              <a:t>.(</a:t>
            </a:r>
            <a:r>
              <a:rPr lang="en-US" sz="1600" dirty="0"/>
              <a:t>Create opportunities for people to observe and talk about what they see)</a:t>
            </a:r>
          </a:p>
        </p:txBody>
      </p:sp>
    </p:spTree>
    <p:extLst>
      <p:ext uri="{BB962C8B-B14F-4D97-AF65-F5344CB8AC3E}">
        <p14:creationId xmlns:p14="http://schemas.microsoft.com/office/powerpoint/2010/main" val="3630763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88BD496-16AB-234A-B9DB-AFC485C77772}"/>
              </a:ext>
            </a:extLst>
          </p:cNvPr>
          <p:cNvPicPr>
            <a:picLocks noGrp="1" noChangeAspect="1"/>
          </p:cNvPicPr>
          <p:nvPr>
            <p:ph sz="half" idx="2"/>
          </p:nvPr>
        </p:nvPicPr>
        <p:blipFill>
          <a:blip r:embed="rId2"/>
          <a:stretch>
            <a:fillRect/>
          </a:stretch>
        </p:blipFill>
        <p:spPr>
          <a:xfrm>
            <a:off x="5486400" y="2273157"/>
            <a:ext cx="3481453" cy="2311686"/>
          </a:xfrm>
        </p:spPr>
      </p:pic>
      <p:sp>
        <p:nvSpPr>
          <p:cNvPr id="2" name="Title 1">
            <a:extLst>
              <a:ext uri="{FF2B5EF4-FFF2-40B4-BE49-F238E27FC236}">
                <a16:creationId xmlns:a16="http://schemas.microsoft.com/office/drawing/2014/main" id="{624A59C1-ADCF-A24D-B46E-CF037CD987EA}"/>
              </a:ext>
            </a:extLst>
          </p:cNvPr>
          <p:cNvSpPr>
            <a:spLocks noGrp="1"/>
          </p:cNvSpPr>
          <p:nvPr>
            <p:ph type="title"/>
          </p:nvPr>
        </p:nvSpPr>
        <p:spPr>
          <a:xfrm>
            <a:off x="628650" y="102909"/>
            <a:ext cx="7886700" cy="994172"/>
          </a:xfrm>
        </p:spPr>
        <p:txBody>
          <a:bodyPr>
            <a:normAutofit fontScale="90000"/>
          </a:bodyPr>
          <a:lstStyle/>
          <a:p>
            <a:pPr algn="ctr"/>
            <a:r>
              <a:rPr lang="ko-KR" altLang="en-US" sz="3200" b="1" dirty="0">
                <a:latin typeface="+mn-lt"/>
              </a:rPr>
              <a:t>지속적인 </a:t>
            </a:r>
            <a:r>
              <a:rPr lang="ko-KR" altLang="en-US" sz="3200" b="1" dirty="0" err="1">
                <a:latin typeface="+mn-lt"/>
              </a:rPr>
              <a:t>코칭</a:t>
            </a:r>
            <a:r>
              <a:rPr lang="ko-KR" altLang="en-US" sz="3200" b="1" dirty="0">
                <a:latin typeface="+mn-lt"/>
              </a:rPr>
              <a:t> 및 </a:t>
            </a:r>
            <a:r>
              <a:rPr lang="ko-KR" altLang="en-US" sz="3200" b="1" dirty="0" err="1">
                <a:latin typeface="+mn-lt"/>
              </a:rPr>
              <a:t>멘토링</a:t>
            </a:r>
            <a:r>
              <a:rPr lang="ko-KR" altLang="en-US" sz="3200" b="1" dirty="0">
                <a:latin typeface="+mn-lt"/>
              </a:rPr>
              <a:t> 구축</a:t>
            </a:r>
            <a:r>
              <a:rPr lang="en-US" altLang="ko-KR" sz="3200" b="1" dirty="0">
                <a:latin typeface="+mn-lt"/>
              </a:rPr>
              <a:t>(</a:t>
            </a:r>
            <a:r>
              <a:rPr lang="en-US" sz="3200" b="1" dirty="0">
                <a:latin typeface="+mn-lt"/>
              </a:rPr>
              <a:t>Build in Ongoing Coaching and Mentoring)</a:t>
            </a:r>
          </a:p>
        </p:txBody>
      </p:sp>
      <p:sp>
        <p:nvSpPr>
          <p:cNvPr id="4" name="Content Placeholder 3">
            <a:extLst>
              <a:ext uri="{FF2B5EF4-FFF2-40B4-BE49-F238E27FC236}">
                <a16:creationId xmlns:a16="http://schemas.microsoft.com/office/drawing/2014/main" id="{F864D2C7-FECE-784E-9E4C-844A4EF98896}"/>
              </a:ext>
            </a:extLst>
          </p:cNvPr>
          <p:cNvSpPr>
            <a:spLocks noGrp="1"/>
          </p:cNvSpPr>
          <p:nvPr>
            <p:ph sz="half" idx="1"/>
          </p:nvPr>
        </p:nvSpPr>
        <p:spPr>
          <a:xfrm>
            <a:off x="-29029" y="1295400"/>
            <a:ext cx="5640814" cy="4648199"/>
          </a:xfrm>
        </p:spPr>
        <p:txBody>
          <a:bodyPr>
            <a:normAutofit fontScale="77500" lnSpcReduction="20000"/>
          </a:bodyPr>
          <a:lstStyle/>
          <a:p>
            <a:pPr marL="0" indent="0" algn="ctr">
              <a:buNone/>
            </a:pPr>
            <a:r>
              <a:rPr lang="ko-KR" altLang="en-US" sz="3100" b="1" dirty="0"/>
              <a:t>미네소타 조직의 예</a:t>
            </a:r>
            <a:endParaRPr lang="en-US" altLang="ko-KR" sz="3100" b="1" dirty="0"/>
          </a:p>
          <a:p>
            <a:pPr marL="0" indent="0" algn="ctr">
              <a:buNone/>
            </a:pPr>
            <a:r>
              <a:rPr lang="en-US" altLang="ko-KR" sz="3100" b="1" dirty="0"/>
              <a:t>(</a:t>
            </a:r>
            <a:r>
              <a:rPr lang="en-US" sz="3100" b="1" dirty="0"/>
              <a:t>Examples from Minnesota Organizations)</a:t>
            </a:r>
          </a:p>
          <a:p>
            <a:endParaRPr lang="en-US" dirty="0"/>
          </a:p>
          <a:p>
            <a:r>
              <a:rPr lang="ko-KR" altLang="en-US" dirty="0"/>
              <a:t>모든 직원이 지원받을 수 있도록 </a:t>
            </a:r>
            <a:r>
              <a:rPr lang="ko-KR" altLang="en-US" dirty="0" err="1"/>
              <a:t>코칭</a:t>
            </a:r>
            <a:r>
              <a:rPr lang="ko-KR" altLang="en-US" dirty="0"/>
              <a:t> 지원 구성</a:t>
            </a:r>
            <a:r>
              <a:rPr lang="en-US" altLang="ko-KR" dirty="0"/>
              <a:t>(</a:t>
            </a:r>
            <a:r>
              <a:rPr lang="en-US" dirty="0"/>
              <a:t>Organize coaching supports so that all staff receive support)</a:t>
            </a:r>
          </a:p>
          <a:p>
            <a:r>
              <a:rPr lang="ko-KR" altLang="en-US" dirty="0"/>
              <a:t>직원이 주도하는 계획 수립</a:t>
            </a:r>
            <a:r>
              <a:rPr lang="en-US" altLang="ko-KR" dirty="0"/>
              <a:t>(</a:t>
            </a:r>
            <a:r>
              <a:rPr lang="en-US" dirty="0"/>
              <a:t>Create a plan that is driven by staff)</a:t>
            </a:r>
          </a:p>
          <a:p>
            <a:pPr lvl="1"/>
            <a:r>
              <a:rPr lang="ko-KR" altLang="en-US" dirty="0"/>
              <a:t>활동 목록 만들기</a:t>
            </a:r>
            <a:r>
              <a:rPr lang="en-US" altLang="ko-KR" dirty="0"/>
              <a:t>(</a:t>
            </a:r>
            <a:r>
              <a:rPr lang="en-US" dirty="0"/>
              <a:t>Create a list of activities) </a:t>
            </a:r>
          </a:p>
          <a:p>
            <a:pPr lvl="1"/>
            <a:r>
              <a:rPr lang="ko-KR" altLang="en-US" dirty="0"/>
              <a:t>완료하고 코치와 대화</a:t>
            </a:r>
            <a:r>
              <a:rPr lang="en-US" altLang="ko-KR" dirty="0"/>
              <a:t>(</a:t>
            </a:r>
            <a:r>
              <a:rPr lang="en-US" dirty="0"/>
              <a:t>Complete and talk with coach)</a:t>
            </a:r>
          </a:p>
          <a:p>
            <a:pPr lvl="1"/>
            <a:r>
              <a:rPr lang="ko-KR" altLang="en-US" dirty="0"/>
              <a:t>도구 진행 상황 추적</a:t>
            </a:r>
            <a:r>
              <a:rPr lang="en-US" altLang="ko-KR" dirty="0"/>
              <a:t>(</a:t>
            </a:r>
            <a:r>
              <a:rPr lang="en-US" dirty="0"/>
              <a:t>Keep track of progress on tools)</a:t>
            </a:r>
          </a:p>
          <a:p>
            <a:r>
              <a:rPr lang="ko-KR" altLang="en-US" dirty="0"/>
              <a:t>코치는 정기적으로 만나 진행 상황과 문제 해결 방법을 공유합니다</a:t>
            </a:r>
            <a:r>
              <a:rPr lang="en-US" altLang="ko-KR" dirty="0"/>
              <a:t>.(</a:t>
            </a:r>
            <a:r>
              <a:rPr lang="en-US" dirty="0"/>
              <a:t>Coaches meet regularly to share progress and problem solve)</a:t>
            </a:r>
          </a:p>
          <a:p>
            <a:r>
              <a:rPr lang="ko-KR" altLang="en-US" dirty="0"/>
              <a:t>정보 공유를 위한 인트라넷</a:t>
            </a:r>
            <a:r>
              <a:rPr lang="en-US" altLang="ko-KR" dirty="0"/>
              <a:t>(</a:t>
            </a:r>
            <a:r>
              <a:rPr lang="en-US" dirty="0"/>
              <a:t>Intranet for sharing information)</a:t>
            </a:r>
          </a:p>
          <a:p>
            <a:r>
              <a:rPr lang="ko-KR" altLang="en-US" dirty="0"/>
              <a:t>직원 변경이 발생하는지 평가</a:t>
            </a:r>
            <a:r>
              <a:rPr lang="en-US" altLang="ko-KR" dirty="0"/>
              <a:t>(</a:t>
            </a:r>
            <a:r>
              <a:rPr lang="en-US" dirty="0"/>
              <a:t>Assess whether staff changes are occurring)</a:t>
            </a:r>
          </a:p>
        </p:txBody>
      </p:sp>
    </p:spTree>
    <p:extLst>
      <p:ext uri="{BB962C8B-B14F-4D97-AF65-F5344CB8AC3E}">
        <p14:creationId xmlns:p14="http://schemas.microsoft.com/office/powerpoint/2010/main" val="2031695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ctr"/>
            <a:r>
              <a:rPr lang="ko-KR" altLang="en-US" sz="2400" dirty="0" err="1"/>
              <a:t>코칭</a:t>
            </a:r>
            <a:r>
              <a:rPr lang="ko-KR" altLang="en-US" sz="2400" dirty="0"/>
              <a:t> 추적 </a:t>
            </a:r>
            <a:r>
              <a:rPr lang="en-US" altLang="ko-KR" sz="2400" dirty="0"/>
              <a:t>PCT </a:t>
            </a:r>
            <a:r>
              <a:rPr lang="ko-KR" altLang="en-US" sz="2400" dirty="0"/>
              <a:t>도구 </a:t>
            </a:r>
            <a:r>
              <a:rPr lang="ko-KR" altLang="en-US" sz="2400" dirty="0" err="1"/>
              <a:t>멘토링</a:t>
            </a:r>
            <a:br>
              <a:rPr lang="en-US" altLang="ko-KR" sz="2400" dirty="0"/>
            </a:br>
            <a:r>
              <a:rPr lang="en-US" altLang="ko-KR" sz="2400" dirty="0"/>
              <a:t>(</a:t>
            </a:r>
            <a:r>
              <a:rPr lang="en-US" sz="2400" b="1" dirty="0"/>
              <a:t>Coach Tracking PCT Tool Mentoring)</a:t>
            </a:r>
          </a:p>
        </p:txBody>
      </p:sp>
      <p:graphicFrame>
        <p:nvGraphicFramePr>
          <p:cNvPr id="4" name="Content Placeholder 3" descr="This table shows each person-centered tool, which staff person has been training and dates for trainings."/>
          <p:cNvGraphicFramePr>
            <a:graphicFrameLocks noGrp="1"/>
          </p:cNvGraphicFramePr>
          <p:nvPr>
            <p:ph idx="1"/>
            <p:extLst>
              <p:ext uri="{D42A27DB-BD31-4B8C-83A1-F6EECF244321}">
                <p14:modId xmlns:p14="http://schemas.microsoft.com/office/powerpoint/2010/main" val="1822641473"/>
              </p:ext>
            </p:extLst>
          </p:nvPr>
        </p:nvGraphicFramePr>
        <p:xfrm>
          <a:off x="78015" y="2166025"/>
          <a:ext cx="8987969" cy="4244544"/>
        </p:xfrm>
        <a:graphic>
          <a:graphicData uri="http://schemas.openxmlformats.org/drawingml/2006/table">
            <a:tbl>
              <a:tblPr firstRow="1" bandRow="1">
                <a:tableStyleId>{D7AC3CCA-C797-4891-BE02-D94E43425B78}</a:tableStyleId>
              </a:tblPr>
              <a:tblGrid>
                <a:gridCol w="683776">
                  <a:extLst>
                    <a:ext uri="{9D8B030D-6E8A-4147-A177-3AD203B41FA5}">
                      <a16:colId xmlns:a16="http://schemas.microsoft.com/office/drawing/2014/main" val="20000"/>
                    </a:ext>
                  </a:extLst>
                </a:gridCol>
                <a:gridCol w="641402">
                  <a:extLst>
                    <a:ext uri="{9D8B030D-6E8A-4147-A177-3AD203B41FA5}">
                      <a16:colId xmlns:a16="http://schemas.microsoft.com/office/drawing/2014/main" val="20001"/>
                    </a:ext>
                  </a:extLst>
                </a:gridCol>
                <a:gridCol w="1639138">
                  <a:extLst>
                    <a:ext uri="{9D8B030D-6E8A-4147-A177-3AD203B41FA5}">
                      <a16:colId xmlns:a16="http://schemas.microsoft.com/office/drawing/2014/main" val="20002"/>
                    </a:ext>
                  </a:extLst>
                </a:gridCol>
                <a:gridCol w="1774510">
                  <a:extLst>
                    <a:ext uri="{9D8B030D-6E8A-4147-A177-3AD203B41FA5}">
                      <a16:colId xmlns:a16="http://schemas.microsoft.com/office/drawing/2014/main" val="20003"/>
                    </a:ext>
                  </a:extLst>
                </a:gridCol>
                <a:gridCol w="937533">
                  <a:extLst>
                    <a:ext uri="{9D8B030D-6E8A-4147-A177-3AD203B41FA5}">
                      <a16:colId xmlns:a16="http://schemas.microsoft.com/office/drawing/2014/main" val="20004"/>
                    </a:ext>
                  </a:extLst>
                </a:gridCol>
                <a:gridCol w="1207634">
                  <a:extLst>
                    <a:ext uri="{9D8B030D-6E8A-4147-A177-3AD203B41FA5}">
                      <a16:colId xmlns:a16="http://schemas.microsoft.com/office/drawing/2014/main" val="20005"/>
                    </a:ext>
                  </a:extLst>
                </a:gridCol>
                <a:gridCol w="812207">
                  <a:extLst>
                    <a:ext uri="{9D8B030D-6E8A-4147-A177-3AD203B41FA5}">
                      <a16:colId xmlns:a16="http://schemas.microsoft.com/office/drawing/2014/main" val="20006"/>
                    </a:ext>
                  </a:extLst>
                </a:gridCol>
                <a:gridCol w="1291769">
                  <a:extLst>
                    <a:ext uri="{9D8B030D-6E8A-4147-A177-3AD203B41FA5}">
                      <a16:colId xmlns:a16="http://schemas.microsoft.com/office/drawing/2014/main" val="20007"/>
                    </a:ext>
                  </a:extLst>
                </a:gridCol>
              </a:tblGrid>
              <a:tr h="372044">
                <a:tc>
                  <a:txBody>
                    <a:bodyPr/>
                    <a:lstStyle/>
                    <a:p>
                      <a:pPr algn="ctr"/>
                      <a:r>
                        <a:rPr lang="ko-KR" altLang="en-US" sz="1200" dirty="0"/>
                        <a:t>직원 이름</a:t>
                      </a:r>
                      <a:endParaRPr lang="en-US" altLang="ko-KR" sz="1200" dirty="0"/>
                    </a:p>
                    <a:p>
                      <a:pPr algn="ctr"/>
                      <a:r>
                        <a:rPr lang="en-US" altLang="ko-KR" sz="1200" dirty="0"/>
                        <a:t>(</a:t>
                      </a:r>
                      <a:r>
                        <a:rPr lang="en-US" sz="1200" dirty="0"/>
                        <a:t>Staff Name)</a:t>
                      </a:r>
                    </a:p>
                  </a:txBody>
                  <a:tcPr marL="68580" marR="68580"/>
                </a:tc>
                <a:tc>
                  <a:txBody>
                    <a:bodyPr/>
                    <a:lstStyle/>
                    <a:p>
                      <a:pPr algn="ctr"/>
                      <a:r>
                        <a:rPr lang="ko-KR" altLang="en-US" sz="1200" dirty="0"/>
                        <a:t>좋은 날</a:t>
                      </a:r>
                      <a:endParaRPr lang="en-US" altLang="ko-KR" sz="1200" dirty="0"/>
                    </a:p>
                    <a:p>
                      <a:pPr algn="ctr"/>
                      <a:r>
                        <a:rPr lang="en-US" altLang="ko-KR" sz="1200" dirty="0"/>
                        <a:t>(</a:t>
                      </a:r>
                      <a:r>
                        <a:rPr lang="en-US" sz="1200" dirty="0"/>
                        <a:t>Good Day)</a:t>
                      </a:r>
                    </a:p>
                  </a:txBody>
                  <a:tcPr marL="68580" marR="68580"/>
                </a:tc>
                <a:tc>
                  <a:txBody>
                    <a:bodyPr/>
                    <a:lstStyle/>
                    <a:p>
                      <a:pPr algn="ctr"/>
                      <a:r>
                        <a:rPr lang="ko-KR" altLang="en-US" sz="1200" dirty="0"/>
                        <a:t>작용하는 것과 작용하지 않는 것</a:t>
                      </a:r>
                      <a:endParaRPr lang="en-US" altLang="ko-KR" sz="1200" dirty="0"/>
                    </a:p>
                    <a:p>
                      <a:pPr algn="ctr"/>
                      <a:r>
                        <a:rPr lang="en-US" sz="1200" dirty="0"/>
                        <a:t>(Working/Not Working)</a:t>
                      </a:r>
                    </a:p>
                  </a:txBody>
                  <a:tcPr marL="68580" marR="68580"/>
                </a:tc>
                <a:tc>
                  <a:txBody>
                    <a:bodyPr/>
                    <a:lstStyle/>
                    <a:p>
                      <a:pPr algn="ctr"/>
                      <a:r>
                        <a:rPr lang="ko-KR" altLang="en-US" sz="1200" dirty="0"/>
                        <a:t>최고의 날</a:t>
                      </a:r>
                      <a:endParaRPr lang="en-US" altLang="ko-KR" sz="1200" dirty="0"/>
                    </a:p>
                    <a:p>
                      <a:pPr algn="ctr"/>
                      <a:r>
                        <a:rPr lang="ko-KR" altLang="en-US" sz="1200" dirty="0"/>
                        <a:t>최악의 날</a:t>
                      </a:r>
                      <a:endParaRPr lang="en-US" sz="1200" dirty="0"/>
                    </a:p>
                    <a:p>
                      <a:pPr algn="ctr"/>
                      <a:r>
                        <a:rPr lang="en-US" sz="1200" dirty="0"/>
                        <a:t>(Best Day</a:t>
                      </a:r>
                    </a:p>
                    <a:p>
                      <a:pPr algn="ctr"/>
                      <a:r>
                        <a:rPr lang="en-US" sz="1200" dirty="0" err="1"/>
                        <a:t>Wors</a:t>
                      </a:r>
                      <a:r>
                        <a:rPr lang="en-US" sz="1200" dirty="0"/>
                        <a:t>)t</a:t>
                      </a:r>
                    </a:p>
                  </a:txBody>
                  <a:tcPr marL="68580" marR="68580"/>
                </a:tc>
                <a:tc>
                  <a:txBody>
                    <a:bodyPr/>
                    <a:lstStyle/>
                    <a:p>
                      <a:pPr algn="ctr"/>
                      <a:r>
                        <a:rPr lang="ko-KR" altLang="en-US" sz="1200" dirty="0"/>
                        <a:t>긍정적인 의식</a:t>
                      </a:r>
                      <a:endParaRPr lang="en-US" altLang="ko-KR" sz="1200" dirty="0"/>
                    </a:p>
                    <a:p>
                      <a:pPr algn="ctr"/>
                      <a:r>
                        <a:rPr lang="en-US" sz="1200" dirty="0"/>
                        <a:t>(Positive</a:t>
                      </a:r>
                      <a:r>
                        <a:rPr lang="en-US" sz="1200" baseline="0" dirty="0"/>
                        <a:t> </a:t>
                      </a:r>
                    </a:p>
                    <a:p>
                      <a:pPr algn="ctr"/>
                      <a:r>
                        <a:rPr lang="en-US" sz="1200" baseline="0" dirty="0"/>
                        <a:t>Rituals)</a:t>
                      </a:r>
                      <a:endParaRPr lang="en-US" sz="1200" dirty="0"/>
                    </a:p>
                  </a:txBody>
                  <a:tcPr marL="68580" marR="68580"/>
                </a:tc>
                <a:tc>
                  <a:txBody>
                    <a:bodyPr/>
                    <a:lstStyle/>
                    <a:p>
                      <a:pPr algn="ctr"/>
                      <a:r>
                        <a:rPr lang="ko-KR" altLang="en-US" sz="1200" dirty="0"/>
                        <a:t>좋아하는 것과 존경</a:t>
                      </a:r>
                      <a:r>
                        <a:rPr lang="en-US" altLang="ko-KR" sz="1200" dirty="0"/>
                        <a:t>(</a:t>
                      </a:r>
                      <a:r>
                        <a:rPr lang="en-US" sz="1200" dirty="0"/>
                        <a:t>Like and  Admire)</a:t>
                      </a:r>
                    </a:p>
                  </a:txBody>
                  <a:tcPr marL="68580" marR="68580"/>
                </a:tc>
                <a:tc>
                  <a:txBody>
                    <a:bodyPr/>
                    <a:lstStyle/>
                    <a:p>
                      <a:pPr algn="ctr"/>
                      <a:r>
                        <a:rPr lang="ko-KR" altLang="en-US" sz="1200" dirty="0"/>
                        <a:t>관계지도</a:t>
                      </a:r>
                      <a:endParaRPr lang="en-US" altLang="ko-KR" sz="1200" dirty="0"/>
                    </a:p>
                    <a:p>
                      <a:pPr algn="ctr"/>
                      <a:r>
                        <a:rPr lang="en-US" sz="1200" dirty="0"/>
                        <a:t>(Relation-</a:t>
                      </a:r>
                    </a:p>
                    <a:p>
                      <a:pPr algn="ctr"/>
                      <a:r>
                        <a:rPr lang="en-US" sz="1200" dirty="0"/>
                        <a:t>Ship Map)</a:t>
                      </a:r>
                    </a:p>
                  </a:txBody>
                  <a:tcPr marL="68580" marR="68580"/>
                </a:tc>
                <a:tc>
                  <a:txBody>
                    <a:bodyPr/>
                    <a:lstStyle/>
                    <a:p>
                      <a:pPr algn="ctr"/>
                      <a:r>
                        <a:rPr lang="ko-KR" altLang="en-US" sz="1200" dirty="0"/>
                        <a:t>메모</a:t>
                      </a:r>
                      <a:endParaRPr lang="en-US" altLang="ko-KR" sz="1200" dirty="0"/>
                    </a:p>
                    <a:p>
                      <a:pPr algn="ctr"/>
                      <a:r>
                        <a:rPr lang="en-US" altLang="ko-KR" sz="1200" dirty="0"/>
                        <a:t>(</a:t>
                      </a:r>
                      <a:r>
                        <a:rPr lang="en-US" sz="1200" dirty="0"/>
                        <a:t>Notes)</a:t>
                      </a:r>
                    </a:p>
                  </a:txBody>
                  <a:tcPr marL="68580" marR="68580"/>
                </a:tc>
                <a:extLst>
                  <a:ext uri="{0D108BD9-81ED-4DB2-BD59-A6C34878D82A}">
                    <a16:rowId xmlns:a16="http://schemas.microsoft.com/office/drawing/2014/main" val="10000"/>
                  </a:ext>
                </a:extLst>
              </a:tr>
              <a:tr h="320040">
                <a:tc>
                  <a:txBody>
                    <a:bodyPr/>
                    <a:lstStyle/>
                    <a:p>
                      <a:r>
                        <a:rPr lang="en-US" sz="1200" dirty="0"/>
                        <a:t>Tamika</a:t>
                      </a:r>
                    </a:p>
                  </a:txBody>
                  <a:tcPr marL="68580" marR="68580"/>
                </a:tc>
                <a:tc>
                  <a:txBody>
                    <a:bodyPr/>
                    <a:lstStyle/>
                    <a:p>
                      <a:r>
                        <a:rPr lang="en-US" sz="1200" dirty="0"/>
                        <a:t>8/2</a:t>
                      </a:r>
                    </a:p>
                  </a:txBody>
                  <a:tcPr marL="68580" marR="68580"/>
                </a:tc>
                <a:tc>
                  <a:txBody>
                    <a:bodyPr/>
                    <a:lstStyle/>
                    <a:p>
                      <a:r>
                        <a:rPr lang="en-US" sz="1200" dirty="0"/>
                        <a:t>8/2</a:t>
                      </a:r>
                    </a:p>
                  </a:txBody>
                  <a:tcPr marL="68580" marR="68580"/>
                </a:tc>
                <a:tc>
                  <a:txBody>
                    <a:bodyPr/>
                    <a:lstStyle/>
                    <a:p>
                      <a:r>
                        <a:rPr lang="en-US" sz="1200" dirty="0"/>
                        <a:t>8/2</a:t>
                      </a:r>
                    </a:p>
                  </a:txBody>
                  <a:tcPr marL="68580" marR="68580"/>
                </a:tc>
                <a:tc>
                  <a:txBody>
                    <a:bodyPr/>
                    <a:lstStyle/>
                    <a:p>
                      <a:r>
                        <a:rPr lang="en-US" sz="1200" dirty="0"/>
                        <a:t>8/16</a:t>
                      </a:r>
                    </a:p>
                  </a:txBody>
                  <a:tcPr marL="68580" marR="68580"/>
                </a:tc>
                <a:tc>
                  <a:txBody>
                    <a:bodyPr/>
                    <a:lstStyle/>
                    <a:p>
                      <a:r>
                        <a:rPr lang="en-US" sz="1200" dirty="0"/>
                        <a:t>8/16</a:t>
                      </a:r>
                    </a:p>
                  </a:txBody>
                  <a:tcPr marL="68580" marR="68580"/>
                </a:tc>
                <a:tc>
                  <a:txBody>
                    <a:bodyPr/>
                    <a:lstStyle/>
                    <a:p>
                      <a:r>
                        <a:rPr lang="en-US" sz="1200" dirty="0"/>
                        <a:t>8/16</a:t>
                      </a:r>
                    </a:p>
                  </a:txBody>
                  <a:tcPr marL="68580" marR="68580"/>
                </a:tc>
                <a:tc>
                  <a:txBody>
                    <a:bodyPr/>
                    <a:lstStyle/>
                    <a:p>
                      <a:r>
                        <a:rPr lang="ko-KR" altLang="en-US" sz="1200" dirty="0"/>
                        <a:t>훌륭한 부분</a:t>
                      </a:r>
                      <a:r>
                        <a:rPr lang="en-US" altLang="ko-KR" sz="1200" dirty="0"/>
                        <a:t>(</a:t>
                      </a:r>
                      <a:r>
                        <a:rPr lang="en-US" sz="1200" dirty="0"/>
                        <a:t>Great Sessions)</a:t>
                      </a:r>
                    </a:p>
                  </a:txBody>
                  <a:tcPr marL="68580" marR="68580"/>
                </a:tc>
                <a:extLst>
                  <a:ext uri="{0D108BD9-81ED-4DB2-BD59-A6C34878D82A}">
                    <a16:rowId xmlns:a16="http://schemas.microsoft.com/office/drawing/2014/main" val="10001"/>
                  </a:ext>
                </a:extLst>
              </a:tr>
              <a:tr h="899160">
                <a:tc>
                  <a:txBody>
                    <a:bodyPr/>
                    <a:lstStyle/>
                    <a:p>
                      <a:r>
                        <a:rPr lang="en-US" sz="1200" dirty="0"/>
                        <a:t>Andrew</a:t>
                      </a:r>
                    </a:p>
                  </a:txBody>
                  <a:tcPr marL="68580" marR="68580"/>
                </a:tc>
                <a:tc>
                  <a:txBody>
                    <a:bodyPr/>
                    <a:lstStyle/>
                    <a:p>
                      <a:r>
                        <a:rPr lang="en-US" sz="1200" dirty="0"/>
                        <a:t>8/3</a:t>
                      </a:r>
                    </a:p>
                  </a:txBody>
                  <a:tcPr marL="68580" marR="68580"/>
                </a:tc>
                <a:tc>
                  <a:txBody>
                    <a:bodyPr/>
                    <a:lstStyle/>
                    <a:p>
                      <a:r>
                        <a:rPr lang="en-US" sz="1200" dirty="0"/>
                        <a:t>8/3/</a:t>
                      </a:r>
                    </a:p>
                  </a:txBody>
                  <a:tcPr marL="68580" marR="68580"/>
                </a:tc>
                <a:tc>
                  <a:txBody>
                    <a:bodyPr/>
                    <a:lstStyle/>
                    <a:p>
                      <a:r>
                        <a:rPr lang="en-US" sz="1200" dirty="0"/>
                        <a:t>8/3 </a:t>
                      </a:r>
                    </a:p>
                  </a:txBody>
                  <a:tcPr marL="68580" marR="68580"/>
                </a:tc>
                <a:tc>
                  <a:txBody>
                    <a:bodyPr/>
                    <a:lstStyle/>
                    <a:p>
                      <a:r>
                        <a:rPr lang="en-US" sz="1200" dirty="0"/>
                        <a:t>8/3</a:t>
                      </a:r>
                    </a:p>
                  </a:txBody>
                  <a:tcPr marL="68580" marR="68580"/>
                </a:tc>
                <a:tc>
                  <a:txBody>
                    <a:bodyPr/>
                    <a:lstStyle/>
                    <a:p>
                      <a:r>
                        <a:rPr lang="en-US" sz="1200" dirty="0"/>
                        <a:t>8/4</a:t>
                      </a:r>
                    </a:p>
                  </a:txBody>
                  <a:tcPr marL="68580" marR="68580"/>
                </a:tc>
                <a:tc>
                  <a:txBody>
                    <a:bodyPr/>
                    <a:lstStyle/>
                    <a:p>
                      <a:r>
                        <a:rPr lang="en-US" sz="1200" dirty="0"/>
                        <a:t>8/4</a:t>
                      </a:r>
                    </a:p>
                  </a:txBody>
                  <a:tcPr marL="68580" marR="68580"/>
                </a:tc>
                <a:tc>
                  <a:txBody>
                    <a:bodyPr/>
                    <a:lstStyle/>
                    <a:p>
                      <a:r>
                        <a:rPr lang="ko-KR" altLang="en-US" sz="1200" dirty="0"/>
                        <a:t>모든 부분을 반복하는데 도움이 됨</a:t>
                      </a:r>
                      <a:r>
                        <a:rPr lang="en-US" altLang="ko-KR" sz="1200" dirty="0"/>
                        <a:t>(</a:t>
                      </a:r>
                      <a:r>
                        <a:rPr lang="en-US" sz="1200" dirty="0"/>
                        <a:t>Helpful to Repeat</a:t>
                      </a:r>
                      <a:r>
                        <a:rPr lang="en-US" sz="1200" baseline="0" dirty="0"/>
                        <a:t> All Sessions)</a:t>
                      </a:r>
                      <a:endParaRPr lang="en-US" sz="1200" dirty="0"/>
                    </a:p>
                  </a:txBody>
                  <a:tcPr marL="68580" marR="68580"/>
                </a:tc>
                <a:extLst>
                  <a:ext uri="{0D108BD9-81ED-4DB2-BD59-A6C34878D82A}">
                    <a16:rowId xmlns:a16="http://schemas.microsoft.com/office/drawing/2014/main" val="10002"/>
                  </a:ext>
                </a:extLst>
              </a:tr>
              <a:tr h="547091">
                <a:tc>
                  <a:txBody>
                    <a:bodyPr/>
                    <a:lstStyle/>
                    <a:p>
                      <a:r>
                        <a:rPr lang="en-US" sz="1200" dirty="0" err="1"/>
                        <a:t>Anab</a:t>
                      </a:r>
                      <a:endParaRPr lang="en-US" sz="1200" dirty="0"/>
                    </a:p>
                  </a:txBody>
                  <a:tcPr marL="68580" marR="68580"/>
                </a:tc>
                <a:tc>
                  <a:txBody>
                    <a:bodyPr/>
                    <a:lstStyle/>
                    <a:p>
                      <a:r>
                        <a:rPr lang="en-US" sz="1200" dirty="0"/>
                        <a:t>8/2</a:t>
                      </a:r>
                    </a:p>
                  </a:txBody>
                  <a:tcPr marL="68580" marR="68580"/>
                </a:tc>
                <a:tc>
                  <a:txBody>
                    <a:bodyPr/>
                    <a:lstStyle/>
                    <a:p>
                      <a:r>
                        <a:rPr lang="en-US" sz="1200" dirty="0"/>
                        <a:t>8/2</a:t>
                      </a:r>
                    </a:p>
                  </a:txBody>
                  <a:tcPr marL="68580" marR="68580"/>
                </a:tc>
                <a:tc>
                  <a:txBody>
                    <a:bodyPr/>
                    <a:lstStyle/>
                    <a:p>
                      <a:r>
                        <a:rPr lang="en-US" sz="1200" dirty="0"/>
                        <a:t>8/3</a:t>
                      </a:r>
                    </a:p>
                  </a:txBody>
                  <a:tcPr marL="68580" marR="68580"/>
                </a:tc>
                <a:tc>
                  <a:txBody>
                    <a:bodyPr/>
                    <a:lstStyle/>
                    <a:p>
                      <a:r>
                        <a:rPr lang="en-US" sz="1200" dirty="0"/>
                        <a:t>8/3</a:t>
                      </a:r>
                    </a:p>
                  </a:txBody>
                  <a:tcPr marL="68580" marR="68580"/>
                </a:tc>
                <a:tc>
                  <a:txBody>
                    <a:bodyPr/>
                    <a:lstStyle/>
                    <a:p>
                      <a:r>
                        <a:rPr lang="en-US" sz="1200" dirty="0"/>
                        <a:t>8/6</a:t>
                      </a:r>
                    </a:p>
                  </a:txBody>
                  <a:tcPr marL="68580" marR="68580"/>
                </a:tc>
                <a:tc>
                  <a:txBody>
                    <a:bodyPr/>
                    <a:lstStyle/>
                    <a:p>
                      <a:r>
                        <a:rPr lang="en-US" sz="1200" dirty="0"/>
                        <a:t>8/6</a:t>
                      </a:r>
                    </a:p>
                  </a:txBody>
                  <a:tcPr marL="68580" marR="68580"/>
                </a:tc>
                <a:tc>
                  <a:txBody>
                    <a:bodyPr/>
                    <a:lstStyle/>
                    <a:p>
                      <a:r>
                        <a:rPr lang="ko-KR" altLang="en-US" sz="1200" baseline="0" dirty="0"/>
                        <a:t>그녀 자신에게 사용</a:t>
                      </a:r>
                      <a:r>
                        <a:rPr lang="en-US" altLang="ko-KR" sz="1200" baseline="0" dirty="0"/>
                        <a:t>!(</a:t>
                      </a:r>
                      <a:r>
                        <a:rPr lang="en-US" sz="1200" baseline="0" dirty="0"/>
                        <a:t>Used on Her Own!)</a:t>
                      </a:r>
                    </a:p>
                  </a:txBody>
                  <a:tcPr marL="68580" marR="68580"/>
                </a:tc>
                <a:extLst>
                  <a:ext uri="{0D108BD9-81ED-4DB2-BD59-A6C34878D82A}">
                    <a16:rowId xmlns:a16="http://schemas.microsoft.com/office/drawing/2014/main" val="10003"/>
                  </a:ext>
                </a:extLst>
              </a:tr>
              <a:tr h="312624">
                <a:tc>
                  <a:txBody>
                    <a:bodyPr/>
                    <a:lstStyle/>
                    <a:p>
                      <a:r>
                        <a:rPr lang="en-US" sz="1200" dirty="0" err="1"/>
                        <a:t>Akima</a:t>
                      </a:r>
                      <a:endParaRPr lang="en-US" sz="1200" dirty="0"/>
                    </a:p>
                  </a:txBody>
                  <a:tcPr marL="68580" marR="68580"/>
                </a:tc>
                <a:tc>
                  <a:txBody>
                    <a:bodyPr/>
                    <a:lstStyle/>
                    <a:p>
                      <a:r>
                        <a:rPr lang="en-US" sz="1200" dirty="0"/>
                        <a:t>8/9</a:t>
                      </a:r>
                    </a:p>
                  </a:txBody>
                  <a:tcPr marL="68580" marR="68580"/>
                </a:tc>
                <a:tc>
                  <a:txBody>
                    <a:bodyPr/>
                    <a:lstStyle/>
                    <a:p>
                      <a:r>
                        <a:rPr lang="en-US" sz="1200" dirty="0"/>
                        <a:t>8/9</a:t>
                      </a:r>
                    </a:p>
                  </a:txBody>
                  <a:tcPr marL="68580" marR="68580"/>
                </a:tc>
                <a:tc>
                  <a:txBody>
                    <a:bodyPr/>
                    <a:lstStyle/>
                    <a:p>
                      <a:r>
                        <a:rPr lang="en-US" sz="1200" dirty="0"/>
                        <a:t>8/9</a:t>
                      </a:r>
                    </a:p>
                  </a:txBody>
                  <a:tcPr marL="68580" marR="68580"/>
                </a:tc>
                <a:tc>
                  <a:txBody>
                    <a:bodyPr/>
                    <a:lstStyle/>
                    <a:p>
                      <a:r>
                        <a:rPr lang="en-US" sz="1200" dirty="0"/>
                        <a:t>8/9</a:t>
                      </a:r>
                    </a:p>
                  </a:txBody>
                  <a:tcPr marL="68580" marR="68580"/>
                </a:tc>
                <a:tc>
                  <a:txBody>
                    <a:bodyPr/>
                    <a:lstStyle/>
                    <a:p>
                      <a:r>
                        <a:rPr lang="en-US" sz="1200" dirty="0"/>
                        <a:t>8/9</a:t>
                      </a:r>
                    </a:p>
                  </a:txBody>
                  <a:tcPr marL="68580" marR="68580"/>
                </a:tc>
                <a:tc>
                  <a:txBody>
                    <a:bodyPr/>
                    <a:lstStyle/>
                    <a:p>
                      <a:r>
                        <a:rPr lang="en-US" sz="1200" dirty="0"/>
                        <a:t>8/9</a:t>
                      </a:r>
                    </a:p>
                  </a:txBody>
                  <a:tcPr marL="68580" marR="68580"/>
                </a:tc>
                <a:tc>
                  <a:txBody>
                    <a:bodyPr/>
                    <a:lstStyle/>
                    <a:p>
                      <a:r>
                        <a:rPr lang="ko-KR" altLang="en-US" sz="1200" dirty="0"/>
                        <a:t>좋음</a:t>
                      </a:r>
                      <a:r>
                        <a:rPr lang="en-US" altLang="ko-KR" sz="1200" dirty="0"/>
                        <a:t>!(</a:t>
                      </a:r>
                      <a:r>
                        <a:rPr lang="en-US" sz="1200" dirty="0"/>
                        <a:t>Great!)</a:t>
                      </a:r>
                    </a:p>
                  </a:txBody>
                  <a:tcPr marL="68580" marR="68580"/>
                </a:tc>
                <a:extLst>
                  <a:ext uri="{0D108BD9-81ED-4DB2-BD59-A6C34878D82A}">
                    <a16:rowId xmlns:a16="http://schemas.microsoft.com/office/drawing/2014/main" val="10004"/>
                  </a:ext>
                </a:extLst>
              </a:tr>
              <a:tr h="781559">
                <a:tc>
                  <a:txBody>
                    <a:bodyPr/>
                    <a:lstStyle/>
                    <a:p>
                      <a:r>
                        <a:rPr lang="en-US" sz="1200" dirty="0"/>
                        <a:t>Joe</a:t>
                      </a:r>
                    </a:p>
                  </a:txBody>
                  <a:tcPr marL="68580" marR="68580"/>
                </a:tc>
                <a:tc>
                  <a:txBody>
                    <a:bodyPr/>
                    <a:lstStyle/>
                    <a:p>
                      <a:r>
                        <a:rPr lang="en-US" sz="1200" dirty="0"/>
                        <a:t>9/6</a:t>
                      </a:r>
                    </a:p>
                  </a:txBody>
                  <a:tcPr marL="68580" marR="68580"/>
                </a:tc>
                <a:tc>
                  <a:txBody>
                    <a:bodyPr/>
                    <a:lstStyle/>
                    <a:p>
                      <a:r>
                        <a:rPr lang="en-US" sz="1200" dirty="0"/>
                        <a:t>9/6</a:t>
                      </a:r>
                    </a:p>
                  </a:txBody>
                  <a:tcPr marL="68580" marR="68580"/>
                </a:tc>
                <a:tc>
                  <a:txBody>
                    <a:bodyPr/>
                    <a:lstStyle/>
                    <a:p>
                      <a:r>
                        <a:rPr lang="en-US" sz="1200" dirty="0"/>
                        <a:t>9/7</a:t>
                      </a:r>
                    </a:p>
                  </a:txBody>
                  <a:tcPr marL="68580" marR="68580"/>
                </a:tc>
                <a:tc>
                  <a:txBody>
                    <a:bodyPr/>
                    <a:lstStyle/>
                    <a:p>
                      <a:r>
                        <a:rPr lang="en-US" sz="1200" dirty="0"/>
                        <a:t>9/7</a:t>
                      </a:r>
                    </a:p>
                  </a:txBody>
                  <a:tcPr marL="68580" marR="68580"/>
                </a:tc>
                <a:tc>
                  <a:txBody>
                    <a:bodyPr/>
                    <a:lstStyle/>
                    <a:p>
                      <a:r>
                        <a:rPr lang="en-US" sz="1200" dirty="0"/>
                        <a:t>9/7</a:t>
                      </a:r>
                    </a:p>
                  </a:txBody>
                  <a:tcPr marL="68580" marR="68580"/>
                </a:tc>
                <a:tc>
                  <a:txBody>
                    <a:bodyPr/>
                    <a:lstStyle/>
                    <a:p>
                      <a:r>
                        <a:rPr lang="en-US" sz="1200" dirty="0"/>
                        <a:t>9/8</a:t>
                      </a:r>
                    </a:p>
                  </a:txBody>
                  <a:tcPr marL="68580" marR="68580"/>
                </a:tc>
                <a:tc>
                  <a:txBody>
                    <a:bodyPr/>
                    <a:lstStyle/>
                    <a:p>
                      <a:r>
                        <a:rPr lang="ko-KR" altLang="en-US" sz="1200" dirty="0"/>
                        <a:t>반복</a:t>
                      </a:r>
                      <a:endParaRPr lang="en-US" altLang="ko-KR" sz="1200" dirty="0"/>
                    </a:p>
                    <a:p>
                      <a:r>
                        <a:rPr lang="ko-KR" altLang="en-US" sz="1200" dirty="0"/>
                        <a:t>긍정적인 의식</a:t>
                      </a:r>
                      <a:r>
                        <a:rPr lang="en-US" altLang="ko-KR" sz="1200" dirty="0"/>
                        <a:t>(</a:t>
                      </a:r>
                      <a:r>
                        <a:rPr lang="en-US" sz="1200" dirty="0"/>
                        <a:t>Repeat</a:t>
                      </a:r>
                    </a:p>
                    <a:p>
                      <a:r>
                        <a:rPr lang="en-US" sz="1200" dirty="0"/>
                        <a:t>Positive</a:t>
                      </a:r>
                      <a:r>
                        <a:rPr lang="en-US" sz="1200" baseline="0" dirty="0"/>
                        <a:t> Ritual)</a:t>
                      </a:r>
                      <a:endParaRPr lang="en-US" sz="1200" dirty="0"/>
                    </a:p>
                  </a:txBody>
                  <a:tcPr marL="68580" marR="68580"/>
                </a:tc>
                <a:extLst>
                  <a:ext uri="{0D108BD9-81ED-4DB2-BD59-A6C34878D82A}">
                    <a16:rowId xmlns:a16="http://schemas.microsoft.com/office/drawing/2014/main" val="10005"/>
                  </a:ext>
                </a:extLst>
              </a:tr>
            </a:tbl>
          </a:graphicData>
        </a:graphic>
      </p:graphicFrame>
      <p:sp>
        <p:nvSpPr>
          <p:cNvPr id="5" name="TextBox 4" descr="Coach Tracking Tool title and line for the name of the coach and the instructions to fill out coaching activities with each staff person."/>
          <p:cNvSpPr txBox="1"/>
          <p:nvPr/>
        </p:nvSpPr>
        <p:spPr>
          <a:xfrm>
            <a:off x="3629" y="1087109"/>
            <a:ext cx="9753600" cy="1077218"/>
          </a:xfrm>
          <a:prstGeom prst="rect">
            <a:avLst/>
          </a:prstGeom>
          <a:noFill/>
        </p:spPr>
        <p:txBody>
          <a:bodyPr wrap="square" rtlCol="0">
            <a:spAutoFit/>
          </a:bodyPr>
          <a:lstStyle/>
          <a:p>
            <a:pPr algn="ctr"/>
            <a:r>
              <a:rPr lang="ko-KR" altLang="en-US" b="1" dirty="0"/>
              <a:t>코치 </a:t>
            </a:r>
            <a:r>
              <a:rPr lang="ko-KR" altLang="en-US" b="1" dirty="0" err="1"/>
              <a:t>추척</a:t>
            </a:r>
            <a:r>
              <a:rPr lang="ko-KR" altLang="en-US" b="1" dirty="0"/>
              <a:t> 도구</a:t>
            </a:r>
            <a:r>
              <a:rPr lang="en-US" altLang="ko-KR" b="1" dirty="0"/>
              <a:t>(</a:t>
            </a:r>
            <a:r>
              <a:rPr lang="en-US" b="1" dirty="0"/>
              <a:t>Coach Tracking Tool)</a:t>
            </a:r>
          </a:p>
          <a:p>
            <a:r>
              <a:rPr lang="en-US" b="1" dirty="0"/>
              <a:t>Name of Coach ____________________________________</a:t>
            </a:r>
          </a:p>
          <a:p>
            <a:r>
              <a:rPr lang="ko-KR" altLang="en-US" sz="1400" dirty="0"/>
              <a:t>날짜는 각 직원에 대한 </a:t>
            </a:r>
            <a:r>
              <a:rPr lang="ko-KR" altLang="en-US" sz="1400" dirty="0" err="1"/>
              <a:t>코칭이</a:t>
            </a:r>
            <a:r>
              <a:rPr lang="ko-KR" altLang="en-US" sz="1400" dirty="0"/>
              <a:t> 성공적으로 완료됨을 나타냄</a:t>
            </a:r>
            <a:endParaRPr lang="en-US" altLang="ko-KR" sz="1400" dirty="0"/>
          </a:p>
          <a:p>
            <a:r>
              <a:rPr lang="en-US" altLang="ko-KR" sz="1400" dirty="0"/>
              <a:t>(</a:t>
            </a:r>
            <a:r>
              <a:rPr lang="en-US" sz="1400" dirty="0"/>
              <a:t>Date Indicates Successful Completion of Coaching With Each Staff)</a:t>
            </a:r>
            <a:endParaRPr lang="en-US" sz="1400" b="1" dirty="0"/>
          </a:p>
        </p:txBody>
      </p:sp>
    </p:spTree>
    <p:extLst>
      <p:ext uri="{BB962C8B-B14F-4D97-AF65-F5344CB8AC3E}">
        <p14:creationId xmlns:p14="http://schemas.microsoft.com/office/powerpoint/2010/main" val="236247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A3979D-DF35-7847-8879-3F50E23A4719}"/>
              </a:ext>
            </a:extLst>
          </p:cNvPr>
          <p:cNvSpPr>
            <a:spLocks noGrp="1"/>
          </p:cNvSpPr>
          <p:nvPr>
            <p:ph type="title"/>
          </p:nvPr>
        </p:nvSpPr>
        <p:spPr/>
        <p:txBody>
          <a:bodyPr>
            <a:noAutofit/>
          </a:bodyPr>
          <a:lstStyle/>
          <a:p>
            <a:pPr marL="0" indent="0" algn="ctr"/>
            <a:r>
              <a:rPr lang="ko-KR" altLang="en-US" sz="3500" dirty="0">
                <a:solidFill>
                  <a:srgbClr val="000000"/>
                </a:solidFill>
                <a:latin typeface="+mn-ea"/>
                <a:ea typeface="+mn-ea"/>
              </a:rPr>
              <a:t>사람중심 관련 숙제</a:t>
            </a:r>
            <a:r>
              <a:rPr lang="en-US" altLang="ko-KR" sz="3500" dirty="0">
                <a:solidFill>
                  <a:srgbClr val="000000"/>
                </a:solidFill>
                <a:latin typeface="+mn-ea"/>
                <a:ea typeface="+mn-ea"/>
              </a:rPr>
              <a:t> </a:t>
            </a:r>
            <a:r>
              <a:rPr lang="ko-KR" altLang="en-US" sz="3500" dirty="0">
                <a:solidFill>
                  <a:srgbClr val="000000"/>
                </a:solidFill>
                <a:latin typeface="+mn-ea"/>
                <a:ea typeface="+mn-ea"/>
              </a:rPr>
              <a:t>및 토론</a:t>
            </a:r>
            <a:r>
              <a:rPr lang="en-US" altLang="ko-KR" sz="3500" dirty="0">
                <a:solidFill>
                  <a:srgbClr val="000000"/>
                </a:solidFill>
                <a:latin typeface="+mn-ea"/>
                <a:ea typeface="+mn-ea"/>
              </a:rPr>
              <a:t> </a:t>
            </a:r>
            <a:r>
              <a:rPr lang="ko-KR" altLang="en-US" sz="3500" dirty="0">
                <a:solidFill>
                  <a:srgbClr val="000000"/>
                </a:solidFill>
                <a:latin typeface="+mn-ea"/>
                <a:ea typeface="+mn-ea"/>
              </a:rPr>
              <a:t>검토하기</a:t>
            </a:r>
            <a:br>
              <a:rPr lang="en-US" altLang="ko-KR" sz="3500" dirty="0">
                <a:solidFill>
                  <a:srgbClr val="000000"/>
                </a:solidFill>
                <a:latin typeface="+mn-ea"/>
                <a:ea typeface="+mn-ea"/>
              </a:rPr>
            </a:br>
            <a:r>
              <a:rPr lang="en-US" altLang="ko-KR" sz="2000" dirty="0">
                <a:solidFill>
                  <a:srgbClr val="000000"/>
                </a:solidFill>
                <a:latin typeface="+mn-ea"/>
                <a:ea typeface="+mn-ea"/>
              </a:rPr>
              <a:t>_</a:t>
            </a:r>
            <a:r>
              <a:rPr lang="en-US" sz="2000" dirty="0">
                <a:solidFill>
                  <a:srgbClr val="000000"/>
                </a:solidFill>
                <a:latin typeface="+mn-ea"/>
                <a:ea typeface="+mn-ea"/>
              </a:rPr>
              <a:t>Reviewing our Person-Centered Homework Discussion</a:t>
            </a:r>
            <a:endParaRPr lang="en-US" sz="1800" dirty="0">
              <a:latin typeface="+mn-ea"/>
              <a:ea typeface="+mn-ea"/>
            </a:endParaRPr>
          </a:p>
        </p:txBody>
      </p:sp>
      <p:sp>
        <p:nvSpPr>
          <p:cNvPr id="3" name="Content Placeholder 2">
            <a:extLst>
              <a:ext uri="{FF2B5EF4-FFF2-40B4-BE49-F238E27FC236}">
                <a16:creationId xmlns:a16="http://schemas.microsoft.com/office/drawing/2014/main" id="{BAD0C747-623A-024F-9465-FF9D25D44814}"/>
              </a:ext>
            </a:extLst>
          </p:cNvPr>
          <p:cNvSpPr>
            <a:spLocks noGrp="1"/>
          </p:cNvSpPr>
          <p:nvPr>
            <p:ph sz="quarter" idx="13"/>
          </p:nvPr>
        </p:nvSpPr>
        <p:spPr/>
        <p:txBody>
          <a:bodyPr>
            <a:normAutofit/>
          </a:bodyPr>
          <a:lstStyle/>
          <a:p>
            <a:pPr marL="0" indent="0" algn="ctr">
              <a:buNone/>
            </a:pPr>
            <a:endParaRPr lang="en-US" sz="3500" b="1" dirty="0">
              <a:solidFill>
                <a:srgbClr val="000000"/>
              </a:solidFill>
              <a:latin typeface="+mn-ea"/>
            </a:endParaRPr>
          </a:p>
          <a:p>
            <a:pPr marL="0" indent="0" algn="ctr">
              <a:buNone/>
            </a:pPr>
            <a:endParaRPr lang="en-US" sz="3500" b="1" dirty="0">
              <a:solidFill>
                <a:srgbClr val="000000"/>
              </a:solidFill>
              <a:latin typeface="+mn-ea"/>
            </a:endParaRPr>
          </a:p>
          <a:p>
            <a:pPr marL="0" indent="0" algn="ctr">
              <a:buNone/>
            </a:pPr>
            <a:endParaRPr lang="en-US" sz="3500" dirty="0">
              <a:latin typeface="+mn-ea"/>
            </a:endParaRPr>
          </a:p>
        </p:txBody>
      </p:sp>
      <p:pic>
        <p:nvPicPr>
          <p:cNvPr id="7" name="Content Placeholder 7" descr="A group of people in a room meeting while looking at data.">
            <a:extLst>
              <a:ext uri="{FF2B5EF4-FFF2-40B4-BE49-F238E27FC236}">
                <a16:creationId xmlns:a16="http://schemas.microsoft.com/office/drawing/2014/main" id="{B46644F1-109C-BA42-B41C-F141951FD64F}"/>
              </a:ext>
            </a:extLst>
          </p:cNvPr>
          <p:cNvPicPr>
            <a:picLocks noChangeAspect="1"/>
          </p:cNvPicPr>
          <p:nvPr/>
        </p:nvPicPr>
        <p:blipFill>
          <a:blip r:embed="rId2"/>
          <a:stretch>
            <a:fillRect/>
          </a:stretch>
        </p:blipFill>
        <p:spPr>
          <a:xfrm>
            <a:off x="990600" y="1252888"/>
            <a:ext cx="7397121" cy="4938395"/>
          </a:xfrm>
          <a:prstGeom prst="rect">
            <a:avLst/>
          </a:prstGeom>
        </p:spPr>
      </p:pic>
    </p:spTree>
    <p:extLst>
      <p:ext uri="{BB962C8B-B14F-4D97-AF65-F5344CB8AC3E}">
        <p14:creationId xmlns:p14="http://schemas.microsoft.com/office/powerpoint/2010/main" val="1182758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0" y="304800"/>
            <a:ext cx="9144000" cy="750094"/>
          </a:xfrm>
        </p:spPr>
        <p:txBody>
          <a:bodyPr>
            <a:noAutofit/>
          </a:bodyPr>
          <a:lstStyle/>
          <a:p>
            <a:pPr algn="ctr"/>
            <a:r>
              <a:rPr lang="ko-KR" altLang="en-US" sz="2800" dirty="0">
                <a:solidFill>
                  <a:schemeClr val="tx1"/>
                </a:solidFill>
                <a:latin typeface="+mn-ea"/>
                <a:ea typeface="+mn-ea"/>
              </a:rPr>
              <a:t>사람들은 같은 방법으로 학습되지 않음</a:t>
            </a:r>
            <a:br>
              <a:rPr lang="en-US" altLang="ko-KR" sz="2800" dirty="0">
                <a:solidFill>
                  <a:schemeClr val="tx1"/>
                </a:solidFill>
                <a:latin typeface="+mn-ea"/>
                <a:ea typeface="+mn-ea"/>
              </a:rPr>
            </a:br>
            <a:r>
              <a:rPr lang="en-US" altLang="ko-KR" sz="2800" dirty="0">
                <a:solidFill>
                  <a:schemeClr val="tx1"/>
                </a:solidFill>
                <a:latin typeface="+mn-ea"/>
                <a:ea typeface="+mn-ea"/>
              </a:rPr>
              <a:t>(</a:t>
            </a:r>
            <a:r>
              <a:rPr lang="ko-KR" altLang="en-US" sz="2800" dirty="0">
                <a:solidFill>
                  <a:schemeClr val="tx1"/>
                </a:solidFill>
                <a:latin typeface="+mn-ea"/>
                <a:ea typeface="+mn-ea"/>
              </a:rPr>
              <a:t>소수의 트레이너에게 투자</a:t>
            </a:r>
            <a:r>
              <a:rPr lang="en-US" altLang="ko-KR" sz="2800" dirty="0">
                <a:solidFill>
                  <a:schemeClr val="tx1"/>
                </a:solidFill>
                <a:latin typeface="+mn-ea"/>
                <a:ea typeface="+mn-ea"/>
              </a:rPr>
              <a:t>)</a:t>
            </a:r>
            <a:br>
              <a:rPr lang="en-US" altLang="ko-KR" sz="2800" dirty="0">
                <a:solidFill>
                  <a:schemeClr val="tx1"/>
                </a:solidFill>
                <a:latin typeface="+mn-ea"/>
                <a:ea typeface="+mn-ea"/>
              </a:rPr>
            </a:br>
            <a:r>
              <a:rPr lang="en-US" altLang="ko-KR" sz="1800" dirty="0">
                <a:solidFill>
                  <a:schemeClr val="tx1"/>
                </a:solidFill>
                <a:latin typeface="+mn-ea"/>
                <a:ea typeface="+mn-ea"/>
              </a:rPr>
              <a:t>_</a:t>
            </a:r>
            <a:r>
              <a:rPr lang="en-US" altLang="x-none" sz="1800" dirty="0">
                <a:solidFill>
                  <a:schemeClr val="tx1"/>
                </a:solidFill>
                <a:latin typeface="+mn-ea"/>
                <a:ea typeface="+mn-ea"/>
              </a:rPr>
              <a:t>People Are Not Trained in the Same Ways(Invest in Small Number of Trainers)</a:t>
            </a:r>
          </a:p>
        </p:txBody>
      </p:sp>
      <p:graphicFrame>
        <p:nvGraphicFramePr>
          <p:cNvPr id="335875" name="Group 3"/>
          <p:cNvGraphicFramePr>
            <a:graphicFrameLocks noGrp="1"/>
          </p:cNvGraphicFramePr>
          <p:nvPr>
            <p:ph idx="4294967295"/>
            <p:extLst>
              <p:ext uri="{D42A27DB-BD31-4B8C-83A1-F6EECF244321}">
                <p14:modId xmlns:p14="http://schemas.microsoft.com/office/powerpoint/2010/main" val="2818668190"/>
              </p:ext>
            </p:extLst>
          </p:nvPr>
        </p:nvGraphicFramePr>
        <p:xfrm>
          <a:off x="152400" y="1295400"/>
          <a:ext cx="8839200" cy="4936117"/>
        </p:xfrm>
        <a:graphic>
          <a:graphicData uri="http://schemas.openxmlformats.org/drawingml/2006/table">
            <a:tbl>
              <a:tblPr/>
              <a:tblGrid>
                <a:gridCol w="24384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871539">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2400" b="0" i="0" u="none" strike="noStrike" cap="none" normalizeH="0" baseline="0" dirty="0">
                        <a:ln>
                          <a:noFill/>
                        </a:ln>
                        <a:solidFill>
                          <a:schemeClr val="tx1"/>
                        </a:solidFill>
                        <a:effectLst/>
                        <a:latin typeface="Times New Roman" charset="0"/>
                        <a:ea typeface="ＭＳ Ｐゴシック" charset="-128"/>
                      </a:endParaRP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ko-KR" altLang="en-US" sz="1500" b="1" i="0" u="none" strike="noStrike" cap="none" normalizeH="0" baseline="0" dirty="0">
                          <a:ln>
                            <a:noFill/>
                          </a:ln>
                          <a:solidFill>
                            <a:schemeClr val="tx1"/>
                          </a:solidFill>
                          <a:effectLst/>
                          <a:latin typeface="Times New Roman" charset="0"/>
                          <a:ea typeface="ＭＳ Ｐゴシック" charset="-128"/>
                        </a:rPr>
                        <a:t>모든 직원</a:t>
                      </a:r>
                      <a:endParaRPr kumimoji="0" lang="en-US" altLang="x-none" sz="1500" b="1" i="0" u="none" strike="noStrike" cap="none" normalizeH="0" baseline="0" dirty="0">
                        <a:ln>
                          <a:noFill/>
                        </a:ln>
                        <a:solidFill>
                          <a:schemeClr val="tx1"/>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dirty="0">
                          <a:ln>
                            <a:noFill/>
                          </a:ln>
                          <a:solidFill>
                            <a:schemeClr val="tx1"/>
                          </a:solidFill>
                          <a:effectLst/>
                          <a:latin typeface="Times New Roman" charset="0"/>
                          <a:ea typeface="ＭＳ Ｐゴシック" charset="-128"/>
                        </a:rPr>
                        <a:t>_All Staff</a:t>
                      </a:r>
                    </a:p>
                  </a:txBody>
                  <a:tcPr marL="68580" marR="68580"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ko-KR" altLang="en-US" sz="1500" b="1" i="0" u="none" strike="noStrike" cap="none" normalizeH="0" baseline="0" dirty="0">
                          <a:ln>
                            <a:noFill/>
                          </a:ln>
                          <a:solidFill>
                            <a:schemeClr val="tx1"/>
                          </a:solidFill>
                          <a:effectLst/>
                          <a:latin typeface="Times New Roman" charset="0"/>
                          <a:ea typeface="ＭＳ Ｐゴシック" charset="-128"/>
                        </a:rPr>
                        <a:t>코치</a:t>
                      </a:r>
                      <a:endParaRPr kumimoji="0" lang="en-US" altLang="ko-KR" sz="1500" b="1" i="0" u="none" strike="noStrike" cap="none" normalizeH="0" baseline="0" dirty="0">
                        <a:ln>
                          <a:noFill/>
                        </a:ln>
                        <a:solidFill>
                          <a:schemeClr val="tx1"/>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dirty="0">
                          <a:ln>
                            <a:noFill/>
                          </a:ln>
                          <a:solidFill>
                            <a:schemeClr val="tx1"/>
                          </a:solidFill>
                          <a:effectLst/>
                          <a:latin typeface="Times New Roman" charset="0"/>
                          <a:ea typeface="ＭＳ Ｐゴシック" charset="-128"/>
                        </a:rPr>
                        <a:t>_Coaches</a:t>
                      </a:r>
                    </a:p>
                  </a:txBody>
                  <a:tcPr marL="68580" marR="68580"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ko-KR" altLang="en-US" sz="1500" b="1" i="0" u="none" strike="noStrike" cap="none" normalizeH="0" baseline="0" dirty="0">
                          <a:ln>
                            <a:noFill/>
                          </a:ln>
                          <a:solidFill>
                            <a:schemeClr val="tx1"/>
                          </a:solidFill>
                          <a:effectLst/>
                          <a:latin typeface="Times New Roman" charset="0"/>
                          <a:ea typeface="ＭＳ Ｐゴシック" charset="-128"/>
                        </a:rPr>
                        <a:t>계획 </a:t>
                      </a:r>
                      <a:r>
                        <a:rPr kumimoji="0" lang="ko-KR" altLang="en-US" sz="1500" b="1" i="0" u="none" strike="noStrike" cap="none" normalizeH="0" baseline="0" dirty="0" err="1">
                          <a:ln>
                            <a:noFill/>
                          </a:ln>
                          <a:solidFill>
                            <a:schemeClr val="tx1"/>
                          </a:solidFill>
                          <a:effectLst/>
                          <a:latin typeface="Times New Roman" charset="0"/>
                          <a:ea typeface="ＭＳ Ｐゴシック" charset="-128"/>
                        </a:rPr>
                        <a:t>촉진자</a:t>
                      </a:r>
                      <a:endParaRPr kumimoji="0" lang="en-US" altLang="ko-KR" sz="1500" b="1" i="0" u="none" strike="noStrike" cap="none" normalizeH="0" baseline="0" dirty="0">
                        <a:ln>
                          <a:noFill/>
                        </a:ln>
                        <a:solidFill>
                          <a:schemeClr val="tx1"/>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dirty="0">
                          <a:ln>
                            <a:noFill/>
                          </a:ln>
                          <a:solidFill>
                            <a:schemeClr val="tx1"/>
                          </a:solidFill>
                          <a:effectLst/>
                          <a:latin typeface="Times New Roman" charset="0"/>
                          <a:ea typeface="ＭＳ Ｐゴシック" charset="-128"/>
                        </a:rPr>
                        <a:t>_Plan Facilitator</a:t>
                      </a:r>
                    </a:p>
                  </a:txBody>
                  <a:tcPr marL="68580" marR="68580" marT="34289" marB="342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ko-KR" altLang="en-US" sz="1500" b="1" i="0" u="none" strike="noStrike" cap="none" normalizeH="0" baseline="0" dirty="0">
                          <a:ln>
                            <a:noFill/>
                          </a:ln>
                          <a:solidFill>
                            <a:schemeClr val="tx1"/>
                          </a:solidFill>
                          <a:effectLst/>
                          <a:latin typeface="Times New Roman" charset="0"/>
                          <a:ea typeface="ＭＳ Ｐゴシック" charset="-128"/>
                        </a:rPr>
                        <a:t>트레이너</a:t>
                      </a:r>
                      <a:endParaRPr kumimoji="0" lang="en-US" altLang="ko-KR" sz="1500" b="1" i="0" u="none" strike="noStrike" cap="none" normalizeH="0" baseline="0" dirty="0">
                        <a:ln>
                          <a:noFill/>
                        </a:ln>
                        <a:solidFill>
                          <a:schemeClr val="tx1"/>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dirty="0">
                          <a:ln>
                            <a:noFill/>
                          </a:ln>
                          <a:solidFill>
                            <a:schemeClr val="tx1"/>
                          </a:solidFill>
                          <a:effectLst/>
                          <a:latin typeface="Times New Roman" charset="0"/>
                          <a:ea typeface="ＭＳ Ｐゴシック" charset="-128"/>
                        </a:rPr>
                        <a:t>_Trainer</a:t>
                      </a:r>
                    </a:p>
                  </a:txBody>
                  <a:tcPr marL="68580" marR="68580" marT="34289" marB="342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45541">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ko-KR" altLang="en-US" sz="1500" b="1" i="0" u="none" strike="noStrike" cap="none" normalizeH="0" baseline="0" dirty="0">
                          <a:ln>
                            <a:noFill/>
                          </a:ln>
                          <a:solidFill>
                            <a:schemeClr val="tx1"/>
                          </a:solidFill>
                          <a:effectLst/>
                          <a:latin typeface="Times New Roman" charset="0"/>
                          <a:ea typeface="ＭＳ Ｐゴシック" charset="-128"/>
                        </a:rPr>
                        <a:t>보편적인 전략 도입</a:t>
                      </a:r>
                      <a:endParaRPr kumimoji="0" lang="en-US" altLang="ko-KR" sz="1500" b="1" i="0" u="none" strike="noStrike" cap="none" normalizeH="0" baseline="0" dirty="0">
                        <a:ln>
                          <a:noFill/>
                        </a:ln>
                        <a:solidFill>
                          <a:schemeClr val="tx1"/>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dirty="0">
                          <a:ln>
                            <a:noFill/>
                          </a:ln>
                          <a:solidFill>
                            <a:schemeClr val="tx1"/>
                          </a:solidFill>
                          <a:effectLst/>
                          <a:latin typeface="Times New Roman" charset="0"/>
                          <a:ea typeface="ＭＳ Ｐゴシック" charset="-128"/>
                        </a:rPr>
                        <a:t>_Introduced to Universal Strategies</a:t>
                      </a:r>
                    </a:p>
                  </a:txBody>
                  <a:tcPr marL="68580" marR="68580" marT="34289" marB="342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dirty="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dirty="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1539">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ko-KR" altLang="en-US" sz="1500" b="1" i="0" u="none" strike="noStrike" cap="none" normalizeH="0" baseline="0" dirty="0">
                          <a:ln>
                            <a:noFill/>
                          </a:ln>
                          <a:solidFill>
                            <a:schemeClr val="tx1"/>
                          </a:solidFill>
                          <a:effectLst/>
                          <a:latin typeface="Times New Roman" charset="0"/>
                          <a:ea typeface="ＭＳ Ｐゴシック" charset="-128"/>
                        </a:rPr>
                        <a:t>보편적인 전략에 대한 더 많은 경험과 더 깊은 이해</a:t>
                      </a:r>
                      <a:endParaRPr kumimoji="0" lang="en-US" altLang="ko-KR" sz="1500" b="1" i="0" u="none" strike="noStrike" cap="none" normalizeH="0" baseline="0" dirty="0">
                        <a:ln>
                          <a:noFill/>
                        </a:ln>
                        <a:solidFill>
                          <a:schemeClr val="tx1"/>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dirty="0">
                          <a:ln>
                            <a:noFill/>
                          </a:ln>
                          <a:solidFill>
                            <a:schemeClr val="tx1"/>
                          </a:solidFill>
                          <a:effectLst/>
                          <a:latin typeface="Times New Roman" charset="0"/>
                          <a:ea typeface="ＭＳ Ｐゴシック" charset="-128"/>
                        </a:rPr>
                        <a:t>_More Experience &amp; Deeper Understanding of Universal Strategies</a:t>
                      </a:r>
                    </a:p>
                  </a:txBody>
                  <a:tcPr marL="68580" marR="68580" marT="34289" marB="342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dirty="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dirty="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1539">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ko-KR" altLang="en-US" sz="1500" b="1" i="0" u="none" strike="noStrike" cap="none" normalizeH="0" baseline="0" dirty="0">
                          <a:ln>
                            <a:noFill/>
                          </a:ln>
                          <a:solidFill>
                            <a:schemeClr val="tx1"/>
                          </a:solidFill>
                          <a:effectLst/>
                          <a:latin typeface="Times New Roman" charset="0"/>
                          <a:ea typeface="ＭＳ Ｐゴシック" charset="-128"/>
                        </a:rPr>
                        <a:t>사람중심계획촉진</a:t>
                      </a:r>
                      <a:endParaRPr kumimoji="0" lang="en-US" altLang="ko-KR" sz="1500" b="1" i="0" u="none" strike="noStrike" cap="none" normalizeH="0" baseline="0" dirty="0">
                        <a:ln>
                          <a:noFill/>
                        </a:ln>
                        <a:solidFill>
                          <a:schemeClr val="tx1"/>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ko-KR" sz="1500" b="1" i="0" u="none" strike="noStrike" cap="none" normalizeH="0" baseline="0" dirty="0">
                          <a:ln>
                            <a:noFill/>
                          </a:ln>
                          <a:solidFill>
                            <a:schemeClr val="tx1"/>
                          </a:solidFill>
                          <a:effectLst/>
                          <a:latin typeface="Times New Roman" charset="0"/>
                          <a:ea typeface="ＭＳ Ｐゴシック" charset="-128"/>
                        </a:rPr>
                        <a:t>_</a:t>
                      </a:r>
                      <a:r>
                        <a:rPr kumimoji="0" lang="en-US" altLang="x-none" sz="1500" b="1" i="0" u="none" strike="noStrike" cap="none" normalizeH="0" baseline="0" dirty="0">
                          <a:ln>
                            <a:noFill/>
                          </a:ln>
                          <a:solidFill>
                            <a:schemeClr val="tx1"/>
                          </a:solidFill>
                          <a:effectLst/>
                          <a:latin typeface="Times New Roman" charset="0"/>
                          <a:ea typeface="ＭＳ Ｐゴシック" charset="-128"/>
                        </a:rPr>
                        <a:t>Person-Centered Plan Facilitation</a:t>
                      </a:r>
                    </a:p>
                  </a:txBody>
                  <a:tcPr marL="68580" marR="68580" marT="34289" marB="342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x-none" altLang="x-none" sz="1400" b="1" i="0" u="none" strike="noStrike" cap="none" normalizeH="0" baseline="0" dirty="0">
                        <a:ln>
                          <a:noFill/>
                        </a:ln>
                        <a:solidFill>
                          <a:schemeClr val="tx1"/>
                        </a:solidFill>
                        <a:effectLst/>
                        <a:latin typeface="Times New Roman" charset="0"/>
                        <a:ea typeface="ＭＳ Ｐゴシック" charset="-128"/>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3564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ko-KR" altLang="en-US" sz="1500" b="1" i="0" u="none" strike="noStrike" cap="none" normalizeH="0" baseline="0" dirty="0">
                          <a:ln>
                            <a:noFill/>
                          </a:ln>
                          <a:solidFill>
                            <a:schemeClr val="tx1"/>
                          </a:solidFill>
                          <a:effectLst/>
                          <a:latin typeface="Times New Roman" charset="0"/>
                          <a:ea typeface="ＭＳ Ｐゴシック" charset="-128"/>
                        </a:rPr>
                        <a:t>사람중심트레이너</a:t>
                      </a:r>
                      <a:endParaRPr kumimoji="0" lang="en-US" altLang="ko-KR" sz="1500" b="1" i="0" u="none" strike="noStrike" cap="none" normalizeH="0" baseline="0" dirty="0">
                        <a:ln>
                          <a:noFill/>
                        </a:ln>
                        <a:solidFill>
                          <a:schemeClr val="tx1"/>
                        </a:solidFill>
                        <a:effectLst/>
                        <a:latin typeface="Times New Roman"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500" b="1" i="0" u="none" strike="noStrike" cap="none" normalizeH="0" baseline="0" dirty="0">
                          <a:ln>
                            <a:noFill/>
                          </a:ln>
                          <a:solidFill>
                            <a:schemeClr val="tx1"/>
                          </a:solidFill>
                          <a:effectLst/>
                          <a:latin typeface="Times New Roman" charset="0"/>
                          <a:ea typeface="ＭＳ Ｐゴシック" charset="-128"/>
                        </a:rPr>
                        <a:t>_Trainer in Person-Centered Practices</a:t>
                      </a:r>
                    </a:p>
                  </a:txBody>
                  <a:tcPr marL="68580" marR="68580" marT="34289" marB="342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0"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x-none" sz="1400" b="1" i="0" u="none" strike="noStrike" cap="none" normalizeH="0" baseline="0" dirty="0">
                          <a:ln>
                            <a:noFill/>
                          </a:ln>
                          <a:solidFill>
                            <a:schemeClr val="tx1"/>
                          </a:solidFill>
                          <a:effectLst/>
                          <a:latin typeface="Times New Roman" charset="0"/>
                          <a:ea typeface="ＭＳ Ｐゴシック" charset="-128"/>
                        </a:rPr>
                        <a:t>X</a:t>
                      </a: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1567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BC76-48A0-D942-952D-94C44DDD39A3}"/>
              </a:ext>
            </a:extLst>
          </p:cNvPr>
          <p:cNvSpPr>
            <a:spLocks noGrp="1"/>
          </p:cNvSpPr>
          <p:nvPr>
            <p:ph type="title"/>
          </p:nvPr>
        </p:nvSpPr>
        <p:spPr/>
        <p:txBody>
          <a:bodyPr>
            <a:normAutofit fontScale="90000"/>
          </a:bodyPr>
          <a:lstStyle/>
          <a:p>
            <a:pPr algn="ctr"/>
            <a:r>
              <a:rPr lang="ko-KR" altLang="en-US" sz="3600" dirty="0">
                <a:latin typeface="+mn-ea"/>
                <a:ea typeface="+mn-ea"/>
              </a:rPr>
              <a:t>다양한 그룹을 위한 교육 만들기</a:t>
            </a:r>
            <a:br>
              <a:rPr lang="en-US" altLang="ko-KR" sz="3600" dirty="0">
                <a:latin typeface="+mn-ea"/>
                <a:ea typeface="+mn-ea"/>
              </a:rPr>
            </a:br>
            <a:r>
              <a:rPr lang="en-US" altLang="ko-KR" dirty="0">
                <a:latin typeface="+mn-ea"/>
                <a:ea typeface="+mn-ea"/>
              </a:rPr>
              <a:t>_</a:t>
            </a:r>
            <a:r>
              <a:rPr lang="en-US" dirty="0">
                <a:latin typeface="+mn-ea"/>
                <a:ea typeface="+mn-ea"/>
              </a:rPr>
              <a:t>Create Training for These Different Groups</a:t>
            </a:r>
          </a:p>
        </p:txBody>
      </p:sp>
      <p:sp>
        <p:nvSpPr>
          <p:cNvPr id="3" name="Content Placeholder 2">
            <a:extLst>
              <a:ext uri="{FF2B5EF4-FFF2-40B4-BE49-F238E27FC236}">
                <a16:creationId xmlns:a16="http://schemas.microsoft.com/office/drawing/2014/main" id="{AFA781D9-383D-2D49-852B-9EA325707EF1}"/>
              </a:ext>
            </a:extLst>
          </p:cNvPr>
          <p:cNvSpPr>
            <a:spLocks noGrp="1"/>
          </p:cNvSpPr>
          <p:nvPr>
            <p:ph sz="quarter" idx="13"/>
          </p:nvPr>
        </p:nvSpPr>
        <p:spPr/>
        <p:txBody>
          <a:bodyPr/>
          <a:lstStyle/>
          <a:p>
            <a:r>
              <a:rPr lang="ko-KR" altLang="en-US" dirty="0">
                <a:latin typeface="+mn-ea"/>
              </a:rPr>
              <a:t>신입사원 교육</a:t>
            </a:r>
            <a:r>
              <a:rPr lang="en-US" altLang="ko-KR" dirty="0">
                <a:latin typeface="+mn-ea"/>
              </a:rPr>
              <a:t>_</a:t>
            </a:r>
            <a:r>
              <a:rPr lang="en-US" dirty="0">
                <a:latin typeface="+mn-ea"/>
              </a:rPr>
              <a:t>New staff training</a:t>
            </a:r>
          </a:p>
          <a:p>
            <a:r>
              <a:rPr lang="ko-KR" altLang="en-US" dirty="0">
                <a:latin typeface="+mn-ea"/>
              </a:rPr>
              <a:t>코치 교육</a:t>
            </a:r>
            <a:r>
              <a:rPr lang="en-US" altLang="ko-KR" dirty="0">
                <a:latin typeface="+mn-ea"/>
              </a:rPr>
              <a:t>_</a:t>
            </a:r>
            <a:r>
              <a:rPr lang="en-US" dirty="0">
                <a:latin typeface="+mn-ea"/>
              </a:rPr>
              <a:t>Coach training</a:t>
            </a:r>
          </a:p>
          <a:p>
            <a:r>
              <a:rPr lang="ko-KR" altLang="en-US" dirty="0">
                <a:latin typeface="+mn-ea"/>
              </a:rPr>
              <a:t>실습에서 인증된 트레이너</a:t>
            </a:r>
            <a:r>
              <a:rPr lang="en-US" altLang="ko-KR" dirty="0">
                <a:latin typeface="+mn-ea"/>
              </a:rPr>
              <a:t>_</a:t>
            </a:r>
            <a:r>
              <a:rPr lang="en-US" dirty="0">
                <a:latin typeface="+mn-ea"/>
              </a:rPr>
              <a:t>Trainers Certified in a Practice</a:t>
            </a:r>
          </a:p>
          <a:p>
            <a:r>
              <a:rPr lang="ko-KR" altLang="en-US" dirty="0">
                <a:latin typeface="+mn-ea"/>
              </a:rPr>
              <a:t>가족 및 커뮤니티</a:t>
            </a:r>
            <a:r>
              <a:rPr lang="en-US" altLang="ko-KR" dirty="0">
                <a:latin typeface="+mn-ea"/>
              </a:rPr>
              <a:t>_</a:t>
            </a:r>
            <a:r>
              <a:rPr lang="en-US" dirty="0">
                <a:latin typeface="+mn-ea"/>
              </a:rPr>
              <a:t>Family Members &amp; Community</a:t>
            </a:r>
          </a:p>
          <a:p>
            <a:endParaRPr lang="en-US" dirty="0">
              <a:latin typeface="+mn-ea"/>
            </a:endParaRPr>
          </a:p>
        </p:txBody>
      </p:sp>
      <p:pic>
        <p:nvPicPr>
          <p:cNvPr id="6" name="Picture 5">
            <a:extLst>
              <a:ext uri="{FF2B5EF4-FFF2-40B4-BE49-F238E27FC236}">
                <a16:creationId xmlns:a16="http://schemas.microsoft.com/office/drawing/2014/main" id="{71118C89-D95A-2B4A-B1B7-2B5416934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429000"/>
            <a:ext cx="7239000" cy="2714625"/>
          </a:xfrm>
          <a:prstGeom prst="rect">
            <a:avLst/>
          </a:prstGeom>
        </p:spPr>
      </p:pic>
    </p:spTree>
    <p:extLst>
      <p:ext uri="{BB962C8B-B14F-4D97-AF65-F5344CB8AC3E}">
        <p14:creationId xmlns:p14="http://schemas.microsoft.com/office/powerpoint/2010/main" val="3373833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56976"/>
            <a:ext cx="9144000" cy="4643774"/>
          </a:xfrm>
          <a:prstGeom prst="rect">
            <a:avLst/>
          </a:prstGeom>
        </p:spPr>
      </p:pic>
      <p:sp>
        <p:nvSpPr>
          <p:cNvPr id="6" name="TextBox 5"/>
          <p:cNvSpPr txBox="1"/>
          <p:nvPr/>
        </p:nvSpPr>
        <p:spPr>
          <a:xfrm>
            <a:off x="533400" y="-74950"/>
            <a:ext cx="8305800" cy="1384995"/>
          </a:xfrm>
          <a:prstGeom prst="rect">
            <a:avLst/>
          </a:prstGeom>
          <a:noFill/>
        </p:spPr>
        <p:txBody>
          <a:bodyPr wrap="square" rtlCol="0">
            <a:spAutoFit/>
          </a:bodyPr>
          <a:lstStyle/>
          <a:p>
            <a:pPr algn="ctr"/>
            <a:r>
              <a:rPr lang="ko-KR" altLang="en-US" sz="2800" b="1" dirty="0"/>
              <a:t>지도하고 지원할 수 있는 트레이너에 투자</a:t>
            </a:r>
            <a:endParaRPr lang="en-US" altLang="ko-KR" sz="2800" b="1" dirty="0"/>
          </a:p>
          <a:p>
            <a:pPr algn="ctr"/>
            <a:r>
              <a:rPr lang="en-US" sz="2800" b="1" dirty="0"/>
              <a:t>_</a:t>
            </a:r>
            <a:r>
              <a:rPr lang="en-US" sz="3200" b="1" dirty="0"/>
              <a:t>Invest in Trainers Who Can Guide and Support</a:t>
            </a:r>
          </a:p>
          <a:p>
            <a:pPr algn="ctr"/>
            <a:r>
              <a:rPr lang="en-US" sz="2400" b="1" dirty="0" err="1"/>
              <a:t>LifeCourse</a:t>
            </a:r>
            <a:r>
              <a:rPr lang="en-US" sz="2400" b="1" dirty="0"/>
              <a:t> Tools: http://www.lifecoursetools.com</a:t>
            </a:r>
          </a:p>
        </p:txBody>
      </p:sp>
    </p:spTree>
    <p:extLst>
      <p:ext uri="{BB962C8B-B14F-4D97-AF65-F5344CB8AC3E}">
        <p14:creationId xmlns:p14="http://schemas.microsoft.com/office/powerpoint/2010/main" val="1851014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B5E-46BD-6F4E-AEF3-5EE545E8041A}"/>
              </a:ext>
            </a:extLst>
          </p:cNvPr>
          <p:cNvSpPr>
            <a:spLocks noGrp="1"/>
          </p:cNvSpPr>
          <p:nvPr>
            <p:ph type="title"/>
          </p:nvPr>
        </p:nvSpPr>
        <p:spPr/>
        <p:txBody>
          <a:bodyPr>
            <a:noAutofit/>
          </a:bodyPr>
          <a:lstStyle/>
          <a:p>
            <a:pPr algn="ctr"/>
            <a:r>
              <a:rPr lang="ko-KR" altLang="en-US" sz="3500" dirty="0">
                <a:latin typeface="+mn-ea"/>
                <a:ea typeface="+mn-ea"/>
              </a:rPr>
              <a:t>사람중심사고</a:t>
            </a:r>
            <a:r>
              <a:rPr lang="en-US" altLang="ko-KR" sz="3500" dirty="0">
                <a:latin typeface="+mn-ea"/>
                <a:ea typeface="+mn-ea"/>
              </a:rPr>
              <a:t>-</a:t>
            </a:r>
            <a:r>
              <a:rPr lang="ko-KR" altLang="en-US" sz="3500" dirty="0">
                <a:latin typeface="+mn-ea"/>
                <a:ea typeface="+mn-ea"/>
              </a:rPr>
              <a:t>학습 커뮤니티</a:t>
            </a:r>
            <a:br>
              <a:rPr lang="en-US" altLang="ko-KR" sz="2400" dirty="0">
                <a:latin typeface="+mn-ea"/>
                <a:ea typeface="+mn-ea"/>
              </a:rPr>
            </a:br>
            <a:r>
              <a:rPr lang="en-US" altLang="ko-KR" sz="2400" dirty="0">
                <a:latin typeface="+mn-ea"/>
                <a:ea typeface="+mn-ea"/>
              </a:rPr>
              <a:t>_</a:t>
            </a:r>
            <a:r>
              <a:rPr lang="en-US" sz="2400" dirty="0">
                <a:latin typeface="+mn-ea"/>
                <a:ea typeface="+mn-ea"/>
              </a:rPr>
              <a:t>Person-Centered Thinking – The Learning Community</a:t>
            </a:r>
          </a:p>
        </p:txBody>
      </p:sp>
      <p:pic>
        <p:nvPicPr>
          <p:cNvPr id="5" name="Content Placeholder 4" descr="Graphical user interface, website&#10;&#10;Description automatically generated">
            <a:extLst>
              <a:ext uri="{FF2B5EF4-FFF2-40B4-BE49-F238E27FC236}">
                <a16:creationId xmlns:a16="http://schemas.microsoft.com/office/drawing/2014/main" id="{7C86E000-35D1-D248-B5B2-315D8B827234}"/>
              </a:ext>
            </a:extLst>
          </p:cNvPr>
          <p:cNvPicPr>
            <a:picLocks noGrp="1" noChangeAspect="1"/>
          </p:cNvPicPr>
          <p:nvPr>
            <p:ph sz="half" idx="1"/>
          </p:nvPr>
        </p:nvPicPr>
        <p:blipFill>
          <a:blip r:embed="rId2"/>
          <a:stretch>
            <a:fillRect/>
          </a:stretch>
        </p:blipFill>
        <p:spPr>
          <a:xfrm>
            <a:off x="264978" y="2198707"/>
            <a:ext cx="4307022" cy="3142418"/>
          </a:xfrm>
        </p:spPr>
      </p:pic>
      <p:sp>
        <p:nvSpPr>
          <p:cNvPr id="6" name="TextBox 5">
            <a:extLst>
              <a:ext uri="{FF2B5EF4-FFF2-40B4-BE49-F238E27FC236}">
                <a16:creationId xmlns:a16="http://schemas.microsoft.com/office/drawing/2014/main" id="{FE39BC29-E1C7-4E4E-B03E-A6C9F8C1855E}"/>
              </a:ext>
            </a:extLst>
          </p:cNvPr>
          <p:cNvSpPr txBox="1"/>
          <p:nvPr/>
        </p:nvSpPr>
        <p:spPr>
          <a:xfrm>
            <a:off x="716574" y="1492660"/>
            <a:ext cx="3892412" cy="461665"/>
          </a:xfrm>
          <a:prstGeom prst="rect">
            <a:avLst/>
          </a:prstGeom>
          <a:noFill/>
        </p:spPr>
        <p:txBody>
          <a:bodyPr wrap="none" rtlCol="0">
            <a:spAutoFit/>
          </a:bodyPr>
          <a:lstStyle/>
          <a:p>
            <a:r>
              <a:rPr lang="en-US" sz="2400" b="1" dirty="0">
                <a:latin typeface="+mn-ea"/>
                <a:hlinkClick r:id="rId3"/>
              </a:rPr>
              <a:t>The Learning Community</a:t>
            </a:r>
            <a:endParaRPr lang="en-US" sz="2400" b="1" dirty="0">
              <a:latin typeface="+mn-ea"/>
            </a:endParaRPr>
          </a:p>
        </p:txBody>
      </p:sp>
      <p:sp>
        <p:nvSpPr>
          <p:cNvPr id="4" name="Content Placeholder 3">
            <a:extLst>
              <a:ext uri="{FF2B5EF4-FFF2-40B4-BE49-F238E27FC236}">
                <a16:creationId xmlns:a16="http://schemas.microsoft.com/office/drawing/2014/main" id="{1E2B3DED-8FAD-3940-A6AC-EA4C4BEEFF33}"/>
              </a:ext>
            </a:extLst>
          </p:cNvPr>
          <p:cNvSpPr>
            <a:spLocks noGrp="1"/>
          </p:cNvSpPr>
          <p:nvPr>
            <p:ph sz="half" idx="2"/>
          </p:nvPr>
        </p:nvSpPr>
        <p:spPr>
          <a:xfrm>
            <a:off x="4800600" y="1524000"/>
            <a:ext cx="3962400" cy="4343400"/>
          </a:xfrm>
        </p:spPr>
        <p:txBody>
          <a:bodyPr>
            <a:normAutofit fontScale="77500" lnSpcReduction="20000"/>
          </a:bodyPr>
          <a:lstStyle/>
          <a:p>
            <a:pPr marL="0" indent="0">
              <a:buNone/>
            </a:pPr>
            <a:r>
              <a:rPr lang="ko-KR" altLang="en-US" b="1" dirty="0" err="1">
                <a:latin typeface="+mn-ea"/>
              </a:rPr>
              <a:t>미네소타주</a:t>
            </a:r>
            <a:r>
              <a:rPr lang="en-US" altLang="ko-KR" b="1" dirty="0">
                <a:latin typeface="+mn-ea"/>
              </a:rPr>
              <a:t>, </a:t>
            </a:r>
            <a:r>
              <a:rPr lang="ko-KR" altLang="en-US" b="1" dirty="0">
                <a:latin typeface="+mn-ea"/>
              </a:rPr>
              <a:t>이 교육 방식에 투자</a:t>
            </a:r>
            <a:endParaRPr lang="en-US" altLang="ko-KR" b="1" dirty="0">
              <a:latin typeface="+mn-ea"/>
            </a:endParaRPr>
          </a:p>
          <a:p>
            <a:pPr marL="0" indent="0">
              <a:buNone/>
            </a:pPr>
            <a:r>
              <a:rPr lang="en-US" b="1" dirty="0">
                <a:latin typeface="+mn-ea"/>
              </a:rPr>
              <a:t>_Minnesota Invested in This    </a:t>
            </a:r>
          </a:p>
          <a:p>
            <a:pPr marL="0" indent="0">
              <a:buNone/>
            </a:pPr>
            <a:r>
              <a:rPr lang="en-US" b="1" dirty="0">
                <a:latin typeface="+mn-ea"/>
              </a:rPr>
              <a:t> Approach for Training</a:t>
            </a:r>
          </a:p>
          <a:p>
            <a:endParaRPr lang="en-US" dirty="0">
              <a:latin typeface="+mn-ea"/>
            </a:endParaRPr>
          </a:p>
          <a:p>
            <a:r>
              <a:rPr lang="ko-KR" altLang="en-US" dirty="0">
                <a:latin typeface="+mn-ea"/>
              </a:rPr>
              <a:t>사람중심사고 트레이너</a:t>
            </a:r>
            <a:endParaRPr lang="en-US" altLang="ko-KR" dirty="0">
              <a:latin typeface="+mn-ea"/>
            </a:endParaRPr>
          </a:p>
          <a:p>
            <a:pPr marL="0" indent="0">
              <a:buNone/>
            </a:pPr>
            <a:r>
              <a:rPr lang="en-US" dirty="0">
                <a:latin typeface="+mn-ea"/>
              </a:rPr>
              <a:t>   _Person-Centered Thinking     </a:t>
            </a:r>
          </a:p>
          <a:p>
            <a:pPr marL="0" indent="0">
              <a:buNone/>
            </a:pPr>
            <a:r>
              <a:rPr lang="en-US" dirty="0">
                <a:latin typeface="+mn-ea"/>
              </a:rPr>
              <a:t>    (PCT) Trainers</a:t>
            </a:r>
          </a:p>
          <a:p>
            <a:endParaRPr lang="en-US" dirty="0">
              <a:latin typeface="+mn-ea"/>
            </a:endParaRPr>
          </a:p>
          <a:p>
            <a:r>
              <a:rPr lang="en-US" dirty="0">
                <a:latin typeface="+mn-ea"/>
              </a:rPr>
              <a:t>PCT </a:t>
            </a:r>
            <a:r>
              <a:rPr lang="ko-KR" altLang="en-US" dirty="0">
                <a:latin typeface="+mn-ea"/>
              </a:rPr>
              <a:t>코치</a:t>
            </a:r>
            <a:r>
              <a:rPr lang="en-US" altLang="ko-KR" dirty="0">
                <a:latin typeface="+mn-ea"/>
              </a:rPr>
              <a:t>_</a:t>
            </a:r>
            <a:r>
              <a:rPr lang="en-US" dirty="0">
                <a:latin typeface="+mn-ea"/>
              </a:rPr>
              <a:t>PCT Coaches </a:t>
            </a:r>
          </a:p>
          <a:p>
            <a:endParaRPr lang="en-US" dirty="0">
              <a:latin typeface="+mn-ea"/>
            </a:endParaRPr>
          </a:p>
          <a:p>
            <a:r>
              <a:rPr lang="ko-KR" altLang="en-US" dirty="0">
                <a:latin typeface="+mn-ea"/>
              </a:rPr>
              <a:t>더 많은 </a:t>
            </a:r>
            <a:r>
              <a:rPr lang="en-US" altLang="ko-KR" dirty="0">
                <a:latin typeface="+mn-ea"/>
              </a:rPr>
              <a:t>PCT </a:t>
            </a:r>
            <a:r>
              <a:rPr lang="ko-KR" altLang="en-US" dirty="0">
                <a:latin typeface="+mn-ea"/>
              </a:rPr>
              <a:t>트레이너를 생성하는 </a:t>
            </a:r>
            <a:r>
              <a:rPr lang="ko-KR" altLang="en-US" dirty="0" err="1">
                <a:latin typeface="+mn-ea"/>
              </a:rPr>
              <a:t>멘토에</a:t>
            </a:r>
            <a:r>
              <a:rPr lang="ko-KR" altLang="en-US" dirty="0">
                <a:latin typeface="+mn-ea"/>
              </a:rPr>
              <a:t> 투자</a:t>
            </a:r>
            <a:endParaRPr lang="en-US" altLang="ko-KR" dirty="0">
              <a:latin typeface="+mn-ea"/>
            </a:endParaRPr>
          </a:p>
          <a:p>
            <a:pPr marL="0" indent="0">
              <a:buNone/>
            </a:pPr>
            <a:r>
              <a:rPr lang="en-US" altLang="ko-KR" dirty="0">
                <a:latin typeface="+mn-ea"/>
              </a:rPr>
              <a:t>    _</a:t>
            </a:r>
            <a:r>
              <a:rPr lang="en-US" dirty="0">
                <a:latin typeface="+mn-ea"/>
              </a:rPr>
              <a:t>Investing in Mentors who create         </a:t>
            </a:r>
          </a:p>
          <a:p>
            <a:pPr marL="0" indent="0">
              <a:buNone/>
            </a:pPr>
            <a:r>
              <a:rPr lang="en-US" dirty="0">
                <a:latin typeface="+mn-ea"/>
              </a:rPr>
              <a:t>    more PCT trainers</a:t>
            </a:r>
          </a:p>
          <a:p>
            <a:endParaRPr lang="en-US" dirty="0">
              <a:latin typeface="+mn-ea"/>
            </a:endParaRPr>
          </a:p>
          <a:p>
            <a:r>
              <a:rPr lang="ko-KR" altLang="en-US" dirty="0">
                <a:latin typeface="+mn-ea"/>
              </a:rPr>
              <a:t>생활 계획 트레이너 제시</a:t>
            </a:r>
            <a:endParaRPr lang="en-US" altLang="ko-KR" dirty="0">
              <a:latin typeface="+mn-ea"/>
            </a:endParaRPr>
          </a:p>
          <a:p>
            <a:pPr marL="0" indent="0">
              <a:buNone/>
            </a:pPr>
            <a:r>
              <a:rPr lang="en-US" dirty="0">
                <a:latin typeface="+mn-ea"/>
              </a:rPr>
              <a:t>    _Picture of a Life Plan Trainers</a:t>
            </a:r>
          </a:p>
        </p:txBody>
      </p:sp>
    </p:spTree>
    <p:extLst>
      <p:ext uri="{BB962C8B-B14F-4D97-AF65-F5344CB8AC3E}">
        <p14:creationId xmlns:p14="http://schemas.microsoft.com/office/powerpoint/2010/main" val="228419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0287E-1374-FB4E-B6C0-5C93006CFCEE}"/>
              </a:ext>
            </a:extLst>
          </p:cNvPr>
          <p:cNvSpPr>
            <a:spLocks noGrp="1"/>
          </p:cNvSpPr>
          <p:nvPr>
            <p:ph type="title"/>
          </p:nvPr>
        </p:nvSpPr>
        <p:spPr>
          <a:xfrm>
            <a:off x="374269" y="152400"/>
            <a:ext cx="8382412" cy="994172"/>
          </a:xfrm>
        </p:spPr>
        <p:txBody>
          <a:bodyPr>
            <a:noAutofit/>
          </a:bodyPr>
          <a:lstStyle/>
          <a:p>
            <a:pPr algn="ctr"/>
            <a:r>
              <a:rPr lang="ko-KR" altLang="en-US" sz="3500" dirty="0">
                <a:latin typeface="+mn-ea"/>
                <a:ea typeface="+mn-ea"/>
              </a:rPr>
              <a:t>보편적인 사람중심전략 구현</a:t>
            </a:r>
            <a:br>
              <a:rPr lang="en-US" sz="3000" dirty="0">
                <a:latin typeface="+mn-ea"/>
                <a:ea typeface="+mn-ea"/>
              </a:rPr>
            </a:br>
            <a:r>
              <a:rPr lang="en-US" sz="2400" dirty="0">
                <a:latin typeface="+mn-ea"/>
                <a:ea typeface="+mn-ea"/>
              </a:rPr>
              <a:t>_Implement </a:t>
            </a:r>
            <a:r>
              <a:rPr lang="en-US" sz="2400" i="1" dirty="0">
                <a:solidFill>
                  <a:srgbClr val="800000"/>
                </a:solidFill>
                <a:latin typeface="+mn-ea"/>
                <a:ea typeface="+mn-ea"/>
              </a:rPr>
              <a:t>Universal</a:t>
            </a:r>
            <a:r>
              <a:rPr lang="en-US" sz="2400" dirty="0">
                <a:latin typeface="+mn-ea"/>
                <a:ea typeface="+mn-ea"/>
              </a:rPr>
              <a:t> Person-Centered Strategies</a:t>
            </a:r>
          </a:p>
        </p:txBody>
      </p:sp>
      <p:sp>
        <p:nvSpPr>
          <p:cNvPr id="6" name="Content Placeholder 5">
            <a:extLst>
              <a:ext uri="{FF2B5EF4-FFF2-40B4-BE49-F238E27FC236}">
                <a16:creationId xmlns:a16="http://schemas.microsoft.com/office/drawing/2014/main" id="{27C0DFDE-8E3B-2044-863A-6D82BF046384}"/>
              </a:ext>
            </a:extLst>
          </p:cNvPr>
          <p:cNvSpPr>
            <a:spLocks noGrp="1"/>
          </p:cNvSpPr>
          <p:nvPr>
            <p:ph idx="1"/>
          </p:nvPr>
        </p:nvSpPr>
        <p:spPr>
          <a:xfrm>
            <a:off x="354392" y="1600200"/>
            <a:ext cx="8636794" cy="2582466"/>
          </a:xfrm>
        </p:spPr>
        <p:txBody>
          <a:bodyPr>
            <a:noAutofit/>
          </a:bodyPr>
          <a:lstStyle/>
          <a:p>
            <a:pPr marL="0" indent="0">
              <a:buNone/>
            </a:pPr>
            <a:r>
              <a:rPr lang="en-US" altLang="ko-KR" sz="2000" dirty="0">
                <a:latin typeface="+mn-ea"/>
              </a:rPr>
              <a:t>1. </a:t>
            </a:r>
            <a:r>
              <a:rPr lang="ko-KR" altLang="en-US" sz="2000" dirty="0">
                <a:latin typeface="+mn-ea"/>
              </a:rPr>
              <a:t>서로에 대해 자세히 알아보기 위한 범용 도구</a:t>
            </a:r>
            <a:endParaRPr lang="en-US" altLang="ko-KR" sz="2000" dirty="0">
              <a:latin typeface="+mn-ea"/>
            </a:endParaRPr>
          </a:p>
          <a:p>
            <a:pPr marL="0" indent="0">
              <a:buNone/>
            </a:pPr>
            <a:r>
              <a:rPr lang="en-US" sz="2000" dirty="0">
                <a:latin typeface="+mn-ea"/>
              </a:rPr>
              <a:t>     _Universal Use tools to learn more about each other</a:t>
            </a:r>
          </a:p>
          <a:p>
            <a:pPr marL="0" indent="0">
              <a:buNone/>
            </a:pPr>
            <a:r>
              <a:rPr lang="en-US" altLang="ko-KR" sz="2000" dirty="0">
                <a:latin typeface="+mn-ea"/>
              </a:rPr>
              <a:t>2. </a:t>
            </a:r>
            <a:r>
              <a:rPr lang="ko-KR" altLang="en-US" sz="2000" dirty="0">
                <a:latin typeface="+mn-ea"/>
              </a:rPr>
              <a:t>공감을 연습하고 문화적 차이에 대해 배우세요</a:t>
            </a:r>
            <a:endParaRPr lang="en-US" altLang="ko-KR" sz="2000" dirty="0">
              <a:latin typeface="+mn-ea"/>
            </a:endParaRPr>
          </a:p>
          <a:p>
            <a:pPr marL="0" indent="0">
              <a:buNone/>
            </a:pPr>
            <a:r>
              <a:rPr lang="en-US" sz="2000" dirty="0">
                <a:latin typeface="+mn-ea"/>
              </a:rPr>
              <a:t>     _Practice empathy and learn about cultural differences</a:t>
            </a:r>
          </a:p>
          <a:p>
            <a:pPr marL="0" indent="0">
              <a:buNone/>
            </a:pPr>
            <a:r>
              <a:rPr lang="en-US" altLang="ko-KR" sz="2000" dirty="0">
                <a:latin typeface="+mn-ea"/>
              </a:rPr>
              <a:t>3. </a:t>
            </a:r>
            <a:r>
              <a:rPr lang="ko-KR" altLang="en-US" sz="2000" dirty="0">
                <a:latin typeface="+mn-ea"/>
              </a:rPr>
              <a:t>우리가 다른 사람들과 상호 작용하는 방식에 대한 자기 인식을 높임</a:t>
            </a:r>
            <a:endParaRPr lang="en-US" altLang="ko-KR" sz="2000" dirty="0">
              <a:latin typeface="+mn-ea"/>
            </a:endParaRPr>
          </a:p>
          <a:p>
            <a:pPr marL="0" indent="0">
              <a:buNone/>
            </a:pPr>
            <a:r>
              <a:rPr lang="en-US" altLang="ko-KR" sz="2000" dirty="0">
                <a:latin typeface="+mn-ea"/>
              </a:rPr>
              <a:t>    _</a:t>
            </a:r>
            <a:r>
              <a:rPr lang="en-US" sz="2000" dirty="0">
                <a:latin typeface="+mn-ea"/>
              </a:rPr>
              <a:t>Increase self-awareness of how we interact with others</a:t>
            </a:r>
          </a:p>
          <a:p>
            <a:pPr marL="0" indent="0">
              <a:buNone/>
            </a:pPr>
            <a:r>
              <a:rPr lang="en-US" altLang="ko-KR" sz="2000" dirty="0">
                <a:latin typeface="+mn-ea"/>
              </a:rPr>
              <a:t>4. </a:t>
            </a:r>
            <a:r>
              <a:rPr lang="ko-KR" altLang="en-US" sz="2000" dirty="0">
                <a:latin typeface="+mn-ea"/>
              </a:rPr>
              <a:t>사람중심의 언어로 변경</a:t>
            </a:r>
            <a:endParaRPr lang="en-US" altLang="ko-KR" sz="2000" dirty="0">
              <a:latin typeface="+mn-ea"/>
            </a:endParaRPr>
          </a:p>
          <a:p>
            <a:pPr marL="0" indent="0">
              <a:buNone/>
            </a:pPr>
            <a:r>
              <a:rPr lang="en-US" sz="2000" dirty="0">
                <a:latin typeface="+mn-ea"/>
              </a:rPr>
              <a:t>    _Change our language to be more person-centered</a:t>
            </a:r>
          </a:p>
          <a:p>
            <a:pPr marL="0" indent="0">
              <a:buNone/>
            </a:pPr>
            <a:r>
              <a:rPr lang="en-US" altLang="ko-KR" sz="2000" b="1" i="1" dirty="0">
                <a:solidFill>
                  <a:srgbClr val="800000"/>
                </a:solidFill>
                <a:latin typeface="+mn-ea"/>
              </a:rPr>
              <a:t>5. </a:t>
            </a:r>
            <a:r>
              <a:rPr lang="ko-KR" altLang="en-US" sz="2000" b="1" i="1" dirty="0">
                <a:solidFill>
                  <a:srgbClr val="800000"/>
                </a:solidFill>
                <a:latin typeface="+mn-ea"/>
              </a:rPr>
              <a:t>진행 상황을 평가하고 작업에 대해 반성</a:t>
            </a:r>
            <a:endParaRPr lang="en-US" altLang="ko-KR" sz="2000" b="1" i="1" dirty="0">
              <a:solidFill>
                <a:srgbClr val="800000"/>
              </a:solidFill>
              <a:latin typeface="+mn-ea"/>
            </a:endParaRPr>
          </a:p>
          <a:p>
            <a:pPr marL="0" indent="0">
              <a:buNone/>
            </a:pPr>
            <a:r>
              <a:rPr lang="en-US" sz="2000" b="1" i="1" dirty="0">
                <a:solidFill>
                  <a:srgbClr val="800000"/>
                </a:solidFill>
                <a:latin typeface="+mn-ea"/>
              </a:rPr>
              <a:t>    _Assess progress and reflect on our work)</a:t>
            </a:r>
          </a:p>
        </p:txBody>
      </p:sp>
      <p:sp>
        <p:nvSpPr>
          <p:cNvPr id="2" name="Oval 1">
            <a:extLst>
              <a:ext uri="{FF2B5EF4-FFF2-40B4-BE49-F238E27FC236}">
                <a16:creationId xmlns:a16="http://schemas.microsoft.com/office/drawing/2014/main" id="{042F4F1C-0F76-3C45-8DFC-8F827BB4BA22}"/>
              </a:ext>
            </a:extLst>
          </p:cNvPr>
          <p:cNvSpPr/>
          <p:nvPr/>
        </p:nvSpPr>
        <p:spPr>
          <a:xfrm>
            <a:off x="142875" y="4182666"/>
            <a:ext cx="8858249" cy="1341834"/>
          </a:xfrm>
          <a:prstGeom prst="ellipse">
            <a:avLst/>
          </a:prstGeom>
          <a:no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ea"/>
            </a:endParaRPr>
          </a:p>
        </p:txBody>
      </p:sp>
    </p:spTree>
    <p:extLst>
      <p:ext uri="{BB962C8B-B14F-4D97-AF65-F5344CB8AC3E}">
        <p14:creationId xmlns:p14="http://schemas.microsoft.com/office/powerpoint/2010/main" val="762143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368C-9255-C646-8CDB-B09E2070BD5A}"/>
              </a:ext>
            </a:extLst>
          </p:cNvPr>
          <p:cNvSpPr>
            <a:spLocks noGrp="1"/>
          </p:cNvSpPr>
          <p:nvPr>
            <p:ph type="title"/>
          </p:nvPr>
        </p:nvSpPr>
        <p:spPr>
          <a:xfrm>
            <a:off x="504825" y="152400"/>
            <a:ext cx="8134350" cy="994172"/>
          </a:xfrm>
        </p:spPr>
        <p:txBody>
          <a:bodyPr>
            <a:noAutofit/>
          </a:bodyPr>
          <a:lstStyle/>
          <a:p>
            <a:pPr algn="ctr"/>
            <a:r>
              <a:rPr lang="ko-KR" altLang="en-US" sz="3500" dirty="0">
                <a:latin typeface="+mn-ea"/>
                <a:ea typeface="+mn-ea"/>
              </a:rPr>
              <a:t>직원 유지 데이터</a:t>
            </a:r>
            <a:r>
              <a:rPr lang="en-US" altLang="ko-KR" sz="3500" dirty="0">
                <a:latin typeface="+mn-ea"/>
                <a:ea typeface="+mn-ea"/>
              </a:rPr>
              <a:t>_</a:t>
            </a:r>
            <a:r>
              <a:rPr lang="en-US" sz="3500" dirty="0">
                <a:latin typeface="+mn-ea"/>
                <a:ea typeface="+mn-ea"/>
              </a:rPr>
              <a:t>Staff Retention Data</a:t>
            </a:r>
          </a:p>
        </p:txBody>
      </p:sp>
      <p:pic>
        <p:nvPicPr>
          <p:cNvPr id="4" name="Content Placeholder 3" descr="Bar chart graph showing staff retention by number of years working in an organization.">
            <a:extLst>
              <a:ext uri="{FF2B5EF4-FFF2-40B4-BE49-F238E27FC236}">
                <a16:creationId xmlns:a16="http://schemas.microsoft.com/office/drawing/2014/main" id="{ED93CBA2-0FB3-E54F-A8E7-BDA5F7EF5B78}"/>
              </a:ext>
            </a:extLst>
          </p:cNvPr>
          <p:cNvPicPr>
            <a:picLocks noGrp="1" noChangeAspect="1"/>
          </p:cNvPicPr>
          <p:nvPr>
            <p:ph idx="1"/>
          </p:nvPr>
        </p:nvPicPr>
        <p:blipFill>
          <a:blip r:embed="rId2"/>
          <a:stretch>
            <a:fillRect/>
          </a:stretch>
        </p:blipFill>
        <p:spPr>
          <a:xfrm>
            <a:off x="1314450" y="1295400"/>
            <a:ext cx="6324600" cy="4887190"/>
          </a:xfrm>
          <a:prstGeom prst="rect">
            <a:avLst/>
          </a:prstGeom>
        </p:spPr>
      </p:pic>
    </p:spTree>
    <p:extLst>
      <p:ext uri="{BB962C8B-B14F-4D97-AF65-F5344CB8AC3E}">
        <p14:creationId xmlns:p14="http://schemas.microsoft.com/office/powerpoint/2010/main" val="2283416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79B76-125E-E04D-BB24-C56A15D91F2E}"/>
              </a:ext>
            </a:extLst>
          </p:cNvPr>
          <p:cNvSpPr>
            <a:spLocks noGrp="1"/>
          </p:cNvSpPr>
          <p:nvPr>
            <p:ph type="title"/>
          </p:nvPr>
        </p:nvSpPr>
        <p:spPr/>
        <p:txBody>
          <a:bodyPr>
            <a:noAutofit/>
          </a:bodyPr>
          <a:lstStyle/>
          <a:p>
            <a:pPr algn="ctr"/>
            <a:r>
              <a:rPr lang="ko-KR" altLang="en-US" sz="3600" dirty="0">
                <a:latin typeface="+mn-ea"/>
                <a:ea typeface="+mn-ea"/>
              </a:rPr>
              <a:t>직접 관찰을 위한 전략</a:t>
            </a:r>
            <a:br>
              <a:rPr lang="en-US" altLang="ko-KR" sz="3600" dirty="0">
                <a:latin typeface="+mn-ea"/>
                <a:ea typeface="+mn-ea"/>
              </a:rPr>
            </a:br>
            <a:r>
              <a:rPr lang="en-US" altLang="ko-KR" sz="3600" dirty="0">
                <a:latin typeface="+mn-ea"/>
                <a:ea typeface="+mn-ea"/>
              </a:rPr>
              <a:t>_</a:t>
            </a:r>
            <a:r>
              <a:rPr lang="en-US" sz="3600" dirty="0">
                <a:latin typeface="+mn-ea"/>
                <a:ea typeface="+mn-ea"/>
              </a:rPr>
              <a:t>Strategies for Direct Observation</a:t>
            </a:r>
          </a:p>
        </p:txBody>
      </p:sp>
      <p:sp>
        <p:nvSpPr>
          <p:cNvPr id="6" name="Content Placeholder 5">
            <a:extLst>
              <a:ext uri="{FF2B5EF4-FFF2-40B4-BE49-F238E27FC236}">
                <a16:creationId xmlns:a16="http://schemas.microsoft.com/office/drawing/2014/main" id="{9F2C3C5F-AE59-7F4C-B884-68BA7C2F34EE}"/>
              </a:ext>
            </a:extLst>
          </p:cNvPr>
          <p:cNvSpPr>
            <a:spLocks noGrp="1"/>
          </p:cNvSpPr>
          <p:nvPr>
            <p:ph sz="quarter" idx="13"/>
          </p:nvPr>
        </p:nvSpPr>
        <p:spPr>
          <a:xfrm>
            <a:off x="457200" y="1600200"/>
            <a:ext cx="8229600" cy="3884613"/>
          </a:xfrm>
        </p:spPr>
        <p:txBody>
          <a:bodyPr>
            <a:noAutofit/>
          </a:bodyPr>
          <a:lstStyle/>
          <a:p>
            <a:r>
              <a:rPr lang="ko-KR" altLang="en-US" sz="2000" dirty="0">
                <a:solidFill>
                  <a:schemeClr val="tx1"/>
                </a:solidFill>
                <a:latin typeface="+mn-ea"/>
              </a:rPr>
              <a:t>많은 조직에는 직원에 대한 감독 과정이 있음</a:t>
            </a:r>
            <a:endParaRPr lang="en-US" altLang="ko-KR" sz="2000" dirty="0">
              <a:solidFill>
                <a:schemeClr val="tx1"/>
              </a:solidFill>
              <a:latin typeface="+mn-ea"/>
            </a:endParaRPr>
          </a:p>
          <a:p>
            <a:pPr marL="0" indent="0">
              <a:buNone/>
            </a:pPr>
            <a:r>
              <a:rPr lang="en-US" sz="2000" dirty="0">
                <a:solidFill>
                  <a:schemeClr val="tx1"/>
                </a:solidFill>
                <a:latin typeface="+mn-ea"/>
              </a:rPr>
              <a:t>   _Many organizations have a supervision process for staff)</a:t>
            </a:r>
          </a:p>
          <a:p>
            <a:r>
              <a:rPr lang="ko-KR" altLang="en-US" sz="2000" dirty="0">
                <a:solidFill>
                  <a:schemeClr val="tx1"/>
                </a:solidFill>
                <a:latin typeface="+mn-ea"/>
              </a:rPr>
              <a:t>앞으로 나아가는 한 가지 방법은 방문 과정에 직접 관찰 세션에 추가</a:t>
            </a:r>
            <a:endParaRPr lang="en-US" altLang="ko-KR" sz="2000" dirty="0">
              <a:solidFill>
                <a:schemeClr val="tx1"/>
              </a:solidFill>
              <a:latin typeface="+mn-ea"/>
            </a:endParaRPr>
          </a:p>
          <a:p>
            <a:pPr marL="0" indent="0">
              <a:buNone/>
            </a:pPr>
            <a:r>
              <a:rPr lang="en-US" sz="2000" dirty="0">
                <a:solidFill>
                  <a:schemeClr val="tx1"/>
                </a:solidFill>
                <a:latin typeface="+mn-ea"/>
              </a:rPr>
              <a:t>   _One way to move forward is to add direct observation sessions</a:t>
            </a:r>
          </a:p>
          <a:p>
            <a:pPr marL="0" indent="0">
              <a:buNone/>
            </a:pPr>
            <a:r>
              <a:rPr lang="en-US" sz="2000" dirty="0">
                <a:solidFill>
                  <a:schemeClr val="tx1"/>
                </a:solidFill>
                <a:latin typeface="+mn-ea"/>
              </a:rPr>
              <a:t>    into the the visit process</a:t>
            </a:r>
          </a:p>
          <a:p>
            <a:r>
              <a:rPr lang="ko-KR" altLang="en-US" sz="2000" dirty="0">
                <a:solidFill>
                  <a:schemeClr val="tx1"/>
                </a:solidFill>
                <a:latin typeface="+mn-ea"/>
              </a:rPr>
              <a:t>주요 사람 중심 행동은 다음과 같습니다</a:t>
            </a:r>
            <a:r>
              <a:rPr lang="en-US" altLang="ko-KR" sz="2000" dirty="0">
                <a:solidFill>
                  <a:schemeClr val="tx1"/>
                </a:solidFill>
                <a:latin typeface="+mn-ea"/>
              </a:rPr>
              <a:t>.</a:t>
            </a:r>
          </a:p>
          <a:p>
            <a:pPr marL="0" indent="0">
              <a:buNone/>
            </a:pPr>
            <a:r>
              <a:rPr lang="en-US" sz="2000" dirty="0">
                <a:solidFill>
                  <a:schemeClr val="tx1"/>
                </a:solidFill>
                <a:latin typeface="+mn-ea"/>
              </a:rPr>
              <a:t>   _Key person-centered behaviors include…</a:t>
            </a:r>
          </a:p>
          <a:p>
            <a:pPr lvl="1"/>
            <a:r>
              <a:rPr lang="ko-KR" altLang="en-US" sz="2000" dirty="0">
                <a:solidFill>
                  <a:schemeClr val="tx1"/>
                </a:solidFill>
                <a:latin typeface="+mn-ea"/>
              </a:rPr>
              <a:t>적극적인 청취</a:t>
            </a:r>
            <a:r>
              <a:rPr lang="en-US" altLang="ko-KR" sz="2000" dirty="0">
                <a:solidFill>
                  <a:schemeClr val="tx1"/>
                </a:solidFill>
                <a:latin typeface="+mn-ea"/>
              </a:rPr>
              <a:t>_</a:t>
            </a:r>
            <a:r>
              <a:rPr lang="en-US" sz="2000" dirty="0">
                <a:solidFill>
                  <a:schemeClr val="tx1"/>
                </a:solidFill>
                <a:latin typeface="+mn-ea"/>
              </a:rPr>
              <a:t>Active listening</a:t>
            </a:r>
          </a:p>
          <a:p>
            <a:pPr lvl="1"/>
            <a:r>
              <a:rPr lang="ko-KR" altLang="en-US" sz="2000" dirty="0">
                <a:solidFill>
                  <a:schemeClr val="tx1"/>
                </a:solidFill>
                <a:latin typeface="+mn-ea"/>
              </a:rPr>
              <a:t>판단력이 없는 언어</a:t>
            </a:r>
            <a:r>
              <a:rPr lang="en-US" altLang="ko-KR" sz="2000" dirty="0">
                <a:solidFill>
                  <a:schemeClr val="tx1"/>
                </a:solidFill>
                <a:latin typeface="+mn-ea"/>
              </a:rPr>
              <a:t>_</a:t>
            </a:r>
            <a:r>
              <a:rPr lang="en-US" sz="2000" dirty="0">
                <a:solidFill>
                  <a:schemeClr val="tx1"/>
                </a:solidFill>
                <a:latin typeface="+mn-ea"/>
              </a:rPr>
              <a:t>nonjudgmental language</a:t>
            </a:r>
          </a:p>
          <a:p>
            <a:pPr lvl="1"/>
            <a:r>
              <a:rPr lang="ko-KR" altLang="en-US" sz="2000" dirty="0">
                <a:solidFill>
                  <a:schemeClr val="tx1"/>
                </a:solidFill>
                <a:latin typeface="+mn-ea"/>
              </a:rPr>
              <a:t>동맹 단체에서 일하기</a:t>
            </a:r>
            <a:r>
              <a:rPr lang="en-US" altLang="ko-KR" sz="2000" dirty="0">
                <a:solidFill>
                  <a:schemeClr val="tx1"/>
                </a:solidFill>
                <a:latin typeface="+mn-ea"/>
              </a:rPr>
              <a:t>_</a:t>
            </a:r>
            <a:r>
              <a:rPr lang="en-US" sz="2000" dirty="0">
                <a:solidFill>
                  <a:schemeClr val="tx1"/>
                </a:solidFill>
                <a:latin typeface="+mn-ea"/>
              </a:rPr>
              <a:t>Working in alliance</a:t>
            </a:r>
          </a:p>
          <a:p>
            <a:pPr lvl="1"/>
            <a:r>
              <a:rPr lang="ko-KR" altLang="en-US" sz="2000" dirty="0">
                <a:solidFill>
                  <a:schemeClr val="tx1"/>
                </a:solidFill>
                <a:latin typeface="+mn-ea"/>
              </a:rPr>
              <a:t>사람들이 말하는 것을 반영</a:t>
            </a:r>
            <a:r>
              <a:rPr lang="en-US" altLang="ko-KR" sz="2000" dirty="0">
                <a:solidFill>
                  <a:schemeClr val="tx1"/>
                </a:solidFill>
                <a:latin typeface="+mn-ea"/>
              </a:rPr>
              <a:t>_</a:t>
            </a:r>
            <a:r>
              <a:rPr lang="en-US" sz="2000" dirty="0">
                <a:solidFill>
                  <a:schemeClr val="tx1"/>
                </a:solidFill>
                <a:latin typeface="+mn-ea"/>
              </a:rPr>
              <a:t>Reflecting what people are saying</a:t>
            </a:r>
          </a:p>
          <a:p>
            <a:pPr lvl="1"/>
            <a:r>
              <a:rPr lang="ko-KR" altLang="en-US" sz="2000" dirty="0">
                <a:solidFill>
                  <a:schemeClr val="tx1"/>
                </a:solidFill>
                <a:latin typeface="+mn-ea"/>
              </a:rPr>
              <a:t>공감하기</a:t>
            </a:r>
            <a:r>
              <a:rPr lang="en-US" altLang="ko-KR" sz="2000" dirty="0">
                <a:solidFill>
                  <a:schemeClr val="tx1"/>
                </a:solidFill>
                <a:latin typeface="+mn-ea"/>
              </a:rPr>
              <a:t>_</a:t>
            </a:r>
            <a:r>
              <a:rPr lang="en-US" sz="2000" dirty="0">
                <a:solidFill>
                  <a:schemeClr val="tx1"/>
                </a:solidFill>
                <a:latin typeface="+mn-ea"/>
              </a:rPr>
              <a:t>Showing empathy</a:t>
            </a:r>
          </a:p>
          <a:p>
            <a:pPr marL="342900" lvl="1" indent="0">
              <a:buNone/>
            </a:pPr>
            <a:endParaRPr lang="en-US" sz="2000" dirty="0">
              <a:latin typeface="+mn-ea"/>
            </a:endParaRPr>
          </a:p>
        </p:txBody>
      </p:sp>
    </p:spTree>
    <p:extLst>
      <p:ext uri="{BB962C8B-B14F-4D97-AF65-F5344CB8AC3E}">
        <p14:creationId xmlns:p14="http://schemas.microsoft.com/office/powerpoint/2010/main" val="4215466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bservation-Tool-and-Worksheet.-7.31.17-js-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2400"/>
            <a:ext cx="8077200" cy="6042000"/>
          </a:xfrm>
          <a:prstGeom prst="rect">
            <a:avLst/>
          </a:prstGeom>
        </p:spPr>
      </p:pic>
    </p:spTree>
    <p:extLst>
      <p:ext uri="{BB962C8B-B14F-4D97-AF65-F5344CB8AC3E}">
        <p14:creationId xmlns:p14="http://schemas.microsoft.com/office/powerpoint/2010/main" val="1149942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A picture containing photo&#10;&#10;Description generated with high confidence">
            <a:extLst>
              <a:ext uri="{FF2B5EF4-FFF2-40B4-BE49-F238E27FC236}">
                <a16:creationId xmlns:a16="http://schemas.microsoft.com/office/drawing/2014/main" id="{AB1CA772-1D9E-41BC-8054-20E795F305DC}"/>
              </a:ext>
            </a:extLst>
          </p:cNvPr>
          <p:cNvPicPr>
            <a:picLocks noChangeAspect="1"/>
          </p:cNvPicPr>
          <p:nvPr/>
        </p:nvPicPr>
        <p:blipFill>
          <a:blip r:embed="rId3"/>
          <a:stretch>
            <a:fillRect/>
          </a:stretch>
        </p:blipFill>
        <p:spPr>
          <a:xfrm>
            <a:off x="190077" y="1397000"/>
            <a:ext cx="8763845" cy="4739329"/>
          </a:xfrm>
          <a:prstGeom prst="rect">
            <a:avLst/>
          </a:prstGeom>
        </p:spPr>
      </p:pic>
      <p:sp>
        <p:nvSpPr>
          <p:cNvPr id="16" name="TextBox 15">
            <a:extLst>
              <a:ext uri="{FF2B5EF4-FFF2-40B4-BE49-F238E27FC236}">
                <a16:creationId xmlns:a16="http://schemas.microsoft.com/office/drawing/2014/main" id="{77FFC248-C9BE-410C-90F7-66F2BDA10DBB}"/>
              </a:ext>
            </a:extLst>
          </p:cNvPr>
          <p:cNvSpPr txBox="1"/>
          <p:nvPr/>
        </p:nvSpPr>
        <p:spPr>
          <a:xfrm>
            <a:off x="1714499" y="1766258"/>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Initial Observations</a:t>
            </a:r>
          </a:p>
        </p:txBody>
      </p:sp>
      <p:sp>
        <p:nvSpPr>
          <p:cNvPr id="17" name="TextBox 16">
            <a:extLst>
              <a:ext uri="{FF2B5EF4-FFF2-40B4-BE49-F238E27FC236}">
                <a16:creationId xmlns:a16="http://schemas.microsoft.com/office/drawing/2014/main" id="{4A66900F-BD62-4888-8A3F-19E0E009373D}"/>
              </a:ext>
            </a:extLst>
          </p:cNvPr>
          <p:cNvSpPr txBox="1"/>
          <p:nvPr/>
        </p:nvSpPr>
        <p:spPr>
          <a:xfrm>
            <a:off x="5420161" y="1841431"/>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Post-Training Observations</a:t>
            </a:r>
          </a:p>
        </p:txBody>
      </p:sp>
      <p:cxnSp>
        <p:nvCxnSpPr>
          <p:cNvPr id="18" name="Straight Arrow Connector 17">
            <a:extLst>
              <a:ext uri="{FF2B5EF4-FFF2-40B4-BE49-F238E27FC236}">
                <a16:creationId xmlns:a16="http://schemas.microsoft.com/office/drawing/2014/main" id="{6C6E55ED-EB96-425B-B5F8-27CE73EC6C0F}"/>
              </a:ext>
            </a:extLst>
          </p:cNvPr>
          <p:cNvCxnSpPr/>
          <p:nvPr/>
        </p:nvCxnSpPr>
        <p:spPr>
          <a:xfrm>
            <a:off x="5201421" y="1985924"/>
            <a:ext cx="1" cy="2649388"/>
          </a:xfrm>
          <a:prstGeom prst="straightConnector1">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31481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A075-B789-504D-8A83-6E3BE721DF4B}"/>
              </a:ext>
            </a:extLst>
          </p:cNvPr>
          <p:cNvSpPr>
            <a:spLocks noGrp="1"/>
          </p:cNvSpPr>
          <p:nvPr>
            <p:ph type="title"/>
          </p:nvPr>
        </p:nvSpPr>
        <p:spPr>
          <a:xfrm>
            <a:off x="-449943" y="76200"/>
            <a:ext cx="10043885" cy="1143000"/>
          </a:xfrm>
        </p:spPr>
        <p:txBody>
          <a:bodyPr>
            <a:noAutofit/>
          </a:bodyPr>
          <a:lstStyle/>
          <a:p>
            <a:pPr algn="ctr"/>
            <a:r>
              <a:rPr lang="ko-KR" altLang="en-US" sz="2800" dirty="0">
                <a:latin typeface="+mn-ea"/>
                <a:ea typeface="+mn-ea"/>
              </a:rPr>
              <a:t>시간이 지남에 따라</a:t>
            </a:r>
            <a:br>
              <a:rPr lang="en-US" altLang="ko-KR" sz="2800" dirty="0">
                <a:latin typeface="+mn-ea"/>
                <a:ea typeface="+mn-ea"/>
              </a:rPr>
            </a:br>
            <a:r>
              <a:rPr lang="ko-KR" altLang="en-US" sz="2800" dirty="0">
                <a:latin typeface="+mn-ea"/>
                <a:ea typeface="+mn-ea"/>
              </a:rPr>
              <a:t>발생하는 사고 수의 감소가 있습니까</a:t>
            </a:r>
            <a:r>
              <a:rPr lang="en-US" altLang="ko-KR" sz="2800" dirty="0">
                <a:latin typeface="+mn-ea"/>
                <a:ea typeface="+mn-ea"/>
              </a:rPr>
              <a:t>?</a:t>
            </a:r>
            <a:br>
              <a:rPr lang="en-US" altLang="ko-KR" sz="2800" dirty="0">
                <a:latin typeface="+mn-ea"/>
                <a:ea typeface="+mn-ea"/>
              </a:rPr>
            </a:br>
            <a:r>
              <a:rPr lang="en-US" altLang="ko-KR" sz="1800" dirty="0">
                <a:latin typeface="+mn-ea"/>
                <a:ea typeface="+mn-ea"/>
              </a:rPr>
              <a:t>_</a:t>
            </a:r>
            <a:r>
              <a:rPr lang="en-US" sz="1800" dirty="0">
                <a:latin typeface="+mn-ea"/>
                <a:ea typeface="+mn-ea"/>
              </a:rPr>
              <a:t>Are There Decreases in the Number of Incidents That Occur Over Time</a:t>
            </a:r>
          </a:p>
        </p:txBody>
      </p:sp>
      <p:pic>
        <p:nvPicPr>
          <p:cNvPr id="6" name="Content Placeholder 5">
            <a:extLst>
              <a:ext uri="{FF2B5EF4-FFF2-40B4-BE49-F238E27FC236}">
                <a16:creationId xmlns:a16="http://schemas.microsoft.com/office/drawing/2014/main" id="{CED94846-226D-E14E-BBC7-0459A4DABC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7300" y="1422400"/>
            <a:ext cx="6629400" cy="4681168"/>
          </a:xfrm>
          <a:prstGeom prst="rect">
            <a:avLst/>
          </a:prstGeom>
        </p:spPr>
      </p:pic>
    </p:spTree>
    <p:extLst>
      <p:ext uri="{BB962C8B-B14F-4D97-AF65-F5344CB8AC3E}">
        <p14:creationId xmlns:p14="http://schemas.microsoft.com/office/powerpoint/2010/main" val="2363440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652"/>
            <a:ext cx="8229600" cy="1143000"/>
          </a:xfrm>
        </p:spPr>
        <p:txBody>
          <a:bodyPr>
            <a:noAutofit/>
          </a:bodyPr>
          <a:lstStyle/>
          <a:p>
            <a:pPr algn="ctr"/>
            <a:r>
              <a:rPr lang="ko-KR" altLang="en-US" sz="3500" b="1" dirty="0">
                <a:latin typeface="+mn-ea"/>
                <a:ea typeface="+mn-ea"/>
              </a:rPr>
              <a:t>다른 사람에 대해 배우기 위한 전략</a:t>
            </a:r>
            <a:br>
              <a:rPr lang="en-US" altLang="ko-KR" sz="3500" b="1" dirty="0">
                <a:latin typeface="+mn-ea"/>
                <a:ea typeface="+mn-ea"/>
              </a:rPr>
            </a:br>
            <a:r>
              <a:rPr lang="en-US" altLang="ko-KR" sz="2800" b="1" dirty="0">
                <a:latin typeface="+mn-ea"/>
                <a:ea typeface="+mn-ea"/>
              </a:rPr>
              <a:t>_</a:t>
            </a:r>
            <a:r>
              <a:rPr lang="en-US" sz="2800" b="1" dirty="0">
                <a:latin typeface="+mn-ea"/>
                <a:ea typeface="+mn-ea"/>
              </a:rPr>
              <a:t>Strategies for Learning About Others</a:t>
            </a:r>
          </a:p>
        </p:txBody>
      </p:sp>
      <p:sp>
        <p:nvSpPr>
          <p:cNvPr id="3" name="Content Placeholder 2"/>
          <p:cNvSpPr>
            <a:spLocks noGrp="1"/>
          </p:cNvSpPr>
          <p:nvPr>
            <p:ph sz="half" idx="1"/>
          </p:nvPr>
        </p:nvSpPr>
        <p:spPr>
          <a:xfrm>
            <a:off x="0" y="1468823"/>
            <a:ext cx="5562600" cy="4800600"/>
          </a:xfrm>
        </p:spPr>
        <p:txBody>
          <a:bodyPr>
            <a:noAutofit/>
          </a:bodyPr>
          <a:lstStyle/>
          <a:p>
            <a:pPr marL="0" indent="0">
              <a:lnSpc>
                <a:spcPts val="1500"/>
              </a:lnSpc>
              <a:buNone/>
            </a:pPr>
            <a:r>
              <a:rPr lang="ko-KR" altLang="en-US" sz="2000" b="1" dirty="0">
                <a:latin typeface="+mn-ea"/>
              </a:rPr>
              <a:t>당사자에게 중요한 것이 무엇인지 탐색</a:t>
            </a:r>
            <a:endParaRPr lang="en-US" altLang="ko-KR" sz="2000" b="1" dirty="0">
              <a:latin typeface="+mn-ea"/>
            </a:endParaRPr>
          </a:p>
          <a:p>
            <a:pPr marL="0" indent="0">
              <a:lnSpc>
                <a:spcPts val="1500"/>
              </a:lnSpc>
              <a:buNone/>
            </a:pPr>
            <a:r>
              <a:rPr lang="en-US" sz="2000" b="1" dirty="0">
                <a:latin typeface="+mn-ea"/>
              </a:rPr>
              <a:t>_Exploring What is Important To People</a:t>
            </a:r>
          </a:p>
          <a:p>
            <a:pPr marL="0" indent="0">
              <a:lnSpc>
                <a:spcPts val="1500"/>
              </a:lnSpc>
              <a:buNone/>
            </a:pPr>
            <a:endParaRPr lang="en-US" sz="2000" b="1" dirty="0">
              <a:latin typeface="+mn-ea"/>
            </a:endParaRPr>
          </a:p>
          <a:p>
            <a:r>
              <a:rPr lang="ko-KR" altLang="en-US" sz="1500" dirty="0">
                <a:latin typeface="+mn-ea"/>
              </a:rPr>
              <a:t>일상과 의식</a:t>
            </a:r>
            <a:r>
              <a:rPr lang="en-US" altLang="ko-KR" sz="1500" dirty="0">
                <a:latin typeface="+mn-ea"/>
              </a:rPr>
              <a:t>_Routines &amp; Rituals</a:t>
            </a:r>
          </a:p>
          <a:p>
            <a:r>
              <a:rPr lang="ko-KR" altLang="en-US" sz="1500" dirty="0">
                <a:latin typeface="+mn-ea"/>
              </a:rPr>
              <a:t>역사</a:t>
            </a:r>
            <a:r>
              <a:rPr lang="en-US" altLang="ko-KR" sz="1500" dirty="0">
                <a:latin typeface="+mn-ea"/>
              </a:rPr>
              <a:t>_History</a:t>
            </a:r>
          </a:p>
          <a:p>
            <a:r>
              <a:rPr lang="ko-KR" altLang="en-US" sz="1500" dirty="0">
                <a:latin typeface="+mn-ea"/>
              </a:rPr>
              <a:t>희망과 두려움</a:t>
            </a:r>
            <a:r>
              <a:rPr lang="en-US" altLang="ko-KR" sz="1500" dirty="0">
                <a:latin typeface="+mn-ea"/>
              </a:rPr>
              <a:t>_Hopes and Fears</a:t>
            </a:r>
          </a:p>
          <a:p>
            <a:r>
              <a:rPr lang="ko-KR" altLang="en-US" sz="1500" dirty="0">
                <a:latin typeface="+mn-ea"/>
              </a:rPr>
              <a:t>중요한 장소와 사람</a:t>
            </a:r>
            <a:r>
              <a:rPr lang="en-US" altLang="ko-KR" sz="1500" dirty="0">
                <a:latin typeface="+mn-ea"/>
              </a:rPr>
              <a:t>_Important Places People</a:t>
            </a:r>
          </a:p>
          <a:p>
            <a:r>
              <a:rPr lang="ko-KR" altLang="en-US" sz="1500" dirty="0">
                <a:latin typeface="+mn-ea"/>
              </a:rPr>
              <a:t>강점과 노력해야 하는 분야</a:t>
            </a:r>
            <a:endParaRPr lang="en-US" altLang="ko-KR" sz="1500" dirty="0">
              <a:latin typeface="+mn-ea"/>
            </a:endParaRPr>
          </a:p>
          <a:p>
            <a:pPr marL="0" indent="0">
              <a:buNone/>
            </a:pPr>
            <a:r>
              <a:rPr lang="en-US" altLang="ko-KR" sz="1500" dirty="0">
                <a:latin typeface="+mn-ea"/>
              </a:rPr>
              <a:t>    _Strengths and Areas to Work On</a:t>
            </a:r>
          </a:p>
          <a:p>
            <a:r>
              <a:rPr lang="ko-KR" altLang="en-US" sz="1500" dirty="0">
                <a:latin typeface="+mn-ea"/>
              </a:rPr>
              <a:t>취미와 관심사</a:t>
            </a:r>
            <a:r>
              <a:rPr lang="en-US" altLang="ko-KR" sz="1500" dirty="0">
                <a:latin typeface="+mn-ea"/>
              </a:rPr>
              <a:t>_Hobbies and Interests</a:t>
            </a:r>
          </a:p>
          <a:p>
            <a:r>
              <a:rPr lang="ko-KR" altLang="en-US" sz="1500" dirty="0">
                <a:latin typeface="+mn-ea"/>
              </a:rPr>
              <a:t>건강과 </a:t>
            </a:r>
            <a:r>
              <a:rPr lang="ko-KR" altLang="en-US" sz="1500" dirty="0" err="1">
                <a:latin typeface="+mn-ea"/>
              </a:rPr>
              <a:t>웰빙</a:t>
            </a:r>
            <a:r>
              <a:rPr lang="en-US" altLang="ko-KR" sz="1500" dirty="0">
                <a:latin typeface="+mn-ea"/>
              </a:rPr>
              <a:t>_Health and Wellness</a:t>
            </a:r>
          </a:p>
          <a:p>
            <a:r>
              <a:rPr lang="ko-KR" altLang="en-US" sz="1500" dirty="0">
                <a:latin typeface="+mn-ea"/>
              </a:rPr>
              <a:t>사회적 강점</a:t>
            </a:r>
            <a:r>
              <a:rPr lang="en-US" altLang="ko-KR" sz="1500" dirty="0">
                <a:latin typeface="+mn-ea"/>
              </a:rPr>
              <a:t>_Social Strengths</a:t>
            </a:r>
          </a:p>
          <a:p>
            <a:r>
              <a:rPr lang="ko-KR" altLang="en-US" sz="1500" dirty="0">
                <a:latin typeface="+mn-ea"/>
              </a:rPr>
              <a:t>작동되는 것과</a:t>
            </a:r>
            <a:r>
              <a:rPr lang="en-US" altLang="ko-KR" sz="1500" dirty="0">
                <a:latin typeface="+mn-ea"/>
              </a:rPr>
              <a:t>/</a:t>
            </a:r>
            <a:r>
              <a:rPr lang="ko-KR" altLang="en-US" sz="1500" dirty="0">
                <a:latin typeface="+mn-ea"/>
              </a:rPr>
              <a:t>작동하지 않는 것</a:t>
            </a:r>
            <a:endParaRPr lang="en-US" altLang="ko-KR" sz="1500" dirty="0">
              <a:latin typeface="+mn-ea"/>
            </a:endParaRPr>
          </a:p>
          <a:p>
            <a:pPr marL="0" indent="0">
              <a:buNone/>
            </a:pPr>
            <a:r>
              <a:rPr lang="en-US" altLang="ko-KR" sz="1500" dirty="0">
                <a:latin typeface="+mn-ea"/>
              </a:rPr>
              <a:t>    _What works/Doesn’t Work</a:t>
            </a:r>
          </a:p>
          <a:p>
            <a:r>
              <a:rPr lang="ko-KR" altLang="en-US" sz="1500" dirty="0">
                <a:latin typeface="+mn-ea"/>
              </a:rPr>
              <a:t>장애물과 기회</a:t>
            </a:r>
            <a:r>
              <a:rPr lang="en-US" altLang="ko-KR" sz="1500" dirty="0">
                <a:latin typeface="+mn-ea"/>
              </a:rPr>
              <a:t>_Barriers &amp; Opportunities</a:t>
            </a:r>
          </a:p>
          <a:p>
            <a:r>
              <a:rPr lang="en-US" altLang="ko-KR" sz="1500" dirty="0">
                <a:latin typeface="+mn-ea"/>
              </a:rPr>
              <a:t>~</a:t>
            </a:r>
            <a:r>
              <a:rPr lang="ko-KR" altLang="en-US" sz="1500" dirty="0">
                <a:latin typeface="+mn-ea"/>
              </a:rPr>
              <a:t>에게 중요한 것과 </a:t>
            </a:r>
            <a:r>
              <a:rPr lang="en-US" altLang="ko-KR" sz="1500" dirty="0">
                <a:latin typeface="+mn-ea"/>
              </a:rPr>
              <a:t>~</a:t>
            </a:r>
            <a:r>
              <a:rPr lang="ko-KR" altLang="en-US" sz="1500" dirty="0">
                <a:latin typeface="+mn-ea"/>
              </a:rPr>
              <a:t>를 위해 중요한 것</a:t>
            </a:r>
            <a:endParaRPr lang="en-US" altLang="ko-KR" sz="1500" dirty="0">
              <a:latin typeface="+mn-ea"/>
            </a:endParaRPr>
          </a:p>
          <a:p>
            <a:pPr marL="0" indent="0">
              <a:buNone/>
            </a:pPr>
            <a:r>
              <a:rPr lang="en-US" altLang="ko-KR" sz="1500" dirty="0">
                <a:latin typeface="+mn-ea"/>
              </a:rPr>
              <a:t>    _Important To and For</a:t>
            </a:r>
          </a:p>
        </p:txBody>
      </p:sp>
      <p:pic>
        <p:nvPicPr>
          <p:cNvPr id="5" name="Content Placeholder 4">
            <a:extLst>
              <a:ext uri="{FF2B5EF4-FFF2-40B4-BE49-F238E27FC236}">
                <a16:creationId xmlns:a16="http://schemas.microsoft.com/office/drawing/2014/main" id="{EADB91F7-6E42-B143-9F58-B4BE4F2DD5A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7800" y="1241652"/>
            <a:ext cx="3886200" cy="5027771"/>
          </a:xfrm>
          <a:prstGeom prst="rect">
            <a:avLst/>
          </a:prstGeom>
        </p:spPr>
      </p:pic>
    </p:spTree>
    <p:extLst>
      <p:ext uri="{BB962C8B-B14F-4D97-AF65-F5344CB8AC3E}">
        <p14:creationId xmlns:p14="http://schemas.microsoft.com/office/powerpoint/2010/main" val="2629807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457200" y="54772"/>
            <a:ext cx="8229600" cy="1143000"/>
          </a:xfrm>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ko-KR" altLang="en-US" sz="3500" dirty="0">
                <a:solidFill>
                  <a:schemeClr val="dk1"/>
                </a:solidFill>
                <a:latin typeface="+mn-ea"/>
                <a:ea typeface="+mn-ea"/>
                <a:cs typeface="Calibri"/>
                <a:sym typeface="Calibri"/>
              </a:rPr>
              <a:t>조직에서 수집하는 데이터 검토</a:t>
            </a:r>
            <a:br>
              <a:rPr lang="en-US" altLang="ko-KR" sz="2700" dirty="0">
                <a:solidFill>
                  <a:schemeClr val="dk1"/>
                </a:solidFill>
                <a:latin typeface="+mn-ea"/>
                <a:ea typeface="+mn-ea"/>
                <a:cs typeface="Calibri"/>
                <a:sym typeface="Calibri"/>
              </a:rPr>
            </a:br>
            <a:r>
              <a:rPr lang="en-US" altLang="ko-KR" sz="2700" dirty="0">
                <a:solidFill>
                  <a:schemeClr val="dk1"/>
                </a:solidFill>
                <a:latin typeface="+mn-ea"/>
                <a:ea typeface="+mn-ea"/>
                <a:cs typeface="Calibri"/>
                <a:sym typeface="Calibri"/>
              </a:rPr>
              <a:t>_</a:t>
            </a:r>
            <a:r>
              <a:rPr lang="en-US" sz="2700" dirty="0">
                <a:solidFill>
                  <a:schemeClr val="dk1"/>
                </a:solidFill>
                <a:latin typeface="+mn-ea"/>
                <a:ea typeface="+mn-ea"/>
                <a:cs typeface="Calibri"/>
                <a:sym typeface="Calibri"/>
              </a:rPr>
              <a:t>Review Data Your Organization Collects</a:t>
            </a:r>
          </a:p>
        </p:txBody>
      </p:sp>
      <p:sp>
        <p:nvSpPr>
          <p:cNvPr id="587" name="Shape 587"/>
          <p:cNvSpPr txBox="1">
            <a:spLocks noGrp="1"/>
          </p:cNvSpPr>
          <p:nvPr>
            <p:ph sz="half" idx="1"/>
          </p:nvPr>
        </p:nvSpPr>
        <p:spPr>
          <a:xfrm>
            <a:off x="285448" y="1481144"/>
            <a:ext cx="3886200" cy="4351338"/>
          </a:xfrm>
          <a:prstGeom prst="rect">
            <a:avLst/>
          </a:prstGeom>
          <a:noFill/>
          <a:ln>
            <a:noFill/>
          </a:ln>
        </p:spPr>
        <p:txBody>
          <a:bodyPr vert="horz" lIns="68569" tIns="34275" rIns="68569" bIns="34275" rtlCol="0" anchor="t" anchorCtr="0">
            <a:noAutofit/>
          </a:bodyPr>
          <a:lstStyle/>
          <a:p>
            <a:pPr>
              <a:spcBef>
                <a:spcPts val="0"/>
              </a:spcBef>
              <a:buClr>
                <a:schemeClr val="dk1"/>
              </a:buClr>
              <a:buSzPct val="100000"/>
            </a:pPr>
            <a:r>
              <a:rPr lang="ko-KR" altLang="en-US" sz="1600" dirty="0">
                <a:solidFill>
                  <a:schemeClr val="dk1"/>
                </a:solidFill>
                <a:latin typeface="+mn-ea"/>
                <a:cs typeface="Calibri"/>
                <a:sym typeface="Calibri"/>
              </a:rPr>
              <a:t>문서화된 정책 변경 사항</a:t>
            </a:r>
            <a:endParaRPr lang="en-US" altLang="ko-KR" sz="1600" dirty="0">
              <a:solidFill>
                <a:schemeClr val="dk1"/>
              </a:solidFill>
              <a:latin typeface="+mn-ea"/>
              <a:cs typeface="Calibri"/>
              <a:sym typeface="Calibri"/>
            </a:endParaRPr>
          </a:p>
          <a:p>
            <a:pPr marL="0" indent="0">
              <a:spcBef>
                <a:spcPts val="0"/>
              </a:spcBef>
              <a:buClr>
                <a:schemeClr val="dk1"/>
              </a:buClr>
              <a:buSzPct val="100000"/>
              <a:buNone/>
            </a:pPr>
            <a:r>
              <a:rPr lang="en-US" sz="1600" dirty="0">
                <a:solidFill>
                  <a:schemeClr val="dk1"/>
                </a:solidFill>
                <a:latin typeface="+mn-ea"/>
                <a:cs typeface="Calibri"/>
                <a:sym typeface="Calibri"/>
              </a:rPr>
              <a:t>    _Documented Changes in Policies</a:t>
            </a:r>
          </a:p>
          <a:p>
            <a:pPr>
              <a:spcBef>
                <a:spcPts val="360"/>
              </a:spcBef>
              <a:buClr>
                <a:schemeClr val="dk1"/>
              </a:buClr>
              <a:buSzPct val="100000"/>
            </a:pPr>
            <a:r>
              <a:rPr lang="ko-KR" altLang="en-US" sz="1600" dirty="0">
                <a:solidFill>
                  <a:schemeClr val="dk1"/>
                </a:solidFill>
                <a:latin typeface="+mn-ea"/>
                <a:cs typeface="Calibri"/>
                <a:sym typeface="Calibri"/>
              </a:rPr>
              <a:t>직원 교육 및 성과 데이터</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_Staff Training &amp; Performance Data</a:t>
            </a:r>
          </a:p>
          <a:p>
            <a:pPr>
              <a:spcBef>
                <a:spcPts val="360"/>
              </a:spcBef>
              <a:buClr>
                <a:schemeClr val="dk1"/>
              </a:buClr>
              <a:buSzPct val="100000"/>
            </a:pPr>
            <a:r>
              <a:rPr lang="ko-KR" altLang="en-US" sz="1600" dirty="0">
                <a:solidFill>
                  <a:schemeClr val="dk1"/>
                </a:solidFill>
                <a:latin typeface="+mn-ea"/>
                <a:cs typeface="Calibri"/>
                <a:sym typeface="Calibri"/>
              </a:rPr>
              <a:t>조사 및 조치</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_Surveys and Measures of</a:t>
            </a:r>
          </a:p>
          <a:p>
            <a:pPr lvl="1">
              <a:spcBef>
                <a:spcPts val="360"/>
              </a:spcBef>
              <a:buClr>
                <a:schemeClr val="dk1"/>
              </a:buClr>
              <a:buSzPct val="100000"/>
            </a:pPr>
            <a:r>
              <a:rPr lang="ko-KR" altLang="en-US" sz="1600" dirty="0">
                <a:solidFill>
                  <a:schemeClr val="dk1"/>
                </a:solidFill>
                <a:latin typeface="+mn-ea"/>
                <a:cs typeface="Calibri"/>
                <a:sym typeface="Calibri"/>
              </a:rPr>
              <a:t>삶의 질</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Quality of Life</a:t>
            </a:r>
          </a:p>
          <a:p>
            <a:pPr lvl="1">
              <a:spcBef>
                <a:spcPts val="360"/>
              </a:spcBef>
              <a:buClr>
                <a:schemeClr val="dk1"/>
              </a:buClr>
              <a:buSzPct val="100000"/>
            </a:pPr>
            <a:r>
              <a:rPr lang="ko-KR" altLang="en-US" sz="1600" dirty="0">
                <a:solidFill>
                  <a:schemeClr val="dk1"/>
                </a:solidFill>
                <a:latin typeface="+mn-ea"/>
                <a:cs typeface="Calibri"/>
                <a:sym typeface="Calibri"/>
              </a:rPr>
              <a:t>기후</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Climate</a:t>
            </a:r>
          </a:p>
          <a:p>
            <a:pPr lvl="1">
              <a:spcBef>
                <a:spcPts val="360"/>
              </a:spcBef>
              <a:buClr>
                <a:schemeClr val="dk1"/>
              </a:buClr>
              <a:buSzPct val="100000"/>
            </a:pPr>
            <a:r>
              <a:rPr lang="ko-KR" altLang="en-US" sz="1600" dirty="0">
                <a:solidFill>
                  <a:schemeClr val="dk1"/>
                </a:solidFill>
                <a:latin typeface="+mn-ea"/>
                <a:cs typeface="Calibri"/>
                <a:sym typeface="Calibri"/>
              </a:rPr>
              <a:t>스트레스</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Stress</a:t>
            </a:r>
          </a:p>
          <a:p>
            <a:pPr>
              <a:spcBef>
                <a:spcPts val="360"/>
              </a:spcBef>
              <a:buClr>
                <a:schemeClr val="dk1"/>
              </a:buClr>
              <a:buSzPct val="100000"/>
            </a:pPr>
            <a:r>
              <a:rPr lang="ko-KR" altLang="en-US" sz="1600" dirty="0">
                <a:solidFill>
                  <a:schemeClr val="dk1"/>
                </a:solidFill>
                <a:latin typeface="+mn-ea"/>
                <a:cs typeface="Calibri"/>
                <a:sym typeface="Calibri"/>
              </a:rPr>
              <a:t>직원 유지 및 감소</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_Staff Retention and Attrition</a:t>
            </a:r>
          </a:p>
          <a:p>
            <a:pPr>
              <a:spcBef>
                <a:spcPts val="360"/>
              </a:spcBef>
              <a:buClr>
                <a:schemeClr val="dk1"/>
              </a:buClr>
              <a:buSzPct val="100000"/>
            </a:pPr>
            <a:r>
              <a:rPr lang="ko-KR" altLang="en-US" sz="1600" dirty="0">
                <a:solidFill>
                  <a:schemeClr val="dk1"/>
                </a:solidFill>
                <a:latin typeface="+mn-ea"/>
                <a:cs typeface="Calibri"/>
                <a:sym typeface="Calibri"/>
              </a:rPr>
              <a:t>삶의 질 측정</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_Quality of Life Measures</a:t>
            </a:r>
          </a:p>
          <a:p>
            <a:pPr>
              <a:spcBef>
                <a:spcPts val="360"/>
              </a:spcBef>
              <a:buClr>
                <a:schemeClr val="dk1"/>
              </a:buClr>
              <a:buSzPct val="100000"/>
            </a:pPr>
            <a:r>
              <a:rPr lang="ko-KR" altLang="en-US" sz="1600" dirty="0">
                <a:solidFill>
                  <a:schemeClr val="dk1"/>
                </a:solidFill>
                <a:latin typeface="+mn-ea"/>
                <a:cs typeface="Calibri"/>
                <a:sym typeface="Calibri"/>
              </a:rPr>
              <a:t>사고 보고서</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Incident Reports </a:t>
            </a:r>
          </a:p>
          <a:p>
            <a:pPr>
              <a:spcBef>
                <a:spcPts val="360"/>
              </a:spcBef>
              <a:buClr>
                <a:schemeClr val="dk1"/>
              </a:buClr>
              <a:buSzPct val="100000"/>
            </a:pPr>
            <a:r>
              <a:rPr lang="ko-KR" altLang="en-US" sz="1600" dirty="0">
                <a:solidFill>
                  <a:schemeClr val="dk1"/>
                </a:solidFill>
                <a:latin typeface="+mn-ea"/>
                <a:cs typeface="Calibri"/>
                <a:sym typeface="Calibri"/>
              </a:rPr>
              <a:t>부상</a:t>
            </a:r>
            <a:r>
              <a:rPr lang="en-US" altLang="ko-KR" sz="1600" dirty="0">
                <a:solidFill>
                  <a:schemeClr val="dk1"/>
                </a:solidFill>
                <a:latin typeface="+mn-ea"/>
                <a:cs typeface="Calibri"/>
                <a:sym typeface="Calibri"/>
              </a:rPr>
              <a:t>, </a:t>
            </a:r>
            <a:r>
              <a:rPr lang="ko-KR" altLang="en-US" sz="1600" dirty="0">
                <a:solidFill>
                  <a:schemeClr val="dk1"/>
                </a:solidFill>
                <a:latin typeface="+mn-ea"/>
                <a:cs typeface="Calibri"/>
                <a:sym typeface="Calibri"/>
              </a:rPr>
              <a:t>병가</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Injuries, Sick Days</a:t>
            </a:r>
          </a:p>
          <a:p>
            <a:pPr>
              <a:spcBef>
                <a:spcPts val="360"/>
              </a:spcBef>
              <a:buClr>
                <a:schemeClr val="dk1"/>
              </a:buClr>
              <a:buSzPct val="100000"/>
            </a:pPr>
            <a:r>
              <a:rPr lang="ko-KR" altLang="en-US" sz="1600" dirty="0">
                <a:solidFill>
                  <a:schemeClr val="dk1"/>
                </a:solidFill>
                <a:latin typeface="+mn-ea"/>
                <a:cs typeface="Calibri"/>
                <a:sym typeface="Calibri"/>
              </a:rPr>
              <a:t>근로자 보상</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Workers Compensation</a:t>
            </a:r>
          </a:p>
        </p:txBody>
      </p:sp>
      <p:pic>
        <p:nvPicPr>
          <p:cNvPr id="8" name="Content Placeholder 7" descr="A group of people standing around a table with cards on it&#10;&#10;Description automatically generated with low confidence">
            <a:extLst>
              <a:ext uri="{FF2B5EF4-FFF2-40B4-BE49-F238E27FC236}">
                <a16:creationId xmlns:a16="http://schemas.microsoft.com/office/drawing/2014/main" id="{F4996A8B-3925-AE4F-8F79-DB882F6EEFA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71648" y="2057400"/>
            <a:ext cx="4828418" cy="3198826"/>
          </a:xfrm>
          <a:prstGeom prst="rect">
            <a:avLst/>
          </a:prstGeom>
        </p:spPr>
      </p:pic>
    </p:spTree>
    <p:extLst>
      <p:ext uri="{BB962C8B-B14F-4D97-AF65-F5344CB8AC3E}">
        <p14:creationId xmlns:p14="http://schemas.microsoft.com/office/powerpoint/2010/main" val="3222559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A3DB-1095-3044-B2C2-A7C879857D8C}"/>
              </a:ext>
            </a:extLst>
          </p:cNvPr>
          <p:cNvSpPr>
            <a:spLocks noGrp="1"/>
          </p:cNvSpPr>
          <p:nvPr>
            <p:ph type="title"/>
          </p:nvPr>
        </p:nvSpPr>
        <p:spPr/>
        <p:txBody>
          <a:bodyPr>
            <a:normAutofit/>
          </a:bodyPr>
          <a:lstStyle/>
          <a:p>
            <a:pPr algn="ctr"/>
            <a:r>
              <a:rPr lang="ko-KR" altLang="en-US" sz="3200" dirty="0"/>
              <a:t>소모임 활동 토론</a:t>
            </a:r>
            <a:br>
              <a:rPr lang="en-US" altLang="ko-KR" sz="3200" dirty="0"/>
            </a:br>
            <a:r>
              <a:rPr lang="en-US" altLang="ko-KR" sz="3200" dirty="0"/>
              <a:t>_</a:t>
            </a:r>
            <a:r>
              <a:rPr lang="en-US" sz="3200" dirty="0"/>
              <a:t>Breakout Activity Discussion</a:t>
            </a:r>
          </a:p>
        </p:txBody>
      </p:sp>
      <p:sp>
        <p:nvSpPr>
          <p:cNvPr id="3" name="Content Placeholder 2">
            <a:extLst>
              <a:ext uri="{FF2B5EF4-FFF2-40B4-BE49-F238E27FC236}">
                <a16:creationId xmlns:a16="http://schemas.microsoft.com/office/drawing/2014/main" id="{198DADB5-E7E4-5C4F-BDCE-2F5E61BB0ED2}"/>
              </a:ext>
            </a:extLst>
          </p:cNvPr>
          <p:cNvSpPr>
            <a:spLocks noGrp="1"/>
          </p:cNvSpPr>
          <p:nvPr>
            <p:ph idx="1"/>
          </p:nvPr>
        </p:nvSpPr>
        <p:spPr>
          <a:xfrm>
            <a:off x="228600" y="1447800"/>
            <a:ext cx="8686800" cy="4525963"/>
          </a:xfrm>
        </p:spPr>
        <p:txBody>
          <a:bodyPr>
            <a:noAutofit/>
          </a:bodyPr>
          <a:lstStyle/>
          <a:p>
            <a:pPr marL="0" indent="0">
              <a:lnSpc>
                <a:spcPct val="120000"/>
              </a:lnSpc>
              <a:buNone/>
            </a:pPr>
            <a:r>
              <a:rPr lang="ko-KR" altLang="en-US" sz="2000" b="1" dirty="0">
                <a:latin typeface="+mn-ea"/>
              </a:rPr>
              <a:t>토론 주제 </a:t>
            </a:r>
            <a:r>
              <a:rPr lang="en-US" altLang="ko-KR" sz="2000" b="1" dirty="0">
                <a:latin typeface="+mn-ea"/>
              </a:rPr>
              <a:t>1_</a:t>
            </a:r>
            <a:r>
              <a:rPr lang="en-US" sz="2000" b="1" dirty="0">
                <a:latin typeface="+mn-ea"/>
              </a:rPr>
              <a:t>Discussion Topic 1</a:t>
            </a:r>
          </a:p>
          <a:p>
            <a:pPr>
              <a:lnSpc>
                <a:spcPct val="120000"/>
              </a:lnSpc>
            </a:pPr>
            <a:r>
              <a:rPr lang="ko-KR" altLang="en-US" sz="1500" dirty="0">
                <a:latin typeface="+mn-ea"/>
              </a:rPr>
              <a:t>조직에서 사람중심 강점인 것</a:t>
            </a:r>
            <a:endParaRPr lang="en-US" altLang="ko-KR" sz="1500" dirty="0">
              <a:latin typeface="+mn-ea"/>
            </a:endParaRPr>
          </a:p>
          <a:p>
            <a:pPr marL="0" indent="0">
              <a:lnSpc>
                <a:spcPct val="120000"/>
              </a:lnSpc>
              <a:buNone/>
            </a:pPr>
            <a:r>
              <a:rPr lang="en-US" sz="1500" dirty="0">
                <a:latin typeface="+mn-ea"/>
              </a:rPr>
              <a:t>    _What are person-centered strengths in your organization</a:t>
            </a:r>
          </a:p>
          <a:p>
            <a:pPr>
              <a:lnSpc>
                <a:spcPct val="120000"/>
              </a:lnSpc>
            </a:pPr>
            <a:r>
              <a:rPr lang="ko-KR" altLang="en-US" sz="1500" dirty="0">
                <a:latin typeface="+mn-ea"/>
              </a:rPr>
              <a:t>사람중심의 자랑스러운 점 </a:t>
            </a:r>
            <a:r>
              <a:rPr lang="en-US" altLang="ko-KR" sz="1500" dirty="0">
                <a:latin typeface="+mn-ea"/>
              </a:rPr>
              <a:t>3-5</a:t>
            </a:r>
            <a:r>
              <a:rPr lang="ko-KR" altLang="en-US" sz="1500" dirty="0">
                <a:latin typeface="+mn-ea"/>
              </a:rPr>
              <a:t>가지를 작성하세요</a:t>
            </a:r>
            <a:endParaRPr lang="en-US" altLang="ko-KR" sz="1500" dirty="0">
              <a:latin typeface="+mn-ea"/>
            </a:endParaRPr>
          </a:p>
          <a:p>
            <a:pPr marL="0" indent="0">
              <a:lnSpc>
                <a:spcPct val="120000"/>
              </a:lnSpc>
              <a:buNone/>
            </a:pPr>
            <a:r>
              <a:rPr lang="en-US" sz="1500" dirty="0">
                <a:latin typeface="+mn-ea"/>
              </a:rPr>
              <a:t>    _Write down 3-5 things you are proud of that are person-centered</a:t>
            </a:r>
          </a:p>
          <a:p>
            <a:pPr>
              <a:lnSpc>
                <a:spcPct val="120000"/>
              </a:lnSpc>
            </a:pPr>
            <a:r>
              <a:rPr lang="ko-KR" altLang="en-US" sz="1500" dirty="0">
                <a:latin typeface="+mn-ea"/>
              </a:rPr>
              <a:t>채팅이나 </a:t>
            </a:r>
            <a:r>
              <a:rPr lang="ko-KR" altLang="en-US" sz="1500" dirty="0" err="1">
                <a:latin typeface="+mn-ea"/>
              </a:rPr>
              <a:t>소그룹</a:t>
            </a:r>
            <a:r>
              <a:rPr lang="ko-KR" altLang="en-US" sz="1500" dirty="0">
                <a:latin typeface="+mn-ea"/>
              </a:rPr>
              <a:t> 진행자와 공유</a:t>
            </a:r>
            <a:endParaRPr lang="en-US" altLang="ko-KR" sz="1500" dirty="0">
              <a:latin typeface="+mn-ea"/>
            </a:endParaRPr>
          </a:p>
          <a:p>
            <a:pPr marL="0" indent="0">
              <a:lnSpc>
                <a:spcPct val="120000"/>
              </a:lnSpc>
              <a:buNone/>
            </a:pPr>
            <a:r>
              <a:rPr lang="en-US" sz="1500" dirty="0">
                <a:latin typeface="+mn-ea"/>
              </a:rPr>
              <a:t>    _Share these in the chat or with the Breakout Facilitator</a:t>
            </a:r>
          </a:p>
          <a:p>
            <a:pPr marL="0" indent="0">
              <a:lnSpc>
                <a:spcPct val="120000"/>
              </a:lnSpc>
              <a:buNone/>
            </a:pPr>
            <a:r>
              <a:rPr lang="ko-KR" altLang="en-US" sz="2000" b="1" dirty="0">
                <a:latin typeface="+mn-ea"/>
              </a:rPr>
              <a:t>토론 주제</a:t>
            </a:r>
            <a:r>
              <a:rPr lang="en-US" altLang="ko-KR" sz="2000" b="1" dirty="0">
                <a:latin typeface="+mn-ea"/>
              </a:rPr>
              <a:t>2_</a:t>
            </a:r>
            <a:r>
              <a:rPr lang="en-US" sz="2000" b="1" dirty="0">
                <a:latin typeface="+mn-ea"/>
              </a:rPr>
              <a:t>Discussion Topic 2</a:t>
            </a:r>
          </a:p>
          <a:p>
            <a:pPr>
              <a:lnSpc>
                <a:spcPct val="120000"/>
              </a:lnSpc>
            </a:pPr>
            <a:r>
              <a:rPr lang="ko-KR" altLang="en-US" sz="1500" dirty="0">
                <a:latin typeface="+mn-ea"/>
              </a:rPr>
              <a:t>업무를 평가하기 위해 어떤 유형의 정보를 확인합니까</a:t>
            </a:r>
            <a:r>
              <a:rPr lang="en-US" altLang="ko-KR" sz="1500" dirty="0">
                <a:latin typeface="+mn-ea"/>
              </a:rPr>
              <a:t>?</a:t>
            </a:r>
          </a:p>
          <a:p>
            <a:pPr marL="0" indent="0">
              <a:lnSpc>
                <a:spcPct val="120000"/>
              </a:lnSpc>
              <a:buNone/>
            </a:pPr>
            <a:r>
              <a:rPr lang="en-US" sz="1500" dirty="0">
                <a:latin typeface="+mn-ea"/>
              </a:rPr>
              <a:t>    _What types of information do you look at to assess your work?</a:t>
            </a:r>
          </a:p>
          <a:p>
            <a:pPr>
              <a:lnSpc>
                <a:spcPct val="120000"/>
              </a:lnSpc>
            </a:pPr>
            <a:r>
              <a:rPr lang="ko-KR" altLang="en-US" sz="1500" dirty="0">
                <a:latin typeface="+mn-ea"/>
              </a:rPr>
              <a:t>이러한 유형의 정보 중 사람중심의 변경 사항을 평가하는데 도움이 되는 정보가 있습니까</a:t>
            </a:r>
            <a:r>
              <a:rPr lang="en-US" altLang="ko-KR" sz="1500" dirty="0">
                <a:latin typeface="+mn-ea"/>
              </a:rPr>
              <a:t>?</a:t>
            </a:r>
          </a:p>
          <a:p>
            <a:pPr marL="0" indent="0">
              <a:lnSpc>
                <a:spcPct val="120000"/>
              </a:lnSpc>
              <a:buNone/>
            </a:pPr>
            <a:r>
              <a:rPr lang="en-US" sz="1500" dirty="0">
                <a:latin typeface="+mn-ea"/>
              </a:rPr>
              <a:t>    _Do any of these types of information help you assess person-centered your changes?</a:t>
            </a:r>
          </a:p>
          <a:p>
            <a:pPr>
              <a:lnSpc>
                <a:spcPct val="120000"/>
              </a:lnSpc>
            </a:pPr>
            <a:r>
              <a:rPr lang="ko-KR" altLang="en-US" sz="1500" dirty="0">
                <a:latin typeface="+mn-ea"/>
              </a:rPr>
              <a:t>채팅 또는 세부 진행자와 함께 수집하거나 검토한 정보를 공유</a:t>
            </a:r>
            <a:endParaRPr lang="en-US" altLang="ko-KR" sz="1500" dirty="0">
              <a:latin typeface="+mn-ea"/>
            </a:endParaRPr>
          </a:p>
          <a:p>
            <a:pPr marL="0" indent="0">
              <a:lnSpc>
                <a:spcPct val="120000"/>
              </a:lnSpc>
              <a:buNone/>
            </a:pPr>
            <a:r>
              <a:rPr lang="en-US" sz="1500" dirty="0">
                <a:latin typeface="+mn-ea"/>
              </a:rPr>
              <a:t>    _Share the information you collect or review in the chat or with the Breakout Facilitator</a:t>
            </a:r>
          </a:p>
        </p:txBody>
      </p:sp>
    </p:spTree>
    <p:extLst>
      <p:ext uri="{BB962C8B-B14F-4D97-AF65-F5344CB8AC3E}">
        <p14:creationId xmlns:p14="http://schemas.microsoft.com/office/powerpoint/2010/main" val="23605258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8828"/>
            <a:ext cx="8576266" cy="994172"/>
          </a:xfrm>
        </p:spPr>
        <p:txBody>
          <a:bodyPr>
            <a:noAutofit/>
          </a:bodyPr>
          <a:lstStyle/>
          <a:p>
            <a:pPr algn="ctr"/>
            <a:r>
              <a:rPr lang="ko-KR" altLang="en-US" sz="2400" dirty="0">
                <a:latin typeface="+mn-ea"/>
                <a:ea typeface="+mn-ea"/>
              </a:rPr>
              <a:t>앞으로 나아가기 위해 직장에서 다른 사람들과 공유할 수 있는 </a:t>
            </a:r>
            <a:r>
              <a:rPr lang="en-US" altLang="ko-KR" sz="2400" dirty="0">
                <a:latin typeface="+mn-ea"/>
                <a:ea typeface="+mn-ea"/>
              </a:rPr>
              <a:t>3-5</a:t>
            </a:r>
            <a:r>
              <a:rPr lang="ko-KR" altLang="en-US" sz="2400" dirty="0">
                <a:latin typeface="+mn-ea"/>
                <a:ea typeface="+mn-ea"/>
              </a:rPr>
              <a:t>가지 목록을 만드세요</a:t>
            </a:r>
            <a:br>
              <a:rPr lang="en-US" altLang="ko-KR" sz="2000" dirty="0">
                <a:latin typeface="+mn-ea"/>
                <a:ea typeface="+mn-ea"/>
              </a:rPr>
            </a:br>
            <a:r>
              <a:rPr lang="en-US" altLang="ko-KR" sz="2000" dirty="0">
                <a:latin typeface="+mn-ea"/>
                <a:ea typeface="+mn-ea"/>
              </a:rPr>
              <a:t>_</a:t>
            </a:r>
            <a:r>
              <a:rPr lang="en-US" sz="2000" dirty="0">
                <a:latin typeface="+mn-ea"/>
                <a:ea typeface="+mn-ea"/>
              </a:rPr>
              <a:t>Make a list of 3-5 things you can share with others at work to move forward – Blank Copy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92990251"/>
              </p:ext>
            </p:extLst>
          </p:nvPr>
        </p:nvGraphicFramePr>
        <p:xfrm>
          <a:off x="643934" y="1447276"/>
          <a:ext cx="8245890" cy="4420124"/>
        </p:xfrm>
        <a:graphic>
          <a:graphicData uri="http://schemas.openxmlformats.org/drawingml/2006/table">
            <a:tbl>
              <a:tblPr firstRow="1" bandRow="1">
                <a:tableStyleId>{F5AB1C69-6EDB-4FF4-983F-18BD219EF322}</a:tableStyleId>
              </a:tblPr>
              <a:tblGrid>
                <a:gridCol w="3058143">
                  <a:extLst>
                    <a:ext uri="{9D8B030D-6E8A-4147-A177-3AD203B41FA5}">
                      <a16:colId xmlns:a16="http://schemas.microsoft.com/office/drawing/2014/main" val="20000"/>
                    </a:ext>
                  </a:extLst>
                </a:gridCol>
                <a:gridCol w="2439117">
                  <a:extLst>
                    <a:ext uri="{9D8B030D-6E8A-4147-A177-3AD203B41FA5}">
                      <a16:colId xmlns:a16="http://schemas.microsoft.com/office/drawing/2014/main" val="20001"/>
                    </a:ext>
                  </a:extLst>
                </a:gridCol>
                <a:gridCol w="2748630">
                  <a:extLst>
                    <a:ext uri="{9D8B030D-6E8A-4147-A177-3AD203B41FA5}">
                      <a16:colId xmlns:a16="http://schemas.microsoft.com/office/drawing/2014/main" val="20002"/>
                    </a:ext>
                  </a:extLst>
                </a:gridCol>
              </a:tblGrid>
              <a:tr h="736687">
                <a:tc>
                  <a:txBody>
                    <a:bodyPr/>
                    <a:lstStyle/>
                    <a:p>
                      <a:pPr algn="ctr"/>
                      <a:r>
                        <a:rPr lang="ko-KR" altLang="en-US" sz="1500" dirty="0">
                          <a:solidFill>
                            <a:schemeClr val="tx1"/>
                          </a:solidFill>
                          <a:latin typeface="+mn-ea"/>
                          <a:ea typeface="+mn-ea"/>
                        </a:rPr>
                        <a:t>앞으로 나아가기 위한 단계</a:t>
                      </a:r>
                      <a:endParaRPr lang="en-US" altLang="ko-KR" sz="1500" dirty="0">
                        <a:solidFill>
                          <a:schemeClr val="tx1"/>
                        </a:solidFill>
                        <a:latin typeface="+mn-ea"/>
                        <a:ea typeface="+mn-ea"/>
                      </a:endParaRPr>
                    </a:p>
                    <a:p>
                      <a:pPr algn="ctr"/>
                      <a:r>
                        <a:rPr lang="en-US" sz="1500" dirty="0">
                          <a:solidFill>
                            <a:schemeClr val="tx1"/>
                          </a:solidFill>
                          <a:latin typeface="+mn-ea"/>
                          <a:ea typeface="+mn-ea"/>
                        </a:rPr>
                        <a:t>_Steps for Moving Forward)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참여자</a:t>
                      </a:r>
                      <a:endParaRPr lang="en-US" sz="1500" dirty="0">
                        <a:solidFill>
                          <a:schemeClr val="tx1"/>
                        </a:solidFill>
                        <a:latin typeface="+mn-ea"/>
                        <a:ea typeface="+mn-ea"/>
                      </a:endParaRPr>
                    </a:p>
                    <a:p>
                      <a:pPr algn="ctr"/>
                      <a:r>
                        <a:rPr lang="en-US" sz="1500" dirty="0">
                          <a:solidFill>
                            <a:schemeClr val="tx1"/>
                          </a:solidFill>
                          <a:latin typeface="+mn-ea"/>
                          <a:ea typeface="+mn-ea"/>
                        </a:rPr>
                        <a:t>_Who is Involved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목표</a:t>
                      </a:r>
                      <a:r>
                        <a:rPr lang="ko-KR" altLang="en-US" sz="1500" baseline="0" dirty="0">
                          <a:solidFill>
                            <a:schemeClr val="tx1"/>
                          </a:solidFill>
                          <a:latin typeface="+mn-ea"/>
                          <a:ea typeface="+mn-ea"/>
                        </a:rPr>
                        <a:t> 완료 날짜</a:t>
                      </a:r>
                      <a:endParaRPr lang="en-US" altLang="ko-KR" sz="1500" baseline="0" dirty="0">
                        <a:solidFill>
                          <a:schemeClr val="tx1"/>
                        </a:solidFill>
                        <a:latin typeface="+mn-ea"/>
                        <a:ea typeface="+mn-ea"/>
                      </a:endParaRPr>
                    </a:p>
                    <a:p>
                      <a:pPr algn="ctr"/>
                      <a:r>
                        <a:rPr lang="en-US" sz="1500" baseline="0" dirty="0">
                          <a:solidFill>
                            <a:schemeClr val="tx1"/>
                          </a:solidFill>
                          <a:latin typeface="+mn-ea"/>
                          <a:ea typeface="+mn-ea"/>
                        </a:rPr>
                        <a:t>_</a:t>
                      </a:r>
                      <a:r>
                        <a:rPr lang="en-US" sz="1500" dirty="0">
                          <a:solidFill>
                            <a:schemeClr val="tx1"/>
                          </a:solidFill>
                          <a:latin typeface="+mn-ea"/>
                          <a:ea typeface="+mn-ea"/>
                        </a:rPr>
                        <a:t>Targeted</a:t>
                      </a:r>
                      <a:r>
                        <a:rPr lang="en-US" sz="1500" baseline="0" dirty="0">
                          <a:solidFill>
                            <a:schemeClr val="tx1"/>
                          </a:solidFill>
                          <a:latin typeface="+mn-ea"/>
                          <a:ea typeface="+mn-ea"/>
                        </a:rPr>
                        <a:t> Completion Date</a:t>
                      </a:r>
                      <a:endParaRPr lang="en-US" sz="1500" dirty="0">
                        <a:solidFill>
                          <a:schemeClr val="tx1"/>
                        </a:solidFill>
                        <a:latin typeface="+mn-ea"/>
                        <a:ea typeface="+mn-ea"/>
                      </a:endParaRPr>
                    </a:p>
                  </a:txBody>
                  <a:tcPr marL="68580" marR="68580" marT="34290" marB="34290">
                    <a:solidFill>
                      <a:schemeClr val="bg1">
                        <a:lumMod val="85000"/>
                      </a:schemeClr>
                    </a:solidFill>
                  </a:tcPr>
                </a:tc>
                <a:extLst>
                  <a:ext uri="{0D108BD9-81ED-4DB2-BD59-A6C34878D82A}">
                    <a16:rowId xmlns:a16="http://schemas.microsoft.com/office/drawing/2014/main" val="10000"/>
                  </a:ext>
                </a:extLst>
              </a:tr>
              <a:tr h="546574">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1"/>
                  </a:ext>
                </a:extLst>
              </a:tr>
              <a:tr h="641631">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extLst>
                  <a:ext uri="{0D108BD9-81ED-4DB2-BD59-A6C34878D82A}">
                    <a16:rowId xmlns:a16="http://schemas.microsoft.com/office/drawing/2014/main" val="10002"/>
                  </a:ext>
                </a:extLst>
              </a:tr>
              <a:tr h="926800">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3"/>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4"/>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a:xfrm>
            <a:off x="9902952"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mn-ea"/>
              </a:rPr>
              <a:pPr/>
              <a:t>62</a:t>
            </a:fld>
            <a:endParaRPr lang="en-US" dirty="0">
              <a:latin typeface="+mn-ea"/>
            </a:endParaRPr>
          </a:p>
        </p:txBody>
      </p:sp>
      <p:sp>
        <p:nvSpPr>
          <p:cNvPr id="7" name="Footer Placeholder 2"/>
          <p:cNvSpPr txBox="1">
            <a:spLocks/>
          </p:cNvSpPr>
          <p:nvPr/>
        </p:nvSpPr>
        <p:spPr>
          <a:xfrm>
            <a:off x="-304800" y="5867400"/>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Minnesota Department of Human Services </a:t>
            </a:r>
            <a:r>
              <a:rPr lang="en-US">
                <a:solidFill>
                  <a:schemeClr val="accent1"/>
                </a:solidFill>
              </a:rPr>
              <a:t>|</a:t>
            </a:r>
            <a:r>
              <a:rPr lang="en-US"/>
              <a:t> mn.gov/dhs</a:t>
            </a:r>
            <a:endParaRPr lang="en-US" dirty="0"/>
          </a:p>
        </p:txBody>
      </p:sp>
    </p:spTree>
    <p:extLst>
      <p:ext uri="{BB962C8B-B14F-4D97-AF65-F5344CB8AC3E}">
        <p14:creationId xmlns:p14="http://schemas.microsoft.com/office/powerpoint/2010/main" val="2439113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D0A8D-E588-1D44-A899-724790995E0E}"/>
              </a:ext>
            </a:extLst>
          </p:cNvPr>
          <p:cNvSpPr>
            <a:spLocks noGrp="1"/>
          </p:cNvSpPr>
          <p:nvPr>
            <p:ph type="title"/>
          </p:nvPr>
        </p:nvSpPr>
        <p:spPr>
          <a:xfrm>
            <a:off x="2836069" y="1982393"/>
            <a:ext cx="4388688" cy="353584"/>
          </a:xfrm>
        </p:spPr>
        <p:txBody>
          <a:bodyPr>
            <a:normAutofit fontScale="90000"/>
          </a:bodyPr>
          <a:lstStyle/>
          <a:p>
            <a:pPr algn="ctr"/>
            <a:r>
              <a:rPr lang="en-US" sz="3500" dirty="0">
                <a:latin typeface="+mn-ea"/>
                <a:ea typeface="+mn-ea"/>
              </a:rPr>
              <a:t>Free Resources - Visit MNPSP.ORG</a:t>
            </a:r>
          </a:p>
        </p:txBody>
      </p:sp>
      <p:pic>
        <p:nvPicPr>
          <p:cNvPr id="6" name="Picture 5" descr="A screenshot of the Minnesota Positive Supports Website homepage with the Training Materials section circled in red.">
            <a:extLst>
              <a:ext uri="{FF2B5EF4-FFF2-40B4-BE49-F238E27FC236}">
                <a16:creationId xmlns:a16="http://schemas.microsoft.com/office/drawing/2014/main" id="{F4EBE6CE-9CB1-8542-9813-D32161F3A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676400"/>
            <a:ext cx="7353925" cy="3962438"/>
          </a:xfrm>
          <a:prstGeom prst="rect">
            <a:avLst/>
          </a:prstGeom>
        </p:spPr>
      </p:pic>
      <p:sp>
        <p:nvSpPr>
          <p:cNvPr id="2" name="TextBox 1">
            <a:extLst>
              <a:ext uri="{FF2B5EF4-FFF2-40B4-BE49-F238E27FC236}">
                <a16:creationId xmlns:a16="http://schemas.microsoft.com/office/drawing/2014/main" id="{7887D415-2B33-A742-9080-7B92895E797E}"/>
              </a:ext>
            </a:extLst>
          </p:cNvPr>
          <p:cNvSpPr txBox="1"/>
          <p:nvPr/>
        </p:nvSpPr>
        <p:spPr>
          <a:xfrm>
            <a:off x="474908" y="127337"/>
            <a:ext cx="8194183" cy="1015663"/>
          </a:xfrm>
          <a:prstGeom prst="rect">
            <a:avLst/>
          </a:prstGeom>
          <a:noFill/>
        </p:spPr>
        <p:txBody>
          <a:bodyPr wrap="square" rtlCol="0">
            <a:spAutoFit/>
          </a:bodyPr>
          <a:lstStyle/>
          <a:p>
            <a:pPr algn="ctr"/>
            <a:r>
              <a:rPr lang="en-US" sz="3500" b="1" dirty="0">
                <a:latin typeface="+mn-ea"/>
              </a:rPr>
              <a:t>MNPSP.ORG Website</a:t>
            </a:r>
          </a:p>
          <a:p>
            <a:pPr algn="ctr"/>
            <a:r>
              <a:rPr lang="en-US" sz="2500" b="1" dirty="0">
                <a:latin typeface="+mn-ea"/>
              </a:rPr>
              <a:t>– Evidence-Based &amp; Values-Based Practices</a:t>
            </a:r>
          </a:p>
        </p:txBody>
      </p:sp>
      <p:sp>
        <p:nvSpPr>
          <p:cNvPr id="3" name="Oval 2">
            <a:extLst>
              <a:ext uri="{FF2B5EF4-FFF2-40B4-BE49-F238E27FC236}">
                <a16:creationId xmlns:a16="http://schemas.microsoft.com/office/drawing/2014/main" id="{322AC145-073B-2745-AA88-97628C9E2604}"/>
              </a:ext>
            </a:extLst>
          </p:cNvPr>
          <p:cNvSpPr/>
          <p:nvPr/>
        </p:nvSpPr>
        <p:spPr>
          <a:xfrm>
            <a:off x="3357797" y="2159942"/>
            <a:ext cx="937959" cy="528404"/>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00" dirty="0">
              <a:latin typeface="+mn-ea"/>
            </a:endParaRPr>
          </a:p>
        </p:txBody>
      </p:sp>
    </p:spTree>
    <p:extLst>
      <p:ext uri="{BB962C8B-B14F-4D97-AF65-F5344CB8AC3E}">
        <p14:creationId xmlns:p14="http://schemas.microsoft.com/office/powerpoint/2010/main" val="29196990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485DBB5-D93E-1D40-B660-3207B5F0E1B0}"/>
              </a:ext>
            </a:extLst>
          </p:cNvPr>
          <p:cNvSpPr>
            <a:spLocks noGrp="1"/>
          </p:cNvSpPr>
          <p:nvPr>
            <p:ph type="title"/>
          </p:nvPr>
        </p:nvSpPr>
        <p:spPr>
          <a:xfrm>
            <a:off x="-76200" y="152400"/>
            <a:ext cx="9296400" cy="994172"/>
          </a:xfrm>
        </p:spPr>
        <p:txBody>
          <a:bodyPr>
            <a:normAutofit fontScale="90000"/>
          </a:bodyPr>
          <a:lstStyle/>
          <a:p>
            <a:pPr algn="ctr"/>
            <a:r>
              <a:rPr lang="ko-KR" altLang="en-US" sz="3100" dirty="0">
                <a:latin typeface="+mn-ea"/>
                <a:ea typeface="+mn-ea"/>
              </a:rPr>
              <a:t>가정 및 지역사회 기반 모듈을 사용하여 </a:t>
            </a:r>
            <a:r>
              <a:rPr lang="ko-KR" altLang="en-US" sz="3100" dirty="0" err="1">
                <a:latin typeface="+mn-ea"/>
                <a:ea typeface="+mn-ea"/>
              </a:rPr>
              <a:t>컨텐츠</a:t>
            </a:r>
            <a:r>
              <a:rPr lang="ko-KR" altLang="en-US" sz="3100" dirty="0">
                <a:latin typeface="+mn-ea"/>
                <a:ea typeface="+mn-ea"/>
              </a:rPr>
              <a:t> 검토</a:t>
            </a:r>
            <a:br>
              <a:rPr lang="en-US" altLang="ko-KR" sz="2800" dirty="0">
                <a:latin typeface="+mn-ea"/>
                <a:ea typeface="+mn-ea"/>
              </a:rPr>
            </a:br>
            <a:r>
              <a:rPr lang="en-US" altLang="ko-KR" sz="2200" dirty="0">
                <a:latin typeface="+mn-ea"/>
                <a:ea typeface="+mn-ea"/>
              </a:rPr>
              <a:t>_</a:t>
            </a:r>
            <a:r>
              <a:rPr lang="en-US" sz="2200" dirty="0">
                <a:latin typeface="+mn-ea"/>
                <a:ea typeface="+mn-ea"/>
              </a:rPr>
              <a:t>Use the Home and Community-Based Modules to Review Content</a:t>
            </a:r>
          </a:p>
        </p:txBody>
      </p:sp>
      <p:pic>
        <p:nvPicPr>
          <p:cNvPr id="10" name="Content Placeholder 4" descr="Chart&#10;&#10;Description automatically generated">
            <a:extLst>
              <a:ext uri="{FF2B5EF4-FFF2-40B4-BE49-F238E27FC236}">
                <a16:creationId xmlns:a16="http://schemas.microsoft.com/office/drawing/2014/main" id="{35FBE34F-C528-8B43-8B21-843D20ADCA18}"/>
              </a:ext>
            </a:extLst>
          </p:cNvPr>
          <p:cNvPicPr>
            <a:picLocks noGrp="1" noChangeAspect="1"/>
          </p:cNvPicPr>
          <p:nvPr>
            <p:ph idx="1"/>
          </p:nvPr>
        </p:nvPicPr>
        <p:blipFill>
          <a:blip r:embed="rId2"/>
          <a:stretch>
            <a:fillRect/>
          </a:stretch>
        </p:blipFill>
        <p:spPr>
          <a:xfrm>
            <a:off x="91780" y="1652695"/>
            <a:ext cx="8960440" cy="4214705"/>
          </a:xfrm>
        </p:spPr>
      </p:pic>
    </p:spTree>
    <p:extLst>
      <p:ext uri="{BB962C8B-B14F-4D97-AF65-F5344CB8AC3E}">
        <p14:creationId xmlns:p14="http://schemas.microsoft.com/office/powerpoint/2010/main" val="193432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53D173-F9D8-3B44-AD8A-1A0A4504768A}"/>
              </a:ext>
            </a:extLst>
          </p:cNvPr>
          <p:cNvSpPr>
            <a:spLocks noGrp="1"/>
          </p:cNvSpPr>
          <p:nvPr>
            <p:ph type="title"/>
          </p:nvPr>
        </p:nvSpPr>
        <p:spPr>
          <a:xfrm>
            <a:off x="1371600" y="1133337"/>
            <a:ext cx="3822815" cy="873313"/>
          </a:xfrm>
        </p:spPr>
        <p:txBody>
          <a:bodyPr/>
          <a:lstStyle/>
          <a:p>
            <a:r>
              <a:rPr lang="ko-KR" altLang="en-US" sz="1500" b="1" dirty="0">
                <a:solidFill>
                  <a:srgbClr val="C00000"/>
                </a:solidFill>
                <a:latin typeface="+mn-ea"/>
                <a:ea typeface="+mn-ea"/>
              </a:rPr>
              <a:t>각 상자는 모듈입니다</a:t>
            </a:r>
            <a:br>
              <a:rPr lang="en-US" altLang="ko-KR" sz="1500" dirty="0">
                <a:solidFill>
                  <a:srgbClr val="C00000"/>
                </a:solidFill>
                <a:latin typeface="+mn-ea"/>
                <a:ea typeface="+mn-ea"/>
              </a:rPr>
            </a:br>
            <a:r>
              <a:rPr lang="en-US" altLang="ko-KR" sz="1500" dirty="0">
                <a:solidFill>
                  <a:srgbClr val="C00000"/>
                </a:solidFill>
                <a:latin typeface="+mn-ea"/>
                <a:ea typeface="+mn-ea"/>
              </a:rPr>
              <a:t>_</a:t>
            </a:r>
            <a:r>
              <a:rPr lang="en-US" sz="1500" b="1" dirty="0">
                <a:solidFill>
                  <a:srgbClr val="C00000"/>
                </a:solidFill>
                <a:latin typeface="+mn-ea"/>
                <a:ea typeface="+mn-ea"/>
              </a:rPr>
              <a:t>Each Box is a Module</a:t>
            </a:r>
          </a:p>
        </p:txBody>
      </p:sp>
      <p:pic>
        <p:nvPicPr>
          <p:cNvPr id="6" name="Content Placeholder 5" descr="Timeline&#10;&#10;Description automatically generated">
            <a:extLst>
              <a:ext uri="{FF2B5EF4-FFF2-40B4-BE49-F238E27FC236}">
                <a16:creationId xmlns:a16="http://schemas.microsoft.com/office/drawing/2014/main" id="{236FCE41-D923-E74C-8098-CC2F9421B7BF}"/>
              </a:ext>
            </a:extLst>
          </p:cNvPr>
          <p:cNvPicPr>
            <a:picLocks noGrp="1" noChangeAspect="1"/>
          </p:cNvPicPr>
          <p:nvPr>
            <p:ph idx="1"/>
          </p:nvPr>
        </p:nvPicPr>
        <p:blipFill>
          <a:blip r:embed="rId2"/>
          <a:stretch>
            <a:fillRect/>
          </a:stretch>
        </p:blipFill>
        <p:spPr>
          <a:xfrm>
            <a:off x="274320" y="2183461"/>
            <a:ext cx="8292247" cy="3677886"/>
          </a:xfrm>
          <a:prstGeom prst="rect">
            <a:avLst/>
          </a:prstGeom>
        </p:spPr>
      </p:pic>
      <p:sp>
        <p:nvSpPr>
          <p:cNvPr id="7" name="TextBox 6">
            <a:extLst>
              <a:ext uri="{FF2B5EF4-FFF2-40B4-BE49-F238E27FC236}">
                <a16:creationId xmlns:a16="http://schemas.microsoft.com/office/drawing/2014/main" id="{3423843D-E552-2645-85C4-B36F36295917}"/>
              </a:ext>
            </a:extLst>
          </p:cNvPr>
          <p:cNvSpPr txBox="1"/>
          <p:nvPr/>
        </p:nvSpPr>
        <p:spPr>
          <a:xfrm>
            <a:off x="4822766" y="1268023"/>
            <a:ext cx="3322321" cy="1015663"/>
          </a:xfrm>
          <a:prstGeom prst="rect">
            <a:avLst/>
          </a:prstGeom>
          <a:noFill/>
        </p:spPr>
        <p:txBody>
          <a:bodyPr wrap="square" rtlCol="0">
            <a:spAutoFit/>
          </a:bodyPr>
          <a:lstStyle/>
          <a:p>
            <a:pPr algn="ctr"/>
            <a:r>
              <a:rPr lang="ko-KR" altLang="en-US" sz="1500" b="1" dirty="0">
                <a:solidFill>
                  <a:srgbClr val="C00000"/>
                </a:solidFill>
                <a:latin typeface="+mn-ea"/>
              </a:rPr>
              <a:t>실시 사례를 보려면</a:t>
            </a:r>
            <a:endParaRPr lang="en-US" altLang="ko-KR" sz="1500" b="1" dirty="0">
              <a:solidFill>
                <a:srgbClr val="C00000"/>
              </a:solidFill>
              <a:latin typeface="+mn-ea"/>
            </a:endParaRPr>
          </a:p>
          <a:p>
            <a:pPr algn="ctr"/>
            <a:r>
              <a:rPr lang="ko-KR" altLang="en-US" sz="1500" b="1" dirty="0">
                <a:solidFill>
                  <a:srgbClr val="C00000"/>
                </a:solidFill>
                <a:latin typeface="+mn-ea"/>
              </a:rPr>
              <a:t>이 페이지를 아래로 스크롤 하세요</a:t>
            </a:r>
            <a:endParaRPr lang="en-US" altLang="ko-KR" sz="1500" b="1" dirty="0">
              <a:solidFill>
                <a:srgbClr val="C00000"/>
              </a:solidFill>
              <a:latin typeface="+mn-ea"/>
            </a:endParaRPr>
          </a:p>
          <a:p>
            <a:pPr algn="ctr"/>
            <a:r>
              <a:rPr lang="en-US" sz="1500" b="1" dirty="0">
                <a:solidFill>
                  <a:srgbClr val="C00000"/>
                </a:solidFill>
                <a:latin typeface="+mn-ea"/>
              </a:rPr>
              <a:t>_Also, Scroll Down This Page</a:t>
            </a:r>
          </a:p>
          <a:p>
            <a:pPr algn="ctr"/>
            <a:r>
              <a:rPr lang="en-US" sz="1500" b="1" dirty="0">
                <a:solidFill>
                  <a:srgbClr val="C00000"/>
                </a:solidFill>
                <a:latin typeface="+mn-ea"/>
              </a:rPr>
              <a:t>For Implementation Stories</a:t>
            </a:r>
          </a:p>
        </p:txBody>
      </p:sp>
      <p:cxnSp>
        <p:nvCxnSpPr>
          <p:cNvPr id="9" name="Straight Arrow Connector 8">
            <a:extLst>
              <a:ext uri="{FF2B5EF4-FFF2-40B4-BE49-F238E27FC236}">
                <a16:creationId xmlns:a16="http://schemas.microsoft.com/office/drawing/2014/main" id="{41D91177-9527-0547-8A8A-36D6F36DD3B9}"/>
              </a:ext>
            </a:extLst>
          </p:cNvPr>
          <p:cNvCxnSpPr>
            <a:cxnSpLocks/>
          </p:cNvCxnSpPr>
          <p:nvPr/>
        </p:nvCxnSpPr>
        <p:spPr>
          <a:xfrm flipH="1">
            <a:off x="1832957" y="1829839"/>
            <a:ext cx="486294" cy="159916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F7D3ADB-7488-B04D-89B0-D40B90F6A5F6}"/>
              </a:ext>
            </a:extLst>
          </p:cNvPr>
          <p:cNvCxnSpPr>
            <a:cxnSpLocks/>
          </p:cNvCxnSpPr>
          <p:nvPr/>
        </p:nvCxnSpPr>
        <p:spPr>
          <a:xfrm>
            <a:off x="6483927" y="2383912"/>
            <a:ext cx="0" cy="32769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142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EF5C63-4D7C-6A41-9E66-B6E8C364F715}"/>
              </a:ext>
            </a:extLst>
          </p:cNvPr>
          <p:cNvSpPr>
            <a:spLocks noGrp="1"/>
          </p:cNvSpPr>
          <p:nvPr>
            <p:ph type="title"/>
          </p:nvPr>
        </p:nvSpPr>
        <p:spPr>
          <a:xfrm>
            <a:off x="273255" y="1131094"/>
            <a:ext cx="8242096" cy="985535"/>
          </a:xfrm>
        </p:spPr>
        <p:txBody>
          <a:bodyPr/>
          <a:lstStyle/>
          <a:p>
            <a:pPr algn="ctr"/>
            <a:r>
              <a:rPr lang="ko-KR" altLang="en-US" b="1" dirty="0">
                <a:solidFill>
                  <a:srgbClr val="002060"/>
                </a:solidFill>
                <a:latin typeface="+mn-lt"/>
              </a:rPr>
              <a:t>미네소타 팀 이야기</a:t>
            </a:r>
            <a:r>
              <a:rPr lang="en-US" altLang="ko-KR" dirty="0">
                <a:solidFill>
                  <a:srgbClr val="002060"/>
                </a:solidFill>
                <a:latin typeface="+mn-lt"/>
              </a:rPr>
              <a:t>_</a:t>
            </a:r>
            <a:r>
              <a:rPr lang="en-US" b="1" dirty="0">
                <a:solidFill>
                  <a:srgbClr val="002060"/>
                </a:solidFill>
                <a:latin typeface="+mn-lt"/>
              </a:rPr>
              <a:t>Team Stories From Minnesota</a:t>
            </a:r>
          </a:p>
        </p:txBody>
      </p:sp>
      <p:pic>
        <p:nvPicPr>
          <p:cNvPr id="6" name="Content Placeholder 5" descr="Graphical user interface, text, application, email, Teams&#10;&#10;Description automatically generated">
            <a:extLst>
              <a:ext uri="{FF2B5EF4-FFF2-40B4-BE49-F238E27FC236}">
                <a16:creationId xmlns:a16="http://schemas.microsoft.com/office/drawing/2014/main" id="{A7B1906D-0406-4848-BD19-FBF5FE3B3CAD}"/>
              </a:ext>
            </a:extLst>
          </p:cNvPr>
          <p:cNvPicPr>
            <a:picLocks noGrp="1" noChangeAspect="1"/>
          </p:cNvPicPr>
          <p:nvPr>
            <p:ph idx="1"/>
          </p:nvPr>
        </p:nvPicPr>
        <p:blipFill>
          <a:blip r:embed="rId2"/>
          <a:stretch>
            <a:fillRect/>
          </a:stretch>
        </p:blipFill>
        <p:spPr>
          <a:xfrm>
            <a:off x="273254" y="2274925"/>
            <a:ext cx="8597492" cy="3451982"/>
          </a:xfrm>
          <a:prstGeom prst="rect">
            <a:avLst/>
          </a:prstGeom>
        </p:spPr>
      </p:pic>
      <p:cxnSp>
        <p:nvCxnSpPr>
          <p:cNvPr id="8" name="Straight Arrow Connector 7">
            <a:extLst>
              <a:ext uri="{FF2B5EF4-FFF2-40B4-BE49-F238E27FC236}">
                <a16:creationId xmlns:a16="http://schemas.microsoft.com/office/drawing/2014/main" id="{EBBBAD67-8378-B345-AB82-3BBEBCA852C2}"/>
              </a:ext>
            </a:extLst>
          </p:cNvPr>
          <p:cNvCxnSpPr/>
          <p:nvPr/>
        </p:nvCxnSpPr>
        <p:spPr>
          <a:xfrm flipH="1">
            <a:off x="2800350" y="2116629"/>
            <a:ext cx="3771900" cy="182672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765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CD194-1BAD-F241-9A68-DB6DC3EAA78C}"/>
              </a:ext>
            </a:extLst>
          </p:cNvPr>
          <p:cNvSpPr>
            <a:spLocks noGrp="1"/>
          </p:cNvSpPr>
          <p:nvPr>
            <p:ph type="title"/>
          </p:nvPr>
        </p:nvSpPr>
        <p:spPr>
          <a:xfrm>
            <a:off x="628650" y="152400"/>
            <a:ext cx="7886700" cy="994172"/>
          </a:xfrm>
        </p:spPr>
        <p:txBody>
          <a:bodyPr>
            <a:normAutofit/>
          </a:bodyPr>
          <a:lstStyle/>
          <a:p>
            <a:pPr algn="ctr"/>
            <a:r>
              <a:rPr lang="ko-KR" altLang="en-US" sz="3600" dirty="0">
                <a:latin typeface="+mn-lt"/>
              </a:rPr>
              <a:t>실행도구</a:t>
            </a:r>
            <a:r>
              <a:rPr lang="en-US" altLang="ko-KR" sz="3600" dirty="0">
                <a:latin typeface="+mn-lt"/>
              </a:rPr>
              <a:t>_</a:t>
            </a:r>
            <a:r>
              <a:rPr lang="en-US" sz="3600" dirty="0">
                <a:latin typeface="+mn-lt"/>
              </a:rPr>
              <a:t>Tools for Implementation</a:t>
            </a:r>
          </a:p>
        </p:txBody>
      </p:sp>
      <p:sp>
        <p:nvSpPr>
          <p:cNvPr id="3" name="Content Placeholder 2">
            <a:extLst>
              <a:ext uri="{FF2B5EF4-FFF2-40B4-BE49-F238E27FC236}">
                <a16:creationId xmlns:a16="http://schemas.microsoft.com/office/drawing/2014/main" id="{2D8A30C8-F2E7-8749-A46D-F33C2BFAA6D4}"/>
              </a:ext>
            </a:extLst>
          </p:cNvPr>
          <p:cNvSpPr>
            <a:spLocks noGrp="1"/>
          </p:cNvSpPr>
          <p:nvPr>
            <p:ph idx="1"/>
          </p:nvPr>
        </p:nvSpPr>
        <p:spPr>
          <a:xfrm>
            <a:off x="242887" y="1600200"/>
            <a:ext cx="8658225" cy="4257674"/>
          </a:xfrm>
        </p:spPr>
        <p:txBody>
          <a:bodyPr>
            <a:normAutofit/>
          </a:bodyPr>
          <a:lstStyle/>
          <a:p>
            <a:pPr marL="0" indent="0">
              <a:buNone/>
            </a:pPr>
            <a:r>
              <a:rPr lang="en-US" b="1" dirty="0">
                <a:hlinkClick r:id="rId2"/>
              </a:rPr>
              <a:t>Person-Centered Organizational Development Tool</a:t>
            </a:r>
            <a:endParaRPr lang="en-US" b="1" dirty="0"/>
          </a:p>
          <a:p>
            <a:pPr marL="0" indent="0">
              <a:buNone/>
            </a:pPr>
            <a:endParaRPr lang="en-US" b="1" dirty="0"/>
          </a:p>
          <a:p>
            <a:pPr marL="0" indent="0">
              <a:buNone/>
            </a:pPr>
            <a:r>
              <a:rPr lang="en-US" b="1" dirty="0">
                <a:hlinkClick r:id="rId3"/>
              </a:rPr>
              <a:t>Direct Observation Tool</a:t>
            </a:r>
            <a:endParaRPr lang="en-US" b="1" dirty="0"/>
          </a:p>
          <a:p>
            <a:pPr marL="0" indent="0">
              <a:buNone/>
            </a:pPr>
            <a:endParaRPr lang="en-US" dirty="0"/>
          </a:p>
          <a:p>
            <a:pPr marL="0" indent="0">
              <a:buNone/>
            </a:pPr>
            <a:r>
              <a:rPr lang="en-US" b="1" dirty="0">
                <a:hlinkClick r:id="rId4"/>
              </a:rPr>
              <a:t>Definitions for Observations</a:t>
            </a:r>
            <a:endParaRPr lang="en-US" b="1" dirty="0"/>
          </a:p>
          <a:p>
            <a:pPr marL="0" indent="0">
              <a:buNone/>
            </a:pPr>
            <a:endParaRPr lang="en-US" b="1" dirty="0">
              <a:hlinkClick r:id="rId5"/>
            </a:endParaRPr>
          </a:p>
          <a:p>
            <a:pPr marL="0" indent="0">
              <a:buNone/>
            </a:pPr>
            <a:r>
              <a:rPr lang="en-US" b="1" dirty="0">
                <a:hlinkClick r:id="rId5"/>
              </a:rPr>
              <a:t>Home and Community-Based Modules</a:t>
            </a:r>
            <a:endParaRPr lang="en-US" b="1"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9618798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B5E-46BD-6F4E-AEF3-5EE545E8041A}"/>
              </a:ext>
            </a:extLst>
          </p:cNvPr>
          <p:cNvSpPr>
            <a:spLocks noGrp="1"/>
          </p:cNvSpPr>
          <p:nvPr>
            <p:ph type="title"/>
          </p:nvPr>
        </p:nvSpPr>
        <p:spPr>
          <a:xfrm>
            <a:off x="457200" y="120808"/>
            <a:ext cx="8229600" cy="1143000"/>
          </a:xfrm>
        </p:spPr>
        <p:txBody>
          <a:bodyPr>
            <a:noAutofit/>
          </a:bodyPr>
          <a:lstStyle/>
          <a:p>
            <a:pPr algn="ctr"/>
            <a:r>
              <a:rPr lang="ko-KR" altLang="en-US" sz="3200" dirty="0"/>
              <a:t>중요한 사람중심자원</a:t>
            </a:r>
            <a:br>
              <a:rPr lang="en-US" altLang="ko-KR" sz="3200" dirty="0"/>
            </a:br>
            <a:r>
              <a:rPr lang="en-US" altLang="ko-KR" sz="3200" dirty="0"/>
              <a:t>_</a:t>
            </a:r>
            <a:r>
              <a:rPr lang="en-US" sz="3200" dirty="0"/>
              <a:t>Important Person-Centered Resources</a:t>
            </a:r>
          </a:p>
        </p:txBody>
      </p:sp>
      <p:pic>
        <p:nvPicPr>
          <p:cNvPr id="5" name="Content Placeholder 4" descr="Graphical user interface, website&#10;&#10;Description automatically generated">
            <a:extLst>
              <a:ext uri="{FF2B5EF4-FFF2-40B4-BE49-F238E27FC236}">
                <a16:creationId xmlns:a16="http://schemas.microsoft.com/office/drawing/2014/main" id="{7C86E000-35D1-D248-B5B2-315D8B827234}"/>
              </a:ext>
            </a:extLst>
          </p:cNvPr>
          <p:cNvPicPr>
            <a:picLocks noGrp="1" noChangeAspect="1"/>
          </p:cNvPicPr>
          <p:nvPr>
            <p:ph sz="half" idx="1"/>
          </p:nvPr>
        </p:nvPicPr>
        <p:blipFill>
          <a:blip r:embed="rId2"/>
          <a:stretch>
            <a:fillRect/>
          </a:stretch>
        </p:blipFill>
        <p:spPr>
          <a:xfrm>
            <a:off x="502470" y="2160140"/>
            <a:ext cx="3612330" cy="2635569"/>
          </a:xfrm>
        </p:spPr>
      </p:pic>
      <p:pic>
        <p:nvPicPr>
          <p:cNvPr id="9" name="Content Placeholder 8" descr="A child smiling at the camera&#10;&#10;Description automatically generated with low confidence">
            <a:extLst>
              <a:ext uri="{FF2B5EF4-FFF2-40B4-BE49-F238E27FC236}">
                <a16:creationId xmlns:a16="http://schemas.microsoft.com/office/drawing/2014/main" id="{B00C149B-430A-1E4E-AF6C-7CDE88533FB3}"/>
              </a:ext>
            </a:extLst>
          </p:cNvPr>
          <p:cNvPicPr>
            <a:picLocks noGrp="1" noChangeAspect="1"/>
          </p:cNvPicPr>
          <p:nvPr>
            <p:ph sz="half" idx="2"/>
          </p:nvPr>
        </p:nvPicPr>
        <p:blipFill>
          <a:blip r:embed="rId3"/>
          <a:stretch>
            <a:fillRect/>
          </a:stretch>
        </p:blipFill>
        <p:spPr>
          <a:xfrm>
            <a:off x="4757048" y="2147681"/>
            <a:ext cx="3049090" cy="1615043"/>
          </a:xfrm>
        </p:spPr>
      </p:pic>
      <p:sp>
        <p:nvSpPr>
          <p:cNvPr id="6" name="TextBox 5">
            <a:extLst>
              <a:ext uri="{FF2B5EF4-FFF2-40B4-BE49-F238E27FC236}">
                <a16:creationId xmlns:a16="http://schemas.microsoft.com/office/drawing/2014/main" id="{FE39BC29-E1C7-4E4E-B03E-A6C9F8C1855E}"/>
              </a:ext>
            </a:extLst>
          </p:cNvPr>
          <p:cNvSpPr txBox="1"/>
          <p:nvPr/>
        </p:nvSpPr>
        <p:spPr>
          <a:xfrm>
            <a:off x="1469125" y="1837400"/>
            <a:ext cx="1951175" cy="300082"/>
          </a:xfrm>
          <a:prstGeom prst="rect">
            <a:avLst/>
          </a:prstGeom>
          <a:noFill/>
        </p:spPr>
        <p:txBody>
          <a:bodyPr wrap="none" rtlCol="0">
            <a:spAutoFit/>
          </a:bodyPr>
          <a:lstStyle/>
          <a:p>
            <a:r>
              <a:rPr lang="en-US" sz="1350" dirty="0">
                <a:hlinkClick r:id="rId4"/>
              </a:rPr>
              <a:t>The Learning Community</a:t>
            </a:r>
            <a:endParaRPr lang="en-US" sz="1350" dirty="0"/>
          </a:p>
        </p:txBody>
      </p:sp>
      <p:sp>
        <p:nvSpPr>
          <p:cNvPr id="10" name="TextBox 9">
            <a:extLst>
              <a:ext uri="{FF2B5EF4-FFF2-40B4-BE49-F238E27FC236}">
                <a16:creationId xmlns:a16="http://schemas.microsoft.com/office/drawing/2014/main" id="{68F6383A-32BF-8F45-8996-2FBD372ED115}"/>
              </a:ext>
            </a:extLst>
          </p:cNvPr>
          <p:cNvSpPr txBox="1"/>
          <p:nvPr/>
        </p:nvSpPr>
        <p:spPr>
          <a:xfrm>
            <a:off x="5327249" y="1849075"/>
            <a:ext cx="1831720" cy="300082"/>
          </a:xfrm>
          <a:prstGeom prst="rect">
            <a:avLst/>
          </a:prstGeom>
          <a:noFill/>
        </p:spPr>
        <p:txBody>
          <a:bodyPr wrap="none" rtlCol="0">
            <a:spAutoFit/>
          </a:bodyPr>
          <a:lstStyle/>
          <a:p>
            <a:r>
              <a:rPr lang="en-US" sz="1350" dirty="0">
                <a:hlinkClick r:id="rId5"/>
              </a:rPr>
              <a:t>Charting the </a:t>
            </a:r>
            <a:r>
              <a:rPr lang="en-US" sz="1350" dirty="0" err="1">
                <a:hlinkClick r:id="rId5"/>
              </a:rPr>
              <a:t>LifeCourse</a:t>
            </a:r>
            <a:endParaRPr lang="en-US" sz="1350" dirty="0"/>
          </a:p>
        </p:txBody>
      </p:sp>
      <p:sp>
        <p:nvSpPr>
          <p:cNvPr id="11" name="TextBox 10">
            <a:extLst>
              <a:ext uri="{FF2B5EF4-FFF2-40B4-BE49-F238E27FC236}">
                <a16:creationId xmlns:a16="http://schemas.microsoft.com/office/drawing/2014/main" id="{BE701E10-E60C-5347-8195-32CB2FC33C0D}"/>
              </a:ext>
            </a:extLst>
          </p:cNvPr>
          <p:cNvSpPr txBox="1"/>
          <p:nvPr/>
        </p:nvSpPr>
        <p:spPr>
          <a:xfrm>
            <a:off x="1435487" y="4815275"/>
            <a:ext cx="3370287" cy="507831"/>
          </a:xfrm>
          <a:prstGeom prst="rect">
            <a:avLst/>
          </a:prstGeom>
          <a:noFill/>
        </p:spPr>
        <p:txBody>
          <a:bodyPr wrap="square" rtlCol="0">
            <a:spAutoFit/>
          </a:bodyPr>
          <a:lstStyle/>
          <a:p>
            <a:r>
              <a:rPr lang="en-US" sz="1350" b="1" dirty="0">
                <a:hlinkClick r:id="rId6"/>
              </a:rPr>
              <a:t>National Center on Advancing Person-Centered Systems</a:t>
            </a:r>
            <a:endParaRPr lang="en-US" sz="1350" b="1" dirty="0"/>
          </a:p>
        </p:txBody>
      </p:sp>
      <p:pic>
        <p:nvPicPr>
          <p:cNvPr id="13" name="Picture 12" descr="A collage of a person&#10;&#10;Description automatically generated with low confidence">
            <a:extLst>
              <a:ext uri="{FF2B5EF4-FFF2-40B4-BE49-F238E27FC236}">
                <a16:creationId xmlns:a16="http://schemas.microsoft.com/office/drawing/2014/main" id="{7FDFDA1F-CCEF-0F42-9829-077BE8EA3417}"/>
              </a:ext>
            </a:extLst>
          </p:cNvPr>
          <p:cNvPicPr>
            <a:picLocks noChangeAspect="1"/>
          </p:cNvPicPr>
          <p:nvPr/>
        </p:nvPicPr>
        <p:blipFill>
          <a:blip r:embed="rId7"/>
          <a:stretch>
            <a:fillRect/>
          </a:stretch>
        </p:blipFill>
        <p:spPr>
          <a:xfrm>
            <a:off x="4757048" y="3917660"/>
            <a:ext cx="2629852" cy="1795229"/>
          </a:xfrm>
          <a:prstGeom prst="rect">
            <a:avLst/>
          </a:prstGeom>
        </p:spPr>
      </p:pic>
      <p:cxnSp>
        <p:nvCxnSpPr>
          <p:cNvPr id="15" name="Straight Arrow Connector 14">
            <a:extLst>
              <a:ext uri="{FF2B5EF4-FFF2-40B4-BE49-F238E27FC236}">
                <a16:creationId xmlns:a16="http://schemas.microsoft.com/office/drawing/2014/main" id="{65210DEC-A0CA-A646-B753-5C40CCC701E4}"/>
              </a:ext>
            </a:extLst>
          </p:cNvPr>
          <p:cNvCxnSpPr/>
          <p:nvPr/>
        </p:nvCxnSpPr>
        <p:spPr>
          <a:xfrm>
            <a:off x="2618772" y="5414782"/>
            <a:ext cx="1753565" cy="0"/>
          </a:xfrm>
          <a:prstGeom prst="straightConnector1">
            <a:avLst/>
          </a:prstGeom>
          <a:ln w="50800">
            <a:solidFill>
              <a:srgbClr val="8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9528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3422" y="2766818"/>
            <a:ext cx="9144001" cy="835635"/>
          </a:xfrm>
        </p:spPr>
        <p:txBody>
          <a:bodyPr>
            <a:noAutofit/>
          </a:bodyPr>
          <a:lstStyle/>
          <a:p>
            <a:pPr algn="ctr">
              <a:spcBef>
                <a:spcPts val="0"/>
              </a:spcBef>
            </a:pPr>
            <a:r>
              <a:rPr lang="en-US" b="1" dirty="0">
                <a:solidFill>
                  <a:prstClr val="black"/>
                </a:solidFill>
                <a:latin typeface="arial" charset="0"/>
                <a:ea typeface="+mn-ea"/>
                <a:cs typeface="+mn-cs"/>
              </a:rPr>
              <a:t>APBS Conference 2022 – 19</a:t>
            </a:r>
            <a:r>
              <a:rPr lang="en-US" b="1" baseline="30000" dirty="0">
                <a:solidFill>
                  <a:prstClr val="black"/>
                </a:solidFill>
                <a:latin typeface="arial" charset="0"/>
                <a:ea typeface="+mn-ea"/>
                <a:cs typeface="+mn-cs"/>
              </a:rPr>
              <a:t>th</a:t>
            </a:r>
            <a:r>
              <a:rPr lang="en-US" b="1" dirty="0">
                <a:solidFill>
                  <a:prstClr val="black"/>
                </a:solidFill>
                <a:latin typeface="arial" charset="0"/>
                <a:ea typeface="+mn-ea"/>
                <a:cs typeface="+mn-cs"/>
              </a:rPr>
              <a:t> Annual Conference</a:t>
            </a:r>
          </a:p>
        </p:txBody>
      </p:sp>
      <p:sp>
        <p:nvSpPr>
          <p:cNvPr id="9" name="TextBox 8">
            <a:extLst>
              <a:ext uri="{FF2B5EF4-FFF2-40B4-BE49-F238E27FC236}">
                <a16:creationId xmlns:a16="http://schemas.microsoft.com/office/drawing/2014/main" id="{E9EFFC7B-DE8A-9240-BC97-D0CF7B1D20C1}"/>
              </a:ext>
            </a:extLst>
          </p:cNvPr>
          <p:cNvSpPr txBox="1"/>
          <p:nvPr/>
        </p:nvSpPr>
        <p:spPr>
          <a:xfrm>
            <a:off x="433552" y="3802266"/>
            <a:ext cx="8173367" cy="2308324"/>
          </a:xfrm>
          <a:prstGeom prst="rect">
            <a:avLst/>
          </a:prstGeom>
          <a:noFill/>
        </p:spPr>
        <p:txBody>
          <a:bodyPr wrap="square" rtlCol="0">
            <a:spAutoFit/>
          </a:bodyPr>
          <a:lstStyle/>
          <a:p>
            <a:pPr algn="ctr"/>
            <a:r>
              <a:rPr lang="en-US" b="1" dirty="0"/>
              <a:t>Learn More About the International Association for Positive Behavior Support and the Upcoming Conference!</a:t>
            </a:r>
          </a:p>
          <a:p>
            <a:pPr algn="ctr"/>
            <a:endParaRPr lang="en-US" b="1" dirty="0"/>
          </a:p>
          <a:p>
            <a:pPr algn="ctr"/>
            <a:r>
              <a:rPr lang="en-US" b="1" i="1" dirty="0"/>
              <a:t>Onsite and Virtual Options</a:t>
            </a:r>
          </a:p>
          <a:p>
            <a:pPr algn="ctr"/>
            <a:endParaRPr lang="en-US" b="1" dirty="0"/>
          </a:p>
          <a:p>
            <a:pPr algn="ctr"/>
            <a:r>
              <a:rPr lang="en-US" sz="2700" dirty="0">
                <a:hlinkClick r:id="rId2"/>
              </a:rPr>
              <a:t>https://www.apbs.org/conference</a:t>
            </a:r>
            <a:endParaRPr lang="en-US" sz="2700" dirty="0"/>
          </a:p>
          <a:p>
            <a:pPr algn="ctr"/>
            <a:endParaRPr lang="en-US" sz="2700" b="1" dirty="0"/>
          </a:p>
        </p:txBody>
      </p:sp>
      <p:pic>
        <p:nvPicPr>
          <p:cNvPr id="3" name="Picture 2">
            <a:extLst>
              <a:ext uri="{FF2B5EF4-FFF2-40B4-BE49-F238E27FC236}">
                <a16:creationId xmlns:a16="http://schemas.microsoft.com/office/drawing/2014/main" id="{6C1AEA81-44E9-0A4E-AB5C-14CF59796E13}"/>
              </a:ext>
            </a:extLst>
          </p:cNvPr>
          <p:cNvPicPr>
            <a:picLocks noChangeAspect="1"/>
          </p:cNvPicPr>
          <p:nvPr/>
        </p:nvPicPr>
        <p:blipFill>
          <a:blip r:embed="rId3"/>
          <a:stretch>
            <a:fillRect/>
          </a:stretch>
        </p:blipFill>
        <p:spPr>
          <a:xfrm>
            <a:off x="149470" y="1076764"/>
            <a:ext cx="8845061" cy="1547886"/>
          </a:xfrm>
          <a:prstGeom prst="rect">
            <a:avLst/>
          </a:prstGeom>
        </p:spPr>
      </p:pic>
    </p:spTree>
    <p:extLst>
      <p:ext uri="{BB962C8B-B14F-4D97-AF65-F5344CB8AC3E}">
        <p14:creationId xmlns:p14="http://schemas.microsoft.com/office/powerpoint/2010/main" val="936524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4AD71-985C-D945-9913-B1ABA8F4FED9}"/>
              </a:ext>
            </a:extLst>
          </p:cNvPr>
          <p:cNvSpPr>
            <a:spLocks noGrp="1"/>
          </p:cNvSpPr>
          <p:nvPr>
            <p:ph type="title"/>
          </p:nvPr>
        </p:nvSpPr>
        <p:spPr>
          <a:xfrm>
            <a:off x="628650" y="108059"/>
            <a:ext cx="7886700" cy="994172"/>
          </a:xfrm>
        </p:spPr>
        <p:txBody>
          <a:bodyPr>
            <a:normAutofit/>
          </a:bodyPr>
          <a:lstStyle/>
          <a:p>
            <a:pPr algn="ctr"/>
            <a:r>
              <a:rPr lang="en-US" sz="3500" b="1" dirty="0">
                <a:latin typeface="+mn-ea"/>
                <a:ea typeface="+mn-ea"/>
              </a:rPr>
              <a:t>Homework for Day 2</a:t>
            </a:r>
          </a:p>
        </p:txBody>
      </p:sp>
      <p:sp>
        <p:nvSpPr>
          <p:cNvPr id="5" name="TextBox 4"/>
          <p:cNvSpPr txBox="1"/>
          <p:nvPr/>
        </p:nvSpPr>
        <p:spPr>
          <a:xfrm>
            <a:off x="287622" y="1524000"/>
            <a:ext cx="8568756" cy="4262705"/>
          </a:xfrm>
          <a:prstGeom prst="rect">
            <a:avLst/>
          </a:prstGeom>
          <a:noFill/>
        </p:spPr>
        <p:txBody>
          <a:bodyPr wrap="none" rtlCol="0">
            <a:spAutoFit/>
          </a:bodyPr>
          <a:lstStyle/>
          <a:p>
            <a:r>
              <a:rPr lang="en-US" altLang="ko-KR" sz="2000" b="1" dirty="0">
                <a:latin typeface="+mn-ea"/>
              </a:rPr>
              <a:t>1</a:t>
            </a:r>
            <a:r>
              <a:rPr lang="ko-KR" altLang="en-US" sz="2000" b="1" dirty="0">
                <a:latin typeface="+mn-ea"/>
              </a:rPr>
              <a:t>단계</a:t>
            </a:r>
            <a:r>
              <a:rPr lang="en-US" altLang="ko-KR" sz="2000" b="1" dirty="0">
                <a:latin typeface="+mn-ea"/>
              </a:rPr>
              <a:t>_Step 1: 2</a:t>
            </a:r>
            <a:r>
              <a:rPr lang="ko-KR" altLang="en-US" sz="2000" b="1" dirty="0">
                <a:latin typeface="+mn-ea"/>
              </a:rPr>
              <a:t>일차 숙제</a:t>
            </a:r>
            <a:r>
              <a:rPr lang="en-US" altLang="ko-KR" sz="2000" b="1" dirty="0">
                <a:latin typeface="+mn-ea"/>
              </a:rPr>
              <a:t>-</a:t>
            </a:r>
            <a:r>
              <a:rPr lang="ko-KR" altLang="en-US" sz="2000" b="1" dirty="0">
                <a:latin typeface="+mn-ea"/>
              </a:rPr>
              <a:t>이전부터</a:t>
            </a:r>
            <a:r>
              <a:rPr lang="en-US" altLang="ko-KR" sz="2000" b="1" dirty="0">
                <a:latin typeface="+mn-ea"/>
              </a:rPr>
              <a:t>_Homework for Day 2-From Earlier</a:t>
            </a:r>
            <a:endParaRPr lang="en-US" altLang="ko-KR" sz="1600" dirty="0">
              <a:latin typeface="+mn-ea"/>
            </a:endParaRPr>
          </a:p>
          <a:p>
            <a:pPr marL="285750" indent="-285750">
              <a:buFont typeface="Arial" panose="020B0604020202020204" pitchFamily="34" charset="0"/>
              <a:buChar char="•"/>
            </a:pPr>
            <a:r>
              <a:rPr lang="ko-KR" altLang="en-US" sz="1500" dirty="0">
                <a:latin typeface="+mn-ea"/>
              </a:rPr>
              <a:t>빈 슬라이드를 사용하여 자신에 대해 공유할 정보를 기록하세요</a:t>
            </a:r>
            <a:endParaRPr lang="en-US" altLang="ko-KR" sz="1500" dirty="0">
              <a:latin typeface="+mn-ea"/>
            </a:endParaRPr>
          </a:p>
          <a:p>
            <a:r>
              <a:rPr lang="en-US" altLang="ko-KR" sz="1500" dirty="0">
                <a:latin typeface="+mn-ea"/>
              </a:rPr>
              <a:t>    _Use the blank slides to write down information to share about yourself</a:t>
            </a:r>
          </a:p>
          <a:p>
            <a:pPr marL="285750" indent="-285750">
              <a:buFont typeface="Arial" panose="020B0604020202020204" pitchFamily="34" charset="0"/>
              <a:buChar char="•"/>
            </a:pPr>
            <a:r>
              <a:rPr lang="ko-KR" altLang="en-US" sz="1500" dirty="0">
                <a:latin typeface="+mn-ea"/>
              </a:rPr>
              <a:t>가족과 동료에게 그 슬라이드를 공유하세요</a:t>
            </a:r>
            <a:endParaRPr lang="en-US" altLang="ko-KR" sz="1500" dirty="0">
              <a:latin typeface="+mn-ea"/>
            </a:endParaRPr>
          </a:p>
          <a:p>
            <a:r>
              <a:rPr lang="en-US" altLang="ko-KR" sz="1500" dirty="0">
                <a:latin typeface="+mn-ea"/>
              </a:rPr>
              <a:t>    _Share your slides with someone you know at home or work</a:t>
            </a:r>
          </a:p>
          <a:p>
            <a:pPr marL="285750" indent="-285750">
              <a:buFont typeface="Arial" panose="020B0604020202020204" pitchFamily="34" charset="0"/>
              <a:buChar char="•"/>
            </a:pPr>
            <a:r>
              <a:rPr lang="ko-KR" altLang="en-US" sz="1500" dirty="0">
                <a:latin typeface="+mn-ea"/>
              </a:rPr>
              <a:t>이 도구를 완료하며 배운 내용에 대해 이야기 할 준비를 하세요</a:t>
            </a:r>
            <a:endParaRPr lang="en-US" altLang="ko-KR" sz="1500" dirty="0">
              <a:latin typeface="+mn-ea"/>
            </a:endParaRPr>
          </a:p>
          <a:p>
            <a:r>
              <a:rPr lang="en-US" altLang="ko-KR" sz="1500" dirty="0">
                <a:latin typeface="+mn-ea"/>
              </a:rPr>
              <a:t>    _Be prepared to talk about what you learned completing these tools</a:t>
            </a:r>
            <a:endParaRPr lang="en-US" altLang="ko-KR" dirty="0">
              <a:latin typeface="+mn-ea"/>
            </a:endParaRPr>
          </a:p>
          <a:p>
            <a:endParaRPr lang="en-US" altLang="ko-KR" dirty="0">
              <a:latin typeface="+mn-ea"/>
            </a:endParaRPr>
          </a:p>
          <a:p>
            <a:endParaRPr lang="en-US" altLang="ko-KR" dirty="0">
              <a:latin typeface="+mn-ea"/>
            </a:endParaRPr>
          </a:p>
          <a:p>
            <a:r>
              <a:rPr lang="en-US" altLang="ko-KR" sz="2000" b="1" dirty="0">
                <a:latin typeface="+mn-ea"/>
              </a:rPr>
              <a:t>2</a:t>
            </a:r>
            <a:r>
              <a:rPr lang="ko-KR" altLang="en-US" sz="2000" b="1" dirty="0">
                <a:latin typeface="+mn-ea"/>
              </a:rPr>
              <a:t>단계</a:t>
            </a:r>
            <a:r>
              <a:rPr lang="en-US" altLang="ko-KR" sz="2000" b="1" dirty="0">
                <a:latin typeface="+mn-ea"/>
              </a:rPr>
              <a:t>_Step 2: </a:t>
            </a:r>
            <a:r>
              <a:rPr lang="ko-KR" altLang="en-US" sz="2000" b="1" dirty="0">
                <a:latin typeface="+mn-ea"/>
              </a:rPr>
              <a:t>계획에 대해 생각하기</a:t>
            </a:r>
            <a:r>
              <a:rPr lang="en-US" altLang="ko-KR" sz="2000" b="1" dirty="0">
                <a:latin typeface="+mn-ea"/>
              </a:rPr>
              <a:t>_Think About Your Plan</a:t>
            </a:r>
            <a:endParaRPr lang="en-US" altLang="ko-KR" sz="2800" b="1" dirty="0">
              <a:latin typeface="+mn-ea"/>
            </a:endParaRPr>
          </a:p>
          <a:p>
            <a:pPr marL="285750" indent="-285750">
              <a:buFont typeface="Arial" panose="020B0604020202020204" pitchFamily="34" charset="0"/>
              <a:buChar char="•"/>
            </a:pPr>
            <a:r>
              <a:rPr lang="ko-KR" altLang="en-US" sz="1500" dirty="0">
                <a:latin typeface="+mn-ea"/>
              </a:rPr>
              <a:t>자신의 꿈은 무엇입니까</a:t>
            </a:r>
            <a:r>
              <a:rPr lang="en-US" altLang="ko-KR" sz="1500" dirty="0">
                <a:latin typeface="+mn-ea"/>
              </a:rPr>
              <a:t>?_What is your dream for yourself?</a:t>
            </a:r>
          </a:p>
          <a:p>
            <a:pPr marL="285750" indent="-285750">
              <a:buFont typeface="Arial" panose="020B0604020202020204" pitchFamily="34" charset="0"/>
              <a:buChar char="•"/>
            </a:pPr>
            <a:r>
              <a:rPr lang="ko-KR" altLang="en-US" sz="1500" dirty="0">
                <a:latin typeface="+mn-ea"/>
              </a:rPr>
              <a:t>계획에</a:t>
            </a:r>
            <a:r>
              <a:rPr lang="en-US" altLang="ko-KR" sz="1500" dirty="0">
                <a:latin typeface="+mn-ea"/>
              </a:rPr>
              <a:t> </a:t>
            </a:r>
            <a:r>
              <a:rPr lang="ko-KR" altLang="en-US" sz="1500" dirty="0">
                <a:latin typeface="+mn-ea"/>
              </a:rPr>
              <a:t>사용할 슬라이드는 무엇입니까</a:t>
            </a:r>
            <a:r>
              <a:rPr lang="en-US" altLang="ko-KR" sz="1500" dirty="0">
                <a:latin typeface="+mn-ea"/>
              </a:rPr>
              <a:t>?_What slides would you want to use for your plan?</a:t>
            </a:r>
          </a:p>
          <a:p>
            <a:pPr marL="285750" indent="-285750">
              <a:buFont typeface="Arial" panose="020B0604020202020204" pitchFamily="34" charset="0"/>
              <a:buChar char="•"/>
            </a:pPr>
            <a:r>
              <a:rPr lang="en-US" altLang="ko-KR" sz="1500" dirty="0">
                <a:latin typeface="+mn-ea"/>
              </a:rPr>
              <a:t>Don Kincaid</a:t>
            </a:r>
            <a:r>
              <a:rPr lang="ko-KR" altLang="en-US" sz="1500" dirty="0">
                <a:latin typeface="+mn-ea"/>
              </a:rPr>
              <a:t>의 계획 과정에서 슬라이드를 추가하시겠습니까</a:t>
            </a:r>
            <a:r>
              <a:rPr lang="en-US" altLang="ko-KR" sz="1500" dirty="0">
                <a:latin typeface="+mn-ea"/>
              </a:rPr>
              <a:t>?</a:t>
            </a:r>
          </a:p>
          <a:p>
            <a:r>
              <a:rPr lang="en-US" altLang="ko-KR" sz="1500" dirty="0">
                <a:latin typeface="+mn-ea"/>
              </a:rPr>
              <a:t>    _Would you add slides from Don Kincaid’s planning process?</a:t>
            </a:r>
          </a:p>
          <a:p>
            <a:pPr marL="285750" indent="-285750">
              <a:buFont typeface="Arial" panose="020B0604020202020204" pitchFamily="34" charset="0"/>
              <a:buChar char="•"/>
            </a:pPr>
            <a:r>
              <a:rPr lang="ko-KR" altLang="en-US" sz="1500" dirty="0">
                <a:latin typeface="+mn-ea"/>
              </a:rPr>
              <a:t>비공식적으로 메모를 작성하세요</a:t>
            </a:r>
            <a:r>
              <a:rPr lang="en-US" altLang="ko-KR" sz="1500" dirty="0">
                <a:latin typeface="+mn-ea"/>
              </a:rPr>
              <a:t>_Write down your notes informally</a:t>
            </a:r>
          </a:p>
          <a:p>
            <a:pPr marL="285750" indent="-285750">
              <a:buFont typeface="Arial" panose="020B0604020202020204" pitchFamily="34" charset="0"/>
              <a:buChar char="•"/>
            </a:pPr>
            <a:r>
              <a:rPr lang="ko-KR" altLang="en-US" sz="1500" dirty="0">
                <a:latin typeface="+mn-ea"/>
              </a:rPr>
              <a:t>이 숙제를 하며 느낀 점을 이야기 할 준비를 하세요</a:t>
            </a:r>
            <a:endParaRPr lang="en-US" altLang="ko-KR" sz="1500" dirty="0">
              <a:latin typeface="+mn-ea"/>
            </a:endParaRPr>
          </a:p>
          <a:p>
            <a:r>
              <a:rPr lang="en-US" altLang="ko-KR" sz="1500" dirty="0">
                <a:latin typeface="+mn-ea"/>
              </a:rPr>
              <a:t>     _Be prepared to talk about what you felt when you work on this homework</a:t>
            </a:r>
          </a:p>
        </p:txBody>
      </p:sp>
    </p:spTree>
    <p:extLst>
      <p:ext uri="{BB962C8B-B14F-4D97-AF65-F5344CB8AC3E}">
        <p14:creationId xmlns:p14="http://schemas.microsoft.com/office/powerpoint/2010/main" val="42322847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C0AE9-00BD-C74B-BA45-63D9B32080D7}"/>
              </a:ext>
            </a:extLst>
          </p:cNvPr>
          <p:cNvSpPr txBox="1"/>
          <p:nvPr/>
        </p:nvSpPr>
        <p:spPr>
          <a:xfrm>
            <a:off x="2817641" y="5410200"/>
            <a:ext cx="3508717" cy="369332"/>
          </a:xfrm>
          <a:prstGeom prst="rect">
            <a:avLst/>
          </a:prstGeom>
          <a:noFill/>
        </p:spPr>
        <p:txBody>
          <a:bodyPr wrap="none" rtlCol="0">
            <a:spAutoFit/>
          </a:bodyPr>
          <a:lstStyle/>
          <a:p>
            <a:r>
              <a:rPr lang="en-US" b="1" dirty="0"/>
              <a:t>Thank You for you Time and Effort!</a:t>
            </a:r>
          </a:p>
        </p:txBody>
      </p:sp>
    </p:spTree>
    <p:extLst>
      <p:ext uri="{BB962C8B-B14F-4D97-AF65-F5344CB8AC3E}">
        <p14:creationId xmlns:p14="http://schemas.microsoft.com/office/powerpoint/2010/main" val="2338916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9949-A34F-EA48-84B9-FC3D2540DD67}"/>
              </a:ext>
            </a:extLst>
          </p:cNvPr>
          <p:cNvSpPr>
            <a:spLocks noGrp="1"/>
          </p:cNvSpPr>
          <p:nvPr>
            <p:ph type="title"/>
          </p:nvPr>
        </p:nvSpPr>
        <p:spPr>
          <a:xfrm>
            <a:off x="457200" y="228600"/>
            <a:ext cx="8229600" cy="838124"/>
          </a:xfrm>
        </p:spPr>
        <p:txBody>
          <a:bodyPr>
            <a:normAutofit/>
          </a:bodyPr>
          <a:lstStyle/>
          <a:p>
            <a:pPr algn="ctr"/>
            <a:r>
              <a:rPr lang="ko-KR" altLang="en-US" sz="3500" dirty="0">
                <a:latin typeface="+mn-ea"/>
                <a:ea typeface="+mn-ea"/>
              </a:rPr>
              <a:t>소모임 논의</a:t>
            </a:r>
            <a:r>
              <a:rPr lang="en-US" altLang="ko-KR" sz="3500" dirty="0">
                <a:latin typeface="+mn-ea"/>
                <a:ea typeface="+mn-ea"/>
              </a:rPr>
              <a:t>_</a:t>
            </a:r>
            <a:r>
              <a:rPr lang="en-US" sz="3500" dirty="0">
                <a:latin typeface="+mn-ea"/>
                <a:ea typeface="+mn-ea"/>
              </a:rPr>
              <a:t>Breakout Discussion</a:t>
            </a:r>
          </a:p>
        </p:txBody>
      </p:sp>
      <p:sp>
        <p:nvSpPr>
          <p:cNvPr id="3" name="Content Placeholder 2">
            <a:extLst>
              <a:ext uri="{FF2B5EF4-FFF2-40B4-BE49-F238E27FC236}">
                <a16:creationId xmlns:a16="http://schemas.microsoft.com/office/drawing/2014/main" id="{53034838-CD6E-0A4C-8973-1D580210A30B}"/>
              </a:ext>
            </a:extLst>
          </p:cNvPr>
          <p:cNvSpPr>
            <a:spLocks noGrp="1"/>
          </p:cNvSpPr>
          <p:nvPr>
            <p:ph sz="quarter" idx="13"/>
          </p:nvPr>
        </p:nvSpPr>
        <p:spPr>
          <a:xfrm>
            <a:off x="152400" y="1371600"/>
            <a:ext cx="8761095" cy="4724400"/>
          </a:xfrm>
        </p:spPr>
        <p:txBody>
          <a:bodyPr>
            <a:noAutofit/>
          </a:bodyPr>
          <a:lstStyle/>
          <a:p>
            <a:pPr marL="0" indent="0">
              <a:buNone/>
            </a:pPr>
            <a:r>
              <a:rPr lang="ko-KR" altLang="en-US" sz="2000" b="1" dirty="0">
                <a:latin typeface="+mn-ea"/>
              </a:rPr>
              <a:t>소모임 진행자는 생각을 공유하고 피드백을 요청하세요</a:t>
            </a:r>
            <a:r>
              <a:rPr lang="en-US" altLang="ko-KR" sz="2000" b="1" dirty="0">
                <a:latin typeface="+mn-ea"/>
              </a:rPr>
              <a:t>.</a:t>
            </a:r>
          </a:p>
          <a:p>
            <a:pPr marL="0" indent="0">
              <a:buNone/>
            </a:pPr>
            <a:r>
              <a:rPr lang="en-US" sz="2000" b="1" dirty="0">
                <a:latin typeface="+mn-ea"/>
              </a:rPr>
              <a:t>_</a:t>
            </a:r>
            <a:r>
              <a:rPr lang="en-US" sz="1800" b="1" dirty="0">
                <a:latin typeface="+mn-ea"/>
              </a:rPr>
              <a:t>Breakout Facilitators Please Share Your Thoughts and Invite Feedback…</a:t>
            </a:r>
          </a:p>
          <a:p>
            <a:pPr marL="0" indent="0">
              <a:buNone/>
            </a:pPr>
            <a:endParaRPr lang="en-US" sz="1000" b="1" dirty="0">
              <a:latin typeface="+mn-ea"/>
            </a:endParaRPr>
          </a:p>
          <a:p>
            <a:r>
              <a:rPr lang="ko-KR" altLang="en-US" sz="1500" dirty="0">
                <a:latin typeface="+mn-ea"/>
              </a:rPr>
              <a:t>지금 이야기를 나누고 싶은 사람이 있습니까</a:t>
            </a:r>
            <a:r>
              <a:rPr lang="en-US" altLang="ko-KR" sz="1500" dirty="0">
                <a:latin typeface="+mn-ea"/>
              </a:rPr>
              <a:t>?_</a:t>
            </a:r>
            <a:r>
              <a:rPr lang="en-US" sz="1500" dirty="0">
                <a:latin typeface="+mn-ea"/>
              </a:rPr>
              <a:t>Does anyone want to share their story now?</a:t>
            </a:r>
          </a:p>
          <a:p>
            <a:r>
              <a:rPr lang="ko-KR" altLang="en-US" sz="1500" dirty="0">
                <a:latin typeface="+mn-ea"/>
              </a:rPr>
              <a:t>오늘 공유하지 않아도 됩니다</a:t>
            </a:r>
            <a:r>
              <a:rPr lang="en-US" altLang="ko-KR" sz="1500" dirty="0">
                <a:latin typeface="+mn-ea"/>
              </a:rPr>
              <a:t>._</a:t>
            </a:r>
            <a:r>
              <a:rPr lang="en-US" sz="1500" dirty="0">
                <a:latin typeface="+mn-ea"/>
              </a:rPr>
              <a:t>You do not have to share today</a:t>
            </a:r>
          </a:p>
          <a:p>
            <a:pPr marL="0" indent="0">
              <a:buNone/>
            </a:pPr>
            <a:endParaRPr lang="en-US" sz="2000" dirty="0">
              <a:latin typeface="+mn-ea"/>
            </a:endParaRPr>
          </a:p>
          <a:p>
            <a:pPr marL="0" indent="0">
              <a:buNone/>
            </a:pPr>
            <a:r>
              <a:rPr lang="ko-KR" altLang="en-US" sz="2000" b="1" dirty="0">
                <a:latin typeface="+mn-ea"/>
              </a:rPr>
              <a:t>우리는 해당 과정에 대한 당신의 생각에 관심 있습니다</a:t>
            </a:r>
            <a:r>
              <a:rPr lang="en-US" altLang="ko-KR" sz="2000" b="1" dirty="0">
                <a:latin typeface="+mn-ea"/>
              </a:rPr>
              <a:t>.</a:t>
            </a:r>
          </a:p>
          <a:p>
            <a:pPr marL="0" indent="0">
              <a:buNone/>
            </a:pPr>
            <a:r>
              <a:rPr lang="en-US" sz="2000" b="1" dirty="0">
                <a:latin typeface="+mn-ea"/>
              </a:rPr>
              <a:t>_We are interested in what you think about this process</a:t>
            </a:r>
            <a:r>
              <a:rPr lang="en-US" sz="2000" b="1" dirty="0">
                <a:latin typeface="+mn-ea"/>
                <a:sym typeface="Wingdings" panose="05000000000000000000" pitchFamily="2" charset="2"/>
              </a:rPr>
              <a:t>.</a:t>
            </a:r>
            <a:endParaRPr lang="en-US" sz="2000" b="1" dirty="0">
              <a:latin typeface="+mn-ea"/>
            </a:endParaRPr>
          </a:p>
          <a:p>
            <a:r>
              <a:rPr lang="ko-KR" altLang="en-US" sz="1500" dirty="0">
                <a:latin typeface="+mn-ea"/>
              </a:rPr>
              <a:t>개인 정보를 공유하라는 요청을 받으면 기분이 어떤가요</a:t>
            </a:r>
            <a:r>
              <a:rPr lang="en-US" altLang="ko-KR" sz="1500" dirty="0">
                <a:latin typeface="+mn-ea"/>
              </a:rPr>
              <a:t>?</a:t>
            </a:r>
          </a:p>
          <a:p>
            <a:pPr marL="0" indent="0">
              <a:buNone/>
            </a:pPr>
            <a:r>
              <a:rPr lang="en-US" altLang="ko-KR" sz="1500" dirty="0">
                <a:latin typeface="+mn-ea"/>
              </a:rPr>
              <a:t>    _</a:t>
            </a:r>
            <a:r>
              <a:rPr lang="en-US" sz="1500" dirty="0">
                <a:latin typeface="+mn-ea"/>
              </a:rPr>
              <a:t>How does it feel to be asked to share personal information?</a:t>
            </a:r>
          </a:p>
          <a:p>
            <a:r>
              <a:rPr lang="ko-KR" altLang="en-US" sz="1500" dirty="0">
                <a:latin typeface="+mn-ea"/>
              </a:rPr>
              <a:t>직장에서 어떤 종류의 정보를 공유하나요</a:t>
            </a:r>
            <a:r>
              <a:rPr lang="en-US" altLang="ko-KR" sz="1500" dirty="0">
                <a:latin typeface="+mn-ea"/>
              </a:rPr>
              <a:t>?</a:t>
            </a:r>
          </a:p>
          <a:p>
            <a:pPr marL="0" indent="0">
              <a:buNone/>
            </a:pPr>
            <a:r>
              <a:rPr lang="en-US" sz="1500" dirty="0">
                <a:latin typeface="+mn-ea"/>
              </a:rPr>
              <a:t>    _What kinds of information do we share about people at work?</a:t>
            </a:r>
          </a:p>
          <a:p>
            <a:r>
              <a:rPr lang="ko-KR" altLang="en-US" sz="1500" dirty="0">
                <a:latin typeface="+mn-ea"/>
              </a:rPr>
              <a:t>사람들이 사람중심실천의 일환으로 정보를 공유하는 것이 안전하다고 느끼게 하기 위해 무엇을 할 수 있나요</a:t>
            </a:r>
            <a:r>
              <a:rPr lang="en-US" altLang="ko-KR" sz="1500" dirty="0">
                <a:latin typeface="+mn-ea"/>
              </a:rPr>
              <a:t>?</a:t>
            </a:r>
          </a:p>
          <a:p>
            <a:pPr marL="0" indent="0">
              <a:buNone/>
            </a:pPr>
            <a:r>
              <a:rPr lang="en-US" sz="1500" dirty="0">
                <a:latin typeface="+mn-ea"/>
              </a:rPr>
              <a:t>    _What can we do to make sure people feel safe to share information as part of</a:t>
            </a:r>
          </a:p>
          <a:p>
            <a:pPr marL="0" indent="0">
              <a:buNone/>
            </a:pPr>
            <a:r>
              <a:rPr lang="en-US" sz="1500" dirty="0">
                <a:latin typeface="+mn-ea"/>
              </a:rPr>
              <a:t>    person-centered practices?</a:t>
            </a:r>
          </a:p>
        </p:txBody>
      </p:sp>
    </p:spTree>
    <p:extLst>
      <p:ext uri="{BB962C8B-B14F-4D97-AF65-F5344CB8AC3E}">
        <p14:creationId xmlns:p14="http://schemas.microsoft.com/office/powerpoint/2010/main" val="1357365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E1E2-E874-F04C-9499-74351EAF3252}"/>
              </a:ext>
            </a:extLst>
          </p:cNvPr>
          <p:cNvSpPr>
            <a:spLocks noGrp="1"/>
          </p:cNvSpPr>
          <p:nvPr>
            <p:ph type="title"/>
          </p:nvPr>
        </p:nvSpPr>
        <p:spPr>
          <a:xfrm>
            <a:off x="-36795" y="228600"/>
            <a:ext cx="9180795" cy="914400"/>
          </a:xfrm>
        </p:spPr>
        <p:txBody>
          <a:bodyPr>
            <a:noAutofit/>
          </a:bodyPr>
          <a:lstStyle/>
          <a:p>
            <a:pPr algn="ctr"/>
            <a:r>
              <a:rPr lang="ko-KR" altLang="en-US" sz="2800" dirty="0">
                <a:latin typeface="+mn-ea"/>
                <a:ea typeface="+mn-ea"/>
              </a:rPr>
              <a:t>사람중심실천과 관련한 중요한 가치</a:t>
            </a:r>
            <a:br>
              <a:rPr lang="en-US" altLang="ko-KR" sz="2800" dirty="0">
                <a:latin typeface="+mn-ea"/>
                <a:ea typeface="+mn-ea"/>
              </a:rPr>
            </a:br>
            <a:r>
              <a:rPr lang="en-US" altLang="ko-KR" sz="2400" dirty="0">
                <a:latin typeface="+mn-ea"/>
                <a:ea typeface="+mn-ea"/>
              </a:rPr>
              <a:t>_</a:t>
            </a:r>
            <a:r>
              <a:rPr lang="en-US" sz="2400" dirty="0">
                <a:latin typeface="+mn-ea"/>
                <a:ea typeface="+mn-ea"/>
              </a:rPr>
              <a:t>Important Values Related to Person-Centered Practices</a:t>
            </a:r>
          </a:p>
        </p:txBody>
      </p:sp>
      <p:sp>
        <p:nvSpPr>
          <p:cNvPr id="3" name="Content Placeholder 2">
            <a:extLst>
              <a:ext uri="{FF2B5EF4-FFF2-40B4-BE49-F238E27FC236}">
                <a16:creationId xmlns:a16="http://schemas.microsoft.com/office/drawing/2014/main" id="{02557587-5BF3-E54A-A952-B9B714C403D4}"/>
              </a:ext>
            </a:extLst>
          </p:cNvPr>
          <p:cNvSpPr>
            <a:spLocks noGrp="1"/>
          </p:cNvSpPr>
          <p:nvPr>
            <p:ph idx="1"/>
          </p:nvPr>
        </p:nvSpPr>
        <p:spPr>
          <a:xfrm>
            <a:off x="260032" y="1811298"/>
            <a:ext cx="8623935" cy="3235404"/>
          </a:xfrm>
        </p:spPr>
        <p:txBody>
          <a:bodyPr>
            <a:normAutofit fontScale="55000" lnSpcReduction="20000"/>
          </a:bodyPr>
          <a:lstStyle/>
          <a:p>
            <a:pPr marL="0" indent="0">
              <a:lnSpc>
                <a:spcPct val="120000"/>
              </a:lnSpc>
              <a:buNone/>
            </a:pPr>
            <a:r>
              <a:rPr lang="ko-KR" altLang="en-US" sz="3200" b="1" dirty="0">
                <a:solidFill>
                  <a:srgbClr val="800000"/>
                </a:solidFill>
                <a:latin typeface="+mn-ea"/>
              </a:rPr>
              <a:t>사람중심계획에서 배우는 것</a:t>
            </a:r>
            <a:endParaRPr lang="en-US" altLang="ko-KR" sz="3200" b="1" dirty="0">
              <a:solidFill>
                <a:srgbClr val="800000"/>
              </a:solidFill>
              <a:latin typeface="+mn-ea"/>
            </a:endParaRPr>
          </a:p>
          <a:p>
            <a:pPr marL="0" indent="0">
              <a:lnSpc>
                <a:spcPct val="120000"/>
              </a:lnSpc>
              <a:buNone/>
            </a:pPr>
            <a:r>
              <a:rPr lang="en-US" sz="3200" b="1" dirty="0">
                <a:solidFill>
                  <a:srgbClr val="800000"/>
                </a:solidFill>
                <a:latin typeface="+mn-ea"/>
              </a:rPr>
              <a:t>_What we learn from person-centered planning…</a:t>
            </a:r>
          </a:p>
          <a:p>
            <a:pPr marL="0" indent="0">
              <a:lnSpc>
                <a:spcPct val="120000"/>
              </a:lnSpc>
              <a:buNone/>
            </a:pPr>
            <a:endParaRPr lang="en-US" sz="2700" b="1" dirty="0">
              <a:solidFill>
                <a:srgbClr val="800000"/>
              </a:solidFill>
              <a:latin typeface="+mn-ea"/>
            </a:endParaRPr>
          </a:p>
          <a:p>
            <a:pPr>
              <a:lnSpc>
                <a:spcPct val="120000"/>
              </a:lnSpc>
            </a:pPr>
            <a:r>
              <a:rPr lang="ko-KR" altLang="en-US" sz="2700" dirty="0">
                <a:latin typeface="+mn-ea"/>
              </a:rPr>
              <a:t>우리는 우리가 공유하는 정보를 신뢰합니다</a:t>
            </a:r>
            <a:r>
              <a:rPr lang="en-US" altLang="ko-KR" sz="2700" dirty="0">
                <a:latin typeface="+mn-ea"/>
              </a:rPr>
              <a:t>.</a:t>
            </a:r>
          </a:p>
          <a:p>
            <a:pPr marL="0" indent="0">
              <a:lnSpc>
                <a:spcPct val="120000"/>
              </a:lnSpc>
              <a:buNone/>
            </a:pPr>
            <a:r>
              <a:rPr lang="en-US" sz="2700" dirty="0">
                <a:latin typeface="+mn-ea"/>
              </a:rPr>
              <a:t>    _We are trusting others with the information we are sharing</a:t>
            </a:r>
          </a:p>
          <a:p>
            <a:pPr>
              <a:lnSpc>
                <a:spcPct val="120000"/>
              </a:lnSpc>
            </a:pPr>
            <a:r>
              <a:rPr lang="ko-KR" altLang="en-US" sz="2700" dirty="0">
                <a:latin typeface="+mn-ea"/>
              </a:rPr>
              <a:t>우리 자신에 대한 정보를 공유하는 것이 어떤 사람에게는 더 어려울 수 있습니다</a:t>
            </a:r>
            <a:r>
              <a:rPr lang="en-US" altLang="ko-KR" sz="2700" dirty="0">
                <a:latin typeface="+mn-ea"/>
              </a:rPr>
              <a:t>.</a:t>
            </a:r>
          </a:p>
          <a:p>
            <a:pPr marL="0" indent="0">
              <a:lnSpc>
                <a:spcPct val="120000"/>
              </a:lnSpc>
              <a:buNone/>
            </a:pPr>
            <a:r>
              <a:rPr lang="en-US" sz="2700" dirty="0">
                <a:latin typeface="+mn-ea"/>
              </a:rPr>
              <a:t>    _Sharing information about ourselves can be harder for some people</a:t>
            </a:r>
          </a:p>
          <a:p>
            <a:pPr>
              <a:lnSpc>
                <a:spcPct val="120000"/>
              </a:lnSpc>
            </a:pPr>
            <a:r>
              <a:rPr lang="ko-KR" altLang="en-US" sz="2700" dirty="0">
                <a:latin typeface="+mn-ea"/>
              </a:rPr>
              <a:t>정보는 긍정적이거나 부정적인 방식으로 사용될 수 있습니다</a:t>
            </a:r>
            <a:r>
              <a:rPr lang="en-US" altLang="ko-KR" sz="2700" dirty="0">
                <a:latin typeface="+mn-ea"/>
              </a:rPr>
              <a:t>.</a:t>
            </a:r>
          </a:p>
          <a:p>
            <a:pPr marL="0" indent="0">
              <a:lnSpc>
                <a:spcPct val="120000"/>
              </a:lnSpc>
              <a:buNone/>
            </a:pPr>
            <a:r>
              <a:rPr lang="en-US" sz="2700" dirty="0">
                <a:latin typeface="+mn-ea"/>
              </a:rPr>
              <a:t>    _Information can be used in a positive or negative ways</a:t>
            </a:r>
          </a:p>
          <a:p>
            <a:pPr>
              <a:lnSpc>
                <a:spcPct val="120000"/>
              </a:lnSpc>
            </a:pPr>
            <a:r>
              <a:rPr lang="ko-KR" altLang="en-US" sz="2700" dirty="0">
                <a:latin typeface="+mn-ea"/>
              </a:rPr>
              <a:t>사람중심이 되는 것은 신뢰와 존중을 구축하는 것임을 이해하는 것이 중요합니다</a:t>
            </a:r>
            <a:r>
              <a:rPr lang="en-US" altLang="ko-KR" sz="2700" dirty="0">
                <a:latin typeface="+mn-ea"/>
              </a:rPr>
              <a:t>.</a:t>
            </a:r>
          </a:p>
          <a:p>
            <a:pPr marL="0" indent="0">
              <a:lnSpc>
                <a:spcPct val="120000"/>
              </a:lnSpc>
              <a:buNone/>
            </a:pPr>
            <a:r>
              <a:rPr lang="en-US" sz="2700" dirty="0">
                <a:latin typeface="+mn-ea"/>
              </a:rPr>
              <a:t>    _It is important to understand that being person-centered is about building trust and respect</a:t>
            </a:r>
          </a:p>
        </p:txBody>
      </p:sp>
    </p:spTree>
    <p:extLst>
      <p:ext uri="{BB962C8B-B14F-4D97-AF65-F5344CB8AC3E}">
        <p14:creationId xmlns:p14="http://schemas.microsoft.com/office/powerpoint/2010/main" val="3213925359"/>
      </p:ext>
    </p:extLst>
  </p:cSld>
  <p:clrMapOvr>
    <a:masterClrMapping/>
  </p:clrMapOvr>
</p:sld>
</file>

<file path=ppt/theme/theme1.xml><?xml version="1.0" encoding="utf-8"?>
<a:theme xmlns:a="http://schemas.openxmlformats.org/drawingml/2006/main" name="ICI PP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CI PPT Theme" id="{17129022-121D-45C9-AEFE-C053B2DA4799}" vid="{8495D858-BDC9-4CBE-9D08-0665DD39EC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ICI PPT Theme</Template>
  <TotalTime>0</TotalTime>
  <Words>5905</Words>
  <Application>Microsoft Office PowerPoint</Application>
  <PresentationFormat>On-screen Show (4:3)</PresentationFormat>
  <Paragraphs>770</Paragraphs>
  <Slides>70</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맑은 고딕</vt:lpstr>
      <vt:lpstr>Arial</vt:lpstr>
      <vt:lpstr>Arial</vt:lpstr>
      <vt:lpstr>Calibri</vt:lpstr>
      <vt:lpstr>Courier New</vt:lpstr>
      <vt:lpstr>Open Sans</vt:lpstr>
      <vt:lpstr>Open Sans bold</vt:lpstr>
      <vt:lpstr>Times New Roman</vt:lpstr>
      <vt:lpstr>Wingdings</vt:lpstr>
      <vt:lpstr>ICI PPT Theme</vt:lpstr>
      <vt:lpstr>Day 2 사람중심실천 강화 _Increasing Person-Centered Practices  Rachel Freeman and Seunghee Lee Institute on Community Integration University of Minnesota </vt:lpstr>
      <vt:lpstr>함께 하는 4일 훈련 _Four Days of Training Together</vt:lpstr>
      <vt:lpstr>주제_Agenda</vt:lpstr>
      <vt:lpstr>여러분의 기관은 어디에 있나요? _ Where is Your Organization?</vt:lpstr>
      <vt:lpstr>사람중심 관련 숙제 및 토론 검토하기 _Reviewing our Person-Centered Homework Discussion</vt:lpstr>
      <vt:lpstr>다른 사람에 대해 배우기 위한 전략 _Strategies for Learning About Others</vt:lpstr>
      <vt:lpstr>Homework for Day 2</vt:lpstr>
      <vt:lpstr>소모임 논의_Breakout Discussion</vt:lpstr>
      <vt:lpstr>사람중심실천과 관련한 중요한 가치 _Important Values Related to Person-Centered Practices</vt:lpstr>
      <vt:lpstr>PowerPoint Presentation</vt:lpstr>
      <vt:lpstr>집에서 어떤 단어를 사용합니까? 우리의 말이 전하는 메시지를 생각하기 What Words Do You Use at Home? Thinking About the Messages Our Words Deliver</vt:lpstr>
      <vt:lpstr>우리가 사용하는 단어에 대해 생각하는 것이 중요한 이유 _Why Is It Important To Think About The Words We Use…</vt:lpstr>
      <vt:lpstr>언어 변경의 예시 _Examples of Changing Our Language</vt:lpstr>
      <vt:lpstr>결과 서술: 비전 작성 _Outcome Statements: Creating a Vision</vt:lpstr>
      <vt:lpstr>가치에 대해 함께 토론하는 방법 만들기 _Create Ways to Discuss Values Together</vt:lpstr>
      <vt:lpstr>사람중심실천_Person-Centered Practices Smull, Bourne, Sanderson, 2009</vt:lpstr>
      <vt:lpstr>미네소타의 예시_Examples from Minnesota</vt:lpstr>
      <vt:lpstr>PowerPoint Presentation</vt:lpstr>
      <vt:lpstr>우리 미네소타 팀은 그들의 작업을 단거리 경주가 아닌 마라톤으로 봅니다…일상 작업에 변화를 일으키세요. _Our Minnesota Teams View Their Work as a Marathon, Not a sprint…..Build Changes into Everyday Work</vt:lpstr>
      <vt:lpstr>모든 사람에게 보편적인 전략 우선 집중 _Focus First on Universal Strategies for Everyone</vt:lpstr>
      <vt:lpstr> 주요 보편적 활동 _Main Universal Activities</vt:lpstr>
      <vt:lpstr>비전을 창출하기 위해 팀으로서 함께 노력하기  _Working Together as a Team to Create a Vision</vt:lpstr>
      <vt:lpstr>결과 발표_Outcome Statements</vt:lpstr>
      <vt:lpstr>사람 중심과 PBS 자기 평가 및 행동 계획 세우기 _Person-Centered and PBS Self-Assessment and Action Planning </vt:lpstr>
      <vt:lpstr>제공자 예: 행동 계획 예 _Provider Example: Action Plan Examples</vt:lpstr>
      <vt:lpstr>행동 계획 문서화 _Action Plan Documentation </vt:lpstr>
      <vt:lpstr>PowerPoint Presentation</vt:lpstr>
      <vt:lpstr>PowerPoint Presentation</vt:lpstr>
      <vt:lpstr>조직의 더 많은 이야기 보려면 여기를 클릭하십시오 _Click here for More stories from organizations</vt:lpstr>
      <vt:lpstr>조직의 더 많은 이야기 보려면 여기를 클릭하십시오 _Click here for More stories from organizations</vt:lpstr>
      <vt:lpstr>PowerPoint Presentation</vt:lpstr>
      <vt:lpstr>PowerPoint Presentation</vt:lpstr>
      <vt:lpstr>PowerPoint Presentation</vt:lpstr>
      <vt:lpstr>PowerPoint Presentation</vt:lpstr>
      <vt:lpstr>PowerPoint Presentation</vt:lpstr>
      <vt:lpstr>PowerPoint Presentation</vt:lpstr>
      <vt:lpstr>가시성 향상을 위한 생각 _Ideas For Increasing Visibility)</vt:lpstr>
      <vt:lpstr>PowerPoint Presentation</vt:lpstr>
      <vt:lpstr>사람중심적으로 되기 _Being Person-Centered…</vt:lpstr>
      <vt:lpstr>우리는 이미 사람중심 _“We Are Already Person-Centered”</vt:lpstr>
      <vt:lpstr>소모임 활동_Breakout Activity</vt:lpstr>
      <vt:lpstr>스스로 체크리스트 작성 _Complete the Checklist on Your Own</vt:lpstr>
      <vt:lpstr>앞으로 나아가기 위해 직장에서 다른 사람들과 공유할 수 있는 3~5가지 목록을 만드세요(예시) _Make a list of 3-5 things you can share with others at work to move forward (Example)</vt:lpstr>
      <vt:lpstr>앞으로 나아가기 위해 직장에서 다른 사람들과 공유할 수 있는 3~5가지 목록을 만드세요 _Make a list of 3-5 things you can share with others at work to move forward</vt:lpstr>
      <vt:lpstr>소모임 토론</vt:lpstr>
      <vt:lpstr>교육은 일회성 이벤트 아닙니다. _Training is Not a One-Time Event</vt:lpstr>
      <vt:lpstr>훈련(Coaching)</vt:lpstr>
      <vt:lpstr>지속적인 코칭 및 멘토링 구축(Build in Ongoing Coaching and Mentoring)</vt:lpstr>
      <vt:lpstr>코칭 추적 PCT 도구 멘토링 (Coach Tracking PCT Tool Mentoring)</vt:lpstr>
      <vt:lpstr>사람들은 같은 방법으로 학습되지 않음 (소수의 트레이너에게 투자) _People Are Not Trained in the Same Ways(Invest in Small Number of Trainers)</vt:lpstr>
      <vt:lpstr>다양한 그룹을 위한 교육 만들기 _Create Training for These Different Groups</vt:lpstr>
      <vt:lpstr>PowerPoint Presentation</vt:lpstr>
      <vt:lpstr>사람중심사고-학습 커뮤니티 _Person-Centered Thinking – The Learning Community</vt:lpstr>
      <vt:lpstr>보편적인 사람중심전략 구현 _Implement Universal Person-Centered Strategies</vt:lpstr>
      <vt:lpstr>직원 유지 데이터_Staff Retention Data</vt:lpstr>
      <vt:lpstr>직접 관찰을 위한 전략 _Strategies for Direct Observation</vt:lpstr>
      <vt:lpstr>PowerPoint Presentation</vt:lpstr>
      <vt:lpstr>PowerPoint Presentation</vt:lpstr>
      <vt:lpstr>시간이 지남에 따라 발생하는 사고 수의 감소가 있습니까? _Are There Decreases in the Number of Incidents That Occur Over Time</vt:lpstr>
      <vt:lpstr>조직에서 수집하는 데이터 검토 _Review Data Your Organization Collects</vt:lpstr>
      <vt:lpstr>소모임 활동 토론 _Breakout Activity Discussion</vt:lpstr>
      <vt:lpstr>앞으로 나아가기 위해 직장에서 다른 사람들과 공유할 수 있는 3-5가지 목록을 만드세요 _Make a list of 3-5 things you can share with others at work to move forward – Blank Copy</vt:lpstr>
      <vt:lpstr>Free Resources - Visit MNPSP.ORG</vt:lpstr>
      <vt:lpstr>가정 및 지역사회 기반 모듈을 사용하여 컨텐츠 검토 _Use the Home and Community-Based Modules to Review Content</vt:lpstr>
      <vt:lpstr>각 상자는 모듈입니다 _Each Box is a Module</vt:lpstr>
      <vt:lpstr>미네소타 팀 이야기_Team Stories From Minnesota</vt:lpstr>
      <vt:lpstr>실행도구_Tools for Implementation</vt:lpstr>
      <vt:lpstr>중요한 사람중심자원 _Important Person-Centered Resources</vt:lpstr>
      <vt:lpstr>APBS Conference 2022 – 19th Annual Conference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2019-07-23T20:43:05Z</cp:lastPrinted>
  <dcterms:created xsi:type="dcterms:W3CDTF">2012-08-24T00:53:15Z</dcterms:created>
  <dcterms:modified xsi:type="dcterms:W3CDTF">2021-12-19T23:34:07Z</dcterms:modified>
</cp:coreProperties>
</file>